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37"/>
  </p:notesMasterIdLst>
  <p:handoutMasterIdLst>
    <p:handoutMasterId r:id="rId38"/>
  </p:handoutMasterIdLst>
  <p:sldIdLst>
    <p:sldId id="571" r:id="rId5"/>
    <p:sldId id="1017" r:id="rId6"/>
    <p:sldId id="1021" r:id="rId7"/>
    <p:sldId id="1034" r:id="rId8"/>
    <p:sldId id="1022" r:id="rId9"/>
    <p:sldId id="1023" r:id="rId10"/>
    <p:sldId id="1025" r:id="rId11"/>
    <p:sldId id="1026" r:id="rId12"/>
    <p:sldId id="1028" r:id="rId13"/>
    <p:sldId id="1029" r:id="rId14"/>
    <p:sldId id="1031" r:id="rId15"/>
    <p:sldId id="1024" r:id="rId16"/>
    <p:sldId id="1033" r:id="rId17"/>
    <p:sldId id="1020" r:id="rId18"/>
    <p:sldId id="1037" r:id="rId19"/>
    <p:sldId id="1035" r:id="rId20"/>
    <p:sldId id="1036" r:id="rId21"/>
    <p:sldId id="1039" r:id="rId22"/>
    <p:sldId id="1040" r:id="rId23"/>
    <p:sldId id="1041" r:id="rId24"/>
    <p:sldId id="1048" r:id="rId25"/>
    <p:sldId id="1049" r:id="rId26"/>
    <p:sldId id="1038" r:id="rId27"/>
    <p:sldId id="1042" r:id="rId28"/>
    <p:sldId id="1051" r:id="rId29"/>
    <p:sldId id="321" r:id="rId30"/>
    <p:sldId id="1043" r:id="rId31"/>
    <p:sldId id="1044" r:id="rId32"/>
    <p:sldId id="1045" r:id="rId33"/>
    <p:sldId id="1047" r:id="rId34"/>
    <p:sldId id="1046" r:id="rId35"/>
    <p:sldId id="1050" r:id="rId36"/>
  </p:sldIdLst>
  <p:sldSz cx="9144000" cy="6858000" type="screen4x3"/>
  <p:notesSz cx="7010400" cy="92964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99"/>
    <a:srgbClr val="0066FF"/>
    <a:srgbClr val="EDF6F7"/>
    <a:srgbClr val="FFFF99"/>
    <a:srgbClr val="6699FF"/>
    <a:srgbClr val="FFFF00"/>
    <a:srgbClr val="006666"/>
    <a:srgbClr val="33CCFF"/>
    <a:srgbClr val="0033CC"/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140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670"/>
    </p:cViewPr>
  </p:sorter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presProps" Target="presProps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tableStyles" Target="tableStyle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8" tIns="46554" rIns="93108" bIns="46554" numCol="1" anchor="t" anchorCtr="0" compatLnSpc="1">
            <a:prstTxWarp prst="textNoShape">
              <a:avLst/>
            </a:prstTxWarp>
          </a:bodyPr>
          <a:lstStyle>
            <a:lvl1pPr algn="l" defTabSz="931811">
              <a:defRPr sz="1200"/>
            </a:lvl1pPr>
          </a:lstStyle>
          <a:p>
            <a:endParaRPr lang="en-US"/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9" y="1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8" tIns="46554" rIns="93108" bIns="46554" numCol="1" anchor="t" anchorCtr="0" compatLnSpc="1">
            <a:prstTxWarp prst="textNoShape">
              <a:avLst/>
            </a:prstTxWarp>
          </a:bodyPr>
          <a:lstStyle>
            <a:lvl1pPr algn="r" defTabSz="931811">
              <a:defRPr sz="1200"/>
            </a:lvl1pPr>
          </a:lstStyle>
          <a:p>
            <a:endParaRPr lang="en-US"/>
          </a:p>
        </p:txBody>
      </p:sp>
      <p:sp>
        <p:nvSpPr>
          <p:cNvPr id="148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8" tIns="46554" rIns="93108" bIns="46554" numCol="1" anchor="b" anchorCtr="0" compatLnSpc="1">
            <a:prstTxWarp prst="textNoShape">
              <a:avLst/>
            </a:prstTxWarp>
          </a:bodyPr>
          <a:lstStyle>
            <a:lvl1pPr algn="l" defTabSz="931811">
              <a:defRPr sz="1200"/>
            </a:lvl1pPr>
          </a:lstStyle>
          <a:p>
            <a:endParaRPr lang="en-US"/>
          </a:p>
        </p:txBody>
      </p:sp>
      <p:sp>
        <p:nvSpPr>
          <p:cNvPr id="148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9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8" tIns="46554" rIns="93108" bIns="46554" numCol="1" anchor="b" anchorCtr="0" compatLnSpc="1">
            <a:prstTxWarp prst="textNoShape">
              <a:avLst/>
            </a:prstTxWarp>
          </a:bodyPr>
          <a:lstStyle>
            <a:lvl1pPr algn="r" defTabSz="931811">
              <a:defRPr sz="1200"/>
            </a:lvl1pPr>
          </a:lstStyle>
          <a:p>
            <a:fld id="{F51B8778-1C56-4D0C-BF68-9DC19239CA8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58075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8" tIns="46554" rIns="93108" bIns="46554" numCol="1" anchor="t" anchorCtr="0" compatLnSpc="1">
            <a:prstTxWarp prst="textNoShape">
              <a:avLst/>
            </a:prstTxWarp>
          </a:bodyPr>
          <a:lstStyle>
            <a:lvl1pPr algn="l" defTabSz="931811">
              <a:defRPr sz="1200"/>
            </a:lvl1pPr>
          </a:lstStyle>
          <a:p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9" y="1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8" tIns="46554" rIns="93108" bIns="46554" numCol="1" anchor="t" anchorCtr="0" compatLnSpc="1">
            <a:prstTxWarp prst="textNoShape">
              <a:avLst/>
            </a:prstTxWarp>
          </a:bodyPr>
          <a:lstStyle>
            <a:lvl1pPr algn="r" defTabSz="931811">
              <a:defRPr sz="1200"/>
            </a:lvl1pPr>
          </a:lstStyle>
          <a:p>
            <a:endParaRPr lang="en-US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6" y="4416427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8" tIns="46554" rIns="93108" bIns="4655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8" tIns="46554" rIns="93108" bIns="46554" numCol="1" anchor="b" anchorCtr="0" compatLnSpc="1">
            <a:prstTxWarp prst="textNoShape">
              <a:avLst/>
            </a:prstTxWarp>
          </a:bodyPr>
          <a:lstStyle>
            <a:lvl1pPr algn="l" defTabSz="931811">
              <a:defRPr sz="1200"/>
            </a:lvl1pPr>
          </a:lstStyle>
          <a:p>
            <a:endParaRPr lang="en-US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9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8" tIns="46554" rIns="93108" bIns="46554" numCol="1" anchor="b" anchorCtr="0" compatLnSpc="1">
            <a:prstTxWarp prst="textNoShape">
              <a:avLst/>
            </a:prstTxWarp>
          </a:bodyPr>
          <a:lstStyle>
            <a:lvl1pPr algn="r" defTabSz="931811">
              <a:defRPr sz="1200"/>
            </a:lvl1pPr>
          </a:lstStyle>
          <a:p>
            <a:fld id="{5A3CC674-7026-4D1C-9DC7-245908F7BB9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06033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C83A8C4-A0FF-477B-97F5-791BCFDB98AD}" type="slidenum">
              <a:rPr lang="en-US"/>
              <a:pPr/>
              <a:t>1</a:t>
            </a:fld>
            <a:endParaRPr lang="en-US"/>
          </a:p>
        </p:txBody>
      </p:sp>
      <p:sp>
        <p:nvSpPr>
          <p:cNvPr id="1064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4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8348" name="Picture 12" descr="nps_ppt_mast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</p:spPr>
      </p:pic>
      <p:sp>
        <p:nvSpPr>
          <p:cNvPr id="103833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990600" y="2667000"/>
            <a:ext cx="7620000" cy="1143000"/>
          </a:xfrm>
        </p:spPr>
        <p:txBody>
          <a:bodyPr/>
          <a:lstStyle>
            <a:lvl1pPr algn="ctr"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3834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41148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Naval Academy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Dec 2015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68DA9A-8C8F-4C2C-A952-5788F97D267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0"/>
            <a:ext cx="2095500" cy="58213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0"/>
            <a:ext cx="6134100" cy="58213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Naval Academy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Dec 2015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F4EEC0-FD04-4BF9-9029-66F2424D4E9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0"/>
            <a:ext cx="7239000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954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2954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6337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Naval Academy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352800" y="630555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Dec 2015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34E4DB0-85CD-4573-8429-71E13C6A2B7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E7A915-5C73-4BD5-90A9-E980BF75F4E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/>
              <a:t>CMIS Short Course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Dec 2015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CEC5C5-A60F-4FFE-A63A-C3576597BC1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CMIS Short Course</a:t>
            </a:r>
          </a:p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Dec 2015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0B39F6-5087-4702-A1C3-9F73E212705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/>
              <a:t>CMIS Short Course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Dec 2015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B2EE1F-225B-4CC4-BFC0-31EE8CC3C5D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/>
              <a:t>CMIS Short Course</a:t>
            </a:r>
          </a:p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Dec 2015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219119-BF08-41E6-9B14-4AF9E019321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/>
              <a:t>CMIS Short Course</a:t>
            </a:r>
          </a:p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Dec 2015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D90E7F-2E13-4639-95A5-F253AC11C81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/>
              <a:t>CMIS Short Course</a:t>
            </a:r>
          </a:p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Dec 2015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C0FDE6-48BD-4BCE-8F18-BC7AADDAAC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/>
              <a:t>CMIS Short Course</a:t>
            </a:r>
          </a:p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Dec 2015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9A57D1-3670-4AEB-A45F-6E404DA0EB0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5" name="Picture 11" descr="nps_ppt_slide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00200" y="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r>
              <a:rPr lang="en-US"/>
              <a:t>CMIS Short Course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0555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/>
              <a:t>Dec 2015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C14EC24-278C-4ABA-80E7-9A484EDD813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/>
  <p:hf hdr="0"/>
  <p:txStyles>
    <p:titleStyle>
      <a:lvl1pPr algn="r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+mj-lt"/>
          <a:ea typeface="+mj-ea"/>
          <a:cs typeface="+mj-cs"/>
        </a:defRPr>
      </a:lvl1pPr>
      <a:lvl2pPr algn="r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pitchFamily="34" charset="0"/>
        </a:defRPr>
      </a:lvl2pPr>
      <a:lvl3pPr algn="r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pitchFamily="34" charset="0"/>
        </a:defRPr>
      </a:lvl3pPr>
      <a:lvl4pPr algn="r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pitchFamily="34" charset="0"/>
        </a:defRPr>
      </a:lvl4pPr>
      <a:lvl5pPr algn="r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pitchFamily="34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pitchFamily="34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pitchFamily="34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pitchFamily="34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buttrey@nps.edu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9362" name="Rectangle 2"/>
          <p:cNvSpPr>
            <a:spLocks noGrp="1" noChangeArrowheads="1"/>
          </p:cNvSpPr>
          <p:nvPr>
            <p:ph type="ctrTitle"/>
          </p:nvPr>
        </p:nvSpPr>
        <p:spPr bwMode="white">
          <a:xfrm>
            <a:off x="838200" y="2667000"/>
            <a:ext cx="7924800" cy="1676400"/>
          </a:xfrm>
        </p:spPr>
        <p:txBody>
          <a:bodyPr/>
          <a:lstStyle/>
          <a:p>
            <a:r>
              <a:rPr lang="en-US" sz="32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Data Science and Other Buzzwords</a:t>
            </a:r>
            <a:br>
              <a:rPr lang="en-US" sz="32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en-US" sz="32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You Should Know</a:t>
            </a:r>
            <a:br>
              <a:rPr lang="en-US" sz="40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</a:br>
            <a:endParaRPr lang="en-US" sz="24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white">
          <a:xfrm>
            <a:off x="1600200" y="4350780"/>
            <a:ext cx="6400800" cy="1295400"/>
          </a:xfrm>
        </p:spPr>
        <p:txBody>
          <a:bodyPr/>
          <a:lstStyle/>
          <a:p>
            <a:r>
              <a:rPr lang="en-US" sz="3200" dirty="0">
                <a:solidFill>
                  <a:srgbClr val="FFFF00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OA 1600</a:t>
            </a:r>
          </a:p>
          <a:p>
            <a:r>
              <a:rPr lang="en-US" sz="2000" dirty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Sam Buttrey</a:t>
            </a:r>
          </a:p>
          <a:p>
            <a:r>
              <a:rPr lang="en-US" sz="2000" dirty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Naval Postgraduate School</a:t>
            </a:r>
          </a:p>
          <a:p>
            <a:r>
              <a:rPr lang="en-US" sz="2000" dirty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September 2023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327F5A-9770-4F99-AD1D-DF332BE8C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Preparation,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1BFF75-7B23-405A-A240-49A8064C0D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10992"/>
            <a:ext cx="8229600" cy="4525963"/>
          </a:xfrm>
        </p:spPr>
        <p:txBody>
          <a:bodyPr/>
          <a:lstStyle/>
          <a:p>
            <a:r>
              <a:rPr lang="en-US" dirty="0"/>
              <a:t>A crucial part of any project</a:t>
            </a:r>
          </a:p>
          <a:p>
            <a:r>
              <a:rPr lang="en-US" b="1" dirty="0">
                <a:solidFill>
                  <a:srgbClr val="FF0000"/>
                </a:solidFill>
              </a:rPr>
              <a:t>Iterative</a:t>
            </a:r>
            <a:r>
              <a:rPr lang="en-US" dirty="0"/>
              <a:t>: you will come back to data prep after the analysis begins</a:t>
            </a:r>
          </a:p>
          <a:p>
            <a:pPr lvl="1"/>
            <a:r>
              <a:rPr lang="en-US" dirty="0"/>
              <a:t>Remember: reproducibility is critical!</a:t>
            </a:r>
          </a:p>
          <a:p>
            <a:r>
              <a:rPr lang="en-US" dirty="0"/>
              <a:t>There “should” be a complete and up-to-date “data dictionary,” but good luck</a:t>
            </a:r>
          </a:p>
          <a:p>
            <a:r>
              <a:rPr lang="en-US" dirty="0"/>
              <a:t>You can’t do data prep without understanding at least a little about the underlying business problem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2F2549-CB05-4347-B625-B558D46E2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7A915-5C73-4BD5-90A9-E980BF75F4E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708354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45E5F5-BB2A-45A5-B81E-72F9CD6D05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Shameless Plug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974C6A-CEA4-49C7-95EF-0E55C86D8C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28112"/>
            <a:ext cx="8229600" cy="4525963"/>
          </a:xfrm>
        </p:spPr>
        <p:txBody>
          <a:bodyPr/>
          <a:lstStyle/>
          <a:p>
            <a:r>
              <a:rPr lang="en-US" dirty="0"/>
              <a:t>“Data science” was a collateral duty of statisticians and analysts, separate from the “real” work</a:t>
            </a:r>
          </a:p>
          <a:p>
            <a:pPr marL="0" indent="0">
              <a:buNone/>
            </a:pPr>
            <a:endParaRPr lang="en-US" sz="1000" dirty="0"/>
          </a:p>
          <a:p>
            <a:r>
              <a:rPr lang="en-US" dirty="0"/>
              <a:t>There is no “Journal of Data Cleaning”</a:t>
            </a:r>
          </a:p>
          <a:p>
            <a:pPr marL="0" indent="0">
              <a:buNone/>
            </a:pPr>
            <a:endParaRPr lang="en-US" sz="1000" dirty="0"/>
          </a:p>
          <a:p>
            <a:r>
              <a:rPr lang="en-US" dirty="0"/>
              <a:t>We estimate that </a:t>
            </a:r>
            <a:r>
              <a:rPr lang="en-US" b="1" dirty="0">
                <a:solidFill>
                  <a:srgbClr val="FF0000"/>
                </a:solidFill>
              </a:rPr>
              <a:t>80%</a:t>
            </a:r>
            <a:r>
              <a:rPr lang="en-US" dirty="0"/>
              <a:t> of the time in any statistical analysis is spend acquiring, cleaning and managing data…</a:t>
            </a:r>
            <a:endParaRPr lang="en-US" sz="1000" dirty="0"/>
          </a:p>
          <a:p>
            <a:r>
              <a:rPr lang="en-US" dirty="0"/>
              <a:t>…So maybe we should spend 80% of our resources and training on handling data…</a:t>
            </a:r>
          </a:p>
          <a:p>
            <a:r>
              <a:rPr lang="en-US" dirty="0"/>
              <a:t>But we don’t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D06394-4401-4E01-9608-2620FFB2BE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7A915-5C73-4BD5-90A9-E980BF75F4E0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C5680E7-0B3B-4E02-8AFD-928EE9DA07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14536" y="1196925"/>
            <a:ext cx="3495822" cy="5273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843505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18B1D9-F49D-40B4-8ACE-90A4810F5E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Dealing With The Sponsor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0E3B29-7B79-4156-BCF5-3094EEF3DB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14046"/>
            <a:ext cx="8229600" cy="4525963"/>
          </a:xfrm>
        </p:spPr>
        <p:txBody>
          <a:bodyPr/>
          <a:lstStyle/>
          <a:p>
            <a:r>
              <a:rPr lang="en-US" dirty="0"/>
              <a:t>It sounds weird, but surprisingly often our sponsor’s question is, “here’s a bunch of data I collected; what does it tell me”?</a:t>
            </a:r>
          </a:p>
          <a:p>
            <a:pPr lvl="1"/>
            <a:r>
              <a:rPr lang="en-US" dirty="0"/>
              <a:t>It’s all the data they have; no sampling</a:t>
            </a:r>
          </a:p>
          <a:p>
            <a:pPr lvl="1"/>
            <a:r>
              <a:rPr lang="en-US" dirty="0"/>
              <a:t>It’s large and messy</a:t>
            </a:r>
          </a:p>
          <a:p>
            <a:pPr lvl="1"/>
            <a:r>
              <a:rPr lang="en-US" dirty="0"/>
              <a:t>They may not know much about it</a:t>
            </a:r>
          </a:p>
          <a:p>
            <a:r>
              <a:rPr lang="en-US" dirty="0"/>
              <a:t>One of your jobs as analyst is to try to figure out what the clients need, which is often different from what they </a:t>
            </a:r>
            <a:r>
              <a:rPr lang="en-US" b="1" dirty="0">
                <a:solidFill>
                  <a:srgbClr val="FF0000"/>
                </a:solidFill>
              </a:rPr>
              <a:t>say</a:t>
            </a:r>
            <a:r>
              <a:rPr lang="en-US" dirty="0"/>
              <a:t> they need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1E6867-E238-4A6D-82FF-8DB3E329C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7A915-5C73-4BD5-90A9-E980BF75F4E0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807763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453B2911-60B4-4F6E-BCE2-02A6AC6E26C7}"/>
              </a:ext>
            </a:extLst>
          </p:cNvPr>
          <p:cNvSpPr/>
          <p:nvPr/>
        </p:nvSpPr>
        <p:spPr bwMode="auto">
          <a:xfrm>
            <a:off x="485336" y="1561514"/>
            <a:ext cx="3087858" cy="647113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1CFFB7C-473F-4C77-A212-FEB01ED2D3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Buzzwords (again)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0F0085-0979-4BEF-9CC4-0FBBB7736E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86307"/>
            <a:ext cx="8229600" cy="4525963"/>
          </a:xfrm>
        </p:spPr>
        <p:txBody>
          <a:bodyPr/>
          <a:lstStyle/>
          <a:p>
            <a:r>
              <a:rPr lang="en-US" dirty="0"/>
              <a:t>Data Analysis/Analytics</a:t>
            </a:r>
          </a:p>
          <a:p>
            <a:r>
              <a:rPr lang="en-US" b="1" dirty="0">
                <a:solidFill>
                  <a:srgbClr val="FF0000"/>
                </a:solidFill>
              </a:rPr>
              <a:t>Data Science</a:t>
            </a:r>
            <a:endParaRPr lang="en-US" dirty="0"/>
          </a:p>
          <a:p>
            <a:r>
              <a:rPr lang="en-US" dirty="0"/>
              <a:t>Big Data</a:t>
            </a:r>
          </a:p>
          <a:p>
            <a:r>
              <a:rPr lang="en-US" dirty="0"/>
              <a:t>Data Engineering</a:t>
            </a:r>
          </a:p>
          <a:p>
            <a:pPr lvl="1"/>
            <a:r>
              <a:rPr lang="en-US" dirty="0"/>
              <a:t>Remote and Distributed Computing</a:t>
            </a:r>
          </a:p>
          <a:p>
            <a:r>
              <a:rPr lang="en-US" dirty="0"/>
              <a:t>Machine Learning</a:t>
            </a:r>
          </a:p>
          <a:p>
            <a:r>
              <a:rPr lang="en-US" dirty="0"/>
              <a:t>Artificial Intelligence</a:t>
            </a:r>
          </a:p>
          <a:p>
            <a:r>
              <a:rPr lang="en-US" dirty="0"/>
              <a:t>“Deep Learning” and neural networks</a:t>
            </a:r>
          </a:p>
          <a:p>
            <a:r>
              <a:rPr lang="en-US" dirty="0"/>
              <a:t>“Operational Data Science and Statistical Machine Learning” (268 Certificate)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759910-8B31-489E-A4AE-083F61F92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7A915-5C73-4BD5-90A9-E980BF75F4E0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086444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0"/>
            <a:ext cx="8420100" cy="994172"/>
          </a:xfrm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Data Science vis-à-vis Statistics</a:t>
            </a:r>
          </a:p>
        </p:txBody>
      </p:sp>
      <p:pic>
        <p:nvPicPr>
          <p:cNvPr id="4" name="Picture 3" descr="Data Science Venn Diagram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6589" y="1676610"/>
            <a:ext cx="3749876" cy="342878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7"/>
          <p:cNvSpPr/>
          <p:nvPr/>
        </p:nvSpPr>
        <p:spPr>
          <a:xfrm>
            <a:off x="685800" y="6096000"/>
            <a:ext cx="3477815" cy="738664"/>
          </a:xfrm>
          <a:prstGeom prst="rect">
            <a:avLst/>
          </a:prstGeom>
          <a:solidFill>
            <a:srgbClr val="FFFF00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2100" dirty="0"/>
              <a:t>Data Science is a team sport!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66463" y="3793063"/>
            <a:ext cx="2961977" cy="313932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/>
              <a:t>Computer Science Competencies</a:t>
            </a:r>
          </a:p>
          <a:p>
            <a:pPr marL="214313" indent="-214313">
              <a:buFont typeface="Arial" charset="0"/>
              <a:buChar char="•"/>
            </a:pPr>
            <a:r>
              <a:rPr lang="en-US" dirty="0"/>
              <a:t>Scripting (Python)</a:t>
            </a:r>
          </a:p>
          <a:p>
            <a:pPr marL="214313" indent="-214313">
              <a:buFont typeface="Arial" charset="0"/>
              <a:buChar char="•"/>
            </a:pPr>
            <a:r>
              <a:rPr lang="en-US" dirty="0"/>
              <a:t>Statistical computing (R)</a:t>
            </a:r>
          </a:p>
          <a:p>
            <a:pPr marL="214313" indent="-214313">
              <a:buFont typeface="Arial" charset="0"/>
              <a:buChar char="•"/>
            </a:pPr>
            <a:r>
              <a:rPr lang="en-US" dirty="0"/>
              <a:t>Databases (No/SQL)</a:t>
            </a:r>
          </a:p>
          <a:p>
            <a:pPr marL="214313" indent="-214313">
              <a:buFont typeface="Arial" charset="0"/>
              <a:buChar char="•"/>
            </a:pPr>
            <a:r>
              <a:rPr lang="en-US" dirty="0"/>
              <a:t>Distributed storage (Hadoop Distributed FS)</a:t>
            </a:r>
          </a:p>
          <a:p>
            <a:pPr marL="214313" indent="-214313">
              <a:buFont typeface="Arial" charset="0"/>
              <a:buChar char="•"/>
            </a:pPr>
            <a:r>
              <a:rPr lang="en-US" dirty="0"/>
              <a:t>Distributed processing (MapReduce)</a:t>
            </a:r>
          </a:p>
          <a:p>
            <a:pPr marL="214313" indent="-214313">
              <a:buFont typeface="Arial" charset="0"/>
              <a:buChar char="•"/>
            </a:pPr>
            <a:r>
              <a:rPr lang="en-US" dirty="0"/>
              <a:t>Cloud computing (AWS) Data pipelines (Pig/Hive)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13854" y="1419285"/>
            <a:ext cx="1902734" cy="452431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/>
              <a:t>Math and Statistics Competencies</a:t>
            </a:r>
          </a:p>
          <a:p>
            <a:pPr marL="214313" indent="-214313">
              <a:buFont typeface="Arial" charset="0"/>
              <a:buChar char="•"/>
            </a:pPr>
            <a:r>
              <a:rPr lang="en-US" dirty="0"/>
              <a:t>Statistical modeling</a:t>
            </a:r>
          </a:p>
          <a:p>
            <a:pPr marL="214313" indent="-214313">
              <a:buFont typeface="Arial" charset="0"/>
              <a:buChar char="•"/>
            </a:pPr>
            <a:r>
              <a:rPr lang="en-US" dirty="0"/>
              <a:t>Machine learning</a:t>
            </a:r>
          </a:p>
          <a:p>
            <a:pPr marL="214313" indent="-214313">
              <a:buFont typeface="Arial" charset="0"/>
              <a:buChar char="•"/>
            </a:pPr>
            <a:r>
              <a:rPr lang="en-US" dirty="0"/>
              <a:t>Bayesian inference</a:t>
            </a:r>
          </a:p>
          <a:p>
            <a:pPr marL="214313" indent="-214313">
              <a:buFont typeface="Arial" charset="0"/>
              <a:buChar char="•"/>
            </a:pPr>
            <a:r>
              <a:rPr lang="en-US" dirty="0"/>
              <a:t>Optimization</a:t>
            </a:r>
          </a:p>
          <a:p>
            <a:pPr marL="214313" indent="-214313">
              <a:buFont typeface="Arial" charset="0"/>
              <a:buChar char="•"/>
            </a:pPr>
            <a:r>
              <a:rPr lang="en-US" dirty="0"/>
              <a:t>Simulation</a:t>
            </a:r>
          </a:p>
          <a:p>
            <a:pPr marL="214313" indent="-214313">
              <a:buFont typeface="Arial" charset="0"/>
              <a:buChar char="•"/>
            </a:pPr>
            <a:r>
              <a:rPr lang="en-US" dirty="0"/>
              <a:t>Network science</a:t>
            </a:r>
          </a:p>
          <a:p>
            <a:pPr marL="214313" indent="-214313">
              <a:buFont typeface="Arial" charset="0"/>
              <a:buChar char="•"/>
            </a:pPr>
            <a:r>
              <a:rPr lang="en-US" dirty="0"/>
              <a:t>Model development</a:t>
            </a:r>
          </a:p>
          <a:p>
            <a:pPr marL="214313" indent="-214313">
              <a:buFont typeface="Arial" charset="0"/>
              <a:buChar char="•"/>
            </a:pP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066464" y="762000"/>
            <a:ext cx="2964725" cy="313932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/>
              <a:t>Domain Expertise Competencies</a:t>
            </a:r>
          </a:p>
          <a:p>
            <a:pPr marL="214313" indent="-214313">
              <a:buFont typeface="Arial" charset="0"/>
              <a:buChar char="•"/>
            </a:pPr>
            <a:r>
              <a:rPr lang="en-US" dirty="0"/>
              <a:t>Specific functional area</a:t>
            </a:r>
          </a:p>
          <a:p>
            <a:pPr marL="214313" indent="-214313">
              <a:buFont typeface="Arial" charset="0"/>
              <a:buChar char="•"/>
            </a:pPr>
            <a:r>
              <a:rPr lang="en-US" dirty="0"/>
              <a:t>Curious about data</a:t>
            </a:r>
          </a:p>
          <a:p>
            <a:pPr marL="214313" indent="-214313">
              <a:buFont typeface="Arial" charset="0"/>
              <a:buChar char="•"/>
            </a:pPr>
            <a:r>
              <a:rPr lang="en-US" dirty="0"/>
              <a:t>Influence with leaders</a:t>
            </a:r>
          </a:p>
          <a:p>
            <a:pPr marL="214313" indent="-214313">
              <a:buFont typeface="Arial" charset="0"/>
              <a:buChar char="•"/>
            </a:pPr>
            <a:r>
              <a:rPr lang="en-US" dirty="0"/>
              <a:t>Problem solver</a:t>
            </a:r>
          </a:p>
          <a:p>
            <a:pPr marL="214313" indent="-214313">
              <a:buFont typeface="Arial" charset="0"/>
              <a:buChar char="•"/>
            </a:pPr>
            <a:r>
              <a:rPr lang="en-US" dirty="0"/>
              <a:t>Make narratives w/data</a:t>
            </a:r>
          </a:p>
          <a:p>
            <a:pPr marL="214313" indent="-214313">
              <a:buFont typeface="Arial" charset="0"/>
              <a:buChar char="•"/>
            </a:pPr>
            <a:r>
              <a:rPr lang="en-US" dirty="0"/>
              <a:t>Visual design and communication</a:t>
            </a:r>
          </a:p>
          <a:p>
            <a:pPr marL="214313" indent="-214313">
              <a:buFont typeface="Arial" charset="0"/>
              <a:buChar char="•"/>
            </a:pPr>
            <a:r>
              <a:rPr lang="en-US" dirty="0"/>
              <a:t>Creative, innovative, and collaborative</a:t>
            </a:r>
          </a:p>
        </p:txBody>
      </p:sp>
    </p:spTree>
    <p:extLst>
      <p:ext uri="{BB962C8B-B14F-4D97-AF65-F5344CB8AC3E}">
        <p14:creationId xmlns:p14="http://schemas.microsoft.com/office/powerpoint/2010/main" val="3546437920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453B2911-60B4-4F6E-BCE2-02A6AC6E26C7}"/>
              </a:ext>
            </a:extLst>
          </p:cNvPr>
          <p:cNvSpPr/>
          <p:nvPr/>
        </p:nvSpPr>
        <p:spPr bwMode="auto">
          <a:xfrm>
            <a:off x="609599" y="2053884"/>
            <a:ext cx="6860345" cy="178659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1CFFB7C-473F-4C77-A212-FEB01ED2D3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Buzzwords (again)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0F0085-0979-4BEF-9CC4-0FBBB7736E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666" y="972240"/>
            <a:ext cx="8229600" cy="4525963"/>
          </a:xfrm>
        </p:spPr>
        <p:txBody>
          <a:bodyPr/>
          <a:lstStyle/>
          <a:p>
            <a:r>
              <a:rPr lang="en-US" dirty="0"/>
              <a:t>Data Analysis/Analytics</a:t>
            </a:r>
          </a:p>
          <a:p>
            <a:r>
              <a:rPr lang="en-US" b="1" dirty="0">
                <a:solidFill>
                  <a:srgbClr val="FF0000"/>
                </a:solidFill>
              </a:rPr>
              <a:t>Data Science</a:t>
            </a:r>
            <a:endParaRPr lang="en-US" dirty="0"/>
          </a:p>
          <a:p>
            <a:r>
              <a:rPr lang="en-US" dirty="0"/>
              <a:t>Big Data</a:t>
            </a:r>
          </a:p>
          <a:p>
            <a:r>
              <a:rPr lang="en-US" dirty="0"/>
              <a:t>Data Engineering</a:t>
            </a:r>
          </a:p>
          <a:p>
            <a:pPr lvl="1"/>
            <a:r>
              <a:rPr lang="en-US" dirty="0"/>
              <a:t>Remote and Distributed Computing</a:t>
            </a:r>
          </a:p>
          <a:p>
            <a:r>
              <a:rPr lang="en-US" dirty="0"/>
              <a:t>Machine Learning</a:t>
            </a:r>
          </a:p>
          <a:p>
            <a:r>
              <a:rPr lang="en-US" dirty="0"/>
              <a:t>Artificial Intelligence</a:t>
            </a:r>
          </a:p>
          <a:p>
            <a:r>
              <a:rPr lang="en-US" dirty="0"/>
              <a:t>“Deep Learning” and neural networks</a:t>
            </a:r>
          </a:p>
          <a:p>
            <a:r>
              <a:rPr lang="en-US" dirty="0"/>
              <a:t>“Operational Data Science and Statistical Machine Learning” (268 Certificate)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759910-8B31-489E-A4AE-083F61F92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7A915-5C73-4BD5-90A9-E980BF75F4E0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144255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466F9E-F5E5-4D69-91A7-462C20CDC3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 Data: The 3? 4? 5? V’s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3F75BA-459E-457D-BCE5-598A91B25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7A915-5C73-4BD5-90A9-E980BF75F4E0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5" name="Picture 2" descr="Y chart – What is big data? The four Vs">
            <a:extLst>
              <a:ext uri="{FF2B5EF4-FFF2-40B4-BE49-F238E27FC236}">
                <a16:creationId xmlns:a16="http://schemas.microsoft.com/office/drawing/2014/main" id="{5895D663-5520-491F-9597-EC830938C0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921" y="1418002"/>
            <a:ext cx="8672200" cy="46152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209B8F3-5B6E-4E47-BB2A-0F92211660DE}"/>
              </a:ext>
            </a:extLst>
          </p:cNvPr>
          <p:cNvSpPr txBox="1"/>
          <p:nvPr/>
        </p:nvSpPr>
        <p:spPr>
          <a:xfrm>
            <a:off x="689317" y="6033294"/>
            <a:ext cx="7596554" cy="646331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Big Data is any data that breaks your workflow or can’t be used…</a:t>
            </a:r>
          </a:p>
          <a:p>
            <a:r>
              <a:rPr lang="en-US" dirty="0"/>
              <a:t>But amalgamating data can give you new information, too</a:t>
            </a:r>
          </a:p>
        </p:txBody>
      </p:sp>
    </p:spTree>
    <p:extLst>
      <p:ext uri="{BB962C8B-B14F-4D97-AF65-F5344CB8AC3E}">
        <p14:creationId xmlns:p14="http://schemas.microsoft.com/office/powerpoint/2010/main" val="3043375136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9C2772-BBDF-4902-87FA-2F6F4BF97B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Engineering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C45BD8-F47E-406A-818B-A664BA26CE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can refer to the acquiring, cleaning, managing (+ archiving) process, but it can also mean overseeing the </a:t>
            </a:r>
            <a:r>
              <a:rPr lang="en-US" b="1" dirty="0">
                <a:solidFill>
                  <a:srgbClr val="FF0000"/>
                </a:solidFill>
              </a:rPr>
              <a:t>infrastructure</a:t>
            </a:r>
            <a:r>
              <a:rPr lang="en-US" dirty="0"/>
              <a:t> for big data analysis</a:t>
            </a:r>
          </a:p>
          <a:p>
            <a:pPr lvl="1"/>
            <a:r>
              <a:rPr lang="en-US" dirty="0"/>
              <a:t>Design, implementation and management of...</a:t>
            </a:r>
          </a:p>
          <a:p>
            <a:pPr lvl="1"/>
            <a:r>
              <a:rPr lang="en-US" dirty="0"/>
              <a:t>Relational databases</a:t>
            </a:r>
          </a:p>
          <a:p>
            <a:pPr lvl="1"/>
            <a:r>
              <a:rPr lang="en-US" dirty="0"/>
              <a:t>Other “big data” storage solutions</a:t>
            </a:r>
          </a:p>
          <a:p>
            <a:pPr lvl="1"/>
            <a:r>
              <a:rPr lang="en-US" dirty="0"/>
              <a:t>Remote and distributed computing platforms (e.g. Hadoop, cloud systems)</a:t>
            </a:r>
          </a:p>
          <a:p>
            <a:pPr lvl="1"/>
            <a:r>
              <a:rPr lang="en-US" dirty="0"/>
              <a:t>These are CS/IS issues (but see OA 3802)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7F3963-3D4C-40F0-9851-4A77803F0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7A915-5C73-4BD5-90A9-E980BF75F4E0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14255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453B2911-60B4-4F6E-BCE2-02A6AC6E26C7}"/>
              </a:ext>
            </a:extLst>
          </p:cNvPr>
          <p:cNvSpPr/>
          <p:nvPr/>
        </p:nvSpPr>
        <p:spPr bwMode="auto">
          <a:xfrm>
            <a:off x="457200" y="3756075"/>
            <a:ext cx="4564966" cy="1083211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1CFFB7C-473F-4C77-A212-FEB01ED2D3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Buzzwords (again)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0F0085-0979-4BEF-9CC4-0FBBB7736E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20615"/>
            <a:ext cx="8229600" cy="4525963"/>
          </a:xfrm>
        </p:spPr>
        <p:txBody>
          <a:bodyPr/>
          <a:lstStyle/>
          <a:p>
            <a:r>
              <a:rPr lang="en-US" dirty="0"/>
              <a:t>Data Analysis/Analytics</a:t>
            </a:r>
          </a:p>
          <a:p>
            <a:r>
              <a:rPr lang="en-US" b="1" dirty="0">
                <a:solidFill>
                  <a:srgbClr val="FF0000"/>
                </a:solidFill>
              </a:rPr>
              <a:t>Data Science</a:t>
            </a:r>
            <a:endParaRPr lang="en-US" dirty="0"/>
          </a:p>
          <a:p>
            <a:r>
              <a:rPr lang="en-US" dirty="0"/>
              <a:t>Big Data</a:t>
            </a:r>
          </a:p>
          <a:p>
            <a:r>
              <a:rPr lang="en-US" dirty="0"/>
              <a:t>Data Engineering</a:t>
            </a:r>
          </a:p>
          <a:p>
            <a:pPr lvl="1"/>
            <a:r>
              <a:rPr lang="en-US" dirty="0"/>
              <a:t>Remote and Distributed Computing</a:t>
            </a:r>
          </a:p>
          <a:p>
            <a:r>
              <a:rPr lang="en-US" dirty="0"/>
              <a:t>Machine Learning</a:t>
            </a:r>
          </a:p>
          <a:p>
            <a:r>
              <a:rPr lang="en-US" dirty="0"/>
              <a:t>Artificial Intelligence</a:t>
            </a:r>
          </a:p>
          <a:p>
            <a:r>
              <a:rPr lang="en-US" dirty="0"/>
              <a:t>“Deep Learning” and neural networks</a:t>
            </a:r>
          </a:p>
          <a:p>
            <a:r>
              <a:rPr lang="en-US" dirty="0"/>
              <a:t>“Operational Data Science and Statistical Machine Learning” (268 Certificate)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759910-8B31-489E-A4AE-083F61F92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7A915-5C73-4BD5-90A9-E980BF75F4E0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286454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F4AA95-DE24-42ED-89B8-30D7CFFF4E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Machine Learning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6C926D-C447-43D8-9A63-332CB61D8F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17093"/>
            <a:ext cx="8229600" cy="4525963"/>
          </a:xfrm>
        </p:spPr>
        <p:txBody>
          <a:bodyPr/>
          <a:lstStyle/>
          <a:p>
            <a:r>
              <a:rPr lang="en-US" dirty="0"/>
              <a:t>Machine Learning is just data analysis that is mostly </a:t>
            </a:r>
            <a:r>
              <a:rPr lang="en-US" b="1" dirty="0">
                <a:solidFill>
                  <a:srgbClr val="FF0000"/>
                </a:solidFill>
              </a:rPr>
              <a:t>automatic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Important point: feature selection</a:t>
            </a:r>
          </a:p>
          <a:p>
            <a:pPr lvl="1"/>
            <a:r>
              <a:rPr lang="en-US" dirty="0"/>
              <a:t>Still possible to add value manually</a:t>
            </a:r>
          </a:p>
          <a:p>
            <a:r>
              <a:rPr lang="en-US" dirty="0"/>
              <a:t>The goal is </a:t>
            </a:r>
            <a:r>
              <a:rPr lang="en-US" b="1" i="1" dirty="0"/>
              <a:t>not</a:t>
            </a:r>
            <a:r>
              <a:rPr lang="en-US" dirty="0"/>
              <a:t> inference but just </a:t>
            </a:r>
            <a:r>
              <a:rPr lang="en-US" b="1" dirty="0">
                <a:solidFill>
                  <a:srgbClr val="FF0000"/>
                </a:solidFill>
              </a:rPr>
              <a:t>prediction</a:t>
            </a:r>
            <a:r>
              <a:rPr lang="en-US" dirty="0"/>
              <a:t> of new data (from the same source as the old)</a:t>
            </a:r>
          </a:p>
          <a:p>
            <a:r>
              <a:rPr lang="en-US" dirty="0"/>
              <a:t>If there is a known “response” variable(s) we’re trying to predict, we call it </a:t>
            </a:r>
            <a:r>
              <a:rPr lang="en-US" b="1" dirty="0">
                <a:solidFill>
                  <a:srgbClr val="FF0000"/>
                </a:solidFill>
              </a:rPr>
              <a:t>supervised</a:t>
            </a:r>
            <a:r>
              <a:rPr lang="en-US" dirty="0"/>
              <a:t>, else </a:t>
            </a:r>
            <a:r>
              <a:rPr lang="en-US" b="1" dirty="0">
                <a:solidFill>
                  <a:srgbClr val="FF0000"/>
                </a:solidFill>
              </a:rPr>
              <a:t>unsupervised</a:t>
            </a:r>
          </a:p>
          <a:p>
            <a:r>
              <a:rPr lang="en-US" dirty="0"/>
              <a:t>You </a:t>
            </a:r>
            <a:r>
              <a:rPr lang="en-US" b="1" dirty="0">
                <a:solidFill>
                  <a:srgbClr val="FF0000"/>
                </a:solidFill>
              </a:rPr>
              <a:t>still</a:t>
            </a:r>
            <a:r>
              <a:rPr lang="en-US" dirty="0"/>
              <a:t> have to understand the problem!</a:t>
            </a:r>
          </a:p>
        </p:txBody>
      </p:sp>
    </p:spTree>
    <p:extLst>
      <p:ext uri="{BB962C8B-B14F-4D97-AF65-F5344CB8AC3E}">
        <p14:creationId xmlns:p14="http://schemas.microsoft.com/office/powerpoint/2010/main" val="431525875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Who Am I?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457200" y="1045338"/>
            <a:ext cx="8382000" cy="4648200"/>
          </a:xfrm>
        </p:spPr>
        <p:txBody>
          <a:bodyPr/>
          <a:lstStyle/>
          <a:p>
            <a:r>
              <a:rPr lang="en-US" altLang="en-US" dirty="0"/>
              <a:t>Prof. Sam Buttrey,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  <a:hlinkClick r:id="rId2"/>
              </a:rPr>
              <a:t>buttrey@nps.edu</a:t>
            </a:r>
            <a:endParaRPr lang="en-US" alt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altLang="en-US" sz="1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en-US" dirty="0"/>
              <a:t>A.B., Princeton, Statistics; </a:t>
            </a:r>
            <a:r>
              <a:rPr lang="en-US" altLang="en-US" dirty="0">
                <a:sym typeface="Symbol" pitchFamily="18" charset="2"/>
              </a:rPr>
              <a:t>M.A., Ph.D., </a:t>
            </a:r>
            <a:br>
              <a:rPr lang="en-US" altLang="en-US" dirty="0">
                <a:sym typeface="Symbol" pitchFamily="18" charset="2"/>
              </a:rPr>
            </a:br>
            <a:r>
              <a:rPr lang="en-US" altLang="en-US" dirty="0">
                <a:sym typeface="Symbol" pitchFamily="18" charset="2"/>
              </a:rPr>
              <a:t>U. California-Berkeley, Statistics</a:t>
            </a:r>
          </a:p>
          <a:p>
            <a:pPr marL="0" indent="0">
              <a:buNone/>
            </a:pPr>
            <a:endParaRPr lang="en-US" altLang="en-US" sz="1000" dirty="0">
              <a:sym typeface="Symbol" pitchFamily="18" charset="2"/>
            </a:endParaRPr>
          </a:p>
          <a:p>
            <a:r>
              <a:rPr lang="en-US" altLang="en-US" dirty="0">
                <a:sym typeface="Symbol" pitchFamily="18" charset="2"/>
              </a:rPr>
              <a:t>Naval Postgraduate School, Department of Operations Research, 1996-Present</a:t>
            </a:r>
          </a:p>
          <a:p>
            <a:endParaRPr lang="en-US" altLang="en-US" sz="1000" dirty="0">
              <a:sym typeface="Symbol" pitchFamily="18" charset="2"/>
            </a:endParaRPr>
          </a:p>
          <a:p>
            <a:r>
              <a:rPr lang="en-US" altLang="en-US" dirty="0">
                <a:sym typeface="Symbol" pitchFamily="18" charset="2"/>
              </a:rPr>
              <a:t>Interests: Data Analysis, Big Data Analytics and Computing, Classification, Modeling and Applications</a:t>
            </a:r>
          </a:p>
          <a:p>
            <a:endParaRPr lang="en-US" altLang="en-US" dirty="0">
              <a:sym typeface="Symbol" pitchFamily="18" charset="2"/>
            </a:endParaRPr>
          </a:p>
          <a:p>
            <a:endParaRPr lang="en-US" altLang="en-US" dirty="0"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001165162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14EF5E-E466-4DC6-964D-541D4C071A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Artificial Intelligence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1068F7-125B-41BC-915A-E8D0A5ADB1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AI</a:t>
            </a:r>
            <a:r>
              <a:rPr lang="en-US" dirty="0"/>
              <a:t> is Machine Learning in real time</a:t>
            </a:r>
          </a:p>
          <a:p>
            <a:pPr lvl="1"/>
            <a:r>
              <a:rPr lang="en-US" dirty="0"/>
              <a:t>Includes supervised, unsupervised and “reinforcement learning”</a:t>
            </a:r>
          </a:p>
          <a:p>
            <a:pPr lvl="1"/>
            <a:r>
              <a:rPr lang="en-US" dirty="0"/>
              <a:t>Example: self-driving car</a:t>
            </a:r>
          </a:p>
          <a:p>
            <a:r>
              <a:rPr lang="en-US" dirty="0"/>
              <a:t>The hottest buzzword of all, because it sounds as if it can answer all our problems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9686A2-111B-4967-8F7D-89997EA62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7A915-5C73-4BD5-90A9-E980BF75F4E0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621130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14EF5E-E466-4DC6-964D-541D4C071A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Artificial Intelligence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1068F7-125B-41BC-915A-E8D0A5ADB1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AI</a:t>
            </a:r>
            <a:r>
              <a:rPr lang="en-US" dirty="0"/>
              <a:t> is Machine Learning in real time</a:t>
            </a:r>
          </a:p>
          <a:p>
            <a:pPr lvl="1"/>
            <a:r>
              <a:rPr lang="en-US" dirty="0"/>
              <a:t>Includes supervised, unsupervised and “reinforcement learning”</a:t>
            </a:r>
          </a:p>
          <a:p>
            <a:pPr lvl="1"/>
            <a:r>
              <a:rPr lang="en-US" dirty="0"/>
              <a:t>Example: self-driving car</a:t>
            </a:r>
          </a:p>
          <a:p>
            <a:r>
              <a:rPr lang="en-US" dirty="0"/>
              <a:t>The hottest buzzword of all, because it sounds as if it can answer all our problems</a:t>
            </a:r>
          </a:p>
          <a:p>
            <a:endParaRPr lang="en-US" dirty="0"/>
          </a:p>
          <a:p>
            <a:r>
              <a:rPr lang="en-US" dirty="0"/>
              <a:t>It can’t</a:t>
            </a:r>
          </a:p>
          <a:p>
            <a:r>
              <a:rPr lang="en-US" dirty="0"/>
              <a:t>P.S. As with ML, no inference; we just trust that something will keep working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9686A2-111B-4967-8F7D-89997EA62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7A915-5C73-4BD5-90A9-E980BF75F4E0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83731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FCDFD6-F6F1-49AE-97E2-252CCB0B36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“Deep Learning”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8DB84C-A0A0-4220-91F9-F185432E70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43706"/>
            <a:ext cx="8229600" cy="4525963"/>
          </a:xfrm>
        </p:spPr>
        <p:txBody>
          <a:bodyPr/>
          <a:lstStyle/>
          <a:p>
            <a:r>
              <a:rPr lang="en-US" dirty="0"/>
              <a:t>A  neural network is a particular (complicated) statistical model useful for regression and classification</a:t>
            </a:r>
          </a:p>
          <a:p>
            <a:pPr lvl="1"/>
            <a:r>
              <a:rPr lang="en-US" dirty="0"/>
              <a:t>There are unsupervised applications too</a:t>
            </a:r>
          </a:p>
          <a:p>
            <a:r>
              <a:rPr lang="en-US" dirty="0"/>
              <a:t>A neural network has “layers” and one with a lot of layers is said to be “deep,” hence “</a:t>
            </a:r>
            <a:r>
              <a:rPr lang="en-US" b="1" dirty="0">
                <a:solidFill>
                  <a:srgbClr val="FF0000"/>
                </a:solidFill>
              </a:rPr>
              <a:t>deep learning</a:t>
            </a:r>
            <a:r>
              <a:rPr lang="en-US" dirty="0"/>
              <a:t>”</a:t>
            </a:r>
          </a:p>
          <a:p>
            <a:r>
              <a:rPr lang="en-US" dirty="0"/>
              <a:t>It sounds like “esoteric philosophy”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3FA3BF-E92B-46DE-A435-BE22C7FCE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7A915-5C73-4BD5-90A9-E980BF75F4E0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033275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FCDFD6-F6F1-49AE-97E2-252CCB0B36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“Deep Learning”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8DB84C-A0A0-4220-91F9-F185432E70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43706"/>
            <a:ext cx="8229600" cy="4525963"/>
          </a:xfrm>
        </p:spPr>
        <p:txBody>
          <a:bodyPr/>
          <a:lstStyle/>
          <a:p>
            <a:r>
              <a:rPr lang="en-US" dirty="0"/>
              <a:t>A  neural network is a particular (complicated) statistical model useful for regression and classification</a:t>
            </a:r>
          </a:p>
          <a:p>
            <a:pPr lvl="1"/>
            <a:r>
              <a:rPr lang="en-US" dirty="0"/>
              <a:t>There are unsupervised applications too</a:t>
            </a:r>
          </a:p>
          <a:p>
            <a:r>
              <a:rPr lang="en-US" dirty="0"/>
              <a:t>A neural network has “layers” and one with a lot of layers is said to be “deep,” hence “</a:t>
            </a:r>
            <a:r>
              <a:rPr lang="en-US" b="1" dirty="0">
                <a:solidFill>
                  <a:srgbClr val="FF0000"/>
                </a:solidFill>
              </a:rPr>
              <a:t>deep learning</a:t>
            </a:r>
            <a:r>
              <a:rPr lang="en-US" dirty="0"/>
              <a:t>”</a:t>
            </a:r>
          </a:p>
          <a:p>
            <a:r>
              <a:rPr lang="en-US" dirty="0"/>
              <a:t>It sounds like “esoteric philosophy”</a:t>
            </a:r>
          </a:p>
          <a:p>
            <a:endParaRPr lang="en-US" dirty="0"/>
          </a:p>
          <a:p>
            <a:r>
              <a:rPr lang="en-US" dirty="0"/>
              <a:t>It’s not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3FA3BF-E92B-46DE-A435-BE22C7FCE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7A915-5C73-4BD5-90A9-E980BF75F4E0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272516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5C832A-F534-456E-9A7A-856841AC14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Final Buzzword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C1D5F5-1788-40EA-95D4-2A299A7D4F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269 Certificate is in “Operational Data Science and Statistical Machine Learning”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 name drawn up by a committee in the face of political pushback from the CS department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C8B3C8-2B1D-46BE-95D9-5BC15D1D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7A915-5C73-4BD5-90A9-E980BF75F4E0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914910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1FAA3E-16FE-490F-BDEA-3507A28D71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Beware of…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2D9652-369B-4AA5-9BE6-6F635FBD73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</a:t>
            </a:r>
            <a:r>
              <a:rPr lang="en-US" b="1" dirty="0">
                <a:solidFill>
                  <a:srgbClr val="FF0000"/>
                </a:solidFill>
              </a:rPr>
              <a:t>Qualitative</a:t>
            </a:r>
            <a:r>
              <a:rPr lang="en-US" dirty="0"/>
              <a:t> analysis” – what is this? Focus groups? Interviews with “subject matter experts”? How can I use this? When, and to what extent?</a:t>
            </a:r>
          </a:p>
          <a:p>
            <a:pPr lvl="1"/>
            <a:r>
              <a:rPr lang="en-US" dirty="0"/>
              <a:t>SMEs may know more than you, but they often know less than they think</a:t>
            </a:r>
          </a:p>
          <a:p>
            <a:pPr marL="457200" lvl="1" indent="0">
              <a:buNone/>
            </a:pPr>
            <a:endParaRPr lang="en-US" sz="1000" dirty="0"/>
          </a:p>
          <a:p>
            <a:r>
              <a:rPr lang="en-US" dirty="0"/>
              <a:t>People who say “they just want to look at the data they have; they </a:t>
            </a:r>
            <a:r>
              <a:rPr lang="en-US" b="1" dirty="0">
                <a:solidFill>
                  <a:srgbClr val="FF0000"/>
                </a:solidFill>
              </a:rPr>
              <a:t>don’t</a:t>
            </a:r>
            <a:r>
              <a:rPr lang="en-US" dirty="0"/>
              <a:t> want to extrapolate to future data.” I think they’re fooling themselves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C19E5F-7CAF-4866-9998-615DF89AA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7A915-5C73-4BD5-90A9-E980BF75F4E0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95594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F74AD046-9DDC-46FA-870E-BBC6C4AFA7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What Can ML </a:t>
            </a:r>
            <a:r>
              <a:rPr lang="en-US" altLang="en-US" i="1" dirty="0">
                <a:solidFill>
                  <a:srgbClr val="FF0000"/>
                </a:solidFill>
              </a:rPr>
              <a:t>Not</a:t>
            </a:r>
            <a:r>
              <a:rPr lang="en-US" altLang="en-US" dirty="0"/>
              <a:t> Do?</a:t>
            </a:r>
          </a:p>
        </p:txBody>
      </p:sp>
      <p:sp>
        <p:nvSpPr>
          <p:cNvPr id="126979" name="Rectangle 3">
            <a:extLst>
              <a:ext uri="{FF2B5EF4-FFF2-40B4-BE49-F238E27FC236}">
                <a16:creationId xmlns:a16="http://schemas.microsoft.com/office/drawing/2014/main" id="{A178B2E7-F6DE-40D8-9CD3-59F55F4C2E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985909"/>
            <a:ext cx="82296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Operate independently of data collection and pre-processing</a:t>
            </a:r>
          </a:p>
          <a:p>
            <a:pPr marL="0" indent="0">
              <a:lnSpc>
                <a:spcPct val="90000"/>
              </a:lnSpc>
              <a:buNone/>
            </a:pPr>
            <a:endParaRPr lang="en-US" altLang="en-US" sz="1000" dirty="0"/>
          </a:p>
          <a:p>
            <a:pPr>
              <a:lnSpc>
                <a:spcPct val="90000"/>
              </a:lnSpc>
            </a:pPr>
            <a:r>
              <a:rPr lang="en-US" altLang="en-US" dirty="0"/>
              <a:t>Magically determine a solution to a business problem – or the problem</a:t>
            </a:r>
          </a:p>
          <a:p>
            <a:pPr marL="0" indent="0">
              <a:lnSpc>
                <a:spcPct val="90000"/>
              </a:lnSpc>
              <a:buNone/>
            </a:pPr>
            <a:endParaRPr lang="en-US" altLang="en-US" sz="1000" dirty="0"/>
          </a:p>
          <a:p>
            <a:pPr>
              <a:lnSpc>
                <a:spcPct val="90000"/>
              </a:lnSpc>
            </a:pPr>
            <a:r>
              <a:rPr lang="en-US" altLang="en-US" dirty="0"/>
              <a:t>Move ahead without understanding both the data and the context</a:t>
            </a:r>
          </a:p>
          <a:p>
            <a:pPr marL="0" indent="0">
              <a:lnSpc>
                <a:spcPct val="90000"/>
              </a:lnSpc>
              <a:buNone/>
            </a:pPr>
            <a:endParaRPr lang="en-US" altLang="en-US" sz="1000" dirty="0"/>
          </a:p>
          <a:p>
            <a:pPr>
              <a:lnSpc>
                <a:spcPct val="90000"/>
              </a:lnSpc>
            </a:pPr>
            <a:r>
              <a:rPr lang="en-US" altLang="en-US" dirty="0"/>
              <a:t>Glean more information that there is in the data – GIGO</a:t>
            </a:r>
          </a:p>
          <a:p>
            <a:pPr>
              <a:lnSpc>
                <a:spcPct val="90000"/>
              </a:lnSpc>
            </a:pPr>
            <a:endParaRPr lang="en-US" altLang="en-US" sz="1000" dirty="0"/>
          </a:p>
          <a:p>
            <a:pPr>
              <a:lnSpc>
                <a:spcPct val="90000"/>
              </a:lnSpc>
            </a:pPr>
            <a:r>
              <a:rPr lang="en-US" altLang="en-US" dirty="0"/>
              <a:t>Communicate results to sponsors, peers, thesis advisors, journal editors</a:t>
            </a:r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8C14D3-5784-498A-84E6-0200ED484E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 2: Some Neat Problems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5C9679-D7E1-42FC-9378-236D0D3EB7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Prof. Craparo has a bunch of data on electrical usage at FOBs</a:t>
            </a:r>
          </a:p>
          <a:p>
            <a:r>
              <a:rPr lang="en-US" dirty="0"/>
              <a:t>If each generator were equipped with a storage system (e.g. battery), what would be the optimal regime of generator/battery power supply to minimize cost?</a:t>
            </a:r>
          </a:p>
          <a:p>
            <a:r>
              <a:rPr lang="en-US" dirty="0"/>
              <a:t>Answer: it depends on the demand, which is unknown…but we can </a:t>
            </a:r>
            <a:r>
              <a:rPr lang="en-US" b="1" dirty="0">
                <a:solidFill>
                  <a:srgbClr val="FF0000"/>
                </a:solidFill>
              </a:rPr>
              <a:t>model</a:t>
            </a:r>
            <a:r>
              <a:rPr lang="en-US" dirty="0"/>
              <a:t> it</a:t>
            </a:r>
          </a:p>
          <a:p>
            <a:r>
              <a:rPr lang="en-US" dirty="0"/>
              <a:t>Data Analysis + optimization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BD19E2-2EAC-4189-9F38-83CE9BC301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7A915-5C73-4BD5-90A9-E980BF75F4E0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110177"/>
      </p:ext>
    </p:ext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9ADFD1-18AC-4FF9-8EC0-476FB1E5F3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Neat Problem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2F93E5-85A3-457F-B485-94E0E7ACA3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en-US" dirty="0"/>
              <a:t>Prof. Salmeron wants to place Army recruiting stations in the most efficient places</a:t>
            </a:r>
          </a:p>
          <a:p>
            <a:r>
              <a:rPr lang="en-US" dirty="0"/>
              <a:t>But to do that he has to </a:t>
            </a:r>
            <a:r>
              <a:rPr lang="en-US" b="1" dirty="0">
                <a:solidFill>
                  <a:srgbClr val="FF0000"/>
                </a:solidFill>
              </a:rPr>
              <a:t>estimate</a:t>
            </a:r>
            <a:r>
              <a:rPr lang="en-US" dirty="0"/>
              <a:t> how many recruits we can expect from each region (say, ZIP code) based on demographics, past history, availability of colleges and universities…</a:t>
            </a:r>
          </a:p>
          <a:p>
            <a:r>
              <a:rPr lang="en-US" dirty="0"/>
              <a:t>Data Analysis + optimization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1C8CE1-BA6B-4A77-AED9-E2F5100BA7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7A915-5C73-4BD5-90A9-E980BF75F4E0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015670"/>
      </p:ext>
    </p:extLst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A6EBA-F6A6-4E7E-9F6A-959AAE0C4C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Neat Problem #3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84AA47-1E0D-4E6D-AA54-9BD698B927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Naval Aviation has data interpolated every 10 seconds on ~400,000 F/A-18 sorties</a:t>
            </a:r>
          </a:p>
          <a:p>
            <a:pPr lvl="1"/>
            <a:r>
              <a:rPr lang="en-US" dirty="0"/>
              <a:t>~</a:t>
            </a:r>
            <a:r>
              <a:rPr lang="en-US" b="1" dirty="0">
                <a:solidFill>
                  <a:srgbClr val="FF0000"/>
                </a:solidFill>
              </a:rPr>
              <a:t>157 million</a:t>
            </a:r>
            <a:r>
              <a:rPr lang="en-US" dirty="0"/>
              <a:t> records from on-board sensors, plus pilot-based sortie information</a:t>
            </a:r>
          </a:p>
          <a:p>
            <a:r>
              <a:rPr lang="en-US" dirty="0"/>
              <a:t>Lots of missing data, definitely not random</a:t>
            </a:r>
          </a:p>
          <a:p>
            <a:r>
              <a:rPr lang="en-US" dirty="0"/>
              <a:t>Question: “We paid a company to produce a  ‘dashboard’ to look at this data. Was that a good move?”</a:t>
            </a:r>
          </a:p>
          <a:p>
            <a:r>
              <a:rPr lang="en-US" dirty="0"/>
              <a:t>Us: “Well, what are you planning to use it for?”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B946D4-2CCE-4FD4-A87E-EE9EA06F42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7A915-5C73-4BD5-90A9-E980BF75F4E0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08396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C857E7-94C1-46FD-B216-BA8EF4A77D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Disclaimer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7F648E-AA0D-449A-9B57-6AD27AD5A6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These thoughts are just my opinions</a:t>
            </a:r>
          </a:p>
          <a:p>
            <a:pPr lvl="1"/>
            <a:r>
              <a:rPr lang="en-US" dirty="0"/>
              <a:t>Not those of the US Government, the DoD, the US Navy, NPS, NPS OR, CDR </a:t>
            </a:r>
            <a:r>
              <a:rPr lang="en-US" dirty="0" err="1"/>
              <a:t>Cohick</a:t>
            </a:r>
            <a:r>
              <a:rPr lang="en-US" dirty="0"/>
              <a:t>…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They’re subject to change in the face of new information, or a reconsideration of old information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2F1A3B-5704-40D8-B18F-3694F3115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7A915-5C73-4BD5-90A9-E980BF75F4E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486518"/>
      </p:ext>
    </p:extLst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A850FF-4B94-4526-93BA-B1165B0BAB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Neat Problem #4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F53581-0823-40B1-8689-8C3930B7A5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87437"/>
            <a:ext cx="8229600" cy="4525963"/>
          </a:xfrm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AIS</a:t>
            </a:r>
            <a:r>
              <a:rPr lang="en-US" dirty="0"/>
              <a:t> data from ship transponders</a:t>
            </a:r>
          </a:p>
          <a:p>
            <a:pPr lvl="1"/>
            <a:r>
              <a:rPr lang="en-US" dirty="0"/>
              <a:t>Analogous to “blue force tracker”</a:t>
            </a:r>
          </a:p>
          <a:p>
            <a:pPr lvl="1"/>
            <a:r>
              <a:rPr lang="en-US" dirty="0"/>
              <a:t>The Coast Guard has a data set with over a trillion AIS hits…with noise, missing, etc.</a:t>
            </a:r>
          </a:p>
          <a:p>
            <a:r>
              <a:rPr lang="en-US" dirty="0"/>
              <a:t>General question: what ships are behaving in unexpected ways?</a:t>
            </a:r>
          </a:p>
          <a:p>
            <a:pPr lvl="1"/>
            <a:r>
              <a:rPr lang="en-US" dirty="0"/>
              <a:t>Not counting “teleporting to Algeria”</a:t>
            </a:r>
          </a:p>
          <a:p>
            <a:r>
              <a:rPr lang="en-US" dirty="0"/>
              <a:t>Blue force tracker: which vehicles went on patrols together?</a:t>
            </a:r>
          </a:p>
          <a:p>
            <a:r>
              <a:rPr lang="en-US" dirty="0"/>
              <a:t>Here “big data” can give us information beyond what it was designed for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52D34E-5C63-4B70-9305-78674A107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7A915-5C73-4BD5-90A9-E980BF75F4E0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708603"/>
      </p:ext>
    </p:extLst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8D66C0-0CE5-440F-A216-1EAA78232A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Neat Problem #5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735016-3E41-4A73-8A6C-AB8E10E8FC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382000" cy="4525963"/>
          </a:xfrm>
        </p:spPr>
        <p:txBody>
          <a:bodyPr/>
          <a:lstStyle/>
          <a:p>
            <a:r>
              <a:rPr lang="en-US" dirty="0"/>
              <a:t>“Pulling the goalie” in ice hockey</a:t>
            </a:r>
          </a:p>
          <a:p>
            <a:r>
              <a:rPr lang="en-US" dirty="0"/>
              <a:t>Earlier work assumed constant scoring rates for all teams in all situations</a:t>
            </a:r>
          </a:p>
          <a:p>
            <a:r>
              <a:rPr lang="en-US" b="1" dirty="0">
                <a:solidFill>
                  <a:srgbClr val="FF0000"/>
                </a:solidFill>
              </a:rPr>
              <a:t>Computing</a:t>
            </a:r>
            <a:r>
              <a:rPr lang="en-US" dirty="0"/>
              <a:t> problem: assemble all the </a:t>
            </a:r>
            <a:r>
              <a:rPr lang="en-US" dirty="0" err="1"/>
              <a:t>boxscores</a:t>
            </a:r>
            <a:r>
              <a:rPr lang="en-US" dirty="0"/>
              <a:t> from all the games (~1300/year)</a:t>
            </a:r>
          </a:p>
          <a:p>
            <a:r>
              <a:rPr lang="en-US" b="1" dirty="0">
                <a:solidFill>
                  <a:srgbClr val="FF0000"/>
                </a:solidFill>
              </a:rPr>
              <a:t>Statistics</a:t>
            </a:r>
            <a:r>
              <a:rPr lang="en-US" dirty="0"/>
              <a:t> problem: </a:t>
            </a:r>
            <a:r>
              <a:rPr lang="en-US" altLang="en-US" dirty="0"/>
              <a:t>Can we predict the outcome of games? What models are needed? (Scoring rates, penalty rates)</a:t>
            </a:r>
          </a:p>
          <a:p>
            <a:r>
              <a:rPr lang="en-US" altLang="en-US" b="1" dirty="0">
                <a:solidFill>
                  <a:srgbClr val="FF0000"/>
                </a:solidFill>
              </a:rPr>
              <a:t>OR</a:t>
            </a:r>
            <a:r>
              <a:rPr lang="en-US" altLang="en-US" dirty="0"/>
              <a:t> problem: When to pull the goalie?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395910-78E2-420B-A810-0A94AFEA48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7A915-5C73-4BD5-90A9-E980BF75F4E0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616419"/>
      </p:ext>
    </p:extLst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12990B-9D39-4282-9B32-003C9C724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FB4AC6-A009-45B9-A8C9-13A2BE3BDF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924"/>
            <a:ext cx="8229600" cy="4525963"/>
          </a:xfrm>
        </p:spPr>
        <p:txBody>
          <a:bodyPr/>
          <a:lstStyle/>
          <a:p>
            <a:r>
              <a:rPr lang="en-US" dirty="0"/>
              <a:t>There is a broad set of tools needed to acquire/clean/manage data, build models, draw conclusions</a:t>
            </a:r>
          </a:p>
          <a:p>
            <a:r>
              <a:rPr lang="en-US" dirty="0"/>
              <a:t>These come from the disciplines of CS/IS, Statistics and OR, and from domain knowledge</a:t>
            </a:r>
          </a:p>
          <a:p>
            <a:r>
              <a:rPr lang="en-US" dirty="0"/>
              <a:t>Final skill needed: </a:t>
            </a:r>
            <a:r>
              <a:rPr lang="en-US" b="1" dirty="0">
                <a:solidFill>
                  <a:srgbClr val="FF0000"/>
                </a:solidFill>
              </a:rPr>
              <a:t>communication</a:t>
            </a:r>
          </a:p>
          <a:p>
            <a:r>
              <a:rPr lang="en-US" dirty="0"/>
              <a:t>If you can’t write down and defend your conclusions, your analysis is worth less (with a space, or maybe without)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73E28A-A245-4772-BE57-FDF31AB54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7A915-5C73-4BD5-90A9-E980BF75F4E0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7800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A642DD-DBC8-49B9-AAEA-B481EB8AEC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DF1A0B-5207-46E1-9D7B-51DB0A9838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What are some of the </a:t>
            </a:r>
            <a:r>
              <a:rPr lang="en-US" b="1" dirty="0">
                <a:solidFill>
                  <a:srgbClr val="FF0000"/>
                </a:solidFill>
              </a:rPr>
              <a:t>data-related</a:t>
            </a:r>
            <a:r>
              <a:rPr lang="en-US" dirty="0"/>
              <a:t> buzzwords floating around, and what do I think they mean?</a:t>
            </a:r>
          </a:p>
          <a:p>
            <a:pPr marL="0" indent="0">
              <a:buNone/>
            </a:pPr>
            <a:endParaRPr lang="en-US" sz="1000" dirty="0"/>
          </a:p>
          <a:p>
            <a:pPr marL="514350" indent="-514350">
              <a:buFont typeface="+mj-lt"/>
              <a:buAutoNum type="arabicPeriod" startAt="2"/>
            </a:pPr>
            <a:r>
              <a:rPr lang="en-US" dirty="0"/>
              <a:t>A few stories of interesting OR projects and/or theses I’ve been involved in</a:t>
            </a:r>
          </a:p>
          <a:p>
            <a:pPr marL="0" indent="0">
              <a:buNone/>
            </a:pPr>
            <a:endParaRPr lang="en-US" sz="1000" dirty="0"/>
          </a:p>
          <a:p>
            <a:pPr marL="514350" indent="-514350">
              <a:buFont typeface="+mj-lt"/>
              <a:buAutoNum type="arabicPeriod" startAt="3"/>
            </a:pPr>
            <a:r>
              <a:rPr lang="en-US" dirty="0"/>
              <a:t>Brief nap (back rows only)</a:t>
            </a:r>
          </a:p>
          <a:p>
            <a:pPr marL="0" indent="0">
              <a:buNone/>
            </a:pPr>
            <a:endParaRPr lang="en-US" sz="1000" dirty="0"/>
          </a:p>
          <a:p>
            <a:pPr marL="514350" indent="-514350">
              <a:buFont typeface="+mj-lt"/>
              <a:buAutoNum type="arabicPeriod" startAt="4"/>
            </a:pPr>
            <a:r>
              <a:rPr lang="en-US" dirty="0"/>
              <a:t>Call it a day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1D8B1F-3808-40F7-832C-1FAE93F8D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7A915-5C73-4BD5-90A9-E980BF75F4E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164470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79A43C-6BD4-44AE-A4F4-BF4ECC9821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Operations Research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678AF8-EA12-4D3D-BDA8-74E80D8B13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2368"/>
            <a:ext cx="8229600" cy="4525963"/>
          </a:xfrm>
        </p:spPr>
        <p:txBody>
          <a:bodyPr/>
          <a:lstStyle/>
          <a:p>
            <a:r>
              <a:rPr lang="en-US" dirty="0"/>
              <a:t>“The Science of </a:t>
            </a:r>
            <a:r>
              <a:rPr lang="en-US" dirty="0" err="1"/>
              <a:t>Better</a:t>
            </a:r>
            <a:r>
              <a:rPr lang="en-US" sz="2400" baseline="30000" dirty="0" err="1"/>
              <a:t>SM</a:t>
            </a:r>
            <a:r>
              <a:rPr lang="en-US" dirty="0"/>
              <a:t>”</a:t>
            </a:r>
          </a:p>
          <a:p>
            <a:r>
              <a:rPr lang="en-US" dirty="0"/>
              <a:t>“</a:t>
            </a:r>
            <a:r>
              <a:rPr lang="en-US" b="1" dirty="0">
                <a:solidFill>
                  <a:srgbClr val="FF0000"/>
                </a:solidFill>
              </a:rPr>
              <a:t>Pillars</a:t>
            </a:r>
            <a:r>
              <a:rPr lang="en-US" dirty="0"/>
              <a:t>” include:</a:t>
            </a:r>
          </a:p>
          <a:p>
            <a:pPr lvl="1"/>
            <a:r>
              <a:rPr lang="en-US" dirty="0"/>
              <a:t>Optimization, Network Analysis</a:t>
            </a:r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Probability, Statistics, Data Analysis</a:t>
            </a:r>
          </a:p>
          <a:p>
            <a:pPr lvl="1"/>
            <a:r>
              <a:rPr lang="en-US" dirty="0"/>
              <a:t>Stochastic Models, Queuing Theory</a:t>
            </a:r>
          </a:p>
          <a:p>
            <a:pPr lvl="1"/>
            <a:r>
              <a:rPr lang="en-US" dirty="0"/>
              <a:t>Simulation</a:t>
            </a:r>
          </a:p>
          <a:p>
            <a:pPr lvl="1"/>
            <a:r>
              <a:rPr lang="en-US" dirty="0"/>
              <a:t>Logistics</a:t>
            </a:r>
          </a:p>
          <a:p>
            <a:pPr lvl="1"/>
            <a:r>
              <a:rPr lang="en-US" dirty="0"/>
              <a:t>Decision Analysis</a:t>
            </a:r>
          </a:p>
          <a:p>
            <a:pPr lvl="1"/>
            <a:r>
              <a:rPr lang="en-US" dirty="0"/>
              <a:t>Human Factors …. And more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0BDA1B-4B3E-4F5A-A7A8-D801B6488A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7A915-5C73-4BD5-90A9-E980BF75F4E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150773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B12961-AF93-4AA2-92DB-98A17AD87B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Prob, Stats, Data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F9D7AC-76D1-46E9-9459-C148579F7F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Probability: given a mathematical model for data production, what sorts of output data would we expect?</a:t>
            </a:r>
          </a:p>
          <a:p>
            <a:pPr marL="0" indent="0">
              <a:buNone/>
            </a:pPr>
            <a:endParaRPr lang="en-US" sz="1000" dirty="0"/>
          </a:p>
          <a:p>
            <a:r>
              <a:rPr lang="en-US" dirty="0"/>
              <a:t>Statistics: given some data, what sorts of mathematical models are plausible for its production?</a:t>
            </a:r>
          </a:p>
          <a:p>
            <a:pPr marL="0" indent="0">
              <a:buNone/>
            </a:pPr>
            <a:endParaRPr lang="en-US" sz="1000" dirty="0"/>
          </a:p>
          <a:p>
            <a:pPr lvl="1"/>
            <a:r>
              <a:rPr lang="en-US" dirty="0"/>
              <a:t>If some assumptions are met we can perform </a:t>
            </a:r>
            <a:r>
              <a:rPr lang="en-US" b="1" dirty="0">
                <a:solidFill>
                  <a:srgbClr val="FF0000"/>
                </a:solidFill>
              </a:rPr>
              <a:t>inference</a:t>
            </a:r>
            <a:r>
              <a:rPr lang="en-US" dirty="0"/>
              <a:t> – hypothesis tests, confidence intervals – and, at least in theory, learn stuff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2ABE88-9CC9-476F-AE38-98B7F4203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7A915-5C73-4BD5-90A9-E980BF75F4E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537288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BFA6E4-C5E0-4263-AA2E-675BD8FB37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Classical Data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4AC8D9-037F-4A31-A7CD-F81D873501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Classical</a:t>
            </a:r>
            <a:r>
              <a:rPr lang="en-US" dirty="0"/>
              <a:t> Data Analysis is very often intended to perform inference (e.g. linear and logistic regression)</a:t>
            </a:r>
          </a:p>
          <a:p>
            <a:pPr marL="0" indent="0">
              <a:buNone/>
            </a:pPr>
            <a:endParaRPr lang="en-US" sz="1000" dirty="0"/>
          </a:p>
          <a:p>
            <a:pPr lvl="1"/>
            <a:r>
              <a:rPr lang="en-US" dirty="0"/>
              <a:t>Exploratory Data Analysis – but “don’t form your hypotheses after looking at your data”</a:t>
            </a:r>
          </a:p>
          <a:p>
            <a:pPr lvl="2"/>
            <a:r>
              <a:rPr lang="en-US" dirty="0"/>
              <a:t>Data of moderate size</a:t>
            </a:r>
          </a:p>
          <a:p>
            <a:pPr marL="914400" lvl="2" indent="0">
              <a:buNone/>
            </a:pPr>
            <a:endParaRPr lang="en-US" sz="1000" dirty="0"/>
          </a:p>
          <a:p>
            <a:pPr lvl="1"/>
            <a:r>
              <a:rPr lang="en-US" dirty="0"/>
              <a:t>Inference (“Confirmatory Data Analysis”) is a statement about a population based on data from just a sample, one taken with some probability method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8FA2EA-252C-41F2-B60C-1AAA0291A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7A915-5C73-4BD5-90A9-E980BF75F4E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236555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CFFB7C-473F-4C77-A212-FEB01ED2D3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Buzzwords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0F0085-0979-4BEF-9CC4-0FBBB7736E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86307"/>
            <a:ext cx="8229600" cy="4525963"/>
          </a:xfrm>
        </p:spPr>
        <p:txBody>
          <a:bodyPr/>
          <a:lstStyle/>
          <a:p>
            <a:r>
              <a:rPr lang="en-US" dirty="0"/>
              <a:t>Data Analysis/Analytics</a:t>
            </a:r>
          </a:p>
          <a:p>
            <a:r>
              <a:rPr lang="en-US" b="1" dirty="0">
                <a:solidFill>
                  <a:srgbClr val="FF0000"/>
                </a:solidFill>
              </a:rPr>
              <a:t>Data Science</a:t>
            </a:r>
            <a:endParaRPr lang="en-US" dirty="0"/>
          </a:p>
          <a:p>
            <a:r>
              <a:rPr lang="en-US" dirty="0"/>
              <a:t>Big Data</a:t>
            </a:r>
          </a:p>
          <a:p>
            <a:r>
              <a:rPr lang="en-US" dirty="0"/>
              <a:t>Data Engineering</a:t>
            </a:r>
          </a:p>
          <a:p>
            <a:pPr lvl="1"/>
            <a:r>
              <a:rPr lang="en-US" dirty="0"/>
              <a:t>Remote and Distributed Computing</a:t>
            </a:r>
          </a:p>
          <a:p>
            <a:r>
              <a:rPr lang="en-US" dirty="0"/>
              <a:t>Machine Learning</a:t>
            </a:r>
          </a:p>
          <a:p>
            <a:r>
              <a:rPr lang="en-US" dirty="0"/>
              <a:t>Artificial Intelligence</a:t>
            </a:r>
          </a:p>
          <a:p>
            <a:r>
              <a:rPr lang="en-US" dirty="0"/>
              <a:t>“Deep Learning” and neural networks</a:t>
            </a:r>
          </a:p>
          <a:p>
            <a:r>
              <a:rPr lang="en-US" dirty="0"/>
              <a:t>“Operational Data Science and Statistical Machine Learning” (268 Certificate)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759910-8B31-489E-A4AE-083F61F92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7A915-5C73-4BD5-90A9-E980BF75F4E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674148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8B897C-17E5-4741-95F5-3B9E63F942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Preparation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ED98FB-5197-4A2E-A7F2-0566C12E67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87441"/>
            <a:ext cx="8229600" cy="4525963"/>
          </a:xfrm>
        </p:spPr>
        <p:txBody>
          <a:bodyPr/>
          <a:lstStyle/>
          <a:p>
            <a:r>
              <a:rPr lang="en-US" dirty="0"/>
              <a:t>Modern data sets might have millions of rows and thousands of columns</a:t>
            </a:r>
          </a:p>
          <a:p>
            <a:pPr lvl="1"/>
            <a:r>
              <a:rPr lang="en-US" dirty="0"/>
              <a:t>Numeric, categorical, free text, date/time, geographic (</a:t>
            </a:r>
            <a:r>
              <a:rPr lang="en-US" dirty="0" err="1"/>
              <a:t>lat</a:t>
            </a:r>
            <a:r>
              <a:rPr lang="en-US" dirty="0"/>
              <a:t>/long/alt), NA codes…</a:t>
            </a:r>
            <a:endParaRPr lang="en-US" sz="1000" dirty="0"/>
          </a:p>
          <a:p>
            <a:r>
              <a:rPr lang="en-US" dirty="0"/>
              <a:t>There are always issues with missing or erroneous data, duplicate or overlapping columns, heterogeneous sources, heterogeneous </a:t>
            </a:r>
            <a:r>
              <a:rPr lang="en-US" b="1" dirty="0">
                <a:solidFill>
                  <a:srgbClr val="FF0000"/>
                </a:solidFill>
              </a:rPr>
              <a:t>formats</a:t>
            </a:r>
            <a:r>
              <a:rPr lang="en-US" dirty="0"/>
              <a:t> (dates, European decimal points), match keys, and so on</a:t>
            </a:r>
          </a:p>
          <a:p>
            <a:pPr lvl="1"/>
            <a:r>
              <a:rPr lang="en-US" dirty="0"/>
              <a:t>ZIP, text, XML, JSON, XLSX, DBMS, …</a:t>
            </a:r>
          </a:p>
          <a:p>
            <a:r>
              <a:rPr lang="en-US" dirty="0"/>
              <a:t>Anything you do should be </a:t>
            </a:r>
            <a:r>
              <a:rPr lang="en-US" b="1" dirty="0">
                <a:solidFill>
                  <a:srgbClr val="FF0000"/>
                </a:solidFill>
              </a:rPr>
              <a:t>reproducible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1EF39E-DD3F-416D-9D9D-CDA2D24FF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7A915-5C73-4BD5-90A9-E980BF75F4E0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6DEA135-9C35-4DD2-BB89-437C58227FE9}"/>
              </a:ext>
            </a:extLst>
          </p:cNvPr>
          <p:cNvSpPr txBox="1"/>
          <p:nvPr/>
        </p:nvSpPr>
        <p:spPr>
          <a:xfrm>
            <a:off x="2286000" y="3240817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2353054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nps_ppoint  format">
  <a:themeElements>
    <a:clrScheme name="nps_ppoint  forma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nps_ppoint  forma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nps_ppoint  forma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ps_ppoint  forma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ps_ppoint  forma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ps_ppoint  forma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ps_ppoint  forma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ps_ppoint  forma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ps_ppoint  forma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ps_ppoint  forma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ps_ppoint  forma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ps_ppoint  forma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ps_ppoint  forma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ps_ppoint  forma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c8c798b-c680-4c2c-9071-f0afa7204aeb" xsi:nil="true"/>
    <lcf76f155ced4ddcb4097134ff3c332f xmlns="99473c81-f1be-44ec-b35a-081ba5dc1748">
      <Terms xmlns="http://schemas.microsoft.com/office/infopath/2007/PartnerControls"/>
    </lcf76f155ced4ddcb4097134ff3c332f>
    <SyncStatus xmlns="99473c81-f1be-44ec-b35a-081ba5dc1748" xsi:nil="true"/>
    <LastSync xmlns="99473c81-f1be-44ec-b35a-081ba5dc1748" xsi:nil="true"/>
    <Link xmlns="99473c81-f1be-44ec-b35a-081ba5dc1748" xsi:nil="true"/>
    <GrantedUserAccess xmlns="99473c81-f1be-44ec-b35a-081ba5dc1748">false</GrantedUserAcces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F066C66C21BEF4DA5FF9FE4B19C90C5" ma:contentTypeVersion="19" ma:contentTypeDescription="Create a new document." ma:contentTypeScope="" ma:versionID="47118d8a9815508d154960781278d5f0">
  <xsd:schema xmlns:xsd="http://www.w3.org/2001/XMLSchema" xmlns:xs="http://www.w3.org/2001/XMLSchema" xmlns:p="http://schemas.microsoft.com/office/2006/metadata/properties" xmlns:ns2="99473c81-f1be-44ec-b35a-081ba5dc1748" xmlns:ns3="3c8c798b-c680-4c2c-9071-f0afa7204aeb" targetNamespace="http://schemas.microsoft.com/office/2006/metadata/properties" ma:root="true" ma:fieldsID="4c63e20d17f1b027b8ef1082d24ed5dd" ns2:_="" ns3:_="">
    <xsd:import namespace="99473c81-f1be-44ec-b35a-081ba5dc1748"/>
    <xsd:import namespace="3c8c798b-c680-4c2c-9071-f0afa7204aeb"/>
    <xsd:element name="properties">
      <xsd:complexType>
        <xsd:sequence>
          <xsd:element name="documentManagement">
            <xsd:complexType>
              <xsd:all>
                <xsd:element ref="ns2:LastSync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LengthInSeconds" minOccurs="0"/>
                <xsd:element ref="ns2:GrantedUserAccess" minOccurs="0"/>
                <xsd:element ref="ns2:Link" minOccurs="0"/>
                <xsd:element ref="ns2:Sync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473c81-f1be-44ec-b35a-081ba5dc1748" elementFormDefault="qualified">
    <xsd:import namespace="http://schemas.microsoft.com/office/2006/documentManagement/types"/>
    <xsd:import namespace="http://schemas.microsoft.com/office/infopath/2007/PartnerControls"/>
    <xsd:element name="LastSync" ma:index="8" nillable="true" ma:displayName="Last Uploaded" ma:format="DateTime" ma:indexed="true" ma:internalName="LastSync">
      <xsd:simpleType>
        <xsd:restriction base="dms:DateTime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3d3d128b-9ae0-43bc-bb56-1c887092213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GrantedUserAccess" ma:index="24" nillable="true" ma:displayName="Granted User Access" ma:default="0" ma:format="Dropdown" ma:internalName="GrantedUserAccess">
      <xsd:simpleType>
        <xsd:restriction base="dms:Boolean"/>
      </xsd:simpleType>
    </xsd:element>
    <xsd:element name="Link" ma:index="25" nillable="true" ma:displayName="Link" ma:format="Dropdown" ma:internalName="Link">
      <xsd:simpleType>
        <xsd:restriction base="dms:Note">
          <xsd:maxLength value="255"/>
        </xsd:restriction>
      </xsd:simpleType>
    </xsd:element>
    <xsd:element name="SyncStatus" ma:index="26" nillable="true" ma:displayName="Upload Status" ma:format="Dropdown" ma:internalName="SyncStatus">
      <xsd:simpleType>
        <xsd:restriction base="dms:Choice">
          <xsd:enumeration value="Needs to be synced"/>
          <xsd:enumeration value="Completed and Confirmed"/>
          <xsd:enumeration value="Synced (Needs to be confirmed)"/>
          <xsd:enumeration value="Failed (Needs to be fixed)"/>
          <xsd:enumeration value="Site Has Errors (Sync Completed)"/>
          <xsd:enumeration value="Manually Uploaded to Storage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8c798b-c680-4c2c-9071-f0afa7204aeb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7" nillable="true" ma:displayName="Taxonomy Catch All Column" ma:hidden="true" ma:list="{2a222e41-595b-4f22-ad51-37e9b29cb2c5}" ma:internalName="TaxCatchAll" ma:showField="CatchAllData" ma:web="3c8c798b-c680-4c2c-9071-f0afa7204ae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A8981DA-D549-42C1-8957-0344C28E943F}">
  <ds:schemaRefs>
    <ds:schemaRef ds:uri="http://schemas.microsoft.com/office/2006/documentManagement/types"/>
    <ds:schemaRef ds:uri="http://purl.org/dc/dcmitype/"/>
    <ds:schemaRef ds:uri="http://purl.org/dc/terms/"/>
    <ds:schemaRef ds:uri="http://www.w3.org/XML/1998/namespace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135a453f-f833-4b96-9c61-df138c3fa5e5"/>
    <ds:schemaRef ds:uri="ececf9de-24cc-40ff-be27-6892b9dac156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A815822A-D225-4D10-80A3-79FC67FE566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1B81B98-F777-4FE3-A99D-2B0ADF0F0494}"/>
</file>

<file path=docProps/app.xml><?xml version="1.0" encoding="utf-8"?>
<Properties xmlns="http://schemas.openxmlformats.org/officeDocument/2006/extended-properties" xmlns:vt="http://schemas.openxmlformats.org/officeDocument/2006/docPropsVTypes">
  <Template>nps_ppoint  format</Template>
  <TotalTime>10594</TotalTime>
  <Words>1940</Words>
  <Application>Microsoft Office PowerPoint</Application>
  <PresentationFormat>On-screen Show (4:3)</PresentationFormat>
  <Paragraphs>264</Paragraphs>
  <Slides>32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5" baseType="lpstr">
      <vt:lpstr>Arial</vt:lpstr>
      <vt:lpstr>Courier New</vt:lpstr>
      <vt:lpstr>nps_ppoint  format</vt:lpstr>
      <vt:lpstr>Data Science and Other Buzzwords  You Should Know </vt:lpstr>
      <vt:lpstr>Who Am I?</vt:lpstr>
      <vt:lpstr>Disclaimer</vt:lpstr>
      <vt:lpstr>Agenda</vt:lpstr>
      <vt:lpstr>Operations Research</vt:lpstr>
      <vt:lpstr>Prob, Stats, Data Analysis</vt:lpstr>
      <vt:lpstr>Classical Data Analysis</vt:lpstr>
      <vt:lpstr>More Buzzwords</vt:lpstr>
      <vt:lpstr>Data Preparation</vt:lpstr>
      <vt:lpstr>Data Preparation, cont’d</vt:lpstr>
      <vt:lpstr>Shameless Plug</vt:lpstr>
      <vt:lpstr>Dealing With The Sponsor</vt:lpstr>
      <vt:lpstr>More Buzzwords (again)</vt:lpstr>
      <vt:lpstr>Data Science vis-à-vis Statistics</vt:lpstr>
      <vt:lpstr>More Buzzwords (again)</vt:lpstr>
      <vt:lpstr>Big Data: The 3? 4? 5? V’s</vt:lpstr>
      <vt:lpstr>Data Engineering</vt:lpstr>
      <vt:lpstr>More Buzzwords (again)</vt:lpstr>
      <vt:lpstr>Machine Learning</vt:lpstr>
      <vt:lpstr>Artificial Intelligence</vt:lpstr>
      <vt:lpstr>Artificial Intelligence</vt:lpstr>
      <vt:lpstr>“Deep Learning”</vt:lpstr>
      <vt:lpstr>“Deep Learning”</vt:lpstr>
      <vt:lpstr>The Final Buzzword</vt:lpstr>
      <vt:lpstr>Beware of…</vt:lpstr>
      <vt:lpstr>What Can ML Not Do?</vt:lpstr>
      <vt:lpstr>Part 2: Some Neat Problems</vt:lpstr>
      <vt:lpstr>Neat Problem #2</vt:lpstr>
      <vt:lpstr>Neat Problem #3</vt:lpstr>
      <vt:lpstr>Neat Problem #4</vt:lpstr>
      <vt:lpstr>Neat Problem #5</vt:lpstr>
      <vt:lpstr>Conclusion</vt:lpstr>
    </vt:vector>
  </TitlesOfParts>
  <Company>Naval Postgraduate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Educating the Total Force</dc:title>
  <dc:creator>pljordan</dc:creator>
  <cp:lastModifiedBy>Buttrey, Samuel (Sam) (CIV)</cp:lastModifiedBy>
  <cp:revision>54</cp:revision>
  <cp:lastPrinted>2023-09-11T21:17:38Z</cp:lastPrinted>
  <dcterms:created xsi:type="dcterms:W3CDTF">2007-10-12T18:21:00Z</dcterms:created>
  <dcterms:modified xsi:type="dcterms:W3CDTF">2023-09-11T21:31:27Z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0x0101003F066C66C21BEF4DA5FF9FE4B19C90C5</vt:lpwstr>
  </property>
</Properties>
</file>