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71" r:id="rId2"/>
    <p:sldId id="572" r:id="rId3"/>
    <p:sldId id="573" r:id="rId4"/>
    <p:sldId id="574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66"/>
    <a:srgbClr val="990099"/>
    <a:srgbClr val="0066FF"/>
    <a:srgbClr val="EDF6F7"/>
    <a:srgbClr val="FFFF99"/>
    <a:srgbClr val="6699FF"/>
    <a:srgbClr val="FFFF00"/>
    <a:srgbClr val="33CC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5295" autoAdjust="0"/>
  </p:normalViewPr>
  <p:slideViewPr>
    <p:cSldViewPr snapToObjects="1">
      <p:cViewPr varScale="1">
        <p:scale>
          <a:sx n="71" d="100"/>
          <a:sy n="71" d="100"/>
        </p:scale>
        <p:origin x="7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Objects="1">
      <p:cViewPr varScale="1">
        <p:scale>
          <a:sx n="82" d="100"/>
          <a:sy n="82" d="100"/>
        </p:scale>
        <p:origin x="-381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l" defTabSz="914437">
              <a:defRPr sz="1200"/>
            </a:lvl1pPr>
          </a:lstStyle>
          <a:p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4437">
              <a:defRPr sz="1200"/>
            </a:lvl1pPr>
          </a:lstStyle>
          <a:p>
            <a:endParaRPr lang="en-US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l" defTabSz="914437">
              <a:defRPr sz="1200"/>
            </a:lvl1pPr>
          </a:lstStyle>
          <a:p>
            <a:endParaRPr 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 defTabSz="914437">
              <a:defRPr sz="1200"/>
            </a:lvl1pPr>
          </a:lstStyle>
          <a:p>
            <a:fld id="{F51B8778-1C56-4D0C-BF68-9DC19239CA8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807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l" defTabSz="914437">
              <a:defRPr sz="1200"/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027" y="0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>
            <a:lvl1pPr algn="r" defTabSz="914437">
              <a:defRPr sz="1200"/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22" y="4344027"/>
            <a:ext cx="5485158" cy="41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l" defTabSz="914437">
              <a:defRPr sz="1200"/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027" y="8684926"/>
            <a:ext cx="2972421" cy="45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72" tIns="45686" rIns="91372" bIns="45686" numCol="1" anchor="b" anchorCtr="0" compatLnSpc="1">
            <a:prstTxWarp prst="textNoShape">
              <a:avLst/>
            </a:prstTxWarp>
          </a:bodyPr>
          <a:lstStyle>
            <a:lvl1pPr algn="r" defTabSz="914437">
              <a:defRPr sz="1200"/>
            </a:lvl1pPr>
          </a:lstStyle>
          <a:p>
            <a:fld id="{5A3CC674-7026-4D1C-9DC7-245908F7BB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603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3A8C4-A0FF-477B-97F5-791BCFDB98AD}" type="slidenum">
              <a:rPr lang="en-US"/>
              <a:pPr/>
              <a:t>1</a:t>
            </a:fld>
            <a:endParaRPr lang="en-US"/>
          </a:p>
        </p:txBody>
      </p:sp>
      <p:sp>
        <p:nvSpPr>
          <p:cNvPr id="106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8348" name="Picture 12" descr="nps_ppt_ma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38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90600" y="2667000"/>
            <a:ext cx="7620000" cy="11430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38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Naval Academy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8DA9A-8C8F-4C2C-A952-5788F97D26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0"/>
            <a:ext cx="20955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1341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Naval Academy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4EEC0-FD04-4BF9-9029-66F2424D4E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0"/>
            <a:ext cx="72390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6337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Naval Academy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352800" y="63055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34E4DB0-85CD-4573-8429-71E13C6A2B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E7A915-5C73-4BD5-90A9-E980BF75F4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CMIS Short Course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EC5C5-A60F-4FFE-A63A-C3576597BC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CMIS Short Course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0B39F6-5087-4702-A1C3-9F73E2127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CMIS Short Course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B2EE1F-225B-4CC4-BFC0-31EE8CC3C5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CMIS Short Course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19119-BF08-41E6-9B14-4AF9E01932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CMIS Short Course</a:t>
            </a:r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0E7F-2E13-4639-95A5-F253AC11C8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CMIS Short Course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0FDE6-48BD-4BCE-8F18-BC7AADDAAC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US" dirty="0"/>
              <a:t>CMIS Short Course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 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A57D1-3670-4AEB-A45F-6E404DA0E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nps_ppt_slid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r>
              <a:rPr lang="en-US" dirty="0"/>
              <a:t>CMIS Short Course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055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dirty="0"/>
              <a:t>Dec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C14EC24-278C-4ABA-80E7-9A484EDD813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hdr="0"/>
  <p:txStyles>
    <p:titleStyle>
      <a:lvl1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2pPr>
      <a:lvl3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3pPr>
      <a:lvl4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4pPr>
      <a:lvl5pPr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667000"/>
            <a:ext cx="7924800" cy="1676400"/>
          </a:xfrm>
        </p:spPr>
        <p:txBody>
          <a:bodyPr/>
          <a:lstStyle/>
          <a:p>
            <a:r>
              <a:rPr 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 Short  Course</a:t>
            </a:r>
            <a:br>
              <a:rPr lang="en-US" sz="4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Dept. of Operations Research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4114800"/>
            <a:ext cx="6400800" cy="1295400"/>
          </a:xfrm>
        </p:spPr>
        <p:txBody>
          <a:bodyPr/>
          <a:lstStyle/>
          <a:p>
            <a:br>
              <a:rPr lang="en-US" sz="2000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en-US" sz="3200" dirty="0">
                <a:solidFill>
                  <a:srgbClr val="FFFF0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Lists</a:t>
            </a:r>
          </a:p>
          <a:p>
            <a:r>
              <a:rPr lang="en-US" sz="2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Dr. Sam Buttrey</a:t>
            </a:r>
          </a:p>
          <a:p>
            <a:r>
              <a:rPr lang="en-US" sz="2000" dirty="0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rPr>
              <a:t>Lecture #4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7E9F9-14FA-AC74-D9CD-A7AC98C8B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036C4-1BD1-A78E-891D-BC57ED282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Lists</a:t>
            </a:r>
          </a:p>
          <a:p>
            <a:pPr marL="914400" lvl="1" indent="-514350"/>
            <a:r>
              <a:rPr lang="en-US" dirty="0"/>
              <a:t>The most general data structure in R</a:t>
            </a:r>
          </a:p>
          <a:p>
            <a:pPr marL="914400" lvl="1" indent="-514350"/>
            <a:r>
              <a:rPr lang="en-US" dirty="0"/>
              <a:t>Can hold vectors, matrices, other lists, functions, data frames…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Extracting and assigning</a:t>
            </a:r>
          </a:p>
          <a:p>
            <a:pPr marL="914400" lvl="1" indent="-514350"/>
            <a:r>
              <a:rPr lang="en-US" dirty="0" err="1"/>
              <a:t>Sublists</a:t>
            </a:r>
            <a:r>
              <a:rPr lang="en-US" dirty="0"/>
              <a:t>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, individual elements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, or, for lists with names,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</a:p>
          <a:p>
            <a:pPr marL="914400" lvl="1" indent="-514350"/>
            <a:r>
              <a:rPr lang="en-US" dirty="0"/>
              <a:t>As always we can use numeric, logical, or character indices (if names are present)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lapply</a:t>
            </a:r>
            <a:r>
              <a:rPr lang="en-US" dirty="0"/>
              <a:t>(), </a:t>
            </a:r>
            <a:r>
              <a:rPr lang="en-US" dirty="0" err="1"/>
              <a:t>sapply</a:t>
            </a:r>
            <a:r>
              <a:rPr lang="en-US" dirty="0"/>
              <a:t>() to operate a function on each element in a list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B74B28-2409-2B07-DAF7-7F1A35F1F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9738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1C36B-B59D-B2EB-A836-F0E40D833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E7C6C2-0AFA-CBA2-F68F-F3DD871F6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r>
              <a:rPr lang="en-US" dirty="0"/>
              <a:t>A list is a collection of elements that can be of different sizes and types</a:t>
            </a:r>
          </a:p>
          <a:p>
            <a:r>
              <a:rPr lang="en-US" dirty="0"/>
              <a:t>This is the usual output from an R modeling function, and, as we shall see, a </a:t>
            </a:r>
            <a:r>
              <a:rPr lang="en-US" b="1" dirty="0" err="1">
                <a:solidFill>
                  <a:srgbClr val="FF0000"/>
                </a:solidFill>
              </a:rPr>
              <a:t>data.frame</a:t>
            </a:r>
            <a:r>
              <a:rPr lang="en-US" dirty="0"/>
              <a:t> is a special type of list</a:t>
            </a:r>
          </a:p>
          <a:p>
            <a:pPr lvl="1"/>
            <a:r>
              <a:rPr lang="en-US" dirty="0"/>
              <a:t>An R function can only return one value, so lots of functions create and return lists</a:t>
            </a:r>
          </a:p>
          <a:p>
            <a:r>
              <a:rPr lang="en-US" dirty="0"/>
              <a:t>We can create lists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function</a:t>
            </a:r>
          </a:p>
          <a:p>
            <a:r>
              <a:rPr lang="en-US" dirty="0"/>
              <a:t>Examples!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6E3F5F-947F-795C-0B53-2D6657BD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57774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4FA40-B4B2-34D5-BCC1-A5C937065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Lists (cont’d)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6948-EB0D-7127-F4E4-EB7AEBC59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extraction (but not assignment) we can use partially-matched names</a:t>
            </a:r>
          </a:p>
          <a:p>
            <a:r>
              <a:rPr lang="en-US" dirty="0"/>
              <a:t>Add items to a list by assigning to a new name (or number)</a:t>
            </a:r>
          </a:p>
          <a:p>
            <a:r>
              <a:rPr lang="en-US" dirty="0"/>
              <a:t>Delete by assigning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to a name/number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lapply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operates on each element of a list, returns a list;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sapply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tries to return a vector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DB5344-AE66-4891-0A73-90523AA7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7A915-5C73-4BD5-90A9-E980BF75F4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052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ps_ppoint  format">
  <a:themeElements>
    <a:clrScheme name="nps_ppoint  forma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ps_ppoint  forma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ps_ppoint 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ps_ppoint  forma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ps_ppoint  forma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F066C66C21BEF4DA5FF9FE4B19C90C5" ma:contentTypeVersion="19" ma:contentTypeDescription="Create a new document." ma:contentTypeScope="" ma:versionID="47118d8a9815508d154960781278d5f0">
  <xsd:schema xmlns:xsd="http://www.w3.org/2001/XMLSchema" xmlns:xs="http://www.w3.org/2001/XMLSchema" xmlns:p="http://schemas.microsoft.com/office/2006/metadata/properties" xmlns:ns2="99473c81-f1be-44ec-b35a-081ba5dc1748" xmlns:ns3="3c8c798b-c680-4c2c-9071-f0afa7204aeb" targetNamespace="http://schemas.microsoft.com/office/2006/metadata/properties" ma:root="true" ma:fieldsID="4c63e20d17f1b027b8ef1082d24ed5dd" ns2:_="" ns3:_="">
    <xsd:import namespace="99473c81-f1be-44ec-b35a-081ba5dc1748"/>
    <xsd:import namespace="3c8c798b-c680-4c2c-9071-f0afa7204aeb"/>
    <xsd:element name="properties">
      <xsd:complexType>
        <xsd:sequence>
          <xsd:element name="documentManagement">
            <xsd:complexType>
              <xsd:all>
                <xsd:element ref="ns2:LastSync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GrantedUserAccess" minOccurs="0"/>
                <xsd:element ref="ns2:Link" minOccurs="0"/>
                <xsd:element ref="ns2:Sync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73c81-f1be-44ec-b35a-081ba5dc1748" elementFormDefault="qualified">
    <xsd:import namespace="http://schemas.microsoft.com/office/2006/documentManagement/types"/>
    <xsd:import namespace="http://schemas.microsoft.com/office/infopath/2007/PartnerControls"/>
    <xsd:element name="LastSync" ma:index="8" nillable="true" ma:displayName="Last Uploaded" ma:format="DateTime" ma:indexed="true" ma:internalName="LastSync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3d3d128b-9ae0-43bc-bb56-1c88709221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GrantedUserAccess" ma:index="24" nillable="true" ma:displayName="Granted User Access" ma:default="0" ma:format="Dropdown" ma:internalName="GrantedUserAccess">
      <xsd:simpleType>
        <xsd:restriction base="dms:Boolean"/>
      </xsd:simpleType>
    </xsd:element>
    <xsd:element name="Link" ma:index="25" nillable="true" ma:displayName="Link" ma:format="Dropdown" ma:internalName="Link">
      <xsd:simpleType>
        <xsd:restriction base="dms:Note">
          <xsd:maxLength value="255"/>
        </xsd:restriction>
      </xsd:simpleType>
    </xsd:element>
    <xsd:element name="SyncStatus" ma:index="26" nillable="true" ma:displayName="Upload Status" ma:format="Dropdown" ma:internalName="SyncStatus">
      <xsd:simpleType>
        <xsd:restriction base="dms:Choice">
          <xsd:enumeration value="Needs to be synced"/>
          <xsd:enumeration value="Completed and Confirmed"/>
          <xsd:enumeration value="Synced (Needs to be confirmed)"/>
          <xsd:enumeration value="Failed (Needs to be fixed)"/>
          <xsd:enumeration value="Site Has Errors (Sync Completed)"/>
          <xsd:enumeration value="Manually Uploaded to Storage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8c798b-c680-4c2c-9071-f0afa7204ae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2a222e41-595b-4f22-ad51-37e9b29cb2c5}" ma:internalName="TaxCatchAll" ma:showField="CatchAllData" ma:web="3c8c798b-c680-4c2c-9071-f0afa7204a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yncStatus xmlns="99473c81-f1be-44ec-b35a-081ba5dc1748" xsi:nil="true"/>
    <LastSync xmlns="99473c81-f1be-44ec-b35a-081ba5dc1748" xsi:nil="true"/>
    <Link xmlns="99473c81-f1be-44ec-b35a-081ba5dc1748" xsi:nil="true"/>
    <GrantedUserAccess xmlns="99473c81-f1be-44ec-b35a-081ba5dc1748">false</GrantedUserAccess>
    <lcf76f155ced4ddcb4097134ff3c332f xmlns="99473c81-f1be-44ec-b35a-081ba5dc1748">
      <Terms xmlns="http://schemas.microsoft.com/office/infopath/2007/PartnerControls"/>
    </lcf76f155ced4ddcb4097134ff3c332f>
    <TaxCatchAll xmlns="3c8c798b-c680-4c2c-9071-f0afa7204aeb" xsi:nil="true"/>
  </documentManagement>
</p:properties>
</file>

<file path=customXml/itemProps1.xml><?xml version="1.0" encoding="utf-8"?>
<ds:datastoreItem xmlns:ds="http://schemas.openxmlformats.org/officeDocument/2006/customXml" ds:itemID="{0561FDAE-B168-4BDC-93D7-F0A41F15C1ED}"/>
</file>

<file path=customXml/itemProps2.xml><?xml version="1.0" encoding="utf-8"?>
<ds:datastoreItem xmlns:ds="http://schemas.openxmlformats.org/officeDocument/2006/customXml" ds:itemID="{B03477FE-10A2-4E33-A4E2-D0A73C8343CA}"/>
</file>

<file path=customXml/itemProps3.xml><?xml version="1.0" encoding="utf-8"?>
<ds:datastoreItem xmlns:ds="http://schemas.openxmlformats.org/officeDocument/2006/customXml" ds:itemID="{DA6EDA3B-AEED-4ACA-BB0E-B56BCB4B6EDB}"/>
</file>

<file path=docProps/app.xml><?xml version="1.0" encoding="utf-8"?>
<Properties xmlns="http://schemas.openxmlformats.org/officeDocument/2006/extended-properties" xmlns:vt="http://schemas.openxmlformats.org/officeDocument/2006/docPropsVTypes">
  <Template>nps_ppoint  format</Template>
  <TotalTime>19350</TotalTime>
  <Words>229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Courier New</vt:lpstr>
      <vt:lpstr>nps_ppoint  format</vt:lpstr>
      <vt:lpstr>R Short  Course Dept. of Operations Research</vt:lpstr>
      <vt:lpstr>Agenda</vt:lpstr>
      <vt:lpstr> Lists</vt:lpstr>
      <vt:lpstr>Lists (cont’d)</vt:lpstr>
    </vt:vector>
  </TitlesOfParts>
  <Company>Naval Postgraduate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Educating the Total Force</dc:title>
  <dc:creator>pljordan</dc:creator>
  <cp:lastModifiedBy>Buttrey, Samuel (Sam) (CIV)</cp:lastModifiedBy>
  <cp:revision>765</cp:revision>
  <cp:lastPrinted>2022-10-19T17:48:26Z</cp:lastPrinted>
  <dcterms:created xsi:type="dcterms:W3CDTF">2007-10-12T18:21:00Z</dcterms:created>
  <dcterms:modified xsi:type="dcterms:W3CDTF">2023-05-22T23:47:20Z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0x0101003F066C66C21BEF4DA5FF9FE4B19C90C5</vt:lpwstr>
  </property>
</Properties>
</file>