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571" r:id="rId2"/>
    <p:sldId id="889" r:id="rId3"/>
    <p:sldId id="910" r:id="rId4"/>
    <p:sldId id="911" r:id="rId5"/>
    <p:sldId id="890" r:id="rId6"/>
    <p:sldId id="891" r:id="rId7"/>
    <p:sldId id="912" r:id="rId8"/>
    <p:sldId id="913" r:id="rId9"/>
    <p:sldId id="892" r:id="rId10"/>
    <p:sldId id="893" r:id="rId11"/>
    <p:sldId id="908" r:id="rId12"/>
    <p:sldId id="909" r:id="rId13"/>
    <p:sldId id="895" r:id="rId14"/>
    <p:sldId id="914" r:id="rId15"/>
    <p:sldId id="894" r:id="rId16"/>
    <p:sldId id="896" r:id="rId17"/>
    <p:sldId id="897" r:id="rId18"/>
    <p:sldId id="900" r:id="rId19"/>
    <p:sldId id="915" r:id="rId20"/>
    <p:sldId id="901" r:id="rId21"/>
    <p:sldId id="902" r:id="rId22"/>
    <p:sldId id="904" r:id="rId23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0066FF"/>
    <a:srgbClr val="EDF6F7"/>
    <a:srgbClr val="FFFF99"/>
    <a:srgbClr val="6699FF"/>
    <a:srgbClr val="FFFF00"/>
    <a:srgbClr val="006666"/>
    <a:srgbClr val="33CCFF"/>
    <a:srgbClr val="0033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95295" autoAdjust="0"/>
  </p:normalViewPr>
  <p:slideViewPr>
    <p:cSldViewPr snapToObjects="1">
      <p:cViewPr>
        <p:scale>
          <a:sx n="90" d="100"/>
          <a:sy n="90" d="100"/>
        </p:scale>
        <p:origin x="-1500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246"/>
    </p:cViewPr>
  </p:sorterViewPr>
  <p:notesViewPr>
    <p:cSldViewPr snapToObjects="1">
      <p:cViewPr varScale="1">
        <p:scale>
          <a:sx n="82" d="100"/>
          <a:sy n="82" d="100"/>
        </p:scale>
        <p:origin x="-3810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3" tIns="46557" rIns="93113" bIns="46557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3" tIns="46557" rIns="93113" bIns="46557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3" tIns="46557" rIns="93113" bIns="46557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3" tIns="46557" rIns="93113" bIns="46557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51B8778-1C56-4D0C-BF68-9DC19239CA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80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3" tIns="46557" rIns="93113" bIns="46557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3" tIns="46557" rIns="93113" bIns="46557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3" tIns="46557" rIns="93113" bIns="465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3" tIns="46557" rIns="93113" bIns="46557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3" tIns="46557" rIns="93113" bIns="46557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A3CC674-7026-4D1C-9DC7-245908F7BB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603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3A8C4-A0FF-477B-97F5-791BCFDB98AD}" type="slidenum">
              <a:rPr lang="en-US"/>
              <a:pPr/>
              <a:t>1</a:t>
            </a:fld>
            <a:endParaRPr lang="en-US"/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73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37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6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69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177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69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06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585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212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5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081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646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115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8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19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04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75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86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15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64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C674-7026-4D1C-9DC7-245908F7BB9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24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348" name="Picture 12" descr="nps_ppt_ma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38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2667000"/>
            <a:ext cx="7620000" cy="11430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8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Naval Academy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8DA9A-8C8F-4C2C-A952-5788F97D2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0"/>
            <a:ext cx="20955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1341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Naval Academy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4EEC0-FD04-4BF9-9029-66F2424D4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239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33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Naval Academy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4E4DB0-85CD-4573-8429-71E13C6A2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7A915-5C73-4BD5-90A9-E980BF75F4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CMIS Short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EC5C5-A60F-4FFE-A63A-C3576597BC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CMIS Short Course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B39F6-5087-4702-A1C3-9F73E2127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CMIS Short Course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2EE1F-225B-4CC4-BFC0-31EE8CC3C5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CMIS Short Course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19119-BF08-41E6-9B14-4AF9E01932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CMIS Short Course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0E7F-2E13-4639-95A5-F253AC11C8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CMIS Short Course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0FDE6-48BD-4BCE-8F18-BC7AADDAAC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CMIS Short Course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A57D1-3670-4AEB-A45F-6E404DA0EB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nps_ppt_sli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r>
              <a:rPr lang="en-US" dirty="0" smtClean="0"/>
              <a:t>CMIS Short Course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055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dirty="0" smtClean="0"/>
              <a:t>Dec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14EC24-278C-4ABA-80E7-9A484EDD81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667000"/>
            <a:ext cx="7924800" cy="16764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Data Analytics</a:t>
            </a:r>
            <a:b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CMIS Short Course part II</a:t>
            </a:r>
            <a:endParaRPr lang="en-US"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72000"/>
            <a:ext cx="6400800" cy="1295400"/>
          </a:xfrm>
        </p:spPr>
        <p:txBody>
          <a:bodyPr/>
          <a:lstStyle/>
          <a:p>
            <a:r>
              <a:rPr lang="en-US" sz="20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Day 1 Part 3: Ensembles</a:t>
            </a:r>
          </a:p>
          <a:p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Sam Buttrey</a:t>
            </a:r>
          </a:p>
          <a:p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December 2015</a:t>
            </a:r>
            <a:endParaRPr lang="en-US" sz="20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Voting Independent Models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In this example, </a:t>
            </a:r>
            <a:r>
              <a:rPr lang="en-US" altLang="en-US" dirty="0" err="1" smtClean="0"/>
              <a:t>Pr</a:t>
            </a:r>
            <a:r>
              <a:rPr lang="en-US" altLang="en-US" dirty="0" smtClean="0"/>
              <a:t> (unweighted vote is correct) is about </a:t>
            </a:r>
            <a:r>
              <a:rPr lang="en-US" altLang="en-US" dirty="0" smtClean="0">
                <a:solidFill>
                  <a:srgbClr val="FF0000"/>
                </a:solidFill>
              </a:rPr>
              <a:t>96%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How to construct independent classifiers? Answer: we can’t (no new data), but we can try to keep correlation low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Goal: a set of models in which each individual is strong and models are uncorrelated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But we’ll settle for a set of </a:t>
            </a:r>
            <a:r>
              <a:rPr lang="en-US" altLang="en-US" dirty="0" smtClean="0">
                <a:solidFill>
                  <a:srgbClr val="FF0000"/>
                </a:solidFill>
              </a:rPr>
              <a:t>“weak learners,” </a:t>
            </a:r>
            <a:r>
              <a:rPr lang="en-US" altLang="en-US" dirty="0" smtClean="0"/>
              <a:t>as long as each is “strong enough” and they’re all “roughly uncorrelated”</a:t>
            </a:r>
          </a:p>
        </p:txBody>
      </p:sp>
    </p:spTree>
    <p:extLst>
      <p:ext uri="{BB962C8B-B14F-4D97-AF65-F5344CB8AC3E}">
        <p14:creationId xmlns:p14="http://schemas.microsoft.com/office/powerpoint/2010/main" val="379291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this? Bias vs Variance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1371600"/>
            <a:ext cx="7315200" cy="495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8382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All Relationships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 bwMode="auto">
          <a:xfrm>
            <a:off x="1752600" y="1600200"/>
            <a:ext cx="3124200" cy="21336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286000" y="1905000"/>
            <a:ext cx="1371600" cy="838200"/>
          </a:xfrm>
          <a:prstGeom prst="ellipse">
            <a:avLst/>
          </a:prstGeom>
          <a:solidFill>
            <a:srgbClr val="FF0000">
              <a:alpha val="4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20060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Linear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27432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Linear Plus</a:t>
            </a:r>
            <a:endParaRPr lang="en-US" sz="3200" dirty="0"/>
          </a:p>
        </p:txBody>
      </p:sp>
      <p:sp>
        <p:nvSpPr>
          <p:cNvPr id="12" name="Oval 11"/>
          <p:cNvSpPr/>
          <p:nvPr/>
        </p:nvSpPr>
        <p:spPr bwMode="auto">
          <a:xfrm>
            <a:off x="7315200" y="5410200"/>
            <a:ext cx="304800" cy="291405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5-Point Star 12"/>
          <p:cNvSpPr/>
          <p:nvPr/>
        </p:nvSpPr>
        <p:spPr bwMode="auto">
          <a:xfrm>
            <a:off x="3124200" y="24384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5-Point Star 13"/>
          <p:cNvSpPr/>
          <p:nvPr/>
        </p:nvSpPr>
        <p:spPr bwMode="auto">
          <a:xfrm>
            <a:off x="4419600" y="29718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1548825"/>
            <a:ext cx="3429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Best Linear Model</a:t>
            </a:r>
            <a:endParaRPr lang="en-US" sz="2800" dirty="0"/>
          </a:p>
        </p:txBody>
      </p:sp>
      <p:cxnSp>
        <p:nvCxnSpPr>
          <p:cNvPr id="17" name="Straight Arrow Connector 16"/>
          <p:cNvCxnSpPr>
            <a:stCxn id="15" idx="1"/>
            <a:endCxn id="13" idx="4"/>
          </p:cNvCxnSpPr>
          <p:nvPr/>
        </p:nvCxnSpPr>
        <p:spPr bwMode="auto">
          <a:xfrm flipH="1">
            <a:off x="3429000" y="1810435"/>
            <a:ext cx="1371600" cy="7443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104900" y="4343400"/>
            <a:ext cx="342900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Best LM with transformations, interactions…</a:t>
            </a:r>
            <a:endParaRPr lang="en-US" sz="2800" dirty="0"/>
          </a:p>
        </p:txBody>
      </p:sp>
      <p:cxnSp>
        <p:nvCxnSpPr>
          <p:cNvPr id="19" name="Straight Arrow Connector 18"/>
          <p:cNvCxnSpPr>
            <a:endCxn id="14" idx="2"/>
          </p:cNvCxnSpPr>
          <p:nvPr/>
        </p:nvCxnSpPr>
        <p:spPr bwMode="auto">
          <a:xfrm flipV="1">
            <a:off x="3009900" y="3276599"/>
            <a:ext cx="1467912" cy="10668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>
            <a:stCxn id="14" idx="3"/>
            <a:endCxn id="12" idx="1"/>
          </p:cNvCxnSpPr>
          <p:nvPr/>
        </p:nvCxnSpPr>
        <p:spPr bwMode="auto">
          <a:xfrm>
            <a:off x="4666188" y="3276599"/>
            <a:ext cx="2693649" cy="217627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 rot="2349553">
            <a:off x="5356477" y="3899546"/>
            <a:ext cx="16764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Bias</a:t>
            </a:r>
            <a:endParaRPr lang="en-US" sz="2800" dirty="0"/>
          </a:p>
        </p:txBody>
      </p:sp>
      <p:sp>
        <p:nvSpPr>
          <p:cNvPr id="25" name="5-Point Star 24"/>
          <p:cNvSpPr/>
          <p:nvPr/>
        </p:nvSpPr>
        <p:spPr bwMode="auto">
          <a:xfrm>
            <a:off x="7696200" y="44958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86600" y="3389293"/>
            <a:ext cx="11430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Best Tree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0" y="5725180"/>
            <a:ext cx="24384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True Model</a:t>
            </a:r>
            <a:endParaRPr lang="en-US" sz="2800" dirty="0"/>
          </a:p>
        </p:txBody>
      </p:sp>
      <p:cxnSp>
        <p:nvCxnSpPr>
          <p:cNvPr id="31" name="Straight Arrow Connector 30"/>
          <p:cNvCxnSpPr>
            <a:endCxn id="12" idx="2"/>
          </p:cNvCxnSpPr>
          <p:nvPr/>
        </p:nvCxnSpPr>
        <p:spPr bwMode="auto">
          <a:xfrm flipV="1">
            <a:off x="7010400" y="5555903"/>
            <a:ext cx="304800" cy="893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1508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Averaging Might Help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1371600"/>
            <a:ext cx="7315200" cy="495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8382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All Relationships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 bwMode="auto">
          <a:xfrm>
            <a:off x="1752600" y="1600200"/>
            <a:ext cx="3124200" cy="21336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286000" y="1905000"/>
            <a:ext cx="1371600" cy="838200"/>
          </a:xfrm>
          <a:prstGeom prst="ellipse">
            <a:avLst/>
          </a:prstGeom>
          <a:solidFill>
            <a:srgbClr val="FF0000">
              <a:alpha val="4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20060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Linear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27432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Linear Plus</a:t>
            </a:r>
            <a:endParaRPr lang="en-US" sz="3200" dirty="0"/>
          </a:p>
        </p:txBody>
      </p:sp>
      <p:sp>
        <p:nvSpPr>
          <p:cNvPr id="12" name="Oval 11"/>
          <p:cNvSpPr/>
          <p:nvPr/>
        </p:nvSpPr>
        <p:spPr bwMode="auto">
          <a:xfrm>
            <a:off x="7315200" y="5410200"/>
            <a:ext cx="304800" cy="291405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5-Point Star 12"/>
          <p:cNvSpPr/>
          <p:nvPr/>
        </p:nvSpPr>
        <p:spPr bwMode="auto">
          <a:xfrm>
            <a:off x="4572000" y="25908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5-Point Star 13"/>
          <p:cNvSpPr/>
          <p:nvPr/>
        </p:nvSpPr>
        <p:spPr bwMode="auto">
          <a:xfrm>
            <a:off x="4419600" y="29718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04900" y="4114800"/>
            <a:ext cx="34290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Best LMs with randomness</a:t>
            </a:r>
          </a:p>
          <a:p>
            <a:r>
              <a:rPr lang="en-US" sz="2400" dirty="0" smtClean="0">
                <a:solidFill>
                  <a:srgbClr val="990099"/>
                </a:solidFill>
              </a:rPr>
              <a:t>High bias, low variance</a:t>
            </a:r>
            <a:endParaRPr lang="en-US" sz="2400" dirty="0">
              <a:solidFill>
                <a:srgbClr val="990099"/>
              </a:solidFill>
            </a:endParaRPr>
          </a:p>
        </p:txBody>
      </p:sp>
      <p:cxnSp>
        <p:nvCxnSpPr>
          <p:cNvPr id="19" name="Straight Arrow Connector 18"/>
          <p:cNvCxnSpPr>
            <a:endCxn id="35" idx="3"/>
          </p:cNvCxnSpPr>
          <p:nvPr/>
        </p:nvCxnSpPr>
        <p:spPr bwMode="auto">
          <a:xfrm flipV="1">
            <a:off x="3733800" y="3505199"/>
            <a:ext cx="475188" cy="6096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5-Point Star 24"/>
          <p:cNvSpPr/>
          <p:nvPr/>
        </p:nvSpPr>
        <p:spPr bwMode="auto">
          <a:xfrm>
            <a:off x="7696200" y="44958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76800" y="2806005"/>
            <a:ext cx="396240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Best Trees with randomness</a:t>
            </a:r>
          </a:p>
          <a:p>
            <a:r>
              <a:rPr lang="en-US" sz="2800" dirty="0" smtClean="0">
                <a:solidFill>
                  <a:srgbClr val="990099"/>
                </a:solidFill>
              </a:rPr>
              <a:t>Low bias, high variance</a:t>
            </a:r>
            <a:endParaRPr lang="en-US" sz="2800" dirty="0">
              <a:solidFill>
                <a:srgbClr val="990099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43200" y="5725180"/>
            <a:ext cx="24384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True Model</a:t>
            </a:r>
            <a:endParaRPr lang="en-US" sz="2800" dirty="0"/>
          </a:p>
        </p:txBody>
      </p:sp>
      <p:cxnSp>
        <p:nvCxnSpPr>
          <p:cNvPr id="31" name="Straight Arrow Connector 30"/>
          <p:cNvCxnSpPr>
            <a:endCxn id="12" idx="2"/>
          </p:cNvCxnSpPr>
          <p:nvPr/>
        </p:nvCxnSpPr>
        <p:spPr bwMode="auto">
          <a:xfrm flipV="1">
            <a:off x="5257800" y="5555903"/>
            <a:ext cx="2057400" cy="31149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5-Point Star 25"/>
          <p:cNvSpPr/>
          <p:nvPr/>
        </p:nvSpPr>
        <p:spPr bwMode="auto">
          <a:xfrm>
            <a:off x="4038600" y="30480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5-Point Star 27"/>
          <p:cNvSpPr/>
          <p:nvPr/>
        </p:nvSpPr>
        <p:spPr bwMode="auto">
          <a:xfrm>
            <a:off x="4343400" y="26670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5-Point Star 29"/>
          <p:cNvSpPr/>
          <p:nvPr/>
        </p:nvSpPr>
        <p:spPr bwMode="auto">
          <a:xfrm>
            <a:off x="4114800" y="28194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5-Point Star 31"/>
          <p:cNvSpPr/>
          <p:nvPr/>
        </p:nvSpPr>
        <p:spPr bwMode="auto">
          <a:xfrm>
            <a:off x="3733800" y="32004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5-Point Star 32"/>
          <p:cNvSpPr/>
          <p:nvPr/>
        </p:nvSpPr>
        <p:spPr bwMode="auto">
          <a:xfrm>
            <a:off x="4572000" y="28194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5-Point Star 33"/>
          <p:cNvSpPr/>
          <p:nvPr/>
        </p:nvSpPr>
        <p:spPr bwMode="auto">
          <a:xfrm>
            <a:off x="4267200" y="28956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5-Point Star 34"/>
          <p:cNvSpPr/>
          <p:nvPr/>
        </p:nvSpPr>
        <p:spPr bwMode="auto">
          <a:xfrm>
            <a:off x="3962400" y="32004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5-Point Star 35"/>
          <p:cNvSpPr/>
          <p:nvPr/>
        </p:nvSpPr>
        <p:spPr bwMode="auto">
          <a:xfrm>
            <a:off x="4267200" y="30480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5-Point Star 36"/>
          <p:cNvSpPr/>
          <p:nvPr/>
        </p:nvSpPr>
        <p:spPr bwMode="auto">
          <a:xfrm>
            <a:off x="6629400" y="47244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5-Point Star 37"/>
          <p:cNvSpPr/>
          <p:nvPr/>
        </p:nvSpPr>
        <p:spPr bwMode="auto">
          <a:xfrm>
            <a:off x="6781800" y="57912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5-Point Star 38"/>
          <p:cNvSpPr/>
          <p:nvPr/>
        </p:nvSpPr>
        <p:spPr bwMode="auto">
          <a:xfrm>
            <a:off x="7848600" y="50292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5-Point Star 39"/>
          <p:cNvSpPr/>
          <p:nvPr/>
        </p:nvSpPr>
        <p:spPr bwMode="auto">
          <a:xfrm>
            <a:off x="5943600" y="44196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5-Point Star 40"/>
          <p:cNvSpPr/>
          <p:nvPr/>
        </p:nvSpPr>
        <p:spPr bwMode="auto">
          <a:xfrm>
            <a:off x="5943600" y="54102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5-Point Star 41"/>
          <p:cNvSpPr/>
          <p:nvPr/>
        </p:nvSpPr>
        <p:spPr bwMode="auto">
          <a:xfrm>
            <a:off x="7848600" y="59436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5-Point Star 42"/>
          <p:cNvSpPr/>
          <p:nvPr/>
        </p:nvSpPr>
        <p:spPr bwMode="auto">
          <a:xfrm>
            <a:off x="7162800" y="41910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5-Point Star 43"/>
          <p:cNvSpPr/>
          <p:nvPr/>
        </p:nvSpPr>
        <p:spPr bwMode="auto">
          <a:xfrm>
            <a:off x="6248400" y="60198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5-Point Star 44"/>
          <p:cNvSpPr/>
          <p:nvPr/>
        </p:nvSpPr>
        <p:spPr bwMode="auto">
          <a:xfrm>
            <a:off x="7467600" y="56388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5-Point Star 45"/>
          <p:cNvSpPr/>
          <p:nvPr/>
        </p:nvSpPr>
        <p:spPr bwMode="auto">
          <a:xfrm>
            <a:off x="6629400" y="5257800"/>
            <a:ext cx="304800" cy="3048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562600" y="4038600"/>
            <a:ext cx="3124200" cy="2590800"/>
          </a:xfrm>
          <a:prstGeom prst="ellipse">
            <a:avLst/>
          </a:prstGeom>
          <a:solidFill>
            <a:srgbClr val="FF0000">
              <a:alpha val="1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105400" y="1524000"/>
            <a:ext cx="3429000" cy="1219200"/>
          </a:xfrm>
          <a:prstGeom prst="rect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57800" y="16764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of these should be close to the “truth”!</a:t>
            </a:r>
          </a:p>
          <a:p>
            <a:r>
              <a:rPr lang="en-US" dirty="0" smtClean="0">
                <a:solidFill>
                  <a:srgbClr val="990099"/>
                </a:solidFill>
              </a:rPr>
              <a:t>Low bias, low variance</a:t>
            </a:r>
            <a:endParaRPr lang="en-US" dirty="0">
              <a:solidFill>
                <a:srgbClr val="990099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6553200" y="2743200"/>
            <a:ext cx="381000" cy="1600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5953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7" grpId="0" animBg="1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Bagging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36637"/>
            <a:ext cx="8534400" cy="4525963"/>
          </a:xfrm>
        </p:spPr>
        <p:txBody>
          <a:bodyPr/>
          <a:lstStyle/>
          <a:p>
            <a:r>
              <a:rPr lang="en-US" altLang="en-US" b="1" i="1" dirty="0" err="1" smtClean="0">
                <a:solidFill>
                  <a:srgbClr val="FF0000"/>
                </a:solidFill>
              </a:rPr>
              <a:t>B</a:t>
            </a:r>
            <a:r>
              <a:rPr lang="en-US" altLang="en-US" dirty="0" err="1" smtClean="0"/>
              <a:t>oostrap</a:t>
            </a:r>
            <a:r>
              <a:rPr lang="en-US" altLang="en-US" dirty="0" smtClean="0"/>
              <a:t> </a:t>
            </a:r>
            <a:r>
              <a:rPr lang="en-US" altLang="en-US" b="1" i="1" dirty="0" smtClean="0">
                <a:solidFill>
                  <a:srgbClr val="FF0000"/>
                </a:solidFill>
              </a:rPr>
              <a:t>Ag</a:t>
            </a:r>
            <a:r>
              <a:rPr lang="en-US" altLang="en-US" dirty="0" smtClean="0"/>
              <a:t>gregat</a:t>
            </a:r>
            <a:r>
              <a:rPr lang="en-US" altLang="en-US" b="1" i="1" dirty="0" smtClean="0">
                <a:solidFill>
                  <a:srgbClr val="FF0000"/>
                </a:solidFill>
              </a:rPr>
              <a:t>ing</a:t>
            </a:r>
            <a:r>
              <a:rPr lang="en-US" altLang="en-US" b="1" i="1" dirty="0" smtClean="0"/>
              <a:t>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Breiman</a:t>
            </a:r>
            <a:r>
              <a:rPr lang="en-US" altLang="en-US" dirty="0" smtClean="0"/>
              <a:t> 1996)</a:t>
            </a:r>
          </a:p>
          <a:p>
            <a:r>
              <a:rPr lang="en-US" altLang="en-US" dirty="0" smtClean="0"/>
              <a:t>Idea: build hundreds of trees, each on a different bootstrap sample</a:t>
            </a:r>
          </a:p>
          <a:p>
            <a:pPr lvl="1"/>
            <a:r>
              <a:rPr lang="en-US" altLang="en-US" dirty="0" smtClean="0"/>
              <a:t>i.e., re-sample the original data, to the original size, but </a:t>
            </a:r>
            <a:r>
              <a:rPr lang="en-US" altLang="en-US" b="1" dirty="0" smtClean="0">
                <a:solidFill>
                  <a:srgbClr val="FF0000"/>
                </a:solidFill>
              </a:rPr>
              <a:t>with</a:t>
            </a:r>
            <a:r>
              <a:rPr lang="en-US" altLang="en-US" dirty="0" smtClean="0"/>
              <a:t> replacement</a:t>
            </a:r>
          </a:p>
          <a:p>
            <a:pPr lvl="1"/>
            <a:r>
              <a:rPr lang="en-US" altLang="en-US" dirty="0" smtClean="0"/>
              <a:t>Some original items duplicated, others omitted</a:t>
            </a:r>
          </a:p>
          <a:p>
            <a:r>
              <a:rPr lang="en-US" altLang="en-US" dirty="0" smtClean="0"/>
              <a:t>Let the trees vote (or take average, for regression tree)</a:t>
            </a:r>
          </a:p>
          <a:p>
            <a:r>
              <a:rPr lang="en-US" altLang="en-US" dirty="0" smtClean="0"/>
              <a:t>This “smooths” the abrupt boundaries of a single tree: easy increase in quality</a:t>
            </a:r>
          </a:p>
        </p:txBody>
      </p:sp>
    </p:spTree>
    <p:extLst>
      <p:ext uri="{BB962C8B-B14F-4D97-AF65-F5344CB8AC3E}">
        <p14:creationId xmlns:p14="http://schemas.microsoft.com/office/powerpoint/2010/main" val="162623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R: </a:t>
            </a:r>
            <a:r>
              <a:rPr lang="en-US" altLang="en-US" dirty="0" smtClean="0"/>
              <a:t>package </a:t>
            </a:r>
            <a:r>
              <a:rPr lang="en-US" altLang="en-US" dirty="0" err="1" smtClean="0"/>
              <a:t>ipred</a:t>
            </a:r>
            <a:r>
              <a:rPr lang="en-US" altLang="en-US" dirty="0" smtClean="0"/>
              <a:t> has one implementation of bagging</a:t>
            </a:r>
            <a:endParaRPr lang="en-US" altLang="en-US" dirty="0"/>
          </a:p>
          <a:p>
            <a:endParaRPr lang="en-US" dirty="0" smtClean="0"/>
          </a:p>
          <a:p>
            <a:r>
              <a:rPr lang="en-US" dirty="0" smtClean="0"/>
              <a:t>Easy gain in predictive power</a:t>
            </a:r>
          </a:p>
          <a:p>
            <a:endParaRPr lang="en-US" dirty="0" smtClean="0"/>
          </a:p>
          <a:p>
            <a:r>
              <a:rPr lang="en-US" dirty="0" smtClean="0"/>
              <a:t>Examples: wage model (again)</a:t>
            </a:r>
          </a:p>
          <a:p>
            <a:endParaRPr lang="en-US" dirty="0" smtClean="0"/>
          </a:p>
          <a:p>
            <a:r>
              <a:rPr lang="en-US" dirty="0" smtClean="0"/>
              <a:t>Optical digits (again)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46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Drawbacks of Combining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n-US" altLang="en-US" dirty="0" smtClean="0"/>
              <a:t>Interpretability is mostly gone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May be no improvement if using a low-variance model (regression,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-NN)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Computationally expensive (but parallelizable)</a:t>
            </a:r>
          </a:p>
          <a:p>
            <a:r>
              <a:rPr lang="en-US" altLang="en-US" dirty="0" smtClean="0"/>
              <a:t>Often error on training set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en-US" dirty="0" smtClean="0"/>
              <a:t> 0 as number of models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altLang="en-US" dirty="0" smtClean="0"/>
              <a:t> ; need to keep close track of test/validation set error</a:t>
            </a:r>
          </a:p>
        </p:txBody>
      </p:sp>
    </p:spTree>
    <p:extLst>
      <p:ext uri="{BB962C8B-B14F-4D97-AF65-F5344CB8AC3E}">
        <p14:creationId xmlns:p14="http://schemas.microsoft.com/office/powerpoint/2010/main" val="72794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1295400" y="4495800"/>
            <a:ext cx="2514600" cy="8763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905000" y="4648200"/>
            <a:ext cx="1905000" cy="6096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Bagging 1-NN Classifiers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209800" y="4724400"/>
            <a:ext cx="1295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Recall rule:</a:t>
            </a:r>
          </a:p>
          <a:p>
            <a:pPr lvl="1"/>
            <a:r>
              <a:rPr lang="en-US" altLang="en-US" dirty="0" smtClean="0"/>
              <a:t>find point in training set nearest to test item; </a:t>
            </a:r>
          </a:p>
          <a:p>
            <a:pPr lvl="1"/>
            <a:r>
              <a:rPr lang="en-US" altLang="en-US" dirty="0" smtClean="0"/>
              <a:t>assign that training item’s class to test item</a:t>
            </a:r>
          </a:p>
          <a:p>
            <a:r>
              <a:rPr lang="en-US" altLang="en-US" dirty="0" smtClean="0"/>
              <a:t>Suppose that </a:t>
            </a:r>
            <a:r>
              <a:rPr lang="en-US" altLang="en-US" b="1" dirty="0" smtClean="0"/>
              <a:t>x</a:t>
            </a:r>
            <a:r>
              <a:rPr lang="en-US" altLang="en-US" i="1" baseline="-25000" dirty="0" smtClean="0"/>
              <a:t>0</a:t>
            </a:r>
            <a:r>
              <a:rPr lang="en-US" altLang="en-US" dirty="0" smtClean="0"/>
              <a:t>’s NN is </a:t>
            </a:r>
            <a:r>
              <a:rPr lang="en-US" altLang="en-US" b="1" dirty="0" err="1" smtClean="0"/>
              <a:t>x</a:t>
            </a:r>
            <a:r>
              <a:rPr lang="en-US" altLang="en-US" i="1" baseline="-25000" dirty="0" err="1" smtClean="0"/>
              <a:t>j</a:t>
            </a:r>
            <a:endParaRPr lang="en-US" altLang="en-US" i="1" baseline="-25000" dirty="0" smtClean="0"/>
          </a:p>
          <a:p>
            <a:r>
              <a:rPr lang="en-US" altLang="en-US" dirty="0" smtClean="0"/>
              <a:t>What’s the prob. that </a:t>
            </a:r>
            <a:r>
              <a:rPr lang="en-US" altLang="en-US" b="1" dirty="0" err="1" smtClean="0"/>
              <a:t>x</a:t>
            </a:r>
            <a:r>
              <a:rPr lang="en-US" altLang="en-US" i="1" baseline="-25000" dirty="0" err="1" smtClean="0"/>
              <a:t>j</a:t>
            </a:r>
            <a:r>
              <a:rPr lang="en-US" altLang="en-US" dirty="0" smtClean="0"/>
              <a:t> appears in a bootstrap sample?</a:t>
            </a:r>
          </a:p>
          <a:p>
            <a:r>
              <a:rPr lang="en-US" altLang="en-US" dirty="0" smtClean="0"/>
              <a:t>A: 1 </a:t>
            </a:r>
            <a:r>
              <a:rPr lang="en-US" altLang="en-US" dirty="0" smtClean="0">
                <a:latin typeface="Symbol" pitchFamily="18" charset="2"/>
              </a:rPr>
              <a:t>-</a:t>
            </a:r>
            <a:r>
              <a:rPr lang="en-US" altLang="en-US" dirty="0" smtClean="0"/>
              <a:t> [</a:t>
            </a:r>
            <a:r>
              <a:rPr lang="en-US" altLang="en-US" dirty="0" smtClean="0">
                <a:latin typeface="Symbol" pitchFamily="18" charset="2"/>
              </a:rPr>
              <a:t>(</a:t>
            </a:r>
            <a:r>
              <a:rPr lang="en-US" altLang="en-US" i="1" dirty="0" smtClean="0"/>
              <a:t>n</a:t>
            </a:r>
            <a:r>
              <a:rPr lang="en-US" altLang="en-US" dirty="0" smtClean="0">
                <a:latin typeface="Symbol" pitchFamily="18" charset="2"/>
              </a:rPr>
              <a:t>-</a:t>
            </a:r>
            <a:r>
              <a:rPr lang="en-US" altLang="en-US" dirty="0" smtClean="0"/>
              <a:t>1)/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]</a:t>
            </a:r>
            <a:r>
              <a:rPr lang="en-US" altLang="en-US" i="1" baseline="30000" dirty="0" smtClean="0"/>
              <a:t>n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</a:t>
            </a:r>
            <a:r>
              <a:rPr lang="en-US" altLang="en-US" dirty="0" smtClean="0"/>
              <a:t> 1 </a:t>
            </a:r>
            <a:r>
              <a:rPr lang="en-US" altLang="en-US" dirty="0" smtClean="0">
                <a:latin typeface="Symbol" pitchFamily="18" charset="2"/>
              </a:rPr>
              <a:t>-</a:t>
            </a:r>
            <a:r>
              <a:rPr lang="en-US" altLang="en-US" dirty="0" smtClean="0"/>
              <a:t> 1/</a:t>
            </a:r>
            <a:r>
              <a:rPr lang="en-US" altLang="en-US" i="1" dirty="0" smtClean="0"/>
              <a:t>e</a:t>
            </a:r>
            <a:r>
              <a:rPr lang="en-US" altLang="en-US" dirty="0" smtClean="0"/>
              <a:t> = .632</a:t>
            </a: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 bwMode="auto">
          <a:xfrm flipH="1" flipV="1">
            <a:off x="3561907" y="4894762"/>
            <a:ext cx="1314893" cy="57327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876800" y="5144869"/>
            <a:ext cx="3810000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chance that </a:t>
            </a:r>
            <a:r>
              <a:rPr lang="en-US" b="1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 is </a:t>
            </a:r>
            <a:r>
              <a:rPr lang="en-US" b="1" dirty="0" smtClean="0"/>
              <a:t>not</a:t>
            </a:r>
            <a:r>
              <a:rPr lang="en-US" dirty="0" smtClean="0"/>
              <a:t> picked on the first draw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3" idx="1"/>
          </p:cNvCxnSpPr>
          <p:nvPr/>
        </p:nvCxnSpPr>
        <p:spPr bwMode="auto">
          <a:xfrm flipH="1" flipV="1">
            <a:off x="3467100" y="5270205"/>
            <a:ext cx="1333500" cy="9203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800600" y="5867400"/>
            <a:ext cx="3810000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chance that </a:t>
            </a:r>
            <a:r>
              <a:rPr lang="en-US" b="1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 is </a:t>
            </a:r>
            <a:r>
              <a:rPr lang="en-US" b="1" dirty="0" smtClean="0"/>
              <a:t>not</a:t>
            </a:r>
            <a:r>
              <a:rPr lang="en-US" dirty="0" smtClean="0"/>
              <a:t> picked </a:t>
            </a:r>
            <a:r>
              <a:rPr lang="en-US" i="1" dirty="0" smtClean="0"/>
              <a:t>n</a:t>
            </a:r>
            <a:r>
              <a:rPr lang="en-US" dirty="0" smtClean="0"/>
              <a:t> times in a row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7" idx="0"/>
          </p:cNvCxnSpPr>
          <p:nvPr/>
        </p:nvCxnSpPr>
        <p:spPr bwMode="auto">
          <a:xfrm flipH="1" flipV="1">
            <a:off x="2362200" y="5364368"/>
            <a:ext cx="152400" cy="6187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9600" y="5983069"/>
            <a:ext cx="3810000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chance that </a:t>
            </a:r>
            <a:r>
              <a:rPr lang="en-US" b="1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 </a:t>
            </a:r>
            <a:r>
              <a:rPr lang="en-US" b="1" dirty="0" smtClean="0"/>
              <a:t>ISN’T</a:t>
            </a:r>
            <a:r>
              <a:rPr lang="en-US" dirty="0" smtClean="0"/>
              <a:t> not picked </a:t>
            </a:r>
            <a:r>
              <a:rPr lang="en-US" dirty="0"/>
              <a:t>–</a:t>
            </a:r>
            <a:r>
              <a:rPr lang="en-US" dirty="0" smtClean="0"/>
              <a:t> </a:t>
            </a:r>
            <a:r>
              <a:rPr lang="en-US" b="1" dirty="0" smtClean="0"/>
              <a:t>IS</a:t>
            </a:r>
            <a:r>
              <a:rPr lang="en-US" dirty="0" smtClean="0"/>
              <a:t> picked – in </a:t>
            </a:r>
            <a:r>
              <a:rPr lang="en-US" i="1" dirty="0" smtClean="0"/>
              <a:t>n</a:t>
            </a:r>
            <a:r>
              <a:rPr lang="en-US" dirty="0" smtClean="0"/>
              <a:t> 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2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3" grpId="0" animBg="1"/>
      <p:bldP spid="7" grpId="0" animBg="1"/>
      <p:bldP spid="13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Bagging 1-NN, cont’d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So most bootstrap samples will include </a:t>
            </a:r>
            <a:r>
              <a:rPr lang="en-US" altLang="en-US" b="1" dirty="0" err="1" smtClean="0"/>
              <a:t>x</a:t>
            </a:r>
            <a:r>
              <a:rPr lang="en-US" altLang="en-US" i="1" baseline="-25000" dirty="0" err="1" smtClean="0"/>
              <a:t>j</a:t>
            </a:r>
            <a:r>
              <a:rPr lang="en-US" altLang="en-US" dirty="0" smtClean="0"/>
              <a:t>, and voting produces no benefit</a:t>
            </a:r>
          </a:p>
          <a:p>
            <a:r>
              <a:rPr lang="en-US" altLang="en-US" dirty="0" smtClean="0"/>
              <a:t>Similar story for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-NN,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&gt; 1</a:t>
            </a:r>
          </a:p>
          <a:p>
            <a:r>
              <a:rPr lang="en-US" altLang="en-US" dirty="0" smtClean="0"/>
              <a:t>Related story for regression: model doesn’t change much under sampling</a:t>
            </a:r>
          </a:p>
          <a:p>
            <a:r>
              <a:rPr lang="en-US" altLang="en-US" dirty="0" smtClean="0"/>
              <a:t>In trees (+ nets), small changes in data can produce large changes in model</a:t>
            </a:r>
          </a:p>
          <a:p>
            <a:pPr lvl="1"/>
            <a:r>
              <a:rPr lang="en-US" altLang="en-US" dirty="0" smtClean="0"/>
              <a:t>This is where ensembles will help most!</a:t>
            </a:r>
          </a:p>
        </p:txBody>
      </p:sp>
    </p:spTree>
    <p:extLst>
      <p:ext uri="{BB962C8B-B14F-4D97-AF65-F5344CB8AC3E}">
        <p14:creationId xmlns:p14="http://schemas.microsoft.com/office/powerpoint/2010/main" val="420785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Other Ensembles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Random Forests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Breiman</a:t>
            </a:r>
            <a:r>
              <a:rPr lang="en-US" altLang="en-US" dirty="0" smtClean="0"/>
              <a:t>, 2001)</a:t>
            </a:r>
          </a:p>
          <a:p>
            <a:r>
              <a:rPr lang="en-US" altLang="en-US" dirty="0" smtClean="0"/>
              <a:t>Take bootstrap sample, as with bagging</a:t>
            </a:r>
          </a:p>
          <a:p>
            <a:r>
              <a:rPr lang="en-US" altLang="en-US" dirty="0" smtClean="0"/>
              <a:t>At each split, select a random subset of the available predictors; use best split from among those</a:t>
            </a:r>
          </a:p>
          <a:p>
            <a:pPr lvl="1"/>
            <a:r>
              <a:rPr lang="en-US" altLang="en-US" dirty="0" smtClean="0"/>
              <a:t>In bagging a few strong predictors might be chosen in almost every tree</a:t>
            </a:r>
          </a:p>
          <a:p>
            <a:pPr lvl="1"/>
            <a:r>
              <a:rPr lang="en-US" altLang="en-US" dirty="0" smtClean="0"/>
              <a:t>This induces correlation among the trees, which random forests reduces</a:t>
            </a:r>
          </a:p>
        </p:txBody>
      </p:sp>
    </p:spTree>
    <p:extLst>
      <p:ext uri="{BB962C8B-B14F-4D97-AF65-F5344CB8AC3E}">
        <p14:creationId xmlns:p14="http://schemas.microsoft.com/office/powerpoint/2010/main" val="232968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Random Forests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r>
              <a:rPr lang="en-US" dirty="0" smtClean="0"/>
              <a:t>RFs gives fast, often unbiased error </a:t>
            </a:r>
            <a:r>
              <a:rPr lang="en-US" dirty="0" err="1" smtClean="0"/>
              <a:t>ests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Could use test set, but it’s more common to use the subset of data that is not “in the bag” on any iteration – the </a:t>
            </a:r>
            <a:r>
              <a:rPr lang="en-US" dirty="0" smtClean="0">
                <a:solidFill>
                  <a:srgbClr val="FF0000"/>
                </a:solidFill>
              </a:rPr>
              <a:t>OOB</a:t>
            </a:r>
            <a:r>
              <a:rPr lang="en-US" dirty="0" smtClean="0"/>
              <a:t> (“out of bag”) set</a:t>
            </a:r>
          </a:p>
          <a:p>
            <a:r>
              <a:rPr lang="en-US" dirty="0" smtClean="0"/>
              <a:t>RFs give measure of </a:t>
            </a:r>
            <a:r>
              <a:rPr lang="en-US" dirty="0" smtClean="0">
                <a:solidFill>
                  <a:srgbClr val="FF0000"/>
                </a:solidFill>
              </a:rPr>
              <a:t>variable importance</a:t>
            </a:r>
          </a:p>
          <a:p>
            <a:pPr lvl="1"/>
            <a:r>
              <a:rPr lang="en-US" dirty="0"/>
              <a:t>For variable </a:t>
            </a:r>
            <a:r>
              <a:rPr lang="en-US" i="1" dirty="0"/>
              <a:t>j</a:t>
            </a:r>
            <a:r>
              <a:rPr lang="en-US" dirty="0"/>
              <a:t>, compare performance of RF </a:t>
            </a:r>
            <a:r>
              <a:rPr lang="en-US" dirty="0" smtClean="0"/>
              <a:t>on </a:t>
            </a:r>
            <a:r>
              <a:rPr lang="en-US" dirty="0" err="1" smtClean="0"/>
              <a:t>oob</a:t>
            </a:r>
            <a:r>
              <a:rPr lang="en-US" dirty="0" smtClean="0"/>
              <a:t> sets to perf. </a:t>
            </a:r>
            <a:r>
              <a:rPr lang="en-US" dirty="0"/>
              <a:t>when </a:t>
            </a:r>
            <a:r>
              <a:rPr lang="en-US" i="1" dirty="0"/>
              <a:t>j</a:t>
            </a:r>
            <a:r>
              <a:rPr lang="en-US" dirty="0"/>
              <a:t> is randomly </a:t>
            </a:r>
            <a:r>
              <a:rPr lang="en-US" dirty="0" smtClean="0"/>
              <a:t>permuted</a:t>
            </a:r>
          </a:p>
          <a:p>
            <a:r>
              <a:rPr lang="en-US" dirty="0" smtClean="0"/>
              <a:t>RFs give one measure of proximity</a:t>
            </a:r>
          </a:p>
          <a:p>
            <a:pPr lvl="1"/>
            <a:r>
              <a:rPr lang="en-US" dirty="0" smtClean="0"/>
              <a:t>Measure how close two observations are by how often they last in the same leaf</a:t>
            </a:r>
          </a:p>
          <a:p>
            <a:pPr lvl="1"/>
            <a:r>
              <a:rPr lang="en-US" dirty="0" smtClean="0"/>
              <a:t>Useful (?) for clustering – stay tuned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92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Combining Models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4114800"/>
          </a:xfrm>
        </p:spPr>
        <p:txBody>
          <a:bodyPr/>
          <a:lstStyle/>
          <a:p>
            <a:r>
              <a:rPr lang="en-US" altLang="en-US" smtClean="0"/>
              <a:t>Models can be combined in different ways</a:t>
            </a:r>
          </a:p>
          <a:p>
            <a:r>
              <a:rPr lang="en-US" altLang="en-US" smtClean="0"/>
              <a:t>“Ensembles” refers specifically to combining large sets of large classifiers built with randomness applied to data or classifier</a:t>
            </a:r>
          </a:p>
          <a:p>
            <a:r>
              <a:rPr lang="en-US" altLang="en-US" smtClean="0"/>
              <a:t>Some theoretical work on tree ensembles</a:t>
            </a:r>
          </a:p>
          <a:p>
            <a:r>
              <a:rPr lang="en-US" altLang="en-US" smtClean="0"/>
              <a:t>Other combining strategies possible</a:t>
            </a:r>
          </a:p>
        </p:txBody>
      </p:sp>
    </p:spTree>
    <p:extLst>
      <p:ext uri="{BB962C8B-B14F-4D97-AF65-F5344CB8AC3E}">
        <p14:creationId xmlns:p14="http://schemas.microsoft.com/office/powerpoint/2010/main" val="70555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Other Ensembles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Boosting</a:t>
            </a:r>
            <a:r>
              <a:rPr lang="en-US" altLang="en-US" dirty="0"/>
              <a:t> (Freund and </a:t>
            </a:r>
            <a:r>
              <a:rPr lang="en-US" altLang="en-US" dirty="0" err="1"/>
              <a:t>Shapire</a:t>
            </a:r>
            <a:r>
              <a:rPr lang="en-US" altLang="en-US" dirty="0"/>
              <a:t> </a:t>
            </a:r>
            <a:r>
              <a:rPr lang="en-US" altLang="en-US" dirty="0" smtClean="0"/>
              <a:t>, 1997</a:t>
            </a:r>
            <a:r>
              <a:rPr lang="en-US" altLang="en-US" dirty="0"/>
              <a:t>)</a:t>
            </a:r>
          </a:p>
          <a:p>
            <a:r>
              <a:rPr lang="en-US" altLang="en-US" dirty="0" smtClean="0"/>
              <a:t>Tree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+1 built w/a weighted re-sampling  of the data, weights depending on the classifications in tree </a:t>
            </a:r>
            <a:r>
              <a:rPr lang="en-US" altLang="en-US" i="1" dirty="0" smtClean="0"/>
              <a:t>n</a:t>
            </a:r>
          </a:p>
          <a:p>
            <a:pPr lvl="1"/>
            <a:r>
              <a:rPr lang="en-US" altLang="en-US" dirty="0" smtClean="0"/>
              <a:t>Later trees focus more on the cases that “harder” to classify</a:t>
            </a:r>
          </a:p>
          <a:p>
            <a:r>
              <a:rPr lang="en-US" altLang="en-US" dirty="0" smtClean="0"/>
              <a:t>Trees combined by weighted vote based on quality</a:t>
            </a:r>
          </a:p>
        </p:txBody>
      </p:sp>
    </p:spTree>
    <p:extLst>
      <p:ext uri="{BB962C8B-B14F-4D97-AF65-F5344CB8AC3E}">
        <p14:creationId xmlns:p14="http://schemas.microsoft.com/office/powerpoint/2010/main" val="332990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Yet </a:t>
            </a:r>
            <a:r>
              <a:rPr lang="en-US" altLang="en-US" dirty="0"/>
              <a:t>M</a:t>
            </a:r>
            <a:r>
              <a:rPr lang="en-US" altLang="en-US" dirty="0" smtClean="0"/>
              <a:t>ore Ensembles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r>
              <a:rPr lang="en-US" altLang="en-US" dirty="0" smtClean="0"/>
              <a:t>Perturb </a:t>
            </a:r>
            <a:r>
              <a:rPr lang="en-US" altLang="en-US" i="1" dirty="0" smtClean="0"/>
              <a:t>y </a:t>
            </a:r>
            <a:r>
              <a:rPr lang="en-US" altLang="en-US" dirty="0" smtClean="0"/>
              <a:t>directly by “smearing” (regression), “flipping” (classification)</a:t>
            </a:r>
          </a:p>
          <a:p>
            <a:r>
              <a:rPr lang="en-US" altLang="en-US" dirty="0" smtClean="0"/>
              <a:t>Perturbing x seems to work, too</a:t>
            </a:r>
          </a:p>
          <a:p>
            <a:pPr lvl="1"/>
            <a:r>
              <a:rPr lang="en-US" altLang="en-US" dirty="0" smtClean="0"/>
              <a:t>Goal: produce less-correlated classifiers</a:t>
            </a:r>
          </a:p>
          <a:p>
            <a:r>
              <a:rPr lang="en-US" altLang="en-US" dirty="0" smtClean="0"/>
              <a:t>Sub-sampling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Instead of best split, choose randomly from top 20 (</a:t>
            </a:r>
            <a:r>
              <a:rPr lang="en-US" altLang="en-US" dirty="0" err="1"/>
              <a:t>Dieterrich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Choose from among all “good” splits with probability proportional to decrease in deviance (Kobayashi</a:t>
            </a:r>
            <a:r>
              <a:rPr lang="en-US" alt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Can be used on models other than trees…</a:t>
            </a:r>
            <a:endParaRPr lang="en-US" altLang="en-US" dirty="0"/>
          </a:p>
        </p:txBody>
      </p:sp>
      <p:sp>
        <p:nvSpPr>
          <p:cNvPr id="2" name="Right Brace 1"/>
          <p:cNvSpPr/>
          <p:nvPr/>
        </p:nvSpPr>
        <p:spPr bwMode="auto">
          <a:xfrm>
            <a:off x="4114800" y="838200"/>
            <a:ext cx="1143000" cy="2667000"/>
          </a:xfrm>
          <a:prstGeom prst="rightBrace">
            <a:avLst/>
          </a:prstGeom>
          <a:solidFill>
            <a:srgbClr val="FF0000">
              <a:alpha val="16000"/>
            </a:srgb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4114800" y="3581400"/>
            <a:ext cx="1143000" cy="2667000"/>
          </a:xfrm>
          <a:prstGeom prst="rightBrace">
            <a:avLst/>
          </a:prstGeom>
          <a:solidFill>
            <a:srgbClr val="FF0000">
              <a:alpha val="16000"/>
            </a:srgb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029200" y="1219200"/>
            <a:ext cx="3581400" cy="2133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Add Randomness to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Data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smtClean="0"/>
              <a:t>(as bagging and RF do)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029200" y="4038600"/>
            <a:ext cx="3581400" cy="2133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Add Randomness to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Algorithm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smtClean="0"/>
              <a:t>(as RF does)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6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Bagging, boosting, RF have all been successful in practice</a:t>
            </a:r>
          </a:p>
          <a:p>
            <a:pPr lvl="1"/>
            <a:r>
              <a:rPr lang="en-US" altLang="en-US" dirty="0" smtClean="0"/>
              <a:t>Good addition to analyst’s toolbox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R: packages </a:t>
            </a:r>
            <a:r>
              <a:rPr lang="en-US" altLang="en-US" dirty="0" err="1" smtClean="0"/>
              <a:t>ada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adabag</a:t>
            </a:r>
            <a:r>
              <a:rPr lang="en-US" altLang="en-US" dirty="0" smtClean="0"/>
              <a:t> [includes boosting], </a:t>
            </a:r>
            <a:r>
              <a:rPr lang="en-US" altLang="en-US" dirty="0" err="1" smtClean="0"/>
              <a:t>gbev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gbm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ipred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ModelMap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mboost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randomForest</a:t>
            </a:r>
            <a:r>
              <a:rPr lang="en-US" altLang="en-US" dirty="0" smtClean="0"/>
              <a:t>, others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More Examples!</a:t>
            </a:r>
          </a:p>
        </p:txBody>
      </p:sp>
      <p:pic>
        <p:nvPicPr>
          <p:cNvPr id="1026" name="Picture 2" descr="http://www.bacchusprod.com/images/groucho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648200"/>
            <a:ext cx="1371600" cy="1896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6858000" y="1905000"/>
            <a:ext cx="1981200" cy="1600200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Maybe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start with this?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4189231" y="1284767"/>
            <a:ext cx="818677" cy="6096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" name="Straight Arrow Connector 4"/>
          <p:cNvCxnSpPr>
            <a:stCxn id="2" idx="1"/>
            <a:endCxn id="3" idx="5"/>
          </p:cNvCxnSpPr>
          <p:nvPr/>
        </p:nvCxnSpPr>
        <p:spPr bwMode="auto">
          <a:xfrm flipH="1" flipV="1">
            <a:off x="4888016" y="1805093"/>
            <a:ext cx="1969984" cy="9000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09951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Pros (Recap)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interpret and explain</a:t>
            </a:r>
          </a:p>
          <a:p>
            <a:r>
              <a:rPr lang="en-US" dirty="0" smtClean="0"/>
              <a:t>Pretty pictures</a:t>
            </a:r>
          </a:p>
          <a:p>
            <a:r>
              <a:rPr lang="en-US" dirty="0" smtClean="0"/>
              <a:t>Automatic variable selection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oise removal, detection of redundancy</a:t>
            </a:r>
          </a:p>
          <a:p>
            <a:r>
              <a:rPr lang="en-US" dirty="0" smtClean="0"/>
              <a:t>Good missing value handling</a:t>
            </a:r>
          </a:p>
          <a:p>
            <a:r>
              <a:rPr lang="en-US" dirty="0" smtClean="0"/>
              <a:t>Robust to transformations, outliers</a:t>
            </a:r>
          </a:p>
          <a:p>
            <a:r>
              <a:rPr lang="en-US" dirty="0" smtClean="0"/>
              <a:t>Can handle case where </a:t>
            </a:r>
            <a:r>
              <a:rPr lang="en-US" i="1" dirty="0" smtClean="0"/>
              <a:t>p</a:t>
            </a:r>
            <a:r>
              <a:rPr lang="en-US" dirty="0" smtClean="0"/>
              <a:t> &gt;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“Everything” is automatic (</a:t>
            </a:r>
            <a:r>
              <a:rPr lang="en-US" dirty="0" err="1" smtClean="0"/>
              <a:t>sorta</a:t>
            </a:r>
            <a:r>
              <a:rPr lang="en-US" dirty="0" smtClean="0"/>
              <a:t> </a:t>
            </a:r>
            <a:r>
              <a:rPr lang="en-US" dirty="0" err="1" smtClean="0"/>
              <a:t>kinda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295400"/>
            <a:ext cx="18288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628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Cons (recap)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Unstable: small changes in data can make big changes in model</a:t>
            </a:r>
          </a:p>
          <a:p>
            <a:pPr lvl="1"/>
            <a:r>
              <a:rPr lang="en-US" dirty="0" smtClean="0"/>
              <a:t>Don’t make policy decisions based on splits!</a:t>
            </a:r>
          </a:p>
          <a:p>
            <a:r>
              <a:rPr lang="en-US" dirty="0" smtClean="0"/>
              <a:t>Predictive power often not as good as “standard” linear/logistic regression</a:t>
            </a:r>
          </a:p>
          <a:p>
            <a:r>
              <a:rPr lang="en-US" dirty="0" smtClean="0"/>
              <a:t>Estimates are not smooth as a function of the predictors</a:t>
            </a:r>
          </a:p>
          <a:p>
            <a:r>
              <a:rPr lang="en-US" dirty="0" smtClean="0"/>
              <a:t>But trees can serve as building blocks in </a:t>
            </a:r>
            <a:r>
              <a:rPr lang="en-US" dirty="0" smtClean="0">
                <a:solidFill>
                  <a:srgbClr val="FF0000"/>
                </a:solidFill>
              </a:rPr>
              <a:t>combinations</a:t>
            </a:r>
            <a:r>
              <a:rPr lang="en-US" dirty="0" smtClean="0"/>
              <a:t> of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15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Combine?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Flexible models mean that one “best” model runs a risk of over-fitting. By averaging over a set of “weak” models we can “smooth” to reduce over-fitting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Flexible models have low bias, high variance: averaging should produce low bias, low variance -- smaller overall error</a:t>
            </a:r>
          </a:p>
        </p:txBody>
      </p:sp>
    </p:spTree>
    <p:extLst>
      <p:ext uri="{BB962C8B-B14F-4D97-AF65-F5344CB8AC3E}">
        <p14:creationId xmlns:p14="http://schemas.microsoft.com/office/powerpoint/2010/main" val="267324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Benefits of Combining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189037"/>
            <a:ext cx="8229600" cy="4525963"/>
          </a:xfrm>
        </p:spPr>
        <p:txBody>
          <a:bodyPr/>
          <a:lstStyle/>
          <a:p>
            <a:r>
              <a:rPr lang="en-US" altLang="en-US" dirty="0" smtClean="0"/>
              <a:t>Heterogeneous data means some models fit some X’s better than others -- if we can find what model fits well where, perhaps we can exploit that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If different models produce different predictions for the same X, that is information about uncertainty that may be worth having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219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Combine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number of approaches have been suggested: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Chaining</a:t>
            </a:r>
            <a:r>
              <a:rPr lang="en-US" dirty="0" smtClean="0"/>
              <a:t>: Use the predictions from one model as a predictor in the next</a:t>
            </a:r>
          </a:p>
          <a:p>
            <a:pPr marL="914400" lvl="1" indent="-514350"/>
            <a:r>
              <a:rPr lang="en-US" dirty="0" smtClean="0"/>
              <a:t>E.g. use the leaf that each observation falls in as a predictor in a logistic regression</a:t>
            </a:r>
          </a:p>
          <a:p>
            <a:pPr marL="914400" lvl="1" indent="-514350"/>
            <a:r>
              <a:rPr lang="en-US" dirty="0" smtClean="0"/>
              <a:t>Can combine strengths of two different types of models (here, interaction plus linear)</a:t>
            </a:r>
          </a:p>
          <a:p>
            <a:pPr marL="914400" lvl="1" indent="-514350"/>
            <a:r>
              <a:rPr lang="en-US" dirty="0" smtClean="0"/>
              <a:t>Over-fitting is always an issue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43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FF0000"/>
                </a:solidFill>
              </a:rPr>
              <a:t>Hybrid</a:t>
            </a:r>
            <a:r>
              <a:rPr lang="en-US" dirty="0" smtClean="0"/>
              <a:t>: Use different models in different parts of the </a:t>
            </a:r>
            <a:r>
              <a:rPr lang="en-US" b="1" i="1" dirty="0" smtClean="0"/>
              <a:t>X</a:t>
            </a:r>
            <a:r>
              <a:rPr lang="en-US" dirty="0" smtClean="0"/>
              <a:t> space, with regions chosen by model</a:t>
            </a:r>
          </a:p>
          <a:p>
            <a:pPr marL="914400" lvl="1" indent="-514350"/>
            <a:r>
              <a:rPr lang="en-US" dirty="0" smtClean="0"/>
              <a:t>E.g. k-nearest-neighbor inside the leaves of a classification tree</a:t>
            </a:r>
          </a:p>
          <a:p>
            <a:pPr marL="914400" lvl="1" indent="-514350"/>
            <a:r>
              <a:rPr lang="en-US" dirty="0" smtClean="0"/>
              <a:t>Treed regression</a:t>
            </a:r>
          </a:p>
          <a:p>
            <a:pPr marL="914400" lvl="1" indent="-514350"/>
            <a:r>
              <a:rPr lang="en-US" dirty="0" smtClean="0"/>
              <a:t>Trees are an obvious choice to build the partition, but it’s not clear whether that’s the right thing to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92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Voting Is (Usually) Good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 combination of “weak learners” may often be stronger (voting collectively) than any one “strong learner”</a:t>
            </a:r>
          </a:p>
          <a:p>
            <a:r>
              <a:rPr lang="en-US" altLang="en-US" dirty="0" smtClean="0"/>
              <a:t>Example: two-class problem, strong learner has 75% accuracy</a:t>
            </a:r>
          </a:p>
          <a:p>
            <a:r>
              <a:rPr lang="en-US" altLang="en-US" dirty="0" smtClean="0"/>
              <a:t>Weak learner has 52% accuracy, but…</a:t>
            </a:r>
          </a:p>
          <a:p>
            <a:r>
              <a:rPr lang="en-US" altLang="en-US" dirty="0" smtClean="0"/>
              <a:t>…we have 2000 independent ones</a:t>
            </a:r>
          </a:p>
          <a:p>
            <a:r>
              <a:rPr lang="en-US" altLang="en-US" dirty="0" smtClean="0"/>
              <a:t>What is the accuracy if each one votes?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14800" y="5715000"/>
            <a:ext cx="4572000" cy="83099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hard part is getting these to be </a:t>
            </a:r>
            <a:r>
              <a:rPr lang="en-US" sz="2400" b="1" dirty="0" smtClean="0"/>
              <a:t>independent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715000"/>
            <a:ext cx="2971800" cy="83099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each is &lt; 50%, mob rule and chaos</a:t>
            </a:r>
            <a:endParaRPr lang="en-US" sz="24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2667000" y="4419600"/>
            <a:ext cx="1524000" cy="1295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Oval 5"/>
          <p:cNvSpPr/>
          <p:nvPr/>
        </p:nvSpPr>
        <p:spPr bwMode="auto">
          <a:xfrm>
            <a:off x="3996068" y="3864934"/>
            <a:ext cx="1066800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733800" y="4485167"/>
            <a:ext cx="2590800" cy="685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876800" y="5067300"/>
            <a:ext cx="76200" cy="6477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3371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nps_ppoint  format">
  <a:themeElements>
    <a:clrScheme name="nps_ppoint 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ps_ppoint  form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ps_ppoint 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066C66C21BEF4DA5FF9FE4B19C90C5" ma:contentTypeVersion="19" ma:contentTypeDescription="Create a new document." ma:contentTypeScope="" ma:versionID="47118d8a9815508d154960781278d5f0">
  <xsd:schema xmlns:xsd="http://www.w3.org/2001/XMLSchema" xmlns:xs="http://www.w3.org/2001/XMLSchema" xmlns:p="http://schemas.microsoft.com/office/2006/metadata/properties" xmlns:ns2="99473c81-f1be-44ec-b35a-081ba5dc1748" xmlns:ns3="3c8c798b-c680-4c2c-9071-f0afa7204aeb" targetNamespace="http://schemas.microsoft.com/office/2006/metadata/properties" ma:root="true" ma:fieldsID="4c63e20d17f1b027b8ef1082d24ed5dd" ns2:_="" ns3:_="">
    <xsd:import namespace="99473c81-f1be-44ec-b35a-081ba5dc1748"/>
    <xsd:import namespace="3c8c798b-c680-4c2c-9071-f0afa7204aeb"/>
    <xsd:element name="properties">
      <xsd:complexType>
        <xsd:sequence>
          <xsd:element name="documentManagement">
            <xsd:complexType>
              <xsd:all>
                <xsd:element ref="ns2:LastSync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GrantedUserAccess" minOccurs="0"/>
                <xsd:element ref="ns2:Link" minOccurs="0"/>
                <xsd:element ref="ns2:Sync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73c81-f1be-44ec-b35a-081ba5dc1748" elementFormDefault="qualified">
    <xsd:import namespace="http://schemas.microsoft.com/office/2006/documentManagement/types"/>
    <xsd:import namespace="http://schemas.microsoft.com/office/infopath/2007/PartnerControls"/>
    <xsd:element name="LastSync" ma:index="8" nillable="true" ma:displayName="Last Uploaded" ma:format="DateTime" ma:indexed="true" ma:internalName="LastSync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d3d128b-9ae0-43bc-bb56-1c88709221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GrantedUserAccess" ma:index="24" nillable="true" ma:displayName="Granted User Access" ma:default="0" ma:format="Dropdown" ma:internalName="GrantedUserAccess">
      <xsd:simpleType>
        <xsd:restriction base="dms:Boolean"/>
      </xsd:simpleType>
    </xsd:element>
    <xsd:element name="Link" ma:index="25" nillable="true" ma:displayName="Link" ma:format="Dropdown" ma:internalName="Link">
      <xsd:simpleType>
        <xsd:restriction base="dms:Note">
          <xsd:maxLength value="255"/>
        </xsd:restriction>
      </xsd:simpleType>
    </xsd:element>
    <xsd:element name="SyncStatus" ma:index="26" nillable="true" ma:displayName="Upload Status" ma:format="Dropdown" ma:internalName="SyncStatus">
      <xsd:simpleType>
        <xsd:restriction base="dms:Choice">
          <xsd:enumeration value="Needs to be synced"/>
          <xsd:enumeration value="Completed and Confirmed"/>
          <xsd:enumeration value="Synced (Needs to be confirmed)"/>
          <xsd:enumeration value="Failed (Needs to be fixed)"/>
          <xsd:enumeration value="Site Has Errors (Sync Completed)"/>
          <xsd:enumeration value="Manually Uploaded to Storag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8c798b-c680-4c2c-9071-f0afa7204ae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a222e41-595b-4f22-ad51-37e9b29cb2c5}" ma:internalName="TaxCatchAll" ma:showField="CatchAllData" ma:web="3c8c798b-c680-4c2c-9071-f0afa7204a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yncStatus xmlns="99473c81-f1be-44ec-b35a-081ba5dc1748" xsi:nil="true"/>
    <LastSync xmlns="99473c81-f1be-44ec-b35a-081ba5dc1748" xsi:nil="true"/>
    <Link xmlns="99473c81-f1be-44ec-b35a-081ba5dc1748" xsi:nil="true"/>
    <GrantedUserAccess xmlns="99473c81-f1be-44ec-b35a-081ba5dc1748">false</GrantedUserAccess>
    <lcf76f155ced4ddcb4097134ff3c332f xmlns="99473c81-f1be-44ec-b35a-081ba5dc1748">
      <Terms xmlns="http://schemas.microsoft.com/office/infopath/2007/PartnerControls"/>
    </lcf76f155ced4ddcb4097134ff3c332f>
    <TaxCatchAll xmlns="3c8c798b-c680-4c2c-9071-f0afa7204aeb" xsi:nil="true"/>
  </documentManagement>
</p:properties>
</file>

<file path=customXml/itemProps1.xml><?xml version="1.0" encoding="utf-8"?>
<ds:datastoreItem xmlns:ds="http://schemas.openxmlformats.org/officeDocument/2006/customXml" ds:itemID="{B433CCBC-2DB8-4881-8215-14879520EECB}"/>
</file>

<file path=customXml/itemProps2.xml><?xml version="1.0" encoding="utf-8"?>
<ds:datastoreItem xmlns:ds="http://schemas.openxmlformats.org/officeDocument/2006/customXml" ds:itemID="{ABFD92AD-ACE3-4525-AB5D-7FC16877035C}"/>
</file>

<file path=customXml/itemProps3.xml><?xml version="1.0" encoding="utf-8"?>
<ds:datastoreItem xmlns:ds="http://schemas.openxmlformats.org/officeDocument/2006/customXml" ds:itemID="{B18A6B11-6AA8-42CC-82AF-ABBD2D5DEF12}"/>
</file>

<file path=docProps/app.xml><?xml version="1.0" encoding="utf-8"?>
<Properties xmlns="http://schemas.openxmlformats.org/officeDocument/2006/extended-properties" xmlns:vt="http://schemas.openxmlformats.org/officeDocument/2006/docPropsVTypes">
  <Template>nps_ppoint  format</Template>
  <TotalTime>15779</TotalTime>
  <Words>1303</Words>
  <Application>Microsoft Office PowerPoint</Application>
  <PresentationFormat>On-screen Show (4:3)</PresentationFormat>
  <Paragraphs>183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nps_ppoint  format</vt:lpstr>
      <vt:lpstr>Data Analytics CMIS Short Course part II</vt:lpstr>
      <vt:lpstr>Combining Models</vt:lpstr>
      <vt:lpstr>Tree Pros (Recap)</vt:lpstr>
      <vt:lpstr>Tree Cons (recap)</vt:lpstr>
      <vt:lpstr>Why Combine?</vt:lpstr>
      <vt:lpstr>Benefits of Combining</vt:lpstr>
      <vt:lpstr>How To Combine</vt:lpstr>
      <vt:lpstr>Combining Models</vt:lpstr>
      <vt:lpstr>Voting Is (Usually) Good</vt:lpstr>
      <vt:lpstr>Voting Independent Models</vt:lpstr>
      <vt:lpstr>Remember this? Bias vs Variance</vt:lpstr>
      <vt:lpstr>Why Averaging Might Help</vt:lpstr>
      <vt:lpstr>Example: Bagging</vt:lpstr>
      <vt:lpstr>Examples</vt:lpstr>
      <vt:lpstr>Drawbacks of Combining</vt:lpstr>
      <vt:lpstr>Bagging 1-NN Classifiers</vt:lpstr>
      <vt:lpstr>Bagging 1-NN, cont’d</vt:lpstr>
      <vt:lpstr>Other Ensembles</vt:lpstr>
      <vt:lpstr>More on Random Forests</vt:lpstr>
      <vt:lpstr>Other Ensembles</vt:lpstr>
      <vt:lpstr>Yet More Ensembles</vt:lpstr>
      <vt:lpstr>Implementation</vt:lpstr>
    </vt:vector>
  </TitlesOfParts>
  <Company>Naval Postgraduate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Educating the Total Force</dc:title>
  <dc:creator>pljordan</dc:creator>
  <cp:lastModifiedBy>Sam Buttrey</cp:lastModifiedBy>
  <cp:revision>727</cp:revision>
  <dcterms:created xsi:type="dcterms:W3CDTF">2007-10-12T18:21:00Z</dcterms:created>
  <dcterms:modified xsi:type="dcterms:W3CDTF">2015-12-07T22:08:32Z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0x0101003F066C66C21BEF4DA5FF9FE4B19C90C5</vt:lpwstr>
  </property>
</Properties>
</file>