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72" r:id="rId2"/>
    <p:sldId id="337" r:id="rId3"/>
    <p:sldId id="338" r:id="rId4"/>
    <p:sldId id="339" r:id="rId5"/>
    <p:sldId id="340" r:id="rId6"/>
    <p:sldId id="377" r:id="rId7"/>
    <p:sldId id="341" r:id="rId8"/>
    <p:sldId id="375" r:id="rId9"/>
    <p:sldId id="342" r:id="rId10"/>
    <p:sldId id="374" r:id="rId11"/>
    <p:sldId id="34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CC0000"/>
    <a:srgbClr val="009900"/>
    <a:srgbClr val="FF6600"/>
    <a:srgbClr val="C0C0C0"/>
    <a:srgbClr val="00CC66"/>
    <a:srgbClr val="66FF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39" autoAdjust="0"/>
  </p:normalViewPr>
  <p:slideViewPr>
    <p:cSldViewPr>
      <p:cViewPr>
        <p:scale>
          <a:sx n="66" d="100"/>
          <a:sy n="66" d="100"/>
        </p:scale>
        <p:origin x="-63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image" Target="../media/image30.wmf"/><Relationship Id="rId3" Type="http://schemas.openxmlformats.org/officeDocument/2006/relationships/image" Target="../media/image21.wmf"/><Relationship Id="rId7" Type="http://schemas.openxmlformats.org/officeDocument/2006/relationships/image" Target="../media/image24.wmf"/><Relationship Id="rId12" Type="http://schemas.openxmlformats.org/officeDocument/2006/relationships/image" Target="../media/image29.wmf"/><Relationship Id="rId2" Type="http://schemas.openxmlformats.org/officeDocument/2006/relationships/image" Target="../media/image20.wmf"/><Relationship Id="rId16" Type="http://schemas.openxmlformats.org/officeDocument/2006/relationships/image" Target="../media/image33.wmf"/><Relationship Id="rId1" Type="http://schemas.openxmlformats.org/officeDocument/2006/relationships/image" Target="../media/image19.wmf"/><Relationship Id="rId6" Type="http://schemas.openxmlformats.org/officeDocument/2006/relationships/image" Target="../media/image11.wmf"/><Relationship Id="rId11" Type="http://schemas.openxmlformats.org/officeDocument/2006/relationships/image" Target="../media/image28.wmf"/><Relationship Id="rId5" Type="http://schemas.openxmlformats.org/officeDocument/2006/relationships/image" Target="../media/image23.wmf"/><Relationship Id="rId15" Type="http://schemas.openxmlformats.org/officeDocument/2006/relationships/image" Target="../media/image32.wmf"/><Relationship Id="rId10" Type="http://schemas.openxmlformats.org/officeDocument/2006/relationships/image" Target="../media/image27.wmf"/><Relationship Id="rId4" Type="http://schemas.openxmlformats.org/officeDocument/2006/relationships/image" Target="../media/image22.wmf"/><Relationship Id="rId9" Type="http://schemas.openxmlformats.org/officeDocument/2006/relationships/image" Target="../media/image26.wmf"/><Relationship Id="rId14" Type="http://schemas.openxmlformats.org/officeDocument/2006/relationships/image" Target="../media/image3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image" Target="../media/image41.wmf"/><Relationship Id="rId3" Type="http://schemas.openxmlformats.org/officeDocument/2006/relationships/image" Target="../media/image24.wmf"/><Relationship Id="rId7" Type="http://schemas.openxmlformats.org/officeDocument/2006/relationships/image" Target="../media/image35.wmf"/><Relationship Id="rId12" Type="http://schemas.openxmlformats.org/officeDocument/2006/relationships/image" Target="../media/image40.wmf"/><Relationship Id="rId2" Type="http://schemas.openxmlformats.org/officeDocument/2006/relationships/image" Target="../media/image26.wmf"/><Relationship Id="rId1" Type="http://schemas.openxmlformats.org/officeDocument/2006/relationships/image" Target="../media/image11.wmf"/><Relationship Id="rId6" Type="http://schemas.openxmlformats.org/officeDocument/2006/relationships/image" Target="../media/image34.wmf"/><Relationship Id="rId11" Type="http://schemas.openxmlformats.org/officeDocument/2006/relationships/image" Target="../media/image39.wmf"/><Relationship Id="rId5" Type="http://schemas.openxmlformats.org/officeDocument/2006/relationships/image" Target="../media/image25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image" Target="../media/image45.wmf"/><Relationship Id="rId3" Type="http://schemas.openxmlformats.org/officeDocument/2006/relationships/image" Target="../media/image36.wmf"/><Relationship Id="rId7" Type="http://schemas.openxmlformats.org/officeDocument/2006/relationships/image" Target="../media/image11.wmf"/><Relationship Id="rId12" Type="http://schemas.openxmlformats.org/officeDocument/2006/relationships/image" Target="../media/image44.wmf"/><Relationship Id="rId2" Type="http://schemas.openxmlformats.org/officeDocument/2006/relationships/image" Target="../media/image35.wmf"/><Relationship Id="rId1" Type="http://schemas.openxmlformats.org/officeDocument/2006/relationships/image" Target="../media/image24.wmf"/><Relationship Id="rId6" Type="http://schemas.openxmlformats.org/officeDocument/2006/relationships/image" Target="../media/image42.wmf"/><Relationship Id="rId11" Type="http://schemas.openxmlformats.org/officeDocument/2006/relationships/image" Target="../media/image43.wmf"/><Relationship Id="rId5" Type="http://schemas.openxmlformats.org/officeDocument/2006/relationships/image" Target="../media/image32.wmf"/><Relationship Id="rId10" Type="http://schemas.openxmlformats.org/officeDocument/2006/relationships/image" Target="../media/image34.wmf"/><Relationship Id="rId4" Type="http://schemas.openxmlformats.org/officeDocument/2006/relationships/image" Target="../media/image41.wmf"/><Relationship Id="rId9" Type="http://schemas.openxmlformats.org/officeDocument/2006/relationships/image" Target="../media/image25.wmf"/><Relationship Id="rId14" Type="http://schemas.openxmlformats.org/officeDocument/2006/relationships/image" Target="../media/image4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11.wmf"/><Relationship Id="rId4" Type="http://schemas.openxmlformats.org/officeDocument/2006/relationships/image" Target="../media/image5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132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2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32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3552B81D-609E-4432-A140-88CAF4B9D09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9475AB-BCA2-4D04-B346-45D0A600B239}" type="slidenum">
              <a:rPr lang="en-US"/>
              <a:pPr/>
              <a:t>1</a:t>
            </a:fld>
            <a:endParaRPr lang="en-US"/>
          </a:p>
        </p:txBody>
      </p:sp>
      <p:sp>
        <p:nvSpPr>
          <p:cNvPr id="180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AF327C-4AE1-42A2-B403-275F21E971E1}" type="slidenum">
              <a:rPr lang="en-US"/>
              <a:pPr/>
              <a:t>10</a:t>
            </a:fld>
            <a:endParaRPr lang="en-US"/>
          </a:p>
        </p:txBody>
      </p:sp>
      <p:sp>
        <p:nvSpPr>
          <p:cNvPr id="188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904AF6-B9C5-4B7E-93D3-7F105FFA9DAF}" type="slidenum">
              <a:rPr lang="en-US"/>
              <a:pPr/>
              <a:t>11</a:t>
            </a:fld>
            <a:endParaRPr lang="en-US"/>
          </a:p>
        </p:txBody>
      </p:sp>
      <p:sp>
        <p:nvSpPr>
          <p:cNvPr id="189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A7C10C-3557-473F-B85E-4A6550F206BC}" type="slidenum">
              <a:rPr lang="en-US"/>
              <a:pPr/>
              <a:t>2</a:t>
            </a:fld>
            <a:endParaRPr lang="en-US"/>
          </a:p>
        </p:txBody>
      </p:sp>
      <p:sp>
        <p:nvSpPr>
          <p:cNvPr id="181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554015-6D18-4A7A-8516-65E7ADC4132E}" type="slidenum">
              <a:rPr lang="en-US"/>
              <a:pPr/>
              <a:t>3</a:t>
            </a:fld>
            <a:endParaRPr lang="en-US"/>
          </a:p>
        </p:txBody>
      </p:sp>
      <p:sp>
        <p:nvSpPr>
          <p:cNvPr id="182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22DB4F-5054-47E1-BFF0-FC4171222018}" type="slidenum">
              <a:rPr lang="en-US"/>
              <a:pPr/>
              <a:t>4</a:t>
            </a:fld>
            <a:endParaRPr lang="en-US"/>
          </a:p>
        </p:txBody>
      </p:sp>
      <p:sp>
        <p:nvSpPr>
          <p:cNvPr id="183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484CC7-7E0A-4507-8451-FC9C44E43093}" type="slidenum">
              <a:rPr lang="en-US"/>
              <a:pPr/>
              <a:t>5</a:t>
            </a:fld>
            <a:endParaRPr lang="en-US"/>
          </a:p>
        </p:txBody>
      </p:sp>
      <p:sp>
        <p:nvSpPr>
          <p:cNvPr id="184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0FFC36-5599-4586-AB2B-3F79EBD51A22}" type="slidenum">
              <a:rPr lang="en-US"/>
              <a:pPr/>
              <a:t>6</a:t>
            </a:fld>
            <a:endParaRPr lang="en-US"/>
          </a:p>
        </p:txBody>
      </p:sp>
      <p:sp>
        <p:nvSpPr>
          <p:cNvPr id="193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1B0B5F-449B-4ED5-A481-1C7C2D5FA0A9}" type="slidenum">
              <a:rPr lang="en-US"/>
              <a:pPr/>
              <a:t>7</a:t>
            </a:fld>
            <a:endParaRPr lang="en-US"/>
          </a:p>
        </p:txBody>
      </p:sp>
      <p:sp>
        <p:nvSpPr>
          <p:cNvPr id="185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634AC-8C74-400A-82FA-AE371515DA4C}" type="slidenum">
              <a:rPr lang="en-US"/>
              <a:pPr/>
              <a:t>8</a:t>
            </a:fld>
            <a:endParaRPr lang="en-US"/>
          </a:p>
        </p:txBody>
      </p:sp>
      <p:sp>
        <p:nvSpPr>
          <p:cNvPr id="186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0929D4-34A2-4D54-A08B-9E830E49C4D4}" type="slidenum">
              <a:rPr lang="en-US"/>
              <a:pPr/>
              <a:t>9</a:t>
            </a:fld>
            <a:endParaRPr lang="en-US"/>
          </a:p>
        </p:txBody>
      </p:sp>
      <p:sp>
        <p:nvSpPr>
          <p:cNvPr id="187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C3DDD-4C2B-430D-A218-FE539DC6FF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97581-7EFE-466F-BE63-05D2560ED5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EC2EBA-054C-4D37-92B3-D4AEF9BBD0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DC2A3-20F6-4C87-9665-60012F5B38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65D380-356A-471C-92FF-EFEC61E2DE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486D84-355E-4C3D-86E2-2A15CF5CFA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58717-7CAC-4004-9E87-7CF578E323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88E472-7E3B-487D-9583-3F3EFFDB95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AC056-B9FD-4A8A-B0F2-AFE7E889B1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E5000-2D14-4173-AF09-ED86A6007C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1F28DE-3CA9-4111-A4E8-BE560178E2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6816F638-5D8A-45E3-A720-78E1A7C273E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9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8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7.bin"/><Relationship Id="rId5" Type="http://schemas.openxmlformats.org/officeDocument/2006/relationships/image" Target="../media/image59.wmf"/><Relationship Id="rId4" Type="http://schemas.openxmlformats.org/officeDocument/2006/relationships/image" Target="../media/image58.wmf"/><Relationship Id="rId9" Type="http://schemas.openxmlformats.org/officeDocument/2006/relationships/oleObject" Target="../embeddings/oleObject90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oleObject" Target="../embeddings/oleObject29.bin"/><Relationship Id="rId18" Type="http://schemas.openxmlformats.org/officeDocument/2006/relationships/oleObject" Target="../embeddings/oleObject34.bin"/><Relationship Id="rId26" Type="http://schemas.openxmlformats.org/officeDocument/2006/relationships/oleObject" Target="../embeddings/oleObject42.bin"/><Relationship Id="rId3" Type="http://schemas.openxmlformats.org/officeDocument/2006/relationships/notesSlide" Target="../notesSlides/notesSlide5.xml"/><Relationship Id="rId21" Type="http://schemas.openxmlformats.org/officeDocument/2006/relationships/oleObject" Target="../embeddings/oleObject37.bin"/><Relationship Id="rId7" Type="http://schemas.openxmlformats.org/officeDocument/2006/relationships/oleObject" Target="../embeddings/oleObject23.bin"/><Relationship Id="rId12" Type="http://schemas.openxmlformats.org/officeDocument/2006/relationships/oleObject" Target="../embeddings/oleObject28.bin"/><Relationship Id="rId17" Type="http://schemas.openxmlformats.org/officeDocument/2006/relationships/oleObject" Target="../embeddings/oleObject33.bin"/><Relationship Id="rId25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2.bin"/><Relationship Id="rId20" Type="http://schemas.openxmlformats.org/officeDocument/2006/relationships/oleObject" Target="../embeddings/oleObject36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2.bin"/><Relationship Id="rId11" Type="http://schemas.openxmlformats.org/officeDocument/2006/relationships/oleObject" Target="../embeddings/oleObject27.bin"/><Relationship Id="rId24" Type="http://schemas.openxmlformats.org/officeDocument/2006/relationships/oleObject" Target="../embeddings/oleObject40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31.bin"/><Relationship Id="rId23" Type="http://schemas.openxmlformats.org/officeDocument/2006/relationships/oleObject" Target="../embeddings/oleObject39.bin"/><Relationship Id="rId10" Type="http://schemas.openxmlformats.org/officeDocument/2006/relationships/oleObject" Target="../embeddings/oleObject26.bin"/><Relationship Id="rId19" Type="http://schemas.openxmlformats.org/officeDocument/2006/relationships/oleObject" Target="../embeddings/oleObject35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Relationship Id="rId14" Type="http://schemas.openxmlformats.org/officeDocument/2006/relationships/oleObject" Target="../embeddings/oleObject30.bin"/><Relationship Id="rId22" Type="http://schemas.openxmlformats.org/officeDocument/2006/relationships/oleObject" Target="../embeddings/oleObject38.bin"/><Relationship Id="rId27" Type="http://schemas.openxmlformats.org/officeDocument/2006/relationships/oleObject" Target="../embeddings/oleObject4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13" Type="http://schemas.openxmlformats.org/officeDocument/2006/relationships/oleObject" Target="../embeddings/oleObject53.bin"/><Relationship Id="rId18" Type="http://schemas.openxmlformats.org/officeDocument/2006/relationships/oleObject" Target="../embeddings/oleObject58.bin"/><Relationship Id="rId3" Type="http://schemas.openxmlformats.org/officeDocument/2006/relationships/notesSlide" Target="../notesSlides/notesSlide6.xml"/><Relationship Id="rId21" Type="http://schemas.openxmlformats.org/officeDocument/2006/relationships/oleObject" Target="../embeddings/oleObject61.bin"/><Relationship Id="rId7" Type="http://schemas.openxmlformats.org/officeDocument/2006/relationships/oleObject" Target="../embeddings/oleObject47.bin"/><Relationship Id="rId12" Type="http://schemas.openxmlformats.org/officeDocument/2006/relationships/oleObject" Target="../embeddings/oleObject52.bin"/><Relationship Id="rId17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6.bin"/><Relationship Id="rId20" Type="http://schemas.openxmlformats.org/officeDocument/2006/relationships/oleObject" Target="../embeddings/oleObject60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6.bin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5.bin"/><Relationship Id="rId15" Type="http://schemas.openxmlformats.org/officeDocument/2006/relationships/oleObject" Target="../embeddings/oleObject55.bin"/><Relationship Id="rId10" Type="http://schemas.openxmlformats.org/officeDocument/2006/relationships/oleObject" Target="../embeddings/oleObject50.bin"/><Relationship Id="rId19" Type="http://schemas.openxmlformats.org/officeDocument/2006/relationships/oleObject" Target="../embeddings/oleObject59.bin"/><Relationship Id="rId4" Type="http://schemas.openxmlformats.org/officeDocument/2006/relationships/oleObject" Target="../embeddings/oleObject44.bin"/><Relationship Id="rId9" Type="http://schemas.openxmlformats.org/officeDocument/2006/relationships/oleObject" Target="../embeddings/oleObject49.bin"/><Relationship Id="rId14" Type="http://schemas.openxmlformats.org/officeDocument/2006/relationships/oleObject" Target="../embeddings/oleObject54.bin"/><Relationship Id="rId22" Type="http://schemas.openxmlformats.org/officeDocument/2006/relationships/oleObject" Target="../embeddings/oleObject6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13" Type="http://schemas.openxmlformats.org/officeDocument/2006/relationships/oleObject" Target="../embeddings/oleObject72.bin"/><Relationship Id="rId18" Type="http://schemas.openxmlformats.org/officeDocument/2006/relationships/oleObject" Target="../embeddings/oleObject77.bin"/><Relationship Id="rId3" Type="http://schemas.openxmlformats.org/officeDocument/2006/relationships/notesSlide" Target="../notesSlides/notesSlide7.xml"/><Relationship Id="rId21" Type="http://schemas.openxmlformats.org/officeDocument/2006/relationships/oleObject" Target="../embeddings/oleObject80.bin"/><Relationship Id="rId7" Type="http://schemas.openxmlformats.org/officeDocument/2006/relationships/oleObject" Target="../embeddings/oleObject66.bin"/><Relationship Id="rId12" Type="http://schemas.openxmlformats.org/officeDocument/2006/relationships/oleObject" Target="../embeddings/oleObject71.bin"/><Relationship Id="rId17" Type="http://schemas.openxmlformats.org/officeDocument/2006/relationships/oleObject" Target="../embeddings/oleObject76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5.bin"/><Relationship Id="rId20" Type="http://schemas.openxmlformats.org/officeDocument/2006/relationships/oleObject" Target="../embeddings/oleObject79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5.bin"/><Relationship Id="rId11" Type="http://schemas.openxmlformats.org/officeDocument/2006/relationships/oleObject" Target="../embeddings/oleObject70.bin"/><Relationship Id="rId5" Type="http://schemas.openxmlformats.org/officeDocument/2006/relationships/oleObject" Target="../embeddings/oleObject64.bin"/><Relationship Id="rId15" Type="http://schemas.openxmlformats.org/officeDocument/2006/relationships/oleObject" Target="../embeddings/oleObject74.bin"/><Relationship Id="rId23" Type="http://schemas.openxmlformats.org/officeDocument/2006/relationships/oleObject" Target="../embeddings/oleObject82.bin"/><Relationship Id="rId10" Type="http://schemas.openxmlformats.org/officeDocument/2006/relationships/oleObject" Target="../embeddings/oleObject69.bin"/><Relationship Id="rId19" Type="http://schemas.openxmlformats.org/officeDocument/2006/relationships/oleObject" Target="../embeddings/oleObject78.bin"/><Relationship Id="rId4" Type="http://schemas.openxmlformats.org/officeDocument/2006/relationships/oleObject" Target="../embeddings/oleObject63.bin"/><Relationship Id="rId9" Type="http://schemas.openxmlformats.org/officeDocument/2006/relationships/oleObject" Target="../embeddings/oleObject68.bin"/><Relationship Id="rId14" Type="http://schemas.openxmlformats.org/officeDocument/2006/relationships/oleObject" Target="../embeddings/oleObject73.bin"/><Relationship Id="rId22" Type="http://schemas.openxmlformats.org/officeDocument/2006/relationships/oleObject" Target="../embeddings/oleObject8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8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85.bin"/><Relationship Id="rId5" Type="http://schemas.openxmlformats.org/officeDocument/2006/relationships/oleObject" Target="../embeddings/oleObject84.bin"/><Relationship Id="rId4" Type="http://schemas.openxmlformats.org/officeDocument/2006/relationships/oleObject" Target="../embeddings/oleObject8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Text Box 4"/>
          <p:cNvSpPr txBox="1">
            <a:spLocks noChangeArrowheads="1"/>
          </p:cNvSpPr>
          <p:nvPr/>
        </p:nvSpPr>
        <p:spPr bwMode="auto">
          <a:xfrm>
            <a:off x="381000" y="457200"/>
            <a:ext cx="8382000" cy="495300"/>
          </a:xfrm>
          <a:prstGeom prst="rect">
            <a:avLst/>
          </a:prstGeom>
          <a:noFill/>
          <a:ln w="381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Channel Estimation from Data</a:t>
            </a:r>
          </a:p>
        </p:txBody>
      </p:sp>
      <p:sp>
        <p:nvSpPr>
          <p:cNvPr id="128005" name="Text Box 5"/>
          <p:cNvSpPr txBox="1">
            <a:spLocks noChangeArrowheads="1"/>
          </p:cNvSpPr>
          <p:nvPr/>
        </p:nvSpPr>
        <p:spPr bwMode="auto">
          <a:xfrm>
            <a:off x="1981200" y="2133600"/>
            <a:ext cx="6019800" cy="1908175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/>
              <a:t>Recall Impulse Response Identification from Correlation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/>
              <a:t>Estimation of Time Spread and Doppler Shift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/>
              <a:t>Simulink/Matlab Example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/>
              <a:t>Stanford University Interim (SUI) Channel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3" name="Text Box 5"/>
          <p:cNvSpPr txBox="1">
            <a:spLocks noChangeArrowheads="1"/>
          </p:cNvSpPr>
          <p:nvPr/>
        </p:nvSpPr>
        <p:spPr bwMode="auto">
          <a:xfrm>
            <a:off x="228600" y="3048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Channel Output (Magnitude) with a QPSK Transmitted Signal:</a:t>
            </a:r>
          </a:p>
        </p:txBody>
      </p:sp>
      <p:sp>
        <p:nvSpPr>
          <p:cNvPr id="130057" name="Text Box 9"/>
          <p:cNvSpPr txBox="1">
            <a:spLocks noChangeArrowheads="1"/>
          </p:cNvSpPr>
          <p:nvPr/>
        </p:nvSpPr>
        <p:spPr bwMode="auto">
          <a:xfrm>
            <a:off x="6705600" y="46482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t </a:t>
            </a:r>
            <a:r>
              <a:rPr lang="en-US"/>
              <a:t>(sec)</a:t>
            </a:r>
          </a:p>
        </p:txBody>
      </p:sp>
      <p:pic>
        <p:nvPicPr>
          <p:cNvPr id="130058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860425"/>
            <a:ext cx="5791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990600"/>
            <a:ext cx="43434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318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3444875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3190" name="Line 6"/>
          <p:cNvSpPr>
            <a:spLocks noChangeShapeType="1"/>
          </p:cNvSpPr>
          <p:nvPr/>
        </p:nvSpPr>
        <p:spPr bwMode="auto">
          <a:xfrm>
            <a:off x="4495800" y="2057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5638800" y="18288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Time Spread </a:t>
            </a:r>
          </a:p>
        </p:txBody>
      </p:sp>
      <p:graphicFrame>
        <p:nvGraphicFramePr>
          <p:cNvPr id="93193" name="Object 9"/>
          <p:cNvGraphicFramePr>
            <a:graphicFrameLocks noChangeAspect="1"/>
          </p:cNvGraphicFramePr>
          <p:nvPr/>
        </p:nvGraphicFramePr>
        <p:xfrm>
          <a:off x="4819650" y="3565525"/>
          <a:ext cx="114300" cy="215900"/>
        </p:xfrm>
        <a:graphic>
          <a:graphicData uri="http://schemas.openxmlformats.org/presentationml/2006/ole">
            <p:oleObj spid="_x0000_s93193" name="Equation" r:id="rId6" imgW="114120" imgH="215640" progId="Equation.3">
              <p:embed/>
            </p:oleObj>
          </a:graphicData>
        </a:graphic>
      </p:graphicFrame>
      <p:sp>
        <p:nvSpPr>
          <p:cNvPr id="93195" name="Line 11"/>
          <p:cNvSpPr>
            <a:spLocks noChangeShapeType="1"/>
          </p:cNvSpPr>
          <p:nvPr/>
        </p:nvSpPr>
        <p:spPr bwMode="auto">
          <a:xfrm>
            <a:off x="7010400" y="63404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93196" name="Object 12"/>
          <p:cNvGraphicFramePr>
            <a:graphicFrameLocks noChangeAspect="1"/>
          </p:cNvGraphicFramePr>
          <p:nvPr/>
        </p:nvGraphicFramePr>
        <p:xfrm>
          <a:off x="7024688" y="6645275"/>
          <a:ext cx="595312" cy="212725"/>
        </p:xfrm>
        <a:graphic>
          <a:graphicData uri="http://schemas.openxmlformats.org/presentationml/2006/ole">
            <p:oleObj spid="_x0000_s93196" name="Equation" r:id="rId7" imgW="495000" imgH="177480" progId="Equation.3">
              <p:embed/>
            </p:oleObj>
          </a:graphicData>
        </a:graphic>
      </p:graphicFrame>
      <p:sp>
        <p:nvSpPr>
          <p:cNvPr id="93197" name="Line 13"/>
          <p:cNvSpPr>
            <a:spLocks noChangeShapeType="1"/>
          </p:cNvSpPr>
          <p:nvPr/>
        </p:nvSpPr>
        <p:spPr bwMode="auto">
          <a:xfrm>
            <a:off x="6705600" y="63404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93198" name="Object 14"/>
          <p:cNvGraphicFramePr>
            <a:graphicFrameLocks noChangeAspect="1"/>
          </p:cNvGraphicFramePr>
          <p:nvPr/>
        </p:nvGraphicFramePr>
        <p:xfrm>
          <a:off x="6096000" y="6645275"/>
          <a:ext cx="595313" cy="212725"/>
        </p:xfrm>
        <a:graphic>
          <a:graphicData uri="http://schemas.openxmlformats.org/presentationml/2006/ole">
            <p:oleObj spid="_x0000_s93198" name="Equation" r:id="rId8" imgW="495000" imgH="177480" progId="Equation.3">
              <p:embed/>
            </p:oleObj>
          </a:graphicData>
        </a:graphic>
      </p:graphicFrame>
      <p:sp>
        <p:nvSpPr>
          <p:cNvPr id="93199" name="Text Box 15"/>
          <p:cNvSpPr txBox="1">
            <a:spLocks noChangeArrowheads="1"/>
          </p:cNvSpPr>
          <p:nvPr/>
        </p:nvSpPr>
        <p:spPr bwMode="auto">
          <a:xfrm>
            <a:off x="2286000" y="4587875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Frequency Spread</a:t>
            </a:r>
          </a:p>
        </p:txBody>
      </p:sp>
      <p:sp>
        <p:nvSpPr>
          <p:cNvPr id="93200" name="Line 16"/>
          <p:cNvSpPr>
            <a:spLocks noChangeShapeType="1"/>
          </p:cNvSpPr>
          <p:nvPr/>
        </p:nvSpPr>
        <p:spPr bwMode="auto">
          <a:xfrm>
            <a:off x="2667000" y="5197475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92" name="Line 8"/>
          <p:cNvSpPr>
            <a:spLocks noChangeShapeType="1"/>
          </p:cNvSpPr>
          <p:nvPr/>
        </p:nvSpPr>
        <p:spPr bwMode="auto">
          <a:xfrm>
            <a:off x="3086100" y="3962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93194" name="Object 10"/>
          <p:cNvGraphicFramePr>
            <a:graphicFrameLocks noChangeAspect="1"/>
          </p:cNvGraphicFramePr>
          <p:nvPr/>
        </p:nvGraphicFramePr>
        <p:xfrm>
          <a:off x="2895600" y="4267200"/>
          <a:ext cx="495300" cy="203200"/>
        </p:xfrm>
        <a:graphic>
          <a:graphicData uri="http://schemas.openxmlformats.org/presentationml/2006/ole">
            <p:oleObj spid="_x0000_s93194" name="Equation" r:id="rId9" imgW="495000" imgH="203040" progId="Equation.3">
              <p:embed/>
            </p:oleObj>
          </a:graphicData>
        </a:graphic>
      </p:graphicFrame>
      <p:sp>
        <p:nvSpPr>
          <p:cNvPr id="93206" name="Text Box 22"/>
          <p:cNvSpPr txBox="1">
            <a:spLocks noChangeArrowheads="1"/>
          </p:cNvSpPr>
          <p:nvPr/>
        </p:nvSpPr>
        <p:spPr bwMode="auto">
          <a:xfrm>
            <a:off x="990600" y="228600"/>
            <a:ext cx="518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sum(S)/NB;   sum of each column</a:t>
            </a:r>
          </a:p>
        </p:txBody>
      </p:sp>
      <p:sp>
        <p:nvSpPr>
          <p:cNvPr id="93207" name="Text Box 23"/>
          <p:cNvSpPr txBox="1">
            <a:spLocks noChangeArrowheads="1"/>
          </p:cNvSpPr>
          <p:nvPr/>
        </p:nvSpPr>
        <p:spPr bwMode="auto">
          <a:xfrm>
            <a:off x="5029200" y="3124200"/>
            <a:ext cx="411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sum(S’)/(2N-1);   ave. of each row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0" y="228600"/>
            <a:ext cx="9144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Estimation of Channel Characteristics from Input - Output data.</a:t>
            </a:r>
          </a:p>
          <a:p>
            <a:pPr>
              <a:spcBef>
                <a:spcPct val="50000"/>
              </a:spcBef>
            </a:pPr>
            <a:r>
              <a:rPr lang="en-US"/>
              <a:t>1. For Linear Time Invariant (LTI) systems:</a:t>
            </a:r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1981200" y="2057400"/>
            <a:ext cx="762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46" name="Line 6"/>
          <p:cNvSpPr>
            <a:spLocks noChangeShapeType="1"/>
          </p:cNvSpPr>
          <p:nvPr/>
        </p:nvSpPr>
        <p:spPr bwMode="auto">
          <a:xfrm flipH="1">
            <a:off x="1371600" y="2362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47" name="Line 7"/>
          <p:cNvSpPr>
            <a:spLocks noChangeShapeType="1"/>
          </p:cNvSpPr>
          <p:nvPr/>
        </p:nvSpPr>
        <p:spPr bwMode="auto">
          <a:xfrm flipH="1">
            <a:off x="2743200" y="2362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87048" name="Object 8"/>
          <p:cNvGraphicFramePr>
            <a:graphicFrameLocks noChangeAspect="1"/>
          </p:cNvGraphicFramePr>
          <p:nvPr/>
        </p:nvGraphicFramePr>
        <p:xfrm>
          <a:off x="1219200" y="1905000"/>
          <a:ext cx="603250" cy="419100"/>
        </p:xfrm>
        <a:graphic>
          <a:graphicData uri="http://schemas.openxmlformats.org/presentationml/2006/ole">
            <p:oleObj spid="_x0000_s87048" name="Equation" r:id="rId4" imgW="291960" imgH="203040" progId="Equation.3">
              <p:embed/>
            </p:oleObj>
          </a:graphicData>
        </a:graphic>
      </p:graphicFrame>
      <p:graphicFrame>
        <p:nvGraphicFramePr>
          <p:cNvPr id="87049" name="Object 9"/>
          <p:cNvGraphicFramePr>
            <a:graphicFrameLocks noChangeAspect="1"/>
          </p:cNvGraphicFramePr>
          <p:nvPr/>
        </p:nvGraphicFramePr>
        <p:xfrm>
          <a:off x="2971800" y="1828800"/>
          <a:ext cx="630238" cy="419100"/>
        </p:xfrm>
        <a:graphic>
          <a:graphicData uri="http://schemas.openxmlformats.org/presentationml/2006/ole">
            <p:oleObj spid="_x0000_s87049" name="Equation" r:id="rId5" imgW="304560" imgH="203040" progId="Equation.3">
              <p:embed/>
            </p:oleObj>
          </a:graphicData>
        </a:graphic>
      </p:graphicFrame>
      <p:graphicFrame>
        <p:nvGraphicFramePr>
          <p:cNvPr id="87050" name="Object 10"/>
          <p:cNvGraphicFramePr>
            <a:graphicFrameLocks noChangeAspect="1"/>
          </p:cNvGraphicFramePr>
          <p:nvPr/>
        </p:nvGraphicFramePr>
        <p:xfrm>
          <a:off x="2057400" y="2157413"/>
          <a:ext cx="609600" cy="423862"/>
        </p:xfrm>
        <a:graphic>
          <a:graphicData uri="http://schemas.openxmlformats.org/presentationml/2006/ole">
            <p:oleObj spid="_x0000_s87050" name="Equation" r:id="rId6" imgW="291960" imgH="203040" progId="Equation.3">
              <p:embed/>
            </p:oleObj>
          </a:graphicData>
        </a:graphic>
      </p:graphicFrame>
      <p:graphicFrame>
        <p:nvGraphicFramePr>
          <p:cNvPr id="87051" name="Object 11"/>
          <p:cNvGraphicFramePr>
            <a:graphicFrameLocks noChangeAspect="1"/>
          </p:cNvGraphicFramePr>
          <p:nvPr/>
        </p:nvGraphicFramePr>
        <p:xfrm>
          <a:off x="4048125" y="1828800"/>
          <a:ext cx="3560763" cy="719138"/>
        </p:xfrm>
        <a:graphic>
          <a:graphicData uri="http://schemas.openxmlformats.org/presentationml/2006/ole">
            <p:oleObj spid="_x0000_s87051" name="Equation" r:id="rId7" imgW="2133360" imgH="431640" progId="Equation.DSMT4">
              <p:embed/>
            </p:oleObj>
          </a:graphicData>
        </a:graphic>
      </p:graphicFrame>
      <p:sp>
        <p:nvSpPr>
          <p:cNvPr id="87052" name="Text Box 12"/>
          <p:cNvSpPr txBox="1">
            <a:spLocks noChangeArrowheads="1"/>
          </p:cNvSpPr>
          <p:nvPr/>
        </p:nvSpPr>
        <p:spPr bwMode="auto">
          <a:xfrm>
            <a:off x="0" y="2971800"/>
            <a:ext cx="807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Excite the system with white noise and unit variance</a:t>
            </a:r>
          </a:p>
        </p:txBody>
      </p:sp>
      <p:graphicFrame>
        <p:nvGraphicFramePr>
          <p:cNvPr id="87053" name="Object 13"/>
          <p:cNvGraphicFramePr>
            <a:graphicFrameLocks noChangeAspect="1"/>
          </p:cNvGraphicFramePr>
          <p:nvPr/>
        </p:nvGraphicFramePr>
        <p:xfrm>
          <a:off x="1460500" y="3581400"/>
          <a:ext cx="3924300" cy="465138"/>
        </p:xfrm>
        <a:graphic>
          <a:graphicData uri="http://schemas.openxmlformats.org/presentationml/2006/ole">
            <p:oleObj spid="_x0000_s87053" name="Equation" r:id="rId8" imgW="2031840" imgH="241200" progId="Equation.3">
              <p:embed/>
            </p:oleObj>
          </a:graphicData>
        </a:graphic>
      </p:graphicFrame>
      <p:sp>
        <p:nvSpPr>
          <p:cNvPr id="87054" name="Line 14"/>
          <p:cNvSpPr>
            <a:spLocks noChangeShapeType="1"/>
          </p:cNvSpPr>
          <p:nvPr/>
        </p:nvSpPr>
        <p:spPr bwMode="auto">
          <a:xfrm>
            <a:off x="6096000" y="38862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55" name="Line 15"/>
          <p:cNvSpPr>
            <a:spLocks noChangeShapeType="1"/>
          </p:cNvSpPr>
          <p:nvPr/>
        </p:nvSpPr>
        <p:spPr bwMode="auto">
          <a:xfrm flipV="1">
            <a:off x="7239000" y="2971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87056" name="Object 16"/>
          <p:cNvGraphicFramePr>
            <a:graphicFrameLocks noChangeAspect="1"/>
          </p:cNvGraphicFramePr>
          <p:nvPr/>
        </p:nvGraphicFramePr>
        <p:xfrm>
          <a:off x="8382000" y="4038600"/>
          <a:ext cx="311150" cy="263525"/>
        </p:xfrm>
        <a:graphic>
          <a:graphicData uri="http://schemas.openxmlformats.org/presentationml/2006/ole">
            <p:oleObj spid="_x0000_s87056" name="Equation" r:id="rId9" imgW="164880" imgH="139680" progId="Equation.3">
              <p:embed/>
            </p:oleObj>
          </a:graphicData>
        </a:graphic>
      </p:graphicFrame>
      <p:sp>
        <p:nvSpPr>
          <p:cNvPr id="87057" name="Oval 17"/>
          <p:cNvSpPr>
            <a:spLocks noChangeArrowheads="1"/>
          </p:cNvSpPr>
          <p:nvPr/>
        </p:nvSpPr>
        <p:spPr bwMode="auto">
          <a:xfrm>
            <a:off x="7213600" y="3200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58" name="Line 18"/>
          <p:cNvSpPr>
            <a:spLocks noChangeShapeType="1"/>
          </p:cNvSpPr>
          <p:nvPr/>
        </p:nvSpPr>
        <p:spPr bwMode="auto">
          <a:xfrm>
            <a:off x="7315200" y="3886200"/>
            <a:ext cx="10668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59" name="Line 19"/>
          <p:cNvSpPr>
            <a:spLocks noChangeShapeType="1"/>
          </p:cNvSpPr>
          <p:nvPr/>
        </p:nvSpPr>
        <p:spPr bwMode="auto">
          <a:xfrm>
            <a:off x="6096000" y="3886200"/>
            <a:ext cx="10668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60" name="Text Box 20"/>
          <p:cNvSpPr txBox="1">
            <a:spLocks noChangeArrowheads="1"/>
          </p:cNvSpPr>
          <p:nvPr/>
        </p:nvSpPr>
        <p:spPr bwMode="auto">
          <a:xfrm>
            <a:off x="0" y="4267200"/>
            <a:ext cx="746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and compute the</a:t>
            </a:r>
            <a:r>
              <a:rPr lang="en-US"/>
              <a:t> </a:t>
            </a:r>
            <a:r>
              <a:rPr lang="en-US" b="0"/>
              <a:t>crosscorrelation between input and output</a:t>
            </a:r>
          </a:p>
        </p:txBody>
      </p:sp>
      <p:graphicFrame>
        <p:nvGraphicFramePr>
          <p:cNvPr id="87061" name="Object 21"/>
          <p:cNvGraphicFramePr>
            <a:graphicFrameLocks noChangeAspect="1"/>
          </p:cNvGraphicFramePr>
          <p:nvPr/>
        </p:nvGraphicFramePr>
        <p:xfrm>
          <a:off x="995363" y="4779963"/>
          <a:ext cx="6326187" cy="1193800"/>
        </p:xfrm>
        <a:graphic>
          <a:graphicData uri="http://schemas.openxmlformats.org/presentationml/2006/ole">
            <p:oleObj spid="_x0000_s87061" name="Equation" r:id="rId10" imgW="3898800" imgH="736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0" y="0"/>
            <a:ext cx="899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 matlab:</a:t>
            </a: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609600" y="2743200"/>
            <a:ext cx="26670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609600" y="2271713"/>
            <a:ext cx="26670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8071" name="Object 7"/>
          <p:cNvGraphicFramePr>
            <a:graphicFrameLocks noChangeAspect="1"/>
          </p:cNvGraphicFramePr>
          <p:nvPr/>
        </p:nvGraphicFramePr>
        <p:xfrm>
          <a:off x="1752600" y="2743200"/>
          <a:ext cx="203200" cy="222250"/>
        </p:xfrm>
        <a:graphic>
          <a:graphicData uri="http://schemas.openxmlformats.org/presentationml/2006/ole">
            <p:oleObj spid="_x0000_s88071" name="Equation" r:id="rId4" imgW="126720" imgH="139680" progId="Equation.3">
              <p:embed/>
            </p:oleObj>
          </a:graphicData>
        </a:graphic>
      </p:graphicFrame>
      <p:graphicFrame>
        <p:nvGraphicFramePr>
          <p:cNvPr id="88072" name="Object 8"/>
          <p:cNvGraphicFramePr>
            <a:graphicFrameLocks noChangeAspect="1"/>
          </p:cNvGraphicFramePr>
          <p:nvPr/>
        </p:nvGraphicFramePr>
        <p:xfrm>
          <a:off x="1819275" y="2252663"/>
          <a:ext cx="222250" cy="261937"/>
        </p:xfrm>
        <a:graphic>
          <a:graphicData uri="http://schemas.openxmlformats.org/presentationml/2006/ole">
            <p:oleObj spid="_x0000_s88072" name="Equation" r:id="rId5" imgW="139680" imgH="164880" progId="Equation.3">
              <p:embed/>
            </p:oleObj>
          </a:graphicData>
        </a:graphic>
      </p:graphicFrame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1676400" y="914400"/>
            <a:ext cx="762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74" name="Line 10"/>
          <p:cNvSpPr>
            <a:spLocks noChangeShapeType="1"/>
          </p:cNvSpPr>
          <p:nvPr/>
        </p:nvSpPr>
        <p:spPr bwMode="auto">
          <a:xfrm flipH="1">
            <a:off x="1066800" y="1219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75" name="Line 11"/>
          <p:cNvSpPr>
            <a:spLocks noChangeShapeType="1"/>
          </p:cNvSpPr>
          <p:nvPr/>
        </p:nvSpPr>
        <p:spPr bwMode="auto">
          <a:xfrm flipH="1">
            <a:off x="2438400" y="1219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88076" name="Object 12"/>
          <p:cNvGraphicFramePr>
            <a:graphicFrameLocks noChangeAspect="1"/>
          </p:cNvGraphicFramePr>
          <p:nvPr/>
        </p:nvGraphicFramePr>
        <p:xfrm>
          <a:off x="914400" y="762000"/>
          <a:ext cx="603250" cy="419100"/>
        </p:xfrm>
        <a:graphic>
          <a:graphicData uri="http://schemas.openxmlformats.org/presentationml/2006/ole">
            <p:oleObj spid="_x0000_s88076" name="Equation" r:id="rId6" imgW="291960" imgH="203040" progId="Equation.3">
              <p:embed/>
            </p:oleObj>
          </a:graphicData>
        </a:graphic>
      </p:graphicFrame>
      <p:graphicFrame>
        <p:nvGraphicFramePr>
          <p:cNvPr id="88077" name="Object 13"/>
          <p:cNvGraphicFramePr>
            <a:graphicFrameLocks noChangeAspect="1"/>
          </p:cNvGraphicFramePr>
          <p:nvPr/>
        </p:nvGraphicFramePr>
        <p:xfrm>
          <a:off x="2667000" y="685800"/>
          <a:ext cx="630238" cy="419100"/>
        </p:xfrm>
        <a:graphic>
          <a:graphicData uri="http://schemas.openxmlformats.org/presentationml/2006/ole">
            <p:oleObj spid="_x0000_s88077" name="Equation" r:id="rId7" imgW="304560" imgH="203040" progId="Equation.3">
              <p:embed/>
            </p:oleObj>
          </a:graphicData>
        </a:graphic>
      </p:graphicFrame>
      <p:graphicFrame>
        <p:nvGraphicFramePr>
          <p:cNvPr id="88078" name="Object 14"/>
          <p:cNvGraphicFramePr>
            <a:graphicFrameLocks noChangeAspect="1"/>
          </p:cNvGraphicFramePr>
          <p:nvPr/>
        </p:nvGraphicFramePr>
        <p:xfrm>
          <a:off x="1938338" y="1039813"/>
          <a:ext cx="238125" cy="371475"/>
        </p:xfrm>
        <a:graphic>
          <a:graphicData uri="http://schemas.openxmlformats.org/presentationml/2006/ole">
            <p:oleObj spid="_x0000_s88078" name="Equation" r:id="rId8" imgW="114120" imgH="177480" progId="Equation.3">
              <p:embed/>
            </p:oleObj>
          </a:graphicData>
        </a:graphic>
      </p:graphicFrame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228600" y="1752600"/>
            <a:ext cx="434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1. Get data (same length for simplicity):</a:t>
            </a:r>
          </a:p>
        </p:txBody>
      </p:sp>
      <p:sp>
        <p:nvSpPr>
          <p:cNvPr id="88080" name="Text Box 16"/>
          <p:cNvSpPr txBox="1">
            <a:spLocks noChangeArrowheads="1"/>
          </p:cNvSpPr>
          <p:nvPr/>
        </p:nvSpPr>
        <p:spPr bwMode="auto">
          <a:xfrm>
            <a:off x="228600" y="3276600"/>
            <a:ext cx="662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2. Compute crosscorrelation between input and output:</a:t>
            </a:r>
          </a:p>
        </p:txBody>
      </p:sp>
      <p:graphicFrame>
        <p:nvGraphicFramePr>
          <p:cNvPr id="88081" name="Object 1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88081" name="Equation" r:id="rId9" imgW="114120" imgH="215640" progId="Equation.3">
              <p:embed/>
            </p:oleObj>
          </a:graphicData>
        </a:graphic>
      </p:graphicFrame>
      <p:sp>
        <p:nvSpPr>
          <p:cNvPr id="88084" name="Text Box 20"/>
          <p:cNvSpPr txBox="1">
            <a:spLocks noChangeArrowheads="1"/>
          </p:cNvSpPr>
          <p:nvPr/>
        </p:nvSpPr>
        <p:spPr bwMode="auto">
          <a:xfrm>
            <a:off x="1600200" y="4114800"/>
            <a:ext cx="426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h=xcorr(x,y);</a:t>
            </a:r>
          </a:p>
        </p:txBody>
      </p:sp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457200" y="4953000"/>
            <a:ext cx="632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If    </a:t>
            </a:r>
            <a:r>
              <a:rPr lang="en-US"/>
              <a:t>x[n]</a:t>
            </a:r>
            <a:r>
              <a:rPr lang="en-US" b="0"/>
              <a:t>  is white noise,    </a:t>
            </a:r>
            <a:r>
              <a:rPr lang="en-US"/>
              <a:t>h[n]</a:t>
            </a:r>
            <a:r>
              <a:rPr lang="en-US" b="0"/>
              <a:t>     is the impulse response.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0" y="152400"/>
            <a:ext cx="899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2. For a Linear </a:t>
            </a:r>
            <a:r>
              <a:rPr lang="en-US" u="sng"/>
              <a:t>Time Varying</a:t>
            </a:r>
            <a:r>
              <a:rPr lang="en-US"/>
              <a:t> Channel:</a:t>
            </a:r>
          </a:p>
        </p:txBody>
      </p:sp>
      <p:sp>
        <p:nvSpPr>
          <p:cNvPr id="89105" name="Text Box 17"/>
          <p:cNvSpPr txBox="1">
            <a:spLocks noChangeArrowheads="1"/>
          </p:cNvSpPr>
          <p:nvPr/>
        </p:nvSpPr>
        <p:spPr bwMode="auto">
          <a:xfrm>
            <a:off x="304800" y="4419600"/>
            <a:ext cx="5334000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/>
              <a:t>Goal</a:t>
            </a:r>
            <a:r>
              <a:rPr lang="en-US" b="0"/>
              <a:t>:  estimate time and frequency spread.</a:t>
            </a:r>
          </a:p>
          <a:p>
            <a:pPr marL="342900" indent="-342900">
              <a:spcBef>
                <a:spcPct val="50000"/>
              </a:spcBef>
            </a:pPr>
            <a:r>
              <a:rPr lang="en-US"/>
              <a:t>Known</a:t>
            </a:r>
            <a:r>
              <a:rPr lang="en-US" b="0"/>
              <a:t>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b="0"/>
              <a:t>Sampling frequency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b="0"/>
              <a:t>Upper bound on max Doppler Frequency</a:t>
            </a:r>
          </a:p>
        </p:txBody>
      </p:sp>
      <p:graphicFrame>
        <p:nvGraphicFramePr>
          <p:cNvPr id="89106" name="Object 18"/>
          <p:cNvGraphicFramePr>
            <a:graphicFrameLocks noChangeAspect="1"/>
          </p:cNvGraphicFramePr>
          <p:nvPr/>
        </p:nvGraphicFramePr>
        <p:xfrm>
          <a:off x="2819400" y="5257800"/>
          <a:ext cx="296863" cy="381000"/>
        </p:xfrm>
        <a:graphic>
          <a:graphicData uri="http://schemas.openxmlformats.org/presentationml/2006/ole">
            <p:oleObj spid="_x0000_s89106" name="Equation" r:id="rId4" imgW="177480" imgH="228600" progId="Equation.3">
              <p:embed/>
            </p:oleObj>
          </a:graphicData>
        </a:graphic>
      </p:graphicFrame>
      <p:graphicFrame>
        <p:nvGraphicFramePr>
          <p:cNvPr id="89107" name="Object 19"/>
          <p:cNvGraphicFramePr>
            <a:graphicFrameLocks noChangeAspect="1"/>
          </p:cNvGraphicFramePr>
          <p:nvPr/>
        </p:nvGraphicFramePr>
        <p:xfrm>
          <a:off x="5029200" y="5638800"/>
          <a:ext cx="609600" cy="377825"/>
        </p:xfrm>
        <a:graphic>
          <a:graphicData uri="http://schemas.openxmlformats.org/presentationml/2006/ole">
            <p:oleObj spid="_x0000_s89107" name="Equation" r:id="rId5" imgW="368280" imgH="228600" progId="Equation.3">
              <p:embed/>
            </p:oleObj>
          </a:graphicData>
        </a:graphic>
      </p:graphicFrame>
      <p:pic>
        <p:nvPicPr>
          <p:cNvPr id="89118" name="Picture 3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20838" y="1023938"/>
            <a:ext cx="1981200" cy="166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9119" name="Line 31"/>
          <p:cNvSpPr>
            <a:spLocks noChangeShapeType="1"/>
          </p:cNvSpPr>
          <p:nvPr/>
        </p:nvSpPr>
        <p:spPr bwMode="auto">
          <a:xfrm flipH="1">
            <a:off x="838200" y="204787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120" name="Line 32"/>
          <p:cNvSpPr>
            <a:spLocks noChangeShapeType="1"/>
          </p:cNvSpPr>
          <p:nvPr/>
        </p:nvSpPr>
        <p:spPr bwMode="auto">
          <a:xfrm flipH="1">
            <a:off x="3400425" y="2055813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89121" name="Object 33"/>
          <p:cNvGraphicFramePr>
            <a:graphicFrameLocks noChangeAspect="1"/>
          </p:cNvGraphicFramePr>
          <p:nvPr/>
        </p:nvGraphicFramePr>
        <p:xfrm>
          <a:off x="533400" y="1524000"/>
          <a:ext cx="527050" cy="366713"/>
        </p:xfrm>
        <a:graphic>
          <a:graphicData uri="http://schemas.openxmlformats.org/presentationml/2006/ole">
            <p:oleObj spid="_x0000_s89121" name="Equation" r:id="rId7" imgW="291960" imgH="203040" progId="Equation.3">
              <p:embed/>
            </p:oleObj>
          </a:graphicData>
        </a:graphic>
      </p:graphicFrame>
      <p:graphicFrame>
        <p:nvGraphicFramePr>
          <p:cNvPr id="89122" name="Object 34"/>
          <p:cNvGraphicFramePr>
            <a:graphicFrameLocks noChangeAspect="1"/>
          </p:cNvGraphicFramePr>
          <p:nvPr/>
        </p:nvGraphicFramePr>
        <p:xfrm>
          <a:off x="3965575" y="1557338"/>
          <a:ext cx="550863" cy="366712"/>
        </p:xfrm>
        <a:graphic>
          <a:graphicData uri="http://schemas.openxmlformats.org/presentationml/2006/ole">
            <p:oleObj spid="_x0000_s89122" name="Equation" r:id="rId8" imgW="304560" imgH="203040" progId="Equation.DSMT4">
              <p:embed/>
            </p:oleObj>
          </a:graphicData>
        </a:graphic>
      </p:graphicFrame>
      <p:graphicFrame>
        <p:nvGraphicFramePr>
          <p:cNvPr id="89128" name="Object 40"/>
          <p:cNvGraphicFramePr>
            <a:graphicFrameLocks noChangeAspect="1"/>
          </p:cNvGraphicFramePr>
          <p:nvPr/>
        </p:nvGraphicFramePr>
        <p:xfrm>
          <a:off x="2109788" y="2700338"/>
          <a:ext cx="874712" cy="423862"/>
        </p:xfrm>
        <a:graphic>
          <a:graphicData uri="http://schemas.openxmlformats.org/presentationml/2006/ole">
            <p:oleObj spid="_x0000_s89128" name="Equation" r:id="rId9" imgW="419040" imgH="203040" progId="Equation.DSMT4">
              <p:embed/>
            </p:oleObj>
          </a:graphicData>
        </a:graphic>
      </p:graphicFrame>
      <p:graphicFrame>
        <p:nvGraphicFramePr>
          <p:cNvPr id="89129" name="Object 41"/>
          <p:cNvGraphicFramePr>
            <a:graphicFrameLocks noChangeAspect="1"/>
          </p:cNvGraphicFramePr>
          <p:nvPr/>
        </p:nvGraphicFramePr>
        <p:xfrm>
          <a:off x="5305425" y="1905000"/>
          <a:ext cx="2874963" cy="822325"/>
        </p:xfrm>
        <a:graphic>
          <a:graphicData uri="http://schemas.openxmlformats.org/presentationml/2006/ole">
            <p:oleObj spid="_x0000_s89129" name="Equation" r:id="rId10" imgW="1511280" imgH="431640" progId="Equation.DSMT4">
              <p:embed/>
            </p:oleObj>
          </a:graphicData>
        </a:graphic>
      </p:graphicFrame>
      <p:sp>
        <p:nvSpPr>
          <p:cNvPr id="89130" name="Line 42"/>
          <p:cNvSpPr>
            <a:spLocks noChangeShapeType="1"/>
          </p:cNvSpPr>
          <p:nvPr/>
        </p:nvSpPr>
        <p:spPr bwMode="auto">
          <a:xfrm>
            <a:off x="6858000" y="2514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131" name="Text Box 43"/>
          <p:cNvSpPr txBox="1">
            <a:spLocks noChangeArrowheads="1"/>
          </p:cNvSpPr>
          <p:nvPr/>
        </p:nvSpPr>
        <p:spPr bwMode="auto">
          <a:xfrm>
            <a:off x="5562600" y="3200400"/>
            <a:ext cx="2362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The impulse response changes with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0" y="304800"/>
            <a:ext cx="678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1. Collect Data and partition in blocks of length</a:t>
            </a:r>
            <a:r>
              <a:rPr lang="en-US" b="0"/>
              <a:t>                           :        </a:t>
            </a: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762000" y="1219200"/>
            <a:ext cx="7391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762000" y="1600200"/>
            <a:ext cx="7391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0119" name="Object 7"/>
          <p:cNvGraphicFramePr>
            <a:graphicFrameLocks noChangeAspect="1"/>
          </p:cNvGraphicFramePr>
          <p:nvPr/>
        </p:nvGraphicFramePr>
        <p:xfrm>
          <a:off x="304800" y="1174750"/>
          <a:ext cx="266700" cy="292100"/>
        </p:xfrm>
        <a:graphic>
          <a:graphicData uri="http://schemas.openxmlformats.org/presentationml/2006/ole">
            <p:oleObj spid="_x0000_s90119" name="Equation" r:id="rId4" imgW="126720" imgH="139680" progId="Equation.3">
              <p:embed/>
            </p:oleObj>
          </a:graphicData>
        </a:graphic>
      </p:graphicFrame>
      <p:graphicFrame>
        <p:nvGraphicFramePr>
          <p:cNvPr id="90120" name="Object 8"/>
          <p:cNvGraphicFramePr>
            <a:graphicFrameLocks noChangeAspect="1"/>
          </p:cNvGraphicFramePr>
          <p:nvPr/>
        </p:nvGraphicFramePr>
        <p:xfrm>
          <a:off x="304800" y="1555750"/>
          <a:ext cx="293688" cy="346075"/>
        </p:xfrm>
        <a:graphic>
          <a:graphicData uri="http://schemas.openxmlformats.org/presentationml/2006/ole">
            <p:oleObj spid="_x0000_s90120" name="Equation" r:id="rId5" imgW="139680" imgH="164880" progId="Equation.3">
              <p:embed/>
            </p:oleObj>
          </a:graphicData>
        </a:graphic>
      </p:graphicFrame>
      <p:sp>
        <p:nvSpPr>
          <p:cNvPr id="90121" name="Line 9"/>
          <p:cNvSpPr>
            <a:spLocks noChangeShapeType="1"/>
          </p:cNvSpPr>
          <p:nvPr/>
        </p:nvSpPr>
        <p:spPr bwMode="auto">
          <a:xfrm>
            <a:off x="1981200" y="1143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2" name="Line 10"/>
          <p:cNvSpPr>
            <a:spLocks noChangeShapeType="1"/>
          </p:cNvSpPr>
          <p:nvPr/>
        </p:nvSpPr>
        <p:spPr bwMode="auto">
          <a:xfrm>
            <a:off x="3276600" y="1143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3" name="Line 11"/>
          <p:cNvSpPr>
            <a:spLocks noChangeShapeType="1"/>
          </p:cNvSpPr>
          <p:nvPr/>
        </p:nvSpPr>
        <p:spPr bwMode="auto">
          <a:xfrm>
            <a:off x="7010400" y="1082675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90124" name="Object 12"/>
          <p:cNvGraphicFramePr>
            <a:graphicFrameLocks noChangeAspect="1"/>
          </p:cNvGraphicFramePr>
          <p:nvPr/>
        </p:nvGraphicFramePr>
        <p:xfrm>
          <a:off x="4495800" y="990600"/>
          <a:ext cx="393700" cy="168275"/>
        </p:xfrm>
        <a:graphic>
          <a:graphicData uri="http://schemas.openxmlformats.org/presentationml/2006/ole">
            <p:oleObj spid="_x0000_s90124" name="Equation" r:id="rId6" imgW="177480" imgH="75960" progId="Equation.3">
              <p:embed/>
            </p:oleObj>
          </a:graphicData>
        </a:graphic>
      </p:graphicFrame>
      <p:graphicFrame>
        <p:nvGraphicFramePr>
          <p:cNvPr id="90125" name="Object 13"/>
          <p:cNvGraphicFramePr>
            <a:graphicFrameLocks noChangeAspect="1"/>
          </p:cNvGraphicFramePr>
          <p:nvPr/>
        </p:nvGraphicFramePr>
        <p:xfrm>
          <a:off x="4495800" y="1920875"/>
          <a:ext cx="393700" cy="168275"/>
        </p:xfrm>
        <a:graphic>
          <a:graphicData uri="http://schemas.openxmlformats.org/presentationml/2006/ole">
            <p:oleObj spid="_x0000_s90125" name="Equation" r:id="rId7" imgW="177480" imgH="75960" progId="Equation.3">
              <p:embed/>
            </p:oleObj>
          </a:graphicData>
        </a:graphic>
      </p:graphicFrame>
      <p:sp>
        <p:nvSpPr>
          <p:cNvPr id="90126" name="Line 14"/>
          <p:cNvSpPr>
            <a:spLocks noChangeShapeType="1"/>
          </p:cNvSpPr>
          <p:nvPr/>
        </p:nvSpPr>
        <p:spPr bwMode="auto">
          <a:xfrm>
            <a:off x="1981200" y="1981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90127" name="Object 15"/>
          <p:cNvGraphicFramePr>
            <a:graphicFrameLocks noChangeAspect="1"/>
          </p:cNvGraphicFramePr>
          <p:nvPr/>
        </p:nvGraphicFramePr>
        <p:xfrm>
          <a:off x="1916113" y="2124075"/>
          <a:ext cx="1895475" cy="412750"/>
        </p:xfrm>
        <a:graphic>
          <a:graphicData uri="http://schemas.openxmlformats.org/presentationml/2006/ole">
            <p:oleObj spid="_x0000_s90127" name="Equation" r:id="rId8" imgW="1104840" imgH="241200" progId="Equation.DSMT4">
              <p:embed/>
            </p:oleObj>
          </a:graphicData>
        </a:graphic>
      </p:graphicFrame>
      <p:graphicFrame>
        <p:nvGraphicFramePr>
          <p:cNvPr id="90128" name="Object 16"/>
          <p:cNvGraphicFramePr>
            <a:graphicFrameLocks noChangeAspect="1"/>
          </p:cNvGraphicFramePr>
          <p:nvPr/>
        </p:nvGraphicFramePr>
        <p:xfrm>
          <a:off x="5334000" y="152400"/>
          <a:ext cx="1295400" cy="722313"/>
        </p:xfrm>
        <a:graphic>
          <a:graphicData uri="http://schemas.openxmlformats.org/presentationml/2006/ole">
            <p:oleObj spid="_x0000_s90128" name="Equation" r:id="rId9" imgW="774360" imgH="431640" progId="Equation.3">
              <p:embed/>
            </p:oleObj>
          </a:graphicData>
        </a:graphic>
      </p:graphicFrame>
      <p:graphicFrame>
        <p:nvGraphicFramePr>
          <p:cNvPr id="90129" name="Object 17"/>
          <p:cNvGraphicFramePr>
            <a:graphicFrameLocks noChangeAspect="1"/>
          </p:cNvGraphicFramePr>
          <p:nvPr/>
        </p:nvGraphicFramePr>
        <p:xfrm>
          <a:off x="6432550" y="4583113"/>
          <a:ext cx="114300" cy="215900"/>
        </p:xfrm>
        <a:graphic>
          <a:graphicData uri="http://schemas.openxmlformats.org/presentationml/2006/ole">
            <p:oleObj spid="_x0000_s90129" name="Equation" r:id="rId10" imgW="114120" imgH="215640" progId="Equation.3">
              <p:embed/>
            </p:oleObj>
          </a:graphicData>
        </a:graphic>
      </p:graphicFrame>
      <p:graphicFrame>
        <p:nvGraphicFramePr>
          <p:cNvPr id="90130" name="Object 18"/>
          <p:cNvGraphicFramePr>
            <a:graphicFrameLocks noChangeAspect="1"/>
          </p:cNvGraphicFramePr>
          <p:nvPr/>
        </p:nvGraphicFramePr>
        <p:xfrm>
          <a:off x="6432550" y="4583113"/>
          <a:ext cx="114300" cy="215900"/>
        </p:xfrm>
        <a:graphic>
          <a:graphicData uri="http://schemas.openxmlformats.org/presentationml/2006/ole">
            <p:oleObj spid="_x0000_s90130" name="Equation" r:id="rId11" imgW="114120" imgH="215640" progId="Equation.3">
              <p:embed/>
            </p:oleObj>
          </a:graphicData>
        </a:graphic>
      </p:graphicFrame>
      <p:sp>
        <p:nvSpPr>
          <p:cNvPr id="90131" name="Text Box 19"/>
          <p:cNvSpPr txBox="1">
            <a:spLocks noChangeArrowheads="1"/>
          </p:cNvSpPr>
          <p:nvPr/>
        </p:nvSpPr>
        <p:spPr bwMode="auto">
          <a:xfrm>
            <a:off x="228600" y="4191000"/>
            <a:ext cx="35052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X=reshape(x,N,length(x)/N);</a:t>
            </a:r>
          </a:p>
          <a:p>
            <a:pPr>
              <a:spcBef>
                <a:spcPct val="50000"/>
              </a:spcBef>
            </a:pPr>
            <a:r>
              <a:rPr lang="en-US" b="0"/>
              <a:t>Y=reshape(x,N,length(y)/N);</a:t>
            </a:r>
          </a:p>
        </p:txBody>
      </p:sp>
      <p:sp>
        <p:nvSpPr>
          <p:cNvPr id="90132" name="Rectangle 20"/>
          <p:cNvSpPr>
            <a:spLocks noChangeArrowheads="1"/>
          </p:cNvSpPr>
          <p:nvPr/>
        </p:nvSpPr>
        <p:spPr bwMode="auto">
          <a:xfrm>
            <a:off x="6184900" y="4233863"/>
            <a:ext cx="76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33" name="Rectangle 21"/>
          <p:cNvSpPr>
            <a:spLocks noChangeArrowheads="1"/>
          </p:cNvSpPr>
          <p:nvPr/>
        </p:nvSpPr>
        <p:spPr bwMode="auto">
          <a:xfrm>
            <a:off x="6337300" y="4233863"/>
            <a:ext cx="76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0134" name="Object 22"/>
          <p:cNvGraphicFramePr>
            <a:graphicFrameLocks noChangeAspect="1"/>
          </p:cNvGraphicFramePr>
          <p:nvPr/>
        </p:nvGraphicFramePr>
        <p:xfrm>
          <a:off x="7118350" y="4583113"/>
          <a:ext cx="114300" cy="215900"/>
        </p:xfrm>
        <a:graphic>
          <a:graphicData uri="http://schemas.openxmlformats.org/presentationml/2006/ole">
            <p:oleObj spid="_x0000_s90134" name="Equation" r:id="rId12" imgW="114120" imgH="215640" progId="Equation.3">
              <p:embed/>
            </p:oleObj>
          </a:graphicData>
        </a:graphic>
      </p:graphicFrame>
      <p:graphicFrame>
        <p:nvGraphicFramePr>
          <p:cNvPr id="90135" name="Object 23"/>
          <p:cNvGraphicFramePr>
            <a:graphicFrameLocks noChangeAspect="1"/>
          </p:cNvGraphicFramePr>
          <p:nvPr/>
        </p:nvGraphicFramePr>
        <p:xfrm>
          <a:off x="7118350" y="4583113"/>
          <a:ext cx="114300" cy="215900"/>
        </p:xfrm>
        <a:graphic>
          <a:graphicData uri="http://schemas.openxmlformats.org/presentationml/2006/ole">
            <p:oleObj spid="_x0000_s90135" name="Equation" r:id="rId13" imgW="114120" imgH="215640" progId="Equation.3">
              <p:embed/>
            </p:oleObj>
          </a:graphicData>
        </a:graphic>
      </p:graphicFrame>
      <p:sp>
        <p:nvSpPr>
          <p:cNvPr id="90136" name="Rectangle 24"/>
          <p:cNvSpPr>
            <a:spLocks noChangeArrowheads="1"/>
          </p:cNvSpPr>
          <p:nvPr/>
        </p:nvSpPr>
        <p:spPr bwMode="auto">
          <a:xfrm>
            <a:off x="6870700" y="4233863"/>
            <a:ext cx="76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37" name="Rectangle 25"/>
          <p:cNvSpPr>
            <a:spLocks noChangeArrowheads="1"/>
          </p:cNvSpPr>
          <p:nvPr/>
        </p:nvSpPr>
        <p:spPr bwMode="auto">
          <a:xfrm>
            <a:off x="7023100" y="4233863"/>
            <a:ext cx="76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0139" name="Object 27"/>
          <p:cNvGraphicFramePr>
            <a:graphicFrameLocks noChangeAspect="1"/>
          </p:cNvGraphicFramePr>
          <p:nvPr/>
        </p:nvGraphicFramePr>
        <p:xfrm>
          <a:off x="5880100" y="3929063"/>
          <a:ext cx="444500" cy="1016000"/>
        </p:xfrm>
        <a:graphic>
          <a:graphicData uri="http://schemas.openxmlformats.org/presentationml/2006/ole">
            <p:oleObj spid="_x0000_s90139" name="Equation" r:id="rId14" imgW="88560" imgH="203040" progId="Equation.3">
              <p:embed/>
            </p:oleObj>
          </a:graphicData>
        </a:graphic>
      </p:graphicFrame>
      <p:graphicFrame>
        <p:nvGraphicFramePr>
          <p:cNvPr id="90140" name="Object 28"/>
          <p:cNvGraphicFramePr>
            <a:graphicFrameLocks noChangeAspect="1"/>
          </p:cNvGraphicFramePr>
          <p:nvPr/>
        </p:nvGraphicFramePr>
        <p:xfrm>
          <a:off x="7023100" y="3929063"/>
          <a:ext cx="444500" cy="1016000"/>
        </p:xfrm>
        <a:graphic>
          <a:graphicData uri="http://schemas.openxmlformats.org/presentationml/2006/ole">
            <p:oleObj spid="_x0000_s90140" name="Equation" r:id="rId15" imgW="88560" imgH="203040" progId="Equation.3">
              <p:embed/>
            </p:oleObj>
          </a:graphicData>
        </a:graphic>
      </p:graphicFrame>
      <p:graphicFrame>
        <p:nvGraphicFramePr>
          <p:cNvPr id="90141" name="Object 29"/>
          <p:cNvGraphicFramePr>
            <a:graphicFrameLocks noChangeAspect="1"/>
          </p:cNvGraphicFramePr>
          <p:nvPr/>
        </p:nvGraphicFramePr>
        <p:xfrm>
          <a:off x="6565900" y="4462463"/>
          <a:ext cx="177800" cy="76200"/>
        </p:xfrm>
        <a:graphic>
          <a:graphicData uri="http://schemas.openxmlformats.org/presentationml/2006/ole">
            <p:oleObj spid="_x0000_s90141" name="Equation" r:id="rId16" imgW="177480" imgH="75960" progId="Equation.3">
              <p:embed/>
            </p:oleObj>
          </a:graphicData>
        </a:graphic>
      </p:graphicFrame>
      <p:graphicFrame>
        <p:nvGraphicFramePr>
          <p:cNvPr id="90142" name="Object 30"/>
          <p:cNvGraphicFramePr>
            <a:graphicFrameLocks noChangeAspect="1"/>
          </p:cNvGraphicFramePr>
          <p:nvPr/>
        </p:nvGraphicFramePr>
        <p:xfrm>
          <a:off x="5581650" y="4506913"/>
          <a:ext cx="114300" cy="215900"/>
        </p:xfrm>
        <a:graphic>
          <a:graphicData uri="http://schemas.openxmlformats.org/presentationml/2006/ole">
            <p:oleObj spid="_x0000_s90142" name="Equation" r:id="rId17" imgW="114120" imgH="215640" progId="Equation.3">
              <p:embed/>
            </p:oleObj>
          </a:graphicData>
        </a:graphic>
      </p:graphicFrame>
      <p:sp>
        <p:nvSpPr>
          <p:cNvPr id="90143" name="Line 31"/>
          <p:cNvSpPr>
            <a:spLocks noChangeShapeType="1"/>
          </p:cNvSpPr>
          <p:nvPr/>
        </p:nvSpPr>
        <p:spPr bwMode="auto">
          <a:xfrm>
            <a:off x="7467600" y="42338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90144" name="Object 32"/>
          <p:cNvGraphicFramePr>
            <a:graphicFrameLocks noChangeAspect="1"/>
          </p:cNvGraphicFramePr>
          <p:nvPr/>
        </p:nvGraphicFramePr>
        <p:xfrm>
          <a:off x="7543800" y="4310063"/>
          <a:ext cx="304800" cy="304800"/>
        </p:xfrm>
        <a:graphic>
          <a:graphicData uri="http://schemas.openxmlformats.org/presentationml/2006/ole">
            <p:oleObj spid="_x0000_s90144" name="Equation" r:id="rId18" imgW="177480" imgH="177480" progId="Equation.3">
              <p:embed/>
            </p:oleObj>
          </a:graphicData>
        </a:graphic>
      </p:graphicFrame>
      <p:sp>
        <p:nvSpPr>
          <p:cNvPr id="90145" name="Text Box 33"/>
          <p:cNvSpPr txBox="1">
            <a:spLocks noChangeArrowheads="1"/>
          </p:cNvSpPr>
          <p:nvPr/>
        </p:nvSpPr>
        <p:spPr bwMode="auto">
          <a:xfrm>
            <a:off x="5029200" y="4310063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X,Y  =</a:t>
            </a:r>
          </a:p>
        </p:txBody>
      </p:sp>
      <p:sp>
        <p:nvSpPr>
          <p:cNvPr id="90147" name="Line 35"/>
          <p:cNvSpPr>
            <a:spLocks noChangeShapeType="1"/>
          </p:cNvSpPr>
          <p:nvPr/>
        </p:nvSpPr>
        <p:spPr bwMode="auto">
          <a:xfrm>
            <a:off x="762000" y="1143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90148" name="Object 36"/>
          <p:cNvGraphicFramePr>
            <a:graphicFrameLocks noChangeAspect="1"/>
          </p:cNvGraphicFramePr>
          <p:nvPr/>
        </p:nvGraphicFramePr>
        <p:xfrm>
          <a:off x="546100" y="914400"/>
          <a:ext cx="355600" cy="177800"/>
        </p:xfrm>
        <a:graphic>
          <a:graphicData uri="http://schemas.openxmlformats.org/presentationml/2006/ole">
            <p:oleObj spid="_x0000_s90148" name="Equation" r:id="rId19" imgW="355320" imgH="177480" progId="Equation.3">
              <p:embed/>
            </p:oleObj>
          </a:graphicData>
        </a:graphic>
      </p:graphicFrame>
      <p:graphicFrame>
        <p:nvGraphicFramePr>
          <p:cNvPr id="90149" name="Object 37"/>
          <p:cNvGraphicFramePr>
            <a:graphicFrameLocks noChangeAspect="1"/>
          </p:cNvGraphicFramePr>
          <p:nvPr/>
        </p:nvGraphicFramePr>
        <p:xfrm>
          <a:off x="1739900" y="914400"/>
          <a:ext cx="406400" cy="177800"/>
        </p:xfrm>
        <a:graphic>
          <a:graphicData uri="http://schemas.openxmlformats.org/presentationml/2006/ole">
            <p:oleObj spid="_x0000_s90149" name="Equation" r:id="rId20" imgW="406080" imgH="177480" progId="Equation.3">
              <p:embed/>
            </p:oleObj>
          </a:graphicData>
        </a:graphic>
      </p:graphicFrame>
      <p:graphicFrame>
        <p:nvGraphicFramePr>
          <p:cNvPr id="90150" name="Object 38"/>
          <p:cNvGraphicFramePr>
            <a:graphicFrameLocks noChangeAspect="1"/>
          </p:cNvGraphicFramePr>
          <p:nvPr/>
        </p:nvGraphicFramePr>
        <p:xfrm>
          <a:off x="3022600" y="914400"/>
          <a:ext cx="482600" cy="177800"/>
        </p:xfrm>
        <a:graphic>
          <a:graphicData uri="http://schemas.openxmlformats.org/presentationml/2006/ole">
            <p:oleObj spid="_x0000_s90150" name="Equation" r:id="rId21" imgW="482400" imgH="177480" progId="Equation.3">
              <p:embed/>
            </p:oleObj>
          </a:graphicData>
        </a:graphic>
      </p:graphicFrame>
      <p:graphicFrame>
        <p:nvGraphicFramePr>
          <p:cNvPr id="90151" name="Object 39"/>
          <p:cNvGraphicFramePr>
            <a:graphicFrameLocks noChangeAspect="1"/>
          </p:cNvGraphicFramePr>
          <p:nvPr/>
        </p:nvGraphicFramePr>
        <p:xfrm>
          <a:off x="5105400" y="838200"/>
          <a:ext cx="457200" cy="177800"/>
        </p:xfrm>
        <a:graphic>
          <a:graphicData uri="http://schemas.openxmlformats.org/presentationml/2006/ole">
            <p:oleObj spid="_x0000_s90151" name="Equation" r:id="rId22" imgW="457200" imgH="177480" progId="Equation.3">
              <p:embed/>
            </p:oleObj>
          </a:graphicData>
        </a:graphic>
      </p:graphicFrame>
      <p:graphicFrame>
        <p:nvGraphicFramePr>
          <p:cNvPr id="90152" name="Object 40"/>
          <p:cNvGraphicFramePr>
            <a:graphicFrameLocks noChangeAspect="1"/>
          </p:cNvGraphicFramePr>
          <p:nvPr/>
        </p:nvGraphicFramePr>
        <p:xfrm>
          <a:off x="4514850" y="4735513"/>
          <a:ext cx="114300" cy="215900"/>
        </p:xfrm>
        <a:graphic>
          <a:graphicData uri="http://schemas.openxmlformats.org/presentationml/2006/ole">
            <p:oleObj spid="_x0000_s90152" name="Equation" r:id="rId23" imgW="114120" imgH="215640" progId="Equation.3">
              <p:embed/>
            </p:oleObj>
          </a:graphicData>
        </a:graphic>
      </p:graphicFrame>
      <p:sp>
        <p:nvSpPr>
          <p:cNvPr id="90191" name="Line 79"/>
          <p:cNvSpPr>
            <a:spLocks noChangeShapeType="1"/>
          </p:cNvSpPr>
          <p:nvPr/>
        </p:nvSpPr>
        <p:spPr bwMode="auto">
          <a:xfrm>
            <a:off x="6096000" y="4843463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90192" name="Object 80"/>
          <p:cNvGraphicFramePr>
            <a:graphicFrameLocks noChangeAspect="1"/>
          </p:cNvGraphicFramePr>
          <p:nvPr/>
        </p:nvGraphicFramePr>
        <p:xfrm>
          <a:off x="6434138" y="4811713"/>
          <a:ext cx="392112" cy="369887"/>
        </p:xfrm>
        <a:graphic>
          <a:graphicData uri="http://schemas.openxmlformats.org/presentationml/2006/ole">
            <p:oleObj spid="_x0000_s90192" name="Equation" r:id="rId24" imgW="228600" imgH="215640" progId="Equation.3">
              <p:embed/>
            </p:oleObj>
          </a:graphicData>
        </a:graphic>
      </p:graphicFrame>
      <p:sp>
        <p:nvSpPr>
          <p:cNvPr id="90196" name="Line 84"/>
          <p:cNvSpPr>
            <a:spLocks noChangeShapeType="1"/>
          </p:cNvSpPr>
          <p:nvPr/>
        </p:nvSpPr>
        <p:spPr bwMode="auto">
          <a:xfrm>
            <a:off x="5334000" y="1143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90197" name="Object 85"/>
          <p:cNvGraphicFramePr>
            <a:graphicFrameLocks noChangeAspect="1"/>
          </p:cNvGraphicFramePr>
          <p:nvPr/>
        </p:nvGraphicFramePr>
        <p:xfrm>
          <a:off x="6019800" y="914400"/>
          <a:ext cx="393700" cy="168275"/>
        </p:xfrm>
        <a:graphic>
          <a:graphicData uri="http://schemas.openxmlformats.org/presentationml/2006/ole">
            <p:oleObj spid="_x0000_s90197" name="Equation" r:id="rId25" imgW="177480" imgH="75960" progId="Equation.3">
              <p:embed/>
            </p:oleObj>
          </a:graphicData>
        </a:graphic>
      </p:graphicFrame>
      <p:graphicFrame>
        <p:nvGraphicFramePr>
          <p:cNvPr id="90198" name="Object 86"/>
          <p:cNvGraphicFramePr>
            <a:graphicFrameLocks noChangeAspect="1"/>
          </p:cNvGraphicFramePr>
          <p:nvPr/>
        </p:nvGraphicFramePr>
        <p:xfrm>
          <a:off x="6096000" y="1981200"/>
          <a:ext cx="393700" cy="168275"/>
        </p:xfrm>
        <a:graphic>
          <a:graphicData uri="http://schemas.openxmlformats.org/presentationml/2006/ole">
            <p:oleObj spid="_x0000_s90198" name="Equation" r:id="rId26" imgW="177480" imgH="75960" progId="Equation.3">
              <p:embed/>
            </p:oleObj>
          </a:graphicData>
        </a:graphic>
      </p:graphicFrame>
      <p:graphicFrame>
        <p:nvGraphicFramePr>
          <p:cNvPr id="90199" name="Object 87"/>
          <p:cNvGraphicFramePr>
            <a:graphicFrameLocks noChangeAspect="1"/>
          </p:cNvGraphicFramePr>
          <p:nvPr/>
        </p:nvGraphicFramePr>
        <p:xfrm>
          <a:off x="6705600" y="838200"/>
          <a:ext cx="723900" cy="215900"/>
        </p:xfrm>
        <a:graphic>
          <a:graphicData uri="http://schemas.openxmlformats.org/presentationml/2006/ole">
            <p:oleObj spid="_x0000_s90199" name="Equation" r:id="rId27" imgW="723600" imgH="215640" progId="Equation.3">
              <p:embed/>
            </p:oleObj>
          </a:graphicData>
        </a:graphic>
      </p:graphicFrame>
      <p:sp>
        <p:nvSpPr>
          <p:cNvPr id="90200" name="Text Box 88"/>
          <p:cNvSpPr txBox="1">
            <a:spLocks noChangeArrowheads="1"/>
          </p:cNvSpPr>
          <p:nvPr/>
        </p:nvSpPr>
        <p:spPr bwMode="auto">
          <a:xfrm>
            <a:off x="1143000" y="2667000"/>
            <a:ext cx="388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Within each block the channel is almost time invariant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43" name="Text Box 31"/>
          <p:cNvSpPr txBox="1">
            <a:spLocks noChangeArrowheads="1"/>
          </p:cNvSpPr>
          <p:nvPr/>
        </p:nvSpPr>
        <p:spPr bwMode="auto">
          <a:xfrm>
            <a:off x="228600" y="533400"/>
            <a:ext cx="548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2. Estimate impulse response in each block :</a:t>
            </a:r>
          </a:p>
        </p:txBody>
      </p:sp>
      <p:sp>
        <p:nvSpPr>
          <p:cNvPr id="192550" name="Text Box 38"/>
          <p:cNvSpPr txBox="1">
            <a:spLocks noChangeArrowheads="1"/>
          </p:cNvSpPr>
          <p:nvPr/>
        </p:nvSpPr>
        <p:spPr bwMode="auto">
          <a:xfrm>
            <a:off x="1447800" y="1371600"/>
            <a:ext cx="335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h(:,i)=xcorr(Y(:,i),X(:,i))/N;</a:t>
            </a:r>
          </a:p>
        </p:txBody>
      </p:sp>
      <p:graphicFrame>
        <p:nvGraphicFramePr>
          <p:cNvPr id="192551" name="Object 39"/>
          <p:cNvGraphicFramePr>
            <a:graphicFrameLocks noChangeAspect="1"/>
          </p:cNvGraphicFramePr>
          <p:nvPr/>
        </p:nvGraphicFramePr>
        <p:xfrm>
          <a:off x="5962650" y="1644650"/>
          <a:ext cx="114300" cy="215900"/>
        </p:xfrm>
        <a:graphic>
          <a:graphicData uri="http://schemas.openxmlformats.org/presentationml/2006/ole">
            <p:oleObj spid="_x0000_s192551" name="Equation" r:id="rId4" imgW="114120" imgH="215640" progId="Equation.3">
              <p:embed/>
            </p:oleObj>
          </a:graphicData>
        </a:graphic>
      </p:graphicFrame>
      <p:graphicFrame>
        <p:nvGraphicFramePr>
          <p:cNvPr id="192552" name="Object 40"/>
          <p:cNvGraphicFramePr>
            <a:graphicFrameLocks noChangeAspect="1"/>
          </p:cNvGraphicFramePr>
          <p:nvPr/>
        </p:nvGraphicFramePr>
        <p:xfrm>
          <a:off x="5962650" y="1644650"/>
          <a:ext cx="114300" cy="215900"/>
        </p:xfrm>
        <a:graphic>
          <a:graphicData uri="http://schemas.openxmlformats.org/presentationml/2006/ole">
            <p:oleObj spid="_x0000_s192552" name="Equation" r:id="rId5" imgW="114120" imgH="215640" progId="Equation.3">
              <p:embed/>
            </p:oleObj>
          </a:graphicData>
        </a:graphic>
      </p:graphicFrame>
      <p:sp>
        <p:nvSpPr>
          <p:cNvPr id="192553" name="Rectangle 41"/>
          <p:cNvSpPr>
            <a:spLocks noChangeArrowheads="1"/>
          </p:cNvSpPr>
          <p:nvPr/>
        </p:nvSpPr>
        <p:spPr bwMode="auto">
          <a:xfrm>
            <a:off x="5715000" y="1295400"/>
            <a:ext cx="76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554" name="Rectangle 42"/>
          <p:cNvSpPr>
            <a:spLocks noChangeArrowheads="1"/>
          </p:cNvSpPr>
          <p:nvPr/>
        </p:nvSpPr>
        <p:spPr bwMode="auto">
          <a:xfrm>
            <a:off x="5867400" y="1295400"/>
            <a:ext cx="76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2555" name="Object 43"/>
          <p:cNvGraphicFramePr>
            <a:graphicFrameLocks noChangeAspect="1"/>
          </p:cNvGraphicFramePr>
          <p:nvPr/>
        </p:nvGraphicFramePr>
        <p:xfrm>
          <a:off x="6648450" y="1644650"/>
          <a:ext cx="114300" cy="215900"/>
        </p:xfrm>
        <a:graphic>
          <a:graphicData uri="http://schemas.openxmlformats.org/presentationml/2006/ole">
            <p:oleObj spid="_x0000_s192555" name="Equation" r:id="rId6" imgW="114120" imgH="215640" progId="Equation.3">
              <p:embed/>
            </p:oleObj>
          </a:graphicData>
        </a:graphic>
      </p:graphicFrame>
      <p:graphicFrame>
        <p:nvGraphicFramePr>
          <p:cNvPr id="192556" name="Object 44"/>
          <p:cNvGraphicFramePr>
            <a:graphicFrameLocks noChangeAspect="1"/>
          </p:cNvGraphicFramePr>
          <p:nvPr/>
        </p:nvGraphicFramePr>
        <p:xfrm>
          <a:off x="6648450" y="1644650"/>
          <a:ext cx="114300" cy="215900"/>
        </p:xfrm>
        <a:graphic>
          <a:graphicData uri="http://schemas.openxmlformats.org/presentationml/2006/ole">
            <p:oleObj spid="_x0000_s192556" name="Equation" r:id="rId7" imgW="114120" imgH="215640" progId="Equation.3">
              <p:embed/>
            </p:oleObj>
          </a:graphicData>
        </a:graphic>
      </p:graphicFrame>
      <p:sp>
        <p:nvSpPr>
          <p:cNvPr id="192557" name="Rectangle 45"/>
          <p:cNvSpPr>
            <a:spLocks noChangeArrowheads="1"/>
          </p:cNvSpPr>
          <p:nvPr/>
        </p:nvSpPr>
        <p:spPr bwMode="auto">
          <a:xfrm>
            <a:off x="6400800" y="1295400"/>
            <a:ext cx="76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558" name="Rectangle 46"/>
          <p:cNvSpPr>
            <a:spLocks noChangeArrowheads="1"/>
          </p:cNvSpPr>
          <p:nvPr/>
        </p:nvSpPr>
        <p:spPr bwMode="auto">
          <a:xfrm>
            <a:off x="6553200" y="1295400"/>
            <a:ext cx="76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2559" name="Object 47"/>
          <p:cNvGraphicFramePr>
            <a:graphicFrameLocks noChangeAspect="1"/>
          </p:cNvGraphicFramePr>
          <p:nvPr/>
        </p:nvGraphicFramePr>
        <p:xfrm>
          <a:off x="6096000" y="1524000"/>
          <a:ext cx="177800" cy="76200"/>
        </p:xfrm>
        <a:graphic>
          <a:graphicData uri="http://schemas.openxmlformats.org/presentationml/2006/ole">
            <p:oleObj spid="_x0000_s192559" name="Equation" r:id="rId8" imgW="177480" imgH="75960" progId="Equation.3">
              <p:embed/>
            </p:oleObj>
          </a:graphicData>
        </a:graphic>
      </p:graphicFrame>
      <p:graphicFrame>
        <p:nvGraphicFramePr>
          <p:cNvPr id="192560" name="Object 48"/>
          <p:cNvGraphicFramePr>
            <a:graphicFrameLocks noChangeAspect="1"/>
          </p:cNvGraphicFramePr>
          <p:nvPr/>
        </p:nvGraphicFramePr>
        <p:xfrm>
          <a:off x="5111750" y="1568450"/>
          <a:ext cx="114300" cy="215900"/>
        </p:xfrm>
        <a:graphic>
          <a:graphicData uri="http://schemas.openxmlformats.org/presentationml/2006/ole">
            <p:oleObj spid="_x0000_s192560" name="Equation" r:id="rId9" imgW="114120" imgH="215640" progId="Equation.3">
              <p:embed/>
            </p:oleObj>
          </a:graphicData>
        </a:graphic>
      </p:graphicFrame>
      <p:sp>
        <p:nvSpPr>
          <p:cNvPr id="192561" name="Text Box 49"/>
          <p:cNvSpPr txBox="1">
            <a:spLocks noChangeArrowheads="1"/>
          </p:cNvSpPr>
          <p:nvPr/>
        </p:nvSpPr>
        <p:spPr bwMode="auto">
          <a:xfrm>
            <a:off x="4559300" y="13716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/>
              <a:t>h  =</a:t>
            </a:r>
          </a:p>
        </p:txBody>
      </p:sp>
      <p:graphicFrame>
        <p:nvGraphicFramePr>
          <p:cNvPr id="192562" name="Object 50"/>
          <p:cNvGraphicFramePr>
            <a:graphicFrameLocks noChangeAspect="1"/>
          </p:cNvGraphicFramePr>
          <p:nvPr/>
        </p:nvGraphicFramePr>
        <p:xfrm>
          <a:off x="5321300" y="990600"/>
          <a:ext cx="533400" cy="1219200"/>
        </p:xfrm>
        <a:graphic>
          <a:graphicData uri="http://schemas.openxmlformats.org/presentationml/2006/ole">
            <p:oleObj spid="_x0000_s192562" name="Equation" r:id="rId10" imgW="88560" imgH="203040" progId="Equation.3">
              <p:embed/>
            </p:oleObj>
          </a:graphicData>
        </a:graphic>
      </p:graphicFrame>
      <p:sp>
        <p:nvSpPr>
          <p:cNvPr id="192565" name="Line 53"/>
          <p:cNvSpPr>
            <a:spLocks noChangeShapeType="1"/>
          </p:cNvSpPr>
          <p:nvPr/>
        </p:nvSpPr>
        <p:spPr bwMode="auto">
          <a:xfrm>
            <a:off x="5562600" y="2133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92566" name="Object 54"/>
          <p:cNvGraphicFramePr>
            <a:graphicFrameLocks noChangeAspect="1"/>
          </p:cNvGraphicFramePr>
          <p:nvPr/>
        </p:nvGraphicFramePr>
        <p:xfrm>
          <a:off x="5900738" y="2101850"/>
          <a:ext cx="392112" cy="369888"/>
        </p:xfrm>
        <a:graphic>
          <a:graphicData uri="http://schemas.openxmlformats.org/presentationml/2006/ole">
            <p:oleObj spid="_x0000_s192566" name="Equation" r:id="rId11" imgW="228600" imgH="215640" progId="Equation.3">
              <p:embed/>
            </p:oleObj>
          </a:graphicData>
        </a:graphic>
      </p:graphicFrame>
      <p:graphicFrame>
        <p:nvGraphicFramePr>
          <p:cNvPr id="192567" name="Object 55"/>
          <p:cNvGraphicFramePr>
            <a:graphicFrameLocks noChangeAspect="1"/>
          </p:cNvGraphicFramePr>
          <p:nvPr/>
        </p:nvGraphicFramePr>
        <p:xfrm>
          <a:off x="6553200" y="990600"/>
          <a:ext cx="566738" cy="1295400"/>
        </p:xfrm>
        <a:graphic>
          <a:graphicData uri="http://schemas.openxmlformats.org/presentationml/2006/ole">
            <p:oleObj spid="_x0000_s192567" name="Equation" r:id="rId12" imgW="88560" imgH="203040" progId="Equation.3">
              <p:embed/>
            </p:oleObj>
          </a:graphicData>
        </a:graphic>
      </p:graphicFrame>
      <p:sp>
        <p:nvSpPr>
          <p:cNvPr id="192573" name="Line 61"/>
          <p:cNvSpPr>
            <a:spLocks noChangeShapeType="1"/>
          </p:cNvSpPr>
          <p:nvPr/>
        </p:nvSpPr>
        <p:spPr bwMode="auto">
          <a:xfrm>
            <a:off x="7086600" y="1290638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92574" name="Object 62"/>
          <p:cNvGraphicFramePr>
            <a:graphicFrameLocks noChangeAspect="1"/>
          </p:cNvGraphicFramePr>
          <p:nvPr/>
        </p:nvGraphicFramePr>
        <p:xfrm>
          <a:off x="7162800" y="1447800"/>
          <a:ext cx="739775" cy="304800"/>
        </p:xfrm>
        <a:graphic>
          <a:graphicData uri="http://schemas.openxmlformats.org/presentationml/2006/ole">
            <p:oleObj spid="_x0000_s192574" name="Equation" r:id="rId13" imgW="431640" imgH="177480" progId="Equation.DSMT4">
              <p:embed/>
            </p:oleObj>
          </a:graphicData>
        </a:graphic>
      </p:graphicFrame>
      <p:sp>
        <p:nvSpPr>
          <p:cNvPr id="192575" name="Rectangle 63"/>
          <p:cNvSpPr>
            <a:spLocks noChangeArrowheads="1"/>
          </p:cNvSpPr>
          <p:nvPr/>
        </p:nvSpPr>
        <p:spPr bwMode="auto">
          <a:xfrm rot="-5400000">
            <a:off x="2514600" y="3429000"/>
            <a:ext cx="76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576" name="Text Box 64"/>
          <p:cNvSpPr txBox="1">
            <a:spLocks noChangeArrowheads="1"/>
          </p:cNvSpPr>
          <p:nvPr/>
        </p:nvSpPr>
        <p:spPr bwMode="auto">
          <a:xfrm>
            <a:off x="838200" y="40386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/>
              <a:t>h’  =</a:t>
            </a:r>
          </a:p>
        </p:txBody>
      </p:sp>
      <p:graphicFrame>
        <p:nvGraphicFramePr>
          <p:cNvPr id="192577" name="Object 65"/>
          <p:cNvGraphicFramePr>
            <a:graphicFrameLocks noChangeAspect="1"/>
          </p:cNvGraphicFramePr>
          <p:nvPr/>
        </p:nvGraphicFramePr>
        <p:xfrm>
          <a:off x="1795463" y="3505200"/>
          <a:ext cx="566737" cy="1295400"/>
        </p:xfrm>
        <a:graphic>
          <a:graphicData uri="http://schemas.openxmlformats.org/presentationml/2006/ole">
            <p:oleObj spid="_x0000_s192577" name="Equation" r:id="rId14" imgW="88560" imgH="203040" progId="Equation.3">
              <p:embed/>
            </p:oleObj>
          </a:graphicData>
        </a:graphic>
      </p:graphicFrame>
      <p:sp>
        <p:nvSpPr>
          <p:cNvPr id="192578" name="Rectangle 66"/>
          <p:cNvSpPr>
            <a:spLocks noChangeArrowheads="1"/>
          </p:cNvSpPr>
          <p:nvPr/>
        </p:nvSpPr>
        <p:spPr bwMode="auto">
          <a:xfrm rot="-5400000">
            <a:off x="2514600" y="3581400"/>
            <a:ext cx="76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579" name="Rectangle 67"/>
          <p:cNvSpPr>
            <a:spLocks noChangeArrowheads="1"/>
          </p:cNvSpPr>
          <p:nvPr/>
        </p:nvSpPr>
        <p:spPr bwMode="auto">
          <a:xfrm rot="-5400000">
            <a:off x="2514600" y="4038600"/>
            <a:ext cx="76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2580" name="Object 68"/>
          <p:cNvGraphicFramePr>
            <a:graphicFrameLocks noChangeAspect="1"/>
          </p:cNvGraphicFramePr>
          <p:nvPr/>
        </p:nvGraphicFramePr>
        <p:xfrm>
          <a:off x="2438400" y="4114800"/>
          <a:ext cx="177800" cy="76200"/>
        </p:xfrm>
        <a:graphic>
          <a:graphicData uri="http://schemas.openxmlformats.org/presentationml/2006/ole">
            <p:oleObj spid="_x0000_s192580" name="Equation" r:id="rId15" imgW="177480" imgH="75960" progId="Equation.3">
              <p:embed/>
            </p:oleObj>
          </a:graphicData>
        </a:graphic>
      </p:graphicFrame>
      <p:graphicFrame>
        <p:nvGraphicFramePr>
          <p:cNvPr id="192581" name="Object 69"/>
          <p:cNvGraphicFramePr>
            <a:graphicFrameLocks noChangeAspect="1"/>
          </p:cNvGraphicFramePr>
          <p:nvPr/>
        </p:nvGraphicFramePr>
        <p:xfrm>
          <a:off x="2819400" y="3505200"/>
          <a:ext cx="566738" cy="1295400"/>
        </p:xfrm>
        <a:graphic>
          <a:graphicData uri="http://schemas.openxmlformats.org/presentationml/2006/ole">
            <p:oleObj spid="_x0000_s192581" name="Equation" r:id="rId16" imgW="88560" imgH="203040" progId="Equation.3">
              <p:embed/>
            </p:oleObj>
          </a:graphicData>
        </a:graphic>
      </p:graphicFrame>
      <p:sp>
        <p:nvSpPr>
          <p:cNvPr id="192582" name="Rectangle 70"/>
          <p:cNvSpPr>
            <a:spLocks noChangeArrowheads="1"/>
          </p:cNvSpPr>
          <p:nvPr/>
        </p:nvSpPr>
        <p:spPr bwMode="auto">
          <a:xfrm rot="-5400000">
            <a:off x="2514600" y="3886200"/>
            <a:ext cx="76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2583" name="Object 71"/>
          <p:cNvGraphicFramePr>
            <a:graphicFrameLocks noChangeAspect="1"/>
          </p:cNvGraphicFramePr>
          <p:nvPr/>
        </p:nvGraphicFramePr>
        <p:xfrm>
          <a:off x="3352800" y="3962400"/>
          <a:ext cx="392113" cy="369888"/>
        </p:xfrm>
        <a:graphic>
          <a:graphicData uri="http://schemas.openxmlformats.org/presentationml/2006/ole">
            <p:oleObj spid="_x0000_s192583" name="Equation" r:id="rId17" imgW="228600" imgH="215640" progId="Equation.3">
              <p:embed/>
            </p:oleObj>
          </a:graphicData>
        </a:graphic>
      </p:graphicFrame>
      <p:sp>
        <p:nvSpPr>
          <p:cNvPr id="192584" name="Line 72"/>
          <p:cNvSpPr>
            <a:spLocks noChangeShapeType="1"/>
          </p:cNvSpPr>
          <p:nvPr/>
        </p:nvSpPr>
        <p:spPr bwMode="auto">
          <a:xfrm>
            <a:off x="3352800" y="3810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85" name="Line 73"/>
          <p:cNvSpPr>
            <a:spLocks noChangeShapeType="1"/>
          </p:cNvSpPr>
          <p:nvPr/>
        </p:nvSpPr>
        <p:spPr bwMode="auto">
          <a:xfrm>
            <a:off x="2133600" y="4724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92586" name="Object 74"/>
          <p:cNvGraphicFramePr>
            <a:graphicFrameLocks noChangeAspect="1"/>
          </p:cNvGraphicFramePr>
          <p:nvPr/>
        </p:nvGraphicFramePr>
        <p:xfrm>
          <a:off x="2286000" y="4800600"/>
          <a:ext cx="739775" cy="304800"/>
        </p:xfrm>
        <a:graphic>
          <a:graphicData uri="http://schemas.openxmlformats.org/presentationml/2006/ole">
            <p:oleObj spid="_x0000_s192586" name="Equation" r:id="rId18" imgW="431640" imgH="177480" progId="Equation.DSMT4">
              <p:embed/>
            </p:oleObj>
          </a:graphicData>
        </a:graphic>
      </p:graphicFrame>
      <p:sp>
        <p:nvSpPr>
          <p:cNvPr id="192587" name="Line 75"/>
          <p:cNvSpPr>
            <a:spLocks noChangeShapeType="1"/>
          </p:cNvSpPr>
          <p:nvPr/>
        </p:nvSpPr>
        <p:spPr bwMode="auto">
          <a:xfrm flipV="1">
            <a:off x="2819400" y="3429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88" name="Line 76"/>
          <p:cNvSpPr>
            <a:spLocks noChangeShapeType="1"/>
          </p:cNvSpPr>
          <p:nvPr/>
        </p:nvSpPr>
        <p:spPr bwMode="auto">
          <a:xfrm>
            <a:off x="3124200" y="3429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89" name="Text Box 77"/>
          <p:cNvSpPr txBox="1">
            <a:spLocks noChangeArrowheads="1"/>
          </p:cNvSpPr>
          <p:nvPr/>
        </p:nvSpPr>
        <p:spPr bwMode="auto">
          <a:xfrm>
            <a:off x="4114800" y="3276600"/>
            <a:ext cx="388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Each row is an impulse response taken at different times</a:t>
            </a:r>
          </a:p>
        </p:txBody>
      </p:sp>
      <p:sp>
        <p:nvSpPr>
          <p:cNvPr id="192590" name="Line 78"/>
          <p:cNvSpPr>
            <a:spLocks noChangeShapeType="1"/>
          </p:cNvSpPr>
          <p:nvPr/>
        </p:nvSpPr>
        <p:spPr bwMode="auto">
          <a:xfrm>
            <a:off x="5410200" y="55626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91" name="Line 79"/>
          <p:cNvSpPr>
            <a:spLocks noChangeShapeType="1"/>
          </p:cNvSpPr>
          <p:nvPr/>
        </p:nvSpPr>
        <p:spPr bwMode="auto">
          <a:xfrm flipV="1">
            <a:off x="6629400" y="4953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92592" name="Object 80"/>
          <p:cNvGraphicFramePr>
            <a:graphicFrameLocks noChangeAspect="1"/>
          </p:cNvGraphicFramePr>
          <p:nvPr/>
        </p:nvGraphicFramePr>
        <p:xfrm>
          <a:off x="7848600" y="5397500"/>
          <a:ext cx="254000" cy="279400"/>
        </p:xfrm>
        <a:graphic>
          <a:graphicData uri="http://schemas.openxmlformats.org/presentationml/2006/ole">
            <p:oleObj spid="_x0000_s192592" name="Equation" r:id="rId19" imgW="126720" imgH="139680" progId="Equation.DSMT4">
              <p:embed/>
            </p:oleObj>
          </a:graphicData>
        </a:graphic>
      </p:graphicFrame>
      <p:graphicFrame>
        <p:nvGraphicFramePr>
          <p:cNvPr id="192593" name="Object 81"/>
          <p:cNvGraphicFramePr>
            <a:graphicFrameLocks noChangeAspect="1"/>
          </p:cNvGraphicFramePr>
          <p:nvPr/>
        </p:nvGraphicFramePr>
        <p:xfrm>
          <a:off x="5181600" y="5638800"/>
          <a:ext cx="635000" cy="285750"/>
        </p:xfrm>
        <a:graphic>
          <a:graphicData uri="http://schemas.openxmlformats.org/presentationml/2006/ole">
            <p:oleObj spid="_x0000_s192593" name="Equation" r:id="rId20" imgW="507960" imgH="228600" progId="Equation.DSMT4">
              <p:embed/>
            </p:oleObj>
          </a:graphicData>
        </a:graphic>
      </p:graphicFrame>
      <p:graphicFrame>
        <p:nvGraphicFramePr>
          <p:cNvPr id="192594" name="Object 82"/>
          <p:cNvGraphicFramePr>
            <a:graphicFrameLocks noChangeAspect="1"/>
          </p:cNvGraphicFramePr>
          <p:nvPr/>
        </p:nvGraphicFramePr>
        <p:xfrm>
          <a:off x="7399338" y="5638800"/>
          <a:ext cx="619125" cy="285750"/>
        </p:xfrm>
        <a:graphic>
          <a:graphicData uri="http://schemas.openxmlformats.org/presentationml/2006/ole">
            <p:oleObj spid="_x0000_s192594" name="Equation" r:id="rId21" imgW="495000" imgH="228600" progId="Equation.DSMT4">
              <p:embed/>
            </p:oleObj>
          </a:graphicData>
        </a:graphic>
      </p:graphicFrame>
      <p:sp>
        <p:nvSpPr>
          <p:cNvPr id="192595" name="Freeform 83"/>
          <p:cNvSpPr>
            <a:spLocks/>
          </p:cNvSpPr>
          <p:nvPr/>
        </p:nvSpPr>
        <p:spPr bwMode="auto">
          <a:xfrm>
            <a:off x="5791200" y="4864100"/>
            <a:ext cx="1600200" cy="800100"/>
          </a:xfrm>
          <a:custGeom>
            <a:avLst/>
            <a:gdLst/>
            <a:ahLst/>
            <a:cxnLst>
              <a:cxn ang="0">
                <a:pos x="0" y="440"/>
              </a:cxn>
              <a:cxn ang="0">
                <a:pos x="96" y="392"/>
              </a:cxn>
              <a:cxn ang="0">
                <a:pos x="192" y="440"/>
              </a:cxn>
              <a:cxn ang="0">
                <a:pos x="336" y="392"/>
              </a:cxn>
              <a:cxn ang="0">
                <a:pos x="384" y="440"/>
              </a:cxn>
              <a:cxn ang="0">
                <a:pos x="480" y="392"/>
              </a:cxn>
              <a:cxn ang="0">
                <a:pos x="576" y="440"/>
              </a:cxn>
              <a:cxn ang="0">
                <a:pos x="624" y="8"/>
              </a:cxn>
              <a:cxn ang="0">
                <a:pos x="624" y="392"/>
              </a:cxn>
              <a:cxn ang="0">
                <a:pos x="672" y="248"/>
              </a:cxn>
              <a:cxn ang="0">
                <a:pos x="672" y="440"/>
              </a:cxn>
              <a:cxn ang="0">
                <a:pos x="720" y="104"/>
              </a:cxn>
              <a:cxn ang="0">
                <a:pos x="720" y="440"/>
              </a:cxn>
              <a:cxn ang="0">
                <a:pos x="768" y="392"/>
              </a:cxn>
              <a:cxn ang="0">
                <a:pos x="864" y="440"/>
              </a:cxn>
              <a:cxn ang="0">
                <a:pos x="960" y="392"/>
              </a:cxn>
              <a:cxn ang="0">
                <a:pos x="1056" y="392"/>
              </a:cxn>
              <a:cxn ang="0">
                <a:pos x="1104" y="440"/>
              </a:cxn>
            </a:cxnLst>
            <a:rect l="0" t="0" r="r" b="b"/>
            <a:pathLst>
              <a:path w="1104" h="504">
                <a:moveTo>
                  <a:pt x="0" y="440"/>
                </a:moveTo>
                <a:cubicBezTo>
                  <a:pt x="32" y="416"/>
                  <a:pt x="64" y="392"/>
                  <a:pt x="96" y="392"/>
                </a:cubicBezTo>
                <a:cubicBezTo>
                  <a:pt x="128" y="392"/>
                  <a:pt x="152" y="440"/>
                  <a:pt x="192" y="440"/>
                </a:cubicBezTo>
                <a:cubicBezTo>
                  <a:pt x="232" y="440"/>
                  <a:pt x="304" y="392"/>
                  <a:pt x="336" y="392"/>
                </a:cubicBezTo>
                <a:cubicBezTo>
                  <a:pt x="368" y="392"/>
                  <a:pt x="360" y="440"/>
                  <a:pt x="384" y="440"/>
                </a:cubicBezTo>
                <a:cubicBezTo>
                  <a:pt x="408" y="440"/>
                  <a:pt x="448" y="392"/>
                  <a:pt x="480" y="392"/>
                </a:cubicBezTo>
                <a:cubicBezTo>
                  <a:pt x="512" y="392"/>
                  <a:pt x="552" y="504"/>
                  <a:pt x="576" y="440"/>
                </a:cubicBezTo>
                <a:cubicBezTo>
                  <a:pt x="600" y="376"/>
                  <a:pt x="616" y="16"/>
                  <a:pt x="624" y="8"/>
                </a:cubicBezTo>
                <a:cubicBezTo>
                  <a:pt x="632" y="0"/>
                  <a:pt x="616" y="352"/>
                  <a:pt x="624" y="392"/>
                </a:cubicBezTo>
                <a:cubicBezTo>
                  <a:pt x="632" y="432"/>
                  <a:pt x="664" y="240"/>
                  <a:pt x="672" y="248"/>
                </a:cubicBezTo>
                <a:cubicBezTo>
                  <a:pt x="680" y="256"/>
                  <a:pt x="664" y="464"/>
                  <a:pt x="672" y="440"/>
                </a:cubicBezTo>
                <a:cubicBezTo>
                  <a:pt x="680" y="416"/>
                  <a:pt x="712" y="104"/>
                  <a:pt x="720" y="104"/>
                </a:cubicBezTo>
                <a:cubicBezTo>
                  <a:pt x="728" y="104"/>
                  <a:pt x="712" y="392"/>
                  <a:pt x="720" y="440"/>
                </a:cubicBezTo>
                <a:cubicBezTo>
                  <a:pt x="728" y="488"/>
                  <a:pt x="744" y="392"/>
                  <a:pt x="768" y="392"/>
                </a:cubicBezTo>
                <a:cubicBezTo>
                  <a:pt x="792" y="392"/>
                  <a:pt x="832" y="440"/>
                  <a:pt x="864" y="440"/>
                </a:cubicBezTo>
                <a:cubicBezTo>
                  <a:pt x="896" y="440"/>
                  <a:pt x="928" y="400"/>
                  <a:pt x="960" y="392"/>
                </a:cubicBezTo>
                <a:cubicBezTo>
                  <a:pt x="992" y="384"/>
                  <a:pt x="1032" y="384"/>
                  <a:pt x="1056" y="392"/>
                </a:cubicBezTo>
                <a:cubicBezTo>
                  <a:pt x="1080" y="400"/>
                  <a:pt x="1088" y="432"/>
                  <a:pt x="1104" y="4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96" name="Text Box 84"/>
          <p:cNvSpPr txBox="1">
            <a:spLocks noChangeArrowheads="1"/>
          </p:cNvSpPr>
          <p:nvPr/>
        </p:nvSpPr>
        <p:spPr bwMode="auto">
          <a:xfrm>
            <a:off x="228600" y="2438400"/>
            <a:ext cx="381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Take the transpose:</a:t>
            </a:r>
          </a:p>
        </p:txBody>
      </p:sp>
      <p:sp>
        <p:nvSpPr>
          <p:cNvPr id="192597" name="Text Box 85"/>
          <p:cNvSpPr txBox="1">
            <a:spLocks noChangeArrowheads="1"/>
          </p:cNvSpPr>
          <p:nvPr/>
        </p:nvSpPr>
        <p:spPr bwMode="auto">
          <a:xfrm>
            <a:off x="685800" y="5334000"/>
            <a:ext cx="350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plot((-N+1:N-1)/Fs, abs(h(:,i)));</a:t>
            </a:r>
          </a:p>
        </p:txBody>
      </p:sp>
      <p:graphicFrame>
        <p:nvGraphicFramePr>
          <p:cNvPr id="192598" name="Object 86"/>
          <p:cNvGraphicFramePr>
            <a:graphicFrameLocks noChangeAspect="1"/>
          </p:cNvGraphicFramePr>
          <p:nvPr/>
        </p:nvGraphicFramePr>
        <p:xfrm>
          <a:off x="4267200" y="5257800"/>
          <a:ext cx="685800" cy="549275"/>
        </p:xfrm>
        <a:graphic>
          <a:graphicData uri="http://schemas.openxmlformats.org/presentationml/2006/ole">
            <p:oleObj spid="_x0000_s192598" name="Equation" r:id="rId22" imgW="190440" imgH="152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3. Compute Power Spectrum on each column of h’ (each row of h) , to determine time variability of the channel (If the channel is Time Invariant all columns of h are the same):</a:t>
            </a:r>
          </a:p>
        </p:txBody>
      </p:sp>
      <p:sp>
        <p:nvSpPr>
          <p:cNvPr id="91148" name="Rectangle 12"/>
          <p:cNvSpPr>
            <a:spLocks noChangeArrowheads="1"/>
          </p:cNvSpPr>
          <p:nvPr/>
        </p:nvSpPr>
        <p:spPr bwMode="auto">
          <a:xfrm rot="-5400000">
            <a:off x="4419600" y="1371600"/>
            <a:ext cx="76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54" name="Text Box 18"/>
          <p:cNvSpPr txBox="1">
            <a:spLocks noChangeArrowheads="1"/>
          </p:cNvSpPr>
          <p:nvPr/>
        </p:nvSpPr>
        <p:spPr bwMode="auto">
          <a:xfrm>
            <a:off x="2743200" y="19812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/>
              <a:t>h’  =</a:t>
            </a:r>
          </a:p>
        </p:txBody>
      </p:sp>
      <p:graphicFrame>
        <p:nvGraphicFramePr>
          <p:cNvPr id="91155" name="Object 19"/>
          <p:cNvGraphicFramePr>
            <a:graphicFrameLocks noChangeAspect="1"/>
          </p:cNvGraphicFramePr>
          <p:nvPr/>
        </p:nvGraphicFramePr>
        <p:xfrm>
          <a:off x="3700463" y="1447800"/>
          <a:ext cx="566737" cy="1295400"/>
        </p:xfrm>
        <a:graphic>
          <a:graphicData uri="http://schemas.openxmlformats.org/presentationml/2006/ole">
            <p:oleObj spid="_x0000_s91155" name="Equation" r:id="rId4" imgW="88560" imgH="203040" progId="Equation.3">
              <p:embed/>
            </p:oleObj>
          </a:graphicData>
        </a:graphic>
      </p:graphicFrame>
      <p:sp>
        <p:nvSpPr>
          <p:cNvPr id="91162" name="Rectangle 26"/>
          <p:cNvSpPr>
            <a:spLocks noChangeArrowheads="1"/>
          </p:cNvSpPr>
          <p:nvPr/>
        </p:nvSpPr>
        <p:spPr bwMode="auto">
          <a:xfrm rot="-5400000">
            <a:off x="4419600" y="1524000"/>
            <a:ext cx="76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63" name="Rectangle 27"/>
          <p:cNvSpPr>
            <a:spLocks noChangeArrowheads="1"/>
          </p:cNvSpPr>
          <p:nvPr/>
        </p:nvSpPr>
        <p:spPr bwMode="auto">
          <a:xfrm rot="-5400000">
            <a:off x="4419600" y="1981200"/>
            <a:ext cx="76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1165" name="Object 29"/>
          <p:cNvGraphicFramePr>
            <a:graphicFrameLocks noChangeAspect="1"/>
          </p:cNvGraphicFramePr>
          <p:nvPr/>
        </p:nvGraphicFramePr>
        <p:xfrm>
          <a:off x="4343400" y="2057400"/>
          <a:ext cx="177800" cy="76200"/>
        </p:xfrm>
        <a:graphic>
          <a:graphicData uri="http://schemas.openxmlformats.org/presentationml/2006/ole">
            <p:oleObj spid="_x0000_s91165" name="Equation" r:id="rId5" imgW="177480" imgH="75960" progId="Equation.3">
              <p:embed/>
            </p:oleObj>
          </a:graphicData>
        </a:graphic>
      </p:graphicFrame>
      <p:sp>
        <p:nvSpPr>
          <p:cNvPr id="91167" name="Text Box 31"/>
          <p:cNvSpPr txBox="1">
            <a:spLocks noChangeArrowheads="1"/>
          </p:cNvSpPr>
          <p:nvPr/>
        </p:nvSpPr>
        <p:spPr bwMode="auto">
          <a:xfrm>
            <a:off x="2209800" y="14478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1169" name="Text Box 33"/>
          <p:cNvSpPr txBox="1">
            <a:spLocks noChangeArrowheads="1"/>
          </p:cNvSpPr>
          <p:nvPr/>
        </p:nvSpPr>
        <p:spPr bwMode="auto">
          <a:xfrm>
            <a:off x="544513" y="4419600"/>
            <a:ext cx="236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H=fft(h’);  </a:t>
            </a:r>
            <a:r>
              <a:rPr lang="en-US"/>
              <a:t>S</a:t>
            </a:r>
            <a:r>
              <a:rPr lang="en-US" b="0"/>
              <a:t>=H.*conj(H);</a:t>
            </a:r>
          </a:p>
        </p:txBody>
      </p:sp>
      <p:graphicFrame>
        <p:nvGraphicFramePr>
          <p:cNvPr id="91185" name="Object 49"/>
          <p:cNvGraphicFramePr>
            <a:graphicFrameLocks noChangeAspect="1"/>
          </p:cNvGraphicFramePr>
          <p:nvPr/>
        </p:nvGraphicFramePr>
        <p:xfrm>
          <a:off x="4724400" y="1447800"/>
          <a:ext cx="566738" cy="1295400"/>
        </p:xfrm>
        <a:graphic>
          <a:graphicData uri="http://schemas.openxmlformats.org/presentationml/2006/ole">
            <p:oleObj spid="_x0000_s91185" name="Equation" r:id="rId6" imgW="88560" imgH="203040" progId="Equation.3">
              <p:embed/>
            </p:oleObj>
          </a:graphicData>
        </a:graphic>
      </p:graphicFrame>
      <p:graphicFrame>
        <p:nvGraphicFramePr>
          <p:cNvPr id="91200" name="Object 64"/>
          <p:cNvGraphicFramePr>
            <a:graphicFrameLocks noChangeAspect="1"/>
          </p:cNvGraphicFramePr>
          <p:nvPr/>
        </p:nvGraphicFramePr>
        <p:xfrm>
          <a:off x="2525713" y="4495800"/>
          <a:ext cx="685800" cy="549275"/>
        </p:xfrm>
        <a:graphic>
          <a:graphicData uri="http://schemas.openxmlformats.org/presentationml/2006/ole">
            <p:oleObj spid="_x0000_s91200" name="Equation" r:id="rId7" imgW="190440" imgH="152280" progId="Equation.3">
              <p:embed/>
            </p:oleObj>
          </a:graphicData>
        </a:graphic>
      </p:graphicFrame>
      <p:sp>
        <p:nvSpPr>
          <p:cNvPr id="91203" name="Rectangle 67"/>
          <p:cNvSpPr>
            <a:spLocks noChangeArrowheads="1"/>
          </p:cNvSpPr>
          <p:nvPr/>
        </p:nvSpPr>
        <p:spPr bwMode="auto">
          <a:xfrm rot="-5400000">
            <a:off x="4419600" y="1828800"/>
            <a:ext cx="76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1204" name="Object 68"/>
          <p:cNvGraphicFramePr>
            <a:graphicFrameLocks noChangeAspect="1"/>
          </p:cNvGraphicFramePr>
          <p:nvPr/>
        </p:nvGraphicFramePr>
        <p:xfrm>
          <a:off x="5257800" y="1905000"/>
          <a:ext cx="392113" cy="369888"/>
        </p:xfrm>
        <a:graphic>
          <a:graphicData uri="http://schemas.openxmlformats.org/presentationml/2006/ole">
            <p:oleObj spid="_x0000_s91204" name="Equation" r:id="rId8" imgW="228600" imgH="215640" progId="Equation.3">
              <p:embed/>
            </p:oleObj>
          </a:graphicData>
        </a:graphic>
      </p:graphicFrame>
      <p:sp>
        <p:nvSpPr>
          <p:cNvPr id="91205" name="Line 69"/>
          <p:cNvSpPr>
            <a:spLocks noChangeShapeType="1"/>
          </p:cNvSpPr>
          <p:nvPr/>
        </p:nvSpPr>
        <p:spPr bwMode="auto">
          <a:xfrm>
            <a:off x="5257800" y="1752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206" name="Line 70"/>
          <p:cNvSpPr>
            <a:spLocks noChangeShapeType="1"/>
          </p:cNvSpPr>
          <p:nvPr/>
        </p:nvSpPr>
        <p:spPr bwMode="auto">
          <a:xfrm>
            <a:off x="4038600" y="2667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91208" name="Object 72"/>
          <p:cNvGraphicFramePr>
            <a:graphicFrameLocks noChangeAspect="1"/>
          </p:cNvGraphicFramePr>
          <p:nvPr/>
        </p:nvGraphicFramePr>
        <p:xfrm>
          <a:off x="4192588" y="2743200"/>
          <a:ext cx="738187" cy="304800"/>
        </p:xfrm>
        <a:graphic>
          <a:graphicData uri="http://schemas.openxmlformats.org/presentationml/2006/ole">
            <p:oleObj spid="_x0000_s91208" name="Equation" r:id="rId9" imgW="431640" imgH="177480" progId="Equation.DSMT4">
              <p:embed/>
            </p:oleObj>
          </a:graphicData>
        </a:graphic>
      </p:graphicFrame>
      <p:graphicFrame>
        <p:nvGraphicFramePr>
          <p:cNvPr id="91220" name="Object 84"/>
          <p:cNvGraphicFramePr>
            <a:graphicFrameLocks noChangeAspect="1"/>
          </p:cNvGraphicFramePr>
          <p:nvPr/>
        </p:nvGraphicFramePr>
        <p:xfrm>
          <a:off x="5581650" y="4921250"/>
          <a:ext cx="114300" cy="215900"/>
        </p:xfrm>
        <a:graphic>
          <a:graphicData uri="http://schemas.openxmlformats.org/presentationml/2006/ole">
            <p:oleObj spid="_x0000_s91220" name="Equation" r:id="rId10" imgW="114120" imgH="215640" progId="Equation.3">
              <p:embed/>
            </p:oleObj>
          </a:graphicData>
        </a:graphic>
      </p:graphicFrame>
      <p:graphicFrame>
        <p:nvGraphicFramePr>
          <p:cNvPr id="91221" name="Object 85"/>
          <p:cNvGraphicFramePr>
            <a:graphicFrameLocks noChangeAspect="1"/>
          </p:cNvGraphicFramePr>
          <p:nvPr/>
        </p:nvGraphicFramePr>
        <p:xfrm>
          <a:off x="5581650" y="4921250"/>
          <a:ext cx="114300" cy="215900"/>
        </p:xfrm>
        <a:graphic>
          <a:graphicData uri="http://schemas.openxmlformats.org/presentationml/2006/ole">
            <p:oleObj spid="_x0000_s91221" name="Equation" r:id="rId11" imgW="114120" imgH="215640" progId="Equation.3">
              <p:embed/>
            </p:oleObj>
          </a:graphicData>
        </a:graphic>
      </p:graphicFrame>
      <p:sp>
        <p:nvSpPr>
          <p:cNvPr id="91222" name="Rectangle 86"/>
          <p:cNvSpPr>
            <a:spLocks noChangeArrowheads="1"/>
          </p:cNvSpPr>
          <p:nvPr/>
        </p:nvSpPr>
        <p:spPr bwMode="auto">
          <a:xfrm>
            <a:off x="5334000" y="4572000"/>
            <a:ext cx="76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223" name="Rectangle 87"/>
          <p:cNvSpPr>
            <a:spLocks noChangeArrowheads="1"/>
          </p:cNvSpPr>
          <p:nvPr/>
        </p:nvSpPr>
        <p:spPr bwMode="auto">
          <a:xfrm>
            <a:off x="5486400" y="4572000"/>
            <a:ext cx="76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1224" name="Object 88"/>
          <p:cNvGraphicFramePr>
            <a:graphicFrameLocks noChangeAspect="1"/>
          </p:cNvGraphicFramePr>
          <p:nvPr/>
        </p:nvGraphicFramePr>
        <p:xfrm>
          <a:off x="6267450" y="4921250"/>
          <a:ext cx="114300" cy="215900"/>
        </p:xfrm>
        <a:graphic>
          <a:graphicData uri="http://schemas.openxmlformats.org/presentationml/2006/ole">
            <p:oleObj spid="_x0000_s91224" name="Equation" r:id="rId12" imgW="114120" imgH="215640" progId="Equation.3">
              <p:embed/>
            </p:oleObj>
          </a:graphicData>
        </a:graphic>
      </p:graphicFrame>
      <p:graphicFrame>
        <p:nvGraphicFramePr>
          <p:cNvPr id="91225" name="Object 89"/>
          <p:cNvGraphicFramePr>
            <a:graphicFrameLocks noChangeAspect="1"/>
          </p:cNvGraphicFramePr>
          <p:nvPr/>
        </p:nvGraphicFramePr>
        <p:xfrm>
          <a:off x="6267450" y="4921250"/>
          <a:ext cx="114300" cy="215900"/>
        </p:xfrm>
        <a:graphic>
          <a:graphicData uri="http://schemas.openxmlformats.org/presentationml/2006/ole">
            <p:oleObj spid="_x0000_s91225" name="Equation" r:id="rId13" imgW="114120" imgH="215640" progId="Equation.3">
              <p:embed/>
            </p:oleObj>
          </a:graphicData>
        </a:graphic>
      </p:graphicFrame>
      <p:sp>
        <p:nvSpPr>
          <p:cNvPr id="91226" name="Rectangle 90"/>
          <p:cNvSpPr>
            <a:spLocks noChangeArrowheads="1"/>
          </p:cNvSpPr>
          <p:nvPr/>
        </p:nvSpPr>
        <p:spPr bwMode="auto">
          <a:xfrm>
            <a:off x="6019800" y="4572000"/>
            <a:ext cx="76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227" name="Rectangle 91"/>
          <p:cNvSpPr>
            <a:spLocks noChangeArrowheads="1"/>
          </p:cNvSpPr>
          <p:nvPr/>
        </p:nvSpPr>
        <p:spPr bwMode="auto">
          <a:xfrm>
            <a:off x="6172200" y="4572000"/>
            <a:ext cx="76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1228" name="Object 92"/>
          <p:cNvGraphicFramePr>
            <a:graphicFrameLocks noChangeAspect="1"/>
          </p:cNvGraphicFramePr>
          <p:nvPr/>
        </p:nvGraphicFramePr>
        <p:xfrm>
          <a:off x="5715000" y="4800600"/>
          <a:ext cx="177800" cy="76200"/>
        </p:xfrm>
        <a:graphic>
          <a:graphicData uri="http://schemas.openxmlformats.org/presentationml/2006/ole">
            <p:oleObj spid="_x0000_s91228" name="Equation" r:id="rId14" imgW="177480" imgH="75960" progId="Equation.3">
              <p:embed/>
            </p:oleObj>
          </a:graphicData>
        </a:graphic>
      </p:graphicFrame>
      <p:graphicFrame>
        <p:nvGraphicFramePr>
          <p:cNvPr id="91229" name="Object 93"/>
          <p:cNvGraphicFramePr>
            <a:graphicFrameLocks noChangeAspect="1"/>
          </p:cNvGraphicFramePr>
          <p:nvPr/>
        </p:nvGraphicFramePr>
        <p:xfrm>
          <a:off x="3892550" y="4997450"/>
          <a:ext cx="114300" cy="215900"/>
        </p:xfrm>
        <a:graphic>
          <a:graphicData uri="http://schemas.openxmlformats.org/presentationml/2006/ole">
            <p:oleObj spid="_x0000_s91229" name="Equation" r:id="rId15" imgW="114120" imgH="215640" progId="Equation.3">
              <p:embed/>
            </p:oleObj>
          </a:graphicData>
        </a:graphic>
      </p:graphicFrame>
      <p:graphicFrame>
        <p:nvGraphicFramePr>
          <p:cNvPr id="91230" name="Object 94"/>
          <p:cNvGraphicFramePr>
            <a:graphicFrameLocks noChangeAspect="1"/>
          </p:cNvGraphicFramePr>
          <p:nvPr/>
        </p:nvGraphicFramePr>
        <p:xfrm>
          <a:off x="4940300" y="4267200"/>
          <a:ext cx="533400" cy="1219200"/>
        </p:xfrm>
        <a:graphic>
          <a:graphicData uri="http://schemas.openxmlformats.org/presentationml/2006/ole">
            <p:oleObj spid="_x0000_s91230" name="Equation" r:id="rId16" imgW="88560" imgH="203040" progId="Equation.3">
              <p:embed/>
            </p:oleObj>
          </a:graphicData>
        </a:graphic>
      </p:graphicFrame>
      <p:sp>
        <p:nvSpPr>
          <p:cNvPr id="91231" name="Line 95"/>
          <p:cNvSpPr>
            <a:spLocks noChangeShapeType="1"/>
          </p:cNvSpPr>
          <p:nvPr/>
        </p:nvSpPr>
        <p:spPr bwMode="auto">
          <a:xfrm>
            <a:off x="5181600" y="5410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91232" name="Object 96"/>
          <p:cNvGraphicFramePr>
            <a:graphicFrameLocks noChangeAspect="1"/>
          </p:cNvGraphicFramePr>
          <p:nvPr/>
        </p:nvGraphicFramePr>
        <p:xfrm>
          <a:off x="6858000" y="4648200"/>
          <a:ext cx="392113" cy="369888"/>
        </p:xfrm>
        <a:graphic>
          <a:graphicData uri="http://schemas.openxmlformats.org/presentationml/2006/ole">
            <p:oleObj spid="_x0000_s91232" name="Equation" r:id="rId17" imgW="228600" imgH="215640" progId="Equation.3">
              <p:embed/>
            </p:oleObj>
          </a:graphicData>
        </a:graphic>
      </p:graphicFrame>
      <p:graphicFrame>
        <p:nvGraphicFramePr>
          <p:cNvPr id="91233" name="Object 97"/>
          <p:cNvGraphicFramePr>
            <a:graphicFrameLocks noChangeAspect="1"/>
          </p:cNvGraphicFramePr>
          <p:nvPr/>
        </p:nvGraphicFramePr>
        <p:xfrm>
          <a:off x="6172200" y="4267200"/>
          <a:ext cx="566738" cy="1295400"/>
        </p:xfrm>
        <a:graphic>
          <a:graphicData uri="http://schemas.openxmlformats.org/presentationml/2006/ole">
            <p:oleObj spid="_x0000_s91233" name="Equation" r:id="rId18" imgW="88560" imgH="203040" progId="Equation.3">
              <p:embed/>
            </p:oleObj>
          </a:graphicData>
        </a:graphic>
      </p:graphicFrame>
      <p:sp>
        <p:nvSpPr>
          <p:cNvPr id="91234" name="Line 98"/>
          <p:cNvSpPr>
            <a:spLocks noChangeShapeType="1"/>
          </p:cNvSpPr>
          <p:nvPr/>
        </p:nvSpPr>
        <p:spPr bwMode="auto">
          <a:xfrm>
            <a:off x="6705600" y="4567238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91235" name="Object 99"/>
          <p:cNvGraphicFramePr>
            <a:graphicFrameLocks noChangeAspect="1"/>
          </p:cNvGraphicFramePr>
          <p:nvPr/>
        </p:nvGraphicFramePr>
        <p:xfrm>
          <a:off x="5562600" y="5486400"/>
          <a:ext cx="739775" cy="304800"/>
        </p:xfrm>
        <a:graphic>
          <a:graphicData uri="http://schemas.openxmlformats.org/presentationml/2006/ole">
            <p:oleObj spid="_x0000_s91235" name="Equation" r:id="rId19" imgW="431640" imgH="177480" progId="Equation.DSMT4">
              <p:embed/>
            </p:oleObj>
          </a:graphicData>
        </a:graphic>
      </p:graphicFrame>
      <p:sp>
        <p:nvSpPr>
          <p:cNvPr id="91236" name="Line 100"/>
          <p:cNvSpPr>
            <a:spLocks noChangeShapeType="1"/>
          </p:cNvSpPr>
          <p:nvPr/>
        </p:nvSpPr>
        <p:spPr bwMode="auto">
          <a:xfrm>
            <a:off x="3733800" y="1371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237" name="Line 101"/>
          <p:cNvSpPr>
            <a:spLocks noChangeShapeType="1"/>
          </p:cNvSpPr>
          <p:nvPr/>
        </p:nvSpPr>
        <p:spPr bwMode="auto">
          <a:xfrm>
            <a:off x="3733800" y="1371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238" name="Text Box 102"/>
          <p:cNvSpPr txBox="1">
            <a:spLocks noChangeArrowheads="1"/>
          </p:cNvSpPr>
          <p:nvPr/>
        </p:nvSpPr>
        <p:spPr bwMode="auto">
          <a:xfrm>
            <a:off x="3733800" y="990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91239" name="Text Box 103"/>
          <p:cNvSpPr txBox="1">
            <a:spLocks noChangeArrowheads="1"/>
          </p:cNvSpPr>
          <p:nvPr/>
        </p:nvSpPr>
        <p:spPr bwMode="auto">
          <a:xfrm>
            <a:off x="2971800" y="1219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time</a:t>
            </a:r>
          </a:p>
        </p:txBody>
      </p:sp>
      <p:graphicFrame>
        <p:nvGraphicFramePr>
          <p:cNvPr id="91240" name="Object 104"/>
          <p:cNvGraphicFramePr>
            <a:graphicFrameLocks noChangeAspect="1"/>
          </p:cNvGraphicFramePr>
          <p:nvPr/>
        </p:nvGraphicFramePr>
        <p:xfrm>
          <a:off x="4430713" y="990600"/>
          <a:ext cx="784225" cy="392113"/>
        </p:xfrm>
        <a:graphic>
          <a:graphicData uri="http://schemas.openxmlformats.org/presentationml/2006/ole">
            <p:oleObj spid="_x0000_s91240" name="Equation" r:id="rId20" imgW="457200" imgH="228600" progId="Equation.DSMT4">
              <p:embed/>
            </p:oleObj>
          </a:graphicData>
        </a:graphic>
      </p:graphicFrame>
      <p:graphicFrame>
        <p:nvGraphicFramePr>
          <p:cNvPr id="91241" name="Object 105"/>
          <p:cNvGraphicFramePr>
            <a:graphicFrameLocks noChangeAspect="1"/>
          </p:cNvGraphicFramePr>
          <p:nvPr/>
        </p:nvGraphicFramePr>
        <p:xfrm>
          <a:off x="2470150" y="1447800"/>
          <a:ext cx="1200150" cy="434975"/>
        </p:xfrm>
        <a:graphic>
          <a:graphicData uri="http://schemas.openxmlformats.org/presentationml/2006/ole">
            <p:oleObj spid="_x0000_s91241" name="Equation" r:id="rId21" imgW="698400" imgH="253800" progId="Equation.DSMT4">
              <p:embed/>
            </p:oleObj>
          </a:graphicData>
        </a:graphic>
      </p:graphicFrame>
      <p:sp>
        <p:nvSpPr>
          <p:cNvPr id="91243" name="Text Box 107"/>
          <p:cNvSpPr txBox="1">
            <a:spLocks noChangeArrowheads="1"/>
          </p:cNvSpPr>
          <p:nvPr/>
        </p:nvSpPr>
        <p:spPr bwMode="auto">
          <a:xfrm>
            <a:off x="4125913" y="48006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S</a:t>
            </a:r>
            <a:r>
              <a:rPr lang="en-US" b="0"/>
              <a:t>  =</a:t>
            </a:r>
          </a:p>
        </p:txBody>
      </p:sp>
      <p:sp>
        <p:nvSpPr>
          <p:cNvPr id="91244" name="Text Box 108"/>
          <p:cNvSpPr txBox="1">
            <a:spLocks noChangeArrowheads="1"/>
          </p:cNvSpPr>
          <p:nvPr/>
        </p:nvSpPr>
        <p:spPr bwMode="auto">
          <a:xfrm>
            <a:off x="5029200" y="39624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time</a:t>
            </a:r>
          </a:p>
        </p:txBody>
      </p:sp>
      <p:graphicFrame>
        <p:nvGraphicFramePr>
          <p:cNvPr id="91245" name="Object 109"/>
          <p:cNvGraphicFramePr>
            <a:graphicFrameLocks noChangeAspect="1"/>
          </p:cNvGraphicFramePr>
          <p:nvPr/>
        </p:nvGraphicFramePr>
        <p:xfrm>
          <a:off x="5715000" y="3962400"/>
          <a:ext cx="784225" cy="392113"/>
        </p:xfrm>
        <a:graphic>
          <a:graphicData uri="http://schemas.openxmlformats.org/presentationml/2006/ole">
            <p:oleObj spid="_x0000_s91245" name="Equation" r:id="rId22" imgW="457200" imgH="228600" progId="Equation.DSMT4">
              <p:embed/>
            </p:oleObj>
          </a:graphicData>
        </a:graphic>
      </p:graphicFrame>
      <p:sp>
        <p:nvSpPr>
          <p:cNvPr id="91246" name="Line 110"/>
          <p:cNvSpPr>
            <a:spLocks noChangeShapeType="1"/>
          </p:cNvSpPr>
          <p:nvPr/>
        </p:nvSpPr>
        <p:spPr bwMode="auto">
          <a:xfrm>
            <a:off x="4953000" y="4343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247" name="Line 111"/>
          <p:cNvSpPr>
            <a:spLocks noChangeShapeType="1"/>
          </p:cNvSpPr>
          <p:nvPr/>
        </p:nvSpPr>
        <p:spPr bwMode="auto">
          <a:xfrm>
            <a:off x="4953000" y="4343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248" name="Text Box 112"/>
          <p:cNvSpPr txBox="1">
            <a:spLocks noChangeArrowheads="1"/>
          </p:cNvSpPr>
          <p:nvPr/>
        </p:nvSpPr>
        <p:spPr bwMode="auto">
          <a:xfrm>
            <a:off x="4049713" y="43434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Freq.</a:t>
            </a:r>
          </a:p>
        </p:txBody>
      </p:sp>
      <p:graphicFrame>
        <p:nvGraphicFramePr>
          <p:cNvPr id="91249" name="Object 113"/>
          <p:cNvGraphicFramePr>
            <a:graphicFrameLocks noChangeAspect="1"/>
          </p:cNvGraphicFramePr>
          <p:nvPr/>
        </p:nvGraphicFramePr>
        <p:xfrm>
          <a:off x="3287713" y="3657600"/>
          <a:ext cx="1506537" cy="738188"/>
        </p:xfrm>
        <a:graphic>
          <a:graphicData uri="http://schemas.openxmlformats.org/presentationml/2006/ole">
            <p:oleObj spid="_x0000_s91249" name="Equation" r:id="rId23" imgW="87624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Text Box 4"/>
          <p:cNvSpPr txBox="1">
            <a:spLocks noChangeArrowheads="1"/>
          </p:cNvSpPr>
          <p:nvPr/>
        </p:nvSpPr>
        <p:spPr bwMode="auto">
          <a:xfrm>
            <a:off x="457200" y="533400"/>
            <a:ext cx="8382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4. Take the sum over rows for Doppler Spread and sum over columns for Time Spread (fftshift each vector to have “zero” term (sec or Hz) in the middle</a:t>
            </a:r>
          </a:p>
        </p:txBody>
      </p:sp>
      <p:sp>
        <p:nvSpPr>
          <p:cNvPr id="131077" name="Line 5"/>
          <p:cNvSpPr>
            <a:spLocks noChangeShapeType="1"/>
          </p:cNvSpPr>
          <p:nvPr/>
        </p:nvSpPr>
        <p:spPr bwMode="auto">
          <a:xfrm>
            <a:off x="2590800" y="1676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078" name="Line 6"/>
          <p:cNvSpPr>
            <a:spLocks noChangeShapeType="1"/>
          </p:cNvSpPr>
          <p:nvPr/>
        </p:nvSpPr>
        <p:spPr bwMode="auto">
          <a:xfrm>
            <a:off x="1524000" y="2667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079" name="Freeform 7"/>
          <p:cNvSpPr>
            <a:spLocks/>
          </p:cNvSpPr>
          <p:nvPr/>
        </p:nvSpPr>
        <p:spPr bwMode="auto">
          <a:xfrm>
            <a:off x="2590800" y="1663700"/>
            <a:ext cx="838200" cy="1016000"/>
          </a:xfrm>
          <a:custGeom>
            <a:avLst/>
            <a:gdLst/>
            <a:ahLst/>
            <a:cxnLst>
              <a:cxn ang="0">
                <a:pos x="0" y="536"/>
              </a:cxn>
              <a:cxn ang="0">
                <a:pos x="96" y="8"/>
              </a:cxn>
              <a:cxn ang="0">
                <a:pos x="96" y="584"/>
              </a:cxn>
              <a:cxn ang="0">
                <a:pos x="144" y="344"/>
              </a:cxn>
              <a:cxn ang="0">
                <a:pos x="192" y="584"/>
              </a:cxn>
              <a:cxn ang="0">
                <a:pos x="240" y="440"/>
              </a:cxn>
              <a:cxn ang="0">
                <a:pos x="288" y="584"/>
              </a:cxn>
              <a:cxn ang="0">
                <a:pos x="336" y="536"/>
              </a:cxn>
              <a:cxn ang="0">
                <a:pos x="384" y="584"/>
              </a:cxn>
              <a:cxn ang="0">
                <a:pos x="528" y="632"/>
              </a:cxn>
            </a:cxnLst>
            <a:rect l="0" t="0" r="r" b="b"/>
            <a:pathLst>
              <a:path w="528" h="640">
                <a:moveTo>
                  <a:pt x="0" y="536"/>
                </a:moveTo>
                <a:cubicBezTo>
                  <a:pt x="40" y="268"/>
                  <a:pt x="80" y="0"/>
                  <a:pt x="96" y="8"/>
                </a:cubicBezTo>
                <a:cubicBezTo>
                  <a:pt x="112" y="16"/>
                  <a:pt x="88" y="528"/>
                  <a:pt x="96" y="584"/>
                </a:cubicBezTo>
                <a:cubicBezTo>
                  <a:pt x="104" y="640"/>
                  <a:pt x="128" y="344"/>
                  <a:pt x="144" y="344"/>
                </a:cubicBezTo>
                <a:cubicBezTo>
                  <a:pt x="160" y="344"/>
                  <a:pt x="176" y="568"/>
                  <a:pt x="192" y="584"/>
                </a:cubicBezTo>
                <a:cubicBezTo>
                  <a:pt x="208" y="600"/>
                  <a:pt x="224" y="440"/>
                  <a:pt x="240" y="440"/>
                </a:cubicBezTo>
                <a:cubicBezTo>
                  <a:pt x="256" y="440"/>
                  <a:pt x="272" y="568"/>
                  <a:pt x="288" y="584"/>
                </a:cubicBezTo>
                <a:cubicBezTo>
                  <a:pt x="304" y="600"/>
                  <a:pt x="320" y="536"/>
                  <a:pt x="336" y="536"/>
                </a:cubicBezTo>
                <a:cubicBezTo>
                  <a:pt x="352" y="536"/>
                  <a:pt x="352" y="568"/>
                  <a:pt x="384" y="584"/>
                </a:cubicBezTo>
                <a:cubicBezTo>
                  <a:pt x="416" y="600"/>
                  <a:pt x="472" y="616"/>
                  <a:pt x="528" y="6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080" name="Line 8"/>
          <p:cNvSpPr>
            <a:spLocks noChangeShapeType="1"/>
          </p:cNvSpPr>
          <p:nvPr/>
        </p:nvSpPr>
        <p:spPr bwMode="auto">
          <a:xfrm>
            <a:off x="6019800" y="1600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081" name="Line 9"/>
          <p:cNvSpPr>
            <a:spLocks noChangeShapeType="1"/>
          </p:cNvSpPr>
          <p:nvPr/>
        </p:nvSpPr>
        <p:spPr bwMode="auto">
          <a:xfrm>
            <a:off x="4953000" y="25908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082" name="Freeform 10"/>
          <p:cNvSpPr>
            <a:spLocks/>
          </p:cNvSpPr>
          <p:nvPr/>
        </p:nvSpPr>
        <p:spPr bwMode="auto">
          <a:xfrm>
            <a:off x="5715000" y="1612900"/>
            <a:ext cx="609600" cy="977900"/>
          </a:xfrm>
          <a:custGeom>
            <a:avLst/>
            <a:gdLst/>
            <a:ahLst/>
            <a:cxnLst>
              <a:cxn ang="0">
                <a:pos x="8" y="616"/>
              </a:cxn>
              <a:cxn ang="0">
                <a:pos x="8" y="40"/>
              </a:cxn>
              <a:cxn ang="0">
                <a:pos x="56" y="376"/>
              </a:cxn>
              <a:cxn ang="0">
                <a:pos x="104" y="232"/>
              </a:cxn>
              <a:cxn ang="0">
                <a:pos x="104" y="328"/>
              </a:cxn>
              <a:cxn ang="0">
                <a:pos x="152" y="232"/>
              </a:cxn>
              <a:cxn ang="0">
                <a:pos x="200" y="328"/>
              </a:cxn>
              <a:cxn ang="0">
                <a:pos x="200" y="280"/>
              </a:cxn>
              <a:cxn ang="0">
                <a:pos x="296" y="424"/>
              </a:cxn>
              <a:cxn ang="0">
                <a:pos x="296" y="328"/>
              </a:cxn>
              <a:cxn ang="0">
                <a:pos x="344" y="376"/>
              </a:cxn>
              <a:cxn ang="0">
                <a:pos x="392" y="280"/>
              </a:cxn>
              <a:cxn ang="0">
                <a:pos x="440" y="424"/>
              </a:cxn>
              <a:cxn ang="0">
                <a:pos x="488" y="184"/>
              </a:cxn>
              <a:cxn ang="0">
                <a:pos x="488" y="376"/>
              </a:cxn>
              <a:cxn ang="0">
                <a:pos x="536" y="88"/>
              </a:cxn>
              <a:cxn ang="0">
                <a:pos x="584" y="616"/>
              </a:cxn>
            </a:cxnLst>
            <a:rect l="0" t="0" r="r" b="b"/>
            <a:pathLst>
              <a:path w="584" h="616">
                <a:moveTo>
                  <a:pt x="8" y="616"/>
                </a:moveTo>
                <a:cubicBezTo>
                  <a:pt x="4" y="348"/>
                  <a:pt x="0" y="80"/>
                  <a:pt x="8" y="40"/>
                </a:cubicBezTo>
                <a:cubicBezTo>
                  <a:pt x="16" y="0"/>
                  <a:pt x="40" y="344"/>
                  <a:pt x="56" y="376"/>
                </a:cubicBezTo>
                <a:cubicBezTo>
                  <a:pt x="72" y="408"/>
                  <a:pt x="96" y="240"/>
                  <a:pt x="104" y="232"/>
                </a:cubicBezTo>
                <a:cubicBezTo>
                  <a:pt x="112" y="224"/>
                  <a:pt x="96" y="328"/>
                  <a:pt x="104" y="328"/>
                </a:cubicBezTo>
                <a:cubicBezTo>
                  <a:pt x="112" y="328"/>
                  <a:pt x="136" y="232"/>
                  <a:pt x="152" y="232"/>
                </a:cubicBezTo>
                <a:cubicBezTo>
                  <a:pt x="168" y="232"/>
                  <a:pt x="192" y="320"/>
                  <a:pt x="200" y="328"/>
                </a:cubicBezTo>
                <a:cubicBezTo>
                  <a:pt x="208" y="336"/>
                  <a:pt x="184" y="264"/>
                  <a:pt x="200" y="280"/>
                </a:cubicBezTo>
                <a:cubicBezTo>
                  <a:pt x="216" y="296"/>
                  <a:pt x="280" y="416"/>
                  <a:pt x="296" y="424"/>
                </a:cubicBezTo>
                <a:cubicBezTo>
                  <a:pt x="312" y="432"/>
                  <a:pt x="288" y="336"/>
                  <a:pt x="296" y="328"/>
                </a:cubicBezTo>
                <a:cubicBezTo>
                  <a:pt x="304" y="320"/>
                  <a:pt x="328" y="384"/>
                  <a:pt x="344" y="376"/>
                </a:cubicBezTo>
                <a:cubicBezTo>
                  <a:pt x="360" y="368"/>
                  <a:pt x="376" y="272"/>
                  <a:pt x="392" y="280"/>
                </a:cubicBezTo>
                <a:cubicBezTo>
                  <a:pt x="408" y="288"/>
                  <a:pt x="424" y="440"/>
                  <a:pt x="440" y="424"/>
                </a:cubicBezTo>
                <a:cubicBezTo>
                  <a:pt x="456" y="408"/>
                  <a:pt x="480" y="192"/>
                  <a:pt x="488" y="184"/>
                </a:cubicBezTo>
                <a:cubicBezTo>
                  <a:pt x="496" y="176"/>
                  <a:pt x="480" y="392"/>
                  <a:pt x="488" y="376"/>
                </a:cubicBezTo>
                <a:cubicBezTo>
                  <a:pt x="496" y="360"/>
                  <a:pt x="520" y="48"/>
                  <a:pt x="536" y="88"/>
                </a:cubicBezTo>
                <a:cubicBezTo>
                  <a:pt x="552" y="128"/>
                  <a:pt x="568" y="372"/>
                  <a:pt x="584" y="6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31083" name="Object 11"/>
          <p:cNvGraphicFramePr>
            <a:graphicFrameLocks noChangeAspect="1"/>
          </p:cNvGraphicFramePr>
          <p:nvPr/>
        </p:nvGraphicFramePr>
        <p:xfrm>
          <a:off x="3581400" y="2743200"/>
          <a:ext cx="609600" cy="238125"/>
        </p:xfrm>
        <a:graphic>
          <a:graphicData uri="http://schemas.openxmlformats.org/presentationml/2006/ole">
            <p:oleObj spid="_x0000_s131083" name="Equation" r:id="rId4" imgW="583920" imgH="228600" progId="Equation.3">
              <p:embed/>
            </p:oleObj>
          </a:graphicData>
        </a:graphic>
      </p:graphicFrame>
      <p:graphicFrame>
        <p:nvGraphicFramePr>
          <p:cNvPr id="131084" name="Object 12"/>
          <p:cNvGraphicFramePr>
            <a:graphicFrameLocks noChangeAspect="1"/>
          </p:cNvGraphicFramePr>
          <p:nvPr/>
        </p:nvGraphicFramePr>
        <p:xfrm>
          <a:off x="7086600" y="2514600"/>
          <a:ext cx="939800" cy="449263"/>
        </p:xfrm>
        <a:graphic>
          <a:graphicData uri="http://schemas.openxmlformats.org/presentationml/2006/ole">
            <p:oleObj spid="_x0000_s131084" name="Equation" r:id="rId5" imgW="901440" imgH="431640" progId="Equation.3">
              <p:embed/>
            </p:oleObj>
          </a:graphicData>
        </a:graphic>
      </p:graphicFrame>
      <p:sp>
        <p:nvSpPr>
          <p:cNvPr id="131085" name="Text Box 13"/>
          <p:cNvSpPr txBox="1">
            <a:spLocks noChangeArrowheads="1"/>
          </p:cNvSpPr>
          <p:nvPr/>
        </p:nvSpPr>
        <p:spPr bwMode="auto">
          <a:xfrm>
            <a:off x="2057400" y="1600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St</a:t>
            </a:r>
          </a:p>
        </p:txBody>
      </p:sp>
      <p:sp>
        <p:nvSpPr>
          <p:cNvPr id="131086" name="Text Box 14"/>
          <p:cNvSpPr txBox="1">
            <a:spLocks noChangeArrowheads="1"/>
          </p:cNvSpPr>
          <p:nvPr/>
        </p:nvSpPr>
        <p:spPr bwMode="auto">
          <a:xfrm>
            <a:off x="6019800" y="1371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Sf</a:t>
            </a:r>
          </a:p>
        </p:txBody>
      </p:sp>
      <p:sp>
        <p:nvSpPr>
          <p:cNvPr id="131087" name="Text Box 15"/>
          <p:cNvSpPr txBox="1">
            <a:spLocks noChangeArrowheads="1"/>
          </p:cNvSpPr>
          <p:nvPr/>
        </p:nvSpPr>
        <p:spPr bwMode="auto">
          <a:xfrm>
            <a:off x="1828800" y="41148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Frequency Resolution:</a:t>
            </a:r>
          </a:p>
        </p:txBody>
      </p:sp>
      <p:graphicFrame>
        <p:nvGraphicFramePr>
          <p:cNvPr id="131088" name="Object 16"/>
          <p:cNvGraphicFramePr>
            <a:graphicFrameLocks noChangeAspect="1"/>
          </p:cNvGraphicFramePr>
          <p:nvPr/>
        </p:nvGraphicFramePr>
        <p:xfrm>
          <a:off x="4724400" y="3962400"/>
          <a:ext cx="3795713" cy="652463"/>
        </p:xfrm>
        <a:graphic>
          <a:graphicData uri="http://schemas.openxmlformats.org/presentationml/2006/ole">
            <p:oleObj spid="_x0000_s131088" name="Equation" r:id="rId6" imgW="2514600" imgH="431640" progId="Equation.3">
              <p:embed/>
            </p:oleObj>
          </a:graphicData>
        </a:graphic>
      </p:graphicFrame>
      <p:sp>
        <p:nvSpPr>
          <p:cNvPr id="131089" name="Text Box 17"/>
          <p:cNvSpPr txBox="1">
            <a:spLocks noChangeArrowheads="1"/>
          </p:cNvSpPr>
          <p:nvPr/>
        </p:nvSpPr>
        <p:spPr bwMode="auto">
          <a:xfrm>
            <a:off x="457200" y="4800600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Therefore if we want to a resolution in the doppler spread of (say) 1Hz, we need to collect at least 1 sec of data.</a:t>
            </a:r>
          </a:p>
        </p:txBody>
      </p:sp>
      <p:sp>
        <p:nvSpPr>
          <p:cNvPr id="131090" name="Text Box 18"/>
          <p:cNvSpPr txBox="1">
            <a:spLocks noChangeArrowheads="1"/>
          </p:cNvSpPr>
          <p:nvPr/>
        </p:nvSpPr>
        <p:spPr bwMode="auto">
          <a:xfrm>
            <a:off x="228600" y="35052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Time Resolution:</a:t>
            </a:r>
          </a:p>
        </p:txBody>
      </p:sp>
      <p:graphicFrame>
        <p:nvGraphicFramePr>
          <p:cNvPr id="131091" name="Object 19"/>
          <p:cNvGraphicFramePr>
            <a:graphicFrameLocks noChangeAspect="1"/>
          </p:cNvGraphicFramePr>
          <p:nvPr/>
        </p:nvGraphicFramePr>
        <p:xfrm>
          <a:off x="2438400" y="3505200"/>
          <a:ext cx="990600" cy="365125"/>
        </p:xfrm>
        <a:graphic>
          <a:graphicData uri="http://schemas.openxmlformats.org/presentationml/2006/ole">
            <p:oleObj spid="_x0000_s131091" name="Equation" r:id="rId7" imgW="622080" imgH="228600" progId="Equation.3">
              <p:embed/>
            </p:oleObj>
          </a:graphicData>
        </a:graphic>
      </p:graphicFrame>
      <p:sp>
        <p:nvSpPr>
          <p:cNvPr id="131092" name="Line 20"/>
          <p:cNvSpPr>
            <a:spLocks noChangeShapeType="1"/>
          </p:cNvSpPr>
          <p:nvPr/>
        </p:nvSpPr>
        <p:spPr bwMode="auto">
          <a:xfrm flipV="1">
            <a:off x="30480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093" name="Line 21"/>
          <p:cNvSpPr>
            <a:spLocks noChangeShapeType="1"/>
          </p:cNvSpPr>
          <p:nvPr/>
        </p:nvSpPr>
        <p:spPr bwMode="auto">
          <a:xfrm flipV="1">
            <a:off x="6248400" y="2743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76200" y="152400"/>
            <a:ext cx="876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Example:</a:t>
            </a:r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1981200" y="152400"/>
            <a:ext cx="60198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/>
              <a:t>% channel</a:t>
            </a:r>
          </a:p>
          <a:p>
            <a:r>
              <a:rPr lang="fr-FR"/>
              <a:t>Fs=10^6;		% sampling freq. In Hz</a:t>
            </a:r>
          </a:p>
          <a:p>
            <a:r>
              <a:rPr lang="fr-FR"/>
              <a:t>P=[0,-2,-3];  		% attenuations in dB</a:t>
            </a:r>
          </a:p>
          <a:p>
            <a:r>
              <a:rPr lang="fr-FR"/>
              <a:t>T=[0, 10, 15]*10^(-6);  	% time delays in sec</a:t>
            </a:r>
          </a:p>
          <a:p>
            <a:r>
              <a:rPr lang="fr-FR"/>
              <a:t>fd=70;			%doppler shift in Hz</a:t>
            </a:r>
            <a:endParaRPr lang="en-US"/>
          </a:p>
        </p:txBody>
      </p:sp>
      <p:pic>
        <p:nvPicPr>
          <p:cNvPr id="9216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048000"/>
            <a:ext cx="6156325" cy="259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69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4419600"/>
            <a:ext cx="1333500" cy="16383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</p:spPr>
      </p:pic>
      <p:pic>
        <p:nvPicPr>
          <p:cNvPr id="92170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4343400"/>
            <a:ext cx="1438275" cy="196215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</p:spPr>
      </p:pic>
      <p:sp>
        <p:nvSpPr>
          <p:cNvPr id="92171" name="Text Box 11"/>
          <p:cNvSpPr txBox="1">
            <a:spLocks noChangeArrowheads="1"/>
          </p:cNvSpPr>
          <p:nvPr/>
        </p:nvSpPr>
        <p:spPr bwMode="auto">
          <a:xfrm>
            <a:off x="1676400" y="6172200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test_scattering.mdl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3112</TotalTime>
  <Words>399</Words>
  <Application>Microsoft Office PowerPoint</Application>
  <PresentationFormat>On-screen Show (4:3)</PresentationFormat>
  <Paragraphs>70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Default Design</vt:lpstr>
      <vt:lpstr>Microsoft Equation 3.0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Naval Postgraduate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rcristi</dc:creator>
  <cp:lastModifiedBy>rcristi</cp:lastModifiedBy>
  <cp:revision>199</cp:revision>
  <dcterms:created xsi:type="dcterms:W3CDTF">2006-06-29T23:58:05Z</dcterms:created>
  <dcterms:modified xsi:type="dcterms:W3CDTF">2010-11-05T15:53:15Z</dcterms:modified>
</cp:coreProperties>
</file>