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347" r:id="rId2"/>
    <p:sldId id="302" r:id="rId3"/>
    <p:sldId id="346" r:id="rId4"/>
    <p:sldId id="301" r:id="rId5"/>
    <p:sldId id="299" r:id="rId6"/>
    <p:sldId id="303" r:id="rId7"/>
    <p:sldId id="327" r:id="rId8"/>
    <p:sldId id="257" r:id="rId9"/>
    <p:sldId id="280" r:id="rId10"/>
    <p:sldId id="258" r:id="rId11"/>
    <p:sldId id="278" r:id="rId12"/>
    <p:sldId id="376" r:id="rId13"/>
    <p:sldId id="289" r:id="rId14"/>
    <p:sldId id="290" r:id="rId15"/>
    <p:sldId id="284" r:id="rId16"/>
    <p:sldId id="292" r:id="rId17"/>
    <p:sldId id="305" r:id="rId18"/>
    <p:sldId id="349" r:id="rId19"/>
    <p:sldId id="307" r:id="rId20"/>
    <p:sldId id="350" r:id="rId21"/>
    <p:sldId id="309" r:id="rId22"/>
    <p:sldId id="351" r:id="rId23"/>
    <p:sldId id="352" r:id="rId24"/>
    <p:sldId id="365" r:id="rId25"/>
    <p:sldId id="377" r:id="rId26"/>
    <p:sldId id="378" r:id="rId27"/>
    <p:sldId id="379" r:id="rId28"/>
    <p:sldId id="360" r:id="rId29"/>
    <p:sldId id="367" r:id="rId30"/>
    <p:sldId id="368" r:id="rId31"/>
    <p:sldId id="371" r:id="rId32"/>
    <p:sldId id="380" r:id="rId33"/>
    <p:sldId id="370" r:id="rId34"/>
    <p:sldId id="345" r:id="rId3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CC0000"/>
    <a:srgbClr val="009900"/>
    <a:srgbClr val="FF6600"/>
    <a:srgbClr val="C0C0C0"/>
    <a:srgbClr val="00CC66"/>
    <a:srgbClr val="66FF66"/>
    <a:srgbClr val="DDD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284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7" Type="http://schemas.openxmlformats.org/officeDocument/2006/relationships/image" Target="../media/image55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54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image" Target="../media/image58.wmf"/><Relationship Id="rId7" Type="http://schemas.openxmlformats.org/officeDocument/2006/relationships/image" Target="../media/image62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6" Type="http://schemas.openxmlformats.org/officeDocument/2006/relationships/image" Target="../media/image61.wmf"/><Relationship Id="rId5" Type="http://schemas.openxmlformats.org/officeDocument/2006/relationships/image" Target="../media/image60.wmf"/><Relationship Id="rId4" Type="http://schemas.openxmlformats.org/officeDocument/2006/relationships/image" Target="../media/image59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3" Type="http://schemas.openxmlformats.org/officeDocument/2006/relationships/image" Target="../media/image65.wmf"/><Relationship Id="rId7" Type="http://schemas.openxmlformats.org/officeDocument/2006/relationships/image" Target="../media/image69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Relationship Id="rId6" Type="http://schemas.openxmlformats.org/officeDocument/2006/relationships/image" Target="../media/image68.wmf"/><Relationship Id="rId5" Type="http://schemas.openxmlformats.org/officeDocument/2006/relationships/image" Target="../media/image67.wmf"/><Relationship Id="rId4" Type="http://schemas.openxmlformats.org/officeDocument/2006/relationships/image" Target="../media/image66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3.wmf"/><Relationship Id="rId2" Type="http://schemas.openxmlformats.org/officeDocument/2006/relationships/image" Target="../media/image72.wmf"/><Relationship Id="rId1" Type="http://schemas.openxmlformats.org/officeDocument/2006/relationships/image" Target="../media/image71.wmf"/><Relationship Id="rId4" Type="http://schemas.openxmlformats.org/officeDocument/2006/relationships/image" Target="../media/image74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7.wmf"/><Relationship Id="rId7" Type="http://schemas.openxmlformats.org/officeDocument/2006/relationships/image" Target="../media/image81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Relationship Id="rId6" Type="http://schemas.openxmlformats.org/officeDocument/2006/relationships/image" Target="../media/image80.wmf"/><Relationship Id="rId5" Type="http://schemas.openxmlformats.org/officeDocument/2006/relationships/image" Target="../media/image79.wmf"/><Relationship Id="rId4" Type="http://schemas.openxmlformats.org/officeDocument/2006/relationships/image" Target="../media/image78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86.wmf"/><Relationship Id="rId3" Type="http://schemas.openxmlformats.org/officeDocument/2006/relationships/image" Target="../media/image38.wmf"/><Relationship Id="rId7" Type="http://schemas.openxmlformats.org/officeDocument/2006/relationships/image" Target="../media/image85.wmf"/><Relationship Id="rId12" Type="http://schemas.openxmlformats.org/officeDocument/2006/relationships/image" Target="../media/image90.wmf"/><Relationship Id="rId2" Type="http://schemas.openxmlformats.org/officeDocument/2006/relationships/image" Target="../media/image37.wmf"/><Relationship Id="rId1" Type="http://schemas.openxmlformats.org/officeDocument/2006/relationships/image" Target="../media/image31.wmf"/><Relationship Id="rId6" Type="http://schemas.openxmlformats.org/officeDocument/2006/relationships/image" Target="../media/image84.wmf"/><Relationship Id="rId11" Type="http://schemas.openxmlformats.org/officeDocument/2006/relationships/image" Target="../media/image89.wmf"/><Relationship Id="rId5" Type="http://schemas.openxmlformats.org/officeDocument/2006/relationships/image" Target="../media/image83.wmf"/><Relationship Id="rId10" Type="http://schemas.openxmlformats.org/officeDocument/2006/relationships/image" Target="../media/image88.wmf"/><Relationship Id="rId4" Type="http://schemas.openxmlformats.org/officeDocument/2006/relationships/image" Target="../media/image82.wmf"/><Relationship Id="rId9" Type="http://schemas.openxmlformats.org/officeDocument/2006/relationships/image" Target="../media/image87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2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95.wmf"/><Relationship Id="rId7" Type="http://schemas.openxmlformats.org/officeDocument/2006/relationships/image" Target="../media/image98.wmf"/><Relationship Id="rId2" Type="http://schemas.openxmlformats.org/officeDocument/2006/relationships/image" Target="../media/image94.wmf"/><Relationship Id="rId1" Type="http://schemas.openxmlformats.org/officeDocument/2006/relationships/image" Target="../media/image93.wmf"/><Relationship Id="rId6" Type="http://schemas.openxmlformats.org/officeDocument/2006/relationships/image" Target="../media/image97.wmf"/><Relationship Id="rId5" Type="http://schemas.openxmlformats.org/officeDocument/2006/relationships/image" Target="../media/image92.wmf"/><Relationship Id="rId4" Type="http://schemas.openxmlformats.org/officeDocument/2006/relationships/image" Target="../media/image96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6.wmf"/><Relationship Id="rId3" Type="http://schemas.openxmlformats.org/officeDocument/2006/relationships/image" Target="../media/image101.wmf"/><Relationship Id="rId7" Type="http://schemas.openxmlformats.org/officeDocument/2006/relationships/image" Target="../media/image105.wmf"/><Relationship Id="rId2" Type="http://schemas.openxmlformats.org/officeDocument/2006/relationships/image" Target="../media/image100.wmf"/><Relationship Id="rId1" Type="http://schemas.openxmlformats.org/officeDocument/2006/relationships/image" Target="../media/image99.wmf"/><Relationship Id="rId6" Type="http://schemas.openxmlformats.org/officeDocument/2006/relationships/image" Target="../media/image104.wmf"/><Relationship Id="rId5" Type="http://schemas.openxmlformats.org/officeDocument/2006/relationships/image" Target="../media/image103.wmf"/><Relationship Id="rId4" Type="http://schemas.openxmlformats.org/officeDocument/2006/relationships/image" Target="../media/image102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3.wmf"/><Relationship Id="rId2" Type="http://schemas.openxmlformats.org/officeDocument/2006/relationships/image" Target="../media/image112.wmf"/><Relationship Id="rId1" Type="http://schemas.openxmlformats.org/officeDocument/2006/relationships/image" Target="../media/image11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2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2.wmf"/><Relationship Id="rId13" Type="http://schemas.openxmlformats.org/officeDocument/2006/relationships/image" Target="../media/image127.wmf"/><Relationship Id="rId3" Type="http://schemas.openxmlformats.org/officeDocument/2006/relationships/image" Target="../media/image117.wmf"/><Relationship Id="rId7" Type="http://schemas.openxmlformats.org/officeDocument/2006/relationships/image" Target="../media/image121.wmf"/><Relationship Id="rId12" Type="http://schemas.openxmlformats.org/officeDocument/2006/relationships/image" Target="../media/image126.wmf"/><Relationship Id="rId2" Type="http://schemas.openxmlformats.org/officeDocument/2006/relationships/image" Target="../media/image116.wmf"/><Relationship Id="rId1" Type="http://schemas.openxmlformats.org/officeDocument/2006/relationships/image" Target="../media/image115.wmf"/><Relationship Id="rId6" Type="http://schemas.openxmlformats.org/officeDocument/2006/relationships/image" Target="../media/image120.wmf"/><Relationship Id="rId11" Type="http://schemas.openxmlformats.org/officeDocument/2006/relationships/image" Target="../media/image125.wmf"/><Relationship Id="rId5" Type="http://schemas.openxmlformats.org/officeDocument/2006/relationships/image" Target="../media/image119.wmf"/><Relationship Id="rId15" Type="http://schemas.openxmlformats.org/officeDocument/2006/relationships/image" Target="../media/image129.wmf"/><Relationship Id="rId10" Type="http://schemas.openxmlformats.org/officeDocument/2006/relationships/image" Target="../media/image124.wmf"/><Relationship Id="rId4" Type="http://schemas.openxmlformats.org/officeDocument/2006/relationships/image" Target="../media/image118.wmf"/><Relationship Id="rId9" Type="http://schemas.openxmlformats.org/officeDocument/2006/relationships/image" Target="../media/image123.wmf"/><Relationship Id="rId14" Type="http://schemas.openxmlformats.org/officeDocument/2006/relationships/image" Target="../media/image128.wmf"/></Relationships>
</file>

<file path=ppt/drawings/_rels/vmlDrawing2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3.wmf"/><Relationship Id="rId13" Type="http://schemas.openxmlformats.org/officeDocument/2006/relationships/image" Target="../media/image137.wmf"/><Relationship Id="rId3" Type="http://schemas.openxmlformats.org/officeDocument/2006/relationships/image" Target="../media/image119.wmf"/><Relationship Id="rId7" Type="http://schemas.openxmlformats.org/officeDocument/2006/relationships/image" Target="../media/image132.wmf"/><Relationship Id="rId12" Type="http://schemas.openxmlformats.org/officeDocument/2006/relationships/image" Target="../media/image136.wmf"/><Relationship Id="rId2" Type="http://schemas.openxmlformats.org/officeDocument/2006/relationships/image" Target="../media/image131.wmf"/><Relationship Id="rId16" Type="http://schemas.openxmlformats.org/officeDocument/2006/relationships/image" Target="../media/image140.wmf"/><Relationship Id="rId1" Type="http://schemas.openxmlformats.org/officeDocument/2006/relationships/image" Target="../media/image130.wmf"/><Relationship Id="rId6" Type="http://schemas.openxmlformats.org/officeDocument/2006/relationships/image" Target="../media/image123.wmf"/><Relationship Id="rId11" Type="http://schemas.openxmlformats.org/officeDocument/2006/relationships/image" Target="../media/image135.wmf"/><Relationship Id="rId5" Type="http://schemas.openxmlformats.org/officeDocument/2006/relationships/image" Target="../media/image121.wmf"/><Relationship Id="rId15" Type="http://schemas.openxmlformats.org/officeDocument/2006/relationships/image" Target="../media/image139.wmf"/><Relationship Id="rId10" Type="http://schemas.openxmlformats.org/officeDocument/2006/relationships/image" Target="../media/image129.wmf"/><Relationship Id="rId4" Type="http://schemas.openxmlformats.org/officeDocument/2006/relationships/image" Target="../media/image120.wmf"/><Relationship Id="rId9" Type="http://schemas.openxmlformats.org/officeDocument/2006/relationships/image" Target="../media/image134.wmf"/><Relationship Id="rId14" Type="http://schemas.openxmlformats.org/officeDocument/2006/relationships/image" Target="../media/image138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3.wmf"/><Relationship Id="rId2" Type="http://schemas.openxmlformats.org/officeDocument/2006/relationships/image" Target="../media/image142.wmf"/><Relationship Id="rId1" Type="http://schemas.openxmlformats.org/officeDocument/2006/relationships/image" Target="../media/image141.wmf"/><Relationship Id="rId6" Type="http://schemas.openxmlformats.org/officeDocument/2006/relationships/image" Target="../media/image146.wmf"/><Relationship Id="rId5" Type="http://schemas.openxmlformats.org/officeDocument/2006/relationships/image" Target="../media/image145.wmf"/><Relationship Id="rId4" Type="http://schemas.openxmlformats.org/officeDocument/2006/relationships/image" Target="../media/image144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6.wmf"/></Relationships>
</file>

<file path=ppt/drawings/_rels/vmlDrawing2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4.wmf"/><Relationship Id="rId13" Type="http://schemas.openxmlformats.org/officeDocument/2006/relationships/image" Target="../media/image129.wmf"/><Relationship Id="rId3" Type="http://schemas.openxmlformats.org/officeDocument/2006/relationships/image" Target="../media/image119.wmf"/><Relationship Id="rId7" Type="http://schemas.openxmlformats.org/officeDocument/2006/relationships/image" Target="../media/image123.wmf"/><Relationship Id="rId12" Type="http://schemas.openxmlformats.org/officeDocument/2006/relationships/image" Target="../media/image128.wmf"/><Relationship Id="rId2" Type="http://schemas.openxmlformats.org/officeDocument/2006/relationships/image" Target="../media/image118.wmf"/><Relationship Id="rId16" Type="http://schemas.openxmlformats.org/officeDocument/2006/relationships/image" Target="../media/image154.wmf"/><Relationship Id="rId1" Type="http://schemas.openxmlformats.org/officeDocument/2006/relationships/image" Target="../media/image151.wmf"/><Relationship Id="rId6" Type="http://schemas.openxmlformats.org/officeDocument/2006/relationships/image" Target="../media/image122.wmf"/><Relationship Id="rId11" Type="http://schemas.openxmlformats.org/officeDocument/2006/relationships/image" Target="../media/image127.wmf"/><Relationship Id="rId5" Type="http://schemas.openxmlformats.org/officeDocument/2006/relationships/image" Target="../media/image121.wmf"/><Relationship Id="rId15" Type="http://schemas.openxmlformats.org/officeDocument/2006/relationships/image" Target="../media/image153.wmf"/><Relationship Id="rId10" Type="http://schemas.openxmlformats.org/officeDocument/2006/relationships/image" Target="../media/image126.wmf"/><Relationship Id="rId4" Type="http://schemas.openxmlformats.org/officeDocument/2006/relationships/image" Target="../media/image120.wmf"/><Relationship Id="rId9" Type="http://schemas.openxmlformats.org/officeDocument/2006/relationships/image" Target="../media/image125.wmf"/><Relationship Id="rId14" Type="http://schemas.openxmlformats.org/officeDocument/2006/relationships/image" Target="../media/image152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9.wmf"/><Relationship Id="rId2" Type="http://schemas.openxmlformats.org/officeDocument/2006/relationships/image" Target="../media/image156.wmf"/><Relationship Id="rId1" Type="http://schemas.openxmlformats.org/officeDocument/2006/relationships/image" Target="../media/image155.wmf"/><Relationship Id="rId5" Type="http://schemas.openxmlformats.org/officeDocument/2006/relationships/image" Target="../media/image81.wmf"/><Relationship Id="rId4" Type="http://schemas.openxmlformats.org/officeDocument/2006/relationships/image" Target="../media/image80.wmf"/></Relationships>
</file>

<file path=ppt/drawings/_rels/vmlDrawing2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2.wmf"/><Relationship Id="rId3" Type="http://schemas.openxmlformats.org/officeDocument/2006/relationships/image" Target="../media/image159.wmf"/><Relationship Id="rId7" Type="http://schemas.openxmlformats.org/officeDocument/2006/relationships/image" Target="../media/image156.wmf"/><Relationship Id="rId2" Type="http://schemas.openxmlformats.org/officeDocument/2006/relationships/image" Target="../media/image158.wmf"/><Relationship Id="rId1" Type="http://schemas.openxmlformats.org/officeDocument/2006/relationships/image" Target="../media/image157.wmf"/><Relationship Id="rId6" Type="http://schemas.openxmlformats.org/officeDocument/2006/relationships/image" Target="../media/image146.wmf"/><Relationship Id="rId5" Type="http://schemas.openxmlformats.org/officeDocument/2006/relationships/image" Target="../media/image161.wmf"/><Relationship Id="rId4" Type="http://schemas.openxmlformats.org/officeDocument/2006/relationships/image" Target="../media/image16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10" Type="http://schemas.openxmlformats.org/officeDocument/2006/relationships/image" Target="../media/image19.wmf"/><Relationship Id="rId4" Type="http://schemas.openxmlformats.org/officeDocument/2006/relationships/image" Target="../media/image13.wmf"/><Relationship Id="rId9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8.wmf"/><Relationship Id="rId6" Type="http://schemas.openxmlformats.org/officeDocument/2006/relationships/image" Target="../media/image30.wmf"/><Relationship Id="rId5" Type="http://schemas.openxmlformats.org/officeDocument/2006/relationships/image" Target="../media/image21.wmf"/><Relationship Id="rId4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1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image" Target="../media/image42.wmf"/><Relationship Id="rId7" Type="http://schemas.openxmlformats.org/officeDocument/2006/relationships/image" Target="../media/image46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Relationship Id="rId9" Type="http://schemas.openxmlformats.org/officeDocument/2006/relationships/image" Target="../media/image4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132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2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2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132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C251082E-3436-4E1A-ACF0-979F6A0480D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E7E04C-3592-4145-A2BD-F4C61ACA2E7D}" type="slidenum">
              <a:rPr lang="en-US"/>
              <a:pPr/>
              <a:t>1</a:t>
            </a:fld>
            <a:endParaRPr lang="en-US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D819E9-791F-4407-939A-F382D2788BA0}" type="slidenum">
              <a:rPr lang="en-US"/>
              <a:pPr/>
              <a:t>10</a:t>
            </a:fld>
            <a:endParaRPr lang="en-US"/>
          </a:p>
        </p:txBody>
      </p:sp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CF611E-5BE6-4622-9074-09999D1DC344}" type="slidenum">
              <a:rPr lang="en-US"/>
              <a:pPr/>
              <a:t>11</a:t>
            </a:fld>
            <a:endParaRPr lang="en-US"/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962985-6906-480C-B439-0F6FE5779232}" type="slidenum">
              <a:rPr lang="en-US"/>
              <a:pPr/>
              <a:t>12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C01611-841B-4342-A2E9-6334992C4CDF}" type="slidenum">
              <a:rPr lang="en-US"/>
              <a:pPr/>
              <a:t>13</a:t>
            </a:fld>
            <a:endParaRPr lang="en-US"/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D8E482-0843-4C61-AFDA-F1BAA0DA8197}" type="slidenum">
              <a:rPr lang="en-US"/>
              <a:pPr/>
              <a:t>14</a:t>
            </a:fld>
            <a:endParaRPr lang="en-US"/>
          </a:p>
        </p:txBody>
      </p:sp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E594AA-E580-43C0-A76E-DF879CB4AD2D}" type="slidenum">
              <a:rPr lang="en-US"/>
              <a:pPr/>
              <a:t>15</a:t>
            </a:fld>
            <a:endParaRPr lang="en-US"/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E7C1BF-16A5-4A21-B788-FC2E34EAE60A}" type="slidenum">
              <a:rPr lang="en-US"/>
              <a:pPr/>
              <a:t>16</a:t>
            </a:fld>
            <a:endParaRPr lang="en-US"/>
          </a:p>
        </p:txBody>
      </p:sp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E1C511-7ED7-41EC-B72E-42950010B35C}" type="slidenum">
              <a:rPr lang="en-US"/>
              <a:pPr/>
              <a:t>17</a:t>
            </a:fld>
            <a:endParaRPr lang="en-US"/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DB3D6B-C3C6-45BA-B69B-C25EFE07B6BF}" type="slidenum">
              <a:rPr lang="en-US"/>
              <a:pPr/>
              <a:t>18</a:t>
            </a:fld>
            <a:endParaRPr lang="en-US"/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C865F6-BF24-43AE-A974-3AB1CFCC9692}" type="slidenum">
              <a:rPr lang="en-US"/>
              <a:pPr/>
              <a:t>19</a:t>
            </a:fld>
            <a:endParaRPr lang="en-US"/>
          </a:p>
        </p:txBody>
      </p:sp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2C035C-CE7E-4029-BF36-8AA7665A0023}" type="slidenum">
              <a:rPr lang="en-US"/>
              <a:pPr/>
              <a:t>2</a:t>
            </a:fld>
            <a:endParaRPr lang="en-US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A45046-1A54-4412-9B13-55C33EF28F39}" type="slidenum">
              <a:rPr lang="en-US"/>
              <a:pPr/>
              <a:t>20</a:t>
            </a:fld>
            <a:endParaRPr lang="en-US"/>
          </a:p>
        </p:txBody>
      </p:sp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033B95-0B0C-449C-9ED9-E68E754B1CA6}" type="slidenum">
              <a:rPr lang="en-US"/>
              <a:pPr/>
              <a:t>21</a:t>
            </a:fld>
            <a:endParaRPr lang="en-US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FC0AEF-4AAE-44C3-940B-6EB02277CCE9}" type="slidenum">
              <a:rPr lang="en-US"/>
              <a:pPr/>
              <a:t>22</a:t>
            </a:fld>
            <a:endParaRPr lang="en-US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1E0E48-A749-4239-8BB9-CF02505702FE}" type="slidenum">
              <a:rPr lang="en-US"/>
              <a:pPr/>
              <a:t>23</a:t>
            </a:fld>
            <a:endParaRPr lang="en-US"/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CECB78-7E37-4411-BD07-99DA503939BB}" type="slidenum">
              <a:rPr lang="en-US"/>
              <a:pPr/>
              <a:t>24</a:t>
            </a:fld>
            <a:endParaRPr lang="en-US"/>
          </a:p>
        </p:txBody>
      </p:sp>
      <p:sp>
        <p:nvSpPr>
          <p:cNvPr id="17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CEFD57-A333-40CB-A1FB-7CB797FD9023}" type="slidenum">
              <a:rPr lang="en-US"/>
              <a:pPr/>
              <a:t>25</a:t>
            </a:fld>
            <a:endParaRPr lang="en-US"/>
          </a:p>
        </p:txBody>
      </p:sp>
      <p:sp>
        <p:nvSpPr>
          <p:cNvPr id="19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209DF2-00DD-46DE-8905-C5D69EB2DD33}" type="slidenum">
              <a:rPr lang="en-US"/>
              <a:pPr/>
              <a:t>26</a:t>
            </a:fld>
            <a:endParaRPr lang="en-US"/>
          </a:p>
        </p:txBody>
      </p:sp>
      <p:sp>
        <p:nvSpPr>
          <p:cNvPr id="19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D57457-5CD3-4911-A61A-C5123518A65C}" type="slidenum">
              <a:rPr lang="en-US"/>
              <a:pPr/>
              <a:t>27</a:t>
            </a:fld>
            <a:endParaRPr lang="en-US"/>
          </a:p>
        </p:txBody>
      </p:sp>
      <p:sp>
        <p:nvSpPr>
          <p:cNvPr id="201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753ADE-54A1-4A25-A7DE-0827ABBC7107}" type="slidenum">
              <a:rPr lang="en-US"/>
              <a:pPr/>
              <a:t>28</a:t>
            </a:fld>
            <a:endParaRPr lang="en-US"/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52E792-2542-4F29-A440-C765A2631FE1}" type="slidenum">
              <a:rPr lang="en-US"/>
              <a:pPr/>
              <a:t>29</a:t>
            </a:fld>
            <a:endParaRPr lang="en-US"/>
          </a:p>
        </p:txBody>
      </p:sp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4C3375-8075-4BB5-8353-B1CECBFAEDD5}" type="slidenum">
              <a:rPr lang="en-US"/>
              <a:pPr/>
              <a:t>3</a:t>
            </a:fld>
            <a:endParaRPr lang="en-US"/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0391E4-5B09-4779-A01F-069C31976F74}" type="slidenum">
              <a:rPr lang="en-US"/>
              <a:pPr/>
              <a:t>30</a:t>
            </a:fld>
            <a:endParaRPr lang="en-US"/>
          </a:p>
        </p:txBody>
      </p:sp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340808-4BC6-4ACB-9330-FFFED3D7FDE6}" type="slidenum">
              <a:rPr lang="en-US"/>
              <a:pPr/>
              <a:t>31</a:t>
            </a:fld>
            <a:endParaRPr lang="en-US"/>
          </a:p>
        </p:txBody>
      </p:sp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925AC9-65D6-4730-A222-7DD787CF82B7}" type="slidenum">
              <a:rPr lang="en-US"/>
              <a:pPr/>
              <a:t>32</a:t>
            </a:fld>
            <a:endParaRPr lang="en-US"/>
          </a:p>
        </p:txBody>
      </p:sp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998DAD-64DC-4833-819A-140A6EDBF444}" type="slidenum">
              <a:rPr lang="en-US"/>
              <a:pPr/>
              <a:t>33</a:t>
            </a:fld>
            <a:endParaRPr lang="en-US"/>
          </a:p>
        </p:txBody>
      </p:sp>
      <p:sp>
        <p:nvSpPr>
          <p:cNvPr id="17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D1223D-FFBE-4375-B598-6DC5CC3AF1A8}" type="slidenum">
              <a:rPr lang="en-US"/>
              <a:pPr/>
              <a:t>34</a:t>
            </a:fld>
            <a:endParaRPr lang="en-US"/>
          </a:p>
        </p:txBody>
      </p:sp>
      <p:sp>
        <p:nvSpPr>
          <p:cNvPr id="190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D18675-0143-4318-A4C0-C442FA2C0FFC}" type="slidenum">
              <a:rPr lang="en-US"/>
              <a:pPr/>
              <a:t>4</a:t>
            </a:fld>
            <a:endParaRPr lang="en-US"/>
          </a:p>
        </p:txBody>
      </p:sp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CBEEE1-6083-4086-8CE5-7534512FC6DE}" type="slidenum">
              <a:rPr lang="en-US"/>
              <a:pPr/>
              <a:t>5</a:t>
            </a:fld>
            <a:endParaRPr lang="en-US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395844-6560-4370-B044-D01A6E04A53A}" type="slidenum">
              <a:rPr lang="en-US"/>
              <a:pPr/>
              <a:t>6</a:t>
            </a:fld>
            <a:endParaRPr lang="en-US"/>
          </a:p>
        </p:txBody>
      </p:sp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B5381C-4FDE-4C93-B0FE-E8F2B251DB74}" type="slidenum">
              <a:rPr lang="en-US"/>
              <a:pPr/>
              <a:t>7</a:t>
            </a:fld>
            <a:endParaRPr lang="en-US"/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34D917-DCF2-4FE9-82EE-1BA6D9C84372}" type="slidenum">
              <a:rPr lang="en-US"/>
              <a:pPr/>
              <a:t>8</a:t>
            </a:fld>
            <a:endParaRPr lang="en-US"/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AF80A6-F549-4DAB-8697-A269FCDD7374}" type="slidenum">
              <a:rPr lang="en-US"/>
              <a:pPr/>
              <a:t>9</a:t>
            </a:fld>
            <a:endParaRPr lang="en-US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DEFAD-1836-4A9B-B942-4CBE96A8E3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CAE181-EE58-4D10-9656-B9A5263FCF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1D41BF-D954-42EA-AE50-C6997435F3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4C46C2-528B-4F27-9604-31D9D07537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A80751-7B69-4A45-B60A-C68F31969A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CA735F-5CA7-41A3-B3B8-5525E26ABD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563364-FF9A-4F2E-9BAB-1F28EDB05B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104F66-B310-4092-9B45-4E2007B6C3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30C859-7AC7-4A12-9B07-42F2CA199F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E0A971-EA1F-4610-B369-0B08D721F4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0830F9-F41B-4ECA-A190-AF34E7F41B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FDB7F9FB-BEB7-4F9C-92BF-933D827E543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4.bin"/><Relationship Id="rId5" Type="http://schemas.openxmlformats.org/officeDocument/2006/relationships/image" Target="../media/image27.jpeg"/><Relationship Id="rId10" Type="http://schemas.openxmlformats.org/officeDocument/2006/relationships/oleObject" Target="../embeddings/oleObject38.bin"/><Relationship Id="rId4" Type="http://schemas.openxmlformats.org/officeDocument/2006/relationships/image" Target="../media/image36.jpeg"/><Relationship Id="rId9" Type="http://schemas.openxmlformats.org/officeDocument/2006/relationships/oleObject" Target="../embeddings/oleObject37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9.bin"/><Relationship Id="rId5" Type="http://schemas.openxmlformats.org/officeDocument/2006/relationships/image" Target="../media/image36.jpeg"/><Relationship Id="rId10" Type="http://schemas.openxmlformats.org/officeDocument/2006/relationships/image" Target="../media/image39.jpeg"/><Relationship Id="rId4" Type="http://schemas.openxmlformats.org/officeDocument/2006/relationships/image" Target="../media/image27.jpeg"/><Relationship Id="rId9" Type="http://schemas.openxmlformats.org/officeDocument/2006/relationships/hyperlink" Target="http://www.geocities.com/electrogravitics/rmc-002.jpg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45.bin"/><Relationship Id="rId12" Type="http://schemas.openxmlformats.org/officeDocument/2006/relationships/oleObject" Target="../embeddings/oleObject5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4.bin"/><Relationship Id="rId11" Type="http://schemas.openxmlformats.org/officeDocument/2006/relationships/oleObject" Target="../embeddings/oleObject49.bin"/><Relationship Id="rId5" Type="http://schemas.openxmlformats.org/officeDocument/2006/relationships/oleObject" Target="../embeddings/oleObject43.bin"/><Relationship Id="rId10" Type="http://schemas.openxmlformats.org/officeDocument/2006/relationships/oleObject" Target="../embeddings/oleObject48.bin"/><Relationship Id="rId4" Type="http://schemas.openxmlformats.org/officeDocument/2006/relationships/oleObject" Target="../embeddings/oleObject42.bin"/><Relationship Id="rId9" Type="http://schemas.openxmlformats.org/officeDocument/2006/relationships/oleObject" Target="../embeddings/oleObject47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5.bin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5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53.bin"/><Relationship Id="rId11" Type="http://schemas.openxmlformats.org/officeDocument/2006/relationships/oleObject" Target="../embeddings/oleObject58.bin"/><Relationship Id="rId5" Type="http://schemas.openxmlformats.org/officeDocument/2006/relationships/oleObject" Target="../embeddings/oleObject52.bin"/><Relationship Id="rId10" Type="http://schemas.openxmlformats.org/officeDocument/2006/relationships/oleObject" Target="../embeddings/oleObject57.bin"/><Relationship Id="rId4" Type="http://schemas.openxmlformats.org/officeDocument/2006/relationships/oleObject" Target="../embeddings/oleObject51.bin"/><Relationship Id="rId9" Type="http://schemas.openxmlformats.org/officeDocument/2006/relationships/oleObject" Target="../embeddings/oleObject56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3.bin"/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62.bin"/><Relationship Id="rId12" Type="http://schemas.openxmlformats.org/officeDocument/2006/relationships/oleObject" Target="../embeddings/oleObject6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61.bin"/><Relationship Id="rId11" Type="http://schemas.openxmlformats.org/officeDocument/2006/relationships/oleObject" Target="../embeddings/oleObject66.bin"/><Relationship Id="rId5" Type="http://schemas.openxmlformats.org/officeDocument/2006/relationships/oleObject" Target="../embeddings/oleObject60.bin"/><Relationship Id="rId10" Type="http://schemas.openxmlformats.org/officeDocument/2006/relationships/oleObject" Target="../embeddings/oleObject65.bin"/><Relationship Id="rId4" Type="http://schemas.openxmlformats.org/officeDocument/2006/relationships/oleObject" Target="../embeddings/oleObject59.bin"/><Relationship Id="rId9" Type="http://schemas.openxmlformats.org/officeDocument/2006/relationships/oleObject" Target="../embeddings/oleObject64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2.bin"/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7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70.bin"/><Relationship Id="rId11" Type="http://schemas.openxmlformats.org/officeDocument/2006/relationships/oleObject" Target="../embeddings/oleObject75.bin"/><Relationship Id="rId5" Type="http://schemas.openxmlformats.org/officeDocument/2006/relationships/oleObject" Target="../embeddings/oleObject69.bin"/><Relationship Id="rId10" Type="http://schemas.openxmlformats.org/officeDocument/2006/relationships/oleObject" Target="../embeddings/oleObject74.bin"/><Relationship Id="rId4" Type="http://schemas.openxmlformats.org/officeDocument/2006/relationships/oleObject" Target="../embeddings/oleObject68.bin"/><Relationship Id="rId9" Type="http://schemas.openxmlformats.org/officeDocument/2006/relationships/oleObject" Target="../embeddings/oleObject73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oleObject" Target="../embeddings/oleObject7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78.bin"/><Relationship Id="rId5" Type="http://schemas.openxmlformats.org/officeDocument/2006/relationships/oleObject" Target="../embeddings/oleObject77.bin"/><Relationship Id="rId4" Type="http://schemas.openxmlformats.org/officeDocument/2006/relationships/oleObject" Target="../embeddings/oleObject76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4.bin"/><Relationship Id="rId3" Type="http://schemas.openxmlformats.org/officeDocument/2006/relationships/notesSlide" Target="../notesSlides/notesSlide17.xml"/><Relationship Id="rId7" Type="http://schemas.openxmlformats.org/officeDocument/2006/relationships/oleObject" Target="../embeddings/oleObject8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82.bin"/><Relationship Id="rId5" Type="http://schemas.openxmlformats.org/officeDocument/2006/relationships/oleObject" Target="../embeddings/oleObject81.bin"/><Relationship Id="rId10" Type="http://schemas.openxmlformats.org/officeDocument/2006/relationships/oleObject" Target="../embeddings/oleObject86.bin"/><Relationship Id="rId4" Type="http://schemas.openxmlformats.org/officeDocument/2006/relationships/oleObject" Target="../embeddings/oleObject80.bin"/><Relationship Id="rId9" Type="http://schemas.openxmlformats.org/officeDocument/2006/relationships/oleObject" Target="../embeddings/oleObject85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9.bin"/><Relationship Id="rId13" Type="http://schemas.openxmlformats.org/officeDocument/2006/relationships/oleObject" Target="../embeddings/oleObject92.bin"/><Relationship Id="rId18" Type="http://schemas.openxmlformats.org/officeDocument/2006/relationships/oleObject" Target="../embeddings/oleObject97.bin"/><Relationship Id="rId3" Type="http://schemas.openxmlformats.org/officeDocument/2006/relationships/notesSlide" Target="../notesSlides/notesSlide18.xml"/><Relationship Id="rId21" Type="http://schemas.openxmlformats.org/officeDocument/2006/relationships/oleObject" Target="../embeddings/oleObject100.bin"/><Relationship Id="rId7" Type="http://schemas.openxmlformats.org/officeDocument/2006/relationships/oleObject" Target="../embeddings/oleObject88.bin"/><Relationship Id="rId12" Type="http://schemas.openxmlformats.org/officeDocument/2006/relationships/oleObject" Target="../embeddings/oleObject91.bin"/><Relationship Id="rId17" Type="http://schemas.openxmlformats.org/officeDocument/2006/relationships/oleObject" Target="../embeddings/oleObject96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95.bin"/><Relationship Id="rId20" Type="http://schemas.openxmlformats.org/officeDocument/2006/relationships/oleObject" Target="../embeddings/oleObject99.bin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87.bin"/><Relationship Id="rId11" Type="http://schemas.openxmlformats.org/officeDocument/2006/relationships/oleObject" Target="../embeddings/oleObject90.bin"/><Relationship Id="rId24" Type="http://schemas.openxmlformats.org/officeDocument/2006/relationships/oleObject" Target="../embeddings/oleObject103.bin"/><Relationship Id="rId5" Type="http://schemas.openxmlformats.org/officeDocument/2006/relationships/image" Target="../media/image91.jpeg"/><Relationship Id="rId15" Type="http://schemas.openxmlformats.org/officeDocument/2006/relationships/oleObject" Target="../embeddings/oleObject94.bin"/><Relationship Id="rId23" Type="http://schemas.openxmlformats.org/officeDocument/2006/relationships/oleObject" Target="../embeddings/oleObject102.bin"/><Relationship Id="rId10" Type="http://schemas.openxmlformats.org/officeDocument/2006/relationships/image" Target="../media/image39.jpeg"/><Relationship Id="rId19" Type="http://schemas.openxmlformats.org/officeDocument/2006/relationships/oleObject" Target="../embeddings/oleObject98.bin"/><Relationship Id="rId4" Type="http://schemas.openxmlformats.org/officeDocument/2006/relationships/image" Target="../media/image27.jpeg"/><Relationship Id="rId9" Type="http://schemas.openxmlformats.org/officeDocument/2006/relationships/hyperlink" Target="http://www.geocities.com/electrogravitics/rmc-002.jpg" TargetMode="External"/><Relationship Id="rId14" Type="http://schemas.openxmlformats.org/officeDocument/2006/relationships/oleObject" Target="../embeddings/oleObject93.bin"/><Relationship Id="rId22" Type="http://schemas.openxmlformats.org/officeDocument/2006/relationships/oleObject" Target="../embeddings/oleObject101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104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9.bin"/><Relationship Id="rId3" Type="http://schemas.openxmlformats.org/officeDocument/2006/relationships/notesSlide" Target="../notesSlides/notesSlide20.xml"/><Relationship Id="rId7" Type="http://schemas.openxmlformats.org/officeDocument/2006/relationships/oleObject" Target="../embeddings/oleObject10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107.bin"/><Relationship Id="rId5" Type="http://schemas.openxmlformats.org/officeDocument/2006/relationships/oleObject" Target="../embeddings/oleObject106.bin"/><Relationship Id="rId10" Type="http://schemas.openxmlformats.org/officeDocument/2006/relationships/oleObject" Target="../embeddings/oleObject111.bin"/><Relationship Id="rId4" Type="http://schemas.openxmlformats.org/officeDocument/2006/relationships/oleObject" Target="../embeddings/oleObject105.bin"/><Relationship Id="rId9" Type="http://schemas.openxmlformats.org/officeDocument/2006/relationships/oleObject" Target="../embeddings/oleObject110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6.bin"/><Relationship Id="rId3" Type="http://schemas.openxmlformats.org/officeDocument/2006/relationships/notesSlide" Target="../notesSlides/notesSlide21.xml"/><Relationship Id="rId7" Type="http://schemas.openxmlformats.org/officeDocument/2006/relationships/oleObject" Target="../embeddings/oleObject1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114.bin"/><Relationship Id="rId11" Type="http://schemas.openxmlformats.org/officeDocument/2006/relationships/oleObject" Target="../embeddings/oleObject119.bin"/><Relationship Id="rId5" Type="http://schemas.openxmlformats.org/officeDocument/2006/relationships/oleObject" Target="../embeddings/oleObject113.bin"/><Relationship Id="rId10" Type="http://schemas.openxmlformats.org/officeDocument/2006/relationships/oleObject" Target="../embeddings/oleObject118.bin"/><Relationship Id="rId4" Type="http://schemas.openxmlformats.org/officeDocument/2006/relationships/oleObject" Target="../embeddings/oleObject112.bin"/><Relationship Id="rId9" Type="http://schemas.openxmlformats.org/officeDocument/2006/relationships/oleObject" Target="../embeddings/oleObject117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7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0.png"/><Relationship Id="rId5" Type="http://schemas.openxmlformats.org/officeDocument/2006/relationships/image" Target="../media/image109.png"/><Relationship Id="rId4" Type="http://schemas.openxmlformats.org/officeDocument/2006/relationships/image" Target="../media/image10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7" Type="http://schemas.openxmlformats.org/officeDocument/2006/relationships/oleObject" Target="../embeddings/oleObject1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21.bin"/><Relationship Id="rId5" Type="http://schemas.openxmlformats.org/officeDocument/2006/relationships/oleObject" Target="../embeddings/oleObject120.bin"/><Relationship Id="rId4" Type="http://schemas.openxmlformats.org/officeDocument/2006/relationships/image" Target="../media/image114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7.bin"/><Relationship Id="rId13" Type="http://schemas.openxmlformats.org/officeDocument/2006/relationships/oleObject" Target="../embeddings/oleObject132.bin"/><Relationship Id="rId18" Type="http://schemas.openxmlformats.org/officeDocument/2006/relationships/oleObject" Target="../embeddings/oleObject137.bin"/><Relationship Id="rId26" Type="http://schemas.openxmlformats.org/officeDocument/2006/relationships/oleObject" Target="../embeddings/oleObject145.bin"/><Relationship Id="rId3" Type="http://schemas.openxmlformats.org/officeDocument/2006/relationships/notesSlide" Target="../notesSlides/notesSlide25.xml"/><Relationship Id="rId21" Type="http://schemas.openxmlformats.org/officeDocument/2006/relationships/oleObject" Target="../embeddings/oleObject140.bin"/><Relationship Id="rId7" Type="http://schemas.openxmlformats.org/officeDocument/2006/relationships/oleObject" Target="../embeddings/oleObject126.bin"/><Relationship Id="rId12" Type="http://schemas.openxmlformats.org/officeDocument/2006/relationships/oleObject" Target="../embeddings/oleObject131.bin"/><Relationship Id="rId17" Type="http://schemas.openxmlformats.org/officeDocument/2006/relationships/oleObject" Target="../embeddings/oleObject136.bin"/><Relationship Id="rId25" Type="http://schemas.openxmlformats.org/officeDocument/2006/relationships/oleObject" Target="../embeddings/oleObject144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35.bin"/><Relationship Id="rId20" Type="http://schemas.openxmlformats.org/officeDocument/2006/relationships/oleObject" Target="../embeddings/oleObject139.bin"/><Relationship Id="rId29" Type="http://schemas.openxmlformats.org/officeDocument/2006/relationships/oleObject" Target="../embeddings/oleObject148.bin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125.bin"/><Relationship Id="rId11" Type="http://schemas.openxmlformats.org/officeDocument/2006/relationships/oleObject" Target="../embeddings/oleObject130.bin"/><Relationship Id="rId24" Type="http://schemas.openxmlformats.org/officeDocument/2006/relationships/oleObject" Target="../embeddings/oleObject143.bin"/><Relationship Id="rId32" Type="http://schemas.openxmlformats.org/officeDocument/2006/relationships/oleObject" Target="../embeddings/oleObject151.bin"/><Relationship Id="rId5" Type="http://schemas.openxmlformats.org/officeDocument/2006/relationships/oleObject" Target="../embeddings/oleObject124.bin"/><Relationship Id="rId15" Type="http://schemas.openxmlformats.org/officeDocument/2006/relationships/oleObject" Target="../embeddings/oleObject134.bin"/><Relationship Id="rId23" Type="http://schemas.openxmlformats.org/officeDocument/2006/relationships/oleObject" Target="../embeddings/oleObject142.bin"/><Relationship Id="rId28" Type="http://schemas.openxmlformats.org/officeDocument/2006/relationships/oleObject" Target="../embeddings/oleObject147.bin"/><Relationship Id="rId10" Type="http://schemas.openxmlformats.org/officeDocument/2006/relationships/oleObject" Target="../embeddings/oleObject129.bin"/><Relationship Id="rId19" Type="http://schemas.openxmlformats.org/officeDocument/2006/relationships/oleObject" Target="../embeddings/oleObject138.bin"/><Relationship Id="rId31" Type="http://schemas.openxmlformats.org/officeDocument/2006/relationships/oleObject" Target="../embeddings/oleObject150.bin"/><Relationship Id="rId4" Type="http://schemas.openxmlformats.org/officeDocument/2006/relationships/oleObject" Target="../embeddings/oleObject123.bin"/><Relationship Id="rId9" Type="http://schemas.openxmlformats.org/officeDocument/2006/relationships/oleObject" Target="../embeddings/oleObject128.bin"/><Relationship Id="rId14" Type="http://schemas.openxmlformats.org/officeDocument/2006/relationships/oleObject" Target="../embeddings/oleObject133.bin"/><Relationship Id="rId22" Type="http://schemas.openxmlformats.org/officeDocument/2006/relationships/oleObject" Target="../embeddings/oleObject141.bin"/><Relationship Id="rId27" Type="http://schemas.openxmlformats.org/officeDocument/2006/relationships/oleObject" Target="../embeddings/oleObject146.bin"/><Relationship Id="rId30" Type="http://schemas.openxmlformats.org/officeDocument/2006/relationships/oleObject" Target="../embeddings/oleObject149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6.bin"/><Relationship Id="rId13" Type="http://schemas.openxmlformats.org/officeDocument/2006/relationships/oleObject" Target="../embeddings/oleObject161.bin"/><Relationship Id="rId18" Type="http://schemas.openxmlformats.org/officeDocument/2006/relationships/oleObject" Target="../embeddings/oleObject166.bin"/><Relationship Id="rId3" Type="http://schemas.openxmlformats.org/officeDocument/2006/relationships/notesSlide" Target="../notesSlides/notesSlide26.xml"/><Relationship Id="rId7" Type="http://schemas.openxmlformats.org/officeDocument/2006/relationships/oleObject" Target="../embeddings/oleObject155.bin"/><Relationship Id="rId12" Type="http://schemas.openxmlformats.org/officeDocument/2006/relationships/oleObject" Target="../embeddings/oleObject160.bin"/><Relationship Id="rId17" Type="http://schemas.openxmlformats.org/officeDocument/2006/relationships/oleObject" Target="../embeddings/oleObject165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64.bin"/><Relationship Id="rId20" Type="http://schemas.openxmlformats.org/officeDocument/2006/relationships/oleObject" Target="../embeddings/oleObject168.bin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154.bin"/><Relationship Id="rId11" Type="http://schemas.openxmlformats.org/officeDocument/2006/relationships/oleObject" Target="../embeddings/oleObject159.bin"/><Relationship Id="rId5" Type="http://schemas.openxmlformats.org/officeDocument/2006/relationships/oleObject" Target="../embeddings/oleObject153.bin"/><Relationship Id="rId15" Type="http://schemas.openxmlformats.org/officeDocument/2006/relationships/oleObject" Target="../embeddings/oleObject163.bin"/><Relationship Id="rId10" Type="http://schemas.openxmlformats.org/officeDocument/2006/relationships/oleObject" Target="../embeddings/oleObject158.bin"/><Relationship Id="rId19" Type="http://schemas.openxmlformats.org/officeDocument/2006/relationships/oleObject" Target="../embeddings/oleObject167.bin"/><Relationship Id="rId4" Type="http://schemas.openxmlformats.org/officeDocument/2006/relationships/oleObject" Target="../embeddings/oleObject152.bin"/><Relationship Id="rId9" Type="http://schemas.openxmlformats.org/officeDocument/2006/relationships/oleObject" Target="../embeddings/oleObject157.bin"/><Relationship Id="rId14" Type="http://schemas.openxmlformats.org/officeDocument/2006/relationships/oleObject" Target="../embeddings/oleObject162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3.bin"/><Relationship Id="rId3" Type="http://schemas.openxmlformats.org/officeDocument/2006/relationships/notesSlide" Target="../notesSlides/notesSlide27.xml"/><Relationship Id="rId7" Type="http://schemas.openxmlformats.org/officeDocument/2006/relationships/oleObject" Target="../embeddings/oleObject17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171.bin"/><Relationship Id="rId5" Type="http://schemas.openxmlformats.org/officeDocument/2006/relationships/oleObject" Target="../embeddings/oleObject170.bin"/><Relationship Id="rId4" Type="http://schemas.openxmlformats.org/officeDocument/2006/relationships/oleObject" Target="../embeddings/oleObject169.bin"/><Relationship Id="rId9" Type="http://schemas.openxmlformats.org/officeDocument/2006/relationships/oleObject" Target="../embeddings/oleObject174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4" Type="http://schemas.openxmlformats.org/officeDocument/2006/relationships/oleObject" Target="../embeddings/oleObject175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7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9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0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0.bin"/><Relationship Id="rId13" Type="http://schemas.openxmlformats.org/officeDocument/2006/relationships/oleObject" Target="../embeddings/oleObject185.bin"/><Relationship Id="rId18" Type="http://schemas.openxmlformats.org/officeDocument/2006/relationships/oleObject" Target="../embeddings/oleObject190.bin"/><Relationship Id="rId26" Type="http://schemas.openxmlformats.org/officeDocument/2006/relationships/oleObject" Target="../embeddings/oleObject198.bin"/><Relationship Id="rId3" Type="http://schemas.openxmlformats.org/officeDocument/2006/relationships/notesSlide" Target="../notesSlides/notesSlide31.xml"/><Relationship Id="rId21" Type="http://schemas.openxmlformats.org/officeDocument/2006/relationships/oleObject" Target="../embeddings/oleObject193.bin"/><Relationship Id="rId7" Type="http://schemas.openxmlformats.org/officeDocument/2006/relationships/oleObject" Target="../embeddings/oleObject179.bin"/><Relationship Id="rId12" Type="http://schemas.openxmlformats.org/officeDocument/2006/relationships/oleObject" Target="../embeddings/oleObject184.bin"/><Relationship Id="rId17" Type="http://schemas.openxmlformats.org/officeDocument/2006/relationships/oleObject" Target="../embeddings/oleObject189.bin"/><Relationship Id="rId25" Type="http://schemas.openxmlformats.org/officeDocument/2006/relationships/oleObject" Target="../embeddings/oleObject197.bin"/><Relationship Id="rId33" Type="http://schemas.openxmlformats.org/officeDocument/2006/relationships/oleObject" Target="../embeddings/oleObject205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88.bin"/><Relationship Id="rId20" Type="http://schemas.openxmlformats.org/officeDocument/2006/relationships/oleObject" Target="../embeddings/oleObject192.bin"/><Relationship Id="rId29" Type="http://schemas.openxmlformats.org/officeDocument/2006/relationships/oleObject" Target="../embeddings/oleObject201.bin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178.bin"/><Relationship Id="rId11" Type="http://schemas.openxmlformats.org/officeDocument/2006/relationships/oleObject" Target="../embeddings/oleObject183.bin"/><Relationship Id="rId24" Type="http://schemas.openxmlformats.org/officeDocument/2006/relationships/oleObject" Target="../embeddings/oleObject196.bin"/><Relationship Id="rId32" Type="http://schemas.openxmlformats.org/officeDocument/2006/relationships/oleObject" Target="../embeddings/oleObject204.bin"/><Relationship Id="rId5" Type="http://schemas.openxmlformats.org/officeDocument/2006/relationships/oleObject" Target="../embeddings/oleObject177.bin"/><Relationship Id="rId15" Type="http://schemas.openxmlformats.org/officeDocument/2006/relationships/oleObject" Target="../embeddings/oleObject187.bin"/><Relationship Id="rId23" Type="http://schemas.openxmlformats.org/officeDocument/2006/relationships/oleObject" Target="../embeddings/oleObject195.bin"/><Relationship Id="rId28" Type="http://schemas.openxmlformats.org/officeDocument/2006/relationships/oleObject" Target="../embeddings/oleObject200.bin"/><Relationship Id="rId10" Type="http://schemas.openxmlformats.org/officeDocument/2006/relationships/oleObject" Target="../embeddings/oleObject182.bin"/><Relationship Id="rId19" Type="http://schemas.openxmlformats.org/officeDocument/2006/relationships/oleObject" Target="../embeddings/oleObject191.bin"/><Relationship Id="rId31" Type="http://schemas.openxmlformats.org/officeDocument/2006/relationships/oleObject" Target="../embeddings/oleObject203.bin"/><Relationship Id="rId4" Type="http://schemas.openxmlformats.org/officeDocument/2006/relationships/oleObject" Target="../embeddings/oleObject176.bin"/><Relationship Id="rId9" Type="http://schemas.openxmlformats.org/officeDocument/2006/relationships/oleObject" Target="../embeddings/oleObject181.bin"/><Relationship Id="rId14" Type="http://schemas.openxmlformats.org/officeDocument/2006/relationships/oleObject" Target="../embeddings/oleObject186.bin"/><Relationship Id="rId22" Type="http://schemas.openxmlformats.org/officeDocument/2006/relationships/oleObject" Target="../embeddings/oleObject194.bin"/><Relationship Id="rId27" Type="http://schemas.openxmlformats.org/officeDocument/2006/relationships/oleObject" Target="../embeddings/oleObject199.bin"/><Relationship Id="rId30" Type="http://schemas.openxmlformats.org/officeDocument/2006/relationships/oleObject" Target="../embeddings/oleObject202.bin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0.bin"/><Relationship Id="rId3" Type="http://schemas.openxmlformats.org/officeDocument/2006/relationships/notesSlide" Target="../notesSlides/notesSlide32.xml"/><Relationship Id="rId7" Type="http://schemas.openxmlformats.org/officeDocument/2006/relationships/oleObject" Target="../embeddings/oleObject20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208.bin"/><Relationship Id="rId5" Type="http://schemas.openxmlformats.org/officeDocument/2006/relationships/oleObject" Target="../embeddings/oleObject207.bin"/><Relationship Id="rId4" Type="http://schemas.openxmlformats.org/officeDocument/2006/relationships/oleObject" Target="../embeddings/oleObject206.bin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5.bin"/><Relationship Id="rId3" Type="http://schemas.openxmlformats.org/officeDocument/2006/relationships/notesSlide" Target="../notesSlides/notesSlide33.xml"/><Relationship Id="rId7" Type="http://schemas.openxmlformats.org/officeDocument/2006/relationships/oleObject" Target="../embeddings/oleObject2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213.bin"/><Relationship Id="rId11" Type="http://schemas.openxmlformats.org/officeDocument/2006/relationships/oleObject" Target="../embeddings/oleObject218.bin"/><Relationship Id="rId5" Type="http://schemas.openxmlformats.org/officeDocument/2006/relationships/oleObject" Target="../embeddings/oleObject212.bin"/><Relationship Id="rId10" Type="http://schemas.openxmlformats.org/officeDocument/2006/relationships/oleObject" Target="../embeddings/oleObject217.bin"/><Relationship Id="rId4" Type="http://schemas.openxmlformats.org/officeDocument/2006/relationships/oleObject" Target="../embeddings/oleObject211.bin"/><Relationship Id="rId9" Type="http://schemas.openxmlformats.org/officeDocument/2006/relationships/oleObject" Target="../embeddings/oleObject216.bin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oleObject" Target="../embeddings/oleObject18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2.bin"/><Relationship Id="rId12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0.bin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9.bin"/><Relationship Id="rId9" Type="http://schemas.openxmlformats.org/officeDocument/2006/relationships/oleObject" Target="../embeddings/oleObject14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21.bin"/><Relationship Id="rId12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0.bin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19.bin"/><Relationship Id="rId10" Type="http://schemas.openxmlformats.org/officeDocument/2006/relationships/oleObject" Target="../embeddings/oleObject24.bin"/><Relationship Id="rId4" Type="http://schemas.openxmlformats.org/officeDocument/2006/relationships/image" Target="../media/image27.jpeg"/><Relationship Id="rId9" Type="http://schemas.openxmlformats.org/officeDocument/2006/relationships/oleObject" Target="../embeddings/oleObject23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10" Type="http://schemas.openxmlformats.org/officeDocument/2006/relationships/oleObject" Target="../embeddings/oleObject33.bin"/><Relationship Id="rId4" Type="http://schemas.openxmlformats.org/officeDocument/2006/relationships/oleObject" Target="../embeddings/oleObject27.bin"/><Relationship Id="rId9" Type="http://schemas.openxmlformats.org/officeDocument/2006/relationships/oleObject" Target="../embeddings/oleObject3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990600" y="1981200"/>
            <a:ext cx="7391400" cy="5794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 smtClean="0">
                <a:solidFill>
                  <a:schemeClr val="accent2"/>
                </a:solidFill>
              </a:rPr>
              <a:t>7. </a:t>
            </a:r>
            <a:r>
              <a:rPr lang="en-US" sz="3200" dirty="0">
                <a:solidFill>
                  <a:schemeClr val="accent2"/>
                </a:solidFill>
              </a:rPr>
              <a:t>Channel Models</a:t>
            </a:r>
          </a:p>
        </p:txBody>
      </p:sp>
      <p:sp>
        <p:nvSpPr>
          <p:cNvPr id="99336" name="Rectangle 8"/>
          <p:cNvSpPr>
            <a:spLocks noChangeArrowheads="1"/>
          </p:cNvSpPr>
          <p:nvPr/>
        </p:nvSpPr>
        <p:spPr bwMode="auto">
          <a:xfrm>
            <a:off x="4479925" y="3246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0" y="228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b. Spreading in Frequency</a:t>
            </a:r>
            <a:r>
              <a:rPr lang="en-US" sz="2400" b="0">
                <a:latin typeface="Times New Roman" pitchFamily="18" charset="0"/>
              </a:rPr>
              <a:t>: motion causes frequency shift (Doppler)</a:t>
            </a:r>
          </a:p>
        </p:txBody>
      </p:sp>
      <p:pic>
        <p:nvPicPr>
          <p:cNvPr id="4113" name="Picture 17" descr="CA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500" y="2816225"/>
            <a:ext cx="2133600" cy="869950"/>
          </a:xfrm>
          <a:prstGeom prst="rect">
            <a:avLst/>
          </a:prstGeom>
          <a:noFill/>
        </p:spPr>
      </p:pic>
      <p:sp>
        <p:nvSpPr>
          <p:cNvPr id="4114" name="Freeform 18"/>
          <p:cNvSpPr>
            <a:spLocks/>
          </p:cNvSpPr>
          <p:nvPr/>
        </p:nvSpPr>
        <p:spPr bwMode="auto">
          <a:xfrm>
            <a:off x="1790700" y="2676525"/>
            <a:ext cx="762000" cy="4222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04" y="192"/>
              </a:cxn>
              <a:cxn ang="0">
                <a:pos x="348" y="180"/>
              </a:cxn>
              <a:cxn ang="0">
                <a:pos x="324" y="108"/>
              </a:cxn>
              <a:cxn ang="0">
                <a:pos x="168" y="60"/>
              </a:cxn>
              <a:cxn ang="0">
                <a:pos x="0" y="0"/>
              </a:cxn>
            </a:cxnLst>
            <a:rect l="0" t="0" r="r" b="b"/>
            <a:pathLst>
              <a:path w="390" h="194">
                <a:moveTo>
                  <a:pt x="0" y="0"/>
                </a:moveTo>
                <a:cubicBezTo>
                  <a:pt x="92" y="69"/>
                  <a:pt x="94" y="155"/>
                  <a:pt x="204" y="192"/>
                </a:cubicBezTo>
                <a:cubicBezTo>
                  <a:pt x="252" y="188"/>
                  <a:pt x="302" y="194"/>
                  <a:pt x="348" y="180"/>
                </a:cubicBezTo>
                <a:cubicBezTo>
                  <a:pt x="390" y="167"/>
                  <a:pt x="346" y="121"/>
                  <a:pt x="324" y="108"/>
                </a:cubicBezTo>
                <a:cubicBezTo>
                  <a:pt x="279" y="82"/>
                  <a:pt x="212" y="89"/>
                  <a:pt x="168" y="60"/>
                </a:cubicBezTo>
                <a:cubicBezTo>
                  <a:pt x="94" y="11"/>
                  <a:pt x="87" y="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5" name="Freeform 19"/>
          <p:cNvSpPr>
            <a:spLocks/>
          </p:cNvSpPr>
          <p:nvPr/>
        </p:nvSpPr>
        <p:spPr bwMode="auto">
          <a:xfrm>
            <a:off x="0" y="2667000"/>
            <a:ext cx="762000" cy="576263"/>
          </a:xfrm>
          <a:custGeom>
            <a:avLst/>
            <a:gdLst/>
            <a:ahLst/>
            <a:cxnLst>
              <a:cxn ang="0">
                <a:pos x="0" y="18"/>
              </a:cxn>
              <a:cxn ang="0">
                <a:pos x="108" y="222"/>
              </a:cxn>
              <a:cxn ang="0">
                <a:pos x="132" y="270"/>
              </a:cxn>
              <a:cxn ang="0">
                <a:pos x="168" y="294"/>
              </a:cxn>
              <a:cxn ang="0">
                <a:pos x="312" y="390"/>
              </a:cxn>
              <a:cxn ang="0">
                <a:pos x="468" y="318"/>
              </a:cxn>
              <a:cxn ang="0">
                <a:pos x="480" y="282"/>
              </a:cxn>
              <a:cxn ang="0">
                <a:pos x="468" y="246"/>
              </a:cxn>
              <a:cxn ang="0">
                <a:pos x="456" y="114"/>
              </a:cxn>
              <a:cxn ang="0">
                <a:pos x="312" y="66"/>
              </a:cxn>
              <a:cxn ang="0">
                <a:pos x="276" y="54"/>
              </a:cxn>
              <a:cxn ang="0">
                <a:pos x="240" y="42"/>
              </a:cxn>
              <a:cxn ang="0">
                <a:pos x="60" y="114"/>
              </a:cxn>
            </a:cxnLst>
            <a:rect l="0" t="0" r="r" b="b"/>
            <a:pathLst>
              <a:path w="480" h="392">
                <a:moveTo>
                  <a:pt x="0" y="18"/>
                </a:moveTo>
                <a:cubicBezTo>
                  <a:pt x="26" y="96"/>
                  <a:pt x="67" y="151"/>
                  <a:pt x="108" y="222"/>
                </a:cubicBezTo>
                <a:cubicBezTo>
                  <a:pt x="117" y="238"/>
                  <a:pt x="121" y="256"/>
                  <a:pt x="132" y="270"/>
                </a:cubicBezTo>
                <a:cubicBezTo>
                  <a:pt x="141" y="281"/>
                  <a:pt x="157" y="285"/>
                  <a:pt x="168" y="294"/>
                </a:cubicBezTo>
                <a:cubicBezTo>
                  <a:pt x="215" y="333"/>
                  <a:pt x="253" y="370"/>
                  <a:pt x="312" y="390"/>
                </a:cubicBezTo>
                <a:cubicBezTo>
                  <a:pt x="409" y="376"/>
                  <a:pt x="412" y="392"/>
                  <a:pt x="468" y="318"/>
                </a:cubicBezTo>
                <a:cubicBezTo>
                  <a:pt x="472" y="306"/>
                  <a:pt x="480" y="295"/>
                  <a:pt x="480" y="282"/>
                </a:cubicBezTo>
                <a:cubicBezTo>
                  <a:pt x="480" y="269"/>
                  <a:pt x="470" y="259"/>
                  <a:pt x="468" y="246"/>
                </a:cubicBezTo>
                <a:cubicBezTo>
                  <a:pt x="462" y="202"/>
                  <a:pt x="477" y="153"/>
                  <a:pt x="456" y="114"/>
                </a:cubicBezTo>
                <a:cubicBezTo>
                  <a:pt x="455" y="113"/>
                  <a:pt x="331" y="72"/>
                  <a:pt x="312" y="66"/>
                </a:cubicBezTo>
                <a:cubicBezTo>
                  <a:pt x="300" y="62"/>
                  <a:pt x="288" y="58"/>
                  <a:pt x="276" y="54"/>
                </a:cubicBezTo>
                <a:cubicBezTo>
                  <a:pt x="264" y="50"/>
                  <a:pt x="240" y="42"/>
                  <a:pt x="240" y="42"/>
                </a:cubicBezTo>
                <a:cubicBezTo>
                  <a:pt x="44" y="54"/>
                  <a:pt x="3" y="0"/>
                  <a:pt x="60" y="114"/>
                </a:cubicBezTo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6" name="Freeform 20"/>
          <p:cNvSpPr>
            <a:spLocks/>
          </p:cNvSpPr>
          <p:nvPr/>
        </p:nvSpPr>
        <p:spPr bwMode="auto">
          <a:xfrm>
            <a:off x="1409700" y="3506788"/>
            <a:ext cx="1028700" cy="227012"/>
          </a:xfrm>
          <a:custGeom>
            <a:avLst/>
            <a:gdLst/>
            <a:ahLst/>
            <a:cxnLst>
              <a:cxn ang="0">
                <a:pos x="555" y="154"/>
              </a:cxn>
              <a:cxn ang="0">
                <a:pos x="291" y="190"/>
              </a:cxn>
              <a:cxn ang="0">
                <a:pos x="111" y="178"/>
              </a:cxn>
              <a:cxn ang="0">
                <a:pos x="39" y="154"/>
              </a:cxn>
              <a:cxn ang="0">
                <a:pos x="27" y="82"/>
              </a:cxn>
              <a:cxn ang="0">
                <a:pos x="135" y="34"/>
              </a:cxn>
              <a:cxn ang="0">
                <a:pos x="171" y="22"/>
              </a:cxn>
              <a:cxn ang="0">
                <a:pos x="303" y="34"/>
              </a:cxn>
              <a:cxn ang="0">
                <a:pos x="519" y="34"/>
              </a:cxn>
              <a:cxn ang="0">
                <a:pos x="543" y="106"/>
              </a:cxn>
              <a:cxn ang="0">
                <a:pos x="531" y="142"/>
              </a:cxn>
              <a:cxn ang="0">
                <a:pos x="555" y="154"/>
              </a:cxn>
            </a:cxnLst>
            <a:rect l="0" t="0" r="r" b="b"/>
            <a:pathLst>
              <a:path w="555" h="190">
                <a:moveTo>
                  <a:pt x="555" y="154"/>
                </a:moveTo>
                <a:cubicBezTo>
                  <a:pt x="463" y="162"/>
                  <a:pt x="382" y="177"/>
                  <a:pt x="291" y="190"/>
                </a:cubicBezTo>
                <a:cubicBezTo>
                  <a:pt x="231" y="186"/>
                  <a:pt x="171" y="187"/>
                  <a:pt x="111" y="178"/>
                </a:cubicBezTo>
                <a:cubicBezTo>
                  <a:pt x="86" y="174"/>
                  <a:pt x="39" y="154"/>
                  <a:pt x="39" y="154"/>
                </a:cubicBezTo>
                <a:cubicBezTo>
                  <a:pt x="20" y="125"/>
                  <a:pt x="0" y="116"/>
                  <a:pt x="27" y="82"/>
                </a:cubicBezTo>
                <a:cubicBezTo>
                  <a:pt x="48" y="56"/>
                  <a:pt x="113" y="41"/>
                  <a:pt x="135" y="34"/>
                </a:cubicBezTo>
                <a:cubicBezTo>
                  <a:pt x="147" y="30"/>
                  <a:pt x="171" y="22"/>
                  <a:pt x="171" y="22"/>
                </a:cubicBezTo>
                <a:cubicBezTo>
                  <a:pt x="215" y="26"/>
                  <a:pt x="259" y="34"/>
                  <a:pt x="303" y="34"/>
                </a:cubicBezTo>
                <a:cubicBezTo>
                  <a:pt x="534" y="34"/>
                  <a:pt x="418" y="0"/>
                  <a:pt x="519" y="34"/>
                </a:cubicBezTo>
                <a:cubicBezTo>
                  <a:pt x="527" y="58"/>
                  <a:pt x="551" y="82"/>
                  <a:pt x="543" y="106"/>
                </a:cubicBezTo>
                <a:cubicBezTo>
                  <a:pt x="539" y="118"/>
                  <a:pt x="528" y="130"/>
                  <a:pt x="531" y="142"/>
                </a:cubicBezTo>
                <a:cubicBezTo>
                  <a:pt x="533" y="151"/>
                  <a:pt x="547" y="150"/>
                  <a:pt x="555" y="154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>
            <a:off x="2819400" y="4038600"/>
            <a:ext cx="4191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4100" name="Group 4"/>
          <p:cNvGrpSpPr>
            <a:grpSpLocks/>
          </p:cNvGrpSpPr>
          <p:nvPr/>
        </p:nvGrpSpPr>
        <p:grpSpPr bwMode="auto">
          <a:xfrm>
            <a:off x="2209800" y="3200400"/>
            <a:ext cx="5105400" cy="838200"/>
            <a:chOff x="816" y="2400"/>
            <a:chExt cx="3216" cy="528"/>
          </a:xfrm>
        </p:grpSpPr>
        <p:sp>
          <p:nvSpPr>
            <p:cNvPr id="4101" name="Line 5"/>
            <p:cNvSpPr>
              <a:spLocks noChangeShapeType="1"/>
            </p:cNvSpPr>
            <p:nvPr/>
          </p:nvSpPr>
          <p:spPr bwMode="auto">
            <a:xfrm>
              <a:off x="816" y="2400"/>
              <a:ext cx="1872" cy="528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2" name="Line 6"/>
            <p:cNvSpPr>
              <a:spLocks noChangeShapeType="1"/>
            </p:cNvSpPr>
            <p:nvPr/>
          </p:nvSpPr>
          <p:spPr bwMode="auto">
            <a:xfrm flipV="1">
              <a:off x="2736" y="2496"/>
              <a:ext cx="1296" cy="432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990600" y="14478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609600" y="2286000"/>
            <a:ext cx="1371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1981200" y="21336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i="1">
                <a:latin typeface="Times New Roman" pitchFamily="18" charset="0"/>
              </a:rPr>
              <a:t>time</a:t>
            </a:r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7391400" y="22860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7010400" y="3124200"/>
            <a:ext cx="1600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8077200" y="31242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i="1">
                <a:latin typeface="Times New Roman" pitchFamily="18" charset="0"/>
              </a:rPr>
              <a:t>time</a:t>
            </a: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2133600" y="11430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/>
              <a:t>Transmit</a:t>
            </a: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7010400" y="10668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/>
              <a:t>Receive</a:t>
            </a:r>
          </a:p>
        </p:txBody>
      </p:sp>
      <p:sp>
        <p:nvSpPr>
          <p:cNvPr id="4111" name="AutoShape 15" descr="Granite"/>
          <p:cNvSpPr>
            <a:spLocks noChangeArrowheads="1"/>
          </p:cNvSpPr>
          <p:nvPr/>
        </p:nvSpPr>
        <p:spPr bwMode="auto">
          <a:xfrm flipV="1">
            <a:off x="914400" y="4038600"/>
            <a:ext cx="8001000" cy="4572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blipFill dpi="0" rotWithShape="0">
            <a:blip r:embed="rId5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7" name="Freeform 21"/>
          <p:cNvSpPr>
            <a:spLocks/>
          </p:cNvSpPr>
          <p:nvPr/>
        </p:nvSpPr>
        <p:spPr bwMode="auto">
          <a:xfrm>
            <a:off x="990600" y="1752600"/>
            <a:ext cx="838200" cy="927100"/>
          </a:xfrm>
          <a:custGeom>
            <a:avLst/>
            <a:gdLst/>
            <a:ahLst/>
            <a:cxnLst>
              <a:cxn ang="0">
                <a:pos x="0" y="536"/>
              </a:cxn>
              <a:cxn ang="0">
                <a:pos x="144" y="8"/>
              </a:cxn>
              <a:cxn ang="0">
                <a:pos x="288" y="584"/>
              </a:cxn>
              <a:cxn ang="0">
                <a:pos x="384" y="8"/>
              </a:cxn>
              <a:cxn ang="0">
                <a:pos x="528" y="536"/>
              </a:cxn>
              <a:cxn ang="0">
                <a:pos x="624" y="8"/>
              </a:cxn>
              <a:cxn ang="0">
                <a:pos x="720" y="536"/>
              </a:cxn>
              <a:cxn ang="0">
                <a:pos x="816" y="8"/>
              </a:cxn>
            </a:cxnLst>
            <a:rect l="0" t="0" r="r" b="b"/>
            <a:pathLst>
              <a:path w="816" h="584">
                <a:moveTo>
                  <a:pt x="0" y="536"/>
                </a:moveTo>
                <a:cubicBezTo>
                  <a:pt x="48" y="268"/>
                  <a:pt x="96" y="0"/>
                  <a:pt x="144" y="8"/>
                </a:cubicBezTo>
                <a:cubicBezTo>
                  <a:pt x="192" y="16"/>
                  <a:pt x="248" y="584"/>
                  <a:pt x="288" y="584"/>
                </a:cubicBezTo>
                <a:cubicBezTo>
                  <a:pt x="328" y="584"/>
                  <a:pt x="344" y="16"/>
                  <a:pt x="384" y="8"/>
                </a:cubicBezTo>
                <a:cubicBezTo>
                  <a:pt x="424" y="0"/>
                  <a:pt x="488" y="536"/>
                  <a:pt x="528" y="536"/>
                </a:cubicBezTo>
                <a:cubicBezTo>
                  <a:pt x="568" y="536"/>
                  <a:pt x="592" y="8"/>
                  <a:pt x="624" y="8"/>
                </a:cubicBezTo>
                <a:cubicBezTo>
                  <a:pt x="656" y="8"/>
                  <a:pt x="688" y="536"/>
                  <a:pt x="720" y="536"/>
                </a:cubicBezTo>
                <a:cubicBezTo>
                  <a:pt x="752" y="536"/>
                  <a:pt x="784" y="272"/>
                  <a:pt x="816" y="8"/>
                </a:cubicBezTo>
              </a:path>
            </a:pathLst>
          </a:custGeom>
          <a:noFill/>
          <a:ln w="38100" cmpd="sng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8" name="Freeform 22"/>
          <p:cNvSpPr>
            <a:spLocks/>
          </p:cNvSpPr>
          <p:nvPr/>
        </p:nvSpPr>
        <p:spPr bwMode="auto">
          <a:xfrm>
            <a:off x="7620000" y="2743200"/>
            <a:ext cx="457200" cy="685800"/>
          </a:xfrm>
          <a:custGeom>
            <a:avLst/>
            <a:gdLst/>
            <a:ahLst/>
            <a:cxnLst>
              <a:cxn ang="0">
                <a:pos x="0" y="536"/>
              </a:cxn>
              <a:cxn ang="0">
                <a:pos x="144" y="8"/>
              </a:cxn>
              <a:cxn ang="0">
                <a:pos x="288" y="584"/>
              </a:cxn>
              <a:cxn ang="0">
                <a:pos x="384" y="8"/>
              </a:cxn>
              <a:cxn ang="0">
                <a:pos x="528" y="536"/>
              </a:cxn>
              <a:cxn ang="0">
                <a:pos x="624" y="8"/>
              </a:cxn>
              <a:cxn ang="0">
                <a:pos x="720" y="536"/>
              </a:cxn>
              <a:cxn ang="0">
                <a:pos x="816" y="8"/>
              </a:cxn>
            </a:cxnLst>
            <a:rect l="0" t="0" r="r" b="b"/>
            <a:pathLst>
              <a:path w="816" h="584">
                <a:moveTo>
                  <a:pt x="0" y="536"/>
                </a:moveTo>
                <a:cubicBezTo>
                  <a:pt x="48" y="268"/>
                  <a:pt x="96" y="0"/>
                  <a:pt x="144" y="8"/>
                </a:cubicBezTo>
                <a:cubicBezTo>
                  <a:pt x="192" y="16"/>
                  <a:pt x="248" y="584"/>
                  <a:pt x="288" y="584"/>
                </a:cubicBezTo>
                <a:cubicBezTo>
                  <a:pt x="328" y="584"/>
                  <a:pt x="344" y="16"/>
                  <a:pt x="384" y="8"/>
                </a:cubicBezTo>
                <a:cubicBezTo>
                  <a:pt x="424" y="0"/>
                  <a:pt x="488" y="536"/>
                  <a:pt x="528" y="536"/>
                </a:cubicBezTo>
                <a:cubicBezTo>
                  <a:pt x="568" y="536"/>
                  <a:pt x="592" y="8"/>
                  <a:pt x="624" y="8"/>
                </a:cubicBezTo>
                <a:cubicBezTo>
                  <a:pt x="656" y="8"/>
                  <a:pt x="688" y="536"/>
                  <a:pt x="720" y="536"/>
                </a:cubicBezTo>
                <a:cubicBezTo>
                  <a:pt x="752" y="536"/>
                  <a:pt x="784" y="272"/>
                  <a:pt x="816" y="8"/>
                </a:cubicBezTo>
              </a:path>
            </a:pathLst>
          </a:custGeom>
          <a:noFill/>
          <a:ln w="38100" cmpd="sng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9" name="Line 23"/>
          <p:cNvSpPr>
            <a:spLocks noChangeShapeType="1"/>
          </p:cNvSpPr>
          <p:nvPr/>
        </p:nvSpPr>
        <p:spPr bwMode="auto">
          <a:xfrm>
            <a:off x="3505200" y="45720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20" name="Line 24"/>
          <p:cNvSpPr>
            <a:spLocks noChangeShapeType="1"/>
          </p:cNvSpPr>
          <p:nvPr/>
        </p:nvSpPr>
        <p:spPr bwMode="auto">
          <a:xfrm>
            <a:off x="2819400" y="55626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21" name="Line 25"/>
          <p:cNvSpPr>
            <a:spLocks noChangeShapeType="1"/>
          </p:cNvSpPr>
          <p:nvPr/>
        </p:nvSpPr>
        <p:spPr bwMode="auto">
          <a:xfrm flipV="1">
            <a:off x="4038600" y="5105400"/>
            <a:ext cx="0" cy="4572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22" name="Text Box 26"/>
          <p:cNvSpPr txBox="1">
            <a:spLocks noChangeArrowheads="1"/>
          </p:cNvSpPr>
          <p:nvPr/>
        </p:nvSpPr>
        <p:spPr bwMode="auto">
          <a:xfrm>
            <a:off x="4724400" y="5638800"/>
            <a:ext cx="167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i="1">
                <a:latin typeface="Times New Roman" pitchFamily="18" charset="0"/>
              </a:rPr>
              <a:t>Frequency </a:t>
            </a:r>
            <a:r>
              <a:rPr lang="en-US" b="0">
                <a:latin typeface="Times New Roman" pitchFamily="18" charset="0"/>
              </a:rPr>
              <a:t>(Hz)</a:t>
            </a:r>
          </a:p>
        </p:txBody>
      </p:sp>
      <p:sp>
        <p:nvSpPr>
          <p:cNvPr id="4123" name="Line 27"/>
          <p:cNvSpPr>
            <a:spLocks noChangeShapeType="1"/>
          </p:cNvSpPr>
          <p:nvPr/>
        </p:nvSpPr>
        <p:spPr bwMode="auto">
          <a:xfrm flipV="1">
            <a:off x="4267200" y="5257800"/>
            <a:ext cx="0" cy="3048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24" name="Line 28"/>
          <p:cNvSpPr>
            <a:spLocks noChangeShapeType="1"/>
          </p:cNvSpPr>
          <p:nvPr/>
        </p:nvSpPr>
        <p:spPr bwMode="auto">
          <a:xfrm>
            <a:off x="4038600" y="5029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25" name="Text Box 29"/>
          <p:cNvSpPr txBox="1">
            <a:spLocks noChangeArrowheads="1"/>
          </p:cNvSpPr>
          <p:nvPr/>
        </p:nvSpPr>
        <p:spPr bwMode="auto">
          <a:xfrm>
            <a:off x="3657600" y="4572000"/>
            <a:ext cx="2667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latin typeface="Times New Roman" pitchFamily="18" charset="0"/>
              </a:rPr>
              <a:t>Doppler Shift</a:t>
            </a:r>
          </a:p>
        </p:txBody>
      </p:sp>
      <p:sp>
        <p:nvSpPr>
          <p:cNvPr id="4126" name="Line 30"/>
          <p:cNvSpPr>
            <a:spLocks noChangeShapeType="1"/>
          </p:cNvSpPr>
          <p:nvPr/>
        </p:nvSpPr>
        <p:spPr bwMode="auto">
          <a:xfrm>
            <a:off x="1600200" y="2895600"/>
            <a:ext cx="609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4127" name="Object 31"/>
          <p:cNvGraphicFramePr>
            <a:graphicFrameLocks noChangeAspect="1"/>
          </p:cNvGraphicFramePr>
          <p:nvPr/>
        </p:nvGraphicFramePr>
        <p:xfrm>
          <a:off x="2286000" y="2743200"/>
          <a:ext cx="244475" cy="298450"/>
        </p:xfrm>
        <a:graphic>
          <a:graphicData uri="http://schemas.openxmlformats.org/presentationml/2006/ole">
            <p:oleObj spid="_x0000_s4127" name="Equation" r:id="rId6" imgW="114120" imgH="139680" progId="Equation.3">
              <p:embed/>
            </p:oleObj>
          </a:graphicData>
        </a:graphic>
      </p:graphicFrame>
      <p:graphicFrame>
        <p:nvGraphicFramePr>
          <p:cNvPr id="4128" name="Object 32"/>
          <p:cNvGraphicFramePr>
            <a:graphicFrameLocks noChangeAspect="1"/>
          </p:cNvGraphicFramePr>
          <p:nvPr/>
        </p:nvGraphicFramePr>
        <p:xfrm>
          <a:off x="3810000" y="5638800"/>
          <a:ext cx="220663" cy="304800"/>
        </p:xfrm>
        <a:graphic>
          <a:graphicData uri="http://schemas.openxmlformats.org/presentationml/2006/ole">
            <p:oleObj spid="_x0000_s4128" name="Equation" r:id="rId7" imgW="164880" imgH="228600" progId="Equation.3">
              <p:embed/>
            </p:oleObj>
          </a:graphicData>
        </a:graphic>
      </p:graphicFrame>
      <p:sp>
        <p:nvSpPr>
          <p:cNvPr id="4129" name="Line 33"/>
          <p:cNvSpPr>
            <a:spLocks noChangeShapeType="1"/>
          </p:cNvSpPr>
          <p:nvPr/>
        </p:nvSpPr>
        <p:spPr bwMode="auto">
          <a:xfrm>
            <a:off x="4038600" y="5562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4130" name="Object 34"/>
          <p:cNvGraphicFramePr>
            <a:graphicFrameLocks noChangeAspect="1"/>
          </p:cNvGraphicFramePr>
          <p:nvPr/>
        </p:nvGraphicFramePr>
        <p:xfrm>
          <a:off x="515938" y="1011238"/>
          <a:ext cx="1498600" cy="379412"/>
        </p:xfrm>
        <a:graphic>
          <a:graphicData uri="http://schemas.openxmlformats.org/presentationml/2006/ole">
            <p:oleObj spid="_x0000_s4130" name="Equation" r:id="rId8" imgW="952200" imgH="241200" progId="Equation.DSMT4">
              <p:embed/>
            </p:oleObj>
          </a:graphicData>
        </a:graphic>
      </p:graphicFrame>
      <p:graphicFrame>
        <p:nvGraphicFramePr>
          <p:cNvPr id="4131" name="Object 35"/>
          <p:cNvGraphicFramePr>
            <a:graphicFrameLocks noChangeAspect="1"/>
          </p:cNvGraphicFramePr>
          <p:nvPr/>
        </p:nvGraphicFramePr>
        <p:xfrm>
          <a:off x="6788150" y="1685925"/>
          <a:ext cx="1839913" cy="400050"/>
        </p:xfrm>
        <a:graphic>
          <a:graphicData uri="http://schemas.openxmlformats.org/presentationml/2006/ole">
            <p:oleObj spid="_x0000_s4131" name="Equation" r:id="rId9" imgW="1168200" imgH="253800" progId="Equation.DSMT4">
              <p:embed/>
            </p:oleObj>
          </a:graphicData>
        </a:graphic>
      </p:graphicFrame>
      <p:sp>
        <p:nvSpPr>
          <p:cNvPr id="4132" name="Text Box 36"/>
          <p:cNvSpPr txBox="1">
            <a:spLocks noChangeArrowheads="1"/>
          </p:cNvSpPr>
          <p:nvPr/>
        </p:nvSpPr>
        <p:spPr bwMode="auto">
          <a:xfrm>
            <a:off x="3810000" y="3200400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0"/>
              <a:t>for each path</a:t>
            </a:r>
          </a:p>
        </p:txBody>
      </p:sp>
      <p:graphicFrame>
        <p:nvGraphicFramePr>
          <p:cNvPr id="4133" name="Object 37"/>
          <p:cNvGraphicFramePr>
            <a:graphicFrameLocks noChangeAspect="1"/>
          </p:cNvGraphicFramePr>
          <p:nvPr/>
        </p:nvGraphicFramePr>
        <p:xfrm>
          <a:off x="4170363" y="5638800"/>
          <a:ext cx="574675" cy="246063"/>
        </p:xfrm>
        <a:graphic>
          <a:graphicData uri="http://schemas.openxmlformats.org/presentationml/2006/ole">
            <p:oleObj spid="_x0000_s4133" name="Equation" r:id="rId10" imgW="53316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Line 3"/>
          <p:cNvSpPr>
            <a:spLocks noChangeShapeType="1"/>
          </p:cNvSpPr>
          <p:nvPr/>
        </p:nvSpPr>
        <p:spPr bwMode="auto">
          <a:xfrm>
            <a:off x="2819400" y="3581400"/>
            <a:ext cx="4191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>
            <a:off x="990600" y="9906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>
            <a:off x="609600" y="1828800"/>
            <a:ext cx="1371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1981200" y="16764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i="1">
                <a:latin typeface="Times New Roman" pitchFamily="18" charset="0"/>
              </a:rPr>
              <a:t>time</a:t>
            </a:r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1600200" y="8382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latin typeface="Times New Roman" pitchFamily="18" charset="0"/>
              </a:rPr>
              <a:t>Transmit</a:t>
            </a:r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5562600" y="8382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latin typeface="Times New Roman" pitchFamily="18" charset="0"/>
              </a:rPr>
              <a:t>Receive</a:t>
            </a:r>
          </a:p>
        </p:txBody>
      </p:sp>
      <p:sp>
        <p:nvSpPr>
          <p:cNvPr id="24591" name="AutoShape 15" descr="Granite"/>
          <p:cNvSpPr>
            <a:spLocks noChangeArrowheads="1"/>
          </p:cNvSpPr>
          <p:nvPr/>
        </p:nvSpPr>
        <p:spPr bwMode="auto">
          <a:xfrm flipV="1">
            <a:off x="914400" y="3581400"/>
            <a:ext cx="8001000" cy="4572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blipFill dpi="0" rotWithShape="0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4592" name="Group 16"/>
          <p:cNvGrpSpPr>
            <a:grpSpLocks/>
          </p:cNvGrpSpPr>
          <p:nvPr/>
        </p:nvGrpSpPr>
        <p:grpSpPr bwMode="auto">
          <a:xfrm>
            <a:off x="0" y="2209800"/>
            <a:ext cx="2552700" cy="1066800"/>
            <a:chOff x="3240" y="2970"/>
            <a:chExt cx="1608" cy="726"/>
          </a:xfrm>
        </p:grpSpPr>
        <p:pic>
          <p:nvPicPr>
            <p:cNvPr id="24593" name="Picture 17" descr="CAR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360" y="3072"/>
              <a:ext cx="1344" cy="592"/>
            </a:xfrm>
            <a:prstGeom prst="rect">
              <a:avLst/>
            </a:prstGeom>
            <a:noFill/>
          </p:spPr>
        </p:pic>
        <p:sp>
          <p:nvSpPr>
            <p:cNvPr id="24594" name="Freeform 18"/>
            <p:cNvSpPr>
              <a:spLocks/>
            </p:cNvSpPr>
            <p:nvPr/>
          </p:nvSpPr>
          <p:spPr bwMode="auto">
            <a:xfrm>
              <a:off x="4368" y="2976"/>
              <a:ext cx="480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4" y="192"/>
                </a:cxn>
                <a:cxn ang="0">
                  <a:pos x="348" y="180"/>
                </a:cxn>
                <a:cxn ang="0">
                  <a:pos x="324" y="108"/>
                </a:cxn>
                <a:cxn ang="0">
                  <a:pos x="168" y="60"/>
                </a:cxn>
                <a:cxn ang="0">
                  <a:pos x="0" y="0"/>
                </a:cxn>
              </a:cxnLst>
              <a:rect l="0" t="0" r="r" b="b"/>
              <a:pathLst>
                <a:path w="390" h="194">
                  <a:moveTo>
                    <a:pt x="0" y="0"/>
                  </a:moveTo>
                  <a:cubicBezTo>
                    <a:pt x="92" y="69"/>
                    <a:pt x="94" y="155"/>
                    <a:pt x="204" y="192"/>
                  </a:cubicBezTo>
                  <a:cubicBezTo>
                    <a:pt x="252" y="188"/>
                    <a:pt x="302" y="194"/>
                    <a:pt x="348" y="180"/>
                  </a:cubicBezTo>
                  <a:cubicBezTo>
                    <a:pt x="390" y="167"/>
                    <a:pt x="346" y="121"/>
                    <a:pt x="324" y="108"/>
                  </a:cubicBezTo>
                  <a:cubicBezTo>
                    <a:pt x="279" y="82"/>
                    <a:pt x="212" y="89"/>
                    <a:pt x="168" y="60"/>
                  </a:cubicBezTo>
                  <a:cubicBezTo>
                    <a:pt x="94" y="11"/>
                    <a:pt x="87" y="0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95" name="Freeform 19"/>
            <p:cNvSpPr>
              <a:spLocks/>
            </p:cNvSpPr>
            <p:nvPr/>
          </p:nvSpPr>
          <p:spPr bwMode="auto">
            <a:xfrm>
              <a:off x="3240" y="2970"/>
              <a:ext cx="480" cy="392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108" y="222"/>
                </a:cxn>
                <a:cxn ang="0">
                  <a:pos x="132" y="270"/>
                </a:cxn>
                <a:cxn ang="0">
                  <a:pos x="168" y="294"/>
                </a:cxn>
                <a:cxn ang="0">
                  <a:pos x="312" y="390"/>
                </a:cxn>
                <a:cxn ang="0">
                  <a:pos x="468" y="318"/>
                </a:cxn>
                <a:cxn ang="0">
                  <a:pos x="480" y="282"/>
                </a:cxn>
                <a:cxn ang="0">
                  <a:pos x="468" y="246"/>
                </a:cxn>
                <a:cxn ang="0">
                  <a:pos x="456" y="114"/>
                </a:cxn>
                <a:cxn ang="0">
                  <a:pos x="312" y="66"/>
                </a:cxn>
                <a:cxn ang="0">
                  <a:pos x="276" y="54"/>
                </a:cxn>
                <a:cxn ang="0">
                  <a:pos x="240" y="42"/>
                </a:cxn>
                <a:cxn ang="0">
                  <a:pos x="60" y="114"/>
                </a:cxn>
              </a:cxnLst>
              <a:rect l="0" t="0" r="r" b="b"/>
              <a:pathLst>
                <a:path w="480" h="392">
                  <a:moveTo>
                    <a:pt x="0" y="18"/>
                  </a:moveTo>
                  <a:cubicBezTo>
                    <a:pt x="26" y="96"/>
                    <a:pt x="67" y="151"/>
                    <a:pt x="108" y="222"/>
                  </a:cubicBezTo>
                  <a:cubicBezTo>
                    <a:pt x="117" y="238"/>
                    <a:pt x="121" y="256"/>
                    <a:pt x="132" y="270"/>
                  </a:cubicBezTo>
                  <a:cubicBezTo>
                    <a:pt x="141" y="281"/>
                    <a:pt x="157" y="285"/>
                    <a:pt x="168" y="294"/>
                  </a:cubicBezTo>
                  <a:cubicBezTo>
                    <a:pt x="215" y="333"/>
                    <a:pt x="253" y="370"/>
                    <a:pt x="312" y="390"/>
                  </a:cubicBezTo>
                  <a:cubicBezTo>
                    <a:pt x="409" y="376"/>
                    <a:pt x="412" y="392"/>
                    <a:pt x="468" y="318"/>
                  </a:cubicBezTo>
                  <a:cubicBezTo>
                    <a:pt x="472" y="306"/>
                    <a:pt x="480" y="295"/>
                    <a:pt x="480" y="282"/>
                  </a:cubicBezTo>
                  <a:cubicBezTo>
                    <a:pt x="480" y="269"/>
                    <a:pt x="470" y="259"/>
                    <a:pt x="468" y="246"/>
                  </a:cubicBezTo>
                  <a:cubicBezTo>
                    <a:pt x="462" y="202"/>
                    <a:pt x="477" y="153"/>
                    <a:pt x="456" y="114"/>
                  </a:cubicBezTo>
                  <a:cubicBezTo>
                    <a:pt x="455" y="113"/>
                    <a:pt x="331" y="72"/>
                    <a:pt x="312" y="66"/>
                  </a:cubicBezTo>
                  <a:cubicBezTo>
                    <a:pt x="300" y="62"/>
                    <a:pt x="288" y="58"/>
                    <a:pt x="276" y="54"/>
                  </a:cubicBezTo>
                  <a:cubicBezTo>
                    <a:pt x="264" y="50"/>
                    <a:pt x="240" y="42"/>
                    <a:pt x="240" y="42"/>
                  </a:cubicBezTo>
                  <a:cubicBezTo>
                    <a:pt x="44" y="54"/>
                    <a:pt x="3" y="0"/>
                    <a:pt x="60" y="114"/>
                  </a:cubicBezTo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96" name="Freeform 20"/>
            <p:cNvSpPr>
              <a:spLocks/>
            </p:cNvSpPr>
            <p:nvPr/>
          </p:nvSpPr>
          <p:spPr bwMode="auto">
            <a:xfrm>
              <a:off x="4128" y="3542"/>
              <a:ext cx="648" cy="154"/>
            </a:xfrm>
            <a:custGeom>
              <a:avLst/>
              <a:gdLst/>
              <a:ahLst/>
              <a:cxnLst>
                <a:cxn ang="0">
                  <a:pos x="555" y="154"/>
                </a:cxn>
                <a:cxn ang="0">
                  <a:pos x="291" y="190"/>
                </a:cxn>
                <a:cxn ang="0">
                  <a:pos x="111" y="178"/>
                </a:cxn>
                <a:cxn ang="0">
                  <a:pos x="39" y="154"/>
                </a:cxn>
                <a:cxn ang="0">
                  <a:pos x="27" y="82"/>
                </a:cxn>
                <a:cxn ang="0">
                  <a:pos x="135" y="34"/>
                </a:cxn>
                <a:cxn ang="0">
                  <a:pos x="171" y="22"/>
                </a:cxn>
                <a:cxn ang="0">
                  <a:pos x="303" y="34"/>
                </a:cxn>
                <a:cxn ang="0">
                  <a:pos x="519" y="34"/>
                </a:cxn>
                <a:cxn ang="0">
                  <a:pos x="543" y="106"/>
                </a:cxn>
                <a:cxn ang="0">
                  <a:pos x="531" y="142"/>
                </a:cxn>
                <a:cxn ang="0">
                  <a:pos x="555" y="154"/>
                </a:cxn>
              </a:cxnLst>
              <a:rect l="0" t="0" r="r" b="b"/>
              <a:pathLst>
                <a:path w="555" h="190">
                  <a:moveTo>
                    <a:pt x="555" y="154"/>
                  </a:moveTo>
                  <a:cubicBezTo>
                    <a:pt x="463" y="162"/>
                    <a:pt x="382" y="177"/>
                    <a:pt x="291" y="190"/>
                  </a:cubicBezTo>
                  <a:cubicBezTo>
                    <a:pt x="231" y="186"/>
                    <a:pt x="171" y="187"/>
                    <a:pt x="111" y="178"/>
                  </a:cubicBezTo>
                  <a:cubicBezTo>
                    <a:pt x="86" y="174"/>
                    <a:pt x="39" y="154"/>
                    <a:pt x="39" y="154"/>
                  </a:cubicBezTo>
                  <a:cubicBezTo>
                    <a:pt x="20" y="125"/>
                    <a:pt x="0" y="116"/>
                    <a:pt x="27" y="82"/>
                  </a:cubicBezTo>
                  <a:cubicBezTo>
                    <a:pt x="48" y="56"/>
                    <a:pt x="113" y="41"/>
                    <a:pt x="135" y="34"/>
                  </a:cubicBezTo>
                  <a:cubicBezTo>
                    <a:pt x="147" y="30"/>
                    <a:pt x="171" y="22"/>
                    <a:pt x="171" y="22"/>
                  </a:cubicBezTo>
                  <a:cubicBezTo>
                    <a:pt x="215" y="26"/>
                    <a:pt x="259" y="34"/>
                    <a:pt x="303" y="34"/>
                  </a:cubicBezTo>
                  <a:cubicBezTo>
                    <a:pt x="534" y="34"/>
                    <a:pt x="418" y="0"/>
                    <a:pt x="519" y="34"/>
                  </a:cubicBezTo>
                  <a:cubicBezTo>
                    <a:pt x="527" y="58"/>
                    <a:pt x="551" y="82"/>
                    <a:pt x="543" y="106"/>
                  </a:cubicBezTo>
                  <a:cubicBezTo>
                    <a:pt x="539" y="118"/>
                    <a:pt x="528" y="130"/>
                    <a:pt x="531" y="142"/>
                  </a:cubicBezTo>
                  <a:cubicBezTo>
                    <a:pt x="533" y="151"/>
                    <a:pt x="547" y="150"/>
                    <a:pt x="555" y="154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606" name="Line 30"/>
          <p:cNvSpPr>
            <a:spLocks noChangeShapeType="1"/>
          </p:cNvSpPr>
          <p:nvPr/>
        </p:nvSpPr>
        <p:spPr bwMode="auto">
          <a:xfrm>
            <a:off x="1600200" y="2438400"/>
            <a:ext cx="609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24607" name="Object 31"/>
          <p:cNvGraphicFramePr>
            <a:graphicFrameLocks noChangeAspect="1"/>
          </p:cNvGraphicFramePr>
          <p:nvPr/>
        </p:nvGraphicFramePr>
        <p:xfrm>
          <a:off x="2286000" y="2286000"/>
          <a:ext cx="244475" cy="298450"/>
        </p:xfrm>
        <a:graphic>
          <a:graphicData uri="http://schemas.openxmlformats.org/presentationml/2006/ole">
            <p:oleObj spid="_x0000_s24607" name="Equation" r:id="rId6" imgW="114120" imgH="139680" progId="Equation.3">
              <p:embed/>
            </p:oleObj>
          </a:graphicData>
        </a:graphic>
      </p:graphicFrame>
      <p:sp>
        <p:nvSpPr>
          <p:cNvPr id="24614" name="Text Box 38"/>
          <p:cNvSpPr txBox="1">
            <a:spLocks noChangeArrowheads="1"/>
          </p:cNvSpPr>
          <p:nvPr/>
        </p:nvSpPr>
        <p:spPr bwMode="auto">
          <a:xfrm>
            <a:off x="0" y="152400"/>
            <a:ext cx="601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Put everything together</a:t>
            </a:r>
          </a:p>
        </p:txBody>
      </p:sp>
      <p:sp>
        <p:nvSpPr>
          <p:cNvPr id="24618" name="Freeform 42"/>
          <p:cNvSpPr>
            <a:spLocks/>
          </p:cNvSpPr>
          <p:nvPr/>
        </p:nvSpPr>
        <p:spPr bwMode="auto">
          <a:xfrm>
            <a:off x="977900" y="1193800"/>
            <a:ext cx="393700" cy="711200"/>
          </a:xfrm>
          <a:custGeom>
            <a:avLst/>
            <a:gdLst/>
            <a:ahLst/>
            <a:cxnLst>
              <a:cxn ang="0">
                <a:pos x="8" y="432"/>
              </a:cxn>
              <a:cxn ang="0">
                <a:pos x="8" y="384"/>
              </a:cxn>
              <a:cxn ang="0">
                <a:pos x="56" y="48"/>
              </a:cxn>
              <a:cxn ang="0">
                <a:pos x="56" y="384"/>
              </a:cxn>
              <a:cxn ang="0">
                <a:pos x="104" y="192"/>
              </a:cxn>
              <a:cxn ang="0">
                <a:pos x="152" y="336"/>
              </a:cxn>
              <a:cxn ang="0">
                <a:pos x="200" y="144"/>
              </a:cxn>
              <a:cxn ang="0">
                <a:pos x="248" y="384"/>
              </a:cxn>
              <a:cxn ang="0">
                <a:pos x="296" y="240"/>
              </a:cxn>
              <a:cxn ang="0">
                <a:pos x="344" y="384"/>
              </a:cxn>
              <a:cxn ang="0">
                <a:pos x="392" y="0"/>
              </a:cxn>
              <a:cxn ang="0">
                <a:pos x="488" y="384"/>
              </a:cxn>
              <a:cxn ang="0">
                <a:pos x="536" y="192"/>
              </a:cxn>
              <a:cxn ang="0">
                <a:pos x="584" y="384"/>
              </a:cxn>
              <a:cxn ang="0">
                <a:pos x="632" y="240"/>
              </a:cxn>
              <a:cxn ang="0">
                <a:pos x="680" y="384"/>
              </a:cxn>
              <a:cxn ang="0">
                <a:pos x="728" y="96"/>
              </a:cxn>
              <a:cxn ang="0">
                <a:pos x="776" y="384"/>
              </a:cxn>
              <a:cxn ang="0">
                <a:pos x="824" y="240"/>
              </a:cxn>
              <a:cxn ang="0">
                <a:pos x="824" y="384"/>
              </a:cxn>
              <a:cxn ang="0">
                <a:pos x="872" y="240"/>
              </a:cxn>
              <a:cxn ang="0">
                <a:pos x="872" y="384"/>
              </a:cxn>
            </a:cxnLst>
            <a:rect l="0" t="0" r="r" b="b"/>
            <a:pathLst>
              <a:path w="880" h="448">
                <a:moveTo>
                  <a:pt x="8" y="432"/>
                </a:moveTo>
                <a:cubicBezTo>
                  <a:pt x="4" y="440"/>
                  <a:pt x="0" y="448"/>
                  <a:pt x="8" y="384"/>
                </a:cubicBezTo>
                <a:cubicBezTo>
                  <a:pt x="16" y="320"/>
                  <a:pt x="48" y="48"/>
                  <a:pt x="56" y="48"/>
                </a:cubicBezTo>
                <a:cubicBezTo>
                  <a:pt x="64" y="48"/>
                  <a:pt x="48" y="360"/>
                  <a:pt x="56" y="384"/>
                </a:cubicBezTo>
                <a:cubicBezTo>
                  <a:pt x="64" y="408"/>
                  <a:pt x="88" y="200"/>
                  <a:pt x="104" y="192"/>
                </a:cubicBezTo>
                <a:cubicBezTo>
                  <a:pt x="120" y="184"/>
                  <a:pt x="136" y="344"/>
                  <a:pt x="152" y="336"/>
                </a:cubicBezTo>
                <a:cubicBezTo>
                  <a:pt x="168" y="328"/>
                  <a:pt x="184" y="136"/>
                  <a:pt x="200" y="144"/>
                </a:cubicBezTo>
                <a:cubicBezTo>
                  <a:pt x="216" y="152"/>
                  <a:pt x="232" y="368"/>
                  <a:pt x="248" y="384"/>
                </a:cubicBezTo>
                <a:cubicBezTo>
                  <a:pt x="264" y="400"/>
                  <a:pt x="280" y="240"/>
                  <a:pt x="296" y="240"/>
                </a:cubicBezTo>
                <a:cubicBezTo>
                  <a:pt x="312" y="240"/>
                  <a:pt x="328" y="424"/>
                  <a:pt x="344" y="384"/>
                </a:cubicBezTo>
                <a:cubicBezTo>
                  <a:pt x="360" y="344"/>
                  <a:pt x="368" y="0"/>
                  <a:pt x="392" y="0"/>
                </a:cubicBezTo>
                <a:cubicBezTo>
                  <a:pt x="416" y="0"/>
                  <a:pt x="464" y="352"/>
                  <a:pt x="488" y="384"/>
                </a:cubicBezTo>
                <a:cubicBezTo>
                  <a:pt x="512" y="416"/>
                  <a:pt x="520" y="192"/>
                  <a:pt x="536" y="192"/>
                </a:cubicBezTo>
                <a:cubicBezTo>
                  <a:pt x="552" y="192"/>
                  <a:pt x="568" y="376"/>
                  <a:pt x="584" y="384"/>
                </a:cubicBezTo>
                <a:cubicBezTo>
                  <a:pt x="600" y="392"/>
                  <a:pt x="616" y="240"/>
                  <a:pt x="632" y="240"/>
                </a:cubicBezTo>
                <a:cubicBezTo>
                  <a:pt x="648" y="240"/>
                  <a:pt x="664" y="408"/>
                  <a:pt x="680" y="384"/>
                </a:cubicBezTo>
                <a:cubicBezTo>
                  <a:pt x="696" y="360"/>
                  <a:pt x="712" y="96"/>
                  <a:pt x="728" y="96"/>
                </a:cubicBezTo>
                <a:cubicBezTo>
                  <a:pt x="744" y="96"/>
                  <a:pt x="760" y="360"/>
                  <a:pt x="776" y="384"/>
                </a:cubicBezTo>
                <a:cubicBezTo>
                  <a:pt x="792" y="408"/>
                  <a:pt x="816" y="240"/>
                  <a:pt x="824" y="240"/>
                </a:cubicBezTo>
                <a:cubicBezTo>
                  <a:pt x="832" y="240"/>
                  <a:pt x="816" y="384"/>
                  <a:pt x="824" y="384"/>
                </a:cubicBezTo>
                <a:cubicBezTo>
                  <a:pt x="832" y="384"/>
                  <a:pt x="864" y="240"/>
                  <a:pt x="872" y="240"/>
                </a:cubicBezTo>
                <a:cubicBezTo>
                  <a:pt x="880" y="240"/>
                  <a:pt x="876" y="312"/>
                  <a:pt x="872" y="38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33" name="Line 57"/>
          <p:cNvSpPr>
            <a:spLocks noChangeShapeType="1"/>
          </p:cNvSpPr>
          <p:nvPr/>
        </p:nvSpPr>
        <p:spPr bwMode="auto">
          <a:xfrm>
            <a:off x="1905000" y="4038600"/>
            <a:ext cx="4191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4634" name="Group 58"/>
          <p:cNvGrpSpPr>
            <a:grpSpLocks/>
          </p:cNvGrpSpPr>
          <p:nvPr/>
        </p:nvGrpSpPr>
        <p:grpSpPr bwMode="auto">
          <a:xfrm>
            <a:off x="3505200" y="1828800"/>
            <a:ext cx="1447800" cy="914400"/>
            <a:chOff x="2112" y="1536"/>
            <a:chExt cx="912" cy="576"/>
          </a:xfrm>
        </p:grpSpPr>
        <p:sp>
          <p:nvSpPr>
            <p:cNvPr id="24635" name="Rectangle 59" descr="Horizontal brick"/>
            <p:cNvSpPr>
              <a:spLocks noChangeArrowheads="1"/>
            </p:cNvSpPr>
            <p:nvPr/>
          </p:nvSpPr>
          <p:spPr bwMode="auto">
            <a:xfrm>
              <a:off x="2112" y="1536"/>
              <a:ext cx="912" cy="576"/>
            </a:xfrm>
            <a:prstGeom prst="rect">
              <a:avLst/>
            </a:prstGeom>
            <a:pattFill prst="horzBrick">
              <a:fgClr>
                <a:srgbClr val="990033"/>
              </a:fgClr>
              <a:bgClr>
                <a:schemeClr val="bg1"/>
              </a:bgClr>
            </a:patt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0033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4636" name="Rectangle 60"/>
            <p:cNvSpPr>
              <a:spLocks noChangeArrowheads="1"/>
            </p:cNvSpPr>
            <p:nvPr/>
          </p:nvSpPr>
          <p:spPr bwMode="auto">
            <a:xfrm>
              <a:off x="2112" y="1536"/>
              <a:ext cx="912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637" name="Group 61"/>
          <p:cNvGrpSpPr>
            <a:grpSpLocks/>
          </p:cNvGrpSpPr>
          <p:nvPr/>
        </p:nvGrpSpPr>
        <p:grpSpPr bwMode="auto">
          <a:xfrm>
            <a:off x="1295400" y="2743200"/>
            <a:ext cx="5257800" cy="1295400"/>
            <a:chOff x="816" y="2112"/>
            <a:chExt cx="3312" cy="816"/>
          </a:xfrm>
        </p:grpSpPr>
        <p:sp>
          <p:nvSpPr>
            <p:cNvPr id="24638" name="Line 62"/>
            <p:cNvSpPr>
              <a:spLocks noChangeShapeType="1"/>
            </p:cNvSpPr>
            <p:nvPr/>
          </p:nvSpPr>
          <p:spPr bwMode="auto">
            <a:xfrm>
              <a:off x="816" y="2400"/>
              <a:ext cx="768" cy="528"/>
            </a:xfrm>
            <a:prstGeom prst="line">
              <a:avLst/>
            </a:prstGeom>
            <a:noFill/>
            <a:ln w="57150">
              <a:solidFill>
                <a:srgbClr val="FF9933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39" name="Line 63"/>
            <p:cNvSpPr>
              <a:spLocks noChangeShapeType="1"/>
            </p:cNvSpPr>
            <p:nvPr/>
          </p:nvSpPr>
          <p:spPr bwMode="auto">
            <a:xfrm flipV="1">
              <a:off x="1584" y="2112"/>
              <a:ext cx="1008" cy="816"/>
            </a:xfrm>
            <a:prstGeom prst="line">
              <a:avLst/>
            </a:prstGeom>
            <a:noFill/>
            <a:ln w="57150">
              <a:solidFill>
                <a:srgbClr val="FF9933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40" name="Line 64"/>
            <p:cNvSpPr>
              <a:spLocks noChangeShapeType="1"/>
            </p:cNvSpPr>
            <p:nvPr/>
          </p:nvSpPr>
          <p:spPr bwMode="auto">
            <a:xfrm>
              <a:off x="2592" y="2112"/>
              <a:ext cx="1056" cy="816"/>
            </a:xfrm>
            <a:prstGeom prst="line">
              <a:avLst/>
            </a:prstGeom>
            <a:noFill/>
            <a:ln w="57150">
              <a:solidFill>
                <a:srgbClr val="FF9933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41" name="Line 65"/>
            <p:cNvSpPr>
              <a:spLocks noChangeShapeType="1"/>
            </p:cNvSpPr>
            <p:nvPr/>
          </p:nvSpPr>
          <p:spPr bwMode="auto">
            <a:xfrm flipV="1">
              <a:off x="3648" y="2496"/>
              <a:ext cx="480" cy="432"/>
            </a:xfrm>
            <a:prstGeom prst="line">
              <a:avLst/>
            </a:prstGeom>
            <a:noFill/>
            <a:ln w="57150">
              <a:solidFill>
                <a:srgbClr val="FF9933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642" name="Group 66"/>
          <p:cNvGrpSpPr>
            <a:grpSpLocks/>
          </p:cNvGrpSpPr>
          <p:nvPr/>
        </p:nvGrpSpPr>
        <p:grpSpPr bwMode="auto">
          <a:xfrm>
            <a:off x="1295400" y="3200400"/>
            <a:ext cx="5105400" cy="838200"/>
            <a:chOff x="816" y="2400"/>
            <a:chExt cx="3216" cy="528"/>
          </a:xfrm>
        </p:grpSpPr>
        <p:sp>
          <p:nvSpPr>
            <p:cNvPr id="24643" name="Line 67"/>
            <p:cNvSpPr>
              <a:spLocks noChangeShapeType="1"/>
            </p:cNvSpPr>
            <p:nvPr/>
          </p:nvSpPr>
          <p:spPr bwMode="auto">
            <a:xfrm>
              <a:off x="816" y="2400"/>
              <a:ext cx="1872" cy="528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44" name="Line 68"/>
            <p:cNvSpPr>
              <a:spLocks noChangeShapeType="1"/>
            </p:cNvSpPr>
            <p:nvPr/>
          </p:nvSpPr>
          <p:spPr bwMode="auto">
            <a:xfrm flipV="1">
              <a:off x="2736" y="2496"/>
              <a:ext cx="1296" cy="432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645" name="Line 69"/>
          <p:cNvSpPr>
            <a:spLocks noChangeShapeType="1"/>
          </p:cNvSpPr>
          <p:nvPr/>
        </p:nvSpPr>
        <p:spPr bwMode="auto">
          <a:xfrm>
            <a:off x="1371600" y="3200400"/>
            <a:ext cx="50292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46" name="Text Box 70"/>
          <p:cNvSpPr txBox="1">
            <a:spLocks noChangeArrowheads="1"/>
          </p:cNvSpPr>
          <p:nvPr/>
        </p:nvSpPr>
        <p:spPr bwMode="auto">
          <a:xfrm>
            <a:off x="990600" y="35052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i="1">
                <a:latin typeface="Times New Roman" pitchFamily="18" charset="0"/>
              </a:rPr>
              <a:t>time</a:t>
            </a:r>
          </a:p>
        </p:txBody>
      </p:sp>
      <p:sp>
        <p:nvSpPr>
          <p:cNvPr id="24647" name="Line 71"/>
          <p:cNvSpPr>
            <a:spLocks noChangeShapeType="1"/>
          </p:cNvSpPr>
          <p:nvPr/>
        </p:nvSpPr>
        <p:spPr bwMode="auto">
          <a:xfrm>
            <a:off x="7391400" y="9906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48" name="Line 72"/>
          <p:cNvSpPr>
            <a:spLocks noChangeShapeType="1"/>
          </p:cNvSpPr>
          <p:nvPr/>
        </p:nvSpPr>
        <p:spPr bwMode="auto">
          <a:xfrm>
            <a:off x="7010400" y="1828800"/>
            <a:ext cx="1371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49" name="Freeform 73"/>
          <p:cNvSpPr>
            <a:spLocks/>
          </p:cNvSpPr>
          <p:nvPr/>
        </p:nvSpPr>
        <p:spPr bwMode="auto">
          <a:xfrm>
            <a:off x="7378700" y="1447800"/>
            <a:ext cx="469900" cy="457200"/>
          </a:xfrm>
          <a:custGeom>
            <a:avLst/>
            <a:gdLst/>
            <a:ahLst/>
            <a:cxnLst>
              <a:cxn ang="0">
                <a:pos x="8" y="432"/>
              </a:cxn>
              <a:cxn ang="0">
                <a:pos x="8" y="384"/>
              </a:cxn>
              <a:cxn ang="0">
                <a:pos x="56" y="48"/>
              </a:cxn>
              <a:cxn ang="0">
                <a:pos x="56" y="384"/>
              </a:cxn>
              <a:cxn ang="0">
                <a:pos x="104" y="192"/>
              </a:cxn>
              <a:cxn ang="0">
                <a:pos x="152" y="336"/>
              </a:cxn>
              <a:cxn ang="0">
                <a:pos x="200" y="144"/>
              </a:cxn>
              <a:cxn ang="0">
                <a:pos x="248" y="384"/>
              </a:cxn>
              <a:cxn ang="0">
                <a:pos x="296" y="240"/>
              </a:cxn>
              <a:cxn ang="0">
                <a:pos x="344" y="384"/>
              </a:cxn>
              <a:cxn ang="0">
                <a:pos x="392" y="0"/>
              </a:cxn>
              <a:cxn ang="0">
                <a:pos x="488" y="384"/>
              </a:cxn>
              <a:cxn ang="0">
                <a:pos x="536" y="192"/>
              </a:cxn>
              <a:cxn ang="0">
                <a:pos x="584" y="384"/>
              </a:cxn>
              <a:cxn ang="0">
                <a:pos x="632" y="240"/>
              </a:cxn>
              <a:cxn ang="0">
                <a:pos x="680" y="384"/>
              </a:cxn>
              <a:cxn ang="0">
                <a:pos x="728" y="96"/>
              </a:cxn>
              <a:cxn ang="0">
                <a:pos x="776" y="384"/>
              </a:cxn>
              <a:cxn ang="0">
                <a:pos x="824" y="240"/>
              </a:cxn>
              <a:cxn ang="0">
                <a:pos x="824" y="384"/>
              </a:cxn>
              <a:cxn ang="0">
                <a:pos x="872" y="240"/>
              </a:cxn>
              <a:cxn ang="0">
                <a:pos x="872" y="384"/>
              </a:cxn>
            </a:cxnLst>
            <a:rect l="0" t="0" r="r" b="b"/>
            <a:pathLst>
              <a:path w="880" h="448">
                <a:moveTo>
                  <a:pt x="8" y="432"/>
                </a:moveTo>
                <a:cubicBezTo>
                  <a:pt x="4" y="440"/>
                  <a:pt x="0" y="448"/>
                  <a:pt x="8" y="384"/>
                </a:cubicBezTo>
                <a:cubicBezTo>
                  <a:pt x="16" y="320"/>
                  <a:pt x="48" y="48"/>
                  <a:pt x="56" y="48"/>
                </a:cubicBezTo>
                <a:cubicBezTo>
                  <a:pt x="64" y="48"/>
                  <a:pt x="48" y="360"/>
                  <a:pt x="56" y="384"/>
                </a:cubicBezTo>
                <a:cubicBezTo>
                  <a:pt x="64" y="408"/>
                  <a:pt x="88" y="200"/>
                  <a:pt x="104" y="192"/>
                </a:cubicBezTo>
                <a:cubicBezTo>
                  <a:pt x="120" y="184"/>
                  <a:pt x="136" y="344"/>
                  <a:pt x="152" y="336"/>
                </a:cubicBezTo>
                <a:cubicBezTo>
                  <a:pt x="168" y="328"/>
                  <a:pt x="184" y="136"/>
                  <a:pt x="200" y="144"/>
                </a:cubicBezTo>
                <a:cubicBezTo>
                  <a:pt x="216" y="152"/>
                  <a:pt x="232" y="368"/>
                  <a:pt x="248" y="384"/>
                </a:cubicBezTo>
                <a:cubicBezTo>
                  <a:pt x="264" y="400"/>
                  <a:pt x="280" y="240"/>
                  <a:pt x="296" y="240"/>
                </a:cubicBezTo>
                <a:cubicBezTo>
                  <a:pt x="312" y="240"/>
                  <a:pt x="328" y="424"/>
                  <a:pt x="344" y="384"/>
                </a:cubicBezTo>
                <a:cubicBezTo>
                  <a:pt x="360" y="344"/>
                  <a:pt x="368" y="0"/>
                  <a:pt x="392" y="0"/>
                </a:cubicBezTo>
                <a:cubicBezTo>
                  <a:pt x="416" y="0"/>
                  <a:pt x="464" y="352"/>
                  <a:pt x="488" y="384"/>
                </a:cubicBezTo>
                <a:cubicBezTo>
                  <a:pt x="512" y="416"/>
                  <a:pt x="520" y="192"/>
                  <a:pt x="536" y="192"/>
                </a:cubicBezTo>
                <a:cubicBezTo>
                  <a:pt x="552" y="192"/>
                  <a:pt x="568" y="376"/>
                  <a:pt x="584" y="384"/>
                </a:cubicBezTo>
                <a:cubicBezTo>
                  <a:pt x="600" y="392"/>
                  <a:pt x="616" y="240"/>
                  <a:pt x="632" y="240"/>
                </a:cubicBezTo>
                <a:cubicBezTo>
                  <a:pt x="648" y="240"/>
                  <a:pt x="664" y="408"/>
                  <a:pt x="680" y="384"/>
                </a:cubicBezTo>
                <a:cubicBezTo>
                  <a:pt x="696" y="360"/>
                  <a:pt x="712" y="96"/>
                  <a:pt x="728" y="96"/>
                </a:cubicBezTo>
                <a:cubicBezTo>
                  <a:pt x="744" y="96"/>
                  <a:pt x="760" y="360"/>
                  <a:pt x="776" y="384"/>
                </a:cubicBezTo>
                <a:cubicBezTo>
                  <a:pt x="792" y="408"/>
                  <a:pt x="816" y="240"/>
                  <a:pt x="824" y="240"/>
                </a:cubicBezTo>
                <a:cubicBezTo>
                  <a:pt x="832" y="240"/>
                  <a:pt x="816" y="384"/>
                  <a:pt x="824" y="384"/>
                </a:cubicBezTo>
                <a:cubicBezTo>
                  <a:pt x="832" y="384"/>
                  <a:pt x="864" y="240"/>
                  <a:pt x="872" y="240"/>
                </a:cubicBezTo>
                <a:cubicBezTo>
                  <a:pt x="880" y="240"/>
                  <a:pt x="876" y="312"/>
                  <a:pt x="872" y="384"/>
                </a:cubicBezTo>
              </a:path>
            </a:pathLst>
          </a:cu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50" name="Freeform 74"/>
          <p:cNvSpPr>
            <a:spLocks/>
          </p:cNvSpPr>
          <p:nvPr/>
        </p:nvSpPr>
        <p:spPr bwMode="auto">
          <a:xfrm>
            <a:off x="7696200" y="1524000"/>
            <a:ext cx="457200" cy="381000"/>
          </a:xfrm>
          <a:custGeom>
            <a:avLst/>
            <a:gdLst/>
            <a:ahLst/>
            <a:cxnLst>
              <a:cxn ang="0">
                <a:pos x="8" y="432"/>
              </a:cxn>
              <a:cxn ang="0">
                <a:pos x="8" y="384"/>
              </a:cxn>
              <a:cxn ang="0">
                <a:pos x="56" y="48"/>
              </a:cxn>
              <a:cxn ang="0">
                <a:pos x="56" y="384"/>
              </a:cxn>
              <a:cxn ang="0">
                <a:pos x="104" y="192"/>
              </a:cxn>
              <a:cxn ang="0">
                <a:pos x="152" y="336"/>
              </a:cxn>
              <a:cxn ang="0">
                <a:pos x="200" y="144"/>
              </a:cxn>
              <a:cxn ang="0">
                <a:pos x="248" y="384"/>
              </a:cxn>
              <a:cxn ang="0">
                <a:pos x="296" y="240"/>
              </a:cxn>
              <a:cxn ang="0">
                <a:pos x="344" y="384"/>
              </a:cxn>
              <a:cxn ang="0">
                <a:pos x="392" y="0"/>
              </a:cxn>
              <a:cxn ang="0">
                <a:pos x="488" y="384"/>
              </a:cxn>
              <a:cxn ang="0">
                <a:pos x="536" y="192"/>
              </a:cxn>
              <a:cxn ang="0">
                <a:pos x="584" y="384"/>
              </a:cxn>
              <a:cxn ang="0">
                <a:pos x="632" y="240"/>
              </a:cxn>
              <a:cxn ang="0">
                <a:pos x="680" y="384"/>
              </a:cxn>
              <a:cxn ang="0">
                <a:pos x="728" y="96"/>
              </a:cxn>
              <a:cxn ang="0">
                <a:pos x="776" y="384"/>
              </a:cxn>
              <a:cxn ang="0">
                <a:pos x="824" y="240"/>
              </a:cxn>
              <a:cxn ang="0">
                <a:pos x="824" y="384"/>
              </a:cxn>
              <a:cxn ang="0">
                <a:pos x="872" y="240"/>
              </a:cxn>
              <a:cxn ang="0">
                <a:pos x="872" y="384"/>
              </a:cxn>
            </a:cxnLst>
            <a:rect l="0" t="0" r="r" b="b"/>
            <a:pathLst>
              <a:path w="880" h="448">
                <a:moveTo>
                  <a:pt x="8" y="432"/>
                </a:moveTo>
                <a:cubicBezTo>
                  <a:pt x="4" y="440"/>
                  <a:pt x="0" y="448"/>
                  <a:pt x="8" y="384"/>
                </a:cubicBezTo>
                <a:cubicBezTo>
                  <a:pt x="16" y="320"/>
                  <a:pt x="48" y="48"/>
                  <a:pt x="56" y="48"/>
                </a:cubicBezTo>
                <a:cubicBezTo>
                  <a:pt x="64" y="48"/>
                  <a:pt x="48" y="360"/>
                  <a:pt x="56" y="384"/>
                </a:cubicBezTo>
                <a:cubicBezTo>
                  <a:pt x="64" y="408"/>
                  <a:pt x="88" y="200"/>
                  <a:pt x="104" y="192"/>
                </a:cubicBezTo>
                <a:cubicBezTo>
                  <a:pt x="120" y="184"/>
                  <a:pt x="136" y="344"/>
                  <a:pt x="152" y="336"/>
                </a:cubicBezTo>
                <a:cubicBezTo>
                  <a:pt x="168" y="328"/>
                  <a:pt x="184" y="136"/>
                  <a:pt x="200" y="144"/>
                </a:cubicBezTo>
                <a:cubicBezTo>
                  <a:pt x="216" y="152"/>
                  <a:pt x="232" y="368"/>
                  <a:pt x="248" y="384"/>
                </a:cubicBezTo>
                <a:cubicBezTo>
                  <a:pt x="264" y="400"/>
                  <a:pt x="280" y="240"/>
                  <a:pt x="296" y="240"/>
                </a:cubicBezTo>
                <a:cubicBezTo>
                  <a:pt x="312" y="240"/>
                  <a:pt x="328" y="424"/>
                  <a:pt x="344" y="384"/>
                </a:cubicBezTo>
                <a:cubicBezTo>
                  <a:pt x="360" y="344"/>
                  <a:pt x="368" y="0"/>
                  <a:pt x="392" y="0"/>
                </a:cubicBezTo>
                <a:cubicBezTo>
                  <a:pt x="416" y="0"/>
                  <a:pt x="464" y="352"/>
                  <a:pt x="488" y="384"/>
                </a:cubicBezTo>
                <a:cubicBezTo>
                  <a:pt x="512" y="416"/>
                  <a:pt x="520" y="192"/>
                  <a:pt x="536" y="192"/>
                </a:cubicBezTo>
                <a:cubicBezTo>
                  <a:pt x="552" y="192"/>
                  <a:pt x="568" y="376"/>
                  <a:pt x="584" y="384"/>
                </a:cubicBezTo>
                <a:cubicBezTo>
                  <a:pt x="600" y="392"/>
                  <a:pt x="616" y="240"/>
                  <a:pt x="632" y="240"/>
                </a:cubicBezTo>
                <a:cubicBezTo>
                  <a:pt x="648" y="240"/>
                  <a:pt x="664" y="408"/>
                  <a:pt x="680" y="384"/>
                </a:cubicBezTo>
                <a:cubicBezTo>
                  <a:pt x="696" y="360"/>
                  <a:pt x="712" y="96"/>
                  <a:pt x="728" y="96"/>
                </a:cubicBezTo>
                <a:cubicBezTo>
                  <a:pt x="744" y="96"/>
                  <a:pt x="760" y="360"/>
                  <a:pt x="776" y="384"/>
                </a:cubicBezTo>
                <a:cubicBezTo>
                  <a:pt x="792" y="408"/>
                  <a:pt x="816" y="240"/>
                  <a:pt x="824" y="240"/>
                </a:cubicBezTo>
                <a:cubicBezTo>
                  <a:pt x="832" y="240"/>
                  <a:pt x="816" y="384"/>
                  <a:pt x="824" y="384"/>
                </a:cubicBezTo>
                <a:cubicBezTo>
                  <a:pt x="832" y="384"/>
                  <a:pt x="864" y="240"/>
                  <a:pt x="872" y="240"/>
                </a:cubicBezTo>
                <a:cubicBezTo>
                  <a:pt x="880" y="240"/>
                  <a:pt x="876" y="312"/>
                  <a:pt x="872" y="384"/>
                </a:cubicBezTo>
              </a:path>
            </a:pathLst>
          </a:cu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51" name="Freeform 75"/>
          <p:cNvSpPr>
            <a:spLocks/>
          </p:cNvSpPr>
          <p:nvPr/>
        </p:nvSpPr>
        <p:spPr bwMode="auto">
          <a:xfrm>
            <a:off x="7848600" y="1600200"/>
            <a:ext cx="533400" cy="228600"/>
          </a:xfrm>
          <a:custGeom>
            <a:avLst/>
            <a:gdLst/>
            <a:ahLst/>
            <a:cxnLst>
              <a:cxn ang="0">
                <a:pos x="8" y="432"/>
              </a:cxn>
              <a:cxn ang="0">
                <a:pos x="8" y="384"/>
              </a:cxn>
              <a:cxn ang="0">
                <a:pos x="56" y="48"/>
              </a:cxn>
              <a:cxn ang="0">
                <a:pos x="56" y="384"/>
              </a:cxn>
              <a:cxn ang="0">
                <a:pos x="104" y="192"/>
              </a:cxn>
              <a:cxn ang="0">
                <a:pos x="152" y="336"/>
              </a:cxn>
              <a:cxn ang="0">
                <a:pos x="200" y="144"/>
              </a:cxn>
              <a:cxn ang="0">
                <a:pos x="248" y="384"/>
              </a:cxn>
              <a:cxn ang="0">
                <a:pos x="296" y="240"/>
              </a:cxn>
              <a:cxn ang="0">
                <a:pos x="344" y="384"/>
              </a:cxn>
              <a:cxn ang="0">
                <a:pos x="392" y="0"/>
              </a:cxn>
              <a:cxn ang="0">
                <a:pos x="488" y="384"/>
              </a:cxn>
              <a:cxn ang="0">
                <a:pos x="536" y="192"/>
              </a:cxn>
              <a:cxn ang="0">
                <a:pos x="584" y="384"/>
              </a:cxn>
              <a:cxn ang="0">
                <a:pos x="632" y="240"/>
              </a:cxn>
              <a:cxn ang="0">
                <a:pos x="680" y="384"/>
              </a:cxn>
              <a:cxn ang="0">
                <a:pos x="728" y="96"/>
              </a:cxn>
              <a:cxn ang="0">
                <a:pos x="776" y="384"/>
              </a:cxn>
              <a:cxn ang="0">
                <a:pos x="824" y="240"/>
              </a:cxn>
              <a:cxn ang="0">
                <a:pos x="824" y="384"/>
              </a:cxn>
              <a:cxn ang="0">
                <a:pos x="872" y="240"/>
              </a:cxn>
              <a:cxn ang="0">
                <a:pos x="872" y="384"/>
              </a:cxn>
            </a:cxnLst>
            <a:rect l="0" t="0" r="r" b="b"/>
            <a:pathLst>
              <a:path w="880" h="448">
                <a:moveTo>
                  <a:pt x="8" y="432"/>
                </a:moveTo>
                <a:cubicBezTo>
                  <a:pt x="4" y="440"/>
                  <a:pt x="0" y="448"/>
                  <a:pt x="8" y="384"/>
                </a:cubicBezTo>
                <a:cubicBezTo>
                  <a:pt x="16" y="320"/>
                  <a:pt x="48" y="48"/>
                  <a:pt x="56" y="48"/>
                </a:cubicBezTo>
                <a:cubicBezTo>
                  <a:pt x="64" y="48"/>
                  <a:pt x="48" y="360"/>
                  <a:pt x="56" y="384"/>
                </a:cubicBezTo>
                <a:cubicBezTo>
                  <a:pt x="64" y="408"/>
                  <a:pt x="88" y="200"/>
                  <a:pt x="104" y="192"/>
                </a:cubicBezTo>
                <a:cubicBezTo>
                  <a:pt x="120" y="184"/>
                  <a:pt x="136" y="344"/>
                  <a:pt x="152" y="336"/>
                </a:cubicBezTo>
                <a:cubicBezTo>
                  <a:pt x="168" y="328"/>
                  <a:pt x="184" y="136"/>
                  <a:pt x="200" y="144"/>
                </a:cubicBezTo>
                <a:cubicBezTo>
                  <a:pt x="216" y="152"/>
                  <a:pt x="232" y="368"/>
                  <a:pt x="248" y="384"/>
                </a:cubicBezTo>
                <a:cubicBezTo>
                  <a:pt x="264" y="400"/>
                  <a:pt x="280" y="240"/>
                  <a:pt x="296" y="240"/>
                </a:cubicBezTo>
                <a:cubicBezTo>
                  <a:pt x="312" y="240"/>
                  <a:pt x="328" y="424"/>
                  <a:pt x="344" y="384"/>
                </a:cubicBezTo>
                <a:cubicBezTo>
                  <a:pt x="360" y="344"/>
                  <a:pt x="368" y="0"/>
                  <a:pt x="392" y="0"/>
                </a:cubicBezTo>
                <a:cubicBezTo>
                  <a:pt x="416" y="0"/>
                  <a:pt x="464" y="352"/>
                  <a:pt x="488" y="384"/>
                </a:cubicBezTo>
                <a:cubicBezTo>
                  <a:pt x="512" y="416"/>
                  <a:pt x="520" y="192"/>
                  <a:pt x="536" y="192"/>
                </a:cubicBezTo>
                <a:cubicBezTo>
                  <a:pt x="552" y="192"/>
                  <a:pt x="568" y="376"/>
                  <a:pt x="584" y="384"/>
                </a:cubicBezTo>
                <a:cubicBezTo>
                  <a:pt x="600" y="392"/>
                  <a:pt x="616" y="240"/>
                  <a:pt x="632" y="240"/>
                </a:cubicBezTo>
                <a:cubicBezTo>
                  <a:pt x="648" y="240"/>
                  <a:pt x="664" y="408"/>
                  <a:pt x="680" y="384"/>
                </a:cubicBezTo>
                <a:cubicBezTo>
                  <a:pt x="696" y="360"/>
                  <a:pt x="712" y="96"/>
                  <a:pt x="728" y="96"/>
                </a:cubicBezTo>
                <a:cubicBezTo>
                  <a:pt x="744" y="96"/>
                  <a:pt x="760" y="360"/>
                  <a:pt x="776" y="384"/>
                </a:cubicBezTo>
                <a:cubicBezTo>
                  <a:pt x="792" y="408"/>
                  <a:pt x="816" y="240"/>
                  <a:pt x="824" y="240"/>
                </a:cubicBezTo>
                <a:cubicBezTo>
                  <a:pt x="832" y="240"/>
                  <a:pt x="816" y="384"/>
                  <a:pt x="824" y="384"/>
                </a:cubicBezTo>
                <a:cubicBezTo>
                  <a:pt x="832" y="384"/>
                  <a:pt x="864" y="240"/>
                  <a:pt x="872" y="240"/>
                </a:cubicBezTo>
                <a:cubicBezTo>
                  <a:pt x="880" y="240"/>
                  <a:pt x="876" y="312"/>
                  <a:pt x="872" y="384"/>
                </a:cubicBezTo>
              </a:path>
            </a:pathLst>
          </a:custGeom>
          <a:noFill/>
          <a:ln w="9525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24664" name="Object 88"/>
          <p:cNvGraphicFramePr>
            <a:graphicFrameLocks noChangeAspect="1"/>
          </p:cNvGraphicFramePr>
          <p:nvPr/>
        </p:nvGraphicFramePr>
        <p:xfrm>
          <a:off x="457200" y="914400"/>
          <a:ext cx="444500" cy="323850"/>
        </p:xfrm>
        <a:graphic>
          <a:graphicData uri="http://schemas.openxmlformats.org/presentationml/2006/ole">
            <p:oleObj spid="_x0000_s24664" name="Equation" r:id="rId7" imgW="279360" imgH="203040" progId="Equation.3">
              <p:embed/>
            </p:oleObj>
          </a:graphicData>
        </a:graphic>
      </p:graphicFrame>
      <p:graphicFrame>
        <p:nvGraphicFramePr>
          <p:cNvPr id="24665" name="Object 89"/>
          <p:cNvGraphicFramePr>
            <a:graphicFrameLocks noChangeAspect="1"/>
          </p:cNvGraphicFramePr>
          <p:nvPr/>
        </p:nvGraphicFramePr>
        <p:xfrm>
          <a:off x="6781800" y="914400"/>
          <a:ext cx="465138" cy="323850"/>
        </p:xfrm>
        <a:graphic>
          <a:graphicData uri="http://schemas.openxmlformats.org/presentationml/2006/ole">
            <p:oleObj spid="_x0000_s24665" name="Equation" r:id="rId8" imgW="291960" imgH="203040" progId="Equation.3">
              <p:embed/>
            </p:oleObj>
          </a:graphicData>
        </a:graphic>
      </p:graphicFrame>
      <p:pic>
        <p:nvPicPr>
          <p:cNvPr id="24666" name="Picture 90" descr="rmc-002">
            <a:hlinkClick r:id="rId9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010400" y="2362200"/>
            <a:ext cx="1162050" cy="876300"/>
          </a:xfrm>
          <a:prstGeom prst="rect">
            <a:avLst/>
          </a:prstGeom>
          <a:noFill/>
        </p:spPr>
      </p:pic>
      <p:sp>
        <p:nvSpPr>
          <p:cNvPr id="24667" name="Line 91"/>
          <p:cNvSpPr>
            <a:spLocks noChangeShapeType="1"/>
          </p:cNvSpPr>
          <p:nvPr/>
        </p:nvSpPr>
        <p:spPr bwMode="auto">
          <a:xfrm>
            <a:off x="7620000" y="3200400"/>
            <a:ext cx="0" cy="685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2569" name="Group 57"/>
          <p:cNvGrpSpPr>
            <a:grpSpLocks/>
          </p:cNvGrpSpPr>
          <p:nvPr/>
        </p:nvGrpSpPr>
        <p:grpSpPr bwMode="auto">
          <a:xfrm>
            <a:off x="228600" y="762000"/>
            <a:ext cx="8153400" cy="2206625"/>
            <a:chOff x="144" y="480"/>
            <a:chExt cx="5136" cy="1390"/>
          </a:xfrm>
        </p:grpSpPr>
        <p:sp>
          <p:nvSpPr>
            <p:cNvPr id="192517" name="Line 5"/>
            <p:cNvSpPr>
              <a:spLocks noChangeShapeType="1"/>
            </p:cNvSpPr>
            <p:nvPr/>
          </p:nvSpPr>
          <p:spPr bwMode="auto">
            <a:xfrm>
              <a:off x="1008" y="115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2518" name="Line 6"/>
            <p:cNvSpPr>
              <a:spLocks noChangeShapeType="1"/>
            </p:cNvSpPr>
            <p:nvPr/>
          </p:nvSpPr>
          <p:spPr bwMode="auto">
            <a:xfrm>
              <a:off x="1344" y="124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2519" name="Line 7"/>
            <p:cNvSpPr>
              <a:spLocks noChangeShapeType="1"/>
            </p:cNvSpPr>
            <p:nvPr/>
          </p:nvSpPr>
          <p:spPr bwMode="auto">
            <a:xfrm flipV="1">
              <a:off x="2064" y="1152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2520" name="Rectangle 8"/>
            <p:cNvSpPr>
              <a:spLocks noChangeArrowheads="1"/>
            </p:cNvSpPr>
            <p:nvPr/>
          </p:nvSpPr>
          <p:spPr bwMode="auto">
            <a:xfrm>
              <a:off x="2496" y="912"/>
              <a:ext cx="576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2521" name="Line 9"/>
            <p:cNvSpPr>
              <a:spLocks noChangeShapeType="1"/>
            </p:cNvSpPr>
            <p:nvPr/>
          </p:nvSpPr>
          <p:spPr bwMode="auto">
            <a:xfrm flipV="1">
              <a:off x="3516" y="86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2522" name="AutoShape 10"/>
            <p:cNvSpPr>
              <a:spLocks noChangeArrowheads="1"/>
            </p:cNvSpPr>
            <p:nvPr/>
          </p:nvSpPr>
          <p:spPr bwMode="auto">
            <a:xfrm>
              <a:off x="3420" y="1056"/>
              <a:ext cx="192" cy="192"/>
            </a:xfrm>
            <a:prstGeom prst="flowChartOr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2523" name="AutoShape 11"/>
            <p:cNvSpPr>
              <a:spLocks noChangeArrowheads="1"/>
            </p:cNvSpPr>
            <p:nvPr/>
          </p:nvSpPr>
          <p:spPr bwMode="auto">
            <a:xfrm>
              <a:off x="1248" y="1056"/>
              <a:ext cx="192" cy="192"/>
            </a:xfrm>
            <a:prstGeom prst="flowChartSummingJunction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2524" name="Rectangle 12"/>
            <p:cNvSpPr>
              <a:spLocks noChangeArrowheads="1"/>
            </p:cNvSpPr>
            <p:nvPr/>
          </p:nvSpPr>
          <p:spPr bwMode="auto">
            <a:xfrm>
              <a:off x="1584" y="960"/>
              <a:ext cx="480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2525" name="Line 13"/>
            <p:cNvSpPr>
              <a:spLocks noChangeShapeType="1"/>
            </p:cNvSpPr>
            <p:nvPr/>
          </p:nvSpPr>
          <p:spPr bwMode="auto">
            <a:xfrm>
              <a:off x="1440" y="1152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2526" name="Text Box 14"/>
            <p:cNvSpPr txBox="1">
              <a:spLocks noChangeArrowheads="1"/>
            </p:cNvSpPr>
            <p:nvPr/>
          </p:nvSpPr>
          <p:spPr bwMode="auto">
            <a:xfrm>
              <a:off x="1584" y="1008"/>
              <a:ext cx="6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 b="0">
                  <a:latin typeface="Times New Roman" pitchFamily="18" charset="0"/>
                </a:rPr>
                <a:t>Re{.}</a:t>
              </a:r>
            </a:p>
          </p:txBody>
        </p:sp>
        <p:sp>
          <p:nvSpPr>
            <p:cNvPr id="192527" name="Line 15"/>
            <p:cNvSpPr>
              <a:spLocks noChangeShapeType="1"/>
            </p:cNvSpPr>
            <p:nvPr/>
          </p:nvSpPr>
          <p:spPr bwMode="auto">
            <a:xfrm>
              <a:off x="3072" y="115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2528" name="Line 16"/>
            <p:cNvSpPr>
              <a:spLocks noChangeShapeType="1"/>
            </p:cNvSpPr>
            <p:nvPr/>
          </p:nvSpPr>
          <p:spPr bwMode="auto">
            <a:xfrm>
              <a:off x="4092" y="115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2529" name="Line 17"/>
            <p:cNvSpPr>
              <a:spLocks noChangeShapeType="1"/>
            </p:cNvSpPr>
            <p:nvPr/>
          </p:nvSpPr>
          <p:spPr bwMode="auto">
            <a:xfrm>
              <a:off x="3996" y="124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2530" name="AutoShape 18"/>
            <p:cNvSpPr>
              <a:spLocks noChangeArrowheads="1"/>
            </p:cNvSpPr>
            <p:nvPr/>
          </p:nvSpPr>
          <p:spPr bwMode="auto">
            <a:xfrm>
              <a:off x="3900" y="1056"/>
              <a:ext cx="192" cy="192"/>
            </a:xfrm>
            <a:prstGeom prst="flowChartSummingJunction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92531" name="Object 19"/>
            <p:cNvGraphicFramePr>
              <a:graphicFrameLocks noChangeAspect="1"/>
            </p:cNvGraphicFramePr>
            <p:nvPr/>
          </p:nvGraphicFramePr>
          <p:xfrm>
            <a:off x="1104" y="1536"/>
            <a:ext cx="576" cy="334"/>
          </p:xfrm>
          <a:graphic>
            <a:graphicData uri="http://schemas.openxmlformats.org/presentationml/2006/ole">
              <p:oleObj spid="_x0000_s192531" name="Equation" r:id="rId4" imgW="393480" imgH="228600" progId="Equation.3">
                <p:embed/>
              </p:oleObj>
            </a:graphicData>
          </a:graphic>
        </p:graphicFrame>
        <p:graphicFrame>
          <p:nvGraphicFramePr>
            <p:cNvPr id="192532" name="Object 20"/>
            <p:cNvGraphicFramePr>
              <a:graphicFrameLocks noChangeAspect="1"/>
            </p:cNvGraphicFramePr>
            <p:nvPr/>
          </p:nvGraphicFramePr>
          <p:xfrm>
            <a:off x="3660" y="1536"/>
            <a:ext cx="669" cy="334"/>
          </p:xfrm>
          <a:graphic>
            <a:graphicData uri="http://schemas.openxmlformats.org/presentationml/2006/ole">
              <p:oleObj spid="_x0000_s192532" name="Equation" r:id="rId5" imgW="457200" imgH="228600" progId="Equation.3">
                <p:embed/>
              </p:oleObj>
            </a:graphicData>
          </a:graphic>
        </p:graphicFrame>
        <p:sp>
          <p:nvSpPr>
            <p:cNvPr id="192533" name="Line 21"/>
            <p:cNvSpPr>
              <a:spLocks noChangeShapeType="1"/>
            </p:cNvSpPr>
            <p:nvPr/>
          </p:nvSpPr>
          <p:spPr bwMode="auto">
            <a:xfrm>
              <a:off x="3612" y="1152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92534" name="Object 22"/>
            <p:cNvGraphicFramePr>
              <a:graphicFrameLocks noChangeAspect="1"/>
            </p:cNvGraphicFramePr>
            <p:nvPr/>
          </p:nvGraphicFramePr>
          <p:xfrm>
            <a:off x="2592" y="1008"/>
            <a:ext cx="432" cy="314"/>
          </p:xfrm>
          <a:graphic>
            <a:graphicData uri="http://schemas.openxmlformats.org/presentationml/2006/ole">
              <p:oleObj spid="_x0000_s192534" name="Equation" r:id="rId6" imgW="279360" imgH="203040" progId="Equation.3">
                <p:embed/>
              </p:oleObj>
            </a:graphicData>
          </a:graphic>
        </p:graphicFrame>
        <p:graphicFrame>
          <p:nvGraphicFramePr>
            <p:cNvPr id="192535" name="Object 23"/>
            <p:cNvGraphicFramePr>
              <a:graphicFrameLocks noChangeAspect="1"/>
            </p:cNvGraphicFramePr>
            <p:nvPr/>
          </p:nvGraphicFramePr>
          <p:xfrm>
            <a:off x="3312" y="528"/>
            <a:ext cx="316" cy="211"/>
          </p:xfrm>
          <a:graphic>
            <a:graphicData uri="http://schemas.openxmlformats.org/presentationml/2006/ole">
              <p:oleObj spid="_x0000_s192535" name="Equation" r:id="rId7" imgW="304560" imgH="203040" progId="Equation.3">
                <p:embed/>
              </p:oleObj>
            </a:graphicData>
          </a:graphic>
        </p:graphicFrame>
        <p:sp>
          <p:nvSpPr>
            <p:cNvPr id="192536" name="Line 24"/>
            <p:cNvSpPr>
              <a:spLocks noChangeShapeType="1"/>
            </p:cNvSpPr>
            <p:nvPr/>
          </p:nvSpPr>
          <p:spPr bwMode="auto">
            <a:xfrm>
              <a:off x="144" y="110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2537" name="Rectangle 25"/>
            <p:cNvSpPr>
              <a:spLocks noChangeArrowheads="1"/>
            </p:cNvSpPr>
            <p:nvPr/>
          </p:nvSpPr>
          <p:spPr bwMode="auto">
            <a:xfrm>
              <a:off x="432" y="960"/>
              <a:ext cx="576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92538" name="Object 26"/>
            <p:cNvGraphicFramePr>
              <a:graphicFrameLocks noChangeAspect="1"/>
            </p:cNvGraphicFramePr>
            <p:nvPr/>
          </p:nvGraphicFramePr>
          <p:xfrm>
            <a:off x="528" y="1008"/>
            <a:ext cx="432" cy="254"/>
          </p:xfrm>
          <a:graphic>
            <a:graphicData uri="http://schemas.openxmlformats.org/presentationml/2006/ole">
              <p:oleObj spid="_x0000_s192538" name="Equation" r:id="rId8" imgW="368280" imgH="215640" progId="Equation.3">
                <p:embed/>
              </p:oleObj>
            </a:graphicData>
          </a:graphic>
        </p:graphicFrame>
        <p:sp>
          <p:nvSpPr>
            <p:cNvPr id="192539" name="Text Box 27"/>
            <p:cNvSpPr txBox="1">
              <a:spLocks noChangeArrowheads="1"/>
            </p:cNvSpPr>
            <p:nvPr/>
          </p:nvSpPr>
          <p:spPr bwMode="auto">
            <a:xfrm>
              <a:off x="384" y="1296"/>
              <a:ext cx="62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b="0">
                  <a:latin typeface="Times New Roman" pitchFamily="18" charset="0"/>
                </a:rPr>
                <a:t>LPF</a:t>
              </a:r>
            </a:p>
          </p:txBody>
        </p:sp>
        <p:sp>
          <p:nvSpPr>
            <p:cNvPr id="192540" name="Line 28"/>
            <p:cNvSpPr>
              <a:spLocks noChangeShapeType="1"/>
            </p:cNvSpPr>
            <p:nvPr/>
          </p:nvSpPr>
          <p:spPr bwMode="auto">
            <a:xfrm>
              <a:off x="4992" y="1152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2541" name="Rectangle 29"/>
            <p:cNvSpPr>
              <a:spLocks noChangeArrowheads="1"/>
            </p:cNvSpPr>
            <p:nvPr/>
          </p:nvSpPr>
          <p:spPr bwMode="auto">
            <a:xfrm>
              <a:off x="4416" y="960"/>
              <a:ext cx="576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92542" name="Object 30"/>
            <p:cNvGraphicFramePr>
              <a:graphicFrameLocks noChangeAspect="1"/>
            </p:cNvGraphicFramePr>
            <p:nvPr/>
          </p:nvGraphicFramePr>
          <p:xfrm>
            <a:off x="4512" y="1008"/>
            <a:ext cx="432" cy="254"/>
          </p:xfrm>
          <a:graphic>
            <a:graphicData uri="http://schemas.openxmlformats.org/presentationml/2006/ole">
              <p:oleObj spid="_x0000_s192542" name="Equation" r:id="rId9" imgW="368280" imgH="215640" progId="Equation.3">
                <p:embed/>
              </p:oleObj>
            </a:graphicData>
          </a:graphic>
        </p:graphicFrame>
        <p:sp>
          <p:nvSpPr>
            <p:cNvPr id="192543" name="Text Box 31"/>
            <p:cNvSpPr txBox="1">
              <a:spLocks noChangeArrowheads="1"/>
            </p:cNvSpPr>
            <p:nvPr/>
          </p:nvSpPr>
          <p:spPr bwMode="auto">
            <a:xfrm>
              <a:off x="4416" y="1296"/>
              <a:ext cx="62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b="0">
                  <a:latin typeface="Times New Roman" pitchFamily="18" charset="0"/>
                </a:rPr>
                <a:t>LPF</a:t>
              </a:r>
            </a:p>
          </p:txBody>
        </p:sp>
        <p:graphicFrame>
          <p:nvGraphicFramePr>
            <p:cNvPr id="192544" name="Object 32"/>
            <p:cNvGraphicFramePr>
              <a:graphicFrameLocks noChangeAspect="1"/>
            </p:cNvGraphicFramePr>
            <p:nvPr/>
          </p:nvGraphicFramePr>
          <p:xfrm>
            <a:off x="1008" y="720"/>
            <a:ext cx="276" cy="201"/>
          </p:xfrm>
          <a:graphic>
            <a:graphicData uri="http://schemas.openxmlformats.org/presentationml/2006/ole">
              <p:oleObj spid="_x0000_s192544" name="Equation" r:id="rId10" imgW="279360" imgH="203040" progId="Equation.DSMT4">
                <p:embed/>
              </p:oleObj>
            </a:graphicData>
          </a:graphic>
        </p:graphicFrame>
        <p:graphicFrame>
          <p:nvGraphicFramePr>
            <p:cNvPr id="192548" name="Object 36"/>
            <p:cNvGraphicFramePr>
              <a:graphicFrameLocks noChangeAspect="1"/>
            </p:cNvGraphicFramePr>
            <p:nvPr/>
          </p:nvGraphicFramePr>
          <p:xfrm>
            <a:off x="3642" y="816"/>
            <a:ext cx="288" cy="201"/>
          </p:xfrm>
          <a:graphic>
            <a:graphicData uri="http://schemas.openxmlformats.org/presentationml/2006/ole">
              <p:oleObj spid="_x0000_s192548" name="Equation" r:id="rId11" imgW="291960" imgH="203040" progId="Equation.DSMT4">
                <p:embed/>
              </p:oleObj>
            </a:graphicData>
          </a:graphic>
        </p:graphicFrame>
        <p:sp>
          <p:nvSpPr>
            <p:cNvPr id="192552" name="Line 40"/>
            <p:cNvSpPr>
              <a:spLocks noChangeShapeType="1"/>
            </p:cNvSpPr>
            <p:nvPr/>
          </p:nvSpPr>
          <p:spPr bwMode="auto">
            <a:xfrm flipV="1">
              <a:off x="3408" y="528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2553" name="Line 41"/>
            <p:cNvSpPr>
              <a:spLocks noChangeShapeType="1"/>
            </p:cNvSpPr>
            <p:nvPr/>
          </p:nvSpPr>
          <p:spPr bwMode="auto">
            <a:xfrm>
              <a:off x="3360" y="480"/>
              <a:ext cx="24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192555" name="Object 43"/>
          <p:cNvGraphicFramePr>
            <a:graphicFrameLocks noChangeAspect="1"/>
          </p:cNvGraphicFramePr>
          <p:nvPr/>
        </p:nvGraphicFramePr>
        <p:xfrm>
          <a:off x="2052638" y="3810000"/>
          <a:ext cx="4881562" cy="863600"/>
        </p:xfrm>
        <a:graphic>
          <a:graphicData uri="http://schemas.openxmlformats.org/presentationml/2006/ole">
            <p:oleObj spid="_x0000_s192555" name="Equation" r:id="rId12" imgW="2590560" imgH="457200" progId="Equation.DSMT4">
              <p:embed/>
            </p:oleObj>
          </a:graphicData>
        </a:graphic>
      </p:graphicFrame>
      <p:sp>
        <p:nvSpPr>
          <p:cNvPr id="192556" name="Text Box 44"/>
          <p:cNvSpPr txBox="1">
            <a:spLocks noChangeArrowheads="1"/>
          </p:cNvSpPr>
          <p:nvPr/>
        </p:nvSpPr>
        <p:spPr bwMode="auto">
          <a:xfrm>
            <a:off x="457200" y="3352800"/>
            <a:ext cx="2286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Each path has …</a:t>
            </a:r>
          </a:p>
        </p:txBody>
      </p:sp>
      <p:sp>
        <p:nvSpPr>
          <p:cNvPr id="192557" name="Text Box 45"/>
          <p:cNvSpPr txBox="1">
            <a:spLocks noChangeArrowheads="1"/>
          </p:cNvSpPr>
          <p:nvPr/>
        </p:nvSpPr>
        <p:spPr bwMode="auto">
          <a:xfrm>
            <a:off x="5410200" y="3352800"/>
            <a:ext cx="213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…</a:t>
            </a:r>
            <a:r>
              <a:rPr lang="en-US" b="0">
                <a:solidFill>
                  <a:schemeClr val="accent2"/>
                </a:solidFill>
              </a:rPr>
              <a:t>shift in time</a:t>
            </a:r>
            <a:r>
              <a:rPr lang="en-US" b="0"/>
              <a:t> …</a:t>
            </a:r>
          </a:p>
        </p:txBody>
      </p:sp>
      <p:sp>
        <p:nvSpPr>
          <p:cNvPr id="192558" name="Text Box 46"/>
          <p:cNvSpPr txBox="1">
            <a:spLocks noChangeArrowheads="1"/>
          </p:cNvSpPr>
          <p:nvPr/>
        </p:nvSpPr>
        <p:spPr bwMode="auto">
          <a:xfrm>
            <a:off x="4495800" y="457200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…</a:t>
            </a:r>
            <a:r>
              <a:rPr lang="en-US" b="0">
                <a:solidFill>
                  <a:srgbClr val="FF0000"/>
                </a:solidFill>
              </a:rPr>
              <a:t>shift in frequency</a:t>
            </a:r>
            <a:r>
              <a:rPr lang="en-US" b="0"/>
              <a:t> …</a:t>
            </a:r>
          </a:p>
        </p:txBody>
      </p:sp>
      <p:sp>
        <p:nvSpPr>
          <p:cNvPr id="192559" name="Line 47"/>
          <p:cNvSpPr>
            <a:spLocks noChangeShapeType="1"/>
          </p:cNvSpPr>
          <p:nvPr/>
        </p:nvSpPr>
        <p:spPr bwMode="auto">
          <a:xfrm>
            <a:off x="6477000" y="3733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2560" name="Line 48"/>
          <p:cNvSpPr>
            <a:spLocks noChangeShapeType="1"/>
          </p:cNvSpPr>
          <p:nvPr/>
        </p:nvSpPr>
        <p:spPr bwMode="auto">
          <a:xfrm flipV="1">
            <a:off x="5943600" y="4267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2561" name="Line 49"/>
          <p:cNvSpPr>
            <a:spLocks noChangeShapeType="1"/>
          </p:cNvSpPr>
          <p:nvPr/>
        </p:nvSpPr>
        <p:spPr bwMode="auto">
          <a:xfrm flipH="1">
            <a:off x="4876800" y="3657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2562" name="Line 50"/>
          <p:cNvSpPr>
            <a:spLocks noChangeShapeType="1"/>
          </p:cNvSpPr>
          <p:nvPr/>
        </p:nvSpPr>
        <p:spPr bwMode="auto">
          <a:xfrm>
            <a:off x="4876800" y="3657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2563" name="Text Box 51"/>
          <p:cNvSpPr txBox="1">
            <a:spLocks noChangeArrowheads="1"/>
          </p:cNvSpPr>
          <p:nvPr/>
        </p:nvSpPr>
        <p:spPr bwMode="auto">
          <a:xfrm>
            <a:off x="2667000" y="342900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rgbClr val="00CC66"/>
                </a:solidFill>
              </a:rPr>
              <a:t>… attenuation…</a:t>
            </a:r>
          </a:p>
        </p:txBody>
      </p:sp>
      <p:sp>
        <p:nvSpPr>
          <p:cNvPr id="192564" name="Line 52"/>
          <p:cNvSpPr>
            <a:spLocks noChangeShapeType="1"/>
          </p:cNvSpPr>
          <p:nvPr/>
        </p:nvSpPr>
        <p:spPr bwMode="auto">
          <a:xfrm>
            <a:off x="3962400" y="3886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2565" name="Text Box 53"/>
          <p:cNvSpPr txBox="1">
            <a:spLocks noChangeArrowheads="1"/>
          </p:cNvSpPr>
          <p:nvPr/>
        </p:nvSpPr>
        <p:spPr bwMode="auto">
          <a:xfrm>
            <a:off x="3810000" y="5043488"/>
            <a:ext cx="4953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(this causes small scale time variations)</a:t>
            </a:r>
          </a:p>
        </p:txBody>
      </p:sp>
      <p:sp>
        <p:nvSpPr>
          <p:cNvPr id="192566" name="Text Box 54"/>
          <p:cNvSpPr txBox="1">
            <a:spLocks noChangeArrowheads="1"/>
          </p:cNvSpPr>
          <p:nvPr/>
        </p:nvSpPr>
        <p:spPr bwMode="auto">
          <a:xfrm>
            <a:off x="3276600" y="4572000"/>
            <a:ext cx="762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/>
              <a:t>paths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886200" y="990600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channel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1447800" y="152400"/>
            <a:ext cx="624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2.1 Statistical Models of Fading Channels</a:t>
            </a: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0" y="685800"/>
            <a:ext cx="3657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Several Reflectors:</a:t>
            </a:r>
          </a:p>
        </p:txBody>
      </p:sp>
      <p:sp>
        <p:nvSpPr>
          <p:cNvPr id="35845" name="Oval 5"/>
          <p:cNvSpPr>
            <a:spLocks noChangeArrowheads="1"/>
          </p:cNvSpPr>
          <p:nvPr/>
        </p:nvSpPr>
        <p:spPr bwMode="auto">
          <a:xfrm>
            <a:off x="5413375" y="4160838"/>
            <a:ext cx="2057400" cy="685800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6" name="Oval 6"/>
          <p:cNvSpPr>
            <a:spLocks noChangeArrowheads="1"/>
          </p:cNvSpPr>
          <p:nvPr/>
        </p:nvSpPr>
        <p:spPr bwMode="auto">
          <a:xfrm>
            <a:off x="3657600" y="1524000"/>
            <a:ext cx="1905000" cy="6096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2" name="Line 12"/>
          <p:cNvSpPr>
            <a:spLocks noChangeShapeType="1"/>
          </p:cNvSpPr>
          <p:nvPr/>
        </p:nvSpPr>
        <p:spPr bwMode="auto">
          <a:xfrm flipV="1">
            <a:off x="1676400" y="1828800"/>
            <a:ext cx="26670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53" name="Line 13"/>
          <p:cNvSpPr>
            <a:spLocks noChangeShapeType="1"/>
          </p:cNvSpPr>
          <p:nvPr/>
        </p:nvSpPr>
        <p:spPr bwMode="auto">
          <a:xfrm>
            <a:off x="4343400" y="1828800"/>
            <a:ext cx="23622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54" name="Line 14"/>
          <p:cNvSpPr>
            <a:spLocks noChangeShapeType="1"/>
          </p:cNvSpPr>
          <p:nvPr/>
        </p:nvSpPr>
        <p:spPr bwMode="auto">
          <a:xfrm>
            <a:off x="1676400" y="2514600"/>
            <a:ext cx="4778375" cy="1962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55" name="Line 15"/>
          <p:cNvSpPr>
            <a:spLocks noChangeShapeType="1"/>
          </p:cNvSpPr>
          <p:nvPr/>
        </p:nvSpPr>
        <p:spPr bwMode="auto">
          <a:xfrm flipV="1">
            <a:off x="6430963" y="2743200"/>
            <a:ext cx="274637" cy="17208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56" name="Text Box 16"/>
          <p:cNvSpPr txBox="1">
            <a:spLocks noChangeArrowheads="1"/>
          </p:cNvSpPr>
          <p:nvPr/>
        </p:nvSpPr>
        <p:spPr bwMode="auto">
          <a:xfrm>
            <a:off x="0" y="22860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0"/>
              <a:t>Transmit</a:t>
            </a:r>
          </a:p>
        </p:txBody>
      </p:sp>
      <p:grpSp>
        <p:nvGrpSpPr>
          <p:cNvPr id="35869" name="Group 29"/>
          <p:cNvGrpSpPr>
            <a:grpSpLocks/>
          </p:cNvGrpSpPr>
          <p:nvPr/>
        </p:nvGrpSpPr>
        <p:grpSpPr bwMode="auto">
          <a:xfrm>
            <a:off x="381000" y="2895600"/>
            <a:ext cx="762000" cy="381000"/>
            <a:chOff x="240" y="1824"/>
            <a:chExt cx="480" cy="240"/>
          </a:xfrm>
        </p:grpSpPr>
        <p:sp>
          <p:nvSpPr>
            <p:cNvPr id="35864" name="Rectangle 24"/>
            <p:cNvSpPr>
              <a:spLocks noChangeArrowheads="1"/>
            </p:cNvSpPr>
            <p:nvPr/>
          </p:nvSpPr>
          <p:spPr bwMode="auto">
            <a:xfrm>
              <a:off x="240" y="1920"/>
              <a:ext cx="480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6" name="AutoShape 26"/>
            <p:cNvSpPr>
              <a:spLocks noChangeArrowheads="1"/>
            </p:cNvSpPr>
            <p:nvPr/>
          </p:nvSpPr>
          <p:spPr bwMode="auto">
            <a:xfrm flipV="1">
              <a:off x="336" y="1824"/>
              <a:ext cx="240" cy="96"/>
            </a:xfrm>
            <a:prstGeom prst="flowChartManualOperation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7" name="Oval 27"/>
            <p:cNvSpPr>
              <a:spLocks noChangeArrowheads="1"/>
            </p:cNvSpPr>
            <p:nvPr/>
          </p:nvSpPr>
          <p:spPr bwMode="auto">
            <a:xfrm>
              <a:off x="576" y="196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8" name="Oval 28"/>
            <p:cNvSpPr>
              <a:spLocks noChangeArrowheads="1"/>
            </p:cNvSpPr>
            <p:nvPr/>
          </p:nvSpPr>
          <p:spPr bwMode="auto">
            <a:xfrm>
              <a:off x="336" y="196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870" name="Line 30"/>
          <p:cNvSpPr>
            <a:spLocks noChangeShapeType="1"/>
          </p:cNvSpPr>
          <p:nvPr/>
        </p:nvSpPr>
        <p:spPr bwMode="auto">
          <a:xfrm>
            <a:off x="609600" y="33528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35871" name="Object 31"/>
          <p:cNvGraphicFramePr>
            <a:graphicFrameLocks noChangeAspect="1"/>
          </p:cNvGraphicFramePr>
          <p:nvPr/>
        </p:nvGraphicFramePr>
        <p:xfrm>
          <a:off x="914400" y="3429000"/>
          <a:ext cx="244475" cy="298450"/>
        </p:xfrm>
        <a:graphic>
          <a:graphicData uri="http://schemas.openxmlformats.org/presentationml/2006/ole">
            <p:oleObj spid="_x0000_s35871" name="Equation" r:id="rId4" imgW="114120" imgH="139680" progId="Equation.DSMT4">
              <p:embed/>
            </p:oleObj>
          </a:graphicData>
        </a:graphic>
      </p:graphicFrame>
      <p:grpSp>
        <p:nvGrpSpPr>
          <p:cNvPr id="35879" name="Group 39"/>
          <p:cNvGrpSpPr>
            <a:grpSpLocks/>
          </p:cNvGrpSpPr>
          <p:nvPr/>
        </p:nvGrpSpPr>
        <p:grpSpPr bwMode="auto">
          <a:xfrm>
            <a:off x="6553200" y="2057400"/>
            <a:ext cx="609600" cy="814388"/>
            <a:chOff x="4464" y="1488"/>
            <a:chExt cx="384" cy="768"/>
          </a:xfrm>
        </p:grpSpPr>
        <p:sp>
          <p:nvSpPr>
            <p:cNvPr id="35876" name="Line 36"/>
            <p:cNvSpPr>
              <a:spLocks noChangeShapeType="1"/>
            </p:cNvSpPr>
            <p:nvPr/>
          </p:nvSpPr>
          <p:spPr bwMode="auto">
            <a:xfrm>
              <a:off x="4656" y="1536"/>
              <a:ext cx="0" cy="7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77" name="Line 37"/>
            <p:cNvSpPr>
              <a:spLocks noChangeShapeType="1"/>
            </p:cNvSpPr>
            <p:nvPr/>
          </p:nvSpPr>
          <p:spPr bwMode="auto">
            <a:xfrm flipV="1">
              <a:off x="4656" y="1488"/>
              <a:ext cx="192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78" name="Line 38"/>
            <p:cNvSpPr>
              <a:spLocks noChangeShapeType="1"/>
            </p:cNvSpPr>
            <p:nvPr/>
          </p:nvSpPr>
          <p:spPr bwMode="auto">
            <a:xfrm flipH="1" flipV="1">
              <a:off x="4464" y="1488"/>
              <a:ext cx="192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35899" name="Object 59"/>
          <p:cNvGraphicFramePr>
            <a:graphicFrameLocks noChangeAspect="1"/>
          </p:cNvGraphicFramePr>
          <p:nvPr/>
        </p:nvGraphicFramePr>
        <p:xfrm>
          <a:off x="304800" y="1524000"/>
          <a:ext cx="514350" cy="357188"/>
        </p:xfrm>
        <a:graphic>
          <a:graphicData uri="http://schemas.openxmlformats.org/presentationml/2006/ole">
            <p:oleObj spid="_x0000_s35899" name="Equation" r:id="rId5" imgW="291960" imgH="203040" progId="Equation.DSMT4">
              <p:embed/>
            </p:oleObj>
          </a:graphicData>
        </a:graphic>
      </p:graphicFrame>
      <p:sp>
        <p:nvSpPr>
          <p:cNvPr id="35903" name="Oval 63"/>
          <p:cNvSpPr>
            <a:spLocks noChangeArrowheads="1"/>
          </p:cNvSpPr>
          <p:nvPr/>
        </p:nvSpPr>
        <p:spPr bwMode="auto">
          <a:xfrm>
            <a:off x="2286000" y="3505200"/>
            <a:ext cx="16764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904" name="Line 64"/>
          <p:cNvSpPr>
            <a:spLocks noChangeShapeType="1"/>
          </p:cNvSpPr>
          <p:nvPr/>
        </p:nvSpPr>
        <p:spPr bwMode="auto">
          <a:xfrm flipV="1">
            <a:off x="3124200" y="2590800"/>
            <a:ext cx="365760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05" name="Line 65"/>
          <p:cNvSpPr>
            <a:spLocks noChangeShapeType="1"/>
          </p:cNvSpPr>
          <p:nvPr/>
        </p:nvSpPr>
        <p:spPr bwMode="auto">
          <a:xfrm>
            <a:off x="1676400" y="2590800"/>
            <a:ext cx="144780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08" name="Line 68"/>
          <p:cNvSpPr>
            <a:spLocks noChangeShapeType="1"/>
          </p:cNvSpPr>
          <p:nvPr/>
        </p:nvSpPr>
        <p:spPr bwMode="auto">
          <a:xfrm>
            <a:off x="685800" y="2133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10" name="AutoShape 70"/>
          <p:cNvSpPr>
            <a:spLocks noChangeArrowheads="1"/>
          </p:cNvSpPr>
          <p:nvPr/>
        </p:nvSpPr>
        <p:spPr bwMode="auto">
          <a:xfrm>
            <a:off x="838200" y="1295400"/>
            <a:ext cx="228600" cy="8382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5911" name="Object 71"/>
          <p:cNvGraphicFramePr>
            <a:graphicFrameLocks noChangeAspect="1"/>
          </p:cNvGraphicFramePr>
          <p:nvPr/>
        </p:nvGraphicFramePr>
        <p:xfrm>
          <a:off x="1295400" y="2133600"/>
          <a:ext cx="157163" cy="268288"/>
        </p:xfrm>
        <a:graphic>
          <a:graphicData uri="http://schemas.openxmlformats.org/presentationml/2006/ole">
            <p:oleObj spid="_x0000_s35911" name="Equation" r:id="rId6" imgW="88560" imgH="152280" progId="Equation.DSMT4">
              <p:embed/>
            </p:oleObj>
          </a:graphicData>
        </a:graphic>
      </p:graphicFrame>
      <p:graphicFrame>
        <p:nvGraphicFramePr>
          <p:cNvPr id="35912" name="Object 72"/>
          <p:cNvGraphicFramePr>
            <a:graphicFrameLocks noChangeAspect="1"/>
          </p:cNvGraphicFramePr>
          <p:nvPr/>
        </p:nvGraphicFramePr>
        <p:xfrm>
          <a:off x="7391400" y="1981200"/>
          <a:ext cx="514350" cy="357188"/>
        </p:xfrm>
        <a:graphic>
          <a:graphicData uri="http://schemas.openxmlformats.org/presentationml/2006/ole">
            <p:oleObj spid="_x0000_s35912" name="Equation" r:id="rId7" imgW="291960" imgH="203040" progId="Equation.DSMT4">
              <p:embed/>
            </p:oleObj>
          </a:graphicData>
        </a:graphic>
      </p:graphicFrame>
      <p:sp>
        <p:nvSpPr>
          <p:cNvPr id="35913" name="Line 73"/>
          <p:cNvSpPr>
            <a:spLocks noChangeShapeType="1"/>
          </p:cNvSpPr>
          <p:nvPr/>
        </p:nvSpPr>
        <p:spPr bwMode="auto">
          <a:xfrm>
            <a:off x="7239000" y="29718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35915" name="Object 75"/>
          <p:cNvGraphicFramePr>
            <a:graphicFrameLocks noChangeAspect="1"/>
          </p:cNvGraphicFramePr>
          <p:nvPr/>
        </p:nvGraphicFramePr>
        <p:xfrm>
          <a:off x="8534400" y="2895600"/>
          <a:ext cx="157163" cy="268288"/>
        </p:xfrm>
        <a:graphic>
          <a:graphicData uri="http://schemas.openxmlformats.org/presentationml/2006/ole">
            <p:oleObj spid="_x0000_s35915" name="Equation" r:id="rId8" imgW="88560" imgH="152280" progId="Equation.DSMT4">
              <p:embed/>
            </p:oleObj>
          </a:graphicData>
        </a:graphic>
      </p:graphicFrame>
      <p:sp>
        <p:nvSpPr>
          <p:cNvPr id="35916" name="AutoShape 76"/>
          <p:cNvSpPr>
            <a:spLocks noChangeArrowheads="1"/>
          </p:cNvSpPr>
          <p:nvPr/>
        </p:nvSpPr>
        <p:spPr bwMode="auto">
          <a:xfrm flipV="1">
            <a:off x="7315200" y="2514600"/>
            <a:ext cx="228600" cy="4572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917" name="AutoShape 77"/>
          <p:cNvSpPr>
            <a:spLocks noChangeArrowheads="1"/>
          </p:cNvSpPr>
          <p:nvPr/>
        </p:nvSpPr>
        <p:spPr bwMode="auto">
          <a:xfrm flipV="1">
            <a:off x="7620000" y="2667000"/>
            <a:ext cx="228600" cy="3048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918" name="AutoShape 78"/>
          <p:cNvSpPr>
            <a:spLocks noChangeArrowheads="1"/>
          </p:cNvSpPr>
          <p:nvPr/>
        </p:nvSpPr>
        <p:spPr bwMode="auto">
          <a:xfrm flipV="1">
            <a:off x="8001000" y="2514600"/>
            <a:ext cx="228600" cy="4572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5927" name="Object 87"/>
          <p:cNvGraphicFramePr>
            <a:graphicFrameLocks noChangeAspect="1"/>
          </p:cNvGraphicFramePr>
          <p:nvPr/>
        </p:nvGraphicFramePr>
        <p:xfrm>
          <a:off x="5257800" y="2133600"/>
          <a:ext cx="292100" cy="412750"/>
        </p:xfrm>
        <a:graphic>
          <a:graphicData uri="http://schemas.openxmlformats.org/presentationml/2006/ole">
            <p:oleObj spid="_x0000_s35927" name="Equation" r:id="rId9" imgW="152280" imgH="215640" progId="Equation.3">
              <p:embed/>
            </p:oleObj>
          </a:graphicData>
        </a:graphic>
      </p:graphicFrame>
      <p:graphicFrame>
        <p:nvGraphicFramePr>
          <p:cNvPr id="35928" name="Object 88"/>
          <p:cNvGraphicFramePr>
            <a:graphicFrameLocks noChangeAspect="1"/>
          </p:cNvGraphicFramePr>
          <p:nvPr/>
        </p:nvGraphicFramePr>
        <p:xfrm>
          <a:off x="4572000" y="2819400"/>
          <a:ext cx="315913" cy="436563"/>
        </p:xfrm>
        <a:graphic>
          <a:graphicData uri="http://schemas.openxmlformats.org/presentationml/2006/ole">
            <p:oleObj spid="_x0000_s35928" name="Equation" r:id="rId10" imgW="164880" imgH="228600" progId="Equation.DSMT4">
              <p:embed/>
            </p:oleObj>
          </a:graphicData>
        </a:graphic>
      </p:graphicFrame>
      <p:graphicFrame>
        <p:nvGraphicFramePr>
          <p:cNvPr id="35929" name="Object 89"/>
          <p:cNvGraphicFramePr>
            <a:graphicFrameLocks noChangeAspect="1"/>
          </p:cNvGraphicFramePr>
          <p:nvPr/>
        </p:nvGraphicFramePr>
        <p:xfrm>
          <a:off x="5181600" y="3581400"/>
          <a:ext cx="290513" cy="436563"/>
        </p:xfrm>
        <a:graphic>
          <a:graphicData uri="http://schemas.openxmlformats.org/presentationml/2006/ole">
            <p:oleObj spid="_x0000_s35929" name="Equation" r:id="rId11" imgW="15228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152400" y="304800"/>
            <a:ext cx="800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/>
              <a:t>For </a:t>
            </a:r>
            <a:r>
              <a:rPr lang="en-US" u="sng" dirty="0"/>
              <a:t>each path </a:t>
            </a:r>
            <a:r>
              <a:rPr lang="en-US" b="0" dirty="0"/>
              <a:t>with NO Line Of Sight (NOLOS):</a:t>
            </a:r>
          </a:p>
        </p:txBody>
      </p:sp>
      <p:graphicFrame>
        <p:nvGraphicFramePr>
          <p:cNvPr id="36927" name="Object 63"/>
          <p:cNvGraphicFramePr>
            <a:graphicFrameLocks noChangeAspect="1"/>
          </p:cNvGraphicFramePr>
          <p:nvPr/>
        </p:nvGraphicFramePr>
        <p:xfrm>
          <a:off x="1058863" y="5181600"/>
          <a:ext cx="5957887" cy="950913"/>
        </p:xfrm>
        <a:graphic>
          <a:graphicData uri="http://schemas.openxmlformats.org/presentationml/2006/ole">
            <p:oleObj spid="_x0000_s36927" name="Equation" r:id="rId4" imgW="3035160" imgH="482400" progId="Equation.DSMT4">
              <p:embed/>
            </p:oleObj>
          </a:graphicData>
        </a:graphic>
      </p:graphicFrame>
      <p:grpSp>
        <p:nvGrpSpPr>
          <p:cNvPr id="36952" name="Group 88"/>
          <p:cNvGrpSpPr>
            <a:grpSpLocks/>
          </p:cNvGrpSpPr>
          <p:nvPr/>
        </p:nvGrpSpPr>
        <p:grpSpPr bwMode="auto">
          <a:xfrm>
            <a:off x="381000" y="762000"/>
            <a:ext cx="8386763" cy="4130675"/>
            <a:chOff x="240" y="495"/>
            <a:chExt cx="5283" cy="2602"/>
          </a:xfrm>
        </p:grpSpPr>
        <p:sp>
          <p:nvSpPr>
            <p:cNvPr id="36891" name="Oval 27"/>
            <p:cNvSpPr>
              <a:spLocks noChangeArrowheads="1"/>
            </p:cNvSpPr>
            <p:nvPr/>
          </p:nvSpPr>
          <p:spPr bwMode="auto">
            <a:xfrm>
              <a:off x="3410" y="1653"/>
              <a:ext cx="1296" cy="432"/>
            </a:xfrm>
            <a:prstGeom prst="ellipse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2" name="Line 28"/>
            <p:cNvSpPr>
              <a:spLocks noChangeShapeType="1"/>
            </p:cNvSpPr>
            <p:nvPr/>
          </p:nvSpPr>
          <p:spPr bwMode="auto">
            <a:xfrm flipV="1">
              <a:off x="4051" y="760"/>
              <a:ext cx="173" cy="10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6893" name="Group 29"/>
            <p:cNvGrpSpPr>
              <a:grpSpLocks/>
            </p:cNvGrpSpPr>
            <p:nvPr/>
          </p:nvGrpSpPr>
          <p:grpSpPr bwMode="auto">
            <a:xfrm>
              <a:off x="240" y="856"/>
              <a:ext cx="480" cy="240"/>
              <a:chOff x="240" y="1824"/>
              <a:chExt cx="480" cy="240"/>
            </a:xfrm>
          </p:grpSpPr>
          <p:sp>
            <p:nvSpPr>
              <p:cNvPr id="36894" name="Rectangle 30"/>
              <p:cNvSpPr>
                <a:spLocks noChangeArrowheads="1"/>
              </p:cNvSpPr>
              <p:nvPr/>
            </p:nvSpPr>
            <p:spPr bwMode="auto">
              <a:xfrm>
                <a:off x="240" y="1920"/>
                <a:ext cx="480" cy="9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895" name="AutoShape 31"/>
              <p:cNvSpPr>
                <a:spLocks noChangeArrowheads="1"/>
              </p:cNvSpPr>
              <p:nvPr/>
            </p:nvSpPr>
            <p:spPr bwMode="auto">
              <a:xfrm flipV="1">
                <a:off x="336" y="1824"/>
                <a:ext cx="240" cy="96"/>
              </a:xfrm>
              <a:prstGeom prst="flowChartManualOperation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896" name="Oval 32"/>
              <p:cNvSpPr>
                <a:spLocks noChangeArrowheads="1"/>
              </p:cNvSpPr>
              <p:nvPr/>
            </p:nvSpPr>
            <p:spPr bwMode="auto">
              <a:xfrm>
                <a:off x="576" y="1968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897" name="Oval 33"/>
              <p:cNvSpPr>
                <a:spLocks noChangeArrowheads="1"/>
              </p:cNvSpPr>
              <p:nvPr/>
            </p:nvSpPr>
            <p:spPr bwMode="auto">
              <a:xfrm>
                <a:off x="336" y="1968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6898" name="Line 34"/>
            <p:cNvSpPr>
              <a:spLocks noChangeShapeType="1"/>
            </p:cNvSpPr>
            <p:nvPr/>
          </p:nvSpPr>
          <p:spPr bwMode="auto">
            <a:xfrm>
              <a:off x="384" y="1144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6899" name="Object 35"/>
            <p:cNvGraphicFramePr>
              <a:graphicFrameLocks noChangeAspect="1"/>
            </p:cNvGraphicFramePr>
            <p:nvPr/>
          </p:nvGraphicFramePr>
          <p:xfrm>
            <a:off x="336" y="1152"/>
            <a:ext cx="171" cy="239"/>
          </p:xfrm>
          <a:graphic>
            <a:graphicData uri="http://schemas.openxmlformats.org/presentationml/2006/ole">
              <p:oleObj spid="_x0000_s36899" name="Equation" r:id="rId5" imgW="126720" imgH="177480" progId="Equation.DSMT4">
                <p:embed/>
              </p:oleObj>
            </a:graphicData>
          </a:graphic>
        </p:graphicFrame>
        <p:sp>
          <p:nvSpPr>
            <p:cNvPr id="36900" name="Oval 36"/>
            <p:cNvSpPr>
              <a:spLocks noChangeArrowheads="1"/>
            </p:cNvSpPr>
            <p:nvPr/>
          </p:nvSpPr>
          <p:spPr bwMode="auto">
            <a:xfrm>
              <a:off x="3784" y="2584"/>
              <a:ext cx="912" cy="288"/>
            </a:xfrm>
            <a:prstGeom prst="ellipse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01" name="Line 37"/>
            <p:cNvSpPr>
              <a:spLocks noChangeShapeType="1"/>
            </p:cNvSpPr>
            <p:nvPr/>
          </p:nvSpPr>
          <p:spPr bwMode="auto">
            <a:xfrm>
              <a:off x="3736" y="2392"/>
              <a:ext cx="24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02" name="Line 38"/>
            <p:cNvSpPr>
              <a:spLocks noChangeShapeType="1"/>
            </p:cNvSpPr>
            <p:nvPr/>
          </p:nvSpPr>
          <p:spPr bwMode="auto">
            <a:xfrm flipV="1">
              <a:off x="3976" y="2266"/>
              <a:ext cx="338" cy="4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03" name="Line 39"/>
            <p:cNvSpPr>
              <a:spLocks noChangeShapeType="1"/>
            </p:cNvSpPr>
            <p:nvPr/>
          </p:nvSpPr>
          <p:spPr bwMode="auto">
            <a:xfrm>
              <a:off x="3762" y="2373"/>
              <a:ext cx="305" cy="3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04" name="Line 40"/>
            <p:cNvSpPr>
              <a:spLocks noChangeShapeType="1"/>
            </p:cNvSpPr>
            <p:nvPr/>
          </p:nvSpPr>
          <p:spPr bwMode="auto">
            <a:xfrm flipV="1">
              <a:off x="4083" y="2232"/>
              <a:ext cx="254" cy="5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05" name="Line 41"/>
            <p:cNvSpPr>
              <a:spLocks noChangeShapeType="1"/>
            </p:cNvSpPr>
            <p:nvPr/>
          </p:nvSpPr>
          <p:spPr bwMode="auto">
            <a:xfrm>
              <a:off x="3795" y="2373"/>
              <a:ext cx="502" cy="4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06" name="Line 42"/>
            <p:cNvSpPr>
              <a:spLocks noChangeShapeType="1"/>
            </p:cNvSpPr>
            <p:nvPr/>
          </p:nvSpPr>
          <p:spPr bwMode="auto">
            <a:xfrm flipV="1">
              <a:off x="4305" y="2259"/>
              <a:ext cx="49" cy="5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07" name="Line 43"/>
            <p:cNvSpPr>
              <a:spLocks noChangeShapeType="1"/>
            </p:cNvSpPr>
            <p:nvPr/>
          </p:nvSpPr>
          <p:spPr bwMode="auto">
            <a:xfrm>
              <a:off x="3803" y="2356"/>
              <a:ext cx="338" cy="2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08" name="Line 44"/>
            <p:cNvSpPr>
              <a:spLocks noChangeShapeType="1"/>
            </p:cNvSpPr>
            <p:nvPr/>
          </p:nvSpPr>
          <p:spPr bwMode="auto">
            <a:xfrm flipV="1">
              <a:off x="4157" y="2266"/>
              <a:ext cx="133" cy="3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09" name="Line 45"/>
            <p:cNvSpPr>
              <a:spLocks noChangeShapeType="1"/>
            </p:cNvSpPr>
            <p:nvPr/>
          </p:nvSpPr>
          <p:spPr bwMode="auto">
            <a:xfrm>
              <a:off x="3688" y="2389"/>
              <a:ext cx="197" cy="3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0" name="Line 46"/>
            <p:cNvSpPr>
              <a:spLocks noChangeShapeType="1"/>
            </p:cNvSpPr>
            <p:nvPr/>
          </p:nvSpPr>
          <p:spPr bwMode="auto">
            <a:xfrm flipV="1">
              <a:off x="3877" y="2274"/>
              <a:ext cx="346" cy="4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1" name="Line 47"/>
            <p:cNvSpPr>
              <a:spLocks noChangeShapeType="1"/>
            </p:cNvSpPr>
            <p:nvPr/>
          </p:nvSpPr>
          <p:spPr bwMode="auto">
            <a:xfrm>
              <a:off x="3828" y="2332"/>
              <a:ext cx="658" cy="48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2" name="Line 48"/>
            <p:cNvSpPr>
              <a:spLocks noChangeShapeType="1"/>
            </p:cNvSpPr>
            <p:nvPr/>
          </p:nvSpPr>
          <p:spPr bwMode="auto">
            <a:xfrm flipH="1" flipV="1">
              <a:off x="4412" y="2265"/>
              <a:ext cx="82" cy="5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3" name="Oval 49"/>
            <p:cNvSpPr>
              <a:spLocks noChangeArrowheads="1"/>
            </p:cNvSpPr>
            <p:nvPr/>
          </p:nvSpPr>
          <p:spPr bwMode="auto">
            <a:xfrm>
              <a:off x="3540" y="2241"/>
              <a:ext cx="1292" cy="85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14" name="Line 50"/>
            <p:cNvSpPr>
              <a:spLocks noChangeShapeType="1"/>
            </p:cNvSpPr>
            <p:nvPr/>
          </p:nvSpPr>
          <p:spPr bwMode="auto">
            <a:xfrm flipH="1">
              <a:off x="3555" y="1839"/>
              <a:ext cx="411" cy="7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5" name="Line 51"/>
            <p:cNvSpPr>
              <a:spLocks noChangeShapeType="1"/>
            </p:cNvSpPr>
            <p:nvPr/>
          </p:nvSpPr>
          <p:spPr bwMode="auto">
            <a:xfrm>
              <a:off x="4131" y="1822"/>
              <a:ext cx="551" cy="5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6916" name="Object 52"/>
            <p:cNvGraphicFramePr>
              <a:graphicFrameLocks noChangeAspect="1"/>
            </p:cNvGraphicFramePr>
            <p:nvPr/>
          </p:nvGraphicFramePr>
          <p:xfrm>
            <a:off x="4560" y="768"/>
            <a:ext cx="430" cy="286"/>
          </p:xfrm>
          <a:graphic>
            <a:graphicData uri="http://schemas.openxmlformats.org/presentationml/2006/ole">
              <p:oleObj spid="_x0000_s36916" name="Equation" r:id="rId6" imgW="342720" imgH="228600" progId="Equation.DSMT4">
                <p:embed/>
              </p:oleObj>
            </a:graphicData>
          </a:graphic>
        </p:graphicFrame>
        <p:sp>
          <p:nvSpPr>
            <p:cNvPr id="36918" name="Oval 54"/>
            <p:cNvSpPr>
              <a:spLocks noChangeArrowheads="1"/>
            </p:cNvSpPr>
            <p:nvPr/>
          </p:nvSpPr>
          <p:spPr bwMode="auto">
            <a:xfrm>
              <a:off x="3974" y="1789"/>
              <a:ext cx="165" cy="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19" name="Line 55"/>
            <p:cNvSpPr>
              <a:spLocks noChangeShapeType="1"/>
            </p:cNvSpPr>
            <p:nvPr/>
          </p:nvSpPr>
          <p:spPr bwMode="auto">
            <a:xfrm>
              <a:off x="831" y="916"/>
              <a:ext cx="3185" cy="91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6920" name="Group 56"/>
            <p:cNvGrpSpPr>
              <a:grpSpLocks/>
            </p:cNvGrpSpPr>
            <p:nvPr/>
          </p:nvGrpSpPr>
          <p:grpSpPr bwMode="auto">
            <a:xfrm>
              <a:off x="4224" y="495"/>
              <a:ext cx="384" cy="513"/>
              <a:chOff x="4464" y="1488"/>
              <a:chExt cx="384" cy="768"/>
            </a:xfrm>
          </p:grpSpPr>
          <p:sp>
            <p:nvSpPr>
              <p:cNvPr id="36921" name="Line 57"/>
              <p:cNvSpPr>
                <a:spLocks noChangeShapeType="1"/>
              </p:cNvSpPr>
              <p:nvPr/>
            </p:nvSpPr>
            <p:spPr bwMode="auto">
              <a:xfrm>
                <a:off x="4656" y="1536"/>
                <a:ext cx="0" cy="72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22" name="Line 58"/>
              <p:cNvSpPr>
                <a:spLocks noChangeShapeType="1"/>
              </p:cNvSpPr>
              <p:nvPr/>
            </p:nvSpPr>
            <p:spPr bwMode="auto">
              <a:xfrm flipV="1">
                <a:off x="4656" y="1488"/>
                <a:ext cx="192" cy="2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23" name="Line 59"/>
              <p:cNvSpPr>
                <a:spLocks noChangeShapeType="1"/>
              </p:cNvSpPr>
              <p:nvPr/>
            </p:nvSpPr>
            <p:spPr bwMode="auto">
              <a:xfrm flipH="1" flipV="1">
                <a:off x="4464" y="1488"/>
                <a:ext cx="192" cy="2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aphicFrame>
          <p:nvGraphicFramePr>
            <p:cNvPr id="36925" name="Object 61"/>
            <p:cNvGraphicFramePr>
              <a:graphicFrameLocks noChangeAspect="1"/>
            </p:cNvGraphicFramePr>
            <p:nvPr/>
          </p:nvGraphicFramePr>
          <p:xfrm>
            <a:off x="2880" y="912"/>
            <a:ext cx="241" cy="362"/>
          </p:xfrm>
          <a:graphic>
            <a:graphicData uri="http://schemas.openxmlformats.org/presentationml/2006/ole">
              <p:oleObj spid="_x0000_s36925" name="Equation" r:id="rId7" imgW="152280" imgH="228600" progId="Equation.DSMT4">
                <p:embed/>
              </p:oleObj>
            </a:graphicData>
          </a:graphic>
        </p:graphicFrame>
        <p:sp>
          <p:nvSpPr>
            <p:cNvPr id="36926" name="Text Box 62"/>
            <p:cNvSpPr txBox="1">
              <a:spLocks noChangeArrowheads="1"/>
            </p:cNvSpPr>
            <p:nvPr/>
          </p:nvSpPr>
          <p:spPr bwMode="auto">
            <a:xfrm>
              <a:off x="1584" y="960"/>
              <a:ext cx="18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average time delay</a:t>
              </a:r>
            </a:p>
          </p:txBody>
        </p:sp>
        <p:sp>
          <p:nvSpPr>
            <p:cNvPr id="36928" name="Line 64"/>
            <p:cNvSpPr>
              <a:spLocks noChangeShapeType="1"/>
            </p:cNvSpPr>
            <p:nvPr/>
          </p:nvSpPr>
          <p:spPr bwMode="auto">
            <a:xfrm>
              <a:off x="912" y="960"/>
              <a:ext cx="3120" cy="912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29" name="Line 65"/>
            <p:cNvSpPr>
              <a:spLocks noChangeShapeType="1"/>
            </p:cNvSpPr>
            <p:nvPr/>
          </p:nvSpPr>
          <p:spPr bwMode="auto">
            <a:xfrm flipV="1">
              <a:off x="4080" y="864"/>
              <a:ext cx="144" cy="1008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30" name="Line 66"/>
            <p:cNvSpPr>
              <a:spLocks noChangeShapeType="1"/>
            </p:cNvSpPr>
            <p:nvPr/>
          </p:nvSpPr>
          <p:spPr bwMode="auto">
            <a:xfrm>
              <a:off x="1056" y="960"/>
              <a:ext cx="2928" cy="816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31" name="Line 67"/>
            <p:cNvSpPr>
              <a:spLocks noChangeShapeType="1"/>
            </p:cNvSpPr>
            <p:nvPr/>
          </p:nvSpPr>
          <p:spPr bwMode="auto">
            <a:xfrm flipV="1">
              <a:off x="3984" y="912"/>
              <a:ext cx="192" cy="864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32" name="Text Box 68"/>
            <p:cNvSpPr txBox="1">
              <a:spLocks noChangeArrowheads="1"/>
            </p:cNvSpPr>
            <p:nvPr/>
          </p:nvSpPr>
          <p:spPr bwMode="auto">
            <a:xfrm>
              <a:off x="864" y="1584"/>
              <a:ext cx="1632" cy="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Char char="•"/>
              </a:pPr>
              <a:r>
                <a:rPr lang="en-US" b="0"/>
                <a:t> each time delay</a:t>
              </a:r>
            </a:p>
            <a:p>
              <a:pPr>
                <a:spcBef>
                  <a:spcPct val="50000"/>
                </a:spcBef>
                <a:buFontTx/>
                <a:buChar char="•"/>
              </a:pPr>
              <a:endParaRPr lang="en-US" b="0"/>
            </a:p>
            <a:p>
              <a:pPr>
                <a:spcBef>
                  <a:spcPct val="50000"/>
                </a:spcBef>
                <a:buFontTx/>
                <a:buChar char="•"/>
              </a:pPr>
              <a:r>
                <a:rPr lang="en-US" b="0"/>
                <a:t> each doppler shift</a:t>
              </a:r>
            </a:p>
          </p:txBody>
        </p:sp>
        <p:graphicFrame>
          <p:nvGraphicFramePr>
            <p:cNvPr id="36933" name="Object 69"/>
            <p:cNvGraphicFramePr>
              <a:graphicFrameLocks noChangeAspect="1"/>
            </p:cNvGraphicFramePr>
            <p:nvPr/>
          </p:nvGraphicFramePr>
          <p:xfrm>
            <a:off x="2112" y="1536"/>
            <a:ext cx="576" cy="304"/>
          </p:xfrm>
          <a:graphic>
            <a:graphicData uri="http://schemas.openxmlformats.org/presentationml/2006/ole">
              <p:oleObj spid="_x0000_s36933" name="Equation" r:id="rId8" imgW="431640" imgH="228600" progId="Equation.DSMT4">
                <p:embed/>
              </p:oleObj>
            </a:graphicData>
          </a:graphic>
        </p:graphicFrame>
        <p:graphicFrame>
          <p:nvGraphicFramePr>
            <p:cNvPr id="36934" name="Object 70"/>
            <p:cNvGraphicFramePr>
              <a:graphicFrameLocks noChangeAspect="1"/>
            </p:cNvGraphicFramePr>
            <p:nvPr/>
          </p:nvGraphicFramePr>
          <p:xfrm>
            <a:off x="2256" y="2079"/>
            <a:ext cx="650" cy="254"/>
          </p:xfrm>
          <a:graphic>
            <a:graphicData uri="http://schemas.openxmlformats.org/presentationml/2006/ole">
              <p:oleObj spid="_x0000_s36934" name="Equation" r:id="rId9" imgW="583920" imgH="228600" progId="Equation.DSMT4">
                <p:embed/>
              </p:oleObj>
            </a:graphicData>
          </a:graphic>
        </p:graphicFrame>
        <p:sp>
          <p:nvSpPr>
            <p:cNvPr id="36935" name="Line 71"/>
            <p:cNvSpPr>
              <a:spLocks noChangeShapeType="1"/>
            </p:cNvSpPr>
            <p:nvPr/>
          </p:nvSpPr>
          <p:spPr bwMode="auto">
            <a:xfrm>
              <a:off x="1364" y="1180"/>
              <a:ext cx="412" cy="11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6936" name="Object 72"/>
            <p:cNvGraphicFramePr>
              <a:graphicFrameLocks noChangeAspect="1"/>
            </p:cNvGraphicFramePr>
            <p:nvPr/>
          </p:nvGraphicFramePr>
          <p:xfrm>
            <a:off x="912" y="1248"/>
            <a:ext cx="576" cy="225"/>
          </p:xfrm>
          <a:graphic>
            <a:graphicData uri="http://schemas.openxmlformats.org/presentationml/2006/ole">
              <p:oleObj spid="_x0000_s36936" name="Equation" r:id="rId10" imgW="583920" imgH="228600" progId="Equation.DSMT4">
                <p:embed/>
              </p:oleObj>
            </a:graphicData>
          </a:graphic>
        </p:graphicFrame>
        <p:sp>
          <p:nvSpPr>
            <p:cNvPr id="36938" name="Line 74"/>
            <p:cNvSpPr>
              <a:spLocks noChangeShapeType="1"/>
            </p:cNvSpPr>
            <p:nvPr/>
          </p:nvSpPr>
          <p:spPr bwMode="auto">
            <a:xfrm>
              <a:off x="4704" y="12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6939" name="Object 75"/>
            <p:cNvGraphicFramePr>
              <a:graphicFrameLocks noChangeAspect="1"/>
            </p:cNvGraphicFramePr>
            <p:nvPr/>
          </p:nvGraphicFramePr>
          <p:xfrm>
            <a:off x="5376" y="1152"/>
            <a:ext cx="99" cy="169"/>
          </p:xfrm>
          <a:graphic>
            <a:graphicData uri="http://schemas.openxmlformats.org/presentationml/2006/ole">
              <p:oleObj spid="_x0000_s36939" name="Equation" r:id="rId11" imgW="88560" imgH="152280" progId="Equation.DSMT4">
                <p:embed/>
              </p:oleObj>
            </a:graphicData>
          </a:graphic>
        </p:graphicFrame>
        <p:sp>
          <p:nvSpPr>
            <p:cNvPr id="36942" name="AutoShape 78"/>
            <p:cNvSpPr>
              <a:spLocks noChangeArrowheads="1"/>
            </p:cNvSpPr>
            <p:nvPr/>
          </p:nvSpPr>
          <p:spPr bwMode="auto">
            <a:xfrm flipV="1">
              <a:off x="5136" y="912"/>
              <a:ext cx="144" cy="288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66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43" name="Oval 79"/>
            <p:cNvSpPr>
              <a:spLocks noChangeArrowheads="1"/>
            </p:cNvSpPr>
            <p:nvPr/>
          </p:nvSpPr>
          <p:spPr bwMode="auto">
            <a:xfrm>
              <a:off x="5088" y="816"/>
              <a:ext cx="240" cy="480"/>
            </a:xfrm>
            <a:prstGeom prst="ellipse">
              <a:avLst/>
            </a:prstGeom>
            <a:noFill/>
            <a:ln w="28575">
              <a:solidFill>
                <a:srgbClr val="00CC66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44" name="Line 80"/>
            <p:cNvSpPr>
              <a:spLocks noChangeShapeType="1"/>
            </p:cNvSpPr>
            <p:nvPr/>
          </p:nvSpPr>
          <p:spPr bwMode="auto">
            <a:xfrm>
              <a:off x="4896" y="2471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45" name="AutoShape 81"/>
            <p:cNvSpPr>
              <a:spLocks noChangeArrowheads="1"/>
            </p:cNvSpPr>
            <p:nvPr/>
          </p:nvSpPr>
          <p:spPr bwMode="auto">
            <a:xfrm>
              <a:off x="4992" y="1991"/>
              <a:ext cx="144" cy="480"/>
            </a:xfrm>
            <a:prstGeom prst="triangle">
              <a:avLst>
                <a:gd name="adj" fmla="val 50000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46" name="AutoShape 82"/>
            <p:cNvSpPr>
              <a:spLocks noChangeArrowheads="1"/>
            </p:cNvSpPr>
            <p:nvPr/>
          </p:nvSpPr>
          <p:spPr bwMode="auto">
            <a:xfrm>
              <a:off x="5040" y="1991"/>
              <a:ext cx="144" cy="480"/>
            </a:xfrm>
            <a:prstGeom prst="triangle">
              <a:avLst>
                <a:gd name="adj" fmla="val 50000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47" name="AutoShape 83"/>
            <p:cNvSpPr>
              <a:spLocks noChangeArrowheads="1"/>
            </p:cNvSpPr>
            <p:nvPr/>
          </p:nvSpPr>
          <p:spPr bwMode="auto">
            <a:xfrm>
              <a:off x="5088" y="1991"/>
              <a:ext cx="144" cy="480"/>
            </a:xfrm>
            <a:prstGeom prst="triangle">
              <a:avLst>
                <a:gd name="adj" fmla="val 50000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48" name="AutoShape 84"/>
            <p:cNvSpPr>
              <a:spLocks noChangeArrowheads="1"/>
            </p:cNvSpPr>
            <p:nvPr/>
          </p:nvSpPr>
          <p:spPr bwMode="auto">
            <a:xfrm>
              <a:off x="5136" y="1991"/>
              <a:ext cx="144" cy="480"/>
            </a:xfrm>
            <a:prstGeom prst="triangle">
              <a:avLst>
                <a:gd name="adj" fmla="val 50000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49" name="Oval 85"/>
            <p:cNvSpPr>
              <a:spLocks noChangeArrowheads="1"/>
            </p:cNvSpPr>
            <p:nvPr/>
          </p:nvSpPr>
          <p:spPr bwMode="auto">
            <a:xfrm>
              <a:off x="4896" y="1895"/>
              <a:ext cx="480" cy="768"/>
            </a:xfrm>
            <a:prstGeom prst="ellipse">
              <a:avLst/>
            </a:prstGeom>
            <a:noFill/>
            <a:ln w="28575">
              <a:solidFill>
                <a:srgbClr val="00CC66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6950" name="Object 86"/>
            <p:cNvGraphicFramePr>
              <a:graphicFrameLocks noChangeAspect="1"/>
            </p:cNvGraphicFramePr>
            <p:nvPr/>
          </p:nvGraphicFramePr>
          <p:xfrm>
            <a:off x="5424" y="2519"/>
            <a:ext cx="99" cy="169"/>
          </p:xfrm>
          <a:graphic>
            <a:graphicData uri="http://schemas.openxmlformats.org/presentationml/2006/ole">
              <p:oleObj spid="_x0000_s36950" name="Equation" r:id="rId12" imgW="88560" imgH="152280" progId="Equation.DSMT4">
                <p:embed/>
              </p:oleObj>
            </a:graphicData>
          </a:graphic>
        </p:graphicFrame>
        <p:sp>
          <p:nvSpPr>
            <p:cNvPr id="36951" name="Line 87"/>
            <p:cNvSpPr>
              <a:spLocks noChangeShapeType="1"/>
            </p:cNvSpPr>
            <p:nvPr/>
          </p:nvSpPr>
          <p:spPr bwMode="auto">
            <a:xfrm flipV="1">
              <a:off x="5136" y="1344"/>
              <a:ext cx="48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24" name="Object 4"/>
          <p:cNvGraphicFramePr>
            <a:graphicFrameLocks noChangeAspect="1"/>
          </p:cNvGraphicFramePr>
          <p:nvPr/>
        </p:nvGraphicFramePr>
        <p:xfrm>
          <a:off x="1306513" y="914400"/>
          <a:ext cx="7083425" cy="912813"/>
        </p:xfrm>
        <a:graphic>
          <a:graphicData uri="http://schemas.openxmlformats.org/presentationml/2006/ole">
            <p:oleObj spid="_x0000_s30724" name="Equation" r:id="rId4" imgW="3759120" imgH="482400" progId="Equation.DSMT4">
              <p:embed/>
            </p:oleObj>
          </a:graphicData>
        </a:graphic>
      </p:graphicFrame>
      <p:graphicFrame>
        <p:nvGraphicFramePr>
          <p:cNvPr id="30728" name="Object 8"/>
          <p:cNvGraphicFramePr>
            <a:graphicFrameLocks noChangeAspect="1"/>
          </p:cNvGraphicFramePr>
          <p:nvPr/>
        </p:nvGraphicFramePr>
        <p:xfrm>
          <a:off x="2620963" y="2247900"/>
          <a:ext cx="6216650" cy="1027113"/>
        </p:xfrm>
        <a:graphic>
          <a:graphicData uri="http://schemas.openxmlformats.org/presentationml/2006/ole">
            <p:oleObj spid="_x0000_s30728" name="Equation" r:id="rId5" imgW="2768400" imgH="457200" progId="Equation.DSMT4">
              <p:embed/>
            </p:oleObj>
          </a:graphicData>
        </a:graphic>
      </p:graphicFrame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4343400" y="3200400"/>
            <a:ext cx="3962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Assume</a:t>
            </a:r>
            <a:r>
              <a:rPr lang="en-US" b="0"/>
              <a:t>: bandwidth of signal &lt;&lt; </a:t>
            </a:r>
          </a:p>
        </p:txBody>
      </p:sp>
      <p:graphicFrame>
        <p:nvGraphicFramePr>
          <p:cNvPr id="30730" name="Object 10"/>
          <p:cNvGraphicFramePr>
            <a:graphicFrameLocks noChangeAspect="1"/>
          </p:cNvGraphicFramePr>
          <p:nvPr/>
        </p:nvGraphicFramePr>
        <p:xfrm>
          <a:off x="5486400" y="3581400"/>
          <a:ext cx="2463800" cy="442913"/>
        </p:xfrm>
        <a:graphic>
          <a:graphicData uri="http://schemas.openxmlformats.org/presentationml/2006/ole">
            <p:oleObj spid="_x0000_s30730" name="Equation" r:id="rId6" imgW="1269720" imgH="228600" progId="Equation.DSMT4">
              <p:embed/>
            </p:oleObj>
          </a:graphicData>
        </a:graphic>
      </p:graphicFrame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0" y="3886200"/>
            <a:ext cx="2514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… leading to this:</a:t>
            </a:r>
          </a:p>
        </p:txBody>
      </p:sp>
      <p:sp>
        <p:nvSpPr>
          <p:cNvPr id="30736" name="Text Box 16"/>
          <p:cNvSpPr txBox="1">
            <a:spLocks noChangeArrowheads="1"/>
          </p:cNvSpPr>
          <p:nvPr/>
        </p:nvSpPr>
        <p:spPr bwMode="auto">
          <a:xfrm>
            <a:off x="304800" y="304800"/>
            <a:ext cx="7467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Some mathematical manipulation …</a:t>
            </a:r>
          </a:p>
        </p:txBody>
      </p:sp>
      <p:graphicFrame>
        <p:nvGraphicFramePr>
          <p:cNvPr id="30738" name="Object 18"/>
          <p:cNvGraphicFramePr>
            <a:graphicFrameLocks noChangeAspect="1"/>
          </p:cNvGraphicFramePr>
          <p:nvPr/>
        </p:nvGraphicFramePr>
        <p:xfrm>
          <a:off x="2743200" y="1371600"/>
          <a:ext cx="4724400" cy="1031875"/>
        </p:xfrm>
        <a:graphic>
          <a:graphicData uri="http://schemas.openxmlformats.org/presentationml/2006/ole">
            <p:oleObj spid="_x0000_s30738" name="Equation" r:id="rId7" imgW="1688760" imgH="368280" progId="Equation.3">
              <p:embed/>
            </p:oleObj>
          </a:graphicData>
        </a:graphic>
      </p:graphicFrame>
      <p:graphicFrame>
        <p:nvGraphicFramePr>
          <p:cNvPr id="30740" name="Object 20"/>
          <p:cNvGraphicFramePr>
            <a:graphicFrameLocks noChangeAspect="1"/>
          </p:cNvGraphicFramePr>
          <p:nvPr/>
        </p:nvGraphicFramePr>
        <p:xfrm>
          <a:off x="7772400" y="3200400"/>
          <a:ext cx="533400" cy="400050"/>
        </p:xfrm>
        <a:graphic>
          <a:graphicData uri="http://schemas.openxmlformats.org/presentationml/2006/ole">
            <p:oleObj spid="_x0000_s30740" name="Equation" r:id="rId8" imgW="304560" imgH="228600" progId="Equation.3">
              <p:embed/>
            </p:oleObj>
          </a:graphicData>
        </a:graphic>
      </p:graphicFrame>
      <p:graphicFrame>
        <p:nvGraphicFramePr>
          <p:cNvPr id="30743" name="Object 23"/>
          <p:cNvGraphicFramePr>
            <a:graphicFrameLocks noChangeAspect="1"/>
          </p:cNvGraphicFramePr>
          <p:nvPr/>
        </p:nvGraphicFramePr>
        <p:xfrm>
          <a:off x="2286000" y="4191000"/>
          <a:ext cx="3906838" cy="755650"/>
        </p:xfrm>
        <a:graphic>
          <a:graphicData uri="http://schemas.openxmlformats.org/presentationml/2006/ole">
            <p:oleObj spid="_x0000_s30743" name="Equation" r:id="rId9" imgW="1447560" imgH="279360" progId="Equation.DSMT4">
              <p:embed/>
            </p:oleObj>
          </a:graphicData>
        </a:graphic>
      </p:graphicFrame>
      <p:graphicFrame>
        <p:nvGraphicFramePr>
          <p:cNvPr id="30744" name="Object 24"/>
          <p:cNvGraphicFramePr>
            <a:graphicFrameLocks noChangeAspect="1"/>
          </p:cNvGraphicFramePr>
          <p:nvPr/>
        </p:nvGraphicFramePr>
        <p:xfrm>
          <a:off x="1219200" y="5181600"/>
          <a:ext cx="2693988" cy="504825"/>
        </p:xfrm>
        <a:graphic>
          <a:graphicData uri="http://schemas.openxmlformats.org/presentationml/2006/ole">
            <p:oleObj spid="_x0000_s30744" name="Equation" r:id="rId10" imgW="1218960" imgH="228600" progId="Equation.DSMT4">
              <p:embed/>
            </p:oleObj>
          </a:graphicData>
        </a:graphic>
      </p:graphicFrame>
      <p:sp>
        <p:nvSpPr>
          <p:cNvPr id="30745" name="Text Box 25"/>
          <p:cNvSpPr txBox="1">
            <a:spLocks noChangeArrowheads="1"/>
          </p:cNvSpPr>
          <p:nvPr/>
        </p:nvSpPr>
        <p:spPr bwMode="auto">
          <a:xfrm>
            <a:off x="152400" y="60960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with</a:t>
            </a:r>
          </a:p>
        </p:txBody>
      </p:sp>
      <p:graphicFrame>
        <p:nvGraphicFramePr>
          <p:cNvPr id="30746" name="Object 26"/>
          <p:cNvGraphicFramePr>
            <a:graphicFrameLocks noChangeAspect="1"/>
          </p:cNvGraphicFramePr>
          <p:nvPr/>
        </p:nvGraphicFramePr>
        <p:xfrm>
          <a:off x="1266825" y="5867400"/>
          <a:ext cx="4762500" cy="798513"/>
        </p:xfrm>
        <a:graphic>
          <a:graphicData uri="http://schemas.openxmlformats.org/presentationml/2006/ole">
            <p:oleObj spid="_x0000_s30746" name="Equation" r:id="rId11" imgW="2120760" imgH="355320" progId="Equation.DSMT4">
              <p:embed/>
            </p:oleObj>
          </a:graphicData>
        </a:graphic>
      </p:graphicFrame>
      <p:sp>
        <p:nvSpPr>
          <p:cNvPr id="30747" name="Text Box 27"/>
          <p:cNvSpPr txBox="1">
            <a:spLocks noChangeArrowheads="1"/>
          </p:cNvSpPr>
          <p:nvPr/>
        </p:nvSpPr>
        <p:spPr bwMode="auto">
          <a:xfrm>
            <a:off x="6096000" y="6096000"/>
            <a:ext cx="2895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CC0000"/>
                </a:solidFill>
              </a:rPr>
              <a:t>random, time varying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Statistical Model for the time varying coefficients</a:t>
            </a:r>
          </a:p>
        </p:txBody>
      </p:sp>
      <p:graphicFrame>
        <p:nvGraphicFramePr>
          <p:cNvPr id="38917" name="Object 5"/>
          <p:cNvGraphicFramePr>
            <a:graphicFrameLocks noChangeAspect="1"/>
          </p:cNvGraphicFramePr>
          <p:nvPr/>
        </p:nvGraphicFramePr>
        <p:xfrm>
          <a:off x="1676400" y="228600"/>
          <a:ext cx="5529263" cy="1125538"/>
        </p:xfrm>
        <a:graphic>
          <a:graphicData uri="http://schemas.openxmlformats.org/presentationml/2006/ole">
            <p:oleObj spid="_x0000_s38917" name="Equation" r:id="rId4" imgW="2120760" imgH="431640" progId="Equation.DSMT4">
              <p:embed/>
            </p:oleObj>
          </a:graphicData>
        </a:graphic>
      </p:graphicFrame>
      <p:sp>
        <p:nvSpPr>
          <p:cNvPr id="38918" name="Line 6"/>
          <p:cNvSpPr>
            <a:spLocks noChangeShapeType="1"/>
          </p:cNvSpPr>
          <p:nvPr/>
        </p:nvSpPr>
        <p:spPr bwMode="auto">
          <a:xfrm>
            <a:off x="6934200" y="762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6629400" y="12954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random</a:t>
            </a:r>
          </a:p>
        </p:txBody>
      </p:sp>
      <p:sp>
        <p:nvSpPr>
          <p:cNvPr id="38930" name="Text Box 18"/>
          <p:cNvSpPr txBox="1">
            <a:spLocks noChangeArrowheads="1"/>
          </p:cNvSpPr>
          <p:nvPr/>
        </p:nvSpPr>
        <p:spPr bwMode="auto">
          <a:xfrm>
            <a:off x="0" y="1600200"/>
            <a:ext cx="5105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/>
              <a:t>By the CLT         </a:t>
            </a:r>
            <a:r>
              <a:rPr lang="en-US" b="0" dirty="0" smtClean="0"/>
              <a:t>   is </a:t>
            </a:r>
            <a:r>
              <a:rPr lang="en-US" b="0" dirty="0" err="1" smtClean="0"/>
              <a:t>gaussian</a:t>
            </a:r>
            <a:r>
              <a:rPr lang="en-US" b="0" dirty="0" smtClean="0"/>
              <a:t>, zero mean,  </a:t>
            </a:r>
            <a:r>
              <a:rPr lang="en-US" b="0" dirty="0"/>
              <a:t>with:</a:t>
            </a:r>
          </a:p>
        </p:txBody>
      </p:sp>
      <p:graphicFrame>
        <p:nvGraphicFramePr>
          <p:cNvPr id="38931" name="Object 19"/>
          <p:cNvGraphicFramePr>
            <a:graphicFrameLocks noChangeAspect="1"/>
          </p:cNvGraphicFramePr>
          <p:nvPr/>
        </p:nvGraphicFramePr>
        <p:xfrm>
          <a:off x="1295400" y="1600200"/>
          <a:ext cx="546100" cy="377825"/>
        </p:xfrm>
        <a:graphic>
          <a:graphicData uri="http://schemas.openxmlformats.org/presentationml/2006/ole">
            <p:oleObj spid="_x0000_s38931" name="Equation" r:id="rId5" imgW="330120" imgH="228600" progId="Equation.DSMT4">
              <p:embed/>
            </p:oleObj>
          </a:graphicData>
        </a:graphic>
      </p:graphicFrame>
      <p:graphicFrame>
        <p:nvGraphicFramePr>
          <p:cNvPr id="38935" name="Object 23"/>
          <p:cNvGraphicFramePr>
            <a:graphicFrameLocks noChangeAspect="1"/>
          </p:cNvGraphicFramePr>
          <p:nvPr/>
        </p:nvGraphicFramePr>
        <p:xfrm>
          <a:off x="2597150" y="2995613"/>
          <a:ext cx="3957638" cy="517525"/>
        </p:xfrm>
        <a:graphic>
          <a:graphicData uri="http://schemas.openxmlformats.org/presentationml/2006/ole">
            <p:oleObj spid="_x0000_s38935" name="Equation" r:id="rId6" imgW="2133360" imgH="279360" progId="Equation.DSMT4">
              <p:embed/>
            </p:oleObj>
          </a:graphicData>
        </a:graphic>
      </p:graphicFrame>
      <p:sp>
        <p:nvSpPr>
          <p:cNvPr id="38936" name="Rectangle 24"/>
          <p:cNvSpPr>
            <a:spLocks noChangeArrowheads="1"/>
          </p:cNvSpPr>
          <p:nvPr/>
        </p:nvSpPr>
        <p:spPr bwMode="auto">
          <a:xfrm>
            <a:off x="304800" y="2667000"/>
            <a:ext cx="8229600" cy="12192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1295400" y="4343400"/>
          <a:ext cx="1946788" cy="838200"/>
        </p:xfrm>
        <a:graphic>
          <a:graphicData uri="http://schemas.openxmlformats.org/presentationml/2006/ole">
            <p:oleObj spid="_x0000_s38936" name="Equation" r:id="rId7" imgW="914400" imgH="393480" progId="Equation.DSMT4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04800" y="4495800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 smtClean="0"/>
              <a:t>w</a:t>
            </a:r>
            <a:r>
              <a:rPr lang="en-US" sz="2400" b="0" dirty="0" smtClean="0"/>
              <a:t>ith                               the Doppler frequency shift. </a:t>
            </a:r>
            <a:endParaRPr lang="en-US" sz="24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0" y="30480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Each coefficient           is complex, gaussian, WSS with autocorrelation</a:t>
            </a:r>
          </a:p>
        </p:txBody>
      </p:sp>
      <p:graphicFrame>
        <p:nvGraphicFramePr>
          <p:cNvPr id="53251" name="Object 3"/>
          <p:cNvGraphicFramePr>
            <a:graphicFrameLocks noChangeAspect="1"/>
          </p:cNvGraphicFramePr>
          <p:nvPr/>
        </p:nvGraphicFramePr>
        <p:xfrm>
          <a:off x="1524000" y="1219200"/>
          <a:ext cx="4953000" cy="649288"/>
        </p:xfrm>
        <a:graphic>
          <a:graphicData uri="http://schemas.openxmlformats.org/presentationml/2006/ole">
            <p:oleObj spid="_x0000_s53251" name="Equation" r:id="rId4" imgW="2133360" imgH="279360" progId="Equation.DSMT4">
              <p:embed/>
            </p:oleObj>
          </a:graphicData>
        </a:graphic>
      </p:graphicFrame>
      <p:graphicFrame>
        <p:nvGraphicFramePr>
          <p:cNvPr id="53252" name="Object 4"/>
          <p:cNvGraphicFramePr>
            <a:graphicFrameLocks noChangeAspect="1"/>
          </p:cNvGraphicFramePr>
          <p:nvPr/>
        </p:nvGraphicFramePr>
        <p:xfrm>
          <a:off x="1752600" y="304800"/>
          <a:ext cx="546100" cy="377825"/>
        </p:xfrm>
        <a:graphic>
          <a:graphicData uri="http://schemas.openxmlformats.org/presentationml/2006/ole">
            <p:oleObj spid="_x0000_s53252" name="Equation" r:id="rId5" imgW="330120" imgH="228600" progId="Equation.DSMT4">
              <p:embed/>
            </p:oleObj>
          </a:graphicData>
        </a:graphic>
      </p:graphicFrame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0" y="19812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and PSD</a:t>
            </a:r>
          </a:p>
        </p:txBody>
      </p:sp>
      <p:graphicFrame>
        <p:nvGraphicFramePr>
          <p:cNvPr id="53254" name="Object 6"/>
          <p:cNvGraphicFramePr>
            <a:graphicFrameLocks noChangeAspect="1"/>
          </p:cNvGraphicFramePr>
          <p:nvPr/>
        </p:nvGraphicFramePr>
        <p:xfrm>
          <a:off x="677863" y="2209800"/>
          <a:ext cx="7094537" cy="1341438"/>
        </p:xfrm>
        <a:graphic>
          <a:graphicData uri="http://schemas.openxmlformats.org/presentationml/2006/ole">
            <p:oleObj spid="_x0000_s53254" name="Equation" r:id="rId6" imgW="3898800" imgH="736560" progId="Equation.DSMT4">
              <p:embed/>
            </p:oleObj>
          </a:graphicData>
        </a:graphic>
      </p:graphicFrame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228600" y="3962400"/>
            <a:ext cx="525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with             maximum Doppler frequency.</a:t>
            </a:r>
          </a:p>
        </p:txBody>
      </p:sp>
      <p:graphicFrame>
        <p:nvGraphicFramePr>
          <p:cNvPr id="53256" name="Object 8"/>
          <p:cNvGraphicFramePr>
            <a:graphicFrameLocks noChangeAspect="1"/>
          </p:cNvGraphicFramePr>
          <p:nvPr/>
        </p:nvGraphicFramePr>
        <p:xfrm>
          <a:off x="990600" y="3962400"/>
          <a:ext cx="388938" cy="412750"/>
        </p:xfrm>
        <a:graphic>
          <a:graphicData uri="http://schemas.openxmlformats.org/presentationml/2006/ole">
            <p:oleObj spid="_x0000_s53256" name="Equation" r:id="rId7" imgW="203040" imgH="215640" progId="Equation.3">
              <p:embed/>
            </p:oleObj>
          </a:graphicData>
        </a:graphic>
      </p:graphicFrame>
      <p:grpSp>
        <p:nvGrpSpPr>
          <p:cNvPr id="53268" name="Group 20"/>
          <p:cNvGrpSpPr>
            <a:grpSpLocks/>
          </p:cNvGrpSpPr>
          <p:nvPr/>
        </p:nvGrpSpPr>
        <p:grpSpPr bwMode="auto">
          <a:xfrm>
            <a:off x="1447800" y="4522788"/>
            <a:ext cx="4473575" cy="2058987"/>
            <a:chOff x="912" y="2849"/>
            <a:chExt cx="2818" cy="1297"/>
          </a:xfrm>
        </p:grpSpPr>
        <p:sp>
          <p:nvSpPr>
            <p:cNvPr id="53257" name="Line 9"/>
            <p:cNvSpPr>
              <a:spLocks noChangeShapeType="1"/>
            </p:cNvSpPr>
            <p:nvPr/>
          </p:nvSpPr>
          <p:spPr bwMode="auto">
            <a:xfrm>
              <a:off x="2160" y="2976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258" name="Line 10"/>
            <p:cNvSpPr>
              <a:spLocks noChangeShapeType="1"/>
            </p:cNvSpPr>
            <p:nvPr/>
          </p:nvSpPr>
          <p:spPr bwMode="auto">
            <a:xfrm>
              <a:off x="912" y="3840"/>
              <a:ext cx="27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259" name="Line 11"/>
            <p:cNvSpPr>
              <a:spLocks noChangeShapeType="1"/>
            </p:cNvSpPr>
            <p:nvPr/>
          </p:nvSpPr>
          <p:spPr bwMode="auto">
            <a:xfrm flipV="1">
              <a:off x="1200" y="3072"/>
              <a:ext cx="0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260" name="Line 12"/>
            <p:cNvSpPr>
              <a:spLocks noChangeShapeType="1"/>
            </p:cNvSpPr>
            <p:nvPr/>
          </p:nvSpPr>
          <p:spPr bwMode="auto">
            <a:xfrm flipV="1">
              <a:off x="3120" y="3072"/>
              <a:ext cx="0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261" name="Freeform 13"/>
            <p:cNvSpPr>
              <a:spLocks/>
            </p:cNvSpPr>
            <p:nvPr/>
          </p:nvSpPr>
          <p:spPr bwMode="auto">
            <a:xfrm>
              <a:off x="2160" y="3072"/>
              <a:ext cx="912" cy="544"/>
            </a:xfrm>
            <a:custGeom>
              <a:avLst/>
              <a:gdLst/>
              <a:ahLst/>
              <a:cxnLst>
                <a:cxn ang="0">
                  <a:pos x="0" y="528"/>
                </a:cxn>
                <a:cxn ang="0">
                  <a:pos x="240" y="528"/>
                </a:cxn>
                <a:cxn ang="0">
                  <a:pos x="576" y="432"/>
                </a:cxn>
                <a:cxn ang="0">
                  <a:pos x="768" y="288"/>
                </a:cxn>
                <a:cxn ang="0">
                  <a:pos x="864" y="144"/>
                </a:cxn>
                <a:cxn ang="0">
                  <a:pos x="912" y="0"/>
                </a:cxn>
              </a:cxnLst>
              <a:rect l="0" t="0" r="r" b="b"/>
              <a:pathLst>
                <a:path w="912" h="544">
                  <a:moveTo>
                    <a:pt x="0" y="528"/>
                  </a:moveTo>
                  <a:cubicBezTo>
                    <a:pt x="72" y="536"/>
                    <a:pt x="144" y="544"/>
                    <a:pt x="240" y="528"/>
                  </a:cubicBezTo>
                  <a:cubicBezTo>
                    <a:pt x="336" y="512"/>
                    <a:pt x="488" y="472"/>
                    <a:pt x="576" y="432"/>
                  </a:cubicBezTo>
                  <a:cubicBezTo>
                    <a:pt x="664" y="392"/>
                    <a:pt x="720" y="336"/>
                    <a:pt x="768" y="288"/>
                  </a:cubicBezTo>
                  <a:cubicBezTo>
                    <a:pt x="816" y="240"/>
                    <a:pt x="840" y="192"/>
                    <a:pt x="864" y="144"/>
                  </a:cubicBezTo>
                  <a:cubicBezTo>
                    <a:pt x="888" y="96"/>
                    <a:pt x="900" y="48"/>
                    <a:pt x="912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262" name="Freeform 14"/>
            <p:cNvSpPr>
              <a:spLocks/>
            </p:cNvSpPr>
            <p:nvPr/>
          </p:nvSpPr>
          <p:spPr bwMode="auto">
            <a:xfrm flipH="1">
              <a:off x="1248" y="3072"/>
              <a:ext cx="912" cy="544"/>
            </a:xfrm>
            <a:custGeom>
              <a:avLst/>
              <a:gdLst/>
              <a:ahLst/>
              <a:cxnLst>
                <a:cxn ang="0">
                  <a:pos x="0" y="528"/>
                </a:cxn>
                <a:cxn ang="0">
                  <a:pos x="240" y="528"/>
                </a:cxn>
                <a:cxn ang="0">
                  <a:pos x="576" y="432"/>
                </a:cxn>
                <a:cxn ang="0">
                  <a:pos x="768" y="288"/>
                </a:cxn>
                <a:cxn ang="0">
                  <a:pos x="864" y="144"/>
                </a:cxn>
                <a:cxn ang="0">
                  <a:pos x="912" y="0"/>
                </a:cxn>
              </a:cxnLst>
              <a:rect l="0" t="0" r="r" b="b"/>
              <a:pathLst>
                <a:path w="912" h="544">
                  <a:moveTo>
                    <a:pt x="0" y="528"/>
                  </a:moveTo>
                  <a:cubicBezTo>
                    <a:pt x="72" y="536"/>
                    <a:pt x="144" y="544"/>
                    <a:pt x="240" y="528"/>
                  </a:cubicBezTo>
                  <a:cubicBezTo>
                    <a:pt x="336" y="512"/>
                    <a:pt x="488" y="472"/>
                    <a:pt x="576" y="432"/>
                  </a:cubicBezTo>
                  <a:cubicBezTo>
                    <a:pt x="664" y="392"/>
                    <a:pt x="720" y="336"/>
                    <a:pt x="768" y="288"/>
                  </a:cubicBezTo>
                  <a:cubicBezTo>
                    <a:pt x="816" y="240"/>
                    <a:pt x="840" y="192"/>
                    <a:pt x="864" y="144"/>
                  </a:cubicBezTo>
                  <a:cubicBezTo>
                    <a:pt x="888" y="96"/>
                    <a:pt x="900" y="48"/>
                    <a:pt x="912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53263" name="Object 15"/>
            <p:cNvGraphicFramePr>
              <a:graphicFrameLocks noChangeAspect="1"/>
            </p:cNvGraphicFramePr>
            <p:nvPr/>
          </p:nvGraphicFramePr>
          <p:xfrm>
            <a:off x="2243" y="2849"/>
            <a:ext cx="490" cy="280"/>
          </p:xfrm>
          <a:graphic>
            <a:graphicData uri="http://schemas.openxmlformats.org/presentationml/2006/ole">
              <p:oleObj spid="_x0000_s53263" name="Equation" r:id="rId8" imgW="355320" imgH="203040" progId="Equation.DSMT4">
                <p:embed/>
              </p:oleObj>
            </a:graphicData>
          </a:graphic>
        </p:graphicFrame>
        <p:graphicFrame>
          <p:nvGraphicFramePr>
            <p:cNvPr id="53264" name="Object 16"/>
            <p:cNvGraphicFramePr>
              <a:graphicFrameLocks noChangeAspect="1"/>
            </p:cNvGraphicFramePr>
            <p:nvPr/>
          </p:nvGraphicFramePr>
          <p:xfrm>
            <a:off x="2976" y="3936"/>
            <a:ext cx="197" cy="210"/>
          </p:xfrm>
          <a:graphic>
            <a:graphicData uri="http://schemas.openxmlformats.org/presentationml/2006/ole">
              <p:oleObj spid="_x0000_s53264" name="Equation" r:id="rId9" imgW="203040" imgH="215640" progId="Equation.3">
                <p:embed/>
              </p:oleObj>
            </a:graphicData>
          </a:graphic>
        </p:graphicFrame>
        <p:graphicFrame>
          <p:nvGraphicFramePr>
            <p:cNvPr id="53265" name="Object 17"/>
            <p:cNvGraphicFramePr>
              <a:graphicFrameLocks noChangeAspect="1"/>
            </p:cNvGraphicFramePr>
            <p:nvPr/>
          </p:nvGraphicFramePr>
          <p:xfrm>
            <a:off x="3570" y="3912"/>
            <a:ext cx="160" cy="161"/>
          </p:xfrm>
          <a:graphic>
            <a:graphicData uri="http://schemas.openxmlformats.org/presentationml/2006/ole">
              <p:oleObj spid="_x0000_s53265" name="Equation" r:id="rId10" imgW="164880" imgH="164880" progId="Equation.3">
                <p:embed/>
              </p:oleObj>
            </a:graphicData>
          </a:graphic>
        </p:graphicFrame>
      </p:grpSp>
      <p:sp>
        <p:nvSpPr>
          <p:cNvPr id="53266" name="Text Box 18"/>
          <p:cNvSpPr txBox="1">
            <a:spLocks noChangeArrowheads="1"/>
          </p:cNvSpPr>
          <p:nvPr/>
        </p:nvSpPr>
        <p:spPr bwMode="auto">
          <a:xfrm>
            <a:off x="5715000" y="4572000"/>
            <a:ext cx="3352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This is called </a:t>
            </a:r>
            <a:r>
              <a:rPr lang="en-US" i="1"/>
              <a:t>Jakes</a:t>
            </a:r>
            <a:r>
              <a:rPr lang="en-US"/>
              <a:t> spectrum.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Text Box 4"/>
          <p:cNvSpPr txBox="1">
            <a:spLocks noChangeArrowheads="1"/>
          </p:cNvSpPr>
          <p:nvPr/>
        </p:nvSpPr>
        <p:spPr bwMode="auto">
          <a:xfrm>
            <a:off x="0" y="0"/>
            <a:ext cx="381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Bottom Line. This:</a:t>
            </a:r>
          </a:p>
        </p:txBody>
      </p:sp>
      <p:grpSp>
        <p:nvGrpSpPr>
          <p:cNvPr id="103520" name="Group 96"/>
          <p:cNvGrpSpPr>
            <a:grpSpLocks/>
          </p:cNvGrpSpPr>
          <p:nvPr/>
        </p:nvGrpSpPr>
        <p:grpSpPr bwMode="auto">
          <a:xfrm>
            <a:off x="0" y="457200"/>
            <a:ext cx="8915400" cy="6400800"/>
            <a:chOff x="0" y="288"/>
            <a:chExt cx="5616" cy="4032"/>
          </a:xfrm>
        </p:grpSpPr>
        <p:sp>
          <p:nvSpPr>
            <p:cNvPr id="103429" name="Line 5"/>
            <p:cNvSpPr>
              <a:spLocks noChangeShapeType="1"/>
            </p:cNvSpPr>
            <p:nvPr/>
          </p:nvSpPr>
          <p:spPr bwMode="auto">
            <a:xfrm>
              <a:off x="1776" y="1968"/>
              <a:ext cx="264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430" name="Line 6"/>
            <p:cNvSpPr>
              <a:spLocks noChangeShapeType="1"/>
            </p:cNvSpPr>
            <p:nvPr/>
          </p:nvSpPr>
          <p:spPr bwMode="auto">
            <a:xfrm>
              <a:off x="624" y="336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431" name="Line 7"/>
            <p:cNvSpPr>
              <a:spLocks noChangeShapeType="1"/>
            </p:cNvSpPr>
            <p:nvPr/>
          </p:nvSpPr>
          <p:spPr bwMode="auto">
            <a:xfrm>
              <a:off x="384" y="864"/>
              <a:ext cx="86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432" name="Text Box 8"/>
            <p:cNvSpPr txBox="1">
              <a:spLocks noChangeArrowheads="1"/>
            </p:cNvSpPr>
            <p:nvPr/>
          </p:nvSpPr>
          <p:spPr bwMode="auto">
            <a:xfrm>
              <a:off x="1248" y="768"/>
              <a:ext cx="5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 i="1">
                  <a:latin typeface="Times New Roman" pitchFamily="18" charset="0"/>
                </a:rPr>
                <a:t>time</a:t>
              </a:r>
            </a:p>
          </p:txBody>
        </p:sp>
        <p:sp>
          <p:nvSpPr>
            <p:cNvPr id="103435" name="AutoShape 11" descr="Granite"/>
            <p:cNvSpPr>
              <a:spLocks noChangeArrowheads="1"/>
            </p:cNvSpPr>
            <p:nvPr/>
          </p:nvSpPr>
          <p:spPr bwMode="auto">
            <a:xfrm flipV="1">
              <a:off x="576" y="1968"/>
              <a:ext cx="5040" cy="288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blipFill dpi="0" rotWithShape="0">
              <a:blip r:embed="rId4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436" name="Group 12"/>
            <p:cNvGrpSpPr>
              <a:grpSpLocks/>
            </p:cNvGrpSpPr>
            <p:nvPr/>
          </p:nvGrpSpPr>
          <p:grpSpPr bwMode="auto">
            <a:xfrm>
              <a:off x="0" y="1104"/>
              <a:ext cx="1608" cy="672"/>
              <a:chOff x="3240" y="2970"/>
              <a:chExt cx="1608" cy="726"/>
            </a:xfrm>
          </p:grpSpPr>
          <p:pic>
            <p:nvPicPr>
              <p:cNvPr id="103437" name="Picture 13" descr="CAR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3360" y="3072"/>
                <a:ext cx="1344" cy="592"/>
              </a:xfrm>
              <a:prstGeom prst="rect">
                <a:avLst/>
              </a:prstGeom>
              <a:noFill/>
            </p:spPr>
          </p:pic>
          <p:sp>
            <p:nvSpPr>
              <p:cNvPr id="103438" name="Freeform 14"/>
              <p:cNvSpPr>
                <a:spLocks/>
              </p:cNvSpPr>
              <p:nvPr/>
            </p:nvSpPr>
            <p:spPr bwMode="auto">
              <a:xfrm>
                <a:off x="4368" y="2976"/>
                <a:ext cx="480" cy="2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04" y="192"/>
                  </a:cxn>
                  <a:cxn ang="0">
                    <a:pos x="348" y="180"/>
                  </a:cxn>
                  <a:cxn ang="0">
                    <a:pos x="324" y="108"/>
                  </a:cxn>
                  <a:cxn ang="0">
                    <a:pos x="168" y="60"/>
                  </a:cxn>
                  <a:cxn ang="0">
                    <a:pos x="0" y="0"/>
                  </a:cxn>
                </a:cxnLst>
                <a:rect l="0" t="0" r="r" b="b"/>
                <a:pathLst>
                  <a:path w="390" h="194">
                    <a:moveTo>
                      <a:pt x="0" y="0"/>
                    </a:moveTo>
                    <a:cubicBezTo>
                      <a:pt x="92" y="69"/>
                      <a:pt x="94" y="155"/>
                      <a:pt x="204" y="192"/>
                    </a:cubicBezTo>
                    <a:cubicBezTo>
                      <a:pt x="252" y="188"/>
                      <a:pt x="302" y="194"/>
                      <a:pt x="348" y="180"/>
                    </a:cubicBezTo>
                    <a:cubicBezTo>
                      <a:pt x="390" y="167"/>
                      <a:pt x="346" y="121"/>
                      <a:pt x="324" y="108"/>
                    </a:cubicBezTo>
                    <a:cubicBezTo>
                      <a:pt x="279" y="82"/>
                      <a:pt x="212" y="89"/>
                      <a:pt x="168" y="60"/>
                    </a:cubicBezTo>
                    <a:cubicBezTo>
                      <a:pt x="94" y="11"/>
                      <a:pt x="87" y="0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439" name="Freeform 15"/>
              <p:cNvSpPr>
                <a:spLocks/>
              </p:cNvSpPr>
              <p:nvPr/>
            </p:nvSpPr>
            <p:spPr bwMode="auto">
              <a:xfrm>
                <a:off x="3240" y="2970"/>
                <a:ext cx="480" cy="392"/>
              </a:xfrm>
              <a:custGeom>
                <a:avLst/>
                <a:gdLst/>
                <a:ahLst/>
                <a:cxnLst>
                  <a:cxn ang="0">
                    <a:pos x="0" y="18"/>
                  </a:cxn>
                  <a:cxn ang="0">
                    <a:pos x="108" y="222"/>
                  </a:cxn>
                  <a:cxn ang="0">
                    <a:pos x="132" y="270"/>
                  </a:cxn>
                  <a:cxn ang="0">
                    <a:pos x="168" y="294"/>
                  </a:cxn>
                  <a:cxn ang="0">
                    <a:pos x="312" y="390"/>
                  </a:cxn>
                  <a:cxn ang="0">
                    <a:pos x="468" y="318"/>
                  </a:cxn>
                  <a:cxn ang="0">
                    <a:pos x="480" y="282"/>
                  </a:cxn>
                  <a:cxn ang="0">
                    <a:pos x="468" y="246"/>
                  </a:cxn>
                  <a:cxn ang="0">
                    <a:pos x="456" y="114"/>
                  </a:cxn>
                  <a:cxn ang="0">
                    <a:pos x="312" y="66"/>
                  </a:cxn>
                  <a:cxn ang="0">
                    <a:pos x="276" y="54"/>
                  </a:cxn>
                  <a:cxn ang="0">
                    <a:pos x="240" y="42"/>
                  </a:cxn>
                  <a:cxn ang="0">
                    <a:pos x="60" y="114"/>
                  </a:cxn>
                </a:cxnLst>
                <a:rect l="0" t="0" r="r" b="b"/>
                <a:pathLst>
                  <a:path w="480" h="392">
                    <a:moveTo>
                      <a:pt x="0" y="18"/>
                    </a:moveTo>
                    <a:cubicBezTo>
                      <a:pt x="26" y="96"/>
                      <a:pt x="67" y="151"/>
                      <a:pt x="108" y="222"/>
                    </a:cubicBezTo>
                    <a:cubicBezTo>
                      <a:pt x="117" y="238"/>
                      <a:pt x="121" y="256"/>
                      <a:pt x="132" y="270"/>
                    </a:cubicBezTo>
                    <a:cubicBezTo>
                      <a:pt x="141" y="281"/>
                      <a:pt x="157" y="285"/>
                      <a:pt x="168" y="294"/>
                    </a:cubicBezTo>
                    <a:cubicBezTo>
                      <a:pt x="215" y="333"/>
                      <a:pt x="253" y="370"/>
                      <a:pt x="312" y="390"/>
                    </a:cubicBezTo>
                    <a:cubicBezTo>
                      <a:pt x="409" y="376"/>
                      <a:pt x="412" y="392"/>
                      <a:pt x="468" y="318"/>
                    </a:cubicBezTo>
                    <a:cubicBezTo>
                      <a:pt x="472" y="306"/>
                      <a:pt x="480" y="295"/>
                      <a:pt x="480" y="282"/>
                    </a:cubicBezTo>
                    <a:cubicBezTo>
                      <a:pt x="480" y="269"/>
                      <a:pt x="470" y="259"/>
                      <a:pt x="468" y="246"/>
                    </a:cubicBezTo>
                    <a:cubicBezTo>
                      <a:pt x="462" y="202"/>
                      <a:pt x="477" y="153"/>
                      <a:pt x="456" y="114"/>
                    </a:cubicBezTo>
                    <a:cubicBezTo>
                      <a:pt x="455" y="113"/>
                      <a:pt x="331" y="72"/>
                      <a:pt x="312" y="66"/>
                    </a:cubicBezTo>
                    <a:cubicBezTo>
                      <a:pt x="300" y="62"/>
                      <a:pt x="288" y="58"/>
                      <a:pt x="276" y="54"/>
                    </a:cubicBezTo>
                    <a:cubicBezTo>
                      <a:pt x="264" y="50"/>
                      <a:pt x="240" y="42"/>
                      <a:pt x="240" y="42"/>
                    </a:cubicBezTo>
                    <a:cubicBezTo>
                      <a:pt x="44" y="54"/>
                      <a:pt x="3" y="0"/>
                      <a:pt x="60" y="114"/>
                    </a:cubicBezTo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440" name="Freeform 16"/>
              <p:cNvSpPr>
                <a:spLocks/>
              </p:cNvSpPr>
              <p:nvPr/>
            </p:nvSpPr>
            <p:spPr bwMode="auto">
              <a:xfrm>
                <a:off x="4128" y="3542"/>
                <a:ext cx="648" cy="154"/>
              </a:xfrm>
              <a:custGeom>
                <a:avLst/>
                <a:gdLst/>
                <a:ahLst/>
                <a:cxnLst>
                  <a:cxn ang="0">
                    <a:pos x="555" y="154"/>
                  </a:cxn>
                  <a:cxn ang="0">
                    <a:pos x="291" y="190"/>
                  </a:cxn>
                  <a:cxn ang="0">
                    <a:pos x="111" y="178"/>
                  </a:cxn>
                  <a:cxn ang="0">
                    <a:pos x="39" y="154"/>
                  </a:cxn>
                  <a:cxn ang="0">
                    <a:pos x="27" y="82"/>
                  </a:cxn>
                  <a:cxn ang="0">
                    <a:pos x="135" y="34"/>
                  </a:cxn>
                  <a:cxn ang="0">
                    <a:pos x="171" y="22"/>
                  </a:cxn>
                  <a:cxn ang="0">
                    <a:pos x="303" y="34"/>
                  </a:cxn>
                  <a:cxn ang="0">
                    <a:pos x="519" y="34"/>
                  </a:cxn>
                  <a:cxn ang="0">
                    <a:pos x="543" y="106"/>
                  </a:cxn>
                  <a:cxn ang="0">
                    <a:pos x="531" y="142"/>
                  </a:cxn>
                  <a:cxn ang="0">
                    <a:pos x="555" y="154"/>
                  </a:cxn>
                </a:cxnLst>
                <a:rect l="0" t="0" r="r" b="b"/>
                <a:pathLst>
                  <a:path w="555" h="190">
                    <a:moveTo>
                      <a:pt x="555" y="154"/>
                    </a:moveTo>
                    <a:cubicBezTo>
                      <a:pt x="463" y="162"/>
                      <a:pt x="382" y="177"/>
                      <a:pt x="291" y="190"/>
                    </a:cubicBezTo>
                    <a:cubicBezTo>
                      <a:pt x="231" y="186"/>
                      <a:pt x="171" y="187"/>
                      <a:pt x="111" y="178"/>
                    </a:cubicBezTo>
                    <a:cubicBezTo>
                      <a:pt x="86" y="174"/>
                      <a:pt x="39" y="154"/>
                      <a:pt x="39" y="154"/>
                    </a:cubicBezTo>
                    <a:cubicBezTo>
                      <a:pt x="20" y="125"/>
                      <a:pt x="0" y="116"/>
                      <a:pt x="27" y="82"/>
                    </a:cubicBezTo>
                    <a:cubicBezTo>
                      <a:pt x="48" y="56"/>
                      <a:pt x="113" y="41"/>
                      <a:pt x="135" y="34"/>
                    </a:cubicBezTo>
                    <a:cubicBezTo>
                      <a:pt x="147" y="30"/>
                      <a:pt x="171" y="22"/>
                      <a:pt x="171" y="22"/>
                    </a:cubicBezTo>
                    <a:cubicBezTo>
                      <a:pt x="215" y="26"/>
                      <a:pt x="259" y="34"/>
                      <a:pt x="303" y="34"/>
                    </a:cubicBezTo>
                    <a:cubicBezTo>
                      <a:pt x="534" y="34"/>
                      <a:pt x="418" y="0"/>
                      <a:pt x="519" y="34"/>
                    </a:cubicBezTo>
                    <a:cubicBezTo>
                      <a:pt x="527" y="58"/>
                      <a:pt x="551" y="82"/>
                      <a:pt x="543" y="106"/>
                    </a:cubicBezTo>
                    <a:cubicBezTo>
                      <a:pt x="539" y="118"/>
                      <a:pt x="528" y="130"/>
                      <a:pt x="531" y="142"/>
                    </a:cubicBezTo>
                    <a:cubicBezTo>
                      <a:pt x="533" y="151"/>
                      <a:pt x="547" y="150"/>
                      <a:pt x="555" y="154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3441" name="Line 17"/>
            <p:cNvSpPr>
              <a:spLocks noChangeShapeType="1"/>
            </p:cNvSpPr>
            <p:nvPr/>
          </p:nvSpPr>
          <p:spPr bwMode="auto">
            <a:xfrm>
              <a:off x="1008" y="1248"/>
              <a:ext cx="38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3442" name="Object 18"/>
            <p:cNvGraphicFramePr>
              <a:graphicFrameLocks noChangeAspect="1"/>
            </p:cNvGraphicFramePr>
            <p:nvPr/>
          </p:nvGraphicFramePr>
          <p:xfrm>
            <a:off x="1440" y="1152"/>
            <a:ext cx="154" cy="188"/>
          </p:xfrm>
          <a:graphic>
            <a:graphicData uri="http://schemas.openxmlformats.org/presentationml/2006/ole">
              <p:oleObj spid="_x0000_s103442" name="Equation" r:id="rId6" imgW="114120" imgH="139680" progId="Equation.3">
                <p:embed/>
              </p:oleObj>
            </a:graphicData>
          </a:graphic>
        </p:graphicFrame>
        <p:sp>
          <p:nvSpPr>
            <p:cNvPr id="103444" name="Freeform 20"/>
            <p:cNvSpPr>
              <a:spLocks/>
            </p:cNvSpPr>
            <p:nvPr/>
          </p:nvSpPr>
          <p:spPr bwMode="auto">
            <a:xfrm>
              <a:off x="616" y="464"/>
              <a:ext cx="248" cy="448"/>
            </a:xfrm>
            <a:custGeom>
              <a:avLst/>
              <a:gdLst/>
              <a:ahLst/>
              <a:cxnLst>
                <a:cxn ang="0">
                  <a:pos x="8" y="432"/>
                </a:cxn>
                <a:cxn ang="0">
                  <a:pos x="8" y="384"/>
                </a:cxn>
                <a:cxn ang="0">
                  <a:pos x="56" y="48"/>
                </a:cxn>
                <a:cxn ang="0">
                  <a:pos x="56" y="384"/>
                </a:cxn>
                <a:cxn ang="0">
                  <a:pos x="104" y="192"/>
                </a:cxn>
                <a:cxn ang="0">
                  <a:pos x="152" y="336"/>
                </a:cxn>
                <a:cxn ang="0">
                  <a:pos x="200" y="144"/>
                </a:cxn>
                <a:cxn ang="0">
                  <a:pos x="248" y="384"/>
                </a:cxn>
                <a:cxn ang="0">
                  <a:pos x="296" y="240"/>
                </a:cxn>
                <a:cxn ang="0">
                  <a:pos x="344" y="384"/>
                </a:cxn>
                <a:cxn ang="0">
                  <a:pos x="392" y="0"/>
                </a:cxn>
                <a:cxn ang="0">
                  <a:pos x="488" y="384"/>
                </a:cxn>
                <a:cxn ang="0">
                  <a:pos x="536" y="192"/>
                </a:cxn>
                <a:cxn ang="0">
                  <a:pos x="584" y="384"/>
                </a:cxn>
                <a:cxn ang="0">
                  <a:pos x="632" y="240"/>
                </a:cxn>
                <a:cxn ang="0">
                  <a:pos x="680" y="384"/>
                </a:cxn>
                <a:cxn ang="0">
                  <a:pos x="728" y="96"/>
                </a:cxn>
                <a:cxn ang="0">
                  <a:pos x="776" y="384"/>
                </a:cxn>
                <a:cxn ang="0">
                  <a:pos x="824" y="240"/>
                </a:cxn>
                <a:cxn ang="0">
                  <a:pos x="824" y="384"/>
                </a:cxn>
                <a:cxn ang="0">
                  <a:pos x="872" y="240"/>
                </a:cxn>
                <a:cxn ang="0">
                  <a:pos x="872" y="384"/>
                </a:cxn>
              </a:cxnLst>
              <a:rect l="0" t="0" r="r" b="b"/>
              <a:pathLst>
                <a:path w="880" h="448">
                  <a:moveTo>
                    <a:pt x="8" y="432"/>
                  </a:moveTo>
                  <a:cubicBezTo>
                    <a:pt x="4" y="440"/>
                    <a:pt x="0" y="448"/>
                    <a:pt x="8" y="384"/>
                  </a:cubicBezTo>
                  <a:cubicBezTo>
                    <a:pt x="16" y="320"/>
                    <a:pt x="48" y="48"/>
                    <a:pt x="56" y="48"/>
                  </a:cubicBezTo>
                  <a:cubicBezTo>
                    <a:pt x="64" y="48"/>
                    <a:pt x="48" y="360"/>
                    <a:pt x="56" y="384"/>
                  </a:cubicBezTo>
                  <a:cubicBezTo>
                    <a:pt x="64" y="408"/>
                    <a:pt x="88" y="200"/>
                    <a:pt x="104" y="192"/>
                  </a:cubicBezTo>
                  <a:cubicBezTo>
                    <a:pt x="120" y="184"/>
                    <a:pt x="136" y="344"/>
                    <a:pt x="152" y="336"/>
                  </a:cubicBezTo>
                  <a:cubicBezTo>
                    <a:pt x="168" y="328"/>
                    <a:pt x="184" y="136"/>
                    <a:pt x="200" y="144"/>
                  </a:cubicBezTo>
                  <a:cubicBezTo>
                    <a:pt x="216" y="152"/>
                    <a:pt x="232" y="368"/>
                    <a:pt x="248" y="384"/>
                  </a:cubicBezTo>
                  <a:cubicBezTo>
                    <a:pt x="264" y="400"/>
                    <a:pt x="280" y="240"/>
                    <a:pt x="296" y="240"/>
                  </a:cubicBezTo>
                  <a:cubicBezTo>
                    <a:pt x="312" y="240"/>
                    <a:pt x="328" y="424"/>
                    <a:pt x="344" y="384"/>
                  </a:cubicBezTo>
                  <a:cubicBezTo>
                    <a:pt x="360" y="344"/>
                    <a:pt x="368" y="0"/>
                    <a:pt x="392" y="0"/>
                  </a:cubicBezTo>
                  <a:cubicBezTo>
                    <a:pt x="416" y="0"/>
                    <a:pt x="464" y="352"/>
                    <a:pt x="488" y="384"/>
                  </a:cubicBezTo>
                  <a:cubicBezTo>
                    <a:pt x="512" y="416"/>
                    <a:pt x="520" y="192"/>
                    <a:pt x="536" y="192"/>
                  </a:cubicBezTo>
                  <a:cubicBezTo>
                    <a:pt x="552" y="192"/>
                    <a:pt x="568" y="376"/>
                    <a:pt x="584" y="384"/>
                  </a:cubicBezTo>
                  <a:cubicBezTo>
                    <a:pt x="600" y="392"/>
                    <a:pt x="616" y="240"/>
                    <a:pt x="632" y="240"/>
                  </a:cubicBezTo>
                  <a:cubicBezTo>
                    <a:pt x="648" y="240"/>
                    <a:pt x="664" y="408"/>
                    <a:pt x="680" y="384"/>
                  </a:cubicBezTo>
                  <a:cubicBezTo>
                    <a:pt x="696" y="360"/>
                    <a:pt x="712" y="96"/>
                    <a:pt x="728" y="96"/>
                  </a:cubicBezTo>
                  <a:cubicBezTo>
                    <a:pt x="744" y="96"/>
                    <a:pt x="760" y="360"/>
                    <a:pt x="776" y="384"/>
                  </a:cubicBezTo>
                  <a:cubicBezTo>
                    <a:pt x="792" y="408"/>
                    <a:pt x="816" y="240"/>
                    <a:pt x="824" y="240"/>
                  </a:cubicBezTo>
                  <a:cubicBezTo>
                    <a:pt x="832" y="240"/>
                    <a:pt x="816" y="384"/>
                    <a:pt x="824" y="384"/>
                  </a:cubicBezTo>
                  <a:cubicBezTo>
                    <a:pt x="832" y="384"/>
                    <a:pt x="864" y="240"/>
                    <a:pt x="872" y="240"/>
                  </a:cubicBezTo>
                  <a:cubicBezTo>
                    <a:pt x="880" y="240"/>
                    <a:pt x="876" y="312"/>
                    <a:pt x="872" y="38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445" name="Line 21"/>
            <p:cNvSpPr>
              <a:spLocks noChangeShapeType="1"/>
            </p:cNvSpPr>
            <p:nvPr/>
          </p:nvSpPr>
          <p:spPr bwMode="auto">
            <a:xfrm>
              <a:off x="1200" y="2256"/>
              <a:ext cx="264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3446" name="Group 22"/>
            <p:cNvGrpSpPr>
              <a:grpSpLocks/>
            </p:cNvGrpSpPr>
            <p:nvPr/>
          </p:nvGrpSpPr>
          <p:grpSpPr bwMode="auto">
            <a:xfrm>
              <a:off x="2208" y="864"/>
              <a:ext cx="912" cy="576"/>
              <a:chOff x="2112" y="1536"/>
              <a:chExt cx="912" cy="576"/>
            </a:xfrm>
          </p:grpSpPr>
          <p:sp>
            <p:nvSpPr>
              <p:cNvPr id="103447" name="Rectangle 23" descr="Horizontal brick"/>
              <p:cNvSpPr>
                <a:spLocks noChangeArrowheads="1"/>
              </p:cNvSpPr>
              <p:nvPr/>
            </p:nvSpPr>
            <p:spPr bwMode="auto">
              <a:xfrm>
                <a:off x="2112" y="1536"/>
                <a:ext cx="912" cy="576"/>
              </a:xfrm>
              <a:prstGeom prst="rect">
                <a:avLst/>
              </a:prstGeom>
              <a:pattFill prst="horzBrick">
                <a:fgClr>
                  <a:srgbClr val="990033"/>
                </a:fgClr>
                <a:bgClr>
                  <a:schemeClr val="bg1"/>
                </a:bgClr>
              </a:pattFill>
              <a:ln w="9525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990033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03448" name="Rectangle 24"/>
              <p:cNvSpPr>
                <a:spLocks noChangeArrowheads="1"/>
              </p:cNvSpPr>
              <p:nvPr/>
            </p:nvSpPr>
            <p:spPr bwMode="auto">
              <a:xfrm>
                <a:off x="2112" y="1536"/>
                <a:ext cx="912" cy="5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3449" name="Group 25"/>
            <p:cNvGrpSpPr>
              <a:grpSpLocks/>
            </p:cNvGrpSpPr>
            <p:nvPr/>
          </p:nvGrpSpPr>
          <p:grpSpPr bwMode="auto">
            <a:xfrm>
              <a:off x="816" y="1440"/>
              <a:ext cx="3312" cy="816"/>
              <a:chOff x="816" y="2112"/>
              <a:chExt cx="3312" cy="816"/>
            </a:xfrm>
          </p:grpSpPr>
          <p:sp>
            <p:nvSpPr>
              <p:cNvPr id="103450" name="Line 26"/>
              <p:cNvSpPr>
                <a:spLocks noChangeShapeType="1"/>
              </p:cNvSpPr>
              <p:nvPr/>
            </p:nvSpPr>
            <p:spPr bwMode="auto">
              <a:xfrm>
                <a:off x="816" y="2400"/>
                <a:ext cx="768" cy="528"/>
              </a:xfrm>
              <a:prstGeom prst="line">
                <a:avLst/>
              </a:prstGeom>
              <a:noFill/>
              <a:ln w="57150">
                <a:solidFill>
                  <a:srgbClr val="FF9933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451" name="Line 27"/>
              <p:cNvSpPr>
                <a:spLocks noChangeShapeType="1"/>
              </p:cNvSpPr>
              <p:nvPr/>
            </p:nvSpPr>
            <p:spPr bwMode="auto">
              <a:xfrm flipV="1">
                <a:off x="1584" y="2112"/>
                <a:ext cx="1008" cy="816"/>
              </a:xfrm>
              <a:prstGeom prst="line">
                <a:avLst/>
              </a:prstGeom>
              <a:noFill/>
              <a:ln w="57150">
                <a:solidFill>
                  <a:srgbClr val="FF9933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452" name="Line 28"/>
              <p:cNvSpPr>
                <a:spLocks noChangeShapeType="1"/>
              </p:cNvSpPr>
              <p:nvPr/>
            </p:nvSpPr>
            <p:spPr bwMode="auto">
              <a:xfrm>
                <a:off x="2592" y="2112"/>
                <a:ext cx="1056" cy="816"/>
              </a:xfrm>
              <a:prstGeom prst="line">
                <a:avLst/>
              </a:prstGeom>
              <a:noFill/>
              <a:ln w="57150">
                <a:solidFill>
                  <a:srgbClr val="FF9933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453" name="Line 29"/>
              <p:cNvSpPr>
                <a:spLocks noChangeShapeType="1"/>
              </p:cNvSpPr>
              <p:nvPr/>
            </p:nvSpPr>
            <p:spPr bwMode="auto">
              <a:xfrm flipV="1">
                <a:off x="3648" y="2496"/>
                <a:ext cx="480" cy="432"/>
              </a:xfrm>
              <a:prstGeom prst="line">
                <a:avLst/>
              </a:prstGeom>
              <a:noFill/>
              <a:ln w="57150">
                <a:solidFill>
                  <a:srgbClr val="FF9933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3454" name="Group 30"/>
            <p:cNvGrpSpPr>
              <a:grpSpLocks/>
            </p:cNvGrpSpPr>
            <p:nvPr/>
          </p:nvGrpSpPr>
          <p:grpSpPr bwMode="auto">
            <a:xfrm>
              <a:off x="816" y="1728"/>
              <a:ext cx="3216" cy="528"/>
              <a:chOff x="816" y="2400"/>
              <a:chExt cx="3216" cy="528"/>
            </a:xfrm>
          </p:grpSpPr>
          <p:sp>
            <p:nvSpPr>
              <p:cNvPr id="103455" name="Line 31"/>
              <p:cNvSpPr>
                <a:spLocks noChangeShapeType="1"/>
              </p:cNvSpPr>
              <p:nvPr/>
            </p:nvSpPr>
            <p:spPr bwMode="auto">
              <a:xfrm>
                <a:off x="816" y="2400"/>
                <a:ext cx="1872" cy="528"/>
              </a:xfrm>
              <a:prstGeom prst="line">
                <a:avLst/>
              </a:prstGeom>
              <a:noFill/>
              <a:ln w="57150">
                <a:solidFill>
                  <a:schemeClr val="accent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456" name="Line 32"/>
              <p:cNvSpPr>
                <a:spLocks noChangeShapeType="1"/>
              </p:cNvSpPr>
              <p:nvPr/>
            </p:nvSpPr>
            <p:spPr bwMode="auto">
              <a:xfrm flipV="1">
                <a:off x="2736" y="2496"/>
                <a:ext cx="1296" cy="432"/>
              </a:xfrm>
              <a:prstGeom prst="line">
                <a:avLst/>
              </a:prstGeom>
              <a:noFill/>
              <a:ln w="57150">
                <a:solidFill>
                  <a:schemeClr val="accent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3457" name="Line 33"/>
            <p:cNvSpPr>
              <a:spLocks noChangeShapeType="1"/>
            </p:cNvSpPr>
            <p:nvPr/>
          </p:nvSpPr>
          <p:spPr bwMode="auto">
            <a:xfrm>
              <a:off x="864" y="1728"/>
              <a:ext cx="316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458" name="Text Box 34"/>
            <p:cNvSpPr txBox="1">
              <a:spLocks noChangeArrowheads="1"/>
            </p:cNvSpPr>
            <p:nvPr/>
          </p:nvSpPr>
          <p:spPr bwMode="auto">
            <a:xfrm>
              <a:off x="624" y="1920"/>
              <a:ext cx="5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 i="1">
                  <a:latin typeface="Times New Roman" pitchFamily="18" charset="0"/>
                </a:rPr>
                <a:t>time</a:t>
              </a:r>
            </a:p>
          </p:txBody>
        </p:sp>
        <p:sp>
          <p:nvSpPr>
            <p:cNvPr id="103459" name="Line 35"/>
            <p:cNvSpPr>
              <a:spLocks noChangeShapeType="1"/>
            </p:cNvSpPr>
            <p:nvPr/>
          </p:nvSpPr>
          <p:spPr bwMode="auto">
            <a:xfrm>
              <a:off x="4656" y="336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460" name="Line 36"/>
            <p:cNvSpPr>
              <a:spLocks noChangeShapeType="1"/>
            </p:cNvSpPr>
            <p:nvPr/>
          </p:nvSpPr>
          <p:spPr bwMode="auto">
            <a:xfrm>
              <a:off x="4416" y="864"/>
              <a:ext cx="86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461" name="Freeform 37"/>
            <p:cNvSpPr>
              <a:spLocks/>
            </p:cNvSpPr>
            <p:nvPr/>
          </p:nvSpPr>
          <p:spPr bwMode="auto">
            <a:xfrm>
              <a:off x="4648" y="624"/>
              <a:ext cx="296" cy="288"/>
            </a:xfrm>
            <a:custGeom>
              <a:avLst/>
              <a:gdLst/>
              <a:ahLst/>
              <a:cxnLst>
                <a:cxn ang="0">
                  <a:pos x="8" y="432"/>
                </a:cxn>
                <a:cxn ang="0">
                  <a:pos x="8" y="384"/>
                </a:cxn>
                <a:cxn ang="0">
                  <a:pos x="56" y="48"/>
                </a:cxn>
                <a:cxn ang="0">
                  <a:pos x="56" y="384"/>
                </a:cxn>
                <a:cxn ang="0">
                  <a:pos x="104" y="192"/>
                </a:cxn>
                <a:cxn ang="0">
                  <a:pos x="152" y="336"/>
                </a:cxn>
                <a:cxn ang="0">
                  <a:pos x="200" y="144"/>
                </a:cxn>
                <a:cxn ang="0">
                  <a:pos x="248" y="384"/>
                </a:cxn>
                <a:cxn ang="0">
                  <a:pos x="296" y="240"/>
                </a:cxn>
                <a:cxn ang="0">
                  <a:pos x="344" y="384"/>
                </a:cxn>
                <a:cxn ang="0">
                  <a:pos x="392" y="0"/>
                </a:cxn>
                <a:cxn ang="0">
                  <a:pos x="488" y="384"/>
                </a:cxn>
                <a:cxn ang="0">
                  <a:pos x="536" y="192"/>
                </a:cxn>
                <a:cxn ang="0">
                  <a:pos x="584" y="384"/>
                </a:cxn>
                <a:cxn ang="0">
                  <a:pos x="632" y="240"/>
                </a:cxn>
                <a:cxn ang="0">
                  <a:pos x="680" y="384"/>
                </a:cxn>
                <a:cxn ang="0">
                  <a:pos x="728" y="96"/>
                </a:cxn>
                <a:cxn ang="0">
                  <a:pos x="776" y="384"/>
                </a:cxn>
                <a:cxn ang="0">
                  <a:pos x="824" y="240"/>
                </a:cxn>
                <a:cxn ang="0">
                  <a:pos x="824" y="384"/>
                </a:cxn>
                <a:cxn ang="0">
                  <a:pos x="872" y="240"/>
                </a:cxn>
                <a:cxn ang="0">
                  <a:pos x="872" y="384"/>
                </a:cxn>
              </a:cxnLst>
              <a:rect l="0" t="0" r="r" b="b"/>
              <a:pathLst>
                <a:path w="880" h="448">
                  <a:moveTo>
                    <a:pt x="8" y="432"/>
                  </a:moveTo>
                  <a:cubicBezTo>
                    <a:pt x="4" y="440"/>
                    <a:pt x="0" y="448"/>
                    <a:pt x="8" y="384"/>
                  </a:cubicBezTo>
                  <a:cubicBezTo>
                    <a:pt x="16" y="320"/>
                    <a:pt x="48" y="48"/>
                    <a:pt x="56" y="48"/>
                  </a:cubicBezTo>
                  <a:cubicBezTo>
                    <a:pt x="64" y="48"/>
                    <a:pt x="48" y="360"/>
                    <a:pt x="56" y="384"/>
                  </a:cubicBezTo>
                  <a:cubicBezTo>
                    <a:pt x="64" y="408"/>
                    <a:pt x="88" y="200"/>
                    <a:pt x="104" y="192"/>
                  </a:cubicBezTo>
                  <a:cubicBezTo>
                    <a:pt x="120" y="184"/>
                    <a:pt x="136" y="344"/>
                    <a:pt x="152" y="336"/>
                  </a:cubicBezTo>
                  <a:cubicBezTo>
                    <a:pt x="168" y="328"/>
                    <a:pt x="184" y="136"/>
                    <a:pt x="200" y="144"/>
                  </a:cubicBezTo>
                  <a:cubicBezTo>
                    <a:pt x="216" y="152"/>
                    <a:pt x="232" y="368"/>
                    <a:pt x="248" y="384"/>
                  </a:cubicBezTo>
                  <a:cubicBezTo>
                    <a:pt x="264" y="400"/>
                    <a:pt x="280" y="240"/>
                    <a:pt x="296" y="240"/>
                  </a:cubicBezTo>
                  <a:cubicBezTo>
                    <a:pt x="312" y="240"/>
                    <a:pt x="328" y="424"/>
                    <a:pt x="344" y="384"/>
                  </a:cubicBezTo>
                  <a:cubicBezTo>
                    <a:pt x="360" y="344"/>
                    <a:pt x="368" y="0"/>
                    <a:pt x="392" y="0"/>
                  </a:cubicBezTo>
                  <a:cubicBezTo>
                    <a:pt x="416" y="0"/>
                    <a:pt x="464" y="352"/>
                    <a:pt x="488" y="384"/>
                  </a:cubicBezTo>
                  <a:cubicBezTo>
                    <a:pt x="512" y="416"/>
                    <a:pt x="520" y="192"/>
                    <a:pt x="536" y="192"/>
                  </a:cubicBezTo>
                  <a:cubicBezTo>
                    <a:pt x="552" y="192"/>
                    <a:pt x="568" y="376"/>
                    <a:pt x="584" y="384"/>
                  </a:cubicBezTo>
                  <a:cubicBezTo>
                    <a:pt x="600" y="392"/>
                    <a:pt x="616" y="240"/>
                    <a:pt x="632" y="240"/>
                  </a:cubicBezTo>
                  <a:cubicBezTo>
                    <a:pt x="648" y="240"/>
                    <a:pt x="664" y="408"/>
                    <a:pt x="680" y="384"/>
                  </a:cubicBezTo>
                  <a:cubicBezTo>
                    <a:pt x="696" y="360"/>
                    <a:pt x="712" y="96"/>
                    <a:pt x="728" y="96"/>
                  </a:cubicBezTo>
                  <a:cubicBezTo>
                    <a:pt x="744" y="96"/>
                    <a:pt x="760" y="360"/>
                    <a:pt x="776" y="384"/>
                  </a:cubicBezTo>
                  <a:cubicBezTo>
                    <a:pt x="792" y="408"/>
                    <a:pt x="816" y="240"/>
                    <a:pt x="824" y="240"/>
                  </a:cubicBezTo>
                  <a:cubicBezTo>
                    <a:pt x="832" y="240"/>
                    <a:pt x="816" y="384"/>
                    <a:pt x="824" y="384"/>
                  </a:cubicBezTo>
                  <a:cubicBezTo>
                    <a:pt x="832" y="384"/>
                    <a:pt x="864" y="240"/>
                    <a:pt x="872" y="240"/>
                  </a:cubicBezTo>
                  <a:cubicBezTo>
                    <a:pt x="880" y="240"/>
                    <a:pt x="876" y="312"/>
                    <a:pt x="872" y="384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462" name="Freeform 38"/>
            <p:cNvSpPr>
              <a:spLocks/>
            </p:cNvSpPr>
            <p:nvPr/>
          </p:nvSpPr>
          <p:spPr bwMode="auto">
            <a:xfrm>
              <a:off x="4848" y="672"/>
              <a:ext cx="288" cy="240"/>
            </a:xfrm>
            <a:custGeom>
              <a:avLst/>
              <a:gdLst/>
              <a:ahLst/>
              <a:cxnLst>
                <a:cxn ang="0">
                  <a:pos x="8" y="432"/>
                </a:cxn>
                <a:cxn ang="0">
                  <a:pos x="8" y="384"/>
                </a:cxn>
                <a:cxn ang="0">
                  <a:pos x="56" y="48"/>
                </a:cxn>
                <a:cxn ang="0">
                  <a:pos x="56" y="384"/>
                </a:cxn>
                <a:cxn ang="0">
                  <a:pos x="104" y="192"/>
                </a:cxn>
                <a:cxn ang="0">
                  <a:pos x="152" y="336"/>
                </a:cxn>
                <a:cxn ang="0">
                  <a:pos x="200" y="144"/>
                </a:cxn>
                <a:cxn ang="0">
                  <a:pos x="248" y="384"/>
                </a:cxn>
                <a:cxn ang="0">
                  <a:pos x="296" y="240"/>
                </a:cxn>
                <a:cxn ang="0">
                  <a:pos x="344" y="384"/>
                </a:cxn>
                <a:cxn ang="0">
                  <a:pos x="392" y="0"/>
                </a:cxn>
                <a:cxn ang="0">
                  <a:pos x="488" y="384"/>
                </a:cxn>
                <a:cxn ang="0">
                  <a:pos x="536" y="192"/>
                </a:cxn>
                <a:cxn ang="0">
                  <a:pos x="584" y="384"/>
                </a:cxn>
                <a:cxn ang="0">
                  <a:pos x="632" y="240"/>
                </a:cxn>
                <a:cxn ang="0">
                  <a:pos x="680" y="384"/>
                </a:cxn>
                <a:cxn ang="0">
                  <a:pos x="728" y="96"/>
                </a:cxn>
                <a:cxn ang="0">
                  <a:pos x="776" y="384"/>
                </a:cxn>
                <a:cxn ang="0">
                  <a:pos x="824" y="240"/>
                </a:cxn>
                <a:cxn ang="0">
                  <a:pos x="824" y="384"/>
                </a:cxn>
                <a:cxn ang="0">
                  <a:pos x="872" y="240"/>
                </a:cxn>
                <a:cxn ang="0">
                  <a:pos x="872" y="384"/>
                </a:cxn>
              </a:cxnLst>
              <a:rect l="0" t="0" r="r" b="b"/>
              <a:pathLst>
                <a:path w="880" h="448">
                  <a:moveTo>
                    <a:pt x="8" y="432"/>
                  </a:moveTo>
                  <a:cubicBezTo>
                    <a:pt x="4" y="440"/>
                    <a:pt x="0" y="448"/>
                    <a:pt x="8" y="384"/>
                  </a:cubicBezTo>
                  <a:cubicBezTo>
                    <a:pt x="16" y="320"/>
                    <a:pt x="48" y="48"/>
                    <a:pt x="56" y="48"/>
                  </a:cubicBezTo>
                  <a:cubicBezTo>
                    <a:pt x="64" y="48"/>
                    <a:pt x="48" y="360"/>
                    <a:pt x="56" y="384"/>
                  </a:cubicBezTo>
                  <a:cubicBezTo>
                    <a:pt x="64" y="408"/>
                    <a:pt x="88" y="200"/>
                    <a:pt x="104" y="192"/>
                  </a:cubicBezTo>
                  <a:cubicBezTo>
                    <a:pt x="120" y="184"/>
                    <a:pt x="136" y="344"/>
                    <a:pt x="152" y="336"/>
                  </a:cubicBezTo>
                  <a:cubicBezTo>
                    <a:pt x="168" y="328"/>
                    <a:pt x="184" y="136"/>
                    <a:pt x="200" y="144"/>
                  </a:cubicBezTo>
                  <a:cubicBezTo>
                    <a:pt x="216" y="152"/>
                    <a:pt x="232" y="368"/>
                    <a:pt x="248" y="384"/>
                  </a:cubicBezTo>
                  <a:cubicBezTo>
                    <a:pt x="264" y="400"/>
                    <a:pt x="280" y="240"/>
                    <a:pt x="296" y="240"/>
                  </a:cubicBezTo>
                  <a:cubicBezTo>
                    <a:pt x="312" y="240"/>
                    <a:pt x="328" y="424"/>
                    <a:pt x="344" y="384"/>
                  </a:cubicBezTo>
                  <a:cubicBezTo>
                    <a:pt x="360" y="344"/>
                    <a:pt x="368" y="0"/>
                    <a:pt x="392" y="0"/>
                  </a:cubicBezTo>
                  <a:cubicBezTo>
                    <a:pt x="416" y="0"/>
                    <a:pt x="464" y="352"/>
                    <a:pt x="488" y="384"/>
                  </a:cubicBezTo>
                  <a:cubicBezTo>
                    <a:pt x="512" y="416"/>
                    <a:pt x="520" y="192"/>
                    <a:pt x="536" y="192"/>
                  </a:cubicBezTo>
                  <a:cubicBezTo>
                    <a:pt x="552" y="192"/>
                    <a:pt x="568" y="376"/>
                    <a:pt x="584" y="384"/>
                  </a:cubicBezTo>
                  <a:cubicBezTo>
                    <a:pt x="600" y="392"/>
                    <a:pt x="616" y="240"/>
                    <a:pt x="632" y="240"/>
                  </a:cubicBezTo>
                  <a:cubicBezTo>
                    <a:pt x="648" y="240"/>
                    <a:pt x="664" y="408"/>
                    <a:pt x="680" y="384"/>
                  </a:cubicBezTo>
                  <a:cubicBezTo>
                    <a:pt x="696" y="360"/>
                    <a:pt x="712" y="96"/>
                    <a:pt x="728" y="96"/>
                  </a:cubicBezTo>
                  <a:cubicBezTo>
                    <a:pt x="744" y="96"/>
                    <a:pt x="760" y="360"/>
                    <a:pt x="776" y="384"/>
                  </a:cubicBezTo>
                  <a:cubicBezTo>
                    <a:pt x="792" y="408"/>
                    <a:pt x="816" y="240"/>
                    <a:pt x="824" y="240"/>
                  </a:cubicBezTo>
                  <a:cubicBezTo>
                    <a:pt x="832" y="240"/>
                    <a:pt x="816" y="384"/>
                    <a:pt x="824" y="384"/>
                  </a:cubicBezTo>
                  <a:cubicBezTo>
                    <a:pt x="832" y="384"/>
                    <a:pt x="864" y="240"/>
                    <a:pt x="872" y="240"/>
                  </a:cubicBezTo>
                  <a:cubicBezTo>
                    <a:pt x="880" y="240"/>
                    <a:pt x="876" y="312"/>
                    <a:pt x="872" y="384"/>
                  </a:cubicBezTo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463" name="Freeform 39"/>
            <p:cNvSpPr>
              <a:spLocks/>
            </p:cNvSpPr>
            <p:nvPr/>
          </p:nvSpPr>
          <p:spPr bwMode="auto">
            <a:xfrm>
              <a:off x="4944" y="720"/>
              <a:ext cx="336" cy="144"/>
            </a:xfrm>
            <a:custGeom>
              <a:avLst/>
              <a:gdLst/>
              <a:ahLst/>
              <a:cxnLst>
                <a:cxn ang="0">
                  <a:pos x="8" y="432"/>
                </a:cxn>
                <a:cxn ang="0">
                  <a:pos x="8" y="384"/>
                </a:cxn>
                <a:cxn ang="0">
                  <a:pos x="56" y="48"/>
                </a:cxn>
                <a:cxn ang="0">
                  <a:pos x="56" y="384"/>
                </a:cxn>
                <a:cxn ang="0">
                  <a:pos x="104" y="192"/>
                </a:cxn>
                <a:cxn ang="0">
                  <a:pos x="152" y="336"/>
                </a:cxn>
                <a:cxn ang="0">
                  <a:pos x="200" y="144"/>
                </a:cxn>
                <a:cxn ang="0">
                  <a:pos x="248" y="384"/>
                </a:cxn>
                <a:cxn ang="0">
                  <a:pos x="296" y="240"/>
                </a:cxn>
                <a:cxn ang="0">
                  <a:pos x="344" y="384"/>
                </a:cxn>
                <a:cxn ang="0">
                  <a:pos x="392" y="0"/>
                </a:cxn>
                <a:cxn ang="0">
                  <a:pos x="488" y="384"/>
                </a:cxn>
                <a:cxn ang="0">
                  <a:pos x="536" y="192"/>
                </a:cxn>
                <a:cxn ang="0">
                  <a:pos x="584" y="384"/>
                </a:cxn>
                <a:cxn ang="0">
                  <a:pos x="632" y="240"/>
                </a:cxn>
                <a:cxn ang="0">
                  <a:pos x="680" y="384"/>
                </a:cxn>
                <a:cxn ang="0">
                  <a:pos x="728" y="96"/>
                </a:cxn>
                <a:cxn ang="0">
                  <a:pos x="776" y="384"/>
                </a:cxn>
                <a:cxn ang="0">
                  <a:pos x="824" y="240"/>
                </a:cxn>
                <a:cxn ang="0">
                  <a:pos x="824" y="384"/>
                </a:cxn>
                <a:cxn ang="0">
                  <a:pos x="872" y="240"/>
                </a:cxn>
                <a:cxn ang="0">
                  <a:pos x="872" y="384"/>
                </a:cxn>
              </a:cxnLst>
              <a:rect l="0" t="0" r="r" b="b"/>
              <a:pathLst>
                <a:path w="880" h="448">
                  <a:moveTo>
                    <a:pt x="8" y="432"/>
                  </a:moveTo>
                  <a:cubicBezTo>
                    <a:pt x="4" y="440"/>
                    <a:pt x="0" y="448"/>
                    <a:pt x="8" y="384"/>
                  </a:cubicBezTo>
                  <a:cubicBezTo>
                    <a:pt x="16" y="320"/>
                    <a:pt x="48" y="48"/>
                    <a:pt x="56" y="48"/>
                  </a:cubicBezTo>
                  <a:cubicBezTo>
                    <a:pt x="64" y="48"/>
                    <a:pt x="48" y="360"/>
                    <a:pt x="56" y="384"/>
                  </a:cubicBezTo>
                  <a:cubicBezTo>
                    <a:pt x="64" y="408"/>
                    <a:pt x="88" y="200"/>
                    <a:pt x="104" y="192"/>
                  </a:cubicBezTo>
                  <a:cubicBezTo>
                    <a:pt x="120" y="184"/>
                    <a:pt x="136" y="344"/>
                    <a:pt x="152" y="336"/>
                  </a:cubicBezTo>
                  <a:cubicBezTo>
                    <a:pt x="168" y="328"/>
                    <a:pt x="184" y="136"/>
                    <a:pt x="200" y="144"/>
                  </a:cubicBezTo>
                  <a:cubicBezTo>
                    <a:pt x="216" y="152"/>
                    <a:pt x="232" y="368"/>
                    <a:pt x="248" y="384"/>
                  </a:cubicBezTo>
                  <a:cubicBezTo>
                    <a:pt x="264" y="400"/>
                    <a:pt x="280" y="240"/>
                    <a:pt x="296" y="240"/>
                  </a:cubicBezTo>
                  <a:cubicBezTo>
                    <a:pt x="312" y="240"/>
                    <a:pt x="328" y="424"/>
                    <a:pt x="344" y="384"/>
                  </a:cubicBezTo>
                  <a:cubicBezTo>
                    <a:pt x="360" y="344"/>
                    <a:pt x="368" y="0"/>
                    <a:pt x="392" y="0"/>
                  </a:cubicBezTo>
                  <a:cubicBezTo>
                    <a:pt x="416" y="0"/>
                    <a:pt x="464" y="352"/>
                    <a:pt x="488" y="384"/>
                  </a:cubicBezTo>
                  <a:cubicBezTo>
                    <a:pt x="512" y="416"/>
                    <a:pt x="520" y="192"/>
                    <a:pt x="536" y="192"/>
                  </a:cubicBezTo>
                  <a:cubicBezTo>
                    <a:pt x="552" y="192"/>
                    <a:pt x="568" y="376"/>
                    <a:pt x="584" y="384"/>
                  </a:cubicBezTo>
                  <a:cubicBezTo>
                    <a:pt x="600" y="392"/>
                    <a:pt x="616" y="240"/>
                    <a:pt x="632" y="240"/>
                  </a:cubicBezTo>
                  <a:cubicBezTo>
                    <a:pt x="648" y="240"/>
                    <a:pt x="664" y="408"/>
                    <a:pt x="680" y="384"/>
                  </a:cubicBezTo>
                  <a:cubicBezTo>
                    <a:pt x="696" y="360"/>
                    <a:pt x="712" y="96"/>
                    <a:pt x="728" y="96"/>
                  </a:cubicBezTo>
                  <a:cubicBezTo>
                    <a:pt x="744" y="96"/>
                    <a:pt x="760" y="360"/>
                    <a:pt x="776" y="384"/>
                  </a:cubicBezTo>
                  <a:cubicBezTo>
                    <a:pt x="792" y="408"/>
                    <a:pt x="816" y="240"/>
                    <a:pt x="824" y="240"/>
                  </a:cubicBezTo>
                  <a:cubicBezTo>
                    <a:pt x="832" y="240"/>
                    <a:pt x="816" y="384"/>
                    <a:pt x="824" y="384"/>
                  </a:cubicBezTo>
                  <a:cubicBezTo>
                    <a:pt x="832" y="384"/>
                    <a:pt x="864" y="240"/>
                    <a:pt x="872" y="240"/>
                  </a:cubicBezTo>
                  <a:cubicBezTo>
                    <a:pt x="880" y="240"/>
                    <a:pt x="876" y="312"/>
                    <a:pt x="872" y="384"/>
                  </a:cubicBezTo>
                </a:path>
              </a:pathLst>
            </a:custGeom>
            <a:noFill/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3464" name="Object 40"/>
            <p:cNvGraphicFramePr>
              <a:graphicFrameLocks noChangeAspect="1"/>
            </p:cNvGraphicFramePr>
            <p:nvPr/>
          </p:nvGraphicFramePr>
          <p:xfrm>
            <a:off x="288" y="288"/>
            <a:ext cx="280" cy="204"/>
          </p:xfrm>
          <a:graphic>
            <a:graphicData uri="http://schemas.openxmlformats.org/presentationml/2006/ole">
              <p:oleObj spid="_x0000_s103464" name="Equation" r:id="rId7" imgW="279360" imgH="203040" progId="Equation.3">
                <p:embed/>
              </p:oleObj>
            </a:graphicData>
          </a:graphic>
        </p:graphicFrame>
        <p:graphicFrame>
          <p:nvGraphicFramePr>
            <p:cNvPr id="103465" name="Object 41"/>
            <p:cNvGraphicFramePr>
              <a:graphicFrameLocks noChangeAspect="1"/>
            </p:cNvGraphicFramePr>
            <p:nvPr/>
          </p:nvGraphicFramePr>
          <p:xfrm>
            <a:off x="4272" y="288"/>
            <a:ext cx="293" cy="204"/>
          </p:xfrm>
          <a:graphic>
            <a:graphicData uri="http://schemas.openxmlformats.org/presentationml/2006/ole">
              <p:oleObj spid="_x0000_s103465" name="Equation" r:id="rId8" imgW="291960" imgH="203040" progId="Equation.3">
                <p:embed/>
              </p:oleObj>
            </a:graphicData>
          </a:graphic>
        </p:graphicFrame>
        <p:pic>
          <p:nvPicPr>
            <p:cNvPr id="103466" name="Picture 42" descr="rmc-002">
              <a:hlinkClick r:id="rId9"/>
            </p:cNvPr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4416" y="1200"/>
              <a:ext cx="732" cy="552"/>
            </a:xfrm>
            <a:prstGeom prst="rect">
              <a:avLst/>
            </a:prstGeom>
            <a:noFill/>
          </p:spPr>
        </p:pic>
        <p:sp>
          <p:nvSpPr>
            <p:cNvPr id="103467" name="Line 43"/>
            <p:cNvSpPr>
              <a:spLocks noChangeShapeType="1"/>
            </p:cNvSpPr>
            <p:nvPr/>
          </p:nvSpPr>
          <p:spPr bwMode="auto">
            <a:xfrm>
              <a:off x="4800" y="1728"/>
              <a:ext cx="0" cy="43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468" name="Line 44"/>
            <p:cNvSpPr>
              <a:spLocks noChangeShapeType="1"/>
            </p:cNvSpPr>
            <p:nvPr/>
          </p:nvSpPr>
          <p:spPr bwMode="auto">
            <a:xfrm>
              <a:off x="1632" y="3342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469" name="Line 45"/>
            <p:cNvSpPr>
              <a:spLocks noChangeShapeType="1"/>
            </p:cNvSpPr>
            <p:nvPr/>
          </p:nvSpPr>
          <p:spPr bwMode="auto">
            <a:xfrm>
              <a:off x="2064" y="2814"/>
              <a:ext cx="0" cy="49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470" name="Line 46"/>
            <p:cNvSpPr>
              <a:spLocks noChangeShapeType="1"/>
            </p:cNvSpPr>
            <p:nvPr/>
          </p:nvSpPr>
          <p:spPr bwMode="auto">
            <a:xfrm>
              <a:off x="2064" y="2814"/>
              <a:ext cx="336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471" name="Rectangle 47"/>
            <p:cNvSpPr>
              <a:spLocks noChangeArrowheads="1"/>
            </p:cNvSpPr>
            <p:nvPr/>
          </p:nvSpPr>
          <p:spPr bwMode="auto">
            <a:xfrm>
              <a:off x="2400" y="2670"/>
              <a:ext cx="384" cy="288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72" name="Line 48"/>
            <p:cNvSpPr>
              <a:spLocks noChangeShapeType="1"/>
            </p:cNvSpPr>
            <p:nvPr/>
          </p:nvSpPr>
          <p:spPr bwMode="auto">
            <a:xfrm>
              <a:off x="2784" y="2814"/>
              <a:ext cx="336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473" name="AutoShape 49"/>
            <p:cNvSpPr>
              <a:spLocks noChangeArrowheads="1"/>
            </p:cNvSpPr>
            <p:nvPr/>
          </p:nvSpPr>
          <p:spPr bwMode="auto">
            <a:xfrm>
              <a:off x="3120" y="2718"/>
              <a:ext cx="192" cy="192"/>
            </a:xfrm>
            <a:prstGeom prst="flowChartSummingJunction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74" name="Line 50"/>
            <p:cNvSpPr>
              <a:spLocks noChangeShapeType="1"/>
            </p:cNvSpPr>
            <p:nvPr/>
          </p:nvSpPr>
          <p:spPr bwMode="auto">
            <a:xfrm>
              <a:off x="3312" y="2814"/>
              <a:ext cx="336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3475" name="Object 51"/>
            <p:cNvGraphicFramePr>
              <a:graphicFrameLocks noChangeAspect="1"/>
            </p:cNvGraphicFramePr>
            <p:nvPr/>
          </p:nvGraphicFramePr>
          <p:xfrm>
            <a:off x="2496" y="2670"/>
            <a:ext cx="176" cy="264"/>
          </p:xfrm>
          <a:graphic>
            <a:graphicData uri="http://schemas.openxmlformats.org/presentationml/2006/ole">
              <p:oleObj spid="_x0000_s103475" name="Equation" r:id="rId11" imgW="152280" imgH="228600" progId="Equation.DSMT4">
                <p:embed/>
              </p:oleObj>
            </a:graphicData>
          </a:graphic>
        </p:graphicFrame>
        <p:sp>
          <p:nvSpPr>
            <p:cNvPr id="103476" name="Line 52"/>
            <p:cNvSpPr>
              <a:spLocks noChangeShapeType="1"/>
            </p:cNvSpPr>
            <p:nvPr/>
          </p:nvSpPr>
          <p:spPr bwMode="auto">
            <a:xfrm>
              <a:off x="3216" y="2910"/>
              <a:ext cx="0" cy="14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3477" name="Object 53"/>
            <p:cNvGraphicFramePr>
              <a:graphicFrameLocks noChangeAspect="1"/>
            </p:cNvGraphicFramePr>
            <p:nvPr/>
          </p:nvGraphicFramePr>
          <p:xfrm>
            <a:off x="3264" y="2910"/>
            <a:ext cx="292" cy="210"/>
          </p:xfrm>
          <a:graphic>
            <a:graphicData uri="http://schemas.openxmlformats.org/presentationml/2006/ole">
              <p:oleObj spid="_x0000_s103477" name="Equation" r:id="rId12" imgW="317160" imgH="228600" progId="Equation.DSMT4">
                <p:embed/>
              </p:oleObj>
            </a:graphicData>
          </a:graphic>
        </p:graphicFrame>
        <p:sp>
          <p:nvSpPr>
            <p:cNvPr id="103478" name="Line 54"/>
            <p:cNvSpPr>
              <a:spLocks noChangeShapeType="1"/>
            </p:cNvSpPr>
            <p:nvPr/>
          </p:nvSpPr>
          <p:spPr bwMode="auto">
            <a:xfrm>
              <a:off x="2064" y="3324"/>
              <a:ext cx="336" cy="0"/>
            </a:xfrm>
            <a:prstGeom prst="line">
              <a:avLst/>
            </a:prstGeom>
            <a:noFill/>
            <a:ln w="28575">
              <a:solidFill>
                <a:srgbClr val="00FF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479" name="Rectangle 55"/>
            <p:cNvSpPr>
              <a:spLocks noChangeArrowheads="1"/>
            </p:cNvSpPr>
            <p:nvPr/>
          </p:nvSpPr>
          <p:spPr bwMode="auto">
            <a:xfrm>
              <a:off x="2400" y="3180"/>
              <a:ext cx="384" cy="288"/>
            </a:xfrm>
            <a:prstGeom prst="rect">
              <a:avLst/>
            </a:prstGeom>
            <a:noFill/>
            <a:ln w="28575">
              <a:solidFill>
                <a:srgbClr val="00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80" name="Line 56"/>
            <p:cNvSpPr>
              <a:spLocks noChangeShapeType="1"/>
            </p:cNvSpPr>
            <p:nvPr/>
          </p:nvSpPr>
          <p:spPr bwMode="auto">
            <a:xfrm>
              <a:off x="2784" y="3324"/>
              <a:ext cx="336" cy="0"/>
            </a:xfrm>
            <a:prstGeom prst="line">
              <a:avLst/>
            </a:prstGeom>
            <a:noFill/>
            <a:ln w="28575">
              <a:solidFill>
                <a:srgbClr val="00FF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481" name="AutoShape 57"/>
            <p:cNvSpPr>
              <a:spLocks noChangeArrowheads="1"/>
            </p:cNvSpPr>
            <p:nvPr/>
          </p:nvSpPr>
          <p:spPr bwMode="auto">
            <a:xfrm>
              <a:off x="3120" y="3228"/>
              <a:ext cx="192" cy="192"/>
            </a:xfrm>
            <a:prstGeom prst="flowChartSummingJunction">
              <a:avLst/>
            </a:prstGeom>
            <a:noFill/>
            <a:ln w="28575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82" name="Line 58"/>
            <p:cNvSpPr>
              <a:spLocks noChangeShapeType="1"/>
            </p:cNvSpPr>
            <p:nvPr/>
          </p:nvSpPr>
          <p:spPr bwMode="auto">
            <a:xfrm>
              <a:off x="3312" y="3324"/>
              <a:ext cx="336" cy="0"/>
            </a:xfrm>
            <a:prstGeom prst="line">
              <a:avLst/>
            </a:prstGeom>
            <a:noFill/>
            <a:ln w="28575">
              <a:solidFill>
                <a:srgbClr val="00FF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3483" name="Object 59"/>
            <p:cNvGraphicFramePr>
              <a:graphicFrameLocks noChangeAspect="1"/>
            </p:cNvGraphicFramePr>
            <p:nvPr/>
          </p:nvGraphicFramePr>
          <p:xfrm>
            <a:off x="2496" y="3180"/>
            <a:ext cx="176" cy="264"/>
          </p:xfrm>
          <a:graphic>
            <a:graphicData uri="http://schemas.openxmlformats.org/presentationml/2006/ole">
              <p:oleObj spid="_x0000_s103483" name="Equation" r:id="rId13" imgW="152280" imgH="228600" progId="Equation.DSMT4">
                <p:embed/>
              </p:oleObj>
            </a:graphicData>
          </a:graphic>
        </p:graphicFrame>
        <p:sp>
          <p:nvSpPr>
            <p:cNvPr id="103484" name="Line 60"/>
            <p:cNvSpPr>
              <a:spLocks noChangeShapeType="1"/>
            </p:cNvSpPr>
            <p:nvPr/>
          </p:nvSpPr>
          <p:spPr bwMode="auto">
            <a:xfrm>
              <a:off x="3216" y="3420"/>
              <a:ext cx="0" cy="144"/>
            </a:xfrm>
            <a:prstGeom prst="line">
              <a:avLst/>
            </a:prstGeom>
            <a:noFill/>
            <a:ln w="28575">
              <a:solidFill>
                <a:srgbClr val="00FFFF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3485" name="Object 61"/>
            <p:cNvGraphicFramePr>
              <a:graphicFrameLocks noChangeAspect="1"/>
            </p:cNvGraphicFramePr>
            <p:nvPr/>
          </p:nvGraphicFramePr>
          <p:xfrm>
            <a:off x="3258" y="3468"/>
            <a:ext cx="304" cy="210"/>
          </p:xfrm>
          <a:graphic>
            <a:graphicData uri="http://schemas.openxmlformats.org/presentationml/2006/ole">
              <p:oleObj spid="_x0000_s103485" name="Equation" r:id="rId14" imgW="330120" imgH="228600" progId="Equation.DSMT4">
                <p:embed/>
              </p:oleObj>
            </a:graphicData>
          </a:graphic>
        </p:graphicFrame>
        <p:sp>
          <p:nvSpPr>
            <p:cNvPr id="103486" name="Line 62"/>
            <p:cNvSpPr>
              <a:spLocks noChangeShapeType="1"/>
            </p:cNvSpPr>
            <p:nvPr/>
          </p:nvSpPr>
          <p:spPr bwMode="auto">
            <a:xfrm>
              <a:off x="2064" y="3870"/>
              <a:ext cx="336" cy="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487" name="Rectangle 63"/>
            <p:cNvSpPr>
              <a:spLocks noChangeArrowheads="1"/>
            </p:cNvSpPr>
            <p:nvPr/>
          </p:nvSpPr>
          <p:spPr bwMode="auto">
            <a:xfrm>
              <a:off x="2400" y="3726"/>
              <a:ext cx="384" cy="288"/>
            </a:xfrm>
            <a:prstGeom prst="rect">
              <a:avLst/>
            </a:prstGeom>
            <a:noFill/>
            <a:ln w="28575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88" name="Line 64"/>
            <p:cNvSpPr>
              <a:spLocks noChangeShapeType="1"/>
            </p:cNvSpPr>
            <p:nvPr/>
          </p:nvSpPr>
          <p:spPr bwMode="auto">
            <a:xfrm>
              <a:off x="2784" y="3870"/>
              <a:ext cx="336" cy="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489" name="AutoShape 65"/>
            <p:cNvSpPr>
              <a:spLocks noChangeArrowheads="1"/>
            </p:cNvSpPr>
            <p:nvPr/>
          </p:nvSpPr>
          <p:spPr bwMode="auto">
            <a:xfrm>
              <a:off x="3120" y="3774"/>
              <a:ext cx="192" cy="192"/>
            </a:xfrm>
            <a:prstGeom prst="flowChartSummingJunction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90" name="Line 66"/>
            <p:cNvSpPr>
              <a:spLocks noChangeShapeType="1"/>
            </p:cNvSpPr>
            <p:nvPr/>
          </p:nvSpPr>
          <p:spPr bwMode="auto">
            <a:xfrm>
              <a:off x="3312" y="3870"/>
              <a:ext cx="336" cy="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3491" name="Object 67"/>
            <p:cNvGraphicFramePr>
              <a:graphicFrameLocks noChangeAspect="1"/>
            </p:cNvGraphicFramePr>
            <p:nvPr/>
          </p:nvGraphicFramePr>
          <p:xfrm>
            <a:off x="2474" y="3726"/>
            <a:ext cx="220" cy="264"/>
          </p:xfrm>
          <a:graphic>
            <a:graphicData uri="http://schemas.openxmlformats.org/presentationml/2006/ole">
              <p:oleObj spid="_x0000_s103491" name="Equation" r:id="rId15" imgW="190440" imgH="228600" progId="Equation.DSMT4">
                <p:embed/>
              </p:oleObj>
            </a:graphicData>
          </a:graphic>
        </p:graphicFrame>
        <p:sp>
          <p:nvSpPr>
            <p:cNvPr id="103492" name="Line 68"/>
            <p:cNvSpPr>
              <a:spLocks noChangeShapeType="1"/>
            </p:cNvSpPr>
            <p:nvPr/>
          </p:nvSpPr>
          <p:spPr bwMode="auto">
            <a:xfrm>
              <a:off x="3216" y="3966"/>
              <a:ext cx="0" cy="144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3493" name="Object 69"/>
            <p:cNvGraphicFramePr>
              <a:graphicFrameLocks noChangeAspect="1"/>
            </p:cNvGraphicFramePr>
            <p:nvPr/>
          </p:nvGraphicFramePr>
          <p:xfrm>
            <a:off x="3247" y="4014"/>
            <a:ext cx="327" cy="210"/>
          </p:xfrm>
          <a:graphic>
            <a:graphicData uri="http://schemas.openxmlformats.org/presentationml/2006/ole">
              <p:oleObj spid="_x0000_s103493" name="Equation" r:id="rId16" imgW="355320" imgH="228600" progId="Equation.DSMT4">
                <p:embed/>
              </p:oleObj>
            </a:graphicData>
          </a:graphic>
        </p:graphicFrame>
        <p:graphicFrame>
          <p:nvGraphicFramePr>
            <p:cNvPr id="103494" name="Object 70"/>
            <p:cNvGraphicFramePr>
              <a:graphicFrameLocks noChangeAspect="1"/>
            </p:cNvGraphicFramePr>
            <p:nvPr/>
          </p:nvGraphicFramePr>
          <p:xfrm>
            <a:off x="2400" y="2958"/>
            <a:ext cx="344" cy="197"/>
          </p:xfrm>
          <a:graphic>
            <a:graphicData uri="http://schemas.openxmlformats.org/presentationml/2006/ole">
              <p:oleObj spid="_x0000_s103494" name="Equation" r:id="rId17" imgW="177480" imgH="101520" progId="Equation.DSMT4">
                <p:embed/>
              </p:oleObj>
            </a:graphicData>
          </a:graphic>
        </p:graphicFrame>
        <p:graphicFrame>
          <p:nvGraphicFramePr>
            <p:cNvPr id="103495" name="Object 71"/>
            <p:cNvGraphicFramePr>
              <a:graphicFrameLocks noChangeAspect="1"/>
            </p:cNvGraphicFramePr>
            <p:nvPr/>
          </p:nvGraphicFramePr>
          <p:xfrm>
            <a:off x="2448" y="3534"/>
            <a:ext cx="344" cy="197"/>
          </p:xfrm>
          <a:graphic>
            <a:graphicData uri="http://schemas.openxmlformats.org/presentationml/2006/ole">
              <p:oleObj spid="_x0000_s103495" name="Equation" r:id="rId18" imgW="177480" imgH="101520" progId="Equation.DSMT4">
                <p:embed/>
              </p:oleObj>
            </a:graphicData>
          </a:graphic>
        </p:graphicFrame>
        <p:sp>
          <p:nvSpPr>
            <p:cNvPr id="103496" name="Rectangle 72"/>
            <p:cNvSpPr>
              <a:spLocks noChangeArrowheads="1"/>
            </p:cNvSpPr>
            <p:nvPr/>
          </p:nvSpPr>
          <p:spPr bwMode="auto">
            <a:xfrm>
              <a:off x="3648" y="2622"/>
              <a:ext cx="480" cy="14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97" name="Line 73"/>
            <p:cNvSpPr>
              <a:spLocks noChangeShapeType="1"/>
            </p:cNvSpPr>
            <p:nvPr/>
          </p:nvSpPr>
          <p:spPr bwMode="auto">
            <a:xfrm>
              <a:off x="4128" y="3342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3498" name="Object 74"/>
            <p:cNvGraphicFramePr>
              <a:graphicFrameLocks noChangeAspect="1"/>
            </p:cNvGraphicFramePr>
            <p:nvPr/>
          </p:nvGraphicFramePr>
          <p:xfrm>
            <a:off x="4320" y="3036"/>
            <a:ext cx="332" cy="231"/>
          </p:xfrm>
          <a:graphic>
            <a:graphicData uri="http://schemas.openxmlformats.org/presentationml/2006/ole">
              <p:oleObj spid="_x0000_s103498" name="Equation" r:id="rId19" imgW="291960" imgH="203040" progId="Equation.DSMT4">
                <p:embed/>
              </p:oleObj>
            </a:graphicData>
          </a:graphic>
        </p:graphicFrame>
        <p:graphicFrame>
          <p:nvGraphicFramePr>
            <p:cNvPr id="103499" name="Object 75"/>
            <p:cNvGraphicFramePr>
              <a:graphicFrameLocks noChangeAspect="1"/>
            </p:cNvGraphicFramePr>
            <p:nvPr/>
          </p:nvGraphicFramePr>
          <p:xfrm>
            <a:off x="3648" y="3084"/>
            <a:ext cx="524" cy="456"/>
          </p:xfrm>
          <a:graphic>
            <a:graphicData uri="http://schemas.openxmlformats.org/presentationml/2006/ole">
              <p:oleObj spid="_x0000_s103499" name="Equation" r:id="rId20" imgW="291960" imgH="253800" progId="Equation.DSMT4">
                <p:embed/>
              </p:oleObj>
            </a:graphicData>
          </a:graphic>
        </p:graphicFrame>
        <p:graphicFrame>
          <p:nvGraphicFramePr>
            <p:cNvPr id="103500" name="Object 76"/>
            <p:cNvGraphicFramePr>
              <a:graphicFrameLocks noChangeAspect="1"/>
            </p:cNvGraphicFramePr>
            <p:nvPr/>
          </p:nvGraphicFramePr>
          <p:xfrm>
            <a:off x="1296" y="3246"/>
            <a:ext cx="280" cy="204"/>
          </p:xfrm>
          <a:graphic>
            <a:graphicData uri="http://schemas.openxmlformats.org/presentationml/2006/ole">
              <p:oleObj spid="_x0000_s103500" name="Equation" r:id="rId21" imgW="279360" imgH="203040" progId="Equation.3">
                <p:embed/>
              </p:oleObj>
            </a:graphicData>
          </a:graphic>
        </p:graphicFrame>
        <p:sp>
          <p:nvSpPr>
            <p:cNvPr id="103501" name="Text Box 77"/>
            <p:cNvSpPr txBox="1">
              <a:spLocks noChangeArrowheads="1"/>
            </p:cNvSpPr>
            <p:nvPr/>
          </p:nvSpPr>
          <p:spPr bwMode="auto">
            <a:xfrm>
              <a:off x="0" y="2448"/>
              <a:ext cx="182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… can be modeled as:</a:t>
              </a:r>
            </a:p>
          </p:txBody>
        </p:sp>
        <p:sp>
          <p:nvSpPr>
            <p:cNvPr id="103502" name="Text Box 78"/>
            <p:cNvSpPr txBox="1">
              <a:spLocks noChangeArrowheads="1"/>
            </p:cNvSpPr>
            <p:nvPr/>
          </p:nvSpPr>
          <p:spPr bwMode="auto">
            <a:xfrm>
              <a:off x="2304" y="4089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delays</a:t>
              </a:r>
            </a:p>
          </p:txBody>
        </p:sp>
        <p:sp>
          <p:nvSpPr>
            <p:cNvPr id="103503" name="Line 79"/>
            <p:cNvSpPr>
              <a:spLocks noChangeShapeType="1"/>
            </p:cNvSpPr>
            <p:nvPr/>
          </p:nvSpPr>
          <p:spPr bwMode="auto">
            <a:xfrm>
              <a:off x="2064" y="3360"/>
              <a:ext cx="0" cy="528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3504" name="Object 80"/>
            <p:cNvGraphicFramePr>
              <a:graphicFrameLocks noChangeAspect="1"/>
            </p:cNvGraphicFramePr>
            <p:nvPr/>
          </p:nvGraphicFramePr>
          <p:xfrm>
            <a:off x="3168" y="1488"/>
            <a:ext cx="176" cy="264"/>
          </p:xfrm>
          <a:graphic>
            <a:graphicData uri="http://schemas.openxmlformats.org/presentationml/2006/ole">
              <p:oleObj spid="_x0000_s103504" name="Equation" r:id="rId22" imgW="152280" imgH="228600" progId="Equation.DSMT4">
                <p:embed/>
              </p:oleObj>
            </a:graphicData>
          </a:graphic>
        </p:graphicFrame>
        <p:graphicFrame>
          <p:nvGraphicFramePr>
            <p:cNvPr id="103505" name="Object 81"/>
            <p:cNvGraphicFramePr>
              <a:graphicFrameLocks noChangeAspect="1"/>
            </p:cNvGraphicFramePr>
            <p:nvPr/>
          </p:nvGraphicFramePr>
          <p:xfrm>
            <a:off x="3408" y="1776"/>
            <a:ext cx="176" cy="264"/>
          </p:xfrm>
          <a:graphic>
            <a:graphicData uri="http://schemas.openxmlformats.org/presentationml/2006/ole">
              <p:oleObj spid="_x0000_s103505" name="Equation" r:id="rId23" imgW="152280" imgH="228600" progId="Equation.DSMT4">
                <p:embed/>
              </p:oleObj>
            </a:graphicData>
          </a:graphic>
        </p:graphicFrame>
        <p:graphicFrame>
          <p:nvGraphicFramePr>
            <p:cNvPr id="103506" name="Object 82"/>
            <p:cNvGraphicFramePr>
              <a:graphicFrameLocks noChangeAspect="1"/>
            </p:cNvGraphicFramePr>
            <p:nvPr/>
          </p:nvGraphicFramePr>
          <p:xfrm>
            <a:off x="3888" y="1968"/>
            <a:ext cx="220" cy="264"/>
          </p:xfrm>
          <a:graphic>
            <a:graphicData uri="http://schemas.openxmlformats.org/presentationml/2006/ole">
              <p:oleObj spid="_x0000_s103506" name="Equation" r:id="rId24" imgW="190440" imgH="228600" progId="Equation.DSMT4">
                <p:embed/>
              </p:oleObj>
            </a:graphicData>
          </a:graphic>
        </p:graphicFrame>
        <p:sp>
          <p:nvSpPr>
            <p:cNvPr id="103507" name="Line 83"/>
            <p:cNvSpPr>
              <a:spLocks noChangeShapeType="1"/>
            </p:cNvSpPr>
            <p:nvPr/>
          </p:nvSpPr>
          <p:spPr bwMode="auto">
            <a:xfrm>
              <a:off x="960" y="3120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508" name="Line 84"/>
            <p:cNvSpPr>
              <a:spLocks noChangeShapeType="1"/>
            </p:cNvSpPr>
            <p:nvPr/>
          </p:nvSpPr>
          <p:spPr bwMode="auto">
            <a:xfrm>
              <a:off x="720" y="3648"/>
              <a:ext cx="86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509" name="Text Box 85"/>
            <p:cNvSpPr txBox="1">
              <a:spLocks noChangeArrowheads="1"/>
            </p:cNvSpPr>
            <p:nvPr/>
          </p:nvSpPr>
          <p:spPr bwMode="auto">
            <a:xfrm>
              <a:off x="1152" y="3648"/>
              <a:ext cx="5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 i="1">
                  <a:latin typeface="Times New Roman" pitchFamily="18" charset="0"/>
                </a:rPr>
                <a:t>time</a:t>
              </a:r>
            </a:p>
          </p:txBody>
        </p:sp>
        <p:sp>
          <p:nvSpPr>
            <p:cNvPr id="103510" name="Freeform 86"/>
            <p:cNvSpPr>
              <a:spLocks/>
            </p:cNvSpPr>
            <p:nvPr/>
          </p:nvSpPr>
          <p:spPr bwMode="auto">
            <a:xfrm>
              <a:off x="952" y="3248"/>
              <a:ext cx="248" cy="448"/>
            </a:xfrm>
            <a:custGeom>
              <a:avLst/>
              <a:gdLst/>
              <a:ahLst/>
              <a:cxnLst>
                <a:cxn ang="0">
                  <a:pos x="8" y="432"/>
                </a:cxn>
                <a:cxn ang="0">
                  <a:pos x="8" y="384"/>
                </a:cxn>
                <a:cxn ang="0">
                  <a:pos x="56" y="48"/>
                </a:cxn>
                <a:cxn ang="0">
                  <a:pos x="56" y="384"/>
                </a:cxn>
                <a:cxn ang="0">
                  <a:pos x="104" y="192"/>
                </a:cxn>
                <a:cxn ang="0">
                  <a:pos x="152" y="336"/>
                </a:cxn>
                <a:cxn ang="0">
                  <a:pos x="200" y="144"/>
                </a:cxn>
                <a:cxn ang="0">
                  <a:pos x="248" y="384"/>
                </a:cxn>
                <a:cxn ang="0">
                  <a:pos x="296" y="240"/>
                </a:cxn>
                <a:cxn ang="0">
                  <a:pos x="344" y="384"/>
                </a:cxn>
                <a:cxn ang="0">
                  <a:pos x="392" y="0"/>
                </a:cxn>
                <a:cxn ang="0">
                  <a:pos x="488" y="384"/>
                </a:cxn>
                <a:cxn ang="0">
                  <a:pos x="536" y="192"/>
                </a:cxn>
                <a:cxn ang="0">
                  <a:pos x="584" y="384"/>
                </a:cxn>
                <a:cxn ang="0">
                  <a:pos x="632" y="240"/>
                </a:cxn>
                <a:cxn ang="0">
                  <a:pos x="680" y="384"/>
                </a:cxn>
                <a:cxn ang="0">
                  <a:pos x="728" y="96"/>
                </a:cxn>
                <a:cxn ang="0">
                  <a:pos x="776" y="384"/>
                </a:cxn>
                <a:cxn ang="0">
                  <a:pos x="824" y="240"/>
                </a:cxn>
                <a:cxn ang="0">
                  <a:pos x="824" y="384"/>
                </a:cxn>
                <a:cxn ang="0">
                  <a:pos x="872" y="240"/>
                </a:cxn>
                <a:cxn ang="0">
                  <a:pos x="872" y="384"/>
                </a:cxn>
              </a:cxnLst>
              <a:rect l="0" t="0" r="r" b="b"/>
              <a:pathLst>
                <a:path w="880" h="448">
                  <a:moveTo>
                    <a:pt x="8" y="432"/>
                  </a:moveTo>
                  <a:cubicBezTo>
                    <a:pt x="4" y="440"/>
                    <a:pt x="0" y="448"/>
                    <a:pt x="8" y="384"/>
                  </a:cubicBezTo>
                  <a:cubicBezTo>
                    <a:pt x="16" y="320"/>
                    <a:pt x="48" y="48"/>
                    <a:pt x="56" y="48"/>
                  </a:cubicBezTo>
                  <a:cubicBezTo>
                    <a:pt x="64" y="48"/>
                    <a:pt x="48" y="360"/>
                    <a:pt x="56" y="384"/>
                  </a:cubicBezTo>
                  <a:cubicBezTo>
                    <a:pt x="64" y="408"/>
                    <a:pt x="88" y="200"/>
                    <a:pt x="104" y="192"/>
                  </a:cubicBezTo>
                  <a:cubicBezTo>
                    <a:pt x="120" y="184"/>
                    <a:pt x="136" y="344"/>
                    <a:pt x="152" y="336"/>
                  </a:cubicBezTo>
                  <a:cubicBezTo>
                    <a:pt x="168" y="328"/>
                    <a:pt x="184" y="136"/>
                    <a:pt x="200" y="144"/>
                  </a:cubicBezTo>
                  <a:cubicBezTo>
                    <a:pt x="216" y="152"/>
                    <a:pt x="232" y="368"/>
                    <a:pt x="248" y="384"/>
                  </a:cubicBezTo>
                  <a:cubicBezTo>
                    <a:pt x="264" y="400"/>
                    <a:pt x="280" y="240"/>
                    <a:pt x="296" y="240"/>
                  </a:cubicBezTo>
                  <a:cubicBezTo>
                    <a:pt x="312" y="240"/>
                    <a:pt x="328" y="424"/>
                    <a:pt x="344" y="384"/>
                  </a:cubicBezTo>
                  <a:cubicBezTo>
                    <a:pt x="360" y="344"/>
                    <a:pt x="368" y="0"/>
                    <a:pt x="392" y="0"/>
                  </a:cubicBezTo>
                  <a:cubicBezTo>
                    <a:pt x="416" y="0"/>
                    <a:pt x="464" y="352"/>
                    <a:pt x="488" y="384"/>
                  </a:cubicBezTo>
                  <a:cubicBezTo>
                    <a:pt x="512" y="416"/>
                    <a:pt x="520" y="192"/>
                    <a:pt x="536" y="192"/>
                  </a:cubicBezTo>
                  <a:cubicBezTo>
                    <a:pt x="552" y="192"/>
                    <a:pt x="568" y="376"/>
                    <a:pt x="584" y="384"/>
                  </a:cubicBezTo>
                  <a:cubicBezTo>
                    <a:pt x="600" y="392"/>
                    <a:pt x="616" y="240"/>
                    <a:pt x="632" y="240"/>
                  </a:cubicBezTo>
                  <a:cubicBezTo>
                    <a:pt x="648" y="240"/>
                    <a:pt x="664" y="408"/>
                    <a:pt x="680" y="384"/>
                  </a:cubicBezTo>
                  <a:cubicBezTo>
                    <a:pt x="696" y="360"/>
                    <a:pt x="712" y="96"/>
                    <a:pt x="728" y="96"/>
                  </a:cubicBezTo>
                  <a:cubicBezTo>
                    <a:pt x="744" y="96"/>
                    <a:pt x="760" y="360"/>
                    <a:pt x="776" y="384"/>
                  </a:cubicBezTo>
                  <a:cubicBezTo>
                    <a:pt x="792" y="408"/>
                    <a:pt x="816" y="240"/>
                    <a:pt x="824" y="240"/>
                  </a:cubicBezTo>
                  <a:cubicBezTo>
                    <a:pt x="832" y="240"/>
                    <a:pt x="816" y="384"/>
                    <a:pt x="824" y="384"/>
                  </a:cubicBezTo>
                  <a:cubicBezTo>
                    <a:pt x="832" y="384"/>
                    <a:pt x="864" y="240"/>
                    <a:pt x="872" y="240"/>
                  </a:cubicBezTo>
                  <a:cubicBezTo>
                    <a:pt x="880" y="240"/>
                    <a:pt x="876" y="312"/>
                    <a:pt x="872" y="38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512" name="Line 88"/>
            <p:cNvSpPr>
              <a:spLocks noChangeShapeType="1"/>
            </p:cNvSpPr>
            <p:nvPr/>
          </p:nvSpPr>
          <p:spPr bwMode="auto">
            <a:xfrm>
              <a:off x="4848" y="3024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513" name="Line 89"/>
            <p:cNvSpPr>
              <a:spLocks noChangeShapeType="1"/>
            </p:cNvSpPr>
            <p:nvPr/>
          </p:nvSpPr>
          <p:spPr bwMode="auto">
            <a:xfrm>
              <a:off x="4608" y="3552"/>
              <a:ext cx="86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514" name="Freeform 90"/>
            <p:cNvSpPr>
              <a:spLocks/>
            </p:cNvSpPr>
            <p:nvPr/>
          </p:nvSpPr>
          <p:spPr bwMode="auto">
            <a:xfrm>
              <a:off x="4840" y="3312"/>
              <a:ext cx="296" cy="288"/>
            </a:xfrm>
            <a:custGeom>
              <a:avLst/>
              <a:gdLst/>
              <a:ahLst/>
              <a:cxnLst>
                <a:cxn ang="0">
                  <a:pos x="8" y="432"/>
                </a:cxn>
                <a:cxn ang="0">
                  <a:pos x="8" y="384"/>
                </a:cxn>
                <a:cxn ang="0">
                  <a:pos x="56" y="48"/>
                </a:cxn>
                <a:cxn ang="0">
                  <a:pos x="56" y="384"/>
                </a:cxn>
                <a:cxn ang="0">
                  <a:pos x="104" y="192"/>
                </a:cxn>
                <a:cxn ang="0">
                  <a:pos x="152" y="336"/>
                </a:cxn>
                <a:cxn ang="0">
                  <a:pos x="200" y="144"/>
                </a:cxn>
                <a:cxn ang="0">
                  <a:pos x="248" y="384"/>
                </a:cxn>
                <a:cxn ang="0">
                  <a:pos x="296" y="240"/>
                </a:cxn>
                <a:cxn ang="0">
                  <a:pos x="344" y="384"/>
                </a:cxn>
                <a:cxn ang="0">
                  <a:pos x="392" y="0"/>
                </a:cxn>
                <a:cxn ang="0">
                  <a:pos x="488" y="384"/>
                </a:cxn>
                <a:cxn ang="0">
                  <a:pos x="536" y="192"/>
                </a:cxn>
                <a:cxn ang="0">
                  <a:pos x="584" y="384"/>
                </a:cxn>
                <a:cxn ang="0">
                  <a:pos x="632" y="240"/>
                </a:cxn>
                <a:cxn ang="0">
                  <a:pos x="680" y="384"/>
                </a:cxn>
                <a:cxn ang="0">
                  <a:pos x="728" y="96"/>
                </a:cxn>
                <a:cxn ang="0">
                  <a:pos x="776" y="384"/>
                </a:cxn>
                <a:cxn ang="0">
                  <a:pos x="824" y="240"/>
                </a:cxn>
                <a:cxn ang="0">
                  <a:pos x="824" y="384"/>
                </a:cxn>
                <a:cxn ang="0">
                  <a:pos x="872" y="240"/>
                </a:cxn>
                <a:cxn ang="0">
                  <a:pos x="872" y="384"/>
                </a:cxn>
              </a:cxnLst>
              <a:rect l="0" t="0" r="r" b="b"/>
              <a:pathLst>
                <a:path w="880" h="448">
                  <a:moveTo>
                    <a:pt x="8" y="432"/>
                  </a:moveTo>
                  <a:cubicBezTo>
                    <a:pt x="4" y="440"/>
                    <a:pt x="0" y="448"/>
                    <a:pt x="8" y="384"/>
                  </a:cubicBezTo>
                  <a:cubicBezTo>
                    <a:pt x="16" y="320"/>
                    <a:pt x="48" y="48"/>
                    <a:pt x="56" y="48"/>
                  </a:cubicBezTo>
                  <a:cubicBezTo>
                    <a:pt x="64" y="48"/>
                    <a:pt x="48" y="360"/>
                    <a:pt x="56" y="384"/>
                  </a:cubicBezTo>
                  <a:cubicBezTo>
                    <a:pt x="64" y="408"/>
                    <a:pt x="88" y="200"/>
                    <a:pt x="104" y="192"/>
                  </a:cubicBezTo>
                  <a:cubicBezTo>
                    <a:pt x="120" y="184"/>
                    <a:pt x="136" y="344"/>
                    <a:pt x="152" y="336"/>
                  </a:cubicBezTo>
                  <a:cubicBezTo>
                    <a:pt x="168" y="328"/>
                    <a:pt x="184" y="136"/>
                    <a:pt x="200" y="144"/>
                  </a:cubicBezTo>
                  <a:cubicBezTo>
                    <a:pt x="216" y="152"/>
                    <a:pt x="232" y="368"/>
                    <a:pt x="248" y="384"/>
                  </a:cubicBezTo>
                  <a:cubicBezTo>
                    <a:pt x="264" y="400"/>
                    <a:pt x="280" y="240"/>
                    <a:pt x="296" y="240"/>
                  </a:cubicBezTo>
                  <a:cubicBezTo>
                    <a:pt x="312" y="240"/>
                    <a:pt x="328" y="424"/>
                    <a:pt x="344" y="384"/>
                  </a:cubicBezTo>
                  <a:cubicBezTo>
                    <a:pt x="360" y="344"/>
                    <a:pt x="368" y="0"/>
                    <a:pt x="392" y="0"/>
                  </a:cubicBezTo>
                  <a:cubicBezTo>
                    <a:pt x="416" y="0"/>
                    <a:pt x="464" y="352"/>
                    <a:pt x="488" y="384"/>
                  </a:cubicBezTo>
                  <a:cubicBezTo>
                    <a:pt x="512" y="416"/>
                    <a:pt x="520" y="192"/>
                    <a:pt x="536" y="192"/>
                  </a:cubicBezTo>
                  <a:cubicBezTo>
                    <a:pt x="552" y="192"/>
                    <a:pt x="568" y="376"/>
                    <a:pt x="584" y="384"/>
                  </a:cubicBezTo>
                  <a:cubicBezTo>
                    <a:pt x="600" y="392"/>
                    <a:pt x="616" y="240"/>
                    <a:pt x="632" y="240"/>
                  </a:cubicBezTo>
                  <a:cubicBezTo>
                    <a:pt x="648" y="240"/>
                    <a:pt x="664" y="408"/>
                    <a:pt x="680" y="384"/>
                  </a:cubicBezTo>
                  <a:cubicBezTo>
                    <a:pt x="696" y="360"/>
                    <a:pt x="712" y="96"/>
                    <a:pt x="728" y="96"/>
                  </a:cubicBezTo>
                  <a:cubicBezTo>
                    <a:pt x="744" y="96"/>
                    <a:pt x="760" y="360"/>
                    <a:pt x="776" y="384"/>
                  </a:cubicBezTo>
                  <a:cubicBezTo>
                    <a:pt x="792" y="408"/>
                    <a:pt x="816" y="240"/>
                    <a:pt x="824" y="240"/>
                  </a:cubicBezTo>
                  <a:cubicBezTo>
                    <a:pt x="832" y="240"/>
                    <a:pt x="816" y="384"/>
                    <a:pt x="824" y="384"/>
                  </a:cubicBezTo>
                  <a:cubicBezTo>
                    <a:pt x="832" y="384"/>
                    <a:pt x="864" y="240"/>
                    <a:pt x="872" y="240"/>
                  </a:cubicBezTo>
                  <a:cubicBezTo>
                    <a:pt x="880" y="240"/>
                    <a:pt x="876" y="312"/>
                    <a:pt x="872" y="384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515" name="Freeform 91"/>
            <p:cNvSpPr>
              <a:spLocks/>
            </p:cNvSpPr>
            <p:nvPr/>
          </p:nvSpPr>
          <p:spPr bwMode="auto">
            <a:xfrm>
              <a:off x="5040" y="3360"/>
              <a:ext cx="288" cy="240"/>
            </a:xfrm>
            <a:custGeom>
              <a:avLst/>
              <a:gdLst/>
              <a:ahLst/>
              <a:cxnLst>
                <a:cxn ang="0">
                  <a:pos x="8" y="432"/>
                </a:cxn>
                <a:cxn ang="0">
                  <a:pos x="8" y="384"/>
                </a:cxn>
                <a:cxn ang="0">
                  <a:pos x="56" y="48"/>
                </a:cxn>
                <a:cxn ang="0">
                  <a:pos x="56" y="384"/>
                </a:cxn>
                <a:cxn ang="0">
                  <a:pos x="104" y="192"/>
                </a:cxn>
                <a:cxn ang="0">
                  <a:pos x="152" y="336"/>
                </a:cxn>
                <a:cxn ang="0">
                  <a:pos x="200" y="144"/>
                </a:cxn>
                <a:cxn ang="0">
                  <a:pos x="248" y="384"/>
                </a:cxn>
                <a:cxn ang="0">
                  <a:pos x="296" y="240"/>
                </a:cxn>
                <a:cxn ang="0">
                  <a:pos x="344" y="384"/>
                </a:cxn>
                <a:cxn ang="0">
                  <a:pos x="392" y="0"/>
                </a:cxn>
                <a:cxn ang="0">
                  <a:pos x="488" y="384"/>
                </a:cxn>
                <a:cxn ang="0">
                  <a:pos x="536" y="192"/>
                </a:cxn>
                <a:cxn ang="0">
                  <a:pos x="584" y="384"/>
                </a:cxn>
                <a:cxn ang="0">
                  <a:pos x="632" y="240"/>
                </a:cxn>
                <a:cxn ang="0">
                  <a:pos x="680" y="384"/>
                </a:cxn>
                <a:cxn ang="0">
                  <a:pos x="728" y="96"/>
                </a:cxn>
                <a:cxn ang="0">
                  <a:pos x="776" y="384"/>
                </a:cxn>
                <a:cxn ang="0">
                  <a:pos x="824" y="240"/>
                </a:cxn>
                <a:cxn ang="0">
                  <a:pos x="824" y="384"/>
                </a:cxn>
                <a:cxn ang="0">
                  <a:pos x="872" y="240"/>
                </a:cxn>
                <a:cxn ang="0">
                  <a:pos x="872" y="384"/>
                </a:cxn>
              </a:cxnLst>
              <a:rect l="0" t="0" r="r" b="b"/>
              <a:pathLst>
                <a:path w="880" h="448">
                  <a:moveTo>
                    <a:pt x="8" y="432"/>
                  </a:moveTo>
                  <a:cubicBezTo>
                    <a:pt x="4" y="440"/>
                    <a:pt x="0" y="448"/>
                    <a:pt x="8" y="384"/>
                  </a:cubicBezTo>
                  <a:cubicBezTo>
                    <a:pt x="16" y="320"/>
                    <a:pt x="48" y="48"/>
                    <a:pt x="56" y="48"/>
                  </a:cubicBezTo>
                  <a:cubicBezTo>
                    <a:pt x="64" y="48"/>
                    <a:pt x="48" y="360"/>
                    <a:pt x="56" y="384"/>
                  </a:cubicBezTo>
                  <a:cubicBezTo>
                    <a:pt x="64" y="408"/>
                    <a:pt x="88" y="200"/>
                    <a:pt x="104" y="192"/>
                  </a:cubicBezTo>
                  <a:cubicBezTo>
                    <a:pt x="120" y="184"/>
                    <a:pt x="136" y="344"/>
                    <a:pt x="152" y="336"/>
                  </a:cubicBezTo>
                  <a:cubicBezTo>
                    <a:pt x="168" y="328"/>
                    <a:pt x="184" y="136"/>
                    <a:pt x="200" y="144"/>
                  </a:cubicBezTo>
                  <a:cubicBezTo>
                    <a:pt x="216" y="152"/>
                    <a:pt x="232" y="368"/>
                    <a:pt x="248" y="384"/>
                  </a:cubicBezTo>
                  <a:cubicBezTo>
                    <a:pt x="264" y="400"/>
                    <a:pt x="280" y="240"/>
                    <a:pt x="296" y="240"/>
                  </a:cubicBezTo>
                  <a:cubicBezTo>
                    <a:pt x="312" y="240"/>
                    <a:pt x="328" y="424"/>
                    <a:pt x="344" y="384"/>
                  </a:cubicBezTo>
                  <a:cubicBezTo>
                    <a:pt x="360" y="344"/>
                    <a:pt x="368" y="0"/>
                    <a:pt x="392" y="0"/>
                  </a:cubicBezTo>
                  <a:cubicBezTo>
                    <a:pt x="416" y="0"/>
                    <a:pt x="464" y="352"/>
                    <a:pt x="488" y="384"/>
                  </a:cubicBezTo>
                  <a:cubicBezTo>
                    <a:pt x="512" y="416"/>
                    <a:pt x="520" y="192"/>
                    <a:pt x="536" y="192"/>
                  </a:cubicBezTo>
                  <a:cubicBezTo>
                    <a:pt x="552" y="192"/>
                    <a:pt x="568" y="376"/>
                    <a:pt x="584" y="384"/>
                  </a:cubicBezTo>
                  <a:cubicBezTo>
                    <a:pt x="600" y="392"/>
                    <a:pt x="616" y="240"/>
                    <a:pt x="632" y="240"/>
                  </a:cubicBezTo>
                  <a:cubicBezTo>
                    <a:pt x="648" y="240"/>
                    <a:pt x="664" y="408"/>
                    <a:pt x="680" y="384"/>
                  </a:cubicBezTo>
                  <a:cubicBezTo>
                    <a:pt x="696" y="360"/>
                    <a:pt x="712" y="96"/>
                    <a:pt x="728" y="96"/>
                  </a:cubicBezTo>
                  <a:cubicBezTo>
                    <a:pt x="744" y="96"/>
                    <a:pt x="760" y="360"/>
                    <a:pt x="776" y="384"/>
                  </a:cubicBezTo>
                  <a:cubicBezTo>
                    <a:pt x="792" y="408"/>
                    <a:pt x="816" y="240"/>
                    <a:pt x="824" y="240"/>
                  </a:cubicBezTo>
                  <a:cubicBezTo>
                    <a:pt x="832" y="240"/>
                    <a:pt x="816" y="384"/>
                    <a:pt x="824" y="384"/>
                  </a:cubicBezTo>
                  <a:cubicBezTo>
                    <a:pt x="832" y="384"/>
                    <a:pt x="864" y="240"/>
                    <a:pt x="872" y="240"/>
                  </a:cubicBezTo>
                  <a:cubicBezTo>
                    <a:pt x="880" y="240"/>
                    <a:pt x="876" y="312"/>
                    <a:pt x="872" y="384"/>
                  </a:cubicBezTo>
                </a:path>
              </a:pathLst>
            </a:cu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516" name="Freeform 92"/>
            <p:cNvSpPr>
              <a:spLocks/>
            </p:cNvSpPr>
            <p:nvPr/>
          </p:nvSpPr>
          <p:spPr bwMode="auto">
            <a:xfrm>
              <a:off x="5136" y="3408"/>
              <a:ext cx="336" cy="144"/>
            </a:xfrm>
            <a:custGeom>
              <a:avLst/>
              <a:gdLst/>
              <a:ahLst/>
              <a:cxnLst>
                <a:cxn ang="0">
                  <a:pos x="8" y="432"/>
                </a:cxn>
                <a:cxn ang="0">
                  <a:pos x="8" y="384"/>
                </a:cxn>
                <a:cxn ang="0">
                  <a:pos x="56" y="48"/>
                </a:cxn>
                <a:cxn ang="0">
                  <a:pos x="56" y="384"/>
                </a:cxn>
                <a:cxn ang="0">
                  <a:pos x="104" y="192"/>
                </a:cxn>
                <a:cxn ang="0">
                  <a:pos x="152" y="336"/>
                </a:cxn>
                <a:cxn ang="0">
                  <a:pos x="200" y="144"/>
                </a:cxn>
                <a:cxn ang="0">
                  <a:pos x="248" y="384"/>
                </a:cxn>
                <a:cxn ang="0">
                  <a:pos x="296" y="240"/>
                </a:cxn>
                <a:cxn ang="0">
                  <a:pos x="344" y="384"/>
                </a:cxn>
                <a:cxn ang="0">
                  <a:pos x="392" y="0"/>
                </a:cxn>
                <a:cxn ang="0">
                  <a:pos x="488" y="384"/>
                </a:cxn>
                <a:cxn ang="0">
                  <a:pos x="536" y="192"/>
                </a:cxn>
                <a:cxn ang="0">
                  <a:pos x="584" y="384"/>
                </a:cxn>
                <a:cxn ang="0">
                  <a:pos x="632" y="240"/>
                </a:cxn>
                <a:cxn ang="0">
                  <a:pos x="680" y="384"/>
                </a:cxn>
                <a:cxn ang="0">
                  <a:pos x="728" y="96"/>
                </a:cxn>
                <a:cxn ang="0">
                  <a:pos x="776" y="384"/>
                </a:cxn>
                <a:cxn ang="0">
                  <a:pos x="824" y="240"/>
                </a:cxn>
                <a:cxn ang="0">
                  <a:pos x="824" y="384"/>
                </a:cxn>
                <a:cxn ang="0">
                  <a:pos x="872" y="240"/>
                </a:cxn>
                <a:cxn ang="0">
                  <a:pos x="872" y="384"/>
                </a:cxn>
              </a:cxnLst>
              <a:rect l="0" t="0" r="r" b="b"/>
              <a:pathLst>
                <a:path w="880" h="448">
                  <a:moveTo>
                    <a:pt x="8" y="432"/>
                  </a:moveTo>
                  <a:cubicBezTo>
                    <a:pt x="4" y="440"/>
                    <a:pt x="0" y="448"/>
                    <a:pt x="8" y="384"/>
                  </a:cubicBezTo>
                  <a:cubicBezTo>
                    <a:pt x="16" y="320"/>
                    <a:pt x="48" y="48"/>
                    <a:pt x="56" y="48"/>
                  </a:cubicBezTo>
                  <a:cubicBezTo>
                    <a:pt x="64" y="48"/>
                    <a:pt x="48" y="360"/>
                    <a:pt x="56" y="384"/>
                  </a:cubicBezTo>
                  <a:cubicBezTo>
                    <a:pt x="64" y="408"/>
                    <a:pt x="88" y="200"/>
                    <a:pt x="104" y="192"/>
                  </a:cubicBezTo>
                  <a:cubicBezTo>
                    <a:pt x="120" y="184"/>
                    <a:pt x="136" y="344"/>
                    <a:pt x="152" y="336"/>
                  </a:cubicBezTo>
                  <a:cubicBezTo>
                    <a:pt x="168" y="328"/>
                    <a:pt x="184" y="136"/>
                    <a:pt x="200" y="144"/>
                  </a:cubicBezTo>
                  <a:cubicBezTo>
                    <a:pt x="216" y="152"/>
                    <a:pt x="232" y="368"/>
                    <a:pt x="248" y="384"/>
                  </a:cubicBezTo>
                  <a:cubicBezTo>
                    <a:pt x="264" y="400"/>
                    <a:pt x="280" y="240"/>
                    <a:pt x="296" y="240"/>
                  </a:cubicBezTo>
                  <a:cubicBezTo>
                    <a:pt x="312" y="240"/>
                    <a:pt x="328" y="424"/>
                    <a:pt x="344" y="384"/>
                  </a:cubicBezTo>
                  <a:cubicBezTo>
                    <a:pt x="360" y="344"/>
                    <a:pt x="368" y="0"/>
                    <a:pt x="392" y="0"/>
                  </a:cubicBezTo>
                  <a:cubicBezTo>
                    <a:pt x="416" y="0"/>
                    <a:pt x="464" y="352"/>
                    <a:pt x="488" y="384"/>
                  </a:cubicBezTo>
                  <a:cubicBezTo>
                    <a:pt x="512" y="416"/>
                    <a:pt x="520" y="192"/>
                    <a:pt x="536" y="192"/>
                  </a:cubicBezTo>
                  <a:cubicBezTo>
                    <a:pt x="552" y="192"/>
                    <a:pt x="568" y="376"/>
                    <a:pt x="584" y="384"/>
                  </a:cubicBezTo>
                  <a:cubicBezTo>
                    <a:pt x="600" y="392"/>
                    <a:pt x="616" y="240"/>
                    <a:pt x="632" y="240"/>
                  </a:cubicBezTo>
                  <a:cubicBezTo>
                    <a:pt x="648" y="240"/>
                    <a:pt x="664" y="408"/>
                    <a:pt x="680" y="384"/>
                  </a:cubicBezTo>
                  <a:cubicBezTo>
                    <a:pt x="696" y="360"/>
                    <a:pt x="712" y="96"/>
                    <a:pt x="728" y="96"/>
                  </a:cubicBezTo>
                  <a:cubicBezTo>
                    <a:pt x="744" y="96"/>
                    <a:pt x="760" y="360"/>
                    <a:pt x="776" y="384"/>
                  </a:cubicBezTo>
                  <a:cubicBezTo>
                    <a:pt x="792" y="408"/>
                    <a:pt x="816" y="240"/>
                    <a:pt x="824" y="240"/>
                  </a:cubicBezTo>
                  <a:cubicBezTo>
                    <a:pt x="832" y="240"/>
                    <a:pt x="816" y="384"/>
                    <a:pt x="824" y="384"/>
                  </a:cubicBezTo>
                  <a:cubicBezTo>
                    <a:pt x="832" y="384"/>
                    <a:pt x="864" y="240"/>
                    <a:pt x="872" y="240"/>
                  </a:cubicBezTo>
                  <a:cubicBezTo>
                    <a:pt x="880" y="240"/>
                    <a:pt x="876" y="312"/>
                    <a:pt x="872" y="384"/>
                  </a:cubicBezTo>
                </a:path>
              </a:pathLst>
            </a:custGeom>
            <a:noFill/>
            <a:ln w="9525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518" name="Text Box 94"/>
            <p:cNvSpPr txBox="1">
              <a:spLocks noChangeArrowheads="1"/>
            </p:cNvSpPr>
            <p:nvPr/>
          </p:nvSpPr>
          <p:spPr bwMode="auto">
            <a:xfrm>
              <a:off x="4992" y="3600"/>
              <a:ext cx="5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 i="1">
                  <a:latin typeface="Times New Roman" pitchFamily="18" charset="0"/>
                </a:rPr>
                <a:t>time</a:t>
              </a:r>
            </a:p>
          </p:txBody>
        </p:sp>
        <p:sp>
          <p:nvSpPr>
            <p:cNvPr id="103519" name="Text Box 95"/>
            <p:cNvSpPr txBox="1">
              <a:spLocks noChangeArrowheads="1"/>
            </p:cNvSpPr>
            <p:nvPr/>
          </p:nvSpPr>
          <p:spPr bwMode="auto">
            <a:xfrm>
              <a:off x="5040" y="912"/>
              <a:ext cx="5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 i="1">
                  <a:latin typeface="Times New Roman" pitchFamily="18" charset="0"/>
                </a:rPr>
                <a:t>time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0" y="1309688"/>
            <a:ext cx="2590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For each path</a:t>
            </a:r>
          </a:p>
        </p:txBody>
      </p:sp>
      <p:graphicFrame>
        <p:nvGraphicFramePr>
          <p:cNvPr id="55299" name="Object 3"/>
          <p:cNvGraphicFramePr>
            <a:graphicFrameLocks noChangeAspect="1"/>
          </p:cNvGraphicFramePr>
          <p:nvPr/>
        </p:nvGraphicFramePr>
        <p:xfrm>
          <a:off x="1858963" y="2057400"/>
          <a:ext cx="2301875" cy="568325"/>
        </p:xfrm>
        <a:graphic>
          <a:graphicData uri="http://schemas.openxmlformats.org/presentationml/2006/ole">
            <p:oleObj spid="_x0000_s55299" name="Equation" r:id="rId4" imgW="1079280" imgH="266400" progId="Equation.DSMT4">
              <p:embed/>
            </p:oleObj>
          </a:graphicData>
        </a:graphic>
      </p:graphicFrame>
      <p:sp>
        <p:nvSpPr>
          <p:cNvPr id="55300" name="Line 4"/>
          <p:cNvSpPr>
            <a:spLocks noChangeShapeType="1"/>
          </p:cNvSpPr>
          <p:nvPr/>
        </p:nvSpPr>
        <p:spPr bwMode="auto">
          <a:xfrm>
            <a:off x="3733800" y="2590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01" name="Line 5"/>
          <p:cNvSpPr>
            <a:spLocks noChangeShapeType="1"/>
          </p:cNvSpPr>
          <p:nvPr/>
        </p:nvSpPr>
        <p:spPr bwMode="auto">
          <a:xfrm>
            <a:off x="3733800" y="2819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4800600" y="2667000"/>
            <a:ext cx="41910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 unit power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 time varying (from autocorrelation)</a:t>
            </a:r>
          </a:p>
        </p:txBody>
      </p:sp>
      <p:sp>
        <p:nvSpPr>
          <p:cNvPr id="55303" name="Line 7"/>
          <p:cNvSpPr>
            <a:spLocks noChangeShapeType="1"/>
          </p:cNvSpPr>
          <p:nvPr/>
        </p:nvSpPr>
        <p:spPr bwMode="auto">
          <a:xfrm>
            <a:off x="3124200" y="2590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 flipH="1">
            <a:off x="2514600" y="2819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05" name="Text Box 9"/>
          <p:cNvSpPr txBox="1">
            <a:spLocks noChangeArrowheads="1"/>
          </p:cNvSpPr>
          <p:nvPr/>
        </p:nvSpPr>
        <p:spPr bwMode="auto">
          <a:xfrm>
            <a:off x="685800" y="2895600"/>
            <a:ext cx="34290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 time invariant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 from power distribution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08" name="Text Box 56"/>
          <p:cNvSpPr txBox="1">
            <a:spLocks noChangeArrowheads="1"/>
          </p:cNvSpPr>
          <p:nvPr/>
        </p:nvSpPr>
        <p:spPr bwMode="auto">
          <a:xfrm>
            <a:off x="304800" y="76200"/>
            <a:ext cx="838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Signal Losses due to three Effects:</a:t>
            </a:r>
          </a:p>
        </p:txBody>
      </p:sp>
      <p:grpSp>
        <p:nvGrpSpPr>
          <p:cNvPr id="49212" name="Group 60"/>
          <p:cNvGrpSpPr>
            <a:grpSpLocks/>
          </p:cNvGrpSpPr>
          <p:nvPr/>
        </p:nvGrpSpPr>
        <p:grpSpPr bwMode="auto">
          <a:xfrm>
            <a:off x="914400" y="838200"/>
            <a:ext cx="7391400" cy="5259388"/>
            <a:chOff x="576" y="528"/>
            <a:chExt cx="4656" cy="3313"/>
          </a:xfrm>
        </p:grpSpPr>
        <p:sp>
          <p:nvSpPr>
            <p:cNvPr id="49168" name="Freeform 16"/>
            <p:cNvSpPr>
              <a:spLocks/>
            </p:cNvSpPr>
            <p:nvPr/>
          </p:nvSpPr>
          <p:spPr bwMode="auto">
            <a:xfrm>
              <a:off x="576" y="1920"/>
              <a:ext cx="3840" cy="960"/>
            </a:xfrm>
            <a:custGeom>
              <a:avLst/>
              <a:gdLst/>
              <a:ahLst/>
              <a:cxnLst>
                <a:cxn ang="0">
                  <a:pos x="0" y="88"/>
                </a:cxn>
                <a:cxn ang="0">
                  <a:pos x="528" y="136"/>
                </a:cxn>
                <a:cxn ang="0">
                  <a:pos x="1344" y="904"/>
                </a:cxn>
                <a:cxn ang="0">
                  <a:pos x="2400" y="1192"/>
                </a:cxn>
                <a:cxn ang="0">
                  <a:pos x="3696" y="1192"/>
                </a:cxn>
              </a:cxnLst>
              <a:rect l="0" t="0" r="r" b="b"/>
              <a:pathLst>
                <a:path w="3696" h="1240">
                  <a:moveTo>
                    <a:pt x="0" y="88"/>
                  </a:moveTo>
                  <a:cubicBezTo>
                    <a:pt x="152" y="44"/>
                    <a:pt x="304" y="0"/>
                    <a:pt x="528" y="136"/>
                  </a:cubicBezTo>
                  <a:cubicBezTo>
                    <a:pt x="752" y="272"/>
                    <a:pt x="1032" y="728"/>
                    <a:pt x="1344" y="904"/>
                  </a:cubicBezTo>
                  <a:cubicBezTo>
                    <a:pt x="1656" y="1080"/>
                    <a:pt x="2008" y="1144"/>
                    <a:pt x="2400" y="1192"/>
                  </a:cubicBezTo>
                  <a:cubicBezTo>
                    <a:pt x="2792" y="1240"/>
                    <a:pt x="3244" y="1216"/>
                    <a:pt x="3696" y="1192"/>
                  </a:cubicBezTo>
                </a:path>
              </a:pathLst>
            </a:custGeom>
            <a:noFill/>
            <a:ln w="38100" cmpd="sng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170" name="Line 18"/>
            <p:cNvSpPr>
              <a:spLocks noChangeShapeType="1"/>
            </p:cNvSpPr>
            <p:nvPr/>
          </p:nvSpPr>
          <p:spPr bwMode="auto">
            <a:xfrm flipV="1">
              <a:off x="816" y="1392"/>
              <a:ext cx="0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171" name="Line 19"/>
            <p:cNvSpPr>
              <a:spLocks noChangeShapeType="1"/>
            </p:cNvSpPr>
            <p:nvPr/>
          </p:nvSpPr>
          <p:spPr bwMode="auto">
            <a:xfrm flipV="1">
              <a:off x="816" y="1200"/>
              <a:ext cx="192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172" name="Line 20"/>
            <p:cNvSpPr>
              <a:spLocks noChangeShapeType="1"/>
            </p:cNvSpPr>
            <p:nvPr/>
          </p:nvSpPr>
          <p:spPr bwMode="auto">
            <a:xfrm flipH="1" flipV="1">
              <a:off x="672" y="1200"/>
              <a:ext cx="144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176" name="Rectangle 24"/>
            <p:cNvSpPr>
              <a:spLocks noChangeArrowheads="1"/>
            </p:cNvSpPr>
            <p:nvPr/>
          </p:nvSpPr>
          <p:spPr bwMode="auto">
            <a:xfrm>
              <a:off x="3984" y="2592"/>
              <a:ext cx="336" cy="144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78" name="AutoShape 26"/>
            <p:cNvSpPr>
              <a:spLocks noChangeArrowheads="1"/>
            </p:cNvSpPr>
            <p:nvPr/>
          </p:nvSpPr>
          <p:spPr bwMode="auto">
            <a:xfrm flipV="1">
              <a:off x="3984" y="2496"/>
              <a:ext cx="336" cy="96"/>
            </a:xfrm>
            <a:custGeom>
              <a:avLst/>
              <a:gdLst>
                <a:gd name="G0" fmla="+- 2850 0 0"/>
                <a:gd name="G1" fmla="+- 21600 0 2850"/>
                <a:gd name="G2" fmla="*/ 2850 1 2"/>
                <a:gd name="G3" fmla="+- 21600 0 G2"/>
                <a:gd name="G4" fmla="+/ 2850 21600 2"/>
                <a:gd name="G5" fmla="+/ G1 0 2"/>
                <a:gd name="G6" fmla="*/ 21600 21600 2850"/>
                <a:gd name="G7" fmla="*/ G6 1 2"/>
                <a:gd name="G8" fmla="+- 21600 0 G7"/>
                <a:gd name="G9" fmla="*/ 21600 1 2"/>
                <a:gd name="G10" fmla="+- 2850 0 G9"/>
                <a:gd name="G11" fmla="?: G10 G8 0"/>
                <a:gd name="G12" fmla="?: G10 G7 21600"/>
                <a:gd name="T0" fmla="*/ 20175 w 21600"/>
                <a:gd name="T1" fmla="*/ 10800 h 21600"/>
                <a:gd name="T2" fmla="*/ 10800 w 21600"/>
                <a:gd name="T3" fmla="*/ 21600 h 21600"/>
                <a:gd name="T4" fmla="*/ 1425 w 21600"/>
                <a:gd name="T5" fmla="*/ 10800 h 21600"/>
                <a:gd name="T6" fmla="*/ 10800 w 21600"/>
                <a:gd name="T7" fmla="*/ 0 h 21600"/>
                <a:gd name="T8" fmla="*/ 3225 w 21600"/>
                <a:gd name="T9" fmla="*/ 3225 h 21600"/>
                <a:gd name="T10" fmla="*/ 18375 w 21600"/>
                <a:gd name="T11" fmla="*/ 1837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2850" y="21600"/>
                  </a:lnTo>
                  <a:lnTo>
                    <a:pt x="1875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79" name="Rectangle 27"/>
            <p:cNvSpPr>
              <a:spLocks noChangeArrowheads="1"/>
            </p:cNvSpPr>
            <p:nvPr/>
          </p:nvSpPr>
          <p:spPr bwMode="auto">
            <a:xfrm>
              <a:off x="4032" y="2736"/>
              <a:ext cx="48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80" name="Rectangle 28"/>
            <p:cNvSpPr>
              <a:spLocks noChangeArrowheads="1"/>
            </p:cNvSpPr>
            <p:nvPr/>
          </p:nvSpPr>
          <p:spPr bwMode="auto">
            <a:xfrm>
              <a:off x="4224" y="2736"/>
              <a:ext cx="48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81" name="Rectangle 29"/>
            <p:cNvSpPr>
              <a:spLocks noChangeArrowheads="1"/>
            </p:cNvSpPr>
            <p:nvPr/>
          </p:nvSpPr>
          <p:spPr bwMode="auto">
            <a:xfrm>
              <a:off x="4080" y="2640"/>
              <a:ext cx="144" cy="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82" name="Oval 30"/>
            <p:cNvSpPr>
              <a:spLocks noChangeArrowheads="1"/>
            </p:cNvSpPr>
            <p:nvPr/>
          </p:nvSpPr>
          <p:spPr bwMode="auto">
            <a:xfrm>
              <a:off x="3984" y="264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83" name="Oval 31"/>
            <p:cNvSpPr>
              <a:spLocks noChangeArrowheads="1"/>
            </p:cNvSpPr>
            <p:nvPr/>
          </p:nvSpPr>
          <p:spPr bwMode="auto">
            <a:xfrm>
              <a:off x="4272" y="264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84" name="Line 32"/>
            <p:cNvSpPr>
              <a:spLocks noChangeShapeType="1"/>
            </p:cNvSpPr>
            <p:nvPr/>
          </p:nvSpPr>
          <p:spPr bwMode="auto">
            <a:xfrm flipV="1">
              <a:off x="3984" y="235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185" name="Line 33"/>
            <p:cNvSpPr>
              <a:spLocks noChangeShapeType="1"/>
            </p:cNvSpPr>
            <p:nvPr/>
          </p:nvSpPr>
          <p:spPr bwMode="auto">
            <a:xfrm>
              <a:off x="1008" y="1296"/>
              <a:ext cx="2928" cy="105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187" name="Rectangle 35" descr="Medium wood"/>
            <p:cNvSpPr>
              <a:spLocks noChangeArrowheads="1"/>
            </p:cNvSpPr>
            <p:nvPr/>
          </p:nvSpPr>
          <p:spPr bwMode="auto">
            <a:xfrm>
              <a:off x="2736" y="2352"/>
              <a:ext cx="144" cy="480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89" name="Rectangle 37" descr="Wave"/>
            <p:cNvSpPr>
              <a:spLocks noChangeArrowheads="1"/>
            </p:cNvSpPr>
            <p:nvPr/>
          </p:nvSpPr>
          <p:spPr bwMode="auto">
            <a:xfrm>
              <a:off x="2880" y="2832"/>
              <a:ext cx="1728" cy="48"/>
            </a:xfrm>
            <a:prstGeom prst="rect">
              <a:avLst/>
            </a:prstGeom>
            <a:pattFill prst="wave">
              <a:fgClr>
                <a:srgbClr val="C0C0C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90" name="Rectangle 38" descr="Horizontal brick"/>
            <p:cNvSpPr>
              <a:spLocks noChangeArrowheads="1"/>
            </p:cNvSpPr>
            <p:nvPr/>
          </p:nvSpPr>
          <p:spPr bwMode="auto">
            <a:xfrm>
              <a:off x="4608" y="1920"/>
              <a:ext cx="192" cy="960"/>
            </a:xfrm>
            <a:prstGeom prst="rect">
              <a:avLst/>
            </a:prstGeom>
            <a:pattFill prst="horzBrick">
              <a:fgClr>
                <a:srgbClr val="CC0000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91" name="Line 39"/>
            <p:cNvSpPr>
              <a:spLocks noChangeShapeType="1"/>
            </p:cNvSpPr>
            <p:nvPr/>
          </p:nvSpPr>
          <p:spPr bwMode="auto">
            <a:xfrm flipV="1">
              <a:off x="4800" y="1920"/>
              <a:ext cx="0" cy="960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192" name="Line 40"/>
            <p:cNvSpPr>
              <a:spLocks noChangeShapeType="1"/>
            </p:cNvSpPr>
            <p:nvPr/>
          </p:nvSpPr>
          <p:spPr bwMode="auto">
            <a:xfrm>
              <a:off x="960" y="1344"/>
              <a:ext cx="2352" cy="14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193" name="Line 41"/>
            <p:cNvSpPr>
              <a:spLocks noChangeShapeType="1"/>
            </p:cNvSpPr>
            <p:nvPr/>
          </p:nvSpPr>
          <p:spPr bwMode="auto">
            <a:xfrm flipV="1">
              <a:off x="3360" y="2400"/>
              <a:ext cx="57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194" name="Line 42"/>
            <p:cNvSpPr>
              <a:spLocks noChangeShapeType="1"/>
            </p:cNvSpPr>
            <p:nvPr/>
          </p:nvSpPr>
          <p:spPr bwMode="auto">
            <a:xfrm>
              <a:off x="1056" y="1248"/>
              <a:ext cx="3552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195" name="Line 43"/>
            <p:cNvSpPr>
              <a:spLocks noChangeShapeType="1"/>
            </p:cNvSpPr>
            <p:nvPr/>
          </p:nvSpPr>
          <p:spPr bwMode="auto">
            <a:xfrm flipH="1">
              <a:off x="4032" y="2112"/>
              <a:ext cx="57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198" name="Line 46"/>
            <p:cNvSpPr>
              <a:spLocks noChangeShapeType="1"/>
            </p:cNvSpPr>
            <p:nvPr/>
          </p:nvSpPr>
          <p:spPr bwMode="auto">
            <a:xfrm>
              <a:off x="912" y="2640"/>
              <a:ext cx="0" cy="72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199" name="Line 47"/>
            <p:cNvSpPr>
              <a:spLocks noChangeShapeType="1"/>
            </p:cNvSpPr>
            <p:nvPr/>
          </p:nvSpPr>
          <p:spPr bwMode="auto">
            <a:xfrm>
              <a:off x="4176" y="3216"/>
              <a:ext cx="0" cy="52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200" name="Line 48"/>
            <p:cNvSpPr>
              <a:spLocks noChangeShapeType="1"/>
            </p:cNvSpPr>
            <p:nvPr/>
          </p:nvSpPr>
          <p:spPr bwMode="auto">
            <a:xfrm>
              <a:off x="960" y="2928"/>
              <a:ext cx="3168" cy="67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201" name="Text Box 49"/>
            <p:cNvSpPr txBox="1">
              <a:spLocks noChangeArrowheads="1"/>
            </p:cNvSpPr>
            <p:nvPr/>
          </p:nvSpPr>
          <p:spPr bwMode="auto">
            <a:xfrm>
              <a:off x="1680" y="3264"/>
              <a:ext cx="1152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chemeClr val="accent2"/>
                  </a:solidFill>
                </a:rPr>
                <a:t>1. </a:t>
              </a:r>
              <a:r>
                <a:rPr lang="en-US" u="sng">
                  <a:solidFill>
                    <a:schemeClr val="accent2"/>
                  </a:solidFill>
                </a:rPr>
                <a:t>Large Scale Fading</a:t>
              </a:r>
              <a:r>
                <a:rPr lang="en-US">
                  <a:solidFill>
                    <a:schemeClr val="accent2"/>
                  </a:solidFill>
                </a:rPr>
                <a:t>: due to distance</a:t>
              </a:r>
            </a:p>
          </p:txBody>
        </p:sp>
        <p:sp>
          <p:nvSpPr>
            <p:cNvPr id="49202" name="Text Box 50"/>
            <p:cNvSpPr txBox="1">
              <a:spLocks noChangeArrowheads="1"/>
            </p:cNvSpPr>
            <p:nvPr/>
          </p:nvSpPr>
          <p:spPr bwMode="auto">
            <a:xfrm>
              <a:off x="1872" y="528"/>
              <a:ext cx="1632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rgbClr val="009900"/>
                  </a:solidFill>
                </a:rPr>
                <a:t>2. </a:t>
              </a:r>
              <a:r>
                <a:rPr lang="en-US" u="sng">
                  <a:solidFill>
                    <a:srgbClr val="009900"/>
                  </a:solidFill>
                </a:rPr>
                <a:t>Medium Scale Fading</a:t>
              </a:r>
              <a:r>
                <a:rPr lang="en-US">
                  <a:solidFill>
                    <a:srgbClr val="009900"/>
                  </a:solidFill>
                </a:rPr>
                <a:t>: due to shadowing and obstacles</a:t>
              </a:r>
            </a:p>
          </p:txBody>
        </p:sp>
        <p:sp>
          <p:nvSpPr>
            <p:cNvPr id="49203" name="Oval 51"/>
            <p:cNvSpPr>
              <a:spLocks noChangeArrowheads="1"/>
            </p:cNvSpPr>
            <p:nvPr/>
          </p:nvSpPr>
          <p:spPr bwMode="auto">
            <a:xfrm>
              <a:off x="3792" y="2256"/>
              <a:ext cx="336" cy="192"/>
            </a:xfrm>
            <a:prstGeom prst="ellipse">
              <a:avLst/>
            </a:prstGeom>
            <a:noFill/>
            <a:ln w="28575">
              <a:solidFill>
                <a:srgbClr val="CC0000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05" name="Text Box 53"/>
            <p:cNvSpPr txBox="1">
              <a:spLocks noChangeArrowheads="1"/>
            </p:cNvSpPr>
            <p:nvPr/>
          </p:nvSpPr>
          <p:spPr bwMode="auto">
            <a:xfrm>
              <a:off x="4128" y="1632"/>
              <a:ext cx="11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49206" name="Text Box 54"/>
            <p:cNvSpPr txBox="1">
              <a:spLocks noChangeArrowheads="1"/>
            </p:cNvSpPr>
            <p:nvPr/>
          </p:nvSpPr>
          <p:spPr bwMode="auto">
            <a:xfrm>
              <a:off x="3888" y="960"/>
              <a:ext cx="1296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rgbClr val="CC0000"/>
                  </a:solidFill>
                </a:rPr>
                <a:t>3. </a:t>
              </a:r>
              <a:r>
                <a:rPr lang="en-US" u="sng">
                  <a:solidFill>
                    <a:srgbClr val="CC0000"/>
                  </a:solidFill>
                </a:rPr>
                <a:t>Small Scale Fading</a:t>
              </a:r>
              <a:r>
                <a:rPr lang="en-US">
                  <a:solidFill>
                    <a:srgbClr val="CC0000"/>
                  </a:solidFill>
                </a:rPr>
                <a:t>: due to multipath</a:t>
              </a:r>
            </a:p>
          </p:txBody>
        </p:sp>
        <p:sp>
          <p:nvSpPr>
            <p:cNvPr id="49207" name="Line 55"/>
            <p:cNvSpPr>
              <a:spLocks noChangeShapeType="1"/>
            </p:cNvSpPr>
            <p:nvPr/>
          </p:nvSpPr>
          <p:spPr bwMode="auto">
            <a:xfrm flipV="1">
              <a:off x="3984" y="1392"/>
              <a:ext cx="336" cy="816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209" name="Freeform 57"/>
            <p:cNvSpPr>
              <a:spLocks/>
            </p:cNvSpPr>
            <p:nvPr/>
          </p:nvSpPr>
          <p:spPr bwMode="auto">
            <a:xfrm>
              <a:off x="1008" y="912"/>
              <a:ext cx="240" cy="240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48" y="0"/>
                </a:cxn>
                <a:cxn ang="0">
                  <a:pos x="96" y="240"/>
                </a:cxn>
                <a:cxn ang="0">
                  <a:pos x="144" y="0"/>
                </a:cxn>
                <a:cxn ang="0">
                  <a:pos x="192" y="240"/>
                </a:cxn>
                <a:cxn ang="0">
                  <a:pos x="240" y="0"/>
                </a:cxn>
                <a:cxn ang="0">
                  <a:pos x="288" y="240"/>
                </a:cxn>
                <a:cxn ang="0">
                  <a:pos x="336" y="0"/>
                </a:cxn>
                <a:cxn ang="0">
                  <a:pos x="384" y="240"/>
                </a:cxn>
                <a:cxn ang="0">
                  <a:pos x="432" y="0"/>
                </a:cxn>
                <a:cxn ang="0">
                  <a:pos x="480" y="240"/>
                </a:cxn>
                <a:cxn ang="0">
                  <a:pos x="528" y="0"/>
                </a:cxn>
              </a:cxnLst>
              <a:rect l="0" t="0" r="r" b="b"/>
              <a:pathLst>
                <a:path w="528" h="240">
                  <a:moveTo>
                    <a:pt x="0" y="240"/>
                  </a:moveTo>
                  <a:cubicBezTo>
                    <a:pt x="16" y="120"/>
                    <a:pt x="32" y="0"/>
                    <a:pt x="48" y="0"/>
                  </a:cubicBezTo>
                  <a:cubicBezTo>
                    <a:pt x="64" y="0"/>
                    <a:pt x="80" y="240"/>
                    <a:pt x="96" y="240"/>
                  </a:cubicBezTo>
                  <a:cubicBezTo>
                    <a:pt x="112" y="240"/>
                    <a:pt x="128" y="0"/>
                    <a:pt x="144" y="0"/>
                  </a:cubicBezTo>
                  <a:cubicBezTo>
                    <a:pt x="160" y="0"/>
                    <a:pt x="176" y="240"/>
                    <a:pt x="192" y="240"/>
                  </a:cubicBezTo>
                  <a:cubicBezTo>
                    <a:pt x="208" y="240"/>
                    <a:pt x="224" y="0"/>
                    <a:pt x="240" y="0"/>
                  </a:cubicBezTo>
                  <a:cubicBezTo>
                    <a:pt x="256" y="0"/>
                    <a:pt x="272" y="240"/>
                    <a:pt x="288" y="240"/>
                  </a:cubicBezTo>
                  <a:cubicBezTo>
                    <a:pt x="304" y="240"/>
                    <a:pt x="320" y="0"/>
                    <a:pt x="336" y="0"/>
                  </a:cubicBezTo>
                  <a:cubicBezTo>
                    <a:pt x="352" y="0"/>
                    <a:pt x="368" y="240"/>
                    <a:pt x="384" y="240"/>
                  </a:cubicBezTo>
                  <a:cubicBezTo>
                    <a:pt x="400" y="240"/>
                    <a:pt x="416" y="0"/>
                    <a:pt x="432" y="0"/>
                  </a:cubicBezTo>
                  <a:cubicBezTo>
                    <a:pt x="448" y="0"/>
                    <a:pt x="464" y="240"/>
                    <a:pt x="480" y="240"/>
                  </a:cubicBezTo>
                  <a:cubicBezTo>
                    <a:pt x="496" y="240"/>
                    <a:pt x="512" y="120"/>
                    <a:pt x="528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210" name="Freeform 58"/>
            <p:cNvSpPr>
              <a:spLocks/>
            </p:cNvSpPr>
            <p:nvPr/>
          </p:nvSpPr>
          <p:spPr bwMode="auto">
            <a:xfrm>
              <a:off x="4128" y="2352"/>
              <a:ext cx="288" cy="104"/>
            </a:xfrm>
            <a:custGeom>
              <a:avLst/>
              <a:gdLst/>
              <a:ahLst/>
              <a:cxnLst>
                <a:cxn ang="0">
                  <a:pos x="0" y="104"/>
                </a:cxn>
                <a:cxn ang="0">
                  <a:pos x="48" y="56"/>
                </a:cxn>
                <a:cxn ang="0">
                  <a:pos x="96" y="152"/>
                </a:cxn>
                <a:cxn ang="0">
                  <a:pos x="144" y="56"/>
                </a:cxn>
                <a:cxn ang="0">
                  <a:pos x="192" y="248"/>
                </a:cxn>
                <a:cxn ang="0">
                  <a:pos x="240" y="8"/>
                </a:cxn>
                <a:cxn ang="0">
                  <a:pos x="288" y="200"/>
                </a:cxn>
                <a:cxn ang="0">
                  <a:pos x="336" y="56"/>
                </a:cxn>
                <a:cxn ang="0">
                  <a:pos x="384" y="104"/>
                </a:cxn>
                <a:cxn ang="0">
                  <a:pos x="432" y="200"/>
                </a:cxn>
                <a:cxn ang="0">
                  <a:pos x="432" y="8"/>
                </a:cxn>
                <a:cxn ang="0">
                  <a:pos x="480" y="152"/>
                </a:cxn>
                <a:cxn ang="0">
                  <a:pos x="528" y="8"/>
                </a:cxn>
                <a:cxn ang="0">
                  <a:pos x="576" y="200"/>
                </a:cxn>
                <a:cxn ang="0">
                  <a:pos x="624" y="56"/>
                </a:cxn>
                <a:cxn ang="0">
                  <a:pos x="672" y="152"/>
                </a:cxn>
                <a:cxn ang="0">
                  <a:pos x="768" y="56"/>
                </a:cxn>
                <a:cxn ang="0">
                  <a:pos x="816" y="104"/>
                </a:cxn>
              </a:cxnLst>
              <a:rect l="0" t="0" r="r" b="b"/>
              <a:pathLst>
                <a:path w="816" h="256">
                  <a:moveTo>
                    <a:pt x="0" y="104"/>
                  </a:moveTo>
                  <a:cubicBezTo>
                    <a:pt x="16" y="76"/>
                    <a:pt x="32" y="48"/>
                    <a:pt x="48" y="56"/>
                  </a:cubicBezTo>
                  <a:cubicBezTo>
                    <a:pt x="64" y="64"/>
                    <a:pt x="80" y="152"/>
                    <a:pt x="96" y="152"/>
                  </a:cubicBezTo>
                  <a:cubicBezTo>
                    <a:pt x="112" y="152"/>
                    <a:pt x="128" y="40"/>
                    <a:pt x="144" y="56"/>
                  </a:cubicBezTo>
                  <a:cubicBezTo>
                    <a:pt x="160" y="72"/>
                    <a:pt x="176" y="256"/>
                    <a:pt x="192" y="248"/>
                  </a:cubicBezTo>
                  <a:cubicBezTo>
                    <a:pt x="208" y="240"/>
                    <a:pt x="224" y="16"/>
                    <a:pt x="240" y="8"/>
                  </a:cubicBezTo>
                  <a:cubicBezTo>
                    <a:pt x="256" y="0"/>
                    <a:pt x="272" y="192"/>
                    <a:pt x="288" y="200"/>
                  </a:cubicBezTo>
                  <a:cubicBezTo>
                    <a:pt x="304" y="208"/>
                    <a:pt x="320" y="72"/>
                    <a:pt x="336" y="56"/>
                  </a:cubicBezTo>
                  <a:cubicBezTo>
                    <a:pt x="352" y="40"/>
                    <a:pt x="368" y="80"/>
                    <a:pt x="384" y="104"/>
                  </a:cubicBezTo>
                  <a:cubicBezTo>
                    <a:pt x="400" y="128"/>
                    <a:pt x="424" y="216"/>
                    <a:pt x="432" y="200"/>
                  </a:cubicBezTo>
                  <a:cubicBezTo>
                    <a:pt x="440" y="184"/>
                    <a:pt x="424" y="16"/>
                    <a:pt x="432" y="8"/>
                  </a:cubicBezTo>
                  <a:cubicBezTo>
                    <a:pt x="440" y="0"/>
                    <a:pt x="464" y="152"/>
                    <a:pt x="480" y="152"/>
                  </a:cubicBezTo>
                  <a:cubicBezTo>
                    <a:pt x="496" y="152"/>
                    <a:pt x="512" y="0"/>
                    <a:pt x="528" y="8"/>
                  </a:cubicBezTo>
                  <a:cubicBezTo>
                    <a:pt x="544" y="16"/>
                    <a:pt x="560" y="192"/>
                    <a:pt x="576" y="200"/>
                  </a:cubicBezTo>
                  <a:cubicBezTo>
                    <a:pt x="592" y="208"/>
                    <a:pt x="608" y="64"/>
                    <a:pt x="624" y="56"/>
                  </a:cubicBezTo>
                  <a:cubicBezTo>
                    <a:pt x="640" y="48"/>
                    <a:pt x="648" y="152"/>
                    <a:pt x="672" y="152"/>
                  </a:cubicBezTo>
                  <a:cubicBezTo>
                    <a:pt x="696" y="152"/>
                    <a:pt x="744" y="64"/>
                    <a:pt x="768" y="56"/>
                  </a:cubicBezTo>
                  <a:cubicBezTo>
                    <a:pt x="792" y="48"/>
                    <a:pt x="804" y="76"/>
                    <a:pt x="816" y="10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211" name="Oval 59" descr="Large confetti"/>
            <p:cNvSpPr>
              <a:spLocks noChangeArrowheads="1"/>
            </p:cNvSpPr>
            <p:nvPr/>
          </p:nvSpPr>
          <p:spPr bwMode="auto">
            <a:xfrm>
              <a:off x="2592" y="1536"/>
              <a:ext cx="432" cy="816"/>
            </a:xfrm>
            <a:prstGeom prst="ellipse">
              <a:avLst/>
            </a:prstGeom>
            <a:pattFill prst="lgConfetti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Text Box 4"/>
          <p:cNvSpPr txBox="1">
            <a:spLocks noChangeArrowheads="1"/>
          </p:cNvSpPr>
          <p:nvPr/>
        </p:nvSpPr>
        <p:spPr bwMode="auto">
          <a:xfrm>
            <a:off x="0" y="22860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Parameters for a Multipath Channel (No Line of Sight):</a:t>
            </a:r>
          </a:p>
        </p:txBody>
      </p:sp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838200" y="1462088"/>
            <a:ext cx="1981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Time delays:</a:t>
            </a:r>
            <a:r>
              <a:rPr lang="en-US"/>
              <a:t> </a:t>
            </a:r>
          </a:p>
        </p:txBody>
      </p:sp>
      <p:graphicFrame>
        <p:nvGraphicFramePr>
          <p:cNvPr id="104454" name="Object 6"/>
          <p:cNvGraphicFramePr>
            <a:graphicFrameLocks noChangeAspect="1"/>
          </p:cNvGraphicFramePr>
          <p:nvPr/>
        </p:nvGraphicFramePr>
        <p:xfrm>
          <a:off x="3384550" y="1385888"/>
          <a:ext cx="2590800" cy="531812"/>
        </p:xfrm>
        <a:graphic>
          <a:graphicData uri="http://schemas.openxmlformats.org/presentationml/2006/ole">
            <p:oleObj spid="_x0000_s104454" name="Equation" r:id="rId4" imgW="1054080" imgH="215640" progId="Equation.3">
              <p:embed/>
            </p:oleObj>
          </a:graphicData>
        </a:graphic>
      </p:graphicFrame>
      <p:sp>
        <p:nvSpPr>
          <p:cNvPr id="104455" name="Text Box 7"/>
          <p:cNvSpPr txBox="1">
            <a:spLocks noChangeArrowheads="1"/>
          </p:cNvSpPr>
          <p:nvPr/>
        </p:nvSpPr>
        <p:spPr bwMode="auto">
          <a:xfrm>
            <a:off x="6280150" y="1462088"/>
            <a:ext cx="1600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sec</a:t>
            </a:r>
          </a:p>
        </p:txBody>
      </p:sp>
      <p:sp>
        <p:nvSpPr>
          <p:cNvPr id="104456" name="Text Box 8"/>
          <p:cNvSpPr txBox="1">
            <a:spLocks noChangeArrowheads="1"/>
          </p:cNvSpPr>
          <p:nvPr/>
        </p:nvSpPr>
        <p:spPr bwMode="auto">
          <a:xfrm>
            <a:off x="838200" y="2147888"/>
            <a:ext cx="2743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Power Attenuations:</a:t>
            </a:r>
          </a:p>
        </p:txBody>
      </p:sp>
      <p:graphicFrame>
        <p:nvGraphicFramePr>
          <p:cNvPr id="104457" name="Object 9"/>
          <p:cNvGraphicFramePr>
            <a:graphicFrameLocks noChangeAspect="1"/>
          </p:cNvGraphicFramePr>
          <p:nvPr/>
        </p:nvGraphicFramePr>
        <p:xfrm>
          <a:off x="3352800" y="1995488"/>
          <a:ext cx="2654300" cy="531812"/>
        </p:xfrm>
        <a:graphic>
          <a:graphicData uri="http://schemas.openxmlformats.org/presentationml/2006/ole">
            <p:oleObj spid="_x0000_s104457" name="Equation" r:id="rId5" imgW="1079280" imgH="215640" progId="Equation.3">
              <p:embed/>
            </p:oleObj>
          </a:graphicData>
        </a:graphic>
      </p:graphicFrame>
      <p:sp>
        <p:nvSpPr>
          <p:cNvPr id="104458" name="Text Box 10"/>
          <p:cNvSpPr txBox="1">
            <a:spLocks noChangeArrowheads="1"/>
          </p:cNvSpPr>
          <p:nvPr/>
        </p:nvSpPr>
        <p:spPr bwMode="auto">
          <a:xfrm>
            <a:off x="6280150" y="2071688"/>
            <a:ext cx="1600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dB</a:t>
            </a:r>
          </a:p>
        </p:txBody>
      </p:sp>
      <p:sp>
        <p:nvSpPr>
          <p:cNvPr id="104459" name="Text Box 11"/>
          <p:cNvSpPr txBox="1">
            <a:spLocks noChangeArrowheads="1"/>
          </p:cNvSpPr>
          <p:nvPr/>
        </p:nvSpPr>
        <p:spPr bwMode="auto">
          <a:xfrm>
            <a:off x="838200" y="2895600"/>
            <a:ext cx="220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Doppler Shift:</a:t>
            </a:r>
          </a:p>
        </p:txBody>
      </p:sp>
      <p:graphicFrame>
        <p:nvGraphicFramePr>
          <p:cNvPr id="104460" name="Object 12"/>
          <p:cNvGraphicFramePr>
            <a:graphicFrameLocks noChangeAspect="1"/>
          </p:cNvGraphicFramePr>
          <p:nvPr/>
        </p:nvGraphicFramePr>
        <p:xfrm>
          <a:off x="3384550" y="2757488"/>
          <a:ext cx="468313" cy="495300"/>
        </p:xfrm>
        <a:graphic>
          <a:graphicData uri="http://schemas.openxmlformats.org/presentationml/2006/ole">
            <p:oleObj spid="_x0000_s104460" name="Equation" r:id="rId6" imgW="215640" imgH="228600" progId="Equation.3">
              <p:embed/>
            </p:oleObj>
          </a:graphicData>
        </a:graphic>
      </p:graphicFrame>
      <p:sp>
        <p:nvSpPr>
          <p:cNvPr id="104461" name="Text Box 13"/>
          <p:cNvSpPr txBox="1">
            <a:spLocks noChangeArrowheads="1"/>
          </p:cNvSpPr>
          <p:nvPr/>
        </p:nvSpPr>
        <p:spPr bwMode="auto">
          <a:xfrm>
            <a:off x="6356350" y="2833688"/>
            <a:ext cx="1600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Hz</a:t>
            </a:r>
          </a:p>
        </p:txBody>
      </p:sp>
      <p:sp>
        <p:nvSpPr>
          <p:cNvPr id="104462" name="Rectangle 14"/>
          <p:cNvSpPr>
            <a:spLocks noChangeArrowheads="1"/>
          </p:cNvSpPr>
          <p:nvPr/>
        </p:nvSpPr>
        <p:spPr bwMode="auto">
          <a:xfrm>
            <a:off x="457200" y="1066800"/>
            <a:ext cx="7543800" cy="25908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4463" name="Object 15"/>
          <p:cNvGraphicFramePr>
            <a:graphicFrameLocks noChangeAspect="1"/>
          </p:cNvGraphicFramePr>
          <p:nvPr/>
        </p:nvGraphicFramePr>
        <p:xfrm>
          <a:off x="1752600" y="4114800"/>
          <a:ext cx="2971800" cy="946150"/>
        </p:xfrm>
        <a:graphic>
          <a:graphicData uri="http://schemas.openxmlformats.org/presentationml/2006/ole">
            <p:oleObj spid="_x0000_s104463" name="Equation" r:id="rId7" imgW="1396800" imgH="444240" progId="Equation.3">
              <p:embed/>
            </p:oleObj>
          </a:graphicData>
        </a:graphic>
      </p:graphicFrame>
      <p:graphicFrame>
        <p:nvGraphicFramePr>
          <p:cNvPr id="104464" name="Object 16"/>
          <p:cNvGraphicFramePr>
            <a:graphicFrameLocks noChangeAspect="1"/>
          </p:cNvGraphicFramePr>
          <p:nvPr/>
        </p:nvGraphicFramePr>
        <p:xfrm>
          <a:off x="1905000" y="5029200"/>
          <a:ext cx="2301875" cy="568325"/>
        </p:xfrm>
        <a:graphic>
          <a:graphicData uri="http://schemas.openxmlformats.org/presentationml/2006/ole">
            <p:oleObj spid="_x0000_s104464" name="Equation" r:id="rId8" imgW="1079280" imgH="266400" progId="Equation.DSMT4">
              <p:embed/>
            </p:oleObj>
          </a:graphicData>
        </a:graphic>
      </p:graphicFrame>
      <p:graphicFrame>
        <p:nvGraphicFramePr>
          <p:cNvPr id="104465" name="Object 17"/>
          <p:cNvGraphicFramePr>
            <a:graphicFrameLocks noChangeAspect="1"/>
          </p:cNvGraphicFramePr>
          <p:nvPr/>
        </p:nvGraphicFramePr>
        <p:xfrm>
          <a:off x="1905000" y="5715000"/>
          <a:ext cx="520700" cy="379413"/>
        </p:xfrm>
        <a:graphic>
          <a:graphicData uri="http://schemas.openxmlformats.org/presentationml/2006/ole">
            <p:oleObj spid="_x0000_s104465" name="Equation" r:id="rId9" imgW="279360" imgH="203040" progId="Equation.3">
              <p:embed/>
            </p:oleObj>
          </a:graphicData>
        </a:graphic>
      </p:graphicFrame>
      <p:graphicFrame>
        <p:nvGraphicFramePr>
          <p:cNvPr id="104466" name="Object 18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4466" name="Equation" r:id="rId10" imgW="114120" imgH="215640" progId="Equation.3">
              <p:embed/>
            </p:oleObj>
          </a:graphicData>
        </a:graphic>
      </p:graphicFrame>
      <p:sp>
        <p:nvSpPr>
          <p:cNvPr id="104467" name="Text Box 19"/>
          <p:cNvSpPr txBox="1">
            <a:spLocks noChangeArrowheads="1"/>
          </p:cNvSpPr>
          <p:nvPr/>
        </p:nvSpPr>
        <p:spPr bwMode="auto">
          <a:xfrm>
            <a:off x="2514600" y="5715000"/>
            <a:ext cx="297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WSS with Jakes PSD</a:t>
            </a:r>
          </a:p>
        </p:txBody>
      </p:sp>
      <p:sp>
        <p:nvSpPr>
          <p:cNvPr id="104468" name="Text Box 20"/>
          <p:cNvSpPr txBox="1">
            <a:spLocks noChangeArrowheads="1"/>
          </p:cNvSpPr>
          <p:nvPr/>
        </p:nvSpPr>
        <p:spPr bwMode="auto">
          <a:xfrm>
            <a:off x="0" y="3886200"/>
            <a:ext cx="419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Summary of Channel Model: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0" y="228600"/>
            <a:ext cx="8915400" cy="122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en-US" sz="2000"/>
              <a:t>Non Line of Sight (NOLOS) and Line of Sight (LOS) Fading Channels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u="sng"/>
              <a:t>Rayleigh</a:t>
            </a:r>
            <a:r>
              <a:rPr lang="en-US"/>
              <a:t> (No Line of Sight).</a:t>
            </a:r>
          </a:p>
          <a:p>
            <a:pPr marL="342900" indent="-342900">
              <a:spcBef>
                <a:spcPct val="50000"/>
              </a:spcBef>
            </a:pPr>
            <a:r>
              <a:rPr lang="en-US"/>
              <a:t>     </a:t>
            </a:r>
            <a:r>
              <a:rPr lang="en-US" u="sng"/>
              <a:t>Specified by</a:t>
            </a:r>
            <a:r>
              <a:rPr lang="en-US"/>
              <a:t>:</a:t>
            </a: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381000" y="1676400"/>
            <a:ext cx="22098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Time delays</a:t>
            </a:r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r>
              <a:rPr lang="en-US"/>
              <a:t>Power distribution</a:t>
            </a:r>
          </a:p>
        </p:txBody>
      </p:sp>
      <p:graphicFrame>
        <p:nvGraphicFramePr>
          <p:cNvPr id="57348" name="Object 4"/>
          <p:cNvGraphicFramePr>
            <a:graphicFrameLocks noChangeAspect="1"/>
          </p:cNvGraphicFramePr>
          <p:nvPr/>
        </p:nvGraphicFramePr>
        <p:xfrm>
          <a:off x="2743200" y="1600200"/>
          <a:ext cx="2349500" cy="515938"/>
        </p:xfrm>
        <a:graphic>
          <a:graphicData uri="http://schemas.openxmlformats.org/presentationml/2006/ole">
            <p:oleObj spid="_x0000_s57348" name="Equation" r:id="rId4" imgW="1041120" imgH="228600" progId="Equation.DSMT4">
              <p:embed/>
            </p:oleObj>
          </a:graphicData>
        </a:graphic>
      </p:graphicFrame>
      <p:graphicFrame>
        <p:nvGraphicFramePr>
          <p:cNvPr id="57349" name="Object 5"/>
          <p:cNvGraphicFramePr>
            <a:graphicFrameLocks noChangeAspect="1"/>
          </p:cNvGraphicFramePr>
          <p:nvPr/>
        </p:nvGraphicFramePr>
        <p:xfrm>
          <a:off x="2700338" y="2362200"/>
          <a:ext cx="2435225" cy="515938"/>
        </p:xfrm>
        <a:graphic>
          <a:graphicData uri="http://schemas.openxmlformats.org/presentationml/2006/ole">
            <p:oleObj spid="_x0000_s57349" name="Equation" r:id="rId5" imgW="1079280" imgH="228600" progId="Equation.DSMT4">
              <p:embed/>
            </p:oleObj>
          </a:graphicData>
        </a:graphic>
      </p:graphicFrame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457200" y="3048000"/>
            <a:ext cx="2362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Maximum Doppler</a:t>
            </a:r>
          </a:p>
        </p:txBody>
      </p:sp>
      <p:graphicFrame>
        <p:nvGraphicFramePr>
          <p:cNvPr id="57351" name="Object 7"/>
          <p:cNvGraphicFramePr>
            <a:graphicFrameLocks noChangeAspect="1"/>
          </p:cNvGraphicFramePr>
          <p:nvPr/>
        </p:nvGraphicFramePr>
        <p:xfrm>
          <a:off x="2743200" y="2971800"/>
          <a:ext cx="460375" cy="488950"/>
        </p:xfrm>
        <a:graphic>
          <a:graphicData uri="http://schemas.openxmlformats.org/presentationml/2006/ole">
            <p:oleObj spid="_x0000_s57351" name="Equation" r:id="rId6" imgW="203040" imgH="215640" progId="Equation.3">
              <p:embed/>
            </p:oleObj>
          </a:graphicData>
        </a:graphic>
      </p:graphicFrame>
      <p:graphicFrame>
        <p:nvGraphicFramePr>
          <p:cNvPr id="57352" name="Object 8"/>
          <p:cNvGraphicFramePr>
            <a:graphicFrameLocks noChangeAspect="1"/>
          </p:cNvGraphicFramePr>
          <p:nvPr/>
        </p:nvGraphicFramePr>
        <p:xfrm>
          <a:off x="4038600" y="533400"/>
          <a:ext cx="1911350" cy="563563"/>
        </p:xfrm>
        <a:graphic>
          <a:graphicData uri="http://schemas.openxmlformats.org/presentationml/2006/ole">
            <p:oleObj spid="_x0000_s57352" name="Equation" r:id="rId7" imgW="774360" imgH="228600" progId="Equation.3">
              <p:embed/>
            </p:oleObj>
          </a:graphicData>
        </a:graphic>
      </p:graphicFrame>
      <p:sp>
        <p:nvSpPr>
          <p:cNvPr id="57353" name="Text Box 9"/>
          <p:cNvSpPr txBox="1">
            <a:spLocks noChangeArrowheads="1"/>
          </p:cNvSpPr>
          <p:nvPr/>
        </p:nvSpPr>
        <p:spPr bwMode="auto">
          <a:xfrm>
            <a:off x="0" y="4038600"/>
            <a:ext cx="800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2. Ricean (Line of Sight)</a:t>
            </a:r>
          </a:p>
        </p:txBody>
      </p:sp>
      <p:graphicFrame>
        <p:nvGraphicFramePr>
          <p:cNvPr id="57354" name="Object 10"/>
          <p:cNvGraphicFramePr>
            <a:graphicFrameLocks noChangeAspect="1"/>
          </p:cNvGraphicFramePr>
          <p:nvPr/>
        </p:nvGraphicFramePr>
        <p:xfrm>
          <a:off x="3429000" y="3962400"/>
          <a:ext cx="1911350" cy="563563"/>
        </p:xfrm>
        <a:graphic>
          <a:graphicData uri="http://schemas.openxmlformats.org/presentationml/2006/ole">
            <p:oleObj spid="_x0000_s57354" name="Equation" r:id="rId8" imgW="774360" imgH="228600" progId="Equation.3">
              <p:embed/>
            </p:oleObj>
          </a:graphicData>
        </a:graphic>
      </p:graphicFrame>
      <p:sp>
        <p:nvSpPr>
          <p:cNvPr id="57355" name="Text Box 11"/>
          <p:cNvSpPr txBox="1">
            <a:spLocks noChangeArrowheads="1"/>
          </p:cNvSpPr>
          <p:nvPr/>
        </p:nvSpPr>
        <p:spPr bwMode="auto">
          <a:xfrm>
            <a:off x="0" y="4724400"/>
            <a:ext cx="624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Same as Rayleigh, plus Ricean Factor</a:t>
            </a:r>
          </a:p>
        </p:txBody>
      </p:sp>
      <p:sp>
        <p:nvSpPr>
          <p:cNvPr id="57356" name="Line 12"/>
          <p:cNvSpPr>
            <a:spLocks noChangeShapeType="1"/>
          </p:cNvSpPr>
          <p:nvPr/>
        </p:nvSpPr>
        <p:spPr bwMode="auto">
          <a:xfrm>
            <a:off x="1295400" y="6096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57" name="Rectangle 13" descr="Wide upward diagonal"/>
          <p:cNvSpPr>
            <a:spLocks noChangeArrowheads="1"/>
          </p:cNvSpPr>
          <p:nvPr/>
        </p:nvSpPr>
        <p:spPr bwMode="auto">
          <a:xfrm>
            <a:off x="1295400" y="6096000"/>
            <a:ext cx="914400" cy="3810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58" name="Line 14"/>
          <p:cNvSpPr>
            <a:spLocks noChangeShapeType="1"/>
          </p:cNvSpPr>
          <p:nvPr/>
        </p:nvSpPr>
        <p:spPr bwMode="auto">
          <a:xfrm>
            <a:off x="1219200" y="6096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59" name="Line 15"/>
          <p:cNvSpPr>
            <a:spLocks noChangeShapeType="1"/>
          </p:cNvSpPr>
          <p:nvPr/>
        </p:nvSpPr>
        <p:spPr bwMode="auto">
          <a:xfrm>
            <a:off x="609600" y="5638800"/>
            <a:ext cx="1066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60" name="Line 16"/>
          <p:cNvSpPr>
            <a:spLocks noChangeShapeType="1"/>
          </p:cNvSpPr>
          <p:nvPr/>
        </p:nvSpPr>
        <p:spPr bwMode="auto">
          <a:xfrm flipV="1">
            <a:off x="1676400" y="5638800"/>
            <a:ext cx="990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61" name="Line 17"/>
          <p:cNvSpPr>
            <a:spLocks noChangeShapeType="1"/>
          </p:cNvSpPr>
          <p:nvPr/>
        </p:nvSpPr>
        <p:spPr bwMode="auto">
          <a:xfrm>
            <a:off x="609600" y="5562600"/>
            <a:ext cx="1905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62" name="Text Box 18"/>
          <p:cNvSpPr txBox="1">
            <a:spLocks noChangeArrowheads="1"/>
          </p:cNvSpPr>
          <p:nvPr/>
        </p:nvSpPr>
        <p:spPr bwMode="auto">
          <a:xfrm>
            <a:off x="2971800" y="5410200"/>
            <a:ext cx="32004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Power through LOS</a:t>
            </a:r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r>
              <a:rPr lang="en-US"/>
              <a:t>Power through NOLOS</a:t>
            </a:r>
          </a:p>
        </p:txBody>
      </p:sp>
      <p:graphicFrame>
        <p:nvGraphicFramePr>
          <p:cNvPr id="57363" name="Object 19"/>
          <p:cNvGraphicFramePr>
            <a:graphicFrameLocks noChangeAspect="1"/>
          </p:cNvGraphicFramePr>
          <p:nvPr/>
        </p:nvGraphicFramePr>
        <p:xfrm>
          <a:off x="5867400" y="5257800"/>
          <a:ext cx="1581150" cy="577850"/>
        </p:xfrm>
        <a:graphic>
          <a:graphicData uri="http://schemas.openxmlformats.org/presentationml/2006/ole">
            <p:oleObj spid="_x0000_s57363" name="Equation" r:id="rId9" imgW="1079280" imgH="393480" progId="Equation.DSMT4">
              <p:embed/>
            </p:oleObj>
          </a:graphicData>
        </a:graphic>
      </p:graphicFrame>
      <p:graphicFrame>
        <p:nvGraphicFramePr>
          <p:cNvPr id="57364" name="Object 20"/>
          <p:cNvGraphicFramePr>
            <a:graphicFrameLocks noChangeAspect="1"/>
          </p:cNvGraphicFramePr>
          <p:nvPr/>
        </p:nvGraphicFramePr>
        <p:xfrm>
          <a:off x="5867400" y="6019800"/>
          <a:ext cx="2043113" cy="666750"/>
        </p:xfrm>
        <a:graphic>
          <a:graphicData uri="http://schemas.openxmlformats.org/presentationml/2006/ole">
            <p:oleObj spid="_x0000_s57364" name="Equation" r:id="rId10" imgW="1206360" imgH="393480" progId="Equation.DSMT4">
              <p:embed/>
            </p:oleObj>
          </a:graphicData>
        </a:graphic>
      </p:graphicFrame>
      <p:graphicFrame>
        <p:nvGraphicFramePr>
          <p:cNvPr id="57365" name="Object 21"/>
          <p:cNvGraphicFramePr>
            <a:graphicFrameLocks noChangeAspect="1"/>
          </p:cNvGraphicFramePr>
          <p:nvPr/>
        </p:nvGraphicFramePr>
        <p:xfrm>
          <a:off x="4495800" y="4724400"/>
          <a:ext cx="323850" cy="323850"/>
        </p:xfrm>
        <a:graphic>
          <a:graphicData uri="http://schemas.openxmlformats.org/presentationml/2006/ole">
            <p:oleObj spid="_x0000_s57365" name="Equation" r:id="rId11" imgW="164880" imgH="164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7" name="Text Box 5"/>
          <p:cNvSpPr txBox="1">
            <a:spLocks noChangeArrowheads="1"/>
          </p:cNvSpPr>
          <p:nvPr/>
        </p:nvSpPr>
        <p:spPr bwMode="auto">
          <a:xfrm>
            <a:off x="1066800" y="0"/>
            <a:ext cx="662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Simulink Example</a:t>
            </a:r>
          </a:p>
        </p:txBody>
      </p:sp>
      <p:grpSp>
        <p:nvGrpSpPr>
          <p:cNvPr id="105488" name="Group 16"/>
          <p:cNvGrpSpPr>
            <a:grpSpLocks/>
          </p:cNvGrpSpPr>
          <p:nvPr/>
        </p:nvGrpSpPr>
        <p:grpSpPr bwMode="auto">
          <a:xfrm>
            <a:off x="457200" y="457200"/>
            <a:ext cx="8153400" cy="5002213"/>
            <a:chOff x="288" y="288"/>
            <a:chExt cx="5136" cy="3151"/>
          </a:xfrm>
        </p:grpSpPr>
        <p:pic>
          <p:nvPicPr>
            <p:cNvPr id="105476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88" y="1248"/>
              <a:ext cx="3795" cy="2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5479" name="Picture 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36" y="2304"/>
              <a:ext cx="894" cy="1032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</p:pic>
        <p:pic>
          <p:nvPicPr>
            <p:cNvPr id="105480" name="Picture 8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296" y="288"/>
              <a:ext cx="1272" cy="828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</p:pic>
        <p:pic>
          <p:nvPicPr>
            <p:cNvPr id="105481" name="Picture 9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984" y="1728"/>
              <a:ext cx="1200" cy="1143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</p:pic>
        <p:sp>
          <p:nvSpPr>
            <p:cNvPr id="105482" name="Line 10"/>
            <p:cNvSpPr>
              <a:spLocks noChangeShapeType="1"/>
            </p:cNvSpPr>
            <p:nvPr/>
          </p:nvSpPr>
          <p:spPr bwMode="auto">
            <a:xfrm flipV="1">
              <a:off x="768" y="1968"/>
              <a:ext cx="0" cy="33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483" name="Line 11"/>
            <p:cNvSpPr>
              <a:spLocks noChangeShapeType="1"/>
            </p:cNvSpPr>
            <p:nvPr/>
          </p:nvSpPr>
          <p:spPr bwMode="auto">
            <a:xfrm>
              <a:off x="1776" y="1104"/>
              <a:ext cx="0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484" name="Line 12"/>
            <p:cNvSpPr>
              <a:spLocks noChangeShapeType="1"/>
            </p:cNvSpPr>
            <p:nvPr/>
          </p:nvSpPr>
          <p:spPr bwMode="auto">
            <a:xfrm flipH="1">
              <a:off x="3696" y="2304"/>
              <a:ext cx="28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485" name="Text Box 13"/>
            <p:cNvSpPr txBox="1">
              <a:spLocks noChangeArrowheads="1"/>
            </p:cNvSpPr>
            <p:nvPr/>
          </p:nvSpPr>
          <p:spPr bwMode="auto">
            <a:xfrm>
              <a:off x="3696" y="1344"/>
              <a:ext cx="1728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/>
                <a:t>Rayleigh Fading Channel Parameters</a:t>
              </a:r>
            </a:p>
          </p:txBody>
        </p:sp>
        <p:sp>
          <p:nvSpPr>
            <p:cNvPr id="105486" name="Text Box 14"/>
            <p:cNvSpPr txBox="1">
              <a:spLocks noChangeArrowheads="1"/>
            </p:cNvSpPr>
            <p:nvPr/>
          </p:nvSpPr>
          <p:spPr bwMode="auto">
            <a:xfrm>
              <a:off x="2640" y="480"/>
              <a:ext cx="17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M-QAM Modulation</a:t>
              </a:r>
            </a:p>
          </p:txBody>
        </p:sp>
      </p:grpSp>
      <p:sp>
        <p:nvSpPr>
          <p:cNvPr id="105487" name="Text Box 15"/>
          <p:cNvSpPr txBox="1">
            <a:spLocks noChangeArrowheads="1"/>
          </p:cNvSpPr>
          <p:nvPr/>
        </p:nvSpPr>
        <p:spPr bwMode="auto">
          <a:xfrm>
            <a:off x="0" y="5334000"/>
            <a:ext cx="2438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Bit Rate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1" name="Text Box 5"/>
          <p:cNvSpPr txBox="1">
            <a:spLocks noChangeArrowheads="1"/>
          </p:cNvSpPr>
          <p:nvPr/>
        </p:nvSpPr>
        <p:spPr bwMode="auto">
          <a:xfrm>
            <a:off x="0" y="0"/>
            <a:ext cx="281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Set Numerical Values:</a:t>
            </a:r>
          </a:p>
        </p:txBody>
      </p:sp>
      <p:grpSp>
        <p:nvGrpSpPr>
          <p:cNvPr id="106524" name="Group 28"/>
          <p:cNvGrpSpPr>
            <a:grpSpLocks/>
          </p:cNvGrpSpPr>
          <p:nvPr/>
        </p:nvGrpSpPr>
        <p:grpSpPr bwMode="auto">
          <a:xfrm>
            <a:off x="1143000" y="2798763"/>
            <a:ext cx="7315200" cy="3983037"/>
            <a:chOff x="720" y="1763"/>
            <a:chExt cx="4608" cy="2509"/>
          </a:xfrm>
        </p:grpSpPr>
        <p:pic>
          <p:nvPicPr>
            <p:cNvPr id="106500" name="Picture 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20" y="1763"/>
              <a:ext cx="3168" cy="25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6502" name="Rectangle 6"/>
            <p:cNvSpPr>
              <a:spLocks noChangeArrowheads="1"/>
            </p:cNvSpPr>
            <p:nvPr/>
          </p:nvSpPr>
          <p:spPr bwMode="auto">
            <a:xfrm>
              <a:off x="1824" y="3299"/>
              <a:ext cx="1152" cy="5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03" name="Rectangle 7"/>
            <p:cNvSpPr>
              <a:spLocks noChangeArrowheads="1"/>
            </p:cNvSpPr>
            <p:nvPr/>
          </p:nvSpPr>
          <p:spPr bwMode="auto">
            <a:xfrm>
              <a:off x="1824" y="2339"/>
              <a:ext cx="1296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04" name="Rectangle 8"/>
            <p:cNvSpPr>
              <a:spLocks noChangeArrowheads="1"/>
            </p:cNvSpPr>
            <p:nvPr/>
          </p:nvSpPr>
          <p:spPr bwMode="auto">
            <a:xfrm>
              <a:off x="1824" y="2819"/>
              <a:ext cx="1680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05" name="Text Box 9"/>
            <p:cNvSpPr txBox="1">
              <a:spLocks noChangeArrowheads="1"/>
            </p:cNvSpPr>
            <p:nvPr/>
          </p:nvSpPr>
          <p:spPr bwMode="auto">
            <a:xfrm>
              <a:off x="3984" y="2435"/>
              <a:ext cx="13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modulation</a:t>
              </a:r>
            </a:p>
          </p:txBody>
        </p:sp>
        <p:sp>
          <p:nvSpPr>
            <p:cNvPr id="106506" name="Text Box 10"/>
            <p:cNvSpPr txBox="1">
              <a:spLocks noChangeArrowheads="1"/>
            </p:cNvSpPr>
            <p:nvPr/>
          </p:nvSpPr>
          <p:spPr bwMode="auto">
            <a:xfrm>
              <a:off x="3984" y="2915"/>
              <a:ext cx="13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power</a:t>
              </a:r>
            </a:p>
          </p:txBody>
        </p:sp>
        <p:sp>
          <p:nvSpPr>
            <p:cNvPr id="106507" name="Text Box 11"/>
            <p:cNvSpPr txBox="1">
              <a:spLocks noChangeArrowheads="1"/>
            </p:cNvSpPr>
            <p:nvPr/>
          </p:nvSpPr>
          <p:spPr bwMode="auto">
            <a:xfrm>
              <a:off x="3936" y="3443"/>
              <a:ext cx="13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channel</a:t>
              </a:r>
            </a:p>
          </p:txBody>
        </p:sp>
        <p:sp>
          <p:nvSpPr>
            <p:cNvPr id="106508" name="Line 12"/>
            <p:cNvSpPr>
              <a:spLocks noChangeShapeType="1"/>
            </p:cNvSpPr>
            <p:nvPr/>
          </p:nvSpPr>
          <p:spPr bwMode="auto">
            <a:xfrm flipH="1">
              <a:off x="3312" y="2579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509" name="Line 13"/>
            <p:cNvSpPr>
              <a:spLocks noChangeShapeType="1"/>
            </p:cNvSpPr>
            <p:nvPr/>
          </p:nvSpPr>
          <p:spPr bwMode="auto">
            <a:xfrm flipH="1">
              <a:off x="3600" y="3011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510" name="Line 14"/>
            <p:cNvSpPr>
              <a:spLocks noChangeShapeType="1"/>
            </p:cNvSpPr>
            <p:nvPr/>
          </p:nvSpPr>
          <p:spPr bwMode="auto">
            <a:xfrm flipH="1">
              <a:off x="3072" y="3587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106511" name="Object 15"/>
          <p:cNvGraphicFramePr>
            <a:graphicFrameLocks noChangeAspect="1"/>
          </p:cNvGraphicFramePr>
          <p:nvPr/>
        </p:nvGraphicFramePr>
        <p:xfrm>
          <a:off x="3657600" y="762000"/>
          <a:ext cx="1066800" cy="663575"/>
        </p:xfrm>
        <a:graphic>
          <a:graphicData uri="http://schemas.openxmlformats.org/presentationml/2006/ole">
            <p:oleObj spid="_x0000_s106511" name="Equation" r:id="rId5" imgW="634680" imgH="393480" progId="Equation.DSMT4">
              <p:embed/>
            </p:oleObj>
          </a:graphicData>
        </a:graphic>
      </p:graphicFrame>
      <p:sp>
        <p:nvSpPr>
          <p:cNvPr id="106512" name="Text Box 16"/>
          <p:cNvSpPr txBox="1">
            <a:spLocks noChangeArrowheads="1"/>
          </p:cNvSpPr>
          <p:nvPr/>
        </p:nvSpPr>
        <p:spPr bwMode="auto">
          <a:xfrm>
            <a:off x="0" y="914400"/>
            <a:ext cx="3657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Recall the Doppler Frequency:</a:t>
            </a:r>
          </a:p>
        </p:txBody>
      </p:sp>
      <p:sp>
        <p:nvSpPr>
          <p:cNvPr id="106513" name="Line 17"/>
          <p:cNvSpPr>
            <a:spLocks noChangeShapeType="1"/>
          </p:cNvSpPr>
          <p:nvPr/>
        </p:nvSpPr>
        <p:spPr bwMode="auto">
          <a:xfrm>
            <a:off x="4572000" y="609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6514" name="Text Box 18"/>
          <p:cNvSpPr txBox="1">
            <a:spLocks noChangeArrowheads="1"/>
          </p:cNvSpPr>
          <p:nvPr/>
        </p:nvSpPr>
        <p:spPr bwMode="auto">
          <a:xfrm>
            <a:off x="4572000" y="533400"/>
            <a:ext cx="213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 i="1"/>
              <a:t>carrier freq.</a:t>
            </a:r>
          </a:p>
        </p:txBody>
      </p:sp>
      <p:sp>
        <p:nvSpPr>
          <p:cNvPr id="106515" name="Line 19"/>
          <p:cNvSpPr>
            <a:spLocks noChangeShapeType="1"/>
          </p:cNvSpPr>
          <p:nvPr/>
        </p:nvSpPr>
        <p:spPr bwMode="auto">
          <a:xfrm>
            <a:off x="4572000" y="6096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6516" name="Line 20"/>
          <p:cNvSpPr>
            <a:spLocks noChangeShapeType="1"/>
          </p:cNvSpPr>
          <p:nvPr/>
        </p:nvSpPr>
        <p:spPr bwMode="auto">
          <a:xfrm>
            <a:off x="4343400" y="1447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6517" name="Line 21"/>
          <p:cNvSpPr>
            <a:spLocks noChangeShapeType="1"/>
          </p:cNvSpPr>
          <p:nvPr/>
        </p:nvSpPr>
        <p:spPr bwMode="auto">
          <a:xfrm flipH="1">
            <a:off x="4343400" y="16002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06518" name="Object 22"/>
          <p:cNvGraphicFramePr>
            <a:graphicFrameLocks noChangeAspect="1"/>
          </p:cNvGraphicFramePr>
          <p:nvPr/>
        </p:nvGraphicFramePr>
        <p:xfrm>
          <a:off x="4724400" y="1295400"/>
          <a:ext cx="1295400" cy="317500"/>
        </p:xfrm>
        <a:graphic>
          <a:graphicData uri="http://schemas.openxmlformats.org/presentationml/2006/ole">
            <p:oleObj spid="_x0000_s106518" name="Equation" r:id="rId6" imgW="825480" imgH="203040" progId="Equation.3">
              <p:embed/>
            </p:oleObj>
          </a:graphicData>
        </a:graphic>
      </p:graphicFrame>
      <p:sp>
        <p:nvSpPr>
          <p:cNvPr id="106519" name="Line 23"/>
          <p:cNvSpPr>
            <a:spLocks noChangeShapeType="1"/>
          </p:cNvSpPr>
          <p:nvPr/>
        </p:nvSpPr>
        <p:spPr bwMode="auto">
          <a:xfrm flipV="1">
            <a:off x="4343400" y="304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6520" name="Line 24"/>
          <p:cNvSpPr>
            <a:spLocks noChangeShapeType="1"/>
          </p:cNvSpPr>
          <p:nvPr/>
        </p:nvSpPr>
        <p:spPr bwMode="auto">
          <a:xfrm>
            <a:off x="4343400" y="3048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6521" name="Text Box 25"/>
          <p:cNvSpPr txBox="1">
            <a:spLocks noChangeArrowheads="1"/>
          </p:cNvSpPr>
          <p:nvPr/>
        </p:nvSpPr>
        <p:spPr bwMode="auto">
          <a:xfrm>
            <a:off x="4343400" y="228600"/>
            <a:ext cx="213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 i="1"/>
              <a:t>velocity</a:t>
            </a:r>
          </a:p>
        </p:txBody>
      </p:sp>
      <p:sp>
        <p:nvSpPr>
          <p:cNvPr id="106522" name="Text Box 26"/>
          <p:cNvSpPr txBox="1">
            <a:spLocks noChangeArrowheads="1"/>
          </p:cNvSpPr>
          <p:nvPr/>
        </p:nvSpPr>
        <p:spPr bwMode="auto">
          <a:xfrm>
            <a:off x="1066800" y="1828800"/>
            <a:ext cx="220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Easy to show that:</a:t>
            </a:r>
          </a:p>
        </p:txBody>
      </p:sp>
      <p:graphicFrame>
        <p:nvGraphicFramePr>
          <p:cNvPr id="106523" name="Object 27"/>
          <p:cNvGraphicFramePr>
            <a:graphicFrameLocks noChangeAspect="1"/>
          </p:cNvGraphicFramePr>
          <p:nvPr/>
        </p:nvGraphicFramePr>
        <p:xfrm>
          <a:off x="3505200" y="1752600"/>
          <a:ext cx="2895600" cy="471488"/>
        </p:xfrm>
        <a:graphic>
          <a:graphicData uri="http://schemas.openxmlformats.org/presentationml/2006/ole">
            <p:oleObj spid="_x0000_s106523" name="Equation" r:id="rId7" imgW="140940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Text Box 4"/>
          <p:cNvSpPr txBox="1">
            <a:spLocks noChangeArrowheads="1"/>
          </p:cNvSpPr>
          <p:nvPr/>
        </p:nvSpPr>
        <p:spPr bwMode="auto">
          <a:xfrm>
            <a:off x="914400" y="533400"/>
            <a:ext cx="7543800" cy="425450"/>
          </a:xfrm>
          <a:prstGeom prst="rect">
            <a:avLst/>
          </a:prstGeom>
          <a:noFill/>
          <a:ln w="28575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Channel Parameterization</a:t>
            </a:r>
          </a:p>
        </p:txBody>
      </p:sp>
      <p:sp>
        <p:nvSpPr>
          <p:cNvPr id="120837" name="Text Box 5"/>
          <p:cNvSpPr txBox="1">
            <a:spLocks noChangeArrowheads="1"/>
          </p:cNvSpPr>
          <p:nvPr/>
        </p:nvSpPr>
        <p:spPr bwMode="auto">
          <a:xfrm>
            <a:off x="1981200" y="2667000"/>
            <a:ext cx="6400800" cy="163353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/>
              <a:t>Time Spread and Frequency Coherence Bandwidth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/>
              <a:t>Flat Fading vs Frequency Selective Fading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/>
              <a:t>Doppler Frequency Spread and Time Coherence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/>
              <a:t>Slow Fading vs   Fast Fading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3" name="Text Box 5"/>
          <p:cNvSpPr txBox="1">
            <a:spLocks noChangeArrowheads="1"/>
          </p:cNvSpPr>
          <p:nvPr/>
        </p:nvSpPr>
        <p:spPr bwMode="auto">
          <a:xfrm>
            <a:off x="381000" y="0"/>
            <a:ext cx="678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1. Time Spread and Frequency Coherence Bandwidth</a:t>
            </a:r>
          </a:p>
        </p:txBody>
      </p:sp>
      <p:sp>
        <p:nvSpPr>
          <p:cNvPr id="196615" name="Text Box 7"/>
          <p:cNvSpPr txBox="1">
            <a:spLocks noChangeArrowheads="1"/>
          </p:cNvSpPr>
          <p:nvPr/>
        </p:nvSpPr>
        <p:spPr bwMode="auto">
          <a:xfrm>
            <a:off x="0" y="609600"/>
            <a:ext cx="861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Try a number of</a:t>
            </a:r>
            <a:r>
              <a:rPr lang="en-US"/>
              <a:t> </a:t>
            </a:r>
            <a:r>
              <a:rPr lang="en-US" b="0"/>
              <a:t>experiments transmitting a narrow pulse          at different random times</a:t>
            </a:r>
            <a:endParaRPr lang="en-US"/>
          </a:p>
        </p:txBody>
      </p:sp>
      <p:graphicFrame>
        <p:nvGraphicFramePr>
          <p:cNvPr id="196616" name="Object 8"/>
          <p:cNvGraphicFramePr>
            <a:graphicFrameLocks noChangeAspect="1"/>
          </p:cNvGraphicFramePr>
          <p:nvPr/>
        </p:nvGraphicFramePr>
        <p:xfrm>
          <a:off x="3657600" y="1066800"/>
          <a:ext cx="1676400" cy="425450"/>
        </p:xfrm>
        <a:graphic>
          <a:graphicData uri="http://schemas.openxmlformats.org/presentationml/2006/ole">
            <p:oleObj spid="_x0000_s196616" name="Equation" r:id="rId4" imgW="901440" imgH="228600" progId="Equation.3">
              <p:embed/>
            </p:oleObj>
          </a:graphicData>
        </a:graphic>
      </p:graphicFrame>
      <p:graphicFrame>
        <p:nvGraphicFramePr>
          <p:cNvPr id="196617" name="Object 9"/>
          <p:cNvGraphicFramePr>
            <a:graphicFrameLocks noChangeAspect="1"/>
          </p:cNvGraphicFramePr>
          <p:nvPr/>
        </p:nvGraphicFramePr>
        <p:xfrm>
          <a:off x="5867400" y="609600"/>
          <a:ext cx="533400" cy="355600"/>
        </p:xfrm>
        <a:graphic>
          <a:graphicData uri="http://schemas.openxmlformats.org/presentationml/2006/ole">
            <p:oleObj spid="_x0000_s196617" name="Equation" r:id="rId5" imgW="304560" imgH="203040" progId="Equation.3">
              <p:embed/>
            </p:oleObj>
          </a:graphicData>
        </a:graphic>
      </p:graphicFrame>
      <p:sp>
        <p:nvSpPr>
          <p:cNvPr id="196618" name="Text Box 10"/>
          <p:cNvSpPr txBox="1">
            <a:spLocks noChangeArrowheads="1"/>
          </p:cNvSpPr>
          <p:nvPr/>
        </p:nvSpPr>
        <p:spPr bwMode="auto">
          <a:xfrm>
            <a:off x="0" y="1524000"/>
            <a:ext cx="845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We obtain a number of received pulses</a:t>
            </a:r>
          </a:p>
        </p:txBody>
      </p:sp>
      <p:graphicFrame>
        <p:nvGraphicFramePr>
          <p:cNvPr id="196619" name="Object 11"/>
          <p:cNvGraphicFramePr>
            <a:graphicFrameLocks noChangeAspect="1"/>
          </p:cNvGraphicFramePr>
          <p:nvPr/>
        </p:nvGraphicFramePr>
        <p:xfrm>
          <a:off x="1447800" y="1828800"/>
          <a:ext cx="6488113" cy="852488"/>
        </p:xfrm>
        <a:graphic>
          <a:graphicData uri="http://schemas.openxmlformats.org/presentationml/2006/ole">
            <p:oleObj spid="_x0000_s196619" name="Equation" r:id="rId6" imgW="3288960" imgH="431640" progId="Equation.DSMT4">
              <p:embed/>
            </p:oleObj>
          </a:graphicData>
        </a:graphic>
      </p:graphicFrame>
      <p:grpSp>
        <p:nvGrpSpPr>
          <p:cNvPr id="196674" name="Group 66"/>
          <p:cNvGrpSpPr>
            <a:grpSpLocks/>
          </p:cNvGrpSpPr>
          <p:nvPr/>
        </p:nvGrpSpPr>
        <p:grpSpPr bwMode="auto">
          <a:xfrm>
            <a:off x="457200" y="2767013"/>
            <a:ext cx="7239000" cy="3609975"/>
            <a:chOff x="288" y="1743"/>
            <a:chExt cx="4560" cy="2274"/>
          </a:xfrm>
        </p:grpSpPr>
        <p:sp>
          <p:nvSpPr>
            <p:cNvPr id="196620" name="Line 12"/>
            <p:cNvSpPr>
              <a:spLocks noChangeShapeType="1"/>
            </p:cNvSpPr>
            <p:nvPr/>
          </p:nvSpPr>
          <p:spPr bwMode="auto">
            <a:xfrm>
              <a:off x="1902" y="2175"/>
              <a:ext cx="25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96624" name="Object 16"/>
            <p:cNvGraphicFramePr>
              <a:graphicFrameLocks noChangeAspect="1"/>
            </p:cNvGraphicFramePr>
            <p:nvPr/>
          </p:nvGraphicFramePr>
          <p:xfrm>
            <a:off x="4542" y="2093"/>
            <a:ext cx="288" cy="204"/>
          </p:xfrm>
          <a:graphic>
            <a:graphicData uri="http://schemas.openxmlformats.org/presentationml/2006/ole">
              <p:oleObj spid="_x0000_s196624" name="Equation" r:id="rId7" imgW="304560" imgH="215640" progId="Equation.3">
                <p:embed/>
              </p:oleObj>
            </a:graphicData>
          </a:graphic>
        </p:graphicFrame>
        <p:graphicFrame>
          <p:nvGraphicFramePr>
            <p:cNvPr id="196625" name="Object 17"/>
            <p:cNvGraphicFramePr>
              <a:graphicFrameLocks noChangeAspect="1"/>
            </p:cNvGraphicFramePr>
            <p:nvPr/>
          </p:nvGraphicFramePr>
          <p:xfrm>
            <a:off x="2526" y="2175"/>
            <a:ext cx="150" cy="212"/>
          </p:xfrm>
          <a:graphic>
            <a:graphicData uri="http://schemas.openxmlformats.org/presentationml/2006/ole">
              <p:oleObj spid="_x0000_s196625" name="Equation" r:id="rId8" imgW="152280" imgH="215640" progId="Equation.3">
                <p:embed/>
              </p:oleObj>
            </a:graphicData>
          </a:graphic>
        </p:graphicFrame>
        <p:graphicFrame>
          <p:nvGraphicFramePr>
            <p:cNvPr id="196626" name="Object 18"/>
            <p:cNvGraphicFramePr>
              <a:graphicFrameLocks noChangeAspect="1"/>
            </p:cNvGraphicFramePr>
            <p:nvPr/>
          </p:nvGraphicFramePr>
          <p:xfrm>
            <a:off x="2904" y="2169"/>
            <a:ext cx="163" cy="225"/>
          </p:xfrm>
          <a:graphic>
            <a:graphicData uri="http://schemas.openxmlformats.org/presentationml/2006/ole">
              <p:oleObj spid="_x0000_s196626" name="Equation" r:id="rId9" imgW="164880" imgH="228600" progId="Equation.DSMT4">
                <p:embed/>
              </p:oleObj>
            </a:graphicData>
          </a:graphic>
        </p:graphicFrame>
        <p:graphicFrame>
          <p:nvGraphicFramePr>
            <p:cNvPr id="196627" name="Object 19"/>
            <p:cNvGraphicFramePr>
              <a:graphicFrameLocks noChangeAspect="1"/>
            </p:cNvGraphicFramePr>
            <p:nvPr/>
          </p:nvGraphicFramePr>
          <p:xfrm>
            <a:off x="3396" y="2175"/>
            <a:ext cx="150" cy="225"/>
          </p:xfrm>
          <a:graphic>
            <a:graphicData uri="http://schemas.openxmlformats.org/presentationml/2006/ole">
              <p:oleObj spid="_x0000_s196627" name="Equation" r:id="rId10" imgW="152280" imgH="228600" progId="Equation.DSMT4">
                <p:embed/>
              </p:oleObj>
            </a:graphicData>
          </a:graphic>
        </p:graphicFrame>
        <p:sp>
          <p:nvSpPr>
            <p:cNvPr id="196628" name="Line 20"/>
            <p:cNvSpPr>
              <a:spLocks noChangeShapeType="1"/>
            </p:cNvSpPr>
            <p:nvPr/>
          </p:nvSpPr>
          <p:spPr bwMode="auto">
            <a:xfrm>
              <a:off x="1902" y="2943"/>
              <a:ext cx="25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96632" name="Object 24"/>
            <p:cNvGraphicFramePr>
              <a:graphicFrameLocks noChangeAspect="1"/>
            </p:cNvGraphicFramePr>
            <p:nvPr/>
          </p:nvGraphicFramePr>
          <p:xfrm>
            <a:off x="4548" y="2855"/>
            <a:ext cx="276" cy="216"/>
          </p:xfrm>
          <a:graphic>
            <a:graphicData uri="http://schemas.openxmlformats.org/presentationml/2006/ole">
              <p:oleObj spid="_x0000_s196632" name="Equation" r:id="rId11" imgW="291960" imgH="228600" progId="Equation.DSMT4">
                <p:embed/>
              </p:oleObj>
            </a:graphicData>
          </a:graphic>
        </p:graphicFrame>
        <p:graphicFrame>
          <p:nvGraphicFramePr>
            <p:cNvPr id="196633" name="Object 25"/>
            <p:cNvGraphicFramePr>
              <a:graphicFrameLocks noChangeAspect="1"/>
            </p:cNvGraphicFramePr>
            <p:nvPr/>
          </p:nvGraphicFramePr>
          <p:xfrm>
            <a:off x="2526" y="2943"/>
            <a:ext cx="150" cy="212"/>
          </p:xfrm>
          <a:graphic>
            <a:graphicData uri="http://schemas.openxmlformats.org/presentationml/2006/ole">
              <p:oleObj spid="_x0000_s196633" name="Equation" r:id="rId12" imgW="152280" imgH="215640" progId="Equation.3">
                <p:embed/>
              </p:oleObj>
            </a:graphicData>
          </a:graphic>
        </p:graphicFrame>
        <p:graphicFrame>
          <p:nvGraphicFramePr>
            <p:cNvPr id="196634" name="Object 26"/>
            <p:cNvGraphicFramePr>
              <a:graphicFrameLocks noChangeAspect="1"/>
            </p:cNvGraphicFramePr>
            <p:nvPr/>
          </p:nvGraphicFramePr>
          <p:xfrm>
            <a:off x="2904" y="2937"/>
            <a:ext cx="163" cy="225"/>
          </p:xfrm>
          <a:graphic>
            <a:graphicData uri="http://schemas.openxmlformats.org/presentationml/2006/ole">
              <p:oleObj spid="_x0000_s196634" name="Equation" r:id="rId13" imgW="164880" imgH="228600" progId="Equation.DSMT4">
                <p:embed/>
              </p:oleObj>
            </a:graphicData>
          </a:graphic>
        </p:graphicFrame>
        <p:graphicFrame>
          <p:nvGraphicFramePr>
            <p:cNvPr id="196635" name="Object 27"/>
            <p:cNvGraphicFramePr>
              <a:graphicFrameLocks noChangeAspect="1"/>
            </p:cNvGraphicFramePr>
            <p:nvPr/>
          </p:nvGraphicFramePr>
          <p:xfrm>
            <a:off x="3396" y="2943"/>
            <a:ext cx="150" cy="225"/>
          </p:xfrm>
          <a:graphic>
            <a:graphicData uri="http://schemas.openxmlformats.org/presentationml/2006/ole">
              <p:oleObj spid="_x0000_s196635" name="Equation" r:id="rId14" imgW="152280" imgH="228600" progId="Equation.DSMT4">
                <p:embed/>
              </p:oleObj>
            </a:graphicData>
          </a:graphic>
        </p:graphicFrame>
        <p:sp>
          <p:nvSpPr>
            <p:cNvPr id="196636" name="Line 28"/>
            <p:cNvSpPr>
              <a:spLocks noChangeShapeType="1"/>
            </p:cNvSpPr>
            <p:nvPr/>
          </p:nvSpPr>
          <p:spPr bwMode="auto">
            <a:xfrm>
              <a:off x="2046" y="2127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96637" name="Object 29"/>
            <p:cNvGraphicFramePr>
              <a:graphicFrameLocks noChangeAspect="1"/>
            </p:cNvGraphicFramePr>
            <p:nvPr/>
          </p:nvGraphicFramePr>
          <p:xfrm>
            <a:off x="1986" y="2241"/>
            <a:ext cx="120" cy="168"/>
          </p:xfrm>
          <a:graphic>
            <a:graphicData uri="http://schemas.openxmlformats.org/presentationml/2006/ole">
              <p:oleObj spid="_x0000_s196637" name="Equation" r:id="rId15" imgW="126720" imgH="177480" progId="Equation.DSMT4">
                <p:embed/>
              </p:oleObj>
            </a:graphicData>
          </a:graphic>
        </p:graphicFrame>
        <p:sp>
          <p:nvSpPr>
            <p:cNvPr id="196638" name="AutoShape 30"/>
            <p:cNvSpPr>
              <a:spLocks noChangeArrowheads="1"/>
            </p:cNvSpPr>
            <p:nvPr/>
          </p:nvSpPr>
          <p:spPr bwMode="auto">
            <a:xfrm flipV="1">
              <a:off x="2526" y="1743"/>
              <a:ext cx="96" cy="43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639" name="AutoShape 31"/>
            <p:cNvSpPr>
              <a:spLocks noChangeArrowheads="1"/>
            </p:cNvSpPr>
            <p:nvPr/>
          </p:nvSpPr>
          <p:spPr bwMode="auto">
            <a:xfrm flipV="1">
              <a:off x="2910" y="1983"/>
              <a:ext cx="96" cy="19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640" name="AutoShape 32"/>
            <p:cNvSpPr>
              <a:spLocks noChangeArrowheads="1"/>
            </p:cNvSpPr>
            <p:nvPr/>
          </p:nvSpPr>
          <p:spPr bwMode="auto">
            <a:xfrm flipV="1">
              <a:off x="3390" y="1887"/>
              <a:ext cx="96" cy="288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641" name="AutoShape 33"/>
            <p:cNvSpPr>
              <a:spLocks noChangeArrowheads="1"/>
            </p:cNvSpPr>
            <p:nvPr/>
          </p:nvSpPr>
          <p:spPr bwMode="auto">
            <a:xfrm flipV="1">
              <a:off x="2526" y="2655"/>
              <a:ext cx="96" cy="288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642" name="AutoShape 34"/>
            <p:cNvSpPr>
              <a:spLocks noChangeArrowheads="1"/>
            </p:cNvSpPr>
            <p:nvPr/>
          </p:nvSpPr>
          <p:spPr bwMode="auto">
            <a:xfrm flipV="1">
              <a:off x="2910" y="2559"/>
              <a:ext cx="96" cy="38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643" name="AutoShape 35"/>
            <p:cNvSpPr>
              <a:spLocks noChangeArrowheads="1"/>
            </p:cNvSpPr>
            <p:nvPr/>
          </p:nvSpPr>
          <p:spPr bwMode="auto">
            <a:xfrm flipV="1">
              <a:off x="3390" y="2799"/>
              <a:ext cx="96" cy="14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644" name="Line 36"/>
            <p:cNvSpPr>
              <a:spLocks noChangeShapeType="1"/>
            </p:cNvSpPr>
            <p:nvPr/>
          </p:nvSpPr>
          <p:spPr bwMode="auto">
            <a:xfrm>
              <a:off x="2034" y="2877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96645" name="Object 37"/>
            <p:cNvGraphicFramePr>
              <a:graphicFrameLocks noChangeAspect="1"/>
            </p:cNvGraphicFramePr>
            <p:nvPr/>
          </p:nvGraphicFramePr>
          <p:xfrm>
            <a:off x="1974" y="2991"/>
            <a:ext cx="120" cy="168"/>
          </p:xfrm>
          <a:graphic>
            <a:graphicData uri="http://schemas.openxmlformats.org/presentationml/2006/ole">
              <p:oleObj spid="_x0000_s196645" name="Equation" r:id="rId16" imgW="126720" imgH="177480" progId="Equation.DSMT4">
                <p:embed/>
              </p:oleObj>
            </a:graphicData>
          </a:graphic>
        </p:graphicFrame>
        <p:sp>
          <p:nvSpPr>
            <p:cNvPr id="196646" name="AutoShape 38"/>
            <p:cNvSpPr>
              <a:spLocks noChangeArrowheads="1"/>
            </p:cNvSpPr>
            <p:nvPr/>
          </p:nvSpPr>
          <p:spPr bwMode="auto">
            <a:xfrm>
              <a:off x="1998" y="1743"/>
              <a:ext cx="96" cy="432"/>
            </a:xfrm>
            <a:prstGeom prst="triangle">
              <a:avLst>
                <a:gd name="adj" fmla="val 50000"/>
              </a:avLst>
            </a:prstGeom>
            <a:solidFill>
              <a:srgbClr val="CC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647" name="AutoShape 39"/>
            <p:cNvSpPr>
              <a:spLocks noChangeArrowheads="1"/>
            </p:cNvSpPr>
            <p:nvPr/>
          </p:nvSpPr>
          <p:spPr bwMode="auto">
            <a:xfrm>
              <a:off x="1998" y="2511"/>
              <a:ext cx="96" cy="432"/>
            </a:xfrm>
            <a:prstGeom prst="triangle">
              <a:avLst>
                <a:gd name="adj" fmla="val 50000"/>
              </a:avLst>
            </a:prstGeom>
            <a:solidFill>
              <a:srgbClr val="CC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648" name="Line 40"/>
            <p:cNvSpPr>
              <a:spLocks noChangeShapeType="1"/>
            </p:cNvSpPr>
            <p:nvPr/>
          </p:nvSpPr>
          <p:spPr bwMode="auto">
            <a:xfrm>
              <a:off x="1902" y="3792"/>
              <a:ext cx="25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96649" name="Object 41"/>
            <p:cNvGraphicFramePr>
              <a:graphicFrameLocks noChangeAspect="1"/>
            </p:cNvGraphicFramePr>
            <p:nvPr/>
          </p:nvGraphicFramePr>
          <p:xfrm>
            <a:off x="4524" y="3704"/>
            <a:ext cx="324" cy="216"/>
          </p:xfrm>
          <a:graphic>
            <a:graphicData uri="http://schemas.openxmlformats.org/presentationml/2006/ole">
              <p:oleObj spid="_x0000_s196649" name="Equation" r:id="rId17" imgW="342720" imgH="228600" progId="Equation.DSMT4">
                <p:embed/>
              </p:oleObj>
            </a:graphicData>
          </a:graphic>
        </p:graphicFrame>
        <p:graphicFrame>
          <p:nvGraphicFramePr>
            <p:cNvPr id="196650" name="Object 42"/>
            <p:cNvGraphicFramePr>
              <a:graphicFrameLocks noChangeAspect="1"/>
            </p:cNvGraphicFramePr>
            <p:nvPr/>
          </p:nvGraphicFramePr>
          <p:xfrm>
            <a:off x="2526" y="3792"/>
            <a:ext cx="150" cy="212"/>
          </p:xfrm>
          <a:graphic>
            <a:graphicData uri="http://schemas.openxmlformats.org/presentationml/2006/ole">
              <p:oleObj spid="_x0000_s196650" name="Equation" r:id="rId18" imgW="152280" imgH="215640" progId="Equation.3">
                <p:embed/>
              </p:oleObj>
            </a:graphicData>
          </a:graphic>
        </p:graphicFrame>
        <p:graphicFrame>
          <p:nvGraphicFramePr>
            <p:cNvPr id="196651" name="Object 43"/>
            <p:cNvGraphicFramePr>
              <a:graphicFrameLocks noChangeAspect="1"/>
            </p:cNvGraphicFramePr>
            <p:nvPr/>
          </p:nvGraphicFramePr>
          <p:xfrm>
            <a:off x="2904" y="3786"/>
            <a:ext cx="163" cy="225"/>
          </p:xfrm>
          <a:graphic>
            <a:graphicData uri="http://schemas.openxmlformats.org/presentationml/2006/ole">
              <p:oleObj spid="_x0000_s196651" name="Equation" r:id="rId19" imgW="164880" imgH="228600" progId="Equation.DSMT4">
                <p:embed/>
              </p:oleObj>
            </a:graphicData>
          </a:graphic>
        </p:graphicFrame>
        <p:graphicFrame>
          <p:nvGraphicFramePr>
            <p:cNvPr id="196652" name="Object 44"/>
            <p:cNvGraphicFramePr>
              <a:graphicFrameLocks noChangeAspect="1"/>
            </p:cNvGraphicFramePr>
            <p:nvPr/>
          </p:nvGraphicFramePr>
          <p:xfrm>
            <a:off x="3396" y="3792"/>
            <a:ext cx="150" cy="225"/>
          </p:xfrm>
          <a:graphic>
            <a:graphicData uri="http://schemas.openxmlformats.org/presentationml/2006/ole">
              <p:oleObj spid="_x0000_s196652" name="Equation" r:id="rId20" imgW="152280" imgH="228600" progId="Equation.DSMT4">
                <p:embed/>
              </p:oleObj>
            </a:graphicData>
          </a:graphic>
        </p:graphicFrame>
        <p:sp>
          <p:nvSpPr>
            <p:cNvPr id="196653" name="AutoShape 45"/>
            <p:cNvSpPr>
              <a:spLocks noChangeArrowheads="1"/>
            </p:cNvSpPr>
            <p:nvPr/>
          </p:nvSpPr>
          <p:spPr bwMode="auto">
            <a:xfrm flipV="1">
              <a:off x="2526" y="3408"/>
              <a:ext cx="96" cy="38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654" name="AutoShape 46"/>
            <p:cNvSpPr>
              <a:spLocks noChangeArrowheads="1"/>
            </p:cNvSpPr>
            <p:nvPr/>
          </p:nvSpPr>
          <p:spPr bwMode="auto">
            <a:xfrm flipV="1">
              <a:off x="2910" y="3552"/>
              <a:ext cx="96" cy="240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655" name="AutoShape 47"/>
            <p:cNvSpPr>
              <a:spLocks noChangeArrowheads="1"/>
            </p:cNvSpPr>
            <p:nvPr/>
          </p:nvSpPr>
          <p:spPr bwMode="auto">
            <a:xfrm flipV="1">
              <a:off x="3390" y="3600"/>
              <a:ext cx="96" cy="19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656" name="Line 48"/>
            <p:cNvSpPr>
              <a:spLocks noChangeShapeType="1"/>
            </p:cNvSpPr>
            <p:nvPr/>
          </p:nvSpPr>
          <p:spPr bwMode="auto">
            <a:xfrm>
              <a:off x="2034" y="372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96657" name="Object 49"/>
            <p:cNvGraphicFramePr>
              <a:graphicFrameLocks noChangeAspect="1"/>
            </p:cNvGraphicFramePr>
            <p:nvPr/>
          </p:nvGraphicFramePr>
          <p:xfrm>
            <a:off x="1974" y="3840"/>
            <a:ext cx="120" cy="168"/>
          </p:xfrm>
          <a:graphic>
            <a:graphicData uri="http://schemas.openxmlformats.org/presentationml/2006/ole">
              <p:oleObj spid="_x0000_s196657" name="Equation" r:id="rId21" imgW="126720" imgH="177480" progId="Equation.DSMT4">
                <p:embed/>
              </p:oleObj>
            </a:graphicData>
          </a:graphic>
        </p:graphicFrame>
        <p:sp>
          <p:nvSpPr>
            <p:cNvPr id="196658" name="AutoShape 50"/>
            <p:cNvSpPr>
              <a:spLocks noChangeArrowheads="1"/>
            </p:cNvSpPr>
            <p:nvPr/>
          </p:nvSpPr>
          <p:spPr bwMode="auto">
            <a:xfrm>
              <a:off x="1998" y="3360"/>
              <a:ext cx="96" cy="432"/>
            </a:xfrm>
            <a:prstGeom prst="triangle">
              <a:avLst>
                <a:gd name="adj" fmla="val 50000"/>
              </a:avLst>
            </a:prstGeom>
            <a:solidFill>
              <a:srgbClr val="CC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96659" name="Object 51"/>
            <p:cNvGraphicFramePr>
              <a:graphicFrameLocks noChangeAspect="1"/>
            </p:cNvGraphicFramePr>
            <p:nvPr/>
          </p:nvGraphicFramePr>
          <p:xfrm>
            <a:off x="4014" y="2352"/>
            <a:ext cx="176" cy="406"/>
          </p:xfrm>
          <a:graphic>
            <a:graphicData uri="http://schemas.openxmlformats.org/presentationml/2006/ole">
              <p:oleObj spid="_x0000_s196659" name="Equation" r:id="rId22" imgW="75960" imgH="177480" progId="Equation.3">
                <p:embed/>
              </p:oleObj>
            </a:graphicData>
          </a:graphic>
        </p:graphicFrame>
        <p:graphicFrame>
          <p:nvGraphicFramePr>
            <p:cNvPr id="196660" name="Object 52"/>
            <p:cNvGraphicFramePr>
              <a:graphicFrameLocks noChangeAspect="1"/>
            </p:cNvGraphicFramePr>
            <p:nvPr/>
          </p:nvGraphicFramePr>
          <p:xfrm>
            <a:off x="2334" y="2492"/>
            <a:ext cx="384" cy="147"/>
          </p:xfrm>
          <a:graphic>
            <a:graphicData uri="http://schemas.openxmlformats.org/presentationml/2006/ole">
              <p:oleObj spid="_x0000_s196660" name="Equation" r:id="rId23" imgW="596880" imgH="228600" progId="Equation.3">
                <p:embed/>
              </p:oleObj>
            </a:graphicData>
          </a:graphic>
        </p:graphicFrame>
        <p:graphicFrame>
          <p:nvGraphicFramePr>
            <p:cNvPr id="196661" name="Object 53"/>
            <p:cNvGraphicFramePr>
              <a:graphicFrameLocks noChangeAspect="1"/>
            </p:cNvGraphicFramePr>
            <p:nvPr/>
          </p:nvGraphicFramePr>
          <p:xfrm>
            <a:off x="2758" y="2400"/>
            <a:ext cx="400" cy="147"/>
          </p:xfrm>
          <a:graphic>
            <a:graphicData uri="http://schemas.openxmlformats.org/presentationml/2006/ole">
              <p:oleObj spid="_x0000_s196661" name="Equation" r:id="rId24" imgW="622080" imgH="228600" progId="Equation.DSMT4">
                <p:embed/>
              </p:oleObj>
            </a:graphicData>
          </a:graphic>
        </p:graphicFrame>
        <p:graphicFrame>
          <p:nvGraphicFramePr>
            <p:cNvPr id="196662" name="Object 54"/>
            <p:cNvGraphicFramePr>
              <a:graphicFrameLocks noChangeAspect="1"/>
            </p:cNvGraphicFramePr>
            <p:nvPr/>
          </p:nvGraphicFramePr>
          <p:xfrm>
            <a:off x="3298" y="2592"/>
            <a:ext cx="392" cy="147"/>
          </p:xfrm>
          <a:graphic>
            <a:graphicData uri="http://schemas.openxmlformats.org/presentationml/2006/ole">
              <p:oleObj spid="_x0000_s196662" name="Equation" r:id="rId25" imgW="609480" imgH="228600" progId="Equation.DSMT4">
                <p:embed/>
              </p:oleObj>
            </a:graphicData>
          </a:graphic>
        </p:graphicFrame>
        <p:graphicFrame>
          <p:nvGraphicFramePr>
            <p:cNvPr id="196663" name="Object 55"/>
            <p:cNvGraphicFramePr>
              <a:graphicFrameLocks noChangeAspect="1"/>
            </p:cNvGraphicFramePr>
            <p:nvPr/>
          </p:nvGraphicFramePr>
          <p:xfrm>
            <a:off x="4014" y="3120"/>
            <a:ext cx="176" cy="406"/>
          </p:xfrm>
          <a:graphic>
            <a:graphicData uri="http://schemas.openxmlformats.org/presentationml/2006/ole">
              <p:oleObj spid="_x0000_s196663" name="Equation" r:id="rId26" imgW="75960" imgH="177480" progId="Equation.3">
                <p:embed/>
              </p:oleObj>
            </a:graphicData>
          </a:graphic>
        </p:graphicFrame>
        <p:sp>
          <p:nvSpPr>
            <p:cNvPr id="196664" name="Line 56"/>
            <p:cNvSpPr>
              <a:spLocks noChangeShapeType="1"/>
            </p:cNvSpPr>
            <p:nvPr/>
          </p:nvSpPr>
          <p:spPr bwMode="auto">
            <a:xfrm flipV="1">
              <a:off x="1710" y="2064"/>
              <a:ext cx="19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6665" name="Line 57"/>
            <p:cNvSpPr>
              <a:spLocks noChangeShapeType="1"/>
            </p:cNvSpPr>
            <p:nvPr/>
          </p:nvSpPr>
          <p:spPr bwMode="auto">
            <a:xfrm>
              <a:off x="1566" y="2640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6666" name="Line 58"/>
            <p:cNvSpPr>
              <a:spLocks noChangeShapeType="1"/>
            </p:cNvSpPr>
            <p:nvPr/>
          </p:nvSpPr>
          <p:spPr bwMode="auto">
            <a:xfrm>
              <a:off x="1566" y="2784"/>
              <a:ext cx="288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6667" name="Text Box 59"/>
            <p:cNvSpPr txBox="1">
              <a:spLocks noChangeArrowheads="1"/>
            </p:cNvSpPr>
            <p:nvPr/>
          </p:nvSpPr>
          <p:spPr bwMode="auto">
            <a:xfrm>
              <a:off x="288" y="2400"/>
              <a:ext cx="1344" cy="237"/>
            </a:xfrm>
            <a:prstGeom prst="rect">
              <a:avLst/>
            </a:prstGeom>
            <a:noFill/>
            <a:ln w="9525">
              <a:solidFill>
                <a:srgbClr val="CC00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transmitted</a:t>
              </a:r>
            </a:p>
          </p:txBody>
        </p:sp>
        <p:graphicFrame>
          <p:nvGraphicFramePr>
            <p:cNvPr id="196668" name="Object 60"/>
            <p:cNvGraphicFramePr>
              <a:graphicFrameLocks noChangeAspect="1"/>
            </p:cNvGraphicFramePr>
            <p:nvPr/>
          </p:nvGraphicFramePr>
          <p:xfrm>
            <a:off x="3552" y="1968"/>
            <a:ext cx="192" cy="82"/>
          </p:xfrm>
          <a:graphic>
            <a:graphicData uri="http://schemas.openxmlformats.org/presentationml/2006/ole">
              <p:oleObj spid="_x0000_s196668" name="Equation" r:id="rId27" imgW="177480" imgH="75960" progId="Equation.3">
                <p:embed/>
              </p:oleObj>
            </a:graphicData>
          </a:graphic>
        </p:graphicFrame>
        <p:graphicFrame>
          <p:nvGraphicFramePr>
            <p:cNvPr id="196669" name="Object 61"/>
            <p:cNvGraphicFramePr>
              <a:graphicFrameLocks noChangeAspect="1"/>
            </p:cNvGraphicFramePr>
            <p:nvPr/>
          </p:nvGraphicFramePr>
          <p:xfrm>
            <a:off x="3120" y="1968"/>
            <a:ext cx="192" cy="82"/>
          </p:xfrm>
          <a:graphic>
            <a:graphicData uri="http://schemas.openxmlformats.org/presentationml/2006/ole">
              <p:oleObj spid="_x0000_s196669" name="Equation" r:id="rId28" imgW="177480" imgH="75960" progId="Equation.3">
                <p:embed/>
              </p:oleObj>
            </a:graphicData>
          </a:graphic>
        </p:graphicFrame>
        <p:graphicFrame>
          <p:nvGraphicFramePr>
            <p:cNvPr id="196670" name="Object 62"/>
            <p:cNvGraphicFramePr>
              <a:graphicFrameLocks noChangeAspect="1"/>
            </p:cNvGraphicFramePr>
            <p:nvPr/>
          </p:nvGraphicFramePr>
          <p:xfrm>
            <a:off x="3600" y="2736"/>
            <a:ext cx="192" cy="82"/>
          </p:xfrm>
          <a:graphic>
            <a:graphicData uri="http://schemas.openxmlformats.org/presentationml/2006/ole">
              <p:oleObj spid="_x0000_s196670" name="Equation" r:id="rId29" imgW="177480" imgH="75960" progId="Equation.3">
                <p:embed/>
              </p:oleObj>
            </a:graphicData>
          </a:graphic>
        </p:graphicFrame>
        <p:graphicFrame>
          <p:nvGraphicFramePr>
            <p:cNvPr id="196671" name="Object 63"/>
            <p:cNvGraphicFramePr>
              <a:graphicFrameLocks noChangeAspect="1"/>
            </p:cNvGraphicFramePr>
            <p:nvPr/>
          </p:nvGraphicFramePr>
          <p:xfrm>
            <a:off x="3120" y="2736"/>
            <a:ext cx="192" cy="82"/>
          </p:xfrm>
          <a:graphic>
            <a:graphicData uri="http://schemas.openxmlformats.org/presentationml/2006/ole">
              <p:oleObj spid="_x0000_s196671" name="Equation" r:id="rId30" imgW="177480" imgH="75960" progId="Equation.3">
                <p:embed/>
              </p:oleObj>
            </a:graphicData>
          </a:graphic>
        </p:graphicFrame>
        <p:graphicFrame>
          <p:nvGraphicFramePr>
            <p:cNvPr id="196672" name="Object 64"/>
            <p:cNvGraphicFramePr>
              <a:graphicFrameLocks noChangeAspect="1"/>
            </p:cNvGraphicFramePr>
            <p:nvPr/>
          </p:nvGraphicFramePr>
          <p:xfrm>
            <a:off x="3600" y="3600"/>
            <a:ext cx="192" cy="82"/>
          </p:xfrm>
          <a:graphic>
            <a:graphicData uri="http://schemas.openxmlformats.org/presentationml/2006/ole">
              <p:oleObj spid="_x0000_s196672" name="Equation" r:id="rId31" imgW="177480" imgH="75960" progId="Equation.3">
                <p:embed/>
              </p:oleObj>
            </a:graphicData>
          </a:graphic>
        </p:graphicFrame>
        <p:graphicFrame>
          <p:nvGraphicFramePr>
            <p:cNvPr id="196673" name="Object 65"/>
            <p:cNvGraphicFramePr>
              <a:graphicFrameLocks noChangeAspect="1"/>
            </p:cNvGraphicFramePr>
            <p:nvPr/>
          </p:nvGraphicFramePr>
          <p:xfrm>
            <a:off x="3168" y="3600"/>
            <a:ext cx="192" cy="82"/>
          </p:xfrm>
          <a:graphic>
            <a:graphicData uri="http://schemas.openxmlformats.org/presentationml/2006/ole">
              <p:oleObj spid="_x0000_s196673" name="Equation" r:id="rId32" imgW="177480" imgH="75960" progId="Equation.3">
                <p:embed/>
              </p:oleObj>
            </a:graphicData>
          </a:graphic>
        </p:graphicFrame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6" name="Text Box 4"/>
          <p:cNvSpPr txBox="1">
            <a:spLocks noChangeArrowheads="1"/>
          </p:cNvSpPr>
          <p:nvPr/>
        </p:nvSpPr>
        <p:spPr bwMode="auto">
          <a:xfrm>
            <a:off x="0" y="228600"/>
            <a:ext cx="883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Take the</a:t>
            </a:r>
            <a:r>
              <a:rPr lang="en-US"/>
              <a:t> </a:t>
            </a:r>
            <a:r>
              <a:rPr lang="en-US" u="sng"/>
              <a:t>average received power</a:t>
            </a:r>
            <a:r>
              <a:rPr lang="en-US"/>
              <a:t> </a:t>
            </a:r>
            <a:r>
              <a:rPr lang="en-US" b="0"/>
              <a:t>at time</a:t>
            </a:r>
            <a:r>
              <a:rPr lang="en-US"/>
              <a:t> </a:t>
            </a:r>
          </a:p>
        </p:txBody>
      </p:sp>
      <p:graphicFrame>
        <p:nvGraphicFramePr>
          <p:cNvPr id="197637" name="Object 5"/>
          <p:cNvGraphicFramePr>
            <a:graphicFrameLocks noChangeAspect="1"/>
          </p:cNvGraphicFramePr>
          <p:nvPr/>
        </p:nvGraphicFramePr>
        <p:xfrm>
          <a:off x="4495800" y="228600"/>
          <a:ext cx="911225" cy="400050"/>
        </p:xfrm>
        <a:graphic>
          <a:graphicData uri="http://schemas.openxmlformats.org/presentationml/2006/ole">
            <p:oleObj spid="_x0000_s197637" name="Equation" r:id="rId4" imgW="520560" imgH="228600" progId="Equation.DSMT4">
              <p:embed/>
            </p:oleObj>
          </a:graphicData>
        </a:graphic>
      </p:graphicFrame>
      <p:sp>
        <p:nvSpPr>
          <p:cNvPr id="197638" name="Line 6"/>
          <p:cNvSpPr>
            <a:spLocks noChangeShapeType="1"/>
          </p:cNvSpPr>
          <p:nvPr/>
        </p:nvSpPr>
        <p:spPr bwMode="auto">
          <a:xfrm>
            <a:off x="1447800" y="20574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97639" name="Object 7"/>
          <p:cNvGraphicFramePr>
            <a:graphicFrameLocks noChangeAspect="1"/>
          </p:cNvGraphicFramePr>
          <p:nvPr/>
        </p:nvGraphicFramePr>
        <p:xfrm>
          <a:off x="4953000" y="2133600"/>
          <a:ext cx="293688" cy="323850"/>
        </p:xfrm>
        <a:graphic>
          <a:graphicData uri="http://schemas.openxmlformats.org/presentationml/2006/ole">
            <p:oleObj spid="_x0000_s197639" name="Equation" r:id="rId5" imgW="126720" imgH="139680" progId="Equation.DSMT4">
              <p:embed/>
            </p:oleObj>
          </a:graphicData>
        </a:graphic>
      </p:graphicFrame>
      <p:graphicFrame>
        <p:nvGraphicFramePr>
          <p:cNvPr id="197640" name="Object 8"/>
          <p:cNvGraphicFramePr>
            <a:graphicFrameLocks noChangeAspect="1"/>
          </p:cNvGraphicFramePr>
          <p:nvPr/>
        </p:nvGraphicFramePr>
        <p:xfrm>
          <a:off x="2438400" y="2057400"/>
          <a:ext cx="238125" cy="336550"/>
        </p:xfrm>
        <a:graphic>
          <a:graphicData uri="http://schemas.openxmlformats.org/presentationml/2006/ole">
            <p:oleObj spid="_x0000_s197640" name="Equation" r:id="rId6" imgW="152280" imgH="215640" progId="Equation.3">
              <p:embed/>
            </p:oleObj>
          </a:graphicData>
        </a:graphic>
      </p:graphicFrame>
      <p:graphicFrame>
        <p:nvGraphicFramePr>
          <p:cNvPr id="197641" name="Object 9"/>
          <p:cNvGraphicFramePr>
            <a:graphicFrameLocks noChangeAspect="1"/>
          </p:cNvGraphicFramePr>
          <p:nvPr/>
        </p:nvGraphicFramePr>
        <p:xfrm>
          <a:off x="3038475" y="2047875"/>
          <a:ext cx="258763" cy="357188"/>
        </p:xfrm>
        <a:graphic>
          <a:graphicData uri="http://schemas.openxmlformats.org/presentationml/2006/ole">
            <p:oleObj spid="_x0000_s197641" name="Equation" r:id="rId7" imgW="164880" imgH="228600" progId="Equation.DSMT4">
              <p:embed/>
            </p:oleObj>
          </a:graphicData>
        </a:graphic>
      </p:graphicFrame>
      <p:graphicFrame>
        <p:nvGraphicFramePr>
          <p:cNvPr id="197642" name="Object 10"/>
          <p:cNvGraphicFramePr>
            <a:graphicFrameLocks noChangeAspect="1"/>
          </p:cNvGraphicFramePr>
          <p:nvPr/>
        </p:nvGraphicFramePr>
        <p:xfrm>
          <a:off x="3819525" y="2057400"/>
          <a:ext cx="238125" cy="357188"/>
        </p:xfrm>
        <a:graphic>
          <a:graphicData uri="http://schemas.openxmlformats.org/presentationml/2006/ole">
            <p:oleObj spid="_x0000_s197642" name="Equation" r:id="rId8" imgW="152280" imgH="228600" progId="Equation.DSMT4">
              <p:embed/>
            </p:oleObj>
          </a:graphicData>
        </a:graphic>
      </p:graphicFrame>
      <p:sp>
        <p:nvSpPr>
          <p:cNvPr id="197648" name="Line 16"/>
          <p:cNvSpPr>
            <a:spLocks noChangeShapeType="1"/>
          </p:cNvSpPr>
          <p:nvPr/>
        </p:nvSpPr>
        <p:spPr bwMode="auto">
          <a:xfrm>
            <a:off x="1676400" y="1981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97649" name="Object 17"/>
          <p:cNvGraphicFramePr>
            <a:graphicFrameLocks noChangeAspect="1"/>
          </p:cNvGraphicFramePr>
          <p:nvPr/>
        </p:nvGraphicFramePr>
        <p:xfrm>
          <a:off x="1581150" y="2162175"/>
          <a:ext cx="190500" cy="266700"/>
        </p:xfrm>
        <a:graphic>
          <a:graphicData uri="http://schemas.openxmlformats.org/presentationml/2006/ole">
            <p:oleObj spid="_x0000_s197649" name="Equation" r:id="rId9" imgW="126720" imgH="177480" progId="Equation.DSMT4">
              <p:embed/>
            </p:oleObj>
          </a:graphicData>
        </a:graphic>
      </p:graphicFrame>
      <p:sp>
        <p:nvSpPr>
          <p:cNvPr id="197650" name="AutoShape 18"/>
          <p:cNvSpPr>
            <a:spLocks noChangeArrowheads="1"/>
          </p:cNvSpPr>
          <p:nvPr/>
        </p:nvSpPr>
        <p:spPr bwMode="auto">
          <a:xfrm flipV="1">
            <a:off x="2438400" y="1371600"/>
            <a:ext cx="152400" cy="6858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651" name="AutoShape 19"/>
          <p:cNvSpPr>
            <a:spLocks noChangeArrowheads="1"/>
          </p:cNvSpPr>
          <p:nvPr/>
        </p:nvSpPr>
        <p:spPr bwMode="auto">
          <a:xfrm flipV="1">
            <a:off x="3048000" y="1676400"/>
            <a:ext cx="152400" cy="3810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652" name="AutoShape 20"/>
          <p:cNvSpPr>
            <a:spLocks noChangeArrowheads="1"/>
          </p:cNvSpPr>
          <p:nvPr/>
        </p:nvSpPr>
        <p:spPr bwMode="auto">
          <a:xfrm flipV="1">
            <a:off x="3810000" y="1676400"/>
            <a:ext cx="152400" cy="3810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658" name="AutoShape 26"/>
          <p:cNvSpPr>
            <a:spLocks noChangeArrowheads="1"/>
          </p:cNvSpPr>
          <p:nvPr/>
        </p:nvSpPr>
        <p:spPr bwMode="auto">
          <a:xfrm>
            <a:off x="1600200" y="1371600"/>
            <a:ext cx="152400" cy="685800"/>
          </a:xfrm>
          <a:prstGeom prst="triangle">
            <a:avLst>
              <a:gd name="adj" fmla="val 50000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97676" name="Object 44"/>
          <p:cNvGraphicFramePr>
            <a:graphicFrameLocks noChangeAspect="1"/>
          </p:cNvGraphicFramePr>
          <p:nvPr/>
        </p:nvGraphicFramePr>
        <p:xfrm>
          <a:off x="2362200" y="914400"/>
          <a:ext cx="292100" cy="412750"/>
        </p:xfrm>
        <a:graphic>
          <a:graphicData uri="http://schemas.openxmlformats.org/presentationml/2006/ole">
            <p:oleObj spid="_x0000_s197676" name="Equation" r:id="rId10" imgW="152280" imgH="215640" progId="Equation.3">
              <p:embed/>
            </p:oleObj>
          </a:graphicData>
        </a:graphic>
      </p:graphicFrame>
      <p:graphicFrame>
        <p:nvGraphicFramePr>
          <p:cNvPr id="197677" name="Object 45"/>
          <p:cNvGraphicFramePr>
            <a:graphicFrameLocks noChangeAspect="1"/>
          </p:cNvGraphicFramePr>
          <p:nvPr/>
        </p:nvGraphicFramePr>
        <p:xfrm>
          <a:off x="2960688" y="1130300"/>
          <a:ext cx="315912" cy="438150"/>
        </p:xfrm>
        <a:graphic>
          <a:graphicData uri="http://schemas.openxmlformats.org/presentationml/2006/ole">
            <p:oleObj spid="_x0000_s197677" name="Equation" r:id="rId11" imgW="164880" imgH="228600" progId="Equation.DSMT4">
              <p:embed/>
            </p:oleObj>
          </a:graphicData>
        </a:graphic>
      </p:graphicFrame>
      <p:graphicFrame>
        <p:nvGraphicFramePr>
          <p:cNvPr id="197678" name="Object 46"/>
          <p:cNvGraphicFramePr>
            <a:graphicFrameLocks noChangeAspect="1"/>
          </p:cNvGraphicFramePr>
          <p:nvPr/>
        </p:nvGraphicFramePr>
        <p:xfrm>
          <a:off x="3733800" y="1143000"/>
          <a:ext cx="315913" cy="438150"/>
        </p:xfrm>
        <a:graphic>
          <a:graphicData uri="http://schemas.openxmlformats.org/presentationml/2006/ole">
            <p:oleObj spid="_x0000_s197678" name="Equation" r:id="rId12" imgW="164880" imgH="228600" progId="Equation.DSMT4">
              <p:embed/>
            </p:oleObj>
          </a:graphicData>
        </a:graphic>
      </p:graphicFrame>
      <p:graphicFrame>
        <p:nvGraphicFramePr>
          <p:cNvPr id="197679" name="Object 47"/>
          <p:cNvGraphicFramePr>
            <a:graphicFrameLocks noChangeAspect="1"/>
          </p:cNvGraphicFramePr>
          <p:nvPr/>
        </p:nvGraphicFramePr>
        <p:xfrm>
          <a:off x="3276600" y="1752600"/>
          <a:ext cx="304800" cy="130175"/>
        </p:xfrm>
        <a:graphic>
          <a:graphicData uri="http://schemas.openxmlformats.org/presentationml/2006/ole">
            <p:oleObj spid="_x0000_s197679" name="Equation" r:id="rId13" imgW="177480" imgH="75960" progId="Equation.3">
              <p:embed/>
            </p:oleObj>
          </a:graphicData>
        </a:graphic>
      </p:graphicFrame>
      <p:graphicFrame>
        <p:nvGraphicFramePr>
          <p:cNvPr id="197680" name="Object 48"/>
          <p:cNvGraphicFramePr>
            <a:graphicFrameLocks noChangeAspect="1"/>
          </p:cNvGraphicFramePr>
          <p:nvPr/>
        </p:nvGraphicFramePr>
        <p:xfrm>
          <a:off x="4038600" y="1752600"/>
          <a:ext cx="304800" cy="130175"/>
        </p:xfrm>
        <a:graphic>
          <a:graphicData uri="http://schemas.openxmlformats.org/presentationml/2006/ole">
            <p:oleObj spid="_x0000_s197680" name="Equation" r:id="rId14" imgW="177480" imgH="75960" progId="Equation.3">
              <p:embed/>
            </p:oleObj>
          </a:graphicData>
        </a:graphic>
      </p:graphicFrame>
      <p:graphicFrame>
        <p:nvGraphicFramePr>
          <p:cNvPr id="197681" name="Object 49"/>
          <p:cNvGraphicFramePr>
            <a:graphicFrameLocks noChangeAspect="1"/>
          </p:cNvGraphicFramePr>
          <p:nvPr/>
        </p:nvGraphicFramePr>
        <p:xfrm>
          <a:off x="5257800" y="1143000"/>
          <a:ext cx="2235200" cy="528638"/>
        </p:xfrm>
        <a:graphic>
          <a:graphicData uri="http://schemas.openxmlformats.org/presentationml/2006/ole">
            <p:oleObj spid="_x0000_s197681" name="Equation" r:id="rId15" imgW="965160" imgH="228600" progId="Equation.3">
              <p:embed/>
            </p:oleObj>
          </a:graphicData>
        </a:graphic>
      </p:graphicFrame>
      <p:grpSp>
        <p:nvGrpSpPr>
          <p:cNvPr id="197704" name="Group 72"/>
          <p:cNvGrpSpPr>
            <a:grpSpLocks/>
          </p:cNvGrpSpPr>
          <p:nvPr/>
        </p:nvGrpSpPr>
        <p:grpSpPr bwMode="auto">
          <a:xfrm>
            <a:off x="1828800" y="3733800"/>
            <a:ext cx="4419600" cy="2817813"/>
            <a:chOff x="1152" y="2352"/>
            <a:chExt cx="2784" cy="1775"/>
          </a:xfrm>
        </p:grpSpPr>
        <p:sp>
          <p:nvSpPr>
            <p:cNvPr id="197682" name="Line 50"/>
            <p:cNvSpPr>
              <a:spLocks noChangeShapeType="1"/>
            </p:cNvSpPr>
            <p:nvPr/>
          </p:nvSpPr>
          <p:spPr bwMode="auto">
            <a:xfrm>
              <a:off x="1440" y="2496"/>
              <a:ext cx="0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97683" name="Object 51"/>
            <p:cNvGraphicFramePr>
              <a:graphicFrameLocks noChangeAspect="1"/>
            </p:cNvGraphicFramePr>
            <p:nvPr/>
          </p:nvGraphicFramePr>
          <p:xfrm>
            <a:off x="1920" y="3936"/>
            <a:ext cx="310" cy="191"/>
          </p:xfrm>
          <a:graphic>
            <a:graphicData uri="http://schemas.openxmlformats.org/presentationml/2006/ole">
              <p:oleObj spid="_x0000_s197683" name="Equation" r:id="rId16" imgW="368280" imgH="228600" progId="Equation.DSMT4">
                <p:embed/>
              </p:oleObj>
            </a:graphicData>
          </a:graphic>
        </p:graphicFrame>
        <p:sp>
          <p:nvSpPr>
            <p:cNvPr id="197684" name="Line 52"/>
            <p:cNvSpPr>
              <a:spLocks noChangeShapeType="1"/>
            </p:cNvSpPr>
            <p:nvPr/>
          </p:nvSpPr>
          <p:spPr bwMode="auto">
            <a:xfrm>
              <a:off x="1584" y="2640"/>
              <a:ext cx="0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7687" name="Line 55"/>
            <p:cNvSpPr>
              <a:spLocks noChangeShapeType="1"/>
            </p:cNvSpPr>
            <p:nvPr/>
          </p:nvSpPr>
          <p:spPr bwMode="auto">
            <a:xfrm>
              <a:off x="2064" y="3552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7688" name="Line 56"/>
            <p:cNvSpPr>
              <a:spLocks noChangeShapeType="1"/>
            </p:cNvSpPr>
            <p:nvPr/>
          </p:nvSpPr>
          <p:spPr bwMode="auto">
            <a:xfrm>
              <a:off x="1392" y="379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7689" name="Line 57"/>
            <p:cNvSpPr>
              <a:spLocks noChangeShapeType="1"/>
            </p:cNvSpPr>
            <p:nvPr/>
          </p:nvSpPr>
          <p:spPr bwMode="auto">
            <a:xfrm>
              <a:off x="2064" y="3792"/>
              <a:ext cx="1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97690" name="Object 58"/>
            <p:cNvGraphicFramePr>
              <a:graphicFrameLocks noChangeAspect="1"/>
            </p:cNvGraphicFramePr>
            <p:nvPr/>
          </p:nvGraphicFramePr>
          <p:xfrm>
            <a:off x="1728" y="3648"/>
            <a:ext cx="246" cy="191"/>
          </p:xfrm>
          <a:graphic>
            <a:graphicData uri="http://schemas.openxmlformats.org/presentationml/2006/ole">
              <p:oleObj spid="_x0000_s197690" name="Equation" r:id="rId17" imgW="291960" imgH="228600" progId="Equation.DSMT4">
                <p:embed/>
              </p:oleObj>
            </a:graphicData>
          </a:graphic>
        </p:graphicFrame>
        <p:sp>
          <p:nvSpPr>
            <p:cNvPr id="197691" name="Line 59"/>
            <p:cNvSpPr>
              <a:spLocks noChangeShapeType="1"/>
            </p:cNvSpPr>
            <p:nvPr/>
          </p:nvSpPr>
          <p:spPr bwMode="auto">
            <a:xfrm>
              <a:off x="1296" y="3552"/>
              <a:ext cx="25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7692" name="Freeform 60"/>
            <p:cNvSpPr>
              <a:spLocks/>
            </p:cNvSpPr>
            <p:nvPr/>
          </p:nvSpPr>
          <p:spPr bwMode="auto">
            <a:xfrm>
              <a:off x="1440" y="2784"/>
              <a:ext cx="1488" cy="744"/>
            </a:xfrm>
            <a:custGeom>
              <a:avLst/>
              <a:gdLst/>
              <a:ahLst/>
              <a:cxnLst>
                <a:cxn ang="0">
                  <a:pos x="0" y="1064"/>
                </a:cxn>
                <a:cxn ang="0">
                  <a:pos x="48" y="1016"/>
                </a:cxn>
                <a:cxn ang="0">
                  <a:pos x="96" y="1064"/>
                </a:cxn>
                <a:cxn ang="0">
                  <a:pos x="144" y="968"/>
                </a:cxn>
                <a:cxn ang="0">
                  <a:pos x="192" y="1064"/>
                </a:cxn>
                <a:cxn ang="0">
                  <a:pos x="288" y="8"/>
                </a:cxn>
                <a:cxn ang="0">
                  <a:pos x="336" y="1016"/>
                </a:cxn>
                <a:cxn ang="0">
                  <a:pos x="432" y="248"/>
                </a:cxn>
                <a:cxn ang="0">
                  <a:pos x="480" y="968"/>
                </a:cxn>
                <a:cxn ang="0">
                  <a:pos x="528" y="728"/>
                </a:cxn>
                <a:cxn ang="0">
                  <a:pos x="576" y="968"/>
                </a:cxn>
                <a:cxn ang="0">
                  <a:pos x="624" y="824"/>
                </a:cxn>
                <a:cxn ang="0">
                  <a:pos x="672" y="1016"/>
                </a:cxn>
                <a:cxn ang="0">
                  <a:pos x="720" y="824"/>
                </a:cxn>
                <a:cxn ang="0">
                  <a:pos x="768" y="968"/>
                </a:cxn>
                <a:cxn ang="0">
                  <a:pos x="816" y="392"/>
                </a:cxn>
                <a:cxn ang="0">
                  <a:pos x="864" y="968"/>
                </a:cxn>
                <a:cxn ang="0">
                  <a:pos x="912" y="824"/>
                </a:cxn>
                <a:cxn ang="0">
                  <a:pos x="960" y="1016"/>
                </a:cxn>
                <a:cxn ang="0">
                  <a:pos x="1008" y="872"/>
                </a:cxn>
                <a:cxn ang="0">
                  <a:pos x="1056" y="968"/>
                </a:cxn>
                <a:cxn ang="0">
                  <a:pos x="1104" y="776"/>
                </a:cxn>
                <a:cxn ang="0">
                  <a:pos x="1200" y="1016"/>
                </a:cxn>
                <a:cxn ang="0">
                  <a:pos x="1248" y="728"/>
                </a:cxn>
                <a:cxn ang="0">
                  <a:pos x="1296" y="1016"/>
                </a:cxn>
                <a:cxn ang="0">
                  <a:pos x="1344" y="872"/>
                </a:cxn>
                <a:cxn ang="0">
                  <a:pos x="1392" y="968"/>
                </a:cxn>
                <a:cxn ang="0">
                  <a:pos x="1440" y="440"/>
                </a:cxn>
                <a:cxn ang="0">
                  <a:pos x="1488" y="968"/>
                </a:cxn>
                <a:cxn ang="0">
                  <a:pos x="1536" y="776"/>
                </a:cxn>
                <a:cxn ang="0">
                  <a:pos x="1584" y="968"/>
                </a:cxn>
                <a:cxn ang="0">
                  <a:pos x="1632" y="728"/>
                </a:cxn>
                <a:cxn ang="0">
                  <a:pos x="1680" y="968"/>
                </a:cxn>
                <a:cxn ang="0">
                  <a:pos x="1728" y="584"/>
                </a:cxn>
                <a:cxn ang="0">
                  <a:pos x="1776" y="968"/>
                </a:cxn>
                <a:cxn ang="0">
                  <a:pos x="1824" y="776"/>
                </a:cxn>
                <a:cxn ang="0">
                  <a:pos x="1872" y="1016"/>
                </a:cxn>
                <a:cxn ang="0">
                  <a:pos x="1920" y="872"/>
                </a:cxn>
                <a:cxn ang="0">
                  <a:pos x="1968" y="1016"/>
                </a:cxn>
                <a:cxn ang="0">
                  <a:pos x="2016" y="824"/>
                </a:cxn>
                <a:cxn ang="0">
                  <a:pos x="2064" y="1016"/>
                </a:cxn>
                <a:cxn ang="0">
                  <a:pos x="2064" y="920"/>
                </a:cxn>
                <a:cxn ang="0">
                  <a:pos x="2112" y="1016"/>
                </a:cxn>
                <a:cxn ang="0">
                  <a:pos x="2160" y="920"/>
                </a:cxn>
                <a:cxn ang="0">
                  <a:pos x="2256" y="968"/>
                </a:cxn>
                <a:cxn ang="0">
                  <a:pos x="2352" y="920"/>
                </a:cxn>
                <a:cxn ang="0">
                  <a:pos x="2400" y="968"/>
                </a:cxn>
              </a:cxnLst>
              <a:rect l="0" t="0" r="r" b="b"/>
              <a:pathLst>
                <a:path w="2400" h="1224">
                  <a:moveTo>
                    <a:pt x="0" y="1064"/>
                  </a:moveTo>
                  <a:cubicBezTo>
                    <a:pt x="16" y="1040"/>
                    <a:pt x="32" y="1016"/>
                    <a:pt x="48" y="1016"/>
                  </a:cubicBezTo>
                  <a:cubicBezTo>
                    <a:pt x="64" y="1016"/>
                    <a:pt x="80" y="1072"/>
                    <a:pt x="96" y="1064"/>
                  </a:cubicBezTo>
                  <a:cubicBezTo>
                    <a:pt x="112" y="1056"/>
                    <a:pt x="128" y="968"/>
                    <a:pt x="144" y="968"/>
                  </a:cubicBezTo>
                  <a:cubicBezTo>
                    <a:pt x="160" y="968"/>
                    <a:pt x="168" y="1224"/>
                    <a:pt x="192" y="1064"/>
                  </a:cubicBezTo>
                  <a:cubicBezTo>
                    <a:pt x="216" y="904"/>
                    <a:pt x="264" y="16"/>
                    <a:pt x="288" y="8"/>
                  </a:cubicBezTo>
                  <a:cubicBezTo>
                    <a:pt x="312" y="0"/>
                    <a:pt x="312" y="976"/>
                    <a:pt x="336" y="1016"/>
                  </a:cubicBezTo>
                  <a:cubicBezTo>
                    <a:pt x="360" y="1056"/>
                    <a:pt x="408" y="256"/>
                    <a:pt x="432" y="248"/>
                  </a:cubicBezTo>
                  <a:cubicBezTo>
                    <a:pt x="456" y="240"/>
                    <a:pt x="464" y="888"/>
                    <a:pt x="480" y="968"/>
                  </a:cubicBezTo>
                  <a:cubicBezTo>
                    <a:pt x="496" y="1048"/>
                    <a:pt x="512" y="728"/>
                    <a:pt x="528" y="728"/>
                  </a:cubicBezTo>
                  <a:cubicBezTo>
                    <a:pt x="544" y="728"/>
                    <a:pt x="560" y="952"/>
                    <a:pt x="576" y="968"/>
                  </a:cubicBezTo>
                  <a:cubicBezTo>
                    <a:pt x="592" y="984"/>
                    <a:pt x="608" y="816"/>
                    <a:pt x="624" y="824"/>
                  </a:cubicBezTo>
                  <a:cubicBezTo>
                    <a:pt x="640" y="832"/>
                    <a:pt x="656" y="1016"/>
                    <a:pt x="672" y="1016"/>
                  </a:cubicBezTo>
                  <a:cubicBezTo>
                    <a:pt x="688" y="1016"/>
                    <a:pt x="704" y="832"/>
                    <a:pt x="720" y="824"/>
                  </a:cubicBezTo>
                  <a:cubicBezTo>
                    <a:pt x="736" y="816"/>
                    <a:pt x="752" y="1040"/>
                    <a:pt x="768" y="968"/>
                  </a:cubicBezTo>
                  <a:cubicBezTo>
                    <a:pt x="784" y="896"/>
                    <a:pt x="800" y="392"/>
                    <a:pt x="816" y="392"/>
                  </a:cubicBezTo>
                  <a:cubicBezTo>
                    <a:pt x="832" y="392"/>
                    <a:pt x="848" y="896"/>
                    <a:pt x="864" y="968"/>
                  </a:cubicBezTo>
                  <a:cubicBezTo>
                    <a:pt x="880" y="1040"/>
                    <a:pt x="896" y="816"/>
                    <a:pt x="912" y="824"/>
                  </a:cubicBezTo>
                  <a:cubicBezTo>
                    <a:pt x="928" y="832"/>
                    <a:pt x="944" y="1008"/>
                    <a:pt x="960" y="1016"/>
                  </a:cubicBezTo>
                  <a:cubicBezTo>
                    <a:pt x="976" y="1024"/>
                    <a:pt x="992" y="880"/>
                    <a:pt x="1008" y="872"/>
                  </a:cubicBezTo>
                  <a:cubicBezTo>
                    <a:pt x="1024" y="864"/>
                    <a:pt x="1040" y="984"/>
                    <a:pt x="1056" y="968"/>
                  </a:cubicBezTo>
                  <a:cubicBezTo>
                    <a:pt x="1072" y="952"/>
                    <a:pt x="1080" y="768"/>
                    <a:pt x="1104" y="776"/>
                  </a:cubicBezTo>
                  <a:cubicBezTo>
                    <a:pt x="1128" y="784"/>
                    <a:pt x="1176" y="1024"/>
                    <a:pt x="1200" y="1016"/>
                  </a:cubicBezTo>
                  <a:cubicBezTo>
                    <a:pt x="1224" y="1008"/>
                    <a:pt x="1232" y="728"/>
                    <a:pt x="1248" y="728"/>
                  </a:cubicBezTo>
                  <a:cubicBezTo>
                    <a:pt x="1264" y="728"/>
                    <a:pt x="1280" y="992"/>
                    <a:pt x="1296" y="1016"/>
                  </a:cubicBezTo>
                  <a:cubicBezTo>
                    <a:pt x="1312" y="1040"/>
                    <a:pt x="1328" y="880"/>
                    <a:pt x="1344" y="872"/>
                  </a:cubicBezTo>
                  <a:cubicBezTo>
                    <a:pt x="1360" y="864"/>
                    <a:pt x="1376" y="1040"/>
                    <a:pt x="1392" y="968"/>
                  </a:cubicBezTo>
                  <a:cubicBezTo>
                    <a:pt x="1408" y="896"/>
                    <a:pt x="1424" y="440"/>
                    <a:pt x="1440" y="440"/>
                  </a:cubicBezTo>
                  <a:cubicBezTo>
                    <a:pt x="1456" y="440"/>
                    <a:pt x="1472" y="912"/>
                    <a:pt x="1488" y="968"/>
                  </a:cubicBezTo>
                  <a:cubicBezTo>
                    <a:pt x="1504" y="1024"/>
                    <a:pt x="1520" y="776"/>
                    <a:pt x="1536" y="776"/>
                  </a:cubicBezTo>
                  <a:cubicBezTo>
                    <a:pt x="1552" y="776"/>
                    <a:pt x="1568" y="976"/>
                    <a:pt x="1584" y="968"/>
                  </a:cubicBezTo>
                  <a:cubicBezTo>
                    <a:pt x="1600" y="960"/>
                    <a:pt x="1616" y="728"/>
                    <a:pt x="1632" y="728"/>
                  </a:cubicBezTo>
                  <a:cubicBezTo>
                    <a:pt x="1648" y="728"/>
                    <a:pt x="1664" y="992"/>
                    <a:pt x="1680" y="968"/>
                  </a:cubicBezTo>
                  <a:cubicBezTo>
                    <a:pt x="1696" y="944"/>
                    <a:pt x="1712" y="584"/>
                    <a:pt x="1728" y="584"/>
                  </a:cubicBezTo>
                  <a:cubicBezTo>
                    <a:pt x="1744" y="584"/>
                    <a:pt x="1760" y="936"/>
                    <a:pt x="1776" y="968"/>
                  </a:cubicBezTo>
                  <a:cubicBezTo>
                    <a:pt x="1792" y="1000"/>
                    <a:pt x="1808" y="768"/>
                    <a:pt x="1824" y="776"/>
                  </a:cubicBezTo>
                  <a:cubicBezTo>
                    <a:pt x="1840" y="784"/>
                    <a:pt x="1856" y="1000"/>
                    <a:pt x="1872" y="1016"/>
                  </a:cubicBezTo>
                  <a:cubicBezTo>
                    <a:pt x="1888" y="1032"/>
                    <a:pt x="1904" y="872"/>
                    <a:pt x="1920" y="872"/>
                  </a:cubicBezTo>
                  <a:cubicBezTo>
                    <a:pt x="1936" y="872"/>
                    <a:pt x="1952" y="1024"/>
                    <a:pt x="1968" y="1016"/>
                  </a:cubicBezTo>
                  <a:cubicBezTo>
                    <a:pt x="1984" y="1008"/>
                    <a:pt x="2000" y="824"/>
                    <a:pt x="2016" y="824"/>
                  </a:cubicBezTo>
                  <a:cubicBezTo>
                    <a:pt x="2032" y="824"/>
                    <a:pt x="2056" y="1000"/>
                    <a:pt x="2064" y="1016"/>
                  </a:cubicBezTo>
                  <a:cubicBezTo>
                    <a:pt x="2072" y="1032"/>
                    <a:pt x="2056" y="920"/>
                    <a:pt x="2064" y="920"/>
                  </a:cubicBezTo>
                  <a:cubicBezTo>
                    <a:pt x="2072" y="920"/>
                    <a:pt x="2096" y="1016"/>
                    <a:pt x="2112" y="1016"/>
                  </a:cubicBezTo>
                  <a:cubicBezTo>
                    <a:pt x="2128" y="1016"/>
                    <a:pt x="2136" y="928"/>
                    <a:pt x="2160" y="920"/>
                  </a:cubicBezTo>
                  <a:cubicBezTo>
                    <a:pt x="2184" y="912"/>
                    <a:pt x="2224" y="968"/>
                    <a:pt x="2256" y="968"/>
                  </a:cubicBezTo>
                  <a:cubicBezTo>
                    <a:pt x="2288" y="968"/>
                    <a:pt x="2328" y="920"/>
                    <a:pt x="2352" y="920"/>
                  </a:cubicBezTo>
                  <a:cubicBezTo>
                    <a:pt x="2376" y="920"/>
                    <a:pt x="2388" y="944"/>
                    <a:pt x="2400" y="96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7693" name="Line 61"/>
            <p:cNvSpPr>
              <a:spLocks noChangeShapeType="1"/>
            </p:cNvSpPr>
            <p:nvPr/>
          </p:nvSpPr>
          <p:spPr bwMode="auto">
            <a:xfrm>
              <a:off x="1392" y="3456"/>
              <a:ext cx="21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7694" name="Line 62"/>
            <p:cNvSpPr>
              <a:spLocks noChangeShapeType="1"/>
            </p:cNvSpPr>
            <p:nvPr/>
          </p:nvSpPr>
          <p:spPr bwMode="auto">
            <a:xfrm>
              <a:off x="1392" y="3120"/>
              <a:ext cx="21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7695" name="Line 63"/>
            <p:cNvSpPr>
              <a:spLocks noChangeShapeType="1"/>
            </p:cNvSpPr>
            <p:nvPr/>
          </p:nvSpPr>
          <p:spPr bwMode="auto">
            <a:xfrm>
              <a:off x="1392" y="2784"/>
              <a:ext cx="21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97696" name="Object 64"/>
            <p:cNvGraphicFramePr>
              <a:graphicFrameLocks noChangeAspect="1"/>
            </p:cNvGraphicFramePr>
            <p:nvPr/>
          </p:nvGraphicFramePr>
          <p:xfrm>
            <a:off x="1224" y="2736"/>
            <a:ext cx="72" cy="112"/>
          </p:xfrm>
          <a:graphic>
            <a:graphicData uri="http://schemas.openxmlformats.org/presentationml/2006/ole">
              <p:oleObj spid="_x0000_s197696" name="Equation" r:id="rId18" imgW="114120" imgH="177480" progId="Equation.DSMT4">
                <p:embed/>
              </p:oleObj>
            </a:graphicData>
          </a:graphic>
        </p:graphicFrame>
        <p:graphicFrame>
          <p:nvGraphicFramePr>
            <p:cNvPr id="197697" name="Object 65"/>
            <p:cNvGraphicFramePr>
              <a:graphicFrameLocks noChangeAspect="1"/>
            </p:cNvGraphicFramePr>
            <p:nvPr/>
          </p:nvGraphicFramePr>
          <p:xfrm>
            <a:off x="1152" y="3072"/>
            <a:ext cx="176" cy="112"/>
          </p:xfrm>
          <a:graphic>
            <a:graphicData uri="http://schemas.openxmlformats.org/presentationml/2006/ole">
              <p:oleObj spid="_x0000_s197697" name="Equation" r:id="rId19" imgW="279360" imgH="177480" progId="Equation.DSMT4">
                <p:embed/>
              </p:oleObj>
            </a:graphicData>
          </a:graphic>
        </p:graphicFrame>
        <p:graphicFrame>
          <p:nvGraphicFramePr>
            <p:cNvPr id="197698" name="Object 66"/>
            <p:cNvGraphicFramePr>
              <a:graphicFrameLocks noChangeAspect="1"/>
            </p:cNvGraphicFramePr>
            <p:nvPr/>
          </p:nvGraphicFramePr>
          <p:xfrm>
            <a:off x="1152" y="3408"/>
            <a:ext cx="176" cy="112"/>
          </p:xfrm>
          <a:graphic>
            <a:graphicData uri="http://schemas.openxmlformats.org/presentationml/2006/ole">
              <p:oleObj spid="_x0000_s197698" name="Equation" r:id="rId20" imgW="279360" imgH="177480" progId="Equation.DSMT4">
                <p:embed/>
              </p:oleObj>
            </a:graphicData>
          </a:graphic>
        </p:graphicFrame>
        <p:sp>
          <p:nvSpPr>
            <p:cNvPr id="197700" name="Text Box 68"/>
            <p:cNvSpPr txBox="1">
              <a:spLocks noChangeArrowheads="1"/>
            </p:cNvSpPr>
            <p:nvPr/>
          </p:nvSpPr>
          <p:spPr bwMode="auto">
            <a:xfrm>
              <a:off x="1680" y="2352"/>
              <a:ext cx="17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Received Power</a:t>
              </a:r>
            </a:p>
          </p:txBody>
        </p:sp>
        <p:sp>
          <p:nvSpPr>
            <p:cNvPr id="197701" name="Text Box 69"/>
            <p:cNvSpPr txBox="1">
              <a:spLocks noChangeArrowheads="1"/>
            </p:cNvSpPr>
            <p:nvPr/>
          </p:nvSpPr>
          <p:spPr bwMode="auto">
            <a:xfrm>
              <a:off x="3216" y="3552"/>
              <a:ext cx="7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time</a:t>
              </a:r>
            </a:p>
          </p:txBody>
        </p:sp>
      </p:grpSp>
      <p:sp>
        <p:nvSpPr>
          <p:cNvPr id="197702" name="Text Box 70"/>
          <p:cNvSpPr txBox="1">
            <a:spLocks noChangeArrowheads="1"/>
          </p:cNvSpPr>
          <p:nvPr/>
        </p:nvSpPr>
        <p:spPr bwMode="auto">
          <a:xfrm>
            <a:off x="381000" y="2819400"/>
            <a:ext cx="3886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More realistically: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8" name="Text Box 4"/>
          <p:cNvSpPr txBox="1">
            <a:spLocks noChangeArrowheads="1"/>
          </p:cNvSpPr>
          <p:nvPr/>
        </p:nvSpPr>
        <p:spPr bwMode="auto">
          <a:xfrm>
            <a:off x="0" y="152400"/>
            <a:ext cx="89154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This defines the Coherence Bandwidth.</a:t>
            </a:r>
          </a:p>
          <a:p>
            <a:pPr>
              <a:spcBef>
                <a:spcPct val="50000"/>
              </a:spcBef>
            </a:pPr>
            <a:r>
              <a:rPr lang="en-US"/>
              <a:t>Take a complex exponential signal              with frequency      . The response of the channel is:</a:t>
            </a:r>
          </a:p>
        </p:txBody>
      </p:sp>
      <p:graphicFrame>
        <p:nvGraphicFramePr>
          <p:cNvPr id="200709" name="Object 5"/>
          <p:cNvGraphicFramePr>
            <a:graphicFrameLocks noChangeAspect="1"/>
          </p:cNvGraphicFramePr>
          <p:nvPr/>
        </p:nvGraphicFramePr>
        <p:xfrm>
          <a:off x="2209800" y="1143000"/>
          <a:ext cx="3771900" cy="930275"/>
        </p:xfrm>
        <a:graphic>
          <a:graphicData uri="http://schemas.openxmlformats.org/presentationml/2006/ole">
            <p:oleObj spid="_x0000_s200709" name="Equation" r:id="rId4" imgW="1803240" imgH="444240" progId="Equation.DSMT4">
              <p:embed/>
            </p:oleObj>
          </a:graphicData>
        </a:graphic>
      </p:graphicFrame>
      <p:sp>
        <p:nvSpPr>
          <p:cNvPr id="200713" name="Text Box 9"/>
          <p:cNvSpPr txBox="1">
            <a:spLocks noChangeArrowheads="1"/>
          </p:cNvSpPr>
          <p:nvPr/>
        </p:nvSpPr>
        <p:spPr bwMode="auto">
          <a:xfrm>
            <a:off x="304800" y="23622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If</a:t>
            </a:r>
          </a:p>
        </p:txBody>
      </p:sp>
      <p:graphicFrame>
        <p:nvGraphicFramePr>
          <p:cNvPr id="200716" name="Object 12"/>
          <p:cNvGraphicFramePr>
            <a:graphicFrameLocks noChangeAspect="1"/>
          </p:cNvGraphicFramePr>
          <p:nvPr/>
        </p:nvGraphicFramePr>
        <p:xfrm>
          <a:off x="3962400" y="533400"/>
          <a:ext cx="609600" cy="444500"/>
        </p:xfrm>
        <a:graphic>
          <a:graphicData uri="http://schemas.openxmlformats.org/presentationml/2006/ole">
            <p:oleObj spid="_x0000_s200716" name="Equation" r:id="rId5" imgW="279360" imgH="203040" progId="Equation.3">
              <p:embed/>
            </p:oleObj>
          </a:graphicData>
        </a:graphic>
      </p:graphicFrame>
      <p:graphicFrame>
        <p:nvGraphicFramePr>
          <p:cNvPr id="200718" name="Object 14"/>
          <p:cNvGraphicFramePr>
            <a:graphicFrameLocks noChangeAspect="1"/>
          </p:cNvGraphicFramePr>
          <p:nvPr/>
        </p:nvGraphicFramePr>
        <p:xfrm>
          <a:off x="6400800" y="533400"/>
          <a:ext cx="381000" cy="381000"/>
        </p:xfrm>
        <a:graphic>
          <a:graphicData uri="http://schemas.openxmlformats.org/presentationml/2006/ole">
            <p:oleObj spid="_x0000_s200718" name="Equation" r:id="rId6" imgW="164880" imgH="164880" progId="Equation.3">
              <p:embed/>
            </p:oleObj>
          </a:graphicData>
        </a:graphic>
      </p:graphicFrame>
      <p:graphicFrame>
        <p:nvGraphicFramePr>
          <p:cNvPr id="200719" name="Object 15"/>
          <p:cNvGraphicFramePr>
            <a:graphicFrameLocks noChangeAspect="1"/>
          </p:cNvGraphicFramePr>
          <p:nvPr/>
        </p:nvGraphicFramePr>
        <p:xfrm>
          <a:off x="1066800" y="2362200"/>
          <a:ext cx="1752600" cy="419100"/>
        </p:xfrm>
        <a:graphic>
          <a:graphicData uri="http://schemas.openxmlformats.org/presentationml/2006/ole">
            <p:oleObj spid="_x0000_s200719" name="Equation" r:id="rId7" imgW="952200" imgH="228600" progId="Equation.3">
              <p:embed/>
            </p:oleObj>
          </a:graphicData>
        </a:graphic>
      </p:graphicFrame>
      <p:graphicFrame>
        <p:nvGraphicFramePr>
          <p:cNvPr id="200720" name="Object 16"/>
          <p:cNvGraphicFramePr>
            <a:graphicFrameLocks noChangeAspect="1"/>
          </p:cNvGraphicFramePr>
          <p:nvPr/>
        </p:nvGraphicFramePr>
        <p:xfrm>
          <a:off x="3886200" y="2057400"/>
          <a:ext cx="3665538" cy="957263"/>
        </p:xfrm>
        <a:graphic>
          <a:graphicData uri="http://schemas.openxmlformats.org/presentationml/2006/ole">
            <p:oleObj spid="_x0000_s200720" name="Equation" r:id="rId8" imgW="1752480" imgH="457200" progId="Equation.DSMT4">
              <p:embed/>
            </p:oleObj>
          </a:graphicData>
        </a:graphic>
      </p:graphicFrame>
      <p:sp>
        <p:nvSpPr>
          <p:cNvPr id="200721" name="Text Box 17"/>
          <p:cNvSpPr txBox="1">
            <a:spLocks noChangeArrowheads="1"/>
          </p:cNvSpPr>
          <p:nvPr/>
        </p:nvSpPr>
        <p:spPr bwMode="auto">
          <a:xfrm>
            <a:off x="2971800" y="23622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then</a:t>
            </a:r>
          </a:p>
        </p:txBody>
      </p:sp>
      <p:sp>
        <p:nvSpPr>
          <p:cNvPr id="200722" name="Text Box 18"/>
          <p:cNvSpPr txBox="1">
            <a:spLocks noChangeArrowheads="1"/>
          </p:cNvSpPr>
          <p:nvPr/>
        </p:nvSpPr>
        <p:spPr bwMode="auto">
          <a:xfrm>
            <a:off x="2438400" y="3276600"/>
            <a:ext cx="556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i.e. the attenuation is not frequency dependent</a:t>
            </a:r>
          </a:p>
        </p:txBody>
      </p:sp>
      <p:sp>
        <p:nvSpPr>
          <p:cNvPr id="200723" name="Text Box 19"/>
          <p:cNvSpPr txBox="1">
            <a:spLocks noChangeArrowheads="1"/>
          </p:cNvSpPr>
          <p:nvPr/>
        </p:nvSpPr>
        <p:spPr bwMode="auto">
          <a:xfrm>
            <a:off x="152400" y="4267200"/>
            <a:ext cx="601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Define the Frequency Coherence Bandwidth as</a:t>
            </a:r>
          </a:p>
        </p:txBody>
      </p:sp>
      <p:graphicFrame>
        <p:nvGraphicFramePr>
          <p:cNvPr id="200724" name="Object 20"/>
          <p:cNvGraphicFramePr>
            <a:graphicFrameLocks noChangeAspect="1"/>
          </p:cNvGraphicFramePr>
          <p:nvPr/>
        </p:nvGraphicFramePr>
        <p:xfrm>
          <a:off x="3505200" y="5029200"/>
          <a:ext cx="1905000" cy="981075"/>
        </p:xfrm>
        <a:graphic>
          <a:graphicData uri="http://schemas.openxmlformats.org/presentationml/2006/ole">
            <p:oleObj spid="_x0000_s200724" name="Equation" r:id="rId9" imgW="838080" imgH="4316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5750" name="Object 38"/>
          <p:cNvGraphicFramePr>
            <a:graphicFrameLocks noChangeAspect="1"/>
          </p:cNvGraphicFramePr>
          <p:nvPr/>
        </p:nvGraphicFramePr>
        <p:xfrm>
          <a:off x="5181600" y="2449513"/>
          <a:ext cx="1354138" cy="696912"/>
        </p:xfrm>
        <a:graphic>
          <a:graphicData uri="http://schemas.openxmlformats.org/presentationml/2006/ole">
            <p:oleObj spid="_x0000_s115750" name="Equation" r:id="rId4" imgW="838080" imgH="431640" progId="Equation.DSMT4">
              <p:embed/>
            </p:oleObj>
          </a:graphicData>
        </a:graphic>
      </p:graphicFrame>
      <p:sp>
        <p:nvSpPr>
          <p:cNvPr id="115780" name="Line 68"/>
          <p:cNvSpPr>
            <a:spLocks noChangeShapeType="1"/>
          </p:cNvSpPr>
          <p:nvPr/>
        </p:nvSpPr>
        <p:spPr bwMode="auto">
          <a:xfrm>
            <a:off x="4267200" y="9144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5781" name="Line 69"/>
          <p:cNvSpPr>
            <a:spLocks noChangeShapeType="1"/>
          </p:cNvSpPr>
          <p:nvPr/>
        </p:nvSpPr>
        <p:spPr bwMode="auto">
          <a:xfrm>
            <a:off x="3886200" y="2286000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5782" name="Freeform 70"/>
          <p:cNvSpPr>
            <a:spLocks/>
          </p:cNvSpPr>
          <p:nvPr/>
        </p:nvSpPr>
        <p:spPr bwMode="auto">
          <a:xfrm>
            <a:off x="4267200" y="1371600"/>
            <a:ext cx="3733800" cy="914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672" y="96"/>
              </a:cxn>
              <a:cxn ang="0">
                <a:pos x="1008" y="48"/>
              </a:cxn>
              <a:cxn ang="0">
                <a:pos x="1344" y="384"/>
              </a:cxn>
              <a:cxn ang="0">
                <a:pos x="1632" y="192"/>
              </a:cxn>
              <a:cxn ang="0">
                <a:pos x="1920" y="480"/>
              </a:cxn>
              <a:cxn ang="0">
                <a:pos x="2112" y="288"/>
              </a:cxn>
              <a:cxn ang="0">
                <a:pos x="2352" y="576"/>
              </a:cxn>
            </a:cxnLst>
            <a:rect l="0" t="0" r="r" b="b"/>
            <a:pathLst>
              <a:path w="2352" h="576">
                <a:moveTo>
                  <a:pt x="0" y="96"/>
                </a:moveTo>
                <a:cubicBezTo>
                  <a:pt x="252" y="100"/>
                  <a:pt x="504" y="104"/>
                  <a:pt x="672" y="96"/>
                </a:cubicBezTo>
                <a:cubicBezTo>
                  <a:pt x="840" y="88"/>
                  <a:pt x="896" y="0"/>
                  <a:pt x="1008" y="48"/>
                </a:cubicBezTo>
                <a:cubicBezTo>
                  <a:pt x="1120" y="96"/>
                  <a:pt x="1240" y="360"/>
                  <a:pt x="1344" y="384"/>
                </a:cubicBezTo>
                <a:cubicBezTo>
                  <a:pt x="1448" y="408"/>
                  <a:pt x="1536" y="176"/>
                  <a:pt x="1632" y="192"/>
                </a:cubicBezTo>
                <a:cubicBezTo>
                  <a:pt x="1728" y="208"/>
                  <a:pt x="1840" y="464"/>
                  <a:pt x="1920" y="480"/>
                </a:cubicBezTo>
                <a:cubicBezTo>
                  <a:pt x="2000" y="496"/>
                  <a:pt x="2040" y="272"/>
                  <a:pt x="2112" y="288"/>
                </a:cubicBezTo>
                <a:cubicBezTo>
                  <a:pt x="2184" y="304"/>
                  <a:pt x="2268" y="440"/>
                  <a:pt x="2352" y="576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5783" name="Line 71"/>
          <p:cNvSpPr>
            <a:spLocks noChangeShapeType="1"/>
          </p:cNvSpPr>
          <p:nvPr/>
        </p:nvSpPr>
        <p:spPr bwMode="auto">
          <a:xfrm>
            <a:off x="5410200" y="2209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5784" name="Line 72"/>
          <p:cNvSpPr>
            <a:spLocks noChangeShapeType="1"/>
          </p:cNvSpPr>
          <p:nvPr/>
        </p:nvSpPr>
        <p:spPr bwMode="auto">
          <a:xfrm flipV="1">
            <a:off x="5410200" y="1447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5787" name="Text Box 75"/>
          <p:cNvSpPr txBox="1">
            <a:spLocks noChangeArrowheads="1"/>
          </p:cNvSpPr>
          <p:nvPr/>
        </p:nvSpPr>
        <p:spPr bwMode="auto">
          <a:xfrm>
            <a:off x="7086600" y="2373313"/>
            <a:ext cx="1219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frequency</a:t>
            </a:r>
          </a:p>
        </p:txBody>
      </p:sp>
      <p:sp>
        <p:nvSpPr>
          <p:cNvPr id="115788" name="Text Box 76"/>
          <p:cNvSpPr txBox="1">
            <a:spLocks noChangeArrowheads="1"/>
          </p:cNvSpPr>
          <p:nvPr/>
        </p:nvSpPr>
        <p:spPr bwMode="auto">
          <a:xfrm>
            <a:off x="1143000" y="2601913"/>
            <a:ext cx="3048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Coherence Bandwidth</a:t>
            </a:r>
          </a:p>
        </p:txBody>
      </p:sp>
      <p:sp>
        <p:nvSpPr>
          <p:cNvPr id="115789" name="Line 77"/>
          <p:cNvSpPr>
            <a:spLocks noChangeShapeType="1"/>
          </p:cNvSpPr>
          <p:nvPr/>
        </p:nvSpPr>
        <p:spPr bwMode="auto">
          <a:xfrm>
            <a:off x="3810000" y="2830513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5790" name="Freeform 78"/>
          <p:cNvSpPr>
            <a:spLocks/>
          </p:cNvSpPr>
          <p:nvPr/>
        </p:nvSpPr>
        <p:spPr bwMode="auto">
          <a:xfrm>
            <a:off x="4267200" y="1535113"/>
            <a:ext cx="1143000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20" y="0"/>
              </a:cxn>
            </a:cxnLst>
            <a:rect l="0" t="0" r="r" b="b"/>
            <a:pathLst>
              <a:path w="720" h="1">
                <a:moveTo>
                  <a:pt x="0" y="0"/>
                </a:moveTo>
                <a:cubicBezTo>
                  <a:pt x="300" y="0"/>
                  <a:pt x="600" y="0"/>
                  <a:pt x="720" y="0"/>
                </a:cubicBezTo>
              </a:path>
            </a:pathLst>
          </a:custGeom>
          <a:noFill/>
          <a:ln w="57150" cmpd="sng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5791" name="Text Box 79"/>
          <p:cNvSpPr txBox="1">
            <a:spLocks noChangeArrowheads="1"/>
          </p:cNvSpPr>
          <p:nvPr/>
        </p:nvSpPr>
        <p:spPr bwMode="auto">
          <a:xfrm>
            <a:off x="457200" y="1154113"/>
            <a:ext cx="3124200" cy="6508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Channel “Flat” up to the Coherence Bandwidth</a:t>
            </a:r>
          </a:p>
        </p:txBody>
      </p:sp>
      <p:sp>
        <p:nvSpPr>
          <p:cNvPr id="115792" name="Line 80"/>
          <p:cNvSpPr>
            <a:spLocks noChangeShapeType="1"/>
          </p:cNvSpPr>
          <p:nvPr/>
        </p:nvSpPr>
        <p:spPr bwMode="auto">
          <a:xfrm>
            <a:off x="3581400" y="153511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5793" name="Oval 81"/>
          <p:cNvSpPr>
            <a:spLocks noChangeArrowheads="1"/>
          </p:cNvSpPr>
          <p:nvPr/>
        </p:nvSpPr>
        <p:spPr bwMode="auto">
          <a:xfrm>
            <a:off x="4038600" y="1382713"/>
            <a:ext cx="1524000" cy="3048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794" name="Text Box 82"/>
          <p:cNvSpPr txBox="1">
            <a:spLocks noChangeArrowheads="1"/>
          </p:cNvSpPr>
          <p:nvPr/>
        </p:nvSpPr>
        <p:spPr bwMode="auto">
          <a:xfrm>
            <a:off x="228600" y="228600"/>
            <a:ext cx="7848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This means that the frequency response of the channel is “flat” within the coherence bandwidth:</a:t>
            </a:r>
          </a:p>
        </p:txBody>
      </p:sp>
      <p:sp>
        <p:nvSpPr>
          <p:cNvPr id="115795" name="Text Box 83"/>
          <p:cNvSpPr txBox="1">
            <a:spLocks noChangeArrowheads="1"/>
          </p:cNvSpPr>
          <p:nvPr/>
        </p:nvSpPr>
        <p:spPr bwMode="auto">
          <a:xfrm>
            <a:off x="4267200" y="5105400"/>
            <a:ext cx="38862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Frequency Coherence</a:t>
            </a:r>
          </a:p>
        </p:txBody>
      </p:sp>
      <p:sp>
        <p:nvSpPr>
          <p:cNvPr id="115796" name="Text Box 84"/>
          <p:cNvSpPr txBox="1">
            <a:spLocks noChangeArrowheads="1"/>
          </p:cNvSpPr>
          <p:nvPr/>
        </p:nvSpPr>
        <p:spPr bwMode="auto">
          <a:xfrm>
            <a:off x="685800" y="5029200"/>
            <a:ext cx="274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Signal Bandwidth</a:t>
            </a:r>
          </a:p>
        </p:txBody>
      </p:sp>
      <p:sp>
        <p:nvSpPr>
          <p:cNvPr id="115797" name="Text Box 85"/>
          <p:cNvSpPr txBox="1">
            <a:spLocks noChangeArrowheads="1"/>
          </p:cNvSpPr>
          <p:nvPr/>
        </p:nvSpPr>
        <p:spPr bwMode="auto">
          <a:xfrm>
            <a:off x="3733800" y="4800600"/>
            <a:ext cx="45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&lt;</a:t>
            </a:r>
          </a:p>
        </p:txBody>
      </p:sp>
      <p:sp>
        <p:nvSpPr>
          <p:cNvPr id="115798" name="Text Box 86"/>
          <p:cNvSpPr txBox="1">
            <a:spLocks noChangeArrowheads="1"/>
          </p:cNvSpPr>
          <p:nvPr/>
        </p:nvSpPr>
        <p:spPr bwMode="auto">
          <a:xfrm>
            <a:off x="3733800" y="5181600"/>
            <a:ext cx="45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&gt;</a:t>
            </a:r>
          </a:p>
        </p:txBody>
      </p:sp>
      <p:sp>
        <p:nvSpPr>
          <p:cNvPr id="115799" name="Text Box 87"/>
          <p:cNvSpPr txBox="1">
            <a:spLocks noChangeArrowheads="1"/>
          </p:cNvSpPr>
          <p:nvPr/>
        </p:nvSpPr>
        <p:spPr bwMode="auto">
          <a:xfrm>
            <a:off x="2743200" y="5867400"/>
            <a:ext cx="25146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Frequency Selective Fading</a:t>
            </a:r>
          </a:p>
        </p:txBody>
      </p:sp>
      <p:sp>
        <p:nvSpPr>
          <p:cNvPr id="115800" name="Text Box 88"/>
          <p:cNvSpPr txBox="1">
            <a:spLocks noChangeArrowheads="1"/>
          </p:cNvSpPr>
          <p:nvPr/>
        </p:nvSpPr>
        <p:spPr bwMode="auto">
          <a:xfrm>
            <a:off x="2743200" y="4419600"/>
            <a:ext cx="25146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Flat Fading</a:t>
            </a:r>
          </a:p>
        </p:txBody>
      </p:sp>
      <p:sp>
        <p:nvSpPr>
          <p:cNvPr id="115801" name="Text Box 89"/>
          <p:cNvSpPr txBox="1">
            <a:spLocks noChangeArrowheads="1"/>
          </p:cNvSpPr>
          <p:nvPr/>
        </p:nvSpPr>
        <p:spPr bwMode="auto">
          <a:xfrm>
            <a:off x="5486400" y="4495800"/>
            <a:ext cx="3657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Just attenuation, no distortion</a:t>
            </a:r>
          </a:p>
        </p:txBody>
      </p:sp>
      <p:sp>
        <p:nvSpPr>
          <p:cNvPr id="115802" name="Text Box 90"/>
          <p:cNvSpPr txBox="1">
            <a:spLocks noChangeArrowheads="1"/>
          </p:cNvSpPr>
          <p:nvPr/>
        </p:nvSpPr>
        <p:spPr bwMode="auto">
          <a:xfrm>
            <a:off x="5410200" y="6019800"/>
            <a:ext cx="3657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Distortion!!!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894" name="Group 14"/>
          <p:cNvGrpSpPr>
            <a:grpSpLocks/>
          </p:cNvGrpSpPr>
          <p:nvPr/>
        </p:nvGrpSpPr>
        <p:grpSpPr bwMode="auto">
          <a:xfrm>
            <a:off x="0" y="228600"/>
            <a:ext cx="8924925" cy="6629400"/>
            <a:chOff x="0" y="144"/>
            <a:chExt cx="5622" cy="4176"/>
          </a:xfrm>
        </p:grpSpPr>
        <p:pic>
          <p:nvPicPr>
            <p:cNvPr id="122882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44" y="1806"/>
              <a:ext cx="3300" cy="25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22883" name="Picture 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552" y="192"/>
              <a:ext cx="2070" cy="19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22884" name="Text Box 4"/>
            <p:cNvSpPr txBox="1">
              <a:spLocks noChangeArrowheads="1"/>
            </p:cNvSpPr>
            <p:nvPr/>
          </p:nvSpPr>
          <p:spPr bwMode="auto">
            <a:xfrm>
              <a:off x="0" y="144"/>
              <a:ext cx="35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Example: Flat Fading</a:t>
              </a:r>
            </a:p>
          </p:txBody>
        </p:sp>
        <p:sp>
          <p:nvSpPr>
            <p:cNvPr id="122885" name="Text Box 5"/>
            <p:cNvSpPr txBox="1">
              <a:spLocks noChangeArrowheads="1"/>
            </p:cNvSpPr>
            <p:nvPr/>
          </p:nvSpPr>
          <p:spPr bwMode="auto">
            <a:xfrm>
              <a:off x="0" y="480"/>
              <a:ext cx="10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Channel :</a:t>
              </a:r>
            </a:p>
          </p:txBody>
        </p:sp>
        <p:sp>
          <p:nvSpPr>
            <p:cNvPr id="122886" name="Rectangle 6"/>
            <p:cNvSpPr>
              <a:spLocks noChangeArrowheads="1"/>
            </p:cNvSpPr>
            <p:nvPr/>
          </p:nvSpPr>
          <p:spPr bwMode="auto">
            <a:xfrm>
              <a:off x="1344" y="480"/>
              <a:ext cx="20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Delays T=[0 10e-6 15e-6] sec</a:t>
              </a:r>
            </a:p>
          </p:txBody>
        </p:sp>
        <p:sp>
          <p:nvSpPr>
            <p:cNvPr id="122887" name="Rectangle 7"/>
            <p:cNvSpPr>
              <a:spLocks noChangeArrowheads="1"/>
            </p:cNvSpPr>
            <p:nvPr/>
          </p:nvSpPr>
          <p:spPr bwMode="auto">
            <a:xfrm>
              <a:off x="1344" y="720"/>
              <a:ext cx="15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Power P=[0, -3, -8] dB</a:t>
              </a:r>
            </a:p>
          </p:txBody>
        </p:sp>
        <p:sp>
          <p:nvSpPr>
            <p:cNvPr id="122888" name="Rectangle 8"/>
            <p:cNvSpPr>
              <a:spLocks noChangeArrowheads="1"/>
            </p:cNvSpPr>
            <p:nvPr/>
          </p:nvSpPr>
          <p:spPr bwMode="auto">
            <a:xfrm>
              <a:off x="1344" y="960"/>
              <a:ext cx="16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Symbol Rate </a:t>
              </a:r>
              <a:r>
                <a:rPr lang="en-US">
                  <a:solidFill>
                    <a:srgbClr val="FF0000"/>
                  </a:solidFill>
                </a:rPr>
                <a:t>Fs=10kHz</a:t>
              </a:r>
            </a:p>
          </p:txBody>
        </p:sp>
        <p:sp>
          <p:nvSpPr>
            <p:cNvPr id="122889" name="Rectangle 9"/>
            <p:cNvSpPr>
              <a:spLocks noChangeArrowheads="1"/>
            </p:cNvSpPr>
            <p:nvPr/>
          </p:nvSpPr>
          <p:spPr bwMode="auto">
            <a:xfrm>
              <a:off x="1392" y="1200"/>
              <a:ext cx="1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Doppler Fd=0.1Hz</a:t>
              </a:r>
            </a:p>
          </p:txBody>
        </p:sp>
        <p:sp>
          <p:nvSpPr>
            <p:cNvPr id="122890" name="Rectangle 10"/>
            <p:cNvSpPr>
              <a:spLocks noChangeArrowheads="1"/>
            </p:cNvSpPr>
            <p:nvPr/>
          </p:nvSpPr>
          <p:spPr bwMode="auto">
            <a:xfrm>
              <a:off x="1392" y="1440"/>
              <a:ext cx="13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Modulation QPSK</a:t>
              </a:r>
            </a:p>
          </p:txBody>
        </p:sp>
        <p:sp>
          <p:nvSpPr>
            <p:cNvPr id="122891" name="Text Box 11"/>
            <p:cNvSpPr txBox="1">
              <a:spLocks noChangeArrowheads="1"/>
            </p:cNvSpPr>
            <p:nvPr/>
          </p:nvSpPr>
          <p:spPr bwMode="auto">
            <a:xfrm>
              <a:off x="3504" y="3312"/>
              <a:ext cx="20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Spectrum: fairly uniform</a:t>
              </a:r>
            </a:p>
          </p:txBody>
        </p:sp>
        <p:sp>
          <p:nvSpPr>
            <p:cNvPr id="122892" name="Text Box 12"/>
            <p:cNvSpPr txBox="1">
              <a:spLocks noChangeArrowheads="1"/>
            </p:cNvSpPr>
            <p:nvPr/>
          </p:nvSpPr>
          <p:spPr bwMode="auto">
            <a:xfrm>
              <a:off x="3600" y="2304"/>
              <a:ext cx="192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Very low Inter Symbol Interference (ISI)</a:t>
              </a:r>
            </a:p>
          </p:txBody>
        </p:sp>
        <p:sp>
          <p:nvSpPr>
            <p:cNvPr id="122893" name="Line 13"/>
            <p:cNvSpPr>
              <a:spLocks noChangeShapeType="1"/>
            </p:cNvSpPr>
            <p:nvPr/>
          </p:nvSpPr>
          <p:spPr bwMode="auto">
            <a:xfrm flipH="1" flipV="1">
              <a:off x="4656" y="1584"/>
              <a:ext cx="96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2"/>
          <p:cNvSpPr txBox="1">
            <a:spLocks noChangeArrowheads="1"/>
          </p:cNvSpPr>
          <p:nvPr/>
        </p:nvSpPr>
        <p:spPr bwMode="auto">
          <a:xfrm>
            <a:off x="0" y="228600"/>
            <a:ext cx="899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0"/>
              <a:t>Wireless Channel</a:t>
            </a:r>
          </a:p>
        </p:txBody>
      </p:sp>
      <p:sp>
        <p:nvSpPr>
          <p:cNvPr id="98307" name="Text Box 3"/>
          <p:cNvSpPr txBox="1">
            <a:spLocks noChangeArrowheads="1"/>
          </p:cNvSpPr>
          <p:nvPr/>
        </p:nvSpPr>
        <p:spPr bwMode="auto">
          <a:xfrm>
            <a:off x="0" y="1333500"/>
            <a:ext cx="8763000" cy="187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Several Effects: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 </a:t>
            </a:r>
            <a:r>
              <a:rPr lang="en-US">
                <a:solidFill>
                  <a:schemeClr val="accent2"/>
                </a:solidFill>
              </a:rPr>
              <a:t>Path Loss</a:t>
            </a:r>
            <a:r>
              <a:rPr lang="en-US"/>
              <a:t> due to dissipation of energy: it depends on distance only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 </a:t>
            </a:r>
            <a:r>
              <a:rPr lang="en-US">
                <a:solidFill>
                  <a:srgbClr val="009900"/>
                </a:solidFill>
              </a:rPr>
              <a:t>Shadowing</a:t>
            </a:r>
            <a:r>
              <a:rPr lang="en-US"/>
              <a:t> due to obstacles such as buildings, trees, walls. Is caused by absorption, reflection, scattering …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 Self-Interference due to </a:t>
            </a:r>
            <a:r>
              <a:rPr lang="en-US">
                <a:solidFill>
                  <a:srgbClr val="FF0000"/>
                </a:solidFill>
              </a:rPr>
              <a:t>Multipath.</a:t>
            </a:r>
          </a:p>
        </p:txBody>
      </p:sp>
      <p:sp>
        <p:nvSpPr>
          <p:cNvPr id="98308" name="Line 4"/>
          <p:cNvSpPr>
            <a:spLocks noChangeShapeType="1"/>
          </p:cNvSpPr>
          <p:nvPr/>
        </p:nvSpPr>
        <p:spPr bwMode="auto">
          <a:xfrm>
            <a:off x="2133600" y="3771900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8309" name="Line 5"/>
          <p:cNvSpPr>
            <a:spLocks noChangeShapeType="1"/>
          </p:cNvSpPr>
          <p:nvPr/>
        </p:nvSpPr>
        <p:spPr bwMode="auto">
          <a:xfrm>
            <a:off x="1447800" y="6134100"/>
            <a:ext cx="586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98310" name="Object 6"/>
          <p:cNvGraphicFramePr>
            <a:graphicFrameLocks noChangeAspect="1"/>
          </p:cNvGraphicFramePr>
          <p:nvPr/>
        </p:nvGraphicFramePr>
        <p:xfrm>
          <a:off x="76200" y="3657600"/>
          <a:ext cx="1828800" cy="887413"/>
        </p:xfrm>
        <a:graphic>
          <a:graphicData uri="http://schemas.openxmlformats.org/presentationml/2006/ole">
            <p:oleObj spid="_x0000_s98310" name="Equation" r:id="rId4" imgW="888840" imgH="431640" progId="Equation.3">
              <p:embed/>
            </p:oleObj>
          </a:graphicData>
        </a:graphic>
      </p:graphicFrame>
      <p:graphicFrame>
        <p:nvGraphicFramePr>
          <p:cNvPr id="98311" name="Object 7"/>
          <p:cNvGraphicFramePr>
            <a:graphicFrameLocks noChangeAspect="1"/>
          </p:cNvGraphicFramePr>
          <p:nvPr/>
        </p:nvGraphicFramePr>
        <p:xfrm>
          <a:off x="6486525" y="6286500"/>
          <a:ext cx="1582738" cy="419100"/>
        </p:xfrm>
        <a:graphic>
          <a:graphicData uri="http://schemas.openxmlformats.org/presentationml/2006/ole">
            <p:oleObj spid="_x0000_s98311" name="Equation" r:id="rId5" imgW="863280" imgH="228600" progId="Equation.3">
              <p:embed/>
            </p:oleObj>
          </a:graphicData>
        </a:graphic>
      </p:graphicFrame>
      <p:sp>
        <p:nvSpPr>
          <p:cNvPr id="98312" name="Line 8"/>
          <p:cNvSpPr>
            <a:spLocks noChangeShapeType="1"/>
          </p:cNvSpPr>
          <p:nvPr/>
        </p:nvSpPr>
        <p:spPr bwMode="auto">
          <a:xfrm>
            <a:off x="2514600" y="3924300"/>
            <a:ext cx="3581400" cy="1676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8313" name="Freeform 9"/>
          <p:cNvSpPr>
            <a:spLocks/>
          </p:cNvSpPr>
          <p:nvPr/>
        </p:nvSpPr>
        <p:spPr bwMode="auto">
          <a:xfrm>
            <a:off x="2590800" y="3771900"/>
            <a:ext cx="3429000" cy="1905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336"/>
              </a:cxn>
              <a:cxn ang="0">
                <a:pos x="384" y="240"/>
              </a:cxn>
              <a:cxn ang="0">
                <a:pos x="432" y="432"/>
              </a:cxn>
              <a:cxn ang="0">
                <a:pos x="624" y="288"/>
              </a:cxn>
              <a:cxn ang="0">
                <a:pos x="672" y="576"/>
              </a:cxn>
              <a:cxn ang="0">
                <a:pos x="768" y="432"/>
              </a:cxn>
              <a:cxn ang="0">
                <a:pos x="912" y="624"/>
              </a:cxn>
              <a:cxn ang="0">
                <a:pos x="1056" y="624"/>
              </a:cxn>
              <a:cxn ang="0">
                <a:pos x="1152" y="720"/>
              </a:cxn>
              <a:cxn ang="0">
                <a:pos x="1344" y="576"/>
              </a:cxn>
              <a:cxn ang="0">
                <a:pos x="1392" y="720"/>
              </a:cxn>
              <a:cxn ang="0">
                <a:pos x="1488" y="720"/>
              </a:cxn>
              <a:cxn ang="0">
                <a:pos x="1488" y="960"/>
              </a:cxn>
              <a:cxn ang="0">
                <a:pos x="1632" y="864"/>
              </a:cxn>
              <a:cxn ang="0">
                <a:pos x="1632" y="1008"/>
              </a:cxn>
              <a:cxn ang="0">
                <a:pos x="1776" y="864"/>
              </a:cxn>
              <a:cxn ang="0">
                <a:pos x="1776" y="1008"/>
              </a:cxn>
              <a:cxn ang="0">
                <a:pos x="1968" y="912"/>
              </a:cxn>
              <a:cxn ang="0">
                <a:pos x="2064" y="1200"/>
              </a:cxn>
              <a:cxn ang="0">
                <a:pos x="2256" y="1056"/>
              </a:cxn>
              <a:cxn ang="0">
                <a:pos x="2304" y="1248"/>
              </a:cxn>
              <a:cxn ang="0">
                <a:pos x="2400" y="1200"/>
              </a:cxn>
              <a:cxn ang="0">
                <a:pos x="2448" y="1392"/>
              </a:cxn>
              <a:cxn ang="0">
                <a:pos x="2544" y="1344"/>
              </a:cxn>
            </a:cxnLst>
            <a:rect l="0" t="0" r="r" b="b"/>
            <a:pathLst>
              <a:path w="2544" h="1416">
                <a:moveTo>
                  <a:pt x="0" y="0"/>
                </a:moveTo>
                <a:cubicBezTo>
                  <a:pt x="16" y="148"/>
                  <a:pt x="32" y="296"/>
                  <a:pt x="96" y="336"/>
                </a:cubicBezTo>
                <a:cubicBezTo>
                  <a:pt x="160" y="376"/>
                  <a:pt x="328" y="224"/>
                  <a:pt x="384" y="240"/>
                </a:cubicBezTo>
                <a:cubicBezTo>
                  <a:pt x="440" y="256"/>
                  <a:pt x="392" y="424"/>
                  <a:pt x="432" y="432"/>
                </a:cubicBezTo>
                <a:cubicBezTo>
                  <a:pt x="472" y="440"/>
                  <a:pt x="584" y="264"/>
                  <a:pt x="624" y="288"/>
                </a:cubicBezTo>
                <a:cubicBezTo>
                  <a:pt x="664" y="312"/>
                  <a:pt x="648" y="552"/>
                  <a:pt x="672" y="576"/>
                </a:cubicBezTo>
                <a:cubicBezTo>
                  <a:pt x="696" y="600"/>
                  <a:pt x="728" y="424"/>
                  <a:pt x="768" y="432"/>
                </a:cubicBezTo>
                <a:cubicBezTo>
                  <a:pt x="808" y="440"/>
                  <a:pt x="864" y="592"/>
                  <a:pt x="912" y="624"/>
                </a:cubicBezTo>
                <a:cubicBezTo>
                  <a:pt x="960" y="656"/>
                  <a:pt x="1016" y="608"/>
                  <a:pt x="1056" y="624"/>
                </a:cubicBezTo>
                <a:cubicBezTo>
                  <a:pt x="1096" y="640"/>
                  <a:pt x="1104" y="728"/>
                  <a:pt x="1152" y="720"/>
                </a:cubicBezTo>
                <a:cubicBezTo>
                  <a:pt x="1200" y="712"/>
                  <a:pt x="1304" y="576"/>
                  <a:pt x="1344" y="576"/>
                </a:cubicBezTo>
                <a:cubicBezTo>
                  <a:pt x="1384" y="576"/>
                  <a:pt x="1368" y="696"/>
                  <a:pt x="1392" y="720"/>
                </a:cubicBezTo>
                <a:cubicBezTo>
                  <a:pt x="1416" y="744"/>
                  <a:pt x="1472" y="680"/>
                  <a:pt x="1488" y="720"/>
                </a:cubicBezTo>
                <a:cubicBezTo>
                  <a:pt x="1504" y="760"/>
                  <a:pt x="1464" y="936"/>
                  <a:pt x="1488" y="960"/>
                </a:cubicBezTo>
                <a:cubicBezTo>
                  <a:pt x="1512" y="984"/>
                  <a:pt x="1608" y="856"/>
                  <a:pt x="1632" y="864"/>
                </a:cubicBezTo>
                <a:cubicBezTo>
                  <a:pt x="1656" y="872"/>
                  <a:pt x="1608" y="1008"/>
                  <a:pt x="1632" y="1008"/>
                </a:cubicBezTo>
                <a:cubicBezTo>
                  <a:pt x="1656" y="1008"/>
                  <a:pt x="1752" y="864"/>
                  <a:pt x="1776" y="864"/>
                </a:cubicBezTo>
                <a:cubicBezTo>
                  <a:pt x="1800" y="864"/>
                  <a:pt x="1744" y="1000"/>
                  <a:pt x="1776" y="1008"/>
                </a:cubicBezTo>
                <a:cubicBezTo>
                  <a:pt x="1808" y="1016"/>
                  <a:pt x="1920" y="880"/>
                  <a:pt x="1968" y="912"/>
                </a:cubicBezTo>
                <a:cubicBezTo>
                  <a:pt x="2016" y="944"/>
                  <a:pt x="2016" y="1176"/>
                  <a:pt x="2064" y="1200"/>
                </a:cubicBezTo>
                <a:cubicBezTo>
                  <a:pt x="2112" y="1224"/>
                  <a:pt x="2216" y="1048"/>
                  <a:pt x="2256" y="1056"/>
                </a:cubicBezTo>
                <a:cubicBezTo>
                  <a:pt x="2296" y="1064"/>
                  <a:pt x="2280" y="1224"/>
                  <a:pt x="2304" y="1248"/>
                </a:cubicBezTo>
                <a:cubicBezTo>
                  <a:pt x="2328" y="1272"/>
                  <a:pt x="2376" y="1176"/>
                  <a:pt x="2400" y="1200"/>
                </a:cubicBezTo>
                <a:cubicBezTo>
                  <a:pt x="2424" y="1224"/>
                  <a:pt x="2424" y="1368"/>
                  <a:pt x="2448" y="1392"/>
                </a:cubicBezTo>
                <a:cubicBezTo>
                  <a:pt x="2472" y="1416"/>
                  <a:pt x="2508" y="1380"/>
                  <a:pt x="2544" y="1344"/>
                </a:cubicBezTo>
              </a:path>
            </a:pathLst>
          </a:custGeom>
          <a:noFill/>
          <a:ln w="28575" cmpd="sng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8314" name="Freeform 10"/>
          <p:cNvSpPr>
            <a:spLocks/>
          </p:cNvSpPr>
          <p:nvPr/>
        </p:nvSpPr>
        <p:spPr bwMode="auto">
          <a:xfrm>
            <a:off x="2578100" y="3733800"/>
            <a:ext cx="3365500" cy="1981200"/>
          </a:xfrm>
          <a:custGeom>
            <a:avLst/>
            <a:gdLst/>
            <a:ahLst/>
            <a:cxnLst>
              <a:cxn ang="0">
                <a:pos x="8" y="24"/>
              </a:cxn>
              <a:cxn ang="0">
                <a:pos x="56" y="216"/>
              </a:cxn>
              <a:cxn ang="0">
                <a:pos x="104" y="264"/>
              </a:cxn>
              <a:cxn ang="0">
                <a:pos x="104" y="264"/>
              </a:cxn>
              <a:cxn ang="0">
                <a:pos x="152" y="264"/>
              </a:cxn>
              <a:cxn ang="0">
                <a:pos x="200" y="264"/>
              </a:cxn>
              <a:cxn ang="0">
                <a:pos x="248" y="216"/>
              </a:cxn>
              <a:cxn ang="0">
                <a:pos x="296" y="216"/>
              </a:cxn>
              <a:cxn ang="0">
                <a:pos x="344" y="264"/>
              </a:cxn>
              <a:cxn ang="0">
                <a:pos x="392" y="312"/>
              </a:cxn>
              <a:cxn ang="0">
                <a:pos x="392" y="312"/>
              </a:cxn>
              <a:cxn ang="0">
                <a:pos x="488" y="264"/>
              </a:cxn>
              <a:cxn ang="0">
                <a:pos x="488" y="264"/>
              </a:cxn>
              <a:cxn ang="0">
                <a:pos x="584" y="264"/>
              </a:cxn>
              <a:cxn ang="0">
                <a:pos x="632" y="408"/>
              </a:cxn>
              <a:cxn ang="0">
                <a:pos x="632" y="360"/>
              </a:cxn>
              <a:cxn ang="0">
                <a:pos x="680" y="408"/>
              </a:cxn>
              <a:cxn ang="0">
                <a:pos x="728" y="456"/>
              </a:cxn>
              <a:cxn ang="0">
                <a:pos x="824" y="504"/>
              </a:cxn>
              <a:cxn ang="0">
                <a:pos x="872" y="456"/>
              </a:cxn>
              <a:cxn ang="0">
                <a:pos x="920" y="504"/>
              </a:cxn>
              <a:cxn ang="0">
                <a:pos x="968" y="552"/>
              </a:cxn>
              <a:cxn ang="0">
                <a:pos x="1016" y="552"/>
              </a:cxn>
              <a:cxn ang="0">
                <a:pos x="1064" y="600"/>
              </a:cxn>
              <a:cxn ang="0">
                <a:pos x="1160" y="600"/>
              </a:cxn>
              <a:cxn ang="0">
                <a:pos x="1160" y="648"/>
              </a:cxn>
              <a:cxn ang="0">
                <a:pos x="1256" y="696"/>
              </a:cxn>
              <a:cxn ang="0">
                <a:pos x="1256" y="792"/>
              </a:cxn>
              <a:cxn ang="0">
                <a:pos x="1400" y="744"/>
              </a:cxn>
              <a:cxn ang="0">
                <a:pos x="1448" y="792"/>
              </a:cxn>
              <a:cxn ang="0">
                <a:pos x="1544" y="840"/>
              </a:cxn>
              <a:cxn ang="0">
                <a:pos x="1544" y="888"/>
              </a:cxn>
              <a:cxn ang="0">
                <a:pos x="1688" y="840"/>
              </a:cxn>
              <a:cxn ang="0">
                <a:pos x="1736" y="840"/>
              </a:cxn>
              <a:cxn ang="0">
                <a:pos x="1784" y="984"/>
              </a:cxn>
              <a:cxn ang="0">
                <a:pos x="1832" y="936"/>
              </a:cxn>
              <a:cxn ang="0">
                <a:pos x="1880" y="888"/>
              </a:cxn>
              <a:cxn ang="0">
                <a:pos x="1928" y="1080"/>
              </a:cxn>
              <a:cxn ang="0">
                <a:pos x="1976" y="1128"/>
              </a:cxn>
              <a:cxn ang="0">
                <a:pos x="2024" y="1128"/>
              </a:cxn>
              <a:cxn ang="0">
                <a:pos x="2072" y="1224"/>
              </a:cxn>
            </a:cxnLst>
            <a:rect l="0" t="0" r="r" b="b"/>
            <a:pathLst>
              <a:path w="2120" h="1248">
                <a:moveTo>
                  <a:pt x="8" y="120"/>
                </a:moveTo>
                <a:cubicBezTo>
                  <a:pt x="8" y="60"/>
                  <a:pt x="8" y="0"/>
                  <a:pt x="8" y="24"/>
                </a:cubicBezTo>
                <a:cubicBezTo>
                  <a:pt x="8" y="48"/>
                  <a:pt x="0" y="232"/>
                  <a:pt x="8" y="264"/>
                </a:cubicBezTo>
                <a:cubicBezTo>
                  <a:pt x="16" y="296"/>
                  <a:pt x="48" y="200"/>
                  <a:pt x="56" y="216"/>
                </a:cubicBezTo>
                <a:cubicBezTo>
                  <a:pt x="64" y="232"/>
                  <a:pt x="48" y="352"/>
                  <a:pt x="56" y="360"/>
                </a:cubicBezTo>
                <a:cubicBezTo>
                  <a:pt x="64" y="368"/>
                  <a:pt x="96" y="264"/>
                  <a:pt x="104" y="264"/>
                </a:cubicBezTo>
                <a:cubicBezTo>
                  <a:pt x="112" y="264"/>
                  <a:pt x="104" y="360"/>
                  <a:pt x="104" y="360"/>
                </a:cubicBezTo>
                <a:cubicBezTo>
                  <a:pt x="104" y="360"/>
                  <a:pt x="104" y="264"/>
                  <a:pt x="104" y="264"/>
                </a:cubicBezTo>
                <a:cubicBezTo>
                  <a:pt x="104" y="264"/>
                  <a:pt x="96" y="360"/>
                  <a:pt x="104" y="360"/>
                </a:cubicBezTo>
                <a:cubicBezTo>
                  <a:pt x="112" y="360"/>
                  <a:pt x="136" y="264"/>
                  <a:pt x="152" y="264"/>
                </a:cubicBezTo>
                <a:cubicBezTo>
                  <a:pt x="168" y="264"/>
                  <a:pt x="192" y="360"/>
                  <a:pt x="200" y="360"/>
                </a:cubicBezTo>
                <a:cubicBezTo>
                  <a:pt x="208" y="360"/>
                  <a:pt x="192" y="272"/>
                  <a:pt x="200" y="264"/>
                </a:cubicBezTo>
                <a:cubicBezTo>
                  <a:pt x="208" y="256"/>
                  <a:pt x="240" y="320"/>
                  <a:pt x="248" y="312"/>
                </a:cubicBezTo>
                <a:cubicBezTo>
                  <a:pt x="256" y="304"/>
                  <a:pt x="248" y="216"/>
                  <a:pt x="248" y="216"/>
                </a:cubicBezTo>
                <a:cubicBezTo>
                  <a:pt x="248" y="216"/>
                  <a:pt x="240" y="312"/>
                  <a:pt x="248" y="312"/>
                </a:cubicBezTo>
                <a:cubicBezTo>
                  <a:pt x="256" y="312"/>
                  <a:pt x="288" y="208"/>
                  <a:pt x="296" y="216"/>
                </a:cubicBezTo>
                <a:cubicBezTo>
                  <a:pt x="304" y="224"/>
                  <a:pt x="288" y="352"/>
                  <a:pt x="296" y="360"/>
                </a:cubicBezTo>
                <a:cubicBezTo>
                  <a:pt x="304" y="368"/>
                  <a:pt x="336" y="256"/>
                  <a:pt x="344" y="264"/>
                </a:cubicBezTo>
                <a:cubicBezTo>
                  <a:pt x="352" y="272"/>
                  <a:pt x="336" y="400"/>
                  <a:pt x="344" y="408"/>
                </a:cubicBezTo>
                <a:cubicBezTo>
                  <a:pt x="352" y="416"/>
                  <a:pt x="384" y="312"/>
                  <a:pt x="392" y="312"/>
                </a:cubicBezTo>
                <a:cubicBezTo>
                  <a:pt x="400" y="312"/>
                  <a:pt x="392" y="408"/>
                  <a:pt x="392" y="408"/>
                </a:cubicBezTo>
                <a:cubicBezTo>
                  <a:pt x="392" y="408"/>
                  <a:pt x="384" y="312"/>
                  <a:pt x="392" y="312"/>
                </a:cubicBezTo>
                <a:cubicBezTo>
                  <a:pt x="400" y="312"/>
                  <a:pt x="424" y="416"/>
                  <a:pt x="440" y="408"/>
                </a:cubicBezTo>
                <a:cubicBezTo>
                  <a:pt x="456" y="400"/>
                  <a:pt x="480" y="272"/>
                  <a:pt x="488" y="264"/>
                </a:cubicBezTo>
                <a:cubicBezTo>
                  <a:pt x="496" y="256"/>
                  <a:pt x="488" y="360"/>
                  <a:pt x="488" y="360"/>
                </a:cubicBezTo>
                <a:cubicBezTo>
                  <a:pt x="488" y="360"/>
                  <a:pt x="480" y="264"/>
                  <a:pt x="488" y="264"/>
                </a:cubicBezTo>
                <a:cubicBezTo>
                  <a:pt x="496" y="264"/>
                  <a:pt x="520" y="360"/>
                  <a:pt x="536" y="360"/>
                </a:cubicBezTo>
                <a:cubicBezTo>
                  <a:pt x="552" y="360"/>
                  <a:pt x="576" y="248"/>
                  <a:pt x="584" y="264"/>
                </a:cubicBezTo>
                <a:cubicBezTo>
                  <a:pt x="592" y="280"/>
                  <a:pt x="576" y="432"/>
                  <a:pt x="584" y="456"/>
                </a:cubicBezTo>
                <a:cubicBezTo>
                  <a:pt x="592" y="480"/>
                  <a:pt x="624" y="400"/>
                  <a:pt x="632" y="408"/>
                </a:cubicBezTo>
                <a:cubicBezTo>
                  <a:pt x="640" y="416"/>
                  <a:pt x="632" y="512"/>
                  <a:pt x="632" y="504"/>
                </a:cubicBezTo>
                <a:cubicBezTo>
                  <a:pt x="632" y="496"/>
                  <a:pt x="624" y="352"/>
                  <a:pt x="632" y="360"/>
                </a:cubicBezTo>
                <a:cubicBezTo>
                  <a:pt x="640" y="368"/>
                  <a:pt x="672" y="544"/>
                  <a:pt x="680" y="552"/>
                </a:cubicBezTo>
                <a:cubicBezTo>
                  <a:pt x="688" y="560"/>
                  <a:pt x="672" y="408"/>
                  <a:pt x="680" y="408"/>
                </a:cubicBezTo>
                <a:cubicBezTo>
                  <a:pt x="688" y="408"/>
                  <a:pt x="720" y="544"/>
                  <a:pt x="728" y="552"/>
                </a:cubicBezTo>
                <a:cubicBezTo>
                  <a:pt x="736" y="560"/>
                  <a:pt x="720" y="448"/>
                  <a:pt x="728" y="456"/>
                </a:cubicBezTo>
                <a:cubicBezTo>
                  <a:pt x="736" y="464"/>
                  <a:pt x="760" y="592"/>
                  <a:pt x="776" y="600"/>
                </a:cubicBezTo>
                <a:cubicBezTo>
                  <a:pt x="792" y="608"/>
                  <a:pt x="816" y="504"/>
                  <a:pt x="824" y="504"/>
                </a:cubicBezTo>
                <a:cubicBezTo>
                  <a:pt x="832" y="504"/>
                  <a:pt x="816" y="608"/>
                  <a:pt x="824" y="600"/>
                </a:cubicBezTo>
                <a:cubicBezTo>
                  <a:pt x="832" y="592"/>
                  <a:pt x="864" y="456"/>
                  <a:pt x="872" y="456"/>
                </a:cubicBezTo>
                <a:cubicBezTo>
                  <a:pt x="880" y="456"/>
                  <a:pt x="864" y="592"/>
                  <a:pt x="872" y="600"/>
                </a:cubicBezTo>
                <a:cubicBezTo>
                  <a:pt x="880" y="608"/>
                  <a:pt x="912" y="496"/>
                  <a:pt x="920" y="504"/>
                </a:cubicBezTo>
                <a:cubicBezTo>
                  <a:pt x="928" y="512"/>
                  <a:pt x="912" y="640"/>
                  <a:pt x="920" y="648"/>
                </a:cubicBezTo>
                <a:cubicBezTo>
                  <a:pt x="928" y="656"/>
                  <a:pt x="960" y="552"/>
                  <a:pt x="968" y="552"/>
                </a:cubicBezTo>
                <a:cubicBezTo>
                  <a:pt x="976" y="552"/>
                  <a:pt x="960" y="648"/>
                  <a:pt x="968" y="648"/>
                </a:cubicBezTo>
                <a:cubicBezTo>
                  <a:pt x="976" y="648"/>
                  <a:pt x="1000" y="576"/>
                  <a:pt x="1016" y="552"/>
                </a:cubicBezTo>
                <a:cubicBezTo>
                  <a:pt x="1032" y="528"/>
                  <a:pt x="1056" y="496"/>
                  <a:pt x="1064" y="504"/>
                </a:cubicBezTo>
                <a:cubicBezTo>
                  <a:pt x="1072" y="512"/>
                  <a:pt x="1056" y="600"/>
                  <a:pt x="1064" y="600"/>
                </a:cubicBezTo>
                <a:cubicBezTo>
                  <a:pt x="1072" y="600"/>
                  <a:pt x="1096" y="504"/>
                  <a:pt x="1112" y="504"/>
                </a:cubicBezTo>
                <a:cubicBezTo>
                  <a:pt x="1128" y="504"/>
                  <a:pt x="1152" y="600"/>
                  <a:pt x="1160" y="600"/>
                </a:cubicBezTo>
                <a:cubicBezTo>
                  <a:pt x="1168" y="600"/>
                  <a:pt x="1160" y="496"/>
                  <a:pt x="1160" y="504"/>
                </a:cubicBezTo>
                <a:cubicBezTo>
                  <a:pt x="1160" y="512"/>
                  <a:pt x="1152" y="632"/>
                  <a:pt x="1160" y="648"/>
                </a:cubicBezTo>
                <a:cubicBezTo>
                  <a:pt x="1168" y="664"/>
                  <a:pt x="1192" y="592"/>
                  <a:pt x="1208" y="600"/>
                </a:cubicBezTo>
                <a:cubicBezTo>
                  <a:pt x="1224" y="608"/>
                  <a:pt x="1248" y="696"/>
                  <a:pt x="1256" y="696"/>
                </a:cubicBezTo>
                <a:cubicBezTo>
                  <a:pt x="1264" y="696"/>
                  <a:pt x="1256" y="584"/>
                  <a:pt x="1256" y="600"/>
                </a:cubicBezTo>
                <a:cubicBezTo>
                  <a:pt x="1256" y="616"/>
                  <a:pt x="1248" y="752"/>
                  <a:pt x="1256" y="792"/>
                </a:cubicBezTo>
                <a:cubicBezTo>
                  <a:pt x="1264" y="832"/>
                  <a:pt x="1280" y="848"/>
                  <a:pt x="1304" y="840"/>
                </a:cubicBezTo>
                <a:cubicBezTo>
                  <a:pt x="1328" y="832"/>
                  <a:pt x="1384" y="744"/>
                  <a:pt x="1400" y="744"/>
                </a:cubicBezTo>
                <a:cubicBezTo>
                  <a:pt x="1416" y="744"/>
                  <a:pt x="1392" y="832"/>
                  <a:pt x="1400" y="840"/>
                </a:cubicBezTo>
                <a:cubicBezTo>
                  <a:pt x="1408" y="848"/>
                  <a:pt x="1432" y="808"/>
                  <a:pt x="1448" y="792"/>
                </a:cubicBezTo>
                <a:cubicBezTo>
                  <a:pt x="1464" y="776"/>
                  <a:pt x="1480" y="736"/>
                  <a:pt x="1496" y="744"/>
                </a:cubicBezTo>
                <a:cubicBezTo>
                  <a:pt x="1512" y="752"/>
                  <a:pt x="1544" y="832"/>
                  <a:pt x="1544" y="840"/>
                </a:cubicBezTo>
                <a:cubicBezTo>
                  <a:pt x="1544" y="848"/>
                  <a:pt x="1496" y="784"/>
                  <a:pt x="1496" y="792"/>
                </a:cubicBezTo>
                <a:cubicBezTo>
                  <a:pt x="1496" y="800"/>
                  <a:pt x="1528" y="888"/>
                  <a:pt x="1544" y="888"/>
                </a:cubicBezTo>
                <a:cubicBezTo>
                  <a:pt x="1560" y="888"/>
                  <a:pt x="1568" y="800"/>
                  <a:pt x="1592" y="792"/>
                </a:cubicBezTo>
                <a:cubicBezTo>
                  <a:pt x="1616" y="784"/>
                  <a:pt x="1672" y="816"/>
                  <a:pt x="1688" y="840"/>
                </a:cubicBezTo>
                <a:cubicBezTo>
                  <a:pt x="1704" y="864"/>
                  <a:pt x="1680" y="936"/>
                  <a:pt x="1688" y="936"/>
                </a:cubicBezTo>
                <a:cubicBezTo>
                  <a:pt x="1696" y="936"/>
                  <a:pt x="1728" y="824"/>
                  <a:pt x="1736" y="840"/>
                </a:cubicBezTo>
                <a:cubicBezTo>
                  <a:pt x="1744" y="856"/>
                  <a:pt x="1728" y="1008"/>
                  <a:pt x="1736" y="1032"/>
                </a:cubicBezTo>
                <a:cubicBezTo>
                  <a:pt x="1744" y="1056"/>
                  <a:pt x="1768" y="976"/>
                  <a:pt x="1784" y="984"/>
                </a:cubicBezTo>
                <a:cubicBezTo>
                  <a:pt x="1800" y="992"/>
                  <a:pt x="1824" y="1088"/>
                  <a:pt x="1832" y="1080"/>
                </a:cubicBezTo>
                <a:cubicBezTo>
                  <a:pt x="1840" y="1072"/>
                  <a:pt x="1832" y="944"/>
                  <a:pt x="1832" y="936"/>
                </a:cubicBezTo>
                <a:cubicBezTo>
                  <a:pt x="1832" y="928"/>
                  <a:pt x="1824" y="1040"/>
                  <a:pt x="1832" y="1032"/>
                </a:cubicBezTo>
                <a:cubicBezTo>
                  <a:pt x="1840" y="1024"/>
                  <a:pt x="1864" y="896"/>
                  <a:pt x="1880" y="888"/>
                </a:cubicBezTo>
                <a:cubicBezTo>
                  <a:pt x="1896" y="880"/>
                  <a:pt x="1920" y="952"/>
                  <a:pt x="1928" y="984"/>
                </a:cubicBezTo>
                <a:cubicBezTo>
                  <a:pt x="1936" y="1016"/>
                  <a:pt x="1928" y="1080"/>
                  <a:pt x="1928" y="1080"/>
                </a:cubicBezTo>
                <a:cubicBezTo>
                  <a:pt x="1928" y="1080"/>
                  <a:pt x="1920" y="976"/>
                  <a:pt x="1928" y="984"/>
                </a:cubicBezTo>
                <a:cubicBezTo>
                  <a:pt x="1936" y="992"/>
                  <a:pt x="1968" y="1120"/>
                  <a:pt x="1976" y="1128"/>
                </a:cubicBezTo>
                <a:cubicBezTo>
                  <a:pt x="1984" y="1136"/>
                  <a:pt x="1968" y="1032"/>
                  <a:pt x="1976" y="1032"/>
                </a:cubicBezTo>
                <a:cubicBezTo>
                  <a:pt x="1984" y="1032"/>
                  <a:pt x="2016" y="1128"/>
                  <a:pt x="2024" y="1128"/>
                </a:cubicBezTo>
                <a:cubicBezTo>
                  <a:pt x="2032" y="1128"/>
                  <a:pt x="2016" y="1016"/>
                  <a:pt x="2024" y="1032"/>
                </a:cubicBezTo>
                <a:cubicBezTo>
                  <a:pt x="2032" y="1048"/>
                  <a:pt x="2056" y="1200"/>
                  <a:pt x="2072" y="1224"/>
                </a:cubicBezTo>
                <a:cubicBezTo>
                  <a:pt x="2088" y="1248"/>
                  <a:pt x="2112" y="1192"/>
                  <a:pt x="2120" y="1176"/>
                </a:cubicBezTo>
              </a:path>
            </a:pathLst>
          </a:custGeom>
          <a:noFill/>
          <a:ln w="9525" cap="flat">
            <a:solidFill>
              <a:srgbClr val="FF0000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8315" name="Text Box 11"/>
          <p:cNvSpPr txBox="1">
            <a:spLocks noChangeArrowheads="1"/>
          </p:cNvSpPr>
          <p:nvPr/>
        </p:nvSpPr>
        <p:spPr bwMode="auto">
          <a:xfrm>
            <a:off x="0" y="762000"/>
            <a:ext cx="8686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Frequencies of Interest: </a:t>
            </a:r>
            <a:r>
              <a:rPr lang="en-US" b="0"/>
              <a:t> in the UHF (.3GHz – 3GHz) and SHF (3GHz – 30 GHz) bands;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3920" name="Group 16"/>
          <p:cNvGrpSpPr>
            <a:grpSpLocks/>
          </p:cNvGrpSpPr>
          <p:nvPr/>
        </p:nvGrpSpPr>
        <p:grpSpPr bwMode="auto">
          <a:xfrm>
            <a:off x="0" y="228600"/>
            <a:ext cx="8915400" cy="6305550"/>
            <a:chOff x="0" y="144"/>
            <a:chExt cx="5616" cy="3972"/>
          </a:xfrm>
        </p:grpSpPr>
        <p:sp>
          <p:nvSpPr>
            <p:cNvPr id="123906" name="Text Box 2"/>
            <p:cNvSpPr txBox="1">
              <a:spLocks noChangeArrowheads="1"/>
            </p:cNvSpPr>
            <p:nvPr/>
          </p:nvSpPr>
          <p:spPr bwMode="auto">
            <a:xfrm>
              <a:off x="0" y="144"/>
              <a:ext cx="35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Example: Frequency Selective Fading</a:t>
              </a:r>
            </a:p>
          </p:txBody>
        </p:sp>
        <p:sp>
          <p:nvSpPr>
            <p:cNvPr id="123907" name="Text Box 3"/>
            <p:cNvSpPr txBox="1">
              <a:spLocks noChangeArrowheads="1"/>
            </p:cNvSpPr>
            <p:nvPr/>
          </p:nvSpPr>
          <p:spPr bwMode="auto">
            <a:xfrm>
              <a:off x="0" y="480"/>
              <a:ext cx="10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Channel :</a:t>
              </a:r>
            </a:p>
          </p:txBody>
        </p:sp>
        <p:sp>
          <p:nvSpPr>
            <p:cNvPr id="123908" name="Rectangle 4"/>
            <p:cNvSpPr>
              <a:spLocks noChangeArrowheads="1"/>
            </p:cNvSpPr>
            <p:nvPr/>
          </p:nvSpPr>
          <p:spPr bwMode="auto">
            <a:xfrm>
              <a:off x="1344" y="480"/>
              <a:ext cx="20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Delays T=[0 10e-6 15e-6] sec</a:t>
              </a:r>
            </a:p>
          </p:txBody>
        </p:sp>
        <p:sp>
          <p:nvSpPr>
            <p:cNvPr id="123909" name="Rectangle 5"/>
            <p:cNvSpPr>
              <a:spLocks noChangeArrowheads="1"/>
            </p:cNvSpPr>
            <p:nvPr/>
          </p:nvSpPr>
          <p:spPr bwMode="auto">
            <a:xfrm>
              <a:off x="1344" y="720"/>
              <a:ext cx="15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Power P=[0, -3, -8] dB</a:t>
              </a:r>
            </a:p>
          </p:txBody>
        </p:sp>
        <p:sp>
          <p:nvSpPr>
            <p:cNvPr id="123910" name="Rectangle 6"/>
            <p:cNvSpPr>
              <a:spLocks noChangeArrowheads="1"/>
            </p:cNvSpPr>
            <p:nvPr/>
          </p:nvSpPr>
          <p:spPr bwMode="auto">
            <a:xfrm>
              <a:off x="1344" y="960"/>
              <a:ext cx="16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Symbol Rate </a:t>
              </a:r>
              <a:r>
                <a:rPr lang="en-US">
                  <a:solidFill>
                    <a:srgbClr val="FF0000"/>
                  </a:solidFill>
                </a:rPr>
                <a:t>Fs=1MHz</a:t>
              </a:r>
            </a:p>
          </p:txBody>
        </p:sp>
        <p:sp>
          <p:nvSpPr>
            <p:cNvPr id="123911" name="Rectangle 7"/>
            <p:cNvSpPr>
              <a:spLocks noChangeArrowheads="1"/>
            </p:cNvSpPr>
            <p:nvPr/>
          </p:nvSpPr>
          <p:spPr bwMode="auto">
            <a:xfrm>
              <a:off x="1392" y="1200"/>
              <a:ext cx="1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Doppler Fd=0.1Hz</a:t>
              </a:r>
            </a:p>
          </p:txBody>
        </p:sp>
        <p:sp>
          <p:nvSpPr>
            <p:cNvPr id="123912" name="Rectangle 8"/>
            <p:cNvSpPr>
              <a:spLocks noChangeArrowheads="1"/>
            </p:cNvSpPr>
            <p:nvPr/>
          </p:nvSpPr>
          <p:spPr bwMode="auto">
            <a:xfrm>
              <a:off x="1392" y="1440"/>
              <a:ext cx="13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Modulation QPSK</a:t>
              </a:r>
            </a:p>
          </p:txBody>
        </p:sp>
        <p:sp>
          <p:nvSpPr>
            <p:cNvPr id="123913" name="Text Box 9"/>
            <p:cNvSpPr txBox="1">
              <a:spLocks noChangeArrowheads="1"/>
            </p:cNvSpPr>
            <p:nvPr/>
          </p:nvSpPr>
          <p:spPr bwMode="auto">
            <a:xfrm>
              <a:off x="3504" y="3120"/>
              <a:ext cx="206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Spectrum with deep variations</a:t>
              </a:r>
            </a:p>
          </p:txBody>
        </p:sp>
        <p:pic>
          <p:nvPicPr>
            <p:cNvPr id="123914" name="Picture 1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92" y="1728"/>
              <a:ext cx="3168" cy="2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23915" name="Picture 11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648" y="144"/>
              <a:ext cx="1833" cy="1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23916" name="Oval 12"/>
            <p:cNvSpPr>
              <a:spLocks noChangeArrowheads="1"/>
            </p:cNvSpPr>
            <p:nvPr/>
          </p:nvSpPr>
          <p:spPr bwMode="auto">
            <a:xfrm>
              <a:off x="576" y="2688"/>
              <a:ext cx="768" cy="6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17" name="Oval 13"/>
            <p:cNvSpPr>
              <a:spLocks noChangeArrowheads="1"/>
            </p:cNvSpPr>
            <p:nvPr/>
          </p:nvSpPr>
          <p:spPr bwMode="auto">
            <a:xfrm>
              <a:off x="1152" y="1776"/>
              <a:ext cx="768" cy="6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18" name="Oval 14"/>
            <p:cNvSpPr>
              <a:spLocks noChangeArrowheads="1"/>
            </p:cNvSpPr>
            <p:nvPr/>
          </p:nvSpPr>
          <p:spPr bwMode="auto">
            <a:xfrm>
              <a:off x="1584" y="2592"/>
              <a:ext cx="768" cy="6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19" name="Text Box 15"/>
            <p:cNvSpPr txBox="1">
              <a:spLocks noChangeArrowheads="1"/>
            </p:cNvSpPr>
            <p:nvPr/>
          </p:nvSpPr>
          <p:spPr bwMode="auto">
            <a:xfrm>
              <a:off x="3600" y="2112"/>
              <a:ext cx="20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Very high ISI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0" name="Text Box 4"/>
          <p:cNvSpPr txBox="1">
            <a:spLocks noChangeArrowheads="1"/>
          </p:cNvSpPr>
          <p:nvPr/>
        </p:nvSpPr>
        <p:spPr bwMode="auto">
          <a:xfrm>
            <a:off x="0" y="22860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3. Doppler Frequency Spread and Time Coherence</a:t>
            </a:r>
          </a:p>
        </p:txBody>
      </p:sp>
      <p:sp>
        <p:nvSpPr>
          <p:cNvPr id="127025" name="Text Box 49"/>
          <p:cNvSpPr txBox="1">
            <a:spLocks noChangeArrowheads="1"/>
          </p:cNvSpPr>
          <p:nvPr/>
        </p:nvSpPr>
        <p:spPr bwMode="auto">
          <a:xfrm>
            <a:off x="0" y="762000"/>
            <a:ext cx="784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Back to the experiment of sending pulses. </a:t>
            </a:r>
            <a:r>
              <a:rPr lang="en-US"/>
              <a:t>Take autocorrelations</a:t>
            </a:r>
            <a:r>
              <a:rPr lang="en-US" b="0"/>
              <a:t>:</a:t>
            </a:r>
          </a:p>
        </p:txBody>
      </p:sp>
      <p:graphicFrame>
        <p:nvGraphicFramePr>
          <p:cNvPr id="127073" name="Object 97"/>
          <p:cNvGraphicFramePr>
            <a:graphicFrameLocks noChangeAspect="1"/>
          </p:cNvGraphicFramePr>
          <p:nvPr/>
        </p:nvGraphicFramePr>
        <p:xfrm>
          <a:off x="5638800" y="5791200"/>
          <a:ext cx="3276600" cy="457200"/>
        </p:xfrm>
        <a:graphic>
          <a:graphicData uri="http://schemas.openxmlformats.org/presentationml/2006/ole">
            <p:oleObj spid="_x0000_s127073" name="Equation" r:id="rId4" imgW="1638000" imgH="228600" progId="Equation.3">
              <p:embed/>
            </p:oleObj>
          </a:graphicData>
        </a:graphic>
      </p:graphicFrame>
      <p:sp>
        <p:nvSpPr>
          <p:cNvPr id="127080" name="Text Box 104"/>
          <p:cNvSpPr txBox="1">
            <a:spLocks noChangeArrowheads="1"/>
          </p:cNvSpPr>
          <p:nvPr/>
        </p:nvSpPr>
        <p:spPr bwMode="auto">
          <a:xfrm>
            <a:off x="5486400" y="54102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Where:</a:t>
            </a:r>
          </a:p>
        </p:txBody>
      </p:sp>
      <p:grpSp>
        <p:nvGrpSpPr>
          <p:cNvPr id="127082" name="Group 106"/>
          <p:cNvGrpSpPr>
            <a:grpSpLocks/>
          </p:cNvGrpSpPr>
          <p:nvPr/>
        </p:nvGrpSpPr>
        <p:grpSpPr bwMode="auto">
          <a:xfrm>
            <a:off x="0" y="1371600"/>
            <a:ext cx="6810375" cy="4800600"/>
            <a:chOff x="0" y="864"/>
            <a:chExt cx="4290" cy="3024"/>
          </a:xfrm>
        </p:grpSpPr>
        <p:sp>
          <p:nvSpPr>
            <p:cNvPr id="127026" name="Line 50"/>
            <p:cNvSpPr>
              <a:spLocks noChangeShapeType="1"/>
            </p:cNvSpPr>
            <p:nvPr/>
          </p:nvSpPr>
          <p:spPr bwMode="auto">
            <a:xfrm>
              <a:off x="1344" y="1296"/>
              <a:ext cx="25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27027" name="Object 51"/>
            <p:cNvGraphicFramePr>
              <a:graphicFrameLocks noChangeAspect="1"/>
            </p:cNvGraphicFramePr>
            <p:nvPr/>
          </p:nvGraphicFramePr>
          <p:xfrm>
            <a:off x="3984" y="1214"/>
            <a:ext cx="288" cy="204"/>
          </p:xfrm>
          <a:graphic>
            <a:graphicData uri="http://schemas.openxmlformats.org/presentationml/2006/ole">
              <p:oleObj spid="_x0000_s127027" name="Equation" r:id="rId5" imgW="304560" imgH="215640" progId="Equation.3">
                <p:embed/>
              </p:oleObj>
            </a:graphicData>
          </a:graphic>
        </p:graphicFrame>
        <p:graphicFrame>
          <p:nvGraphicFramePr>
            <p:cNvPr id="127028" name="Object 52"/>
            <p:cNvGraphicFramePr>
              <a:graphicFrameLocks noChangeAspect="1"/>
            </p:cNvGraphicFramePr>
            <p:nvPr/>
          </p:nvGraphicFramePr>
          <p:xfrm>
            <a:off x="1968" y="1296"/>
            <a:ext cx="150" cy="212"/>
          </p:xfrm>
          <a:graphic>
            <a:graphicData uri="http://schemas.openxmlformats.org/presentationml/2006/ole">
              <p:oleObj spid="_x0000_s127028" name="Equation" r:id="rId6" imgW="152280" imgH="215640" progId="Equation.3">
                <p:embed/>
              </p:oleObj>
            </a:graphicData>
          </a:graphic>
        </p:graphicFrame>
        <p:graphicFrame>
          <p:nvGraphicFramePr>
            <p:cNvPr id="127029" name="Object 53"/>
            <p:cNvGraphicFramePr>
              <a:graphicFrameLocks noChangeAspect="1"/>
            </p:cNvGraphicFramePr>
            <p:nvPr/>
          </p:nvGraphicFramePr>
          <p:xfrm>
            <a:off x="2346" y="1290"/>
            <a:ext cx="163" cy="225"/>
          </p:xfrm>
          <a:graphic>
            <a:graphicData uri="http://schemas.openxmlformats.org/presentationml/2006/ole">
              <p:oleObj spid="_x0000_s127029" name="Equation" r:id="rId7" imgW="164880" imgH="228600" progId="Equation.DSMT4">
                <p:embed/>
              </p:oleObj>
            </a:graphicData>
          </a:graphic>
        </p:graphicFrame>
        <p:graphicFrame>
          <p:nvGraphicFramePr>
            <p:cNvPr id="127030" name="Object 54"/>
            <p:cNvGraphicFramePr>
              <a:graphicFrameLocks noChangeAspect="1"/>
            </p:cNvGraphicFramePr>
            <p:nvPr/>
          </p:nvGraphicFramePr>
          <p:xfrm>
            <a:off x="2838" y="1296"/>
            <a:ext cx="150" cy="225"/>
          </p:xfrm>
          <a:graphic>
            <a:graphicData uri="http://schemas.openxmlformats.org/presentationml/2006/ole">
              <p:oleObj spid="_x0000_s127030" name="Equation" r:id="rId8" imgW="152280" imgH="228600" progId="Equation.DSMT4">
                <p:embed/>
              </p:oleObj>
            </a:graphicData>
          </a:graphic>
        </p:graphicFrame>
        <p:sp>
          <p:nvSpPr>
            <p:cNvPr id="127031" name="Line 55"/>
            <p:cNvSpPr>
              <a:spLocks noChangeShapeType="1"/>
            </p:cNvSpPr>
            <p:nvPr/>
          </p:nvSpPr>
          <p:spPr bwMode="auto">
            <a:xfrm>
              <a:off x="1344" y="2064"/>
              <a:ext cx="25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27032" name="Object 56"/>
            <p:cNvGraphicFramePr>
              <a:graphicFrameLocks noChangeAspect="1"/>
            </p:cNvGraphicFramePr>
            <p:nvPr/>
          </p:nvGraphicFramePr>
          <p:xfrm>
            <a:off x="3990" y="1976"/>
            <a:ext cx="276" cy="216"/>
          </p:xfrm>
          <a:graphic>
            <a:graphicData uri="http://schemas.openxmlformats.org/presentationml/2006/ole">
              <p:oleObj spid="_x0000_s127032" name="Equation" r:id="rId9" imgW="291960" imgH="228600" progId="Equation.DSMT4">
                <p:embed/>
              </p:oleObj>
            </a:graphicData>
          </a:graphic>
        </p:graphicFrame>
        <p:graphicFrame>
          <p:nvGraphicFramePr>
            <p:cNvPr id="127033" name="Object 57"/>
            <p:cNvGraphicFramePr>
              <a:graphicFrameLocks noChangeAspect="1"/>
            </p:cNvGraphicFramePr>
            <p:nvPr/>
          </p:nvGraphicFramePr>
          <p:xfrm>
            <a:off x="1968" y="2064"/>
            <a:ext cx="150" cy="212"/>
          </p:xfrm>
          <a:graphic>
            <a:graphicData uri="http://schemas.openxmlformats.org/presentationml/2006/ole">
              <p:oleObj spid="_x0000_s127033" name="Equation" r:id="rId10" imgW="152280" imgH="215640" progId="Equation.3">
                <p:embed/>
              </p:oleObj>
            </a:graphicData>
          </a:graphic>
        </p:graphicFrame>
        <p:graphicFrame>
          <p:nvGraphicFramePr>
            <p:cNvPr id="127034" name="Object 58"/>
            <p:cNvGraphicFramePr>
              <a:graphicFrameLocks noChangeAspect="1"/>
            </p:cNvGraphicFramePr>
            <p:nvPr/>
          </p:nvGraphicFramePr>
          <p:xfrm>
            <a:off x="2346" y="2058"/>
            <a:ext cx="163" cy="225"/>
          </p:xfrm>
          <a:graphic>
            <a:graphicData uri="http://schemas.openxmlformats.org/presentationml/2006/ole">
              <p:oleObj spid="_x0000_s127034" name="Equation" r:id="rId11" imgW="164880" imgH="228600" progId="Equation.DSMT4">
                <p:embed/>
              </p:oleObj>
            </a:graphicData>
          </a:graphic>
        </p:graphicFrame>
        <p:graphicFrame>
          <p:nvGraphicFramePr>
            <p:cNvPr id="127035" name="Object 59"/>
            <p:cNvGraphicFramePr>
              <a:graphicFrameLocks noChangeAspect="1"/>
            </p:cNvGraphicFramePr>
            <p:nvPr/>
          </p:nvGraphicFramePr>
          <p:xfrm>
            <a:off x="2838" y="2064"/>
            <a:ext cx="150" cy="225"/>
          </p:xfrm>
          <a:graphic>
            <a:graphicData uri="http://schemas.openxmlformats.org/presentationml/2006/ole">
              <p:oleObj spid="_x0000_s127035" name="Equation" r:id="rId12" imgW="152280" imgH="228600" progId="Equation.DSMT4">
                <p:embed/>
              </p:oleObj>
            </a:graphicData>
          </a:graphic>
        </p:graphicFrame>
        <p:sp>
          <p:nvSpPr>
            <p:cNvPr id="127036" name="Line 60"/>
            <p:cNvSpPr>
              <a:spLocks noChangeShapeType="1"/>
            </p:cNvSpPr>
            <p:nvPr/>
          </p:nvSpPr>
          <p:spPr bwMode="auto">
            <a:xfrm>
              <a:off x="1488" y="124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27037" name="Object 61"/>
            <p:cNvGraphicFramePr>
              <a:graphicFrameLocks noChangeAspect="1"/>
            </p:cNvGraphicFramePr>
            <p:nvPr/>
          </p:nvGraphicFramePr>
          <p:xfrm>
            <a:off x="1428" y="1362"/>
            <a:ext cx="120" cy="168"/>
          </p:xfrm>
          <a:graphic>
            <a:graphicData uri="http://schemas.openxmlformats.org/presentationml/2006/ole">
              <p:oleObj spid="_x0000_s127037" name="Equation" r:id="rId13" imgW="126720" imgH="177480" progId="Equation.DSMT4">
                <p:embed/>
              </p:oleObj>
            </a:graphicData>
          </a:graphic>
        </p:graphicFrame>
        <p:sp>
          <p:nvSpPr>
            <p:cNvPr id="127038" name="AutoShape 62"/>
            <p:cNvSpPr>
              <a:spLocks noChangeArrowheads="1"/>
            </p:cNvSpPr>
            <p:nvPr/>
          </p:nvSpPr>
          <p:spPr bwMode="auto">
            <a:xfrm flipV="1">
              <a:off x="1968" y="864"/>
              <a:ext cx="96" cy="43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39" name="AutoShape 63"/>
            <p:cNvSpPr>
              <a:spLocks noChangeArrowheads="1"/>
            </p:cNvSpPr>
            <p:nvPr/>
          </p:nvSpPr>
          <p:spPr bwMode="auto">
            <a:xfrm flipV="1">
              <a:off x="2352" y="1104"/>
              <a:ext cx="96" cy="19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40" name="AutoShape 64"/>
            <p:cNvSpPr>
              <a:spLocks noChangeArrowheads="1"/>
            </p:cNvSpPr>
            <p:nvPr/>
          </p:nvSpPr>
          <p:spPr bwMode="auto">
            <a:xfrm flipV="1">
              <a:off x="2832" y="1008"/>
              <a:ext cx="96" cy="288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41" name="AutoShape 65"/>
            <p:cNvSpPr>
              <a:spLocks noChangeArrowheads="1"/>
            </p:cNvSpPr>
            <p:nvPr/>
          </p:nvSpPr>
          <p:spPr bwMode="auto">
            <a:xfrm flipV="1">
              <a:off x="1968" y="1776"/>
              <a:ext cx="96" cy="288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42" name="AutoShape 66"/>
            <p:cNvSpPr>
              <a:spLocks noChangeArrowheads="1"/>
            </p:cNvSpPr>
            <p:nvPr/>
          </p:nvSpPr>
          <p:spPr bwMode="auto">
            <a:xfrm flipV="1">
              <a:off x="2352" y="1680"/>
              <a:ext cx="96" cy="38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43" name="AutoShape 67"/>
            <p:cNvSpPr>
              <a:spLocks noChangeArrowheads="1"/>
            </p:cNvSpPr>
            <p:nvPr/>
          </p:nvSpPr>
          <p:spPr bwMode="auto">
            <a:xfrm flipV="1">
              <a:off x="2832" y="1920"/>
              <a:ext cx="96" cy="14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44" name="Line 68"/>
            <p:cNvSpPr>
              <a:spLocks noChangeShapeType="1"/>
            </p:cNvSpPr>
            <p:nvPr/>
          </p:nvSpPr>
          <p:spPr bwMode="auto">
            <a:xfrm>
              <a:off x="1476" y="199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27045" name="Object 69"/>
            <p:cNvGraphicFramePr>
              <a:graphicFrameLocks noChangeAspect="1"/>
            </p:cNvGraphicFramePr>
            <p:nvPr/>
          </p:nvGraphicFramePr>
          <p:xfrm>
            <a:off x="1416" y="2112"/>
            <a:ext cx="120" cy="168"/>
          </p:xfrm>
          <a:graphic>
            <a:graphicData uri="http://schemas.openxmlformats.org/presentationml/2006/ole">
              <p:oleObj spid="_x0000_s127045" name="Equation" r:id="rId14" imgW="126720" imgH="177480" progId="Equation.DSMT4">
                <p:embed/>
              </p:oleObj>
            </a:graphicData>
          </a:graphic>
        </p:graphicFrame>
        <p:sp>
          <p:nvSpPr>
            <p:cNvPr id="127046" name="AutoShape 70"/>
            <p:cNvSpPr>
              <a:spLocks noChangeArrowheads="1"/>
            </p:cNvSpPr>
            <p:nvPr/>
          </p:nvSpPr>
          <p:spPr bwMode="auto">
            <a:xfrm>
              <a:off x="1440" y="864"/>
              <a:ext cx="96" cy="432"/>
            </a:xfrm>
            <a:prstGeom prst="triangle">
              <a:avLst>
                <a:gd name="adj" fmla="val 50000"/>
              </a:avLst>
            </a:prstGeom>
            <a:solidFill>
              <a:srgbClr val="CC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47" name="AutoShape 71"/>
            <p:cNvSpPr>
              <a:spLocks noChangeArrowheads="1"/>
            </p:cNvSpPr>
            <p:nvPr/>
          </p:nvSpPr>
          <p:spPr bwMode="auto">
            <a:xfrm>
              <a:off x="1440" y="1632"/>
              <a:ext cx="96" cy="432"/>
            </a:xfrm>
            <a:prstGeom prst="triangle">
              <a:avLst>
                <a:gd name="adj" fmla="val 50000"/>
              </a:avLst>
            </a:prstGeom>
            <a:solidFill>
              <a:srgbClr val="CC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48" name="Line 72"/>
            <p:cNvSpPr>
              <a:spLocks noChangeShapeType="1"/>
            </p:cNvSpPr>
            <p:nvPr/>
          </p:nvSpPr>
          <p:spPr bwMode="auto">
            <a:xfrm>
              <a:off x="1344" y="2913"/>
              <a:ext cx="25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27049" name="Object 73"/>
            <p:cNvGraphicFramePr>
              <a:graphicFrameLocks noChangeAspect="1"/>
            </p:cNvGraphicFramePr>
            <p:nvPr/>
          </p:nvGraphicFramePr>
          <p:xfrm>
            <a:off x="3966" y="2825"/>
            <a:ext cx="324" cy="216"/>
          </p:xfrm>
          <a:graphic>
            <a:graphicData uri="http://schemas.openxmlformats.org/presentationml/2006/ole">
              <p:oleObj spid="_x0000_s127049" name="Equation" r:id="rId15" imgW="342720" imgH="228600" progId="Equation.DSMT4">
                <p:embed/>
              </p:oleObj>
            </a:graphicData>
          </a:graphic>
        </p:graphicFrame>
        <p:graphicFrame>
          <p:nvGraphicFramePr>
            <p:cNvPr id="127050" name="Object 74"/>
            <p:cNvGraphicFramePr>
              <a:graphicFrameLocks noChangeAspect="1"/>
            </p:cNvGraphicFramePr>
            <p:nvPr/>
          </p:nvGraphicFramePr>
          <p:xfrm>
            <a:off x="1968" y="2913"/>
            <a:ext cx="150" cy="212"/>
          </p:xfrm>
          <a:graphic>
            <a:graphicData uri="http://schemas.openxmlformats.org/presentationml/2006/ole">
              <p:oleObj spid="_x0000_s127050" name="Equation" r:id="rId16" imgW="152280" imgH="215640" progId="Equation.3">
                <p:embed/>
              </p:oleObj>
            </a:graphicData>
          </a:graphic>
        </p:graphicFrame>
        <p:graphicFrame>
          <p:nvGraphicFramePr>
            <p:cNvPr id="127051" name="Object 75"/>
            <p:cNvGraphicFramePr>
              <a:graphicFrameLocks noChangeAspect="1"/>
            </p:cNvGraphicFramePr>
            <p:nvPr/>
          </p:nvGraphicFramePr>
          <p:xfrm>
            <a:off x="2346" y="2907"/>
            <a:ext cx="163" cy="225"/>
          </p:xfrm>
          <a:graphic>
            <a:graphicData uri="http://schemas.openxmlformats.org/presentationml/2006/ole">
              <p:oleObj spid="_x0000_s127051" name="Equation" r:id="rId17" imgW="164880" imgH="228600" progId="Equation.DSMT4">
                <p:embed/>
              </p:oleObj>
            </a:graphicData>
          </a:graphic>
        </p:graphicFrame>
        <p:graphicFrame>
          <p:nvGraphicFramePr>
            <p:cNvPr id="127052" name="Object 76"/>
            <p:cNvGraphicFramePr>
              <a:graphicFrameLocks noChangeAspect="1"/>
            </p:cNvGraphicFramePr>
            <p:nvPr/>
          </p:nvGraphicFramePr>
          <p:xfrm>
            <a:off x="2838" y="2913"/>
            <a:ext cx="150" cy="225"/>
          </p:xfrm>
          <a:graphic>
            <a:graphicData uri="http://schemas.openxmlformats.org/presentationml/2006/ole">
              <p:oleObj spid="_x0000_s127052" name="Equation" r:id="rId18" imgW="152280" imgH="228600" progId="Equation.DSMT4">
                <p:embed/>
              </p:oleObj>
            </a:graphicData>
          </a:graphic>
        </p:graphicFrame>
        <p:sp>
          <p:nvSpPr>
            <p:cNvPr id="127053" name="AutoShape 77"/>
            <p:cNvSpPr>
              <a:spLocks noChangeArrowheads="1"/>
            </p:cNvSpPr>
            <p:nvPr/>
          </p:nvSpPr>
          <p:spPr bwMode="auto">
            <a:xfrm flipV="1">
              <a:off x="1968" y="2529"/>
              <a:ext cx="96" cy="38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54" name="AutoShape 78"/>
            <p:cNvSpPr>
              <a:spLocks noChangeArrowheads="1"/>
            </p:cNvSpPr>
            <p:nvPr/>
          </p:nvSpPr>
          <p:spPr bwMode="auto">
            <a:xfrm flipV="1">
              <a:off x="2352" y="2673"/>
              <a:ext cx="96" cy="240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55" name="AutoShape 79"/>
            <p:cNvSpPr>
              <a:spLocks noChangeArrowheads="1"/>
            </p:cNvSpPr>
            <p:nvPr/>
          </p:nvSpPr>
          <p:spPr bwMode="auto">
            <a:xfrm flipV="1">
              <a:off x="2832" y="2721"/>
              <a:ext cx="96" cy="19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56" name="Line 80"/>
            <p:cNvSpPr>
              <a:spLocks noChangeShapeType="1"/>
            </p:cNvSpPr>
            <p:nvPr/>
          </p:nvSpPr>
          <p:spPr bwMode="auto">
            <a:xfrm>
              <a:off x="1476" y="2847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27057" name="Object 81"/>
            <p:cNvGraphicFramePr>
              <a:graphicFrameLocks noChangeAspect="1"/>
            </p:cNvGraphicFramePr>
            <p:nvPr/>
          </p:nvGraphicFramePr>
          <p:xfrm>
            <a:off x="1416" y="2961"/>
            <a:ext cx="120" cy="168"/>
          </p:xfrm>
          <a:graphic>
            <a:graphicData uri="http://schemas.openxmlformats.org/presentationml/2006/ole">
              <p:oleObj spid="_x0000_s127057" name="Equation" r:id="rId19" imgW="126720" imgH="177480" progId="Equation.DSMT4">
                <p:embed/>
              </p:oleObj>
            </a:graphicData>
          </a:graphic>
        </p:graphicFrame>
        <p:sp>
          <p:nvSpPr>
            <p:cNvPr id="127058" name="AutoShape 82"/>
            <p:cNvSpPr>
              <a:spLocks noChangeArrowheads="1"/>
            </p:cNvSpPr>
            <p:nvPr/>
          </p:nvSpPr>
          <p:spPr bwMode="auto">
            <a:xfrm>
              <a:off x="1440" y="2481"/>
              <a:ext cx="96" cy="432"/>
            </a:xfrm>
            <a:prstGeom prst="triangle">
              <a:avLst>
                <a:gd name="adj" fmla="val 50000"/>
              </a:avLst>
            </a:prstGeom>
            <a:solidFill>
              <a:srgbClr val="CC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27059" name="Object 83"/>
            <p:cNvGraphicFramePr>
              <a:graphicFrameLocks noChangeAspect="1"/>
            </p:cNvGraphicFramePr>
            <p:nvPr/>
          </p:nvGraphicFramePr>
          <p:xfrm>
            <a:off x="3456" y="1473"/>
            <a:ext cx="176" cy="406"/>
          </p:xfrm>
          <a:graphic>
            <a:graphicData uri="http://schemas.openxmlformats.org/presentationml/2006/ole">
              <p:oleObj spid="_x0000_s127059" name="Equation" r:id="rId20" imgW="75960" imgH="177480" progId="Equation.3">
                <p:embed/>
              </p:oleObj>
            </a:graphicData>
          </a:graphic>
        </p:graphicFrame>
        <p:graphicFrame>
          <p:nvGraphicFramePr>
            <p:cNvPr id="127060" name="Object 84"/>
            <p:cNvGraphicFramePr>
              <a:graphicFrameLocks noChangeAspect="1"/>
            </p:cNvGraphicFramePr>
            <p:nvPr/>
          </p:nvGraphicFramePr>
          <p:xfrm>
            <a:off x="1776" y="1613"/>
            <a:ext cx="384" cy="147"/>
          </p:xfrm>
          <a:graphic>
            <a:graphicData uri="http://schemas.openxmlformats.org/presentationml/2006/ole">
              <p:oleObj spid="_x0000_s127060" name="Equation" r:id="rId21" imgW="596880" imgH="228600" progId="Equation.3">
                <p:embed/>
              </p:oleObj>
            </a:graphicData>
          </a:graphic>
        </p:graphicFrame>
        <p:graphicFrame>
          <p:nvGraphicFramePr>
            <p:cNvPr id="127061" name="Object 85"/>
            <p:cNvGraphicFramePr>
              <a:graphicFrameLocks noChangeAspect="1"/>
            </p:cNvGraphicFramePr>
            <p:nvPr/>
          </p:nvGraphicFramePr>
          <p:xfrm>
            <a:off x="2200" y="1521"/>
            <a:ext cx="400" cy="147"/>
          </p:xfrm>
          <a:graphic>
            <a:graphicData uri="http://schemas.openxmlformats.org/presentationml/2006/ole">
              <p:oleObj spid="_x0000_s127061" name="Equation" r:id="rId22" imgW="622080" imgH="228600" progId="Equation.DSMT4">
                <p:embed/>
              </p:oleObj>
            </a:graphicData>
          </a:graphic>
        </p:graphicFrame>
        <p:graphicFrame>
          <p:nvGraphicFramePr>
            <p:cNvPr id="127062" name="Object 86"/>
            <p:cNvGraphicFramePr>
              <a:graphicFrameLocks noChangeAspect="1"/>
            </p:cNvGraphicFramePr>
            <p:nvPr/>
          </p:nvGraphicFramePr>
          <p:xfrm>
            <a:off x="2740" y="1713"/>
            <a:ext cx="392" cy="147"/>
          </p:xfrm>
          <a:graphic>
            <a:graphicData uri="http://schemas.openxmlformats.org/presentationml/2006/ole">
              <p:oleObj spid="_x0000_s127062" name="Equation" r:id="rId23" imgW="609480" imgH="228600" progId="Equation.DSMT4">
                <p:embed/>
              </p:oleObj>
            </a:graphicData>
          </a:graphic>
        </p:graphicFrame>
        <p:graphicFrame>
          <p:nvGraphicFramePr>
            <p:cNvPr id="127063" name="Object 87"/>
            <p:cNvGraphicFramePr>
              <a:graphicFrameLocks noChangeAspect="1"/>
            </p:cNvGraphicFramePr>
            <p:nvPr/>
          </p:nvGraphicFramePr>
          <p:xfrm>
            <a:off x="3456" y="2241"/>
            <a:ext cx="176" cy="406"/>
          </p:xfrm>
          <a:graphic>
            <a:graphicData uri="http://schemas.openxmlformats.org/presentationml/2006/ole">
              <p:oleObj spid="_x0000_s127063" name="Equation" r:id="rId24" imgW="75960" imgH="177480" progId="Equation.3">
                <p:embed/>
              </p:oleObj>
            </a:graphicData>
          </a:graphic>
        </p:graphicFrame>
        <p:sp>
          <p:nvSpPr>
            <p:cNvPr id="127064" name="Line 88"/>
            <p:cNvSpPr>
              <a:spLocks noChangeShapeType="1"/>
            </p:cNvSpPr>
            <p:nvPr/>
          </p:nvSpPr>
          <p:spPr bwMode="auto">
            <a:xfrm flipV="1">
              <a:off x="1152" y="1185"/>
              <a:ext cx="19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065" name="Line 89"/>
            <p:cNvSpPr>
              <a:spLocks noChangeShapeType="1"/>
            </p:cNvSpPr>
            <p:nvPr/>
          </p:nvSpPr>
          <p:spPr bwMode="auto">
            <a:xfrm>
              <a:off x="1008" y="1761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066" name="Line 90"/>
            <p:cNvSpPr>
              <a:spLocks noChangeShapeType="1"/>
            </p:cNvSpPr>
            <p:nvPr/>
          </p:nvSpPr>
          <p:spPr bwMode="auto">
            <a:xfrm>
              <a:off x="1008" y="1905"/>
              <a:ext cx="288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27067" name="Object 91"/>
            <p:cNvGraphicFramePr>
              <a:graphicFrameLocks noChangeAspect="1"/>
            </p:cNvGraphicFramePr>
            <p:nvPr/>
          </p:nvGraphicFramePr>
          <p:xfrm>
            <a:off x="2994" y="1089"/>
            <a:ext cx="192" cy="82"/>
          </p:xfrm>
          <a:graphic>
            <a:graphicData uri="http://schemas.openxmlformats.org/presentationml/2006/ole">
              <p:oleObj spid="_x0000_s127067" name="Equation" r:id="rId25" imgW="177480" imgH="75960" progId="Equation.3">
                <p:embed/>
              </p:oleObj>
            </a:graphicData>
          </a:graphic>
        </p:graphicFrame>
        <p:graphicFrame>
          <p:nvGraphicFramePr>
            <p:cNvPr id="127068" name="Object 92"/>
            <p:cNvGraphicFramePr>
              <a:graphicFrameLocks noChangeAspect="1"/>
            </p:cNvGraphicFramePr>
            <p:nvPr/>
          </p:nvGraphicFramePr>
          <p:xfrm>
            <a:off x="2562" y="1089"/>
            <a:ext cx="192" cy="82"/>
          </p:xfrm>
          <a:graphic>
            <a:graphicData uri="http://schemas.openxmlformats.org/presentationml/2006/ole">
              <p:oleObj spid="_x0000_s127068" name="Equation" r:id="rId26" imgW="177480" imgH="75960" progId="Equation.3">
                <p:embed/>
              </p:oleObj>
            </a:graphicData>
          </a:graphic>
        </p:graphicFrame>
        <p:graphicFrame>
          <p:nvGraphicFramePr>
            <p:cNvPr id="127069" name="Object 93"/>
            <p:cNvGraphicFramePr>
              <a:graphicFrameLocks noChangeAspect="1"/>
            </p:cNvGraphicFramePr>
            <p:nvPr/>
          </p:nvGraphicFramePr>
          <p:xfrm>
            <a:off x="3042" y="1857"/>
            <a:ext cx="192" cy="82"/>
          </p:xfrm>
          <a:graphic>
            <a:graphicData uri="http://schemas.openxmlformats.org/presentationml/2006/ole">
              <p:oleObj spid="_x0000_s127069" name="Equation" r:id="rId27" imgW="177480" imgH="75960" progId="Equation.3">
                <p:embed/>
              </p:oleObj>
            </a:graphicData>
          </a:graphic>
        </p:graphicFrame>
        <p:graphicFrame>
          <p:nvGraphicFramePr>
            <p:cNvPr id="127070" name="Object 94"/>
            <p:cNvGraphicFramePr>
              <a:graphicFrameLocks noChangeAspect="1"/>
            </p:cNvGraphicFramePr>
            <p:nvPr/>
          </p:nvGraphicFramePr>
          <p:xfrm>
            <a:off x="2562" y="1857"/>
            <a:ext cx="192" cy="82"/>
          </p:xfrm>
          <a:graphic>
            <a:graphicData uri="http://schemas.openxmlformats.org/presentationml/2006/ole">
              <p:oleObj spid="_x0000_s127070" name="Equation" r:id="rId28" imgW="177480" imgH="75960" progId="Equation.3">
                <p:embed/>
              </p:oleObj>
            </a:graphicData>
          </a:graphic>
        </p:graphicFrame>
        <p:graphicFrame>
          <p:nvGraphicFramePr>
            <p:cNvPr id="127071" name="Object 95"/>
            <p:cNvGraphicFramePr>
              <a:graphicFrameLocks noChangeAspect="1"/>
            </p:cNvGraphicFramePr>
            <p:nvPr/>
          </p:nvGraphicFramePr>
          <p:xfrm>
            <a:off x="3042" y="2721"/>
            <a:ext cx="192" cy="82"/>
          </p:xfrm>
          <a:graphic>
            <a:graphicData uri="http://schemas.openxmlformats.org/presentationml/2006/ole">
              <p:oleObj spid="_x0000_s127071" name="Equation" r:id="rId29" imgW="177480" imgH="75960" progId="Equation.3">
                <p:embed/>
              </p:oleObj>
            </a:graphicData>
          </a:graphic>
        </p:graphicFrame>
        <p:graphicFrame>
          <p:nvGraphicFramePr>
            <p:cNvPr id="127072" name="Object 96"/>
            <p:cNvGraphicFramePr>
              <a:graphicFrameLocks noChangeAspect="1"/>
            </p:cNvGraphicFramePr>
            <p:nvPr/>
          </p:nvGraphicFramePr>
          <p:xfrm>
            <a:off x="2610" y="2721"/>
            <a:ext cx="192" cy="82"/>
          </p:xfrm>
          <a:graphic>
            <a:graphicData uri="http://schemas.openxmlformats.org/presentationml/2006/ole">
              <p:oleObj spid="_x0000_s127072" name="Equation" r:id="rId30" imgW="177480" imgH="75960" progId="Equation.3">
                <p:embed/>
              </p:oleObj>
            </a:graphicData>
          </a:graphic>
        </p:graphicFrame>
        <p:graphicFrame>
          <p:nvGraphicFramePr>
            <p:cNvPr id="127074" name="Object 98"/>
            <p:cNvGraphicFramePr>
              <a:graphicFrameLocks noChangeAspect="1"/>
            </p:cNvGraphicFramePr>
            <p:nvPr/>
          </p:nvGraphicFramePr>
          <p:xfrm>
            <a:off x="1728" y="3600"/>
            <a:ext cx="544" cy="288"/>
          </p:xfrm>
          <a:graphic>
            <a:graphicData uri="http://schemas.openxmlformats.org/presentationml/2006/ole">
              <p:oleObj spid="_x0000_s127074" name="Equation" r:id="rId31" imgW="431640" imgH="228600" progId="Equation.DSMT4">
                <p:embed/>
              </p:oleObj>
            </a:graphicData>
          </a:graphic>
        </p:graphicFrame>
        <p:graphicFrame>
          <p:nvGraphicFramePr>
            <p:cNvPr id="127075" name="Object 99"/>
            <p:cNvGraphicFramePr>
              <a:graphicFrameLocks noChangeAspect="1"/>
            </p:cNvGraphicFramePr>
            <p:nvPr/>
          </p:nvGraphicFramePr>
          <p:xfrm>
            <a:off x="2112" y="3312"/>
            <a:ext cx="576" cy="288"/>
          </p:xfrm>
          <a:graphic>
            <a:graphicData uri="http://schemas.openxmlformats.org/presentationml/2006/ole">
              <p:oleObj spid="_x0000_s127075" name="Equation" r:id="rId32" imgW="457200" imgH="228600" progId="Equation.DSMT4">
                <p:embed/>
              </p:oleObj>
            </a:graphicData>
          </a:graphic>
        </p:graphicFrame>
        <p:graphicFrame>
          <p:nvGraphicFramePr>
            <p:cNvPr id="127076" name="Object 100"/>
            <p:cNvGraphicFramePr>
              <a:graphicFrameLocks noChangeAspect="1"/>
            </p:cNvGraphicFramePr>
            <p:nvPr/>
          </p:nvGraphicFramePr>
          <p:xfrm>
            <a:off x="2592" y="3552"/>
            <a:ext cx="560" cy="288"/>
          </p:xfrm>
          <a:graphic>
            <a:graphicData uri="http://schemas.openxmlformats.org/presentationml/2006/ole">
              <p:oleObj spid="_x0000_s127076" name="Equation" r:id="rId33" imgW="444240" imgH="228600" progId="Equation.DSMT4">
                <p:embed/>
              </p:oleObj>
            </a:graphicData>
          </a:graphic>
        </p:graphicFrame>
        <p:sp>
          <p:nvSpPr>
            <p:cNvPr id="127077" name="Line 101"/>
            <p:cNvSpPr>
              <a:spLocks noChangeShapeType="1"/>
            </p:cNvSpPr>
            <p:nvPr/>
          </p:nvSpPr>
          <p:spPr bwMode="auto">
            <a:xfrm flipV="1">
              <a:off x="2016" y="316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078" name="Line 102"/>
            <p:cNvSpPr>
              <a:spLocks noChangeShapeType="1"/>
            </p:cNvSpPr>
            <p:nvPr/>
          </p:nvSpPr>
          <p:spPr bwMode="auto">
            <a:xfrm flipV="1">
              <a:off x="2400" y="312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079" name="Line 103"/>
            <p:cNvSpPr>
              <a:spLocks noChangeShapeType="1"/>
            </p:cNvSpPr>
            <p:nvPr/>
          </p:nvSpPr>
          <p:spPr bwMode="auto">
            <a:xfrm flipV="1">
              <a:off x="2880" y="316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081" name="Text Box 105"/>
            <p:cNvSpPr txBox="1">
              <a:spLocks noChangeArrowheads="1"/>
            </p:cNvSpPr>
            <p:nvPr/>
          </p:nvSpPr>
          <p:spPr bwMode="auto">
            <a:xfrm>
              <a:off x="0" y="1488"/>
              <a:ext cx="1344" cy="237"/>
            </a:xfrm>
            <a:prstGeom prst="rect">
              <a:avLst/>
            </a:prstGeom>
            <a:noFill/>
            <a:ln w="9525">
              <a:solidFill>
                <a:srgbClr val="CC00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transmitted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6" name="Text Box 4"/>
          <p:cNvSpPr txBox="1">
            <a:spLocks noChangeArrowheads="1"/>
          </p:cNvSpPr>
          <p:nvPr/>
        </p:nvSpPr>
        <p:spPr bwMode="auto">
          <a:xfrm>
            <a:off x="0" y="38100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Take the FT of each one:</a:t>
            </a:r>
          </a:p>
        </p:txBody>
      </p:sp>
      <p:grpSp>
        <p:nvGrpSpPr>
          <p:cNvPr id="202786" name="Group 34"/>
          <p:cNvGrpSpPr>
            <a:grpSpLocks/>
          </p:cNvGrpSpPr>
          <p:nvPr/>
        </p:nvGrpSpPr>
        <p:grpSpPr bwMode="auto">
          <a:xfrm>
            <a:off x="2133600" y="788988"/>
            <a:ext cx="4473575" cy="2439987"/>
            <a:chOff x="1344" y="497"/>
            <a:chExt cx="2818" cy="1537"/>
          </a:xfrm>
        </p:grpSpPr>
        <p:sp>
          <p:nvSpPr>
            <p:cNvPr id="202760" name="Line 8"/>
            <p:cNvSpPr>
              <a:spLocks noChangeShapeType="1"/>
            </p:cNvSpPr>
            <p:nvPr/>
          </p:nvSpPr>
          <p:spPr bwMode="auto">
            <a:xfrm>
              <a:off x="2592" y="864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2761" name="Line 9"/>
            <p:cNvSpPr>
              <a:spLocks noChangeShapeType="1"/>
            </p:cNvSpPr>
            <p:nvPr/>
          </p:nvSpPr>
          <p:spPr bwMode="auto">
            <a:xfrm>
              <a:off x="1344" y="1728"/>
              <a:ext cx="27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2762" name="Line 10"/>
            <p:cNvSpPr>
              <a:spLocks noChangeShapeType="1"/>
            </p:cNvSpPr>
            <p:nvPr/>
          </p:nvSpPr>
          <p:spPr bwMode="auto">
            <a:xfrm flipV="1">
              <a:off x="1632" y="960"/>
              <a:ext cx="0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2763" name="Line 11"/>
            <p:cNvSpPr>
              <a:spLocks noChangeShapeType="1"/>
            </p:cNvSpPr>
            <p:nvPr/>
          </p:nvSpPr>
          <p:spPr bwMode="auto">
            <a:xfrm flipV="1">
              <a:off x="3552" y="960"/>
              <a:ext cx="0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2769" name="Group 17"/>
            <p:cNvGrpSpPr>
              <a:grpSpLocks/>
            </p:cNvGrpSpPr>
            <p:nvPr/>
          </p:nvGrpSpPr>
          <p:grpSpPr bwMode="auto">
            <a:xfrm>
              <a:off x="1680" y="956"/>
              <a:ext cx="1824" cy="548"/>
              <a:chOff x="1680" y="1371"/>
              <a:chExt cx="1824" cy="548"/>
            </a:xfrm>
          </p:grpSpPr>
          <p:sp>
            <p:nvSpPr>
              <p:cNvPr id="202764" name="Freeform 12"/>
              <p:cNvSpPr>
                <a:spLocks/>
              </p:cNvSpPr>
              <p:nvPr/>
            </p:nvSpPr>
            <p:spPr bwMode="auto">
              <a:xfrm>
                <a:off x="2592" y="1371"/>
                <a:ext cx="912" cy="544"/>
              </a:xfrm>
              <a:custGeom>
                <a:avLst/>
                <a:gdLst/>
                <a:ahLst/>
                <a:cxnLst>
                  <a:cxn ang="0">
                    <a:pos x="0" y="528"/>
                  </a:cxn>
                  <a:cxn ang="0">
                    <a:pos x="240" y="528"/>
                  </a:cxn>
                  <a:cxn ang="0">
                    <a:pos x="576" y="432"/>
                  </a:cxn>
                  <a:cxn ang="0">
                    <a:pos x="768" y="288"/>
                  </a:cxn>
                  <a:cxn ang="0">
                    <a:pos x="864" y="144"/>
                  </a:cxn>
                  <a:cxn ang="0">
                    <a:pos x="912" y="0"/>
                  </a:cxn>
                </a:cxnLst>
                <a:rect l="0" t="0" r="r" b="b"/>
                <a:pathLst>
                  <a:path w="912" h="544">
                    <a:moveTo>
                      <a:pt x="0" y="528"/>
                    </a:moveTo>
                    <a:cubicBezTo>
                      <a:pt x="72" y="536"/>
                      <a:pt x="144" y="544"/>
                      <a:pt x="240" y="528"/>
                    </a:cubicBezTo>
                    <a:cubicBezTo>
                      <a:pt x="336" y="512"/>
                      <a:pt x="488" y="472"/>
                      <a:pt x="576" y="432"/>
                    </a:cubicBezTo>
                    <a:cubicBezTo>
                      <a:pt x="664" y="392"/>
                      <a:pt x="720" y="336"/>
                      <a:pt x="768" y="288"/>
                    </a:cubicBezTo>
                    <a:cubicBezTo>
                      <a:pt x="816" y="240"/>
                      <a:pt x="840" y="192"/>
                      <a:pt x="864" y="144"/>
                    </a:cubicBezTo>
                    <a:cubicBezTo>
                      <a:pt x="888" y="96"/>
                      <a:pt x="900" y="48"/>
                      <a:pt x="912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2765" name="Freeform 13"/>
              <p:cNvSpPr>
                <a:spLocks/>
              </p:cNvSpPr>
              <p:nvPr/>
            </p:nvSpPr>
            <p:spPr bwMode="auto">
              <a:xfrm flipH="1">
                <a:off x="1680" y="1375"/>
                <a:ext cx="912" cy="544"/>
              </a:xfrm>
              <a:custGeom>
                <a:avLst/>
                <a:gdLst/>
                <a:ahLst/>
                <a:cxnLst>
                  <a:cxn ang="0">
                    <a:pos x="0" y="528"/>
                  </a:cxn>
                  <a:cxn ang="0">
                    <a:pos x="240" y="528"/>
                  </a:cxn>
                  <a:cxn ang="0">
                    <a:pos x="576" y="432"/>
                  </a:cxn>
                  <a:cxn ang="0">
                    <a:pos x="768" y="288"/>
                  </a:cxn>
                  <a:cxn ang="0">
                    <a:pos x="864" y="144"/>
                  </a:cxn>
                  <a:cxn ang="0">
                    <a:pos x="912" y="0"/>
                  </a:cxn>
                </a:cxnLst>
                <a:rect l="0" t="0" r="r" b="b"/>
                <a:pathLst>
                  <a:path w="912" h="544">
                    <a:moveTo>
                      <a:pt x="0" y="528"/>
                    </a:moveTo>
                    <a:cubicBezTo>
                      <a:pt x="72" y="536"/>
                      <a:pt x="144" y="544"/>
                      <a:pt x="240" y="528"/>
                    </a:cubicBezTo>
                    <a:cubicBezTo>
                      <a:pt x="336" y="512"/>
                      <a:pt x="488" y="472"/>
                      <a:pt x="576" y="432"/>
                    </a:cubicBezTo>
                    <a:cubicBezTo>
                      <a:pt x="664" y="392"/>
                      <a:pt x="720" y="336"/>
                      <a:pt x="768" y="288"/>
                    </a:cubicBezTo>
                    <a:cubicBezTo>
                      <a:pt x="816" y="240"/>
                      <a:pt x="840" y="192"/>
                      <a:pt x="864" y="144"/>
                    </a:cubicBezTo>
                    <a:cubicBezTo>
                      <a:pt x="888" y="96"/>
                      <a:pt x="900" y="48"/>
                      <a:pt x="912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aphicFrame>
          <p:nvGraphicFramePr>
            <p:cNvPr id="202766" name="Object 14"/>
            <p:cNvGraphicFramePr>
              <a:graphicFrameLocks noChangeAspect="1"/>
            </p:cNvGraphicFramePr>
            <p:nvPr/>
          </p:nvGraphicFramePr>
          <p:xfrm>
            <a:off x="2544" y="497"/>
            <a:ext cx="490" cy="280"/>
          </p:xfrm>
          <a:graphic>
            <a:graphicData uri="http://schemas.openxmlformats.org/presentationml/2006/ole">
              <p:oleObj spid="_x0000_s202766" name="Equation" r:id="rId4" imgW="355320" imgH="203040" progId="Equation.DSMT4">
                <p:embed/>
              </p:oleObj>
            </a:graphicData>
          </a:graphic>
        </p:graphicFrame>
        <p:graphicFrame>
          <p:nvGraphicFramePr>
            <p:cNvPr id="202767" name="Object 15"/>
            <p:cNvGraphicFramePr>
              <a:graphicFrameLocks noChangeAspect="1"/>
            </p:cNvGraphicFramePr>
            <p:nvPr/>
          </p:nvGraphicFramePr>
          <p:xfrm>
            <a:off x="3408" y="1824"/>
            <a:ext cx="197" cy="210"/>
          </p:xfrm>
          <a:graphic>
            <a:graphicData uri="http://schemas.openxmlformats.org/presentationml/2006/ole">
              <p:oleObj spid="_x0000_s202767" name="Equation" r:id="rId5" imgW="203040" imgH="215640" progId="Equation.3">
                <p:embed/>
              </p:oleObj>
            </a:graphicData>
          </a:graphic>
        </p:graphicFrame>
        <p:graphicFrame>
          <p:nvGraphicFramePr>
            <p:cNvPr id="202768" name="Object 16"/>
            <p:cNvGraphicFramePr>
              <a:graphicFrameLocks noChangeAspect="1"/>
            </p:cNvGraphicFramePr>
            <p:nvPr/>
          </p:nvGraphicFramePr>
          <p:xfrm>
            <a:off x="4002" y="1800"/>
            <a:ext cx="160" cy="161"/>
          </p:xfrm>
          <a:graphic>
            <a:graphicData uri="http://schemas.openxmlformats.org/presentationml/2006/ole">
              <p:oleObj spid="_x0000_s202768" name="Equation" r:id="rId6" imgW="164880" imgH="164880" progId="Equation.3">
                <p:embed/>
              </p:oleObj>
            </a:graphicData>
          </a:graphic>
        </p:graphicFrame>
        <p:grpSp>
          <p:nvGrpSpPr>
            <p:cNvPr id="202770" name="Group 18"/>
            <p:cNvGrpSpPr>
              <a:grpSpLocks/>
            </p:cNvGrpSpPr>
            <p:nvPr/>
          </p:nvGrpSpPr>
          <p:grpSpPr bwMode="auto">
            <a:xfrm>
              <a:off x="1728" y="1073"/>
              <a:ext cx="1728" cy="548"/>
              <a:chOff x="1680" y="1371"/>
              <a:chExt cx="1824" cy="548"/>
            </a:xfrm>
          </p:grpSpPr>
          <p:sp>
            <p:nvSpPr>
              <p:cNvPr id="202771" name="Freeform 19"/>
              <p:cNvSpPr>
                <a:spLocks/>
              </p:cNvSpPr>
              <p:nvPr/>
            </p:nvSpPr>
            <p:spPr bwMode="auto">
              <a:xfrm>
                <a:off x="2592" y="1371"/>
                <a:ext cx="912" cy="544"/>
              </a:xfrm>
              <a:custGeom>
                <a:avLst/>
                <a:gdLst/>
                <a:ahLst/>
                <a:cxnLst>
                  <a:cxn ang="0">
                    <a:pos x="0" y="528"/>
                  </a:cxn>
                  <a:cxn ang="0">
                    <a:pos x="240" y="528"/>
                  </a:cxn>
                  <a:cxn ang="0">
                    <a:pos x="576" y="432"/>
                  </a:cxn>
                  <a:cxn ang="0">
                    <a:pos x="768" y="288"/>
                  </a:cxn>
                  <a:cxn ang="0">
                    <a:pos x="864" y="144"/>
                  </a:cxn>
                  <a:cxn ang="0">
                    <a:pos x="912" y="0"/>
                  </a:cxn>
                </a:cxnLst>
                <a:rect l="0" t="0" r="r" b="b"/>
                <a:pathLst>
                  <a:path w="912" h="544">
                    <a:moveTo>
                      <a:pt x="0" y="528"/>
                    </a:moveTo>
                    <a:cubicBezTo>
                      <a:pt x="72" y="536"/>
                      <a:pt x="144" y="544"/>
                      <a:pt x="240" y="528"/>
                    </a:cubicBezTo>
                    <a:cubicBezTo>
                      <a:pt x="336" y="512"/>
                      <a:pt x="488" y="472"/>
                      <a:pt x="576" y="432"/>
                    </a:cubicBezTo>
                    <a:cubicBezTo>
                      <a:pt x="664" y="392"/>
                      <a:pt x="720" y="336"/>
                      <a:pt x="768" y="288"/>
                    </a:cubicBezTo>
                    <a:cubicBezTo>
                      <a:pt x="816" y="240"/>
                      <a:pt x="840" y="192"/>
                      <a:pt x="864" y="144"/>
                    </a:cubicBezTo>
                    <a:cubicBezTo>
                      <a:pt x="888" y="96"/>
                      <a:pt x="900" y="48"/>
                      <a:pt x="912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2772" name="Freeform 20"/>
              <p:cNvSpPr>
                <a:spLocks/>
              </p:cNvSpPr>
              <p:nvPr/>
            </p:nvSpPr>
            <p:spPr bwMode="auto">
              <a:xfrm flipH="1">
                <a:off x="1680" y="1375"/>
                <a:ext cx="912" cy="544"/>
              </a:xfrm>
              <a:custGeom>
                <a:avLst/>
                <a:gdLst/>
                <a:ahLst/>
                <a:cxnLst>
                  <a:cxn ang="0">
                    <a:pos x="0" y="528"/>
                  </a:cxn>
                  <a:cxn ang="0">
                    <a:pos x="240" y="528"/>
                  </a:cxn>
                  <a:cxn ang="0">
                    <a:pos x="576" y="432"/>
                  </a:cxn>
                  <a:cxn ang="0">
                    <a:pos x="768" y="288"/>
                  </a:cxn>
                  <a:cxn ang="0">
                    <a:pos x="864" y="144"/>
                  </a:cxn>
                  <a:cxn ang="0">
                    <a:pos x="912" y="0"/>
                  </a:cxn>
                </a:cxnLst>
                <a:rect l="0" t="0" r="r" b="b"/>
                <a:pathLst>
                  <a:path w="912" h="544">
                    <a:moveTo>
                      <a:pt x="0" y="528"/>
                    </a:moveTo>
                    <a:cubicBezTo>
                      <a:pt x="72" y="536"/>
                      <a:pt x="144" y="544"/>
                      <a:pt x="240" y="528"/>
                    </a:cubicBezTo>
                    <a:cubicBezTo>
                      <a:pt x="336" y="512"/>
                      <a:pt x="488" y="472"/>
                      <a:pt x="576" y="432"/>
                    </a:cubicBezTo>
                    <a:cubicBezTo>
                      <a:pt x="664" y="392"/>
                      <a:pt x="720" y="336"/>
                      <a:pt x="768" y="288"/>
                    </a:cubicBezTo>
                    <a:cubicBezTo>
                      <a:pt x="816" y="240"/>
                      <a:pt x="840" y="192"/>
                      <a:pt x="864" y="144"/>
                    </a:cubicBezTo>
                    <a:cubicBezTo>
                      <a:pt x="888" y="96"/>
                      <a:pt x="900" y="48"/>
                      <a:pt x="912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2773" name="Group 21"/>
            <p:cNvGrpSpPr>
              <a:grpSpLocks/>
            </p:cNvGrpSpPr>
            <p:nvPr/>
          </p:nvGrpSpPr>
          <p:grpSpPr bwMode="auto">
            <a:xfrm>
              <a:off x="1728" y="881"/>
              <a:ext cx="1728" cy="548"/>
              <a:chOff x="1680" y="1371"/>
              <a:chExt cx="1824" cy="548"/>
            </a:xfrm>
          </p:grpSpPr>
          <p:sp>
            <p:nvSpPr>
              <p:cNvPr id="202774" name="Freeform 22"/>
              <p:cNvSpPr>
                <a:spLocks/>
              </p:cNvSpPr>
              <p:nvPr/>
            </p:nvSpPr>
            <p:spPr bwMode="auto">
              <a:xfrm>
                <a:off x="2592" y="1371"/>
                <a:ext cx="912" cy="544"/>
              </a:xfrm>
              <a:custGeom>
                <a:avLst/>
                <a:gdLst/>
                <a:ahLst/>
                <a:cxnLst>
                  <a:cxn ang="0">
                    <a:pos x="0" y="528"/>
                  </a:cxn>
                  <a:cxn ang="0">
                    <a:pos x="240" y="528"/>
                  </a:cxn>
                  <a:cxn ang="0">
                    <a:pos x="576" y="432"/>
                  </a:cxn>
                  <a:cxn ang="0">
                    <a:pos x="768" y="288"/>
                  </a:cxn>
                  <a:cxn ang="0">
                    <a:pos x="864" y="144"/>
                  </a:cxn>
                  <a:cxn ang="0">
                    <a:pos x="912" y="0"/>
                  </a:cxn>
                </a:cxnLst>
                <a:rect l="0" t="0" r="r" b="b"/>
                <a:pathLst>
                  <a:path w="912" h="544">
                    <a:moveTo>
                      <a:pt x="0" y="528"/>
                    </a:moveTo>
                    <a:cubicBezTo>
                      <a:pt x="72" y="536"/>
                      <a:pt x="144" y="544"/>
                      <a:pt x="240" y="528"/>
                    </a:cubicBezTo>
                    <a:cubicBezTo>
                      <a:pt x="336" y="512"/>
                      <a:pt x="488" y="472"/>
                      <a:pt x="576" y="432"/>
                    </a:cubicBezTo>
                    <a:cubicBezTo>
                      <a:pt x="664" y="392"/>
                      <a:pt x="720" y="336"/>
                      <a:pt x="768" y="288"/>
                    </a:cubicBezTo>
                    <a:cubicBezTo>
                      <a:pt x="816" y="240"/>
                      <a:pt x="840" y="192"/>
                      <a:pt x="864" y="144"/>
                    </a:cubicBezTo>
                    <a:cubicBezTo>
                      <a:pt x="888" y="96"/>
                      <a:pt x="900" y="48"/>
                      <a:pt x="912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2775" name="Freeform 23"/>
              <p:cNvSpPr>
                <a:spLocks/>
              </p:cNvSpPr>
              <p:nvPr/>
            </p:nvSpPr>
            <p:spPr bwMode="auto">
              <a:xfrm flipH="1">
                <a:off x="1680" y="1375"/>
                <a:ext cx="912" cy="544"/>
              </a:xfrm>
              <a:custGeom>
                <a:avLst/>
                <a:gdLst/>
                <a:ahLst/>
                <a:cxnLst>
                  <a:cxn ang="0">
                    <a:pos x="0" y="528"/>
                  </a:cxn>
                  <a:cxn ang="0">
                    <a:pos x="240" y="528"/>
                  </a:cxn>
                  <a:cxn ang="0">
                    <a:pos x="576" y="432"/>
                  </a:cxn>
                  <a:cxn ang="0">
                    <a:pos x="768" y="288"/>
                  </a:cxn>
                  <a:cxn ang="0">
                    <a:pos x="864" y="144"/>
                  </a:cxn>
                  <a:cxn ang="0">
                    <a:pos x="912" y="0"/>
                  </a:cxn>
                </a:cxnLst>
                <a:rect l="0" t="0" r="r" b="b"/>
                <a:pathLst>
                  <a:path w="912" h="544">
                    <a:moveTo>
                      <a:pt x="0" y="528"/>
                    </a:moveTo>
                    <a:cubicBezTo>
                      <a:pt x="72" y="536"/>
                      <a:pt x="144" y="544"/>
                      <a:pt x="240" y="528"/>
                    </a:cubicBezTo>
                    <a:cubicBezTo>
                      <a:pt x="336" y="512"/>
                      <a:pt x="488" y="472"/>
                      <a:pt x="576" y="432"/>
                    </a:cubicBezTo>
                    <a:cubicBezTo>
                      <a:pt x="664" y="392"/>
                      <a:pt x="720" y="336"/>
                      <a:pt x="768" y="288"/>
                    </a:cubicBezTo>
                    <a:cubicBezTo>
                      <a:pt x="816" y="240"/>
                      <a:pt x="840" y="192"/>
                      <a:pt x="864" y="144"/>
                    </a:cubicBezTo>
                    <a:cubicBezTo>
                      <a:pt x="888" y="96"/>
                      <a:pt x="900" y="48"/>
                      <a:pt x="912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2776" name="Group 24"/>
            <p:cNvGrpSpPr>
              <a:grpSpLocks/>
            </p:cNvGrpSpPr>
            <p:nvPr/>
          </p:nvGrpSpPr>
          <p:grpSpPr bwMode="auto">
            <a:xfrm>
              <a:off x="1728" y="1005"/>
              <a:ext cx="1728" cy="548"/>
              <a:chOff x="1680" y="1371"/>
              <a:chExt cx="1824" cy="548"/>
            </a:xfrm>
          </p:grpSpPr>
          <p:sp>
            <p:nvSpPr>
              <p:cNvPr id="202777" name="Freeform 25"/>
              <p:cNvSpPr>
                <a:spLocks/>
              </p:cNvSpPr>
              <p:nvPr/>
            </p:nvSpPr>
            <p:spPr bwMode="auto">
              <a:xfrm>
                <a:off x="2592" y="1371"/>
                <a:ext cx="912" cy="544"/>
              </a:xfrm>
              <a:custGeom>
                <a:avLst/>
                <a:gdLst/>
                <a:ahLst/>
                <a:cxnLst>
                  <a:cxn ang="0">
                    <a:pos x="0" y="528"/>
                  </a:cxn>
                  <a:cxn ang="0">
                    <a:pos x="240" y="528"/>
                  </a:cxn>
                  <a:cxn ang="0">
                    <a:pos x="576" y="432"/>
                  </a:cxn>
                  <a:cxn ang="0">
                    <a:pos x="768" y="288"/>
                  </a:cxn>
                  <a:cxn ang="0">
                    <a:pos x="864" y="144"/>
                  </a:cxn>
                  <a:cxn ang="0">
                    <a:pos x="912" y="0"/>
                  </a:cxn>
                </a:cxnLst>
                <a:rect l="0" t="0" r="r" b="b"/>
                <a:pathLst>
                  <a:path w="912" h="544">
                    <a:moveTo>
                      <a:pt x="0" y="528"/>
                    </a:moveTo>
                    <a:cubicBezTo>
                      <a:pt x="72" y="536"/>
                      <a:pt x="144" y="544"/>
                      <a:pt x="240" y="528"/>
                    </a:cubicBezTo>
                    <a:cubicBezTo>
                      <a:pt x="336" y="512"/>
                      <a:pt x="488" y="472"/>
                      <a:pt x="576" y="432"/>
                    </a:cubicBezTo>
                    <a:cubicBezTo>
                      <a:pt x="664" y="392"/>
                      <a:pt x="720" y="336"/>
                      <a:pt x="768" y="288"/>
                    </a:cubicBezTo>
                    <a:cubicBezTo>
                      <a:pt x="816" y="240"/>
                      <a:pt x="840" y="192"/>
                      <a:pt x="864" y="144"/>
                    </a:cubicBezTo>
                    <a:cubicBezTo>
                      <a:pt x="888" y="96"/>
                      <a:pt x="900" y="48"/>
                      <a:pt x="912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2778" name="Freeform 26"/>
              <p:cNvSpPr>
                <a:spLocks/>
              </p:cNvSpPr>
              <p:nvPr/>
            </p:nvSpPr>
            <p:spPr bwMode="auto">
              <a:xfrm flipH="1">
                <a:off x="1680" y="1375"/>
                <a:ext cx="912" cy="544"/>
              </a:xfrm>
              <a:custGeom>
                <a:avLst/>
                <a:gdLst/>
                <a:ahLst/>
                <a:cxnLst>
                  <a:cxn ang="0">
                    <a:pos x="0" y="528"/>
                  </a:cxn>
                  <a:cxn ang="0">
                    <a:pos x="240" y="528"/>
                  </a:cxn>
                  <a:cxn ang="0">
                    <a:pos x="576" y="432"/>
                  </a:cxn>
                  <a:cxn ang="0">
                    <a:pos x="768" y="288"/>
                  </a:cxn>
                  <a:cxn ang="0">
                    <a:pos x="864" y="144"/>
                  </a:cxn>
                  <a:cxn ang="0">
                    <a:pos x="912" y="0"/>
                  </a:cxn>
                </a:cxnLst>
                <a:rect l="0" t="0" r="r" b="b"/>
                <a:pathLst>
                  <a:path w="912" h="544">
                    <a:moveTo>
                      <a:pt x="0" y="528"/>
                    </a:moveTo>
                    <a:cubicBezTo>
                      <a:pt x="72" y="536"/>
                      <a:pt x="144" y="544"/>
                      <a:pt x="240" y="528"/>
                    </a:cubicBezTo>
                    <a:cubicBezTo>
                      <a:pt x="336" y="512"/>
                      <a:pt x="488" y="472"/>
                      <a:pt x="576" y="432"/>
                    </a:cubicBezTo>
                    <a:cubicBezTo>
                      <a:pt x="664" y="392"/>
                      <a:pt x="720" y="336"/>
                      <a:pt x="768" y="288"/>
                    </a:cubicBezTo>
                    <a:cubicBezTo>
                      <a:pt x="816" y="240"/>
                      <a:pt x="840" y="192"/>
                      <a:pt x="864" y="144"/>
                    </a:cubicBezTo>
                    <a:cubicBezTo>
                      <a:pt x="888" y="96"/>
                      <a:pt x="900" y="48"/>
                      <a:pt x="912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2779" name="Group 27"/>
            <p:cNvGrpSpPr>
              <a:grpSpLocks/>
            </p:cNvGrpSpPr>
            <p:nvPr/>
          </p:nvGrpSpPr>
          <p:grpSpPr bwMode="auto">
            <a:xfrm>
              <a:off x="1728" y="957"/>
              <a:ext cx="1728" cy="548"/>
              <a:chOff x="1680" y="1371"/>
              <a:chExt cx="1824" cy="548"/>
            </a:xfrm>
          </p:grpSpPr>
          <p:sp>
            <p:nvSpPr>
              <p:cNvPr id="202780" name="Freeform 28"/>
              <p:cNvSpPr>
                <a:spLocks/>
              </p:cNvSpPr>
              <p:nvPr/>
            </p:nvSpPr>
            <p:spPr bwMode="auto">
              <a:xfrm>
                <a:off x="2592" y="1371"/>
                <a:ext cx="912" cy="544"/>
              </a:xfrm>
              <a:custGeom>
                <a:avLst/>
                <a:gdLst/>
                <a:ahLst/>
                <a:cxnLst>
                  <a:cxn ang="0">
                    <a:pos x="0" y="528"/>
                  </a:cxn>
                  <a:cxn ang="0">
                    <a:pos x="240" y="528"/>
                  </a:cxn>
                  <a:cxn ang="0">
                    <a:pos x="576" y="432"/>
                  </a:cxn>
                  <a:cxn ang="0">
                    <a:pos x="768" y="288"/>
                  </a:cxn>
                  <a:cxn ang="0">
                    <a:pos x="864" y="144"/>
                  </a:cxn>
                  <a:cxn ang="0">
                    <a:pos x="912" y="0"/>
                  </a:cxn>
                </a:cxnLst>
                <a:rect l="0" t="0" r="r" b="b"/>
                <a:pathLst>
                  <a:path w="912" h="544">
                    <a:moveTo>
                      <a:pt x="0" y="528"/>
                    </a:moveTo>
                    <a:cubicBezTo>
                      <a:pt x="72" y="536"/>
                      <a:pt x="144" y="544"/>
                      <a:pt x="240" y="528"/>
                    </a:cubicBezTo>
                    <a:cubicBezTo>
                      <a:pt x="336" y="512"/>
                      <a:pt x="488" y="472"/>
                      <a:pt x="576" y="432"/>
                    </a:cubicBezTo>
                    <a:cubicBezTo>
                      <a:pt x="664" y="392"/>
                      <a:pt x="720" y="336"/>
                      <a:pt x="768" y="288"/>
                    </a:cubicBezTo>
                    <a:cubicBezTo>
                      <a:pt x="816" y="240"/>
                      <a:pt x="840" y="192"/>
                      <a:pt x="864" y="144"/>
                    </a:cubicBezTo>
                    <a:cubicBezTo>
                      <a:pt x="888" y="96"/>
                      <a:pt x="900" y="48"/>
                      <a:pt x="912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2781" name="Freeform 29"/>
              <p:cNvSpPr>
                <a:spLocks/>
              </p:cNvSpPr>
              <p:nvPr/>
            </p:nvSpPr>
            <p:spPr bwMode="auto">
              <a:xfrm flipH="1">
                <a:off x="1680" y="1375"/>
                <a:ext cx="912" cy="544"/>
              </a:xfrm>
              <a:custGeom>
                <a:avLst/>
                <a:gdLst/>
                <a:ahLst/>
                <a:cxnLst>
                  <a:cxn ang="0">
                    <a:pos x="0" y="528"/>
                  </a:cxn>
                  <a:cxn ang="0">
                    <a:pos x="240" y="528"/>
                  </a:cxn>
                  <a:cxn ang="0">
                    <a:pos x="576" y="432"/>
                  </a:cxn>
                  <a:cxn ang="0">
                    <a:pos x="768" y="288"/>
                  </a:cxn>
                  <a:cxn ang="0">
                    <a:pos x="864" y="144"/>
                  </a:cxn>
                  <a:cxn ang="0">
                    <a:pos x="912" y="0"/>
                  </a:cxn>
                </a:cxnLst>
                <a:rect l="0" t="0" r="r" b="b"/>
                <a:pathLst>
                  <a:path w="912" h="544">
                    <a:moveTo>
                      <a:pt x="0" y="528"/>
                    </a:moveTo>
                    <a:cubicBezTo>
                      <a:pt x="72" y="536"/>
                      <a:pt x="144" y="544"/>
                      <a:pt x="240" y="528"/>
                    </a:cubicBezTo>
                    <a:cubicBezTo>
                      <a:pt x="336" y="512"/>
                      <a:pt x="488" y="472"/>
                      <a:pt x="576" y="432"/>
                    </a:cubicBezTo>
                    <a:cubicBezTo>
                      <a:pt x="664" y="392"/>
                      <a:pt x="720" y="336"/>
                      <a:pt x="768" y="288"/>
                    </a:cubicBezTo>
                    <a:cubicBezTo>
                      <a:pt x="816" y="240"/>
                      <a:pt x="840" y="192"/>
                      <a:pt x="864" y="144"/>
                    </a:cubicBezTo>
                    <a:cubicBezTo>
                      <a:pt x="888" y="96"/>
                      <a:pt x="900" y="48"/>
                      <a:pt x="912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02782" name="Text Box 30"/>
          <p:cNvSpPr txBox="1">
            <a:spLocks noChangeArrowheads="1"/>
          </p:cNvSpPr>
          <p:nvPr/>
        </p:nvSpPr>
        <p:spPr bwMode="auto">
          <a:xfrm>
            <a:off x="0" y="3429000"/>
            <a:ext cx="84582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This shows how the multipath characteristics               change with time.</a:t>
            </a:r>
          </a:p>
          <a:p>
            <a:pPr>
              <a:spcBef>
                <a:spcPct val="50000"/>
              </a:spcBef>
            </a:pPr>
            <a:r>
              <a:rPr lang="en-US"/>
              <a:t>It defines the Time Coherence:</a:t>
            </a:r>
          </a:p>
        </p:txBody>
      </p:sp>
      <p:graphicFrame>
        <p:nvGraphicFramePr>
          <p:cNvPr id="202783" name="Object 31"/>
          <p:cNvGraphicFramePr>
            <a:graphicFrameLocks noChangeAspect="1"/>
          </p:cNvGraphicFramePr>
          <p:nvPr/>
        </p:nvGraphicFramePr>
        <p:xfrm>
          <a:off x="5257800" y="3429000"/>
          <a:ext cx="609600" cy="398463"/>
        </p:xfrm>
        <a:graphic>
          <a:graphicData uri="http://schemas.openxmlformats.org/presentationml/2006/ole">
            <p:oleObj spid="_x0000_s202783" name="Equation" r:id="rId7" imgW="330120" imgH="215640" progId="Equation.3">
              <p:embed/>
            </p:oleObj>
          </a:graphicData>
        </a:graphic>
      </p:graphicFrame>
      <p:graphicFrame>
        <p:nvGraphicFramePr>
          <p:cNvPr id="202784" name="Object 32"/>
          <p:cNvGraphicFramePr>
            <a:graphicFrameLocks noChangeAspect="1"/>
          </p:cNvGraphicFramePr>
          <p:nvPr/>
        </p:nvGraphicFramePr>
        <p:xfrm>
          <a:off x="3352800" y="4343400"/>
          <a:ext cx="1524000" cy="849313"/>
        </p:xfrm>
        <a:graphic>
          <a:graphicData uri="http://schemas.openxmlformats.org/presentationml/2006/ole">
            <p:oleObj spid="_x0000_s202784" name="Equation" r:id="rId8" imgW="774360" imgH="431640" progId="Equation.DSMT4">
              <p:embed/>
            </p:oleObj>
          </a:graphicData>
        </a:graphic>
      </p:graphicFrame>
      <p:sp>
        <p:nvSpPr>
          <p:cNvPr id="202785" name="Text Box 33"/>
          <p:cNvSpPr txBox="1">
            <a:spLocks noChangeArrowheads="1"/>
          </p:cNvSpPr>
          <p:nvPr/>
        </p:nvSpPr>
        <p:spPr bwMode="auto">
          <a:xfrm>
            <a:off x="0" y="5638800"/>
            <a:ext cx="838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Within the Time Coherence the channel can be considered  </a:t>
            </a:r>
            <a:r>
              <a:rPr lang="en-US" u="sng"/>
              <a:t>Time Invariant</a:t>
            </a:r>
            <a:r>
              <a:rPr lang="en-US"/>
              <a:t>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68" name="Text Box 16"/>
          <p:cNvSpPr txBox="1">
            <a:spLocks noChangeArrowheads="1"/>
          </p:cNvSpPr>
          <p:nvPr/>
        </p:nvSpPr>
        <p:spPr bwMode="auto">
          <a:xfrm>
            <a:off x="228600" y="304800"/>
            <a:ext cx="7696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Summary of Time/Frequency spread of the channel</a:t>
            </a:r>
          </a:p>
        </p:txBody>
      </p:sp>
      <p:sp>
        <p:nvSpPr>
          <p:cNvPr id="125954" name="Line 2"/>
          <p:cNvSpPr>
            <a:spLocks noChangeShapeType="1"/>
          </p:cNvSpPr>
          <p:nvPr/>
        </p:nvSpPr>
        <p:spPr bwMode="auto">
          <a:xfrm>
            <a:off x="3505200" y="20574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955" name="Text Box 3"/>
          <p:cNvSpPr txBox="1">
            <a:spLocks noChangeArrowheads="1"/>
          </p:cNvSpPr>
          <p:nvPr/>
        </p:nvSpPr>
        <p:spPr bwMode="auto">
          <a:xfrm>
            <a:off x="6248400" y="3124200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Time Spread</a:t>
            </a:r>
          </a:p>
        </p:txBody>
      </p:sp>
      <p:sp>
        <p:nvSpPr>
          <p:cNvPr id="125956" name="Text Box 4"/>
          <p:cNvSpPr txBox="1">
            <a:spLocks noChangeArrowheads="1"/>
          </p:cNvSpPr>
          <p:nvPr/>
        </p:nvSpPr>
        <p:spPr bwMode="auto">
          <a:xfrm>
            <a:off x="1905000" y="1600200"/>
            <a:ext cx="213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Frequency Spread</a:t>
            </a:r>
          </a:p>
        </p:txBody>
      </p:sp>
      <p:sp>
        <p:nvSpPr>
          <p:cNvPr id="125957" name="Rectangle 5"/>
          <p:cNvSpPr>
            <a:spLocks noChangeArrowheads="1"/>
          </p:cNvSpPr>
          <p:nvPr/>
        </p:nvSpPr>
        <p:spPr bwMode="auto">
          <a:xfrm>
            <a:off x="3505200" y="2743200"/>
            <a:ext cx="1828800" cy="45720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958" name="Line 6"/>
          <p:cNvSpPr>
            <a:spLocks noChangeShapeType="1"/>
          </p:cNvSpPr>
          <p:nvPr/>
        </p:nvSpPr>
        <p:spPr bwMode="auto">
          <a:xfrm>
            <a:off x="3276600" y="29718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25959" name="Object 7"/>
          <p:cNvGraphicFramePr>
            <a:graphicFrameLocks noChangeAspect="1"/>
          </p:cNvGraphicFramePr>
          <p:nvPr/>
        </p:nvGraphicFramePr>
        <p:xfrm>
          <a:off x="4495800" y="1676400"/>
          <a:ext cx="939800" cy="406400"/>
        </p:xfrm>
        <a:graphic>
          <a:graphicData uri="http://schemas.openxmlformats.org/presentationml/2006/ole">
            <p:oleObj spid="_x0000_s125959" name="Equation" r:id="rId4" imgW="469800" imgH="203040" progId="Equation.3">
              <p:embed/>
            </p:oleObj>
          </a:graphicData>
        </a:graphic>
      </p:graphicFrame>
      <p:graphicFrame>
        <p:nvGraphicFramePr>
          <p:cNvPr id="125960" name="Object 8"/>
          <p:cNvGraphicFramePr>
            <a:graphicFrameLocks noChangeAspect="1"/>
          </p:cNvGraphicFramePr>
          <p:nvPr/>
        </p:nvGraphicFramePr>
        <p:xfrm>
          <a:off x="3190875" y="2316163"/>
          <a:ext cx="268288" cy="268287"/>
        </p:xfrm>
        <a:graphic>
          <a:graphicData uri="http://schemas.openxmlformats.org/presentationml/2006/ole">
            <p:oleObj spid="_x0000_s125960" name="Equation" r:id="rId5" imgW="164880" imgH="164880" progId="Equation.3">
              <p:embed/>
            </p:oleObj>
          </a:graphicData>
        </a:graphic>
      </p:graphicFrame>
      <p:graphicFrame>
        <p:nvGraphicFramePr>
          <p:cNvPr id="125961" name="Object 9"/>
          <p:cNvGraphicFramePr>
            <a:graphicFrameLocks noChangeAspect="1"/>
          </p:cNvGraphicFramePr>
          <p:nvPr/>
        </p:nvGraphicFramePr>
        <p:xfrm>
          <a:off x="5994400" y="3089275"/>
          <a:ext cx="144463" cy="247650"/>
        </p:xfrm>
        <a:graphic>
          <a:graphicData uri="http://schemas.openxmlformats.org/presentationml/2006/ole">
            <p:oleObj spid="_x0000_s125961" name="Equation" r:id="rId6" imgW="88560" imgH="152280" progId="Equation.3">
              <p:embed/>
            </p:oleObj>
          </a:graphicData>
        </a:graphic>
      </p:graphicFrame>
      <p:sp>
        <p:nvSpPr>
          <p:cNvPr id="125962" name="Line 10"/>
          <p:cNvSpPr>
            <a:spLocks noChangeShapeType="1"/>
          </p:cNvSpPr>
          <p:nvPr/>
        </p:nvSpPr>
        <p:spPr bwMode="auto">
          <a:xfrm>
            <a:off x="4419600" y="3657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963" name="Line 11"/>
          <p:cNvSpPr>
            <a:spLocks noChangeShapeType="1"/>
          </p:cNvSpPr>
          <p:nvPr/>
        </p:nvSpPr>
        <p:spPr bwMode="auto">
          <a:xfrm>
            <a:off x="5334000" y="2667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964" name="Line 12"/>
          <p:cNvSpPr>
            <a:spLocks noChangeShapeType="1"/>
          </p:cNvSpPr>
          <p:nvPr/>
        </p:nvSpPr>
        <p:spPr bwMode="auto">
          <a:xfrm flipH="1">
            <a:off x="3276600" y="27432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965" name="Line 13"/>
          <p:cNvSpPr>
            <a:spLocks noChangeShapeType="1"/>
          </p:cNvSpPr>
          <p:nvPr/>
        </p:nvSpPr>
        <p:spPr bwMode="auto">
          <a:xfrm flipV="1">
            <a:off x="3352800" y="2743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25966" name="Object 14"/>
          <p:cNvGraphicFramePr>
            <a:graphicFrameLocks noChangeAspect="1"/>
          </p:cNvGraphicFramePr>
          <p:nvPr/>
        </p:nvGraphicFramePr>
        <p:xfrm>
          <a:off x="4724400" y="3657600"/>
          <a:ext cx="495300" cy="371475"/>
        </p:xfrm>
        <a:graphic>
          <a:graphicData uri="http://schemas.openxmlformats.org/presentationml/2006/ole">
            <p:oleObj spid="_x0000_s125966" name="Equation" r:id="rId7" imgW="304560" imgH="228600" progId="Equation.3">
              <p:embed/>
            </p:oleObj>
          </a:graphicData>
        </a:graphic>
      </p:graphicFrame>
      <p:graphicFrame>
        <p:nvGraphicFramePr>
          <p:cNvPr id="125967" name="Object 15"/>
          <p:cNvGraphicFramePr>
            <a:graphicFrameLocks noChangeAspect="1"/>
          </p:cNvGraphicFramePr>
          <p:nvPr/>
        </p:nvGraphicFramePr>
        <p:xfrm>
          <a:off x="2816225" y="2667000"/>
          <a:ext cx="330200" cy="350838"/>
        </p:xfrm>
        <a:graphic>
          <a:graphicData uri="http://schemas.openxmlformats.org/presentationml/2006/ole">
            <p:oleObj spid="_x0000_s125967" name="Equation" r:id="rId8" imgW="203040" imgH="215640" progId="Equation.3">
              <p:embed/>
            </p:oleObj>
          </a:graphicData>
        </a:graphic>
      </p:graphicFrame>
      <p:sp>
        <p:nvSpPr>
          <p:cNvPr id="125969" name="Line 17"/>
          <p:cNvSpPr>
            <a:spLocks noChangeShapeType="1"/>
          </p:cNvSpPr>
          <p:nvPr/>
        </p:nvSpPr>
        <p:spPr bwMode="auto">
          <a:xfrm>
            <a:off x="4953000" y="3962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970" name="Text Box 18"/>
          <p:cNvSpPr txBox="1">
            <a:spLocks noChangeArrowheads="1"/>
          </p:cNvSpPr>
          <p:nvPr/>
        </p:nvSpPr>
        <p:spPr bwMode="auto">
          <a:xfrm>
            <a:off x="4114800" y="4419600"/>
            <a:ext cx="1752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Frequency Coherence</a:t>
            </a:r>
          </a:p>
        </p:txBody>
      </p:sp>
      <p:graphicFrame>
        <p:nvGraphicFramePr>
          <p:cNvPr id="125971" name="Object 19"/>
          <p:cNvGraphicFramePr>
            <a:graphicFrameLocks noChangeAspect="1"/>
          </p:cNvGraphicFramePr>
          <p:nvPr/>
        </p:nvGraphicFramePr>
        <p:xfrm>
          <a:off x="4191000" y="5181600"/>
          <a:ext cx="1600200" cy="823913"/>
        </p:xfrm>
        <a:graphic>
          <a:graphicData uri="http://schemas.openxmlformats.org/presentationml/2006/ole">
            <p:oleObj spid="_x0000_s125971" name="Equation" r:id="rId9" imgW="838080" imgH="431640" progId="Equation.DSMT4">
              <p:embed/>
            </p:oleObj>
          </a:graphicData>
        </a:graphic>
      </p:graphicFrame>
      <p:sp>
        <p:nvSpPr>
          <p:cNvPr id="125972" name="Line 20"/>
          <p:cNvSpPr>
            <a:spLocks noChangeShapeType="1"/>
          </p:cNvSpPr>
          <p:nvPr/>
        </p:nvSpPr>
        <p:spPr bwMode="auto">
          <a:xfrm flipH="1">
            <a:off x="2209800" y="2819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973" name="Text Box 21"/>
          <p:cNvSpPr txBox="1">
            <a:spLocks noChangeArrowheads="1"/>
          </p:cNvSpPr>
          <p:nvPr/>
        </p:nvSpPr>
        <p:spPr bwMode="auto">
          <a:xfrm>
            <a:off x="304800" y="2133600"/>
            <a:ext cx="1752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Time Coherence</a:t>
            </a:r>
          </a:p>
        </p:txBody>
      </p:sp>
      <p:graphicFrame>
        <p:nvGraphicFramePr>
          <p:cNvPr id="125974" name="Object 22"/>
          <p:cNvGraphicFramePr>
            <a:graphicFrameLocks noChangeAspect="1"/>
          </p:cNvGraphicFramePr>
          <p:nvPr/>
        </p:nvGraphicFramePr>
        <p:xfrm>
          <a:off x="457200" y="2819400"/>
          <a:ext cx="1524000" cy="849313"/>
        </p:xfrm>
        <a:graphic>
          <a:graphicData uri="http://schemas.openxmlformats.org/presentationml/2006/ole">
            <p:oleObj spid="_x0000_s125974" name="Equation" r:id="rId10" imgW="774360" imgH="431640" progId="Equation.DSMT4">
              <p:embed/>
            </p:oleObj>
          </a:graphicData>
        </a:graphic>
      </p:graphicFrame>
      <p:sp>
        <p:nvSpPr>
          <p:cNvPr id="125975" name="Line 23"/>
          <p:cNvSpPr>
            <a:spLocks noChangeShapeType="1"/>
          </p:cNvSpPr>
          <p:nvPr/>
        </p:nvSpPr>
        <p:spPr bwMode="auto">
          <a:xfrm>
            <a:off x="4419600" y="2971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25976" name="Object 24"/>
          <p:cNvGraphicFramePr>
            <a:graphicFrameLocks noChangeAspect="1"/>
          </p:cNvGraphicFramePr>
          <p:nvPr/>
        </p:nvGraphicFramePr>
        <p:xfrm>
          <a:off x="4114800" y="3209925"/>
          <a:ext cx="515938" cy="371475"/>
        </p:xfrm>
        <a:graphic>
          <a:graphicData uri="http://schemas.openxmlformats.org/presentationml/2006/ole">
            <p:oleObj spid="_x0000_s125976" name="Equation" r:id="rId11" imgW="3171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304800" y="152400"/>
            <a:ext cx="853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Stanford University Interim (SUI) Channel Models</a:t>
            </a:r>
          </a:p>
        </p:txBody>
      </p:sp>
      <p:sp>
        <p:nvSpPr>
          <p:cNvPr id="95237" name="Text Box 5"/>
          <p:cNvSpPr txBox="1">
            <a:spLocks noChangeArrowheads="1"/>
          </p:cNvSpPr>
          <p:nvPr/>
        </p:nvSpPr>
        <p:spPr bwMode="auto">
          <a:xfrm>
            <a:off x="228600" y="990600"/>
            <a:ext cx="800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Extension of Work done at AT&amp;T Wireless and Erceg etal.</a:t>
            </a:r>
          </a:p>
        </p:txBody>
      </p:sp>
      <p:sp>
        <p:nvSpPr>
          <p:cNvPr id="95238" name="Text Box 6"/>
          <p:cNvSpPr txBox="1">
            <a:spLocks noChangeArrowheads="1"/>
          </p:cNvSpPr>
          <p:nvPr/>
        </p:nvSpPr>
        <p:spPr bwMode="auto">
          <a:xfrm>
            <a:off x="304800" y="1676400"/>
            <a:ext cx="8610600" cy="160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Three terrain types: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b="0"/>
              <a:t> Category A: Hilly/Moderate to Heavy Tree density;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b="0"/>
              <a:t> Category B: Hilly/ Light Tree density or Flat/Moderate to Heavy Tree density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b="0"/>
              <a:t> Category C: Flat/Light Tree density</a:t>
            </a:r>
          </a:p>
        </p:txBody>
      </p:sp>
      <p:sp>
        <p:nvSpPr>
          <p:cNvPr id="95239" name="Text Box 7"/>
          <p:cNvSpPr txBox="1">
            <a:spLocks noChangeArrowheads="1"/>
          </p:cNvSpPr>
          <p:nvPr/>
        </p:nvSpPr>
        <p:spPr bwMode="auto">
          <a:xfrm>
            <a:off x="228600" y="3886200"/>
            <a:ext cx="84582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Six different Scenarios (SUI-1 – SUI-6).</a:t>
            </a:r>
          </a:p>
          <a:p>
            <a:pPr>
              <a:spcBef>
                <a:spcPct val="50000"/>
              </a:spcBef>
            </a:pPr>
            <a:r>
              <a:rPr lang="en-US"/>
              <a:t>Found in</a:t>
            </a:r>
          </a:p>
        </p:txBody>
      </p:sp>
      <p:sp>
        <p:nvSpPr>
          <p:cNvPr id="95240" name="Text Box 8"/>
          <p:cNvSpPr txBox="1">
            <a:spLocks noChangeArrowheads="1"/>
          </p:cNvSpPr>
          <p:nvPr/>
        </p:nvSpPr>
        <p:spPr bwMode="auto">
          <a:xfrm>
            <a:off x="304800" y="4876800"/>
            <a:ext cx="8153400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IEEE 802.16.3c-01/29r4, “Channel Models for Wireless Applications,” http://wirelessman.org/tg3/contrib/802163c-01_29r4.pdf</a:t>
            </a:r>
          </a:p>
          <a:p>
            <a:pPr>
              <a:spcBef>
                <a:spcPct val="50000"/>
              </a:spcBef>
            </a:pPr>
            <a:r>
              <a:rPr lang="en-US"/>
              <a:t>V. Erceg etal, “An Empirical Based Path Loss Model for Wireless Channels in Suburban Environments,” IEEE Selected Areas in Communications, Vol 17, no 7, July 1999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152400" y="850900"/>
            <a:ext cx="518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Path Loss due to Free Space Propagation:</a:t>
            </a:r>
          </a:p>
        </p:txBody>
      </p:sp>
      <p:sp>
        <p:nvSpPr>
          <p:cNvPr id="48133" name="Oval 5"/>
          <p:cNvSpPr>
            <a:spLocks noChangeArrowheads="1"/>
          </p:cNvSpPr>
          <p:nvPr/>
        </p:nvSpPr>
        <p:spPr bwMode="auto">
          <a:xfrm>
            <a:off x="2133600" y="27559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34" name="Oval 6"/>
          <p:cNvSpPr>
            <a:spLocks noChangeArrowheads="1"/>
          </p:cNvSpPr>
          <p:nvPr/>
        </p:nvSpPr>
        <p:spPr bwMode="auto">
          <a:xfrm>
            <a:off x="3962400" y="29083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35" name="Oval 7"/>
          <p:cNvSpPr>
            <a:spLocks noChangeArrowheads="1"/>
          </p:cNvSpPr>
          <p:nvPr/>
        </p:nvSpPr>
        <p:spPr bwMode="auto">
          <a:xfrm>
            <a:off x="1752600" y="2451100"/>
            <a:ext cx="9144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36" name="Oval 8"/>
          <p:cNvSpPr>
            <a:spLocks noChangeArrowheads="1"/>
          </p:cNvSpPr>
          <p:nvPr/>
        </p:nvSpPr>
        <p:spPr bwMode="auto">
          <a:xfrm>
            <a:off x="1143000" y="1917700"/>
            <a:ext cx="2209800" cy="1981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37" name="Oval 9"/>
          <p:cNvSpPr>
            <a:spLocks noChangeArrowheads="1"/>
          </p:cNvSpPr>
          <p:nvPr/>
        </p:nvSpPr>
        <p:spPr bwMode="auto">
          <a:xfrm>
            <a:off x="381000" y="1231900"/>
            <a:ext cx="3657600" cy="3352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38" name="Text Box 10"/>
          <p:cNvSpPr txBox="1">
            <a:spLocks noChangeArrowheads="1"/>
          </p:cNvSpPr>
          <p:nvPr/>
        </p:nvSpPr>
        <p:spPr bwMode="auto">
          <a:xfrm>
            <a:off x="1676400" y="1993900"/>
            <a:ext cx="9906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0"/>
              <a:t>Transmit antenna</a:t>
            </a:r>
          </a:p>
        </p:txBody>
      </p:sp>
      <p:sp>
        <p:nvSpPr>
          <p:cNvPr id="48139" name="Text Box 11"/>
          <p:cNvSpPr txBox="1">
            <a:spLocks noChangeArrowheads="1"/>
          </p:cNvSpPr>
          <p:nvPr/>
        </p:nvSpPr>
        <p:spPr bwMode="auto">
          <a:xfrm>
            <a:off x="4114800" y="2374900"/>
            <a:ext cx="9906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0"/>
              <a:t>Receive antenna</a:t>
            </a:r>
          </a:p>
        </p:txBody>
      </p:sp>
      <p:sp>
        <p:nvSpPr>
          <p:cNvPr id="48140" name="Line 12"/>
          <p:cNvSpPr>
            <a:spLocks noChangeShapeType="1"/>
          </p:cNvSpPr>
          <p:nvPr/>
        </p:nvSpPr>
        <p:spPr bwMode="auto">
          <a:xfrm>
            <a:off x="2286000" y="2908300"/>
            <a:ext cx="1676400" cy="76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48142" name="Object 14"/>
          <p:cNvGraphicFramePr>
            <a:graphicFrameLocks noChangeAspect="1"/>
          </p:cNvGraphicFramePr>
          <p:nvPr/>
        </p:nvGraphicFramePr>
        <p:xfrm>
          <a:off x="5943600" y="2046288"/>
          <a:ext cx="2208213" cy="831850"/>
        </p:xfrm>
        <a:graphic>
          <a:graphicData uri="http://schemas.openxmlformats.org/presentationml/2006/ole">
            <p:oleObj spid="_x0000_s48142" name="Equation" r:id="rId4" imgW="1244520" imgH="469800" progId="Equation.DSMT4">
              <p:embed/>
            </p:oleObj>
          </a:graphicData>
        </a:graphic>
      </p:graphicFrame>
      <p:sp>
        <p:nvSpPr>
          <p:cNvPr id="48144" name="Text Box 16"/>
          <p:cNvSpPr txBox="1">
            <a:spLocks noChangeArrowheads="1"/>
          </p:cNvSpPr>
          <p:nvPr/>
        </p:nvSpPr>
        <p:spPr bwMode="auto">
          <a:xfrm>
            <a:off x="5638800" y="3048000"/>
            <a:ext cx="2895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wavelength </a:t>
            </a:r>
          </a:p>
        </p:txBody>
      </p:sp>
      <p:graphicFrame>
        <p:nvGraphicFramePr>
          <p:cNvPr id="48145" name="Object 17"/>
          <p:cNvGraphicFramePr>
            <a:graphicFrameLocks noChangeAspect="1"/>
          </p:cNvGraphicFramePr>
          <p:nvPr/>
        </p:nvGraphicFramePr>
        <p:xfrm>
          <a:off x="7010400" y="2917825"/>
          <a:ext cx="762000" cy="693738"/>
        </p:xfrm>
        <a:graphic>
          <a:graphicData uri="http://schemas.openxmlformats.org/presentationml/2006/ole">
            <p:oleObj spid="_x0000_s48145" name="Equation" r:id="rId5" imgW="431640" imgH="393480" progId="Equation.DSMT4">
              <p:embed/>
            </p:oleObj>
          </a:graphicData>
        </a:graphic>
      </p:graphicFrame>
      <p:graphicFrame>
        <p:nvGraphicFramePr>
          <p:cNvPr id="48149" name="Object 21"/>
          <p:cNvGraphicFramePr>
            <a:graphicFrameLocks noChangeAspect="1"/>
          </p:cNvGraphicFramePr>
          <p:nvPr/>
        </p:nvGraphicFramePr>
        <p:xfrm>
          <a:off x="2819400" y="2603500"/>
          <a:ext cx="249238" cy="317500"/>
        </p:xfrm>
        <a:graphic>
          <a:graphicData uri="http://schemas.openxmlformats.org/presentationml/2006/ole">
            <p:oleObj spid="_x0000_s48149" name="Equation" r:id="rId6" imgW="139680" imgH="177480" progId="Equation.3">
              <p:embed/>
            </p:oleObj>
          </a:graphicData>
        </a:graphic>
      </p:graphicFrame>
      <p:sp>
        <p:nvSpPr>
          <p:cNvPr id="48150" name="Text Box 22"/>
          <p:cNvSpPr txBox="1">
            <a:spLocks noChangeArrowheads="1"/>
          </p:cNvSpPr>
          <p:nvPr/>
        </p:nvSpPr>
        <p:spPr bwMode="auto">
          <a:xfrm>
            <a:off x="381000" y="4889500"/>
            <a:ext cx="525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Path Loss in dB:</a:t>
            </a:r>
          </a:p>
        </p:txBody>
      </p:sp>
      <p:graphicFrame>
        <p:nvGraphicFramePr>
          <p:cNvPr id="48151" name="Object 23"/>
          <p:cNvGraphicFramePr>
            <a:graphicFrameLocks noChangeAspect="1"/>
          </p:cNvGraphicFramePr>
          <p:nvPr/>
        </p:nvGraphicFramePr>
        <p:xfrm>
          <a:off x="884238" y="5575300"/>
          <a:ext cx="6994525" cy="825500"/>
        </p:xfrm>
        <a:graphic>
          <a:graphicData uri="http://schemas.openxmlformats.org/presentationml/2006/ole">
            <p:oleObj spid="_x0000_s48151" name="Equation" r:id="rId7" imgW="4089240" imgH="482400" progId="Equation.DSMT4">
              <p:embed/>
            </p:oleObj>
          </a:graphicData>
        </a:graphic>
      </p:graphicFrame>
      <p:sp>
        <p:nvSpPr>
          <p:cNvPr id="48152" name="Text Box 24"/>
          <p:cNvSpPr txBox="1">
            <a:spLocks noChangeArrowheads="1"/>
          </p:cNvSpPr>
          <p:nvPr/>
        </p:nvSpPr>
        <p:spPr bwMode="auto">
          <a:xfrm>
            <a:off x="1371600" y="228600"/>
            <a:ext cx="693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1.1.  Large Scale Fading: Free Space</a:t>
            </a:r>
          </a:p>
        </p:txBody>
      </p:sp>
      <p:sp>
        <p:nvSpPr>
          <p:cNvPr id="48153" name="Text Box 25"/>
          <p:cNvSpPr txBox="1">
            <a:spLocks noChangeArrowheads="1"/>
          </p:cNvSpPr>
          <p:nvPr/>
        </p:nvSpPr>
        <p:spPr bwMode="auto">
          <a:xfrm>
            <a:off x="5181600" y="1524000"/>
            <a:ext cx="320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For </a:t>
            </a:r>
            <a:r>
              <a:rPr lang="en-US" b="0" i="1"/>
              <a:t>isotropic</a:t>
            </a:r>
            <a:r>
              <a:rPr lang="en-US" b="0"/>
              <a:t> antennas: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0" y="304800"/>
            <a:ext cx="8839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2. Medium Scale Fading:  Losses due to Buildings, Trees, Hills, Walls …</a:t>
            </a:r>
          </a:p>
        </p:txBody>
      </p:sp>
      <p:sp>
        <p:nvSpPr>
          <p:cNvPr id="46096" name="Text Box 16"/>
          <p:cNvSpPr txBox="1">
            <a:spLocks noChangeArrowheads="1"/>
          </p:cNvSpPr>
          <p:nvPr/>
        </p:nvSpPr>
        <p:spPr bwMode="auto">
          <a:xfrm>
            <a:off x="2651125" y="13589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46098" name="Object 18"/>
          <p:cNvGraphicFramePr>
            <a:graphicFrameLocks noChangeAspect="1"/>
          </p:cNvGraphicFramePr>
          <p:nvPr/>
        </p:nvGraphicFramePr>
        <p:xfrm>
          <a:off x="1828800" y="2476500"/>
          <a:ext cx="2865438" cy="725488"/>
        </p:xfrm>
        <a:graphic>
          <a:graphicData uri="http://schemas.openxmlformats.org/presentationml/2006/ole">
            <p:oleObj spid="_x0000_s46098" name="Equation" r:id="rId4" imgW="952200" imgH="241200" progId="Equation.DSMT4">
              <p:embed/>
            </p:oleObj>
          </a:graphicData>
        </a:graphic>
      </p:graphicFrame>
      <p:sp>
        <p:nvSpPr>
          <p:cNvPr id="46099" name="Text Box 19"/>
          <p:cNvSpPr txBox="1">
            <a:spLocks noChangeArrowheads="1"/>
          </p:cNvSpPr>
          <p:nvPr/>
        </p:nvSpPr>
        <p:spPr bwMode="auto">
          <a:xfrm>
            <a:off x="304800" y="1828800"/>
            <a:ext cx="548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Power Loss in dB is random:</a:t>
            </a:r>
          </a:p>
        </p:txBody>
      </p:sp>
      <p:sp>
        <p:nvSpPr>
          <p:cNvPr id="46101" name="Text Box 21"/>
          <p:cNvSpPr txBox="1">
            <a:spLocks noChangeArrowheads="1"/>
          </p:cNvSpPr>
          <p:nvPr/>
        </p:nvSpPr>
        <p:spPr bwMode="auto">
          <a:xfrm>
            <a:off x="457200" y="4648200"/>
            <a:ext cx="784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                                approximately gaussian with </a:t>
            </a:r>
          </a:p>
        </p:txBody>
      </p:sp>
      <p:graphicFrame>
        <p:nvGraphicFramePr>
          <p:cNvPr id="46103" name="Object 23"/>
          <p:cNvGraphicFramePr>
            <a:graphicFrameLocks noChangeAspect="1"/>
          </p:cNvGraphicFramePr>
          <p:nvPr/>
        </p:nvGraphicFramePr>
        <p:xfrm>
          <a:off x="3886200" y="5029200"/>
          <a:ext cx="1568450" cy="374650"/>
        </p:xfrm>
        <a:graphic>
          <a:graphicData uri="http://schemas.openxmlformats.org/presentationml/2006/ole">
            <p:oleObj spid="_x0000_s46103" name="Equation" r:id="rId5" imgW="850680" imgH="203040" progId="Equation.3">
              <p:embed/>
            </p:oleObj>
          </a:graphicData>
        </a:graphic>
      </p:graphicFrame>
      <p:sp>
        <p:nvSpPr>
          <p:cNvPr id="46104" name="Line 24"/>
          <p:cNvSpPr>
            <a:spLocks noChangeShapeType="1"/>
          </p:cNvSpPr>
          <p:nvPr/>
        </p:nvSpPr>
        <p:spPr bwMode="auto">
          <a:xfrm>
            <a:off x="2971800" y="3048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05" name="Text Box 25"/>
          <p:cNvSpPr txBox="1">
            <a:spLocks noChangeArrowheads="1"/>
          </p:cNvSpPr>
          <p:nvPr/>
        </p:nvSpPr>
        <p:spPr bwMode="auto">
          <a:xfrm>
            <a:off x="1981200" y="3352800"/>
            <a:ext cx="213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expected value</a:t>
            </a:r>
          </a:p>
        </p:txBody>
      </p:sp>
      <p:sp>
        <p:nvSpPr>
          <p:cNvPr id="46106" name="Line 26"/>
          <p:cNvSpPr>
            <a:spLocks noChangeShapeType="1"/>
          </p:cNvSpPr>
          <p:nvPr/>
        </p:nvSpPr>
        <p:spPr bwMode="auto">
          <a:xfrm>
            <a:off x="4495800" y="3124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08" name="Text Box 28"/>
          <p:cNvSpPr txBox="1">
            <a:spLocks noChangeArrowheads="1"/>
          </p:cNvSpPr>
          <p:nvPr/>
        </p:nvSpPr>
        <p:spPr bwMode="auto">
          <a:xfrm>
            <a:off x="3352800" y="4267200"/>
            <a:ext cx="2362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random, zero mean</a:t>
            </a:r>
          </a:p>
        </p:txBody>
      </p:sp>
      <p:sp>
        <p:nvSpPr>
          <p:cNvPr id="46109" name="Rectangle 29"/>
          <p:cNvSpPr>
            <a:spLocks noChangeArrowheads="1"/>
          </p:cNvSpPr>
          <p:nvPr/>
        </p:nvSpPr>
        <p:spPr bwMode="auto">
          <a:xfrm>
            <a:off x="2514600" y="4191000"/>
            <a:ext cx="4038600" cy="13716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03" name="Object 3"/>
          <p:cNvGraphicFramePr>
            <a:graphicFrameLocks noChangeAspect="1"/>
          </p:cNvGraphicFramePr>
          <p:nvPr/>
        </p:nvGraphicFramePr>
        <p:xfrm>
          <a:off x="533400" y="1524000"/>
          <a:ext cx="4046538" cy="1147763"/>
        </p:xfrm>
        <a:graphic>
          <a:graphicData uri="http://schemas.openxmlformats.org/presentationml/2006/ole">
            <p:oleObj spid="_x0000_s51203" name="Equation" r:id="rId4" imgW="1701720" imgH="482400" progId="Equation.DSMT4">
              <p:embed/>
            </p:oleObj>
          </a:graphicData>
        </a:graphic>
      </p:graphicFrame>
      <p:sp>
        <p:nvSpPr>
          <p:cNvPr id="51204" name="Line 4"/>
          <p:cNvSpPr>
            <a:spLocks noChangeShapeType="1"/>
          </p:cNvSpPr>
          <p:nvPr/>
        </p:nvSpPr>
        <p:spPr bwMode="auto">
          <a:xfrm>
            <a:off x="2286000" y="2286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1524000" y="2895600"/>
            <a:ext cx="1600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0"/>
              <a:t>Path loss exponent</a:t>
            </a:r>
          </a:p>
        </p:txBody>
      </p:sp>
      <p:sp>
        <p:nvSpPr>
          <p:cNvPr id="51206" name="Line 6"/>
          <p:cNvSpPr>
            <a:spLocks noChangeShapeType="1"/>
          </p:cNvSpPr>
          <p:nvPr/>
        </p:nvSpPr>
        <p:spPr bwMode="auto">
          <a:xfrm>
            <a:off x="3505200" y="2590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07" name="Line 7"/>
          <p:cNvSpPr>
            <a:spLocks noChangeShapeType="1"/>
          </p:cNvSpPr>
          <p:nvPr/>
        </p:nvSpPr>
        <p:spPr bwMode="auto">
          <a:xfrm>
            <a:off x="3505200" y="2971800"/>
            <a:ext cx="685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4267200" y="2514600"/>
            <a:ext cx="28956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Reference distance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b="0"/>
              <a:t> indoor 1-10m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b="0"/>
              <a:t> outdoor 10-100m</a:t>
            </a:r>
          </a:p>
        </p:txBody>
      </p:sp>
      <p:sp>
        <p:nvSpPr>
          <p:cNvPr id="51209" name="Line 9"/>
          <p:cNvSpPr>
            <a:spLocks noChangeShapeType="1"/>
          </p:cNvSpPr>
          <p:nvPr/>
        </p:nvSpPr>
        <p:spPr bwMode="auto">
          <a:xfrm flipV="1">
            <a:off x="4495800" y="15240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4191000" y="762000"/>
            <a:ext cx="3352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Free space loss at reference distance</a:t>
            </a:r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5029200" y="19050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dB</a:t>
            </a:r>
          </a:p>
        </p:txBody>
      </p:sp>
      <p:sp>
        <p:nvSpPr>
          <p:cNvPr id="51214" name="Text Box 14"/>
          <p:cNvSpPr txBox="1">
            <a:spLocks noChangeArrowheads="1"/>
          </p:cNvSpPr>
          <p:nvPr/>
        </p:nvSpPr>
        <p:spPr bwMode="auto">
          <a:xfrm>
            <a:off x="2651125" y="4175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1217" name="Text Box 17"/>
          <p:cNvSpPr txBox="1">
            <a:spLocks noChangeArrowheads="1"/>
          </p:cNvSpPr>
          <p:nvPr/>
        </p:nvSpPr>
        <p:spPr bwMode="auto">
          <a:xfrm>
            <a:off x="1295400" y="228600"/>
            <a:ext cx="6019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Average Loss</a:t>
            </a:r>
          </a:p>
        </p:txBody>
      </p:sp>
      <p:grpSp>
        <p:nvGrpSpPr>
          <p:cNvPr id="51252" name="Group 52"/>
          <p:cNvGrpSpPr>
            <a:grpSpLocks/>
          </p:cNvGrpSpPr>
          <p:nvPr/>
        </p:nvGrpSpPr>
        <p:grpSpPr bwMode="auto">
          <a:xfrm>
            <a:off x="304800" y="4038600"/>
            <a:ext cx="7924800" cy="2443163"/>
            <a:chOff x="192" y="2544"/>
            <a:chExt cx="4992" cy="1539"/>
          </a:xfrm>
        </p:grpSpPr>
        <p:sp>
          <p:nvSpPr>
            <p:cNvPr id="51218" name="Line 18"/>
            <p:cNvSpPr>
              <a:spLocks noChangeShapeType="1"/>
            </p:cNvSpPr>
            <p:nvPr/>
          </p:nvSpPr>
          <p:spPr bwMode="auto">
            <a:xfrm>
              <a:off x="816" y="2880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19" name="Line 19"/>
            <p:cNvSpPr>
              <a:spLocks noChangeShapeType="1"/>
            </p:cNvSpPr>
            <p:nvPr/>
          </p:nvSpPr>
          <p:spPr bwMode="auto">
            <a:xfrm>
              <a:off x="480" y="3600"/>
              <a:ext cx="19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51220" name="Object 20"/>
            <p:cNvGraphicFramePr>
              <a:graphicFrameLocks noChangeAspect="1"/>
            </p:cNvGraphicFramePr>
            <p:nvPr/>
          </p:nvGraphicFramePr>
          <p:xfrm>
            <a:off x="1941" y="3648"/>
            <a:ext cx="802" cy="233"/>
          </p:xfrm>
          <a:graphic>
            <a:graphicData uri="http://schemas.openxmlformats.org/presentationml/2006/ole">
              <p:oleObj spid="_x0000_s51220" name="Equation" r:id="rId5" imgW="787320" imgH="228600" progId="Equation.DSMT4">
                <p:embed/>
              </p:oleObj>
            </a:graphicData>
          </a:graphic>
        </p:graphicFrame>
        <p:graphicFrame>
          <p:nvGraphicFramePr>
            <p:cNvPr id="51221" name="Object 21"/>
            <p:cNvGraphicFramePr>
              <a:graphicFrameLocks noChangeAspect="1"/>
            </p:cNvGraphicFramePr>
            <p:nvPr/>
          </p:nvGraphicFramePr>
          <p:xfrm>
            <a:off x="192" y="2544"/>
            <a:ext cx="1008" cy="396"/>
          </p:xfrm>
          <a:graphic>
            <a:graphicData uri="http://schemas.openxmlformats.org/presentationml/2006/ole">
              <p:oleObj spid="_x0000_s51221" name="Equation" r:id="rId6" imgW="711000" imgH="279360" progId="Equation.DSMT4">
                <p:embed/>
              </p:oleObj>
            </a:graphicData>
          </a:graphic>
        </p:graphicFrame>
        <p:sp>
          <p:nvSpPr>
            <p:cNvPr id="51222" name="Line 22"/>
            <p:cNvSpPr>
              <a:spLocks noChangeShapeType="1"/>
            </p:cNvSpPr>
            <p:nvPr/>
          </p:nvSpPr>
          <p:spPr bwMode="auto">
            <a:xfrm flipV="1">
              <a:off x="672" y="3120"/>
              <a:ext cx="1056" cy="57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23" name="Line 23"/>
            <p:cNvSpPr>
              <a:spLocks noChangeShapeType="1"/>
            </p:cNvSpPr>
            <p:nvPr/>
          </p:nvSpPr>
          <p:spPr bwMode="auto">
            <a:xfrm flipV="1">
              <a:off x="720" y="2544"/>
              <a:ext cx="960" cy="12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24" name="Line 24"/>
            <p:cNvSpPr>
              <a:spLocks noChangeShapeType="1"/>
            </p:cNvSpPr>
            <p:nvPr/>
          </p:nvSpPr>
          <p:spPr bwMode="auto">
            <a:xfrm flipV="1">
              <a:off x="1200" y="355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25" name="Line 25"/>
            <p:cNvSpPr>
              <a:spLocks noChangeShapeType="1"/>
            </p:cNvSpPr>
            <p:nvPr/>
          </p:nvSpPr>
          <p:spPr bwMode="auto">
            <a:xfrm flipV="1">
              <a:off x="1392" y="355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26" name="Line 26"/>
            <p:cNvSpPr>
              <a:spLocks noChangeShapeType="1"/>
            </p:cNvSpPr>
            <p:nvPr/>
          </p:nvSpPr>
          <p:spPr bwMode="auto">
            <a:xfrm flipV="1">
              <a:off x="1584" y="355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27" name="Line 27"/>
            <p:cNvSpPr>
              <a:spLocks noChangeShapeType="1"/>
            </p:cNvSpPr>
            <p:nvPr/>
          </p:nvSpPr>
          <p:spPr bwMode="auto">
            <a:xfrm flipV="1">
              <a:off x="816" y="355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28" name="Line 28"/>
            <p:cNvSpPr>
              <a:spLocks noChangeShapeType="1"/>
            </p:cNvSpPr>
            <p:nvPr/>
          </p:nvSpPr>
          <p:spPr bwMode="auto">
            <a:xfrm flipV="1">
              <a:off x="1008" y="355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29" name="Line 29"/>
            <p:cNvSpPr>
              <a:spLocks noChangeShapeType="1"/>
            </p:cNvSpPr>
            <p:nvPr/>
          </p:nvSpPr>
          <p:spPr bwMode="auto">
            <a:xfrm flipV="1">
              <a:off x="1200" y="355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30" name="Line 30"/>
            <p:cNvSpPr>
              <a:spLocks noChangeShapeType="1"/>
            </p:cNvSpPr>
            <p:nvPr/>
          </p:nvSpPr>
          <p:spPr bwMode="auto">
            <a:xfrm flipV="1">
              <a:off x="1392" y="355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31" name="Line 31"/>
            <p:cNvSpPr>
              <a:spLocks noChangeShapeType="1"/>
            </p:cNvSpPr>
            <p:nvPr/>
          </p:nvSpPr>
          <p:spPr bwMode="auto">
            <a:xfrm flipV="1">
              <a:off x="1584" y="355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32" name="Line 32"/>
            <p:cNvSpPr>
              <a:spLocks noChangeShapeType="1"/>
            </p:cNvSpPr>
            <p:nvPr/>
          </p:nvSpPr>
          <p:spPr bwMode="auto">
            <a:xfrm flipV="1">
              <a:off x="1776" y="355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33" name="Line 33"/>
            <p:cNvSpPr>
              <a:spLocks noChangeShapeType="1"/>
            </p:cNvSpPr>
            <p:nvPr/>
          </p:nvSpPr>
          <p:spPr bwMode="auto">
            <a:xfrm flipV="1">
              <a:off x="1392" y="355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51234" name="Object 34"/>
            <p:cNvGraphicFramePr>
              <a:graphicFrameLocks noChangeAspect="1"/>
            </p:cNvGraphicFramePr>
            <p:nvPr/>
          </p:nvGraphicFramePr>
          <p:xfrm>
            <a:off x="1536" y="3680"/>
            <a:ext cx="120" cy="112"/>
          </p:xfrm>
          <a:graphic>
            <a:graphicData uri="http://schemas.openxmlformats.org/presentationml/2006/ole">
              <p:oleObj spid="_x0000_s51234" name="Equation" r:id="rId7" imgW="190440" imgH="177480" progId="Equation.DSMT4">
                <p:embed/>
              </p:oleObj>
            </a:graphicData>
          </a:graphic>
        </p:graphicFrame>
        <p:graphicFrame>
          <p:nvGraphicFramePr>
            <p:cNvPr id="51235" name="Object 35"/>
            <p:cNvGraphicFramePr>
              <a:graphicFrameLocks noChangeAspect="1"/>
            </p:cNvGraphicFramePr>
            <p:nvPr/>
          </p:nvGraphicFramePr>
          <p:xfrm>
            <a:off x="1160" y="3648"/>
            <a:ext cx="176" cy="128"/>
          </p:xfrm>
          <a:graphic>
            <a:graphicData uri="http://schemas.openxmlformats.org/presentationml/2006/ole">
              <p:oleObj spid="_x0000_s51235" name="Equation" r:id="rId8" imgW="279360" imgH="203040" progId="Equation.DSMT4">
                <p:embed/>
              </p:oleObj>
            </a:graphicData>
          </a:graphic>
        </p:graphicFrame>
        <p:graphicFrame>
          <p:nvGraphicFramePr>
            <p:cNvPr id="51236" name="Object 36"/>
            <p:cNvGraphicFramePr>
              <a:graphicFrameLocks noChangeAspect="1"/>
            </p:cNvGraphicFramePr>
            <p:nvPr/>
          </p:nvGraphicFramePr>
          <p:xfrm>
            <a:off x="1344" y="3648"/>
            <a:ext cx="144" cy="128"/>
          </p:xfrm>
          <a:graphic>
            <a:graphicData uri="http://schemas.openxmlformats.org/presentationml/2006/ole">
              <p:oleObj spid="_x0000_s51236" name="Equation" r:id="rId9" imgW="228600" imgH="203040" progId="Equation.DSMT4">
                <p:embed/>
              </p:oleObj>
            </a:graphicData>
          </a:graphic>
        </p:graphicFrame>
        <p:graphicFrame>
          <p:nvGraphicFramePr>
            <p:cNvPr id="51237" name="Object 37"/>
            <p:cNvGraphicFramePr>
              <a:graphicFrameLocks noChangeAspect="1"/>
            </p:cNvGraphicFramePr>
            <p:nvPr/>
          </p:nvGraphicFramePr>
          <p:xfrm>
            <a:off x="900" y="3648"/>
            <a:ext cx="176" cy="128"/>
          </p:xfrm>
          <a:graphic>
            <a:graphicData uri="http://schemas.openxmlformats.org/presentationml/2006/ole">
              <p:oleObj spid="_x0000_s51237" name="Equation" r:id="rId10" imgW="279360" imgH="203040" progId="Equation.DSMT4">
                <p:embed/>
              </p:oleObj>
            </a:graphicData>
          </a:graphic>
        </p:graphicFrame>
        <p:sp>
          <p:nvSpPr>
            <p:cNvPr id="51238" name="Line 38"/>
            <p:cNvSpPr>
              <a:spLocks noChangeShapeType="1"/>
            </p:cNvSpPr>
            <p:nvPr/>
          </p:nvSpPr>
          <p:spPr bwMode="auto">
            <a:xfrm flipV="1">
              <a:off x="1584" y="2688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39" name="Line 39"/>
            <p:cNvSpPr>
              <a:spLocks noChangeShapeType="1"/>
            </p:cNvSpPr>
            <p:nvPr/>
          </p:nvSpPr>
          <p:spPr bwMode="auto">
            <a:xfrm flipV="1">
              <a:off x="1392" y="2928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40" name="Line 40"/>
            <p:cNvSpPr>
              <a:spLocks noChangeShapeType="1"/>
            </p:cNvSpPr>
            <p:nvPr/>
          </p:nvSpPr>
          <p:spPr bwMode="auto">
            <a:xfrm>
              <a:off x="1392" y="3312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41" name="Line 41"/>
            <p:cNvSpPr>
              <a:spLocks noChangeShapeType="1"/>
            </p:cNvSpPr>
            <p:nvPr/>
          </p:nvSpPr>
          <p:spPr bwMode="auto">
            <a:xfrm>
              <a:off x="1584" y="3216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51242" name="Object 42"/>
            <p:cNvGraphicFramePr>
              <a:graphicFrameLocks noChangeAspect="1"/>
            </p:cNvGraphicFramePr>
            <p:nvPr/>
          </p:nvGraphicFramePr>
          <p:xfrm>
            <a:off x="1872" y="3109"/>
            <a:ext cx="480" cy="233"/>
          </p:xfrm>
          <a:graphic>
            <a:graphicData uri="http://schemas.openxmlformats.org/presentationml/2006/ole">
              <p:oleObj spid="_x0000_s51242" name="Equation" r:id="rId11" imgW="368280" imgH="177480" progId="Equation.DSMT4">
                <p:embed/>
              </p:oleObj>
            </a:graphicData>
          </a:graphic>
        </p:graphicFrame>
        <p:sp>
          <p:nvSpPr>
            <p:cNvPr id="51243" name="Line 43"/>
            <p:cNvSpPr>
              <a:spLocks noChangeShapeType="1"/>
            </p:cNvSpPr>
            <p:nvPr/>
          </p:nvSpPr>
          <p:spPr bwMode="auto">
            <a:xfrm>
              <a:off x="1392" y="2928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44" name="Line 44"/>
            <p:cNvSpPr>
              <a:spLocks noChangeShapeType="1"/>
            </p:cNvSpPr>
            <p:nvPr/>
          </p:nvSpPr>
          <p:spPr bwMode="auto">
            <a:xfrm>
              <a:off x="1584" y="2688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51245" name="Object 45"/>
            <p:cNvGraphicFramePr>
              <a:graphicFrameLocks noChangeAspect="1"/>
            </p:cNvGraphicFramePr>
            <p:nvPr/>
          </p:nvGraphicFramePr>
          <p:xfrm>
            <a:off x="1872" y="2688"/>
            <a:ext cx="290" cy="222"/>
          </p:xfrm>
          <a:graphic>
            <a:graphicData uri="http://schemas.openxmlformats.org/presentationml/2006/ole">
              <p:oleObj spid="_x0000_s51245" name="Equation" r:id="rId12" imgW="266400" imgH="203040" progId="Equation.DSMT4">
                <p:embed/>
              </p:oleObj>
            </a:graphicData>
          </a:graphic>
        </p:graphicFrame>
        <p:sp>
          <p:nvSpPr>
            <p:cNvPr id="51246" name="Text Box 46"/>
            <p:cNvSpPr txBox="1">
              <a:spLocks noChangeArrowheads="1"/>
            </p:cNvSpPr>
            <p:nvPr/>
          </p:nvSpPr>
          <p:spPr bwMode="auto">
            <a:xfrm>
              <a:off x="3024" y="2688"/>
              <a:ext cx="182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Values for Exponent       :</a:t>
              </a:r>
            </a:p>
          </p:txBody>
        </p:sp>
        <p:sp>
          <p:nvSpPr>
            <p:cNvPr id="51247" name="Text Box 47"/>
            <p:cNvSpPr txBox="1">
              <a:spLocks noChangeArrowheads="1"/>
            </p:cNvSpPr>
            <p:nvPr/>
          </p:nvSpPr>
          <p:spPr bwMode="auto">
            <a:xfrm>
              <a:off x="3264" y="3072"/>
              <a:ext cx="1920" cy="10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/>
                <a:t>Free Space	2</a:t>
              </a:r>
            </a:p>
            <a:p>
              <a:pPr>
                <a:spcBef>
                  <a:spcPct val="50000"/>
                </a:spcBef>
              </a:pPr>
              <a:r>
                <a:rPr lang="en-US" b="0"/>
                <a:t>Urban		2.7-3.5</a:t>
              </a:r>
            </a:p>
            <a:p>
              <a:pPr>
                <a:spcBef>
                  <a:spcPct val="50000"/>
                </a:spcBef>
              </a:pPr>
              <a:r>
                <a:rPr lang="en-US" b="0"/>
                <a:t>Indoors	(LOS)	1.6-1.8</a:t>
              </a:r>
            </a:p>
            <a:p>
              <a:pPr>
                <a:spcBef>
                  <a:spcPct val="50000"/>
                </a:spcBef>
              </a:pPr>
              <a:r>
                <a:rPr lang="en-US" b="0"/>
                <a:t>Indoors(NLOS)	4-6</a:t>
              </a:r>
            </a:p>
          </p:txBody>
        </p:sp>
        <p:graphicFrame>
          <p:nvGraphicFramePr>
            <p:cNvPr id="51248" name="Object 48"/>
            <p:cNvGraphicFramePr>
              <a:graphicFrameLocks noChangeAspect="1"/>
            </p:cNvGraphicFramePr>
            <p:nvPr/>
          </p:nvGraphicFramePr>
          <p:xfrm>
            <a:off x="4416" y="2688"/>
            <a:ext cx="188" cy="244"/>
          </p:xfrm>
          <a:graphic>
            <a:graphicData uri="http://schemas.openxmlformats.org/presentationml/2006/ole">
              <p:oleObj spid="_x0000_s51248" name="Equation" r:id="rId13" imgW="126720" imgH="164880" progId="Equation.3">
                <p:embed/>
              </p:oleObj>
            </a:graphicData>
          </a:graphic>
        </p:graphicFrame>
        <p:sp>
          <p:nvSpPr>
            <p:cNvPr id="51249" name="Line 49"/>
            <p:cNvSpPr>
              <a:spLocks noChangeShapeType="1"/>
            </p:cNvSpPr>
            <p:nvPr/>
          </p:nvSpPr>
          <p:spPr bwMode="auto">
            <a:xfrm flipH="1">
              <a:off x="2400" y="3168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304800" y="1066800"/>
            <a:ext cx="7924800" cy="204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b="0"/>
              <a:t> </a:t>
            </a:r>
            <a:r>
              <a:rPr lang="en-US" sz="2000"/>
              <a:t>Okumura</a:t>
            </a:r>
            <a:r>
              <a:rPr lang="en-US" sz="2000" b="0"/>
              <a:t>: urban macrocells 1-100km, frequencies 0.15-1.5GHz, BS antenna 30-100m high;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 b="0"/>
              <a:t> </a:t>
            </a:r>
            <a:r>
              <a:rPr lang="en-US" sz="2000"/>
              <a:t>Hata</a:t>
            </a:r>
            <a:r>
              <a:rPr lang="en-US" sz="2000" b="0"/>
              <a:t>: similar to Okumura, but simplified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 b="0"/>
              <a:t> </a:t>
            </a:r>
            <a:r>
              <a:rPr lang="en-US" sz="2000"/>
              <a:t>COST 231</a:t>
            </a:r>
            <a:r>
              <a:rPr lang="en-US" sz="2000" b="0"/>
              <a:t>: Hata model extended by European study to 2GHz</a:t>
            </a:r>
          </a:p>
        </p:txBody>
      </p:sp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0" y="228600"/>
            <a:ext cx="891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Empirical Models for Propagation Losses to  Environment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228600"/>
            <a:ext cx="91440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3. Small Scale Fading due to Multipath</a:t>
            </a:r>
            <a:r>
              <a:rPr lang="en-US" sz="2400" b="0">
                <a:latin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a.  Spreading in Time</a:t>
            </a:r>
            <a:r>
              <a:rPr lang="en-US" sz="2400" b="0">
                <a:latin typeface="Times New Roman" pitchFamily="18" charset="0"/>
              </a:rPr>
              <a:t>: different paths have different lengths;</a:t>
            </a:r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1905000" y="4648200"/>
            <a:ext cx="4191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076" name="Group 4"/>
          <p:cNvGrpSpPr>
            <a:grpSpLocks/>
          </p:cNvGrpSpPr>
          <p:nvPr/>
        </p:nvGrpSpPr>
        <p:grpSpPr bwMode="auto">
          <a:xfrm>
            <a:off x="3505200" y="2438400"/>
            <a:ext cx="1447800" cy="914400"/>
            <a:chOff x="2112" y="1536"/>
            <a:chExt cx="912" cy="576"/>
          </a:xfrm>
        </p:grpSpPr>
        <p:sp>
          <p:nvSpPr>
            <p:cNvPr id="3077" name="Rectangle 5" descr="Horizontal brick"/>
            <p:cNvSpPr>
              <a:spLocks noChangeArrowheads="1"/>
            </p:cNvSpPr>
            <p:nvPr/>
          </p:nvSpPr>
          <p:spPr bwMode="auto">
            <a:xfrm>
              <a:off x="2112" y="1536"/>
              <a:ext cx="912" cy="576"/>
            </a:xfrm>
            <a:prstGeom prst="rect">
              <a:avLst/>
            </a:prstGeom>
            <a:pattFill prst="horzBrick">
              <a:fgClr>
                <a:srgbClr val="990033"/>
              </a:fgClr>
              <a:bgClr>
                <a:schemeClr val="bg1"/>
              </a:bgClr>
            </a:patt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0033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2112" y="1536"/>
              <a:ext cx="912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79" name="Group 7"/>
          <p:cNvGrpSpPr>
            <a:grpSpLocks/>
          </p:cNvGrpSpPr>
          <p:nvPr/>
        </p:nvGrpSpPr>
        <p:grpSpPr bwMode="auto">
          <a:xfrm>
            <a:off x="1295400" y="3352800"/>
            <a:ext cx="5257800" cy="1295400"/>
            <a:chOff x="816" y="2112"/>
            <a:chExt cx="3312" cy="816"/>
          </a:xfrm>
        </p:grpSpPr>
        <p:sp>
          <p:nvSpPr>
            <p:cNvPr id="3080" name="Line 8"/>
            <p:cNvSpPr>
              <a:spLocks noChangeShapeType="1"/>
            </p:cNvSpPr>
            <p:nvPr/>
          </p:nvSpPr>
          <p:spPr bwMode="auto">
            <a:xfrm>
              <a:off x="816" y="2400"/>
              <a:ext cx="768" cy="528"/>
            </a:xfrm>
            <a:prstGeom prst="line">
              <a:avLst/>
            </a:prstGeom>
            <a:noFill/>
            <a:ln w="57150">
              <a:solidFill>
                <a:srgbClr val="FF9933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1" name="Line 9"/>
            <p:cNvSpPr>
              <a:spLocks noChangeShapeType="1"/>
            </p:cNvSpPr>
            <p:nvPr/>
          </p:nvSpPr>
          <p:spPr bwMode="auto">
            <a:xfrm flipV="1">
              <a:off x="1584" y="2112"/>
              <a:ext cx="1008" cy="816"/>
            </a:xfrm>
            <a:prstGeom prst="line">
              <a:avLst/>
            </a:prstGeom>
            <a:noFill/>
            <a:ln w="57150">
              <a:solidFill>
                <a:srgbClr val="FF9933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2" name="Line 10"/>
            <p:cNvSpPr>
              <a:spLocks noChangeShapeType="1"/>
            </p:cNvSpPr>
            <p:nvPr/>
          </p:nvSpPr>
          <p:spPr bwMode="auto">
            <a:xfrm>
              <a:off x="2592" y="2112"/>
              <a:ext cx="1056" cy="816"/>
            </a:xfrm>
            <a:prstGeom prst="line">
              <a:avLst/>
            </a:prstGeom>
            <a:noFill/>
            <a:ln w="57150">
              <a:solidFill>
                <a:srgbClr val="FF9933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3" name="Line 11"/>
            <p:cNvSpPr>
              <a:spLocks noChangeShapeType="1"/>
            </p:cNvSpPr>
            <p:nvPr/>
          </p:nvSpPr>
          <p:spPr bwMode="auto">
            <a:xfrm flipV="1">
              <a:off x="3648" y="2496"/>
              <a:ext cx="480" cy="432"/>
            </a:xfrm>
            <a:prstGeom prst="line">
              <a:avLst/>
            </a:prstGeom>
            <a:noFill/>
            <a:ln w="57150">
              <a:solidFill>
                <a:srgbClr val="FF9933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84" name="Group 12"/>
          <p:cNvGrpSpPr>
            <a:grpSpLocks/>
          </p:cNvGrpSpPr>
          <p:nvPr/>
        </p:nvGrpSpPr>
        <p:grpSpPr bwMode="auto">
          <a:xfrm>
            <a:off x="1295400" y="3810000"/>
            <a:ext cx="5105400" cy="838200"/>
            <a:chOff x="816" y="2400"/>
            <a:chExt cx="3216" cy="528"/>
          </a:xfrm>
        </p:grpSpPr>
        <p:sp>
          <p:nvSpPr>
            <p:cNvPr id="3085" name="Line 13"/>
            <p:cNvSpPr>
              <a:spLocks noChangeShapeType="1"/>
            </p:cNvSpPr>
            <p:nvPr/>
          </p:nvSpPr>
          <p:spPr bwMode="auto">
            <a:xfrm>
              <a:off x="816" y="2400"/>
              <a:ext cx="1872" cy="528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6" name="Line 14"/>
            <p:cNvSpPr>
              <a:spLocks noChangeShapeType="1"/>
            </p:cNvSpPr>
            <p:nvPr/>
          </p:nvSpPr>
          <p:spPr bwMode="auto">
            <a:xfrm flipV="1">
              <a:off x="2736" y="2496"/>
              <a:ext cx="1296" cy="432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87" name="Line 15"/>
          <p:cNvSpPr>
            <a:spLocks noChangeShapeType="1"/>
          </p:cNvSpPr>
          <p:nvPr/>
        </p:nvSpPr>
        <p:spPr bwMode="auto">
          <a:xfrm>
            <a:off x="1371600" y="3810000"/>
            <a:ext cx="50292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8" name="Line 16"/>
          <p:cNvSpPr>
            <a:spLocks noChangeShapeType="1"/>
          </p:cNvSpPr>
          <p:nvPr/>
        </p:nvSpPr>
        <p:spPr bwMode="auto">
          <a:xfrm>
            <a:off x="381000" y="32766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9" name="Line 17"/>
          <p:cNvSpPr>
            <a:spLocks noChangeShapeType="1"/>
          </p:cNvSpPr>
          <p:nvPr/>
        </p:nvSpPr>
        <p:spPr bwMode="auto">
          <a:xfrm>
            <a:off x="0" y="4114800"/>
            <a:ext cx="1371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90" name="Line 18"/>
          <p:cNvSpPr>
            <a:spLocks noChangeShapeType="1"/>
          </p:cNvSpPr>
          <p:nvPr/>
        </p:nvSpPr>
        <p:spPr bwMode="auto">
          <a:xfrm>
            <a:off x="381000" y="3581400"/>
            <a:ext cx="0" cy="533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990600" y="41148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i="1">
                <a:latin typeface="Times New Roman" pitchFamily="18" charset="0"/>
              </a:rPr>
              <a:t>time</a:t>
            </a:r>
          </a:p>
        </p:txBody>
      </p:sp>
      <p:sp>
        <p:nvSpPr>
          <p:cNvPr id="3092" name="Line 20"/>
          <p:cNvSpPr>
            <a:spLocks noChangeShapeType="1"/>
          </p:cNvSpPr>
          <p:nvPr/>
        </p:nvSpPr>
        <p:spPr bwMode="auto">
          <a:xfrm>
            <a:off x="7162800" y="32004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93" name="Line 21"/>
          <p:cNvSpPr>
            <a:spLocks noChangeShapeType="1"/>
          </p:cNvSpPr>
          <p:nvPr/>
        </p:nvSpPr>
        <p:spPr bwMode="auto">
          <a:xfrm>
            <a:off x="6934200" y="4038600"/>
            <a:ext cx="1600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94" name="Line 22"/>
          <p:cNvSpPr>
            <a:spLocks noChangeShapeType="1"/>
          </p:cNvSpPr>
          <p:nvPr/>
        </p:nvSpPr>
        <p:spPr bwMode="auto">
          <a:xfrm>
            <a:off x="7467600" y="3505200"/>
            <a:ext cx="0" cy="5334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95" name="Line 23"/>
          <p:cNvSpPr>
            <a:spLocks noChangeShapeType="1"/>
          </p:cNvSpPr>
          <p:nvPr/>
        </p:nvSpPr>
        <p:spPr bwMode="auto">
          <a:xfrm>
            <a:off x="7772400" y="3657600"/>
            <a:ext cx="0" cy="38100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96" name="Line 24"/>
          <p:cNvSpPr>
            <a:spLocks noChangeShapeType="1"/>
          </p:cNvSpPr>
          <p:nvPr/>
        </p:nvSpPr>
        <p:spPr bwMode="auto">
          <a:xfrm flipH="1" flipV="1">
            <a:off x="8229600" y="3810000"/>
            <a:ext cx="0" cy="228600"/>
          </a:xfrm>
          <a:prstGeom prst="line">
            <a:avLst/>
          </a:prstGeom>
          <a:noFill/>
          <a:ln w="76200">
            <a:solidFill>
              <a:srgbClr val="FF99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98" name="Text Box 26"/>
          <p:cNvSpPr txBox="1">
            <a:spLocks noChangeArrowheads="1"/>
          </p:cNvSpPr>
          <p:nvPr/>
        </p:nvSpPr>
        <p:spPr bwMode="auto">
          <a:xfrm>
            <a:off x="228600" y="21336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/>
              <a:t>Transmit</a:t>
            </a:r>
          </a:p>
        </p:txBody>
      </p:sp>
      <p:sp>
        <p:nvSpPr>
          <p:cNvPr id="3099" name="Text Box 27"/>
          <p:cNvSpPr txBox="1">
            <a:spLocks noChangeArrowheads="1"/>
          </p:cNvSpPr>
          <p:nvPr/>
        </p:nvSpPr>
        <p:spPr bwMode="auto">
          <a:xfrm>
            <a:off x="6781800" y="19812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/>
              <a:t>Receive</a:t>
            </a:r>
          </a:p>
        </p:txBody>
      </p:sp>
      <p:sp>
        <p:nvSpPr>
          <p:cNvPr id="3100" name="AutoShape 28" descr="Granite"/>
          <p:cNvSpPr>
            <a:spLocks noChangeArrowheads="1"/>
          </p:cNvSpPr>
          <p:nvPr/>
        </p:nvSpPr>
        <p:spPr bwMode="auto">
          <a:xfrm flipV="1">
            <a:off x="0" y="4648200"/>
            <a:ext cx="8001000" cy="4572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blipFill dpi="0" rotWithShape="0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101" name="Object 29"/>
          <p:cNvGraphicFramePr>
            <a:graphicFrameLocks noChangeAspect="1"/>
          </p:cNvGraphicFramePr>
          <p:nvPr/>
        </p:nvGraphicFramePr>
        <p:xfrm>
          <a:off x="446088" y="2703513"/>
          <a:ext cx="1760537" cy="433387"/>
        </p:xfrm>
        <a:graphic>
          <a:graphicData uri="http://schemas.openxmlformats.org/presentationml/2006/ole">
            <p:oleObj spid="_x0000_s3101" name="Equation" r:id="rId5" imgW="927000" imgH="228600" progId="Equation.DSMT4">
              <p:embed/>
            </p:oleObj>
          </a:graphicData>
        </a:graphic>
      </p:graphicFrame>
      <p:graphicFrame>
        <p:nvGraphicFramePr>
          <p:cNvPr id="3102" name="Object 30"/>
          <p:cNvGraphicFramePr>
            <a:graphicFrameLocks noChangeAspect="1"/>
          </p:cNvGraphicFramePr>
          <p:nvPr/>
        </p:nvGraphicFramePr>
        <p:xfrm>
          <a:off x="304800" y="4267200"/>
          <a:ext cx="211138" cy="381000"/>
        </p:xfrm>
        <a:graphic>
          <a:graphicData uri="http://schemas.openxmlformats.org/presentationml/2006/ole">
            <p:oleObj spid="_x0000_s3102" name="Equation" r:id="rId6" imgW="126720" imgH="228600" progId="Equation.DSMT4">
              <p:embed/>
            </p:oleObj>
          </a:graphicData>
        </a:graphic>
      </p:graphicFrame>
      <p:graphicFrame>
        <p:nvGraphicFramePr>
          <p:cNvPr id="3103" name="Object 31"/>
          <p:cNvGraphicFramePr>
            <a:graphicFrameLocks noChangeAspect="1"/>
          </p:cNvGraphicFramePr>
          <p:nvPr/>
        </p:nvGraphicFramePr>
        <p:xfrm>
          <a:off x="5691188" y="2727325"/>
          <a:ext cx="3014662" cy="376238"/>
        </p:xfrm>
        <a:graphic>
          <a:graphicData uri="http://schemas.openxmlformats.org/presentationml/2006/ole">
            <p:oleObj spid="_x0000_s3103" name="Equation" r:id="rId7" imgW="1841400" imgH="228600" progId="Equation.DSMT4">
              <p:embed/>
            </p:oleObj>
          </a:graphicData>
        </a:graphic>
      </p:graphicFrame>
      <p:graphicFrame>
        <p:nvGraphicFramePr>
          <p:cNvPr id="3104" name="Object 32"/>
          <p:cNvGraphicFramePr>
            <a:graphicFrameLocks noChangeAspect="1"/>
          </p:cNvGraphicFramePr>
          <p:nvPr/>
        </p:nvGraphicFramePr>
        <p:xfrm>
          <a:off x="7391400" y="4114800"/>
          <a:ext cx="203200" cy="303213"/>
        </p:xfrm>
        <a:graphic>
          <a:graphicData uri="http://schemas.openxmlformats.org/presentationml/2006/ole">
            <p:oleObj spid="_x0000_s3104" name="Equation" r:id="rId8" imgW="152280" imgH="228600" progId="Equation.DSMT4">
              <p:embed/>
            </p:oleObj>
          </a:graphicData>
        </a:graphic>
      </p:graphicFrame>
      <p:graphicFrame>
        <p:nvGraphicFramePr>
          <p:cNvPr id="3105" name="Object 33"/>
          <p:cNvGraphicFramePr>
            <a:graphicFrameLocks noChangeAspect="1"/>
          </p:cNvGraphicFramePr>
          <p:nvPr/>
        </p:nvGraphicFramePr>
        <p:xfrm>
          <a:off x="7696200" y="4114800"/>
          <a:ext cx="220663" cy="303213"/>
        </p:xfrm>
        <a:graphic>
          <a:graphicData uri="http://schemas.openxmlformats.org/presentationml/2006/ole">
            <p:oleObj spid="_x0000_s3105" name="Equation" r:id="rId9" imgW="164880" imgH="228600" progId="Equation.DSMT4">
              <p:embed/>
            </p:oleObj>
          </a:graphicData>
        </a:graphic>
      </p:graphicFrame>
      <p:graphicFrame>
        <p:nvGraphicFramePr>
          <p:cNvPr id="3106" name="Object 34"/>
          <p:cNvGraphicFramePr>
            <a:graphicFrameLocks noChangeAspect="1"/>
          </p:cNvGraphicFramePr>
          <p:nvPr/>
        </p:nvGraphicFramePr>
        <p:xfrm>
          <a:off x="8153400" y="4114800"/>
          <a:ext cx="203200" cy="303213"/>
        </p:xfrm>
        <a:graphic>
          <a:graphicData uri="http://schemas.openxmlformats.org/presentationml/2006/ole">
            <p:oleObj spid="_x0000_s3106" name="Equation" r:id="rId10" imgW="152280" imgH="228600" progId="Equation.DSMT4">
              <p:embed/>
            </p:oleObj>
          </a:graphicData>
        </a:graphic>
      </p:graphicFrame>
      <p:graphicFrame>
        <p:nvGraphicFramePr>
          <p:cNvPr id="3107" name="Object 35"/>
          <p:cNvGraphicFramePr>
            <a:graphicFrameLocks noChangeAspect="1"/>
          </p:cNvGraphicFramePr>
          <p:nvPr/>
        </p:nvGraphicFramePr>
        <p:xfrm>
          <a:off x="7010400" y="4114800"/>
          <a:ext cx="211138" cy="381000"/>
        </p:xfrm>
        <a:graphic>
          <a:graphicData uri="http://schemas.openxmlformats.org/presentationml/2006/ole">
            <p:oleObj spid="_x0000_s3107" name="Equation" r:id="rId11" imgW="126720" imgH="228600" progId="Equation.DSMT4">
              <p:embed/>
            </p:oleObj>
          </a:graphicData>
        </a:graphic>
      </p:graphicFrame>
      <p:graphicFrame>
        <p:nvGraphicFramePr>
          <p:cNvPr id="3108" name="Object 36"/>
          <p:cNvGraphicFramePr>
            <a:graphicFrameLocks noChangeAspect="1"/>
          </p:cNvGraphicFramePr>
          <p:nvPr/>
        </p:nvGraphicFramePr>
        <p:xfrm>
          <a:off x="2209800" y="5791200"/>
          <a:ext cx="3028950" cy="774700"/>
        </p:xfrm>
        <a:graphic>
          <a:graphicData uri="http://schemas.openxmlformats.org/presentationml/2006/ole">
            <p:oleObj spid="_x0000_s3108" name="Equation" r:id="rId12" imgW="1638000" imgH="419040" progId="Equation.DSMT4">
              <p:embed/>
            </p:oleObj>
          </a:graphicData>
        </a:graphic>
      </p:graphicFrame>
      <p:sp>
        <p:nvSpPr>
          <p:cNvPr id="3109" name="Text Box 37"/>
          <p:cNvSpPr txBox="1">
            <a:spLocks noChangeArrowheads="1"/>
          </p:cNvSpPr>
          <p:nvPr/>
        </p:nvSpPr>
        <p:spPr bwMode="auto">
          <a:xfrm>
            <a:off x="381000" y="5486400"/>
            <a:ext cx="662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Example for 100m path difference we have a time delay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0" y="381000"/>
            <a:ext cx="853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Typical values channel time spread:</a:t>
            </a:r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>
            <a:off x="1600200" y="2286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 flipV="1">
            <a:off x="1828800" y="15240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 flipV="1">
            <a:off x="1828800" y="1600200"/>
            <a:ext cx="0" cy="685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3962400" y="1752600"/>
            <a:ext cx="9906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3352800" y="2057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4953000" y="2057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>
            <a:off x="3962400" y="205740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3962400" y="2057400"/>
            <a:ext cx="3810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 flipV="1">
            <a:off x="4419600" y="2133600"/>
            <a:ext cx="3810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38" name="Line 14"/>
          <p:cNvSpPr>
            <a:spLocks noChangeShapeType="1"/>
          </p:cNvSpPr>
          <p:nvPr/>
        </p:nvSpPr>
        <p:spPr bwMode="auto">
          <a:xfrm flipV="1">
            <a:off x="3962400" y="1752600"/>
            <a:ext cx="5334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>
            <a:off x="4495800" y="1752600"/>
            <a:ext cx="3048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3886200" y="24384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0"/>
              <a:t>channel</a:t>
            </a:r>
          </a:p>
        </p:txBody>
      </p:sp>
      <p:graphicFrame>
        <p:nvGraphicFramePr>
          <p:cNvPr id="26641" name="Object 17"/>
          <p:cNvGraphicFramePr>
            <a:graphicFrameLocks noChangeAspect="1"/>
          </p:cNvGraphicFramePr>
          <p:nvPr/>
        </p:nvGraphicFramePr>
        <p:xfrm>
          <a:off x="1905000" y="1295400"/>
          <a:ext cx="1589088" cy="392113"/>
        </p:xfrm>
        <a:graphic>
          <a:graphicData uri="http://schemas.openxmlformats.org/presentationml/2006/ole">
            <p:oleObj spid="_x0000_s26641" name="Equation" r:id="rId4" imgW="927000" imgH="228600" progId="Equation.DSMT4">
              <p:embed/>
            </p:oleObj>
          </a:graphicData>
        </a:graphic>
      </p:graphicFrame>
      <p:sp>
        <p:nvSpPr>
          <p:cNvPr id="26650" name="Line 26"/>
          <p:cNvSpPr>
            <a:spLocks noChangeShapeType="1"/>
          </p:cNvSpPr>
          <p:nvPr/>
        </p:nvSpPr>
        <p:spPr bwMode="auto">
          <a:xfrm>
            <a:off x="6705600" y="13716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51" name="Line 27"/>
          <p:cNvSpPr>
            <a:spLocks noChangeShapeType="1"/>
          </p:cNvSpPr>
          <p:nvPr/>
        </p:nvSpPr>
        <p:spPr bwMode="auto">
          <a:xfrm>
            <a:off x="6477000" y="2209800"/>
            <a:ext cx="1600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52" name="Line 28"/>
          <p:cNvSpPr>
            <a:spLocks noChangeShapeType="1"/>
          </p:cNvSpPr>
          <p:nvPr/>
        </p:nvSpPr>
        <p:spPr bwMode="auto">
          <a:xfrm>
            <a:off x="7010400" y="1676400"/>
            <a:ext cx="0" cy="5334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53" name="Line 29"/>
          <p:cNvSpPr>
            <a:spLocks noChangeShapeType="1"/>
          </p:cNvSpPr>
          <p:nvPr/>
        </p:nvSpPr>
        <p:spPr bwMode="auto">
          <a:xfrm>
            <a:off x="7315200" y="1828800"/>
            <a:ext cx="0" cy="38100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54" name="Line 30"/>
          <p:cNvSpPr>
            <a:spLocks noChangeShapeType="1"/>
          </p:cNvSpPr>
          <p:nvPr/>
        </p:nvSpPr>
        <p:spPr bwMode="auto">
          <a:xfrm flipH="1" flipV="1">
            <a:off x="7772400" y="1981200"/>
            <a:ext cx="0" cy="228600"/>
          </a:xfrm>
          <a:prstGeom prst="line">
            <a:avLst/>
          </a:prstGeom>
          <a:noFill/>
          <a:ln w="76200">
            <a:solidFill>
              <a:srgbClr val="FF99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26655" name="Object 31"/>
          <p:cNvGraphicFramePr>
            <a:graphicFrameLocks noChangeAspect="1"/>
          </p:cNvGraphicFramePr>
          <p:nvPr/>
        </p:nvGraphicFramePr>
        <p:xfrm>
          <a:off x="6934200" y="2286000"/>
          <a:ext cx="203200" cy="303213"/>
        </p:xfrm>
        <a:graphic>
          <a:graphicData uri="http://schemas.openxmlformats.org/presentationml/2006/ole">
            <p:oleObj spid="_x0000_s26655" name="Equation" r:id="rId5" imgW="152280" imgH="228600" progId="Equation.DSMT4">
              <p:embed/>
            </p:oleObj>
          </a:graphicData>
        </a:graphic>
      </p:graphicFrame>
      <p:graphicFrame>
        <p:nvGraphicFramePr>
          <p:cNvPr id="26656" name="Object 32"/>
          <p:cNvGraphicFramePr>
            <a:graphicFrameLocks noChangeAspect="1"/>
          </p:cNvGraphicFramePr>
          <p:nvPr/>
        </p:nvGraphicFramePr>
        <p:xfrm>
          <a:off x="7239000" y="2286000"/>
          <a:ext cx="220663" cy="303213"/>
        </p:xfrm>
        <a:graphic>
          <a:graphicData uri="http://schemas.openxmlformats.org/presentationml/2006/ole">
            <p:oleObj spid="_x0000_s26656" name="Equation" r:id="rId6" imgW="164880" imgH="228600" progId="Equation.DSMT4">
              <p:embed/>
            </p:oleObj>
          </a:graphicData>
        </a:graphic>
      </p:graphicFrame>
      <p:graphicFrame>
        <p:nvGraphicFramePr>
          <p:cNvPr id="26657" name="Object 33"/>
          <p:cNvGraphicFramePr>
            <a:graphicFrameLocks noChangeAspect="1"/>
          </p:cNvGraphicFramePr>
          <p:nvPr/>
        </p:nvGraphicFramePr>
        <p:xfrm>
          <a:off x="7586663" y="2286000"/>
          <a:ext cx="423862" cy="303213"/>
        </p:xfrm>
        <a:graphic>
          <a:graphicData uri="http://schemas.openxmlformats.org/presentationml/2006/ole">
            <p:oleObj spid="_x0000_s26657" name="Equation" r:id="rId7" imgW="317160" imgH="228600" progId="Equation.DSMT4">
              <p:embed/>
            </p:oleObj>
          </a:graphicData>
        </a:graphic>
      </p:graphicFrame>
      <p:graphicFrame>
        <p:nvGraphicFramePr>
          <p:cNvPr id="26658" name="Object 34"/>
          <p:cNvGraphicFramePr>
            <a:graphicFrameLocks noChangeAspect="1"/>
          </p:cNvGraphicFramePr>
          <p:nvPr/>
        </p:nvGraphicFramePr>
        <p:xfrm>
          <a:off x="6553200" y="2286000"/>
          <a:ext cx="211138" cy="381000"/>
        </p:xfrm>
        <a:graphic>
          <a:graphicData uri="http://schemas.openxmlformats.org/presentationml/2006/ole">
            <p:oleObj spid="_x0000_s26658" name="Equation" r:id="rId8" imgW="126720" imgH="228600" progId="Equation.DSMT4">
              <p:embed/>
            </p:oleObj>
          </a:graphicData>
        </a:graphic>
      </p:graphicFrame>
      <p:graphicFrame>
        <p:nvGraphicFramePr>
          <p:cNvPr id="26659" name="Object 35"/>
          <p:cNvGraphicFramePr>
            <a:graphicFrameLocks noChangeAspect="1"/>
          </p:cNvGraphicFramePr>
          <p:nvPr/>
        </p:nvGraphicFramePr>
        <p:xfrm>
          <a:off x="1752600" y="2438400"/>
          <a:ext cx="211138" cy="381000"/>
        </p:xfrm>
        <a:graphic>
          <a:graphicData uri="http://schemas.openxmlformats.org/presentationml/2006/ole">
            <p:oleObj spid="_x0000_s26659" name="Equation" r:id="rId9" imgW="126720" imgH="228600" progId="Equation.DSMT4">
              <p:embed/>
            </p:oleObj>
          </a:graphicData>
        </a:graphic>
      </p:graphicFrame>
      <p:graphicFrame>
        <p:nvGraphicFramePr>
          <p:cNvPr id="26661" name="Object 37"/>
          <p:cNvGraphicFramePr>
            <a:graphicFrameLocks noChangeAspect="1"/>
          </p:cNvGraphicFramePr>
          <p:nvPr/>
        </p:nvGraphicFramePr>
        <p:xfrm>
          <a:off x="1524000" y="3006725"/>
          <a:ext cx="3429000" cy="1751013"/>
        </p:xfrm>
        <a:graphic>
          <a:graphicData uri="http://schemas.openxmlformats.org/presentationml/2006/ole">
            <p:oleObj spid="_x0000_s26661" name="Equation" r:id="rId10" imgW="1790640" imgH="914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3705</TotalTime>
  <Words>1057</Words>
  <Application>Microsoft PowerPoint</Application>
  <PresentationFormat>On-screen Show (4:3)</PresentationFormat>
  <Paragraphs>244</Paragraphs>
  <Slides>34</Slides>
  <Notes>34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37" baseType="lpstr">
      <vt:lpstr>Default Design</vt:lpstr>
      <vt:lpstr>Equation</vt:lpstr>
      <vt:lpstr>MathType 6.0 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</vt:vector>
  </TitlesOfParts>
  <Company>Naval Postgraduate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rcristi</dc:creator>
  <cp:lastModifiedBy>rcristi</cp:lastModifiedBy>
  <cp:revision>212</cp:revision>
  <dcterms:created xsi:type="dcterms:W3CDTF">2006-06-29T23:58:05Z</dcterms:created>
  <dcterms:modified xsi:type="dcterms:W3CDTF">2010-10-27T18:04:56Z</dcterms:modified>
</cp:coreProperties>
</file>