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354" r:id="rId2"/>
    <p:sldId id="355" r:id="rId3"/>
    <p:sldId id="356" r:id="rId4"/>
    <p:sldId id="357" r:id="rId5"/>
    <p:sldId id="362" r:id="rId6"/>
    <p:sldId id="358" r:id="rId7"/>
    <p:sldId id="359" r:id="rId8"/>
    <p:sldId id="363" r:id="rId9"/>
    <p:sldId id="360" r:id="rId10"/>
    <p:sldId id="361" r:id="rId11"/>
    <p:sldId id="350" r:id="rId12"/>
    <p:sldId id="352" r:id="rId13"/>
    <p:sldId id="351" r:id="rId14"/>
    <p:sldId id="353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6.wmf"/><Relationship Id="rId1" Type="http://schemas.openxmlformats.org/officeDocument/2006/relationships/image" Target="../media/image1.wmf"/><Relationship Id="rId6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1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20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41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25902C-AA7B-4EA7-B659-17BF4BD936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DB781-F761-4EBC-8D43-632DFBD1CDEA}" type="slidenum">
              <a:rPr lang="en-US"/>
              <a:pPr/>
              <a:t>1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06CF3E-904A-4A94-BEAA-8F0A931ACD2A}" type="slidenum">
              <a:rPr lang="en-US"/>
              <a:pPr/>
              <a:t>13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BF328-E177-438E-B445-0D9F4DC3A5DE}" type="slidenum">
              <a:rPr lang="en-US"/>
              <a:pPr/>
              <a:t>14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9C3CF-B8B6-4BDB-806F-6E76C13F130A}" type="slidenum">
              <a:rPr lang="en-US"/>
              <a:pPr/>
              <a:t>2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818CA-107D-47AD-A9B2-469652DEF8C5}" type="slidenum">
              <a:rPr lang="en-US"/>
              <a:pPr/>
              <a:t>3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71896-E2EF-46CB-8503-777EC496DA48}" type="slidenum">
              <a:rPr lang="en-US"/>
              <a:pPr/>
              <a:t>4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9BF25-A4D5-4AD1-80DC-869F1E429A8D}" type="slidenum">
              <a:rPr lang="en-US"/>
              <a:pPr/>
              <a:t>6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AAACF3-A618-47A8-B110-8BDAC02025B9}" type="slidenum">
              <a:rPr lang="en-US"/>
              <a:pPr/>
              <a:t>9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FDE837-818A-4693-B759-4D1A10FE6A25}" type="slidenum">
              <a:rPr lang="en-US"/>
              <a:pPr/>
              <a:t>10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934F0-6073-42AE-A150-A24AE8775410}" type="slidenum">
              <a:rPr lang="en-US"/>
              <a:pPr/>
              <a:t>11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BEEBD-F072-45DE-92D1-F9F77DB02A7D}" type="slidenum">
              <a:rPr lang="en-US"/>
              <a:pPr/>
              <a:t>12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91B2A-EA7B-4407-B5EA-7D4A79115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04608-F141-4C9C-A5D8-E2BB9F3E78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81AF5-7C46-42E2-B998-DA2C2AD787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62FB9-6D4E-4F69-A6D9-5DAAA162DD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85328-F0B7-463C-9228-850F232D9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CF186-9D10-419A-A910-CAF18CAFF7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1AEE3-7EC9-4FBF-BBD0-96614C7E86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F12CA-5967-4672-B14D-6521BEF1C3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2260E-0B5A-438B-B2A8-2804FD40C1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C279F-E0EA-4D72-83ED-364B94681B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2864D-1CF4-4E60-844A-EE05F8E145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50015A-AF5F-4633-9EBC-23CFD30855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oleObject" Target="../embeddings/oleObject73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67.bin"/><Relationship Id="rId12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6.bin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5.bin"/><Relationship Id="rId10" Type="http://schemas.openxmlformats.org/officeDocument/2006/relationships/oleObject" Target="../embeddings/oleObject70.bin"/><Relationship Id="rId4" Type="http://schemas.openxmlformats.org/officeDocument/2006/relationships/image" Target="../media/image50.png"/><Relationship Id="rId9" Type="http://schemas.openxmlformats.org/officeDocument/2006/relationships/oleObject" Target="../embeddings/oleObject69.bin"/><Relationship Id="rId14" Type="http://schemas.openxmlformats.org/officeDocument/2006/relationships/oleObject" Target="../embeddings/oleObject7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7.bin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6.bin"/><Relationship Id="rId10" Type="http://schemas.openxmlformats.org/officeDocument/2006/relationships/oleObject" Target="../embeddings/oleObject81.bin"/><Relationship Id="rId4" Type="http://schemas.openxmlformats.org/officeDocument/2006/relationships/image" Target="../media/image54.png"/><Relationship Id="rId9" Type="http://schemas.openxmlformats.org/officeDocument/2006/relationships/oleObject" Target="../embeddings/oleObject8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image" Target="../media/image18.png"/><Relationship Id="rId10" Type="http://schemas.openxmlformats.org/officeDocument/2006/relationships/oleObject" Target="../embeddings/oleObject23.bin"/><Relationship Id="rId4" Type="http://schemas.openxmlformats.org/officeDocument/2006/relationships/image" Target="../media/image17.png"/><Relationship Id="rId9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image" Target="../media/image32.wmf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oleObject" Target="../embeddings/oleObject64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4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0">
                <a:solidFill>
                  <a:schemeClr val="accent2"/>
                </a:solidFill>
                <a:latin typeface="Arial" charset="0"/>
              </a:rPr>
              <a:t>Processing Data by Blocks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0" y="1676400"/>
            <a:ext cx="8915400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800" i="0">
                <a:latin typeface="Arial" charset="0"/>
              </a:rPr>
              <a:t> In most efficient implementations we process data by blocks, rather than one sample at a time.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i="0">
                <a:latin typeface="Arial" charset="0"/>
              </a:rPr>
              <a:t>  Real Time simulation and design software such as Simulink are designed to take advantages of block processing for two purposes: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800" i="0">
                <a:latin typeface="Arial" charset="0"/>
              </a:rPr>
              <a:t> efficient computations, thus faster simulations;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800" i="0">
                <a:latin typeface="Arial" charset="0"/>
              </a:rPr>
              <a:t> efficient design.</a:t>
            </a:r>
          </a:p>
        </p:txBody>
      </p:sp>
      <p:sp>
        <p:nvSpPr>
          <p:cNvPr id="102404" name="Line 4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 descr="Figure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838200"/>
            <a:ext cx="67818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0">
                <a:solidFill>
                  <a:schemeClr val="accent2"/>
                </a:solidFill>
                <a:latin typeface="Arial" charset="0"/>
              </a:rPr>
              <a:t>Example of Upsampling</a:t>
            </a:r>
          </a:p>
        </p:txBody>
      </p:sp>
      <p:sp>
        <p:nvSpPr>
          <p:cNvPr id="109572" name="Line 4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066800"/>
            <a:ext cx="53340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152400" y="1524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Simulink Implementation  </a:t>
            </a:r>
            <a:r>
              <a:rPr lang="en-US" b="1">
                <a:latin typeface="Arial" charset="0"/>
              </a:rPr>
              <a:t>N channel to N channel IFFT: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685800" y="3733800"/>
            <a:ext cx="228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0" y="60198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Sample based</a:t>
            </a: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2743200" y="3657600"/>
            <a:ext cx="228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2057400" y="60198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Sample based</a:t>
            </a:r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 rot="5400000">
            <a:off x="3962400" y="28956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297" name="Rectangle 9"/>
          <p:cNvSpPr>
            <a:spLocks noChangeArrowheads="1"/>
          </p:cNvSpPr>
          <p:nvPr/>
        </p:nvSpPr>
        <p:spPr bwMode="auto">
          <a:xfrm>
            <a:off x="5029200" y="3733800"/>
            <a:ext cx="228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298" name="Text Box 10"/>
          <p:cNvSpPr txBox="1">
            <a:spLocks noChangeArrowheads="1"/>
          </p:cNvSpPr>
          <p:nvPr/>
        </p:nvSpPr>
        <p:spPr bwMode="auto">
          <a:xfrm>
            <a:off x="3733800" y="2590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Frame</a:t>
            </a:r>
          </a:p>
        </p:txBody>
      </p:sp>
      <p:sp>
        <p:nvSpPr>
          <p:cNvPr id="140299" name="Text Box 11"/>
          <p:cNvSpPr txBox="1">
            <a:spLocks noChangeArrowheads="1"/>
          </p:cNvSpPr>
          <p:nvPr/>
        </p:nvSpPr>
        <p:spPr bwMode="auto">
          <a:xfrm>
            <a:off x="4267200" y="4495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Sample</a:t>
            </a:r>
          </a:p>
        </p:txBody>
      </p:sp>
      <p:sp>
        <p:nvSpPr>
          <p:cNvPr id="140300" name="Rectangle 12"/>
          <p:cNvSpPr>
            <a:spLocks noChangeArrowheads="1"/>
          </p:cNvSpPr>
          <p:nvPr/>
        </p:nvSpPr>
        <p:spPr bwMode="auto">
          <a:xfrm>
            <a:off x="6934200" y="3505200"/>
            <a:ext cx="228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301" name="Text Box 13"/>
          <p:cNvSpPr txBox="1">
            <a:spLocks noChangeArrowheads="1"/>
          </p:cNvSpPr>
          <p:nvPr/>
        </p:nvSpPr>
        <p:spPr bwMode="auto">
          <a:xfrm>
            <a:off x="6705600" y="4419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Sample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28600"/>
            <a:ext cx="2628900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0" y="228600"/>
            <a:ext cx="495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M channel Parallel to Serial with Unbuffer:</a:t>
            </a: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838200" y="15240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2341" name="Object 5"/>
          <p:cNvGraphicFramePr>
            <a:graphicFrameLocks noChangeAspect="1"/>
          </p:cNvGraphicFramePr>
          <p:nvPr/>
        </p:nvGraphicFramePr>
        <p:xfrm>
          <a:off x="838200" y="1601788"/>
          <a:ext cx="609600" cy="390525"/>
        </p:xfrm>
        <a:graphic>
          <a:graphicData uri="http://schemas.openxmlformats.org/presentationml/2006/ole">
            <p:oleObj spid="_x0000_s142341" name="Equation" r:id="rId5" imgW="317160" imgH="203040" progId="Equation.3">
              <p:embed/>
            </p:oleObj>
          </a:graphicData>
        </a:graphic>
      </p:graphicFrame>
      <p:sp>
        <p:nvSpPr>
          <p:cNvPr id="142342" name="Line 6"/>
          <p:cNvSpPr>
            <a:spLocks noChangeShapeType="1"/>
          </p:cNvSpPr>
          <p:nvPr/>
        </p:nvSpPr>
        <p:spPr bwMode="auto">
          <a:xfrm flipH="1">
            <a:off x="533400" y="17907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43" name="Line 7"/>
          <p:cNvSpPr>
            <a:spLocks noChangeShapeType="1"/>
          </p:cNvSpPr>
          <p:nvPr/>
        </p:nvSpPr>
        <p:spPr bwMode="auto">
          <a:xfrm>
            <a:off x="1524000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44" name="Line 8"/>
          <p:cNvSpPr>
            <a:spLocks noChangeShapeType="1"/>
          </p:cNvSpPr>
          <p:nvPr/>
        </p:nvSpPr>
        <p:spPr bwMode="auto">
          <a:xfrm>
            <a:off x="1524000" y="3505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45" name="Line 9"/>
          <p:cNvSpPr>
            <a:spLocks noChangeShapeType="1"/>
          </p:cNvSpPr>
          <p:nvPr/>
        </p:nvSpPr>
        <p:spPr bwMode="auto">
          <a:xfrm>
            <a:off x="1524000" y="5257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46" name="Rectangle 10"/>
          <p:cNvSpPr>
            <a:spLocks noChangeArrowheads="1"/>
          </p:cNvSpPr>
          <p:nvPr/>
        </p:nvSpPr>
        <p:spPr bwMode="auto">
          <a:xfrm>
            <a:off x="876300" y="32766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2347" name="Object 11"/>
          <p:cNvGraphicFramePr>
            <a:graphicFrameLocks noChangeAspect="1"/>
          </p:cNvGraphicFramePr>
          <p:nvPr/>
        </p:nvGraphicFramePr>
        <p:xfrm>
          <a:off x="876300" y="3354388"/>
          <a:ext cx="609600" cy="390525"/>
        </p:xfrm>
        <a:graphic>
          <a:graphicData uri="http://schemas.openxmlformats.org/presentationml/2006/ole">
            <p:oleObj spid="_x0000_s142347" name="Equation" r:id="rId6" imgW="317160" imgH="203040" progId="Equation.3">
              <p:embed/>
            </p:oleObj>
          </a:graphicData>
        </a:graphic>
      </p:graphicFrame>
      <p:sp>
        <p:nvSpPr>
          <p:cNvPr id="142348" name="Line 12"/>
          <p:cNvSpPr>
            <a:spLocks noChangeShapeType="1"/>
          </p:cNvSpPr>
          <p:nvPr/>
        </p:nvSpPr>
        <p:spPr bwMode="auto">
          <a:xfrm flipH="1">
            <a:off x="571500" y="35433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876300" y="49530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2350" name="Object 14"/>
          <p:cNvGraphicFramePr>
            <a:graphicFrameLocks noChangeAspect="1"/>
          </p:cNvGraphicFramePr>
          <p:nvPr/>
        </p:nvGraphicFramePr>
        <p:xfrm>
          <a:off x="876300" y="5030788"/>
          <a:ext cx="609600" cy="390525"/>
        </p:xfrm>
        <a:graphic>
          <a:graphicData uri="http://schemas.openxmlformats.org/presentationml/2006/ole">
            <p:oleObj spid="_x0000_s142350" name="Equation" r:id="rId7" imgW="317160" imgH="203040" progId="Equation.3">
              <p:embed/>
            </p:oleObj>
          </a:graphicData>
        </a:graphic>
      </p:graphicFrame>
      <p:sp>
        <p:nvSpPr>
          <p:cNvPr id="142351" name="Line 15"/>
          <p:cNvSpPr>
            <a:spLocks noChangeShapeType="1"/>
          </p:cNvSpPr>
          <p:nvPr/>
        </p:nvSpPr>
        <p:spPr bwMode="auto">
          <a:xfrm flipH="1">
            <a:off x="571500" y="52197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52" name="AutoShape 16"/>
          <p:cNvSpPr>
            <a:spLocks noChangeArrowheads="1"/>
          </p:cNvSpPr>
          <p:nvPr/>
        </p:nvSpPr>
        <p:spPr bwMode="auto">
          <a:xfrm>
            <a:off x="2133600" y="16764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53" name="AutoShape 17"/>
          <p:cNvSpPr>
            <a:spLocks noChangeArrowheads="1"/>
          </p:cNvSpPr>
          <p:nvPr/>
        </p:nvSpPr>
        <p:spPr bwMode="auto">
          <a:xfrm>
            <a:off x="2133600" y="33528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2354" name="Object 18"/>
          <p:cNvGraphicFramePr>
            <a:graphicFrameLocks noChangeAspect="1"/>
          </p:cNvGraphicFramePr>
          <p:nvPr/>
        </p:nvGraphicFramePr>
        <p:xfrm>
          <a:off x="2057400" y="4724400"/>
          <a:ext cx="381000" cy="336550"/>
        </p:xfrm>
        <a:graphic>
          <a:graphicData uri="http://schemas.openxmlformats.org/presentationml/2006/ole">
            <p:oleObj spid="_x0000_s142354" name="Equation" r:id="rId8" imgW="215640" imgH="190440" progId="Equation.3">
              <p:embed/>
            </p:oleObj>
          </a:graphicData>
        </a:graphic>
      </p:graphicFrame>
      <p:sp>
        <p:nvSpPr>
          <p:cNvPr id="142355" name="Line 19"/>
          <p:cNvSpPr>
            <a:spLocks noChangeShapeType="1"/>
          </p:cNvSpPr>
          <p:nvPr/>
        </p:nvSpPr>
        <p:spPr bwMode="auto">
          <a:xfrm flipV="1">
            <a:off x="2286000" y="434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56" name="Line 20"/>
          <p:cNvSpPr>
            <a:spLocks noChangeShapeType="1"/>
          </p:cNvSpPr>
          <p:nvPr/>
        </p:nvSpPr>
        <p:spPr bwMode="auto">
          <a:xfrm>
            <a:off x="2286000" y="5105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57" name="Line 21"/>
          <p:cNvSpPr>
            <a:spLocks noChangeShapeType="1"/>
          </p:cNvSpPr>
          <p:nvPr/>
        </p:nvSpPr>
        <p:spPr bwMode="auto">
          <a:xfrm flipV="1">
            <a:off x="22860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2358" name="Object 22"/>
          <p:cNvGraphicFramePr>
            <a:graphicFrameLocks noChangeAspect="1"/>
          </p:cNvGraphicFramePr>
          <p:nvPr/>
        </p:nvGraphicFramePr>
        <p:xfrm>
          <a:off x="2057400" y="2209800"/>
          <a:ext cx="381000" cy="336550"/>
        </p:xfrm>
        <a:graphic>
          <a:graphicData uri="http://schemas.openxmlformats.org/presentationml/2006/ole">
            <p:oleObj spid="_x0000_s142358" name="Equation" r:id="rId9" imgW="215640" imgH="190440" progId="Equation.3">
              <p:embed/>
            </p:oleObj>
          </a:graphicData>
        </a:graphic>
      </p:graphicFrame>
      <p:sp>
        <p:nvSpPr>
          <p:cNvPr id="142359" name="Line 23"/>
          <p:cNvSpPr>
            <a:spLocks noChangeShapeType="1"/>
          </p:cNvSpPr>
          <p:nvPr/>
        </p:nvSpPr>
        <p:spPr bwMode="auto">
          <a:xfrm flipV="1">
            <a:off x="22860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60" name="Line 24"/>
          <p:cNvSpPr>
            <a:spLocks noChangeShapeType="1"/>
          </p:cNvSpPr>
          <p:nvPr/>
        </p:nvSpPr>
        <p:spPr bwMode="auto">
          <a:xfrm>
            <a:off x="22860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61" name="Line 25"/>
          <p:cNvSpPr>
            <a:spLocks noChangeShapeType="1"/>
          </p:cNvSpPr>
          <p:nvPr/>
        </p:nvSpPr>
        <p:spPr bwMode="auto">
          <a:xfrm flipV="1">
            <a:off x="2286000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62" name="Line 26"/>
          <p:cNvSpPr>
            <a:spLocks noChangeShapeType="1"/>
          </p:cNvSpPr>
          <p:nvPr/>
        </p:nvSpPr>
        <p:spPr bwMode="auto">
          <a:xfrm>
            <a:off x="2438400" y="182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2363" name="Object 27"/>
          <p:cNvGraphicFramePr>
            <a:graphicFrameLocks noChangeAspect="1"/>
          </p:cNvGraphicFramePr>
          <p:nvPr/>
        </p:nvGraphicFramePr>
        <p:xfrm>
          <a:off x="2057400" y="3886200"/>
          <a:ext cx="381000" cy="336550"/>
        </p:xfrm>
        <a:graphic>
          <a:graphicData uri="http://schemas.openxmlformats.org/presentationml/2006/ole">
            <p:oleObj spid="_x0000_s142363" name="Equation" r:id="rId10" imgW="215640" imgH="190440" progId="Equation.3">
              <p:embed/>
            </p:oleObj>
          </a:graphicData>
        </a:graphic>
      </p:graphicFrame>
      <p:graphicFrame>
        <p:nvGraphicFramePr>
          <p:cNvPr id="142364" name="Object 28"/>
          <p:cNvGraphicFramePr>
            <a:graphicFrameLocks noChangeAspect="1"/>
          </p:cNvGraphicFramePr>
          <p:nvPr/>
        </p:nvGraphicFramePr>
        <p:xfrm>
          <a:off x="1066800" y="2362200"/>
          <a:ext cx="220663" cy="552450"/>
        </p:xfrm>
        <a:graphic>
          <a:graphicData uri="http://schemas.openxmlformats.org/presentationml/2006/ole">
            <p:oleObj spid="_x0000_s142364" name="Equation" r:id="rId11" imgW="75960" imgH="190440" progId="Equation.3">
              <p:embed/>
            </p:oleObj>
          </a:graphicData>
        </a:graphic>
      </p:graphicFrame>
      <p:graphicFrame>
        <p:nvGraphicFramePr>
          <p:cNvPr id="142365" name="Object 29"/>
          <p:cNvGraphicFramePr>
            <a:graphicFrameLocks noChangeAspect="1"/>
          </p:cNvGraphicFramePr>
          <p:nvPr/>
        </p:nvGraphicFramePr>
        <p:xfrm>
          <a:off x="1143000" y="4114800"/>
          <a:ext cx="220663" cy="552450"/>
        </p:xfrm>
        <a:graphic>
          <a:graphicData uri="http://schemas.openxmlformats.org/presentationml/2006/ole">
            <p:oleObj spid="_x0000_s142365" name="Equation" r:id="rId12" imgW="75960" imgH="190440" progId="Equation.3">
              <p:embed/>
            </p:oleObj>
          </a:graphicData>
        </a:graphic>
      </p:graphicFrame>
      <p:graphicFrame>
        <p:nvGraphicFramePr>
          <p:cNvPr id="142366" name="Object 30"/>
          <p:cNvGraphicFramePr>
            <a:graphicFrameLocks noChangeAspect="1"/>
          </p:cNvGraphicFramePr>
          <p:nvPr/>
        </p:nvGraphicFramePr>
        <p:xfrm>
          <a:off x="3352800" y="1676400"/>
          <a:ext cx="914400" cy="542925"/>
        </p:xfrm>
        <a:graphic>
          <a:graphicData uri="http://schemas.openxmlformats.org/presentationml/2006/ole">
            <p:oleObj spid="_x0000_s142366" name="Equation" r:id="rId13" imgW="342720" imgH="203040" progId="Equation.3">
              <p:embed/>
            </p:oleObj>
          </a:graphicData>
        </a:graphic>
      </p:graphicFrame>
      <p:sp>
        <p:nvSpPr>
          <p:cNvPr id="142367" name="Rectangle 31"/>
          <p:cNvSpPr>
            <a:spLocks noChangeArrowheads="1"/>
          </p:cNvSpPr>
          <p:nvPr/>
        </p:nvSpPr>
        <p:spPr bwMode="auto">
          <a:xfrm>
            <a:off x="685800" y="1066800"/>
            <a:ext cx="1981200" cy="4800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68" name="Text Box 32"/>
          <p:cNvSpPr txBox="1">
            <a:spLocks noChangeArrowheads="1"/>
          </p:cNvSpPr>
          <p:nvPr/>
        </p:nvSpPr>
        <p:spPr bwMode="auto">
          <a:xfrm>
            <a:off x="685800" y="6019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UNBUFFER</a:t>
            </a:r>
          </a:p>
        </p:txBody>
      </p:sp>
      <p:graphicFrame>
        <p:nvGraphicFramePr>
          <p:cNvPr id="142369" name="Object 33"/>
          <p:cNvGraphicFramePr>
            <a:graphicFrameLocks noChangeAspect="1"/>
          </p:cNvGraphicFramePr>
          <p:nvPr/>
        </p:nvGraphicFramePr>
        <p:xfrm>
          <a:off x="7848600" y="2514600"/>
          <a:ext cx="914400" cy="542925"/>
        </p:xfrm>
        <a:graphic>
          <a:graphicData uri="http://schemas.openxmlformats.org/presentationml/2006/ole">
            <p:oleObj spid="_x0000_s142369" name="Equation" r:id="rId14" imgW="342720" imgH="203040" progId="Equation.3">
              <p:embed/>
            </p:oleObj>
          </a:graphicData>
        </a:graphic>
      </p:graphicFrame>
      <p:graphicFrame>
        <p:nvGraphicFramePr>
          <p:cNvPr id="142370" name="Object 34"/>
          <p:cNvGraphicFramePr>
            <a:graphicFrameLocks noChangeAspect="1"/>
          </p:cNvGraphicFramePr>
          <p:nvPr/>
        </p:nvGraphicFramePr>
        <p:xfrm>
          <a:off x="3886200" y="3352800"/>
          <a:ext cx="565150" cy="398463"/>
        </p:xfrm>
        <a:graphic>
          <a:graphicData uri="http://schemas.openxmlformats.org/presentationml/2006/ole">
            <p:oleObj spid="_x0000_s142370" name="Equation" r:id="rId15" imgW="215640" imgH="15228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5113" y="814388"/>
            <a:ext cx="3533775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2133600" y="3657600"/>
            <a:ext cx="228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3657600" y="3733800"/>
            <a:ext cx="228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4876800" y="3733800"/>
            <a:ext cx="228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6400800" y="3657600"/>
            <a:ext cx="228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1905000" y="617220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Everything sample based</a:t>
            </a:r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152400" y="1524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Simulink Implementation  </a:t>
            </a:r>
            <a:r>
              <a:rPr lang="en-US" b="1">
                <a:latin typeface="Arial" charset="0"/>
              </a:rPr>
              <a:t>N channel to N channel FFT: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04800"/>
            <a:ext cx="3654425" cy="624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0" y="228600"/>
            <a:ext cx="495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M channel Serial to Parallel with Buffer: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2895600" y="12192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366" name="Object 6"/>
          <p:cNvGraphicFramePr>
            <a:graphicFrameLocks noChangeAspect="1"/>
          </p:cNvGraphicFramePr>
          <p:nvPr/>
        </p:nvGraphicFramePr>
        <p:xfrm>
          <a:off x="2895600" y="1371600"/>
          <a:ext cx="609600" cy="390525"/>
        </p:xfrm>
        <a:graphic>
          <a:graphicData uri="http://schemas.openxmlformats.org/presentationml/2006/ole">
            <p:oleObj spid="_x0000_s143366" name="Equation" r:id="rId5" imgW="317160" imgH="203040" progId="Equation.3">
              <p:embed/>
            </p:oleObj>
          </a:graphicData>
        </a:graphic>
      </p:graphicFrame>
      <p:sp>
        <p:nvSpPr>
          <p:cNvPr id="143367" name="Line 7"/>
          <p:cNvSpPr>
            <a:spLocks noChangeShapeType="1"/>
          </p:cNvSpPr>
          <p:nvPr/>
        </p:nvSpPr>
        <p:spPr bwMode="auto">
          <a:xfrm>
            <a:off x="35814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2895600" y="28194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369" name="Object 9"/>
          <p:cNvGraphicFramePr>
            <a:graphicFrameLocks noChangeAspect="1"/>
          </p:cNvGraphicFramePr>
          <p:nvPr/>
        </p:nvGraphicFramePr>
        <p:xfrm>
          <a:off x="2895600" y="2971800"/>
          <a:ext cx="609600" cy="390525"/>
        </p:xfrm>
        <a:graphic>
          <a:graphicData uri="http://schemas.openxmlformats.org/presentationml/2006/ole">
            <p:oleObj spid="_x0000_s143369" name="Equation" r:id="rId6" imgW="317160" imgH="203040" progId="Equation.3">
              <p:embed/>
            </p:oleObj>
          </a:graphicData>
        </a:graphic>
      </p:graphicFrame>
      <p:sp>
        <p:nvSpPr>
          <p:cNvPr id="143370" name="Line 10"/>
          <p:cNvSpPr>
            <a:spLocks noChangeShapeType="1"/>
          </p:cNvSpPr>
          <p:nvPr/>
        </p:nvSpPr>
        <p:spPr bwMode="auto">
          <a:xfrm>
            <a:off x="3581400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1" name="Rectangle 11"/>
          <p:cNvSpPr>
            <a:spLocks noChangeArrowheads="1"/>
          </p:cNvSpPr>
          <p:nvPr/>
        </p:nvSpPr>
        <p:spPr bwMode="auto">
          <a:xfrm>
            <a:off x="2895600" y="46482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372" name="Object 12"/>
          <p:cNvGraphicFramePr>
            <a:graphicFrameLocks noChangeAspect="1"/>
          </p:cNvGraphicFramePr>
          <p:nvPr/>
        </p:nvGraphicFramePr>
        <p:xfrm>
          <a:off x="2895600" y="4800600"/>
          <a:ext cx="609600" cy="390525"/>
        </p:xfrm>
        <a:graphic>
          <a:graphicData uri="http://schemas.openxmlformats.org/presentationml/2006/ole">
            <p:oleObj spid="_x0000_s143372" name="Equation" r:id="rId7" imgW="317160" imgH="203040" progId="Equation.3">
              <p:embed/>
            </p:oleObj>
          </a:graphicData>
        </a:graphic>
      </p:graphicFrame>
      <p:sp>
        <p:nvSpPr>
          <p:cNvPr id="143373" name="Line 13"/>
          <p:cNvSpPr>
            <a:spLocks noChangeShapeType="1"/>
          </p:cNvSpPr>
          <p:nvPr/>
        </p:nvSpPr>
        <p:spPr bwMode="auto">
          <a:xfrm>
            <a:off x="3581400" y="495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4" name="Line 14"/>
          <p:cNvSpPr>
            <a:spLocks noChangeShapeType="1"/>
          </p:cNvSpPr>
          <p:nvPr/>
        </p:nvSpPr>
        <p:spPr bwMode="auto">
          <a:xfrm>
            <a:off x="533400" y="495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5" name="Line 15"/>
          <p:cNvSpPr>
            <a:spLocks noChangeShapeType="1"/>
          </p:cNvSpPr>
          <p:nvPr/>
        </p:nvSpPr>
        <p:spPr bwMode="auto">
          <a:xfrm>
            <a:off x="2209800" y="3200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6" name="Line 16"/>
          <p:cNvSpPr>
            <a:spLocks noChangeShapeType="1"/>
          </p:cNvSpPr>
          <p:nvPr/>
        </p:nvSpPr>
        <p:spPr bwMode="auto">
          <a:xfrm>
            <a:off x="1600200" y="4953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3377" name="Object 17"/>
          <p:cNvGraphicFramePr>
            <a:graphicFrameLocks noChangeAspect="1"/>
          </p:cNvGraphicFramePr>
          <p:nvPr/>
        </p:nvGraphicFramePr>
        <p:xfrm>
          <a:off x="1066800" y="4724400"/>
          <a:ext cx="457200" cy="479425"/>
        </p:xfrm>
        <a:graphic>
          <a:graphicData uri="http://schemas.openxmlformats.org/presentationml/2006/ole">
            <p:oleObj spid="_x0000_s143377" name="Equation" r:id="rId8" imgW="215640" imgH="190440" progId="Equation.3">
              <p:embed/>
            </p:oleObj>
          </a:graphicData>
        </a:graphic>
      </p:graphicFrame>
      <p:sp>
        <p:nvSpPr>
          <p:cNvPr id="143378" name="Line 18"/>
          <p:cNvSpPr>
            <a:spLocks noChangeShapeType="1"/>
          </p:cNvSpPr>
          <p:nvPr/>
        </p:nvSpPr>
        <p:spPr bwMode="auto">
          <a:xfrm flipV="1">
            <a:off x="22098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3379" name="Object 19"/>
          <p:cNvGraphicFramePr>
            <a:graphicFrameLocks noChangeAspect="1"/>
          </p:cNvGraphicFramePr>
          <p:nvPr/>
        </p:nvGraphicFramePr>
        <p:xfrm>
          <a:off x="1981200" y="4092575"/>
          <a:ext cx="457200" cy="479425"/>
        </p:xfrm>
        <a:graphic>
          <a:graphicData uri="http://schemas.openxmlformats.org/presentationml/2006/ole">
            <p:oleObj spid="_x0000_s143379" name="Equation" r:id="rId9" imgW="215640" imgH="190440" progId="Equation.3">
              <p:embed/>
            </p:oleObj>
          </a:graphicData>
        </a:graphic>
      </p:graphicFrame>
      <p:graphicFrame>
        <p:nvGraphicFramePr>
          <p:cNvPr id="143380" name="Object 20"/>
          <p:cNvGraphicFramePr>
            <a:graphicFrameLocks noChangeAspect="1"/>
          </p:cNvGraphicFramePr>
          <p:nvPr/>
        </p:nvGraphicFramePr>
        <p:xfrm>
          <a:off x="1981200" y="2438400"/>
          <a:ext cx="457200" cy="479425"/>
        </p:xfrm>
        <a:graphic>
          <a:graphicData uri="http://schemas.openxmlformats.org/presentationml/2006/ole">
            <p:oleObj spid="_x0000_s143380" name="Equation" r:id="rId10" imgW="215640" imgH="190440" progId="Equation.3">
              <p:embed/>
            </p:oleObj>
          </a:graphicData>
        </a:graphic>
      </p:graphicFrame>
      <p:sp>
        <p:nvSpPr>
          <p:cNvPr id="143381" name="Line 21"/>
          <p:cNvSpPr>
            <a:spLocks noChangeShapeType="1"/>
          </p:cNvSpPr>
          <p:nvPr/>
        </p:nvSpPr>
        <p:spPr bwMode="auto">
          <a:xfrm flipV="1">
            <a:off x="22098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82" name="Line 22"/>
          <p:cNvSpPr>
            <a:spLocks noChangeShapeType="1"/>
          </p:cNvSpPr>
          <p:nvPr/>
        </p:nvSpPr>
        <p:spPr bwMode="auto">
          <a:xfrm flipV="1">
            <a:off x="2209800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83" name="Line 23"/>
          <p:cNvSpPr>
            <a:spLocks noChangeShapeType="1"/>
          </p:cNvSpPr>
          <p:nvPr/>
        </p:nvSpPr>
        <p:spPr bwMode="auto">
          <a:xfrm flipH="1">
            <a:off x="2209800" y="1524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84" name="Line 24"/>
          <p:cNvSpPr>
            <a:spLocks noChangeShapeType="1"/>
          </p:cNvSpPr>
          <p:nvPr/>
        </p:nvSpPr>
        <p:spPr bwMode="auto">
          <a:xfrm>
            <a:off x="2209800" y="152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85" name="Line 25"/>
          <p:cNvSpPr>
            <a:spLocks noChangeShapeType="1"/>
          </p:cNvSpPr>
          <p:nvPr/>
        </p:nvSpPr>
        <p:spPr bwMode="auto">
          <a:xfrm flipV="1">
            <a:off x="22098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86" name="Rectangle 26"/>
          <p:cNvSpPr>
            <a:spLocks noChangeArrowheads="1"/>
          </p:cNvSpPr>
          <p:nvPr/>
        </p:nvSpPr>
        <p:spPr bwMode="auto">
          <a:xfrm>
            <a:off x="1752600" y="838200"/>
            <a:ext cx="2057400" cy="4800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7" name="Text Box 27"/>
          <p:cNvSpPr txBox="1">
            <a:spLocks noChangeArrowheads="1"/>
          </p:cNvSpPr>
          <p:nvPr/>
        </p:nvSpPr>
        <p:spPr bwMode="auto">
          <a:xfrm>
            <a:off x="1752600" y="5791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BUFFER</a:t>
            </a:r>
          </a:p>
        </p:txBody>
      </p:sp>
      <p:graphicFrame>
        <p:nvGraphicFramePr>
          <p:cNvPr id="143388" name="Object 28"/>
          <p:cNvGraphicFramePr>
            <a:graphicFrameLocks noChangeAspect="1"/>
          </p:cNvGraphicFramePr>
          <p:nvPr/>
        </p:nvGraphicFramePr>
        <p:xfrm>
          <a:off x="4267200" y="3276600"/>
          <a:ext cx="565150" cy="398463"/>
        </p:xfrm>
        <a:graphic>
          <a:graphicData uri="http://schemas.openxmlformats.org/presentationml/2006/ole">
            <p:oleObj spid="_x0000_s143388" name="Equation" r:id="rId11" imgW="215640" imgH="1522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58" name="Text Box 34"/>
          <p:cNvSpPr txBox="1">
            <a:spLocks noChangeArrowheads="1"/>
          </p:cNvSpPr>
          <p:nvPr/>
        </p:nvSpPr>
        <p:spPr bwMode="auto">
          <a:xfrm>
            <a:off x="0" y="228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0">
                <a:solidFill>
                  <a:schemeClr val="accent2"/>
                </a:solidFill>
                <a:latin typeface="Arial" charset="0"/>
              </a:rPr>
              <a:t>“Sample Based” and “Frame  Based” Signals</a:t>
            </a:r>
          </a:p>
        </p:txBody>
      </p:sp>
      <p:sp>
        <p:nvSpPr>
          <p:cNvPr id="103459" name="Line 35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60" name="Line 36"/>
          <p:cNvSpPr>
            <a:spLocks noChangeShapeType="1"/>
          </p:cNvSpPr>
          <p:nvPr/>
        </p:nvSpPr>
        <p:spPr bwMode="auto">
          <a:xfrm>
            <a:off x="9144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3461" name="Object 37"/>
          <p:cNvGraphicFramePr>
            <a:graphicFrameLocks noChangeAspect="1"/>
          </p:cNvGraphicFramePr>
          <p:nvPr/>
        </p:nvGraphicFramePr>
        <p:xfrm>
          <a:off x="914400" y="1752600"/>
          <a:ext cx="914400" cy="347663"/>
        </p:xfrm>
        <a:graphic>
          <a:graphicData uri="http://schemas.openxmlformats.org/presentationml/2006/ole">
            <p:oleObj spid="_x0000_s154626" name="Equation" r:id="rId4" imgW="533160" imgH="203040" progId="Equation.3">
              <p:embed/>
            </p:oleObj>
          </a:graphicData>
        </a:graphic>
      </p:graphicFrame>
      <p:sp>
        <p:nvSpPr>
          <p:cNvPr id="103462" name="AutoShape 38"/>
          <p:cNvSpPr>
            <a:spLocks noChangeArrowheads="1"/>
          </p:cNvSpPr>
          <p:nvPr/>
        </p:nvSpPr>
        <p:spPr bwMode="auto">
          <a:xfrm rot="16200000" flipH="1">
            <a:off x="5143500" y="1562100"/>
            <a:ext cx="762000" cy="533400"/>
          </a:xfrm>
          <a:prstGeom prst="parallelogram">
            <a:avLst>
              <a:gd name="adj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63" name="AutoShape 39"/>
          <p:cNvSpPr>
            <a:spLocks noChangeArrowheads="1"/>
          </p:cNvSpPr>
          <p:nvPr/>
        </p:nvSpPr>
        <p:spPr bwMode="auto">
          <a:xfrm rot="16200000" flipH="1">
            <a:off x="5372100" y="1562100"/>
            <a:ext cx="762000" cy="533400"/>
          </a:xfrm>
          <a:prstGeom prst="parallelogram">
            <a:avLst>
              <a:gd name="adj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64" name="AutoShape 40"/>
          <p:cNvSpPr>
            <a:spLocks noChangeArrowheads="1"/>
          </p:cNvSpPr>
          <p:nvPr/>
        </p:nvSpPr>
        <p:spPr bwMode="auto">
          <a:xfrm rot="16200000" flipH="1">
            <a:off x="5600700" y="1562100"/>
            <a:ext cx="762000" cy="533400"/>
          </a:xfrm>
          <a:prstGeom prst="parallelogram">
            <a:avLst>
              <a:gd name="adj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65" name="AutoShape 41"/>
          <p:cNvSpPr>
            <a:spLocks noChangeArrowheads="1"/>
          </p:cNvSpPr>
          <p:nvPr/>
        </p:nvSpPr>
        <p:spPr bwMode="auto">
          <a:xfrm rot="16200000" flipH="1">
            <a:off x="5829300" y="1562100"/>
            <a:ext cx="762000" cy="533400"/>
          </a:xfrm>
          <a:prstGeom prst="parallelogram">
            <a:avLst>
              <a:gd name="adj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66" name="AutoShape 42"/>
          <p:cNvSpPr>
            <a:spLocks noChangeArrowheads="1"/>
          </p:cNvSpPr>
          <p:nvPr/>
        </p:nvSpPr>
        <p:spPr bwMode="auto">
          <a:xfrm rot="16200000" flipH="1">
            <a:off x="6057900" y="1562100"/>
            <a:ext cx="762000" cy="533400"/>
          </a:xfrm>
          <a:prstGeom prst="parallelogram">
            <a:avLst>
              <a:gd name="adj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67" name="AutoShape 43"/>
          <p:cNvSpPr>
            <a:spLocks noChangeArrowheads="1"/>
          </p:cNvSpPr>
          <p:nvPr/>
        </p:nvSpPr>
        <p:spPr bwMode="auto">
          <a:xfrm rot="16200000" flipH="1">
            <a:off x="6286500" y="1562100"/>
            <a:ext cx="762000" cy="533400"/>
          </a:xfrm>
          <a:prstGeom prst="parallelogram">
            <a:avLst>
              <a:gd name="adj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68" name="Text Box 44"/>
          <p:cNvSpPr txBox="1">
            <a:spLocks noChangeArrowheads="1"/>
          </p:cNvSpPr>
          <p:nvPr/>
        </p:nvSpPr>
        <p:spPr bwMode="auto">
          <a:xfrm>
            <a:off x="0" y="1143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u="sng"/>
              <a:t>Sample Based</a:t>
            </a:r>
            <a:r>
              <a:rPr lang="en-US" i="0"/>
              <a:t>:</a:t>
            </a:r>
          </a:p>
        </p:txBody>
      </p:sp>
      <p:sp>
        <p:nvSpPr>
          <p:cNvPr id="103469" name="Line 45"/>
          <p:cNvSpPr>
            <a:spLocks noChangeShapeType="1"/>
          </p:cNvSpPr>
          <p:nvPr/>
        </p:nvSpPr>
        <p:spPr bwMode="auto">
          <a:xfrm>
            <a:off x="4800600" y="228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70" name="Text Box 46"/>
          <p:cNvSpPr txBox="1">
            <a:spLocks noChangeArrowheads="1"/>
          </p:cNvSpPr>
          <p:nvPr/>
        </p:nvSpPr>
        <p:spPr bwMode="auto">
          <a:xfrm>
            <a:off x="6858000" y="2286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</a:t>
            </a:r>
          </a:p>
        </p:txBody>
      </p:sp>
      <p:graphicFrame>
        <p:nvGraphicFramePr>
          <p:cNvPr id="103472" name="Object 48"/>
          <p:cNvGraphicFramePr>
            <a:graphicFrameLocks noChangeAspect="1"/>
          </p:cNvGraphicFramePr>
          <p:nvPr/>
        </p:nvGraphicFramePr>
        <p:xfrm>
          <a:off x="7086600" y="1752600"/>
          <a:ext cx="546100" cy="233363"/>
        </p:xfrm>
        <a:graphic>
          <a:graphicData uri="http://schemas.openxmlformats.org/presentationml/2006/ole">
            <p:oleObj spid="_x0000_s154627" name="Equation" r:id="rId5" imgW="177480" imgH="75960" progId="Equation.3">
              <p:embed/>
            </p:oleObj>
          </a:graphicData>
        </a:graphic>
      </p:graphicFrame>
      <p:graphicFrame>
        <p:nvGraphicFramePr>
          <p:cNvPr id="103473" name="Object 49"/>
          <p:cNvGraphicFramePr>
            <a:graphicFrameLocks noChangeAspect="1"/>
          </p:cNvGraphicFramePr>
          <p:nvPr/>
        </p:nvGraphicFramePr>
        <p:xfrm>
          <a:off x="4419600" y="1828800"/>
          <a:ext cx="546100" cy="233363"/>
        </p:xfrm>
        <a:graphic>
          <a:graphicData uri="http://schemas.openxmlformats.org/presentationml/2006/ole">
            <p:oleObj spid="_x0000_s154628" name="Equation" r:id="rId6" imgW="177480" imgH="75960" progId="Equation.3">
              <p:embed/>
            </p:oleObj>
          </a:graphicData>
        </a:graphic>
      </p:graphicFrame>
      <p:sp>
        <p:nvSpPr>
          <p:cNvPr id="103474" name="Line 50"/>
          <p:cNvSpPr>
            <a:spLocks noChangeShapeType="1"/>
          </p:cNvSpPr>
          <p:nvPr/>
        </p:nvSpPr>
        <p:spPr bwMode="auto">
          <a:xfrm flipV="1">
            <a:off x="5181600" y="1371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75" name="Line 51"/>
          <p:cNvSpPr>
            <a:spLocks noChangeShapeType="1"/>
          </p:cNvSpPr>
          <p:nvPr/>
        </p:nvSpPr>
        <p:spPr bwMode="auto">
          <a:xfrm>
            <a:off x="5181600" y="160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3476" name="Object 52"/>
          <p:cNvGraphicFramePr>
            <a:graphicFrameLocks noChangeAspect="1"/>
          </p:cNvGraphicFramePr>
          <p:nvPr/>
        </p:nvGraphicFramePr>
        <p:xfrm>
          <a:off x="4724400" y="1600200"/>
          <a:ext cx="406400" cy="330200"/>
        </p:xfrm>
        <a:graphic>
          <a:graphicData uri="http://schemas.openxmlformats.org/presentationml/2006/ole">
            <p:oleObj spid="_x0000_s154629" name="Equation" r:id="rId7" imgW="203040" imgH="164880" progId="Equation.3">
              <p:embed/>
            </p:oleObj>
          </a:graphicData>
        </a:graphic>
      </p:graphicFrame>
      <p:graphicFrame>
        <p:nvGraphicFramePr>
          <p:cNvPr id="103477" name="Object 53"/>
          <p:cNvGraphicFramePr>
            <a:graphicFrameLocks noChangeAspect="1"/>
          </p:cNvGraphicFramePr>
          <p:nvPr/>
        </p:nvGraphicFramePr>
        <p:xfrm>
          <a:off x="5130800" y="1054100"/>
          <a:ext cx="355600" cy="355600"/>
        </p:xfrm>
        <a:graphic>
          <a:graphicData uri="http://schemas.openxmlformats.org/presentationml/2006/ole">
            <p:oleObj spid="_x0000_s154630" name="Equation" r:id="rId8" imgW="177480" imgH="177480" progId="Equation.DSMT4">
              <p:embed/>
            </p:oleObj>
          </a:graphicData>
        </a:graphic>
      </p:graphicFrame>
      <p:sp>
        <p:nvSpPr>
          <p:cNvPr id="103478" name="Text Box 54"/>
          <p:cNvSpPr txBox="1">
            <a:spLocks noChangeArrowheads="1"/>
          </p:cNvSpPr>
          <p:nvPr/>
        </p:nvSpPr>
        <p:spPr bwMode="auto">
          <a:xfrm>
            <a:off x="1219200" y="28194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They are MN </a:t>
            </a:r>
            <a:r>
              <a:rPr lang="en-US" b="1" u="sng"/>
              <a:t>distinct</a:t>
            </a:r>
            <a:r>
              <a:rPr lang="en-US"/>
              <a:t> signals arranged in a matrix</a:t>
            </a:r>
          </a:p>
        </p:txBody>
      </p:sp>
      <p:sp>
        <p:nvSpPr>
          <p:cNvPr id="103479" name="Text Box 55"/>
          <p:cNvSpPr txBox="1">
            <a:spLocks noChangeArrowheads="1"/>
          </p:cNvSpPr>
          <p:nvPr/>
        </p:nvSpPr>
        <p:spPr bwMode="auto">
          <a:xfrm>
            <a:off x="0" y="3810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Particular Case:</a:t>
            </a:r>
          </a:p>
        </p:txBody>
      </p:sp>
      <p:sp>
        <p:nvSpPr>
          <p:cNvPr id="103480" name="Line 56"/>
          <p:cNvSpPr>
            <a:spLocks noChangeShapeType="1"/>
          </p:cNvSpPr>
          <p:nvPr/>
        </p:nvSpPr>
        <p:spPr bwMode="auto">
          <a:xfrm>
            <a:off x="838200" y="5029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3481" name="Object 57"/>
          <p:cNvGraphicFramePr>
            <a:graphicFrameLocks noChangeAspect="1"/>
          </p:cNvGraphicFramePr>
          <p:nvPr/>
        </p:nvGraphicFramePr>
        <p:xfrm>
          <a:off x="903288" y="4495800"/>
          <a:ext cx="784225" cy="347663"/>
        </p:xfrm>
        <a:graphic>
          <a:graphicData uri="http://schemas.openxmlformats.org/presentationml/2006/ole">
            <p:oleObj spid="_x0000_s154631" name="Equation" r:id="rId9" imgW="457200" imgH="203040" progId="Equation.DSMT4">
              <p:embed/>
            </p:oleObj>
          </a:graphicData>
        </a:graphic>
      </p:graphicFrame>
      <p:sp>
        <p:nvSpPr>
          <p:cNvPr id="103482" name="Text Box 58"/>
          <p:cNvSpPr txBox="1">
            <a:spLocks noChangeArrowheads="1"/>
          </p:cNvSpPr>
          <p:nvPr/>
        </p:nvSpPr>
        <p:spPr bwMode="auto">
          <a:xfrm>
            <a:off x="2133600" y="4800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is like M distinct signals</a:t>
            </a:r>
          </a:p>
        </p:txBody>
      </p:sp>
      <p:sp>
        <p:nvSpPr>
          <p:cNvPr id="103483" name="Line 59"/>
          <p:cNvSpPr>
            <a:spLocks noChangeShapeType="1"/>
          </p:cNvSpPr>
          <p:nvPr/>
        </p:nvSpPr>
        <p:spPr bwMode="auto">
          <a:xfrm>
            <a:off x="6172200" y="4665663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84" name="Line 60"/>
          <p:cNvSpPr>
            <a:spLocks noChangeShapeType="1"/>
          </p:cNvSpPr>
          <p:nvPr/>
        </p:nvSpPr>
        <p:spPr bwMode="auto">
          <a:xfrm>
            <a:off x="6172200" y="5351463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3485" name="Object 61"/>
          <p:cNvGraphicFramePr>
            <a:graphicFrameLocks noChangeAspect="1"/>
          </p:cNvGraphicFramePr>
          <p:nvPr/>
        </p:nvGraphicFramePr>
        <p:xfrm>
          <a:off x="6645275" y="4741863"/>
          <a:ext cx="230188" cy="533400"/>
        </p:xfrm>
        <a:graphic>
          <a:graphicData uri="http://schemas.openxmlformats.org/presentationml/2006/ole">
            <p:oleObj spid="_x0000_s154632" name="Equation" r:id="rId10" imgW="75960" imgH="177480" progId="Equation.3">
              <p:embed/>
            </p:oleObj>
          </a:graphicData>
        </a:graphic>
      </p:graphicFrame>
      <p:graphicFrame>
        <p:nvGraphicFramePr>
          <p:cNvPr id="103486" name="Object 62"/>
          <p:cNvGraphicFramePr>
            <a:graphicFrameLocks noChangeAspect="1"/>
          </p:cNvGraphicFramePr>
          <p:nvPr/>
        </p:nvGraphicFramePr>
        <p:xfrm>
          <a:off x="228600" y="4848225"/>
          <a:ext cx="444500" cy="307975"/>
        </p:xfrm>
        <a:graphic>
          <a:graphicData uri="http://schemas.openxmlformats.org/presentationml/2006/ole">
            <p:oleObj spid="_x0000_s154633" name="Equation" r:id="rId11" imgW="291960" imgH="203040" progId="Equation.3">
              <p:embed/>
            </p:oleObj>
          </a:graphicData>
        </a:graphic>
      </p:graphicFrame>
      <p:graphicFrame>
        <p:nvGraphicFramePr>
          <p:cNvPr id="103487" name="Object 63"/>
          <p:cNvGraphicFramePr>
            <a:graphicFrameLocks noChangeAspect="1"/>
          </p:cNvGraphicFramePr>
          <p:nvPr/>
        </p:nvGraphicFramePr>
        <p:xfrm>
          <a:off x="5691188" y="4497388"/>
          <a:ext cx="415925" cy="287337"/>
        </p:xfrm>
        <a:graphic>
          <a:graphicData uri="http://schemas.openxmlformats.org/presentationml/2006/ole">
            <p:oleObj spid="_x0000_s154634" name="Equation" r:id="rId12" imgW="330120" imgH="228600" progId="Equation.DSMT4">
              <p:embed/>
            </p:oleObj>
          </a:graphicData>
        </a:graphic>
      </p:graphicFrame>
      <p:graphicFrame>
        <p:nvGraphicFramePr>
          <p:cNvPr id="103488" name="Object 64"/>
          <p:cNvGraphicFramePr>
            <a:graphicFrameLocks noChangeAspect="1"/>
          </p:cNvGraphicFramePr>
          <p:nvPr/>
        </p:nvGraphicFramePr>
        <p:xfrm>
          <a:off x="5675313" y="5199063"/>
          <a:ext cx="495300" cy="287337"/>
        </p:xfrm>
        <a:graphic>
          <a:graphicData uri="http://schemas.openxmlformats.org/presentationml/2006/ole">
            <p:oleObj spid="_x0000_s154635" name="Equation" r:id="rId13" imgW="3934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0">
                <a:solidFill>
                  <a:schemeClr val="accent2"/>
                </a:solidFill>
                <a:latin typeface="Arial" charset="0"/>
              </a:rPr>
              <a:t>“Sample Based” and “Frame  Based” Signals</a:t>
            </a:r>
          </a:p>
        </p:txBody>
      </p:sp>
      <p:sp>
        <p:nvSpPr>
          <p:cNvPr id="147459" name="Line 3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7461" name="Object 5"/>
          <p:cNvGraphicFramePr>
            <a:graphicFrameLocks noChangeAspect="1"/>
          </p:cNvGraphicFramePr>
          <p:nvPr/>
        </p:nvGraphicFramePr>
        <p:xfrm>
          <a:off x="914400" y="1752600"/>
          <a:ext cx="914400" cy="347663"/>
        </p:xfrm>
        <a:graphic>
          <a:graphicData uri="http://schemas.openxmlformats.org/presentationml/2006/ole">
            <p:oleObj spid="_x0000_s155650" name="Equation" r:id="rId4" imgW="533160" imgH="203040" progId="Equation.3">
              <p:embed/>
            </p:oleObj>
          </a:graphicData>
        </a:graphic>
      </p:graphicFrame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0" y="1143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u="sng"/>
              <a:t>Frame Based</a:t>
            </a:r>
            <a:r>
              <a:rPr lang="en-US" i="0"/>
              <a:t>:</a:t>
            </a:r>
          </a:p>
        </p:txBody>
      </p:sp>
      <p:sp>
        <p:nvSpPr>
          <p:cNvPr id="147477" name="Text Box 21"/>
          <p:cNvSpPr txBox="1">
            <a:spLocks noChangeArrowheads="1"/>
          </p:cNvSpPr>
          <p:nvPr/>
        </p:nvSpPr>
        <p:spPr bwMode="auto">
          <a:xfrm>
            <a:off x="1219200" y="2819400"/>
            <a:ext cx="647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They are N </a:t>
            </a:r>
            <a:r>
              <a:rPr lang="en-US" b="1" u="sng"/>
              <a:t>distinct</a:t>
            </a:r>
            <a:r>
              <a:rPr lang="en-US"/>
              <a:t> signals, each one represented as a sequence of frames of length M</a:t>
            </a:r>
          </a:p>
        </p:txBody>
      </p:sp>
      <p:sp>
        <p:nvSpPr>
          <p:cNvPr id="147478" name="Text Box 22"/>
          <p:cNvSpPr txBox="1">
            <a:spLocks noChangeArrowheads="1"/>
          </p:cNvSpPr>
          <p:nvPr/>
        </p:nvSpPr>
        <p:spPr bwMode="auto">
          <a:xfrm>
            <a:off x="0" y="3810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Particular Case:</a:t>
            </a:r>
          </a:p>
        </p:txBody>
      </p:sp>
      <p:graphicFrame>
        <p:nvGraphicFramePr>
          <p:cNvPr id="147480" name="Object 24"/>
          <p:cNvGraphicFramePr>
            <a:graphicFrameLocks noChangeAspect="1"/>
          </p:cNvGraphicFramePr>
          <p:nvPr/>
        </p:nvGraphicFramePr>
        <p:xfrm>
          <a:off x="903288" y="4495800"/>
          <a:ext cx="784225" cy="347663"/>
        </p:xfrm>
        <a:graphic>
          <a:graphicData uri="http://schemas.openxmlformats.org/presentationml/2006/ole">
            <p:oleObj spid="_x0000_s155651" name="Equation" r:id="rId5" imgW="457200" imgH="203040" progId="Equation.DSMT4">
              <p:embed/>
            </p:oleObj>
          </a:graphicData>
        </a:graphic>
      </p:graphicFrame>
      <p:sp>
        <p:nvSpPr>
          <p:cNvPr id="147481" name="Text Box 25"/>
          <p:cNvSpPr txBox="1">
            <a:spLocks noChangeArrowheads="1"/>
          </p:cNvSpPr>
          <p:nvPr/>
        </p:nvSpPr>
        <p:spPr bwMode="auto">
          <a:xfrm>
            <a:off x="2133600" y="4800600"/>
            <a:ext cx="358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one signal as a sequence of frames of length M</a:t>
            </a:r>
          </a:p>
        </p:txBody>
      </p:sp>
      <p:graphicFrame>
        <p:nvGraphicFramePr>
          <p:cNvPr id="147485" name="Object 29"/>
          <p:cNvGraphicFramePr>
            <a:graphicFrameLocks noChangeAspect="1"/>
          </p:cNvGraphicFramePr>
          <p:nvPr/>
        </p:nvGraphicFramePr>
        <p:xfrm>
          <a:off x="228600" y="4848225"/>
          <a:ext cx="444500" cy="307975"/>
        </p:xfrm>
        <a:graphic>
          <a:graphicData uri="http://schemas.openxmlformats.org/presentationml/2006/ole">
            <p:oleObj spid="_x0000_s155652" name="Equation" r:id="rId6" imgW="291960" imgH="203040" progId="Equation.3">
              <p:embed/>
            </p:oleObj>
          </a:graphicData>
        </a:graphic>
      </p:graphicFrame>
      <p:graphicFrame>
        <p:nvGraphicFramePr>
          <p:cNvPr id="147486" name="Object 30"/>
          <p:cNvGraphicFramePr>
            <a:graphicFrameLocks noChangeAspect="1"/>
          </p:cNvGraphicFramePr>
          <p:nvPr/>
        </p:nvGraphicFramePr>
        <p:xfrm>
          <a:off x="3886200" y="1295400"/>
          <a:ext cx="415925" cy="287338"/>
        </p:xfrm>
        <a:graphic>
          <a:graphicData uri="http://schemas.openxmlformats.org/presentationml/2006/ole">
            <p:oleObj spid="_x0000_s155653" name="Equation" r:id="rId7" imgW="330120" imgH="228600" progId="Equation.DSMT4">
              <p:embed/>
            </p:oleObj>
          </a:graphicData>
        </a:graphic>
      </p:graphicFrame>
      <p:graphicFrame>
        <p:nvGraphicFramePr>
          <p:cNvPr id="147487" name="Object 31"/>
          <p:cNvGraphicFramePr>
            <a:graphicFrameLocks noChangeAspect="1"/>
          </p:cNvGraphicFramePr>
          <p:nvPr/>
        </p:nvGraphicFramePr>
        <p:xfrm>
          <a:off x="3894138" y="2209800"/>
          <a:ext cx="479425" cy="287338"/>
        </p:xfrm>
        <a:graphic>
          <a:graphicData uri="http://schemas.openxmlformats.org/presentationml/2006/ole">
            <p:oleObj spid="_x0000_s155654" name="Equation" r:id="rId8" imgW="380880" imgH="228600" progId="Equation.DSMT4">
              <p:embed/>
            </p:oleObj>
          </a:graphicData>
        </a:graphic>
      </p:graphicFrame>
      <p:sp>
        <p:nvSpPr>
          <p:cNvPr id="147488" name="Line 32"/>
          <p:cNvSpPr>
            <a:spLocks noChangeShapeType="1"/>
          </p:cNvSpPr>
          <p:nvPr/>
        </p:nvSpPr>
        <p:spPr bwMode="auto">
          <a:xfrm flipH="1">
            <a:off x="990600" y="2209800"/>
            <a:ext cx="838200" cy="0"/>
          </a:xfrm>
          <a:prstGeom prst="line">
            <a:avLst/>
          </a:prstGeom>
          <a:noFill/>
          <a:ln w="76200" cmpd="dbl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89" name="Rectangle 33"/>
          <p:cNvSpPr>
            <a:spLocks noChangeArrowheads="1"/>
          </p:cNvSpPr>
          <p:nvPr/>
        </p:nvSpPr>
        <p:spPr bwMode="auto">
          <a:xfrm>
            <a:off x="4572000" y="13716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90" name="Rectangle 34"/>
          <p:cNvSpPr>
            <a:spLocks noChangeArrowheads="1"/>
          </p:cNvSpPr>
          <p:nvPr/>
        </p:nvSpPr>
        <p:spPr bwMode="auto">
          <a:xfrm>
            <a:off x="5638800" y="13716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91" name="Rectangle 35"/>
          <p:cNvSpPr>
            <a:spLocks noChangeArrowheads="1"/>
          </p:cNvSpPr>
          <p:nvPr/>
        </p:nvSpPr>
        <p:spPr bwMode="auto">
          <a:xfrm>
            <a:off x="6705600" y="13716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92" name="Rectangle 36"/>
          <p:cNvSpPr>
            <a:spLocks noChangeArrowheads="1"/>
          </p:cNvSpPr>
          <p:nvPr/>
        </p:nvSpPr>
        <p:spPr bwMode="auto">
          <a:xfrm>
            <a:off x="4572000" y="22860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93" name="Rectangle 37"/>
          <p:cNvSpPr>
            <a:spLocks noChangeArrowheads="1"/>
          </p:cNvSpPr>
          <p:nvPr/>
        </p:nvSpPr>
        <p:spPr bwMode="auto">
          <a:xfrm>
            <a:off x="5638800" y="22860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94" name="Rectangle 38"/>
          <p:cNvSpPr>
            <a:spLocks noChangeArrowheads="1"/>
          </p:cNvSpPr>
          <p:nvPr/>
        </p:nvSpPr>
        <p:spPr bwMode="auto">
          <a:xfrm>
            <a:off x="6705600" y="22860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7495" name="Object 39"/>
          <p:cNvGraphicFramePr>
            <a:graphicFrameLocks noChangeAspect="1"/>
          </p:cNvGraphicFramePr>
          <p:nvPr/>
        </p:nvGraphicFramePr>
        <p:xfrm>
          <a:off x="6172200" y="1676400"/>
          <a:ext cx="230188" cy="533400"/>
        </p:xfrm>
        <a:graphic>
          <a:graphicData uri="http://schemas.openxmlformats.org/presentationml/2006/ole">
            <p:oleObj spid="_x0000_s155655" name="Equation" r:id="rId9" imgW="75960" imgH="177480" progId="Equation.3">
              <p:embed/>
            </p:oleObj>
          </a:graphicData>
        </a:graphic>
      </p:graphicFrame>
      <p:sp>
        <p:nvSpPr>
          <p:cNvPr id="147496" name="Line 40"/>
          <p:cNvSpPr>
            <a:spLocks noChangeShapeType="1"/>
          </p:cNvSpPr>
          <p:nvPr/>
        </p:nvSpPr>
        <p:spPr bwMode="auto">
          <a:xfrm>
            <a:off x="4572000" y="1143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7497" name="Object 41"/>
          <p:cNvGraphicFramePr>
            <a:graphicFrameLocks noChangeAspect="1"/>
          </p:cNvGraphicFramePr>
          <p:nvPr/>
        </p:nvGraphicFramePr>
        <p:xfrm>
          <a:off x="4800600" y="762000"/>
          <a:ext cx="482600" cy="392113"/>
        </p:xfrm>
        <a:graphic>
          <a:graphicData uri="http://schemas.openxmlformats.org/presentationml/2006/ole">
            <p:oleObj spid="_x0000_s155656" name="Equation" r:id="rId10" imgW="203040" imgH="164880" progId="Equation.3">
              <p:embed/>
            </p:oleObj>
          </a:graphicData>
        </a:graphic>
      </p:graphicFrame>
      <p:sp>
        <p:nvSpPr>
          <p:cNvPr id="147498" name="Line 42"/>
          <p:cNvSpPr>
            <a:spLocks noChangeShapeType="1"/>
          </p:cNvSpPr>
          <p:nvPr/>
        </p:nvSpPr>
        <p:spPr bwMode="auto">
          <a:xfrm flipH="1">
            <a:off x="914400" y="5029200"/>
            <a:ext cx="838200" cy="0"/>
          </a:xfrm>
          <a:prstGeom prst="line">
            <a:avLst/>
          </a:prstGeom>
          <a:noFill/>
          <a:ln w="76200" cmpd="dbl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99" name="Rectangle 43"/>
          <p:cNvSpPr>
            <a:spLocks noChangeArrowheads="1"/>
          </p:cNvSpPr>
          <p:nvPr/>
        </p:nvSpPr>
        <p:spPr bwMode="auto">
          <a:xfrm>
            <a:off x="5105400" y="59436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500" name="Rectangle 44"/>
          <p:cNvSpPr>
            <a:spLocks noChangeArrowheads="1"/>
          </p:cNvSpPr>
          <p:nvPr/>
        </p:nvSpPr>
        <p:spPr bwMode="auto">
          <a:xfrm>
            <a:off x="6172200" y="59436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501" name="Rectangle 45"/>
          <p:cNvSpPr>
            <a:spLocks noChangeArrowheads="1"/>
          </p:cNvSpPr>
          <p:nvPr/>
        </p:nvSpPr>
        <p:spPr bwMode="auto">
          <a:xfrm>
            <a:off x="7239000" y="59436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502" name="Line 46"/>
          <p:cNvSpPr>
            <a:spLocks noChangeShapeType="1"/>
          </p:cNvSpPr>
          <p:nvPr/>
        </p:nvSpPr>
        <p:spPr bwMode="auto">
          <a:xfrm>
            <a:off x="5105400" y="5715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7503" name="Object 47"/>
          <p:cNvGraphicFramePr>
            <a:graphicFrameLocks noChangeAspect="1"/>
          </p:cNvGraphicFramePr>
          <p:nvPr/>
        </p:nvGraphicFramePr>
        <p:xfrm>
          <a:off x="5334000" y="5181600"/>
          <a:ext cx="482600" cy="392113"/>
        </p:xfrm>
        <a:graphic>
          <a:graphicData uri="http://schemas.openxmlformats.org/presentationml/2006/ole">
            <p:oleObj spid="_x0000_s155657" name="Equation" r:id="rId11" imgW="20304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143000"/>
            <a:ext cx="55626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54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2667000"/>
            <a:ext cx="1676400" cy="612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45412" name="Line 4"/>
          <p:cNvSpPr>
            <a:spLocks noChangeShapeType="1"/>
          </p:cNvSpPr>
          <p:nvPr/>
        </p:nvSpPr>
        <p:spPr bwMode="auto">
          <a:xfrm flipV="1">
            <a:off x="1524000" y="2133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3048000" y="44958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3657600" y="44958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4267200" y="44958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auto">
          <a:xfrm>
            <a:off x="4876800" y="44958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7" name="Line 9"/>
          <p:cNvSpPr>
            <a:spLocks noChangeShapeType="1"/>
          </p:cNvSpPr>
          <p:nvPr/>
        </p:nvSpPr>
        <p:spPr bwMode="auto">
          <a:xfrm>
            <a:off x="30480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5418" name="Object 10"/>
          <p:cNvGraphicFramePr>
            <a:graphicFrameLocks noChangeAspect="1"/>
          </p:cNvGraphicFramePr>
          <p:nvPr/>
        </p:nvGraphicFramePr>
        <p:xfrm>
          <a:off x="3200400" y="4038600"/>
          <a:ext cx="155575" cy="241300"/>
        </p:xfrm>
        <a:graphic>
          <a:graphicData uri="http://schemas.openxmlformats.org/presentationml/2006/ole">
            <p:oleObj spid="_x0000_s156674" name="Equation" r:id="rId6" imgW="114120" imgH="177480" progId="Equation.3">
              <p:embed/>
            </p:oleObj>
          </a:graphicData>
        </a:graphic>
      </p:graphicFrame>
      <p:graphicFrame>
        <p:nvGraphicFramePr>
          <p:cNvPr id="145419" name="Object 11"/>
          <p:cNvGraphicFramePr>
            <a:graphicFrameLocks noChangeAspect="1"/>
          </p:cNvGraphicFramePr>
          <p:nvPr/>
        </p:nvGraphicFramePr>
        <p:xfrm>
          <a:off x="2590800" y="4538663"/>
          <a:ext cx="254000" cy="109537"/>
        </p:xfrm>
        <a:graphic>
          <a:graphicData uri="http://schemas.openxmlformats.org/presentationml/2006/ole">
            <p:oleObj spid="_x0000_s156675" name="Equation" r:id="rId7" imgW="177480" imgH="75960" progId="Equation.3">
              <p:embed/>
            </p:oleObj>
          </a:graphicData>
        </a:graphic>
      </p:graphicFrame>
      <p:graphicFrame>
        <p:nvGraphicFramePr>
          <p:cNvPr id="145420" name="Object 12"/>
          <p:cNvGraphicFramePr>
            <a:graphicFrameLocks noChangeAspect="1"/>
          </p:cNvGraphicFramePr>
          <p:nvPr/>
        </p:nvGraphicFramePr>
        <p:xfrm>
          <a:off x="5638800" y="4495800"/>
          <a:ext cx="254000" cy="109538"/>
        </p:xfrm>
        <a:graphic>
          <a:graphicData uri="http://schemas.openxmlformats.org/presentationml/2006/ole">
            <p:oleObj spid="_x0000_s156676" name="Equation" r:id="rId8" imgW="177480" imgH="75960" progId="Equation.3">
              <p:embed/>
            </p:oleObj>
          </a:graphicData>
        </a:graphic>
      </p:graphicFrame>
      <p:sp>
        <p:nvSpPr>
          <p:cNvPr id="145421" name="Text Box 13"/>
          <p:cNvSpPr txBox="1">
            <a:spLocks noChangeArrowheads="1"/>
          </p:cNvSpPr>
          <p:nvPr/>
        </p:nvSpPr>
        <p:spPr bwMode="auto">
          <a:xfrm>
            <a:off x="1752600" y="4419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i="0">
                <a:latin typeface="Arial" charset="0"/>
              </a:rPr>
              <a:t>y0=</a:t>
            </a:r>
          </a:p>
        </p:txBody>
      </p:sp>
      <p:sp>
        <p:nvSpPr>
          <p:cNvPr id="145422" name="Text Box 14"/>
          <p:cNvSpPr txBox="1">
            <a:spLocks noChangeArrowheads="1"/>
          </p:cNvSpPr>
          <p:nvPr/>
        </p:nvSpPr>
        <p:spPr bwMode="auto">
          <a:xfrm>
            <a:off x="6324600" y="4419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0">
                <a:latin typeface="Arial" charset="0"/>
              </a:rPr>
              <a:t>Frame based</a:t>
            </a:r>
          </a:p>
        </p:txBody>
      </p:sp>
      <p:sp>
        <p:nvSpPr>
          <p:cNvPr id="145423" name="Rectangle 15"/>
          <p:cNvSpPr>
            <a:spLocks noChangeArrowheads="1"/>
          </p:cNvSpPr>
          <p:nvPr/>
        </p:nvSpPr>
        <p:spPr bwMode="auto">
          <a:xfrm rot="-5400000">
            <a:off x="3124200" y="53340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4" name="Rectangle 16"/>
          <p:cNvSpPr>
            <a:spLocks noChangeArrowheads="1"/>
          </p:cNvSpPr>
          <p:nvPr/>
        </p:nvSpPr>
        <p:spPr bwMode="auto">
          <a:xfrm rot="-5400000">
            <a:off x="3733800" y="53340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5" name="Rectangle 17"/>
          <p:cNvSpPr>
            <a:spLocks noChangeArrowheads="1"/>
          </p:cNvSpPr>
          <p:nvPr/>
        </p:nvSpPr>
        <p:spPr bwMode="auto">
          <a:xfrm rot="-5400000">
            <a:off x="4343400" y="53340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6" name="Rectangle 18"/>
          <p:cNvSpPr>
            <a:spLocks noChangeArrowheads="1"/>
          </p:cNvSpPr>
          <p:nvPr/>
        </p:nvSpPr>
        <p:spPr bwMode="auto">
          <a:xfrm rot="-5400000">
            <a:off x="4953000" y="53340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7" name="Line 19"/>
          <p:cNvSpPr>
            <a:spLocks noChangeShapeType="1"/>
          </p:cNvSpPr>
          <p:nvPr/>
        </p:nvSpPr>
        <p:spPr bwMode="auto">
          <a:xfrm rot="5400000">
            <a:off x="3238500" y="54483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5428" name="Object 20"/>
          <p:cNvGraphicFramePr>
            <a:graphicFrameLocks noChangeAspect="1"/>
          </p:cNvGraphicFramePr>
          <p:nvPr/>
        </p:nvGraphicFramePr>
        <p:xfrm>
          <a:off x="2667000" y="5376863"/>
          <a:ext cx="254000" cy="109537"/>
        </p:xfrm>
        <a:graphic>
          <a:graphicData uri="http://schemas.openxmlformats.org/presentationml/2006/ole">
            <p:oleObj spid="_x0000_s156677" name="Equation" r:id="rId9" imgW="177480" imgH="75960" progId="Equation.3">
              <p:embed/>
            </p:oleObj>
          </a:graphicData>
        </a:graphic>
      </p:graphicFrame>
      <p:graphicFrame>
        <p:nvGraphicFramePr>
          <p:cNvPr id="145429" name="Object 21"/>
          <p:cNvGraphicFramePr>
            <a:graphicFrameLocks noChangeAspect="1"/>
          </p:cNvGraphicFramePr>
          <p:nvPr/>
        </p:nvGraphicFramePr>
        <p:xfrm>
          <a:off x="5715000" y="5334000"/>
          <a:ext cx="254000" cy="109538"/>
        </p:xfrm>
        <a:graphic>
          <a:graphicData uri="http://schemas.openxmlformats.org/presentationml/2006/ole">
            <p:oleObj spid="_x0000_s156678" name="Equation" r:id="rId10" imgW="177480" imgH="75960" progId="Equation.3">
              <p:embed/>
            </p:oleObj>
          </a:graphicData>
        </a:graphic>
      </p:graphicFrame>
      <p:sp>
        <p:nvSpPr>
          <p:cNvPr id="145430" name="Text Box 22"/>
          <p:cNvSpPr txBox="1">
            <a:spLocks noChangeArrowheads="1"/>
          </p:cNvSpPr>
          <p:nvPr/>
        </p:nvSpPr>
        <p:spPr bwMode="auto">
          <a:xfrm>
            <a:off x="1828800" y="5257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i="0">
                <a:latin typeface="Arial" charset="0"/>
              </a:rPr>
              <a:t>y1=</a:t>
            </a:r>
          </a:p>
        </p:txBody>
      </p:sp>
      <p:sp>
        <p:nvSpPr>
          <p:cNvPr id="145431" name="Text Box 23"/>
          <p:cNvSpPr txBox="1">
            <a:spLocks noChangeArrowheads="1"/>
          </p:cNvSpPr>
          <p:nvPr/>
        </p:nvSpPr>
        <p:spPr bwMode="auto">
          <a:xfrm>
            <a:off x="6324600" y="52578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0">
                <a:latin typeface="Arial" charset="0"/>
              </a:rPr>
              <a:t>Sample based</a:t>
            </a:r>
          </a:p>
        </p:txBody>
      </p:sp>
      <p:graphicFrame>
        <p:nvGraphicFramePr>
          <p:cNvPr id="145432" name="Object 24"/>
          <p:cNvGraphicFramePr>
            <a:graphicFrameLocks noChangeAspect="1"/>
          </p:cNvGraphicFramePr>
          <p:nvPr/>
        </p:nvGraphicFramePr>
        <p:xfrm>
          <a:off x="3581400" y="5334000"/>
          <a:ext cx="155575" cy="241300"/>
        </p:xfrm>
        <a:graphic>
          <a:graphicData uri="http://schemas.openxmlformats.org/presentationml/2006/ole">
            <p:oleObj spid="_x0000_s156679" name="Equation" r:id="rId11" imgW="114120" imgH="177480" progId="Equation.3">
              <p:embed/>
            </p:oleObj>
          </a:graphicData>
        </a:graphic>
      </p:graphicFrame>
      <p:sp>
        <p:nvSpPr>
          <p:cNvPr id="145433" name="Text Box 25"/>
          <p:cNvSpPr txBox="1">
            <a:spLocks noChangeArrowheads="1"/>
          </p:cNvSpPr>
          <p:nvPr/>
        </p:nvSpPr>
        <p:spPr bwMode="auto">
          <a:xfrm>
            <a:off x="1600200" y="5943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i="0">
                <a:latin typeface="Arial" charset="0"/>
              </a:rPr>
              <a:t>y2=y0=</a:t>
            </a:r>
          </a:p>
        </p:txBody>
      </p:sp>
      <p:sp>
        <p:nvSpPr>
          <p:cNvPr id="145434" name="Rectangle 26"/>
          <p:cNvSpPr>
            <a:spLocks noChangeArrowheads="1"/>
          </p:cNvSpPr>
          <p:nvPr/>
        </p:nvSpPr>
        <p:spPr bwMode="auto">
          <a:xfrm>
            <a:off x="3048000" y="60198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5" name="Rectangle 27"/>
          <p:cNvSpPr>
            <a:spLocks noChangeArrowheads="1"/>
          </p:cNvSpPr>
          <p:nvPr/>
        </p:nvSpPr>
        <p:spPr bwMode="auto">
          <a:xfrm>
            <a:off x="3657600" y="60198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6" name="Rectangle 28"/>
          <p:cNvSpPr>
            <a:spLocks noChangeArrowheads="1"/>
          </p:cNvSpPr>
          <p:nvPr/>
        </p:nvSpPr>
        <p:spPr bwMode="auto">
          <a:xfrm>
            <a:off x="4267200" y="60198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7" name="Rectangle 29"/>
          <p:cNvSpPr>
            <a:spLocks noChangeArrowheads="1"/>
          </p:cNvSpPr>
          <p:nvPr/>
        </p:nvSpPr>
        <p:spPr bwMode="auto">
          <a:xfrm>
            <a:off x="4876800" y="60198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5438" name="Object 30"/>
          <p:cNvGraphicFramePr>
            <a:graphicFrameLocks noChangeAspect="1"/>
          </p:cNvGraphicFramePr>
          <p:nvPr/>
        </p:nvGraphicFramePr>
        <p:xfrm>
          <a:off x="2590800" y="6062663"/>
          <a:ext cx="254000" cy="109537"/>
        </p:xfrm>
        <a:graphic>
          <a:graphicData uri="http://schemas.openxmlformats.org/presentationml/2006/ole">
            <p:oleObj spid="_x0000_s156680" name="Equation" r:id="rId12" imgW="177480" imgH="75960" progId="Equation.3">
              <p:embed/>
            </p:oleObj>
          </a:graphicData>
        </a:graphic>
      </p:graphicFrame>
      <p:graphicFrame>
        <p:nvGraphicFramePr>
          <p:cNvPr id="145439" name="Object 31"/>
          <p:cNvGraphicFramePr>
            <a:graphicFrameLocks noChangeAspect="1"/>
          </p:cNvGraphicFramePr>
          <p:nvPr/>
        </p:nvGraphicFramePr>
        <p:xfrm>
          <a:off x="5638800" y="6019800"/>
          <a:ext cx="254000" cy="109538"/>
        </p:xfrm>
        <a:graphic>
          <a:graphicData uri="http://schemas.openxmlformats.org/presentationml/2006/ole">
            <p:oleObj spid="_x0000_s156681" name="Equation" r:id="rId13" imgW="177480" imgH="75960" progId="Equation.3">
              <p:embed/>
            </p:oleObj>
          </a:graphicData>
        </a:graphic>
      </p:graphicFrame>
      <p:sp>
        <p:nvSpPr>
          <p:cNvPr id="145440" name="Text Box 32"/>
          <p:cNvSpPr txBox="1">
            <a:spLocks noChangeArrowheads="1"/>
          </p:cNvSpPr>
          <p:nvPr/>
        </p:nvSpPr>
        <p:spPr bwMode="auto">
          <a:xfrm>
            <a:off x="6324600" y="5943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0">
                <a:latin typeface="Arial" charset="0"/>
              </a:rPr>
              <a:t>Frame based</a:t>
            </a:r>
          </a:p>
        </p:txBody>
      </p:sp>
      <p:sp>
        <p:nvSpPr>
          <p:cNvPr id="145441" name="Text Box 33"/>
          <p:cNvSpPr txBox="1">
            <a:spLocks noChangeArrowheads="1"/>
          </p:cNvSpPr>
          <p:nvPr/>
        </p:nvSpPr>
        <p:spPr bwMode="auto">
          <a:xfrm>
            <a:off x="0" y="228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0">
                <a:solidFill>
                  <a:schemeClr val="accent2"/>
                </a:solidFill>
                <a:latin typeface="Arial" charset="0"/>
              </a:rPr>
              <a:t>Convert “to Sample” and “to Frame”</a:t>
            </a:r>
          </a:p>
        </p:txBody>
      </p:sp>
      <p:sp>
        <p:nvSpPr>
          <p:cNvPr id="145442" name="Line 34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43" name="Text Box 35"/>
          <p:cNvSpPr txBox="1">
            <a:spLocks noChangeArrowheads="1"/>
          </p:cNvSpPr>
          <p:nvPr/>
        </p:nvSpPr>
        <p:spPr bwMode="auto">
          <a:xfrm>
            <a:off x="304800" y="990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981200" y="3657600"/>
          <a:ext cx="533400" cy="369888"/>
        </p:xfrm>
        <a:graphic>
          <a:graphicData uri="http://schemas.openxmlformats.org/presentationml/2006/ole">
            <p:oleObj spid="_x0000_s186370" name="Equation" r:id="rId3" imgW="291960" imgH="203040" progId="Equation.3">
              <p:embed/>
            </p:oleObj>
          </a:graphicData>
        </a:graphic>
      </p:graphicFrame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2209800" y="4267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1242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124200" y="3429000"/>
          <a:ext cx="412750" cy="363538"/>
        </p:xfrm>
        <a:graphic>
          <a:graphicData uri="http://schemas.openxmlformats.org/presentationml/2006/ole">
            <p:oleObj spid="_x0000_s186371" name="Equation" r:id="rId4" imgW="215640" imgH="190440" progId="Equation.3">
              <p:embed/>
            </p:oleObj>
          </a:graphicData>
        </a:graphic>
      </p:graphicFrame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3528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3528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3528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721100" y="16764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8735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3886200" y="1676400"/>
          <a:ext cx="444500" cy="412750"/>
        </p:xfrm>
        <a:graphic>
          <a:graphicData uri="http://schemas.openxmlformats.org/presentationml/2006/ole">
            <p:oleObj spid="_x0000_s186372" name="Equation" r:id="rId5" imgW="177480" imgH="164880" progId="Equation.DSMT4">
              <p:embed/>
            </p:oleObj>
          </a:graphicData>
        </a:graphic>
      </p:graphicFrame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33528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3528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3528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3528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33528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124200" y="213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" name="Object 18"/>
          <p:cNvGraphicFramePr>
            <a:graphicFrameLocks noChangeAspect="1"/>
          </p:cNvGraphicFramePr>
          <p:nvPr/>
        </p:nvGraphicFramePr>
        <p:xfrm>
          <a:off x="3124200" y="2133600"/>
          <a:ext cx="412750" cy="363538"/>
        </p:xfrm>
        <a:graphic>
          <a:graphicData uri="http://schemas.openxmlformats.org/presentationml/2006/ole">
            <p:oleObj spid="_x0000_s186373" name="Equation" r:id="rId6" imgW="215640" imgH="190440" progId="Equation.3">
              <p:embed/>
            </p:oleObj>
          </a:graphicData>
        </a:graphic>
      </p:graphicFrame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3352800" y="198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3352800" y="198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H="1">
            <a:off x="4343400" y="1905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3733800" y="3048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38862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4" name="Object 24"/>
          <p:cNvGraphicFramePr>
            <a:graphicFrameLocks noChangeAspect="1"/>
          </p:cNvGraphicFramePr>
          <p:nvPr/>
        </p:nvGraphicFramePr>
        <p:xfrm>
          <a:off x="3898900" y="3048000"/>
          <a:ext cx="444500" cy="412750"/>
        </p:xfrm>
        <a:graphic>
          <a:graphicData uri="http://schemas.openxmlformats.org/presentationml/2006/ole">
            <p:oleObj spid="_x0000_s186374" name="Equation" r:id="rId7" imgW="177480" imgH="164880" progId="Equation.DSMT4">
              <p:embed/>
            </p:oleObj>
          </a:graphicData>
        </a:graphic>
      </p:graphicFrame>
      <p:sp>
        <p:nvSpPr>
          <p:cNvPr id="25" name="Line 25"/>
          <p:cNvSpPr>
            <a:spLocks noChangeShapeType="1"/>
          </p:cNvSpPr>
          <p:nvPr/>
        </p:nvSpPr>
        <p:spPr bwMode="auto">
          <a:xfrm flipH="1">
            <a:off x="4356100" y="3276600"/>
            <a:ext cx="44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3733800" y="40386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38862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8" name="Object 28"/>
          <p:cNvGraphicFramePr>
            <a:graphicFrameLocks noChangeAspect="1"/>
          </p:cNvGraphicFramePr>
          <p:nvPr/>
        </p:nvGraphicFramePr>
        <p:xfrm>
          <a:off x="3898900" y="4038600"/>
          <a:ext cx="444500" cy="412750"/>
        </p:xfrm>
        <a:graphic>
          <a:graphicData uri="http://schemas.openxmlformats.org/presentationml/2006/ole">
            <p:oleObj spid="_x0000_s186375" name="Equation" r:id="rId8" imgW="177480" imgH="164880" progId="Equation.DSMT4">
              <p:embed/>
            </p:oleObj>
          </a:graphicData>
        </a:graphic>
      </p:graphicFrame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4356100" y="4267200"/>
            <a:ext cx="520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2743200" y="1524000"/>
            <a:ext cx="1752600" cy="3200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" name="Object 53"/>
          <p:cNvGraphicFramePr>
            <a:graphicFrameLocks noChangeAspect="1"/>
          </p:cNvGraphicFramePr>
          <p:nvPr/>
        </p:nvGraphicFramePr>
        <p:xfrm>
          <a:off x="4876800" y="4114800"/>
          <a:ext cx="1838325" cy="441325"/>
        </p:xfrm>
        <a:graphic>
          <a:graphicData uri="http://schemas.openxmlformats.org/presentationml/2006/ole">
            <p:oleObj spid="_x0000_s186376" name="Equation" r:id="rId9" imgW="952200" imgH="228600" progId="Equation.DSMT4">
              <p:embed/>
            </p:oleObj>
          </a:graphicData>
        </a:graphic>
      </p:graphicFrame>
      <p:graphicFrame>
        <p:nvGraphicFramePr>
          <p:cNvPr id="32" name="Object 54"/>
          <p:cNvGraphicFramePr>
            <a:graphicFrameLocks noChangeAspect="1"/>
          </p:cNvGraphicFramePr>
          <p:nvPr/>
        </p:nvGraphicFramePr>
        <p:xfrm>
          <a:off x="4800600" y="3048000"/>
          <a:ext cx="2176463" cy="441325"/>
        </p:xfrm>
        <a:graphic>
          <a:graphicData uri="http://schemas.openxmlformats.org/presentationml/2006/ole">
            <p:oleObj spid="_x0000_s186377" name="Equation" r:id="rId10" imgW="1130040" imgH="228600" progId="Equation.DSMT4">
              <p:embed/>
            </p:oleObj>
          </a:graphicData>
        </a:graphic>
      </p:graphicFrame>
      <p:graphicFrame>
        <p:nvGraphicFramePr>
          <p:cNvPr id="33" name="Object 55"/>
          <p:cNvGraphicFramePr>
            <a:graphicFrameLocks noChangeAspect="1"/>
          </p:cNvGraphicFramePr>
          <p:nvPr/>
        </p:nvGraphicFramePr>
        <p:xfrm>
          <a:off x="4876800" y="1676400"/>
          <a:ext cx="2819400" cy="411163"/>
        </p:xfrm>
        <a:graphic>
          <a:graphicData uri="http://schemas.openxmlformats.org/presentationml/2006/ole">
            <p:oleObj spid="_x0000_s186378" name="Equation" r:id="rId11" imgW="1574640" imgH="228600" progId="Equation.DSMT4">
              <p:embed/>
            </p:oleObj>
          </a:graphicData>
        </a:graphic>
      </p:graphicFrame>
      <p:graphicFrame>
        <p:nvGraphicFramePr>
          <p:cNvPr id="34" name="Object 57"/>
          <p:cNvGraphicFramePr>
            <a:graphicFrameLocks noChangeAspect="1"/>
          </p:cNvGraphicFramePr>
          <p:nvPr/>
        </p:nvGraphicFramePr>
        <p:xfrm>
          <a:off x="5029200" y="2286000"/>
          <a:ext cx="250825" cy="628650"/>
        </p:xfrm>
        <a:graphic>
          <a:graphicData uri="http://schemas.openxmlformats.org/presentationml/2006/ole">
            <p:oleObj spid="_x0000_s186379" name="Equation" r:id="rId12" imgW="75960" imgH="190440" progId="Equation.3">
              <p:embed/>
            </p:oleObj>
          </a:graphicData>
        </a:graphic>
      </p:graphicFrame>
      <p:sp>
        <p:nvSpPr>
          <p:cNvPr id="36" name="Line 113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Text Box 114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Serial to Parallel (Buffer)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0">
                <a:solidFill>
                  <a:schemeClr val="accent2"/>
                </a:solidFill>
                <a:latin typeface="Arial" charset="0"/>
              </a:rPr>
              <a:t>Serial to Parallel in Simulink</a:t>
            </a: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0" y="914400"/>
            <a:ext cx="8915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0">
                <a:latin typeface="Arial" charset="0"/>
              </a:rPr>
              <a:t>Serial to Parallel is implemented by the “Buffer” Simulink block in </a:t>
            </a:r>
          </a:p>
          <a:p>
            <a:pPr algn="ctr">
              <a:spcBef>
                <a:spcPct val="50000"/>
              </a:spcBef>
            </a:pPr>
            <a:r>
              <a:rPr lang="en-US" sz="1800" i="0">
                <a:latin typeface="Arial" charset="0"/>
              </a:rPr>
              <a:t>Signal Processing Blcokset &gt; Signal Management &gt; Buffers:</a:t>
            </a:r>
          </a:p>
        </p:txBody>
      </p:sp>
      <p:sp>
        <p:nvSpPr>
          <p:cNvPr id="140292" name="Line 4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4029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5153025"/>
            <a:ext cx="132556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0325" name="Line 37"/>
          <p:cNvSpPr>
            <a:spLocks noChangeShapeType="1"/>
          </p:cNvSpPr>
          <p:nvPr/>
        </p:nvSpPr>
        <p:spPr bwMode="auto">
          <a:xfrm flipH="1">
            <a:off x="3200400" y="576262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26" name="Line 38"/>
          <p:cNvSpPr>
            <a:spLocks noChangeShapeType="1"/>
          </p:cNvSpPr>
          <p:nvPr/>
        </p:nvSpPr>
        <p:spPr bwMode="auto">
          <a:xfrm flipH="1">
            <a:off x="5181600" y="5762625"/>
            <a:ext cx="838200" cy="0"/>
          </a:xfrm>
          <a:prstGeom prst="line">
            <a:avLst/>
          </a:prstGeom>
          <a:noFill/>
          <a:ln w="76200" cmpd="dbl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0327" name="Object 39"/>
          <p:cNvGraphicFramePr>
            <a:graphicFrameLocks noChangeAspect="1"/>
          </p:cNvGraphicFramePr>
          <p:nvPr/>
        </p:nvGraphicFramePr>
        <p:xfrm>
          <a:off x="3048000" y="5153025"/>
          <a:ext cx="711200" cy="406400"/>
        </p:xfrm>
        <a:graphic>
          <a:graphicData uri="http://schemas.openxmlformats.org/presentationml/2006/ole">
            <p:oleObj spid="_x0000_s157698" name="Equation" r:id="rId5" imgW="355320" imgH="203040" progId="Equation.3">
              <p:embed/>
            </p:oleObj>
          </a:graphicData>
        </a:graphic>
      </p:graphicFrame>
      <p:graphicFrame>
        <p:nvGraphicFramePr>
          <p:cNvPr id="140328" name="Object 40"/>
          <p:cNvGraphicFramePr>
            <a:graphicFrameLocks noChangeAspect="1"/>
          </p:cNvGraphicFramePr>
          <p:nvPr/>
        </p:nvGraphicFramePr>
        <p:xfrm>
          <a:off x="5334000" y="5076825"/>
          <a:ext cx="863600" cy="406400"/>
        </p:xfrm>
        <a:graphic>
          <a:graphicData uri="http://schemas.openxmlformats.org/presentationml/2006/ole">
            <p:oleObj spid="_x0000_s157699" name="Equation" r:id="rId6" imgW="431640" imgH="203040" progId="Equation.DSMT4">
              <p:embed/>
            </p:oleObj>
          </a:graphicData>
        </a:graphic>
      </p:graphicFrame>
      <p:sp>
        <p:nvSpPr>
          <p:cNvPr id="140333" name="Rectangle 45"/>
          <p:cNvSpPr>
            <a:spLocks noChangeArrowheads="1"/>
          </p:cNvSpPr>
          <p:nvPr/>
        </p:nvSpPr>
        <p:spPr bwMode="auto">
          <a:xfrm>
            <a:off x="685800" y="3657600"/>
            <a:ext cx="762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334" name="Rectangle 46"/>
          <p:cNvSpPr>
            <a:spLocks noChangeArrowheads="1"/>
          </p:cNvSpPr>
          <p:nvPr/>
        </p:nvSpPr>
        <p:spPr bwMode="auto">
          <a:xfrm rot="-5400000">
            <a:off x="6743700" y="3590925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337" name="Line 49"/>
          <p:cNvSpPr>
            <a:spLocks noChangeShapeType="1"/>
          </p:cNvSpPr>
          <p:nvPr/>
        </p:nvSpPr>
        <p:spPr bwMode="auto">
          <a:xfrm>
            <a:off x="457200" y="3886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38" name="Line 50"/>
          <p:cNvSpPr>
            <a:spLocks noChangeShapeType="1"/>
          </p:cNvSpPr>
          <p:nvPr/>
        </p:nvSpPr>
        <p:spPr bwMode="auto">
          <a:xfrm>
            <a:off x="6858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39" name="Line 51"/>
          <p:cNvSpPr>
            <a:spLocks noChangeShapeType="1"/>
          </p:cNvSpPr>
          <p:nvPr/>
        </p:nvSpPr>
        <p:spPr bwMode="auto">
          <a:xfrm>
            <a:off x="14478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0340" name="Object 52"/>
          <p:cNvGraphicFramePr>
            <a:graphicFrameLocks noChangeAspect="1"/>
          </p:cNvGraphicFramePr>
          <p:nvPr/>
        </p:nvGraphicFramePr>
        <p:xfrm>
          <a:off x="304800" y="3657600"/>
          <a:ext cx="393700" cy="168275"/>
        </p:xfrm>
        <a:graphic>
          <a:graphicData uri="http://schemas.openxmlformats.org/presentationml/2006/ole">
            <p:oleObj spid="_x0000_s157700" name="Equation" r:id="rId7" imgW="177480" imgH="75960" progId="Equation.3">
              <p:embed/>
            </p:oleObj>
          </a:graphicData>
        </a:graphic>
      </p:graphicFrame>
      <p:graphicFrame>
        <p:nvGraphicFramePr>
          <p:cNvPr id="140341" name="Object 53"/>
          <p:cNvGraphicFramePr>
            <a:graphicFrameLocks noChangeAspect="1"/>
          </p:cNvGraphicFramePr>
          <p:nvPr/>
        </p:nvGraphicFramePr>
        <p:xfrm>
          <a:off x="2286000" y="3657600"/>
          <a:ext cx="393700" cy="168275"/>
        </p:xfrm>
        <a:graphic>
          <a:graphicData uri="http://schemas.openxmlformats.org/presentationml/2006/ole">
            <p:oleObj spid="_x0000_s157701" name="Equation" r:id="rId8" imgW="177480" imgH="75960" progId="Equation.3">
              <p:embed/>
            </p:oleObj>
          </a:graphicData>
        </a:graphic>
      </p:graphicFrame>
      <p:sp>
        <p:nvSpPr>
          <p:cNvPr id="140342" name="Rectangle 54"/>
          <p:cNvSpPr>
            <a:spLocks noChangeArrowheads="1"/>
          </p:cNvSpPr>
          <p:nvPr/>
        </p:nvSpPr>
        <p:spPr bwMode="auto">
          <a:xfrm>
            <a:off x="1447800" y="3657600"/>
            <a:ext cx="7620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343" name="Line 55"/>
          <p:cNvSpPr>
            <a:spLocks noChangeShapeType="1"/>
          </p:cNvSpPr>
          <p:nvPr/>
        </p:nvSpPr>
        <p:spPr bwMode="auto">
          <a:xfrm>
            <a:off x="22098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45" name="Line 57"/>
          <p:cNvSpPr>
            <a:spLocks noChangeShapeType="1"/>
          </p:cNvSpPr>
          <p:nvPr/>
        </p:nvSpPr>
        <p:spPr bwMode="auto">
          <a:xfrm>
            <a:off x="6705600" y="4010025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46" name="Line 58"/>
          <p:cNvSpPr>
            <a:spLocks noChangeShapeType="1"/>
          </p:cNvSpPr>
          <p:nvPr/>
        </p:nvSpPr>
        <p:spPr bwMode="auto">
          <a:xfrm>
            <a:off x="6934200" y="40100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47" name="Line 59"/>
          <p:cNvSpPr>
            <a:spLocks noChangeShapeType="1"/>
          </p:cNvSpPr>
          <p:nvPr/>
        </p:nvSpPr>
        <p:spPr bwMode="auto">
          <a:xfrm>
            <a:off x="7696200" y="40100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0348" name="Object 60"/>
          <p:cNvGraphicFramePr>
            <a:graphicFrameLocks noChangeAspect="1"/>
          </p:cNvGraphicFramePr>
          <p:nvPr/>
        </p:nvGraphicFramePr>
        <p:xfrm>
          <a:off x="6400800" y="3705225"/>
          <a:ext cx="393700" cy="168275"/>
        </p:xfrm>
        <a:graphic>
          <a:graphicData uri="http://schemas.openxmlformats.org/presentationml/2006/ole">
            <p:oleObj spid="_x0000_s157702" name="Equation" r:id="rId9" imgW="177480" imgH="75960" progId="Equation.3">
              <p:embed/>
            </p:oleObj>
          </a:graphicData>
        </a:graphic>
      </p:graphicFrame>
      <p:graphicFrame>
        <p:nvGraphicFramePr>
          <p:cNvPr id="140349" name="Object 61"/>
          <p:cNvGraphicFramePr>
            <a:graphicFrameLocks noChangeAspect="1"/>
          </p:cNvGraphicFramePr>
          <p:nvPr/>
        </p:nvGraphicFramePr>
        <p:xfrm>
          <a:off x="8153400" y="3689350"/>
          <a:ext cx="393700" cy="168275"/>
        </p:xfrm>
        <a:graphic>
          <a:graphicData uri="http://schemas.openxmlformats.org/presentationml/2006/ole">
            <p:oleObj spid="_x0000_s157703" name="Equation" r:id="rId10" imgW="177480" imgH="75960" progId="Equation.3">
              <p:embed/>
            </p:oleObj>
          </a:graphicData>
        </a:graphic>
      </p:graphicFrame>
      <p:sp>
        <p:nvSpPr>
          <p:cNvPr id="140350" name="Rectangle 62"/>
          <p:cNvSpPr>
            <a:spLocks noChangeArrowheads="1"/>
          </p:cNvSpPr>
          <p:nvPr/>
        </p:nvSpPr>
        <p:spPr bwMode="auto">
          <a:xfrm rot="5400000">
            <a:off x="7505700" y="3590925"/>
            <a:ext cx="609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351" name="Line 63"/>
          <p:cNvSpPr>
            <a:spLocks noChangeShapeType="1"/>
          </p:cNvSpPr>
          <p:nvPr/>
        </p:nvSpPr>
        <p:spPr bwMode="auto">
          <a:xfrm>
            <a:off x="8458200" y="40100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0352" name="Object 64"/>
          <p:cNvGraphicFramePr>
            <a:graphicFrameLocks noChangeAspect="1"/>
          </p:cNvGraphicFramePr>
          <p:nvPr/>
        </p:nvGraphicFramePr>
        <p:xfrm>
          <a:off x="3194050" y="2714625"/>
          <a:ext cx="533400" cy="369888"/>
        </p:xfrm>
        <a:graphic>
          <a:graphicData uri="http://schemas.openxmlformats.org/presentationml/2006/ole">
            <p:oleObj spid="_x0000_s157704" name="Equation" r:id="rId11" imgW="291960" imgH="203040" progId="Equation.3">
              <p:embed/>
            </p:oleObj>
          </a:graphicData>
        </a:graphic>
      </p:graphicFrame>
      <p:sp>
        <p:nvSpPr>
          <p:cNvPr id="140353" name="Line 65"/>
          <p:cNvSpPr>
            <a:spLocks noChangeShapeType="1"/>
          </p:cNvSpPr>
          <p:nvPr/>
        </p:nvSpPr>
        <p:spPr bwMode="auto">
          <a:xfrm>
            <a:off x="3270250" y="309562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54" name="Rectangle 66"/>
          <p:cNvSpPr>
            <a:spLocks noChangeArrowheads="1"/>
          </p:cNvSpPr>
          <p:nvPr/>
        </p:nvSpPr>
        <p:spPr bwMode="auto">
          <a:xfrm>
            <a:off x="3956050" y="2486025"/>
            <a:ext cx="838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355" name="Text Box 67"/>
          <p:cNvSpPr txBox="1">
            <a:spLocks noChangeArrowheads="1"/>
          </p:cNvSpPr>
          <p:nvPr/>
        </p:nvSpPr>
        <p:spPr bwMode="auto">
          <a:xfrm>
            <a:off x="3956050" y="2714625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S/P</a:t>
            </a:r>
          </a:p>
        </p:txBody>
      </p:sp>
      <p:sp>
        <p:nvSpPr>
          <p:cNvPr id="140356" name="Line 68"/>
          <p:cNvSpPr>
            <a:spLocks noChangeShapeType="1"/>
          </p:cNvSpPr>
          <p:nvPr/>
        </p:nvSpPr>
        <p:spPr bwMode="auto">
          <a:xfrm>
            <a:off x="4184650" y="34766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0357" name="Object 69"/>
          <p:cNvGraphicFramePr>
            <a:graphicFrameLocks noChangeAspect="1"/>
          </p:cNvGraphicFramePr>
          <p:nvPr/>
        </p:nvGraphicFramePr>
        <p:xfrm>
          <a:off x="4202113" y="3552825"/>
          <a:ext cx="417512" cy="387350"/>
        </p:xfrm>
        <a:graphic>
          <a:graphicData uri="http://schemas.openxmlformats.org/presentationml/2006/ole">
            <p:oleObj spid="_x0000_s157705" name="Equation" r:id="rId12" imgW="177480" imgH="164880" progId="Equation.DSMT4">
              <p:embed/>
            </p:oleObj>
          </a:graphicData>
        </a:graphic>
      </p:graphicFrame>
      <p:sp>
        <p:nvSpPr>
          <p:cNvPr id="140358" name="Line 70"/>
          <p:cNvSpPr>
            <a:spLocks noChangeShapeType="1"/>
          </p:cNvSpPr>
          <p:nvPr/>
        </p:nvSpPr>
        <p:spPr bwMode="auto">
          <a:xfrm>
            <a:off x="4794250" y="28670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59" name="Line 71"/>
          <p:cNvSpPr>
            <a:spLocks noChangeShapeType="1"/>
          </p:cNvSpPr>
          <p:nvPr/>
        </p:nvSpPr>
        <p:spPr bwMode="auto">
          <a:xfrm>
            <a:off x="4794250" y="39338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0360" name="Object 72"/>
          <p:cNvGraphicFramePr>
            <a:graphicFrameLocks noChangeAspect="1"/>
          </p:cNvGraphicFramePr>
          <p:nvPr/>
        </p:nvGraphicFramePr>
        <p:xfrm>
          <a:off x="5403850" y="3705225"/>
          <a:ext cx="735013" cy="441325"/>
        </p:xfrm>
        <a:graphic>
          <a:graphicData uri="http://schemas.openxmlformats.org/presentationml/2006/ole">
            <p:oleObj spid="_x0000_s157706" name="Equation" r:id="rId13" imgW="380880" imgH="228600" progId="Equation.3">
              <p:embed/>
            </p:oleObj>
          </a:graphicData>
        </a:graphic>
      </p:graphicFrame>
      <p:graphicFrame>
        <p:nvGraphicFramePr>
          <p:cNvPr id="140361" name="Object 73"/>
          <p:cNvGraphicFramePr>
            <a:graphicFrameLocks noChangeAspect="1"/>
          </p:cNvGraphicFramePr>
          <p:nvPr/>
        </p:nvGraphicFramePr>
        <p:xfrm>
          <a:off x="5268913" y="2589213"/>
          <a:ext cx="979487" cy="442912"/>
        </p:xfrm>
        <a:graphic>
          <a:graphicData uri="http://schemas.openxmlformats.org/presentationml/2006/ole">
            <p:oleObj spid="_x0000_s157707" name="Equation" r:id="rId14" imgW="507960" imgH="228600" progId="Equation.DSMT4">
              <p:embed/>
            </p:oleObj>
          </a:graphicData>
        </a:graphic>
      </p:graphicFrame>
      <p:sp>
        <p:nvSpPr>
          <p:cNvPr id="140366" name="Text Box 78"/>
          <p:cNvSpPr txBox="1">
            <a:spLocks noChangeArrowheads="1"/>
          </p:cNvSpPr>
          <p:nvPr/>
        </p:nvSpPr>
        <p:spPr bwMode="auto">
          <a:xfrm>
            <a:off x="0" y="5410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0">
                <a:latin typeface="Arial" charset="0"/>
              </a:rPr>
              <a:t>Sample based</a:t>
            </a:r>
          </a:p>
        </p:txBody>
      </p:sp>
      <p:sp>
        <p:nvSpPr>
          <p:cNvPr id="140367" name="Text Box 79"/>
          <p:cNvSpPr txBox="1">
            <a:spLocks noChangeArrowheads="1"/>
          </p:cNvSpPr>
          <p:nvPr/>
        </p:nvSpPr>
        <p:spPr bwMode="auto">
          <a:xfrm>
            <a:off x="6172200" y="548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0">
                <a:latin typeface="Arial" charset="0"/>
              </a:rPr>
              <a:t>Frame based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40" name="Picture 4" descr="Figure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719263"/>
            <a:ext cx="6172200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0" y="228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0">
                <a:solidFill>
                  <a:schemeClr val="accent2"/>
                </a:solidFill>
                <a:latin typeface="Arial" charset="0"/>
              </a:rPr>
              <a:t>Example of Downsampling</a:t>
            </a:r>
          </a:p>
        </p:txBody>
      </p:sp>
      <p:sp>
        <p:nvSpPr>
          <p:cNvPr id="142342" name="Line 6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e 104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 Box 105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Parallel to Serial (Unbuffer or Interlacer)</a:t>
            </a:r>
          </a:p>
        </p:txBody>
      </p:sp>
      <p:sp>
        <p:nvSpPr>
          <p:cNvPr id="26" name="Line 12"/>
          <p:cNvSpPr>
            <a:spLocks noChangeShapeType="1"/>
          </p:cNvSpPr>
          <p:nvPr/>
        </p:nvSpPr>
        <p:spPr bwMode="auto">
          <a:xfrm>
            <a:off x="46482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17"/>
          <p:cNvSpPr>
            <a:spLocks noChangeShapeType="1"/>
          </p:cNvSpPr>
          <p:nvPr/>
        </p:nvSpPr>
        <p:spPr bwMode="auto">
          <a:xfrm>
            <a:off x="46482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5105400" y="4038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" name="Object 21"/>
          <p:cNvGraphicFramePr>
            <a:graphicFrameLocks noChangeAspect="1"/>
          </p:cNvGraphicFramePr>
          <p:nvPr/>
        </p:nvGraphicFramePr>
        <p:xfrm>
          <a:off x="5105400" y="4114800"/>
          <a:ext cx="412750" cy="363538"/>
        </p:xfrm>
        <a:graphic>
          <a:graphicData uri="http://schemas.openxmlformats.org/presentationml/2006/ole">
            <p:oleObj spid="_x0000_s187400" name="Equation" r:id="rId3" imgW="215640" imgH="190440" progId="Equation.3">
              <p:embed/>
            </p:oleObj>
          </a:graphicData>
        </a:graphic>
      </p:graphicFrame>
      <p:sp>
        <p:nvSpPr>
          <p:cNvPr id="30" name="Line 22"/>
          <p:cNvSpPr>
            <a:spLocks noChangeShapeType="1"/>
          </p:cNvSpPr>
          <p:nvPr/>
        </p:nvSpPr>
        <p:spPr bwMode="auto">
          <a:xfrm>
            <a:off x="5334000" y="4495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1" name="Object 23"/>
          <p:cNvGraphicFramePr>
            <a:graphicFrameLocks noChangeAspect="1"/>
          </p:cNvGraphicFramePr>
          <p:nvPr/>
        </p:nvGraphicFramePr>
        <p:xfrm>
          <a:off x="6019800" y="2209800"/>
          <a:ext cx="625475" cy="369888"/>
        </p:xfrm>
        <a:graphic>
          <a:graphicData uri="http://schemas.openxmlformats.org/presentationml/2006/ole">
            <p:oleObj spid="_x0000_s187401" name="Equation" r:id="rId4" imgW="342720" imgH="203040" progId="Equation.3">
              <p:embed/>
            </p:oleObj>
          </a:graphicData>
        </a:graphic>
      </p:graphicFrame>
      <p:sp>
        <p:nvSpPr>
          <p:cNvPr id="32" name="AutoShape 24"/>
          <p:cNvSpPr>
            <a:spLocks noChangeArrowheads="1"/>
          </p:cNvSpPr>
          <p:nvPr/>
        </p:nvSpPr>
        <p:spPr bwMode="auto">
          <a:xfrm>
            <a:off x="5181600" y="22860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6"/>
          <p:cNvSpPr>
            <a:spLocks noChangeShapeType="1"/>
          </p:cNvSpPr>
          <p:nvPr/>
        </p:nvSpPr>
        <p:spPr bwMode="auto">
          <a:xfrm>
            <a:off x="5486400" y="2438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>
            <a:off x="4648200" y="5334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1054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6" name="Object 33"/>
          <p:cNvGraphicFramePr>
            <a:graphicFrameLocks noChangeAspect="1"/>
          </p:cNvGraphicFramePr>
          <p:nvPr/>
        </p:nvGraphicFramePr>
        <p:xfrm>
          <a:off x="5105400" y="3048000"/>
          <a:ext cx="412750" cy="363538"/>
        </p:xfrm>
        <a:graphic>
          <a:graphicData uri="http://schemas.openxmlformats.org/presentationml/2006/ole">
            <p:oleObj spid="_x0000_s187402" name="Equation" r:id="rId5" imgW="215640" imgH="190440" progId="Equation.3">
              <p:embed/>
            </p:oleObj>
          </a:graphicData>
        </a:graphic>
      </p:graphicFrame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5334000" y="3429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AutoShape 36"/>
          <p:cNvSpPr>
            <a:spLocks noChangeArrowheads="1"/>
          </p:cNvSpPr>
          <p:nvPr/>
        </p:nvSpPr>
        <p:spPr bwMode="auto">
          <a:xfrm>
            <a:off x="5181600" y="35052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53340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V="1">
            <a:off x="5334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 flipV="1">
            <a:off x="53340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Rectangle 43"/>
          <p:cNvSpPr>
            <a:spLocks noChangeArrowheads="1"/>
          </p:cNvSpPr>
          <p:nvPr/>
        </p:nvSpPr>
        <p:spPr bwMode="auto">
          <a:xfrm>
            <a:off x="4038600" y="2209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>
            <a:off x="36576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>
            <a:off x="41910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5" name="Object 46"/>
          <p:cNvGraphicFramePr>
            <a:graphicFrameLocks noChangeAspect="1"/>
          </p:cNvGraphicFramePr>
          <p:nvPr/>
        </p:nvGraphicFramePr>
        <p:xfrm>
          <a:off x="4267200" y="2286000"/>
          <a:ext cx="336550" cy="336550"/>
        </p:xfrm>
        <a:graphic>
          <a:graphicData uri="http://schemas.openxmlformats.org/presentationml/2006/ole">
            <p:oleObj spid="_x0000_s187403" name="Equation" r:id="rId6" imgW="177480" imgH="177480" progId="Equation.3">
              <p:embed/>
            </p:oleObj>
          </a:graphicData>
        </a:graphic>
      </p:graphicFrame>
      <p:sp>
        <p:nvSpPr>
          <p:cNvPr id="46" name="Rectangle 47"/>
          <p:cNvSpPr>
            <a:spLocks noChangeArrowheads="1"/>
          </p:cNvSpPr>
          <p:nvPr/>
        </p:nvSpPr>
        <p:spPr bwMode="auto">
          <a:xfrm>
            <a:off x="4038600" y="34290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36576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41910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9" name="Object 50"/>
          <p:cNvGraphicFramePr>
            <a:graphicFrameLocks noChangeAspect="1"/>
          </p:cNvGraphicFramePr>
          <p:nvPr/>
        </p:nvGraphicFramePr>
        <p:xfrm>
          <a:off x="4267200" y="3505200"/>
          <a:ext cx="336550" cy="336550"/>
        </p:xfrm>
        <a:graphic>
          <a:graphicData uri="http://schemas.openxmlformats.org/presentationml/2006/ole">
            <p:oleObj spid="_x0000_s187404" name="Equation" r:id="rId7" imgW="177480" imgH="177480" progId="Equation.3">
              <p:embed/>
            </p:oleObj>
          </a:graphicData>
        </a:graphic>
      </p:graphicFrame>
      <p:sp>
        <p:nvSpPr>
          <p:cNvPr id="50" name="Rectangle 51"/>
          <p:cNvSpPr>
            <a:spLocks noChangeArrowheads="1"/>
          </p:cNvSpPr>
          <p:nvPr/>
        </p:nvSpPr>
        <p:spPr bwMode="auto">
          <a:xfrm>
            <a:off x="4038600" y="51054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3657600" y="533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>
            <a:off x="41910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3" name="Object 54"/>
          <p:cNvGraphicFramePr>
            <a:graphicFrameLocks noChangeAspect="1"/>
          </p:cNvGraphicFramePr>
          <p:nvPr/>
        </p:nvGraphicFramePr>
        <p:xfrm>
          <a:off x="4267200" y="5181600"/>
          <a:ext cx="336550" cy="336550"/>
        </p:xfrm>
        <a:graphic>
          <a:graphicData uri="http://schemas.openxmlformats.org/presentationml/2006/ole">
            <p:oleObj spid="_x0000_s187405" name="Equation" r:id="rId8" imgW="177480" imgH="177480" progId="Equation.3">
              <p:embed/>
            </p:oleObj>
          </a:graphicData>
        </a:graphic>
      </p:graphicFrame>
      <p:sp>
        <p:nvSpPr>
          <p:cNvPr id="54" name="Rectangle 55"/>
          <p:cNvSpPr>
            <a:spLocks noChangeArrowheads="1"/>
          </p:cNvSpPr>
          <p:nvPr/>
        </p:nvSpPr>
        <p:spPr bwMode="auto">
          <a:xfrm>
            <a:off x="3810000" y="1828800"/>
            <a:ext cx="1905000" cy="4114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5" name="Object 20"/>
          <p:cNvGraphicFramePr>
            <a:graphicFrameLocks noChangeAspect="1"/>
          </p:cNvGraphicFramePr>
          <p:nvPr/>
        </p:nvGraphicFramePr>
        <p:xfrm>
          <a:off x="2590800" y="2286000"/>
          <a:ext cx="685800" cy="441325"/>
        </p:xfrm>
        <a:graphic>
          <a:graphicData uri="http://schemas.openxmlformats.org/presentationml/2006/ole">
            <p:oleObj spid="_x0000_s187406" name="Equation" r:id="rId9" imgW="355320" imgH="228600" progId="Equation.3">
              <p:embed/>
            </p:oleObj>
          </a:graphicData>
        </a:graphic>
      </p:graphicFrame>
      <p:graphicFrame>
        <p:nvGraphicFramePr>
          <p:cNvPr id="56" name="Object 21"/>
          <p:cNvGraphicFramePr>
            <a:graphicFrameLocks noChangeAspect="1"/>
          </p:cNvGraphicFramePr>
          <p:nvPr/>
        </p:nvGraphicFramePr>
        <p:xfrm>
          <a:off x="2514600" y="5105400"/>
          <a:ext cx="931862" cy="442912"/>
        </p:xfrm>
        <a:graphic>
          <a:graphicData uri="http://schemas.openxmlformats.org/presentationml/2006/ole">
            <p:oleObj spid="_x0000_s187407" name="Equation" r:id="rId10" imgW="482400" imgH="228600" progId="Equation.DSMT4">
              <p:embed/>
            </p:oleObj>
          </a:graphicData>
        </a:graphic>
      </p:graphicFrame>
      <p:sp>
        <p:nvSpPr>
          <p:cNvPr id="57" name="Line 34"/>
          <p:cNvSpPr>
            <a:spLocks noChangeShapeType="1"/>
          </p:cNvSpPr>
          <p:nvPr/>
        </p:nvSpPr>
        <p:spPr bwMode="auto">
          <a:xfrm flipV="1">
            <a:off x="28194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0">
                <a:solidFill>
                  <a:schemeClr val="accent2"/>
                </a:solidFill>
                <a:latin typeface="Arial" charset="0"/>
              </a:rPr>
              <a:t>Parallel to Serial in Simulink</a:t>
            </a: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0" y="914400"/>
            <a:ext cx="8915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0">
                <a:latin typeface="Arial" charset="0"/>
              </a:rPr>
              <a:t> Parallel to Serial is implemented by the “UnBuffer” Simulink block in </a:t>
            </a:r>
          </a:p>
          <a:p>
            <a:pPr algn="ctr">
              <a:spcBef>
                <a:spcPct val="50000"/>
              </a:spcBef>
            </a:pPr>
            <a:r>
              <a:rPr lang="en-US" sz="1800" i="0">
                <a:latin typeface="Arial" charset="0"/>
              </a:rPr>
              <a:t>Signal Processing Blcokset &gt; Signal Management &gt; Buffers:</a:t>
            </a:r>
          </a:p>
        </p:txBody>
      </p:sp>
      <p:sp>
        <p:nvSpPr>
          <p:cNvPr id="149508" name="Line 4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0" name="Line 6"/>
          <p:cNvSpPr>
            <a:spLocks noChangeShapeType="1"/>
          </p:cNvSpPr>
          <p:nvPr/>
        </p:nvSpPr>
        <p:spPr bwMode="auto">
          <a:xfrm flipH="1">
            <a:off x="5105400" y="5715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1" name="Line 7"/>
          <p:cNvSpPr>
            <a:spLocks noChangeShapeType="1"/>
          </p:cNvSpPr>
          <p:nvPr/>
        </p:nvSpPr>
        <p:spPr bwMode="auto">
          <a:xfrm flipH="1">
            <a:off x="3276600" y="5715000"/>
            <a:ext cx="838200" cy="0"/>
          </a:xfrm>
          <a:prstGeom prst="line">
            <a:avLst/>
          </a:prstGeom>
          <a:noFill/>
          <a:ln w="76200" cmpd="dbl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9512" name="Object 8"/>
          <p:cNvGraphicFramePr>
            <a:graphicFrameLocks noChangeAspect="1"/>
          </p:cNvGraphicFramePr>
          <p:nvPr/>
        </p:nvGraphicFramePr>
        <p:xfrm>
          <a:off x="5334000" y="5105400"/>
          <a:ext cx="711200" cy="406400"/>
        </p:xfrm>
        <a:graphic>
          <a:graphicData uri="http://schemas.openxmlformats.org/presentationml/2006/ole">
            <p:oleObj spid="_x0000_s158722" name="Equation" r:id="rId4" imgW="355320" imgH="203040" progId="Equation.3">
              <p:embed/>
            </p:oleObj>
          </a:graphicData>
        </a:graphic>
      </p:graphicFrame>
      <p:graphicFrame>
        <p:nvGraphicFramePr>
          <p:cNvPr id="149513" name="Object 9"/>
          <p:cNvGraphicFramePr>
            <a:graphicFrameLocks noChangeAspect="1"/>
          </p:cNvGraphicFramePr>
          <p:nvPr/>
        </p:nvGraphicFramePr>
        <p:xfrm>
          <a:off x="3124200" y="5029200"/>
          <a:ext cx="863600" cy="406400"/>
        </p:xfrm>
        <a:graphic>
          <a:graphicData uri="http://schemas.openxmlformats.org/presentationml/2006/ole">
            <p:oleObj spid="_x0000_s158723" name="Equation" r:id="rId5" imgW="431640" imgH="203040" progId="Equation.DSMT4">
              <p:embed/>
            </p:oleObj>
          </a:graphicData>
        </a:graphic>
      </p:graphicFrame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6324600" y="3276600"/>
            <a:ext cx="762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 rot="-5400000">
            <a:off x="800100" y="29337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6" name="Line 12"/>
          <p:cNvSpPr>
            <a:spLocks noChangeShapeType="1"/>
          </p:cNvSpPr>
          <p:nvPr/>
        </p:nvSpPr>
        <p:spPr bwMode="auto">
          <a:xfrm>
            <a:off x="6096000" y="3505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7" name="Line 13"/>
          <p:cNvSpPr>
            <a:spLocks noChangeShapeType="1"/>
          </p:cNvSpPr>
          <p:nvPr/>
        </p:nvSpPr>
        <p:spPr bwMode="auto">
          <a:xfrm>
            <a:off x="6324600" y="3505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8" name="Line 14"/>
          <p:cNvSpPr>
            <a:spLocks noChangeShapeType="1"/>
          </p:cNvSpPr>
          <p:nvPr/>
        </p:nvSpPr>
        <p:spPr bwMode="auto">
          <a:xfrm>
            <a:off x="7086600" y="3505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9519" name="Object 15"/>
          <p:cNvGraphicFramePr>
            <a:graphicFrameLocks noChangeAspect="1"/>
          </p:cNvGraphicFramePr>
          <p:nvPr/>
        </p:nvGraphicFramePr>
        <p:xfrm>
          <a:off x="5943600" y="3276600"/>
          <a:ext cx="393700" cy="168275"/>
        </p:xfrm>
        <a:graphic>
          <a:graphicData uri="http://schemas.openxmlformats.org/presentationml/2006/ole">
            <p:oleObj spid="_x0000_s158724" name="Equation" r:id="rId6" imgW="177480" imgH="75960" progId="Equation.3">
              <p:embed/>
            </p:oleObj>
          </a:graphicData>
        </a:graphic>
      </p:graphicFrame>
      <p:graphicFrame>
        <p:nvGraphicFramePr>
          <p:cNvPr id="149520" name="Object 16"/>
          <p:cNvGraphicFramePr>
            <a:graphicFrameLocks noChangeAspect="1"/>
          </p:cNvGraphicFramePr>
          <p:nvPr/>
        </p:nvGraphicFramePr>
        <p:xfrm>
          <a:off x="7924800" y="3276600"/>
          <a:ext cx="393700" cy="168275"/>
        </p:xfrm>
        <a:graphic>
          <a:graphicData uri="http://schemas.openxmlformats.org/presentationml/2006/ole">
            <p:oleObj spid="_x0000_s158725" name="Equation" r:id="rId7" imgW="177480" imgH="75960" progId="Equation.3">
              <p:embed/>
            </p:oleObj>
          </a:graphicData>
        </a:graphic>
      </p:graphicFrame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7086600" y="3276600"/>
            <a:ext cx="7620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22" name="Line 18"/>
          <p:cNvSpPr>
            <a:spLocks noChangeShapeType="1"/>
          </p:cNvSpPr>
          <p:nvPr/>
        </p:nvSpPr>
        <p:spPr bwMode="auto">
          <a:xfrm>
            <a:off x="7848600" y="3505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23" name="Line 19"/>
          <p:cNvSpPr>
            <a:spLocks noChangeShapeType="1"/>
          </p:cNvSpPr>
          <p:nvPr/>
        </p:nvSpPr>
        <p:spPr bwMode="auto">
          <a:xfrm>
            <a:off x="838200" y="3352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24" name="Line 20"/>
          <p:cNvSpPr>
            <a:spLocks noChangeShapeType="1"/>
          </p:cNvSpPr>
          <p:nvPr/>
        </p:nvSpPr>
        <p:spPr bwMode="auto">
          <a:xfrm>
            <a:off x="990600" y="335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25" name="Line 21"/>
          <p:cNvSpPr>
            <a:spLocks noChangeShapeType="1"/>
          </p:cNvSpPr>
          <p:nvPr/>
        </p:nvSpPr>
        <p:spPr bwMode="auto">
          <a:xfrm>
            <a:off x="1752600" y="335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9526" name="Object 22"/>
          <p:cNvGraphicFramePr>
            <a:graphicFrameLocks noChangeAspect="1"/>
          </p:cNvGraphicFramePr>
          <p:nvPr/>
        </p:nvGraphicFramePr>
        <p:xfrm>
          <a:off x="457200" y="3048000"/>
          <a:ext cx="393700" cy="168275"/>
        </p:xfrm>
        <a:graphic>
          <a:graphicData uri="http://schemas.openxmlformats.org/presentationml/2006/ole">
            <p:oleObj spid="_x0000_s158726" name="Equation" r:id="rId8" imgW="177480" imgH="75960" progId="Equation.3">
              <p:embed/>
            </p:oleObj>
          </a:graphicData>
        </a:graphic>
      </p:graphicFrame>
      <p:graphicFrame>
        <p:nvGraphicFramePr>
          <p:cNvPr id="149527" name="Object 23"/>
          <p:cNvGraphicFramePr>
            <a:graphicFrameLocks noChangeAspect="1"/>
          </p:cNvGraphicFramePr>
          <p:nvPr/>
        </p:nvGraphicFramePr>
        <p:xfrm>
          <a:off x="2209800" y="3032125"/>
          <a:ext cx="393700" cy="168275"/>
        </p:xfrm>
        <a:graphic>
          <a:graphicData uri="http://schemas.openxmlformats.org/presentationml/2006/ole">
            <p:oleObj spid="_x0000_s158727" name="Equation" r:id="rId9" imgW="177480" imgH="75960" progId="Equation.3">
              <p:embed/>
            </p:oleObj>
          </a:graphicData>
        </a:graphic>
      </p:graphicFrame>
      <p:sp>
        <p:nvSpPr>
          <p:cNvPr id="149528" name="Rectangle 24"/>
          <p:cNvSpPr>
            <a:spLocks noChangeArrowheads="1"/>
          </p:cNvSpPr>
          <p:nvPr/>
        </p:nvSpPr>
        <p:spPr bwMode="auto">
          <a:xfrm rot="5400000">
            <a:off x="1562100" y="2933700"/>
            <a:ext cx="609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29" name="Line 25"/>
          <p:cNvSpPr>
            <a:spLocks noChangeShapeType="1"/>
          </p:cNvSpPr>
          <p:nvPr/>
        </p:nvSpPr>
        <p:spPr bwMode="auto">
          <a:xfrm>
            <a:off x="2514600" y="335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40" name="Text Box 36"/>
          <p:cNvSpPr txBox="1">
            <a:spLocks noChangeArrowheads="1"/>
          </p:cNvSpPr>
          <p:nvPr/>
        </p:nvSpPr>
        <p:spPr bwMode="auto">
          <a:xfrm>
            <a:off x="0" y="5410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0">
                <a:latin typeface="Arial" charset="0"/>
              </a:rPr>
              <a:t>Frame based</a:t>
            </a:r>
          </a:p>
        </p:txBody>
      </p:sp>
      <p:sp>
        <p:nvSpPr>
          <p:cNvPr id="149541" name="Text Box 37"/>
          <p:cNvSpPr txBox="1">
            <a:spLocks noChangeArrowheads="1"/>
          </p:cNvSpPr>
          <p:nvPr/>
        </p:nvSpPr>
        <p:spPr bwMode="auto">
          <a:xfrm>
            <a:off x="6172200" y="548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0">
                <a:latin typeface="Arial" charset="0"/>
              </a:rPr>
              <a:t>Sample based</a:t>
            </a:r>
          </a:p>
        </p:txBody>
      </p:sp>
      <p:graphicFrame>
        <p:nvGraphicFramePr>
          <p:cNvPr id="149542" name="Object 38"/>
          <p:cNvGraphicFramePr>
            <a:graphicFrameLocks noChangeAspect="1"/>
          </p:cNvGraphicFramePr>
          <p:nvPr/>
        </p:nvGraphicFramePr>
        <p:xfrm>
          <a:off x="6049963" y="2514600"/>
          <a:ext cx="627062" cy="369888"/>
        </p:xfrm>
        <a:graphic>
          <a:graphicData uri="http://schemas.openxmlformats.org/presentationml/2006/ole">
            <p:oleObj spid="_x0000_s158728" name="Equation" r:id="rId10" imgW="342720" imgH="203040" progId="Equation.DSMT4">
              <p:embed/>
            </p:oleObj>
          </a:graphicData>
        </a:graphic>
      </p:graphicFrame>
      <p:sp>
        <p:nvSpPr>
          <p:cNvPr id="149543" name="Line 39"/>
          <p:cNvSpPr>
            <a:spLocks noChangeShapeType="1"/>
          </p:cNvSpPr>
          <p:nvPr/>
        </p:nvSpPr>
        <p:spPr bwMode="auto">
          <a:xfrm>
            <a:off x="5257800" y="2743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44" name="Rectangle 40"/>
          <p:cNvSpPr>
            <a:spLocks noChangeArrowheads="1"/>
          </p:cNvSpPr>
          <p:nvPr/>
        </p:nvSpPr>
        <p:spPr bwMode="auto">
          <a:xfrm>
            <a:off x="4419600" y="2362200"/>
            <a:ext cx="8382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45" name="Text Box 41"/>
          <p:cNvSpPr txBox="1">
            <a:spLocks noChangeArrowheads="1"/>
          </p:cNvSpPr>
          <p:nvPr/>
        </p:nvSpPr>
        <p:spPr bwMode="auto">
          <a:xfrm>
            <a:off x="4419600" y="2590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P/S</a:t>
            </a:r>
          </a:p>
        </p:txBody>
      </p:sp>
      <p:sp>
        <p:nvSpPr>
          <p:cNvPr id="149546" name="Line 42"/>
          <p:cNvSpPr>
            <a:spLocks noChangeShapeType="1"/>
          </p:cNvSpPr>
          <p:nvPr/>
        </p:nvSpPr>
        <p:spPr bwMode="auto">
          <a:xfrm>
            <a:off x="46482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9547" name="Object 43"/>
          <p:cNvGraphicFramePr>
            <a:graphicFrameLocks noChangeAspect="1"/>
          </p:cNvGraphicFramePr>
          <p:nvPr/>
        </p:nvGraphicFramePr>
        <p:xfrm>
          <a:off x="4665663" y="3429000"/>
          <a:ext cx="417512" cy="387350"/>
        </p:xfrm>
        <a:graphic>
          <a:graphicData uri="http://schemas.openxmlformats.org/presentationml/2006/ole">
            <p:oleObj spid="_x0000_s158729" name="Equation" r:id="rId11" imgW="177480" imgH="164880" progId="Equation.DSMT4">
              <p:embed/>
            </p:oleObj>
          </a:graphicData>
        </a:graphic>
      </p:graphicFrame>
      <p:sp>
        <p:nvSpPr>
          <p:cNvPr id="149548" name="Line 44"/>
          <p:cNvSpPr>
            <a:spLocks noChangeShapeType="1"/>
          </p:cNvSpPr>
          <p:nvPr/>
        </p:nvSpPr>
        <p:spPr bwMode="auto">
          <a:xfrm>
            <a:off x="3962400" y="2667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49" name="Line 45"/>
          <p:cNvSpPr>
            <a:spLocks noChangeShapeType="1"/>
          </p:cNvSpPr>
          <p:nvPr/>
        </p:nvSpPr>
        <p:spPr bwMode="auto">
          <a:xfrm>
            <a:off x="3962400" y="3733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9550" name="Object 46"/>
          <p:cNvGraphicFramePr>
            <a:graphicFrameLocks noChangeAspect="1"/>
          </p:cNvGraphicFramePr>
          <p:nvPr/>
        </p:nvGraphicFramePr>
        <p:xfrm>
          <a:off x="3135313" y="2438400"/>
          <a:ext cx="711200" cy="441325"/>
        </p:xfrm>
        <a:graphic>
          <a:graphicData uri="http://schemas.openxmlformats.org/presentationml/2006/ole">
            <p:oleObj spid="_x0000_s158730" name="Equation" r:id="rId12" imgW="368280" imgH="228600" progId="Equation.DSMT4">
              <p:embed/>
            </p:oleObj>
          </a:graphicData>
        </a:graphic>
      </p:graphicFrame>
      <p:graphicFrame>
        <p:nvGraphicFramePr>
          <p:cNvPr id="149551" name="Object 47"/>
          <p:cNvGraphicFramePr>
            <a:graphicFrameLocks noChangeAspect="1"/>
          </p:cNvGraphicFramePr>
          <p:nvPr/>
        </p:nvGraphicFramePr>
        <p:xfrm>
          <a:off x="3013075" y="3570288"/>
          <a:ext cx="931863" cy="441325"/>
        </p:xfrm>
        <a:graphic>
          <a:graphicData uri="http://schemas.openxmlformats.org/presentationml/2006/ole">
            <p:oleObj spid="_x0000_s158731" name="Equation" r:id="rId13" imgW="482400" imgH="228600" progId="Equation.DSMT4">
              <p:embed/>
            </p:oleObj>
          </a:graphicData>
        </a:graphic>
      </p:graphicFrame>
      <p:pic>
        <p:nvPicPr>
          <p:cNvPr id="149552" name="Picture 4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14800" y="5181600"/>
            <a:ext cx="9874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2475</TotalTime>
  <Words>297</Words>
  <Application>Microsoft Office PowerPoint</Application>
  <PresentationFormat>On-screen Show (4:3)</PresentationFormat>
  <Paragraphs>63</Paragraphs>
  <Slides>14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Dell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Roberto Cristi</dc:creator>
  <cp:lastModifiedBy>rcristi</cp:lastModifiedBy>
  <cp:revision>143</cp:revision>
  <dcterms:created xsi:type="dcterms:W3CDTF">2002-07-10T23:49:05Z</dcterms:created>
  <dcterms:modified xsi:type="dcterms:W3CDTF">2010-10-25T16:18:32Z</dcterms:modified>
</cp:coreProperties>
</file>