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82" r:id="rId13"/>
    <p:sldId id="277" r:id="rId14"/>
    <p:sldId id="278" r:id="rId15"/>
    <p:sldId id="279" r:id="rId16"/>
    <p:sldId id="280" r:id="rId17"/>
    <p:sldId id="281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3" r:id="rId29"/>
    <p:sldId id="284" r:id="rId30"/>
    <p:sldId id="285" r:id="rId31"/>
    <p:sldId id="286" r:id="rId32"/>
    <p:sldId id="287" r:id="rId33"/>
    <p:sldId id="292" r:id="rId34"/>
    <p:sldId id="293" r:id="rId35"/>
    <p:sldId id="290" r:id="rId36"/>
    <p:sldId id="291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23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7.wmf"/><Relationship Id="rId4" Type="http://schemas.openxmlformats.org/officeDocument/2006/relationships/image" Target="../media/image32.wmf"/><Relationship Id="rId9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4.wmf"/><Relationship Id="rId7" Type="http://schemas.openxmlformats.org/officeDocument/2006/relationships/image" Target="../media/image17.wmf"/><Relationship Id="rId2" Type="http://schemas.openxmlformats.org/officeDocument/2006/relationships/image" Target="../media/image38.wmf"/><Relationship Id="rId1" Type="http://schemas.openxmlformats.org/officeDocument/2006/relationships/image" Target="../media/image16.wmf"/><Relationship Id="rId6" Type="http://schemas.openxmlformats.org/officeDocument/2006/relationships/image" Target="../media/image27.wmf"/><Relationship Id="rId11" Type="http://schemas.openxmlformats.org/officeDocument/2006/relationships/image" Target="../media/image18.wmf"/><Relationship Id="rId5" Type="http://schemas.openxmlformats.org/officeDocument/2006/relationships/image" Target="../media/image39.wmf"/><Relationship Id="rId10" Type="http://schemas.openxmlformats.org/officeDocument/2006/relationships/image" Target="../media/image40.wmf"/><Relationship Id="rId4" Type="http://schemas.openxmlformats.org/officeDocument/2006/relationships/image" Target="../media/image25.wmf"/><Relationship Id="rId9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2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6" Type="http://schemas.openxmlformats.org/officeDocument/2006/relationships/image" Target="../media/image127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5" Type="http://schemas.openxmlformats.org/officeDocument/2006/relationships/image" Target="../media/image12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Relationship Id="rId14" Type="http://schemas.openxmlformats.org/officeDocument/2006/relationships/image" Target="../media/image12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image" Target="../media/image141.wmf"/><Relationship Id="rId7" Type="http://schemas.openxmlformats.org/officeDocument/2006/relationships/image" Target="../media/image143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48.wmf"/><Relationship Id="rId11" Type="http://schemas.openxmlformats.org/officeDocument/2006/relationships/image" Target="../media/image151.wmf"/><Relationship Id="rId5" Type="http://schemas.openxmlformats.org/officeDocument/2006/relationships/image" Target="../media/image147.wmf"/><Relationship Id="rId10" Type="http://schemas.openxmlformats.org/officeDocument/2006/relationships/image" Target="../media/image150.wmf"/><Relationship Id="rId4" Type="http://schemas.openxmlformats.org/officeDocument/2006/relationships/image" Target="../media/image142.wmf"/><Relationship Id="rId9" Type="http://schemas.openxmlformats.org/officeDocument/2006/relationships/image" Target="../media/image1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image" Target="../media/image159.wmf"/><Relationship Id="rId3" Type="http://schemas.openxmlformats.org/officeDocument/2006/relationships/image" Target="../media/image142.wmf"/><Relationship Id="rId7" Type="http://schemas.openxmlformats.org/officeDocument/2006/relationships/image" Target="../media/image144.wmf"/><Relationship Id="rId12" Type="http://schemas.openxmlformats.org/officeDocument/2006/relationships/image" Target="../media/image158.wmf"/><Relationship Id="rId2" Type="http://schemas.openxmlformats.org/officeDocument/2006/relationships/image" Target="../media/image141.wmf"/><Relationship Id="rId1" Type="http://schemas.openxmlformats.org/officeDocument/2006/relationships/image" Target="../media/image152.wmf"/><Relationship Id="rId6" Type="http://schemas.openxmlformats.org/officeDocument/2006/relationships/image" Target="../media/image154.wmf"/><Relationship Id="rId11" Type="http://schemas.openxmlformats.org/officeDocument/2006/relationships/image" Target="../media/image157.wmf"/><Relationship Id="rId5" Type="http://schemas.openxmlformats.org/officeDocument/2006/relationships/image" Target="../media/image153.wmf"/><Relationship Id="rId10" Type="http://schemas.openxmlformats.org/officeDocument/2006/relationships/image" Target="../media/image156.wmf"/><Relationship Id="rId4" Type="http://schemas.openxmlformats.org/officeDocument/2006/relationships/image" Target="../media/image147.wmf"/><Relationship Id="rId9" Type="http://schemas.openxmlformats.org/officeDocument/2006/relationships/image" Target="../media/image150.wmf"/><Relationship Id="rId14" Type="http://schemas.openxmlformats.org/officeDocument/2006/relationships/image" Target="../media/image16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wmf"/><Relationship Id="rId2" Type="http://schemas.openxmlformats.org/officeDocument/2006/relationships/image" Target="../media/image162.wmf"/><Relationship Id="rId1" Type="http://schemas.openxmlformats.org/officeDocument/2006/relationships/image" Target="../media/image161.wmf"/><Relationship Id="rId4" Type="http://schemas.openxmlformats.org/officeDocument/2006/relationships/image" Target="../media/image16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70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wmf"/><Relationship Id="rId7" Type="http://schemas.openxmlformats.org/officeDocument/2006/relationships/image" Target="../media/image14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6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7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6.wmf"/><Relationship Id="rId7" Type="http://schemas.openxmlformats.org/officeDocument/2006/relationships/image" Target="../media/image24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3.wmf"/><Relationship Id="rId5" Type="http://schemas.openxmlformats.org/officeDocument/2006/relationships/image" Target="../media/image29.wmf"/><Relationship Id="rId10" Type="http://schemas.openxmlformats.org/officeDocument/2006/relationships/image" Target="../media/image26.wmf"/><Relationship Id="rId4" Type="http://schemas.openxmlformats.org/officeDocument/2006/relationships/image" Target="../media/image17.wmf"/><Relationship Id="rId9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DAF5-98CE-4133-B0C6-B3533B05FAF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95AC-BF9C-44E7-91D5-69933C48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18" Type="http://schemas.openxmlformats.org/officeDocument/2006/relationships/oleObject" Target="../embeddings/oleObject7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9.bin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9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Relationship Id="rId14" Type="http://schemas.openxmlformats.org/officeDocument/2006/relationships/oleObject" Target="../embeddings/oleObject9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1.bin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oleObject" Target="../embeddings/oleObject143.bin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7.bin"/><Relationship Id="rId12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6.bin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5.bin"/><Relationship Id="rId15" Type="http://schemas.openxmlformats.org/officeDocument/2006/relationships/oleObject" Target="../embeddings/oleObject145.bin"/><Relationship Id="rId10" Type="http://schemas.openxmlformats.org/officeDocument/2006/relationships/oleObject" Target="../embeddings/oleObject140.bin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Relationship Id="rId14" Type="http://schemas.openxmlformats.org/officeDocument/2006/relationships/oleObject" Target="../embeddings/oleObject14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9.bin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Relationship Id="rId9" Type="http://schemas.openxmlformats.org/officeDocument/2006/relationships/oleObject" Target="../embeddings/oleObject16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oleObject" Target="../embeddings/oleObject185.bin"/><Relationship Id="rId18" Type="http://schemas.openxmlformats.org/officeDocument/2006/relationships/oleObject" Target="../embeddings/oleObject190.bin"/><Relationship Id="rId26" Type="http://schemas.openxmlformats.org/officeDocument/2006/relationships/oleObject" Target="../embeddings/oleObject198.bin"/><Relationship Id="rId3" Type="http://schemas.openxmlformats.org/officeDocument/2006/relationships/oleObject" Target="../embeddings/oleObject175.bin"/><Relationship Id="rId21" Type="http://schemas.openxmlformats.org/officeDocument/2006/relationships/oleObject" Target="../embeddings/oleObject193.bin"/><Relationship Id="rId7" Type="http://schemas.openxmlformats.org/officeDocument/2006/relationships/oleObject" Target="../embeddings/oleObject179.bin"/><Relationship Id="rId12" Type="http://schemas.openxmlformats.org/officeDocument/2006/relationships/oleObject" Target="../embeddings/oleObject184.bin"/><Relationship Id="rId17" Type="http://schemas.openxmlformats.org/officeDocument/2006/relationships/oleObject" Target="../embeddings/oleObject189.bin"/><Relationship Id="rId25" Type="http://schemas.openxmlformats.org/officeDocument/2006/relationships/oleObject" Target="../embeddings/oleObject19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8.bin"/><Relationship Id="rId20" Type="http://schemas.openxmlformats.org/officeDocument/2006/relationships/oleObject" Target="../embeddings/oleObject192.bin"/><Relationship Id="rId29" Type="http://schemas.openxmlformats.org/officeDocument/2006/relationships/oleObject" Target="../embeddings/oleObject20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78.bin"/><Relationship Id="rId11" Type="http://schemas.openxmlformats.org/officeDocument/2006/relationships/oleObject" Target="../embeddings/oleObject183.bin"/><Relationship Id="rId24" Type="http://schemas.openxmlformats.org/officeDocument/2006/relationships/oleObject" Target="../embeddings/oleObject196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7.bin"/><Relationship Id="rId23" Type="http://schemas.openxmlformats.org/officeDocument/2006/relationships/oleObject" Target="../embeddings/oleObject195.bin"/><Relationship Id="rId28" Type="http://schemas.openxmlformats.org/officeDocument/2006/relationships/oleObject" Target="../embeddings/oleObject200.bin"/><Relationship Id="rId10" Type="http://schemas.openxmlformats.org/officeDocument/2006/relationships/oleObject" Target="../embeddings/oleObject182.bin"/><Relationship Id="rId19" Type="http://schemas.openxmlformats.org/officeDocument/2006/relationships/oleObject" Target="../embeddings/oleObject191.bin"/><Relationship Id="rId4" Type="http://schemas.openxmlformats.org/officeDocument/2006/relationships/oleObject" Target="../embeddings/oleObject176.bin"/><Relationship Id="rId9" Type="http://schemas.openxmlformats.org/officeDocument/2006/relationships/oleObject" Target="../embeddings/oleObject181.bin"/><Relationship Id="rId14" Type="http://schemas.openxmlformats.org/officeDocument/2006/relationships/oleObject" Target="../embeddings/oleObject186.bin"/><Relationship Id="rId22" Type="http://schemas.openxmlformats.org/officeDocument/2006/relationships/oleObject" Target="../embeddings/oleObject194.bin"/><Relationship Id="rId27" Type="http://schemas.openxmlformats.org/officeDocument/2006/relationships/oleObject" Target="../embeddings/oleObject199.bin"/><Relationship Id="rId30" Type="http://schemas.openxmlformats.org/officeDocument/2006/relationships/oleObject" Target="../embeddings/oleObject20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06.bin"/><Relationship Id="rId5" Type="http://schemas.openxmlformats.org/officeDocument/2006/relationships/oleObject" Target="../embeddings/oleObject205.bin"/><Relationship Id="rId4" Type="http://schemas.openxmlformats.org/officeDocument/2006/relationships/oleObject" Target="../embeddings/oleObject20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10.bin"/><Relationship Id="rId5" Type="http://schemas.openxmlformats.org/officeDocument/2006/relationships/oleObject" Target="../embeddings/oleObject209.bin"/><Relationship Id="rId4" Type="http://schemas.openxmlformats.org/officeDocument/2006/relationships/oleObject" Target="../embeddings/oleObject20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1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0.bin"/><Relationship Id="rId3" Type="http://schemas.openxmlformats.org/officeDocument/2006/relationships/oleObject" Target="../embeddings/oleObject215.bin"/><Relationship Id="rId7" Type="http://schemas.openxmlformats.org/officeDocument/2006/relationships/oleObject" Target="../embeddings/oleObject2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18.bin"/><Relationship Id="rId5" Type="http://schemas.openxmlformats.org/officeDocument/2006/relationships/oleObject" Target="../embeddings/oleObject217.bin"/><Relationship Id="rId4" Type="http://schemas.openxmlformats.org/officeDocument/2006/relationships/oleObject" Target="../embeddings/oleObject216.bin"/><Relationship Id="rId9" Type="http://schemas.openxmlformats.org/officeDocument/2006/relationships/oleObject" Target="../embeddings/oleObject22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7.bin"/><Relationship Id="rId13" Type="http://schemas.openxmlformats.org/officeDocument/2006/relationships/oleObject" Target="../embeddings/oleObject232.bin"/><Relationship Id="rId18" Type="http://schemas.openxmlformats.org/officeDocument/2006/relationships/oleObject" Target="../embeddings/oleObject237.bin"/><Relationship Id="rId3" Type="http://schemas.openxmlformats.org/officeDocument/2006/relationships/oleObject" Target="../embeddings/oleObject222.bin"/><Relationship Id="rId7" Type="http://schemas.openxmlformats.org/officeDocument/2006/relationships/oleObject" Target="../embeddings/oleObject226.bin"/><Relationship Id="rId12" Type="http://schemas.openxmlformats.org/officeDocument/2006/relationships/oleObject" Target="../embeddings/oleObject231.bin"/><Relationship Id="rId17" Type="http://schemas.openxmlformats.org/officeDocument/2006/relationships/oleObject" Target="../embeddings/oleObject23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5.bin"/><Relationship Id="rId20" Type="http://schemas.openxmlformats.org/officeDocument/2006/relationships/oleObject" Target="../embeddings/oleObject239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25.bin"/><Relationship Id="rId11" Type="http://schemas.openxmlformats.org/officeDocument/2006/relationships/oleObject" Target="../embeddings/oleObject230.bin"/><Relationship Id="rId5" Type="http://schemas.openxmlformats.org/officeDocument/2006/relationships/oleObject" Target="../embeddings/oleObject224.bin"/><Relationship Id="rId15" Type="http://schemas.openxmlformats.org/officeDocument/2006/relationships/oleObject" Target="../embeddings/oleObject234.bin"/><Relationship Id="rId10" Type="http://schemas.openxmlformats.org/officeDocument/2006/relationships/oleObject" Target="../embeddings/oleObject229.bin"/><Relationship Id="rId19" Type="http://schemas.openxmlformats.org/officeDocument/2006/relationships/oleObject" Target="../embeddings/oleObject238.bin"/><Relationship Id="rId4" Type="http://schemas.openxmlformats.org/officeDocument/2006/relationships/oleObject" Target="../embeddings/oleObject223.bin"/><Relationship Id="rId9" Type="http://schemas.openxmlformats.org/officeDocument/2006/relationships/oleObject" Target="../embeddings/oleObject228.bin"/><Relationship Id="rId14" Type="http://schemas.openxmlformats.org/officeDocument/2006/relationships/oleObject" Target="../embeddings/oleObject23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5.bin"/><Relationship Id="rId13" Type="http://schemas.openxmlformats.org/officeDocument/2006/relationships/oleObject" Target="../embeddings/oleObject250.bin"/><Relationship Id="rId18" Type="http://schemas.openxmlformats.org/officeDocument/2006/relationships/oleObject" Target="../embeddings/oleObject255.bin"/><Relationship Id="rId3" Type="http://schemas.openxmlformats.org/officeDocument/2006/relationships/oleObject" Target="../embeddings/oleObject240.bin"/><Relationship Id="rId21" Type="http://schemas.openxmlformats.org/officeDocument/2006/relationships/oleObject" Target="../embeddings/oleObject258.bin"/><Relationship Id="rId7" Type="http://schemas.openxmlformats.org/officeDocument/2006/relationships/oleObject" Target="../embeddings/oleObject244.bin"/><Relationship Id="rId12" Type="http://schemas.openxmlformats.org/officeDocument/2006/relationships/oleObject" Target="../embeddings/oleObject249.bin"/><Relationship Id="rId17" Type="http://schemas.openxmlformats.org/officeDocument/2006/relationships/oleObject" Target="../embeddings/oleObject25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3.bin"/><Relationship Id="rId20" Type="http://schemas.openxmlformats.org/officeDocument/2006/relationships/oleObject" Target="../embeddings/oleObject257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43.bin"/><Relationship Id="rId11" Type="http://schemas.openxmlformats.org/officeDocument/2006/relationships/oleObject" Target="../embeddings/oleObject248.bin"/><Relationship Id="rId24" Type="http://schemas.openxmlformats.org/officeDocument/2006/relationships/oleObject" Target="../embeddings/oleObject261.bin"/><Relationship Id="rId5" Type="http://schemas.openxmlformats.org/officeDocument/2006/relationships/oleObject" Target="../embeddings/oleObject242.bin"/><Relationship Id="rId15" Type="http://schemas.openxmlformats.org/officeDocument/2006/relationships/oleObject" Target="../embeddings/oleObject252.bin"/><Relationship Id="rId23" Type="http://schemas.openxmlformats.org/officeDocument/2006/relationships/oleObject" Target="../embeddings/oleObject260.bin"/><Relationship Id="rId10" Type="http://schemas.openxmlformats.org/officeDocument/2006/relationships/oleObject" Target="../embeddings/oleObject247.bin"/><Relationship Id="rId19" Type="http://schemas.openxmlformats.org/officeDocument/2006/relationships/oleObject" Target="../embeddings/oleObject256.bin"/><Relationship Id="rId4" Type="http://schemas.openxmlformats.org/officeDocument/2006/relationships/oleObject" Target="../embeddings/oleObject241.bin"/><Relationship Id="rId9" Type="http://schemas.openxmlformats.org/officeDocument/2006/relationships/oleObject" Target="../embeddings/oleObject246.bin"/><Relationship Id="rId14" Type="http://schemas.openxmlformats.org/officeDocument/2006/relationships/oleObject" Target="../embeddings/oleObject251.bin"/><Relationship Id="rId22" Type="http://schemas.openxmlformats.org/officeDocument/2006/relationships/oleObject" Target="../embeddings/oleObject25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65.bin"/><Relationship Id="rId5" Type="http://schemas.openxmlformats.org/officeDocument/2006/relationships/oleObject" Target="../embeddings/oleObject264.bin"/><Relationship Id="rId4" Type="http://schemas.openxmlformats.org/officeDocument/2006/relationships/oleObject" Target="../embeddings/oleObject26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1.bin"/><Relationship Id="rId3" Type="http://schemas.openxmlformats.org/officeDocument/2006/relationships/oleObject" Target="../embeddings/oleObject266.bin"/><Relationship Id="rId7" Type="http://schemas.openxmlformats.org/officeDocument/2006/relationships/oleObject" Target="../embeddings/oleObject2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69.bin"/><Relationship Id="rId5" Type="http://schemas.openxmlformats.org/officeDocument/2006/relationships/oleObject" Target="../embeddings/oleObject268.bin"/><Relationship Id="rId10" Type="http://schemas.openxmlformats.org/officeDocument/2006/relationships/oleObject" Target="../embeddings/oleObject273.bin"/><Relationship Id="rId4" Type="http://schemas.openxmlformats.org/officeDocument/2006/relationships/oleObject" Target="../embeddings/oleObject267.bin"/><Relationship Id="rId9" Type="http://schemas.openxmlformats.org/officeDocument/2006/relationships/oleObject" Target="../embeddings/oleObject27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 “Flavors” of OFDM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do  we do Blind Equalization in general?</a:t>
            </a:r>
          </a:p>
          <a:p>
            <a:r>
              <a:rPr lang="en-US" sz="2400" b="1" dirty="0" smtClean="0"/>
              <a:t>We need to exploit features of the signal. Mainly two approaches: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Constant Modulus (for BPSK and QPSK signals):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981200" y="2891135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533400" y="3272135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71800" y="3272135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85671" y="2891135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676271" y="3272135"/>
            <a:ext cx="4009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" idx="6"/>
            <a:endCxn id="7" idx="1"/>
          </p:cNvCxnSpPr>
          <p:nvPr/>
        </p:nvCxnSpPr>
        <p:spPr>
          <a:xfrm>
            <a:off x="4038600" y="3272135"/>
            <a:ext cx="26470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Or 9"/>
          <p:cNvSpPr/>
          <p:nvPr/>
        </p:nvSpPr>
        <p:spPr>
          <a:xfrm>
            <a:off x="3733800" y="3119735"/>
            <a:ext cx="304800" cy="3048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 rot="5400000">
            <a:off x="3505200" y="2738735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33400" y="2814935"/>
          <a:ext cx="567730" cy="412895"/>
        </p:xfrm>
        <a:graphic>
          <a:graphicData uri="http://schemas.openxmlformats.org/presentationml/2006/ole">
            <p:oleObj spid="_x0000_s21506" name="Equation" r:id="rId3" imgW="279360" imgH="203040" progId="Equation.DSMT4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267200" y="2738735"/>
          <a:ext cx="620713" cy="412750"/>
        </p:xfrm>
        <a:graphic>
          <a:graphicData uri="http://schemas.openxmlformats.org/presentationml/2006/ole">
            <p:oleObj spid="_x0000_s21507" name="Equation" r:id="rId4" imgW="304560" imgH="203040" progId="Equation.DSMT4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8153400" y="3043535"/>
          <a:ext cx="629529" cy="457200"/>
        </p:xfrm>
        <a:graphic>
          <a:graphicData uri="http://schemas.openxmlformats.org/presentationml/2006/ole">
            <p:oleObj spid="_x0000_s21508" name="Equation" r:id="rId5" imgW="279360" imgH="203040" progId="Equation.DSMT4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120900" y="3043535"/>
          <a:ext cx="595313" cy="412750"/>
        </p:xfrm>
        <a:graphic>
          <a:graphicData uri="http://schemas.openxmlformats.org/presentationml/2006/ole">
            <p:oleObj spid="_x0000_s21509" name="Equation" r:id="rId6" imgW="291960" imgH="203040" progId="Equation.DSMT4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888871" y="3043535"/>
          <a:ext cx="646113" cy="412750"/>
        </p:xfrm>
        <a:graphic>
          <a:graphicData uri="http://schemas.openxmlformats.org/presentationml/2006/ole">
            <p:oleObj spid="_x0000_s21510" name="Equation" r:id="rId7" imgW="317160" imgH="20304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1752600" y="2586335"/>
            <a:ext cx="24384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4034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Channel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2129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Equalizer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5486400" y="3729335"/>
            <a:ext cx="1219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181600" y="403413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6705600" y="2967335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86400" y="380553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estimator</a:t>
            </a:r>
            <a:endParaRPr lang="en-US" sz="20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705600" y="4034135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801394" y="3653135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11" name="Object 2"/>
          <p:cNvGraphicFramePr>
            <a:graphicFrameLocks noChangeAspect="1"/>
          </p:cNvGraphicFramePr>
          <p:nvPr/>
        </p:nvGraphicFramePr>
        <p:xfrm>
          <a:off x="152400" y="4800600"/>
          <a:ext cx="2222501" cy="515938"/>
        </p:xfrm>
        <a:graphic>
          <a:graphicData uri="http://schemas.openxmlformats.org/presentationml/2006/ole">
            <p:oleObj spid="_x0000_s21511" name="Equation" r:id="rId8" imgW="1091880" imgH="25380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0" y="44196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QPSK or BPSK: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876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Determine            which minimizes</a:t>
            </a:r>
            <a:endParaRPr lang="en-US" sz="2000" b="1" dirty="0"/>
          </a:p>
        </p:txBody>
      </p:sp>
      <p:graphicFrame>
        <p:nvGraphicFramePr>
          <p:cNvPr id="21512" name="Object 7"/>
          <p:cNvGraphicFramePr>
            <a:graphicFrameLocks noChangeAspect="1"/>
          </p:cNvGraphicFramePr>
          <p:nvPr/>
        </p:nvGraphicFramePr>
        <p:xfrm>
          <a:off x="4495800" y="4872602"/>
          <a:ext cx="533400" cy="340747"/>
        </p:xfrm>
        <a:graphic>
          <a:graphicData uri="http://schemas.openxmlformats.org/presentationml/2006/ole">
            <p:oleObj spid="_x0000_s21512" name="Equation" r:id="rId9" imgW="317160" imgH="20304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010400" y="4648200"/>
          <a:ext cx="1524000" cy="750957"/>
        </p:xfrm>
        <a:graphic>
          <a:graphicData uri="http://schemas.openxmlformats.org/presentationml/2006/ole">
            <p:oleObj spid="_x0000_s21513" name="Equation" r:id="rId10" imgW="876240" imgH="43164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209800" y="5791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Problem</a:t>
            </a:r>
            <a:r>
              <a:rPr lang="en-US" sz="2000" b="1" dirty="0" smtClean="0"/>
              <a:t>: non quadratic minimization and likely it converges to local minima</a:t>
            </a:r>
            <a:endParaRPr lang="en-US" sz="2000" b="1" dirty="0"/>
          </a:p>
        </p:txBody>
      </p:sp>
      <p:graphicFrame>
        <p:nvGraphicFramePr>
          <p:cNvPr id="21514" name="Object 3"/>
          <p:cNvGraphicFramePr>
            <a:graphicFrameLocks noChangeAspect="1"/>
          </p:cNvGraphicFramePr>
          <p:nvPr/>
        </p:nvGraphicFramePr>
        <p:xfrm>
          <a:off x="3962400" y="2133600"/>
          <a:ext cx="646113" cy="412750"/>
        </p:xfrm>
        <a:graphic>
          <a:graphicData uri="http://schemas.openxmlformats.org/presentationml/2006/ole">
            <p:oleObj spid="_x0000_s21514" name="Equation" r:id="rId11" imgW="317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Better Approach to general Blind Equalization: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Subspace method: the received signal is in a subspace determined by the channel.;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One approach: Fractionally Spaced Equalizers: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4837" y="56388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3282950" y="6019800"/>
            <a:ext cx="11318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05437" y="601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Or 6"/>
          <p:cNvSpPr/>
          <p:nvPr/>
        </p:nvSpPr>
        <p:spPr>
          <a:xfrm>
            <a:off x="6167437" y="5867400"/>
            <a:ext cx="304800" cy="3048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rot="5400000">
            <a:off x="5938837" y="5486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312025" y="5410200"/>
          <a:ext cx="620713" cy="412750"/>
        </p:xfrm>
        <a:graphic>
          <a:graphicData uri="http://schemas.openxmlformats.org/presentationml/2006/ole">
            <p:oleObj spid="_x0000_s22531" name="Equation" r:id="rId3" imgW="304560" imgH="20304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4186237" y="5334000"/>
            <a:ext cx="24384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6015037" y="4724400"/>
          <a:ext cx="646113" cy="412750"/>
        </p:xfrm>
        <a:graphic>
          <a:graphicData uri="http://schemas.openxmlformats.org/presentationml/2006/ole">
            <p:oleObj spid="_x0000_s22533" name="Equation" r:id="rId4" imgW="317160" imgH="203040" progId="Equation.DSMT4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6472237" y="601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92350" y="56388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19" idx="1"/>
          </p:cNvCxnSpPr>
          <p:nvPr/>
        </p:nvCxnSpPr>
        <p:spPr>
          <a:xfrm>
            <a:off x="1530350" y="601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6" name="Object 2"/>
          <p:cNvGraphicFramePr>
            <a:graphicFrameLocks noChangeAspect="1"/>
          </p:cNvGraphicFramePr>
          <p:nvPr/>
        </p:nvGraphicFramePr>
        <p:xfrm>
          <a:off x="1314450" y="5486400"/>
          <a:ext cx="696913" cy="412750"/>
        </p:xfrm>
        <a:graphic>
          <a:graphicData uri="http://schemas.openxmlformats.org/presentationml/2006/ole">
            <p:oleObj spid="_x0000_s22536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444749" y="5791200"/>
          <a:ext cx="633413" cy="533400"/>
        </p:xfrm>
        <a:graphic>
          <a:graphicData uri="http://schemas.openxmlformats.org/presentationml/2006/ole">
            <p:oleObj spid="_x0000_s22537" name="Equation" r:id="rId6" imgW="241200" imgH="203040" progId="Equation.DSMT4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4502150" y="5791200"/>
          <a:ext cx="750888" cy="412750"/>
        </p:xfrm>
        <a:graphic>
          <a:graphicData uri="http://schemas.openxmlformats.org/presentationml/2006/ole">
            <p:oleObj spid="_x0000_s22538" name="Equation" r:id="rId7" imgW="368280" imgH="203040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3275012" y="2590800"/>
            <a:ext cx="2438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98612" y="29718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6612" y="32750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760412" y="2743200"/>
          <a:ext cx="696913" cy="412750"/>
        </p:xfrm>
        <a:graphic>
          <a:graphicData uri="http://schemas.openxmlformats.org/presentationml/2006/ole">
            <p:oleObj spid="_x0000_s22542" name="Equation" r:id="rId8" imgW="342720" imgH="203040" progId="Equation.DSMT4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1751806" y="3885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3"/>
            <a:endCxn id="23" idx="1"/>
          </p:cNvCxnSpPr>
          <p:nvPr/>
        </p:nvCxnSpPr>
        <p:spPr>
          <a:xfrm>
            <a:off x="2436812" y="3276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5" name="Object 4"/>
          <p:cNvGraphicFramePr>
            <a:graphicFrameLocks noChangeAspect="1"/>
          </p:cNvGraphicFramePr>
          <p:nvPr/>
        </p:nvGraphicFramePr>
        <p:xfrm>
          <a:off x="2055812" y="3657600"/>
          <a:ext cx="361950" cy="465138"/>
        </p:xfrm>
        <a:graphic>
          <a:graphicData uri="http://schemas.openxmlformats.org/presentationml/2006/ole">
            <p:oleObj spid="_x0000_s22545" name="Equation" r:id="rId9" imgW="177480" imgH="228600" progId="Equation.DSMT4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2563812" y="2743200"/>
          <a:ext cx="593725" cy="412750"/>
        </p:xfrm>
        <a:graphic>
          <a:graphicData uri="http://schemas.openxmlformats.org/presentationml/2006/ole">
            <p:oleObj spid="_x0000_s22546" name="Equation" r:id="rId10" imgW="291960" imgH="20304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3351212" y="26670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Transmitter,</a:t>
            </a:r>
          </a:p>
          <a:p>
            <a:pPr algn="ctr"/>
            <a:r>
              <a:rPr lang="en-US" sz="2400" b="1" dirty="0" smtClean="0"/>
              <a:t>Channel,</a:t>
            </a:r>
          </a:p>
          <a:p>
            <a:pPr algn="ctr"/>
            <a:r>
              <a:rPr lang="en-US" sz="2400" b="1" dirty="0" smtClean="0"/>
              <a:t>Receiver</a:t>
            </a:r>
            <a:endParaRPr lang="en-US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08012" y="3733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symbol rate</a:t>
            </a:r>
            <a:endParaRPr lang="en-US" sz="2000" b="1" i="1" dirty="0"/>
          </a:p>
        </p:txBody>
      </p:sp>
      <p:sp>
        <p:nvSpPr>
          <p:cNvPr id="55" name="Rectangle 54"/>
          <p:cNvSpPr/>
          <p:nvPr/>
        </p:nvSpPr>
        <p:spPr>
          <a:xfrm>
            <a:off x="6475412" y="2963862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713412" y="3267074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6628606" y="387746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6397625" y="3725863"/>
          <a:ext cx="517525" cy="465137"/>
        </p:xfrm>
        <a:graphic>
          <a:graphicData uri="http://schemas.openxmlformats.org/presentationml/2006/ole">
            <p:oleObj spid="_x0000_s22548" name="Equation" r:id="rId11" imgW="253800" imgH="228600" progId="Equation.DSMT4">
              <p:embed/>
            </p:oleObj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7085012" y="3276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50" name="Object 4"/>
          <p:cNvGraphicFramePr>
            <a:graphicFrameLocks noChangeAspect="1"/>
          </p:cNvGraphicFramePr>
          <p:nvPr/>
        </p:nvGraphicFramePr>
        <p:xfrm>
          <a:off x="7685087" y="2743200"/>
          <a:ext cx="620713" cy="412750"/>
        </p:xfrm>
        <a:graphic>
          <a:graphicData uri="http://schemas.openxmlformats.org/presentationml/2006/ole">
            <p:oleObj spid="_x0000_s22550" name="Equation" r:id="rId12" imgW="304560" imgH="203040" progId="Equation.DSMT4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55612" y="2286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M-QAM</a:t>
            </a:r>
            <a:endParaRPr lang="en-US" sz="2000" b="1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598612" y="3048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DAC</a:t>
            </a:r>
            <a:endParaRPr lang="en-US" sz="2000" b="1" i="1" dirty="0"/>
          </a:p>
        </p:txBody>
      </p:sp>
      <p:cxnSp>
        <p:nvCxnSpPr>
          <p:cNvPr id="67" name="Straight Connector 66"/>
          <p:cNvCxnSpPr>
            <a:stCxn id="55" idx="1"/>
          </p:cNvCxnSpPr>
          <p:nvPr/>
        </p:nvCxnSpPr>
        <p:spPr>
          <a:xfrm rot="10800000" flipH="1" flipV="1">
            <a:off x="6475412" y="3268662"/>
            <a:ext cx="304800" cy="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780212" y="3048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943600" y="2057400"/>
            <a:ext cx="19050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Sample at twice the symbol rate</a:t>
            </a:r>
            <a:endParaRPr lang="en-US" sz="2000" b="1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3276600" y="4572000"/>
            <a:ext cx="1905000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Same as:</a:t>
            </a:r>
            <a:endParaRPr 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9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 the receiver, separate the two data streams (even and odd samples):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81200" y="2590800"/>
            <a:ext cx="2438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38200" y="29718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6200" y="32750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0" y="2743200"/>
          <a:ext cx="696913" cy="412750"/>
        </p:xfrm>
        <a:graphic>
          <a:graphicData uri="http://schemas.openxmlformats.org/presentationml/2006/ole">
            <p:oleObj spid="_x0000_s41991" name="Equation" r:id="rId3" imgW="342720" imgH="203040" progId="Equation.DSMT4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991394" y="3885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3"/>
          </p:cNvCxnSpPr>
          <p:nvPr/>
        </p:nvCxnSpPr>
        <p:spPr>
          <a:xfrm>
            <a:off x="16764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5" name="Object 4"/>
          <p:cNvGraphicFramePr>
            <a:graphicFrameLocks noChangeAspect="1"/>
          </p:cNvGraphicFramePr>
          <p:nvPr/>
        </p:nvGraphicFramePr>
        <p:xfrm>
          <a:off x="1295400" y="3657600"/>
          <a:ext cx="361950" cy="465138"/>
        </p:xfrm>
        <a:graphic>
          <a:graphicData uri="http://schemas.openxmlformats.org/presentationml/2006/ole">
            <p:oleObj spid="_x0000_s41992" name="Equation" r:id="rId4" imgW="177480" imgH="22860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057400" y="26670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Transmitter,</a:t>
            </a:r>
          </a:p>
          <a:p>
            <a:pPr algn="ctr"/>
            <a:r>
              <a:rPr lang="en-US" sz="2400" b="1" dirty="0" smtClean="0"/>
              <a:t>Channel,</a:t>
            </a:r>
          </a:p>
          <a:p>
            <a:pPr algn="ctr"/>
            <a:r>
              <a:rPr lang="en-US" sz="2400" b="1" dirty="0" smtClean="0"/>
              <a:t>Receiver</a:t>
            </a:r>
            <a:endParaRPr lang="en-US" sz="2400" b="1" dirty="0"/>
          </a:p>
        </p:txBody>
      </p:sp>
      <p:sp>
        <p:nvSpPr>
          <p:cNvPr id="55" name="Rectangle 54"/>
          <p:cNvSpPr/>
          <p:nvPr/>
        </p:nvSpPr>
        <p:spPr>
          <a:xfrm>
            <a:off x="4802187" y="2963862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419600" y="3267074"/>
            <a:ext cx="381000" cy="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4955381" y="387746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4724400" y="3725863"/>
          <a:ext cx="517525" cy="465137"/>
        </p:xfrm>
        <a:graphic>
          <a:graphicData uri="http://schemas.openxmlformats.org/presentationml/2006/ole">
            <p:oleObj spid="_x0000_s41994" name="Equation" r:id="rId5" imgW="253800" imgH="228600" progId="Equation.DSMT4">
              <p:embed/>
            </p:oleObj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5411787" y="3276600"/>
            <a:ext cx="6842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50" name="Object 4"/>
          <p:cNvGraphicFramePr>
            <a:graphicFrameLocks noChangeAspect="1"/>
          </p:cNvGraphicFramePr>
          <p:nvPr/>
        </p:nvGraphicFramePr>
        <p:xfrm>
          <a:off x="6248400" y="2971800"/>
          <a:ext cx="620713" cy="412750"/>
        </p:xfrm>
        <a:graphic>
          <a:graphicData uri="http://schemas.openxmlformats.org/presentationml/2006/ole">
            <p:oleObj spid="_x0000_s41995" name="Equation" r:id="rId6" imgW="304560" imgH="203040" progId="Equation.DSMT4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0" y="2286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M-QAM</a:t>
            </a:r>
            <a:endParaRPr lang="en-US" sz="2000" b="1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838200" y="3048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DAC</a:t>
            </a:r>
            <a:endParaRPr lang="en-US" sz="2000" b="1" i="1" dirty="0"/>
          </a:p>
        </p:txBody>
      </p:sp>
      <p:cxnSp>
        <p:nvCxnSpPr>
          <p:cNvPr id="67" name="Straight Connector 66"/>
          <p:cNvCxnSpPr>
            <a:stCxn id="55" idx="1"/>
          </p:cNvCxnSpPr>
          <p:nvPr/>
        </p:nvCxnSpPr>
        <p:spPr>
          <a:xfrm rot="10800000" flipH="1" flipV="1">
            <a:off x="4802187" y="3268662"/>
            <a:ext cx="304800" cy="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106987" y="3048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391400" y="22860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7467600" y="2362200"/>
          <a:ext cx="633413" cy="533400"/>
        </p:xfrm>
        <a:graphic>
          <a:graphicData uri="http://schemas.openxmlformats.org/presentationml/2006/ole">
            <p:oleObj spid="_x0000_s41996" name="Equation" r:id="rId7" imgW="241200" imgH="203040" progId="Equation.DSMT4">
              <p:embed/>
            </p:oleObj>
          </a:graphicData>
        </a:graphic>
      </p:graphicFrame>
      <p:cxnSp>
        <p:nvCxnSpPr>
          <p:cNvPr id="43" name="Straight Arrow Connector 42"/>
          <p:cNvCxnSpPr>
            <a:endCxn id="41" idx="1"/>
          </p:cNvCxnSpPr>
          <p:nvPr/>
        </p:nvCxnSpPr>
        <p:spPr>
          <a:xfrm>
            <a:off x="6096000" y="2590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2296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467600" y="35814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7543800" y="3657600"/>
          <a:ext cx="633413" cy="533400"/>
        </p:xfrm>
        <a:graphic>
          <a:graphicData uri="http://schemas.openxmlformats.org/presentationml/2006/ole">
            <p:oleObj spid="_x0000_s41997" name="Equation" r:id="rId8" imgW="241200" imgH="203040" progId="Equation.DSMT4">
              <p:embed/>
            </p:oleObj>
          </a:graphicData>
        </a:graphic>
      </p:graphicFrame>
      <p:cxnSp>
        <p:nvCxnSpPr>
          <p:cNvPr id="49" name="Straight Arrow Connector 48"/>
          <p:cNvCxnSpPr>
            <a:endCxn id="45" idx="1"/>
          </p:cNvCxnSpPr>
          <p:nvPr/>
        </p:nvCxnSpPr>
        <p:spPr>
          <a:xfrm>
            <a:off x="71628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3058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62" idx="1"/>
          </p:cNvCxnSpPr>
          <p:nvPr/>
        </p:nvCxnSpPr>
        <p:spPr>
          <a:xfrm flipV="1">
            <a:off x="6096000" y="3870325"/>
            <a:ext cx="423862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449094" y="3238500"/>
            <a:ext cx="1294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8342313" y="2057400"/>
          <a:ext cx="801687" cy="465138"/>
        </p:xfrm>
        <a:graphic>
          <a:graphicData uri="http://schemas.openxmlformats.org/presentationml/2006/ole">
            <p:oleObj spid="_x0000_s41998" name="Equation" r:id="rId9" imgW="393480" imgH="228600" progId="Equation.DSMT4">
              <p:embed/>
            </p:oleObj>
          </a:graphicData>
        </a:graphic>
      </p:graphicFrame>
      <p:graphicFrame>
        <p:nvGraphicFramePr>
          <p:cNvPr id="60" name="Object 4"/>
          <p:cNvGraphicFramePr>
            <a:graphicFrameLocks noChangeAspect="1"/>
          </p:cNvGraphicFramePr>
          <p:nvPr/>
        </p:nvGraphicFramePr>
        <p:xfrm>
          <a:off x="8367712" y="4038600"/>
          <a:ext cx="776288" cy="465138"/>
        </p:xfrm>
        <a:graphic>
          <a:graphicData uri="http://schemas.openxmlformats.org/presentationml/2006/ole">
            <p:oleObj spid="_x0000_s41999" name="Equation" r:id="rId10" imgW="380880" imgH="228600" progId="Equation.DSMT4">
              <p:embed/>
            </p:oleObj>
          </a:graphicData>
        </a:graphic>
      </p:graphicFrame>
      <p:sp>
        <p:nvSpPr>
          <p:cNvPr id="62" name="Rectangle 61"/>
          <p:cNvSpPr/>
          <p:nvPr/>
        </p:nvSpPr>
        <p:spPr>
          <a:xfrm>
            <a:off x="6519862" y="3565525"/>
            <a:ext cx="64293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6629400" y="3657600"/>
          <a:ext cx="480377" cy="423863"/>
        </p:xfrm>
        <a:graphic>
          <a:graphicData uri="http://schemas.openxmlformats.org/presentationml/2006/ole">
            <p:oleObj spid="_x0000_s42000" name="Equation" r:id="rId11" imgW="215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See a discrete time model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438400" y="28194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Or 6"/>
          <p:cNvSpPr/>
          <p:nvPr/>
        </p:nvSpPr>
        <p:spPr>
          <a:xfrm>
            <a:off x="4648200" y="3581400"/>
            <a:ext cx="304800" cy="3048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181600" y="3200400"/>
          <a:ext cx="620713" cy="412750"/>
        </p:xfrm>
        <a:graphic>
          <a:graphicData uri="http://schemas.openxmlformats.org/presentationml/2006/ole">
            <p:oleObj spid="_x0000_s34819" name="Equation" r:id="rId3" imgW="304560" imgH="20304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2057400" y="2590800"/>
            <a:ext cx="3048000" cy="2286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953000" y="3733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5" name="Object 6"/>
          <p:cNvGraphicFramePr>
            <a:graphicFrameLocks noChangeAspect="1"/>
          </p:cNvGraphicFramePr>
          <p:nvPr/>
        </p:nvGraphicFramePr>
        <p:xfrm>
          <a:off x="1905000" y="1905000"/>
          <a:ext cx="3519488" cy="568325"/>
        </p:xfrm>
        <a:graphic>
          <a:graphicData uri="http://schemas.openxmlformats.org/presentationml/2006/ole">
            <p:oleObj spid="_x0000_s34821" name="Equation" r:id="rId4" imgW="1726920" imgH="27936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8600" y="8382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Take the </a:t>
            </a:r>
            <a:r>
              <a:rPr lang="en-US" sz="2000" b="1" dirty="0" err="1" smtClean="0"/>
              <a:t>Polyphase</a:t>
            </a:r>
            <a:r>
              <a:rPr lang="en-US" sz="2000" b="1" dirty="0" smtClean="0"/>
              <a:t> decomposition of the channel and ignore the noise (for simplicity):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914400" y="33528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19" idx="1"/>
          </p:cNvCxnSpPr>
          <p:nvPr/>
        </p:nvCxnSpPr>
        <p:spPr>
          <a:xfrm>
            <a:off x="1524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6" name="Object 2"/>
          <p:cNvGraphicFramePr>
            <a:graphicFrameLocks noChangeAspect="1"/>
          </p:cNvGraphicFramePr>
          <p:nvPr/>
        </p:nvGraphicFramePr>
        <p:xfrm>
          <a:off x="0" y="3200400"/>
          <a:ext cx="696913" cy="412750"/>
        </p:xfrm>
        <a:graphic>
          <a:graphicData uri="http://schemas.openxmlformats.org/presentationml/2006/ole">
            <p:oleObj spid="_x0000_s34822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066799" y="3505200"/>
          <a:ext cx="633413" cy="533400"/>
        </p:xfrm>
        <a:graphic>
          <a:graphicData uri="http://schemas.openxmlformats.org/presentationml/2006/ole">
            <p:oleObj spid="_x0000_s34823" name="Equation" r:id="rId6" imgW="241200" imgH="203040" progId="Equation.DSMT4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468563" y="2933700"/>
          <a:ext cx="984250" cy="490538"/>
        </p:xfrm>
        <a:graphic>
          <a:graphicData uri="http://schemas.openxmlformats.org/presentationml/2006/ole">
            <p:oleObj spid="_x0000_s34824" name="Equation" r:id="rId7" imgW="482400" imgH="241200" progId="Equation.DSMT4">
              <p:embed/>
            </p:oleObj>
          </a:graphicData>
        </a:graphic>
      </p:graphicFrame>
      <p:sp>
        <p:nvSpPr>
          <p:cNvPr id="28" name="Rectangle 27"/>
          <p:cNvSpPr/>
          <p:nvPr/>
        </p:nvSpPr>
        <p:spPr>
          <a:xfrm>
            <a:off x="7086600" y="28194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7162800" y="2895600"/>
          <a:ext cx="633413" cy="533400"/>
        </p:xfrm>
        <a:graphic>
          <a:graphicData uri="http://schemas.openxmlformats.org/presentationml/2006/ole">
            <p:oleObj spid="_x0000_s34825" name="Equation" r:id="rId8" imgW="241200" imgH="203040" progId="Equation.DSMT4">
              <p:embed/>
            </p:oleObj>
          </a:graphicData>
        </a:graphic>
      </p:graphicFrame>
      <p:cxnSp>
        <p:nvCxnSpPr>
          <p:cNvPr id="31" name="Straight Arrow Connector 30"/>
          <p:cNvCxnSpPr>
            <a:endCxn id="28" idx="1"/>
          </p:cNvCxnSpPr>
          <p:nvPr/>
        </p:nvCxnSpPr>
        <p:spPr>
          <a:xfrm>
            <a:off x="5791200" y="3124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924800" y="3124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2800" y="41148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7239000" y="4191000"/>
          <a:ext cx="633413" cy="533400"/>
        </p:xfrm>
        <a:graphic>
          <a:graphicData uri="http://schemas.openxmlformats.org/presentationml/2006/ole">
            <p:oleObj spid="_x0000_s34826" name="Equation" r:id="rId9" imgW="241200" imgH="203040" progId="Equation.DSMT4">
              <p:embed/>
            </p:oleObj>
          </a:graphicData>
        </a:graphic>
      </p:graphicFrame>
      <p:cxnSp>
        <p:nvCxnSpPr>
          <p:cNvPr id="36" name="Straight Arrow Connector 35"/>
          <p:cNvCxnSpPr>
            <a:endCxn id="34" idx="1"/>
          </p:cNvCxnSpPr>
          <p:nvPr/>
        </p:nvCxnSpPr>
        <p:spPr>
          <a:xfrm>
            <a:off x="6858000" y="4419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001000" y="4419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91200" y="4419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144294" y="3771900"/>
            <a:ext cx="1294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8" name="Object 4"/>
          <p:cNvGraphicFramePr>
            <a:graphicFrameLocks noChangeAspect="1"/>
          </p:cNvGraphicFramePr>
          <p:nvPr/>
        </p:nvGraphicFramePr>
        <p:xfrm>
          <a:off x="8062913" y="2489200"/>
          <a:ext cx="801687" cy="465138"/>
        </p:xfrm>
        <a:graphic>
          <a:graphicData uri="http://schemas.openxmlformats.org/presentationml/2006/ole">
            <p:oleObj spid="_x0000_s34828" name="Equation" r:id="rId10" imgW="393480" imgH="228600" progId="Equation.DSMT4">
              <p:embed/>
            </p:oleObj>
          </a:graphicData>
        </a:graphic>
      </p:graphicFrame>
      <p:graphicFrame>
        <p:nvGraphicFramePr>
          <p:cNvPr id="34829" name="Object 4"/>
          <p:cNvGraphicFramePr>
            <a:graphicFrameLocks noChangeAspect="1"/>
          </p:cNvGraphicFramePr>
          <p:nvPr/>
        </p:nvGraphicFramePr>
        <p:xfrm>
          <a:off x="8166100" y="3962400"/>
          <a:ext cx="776288" cy="465138"/>
        </p:xfrm>
        <a:graphic>
          <a:graphicData uri="http://schemas.openxmlformats.org/presentationml/2006/ole">
            <p:oleObj spid="_x0000_s34829" name="Equation" r:id="rId11" imgW="380880" imgH="228600" progId="Equation.DSMT4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>
            <a:off x="3429000" y="3200400"/>
            <a:ext cx="1371600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38400" y="3886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Object 10"/>
          <p:cNvGraphicFramePr>
            <a:graphicFrameLocks noChangeAspect="1"/>
          </p:cNvGraphicFramePr>
          <p:nvPr/>
        </p:nvGraphicFramePr>
        <p:xfrm>
          <a:off x="2481263" y="4076700"/>
          <a:ext cx="957262" cy="490538"/>
        </p:xfrm>
        <a:graphic>
          <a:graphicData uri="http://schemas.openxmlformats.org/presentationml/2006/ole">
            <p:oleObj spid="_x0000_s34830" name="Equation" r:id="rId12" imgW="469800" imgH="241200" progId="Equation.DSMT4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4367213" y="4267200"/>
            <a:ext cx="433387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7" idx="0"/>
          </p:cNvCxnSpPr>
          <p:nvPr/>
        </p:nvCxnSpPr>
        <p:spPr>
          <a:xfrm rot="5400000">
            <a:off x="4610100" y="3390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610894" y="4075906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733800" y="3962400"/>
            <a:ext cx="64293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3843338" y="4054475"/>
          <a:ext cx="480377" cy="423863"/>
        </p:xfrm>
        <a:graphic>
          <a:graphicData uri="http://schemas.openxmlformats.org/presentationml/2006/ole">
            <p:oleObj spid="_x0000_s34831" name="Equation" r:id="rId13" imgW="215640" imgH="190440" progId="Equation.DSMT4">
              <p:embed/>
            </p:oleObj>
          </a:graphicData>
        </a:graphic>
      </p:graphicFrame>
      <p:cxnSp>
        <p:nvCxnSpPr>
          <p:cNvPr id="71" name="Straight Connector 70"/>
          <p:cNvCxnSpPr>
            <a:stCxn id="19" idx="3"/>
          </p:cNvCxnSpPr>
          <p:nvPr/>
        </p:nvCxnSpPr>
        <p:spPr>
          <a:xfrm>
            <a:off x="1905000" y="3733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1677194" y="3733800"/>
            <a:ext cx="1066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55" idx="1"/>
          </p:cNvCxnSpPr>
          <p:nvPr/>
        </p:nvCxnSpPr>
        <p:spPr>
          <a:xfrm>
            <a:off x="2209800" y="42672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6" idx="1"/>
          </p:cNvCxnSpPr>
          <p:nvPr/>
        </p:nvCxnSpPr>
        <p:spPr>
          <a:xfrm>
            <a:off x="3429000" y="4267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209800" y="3200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215062" y="4098925"/>
            <a:ext cx="64293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6324600" y="4191000"/>
          <a:ext cx="480377" cy="423863"/>
        </p:xfrm>
        <a:graphic>
          <a:graphicData uri="http://schemas.openxmlformats.org/presentationml/2006/ole">
            <p:oleObj spid="_x0000_s34832" name="Equation" r:id="rId14" imgW="215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Apply Noble </a:t>
            </a:r>
            <a:r>
              <a:rPr lang="en-US" sz="2400" b="1" dirty="0" err="1" smtClean="0"/>
              <a:t>Identitites</a:t>
            </a:r>
            <a:endParaRPr lang="en-US" sz="2400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28600" y="1371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981200" y="9906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011363" y="1104900"/>
          <a:ext cx="984250" cy="490538"/>
        </p:xfrm>
        <a:graphic>
          <a:graphicData uri="http://schemas.openxmlformats.org/presentationml/2006/ole">
            <p:oleObj spid="_x0000_s36877" name="Equation" r:id="rId3" imgW="482400" imgH="241200" progId="Equation.DSMT4">
              <p:embed/>
            </p:oleObj>
          </a:graphicData>
        </a:graphic>
      </p:graphicFrame>
      <p:cxnSp>
        <p:nvCxnSpPr>
          <p:cNvPr id="45" name="Straight Arrow Connector 44"/>
          <p:cNvCxnSpPr>
            <a:stCxn id="49" idx="3"/>
          </p:cNvCxnSpPr>
          <p:nvPr/>
        </p:nvCxnSpPr>
        <p:spPr>
          <a:xfrm>
            <a:off x="1600200" y="1371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276600" y="10668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352800" y="1143000"/>
          <a:ext cx="633413" cy="533400"/>
        </p:xfrm>
        <a:graphic>
          <a:graphicData uri="http://schemas.openxmlformats.org/presentationml/2006/ole">
            <p:oleObj spid="_x0000_s36878" name="Equation" r:id="rId4" imgW="241200" imgH="203040" progId="Equation.DSMT4">
              <p:embed/>
            </p:oleObj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4114800" y="1371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62000" y="10668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838200" y="1143000"/>
          <a:ext cx="633413" cy="533400"/>
        </p:xfrm>
        <a:graphic>
          <a:graphicData uri="http://schemas.openxmlformats.org/presentationml/2006/ole">
            <p:oleObj spid="_x0000_s36879" name="Equation" r:id="rId5" imgW="241200" imgH="203040" progId="Equation.DSMT4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>
            <a:off x="2971800" y="1371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324600" y="9906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6419850" y="1117600"/>
          <a:ext cx="854075" cy="465138"/>
        </p:xfrm>
        <a:graphic>
          <a:graphicData uri="http://schemas.openxmlformats.org/presentationml/2006/ole">
            <p:oleObj spid="_x0000_s36880" name="Equation" r:id="rId6" imgW="419040" imgH="228600" progId="Equation.DSMT4">
              <p:embed/>
            </p:oleObj>
          </a:graphicData>
        </a:graphic>
      </p:graphicFrame>
      <p:cxnSp>
        <p:nvCxnSpPr>
          <p:cNvPr id="56" name="Straight Arrow Connector 55"/>
          <p:cNvCxnSpPr/>
          <p:nvPr/>
        </p:nvCxnSpPr>
        <p:spPr>
          <a:xfrm>
            <a:off x="5943600" y="1371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315200" y="1371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29200" y="1066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28600" y="2362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981200" y="1981200"/>
            <a:ext cx="1447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028825" y="2133600"/>
          <a:ext cx="1346200" cy="490538"/>
        </p:xfrm>
        <a:graphic>
          <a:graphicData uri="http://schemas.openxmlformats.org/presentationml/2006/ole">
            <p:oleObj spid="_x0000_s36882" name="Equation" r:id="rId7" imgW="660240" imgH="241200" progId="Equation.DSMT4">
              <p:embed/>
            </p:oleObj>
          </a:graphicData>
        </a:graphic>
      </p:graphicFrame>
      <p:cxnSp>
        <p:nvCxnSpPr>
          <p:cNvPr id="63" name="Straight Arrow Connector 62"/>
          <p:cNvCxnSpPr>
            <a:stCxn id="67" idx="3"/>
          </p:cNvCxnSpPr>
          <p:nvPr/>
        </p:nvCxnSpPr>
        <p:spPr>
          <a:xfrm>
            <a:off x="1600200" y="2362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733800" y="20574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3810000" y="2133600"/>
          <a:ext cx="633413" cy="533400"/>
        </p:xfrm>
        <a:graphic>
          <a:graphicData uri="http://schemas.openxmlformats.org/presentationml/2006/ole">
            <p:oleObj spid="_x0000_s36883" name="Equation" r:id="rId8" imgW="241200" imgH="203040" progId="Equation.DSMT4">
              <p:embed/>
            </p:oleObj>
          </a:graphicData>
        </a:graphic>
      </p:graphicFrame>
      <p:cxnSp>
        <p:nvCxnSpPr>
          <p:cNvPr id="66" name="Straight Arrow Connector 65"/>
          <p:cNvCxnSpPr/>
          <p:nvPr/>
        </p:nvCxnSpPr>
        <p:spPr>
          <a:xfrm>
            <a:off x="45720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62000" y="20574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838200" y="2133600"/>
          <a:ext cx="633413" cy="533400"/>
        </p:xfrm>
        <a:graphic>
          <a:graphicData uri="http://schemas.openxmlformats.org/presentationml/2006/ole">
            <p:oleObj spid="_x0000_s36884" name="Equation" r:id="rId9" imgW="241200" imgH="203040" progId="Equation.DSMT4">
              <p:embed/>
            </p:oleObj>
          </a:graphicData>
        </a:graphic>
      </p:graphicFrame>
      <p:cxnSp>
        <p:nvCxnSpPr>
          <p:cNvPr id="69" name="Straight Arrow Connector 68"/>
          <p:cNvCxnSpPr>
            <a:endCxn id="64" idx="1"/>
          </p:cNvCxnSpPr>
          <p:nvPr/>
        </p:nvCxnSpPr>
        <p:spPr>
          <a:xfrm>
            <a:off x="3505200" y="23622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105400" y="2133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sp>
        <p:nvSpPr>
          <p:cNvPr id="73" name="Rectangle 72"/>
          <p:cNvSpPr/>
          <p:nvPr/>
        </p:nvSpPr>
        <p:spPr>
          <a:xfrm>
            <a:off x="6324600" y="1981200"/>
            <a:ext cx="1295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4" name="Object 73"/>
          <p:cNvGraphicFramePr>
            <a:graphicFrameLocks noChangeAspect="1"/>
          </p:cNvGraphicFramePr>
          <p:nvPr/>
        </p:nvGraphicFramePr>
        <p:xfrm>
          <a:off x="6429375" y="2095500"/>
          <a:ext cx="1190625" cy="490538"/>
        </p:xfrm>
        <a:graphic>
          <a:graphicData uri="http://schemas.openxmlformats.org/presentationml/2006/ole">
            <p:oleObj spid="_x0000_s36885" name="Equation" r:id="rId10" imgW="583920" imgH="241200" progId="Equation.DSMT4">
              <p:embed/>
            </p:oleObj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5943600" y="2362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6200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28600" y="3429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981200" y="3048000"/>
            <a:ext cx="1447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2041525" y="3200400"/>
          <a:ext cx="1320800" cy="490538"/>
        </p:xfrm>
        <a:graphic>
          <a:graphicData uri="http://schemas.openxmlformats.org/presentationml/2006/ole">
            <p:oleObj spid="_x0000_s36886" name="Equation" r:id="rId11" imgW="647640" imgH="241200" progId="Equation.DSMT4">
              <p:embed/>
            </p:oleObj>
          </a:graphicData>
        </a:graphic>
      </p:graphicFrame>
      <p:cxnSp>
        <p:nvCxnSpPr>
          <p:cNvPr id="80" name="Straight Arrow Connector 79"/>
          <p:cNvCxnSpPr>
            <a:stCxn id="84" idx="3"/>
          </p:cNvCxnSpPr>
          <p:nvPr/>
        </p:nvCxnSpPr>
        <p:spPr>
          <a:xfrm>
            <a:off x="1600200" y="3429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733800" y="31242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3810000" y="3200400"/>
          <a:ext cx="633413" cy="533400"/>
        </p:xfrm>
        <a:graphic>
          <a:graphicData uri="http://schemas.openxmlformats.org/presentationml/2006/ole">
            <p:oleObj spid="_x0000_s36887" name="Equation" r:id="rId12" imgW="241200" imgH="203040" progId="Equation.DSMT4">
              <p:embed/>
            </p:oleObj>
          </a:graphicData>
        </a:graphic>
      </p:graphicFrame>
      <p:cxnSp>
        <p:nvCxnSpPr>
          <p:cNvPr id="83" name="Straight Arrow Connector 82"/>
          <p:cNvCxnSpPr/>
          <p:nvPr/>
        </p:nvCxnSpPr>
        <p:spPr>
          <a:xfrm>
            <a:off x="4572000" y="3429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62000" y="31242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838200" y="3200400"/>
          <a:ext cx="633413" cy="533400"/>
        </p:xfrm>
        <a:graphic>
          <a:graphicData uri="http://schemas.openxmlformats.org/presentationml/2006/ole">
            <p:oleObj spid="_x0000_s36888" name="Equation" r:id="rId13" imgW="241200" imgH="203040" progId="Equation.DSMT4">
              <p:embed/>
            </p:oleObj>
          </a:graphicData>
        </a:graphic>
      </p:graphicFrame>
      <p:cxnSp>
        <p:nvCxnSpPr>
          <p:cNvPr id="86" name="Straight Arrow Connector 85"/>
          <p:cNvCxnSpPr>
            <a:endCxn id="81" idx="1"/>
          </p:cNvCxnSpPr>
          <p:nvPr/>
        </p:nvCxnSpPr>
        <p:spPr>
          <a:xfrm>
            <a:off x="3505200" y="3429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105400" y="3124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086600" y="4267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“zero”</a:t>
            </a:r>
            <a:endParaRPr lang="en-US" sz="3200" b="1" i="1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219200" y="4572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876800" y="4191000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4953000" y="4343400"/>
          <a:ext cx="854075" cy="465138"/>
        </p:xfrm>
        <a:graphic>
          <a:graphicData uri="http://schemas.openxmlformats.org/presentationml/2006/ole">
            <p:oleObj spid="_x0000_s36889" name="Equation" r:id="rId14" imgW="419040" imgH="228600" progId="Equation.DSMT4">
              <p:embed/>
            </p:oleObj>
          </a:graphicData>
        </a:graphic>
      </p:graphicFrame>
      <p:cxnSp>
        <p:nvCxnSpPr>
          <p:cNvPr id="92" name="Straight Arrow Connector 91"/>
          <p:cNvCxnSpPr>
            <a:stCxn id="96" idx="3"/>
          </p:cNvCxnSpPr>
          <p:nvPr/>
        </p:nvCxnSpPr>
        <p:spPr>
          <a:xfrm>
            <a:off x="2590800" y="4572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733800" y="42672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/>
        </p:nvGraphicFramePr>
        <p:xfrm>
          <a:off x="3810000" y="4343400"/>
          <a:ext cx="633413" cy="533400"/>
        </p:xfrm>
        <a:graphic>
          <a:graphicData uri="http://schemas.openxmlformats.org/presentationml/2006/ole">
            <p:oleObj spid="_x0000_s36890" name="Equation" r:id="rId15" imgW="241200" imgH="203040" progId="Equation.DSMT4">
              <p:embed/>
            </p:oleObj>
          </a:graphicData>
        </a:graphic>
      </p:graphicFrame>
      <p:cxnSp>
        <p:nvCxnSpPr>
          <p:cNvPr id="95" name="Straight Arrow Connector 94"/>
          <p:cNvCxnSpPr/>
          <p:nvPr/>
        </p:nvCxnSpPr>
        <p:spPr>
          <a:xfrm>
            <a:off x="45720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752600" y="42672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/>
        </p:nvGraphicFramePr>
        <p:xfrm>
          <a:off x="1828800" y="4343400"/>
          <a:ext cx="633413" cy="533400"/>
        </p:xfrm>
        <a:graphic>
          <a:graphicData uri="http://schemas.openxmlformats.org/presentationml/2006/ole">
            <p:oleObj spid="_x0000_s36891" name="Equation" r:id="rId16" imgW="241200" imgH="203040" progId="Equation.DSMT4">
              <p:embed/>
            </p:oleObj>
          </a:graphicData>
        </a:graphic>
      </p:graphicFrame>
      <p:cxnSp>
        <p:nvCxnSpPr>
          <p:cNvPr id="98" name="Straight Arrow Connector 97"/>
          <p:cNvCxnSpPr>
            <a:endCxn id="93" idx="1"/>
          </p:cNvCxnSpPr>
          <p:nvPr/>
        </p:nvCxnSpPr>
        <p:spPr>
          <a:xfrm>
            <a:off x="3505200" y="4572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2819400" y="4267200"/>
            <a:ext cx="64293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/>
        </p:nvGraphicFramePr>
        <p:xfrm>
          <a:off x="2928938" y="4359275"/>
          <a:ext cx="480377" cy="423863"/>
        </p:xfrm>
        <a:graphic>
          <a:graphicData uri="http://schemas.openxmlformats.org/presentationml/2006/ole">
            <p:oleObj spid="_x0000_s36893" name="Equation" r:id="rId17" imgW="215640" imgH="190440" progId="Equation.DSMT4">
              <p:embed/>
            </p:oleObj>
          </a:graphicData>
        </a:graphic>
      </p:graphicFrame>
      <p:cxnSp>
        <p:nvCxnSpPr>
          <p:cNvPr id="104" name="Straight Arrow Connector 103"/>
          <p:cNvCxnSpPr/>
          <p:nvPr/>
        </p:nvCxnSpPr>
        <p:spPr>
          <a:xfrm>
            <a:off x="5943600" y="4572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" y="4267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629400" y="4267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/>
        </p:nvGraphicFramePr>
        <p:xfrm>
          <a:off x="1447800" y="4648200"/>
          <a:ext cx="3429000" cy="849385"/>
        </p:xfrm>
        <a:graphic>
          <a:graphicData uri="http://schemas.openxmlformats.org/presentationml/2006/ole">
            <p:oleObj spid="_x0000_s36894" name="Equation" r:id="rId18" imgW="1384200" imgH="342720" progId="Equation.DSMT4">
              <p:embed/>
            </p:oleObj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2362200" y="525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“zero”</a:t>
            </a:r>
            <a:endParaRPr lang="en-US" sz="32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7112" y="44196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43112" y="533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600200" y="4724400"/>
          <a:ext cx="696913" cy="412750"/>
        </p:xfrm>
        <a:graphic>
          <a:graphicData uri="http://schemas.openxmlformats.org/presentationml/2006/ole">
            <p:oleObj spid="_x0000_s3789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3660775" y="4546600"/>
          <a:ext cx="855662" cy="465138"/>
        </p:xfrm>
        <a:graphic>
          <a:graphicData uri="http://schemas.openxmlformats.org/presentationml/2006/ole">
            <p:oleObj spid="_x0000_s37894" name="Equation" r:id="rId4" imgW="419040" imgH="228600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5472112" y="4419600"/>
          <a:ext cx="801687" cy="465138"/>
        </p:xfrm>
        <a:graphic>
          <a:graphicData uri="http://schemas.openxmlformats.org/presentationml/2006/ole">
            <p:oleObj spid="_x0000_s37897" name="Equation" r:id="rId5" imgW="393480" imgH="228600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548312" y="5638800"/>
          <a:ext cx="776288" cy="465138"/>
        </p:xfrm>
        <a:graphic>
          <a:graphicData uri="http://schemas.openxmlformats.org/presentationml/2006/ole">
            <p:oleObj spid="_x0000_s37898" name="Equation" r:id="rId6" imgW="380880" imgH="228600" progId="Equation.DSMT4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3414712" y="5486400"/>
            <a:ext cx="1295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3506787" y="5676900"/>
          <a:ext cx="1163638" cy="490538"/>
        </p:xfrm>
        <a:graphic>
          <a:graphicData uri="http://schemas.openxmlformats.org/presentationml/2006/ole">
            <p:oleObj spid="_x0000_s37899" name="Equation" r:id="rId7" imgW="571320" imgH="241200" progId="Equation.DSMT4">
              <p:embed/>
            </p:oleObj>
          </a:graphicData>
        </a:graphic>
      </p:graphicFrame>
      <p:cxnSp>
        <p:nvCxnSpPr>
          <p:cNvPr id="34" name="Straight Connector 33"/>
          <p:cNvCxnSpPr/>
          <p:nvPr/>
        </p:nvCxnSpPr>
        <p:spPr>
          <a:xfrm rot="5400000">
            <a:off x="2272506" y="5334000"/>
            <a:ext cx="1066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6" idx="1"/>
          </p:cNvCxnSpPr>
          <p:nvPr/>
        </p:nvCxnSpPr>
        <p:spPr>
          <a:xfrm>
            <a:off x="2805112" y="5867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" idx="1"/>
          </p:cNvCxnSpPr>
          <p:nvPr/>
        </p:nvCxnSpPr>
        <p:spPr>
          <a:xfrm>
            <a:off x="2805112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710112" y="5867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57712" y="4800600"/>
            <a:ext cx="700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3352800" y="1676400"/>
          <a:ext cx="620713" cy="412750"/>
        </p:xfrm>
        <a:graphic>
          <a:graphicData uri="http://schemas.openxmlformats.org/presentationml/2006/ole">
            <p:oleObj spid="_x0000_s37902" name="Equation" r:id="rId8" imgW="304560" imgH="203040" progId="Equation.DSMT4">
              <p:embed/>
            </p:oleObj>
          </a:graphicData>
        </a:graphic>
      </p:graphicFrame>
      <p:sp>
        <p:nvSpPr>
          <p:cNvPr id="48" name="Rectangle 47"/>
          <p:cNvSpPr/>
          <p:nvPr/>
        </p:nvSpPr>
        <p:spPr>
          <a:xfrm>
            <a:off x="762000" y="1066800"/>
            <a:ext cx="5638800" cy="2286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124200" y="2209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14400" y="18288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1" idx="1"/>
          </p:cNvCxnSpPr>
          <p:nvPr/>
        </p:nvCxnSpPr>
        <p:spPr>
          <a:xfrm>
            <a:off x="152400" y="220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0" y="1676400"/>
          <a:ext cx="696913" cy="412750"/>
        </p:xfrm>
        <a:graphic>
          <a:graphicData uri="http://schemas.openxmlformats.org/presentationml/2006/ole">
            <p:oleObj spid="_x0000_s37904" name="Equation" r:id="rId9" imgW="342720" imgH="203040" progId="Equation.DSMT4">
              <p:embed/>
            </p:oleObj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1066799" y="1981200"/>
          <a:ext cx="633413" cy="533400"/>
        </p:xfrm>
        <a:graphic>
          <a:graphicData uri="http://schemas.openxmlformats.org/presentationml/2006/ole">
            <p:oleObj spid="_x0000_s37905" name="Equation" r:id="rId10" imgW="241200" imgH="203040" progId="Equation.DSMT4">
              <p:embed/>
            </p:oleObj>
          </a:graphicData>
        </a:graphic>
      </p:graphicFrame>
      <p:sp>
        <p:nvSpPr>
          <p:cNvPr id="56" name="Rectangle 55"/>
          <p:cNvSpPr/>
          <p:nvPr/>
        </p:nvSpPr>
        <p:spPr>
          <a:xfrm>
            <a:off x="5257800" y="12954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5334000" y="1371600"/>
          <a:ext cx="633413" cy="533400"/>
        </p:xfrm>
        <a:graphic>
          <a:graphicData uri="http://schemas.openxmlformats.org/presentationml/2006/ole">
            <p:oleObj spid="_x0000_s37907" name="Equation" r:id="rId11" imgW="241200" imgH="203040" progId="Equation.DSMT4">
              <p:embed/>
            </p:oleObj>
          </a:graphicData>
        </a:graphic>
      </p:graphicFrame>
      <p:cxnSp>
        <p:nvCxnSpPr>
          <p:cNvPr id="58" name="Straight Arrow Connector 57"/>
          <p:cNvCxnSpPr>
            <a:endCxn id="56" idx="1"/>
          </p:cNvCxnSpPr>
          <p:nvPr/>
        </p:nvCxnSpPr>
        <p:spPr>
          <a:xfrm>
            <a:off x="3962400" y="1600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3"/>
          </p:cNvCxnSpPr>
          <p:nvPr/>
        </p:nvCxnSpPr>
        <p:spPr>
          <a:xfrm>
            <a:off x="6096000" y="1600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334000" y="25908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5410200" y="2667000"/>
          <a:ext cx="633413" cy="533400"/>
        </p:xfrm>
        <a:graphic>
          <a:graphicData uri="http://schemas.openxmlformats.org/presentationml/2006/ole">
            <p:oleObj spid="_x0000_s37908" name="Equation" r:id="rId12" imgW="241200" imgH="203040" progId="Equation.DSMT4">
              <p:embed/>
            </p:oleObj>
          </a:graphicData>
        </a:graphic>
      </p:graphicFrame>
      <p:cxnSp>
        <p:nvCxnSpPr>
          <p:cNvPr id="62" name="Straight Arrow Connector 61"/>
          <p:cNvCxnSpPr>
            <a:endCxn id="60" idx="1"/>
          </p:cNvCxnSpPr>
          <p:nvPr/>
        </p:nvCxnSpPr>
        <p:spPr>
          <a:xfrm>
            <a:off x="50292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722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9624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3315494" y="2247900"/>
            <a:ext cx="1294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4"/>
          <p:cNvGraphicFramePr>
            <a:graphicFrameLocks noChangeAspect="1"/>
          </p:cNvGraphicFramePr>
          <p:nvPr/>
        </p:nvGraphicFramePr>
        <p:xfrm>
          <a:off x="6705600" y="990600"/>
          <a:ext cx="801687" cy="465138"/>
        </p:xfrm>
        <a:graphic>
          <a:graphicData uri="http://schemas.openxmlformats.org/presentationml/2006/ole">
            <p:oleObj spid="_x0000_s37909" name="Equation" r:id="rId13" imgW="393480" imgH="228600" progId="Equation.DSMT4">
              <p:embed/>
            </p:oleObj>
          </a:graphicData>
        </a:graphic>
      </p:graphicFrame>
      <p:graphicFrame>
        <p:nvGraphicFramePr>
          <p:cNvPr id="67" name="Object 4"/>
          <p:cNvGraphicFramePr>
            <a:graphicFrameLocks noChangeAspect="1"/>
          </p:cNvGraphicFramePr>
          <p:nvPr/>
        </p:nvGraphicFramePr>
        <p:xfrm>
          <a:off x="6781800" y="2362200"/>
          <a:ext cx="776288" cy="465138"/>
        </p:xfrm>
        <a:graphic>
          <a:graphicData uri="http://schemas.openxmlformats.org/presentationml/2006/ole">
            <p:oleObj spid="_x0000_s37910" name="Equation" r:id="rId14" imgW="380880" imgH="228600" progId="Equation.DSMT4">
              <p:embed/>
            </p:oleObj>
          </a:graphicData>
        </a:graphic>
      </p:graphicFrame>
      <p:cxnSp>
        <p:nvCxnSpPr>
          <p:cNvPr id="76" name="Straight Connector 75"/>
          <p:cNvCxnSpPr>
            <a:stCxn id="51" idx="3"/>
          </p:cNvCxnSpPr>
          <p:nvPr/>
        </p:nvCxnSpPr>
        <p:spPr>
          <a:xfrm>
            <a:off x="1905000" y="2209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386262" y="2574925"/>
            <a:ext cx="64293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4495800" y="2667000"/>
          <a:ext cx="480377" cy="423863"/>
        </p:xfrm>
        <a:graphic>
          <a:graphicData uri="http://schemas.openxmlformats.org/presentationml/2006/ole">
            <p:oleObj spid="_x0000_s37913" name="Equation" r:id="rId15" imgW="215640" imgH="19044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/>
        </p:nvGraphicFramePr>
        <p:xfrm>
          <a:off x="3657600" y="3429000"/>
          <a:ext cx="394447" cy="609600"/>
        </p:xfrm>
        <a:graphic>
          <a:graphicData uri="http://schemas.openxmlformats.org/presentationml/2006/ole">
            <p:oleObj spid="_x0000_s37914" name="Equation" r:id="rId16" imgW="139680" imgH="215640" progId="Equation.DSMT4">
              <p:embed/>
            </p:oleObj>
          </a:graphicData>
        </a:graphic>
      </p:graphicFrame>
      <p:sp>
        <p:nvSpPr>
          <p:cNvPr id="85" name="Rectangle 84"/>
          <p:cNvSpPr/>
          <p:nvPr/>
        </p:nvSpPr>
        <p:spPr>
          <a:xfrm>
            <a:off x="2667000" y="4191000"/>
            <a:ext cx="2286000" cy="2286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133600" y="18288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Object 10"/>
          <p:cNvGraphicFramePr>
            <a:graphicFrameLocks noChangeAspect="1"/>
          </p:cNvGraphicFramePr>
          <p:nvPr/>
        </p:nvGraphicFramePr>
        <p:xfrm>
          <a:off x="2220913" y="1981200"/>
          <a:ext cx="750888" cy="412750"/>
        </p:xfrm>
        <a:graphic>
          <a:graphicData uri="http://schemas.openxmlformats.org/presentationml/2006/ole">
            <p:oleObj spid="_x0000_s37915" name="Equation" r:id="rId17" imgW="368280" imgH="203040" progId="Equation.DSMT4">
              <p:embed/>
            </p:oleObj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533400" y="533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/>
              <a:t>DAC+Transmitter+Channel+Receiver+ADC</a:t>
            </a:r>
            <a:endParaRPr lang="en-US" sz="2400" b="1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4038600" y="3505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They are the same!!! </a:t>
            </a:r>
            <a:r>
              <a:rPr lang="en-US" sz="2400" b="1" i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Apply z-Transforms:</a:t>
            </a:r>
            <a:endParaRPr lang="en-US" sz="2400" b="1" i="1" dirty="0"/>
          </a:p>
        </p:txBody>
      </p:sp>
      <p:graphicFrame>
        <p:nvGraphicFramePr>
          <p:cNvPr id="38914" name="Object 10"/>
          <p:cNvGraphicFramePr>
            <a:graphicFrameLocks noChangeAspect="1"/>
          </p:cNvGraphicFramePr>
          <p:nvPr/>
        </p:nvGraphicFramePr>
        <p:xfrm>
          <a:off x="2781300" y="228600"/>
          <a:ext cx="2489200" cy="930275"/>
        </p:xfrm>
        <a:graphic>
          <a:graphicData uri="http://schemas.openxmlformats.org/presentationml/2006/ole">
            <p:oleObj spid="_x0000_s38914" name="Equation" r:id="rId3" imgW="1218960" imgH="4572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676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Multiply both:</a:t>
            </a:r>
            <a:endParaRPr lang="en-US" sz="2400" b="1" i="1" dirty="0"/>
          </a:p>
        </p:txBody>
      </p:sp>
      <p:graphicFrame>
        <p:nvGraphicFramePr>
          <p:cNvPr id="38915" name="Object 10"/>
          <p:cNvGraphicFramePr>
            <a:graphicFrameLocks noChangeAspect="1"/>
          </p:cNvGraphicFramePr>
          <p:nvPr/>
        </p:nvGraphicFramePr>
        <p:xfrm>
          <a:off x="2436813" y="1524000"/>
          <a:ext cx="4484687" cy="930275"/>
        </p:xfrm>
        <a:graphic>
          <a:graphicData uri="http://schemas.openxmlformats.org/presentationml/2006/ole">
            <p:oleObj spid="_x0000_s38915" name="Equation" r:id="rId4" imgW="2197080" imgH="4572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590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Right Hand Sides are the same. Then :</a:t>
            </a:r>
            <a:endParaRPr lang="en-US" sz="2400" b="1" i="1" dirty="0"/>
          </a:p>
        </p:txBody>
      </p:sp>
      <p:graphicFrame>
        <p:nvGraphicFramePr>
          <p:cNvPr id="38916" name="Object 10"/>
          <p:cNvGraphicFramePr>
            <a:graphicFrameLocks noChangeAspect="1"/>
          </p:cNvGraphicFramePr>
          <p:nvPr/>
        </p:nvGraphicFramePr>
        <p:xfrm>
          <a:off x="2209800" y="3200400"/>
          <a:ext cx="3678238" cy="465138"/>
        </p:xfrm>
        <a:graphic>
          <a:graphicData uri="http://schemas.openxmlformats.org/presentationml/2006/ole">
            <p:oleObj spid="_x0000_s38916" name="Equation" r:id="rId5" imgW="1803240" imgH="2286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810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Back in time domain:</a:t>
            </a:r>
            <a:endParaRPr lang="en-US" sz="2400" b="1" i="1" dirty="0"/>
          </a:p>
        </p:txBody>
      </p:sp>
      <p:graphicFrame>
        <p:nvGraphicFramePr>
          <p:cNvPr id="38917" name="Object 10"/>
          <p:cNvGraphicFramePr>
            <a:graphicFrameLocks noChangeAspect="1"/>
          </p:cNvGraphicFramePr>
          <p:nvPr/>
        </p:nvGraphicFramePr>
        <p:xfrm>
          <a:off x="1341438" y="4343400"/>
          <a:ext cx="4846637" cy="698500"/>
        </p:xfrm>
        <a:graphic>
          <a:graphicData uri="http://schemas.openxmlformats.org/presentationml/2006/ole">
            <p:oleObj spid="_x0000_s38917" name="Equation" r:id="rId6" imgW="2374560" imgH="342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1126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This relates the channel parameters to the received data without knowledge of the transmitted message.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Example. Take a first order case: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838200"/>
          <a:ext cx="2859349" cy="509587"/>
        </p:xfrm>
        <a:graphic>
          <a:graphicData uri="http://schemas.openxmlformats.org/presentationml/2006/ole">
            <p:oleObj spid="_x0000_s39939" name="Equation" r:id="rId3" imgW="1282680" imgH="2286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371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Polyphase</a:t>
            </a:r>
            <a:r>
              <a:rPr lang="en-US" sz="2400" b="1" dirty="0" smtClean="0"/>
              <a:t> decomposition: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057400" y="1981200"/>
          <a:ext cx="3962400" cy="509588"/>
        </p:xfrm>
        <a:graphic>
          <a:graphicData uri="http://schemas.openxmlformats.org/presentationml/2006/ole">
            <p:oleObj spid="_x0000_s39940" name="Equation" r:id="rId4" imgW="177768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2667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Then: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133600" y="3124200"/>
          <a:ext cx="3730625" cy="465138"/>
        </p:xfrm>
        <a:graphic>
          <a:graphicData uri="http://schemas.openxmlformats.org/presentationml/2006/ole">
            <p:oleObj spid="_x0000_s39942" name="Equation" r:id="rId5" imgW="182880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962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vector form:</a:t>
            </a: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438400" y="4800600"/>
          <a:ext cx="3911600" cy="930275"/>
        </p:xfrm>
        <a:graphic>
          <a:graphicData uri="http://schemas.openxmlformats.org/presentationml/2006/ole">
            <p:oleObj spid="_x0000_s39943" name="Equation" r:id="rId6" imgW="19173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38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Compute Channel parameters from received signal:</a:t>
            </a:r>
            <a:endParaRPr lang="en-US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4724400"/>
          <a:ext cx="5954712" cy="762000"/>
        </p:xfrm>
        <a:graphic>
          <a:graphicData uri="http://schemas.openxmlformats.org/presentationml/2006/ole">
            <p:oleObj spid="_x0000_s23558" name="Equation" r:id="rId3" imgW="3771720" imgH="4824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5786967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the channel impulse response is proportional to the eigenvector corresponding to the smallest </a:t>
            </a:r>
            <a:r>
              <a:rPr lang="en-US" dirty="0" err="1" smtClean="0"/>
              <a:t>eigenvalue</a:t>
            </a:r>
            <a:r>
              <a:rPr lang="en-US" dirty="0" smtClean="0"/>
              <a:t> (zero if no noise) of 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43400" y="6074834"/>
          <a:ext cx="381000" cy="402166"/>
        </p:xfrm>
        <a:graphic>
          <a:graphicData uri="http://schemas.openxmlformats.org/presentationml/2006/ole">
            <p:oleObj spid="_x0000_s23559" name="Equation" r:id="rId4" imgW="228600" imgH="241200" progId="Equation.DSMT4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876800" y="27432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143500" y="26289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76800" y="1752600"/>
            <a:ext cx="228600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53000" y="2743200"/>
            <a:ext cx="1905000" cy="152400"/>
          </a:xfrm>
          <a:prstGeom prst="ellipse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562600" y="1524000"/>
          <a:ext cx="628650" cy="304800"/>
        </p:xfrm>
        <a:graphic>
          <a:graphicData uri="http://schemas.openxmlformats.org/presentationml/2006/ole">
            <p:oleObj spid="_x0000_s23562" name="Equation" r:id="rId5" imgW="419040" imgH="203040" progId="Equation.DSMT4">
              <p:embed/>
            </p:oleObj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7162800" y="2590800"/>
          <a:ext cx="895350" cy="304800"/>
        </p:xfrm>
        <a:graphic>
          <a:graphicData uri="http://schemas.openxmlformats.org/presentationml/2006/ole">
            <p:oleObj spid="_x0000_s23563" name="Equation" r:id="rId6" imgW="596880" imgH="203040" progId="Equation.DSMT4">
              <p:embed/>
            </p:oleObj>
          </a:graphicData>
        </a:graphic>
      </p:graphicFrame>
      <p:cxnSp>
        <p:nvCxnSpPr>
          <p:cNvPr id="23" name="Straight Arrow Connector 22"/>
          <p:cNvCxnSpPr>
            <a:stCxn id="18" idx="0"/>
          </p:cNvCxnSpPr>
          <p:nvPr/>
        </p:nvCxnSpPr>
        <p:spPr>
          <a:xfrm rot="16200000" flipV="1">
            <a:off x="5505450" y="2343150"/>
            <a:ext cx="457200" cy="342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means that the received signal ‘’lives” in a subspace.</a:t>
            </a:r>
          </a:p>
          <a:p>
            <a:r>
              <a:rPr lang="en-US" sz="2400" b="1" dirty="0" smtClean="0"/>
              <a:t>The  channel parameters “live” in the orthogonal subspace.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962400" y="1676400"/>
          <a:ext cx="954087" cy="838200"/>
        </p:xfrm>
        <a:graphic>
          <a:graphicData uri="http://schemas.openxmlformats.org/presentationml/2006/ole">
            <p:oleObj spid="_x0000_s23564" name="Equation" r:id="rId7" imgW="520560" imgH="457200" progId="Equation.DSMT4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2667000" y="2971800"/>
          <a:ext cx="1350963" cy="838200"/>
        </p:xfrm>
        <a:graphic>
          <a:graphicData uri="http://schemas.openxmlformats.org/presentationml/2006/ole">
            <p:oleObj spid="_x0000_s23565" name="Equation" r:id="rId8" imgW="736560" imgH="457200" progId="Equation.DSMT4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4114800" y="34290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53000" y="2133600"/>
            <a:ext cx="457200" cy="1524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V="1">
            <a:off x="5181600" y="2133600"/>
            <a:ext cx="1600200" cy="1295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57800" y="3505200"/>
            <a:ext cx="1143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noise</a:t>
            </a:r>
            <a:endParaRPr lang="en-US" b="1" i="1" dirty="0"/>
          </a:p>
        </p:txBody>
      </p:sp>
      <p:cxnSp>
        <p:nvCxnSpPr>
          <p:cNvPr id="40" name="Straight Arrow Connector 39"/>
          <p:cNvCxnSpPr/>
          <p:nvPr/>
        </p:nvCxnSpPr>
        <p:spPr>
          <a:xfrm rot="16200000" flipV="1">
            <a:off x="5524500" y="33147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71600" y="3124200"/>
            <a:ext cx="1143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Received signal</a:t>
            </a:r>
            <a:endParaRPr lang="en-US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2514600" y="1828800"/>
            <a:ext cx="1371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Channel parameters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Mod and </a:t>
            </a:r>
            <a:r>
              <a:rPr lang="en-US" sz="2400" b="1" dirty="0" err="1" smtClean="0"/>
              <a:t>Demod</a:t>
            </a:r>
            <a:r>
              <a:rPr lang="en-US" sz="2400" b="1" dirty="0" smtClean="0"/>
              <a:t> with ZP OFDM</a:t>
            </a:r>
            <a:endParaRPr lang="en-US" sz="2400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0" y="24384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0" y="2057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2057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057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914400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>
            <a:off x="3352800" y="121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48200" y="121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86200" y="990600"/>
          <a:ext cx="603250" cy="420688"/>
        </p:xfrm>
        <a:graphic>
          <a:graphicData uri="http://schemas.openxmlformats.org/presentationml/2006/ole">
            <p:oleObj spid="_x0000_s25602" name="Equation" r:id="rId3" imgW="291960" imgH="20304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800600" y="24384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rapezoid 30"/>
          <p:cNvSpPr/>
          <p:nvPr/>
        </p:nvSpPr>
        <p:spPr>
          <a:xfrm>
            <a:off x="5029200" y="2057400"/>
            <a:ext cx="1143000" cy="381000"/>
          </a:xfrm>
          <a:prstGeom prst="trapezoid">
            <a:avLst>
              <a:gd name="adj" fmla="val 62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rapezoid 31"/>
          <p:cNvSpPr/>
          <p:nvPr/>
        </p:nvSpPr>
        <p:spPr>
          <a:xfrm>
            <a:off x="6400800" y="2057400"/>
            <a:ext cx="1143000" cy="381000"/>
          </a:xfrm>
          <a:prstGeom prst="trapezoid">
            <a:avLst>
              <a:gd name="adj" fmla="val 62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apezoid 32"/>
          <p:cNvSpPr/>
          <p:nvPr/>
        </p:nvSpPr>
        <p:spPr>
          <a:xfrm>
            <a:off x="7772400" y="2057400"/>
            <a:ext cx="1143000" cy="381000"/>
          </a:xfrm>
          <a:prstGeom prst="trapezoid">
            <a:avLst>
              <a:gd name="adj" fmla="val 62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-648494" y="1866900"/>
            <a:ext cx="1753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23106" y="1866900"/>
            <a:ext cx="1753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133600" y="1905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343400" y="21336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715000" y="21336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972300" y="20193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828800" y="1143000"/>
          <a:ext cx="758825" cy="392113"/>
        </p:xfrm>
        <a:graphic>
          <a:graphicData uri="http://schemas.openxmlformats.org/presentationml/2006/ole">
            <p:oleObj spid="_x0000_s25603" name="Equation" r:id="rId4" imgW="393480" imgH="203040" progId="Equation.DSMT4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553200" y="1219200"/>
          <a:ext cx="782637" cy="392113"/>
        </p:xfrm>
        <a:graphic>
          <a:graphicData uri="http://schemas.openxmlformats.org/presentationml/2006/ole">
            <p:oleObj spid="_x0000_s25604" name="Equation" r:id="rId5" imgW="406080" imgH="203040" progId="Equation.DSMT4">
              <p:embed/>
            </p:oleObj>
          </a:graphicData>
        </a:graphic>
      </p:graphicFrame>
      <p:cxnSp>
        <p:nvCxnSpPr>
          <p:cNvPr id="44" name="Straight Arrow Connector 43"/>
          <p:cNvCxnSpPr/>
          <p:nvPr/>
        </p:nvCxnSpPr>
        <p:spPr>
          <a:xfrm>
            <a:off x="228600" y="2590800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029200" y="2667000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8600" y="19050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799306" y="2171700"/>
            <a:ext cx="68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143000" y="1903412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495300" y="1524000"/>
          <a:ext cx="342900" cy="342900"/>
        </p:xfrm>
        <a:graphic>
          <a:graphicData uri="http://schemas.openxmlformats.org/presentationml/2006/ole">
            <p:oleObj spid="_x0000_s25605" name="Equation" r:id="rId6" imgW="177480" imgH="17748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255713" y="1535113"/>
          <a:ext cx="269875" cy="319087"/>
        </p:xfrm>
        <a:graphic>
          <a:graphicData uri="http://schemas.openxmlformats.org/presentationml/2006/ole">
            <p:oleObj spid="_x0000_s25606" name="Equation" r:id="rId7" imgW="139680" imgH="164880" progId="Equation.DSMT4">
              <p:embed/>
            </p:oleObj>
          </a:graphicData>
        </a:graphic>
      </p:graphicFrame>
      <p:cxnSp>
        <p:nvCxnSpPr>
          <p:cNvPr id="64" name="Straight Connector 63"/>
          <p:cNvCxnSpPr/>
          <p:nvPr/>
        </p:nvCxnSpPr>
        <p:spPr>
          <a:xfrm>
            <a:off x="1143000" y="24384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514600" y="24384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48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i-1</a:t>
            </a:r>
            <a:endParaRPr lang="en-US" b="1" i="1" dirty="0">
              <a:solidFill>
                <a:schemeClr val="bg1"/>
              </a:solidFill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65138" y="2590800"/>
          <a:ext cx="784225" cy="342900"/>
        </p:xfrm>
        <a:graphic>
          <a:graphicData uri="http://schemas.openxmlformats.org/presentationml/2006/ole">
            <p:oleObj spid="_x0000_s25607" name="Equation" r:id="rId8" imgW="406080" imgH="17748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410200" y="2667000"/>
          <a:ext cx="784225" cy="342900"/>
        </p:xfrm>
        <a:graphic>
          <a:graphicData uri="http://schemas.openxmlformats.org/presentationml/2006/ole">
            <p:oleObj spid="_x0000_s25608" name="Equation" r:id="rId9" imgW="406080" imgH="177480" progId="Equation.DSMT4">
              <p:embed/>
            </p:oleObj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0" y="3200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 one OFDM Symbol (with index 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)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233488" y="5399088"/>
          <a:ext cx="5924550" cy="415925"/>
        </p:xfrm>
        <a:graphic>
          <a:graphicData uri="http://schemas.openxmlformats.org/presentationml/2006/ole">
            <p:oleObj spid="_x0000_s25609" name="Equation" r:id="rId10" imgW="2895480" imgH="203040" progId="Equation.DSMT4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501775" y="3810000"/>
          <a:ext cx="2719388" cy="392113"/>
        </p:xfrm>
        <a:graphic>
          <a:graphicData uri="http://schemas.openxmlformats.org/presentationml/2006/ole">
            <p:oleObj spid="_x0000_s25610" name="Equation" r:id="rId11" imgW="1409400" imgH="203040" progId="Equation.DSMT4">
              <p:embed/>
            </p:oleObj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Transmittedsignal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0" y="4648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Channel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0" y="53734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Received data</a:t>
            </a:r>
            <a:endParaRPr lang="en-US" b="1" dirty="0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1576388" y="4637088"/>
          <a:ext cx="2449512" cy="392112"/>
        </p:xfrm>
        <a:graphic>
          <a:graphicData uri="http://schemas.openxmlformats.org/presentationml/2006/ole">
            <p:oleObj spid="_x0000_s25611" name="Equation" r:id="rId12" imgW="1269720" imgH="203040" progId="Equation.DSMT4">
              <p:embed/>
            </p:oleObj>
          </a:graphicData>
        </a:graphic>
      </p:graphicFrame>
      <p:cxnSp>
        <p:nvCxnSpPr>
          <p:cNvPr id="81" name="Straight Connector 80"/>
          <p:cNvCxnSpPr/>
          <p:nvPr/>
        </p:nvCxnSpPr>
        <p:spPr>
          <a:xfrm>
            <a:off x="0" y="4419600"/>
            <a:ext cx="457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0" y="5180012"/>
            <a:ext cx="457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764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i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80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i+1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816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i-1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294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i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010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i+1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There are different “flavors” of OFDM according what we put in the Prefix:</a:t>
            </a:r>
            <a:endParaRPr lang="en-US" sz="2400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66800" y="2590800"/>
            <a:ext cx="670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676400" y="2057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21336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2057400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2133600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2057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57600" y="21336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057400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2133600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2057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86400" y="21336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0" y="2057400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05600" y="2133600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85800" y="2220912"/>
          <a:ext cx="784033" cy="446088"/>
        </p:xfrm>
        <a:graphic>
          <a:graphicData uri="http://schemas.openxmlformats.org/presentationml/2006/ole">
            <p:oleObj spid="_x0000_s1026" name="Equation" r:id="rId3" imgW="177480" imgH="10152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315200" y="2133600"/>
          <a:ext cx="784225" cy="446087"/>
        </p:xfrm>
        <a:graphic>
          <a:graphicData uri="http://schemas.openxmlformats.org/presentationml/2006/ole">
            <p:oleObj spid="_x0000_s1027" name="Equation" r:id="rId4" imgW="177480" imgH="10152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58000" y="2667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time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14600" y="1295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Prefix</a:t>
            </a:r>
            <a:endParaRPr lang="en-US" i="1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048000" y="182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3276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Three main choices: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CP-OFDM with Cyclic Prefix (CP)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ZP-OFDM with Zero Prefix (ZP)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TDS-OFDM (Time Domain Synchronous) with  Pseudo-Random Prefix 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19600" y="1295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Prefix</a:t>
            </a:r>
            <a:endParaRPr lang="en-US" i="1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953000" y="182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48400" y="1295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Prefix</a:t>
            </a:r>
            <a:endParaRPr lang="en-US" i="1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781800" y="182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2235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Define the  2N points FFT, by zero padding</a:t>
            </a:r>
            <a:endParaRPr lang="en-US" sz="20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8200" y="1447800"/>
          <a:ext cx="4800600" cy="1508042"/>
        </p:xfrm>
        <a:graphic>
          <a:graphicData uri="http://schemas.openxmlformats.org/presentationml/2006/ole">
            <p:oleObj spid="_x0000_s26626" name="Equation" r:id="rId3" imgW="2425680" imgH="76176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9624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Due to the zero padding, convolution and circular convolution are the same:</a:t>
            </a:r>
            <a:endParaRPr lang="en-US" sz="20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4572000"/>
          <a:ext cx="5594350" cy="474554"/>
        </p:xfrm>
        <a:graphic>
          <a:graphicData uri="http://schemas.openxmlformats.org/presentationml/2006/ole">
            <p:oleObj spid="_x0000_s26627" name="Equation" r:id="rId4" imgW="269208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Recall the transmitted data (drop the block index </a:t>
            </a:r>
            <a:r>
              <a:rPr lang="en-US" sz="2000" b="1" i="1" dirty="0" smtClean="0"/>
              <a:t>“</a:t>
            </a:r>
            <a:r>
              <a:rPr lang="en-US" sz="2000" b="1" i="1" dirty="0" err="1" smtClean="0"/>
              <a:t>i</a:t>
            </a:r>
            <a:r>
              <a:rPr lang="en-US" sz="2000" b="1" dirty="0" smtClean="0"/>
              <a:t>” for convenience</a:t>
            </a:r>
            <a:r>
              <a:rPr lang="en-US" sz="2000" b="1" i="1" dirty="0" smtClean="0"/>
              <a:t>:</a:t>
            </a:r>
            <a:endParaRPr lang="en-US" sz="2000" b="1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457200"/>
          <a:ext cx="4516438" cy="519113"/>
        </p:xfrm>
        <a:graphic>
          <a:graphicData uri="http://schemas.openxmlformats.org/presentationml/2006/ole">
            <p:oleObj spid="_x0000_s26628" name="Equation" r:id="rId5" imgW="2209680" imgH="2538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0480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Fact (easy to show):</a:t>
            </a:r>
            <a:endParaRPr lang="en-US" sz="2000" b="1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295400" y="3505200"/>
          <a:ext cx="4333875" cy="466725"/>
        </p:xfrm>
        <a:graphic>
          <a:graphicData uri="http://schemas.openxmlformats.org/presentationml/2006/ole">
            <p:oleObj spid="_x0000_s26629" name="Equation" r:id="rId6" imgW="212076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1816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Demodulation:</a:t>
            </a:r>
            <a:endParaRPr lang="en-US" sz="20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5400" y="5638800"/>
          <a:ext cx="5969000" cy="914400"/>
        </p:xfrm>
        <a:graphic>
          <a:graphicData uri="http://schemas.openxmlformats.org/presentationml/2006/ole">
            <p:oleObj spid="_x0000_s26630" name="Equation" r:id="rId7" imgW="29844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133600"/>
            <a:ext cx="838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76400" y="2286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76400" y="2743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74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N-IFFT</a:t>
            </a:r>
            <a:endParaRPr lang="en-US" b="1" i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52600" y="2218008"/>
          <a:ext cx="225425" cy="525192"/>
        </p:xfrm>
        <a:graphic>
          <a:graphicData uri="http://schemas.openxmlformats.org/presentationml/2006/ole">
            <p:oleObj spid="_x0000_s27650" name="Equation" r:id="rId3" imgW="75960" imgH="177480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895600" y="227779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5600" y="273499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971800" y="2209800"/>
          <a:ext cx="225425" cy="525192"/>
        </p:xfrm>
        <a:graphic>
          <a:graphicData uri="http://schemas.openxmlformats.org/presentationml/2006/ole">
            <p:oleObj spid="_x0000_s27651" name="Equation" r:id="rId4" imgW="75960" imgH="177480" progId="Equation.DSMT4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3276600" y="1905000"/>
            <a:ext cx="609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228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+ZP</a:t>
            </a:r>
            <a:endParaRPr lang="en-US" b="1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86200" y="1981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86200" y="273499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962400" y="2057400"/>
          <a:ext cx="225425" cy="525192"/>
        </p:xfrm>
        <a:graphic>
          <a:graphicData uri="http://schemas.openxmlformats.org/presentationml/2006/ole">
            <p:oleObj spid="_x0000_s27652" name="Equation" r:id="rId5" imgW="75960" imgH="177480" progId="Equation.DSMT4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4267200" y="1905000"/>
            <a:ext cx="609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2672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P/S</a:t>
            </a:r>
            <a:endParaRPr lang="en-US" b="1" i="1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819400" y="1600200"/>
          <a:ext cx="495200" cy="344487"/>
        </p:xfrm>
        <a:graphic>
          <a:graphicData uri="http://schemas.openxmlformats.org/presentationml/2006/ole">
            <p:oleObj spid="_x0000_s27653" name="Equation" r:id="rId6" imgW="291960" imgH="20304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068388" y="2362200"/>
          <a:ext cx="646112" cy="344488"/>
        </p:xfrm>
        <a:graphic>
          <a:graphicData uri="http://schemas.openxmlformats.org/presentationml/2006/ole">
            <p:oleObj spid="_x0000_s27654" name="Equation" r:id="rId7" imgW="380880" imgH="203040" progId="Equation.DSMT4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4876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638800" y="2057400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638800" y="220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TX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>
            <a:stCxn id="34" idx="3"/>
          </p:cNvCxnSpPr>
          <p:nvPr/>
        </p:nvCxnSpPr>
        <p:spPr>
          <a:xfrm>
            <a:off x="6477000" y="2438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630194" y="2057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934200" y="16002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V="1">
            <a:off x="6667500" y="16383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828800" y="4038600"/>
            <a:ext cx="914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403350" y="4419600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403350" y="4876800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242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2N-FFT</a:t>
            </a:r>
            <a:endParaRPr lang="en-US" b="1" i="1" dirty="0"/>
          </a:p>
        </p:txBody>
      </p:sp>
      <p:sp>
        <p:nvSpPr>
          <p:cNvPr id="52" name="Rectangle 51"/>
          <p:cNvSpPr/>
          <p:nvPr/>
        </p:nvSpPr>
        <p:spPr>
          <a:xfrm>
            <a:off x="3124200" y="4038600"/>
            <a:ext cx="914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038600" y="4114800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38600" y="4868592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4114800" y="4191000"/>
          <a:ext cx="225425" cy="525192"/>
        </p:xfrm>
        <a:graphic>
          <a:graphicData uri="http://schemas.openxmlformats.org/presentationml/2006/ole">
            <p:oleObj spid="_x0000_s27657" name="Equation" r:id="rId8" imgW="75960" imgH="177480" progId="Equation.DSMT4">
              <p:embed/>
            </p:oleObj>
          </a:graphicData>
        </a:graphic>
      </p:graphicFrame>
      <p:sp>
        <p:nvSpPr>
          <p:cNvPr id="57" name="Rectangle 56"/>
          <p:cNvSpPr/>
          <p:nvPr/>
        </p:nvSpPr>
        <p:spPr>
          <a:xfrm>
            <a:off x="4419600" y="4038600"/>
            <a:ext cx="609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4196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S/P</a:t>
            </a:r>
            <a:endParaRPr lang="en-US" b="1" i="1" dirty="0"/>
          </a:p>
        </p:txBody>
      </p:sp>
      <p:graphicFrame>
        <p:nvGraphicFramePr>
          <p:cNvPr id="60" name="Object 6"/>
          <p:cNvGraphicFramePr>
            <a:graphicFrameLocks noChangeAspect="1"/>
          </p:cNvGraphicFramePr>
          <p:nvPr/>
        </p:nvGraphicFramePr>
        <p:xfrm>
          <a:off x="685800" y="4419600"/>
          <a:ext cx="711200" cy="344488"/>
        </p:xfrm>
        <a:graphic>
          <a:graphicData uri="http://schemas.openxmlformats.org/presentationml/2006/ole">
            <p:oleObj spid="_x0000_s27659" name="Equation" r:id="rId9" imgW="419040" imgH="203040" progId="Equation.DSMT4">
              <p:embed/>
            </p:oleObj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5029200" y="4572000"/>
            <a:ext cx="762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791200" y="4191000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791200" y="4343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RX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>
            <a:stCxn id="62" idx="3"/>
          </p:cNvCxnSpPr>
          <p:nvPr/>
        </p:nvCxnSpPr>
        <p:spPr>
          <a:xfrm>
            <a:off x="6629400" y="4572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6782594" y="4191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7086600" y="3733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V="1">
            <a:off x="6819900" y="37719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743200" y="4199208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743200" y="4953000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2819400" y="4275408"/>
          <a:ext cx="225425" cy="525192"/>
        </p:xfrm>
        <a:graphic>
          <a:graphicData uri="http://schemas.openxmlformats.org/presentationml/2006/ole">
            <p:oleObj spid="_x0000_s27660" name="Equation" r:id="rId10" imgW="75960" imgH="177480" progId="Equation.DSMT4">
              <p:embed/>
            </p:oleObj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1479550" y="4351338"/>
          <a:ext cx="225425" cy="525462"/>
        </p:xfrm>
        <a:graphic>
          <a:graphicData uri="http://schemas.openxmlformats.org/presentationml/2006/ole">
            <p:oleObj spid="_x0000_s27661" name="Equation" r:id="rId11" imgW="75960" imgH="177480" progId="Equation.DSMT4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1828800" y="4038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Choose even indices</a:t>
            </a:r>
            <a:endParaRPr lang="en-US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ZP OFDM: one approach to Mod. and </a:t>
            </a:r>
            <a:r>
              <a:rPr lang="en-US" sz="2400" b="1" dirty="0" err="1" smtClean="0"/>
              <a:t>Demod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Blind Equalization with ZP OFDM</a:t>
            </a:r>
            <a:endParaRPr lang="en-US" sz="2400" b="1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219200" y="4267200"/>
          <a:ext cx="5765800" cy="807842"/>
        </p:xfrm>
        <a:graphic>
          <a:graphicData uri="http://schemas.openxmlformats.org/presentationml/2006/ole">
            <p:oleObj spid="_x0000_s28674" name="Equation" r:id="rId3" imgW="3085920" imgH="431640" progId="Equation.DSMT4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5695950" y="11430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95950" y="9906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10350" y="15240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72150" y="114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data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191250" y="12573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7104856" y="1256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10350" y="9906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924550" y="609600"/>
          <a:ext cx="342900" cy="342900"/>
        </p:xfrm>
        <a:graphic>
          <a:graphicData uri="http://schemas.openxmlformats.org/presentationml/2006/ole">
            <p:oleObj spid="_x0000_s28675" name="Equation" r:id="rId4" imgW="177480" imgH="17748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915150" y="609600"/>
          <a:ext cx="342900" cy="342900"/>
        </p:xfrm>
        <a:graphic>
          <a:graphicData uri="http://schemas.openxmlformats.org/presentationml/2006/ole">
            <p:oleObj spid="_x0000_s28676" name="Equation" r:id="rId5" imgW="177480" imgH="17748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1062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See the zero padded </a:t>
            </a:r>
            <a:endParaRPr lang="en-US" sz="2400" b="1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667000" y="1066800"/>
          <a:ext cx="657109" cy="457200"/>
        </p:xfrm>
        <a:graphic>
          <a:graphicData uri="http://schemas.openxmlformats.org/presentationml/2006/ole">
            <p:oleObj spid="_x0000_s28677" name="Equation" r:id="rId6" imgW="291960" imgH="20304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Define:</a:t>
            </a:r>
            <a:endParaRPr lang="en-US" sz="2400" b="1" dirty="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143000" y="1828800"/>
          <a:ext cx="3213100" cy="882650"/>
        </p:xfrm>
        <a:graphic>
          <a:graphicData uri="http://schemas.openxmlformats.org/presentationml/2006/ole">
            <p:oleObj spid="_x0000_s28678" name="Equation" r:id="rId7" imgW="1663560" imgH="457200" progId="Equation.DSMT4">
              <p:embed/>
            </p:oleObj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5695950" y="23622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390481" y="2276475"/>
            <a:ext cx="457994" cy="19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7304881" y="2275681"/>
            <a:ext cx="457200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19750" y="15240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19750" y="23622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10350" y="2057400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5325269" y="1210469"/>
            <a:ext cx="762000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6400800" y="1905000"/>
          <a:ext cx="171450" cy="319087"/>
        </p:xfrm>
        <a:graphic>
          <a:graphicData uri="http://schemas.openxmlformats.org/presentationml/2006/ole">
            <p:oleObj spid="_x0000_s28681" name="Equation" r:id="rId8" imgW="88560" imgH="164880" progId="Equation.DSMT4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4981575" y="1066800"/>
          <a:ext cx="657225" cy="457200"/>
        </p:xfrm>
        <a:graphic>
          <a:graphicData uri="http://schemas.openxmlformats.org/presentationml/2006/ole">
            <p:oleObj spid="_x0000_s28682" name="Equation" r:id="rId9" imgW="291960" imgH="203040" progId="Equation.DSMT4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010150" y="1828800"/>
          <a:ext cx="628650" cy="457200"/>
        </p:xfrm>
        <a:graphic>
          <a:graphicData uri="http://schemas.openxmlformats.org/presentationml/2006/ole">
            <p:oleObj spid="_x0000_s28683" name="Equation" r:id="rId10" imgW="279360" imgH="20304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0" y="2971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Then:                              for all </a:t>
            </a:r>
            <a:endParaRPr lang="en-US" sz="2400" b="1" dirty="0"/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952500" y="2971800"/>
          <a:ext cx="1714500" cy="457200"/>
        </p:xfrm>
        <a:graphic>
          <a:graphicData uri="http://schemas.openxmlformats.org/presentationml/2006/ole">
            <p:oleObj spid="_x0000_s28684" name="Equation" r:id="rId11" imgW="761760" imgH="203040" progId="Equation.DSMT4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3648075" y="2971800"/>
          <a:ext cx="2143125" cy="457200"/>
        </p:xfrm>
        <a:graphic>
          <a:graphicData uri="http://schemas.openxmlformats.org/presentationml/2006/ole">
            <p:oleObj spid="_x0000_s28685" name="Equation" r:id="rId12" imgW="952200" imgH="203040" progId="Equation.DSMT4">
              <p:embed/>
            </p:oleObj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0" y="3657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Recall that DFT of the product is the circular convolution of the DFT’s:</a:t>
            </a:r>
            <a:endParaRPr lang="en-US" sz="2400" b="1" dirty="0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5334794" y="21328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7791450" y="2509838"/>
          <a:ext cx="285750" cy="314325"/>
        </p:xfrm>
        <a:graphic>
          <a:graphicData uri="http://schemas.openxmlformats.org/presentationml/2006/ole">
            <p:oleObj spid="_x0000_s28686" name="Equation" r:id="rId13" imgW="126720" imgH="139680" progId="Equation.DSMT4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7696200" y="1600200"/>
          <a:ext cx="285750" cy="314325"/>
        </p:xfrm>
        <a:graphic>
          <a:graphicData uri="http://schemas.openxmlformats.org/presentationml/2006/ole">
            <p:oleObj spid="_x0000_s28687" name="Equation" r:id="rId14" imgW="126720" imgH="139680" progId="Equation.DSMT4">
              <p:embed/>
            </p:oleObj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1066800" y="5562600"/>
          <a:ext cx="6835775" cy="1143000"/>
        </p:xfrm>
        <a:graphic>
          <a:graphicData uri="http://schemas.openxmlformats.org/presentationml/2006/ole">
            <p:oleObj spid="_x0000_s28688" name="Equation" r:id="rId15" imgW="3949560" imgH="660240" progId="Equation.DSMT4">
              <p:embed/>
            </p:oleObj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0" y="5105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where:</a:t>
            </a:r>
            <a:endParaRPr lang="en-US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that                          for </a:t>
            </a:r>
            <a:r>
              <a:rPr lang="en-US" i="1" dirty="0" smtClean="0"/>
              <a:t>k </a:t>
            </a:r>
            <a:r>
              <a:rPr lang="en-US" dirty="0" smtClean="0"/>
              <a:t>even, non zero.</a:t>
            </a:r>
          </a:p>
          <a:p>
            <a:r>
              <a:rPr lang="en-US" dirty="0" smtClean="0"/>
              <a:t>Then: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95400" y="381000"/>
          <a:ext cx="1066800" cy="396949"/>
        </p:xfrm>
        <a:graphic>
          <a:graphicData uri="http://schemas.openxmlformats.org/presentationml/2006/ole">
            <p:oleObj spid="_x0000_s29698" name="Equation" r:id="rId3" imgW="545760" imgH="20304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9213" y="1219200"/>
          <a:ext cx="6683375" cy="1543050"/>
        </p:xfrm>
        <a:graphic>
          <a:graphicData uri="http://schemas.openxmlformats.org/presentationml/2006/ole">
            <p:oleObj spid="_x0000_s29699" name="Equation" r:id="rId4" imgW="3746160" imgH="8632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2895600"/>
          <a:ext cx="1349375" cy="377825"/>
        </p:xfrm>
        <a:graphic>
          <a:graphicData uri="http://schemas.openxmlformats.org/presentationml/2006/ole">
            <p:oleObj spid="_x0000_s29700" name="Equation" r:id="rId5" imgW="634680" imgH="17748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733800" y="2895600"/>
          <a:ext cx="1025525" cy="377825"/>
        </p:xfrm>
        <a:graphic>
          <a:graphicData uri="http://schemas.openxmlformats.org/presentationml/2006/ole">
            <p:oleObj spid="_x0000_s29701" name="Equation" r:id="rId6" imgW="482400" imgH="17748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49975" y="2819400"/>
          <a:ext cx="917575" cy="377825"/>
        </p:xfrm>
        <a:graphic>
          <a:graphicData uri="http://schemas.openxmlformats.org/presentationml/2006/ole">
            <p:oleObj spid="_x0000_s29702" name="Equation" r:id="rId7" imgW="431640" imgH="177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657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relates even and odd frequency components: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4267200"/>
          <a:ext cx="6091238" cy="855663"/>
        </p:xfrm>
        <a:graphic>
          <a:graphicData uri="http://schemas.openxmlformats.org/presentationml/2006/ole">
            <p:oleObj spid="_x0000_s29703" name="Equation" r:id="rId8" imgW="3073320" imgH="4316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90600" y="5410200"/>
          <a:ext cx="1764509" cy="392113"/>
        </p:xfrm>
        <a:graphic>
          <a:graphicData uri="http://schemas.openxmlformats.org/presentationml/2006/ole">
            <p:oleObj spid="_x0000_s29704" name="Equation" r:id="rId9" imgW="9144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Since (neglect the noise and put back block index </a:t>
            </a:r>
            <a:r>
              <a:rPr lang="en-US" sz="2400" b="1" i="1" dirty="0" smtClean="0"/>
              <a:t>“</a:t>
            </a:r>
            <a:r>
              <a:rPr lang="en-US" sz="2400" b="1" i="1" dirty="0" err="1" smtClean="0"/>
              <a:t>i</a:t>
            </a:r>
            <a:r>
              <a:rPr lang="en-US" sz="2400" b="1" dirty="0" smtClean="0"/>
              <a:t>”</a:t>
            </a:r>
            <a:r>
              <a:rPr lang="en-US" sz="2400" b="1" i="1" dirty="0" smtClean="0"/>
              <a:t>):</a:t>
            </a:r>
            <a:endParaRPr lang="en-US" sz="2400" b="1" i="1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790700" y="990600"/>
          <a:ext cx="4876800" cy="457200"/>
        </p:xfrm>
        <a:graphic>
          <a:graphicData uri="http://schemas.openxmlformats.org/presentationml/2006/ole">
            <p:oleObj spid="_x0000_s30722" name="Equation" r:id="rId3" imgW="2438280" imgH="2286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752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implies that, for each data block 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for </a:t>
            </a:r>
            <a:r>
              <a:rPr lang="en-US" sz="2400" i="1" dirty="0" smtClean="0"/>
              <a:t>m=</a:t>
            </a:r>
            <a:r>
              <a:rPr lang="en-US" sz="2400" dirty="0" smtClean="0"/>
              <a:t>0,…,</a:t>
            </a:r>
            <a:r>
              <a:rPr lang="en-US" sz="2400" i="1" dirty="0" smtClean="0"/>
              <a:t>N-</a:t>
            </a:r>
            <a:r>
              <a:rPr lang="en-US" sz="2400" dirty="0" smtClean="0"/>
              <a:t>1</a:t>
            </a:r>
            <a:endParaRPr lang="en-US" sz="2400" b="1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863600" y="2438400"/>
          <a:ext cx="5964238" cy="855663"/>
        </p:xfrm>
        <a:graphic>
          <a:graphicData uri="http://schemas.openxmlformats.org/presentationml/2006/ole">
            <p:oleObj spid="_x0000_s30723" name="Equation" r:id="rId4" imgW="3009600" imgH="4316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429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matrix form, for the </a:t>
            </a:r>
            <a:r>
              <a:rPr lang="en-US" sz="2400" b="1" i="1" dirty="0" err="1" smtClean="0"/>
              <a:t>i-th</a:t>
            </a:r>
            <a:r>
              <a:rPr lang="en-US" sz="2400" b="1" dirty="0" smtClean="0"/>
              <a:t> received data block :</a:t>
            </a:r>
            <a:endParaRPr lang="en-US" sz="24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4038600"/>
          <a:ext cx="3281362" cy="617538"/>
        </p:xfrm>
        <a:graphic>
          <a:graphicData uri="http://schemas.openxmlformats.org/presentationml/2006/ole">
            <p:oleObj spid="_x0000_s30724" name="Equation" r:id="rId5" imgW="12826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matrix form, for the </a:t>
            </a:r>
            <a:r>
              <a:rPr lang="en-US" sz="2400" b="1" i="1" dirty="0" err="1" smtClean="0"/>
              <a:t>i-th</a:t>
            </a:r>
            <a:r>
              <a:rPr lang="en-US" sz="2400" b="1" dirty="0" smtClean="0"/>
              <a:t> received data block 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362200" y="1066800"/>
          <a:ext cx="3281362" cy="617538"/>
        </p:xfrm>
        <a:graphic>
          <a:graphicData uri="http://schemas.openxmlformats.org/presentationml/2006/ole">
            <p:oleObj spid="_x0000_s31746" name="Equation" r:id="rId3" imgW="1282680" imgH="2412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Where we define: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1" y="3124200"/>
          <a:ext cx="7162800" cy="521691"/>
        </p:xfrm>
        <a:graphic>
          <a:graphicData uri="http://schemas.openxmlformats.org/presentationml/2006/ole">
            <p:oleObj spid="_x0000_s31747" name="Equation" r:id="rId4" imgW="3835080" imgH="27936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04801" y="2667000"/>
          <a:ext cx="7010400" cy="522794"/>
        </p:xfrm>
        <a:graphic>
          <a:graphicData uri="http://schemas.openxmlformats.org/presentationml/2006/ole">
            <p:oleObj spid="_x0000_s31748" name="Equation" r:id="rId5" imgW="3746160" imgH="27936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31825" y="4495800"/>
          <a:ext cx="7346950" cy="534988"/>
        </p:xfrm>
        <a:graphic>
          <a:graphicData uri="http://schemas.openxmlformats.org/presentationml/2006/ole">
            <p:oleObj spid="_x0000_s31749" name="Equation" r:id="rId6" imgW="3835080" imgH="27936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96913" y="4038600"/>
          <a:ext cx="7102475" cy="534988"/>
        </p:xfrm>
        <a:graphic>
          <a:graphicData uri="http://schemas.openxmlformats.org/presentationml/2006/ole">
            <p:oleObj spid="_x0000_s31750" name="Equation" r:id="rId7" imgW="3708360" imgH="27936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746125" y="5638800"/>
          <a:ext cx="6469063" cy="754063"/>
        </p:xfrm>
        <a:graphic>
          <a:graphicData uri="http://schemas.openxmlformats.org/presentationml/2006/ole">
            <p:oleObj spid="_x0000_s31751" name="Equation" r:id="rId8" imgW="337788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2057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a) the </a:t>
            </a:r>
            <a:r>
              <a:rPr lang="en-US" sz="2000" b="1" dirty="0" err="1" smtClean="0"/>
              <a:t>NxN</a:t>
            </a:r>
            <a:r>
              <a:rPr lang="en-US" sz="2000" b="1" dirty="0" smtClean="0"/>
              <a:t> diagonal matrices of  even and odd  2N DFT components of the channel: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57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b) The Nx1  vectors of  even and odd  2N DFT components of each received block: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105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c) The </a:t>
            </a:r>
            <a:r>
              <a:rPr lang="en-US" sz="2000" b="1" dirty="0" err="1" smtClean="0"/>
              <a:t>NxN</a:t>
            </a:r>
            <a:r>
              <a:rPr lang="en-US" sz="2000" b="1" dirty="0" smtClean="0"/>
              <a:t> matrix of this term defined earlier:</a:t>
            </a:r>
            <a:endParaRPr lang="en-US" sz="2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371600" y="1981200"/>
          <a:ext cx="6140450" cy="617538"/>
        </p:xfrm>
        <a:graphic>
          <a:graphicData uri="http://schemas.openxmlformats.org/presentationml/2006/ole">
            <p:oleObj spid="_x0000_s32770" name="Equation" r:id="rId3" imgW="2400120" imgH="2412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expression relates the received data blocks with the channel frequency response.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Now see how to actually compute the channel frequency response.</a:t>
            </a:r>
          </a:p>
          <a:p>
            <a:r>
              <a:rPr lang="en-US" sz="2400" b="1" dirty="0" smtClean="0"/>
              <a:t>First collect a </a:t>
            </a:r>
            <a:r>
              <a:rPr lang="en-US" sz="2400" b="1" i="1" dirty="0" smtClean="0"/>
              <a:t>M </a:t>
            </a:r>
            <a:r>
              <a:rPr lang="en-US" sz="2400" b="1" dirty="0" smtClean="0"/>
              <a:t>received data blocks: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19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“Pack” all the se vectors in a matrix:</a:t>
            </a:r>
            <a:endParaRPr lang="en-US" sz="2400" b="1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14338" y="3489325"/>
          <a:ext cx="8056562" cy="650875"/>
        </p:xfrm>
        <a:graphic>
          <a:graphicData uri="http://schemas.openxmlformats.org/presentationml/2006/ole">
            <p:oleObj spid="_x0000_s32771" name="Equation" r:id="rId4" imgW="3149280" imgH="253800" progId="Equation.DSMT4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352800" y="5410200"/>
          <a:ext cx="2501900" cy="617538"/>
        </p:xfrm>
        <a:graphic>
          <a:graphicData uri="http://schemas.openxmlformats.org/presentationml/2006/ole">
            <p:oleObj spid="_x0000_s32772" name="Equation" r:id="rId5" imgW="977760" imgH="241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3810000"/>
          <a:ext cx="3008489" cy="990600"/>
        </p:xfrm>
        <a:graphic>
          <a:graphicData uri="http://schemas.openxmlformats.org/presentationml/2006/ole">
            <p:oleObj spid="_x0000_s32773" name="Equation" r:id="rId6" imgW="1041120" imgH="342720" progId="Equation.DSMT4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5410200" y="3886200"/>
          <a:ext cx="3008313" cy="990600"/>
        </p:xfrm>
        <a:graphic>
          <a:graphicData uri="http://schemas.openxmlformats.org/presentationml/2006/ole">
            <p:oleObj spid="_x0000_s32774" name="Equation" r:id="rId7" imgW="1041120" imgH="342720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667000" y="48768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791200" y="49530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209800" y="4495800"/>
          <a:ext cx="914400" cy="365760"/>
        </p:xfrm>
        <a:graphic>
          <a:graphicData uri="http://schemas.openxmlformats.org/presentationml/2006/ole">
            <p:oleObj spid="_x0000_s32775" name="Equation" r:id="rId8" imgW="444240" imgH="177480" progId="Equation.DSMT4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6477000" y="4572000"/>
          <a:ext cx="914400" cy="365125"/>
        </p:xfrm>
        <a:graphic>
          <a:graphicData uri="http://schemas.openxmlformats.org/presentationml/2006/ole">
            <p:oleObj spid="_x0000_s32776" name="Equation" r:id="rId9" imgW="4442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209800" y="896937"/>
          <a:ext cx="2501900" cy="617538"/>
        </p:xfrm>
        <a:graphic>
          <a:graphicData uri="http://schemas.openxmlformats.org/presentationml/2006/ole">
            <p:oleObj spid="_x0000_s33794" name="Equation" r:id="rId3" imgW="977760" imgH="24120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209800" y="2268537"/>
          <a:ext cx="3606800" cy="617538"/>
        </p:xfrm>
        <a:graphic>
          <a:graphicData uri="http://schemas.openxmlformats.org/presentationml/2006/ole">
            <p:oleObj spid="_x0000_s33795" name="Equation" r:id="rId4" imgW="1409400" imgH="24120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905000" y="3792537"/>
          <a:ext cx="4224338" cy="779462"/>
        </p:xfrm>
        <a:graphic>
          <a:graphicData uri="http://schemas.openxmlformats.org/presentationml/2006/ole">
            <p:oleObj spid="_x0000_s33796" name="Equation" r:id="rId5" imgW="1650960" imgH="30456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905000" y="5240337"/>
          <a:ext cx="4160838" cy="779463"/>
        </p:xfrm>
        <a:graphic>
          <a:graphicData uri="http://schemas.openxmlformats.org/presentationml/2006/ole">
            <p:oleObj spid="_x0000_s33797" name="Equation" r:id="rId6" imgW="1625400" imgH="30456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658937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Multiply both sides on the right by           :</a:t>
            </a:r>
            <a:endParaRPr lang="en-US" sz="2400" b="1" dirty="0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495800" y="1582737"/>
          <a:ext cx="649287" cy="617538"/>
        </p:xfrm>
        <a:graphic>
          <a:graphicData uri="http://schemas.openxmlformats.org/presentationml/2006/ole">
            <p:oleObj spid="_x0000_s33798" name="Equation" r:id="rId7" imgW="253800" imgH="2412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026072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Multiply both sides on the right by                        :</a:t>
            </a:r>
            <a:endParaRPr lang="en-US" sz="2400" b="1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572000" y="2801937"/>
          <a:ext cx="1491411" cy="762000"/>
        </p:xfrm>
        <a:graphic>
          <a:graphicData uri="http://schemas.openxmlformats.org/presentationml/2006/ole">
            <p:oleObj spid="_x0000_s33799" name="Equation" r:id="rId8" imgW="596880" imgH="30456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 flipV="1">
            <a:off x="4648200" y="4478337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4478337"/>
            <a:ext cx="3124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52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Start with: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572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and you get: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172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relates the channel freq. response </a:t>
            </a:r>
            <a:r>
              <a:rPr lang="en-US" sz="2400" b="1" i="1" dirty="0" smtClean="0"/>
              <a:t>H </a:t>
            </a:r>
            <a:r>
              <a:rPr lang="en-US" sz="2400" b="1" dirty="0" smtClean="0"/>
              <a:t>with the received signal </a:t>
            </a:r>
            <a:r>
              <a:rPr lang="en-US" sz="2400" b="1" i="1" dirty="0" smtClean="0"/>
              <a:t>Y.</a:t>
            </a:r>
            <a:endParaRPr lang="en-US" sz="24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Summarize it  so far: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 Take </a:t>
            </a:r>
            <a:r>
              <a:rPr lang="en-US" sz="2000" b="1" i="1" dirty="0" smtClean="0"/>
              <a:t>M&gt;N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ofdm</a:t>
            </a:r>
            <a:r>
              <a:rPr lang="en-US" sz="2000" b="1" dirty="0" smtClean="0"/>
              <a:t> received frames               :</a:t>
            </a:r>
            <a:endParaRPr lang="en-US" sz="20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43400" y="1143000"/>
          <a:ext cx="762000" cy="381000"/>
        </p:xfrm>
        <a:graphic>
          <a:graphicData uri="http://schemas.openxmlformats.org/presentationml/2006/ole">
            <p:oleObj spid="_x0000_s43010" name="Equation" r:id="rId3" imgW="406080" imgH="2030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1000" y="2057400"/>
          <a:ext cx="1371600" cy="327429"/>
        </p:xfrm>
        <a:graphic>
          <a:graphicData uri="http://schemas.openxmlformats.org/presentationml/2006/ole">
            <p:oleObj spid="_x0000_s43011" name="Equation" r:id="rId4" imgW="850680" imgH="203040" progId="Equation.DSMT4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5334000" y="1589088"/>
          <a:ext cx="554038" cy="315912"/>
        </p:xfrm>
        <a:graphic>
          <a:graphicData uri="http://schemas.openxmlformats.org/presentationml/2006/ole">
            <p:oleObj spid="_x0000_s43014" name="Equation" r:id="rId5" imgW="177480" imgH="10152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304800" y="1589088"/>
            <a:ext cx="1447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2600" y="1589088"/>
            <a:ext cx="1447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200400" y="1589088"/>
          <a:ext cx="554038" cy="315912"/>
        </p:xfrm>
        <a:graphic>
          <a:graphicData uri="http://schemas.openxmlformats.org/presentationml/2006/ole">
            <p:oleObj spid="_x0000_s43015" name="Equation" r:id="rId6" imgW="177480" imgH="101520" progId="Equation.DSMT4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3733800" y="1589088"/>
            <a:ext cx="1447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1589088"/>
            <a:ext cx="1447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715963" y="1166813"/>
          <a:ext cx="547687" cy="333375"/>
        </p:xfrm>
        <a:graphic>
          <a:graphicData uri="http://schemas.openxmlformats.org/presentationml/2006/ole">
            <p:oleObj spid="_x0000_s43016" name="Equation" r:id="rId7" imgW="291960" imgH="177480" progId="Equation.DSMT4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477000" y="1143000"/>
          <a:ext cx="738188" cy="333375"/>
        </p:xfrm>
        <a:graphic>
          <a:graphicData uri="http://schemas.openxmlformats.org/presentationml/2006/ole">
            <p:oleObj spid="_x0000_s43017" name="Equation" r:id="rId8" imgW="393480" imgH="177480" progId="Equation.DSMT4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304800" y="2057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143000" y="1752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304006" y="1675606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2362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2. For each frame, take the 2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point FFT                 by zero padding:</a:t>
            </a:r>
            <a:endParaRPr lang="en-US" sz="2000" b="1" dirty="0"/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3886200" y="609600"/>
          <a:ext cx="762000" cy="381000"/>
        </p:xfrm>
        <a:graphic>
          <a:graphicData uri="http://schemas.openxmlformats.org/presentationml/2006/ole">
            <p:oleObj spid="_x0000_s43018" name="Equation" r:id="rId9" imgW="406080" imgH="20304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447800" y="3124200"/>
            <a:ext cx="304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3124200"/>
            <a:ext cx="304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3124200"/>
            <a:ext cx="304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72200" y="3124200"/>
            <a:ext cx="304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4373563" y="2386013"/>
          <a:ext cx="762000" cy="381000"/>
        </p:xfrm>
        <a:graphic>
          <a:graphicData uri="http://schemas.openxmlformats.org/presentationml/2006/ole">
            <p:oleObj spid="_x0000_s43019" name="Equation" r:id="rId10" imgW="406080" imgH="203040" progId="Equation.DSMT4">
              <p:embed/>
            </p:oleObj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3535363" y="3224213"/>
          <a:ext cx="762000" cy="381000"/>
        </p:xfrm>
        <a:graphic>
          <a:graphicData uri="http://schemas.openxmlformats.org/presentationml/2006/ole">
            <p:oleObj spid="_x0000_s43020" name="Equation" r:id="rId11" imgW="406080" imgH="203040" progId="Equation.DSMT4">
              <p:embed/>
            </p:oleObj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3332162" y="3733800"/>
          <a:ext cx="554038" cy="315912"/>
        </p:xfrm>
        <a:graphic>
          <a:graphicData uri="http://schemas.openxmlformats.org/presentationml/2006/ole">
            <p:oleObj spid="_x0000_s43021" name="Equation" r:id="rId12" imgW="177480" imgH="101520" progId="Equation.DSMT4">
              <p:embed/>
            </p:oleObj>
          </a:graphicData>
        </a:graphic>
      </p:graphicFrame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5181600" y="3657600"/>
          <a:ext cx="554038" cy="315912"/>
        </p:xfrm>
        <a:graphic>
          <a:graphicData uri="http://schemas.openxmlformats.org/presentationml/2006/ole">
            <p:oleObj spid="_x0000_s43022" name="Equation" r:id="rId13" imgW="177480" imgH="101520" progId="Equation.DSMT4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5400000">
            <a:off x="533400" y="3810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066800" y="3124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1066800" y="4495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91736" y="3429000"/>
          <a:ext cx="1432264" cy="304800"/>
        </p:xfrm>
        <a:graphic>
          <a:graphicData uri="http://schemas.openxmlformats.org/presentationml/2006/ole">
            <p:oleObj spid="_x0000_s43023" name="Equation" r:id="rId14" imgW="952200" imgH="203040" progId="Equation.DSMT4">
              <p:embed/>
            </p:oleObj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/>
        </p:nvGraphicFramePr>
        <p:xfrm>
          <a:off x="1295400" y="2743200"/>
          <a:ext cx="547687" cy="333375"/>
        </p:xfrm>
        <a:graphic>
          <a:graphicData uri="http://schemas.openxmlformats.org/presentationml/2006/ole">
            <p:oleObj spid="_x0000_s43024" name="Equation" r:id="rId15" imgW="291960" imgH="177480" progId="Equation.DSMT4">
              <p:embed/>
            </p:oleObj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6019800" y="2743200"/>
          <a:ext cx="738188" cy="333375"/>
        </p:xfrm>
        <a:graphic>
          <a:graphicData uri="http://schemas.openxmlformats.org/presentationml/2006/ole">
            <p:oleObj spid="_x0000_s43025" name="Equation" r:id="rId16" imgW="393480" imgH="17748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0" y="4572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3. Separate even and odd subcarrier indices and “pack” them in two </a:t>
            </a:r>
            <a:r>
              <a:rPr lang="en-US" sz="2000" b="1" i="1" dirty="0" err="1" smtClean="0"/>
              <a:t>NxM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matrices: </a:t>
            </a: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1447800" y="5410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47800" y="6172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711200" y="5486400"/>
          <a:ext cx="619125" cy="428625"/>
        </p:xfrm>
        <a:graphic>
          <a:graphicData uri="http://schemas.openxmlformats.org/presentationml/2006/ole">
            <p:oleObj spid="_x0000_s43026" name="Equation" r:id="rId17" imgW="330120" imgH="228600" progId="Equation.DSMT4">
              <p:embed/>
            </p:oleObj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762000" y="6248400"/>
          <a:ext cx="619125" cy="428625"/>
        </p:xfrm>
        <a:graphic>
          <a:graphicData uri="http://schemas.openxmlformats.org/presentationml/2006/ole">
            <p:oleObj spid="_x0000_s43027" name="Equation" r:id="rId18" imgW="330120" imgH="228600" progId="Equation.DSMT4">
              <p:embed/>
            </p:oleObj>
          </a:graphicData>
        </a:graphic>
      </p:graphicFrame>
      <p:sp>
        <p:nvSpPr>
          <p:cNvPr id="40" name="Rectangle 39"/>
          <p:cNvSpPr/>
          <p:nvPr/>
        </p:nvSpPr>
        <p:spPr>
          <a:xfrm>
            <a:off x="2438400" y="5410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438400" y="6172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419600" y="5410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419600" y="6172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Object 18"/>
          <p:cNvGraphicFramePr>
            <a:graphicFrameLocks noChangeAspect="1"/>
          </p:cNvGraphicFramePr>
          <p:nvPr/>
        </p:nvGraphicFramePr>
        <p:xfrm>
          <a:off x="3694113" y="5486400"/>
          <a:ext cx="595312" cy="428625"/>
        </p:xfrm>
        <a:graphic>
          <a:graphicData uri="http://schemas.openxmlformats.org/presentationml/2006/ole">
            <p:oleObj spid="_x0000_s43030" name="Equation" r:id="rId19" imgW="317160" imgH="228600" progId="Equation.DSMT4">
              <p:embed/>
            </p:oleObj>
          </a:graphicData>
        </a:graphic>
      </p:graphicFrame>
      <p:graphicFrame>
        <p:nvGraphicFramePr>
          <p:cNvPr id="47" name="Object 19"/>
          <p:cNvGraphicFramePr>
            <a:graphicFrameLocks noChangeAspect="1"/>
          </p:cNvGraphicFramePr>
          <p:nvPr/>
        </p:nvGraphicFramePr>
        <p:xfrm>
          <a:off x="3733800" y="6248400"/>
          <a:ext cx="619125" cy="428625"/>
        </p:xfrm>
        <a:graphic>
          <a:graphicData uri="http://schemas.openxmlformats.org/presentationml/2006/ole">
            <p:oleObj spid="_x0000_s43031" name="Equation" r:id="rId20" imgW="330120" imgH="228600" progId="Equation.DSMT4">
              <p:embed/>
            </p:oleObj>
          </a:graphicData>
        </a:graphic>
      </p:graphicFrame>
      <p:sp>
        <p:nvSpPr>
          <p:cNvPr id="48" name="Rectangle 47"/>
          <p:cNvSpPr/>
          <p:nvPr/>
        </p:nvSpPr>
        <p:spPr>
          <a:xfrm>
            <a:off x="6172200" y="5410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172200" y="6172200"/>
            <a:ext cx="30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1219200" y="4953000"/>
          <a:ext cx="547688" cy="333375"/>
        </p:xfrm>
        <a:graphic>
          <a:graphicData uri="http://schemas.openxmlformats.org/presentationml/2006/ole">
            <p:oleObj spid="_x0000_s43034" name="Equation" r:id="rId21" imgW="291960" imgH="177480" progId="Equation.DSMT4">
              <p:embed/>
            </p:oleObj>
          </a:graphicData>
        </a:graphic>
      </p:graphicFrame>
      <p:graphicFrame>
        <p:nvGraphicFramePr>
          <p:cNvPr id="43035" name="Object 27"/>
          <p:cNvGraphicFramePr>
            <a:graphicFrameLocks noChangeAspect="1"/>
          </p:cNvGraphicFramePr>
          <p:nvPr/>
        </p:nvGraphicFramePr>
        <p:xfrm>
          <a:off x="5924550" y="5029200"/>
          <a:ext cx="738188" cy="333375"/>
        </p:xfrm>
        <a:graphic>
          <a:graphicData uri="http://schemas.openxmlformats.org/presentationml/2006/ole">
            <p:oleObj spid="_x0000_s43035" name="Equation" r:id="rId22" imgW="393480" imgH="177480" progId="Equation.DSMT4">
              <p:embed/>
            </p:oleObj>
          </a:graphicData>
        </a:graphic>
      </p:graphicFrame>
      <p:graphicFrame>
        <p:nvGraphicFramePr>
          <p:cNvPr id="43036" name="Object 28"/>
          <p:cNvGraphicFramePr>
            <a:graphicFrameLocks noChangeAspect="1"/>
          </p:cNvGraphicFramePr>
          <p:nvPr/>
        </p:nvGraphicFramePr>
        <p:xfrm>
          <a:off x="3124200" y="5486400"/>
          <a:ext cx="554037" cy="315913"/>
        </p:xfrm>
        <a:graphic>
          <a:graphicData uri="http://schemas.openxmlformats.org/presentationml/2006/ole">
            <p:oleObj spid="_x0000_s43036" name="Equation" r:id="rId23" imgW="177480" imgH="101520" progId="Equation.DSMT4">
              <p:embed/>
            </p:oleObj>
          </a:graphicData>
        </a:graphic>
      </p:graphicFrame>
      <p:graphicFrame>
        <p:nvGraphicFramePr>
          <p:cNvPr id="43037" name="Object 29"/>
          <p:cNvGraphicFramePr>
            <a:graphicFrameLocks noChangeAspect="1"/>
          </p:cNvGraphicFramePr>
          <p:nvPr/>
        </p:nvGraphicFramePr>
        <p:xfrm>
          <a:off x="5257800" y="5486400"/>
          <a:ext cx="554037" cy="315913"/>
        </p:xfrm>
        <a:graphic>
          <a:graphicData uri="http://schemas.openxmlformats.org/presentationml/2006/ole">
            <p:oleObj spid="_x0000_s43037" name="Equation" r:id="rId24" imgW="177480" imgH="101520" progId="Equation.DSMT4">
              <p:embed/>
            </p:oleObj>
          </a:graphicData>
        </a:graphic>
      </p:graphicFrame>
      <p:graphicFrame>
        <p:nvGraphicFramePr>
          <p:cNvPr id="43038" name="Object 30"/>
          <p:cNvGraphicFramePr>
            <a:graphicFrameLocks noChangeAspect="1"/>
          </p:cNvGraphicFramePr>
          <p:nvPr/>
        </p:nvGraphicFramePr>
        <p:xfrm>
          <a:off x="3200400" y="6324600"/>
          <a:ext cx="554037" cy="315913"/>
        </p:xfrm>
        <a:graphic>
          <a:graphicData uri="http://schemas.openxmlformats.org/presentationml/2006/ole">
            <p:oleObj spid="_x0000_s43038" name="Equation" r:id="rId25" imgW="177480" imgH="101520" progId="Equation.DSMT4">
              <p:embed/>
            </p:oleObj>
          </a:graphicData>
        </a:graphic>
      </p:graphicFrame>
      <p:graphicFrame>
        <p:nvGraphicFramePr>
          <p:cNvPr id="43039" name="Object 31"/>
          <p:cNvGraphicFramePr>
            <a:graphicFrameLocks noChangeAspect="1"/>
          </p:cNvGraphicFramePr>
          <p:nvPr/>
        </p:nvGraphicFramePr>
        <p:xfrm>
          <a:off x="5257800" y="6248400"/>
          <a:ext cx="554037" cy="315913"/>
        </p:xfrm>
        <a:graphic>
          <a:graphicData uri="http://schemas.openxmlformats.org/presentationml/2006/ole">
            <p:oleObj spid="_x0000_s43039" name="Equation" r:id="rId26" imgW="177480" imgH="101520" progId="Equation.DSMT4">
              <p:embed/>
            </p:oleObj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228600" y="5297310"/>
          <a:ext cx="381000" cy="874890"/>
        </p:xfrm>
        <a:graphic>
          <a:graphicData uri="http://schemas.openxmlformats.org/presentationml/2006/ole">
            <p:oleObj spid="_x0000_s43040" name="Equation" r:id="rId27" imgW="88560" imgH="203040" progId="Equation.DSMT4">
              <p:embed/>
            </p:oleObj>
          </a:graphicData>
        </a:graphic>
      </p:graphicFrame>
      <p:graphicFrame>
        <p:nvGraphicFramePr>
          <p:cNvPr id="43041" name="Object 33"/>
          <p:cNvGraphicFramePr>
            <a:graphicFrameLocks noChangeAspect="1"/>
          </p:cNvGraphicFramePr>
          <p:nvPr/>
        </p:nvGraphicFramePr>
        <p:xfrm>
          <a:off x="228600" y="5983288"/>
          <a:ext cx="381000" cy="874712"/>
        </p:xfrm>
        <a:graphic>
          <a:graphicData uri="http://schemas.openxmlformats.org/presentationml/2006/ole">
            <p:oleObj spid="_x0000_s43041" name="Equation" r:id="rId28" imgW="88560" imgH="203040" progId="Equation.DSMT4">
              <p:embed/>
            </p:oleObj>
          </a:graphicData>
        </a:graphic>
      </p:graphicFrame>
      <p:graphicFrame>
        <p:nvGraphicFramePr>
          <p:cNvPr id="43042" name="Object 34"/>
          <p:cNvGraphicFramePr>
            <a:graphicFrameLocks noChangeAspect="1"/>
          </p:cNvGraphicFramePr>
          <p:nvPr/>
        </p:nvGraphicFramePr>
        <p:xfrm>
          <a:off x="6629400" y="5140325"/>
          <a:ext cx="1524000" cy="1038225"/>
        </p:xfrm>
        <a:graphic>
          <a:graphicData uri="http://schemas.openxmlformats.org/presentationml/2006/ole">
            <p:oleObj spid="_x0000_s43042" name="Equation" r:id="rId29" imgW="355320" imgH="241200" progId="Equation.DSMT4">
              <p:embed/>
            </p:oleObj>
          </a:graphicData>
        </a:graphic>
      </p:graphicFrame>
      <p:graphicFrame>
        <p:nvGraphicFramePr>
          <p:cNvPr id="43044" name="Object 36"/>
          <p:cNvGraphicFramePr>
            <a:graphicFrameLocks noChangeAspect="1"/>
          </p:cNvGraphicFramePr>
          <p:nvPr/>
        </p:nvGraphicFramePr>
        <p:xfrm>
          <a:off x="6629400" y="5895975"/>
          <a:ext cx="1524000" cy="1038225"/>
        </p:xfrm>
        <a:graphic>
          <a:graphicData uri="http://schemas.openxmlformats.org/presentationml/2006/ole">
            <p:oleObj spid="_x0000_s43044" name="Equation" r:id="rId30" imgW="35532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Now we want to compute the channel from the expression</a:t>
            </a:r>
            <a:endParaRPr lang="en-US" sz="2400" b="1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905000" y="627063"/>
          <a:ext cx="4160838" cy="1201737"/>
        </p:xfrm>
        <a:graphic>
          <a:graphicData uri="http://schemas.openxmlformats.org/presentationml/2006/ole">
            <p:oleObj spid="_x0000_s45058" name="Equation" r:id="rId3" imgW="1625400" imgH="469800" progId="Equation.DSMT4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048000" y="1676400"/>
          <a:ext cx="1981200" cy="500139"/>
        </p:xfrm>
        <a:graphic>
          <a:graphicData uri="http://schemas.openxmlformats.org/presentationml/2006/ole">
            <p:oleObj spid="_x0000_s45059" name="Equation" r:id="rId4" imgW="1206360" imgH="30456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1752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Define: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362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Since               are diagonal matrices, here is how this expression looks like:</a:t>
            </a:r>
            <a:endParaRPr lang="en-US" sz="2400" b="1" dirty="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838200" y="2362200"/>
          <a:ext cx="900112" cy="450056"/>
        </p:xfrm>
        <a:graphic>
          <a:graphicData uri="http://schemas.openxmlformats.org/presentationml/2006/ole">
            <p:oleObj spid="_x0000_s45060" name="Equation" r:id="rId5" imgW="482400" imgH="241200" progId="Equation.DSMT4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947738" y="3276600"/>
          <a:ext cx="7821612" cy="2438400"/>
        </p:xfrm>
        <a:graphic>
          <a:graphicData uri="http://schemas.openxmlformats.org/presentationml/2006/ole">
            <p:oleObj spid="_x0000_s45061" name="Equation" r:id="rId6" imgW="4559040" imgH="1422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CP-OFDM with Cyclic Prefix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The most used: IEEE802.11, 802.16,  Digital Video Broadcasting in Europe and many others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Advantages: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 Simple to  implement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 CP good for synchronization (since it repeats)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Disadvantages: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CP discarded (waste  of transmitted power)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 possible nulls at subcarriers in fading channels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76400" y="1447800"/>
            <a:ext cx="2895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1447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447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50869" y="886097"/>
            <a:ext cx="2730137" cy="400594"/>
          </a:xfrm>
          <a:custGeom>
            <a:avLst/>
            <a:gdLst>
              <a:gd name="connsiteX0" fmla="*/ 0 w 2730137"/>
              <a:gd name="connsiteY0" fmla="*/ 387532 h 400594"/>
              <a:gd name="connsiteX1" fmla="*/ 692331 w 2730137"/>
              <a:gd name="connsiteY1" fmla="*/ 113212 h 400594"/>
              <a:gd name="connsiteX2" fmla="*/ 1658982 w 2730137"/>
              <a:gd name="connsiteY2" fmla="*/ 47897 h 400594"/>
              <a:gd name="connsiteX3" fmla="*/ 2730137 w 2730137"/>
              <a:gd name="connsiteY3" fmla="*/ 400594 h 40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0137" h="400594">
                <a:moveTo>
                  <a:pt x="0" y="387532"/>
                </a:moveTo>
                <a:cubicBezTo>
                  <a:pt x="207917" y="278675"/>
                  <a:pt x="415834" y="169818"/>
                  <a:pt x="692331" y="113212"/>
                </a:cubicBezTo>
                <a:cubicBezTo>
                  <a:pt x="968828" y="56606"/>
                  <a:pt x="1319348" y="0"/>
                  <a:pt x="1658982" y="47897"/>
                </a:cubicBezTo>
                <a:cubicBezTo>
                  <a:pt x="1998616" y="95794"/>
                  <a:pt x="2364376" y="248194"/>
                  <a:pt x="2730137" y="400594"/>
                </a:cubicBezTo>
              </a:path>
            </a:pathLst>
          </a:cu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000500" y="18669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877094" y="1866900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76400" y="2286000"/>
            <a:ext cx="2895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685506" y="18661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0" y="2362200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3772694" y="1866900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457700" y="1866106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33600" y="2286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data</a:t>
            </a:r>
            <a:endParaRPr lang="en-US" sz="2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CP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Equate the  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th</a:t>
            </a:r>
            <a:r>
              <a:rPr lang="en-US" sz="2400" b="1" dirty="0" smtClean="0"/>
              <a:t> </a:t>
            </a:r>
            <a:r>
              <a:rPr lang="en-US" sz="2400" b="1" dirty="0" smtClean="0"/>
              <a:t>row on both sides (any one):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2000" y="990600"/>
          <a:ext cx="4648200" cy="464820"/>
        </p:xfrm>
        <a:graphic>
          <a:graphicData uri="http://schemas.openxmlformats.org/presentationml/2006/ole">
            <p:oleObj spid="_x0000_s46082" name="Equation" r:id="rId3" imgW="203184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38800" y="990600"/>
          <a:ext cx="2128838" cy="420688"/>
        </p:xfrm>
        <a:graphic>
          <a:graphicData uri="http://schemas.openxmlformats.org/presentationml/2006/ole">
            <p:oleObj spid="_x0000_s46084" name="Equation" r:id="rId4" imgW="102852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" y="1905000"/>
          <a:ext cx="8721725" cy="698500"/>
        </p:xfrm>
        <a:graphic>
          <a:graphicData uri="http://schemas.openxmlformats.org/presentationml/2006/ole">
            <p:oleObj spid="_x0000_s46086" name="Equation" r:id="rId5" imgW="5715000" imgH="457200" progId="Equation.DSMT4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4306094" y="2705100"/>
            <a:ext cx="53260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2971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Just a scaling constant!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3581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Demodulation:</a:t>
            </a:r>
          </a:p>
          <a:p>
            <a:r>
              <a:rPr lang="en-US" sz="2400" b="1" dirty="0" smtClean="0"/>
              <a:t>For the </a:t>
            </a:r>
            <a:r>
              <a:rPr lang="en-US" sz="2400" b="1" dirty="0" err="1" smtClean="0"/>
              <a:t>i-th</a:t>
            </a:r>
            <a:r>
              <a:rPr lang="en-US" sz="2400" b="1" dirty="0" smtClean="0"/>
              <a:t> block. Take any arbitrary </a:t>
            </a:r>
            <a:endParaRPr lang="en-US" sz="2400" b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524000" y="4495800"/>
          <a:ext cx="4953000" cy="838200"/>
        </p:xfrm>
        <a:graphic>
          <a:graphicData uri="http://schemas.openxmlformats.org/presentationml/2006/ole">
            <p:oleObj spid="_x0000_s46087" name="Equation" r:id="rId6" imgW="2476440" imgH="4190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5410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Given just one known symbol you determine                       .</a:t>
            </a:r>
            <a:endParaRPr lang="en-US" sz="2400" b="1" dirty="0"/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4876800" y="3962400"/>
          <a:ext cx="260350" cy="377825"/>
        </p:xfrm>
        <a:graphic>
          <a:graphicData uri="http://schemas.openxmlformats.org/presentationml/2006/ole">
            <p:oleObj spid="_x0000_s46088" name="Equation" r:id="rId7" imgW="114120" imgH="164880" progId="Equation.DSMT4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6191250" y="5410200"/>
          <a:ext cx="1476375" cy="463550"/>
        </p:xfrm>
        <a:graphic>
          <a:graphicData uri="http://schemas.openxmlformats.org/presentationml/2006/ole">
            <p:oleObj spid="_x0000_s46089" name="Equation" r:id="rId8" imgW="647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Time Domain Synchronous TDS-OFDM with Pseudo-random Prefix (PP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43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The PP facilitates synchronization and channel estimation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1295400" y="2590800"/>
            <a:ext cx="3352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48200" y="2590800"/>
            <a:ext cx="1295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71600" y="26670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DFT Data Block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2667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PP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4343400" y="36576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53000" y="3657600"/>
            <a:ext cx="914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36576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4343400" y="3200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3200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04800" y="2743200"/>
          <a:ext cx="609600" cy="347133"/>
        </p:xfrm>
        <a:graphic>
          <a:graphicData uri="http://schemas.openxmlformats.org/presentationml/2006/ole">
            <p:oleObj spid="_x0000_s48130" name="Equation" r:id="rId3" imgW="177480" imgH="10152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6400800" y="2743200"/>
          <a:ext cx="609600" cy="347663"/>
        </p:xfrm>
        <a:graphic>
          <a:graphicData uri="http://schemas.openxmlformats.org/presentationml/2006/ole">
            <p:oleObj spid="_x0000_s48131" name="Equation" r:id="rId4" imgW="177480" imgH="10152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9530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Pseudo Noise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0" y="4114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Pre- amble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4114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Post- amble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5029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The PP has its own Cyclic Prefix, both at the beginning (Pre-amble) and the end (Post-amble);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The Pseudo Noise (PN) changes for every frame.</a:t>
            </a:r>
            <a:endParaRPr lang="en-US" sz="2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Application in Chinese Digital Terrestrial Television Broadcasting (DTTB). </a:t>
            </a:r>
          </a:p>
          <a:p>
            <a:r>
              <a:rPr lang="en-US" sz="2000" b="1" dirty="0" smtClean="0"/>
              <a:t>In this standard the PN is an m-sequence of length N=255 BPSK symbols. 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295400" y="1600200"/>
            <a:ext cx="3352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1600200"/>
            <a:ext cx="1295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1676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DFT Data Block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676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PP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343400" y="26670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2667000"/>
            <a:ext cx="914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7400" y="26670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343400" y="22098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19800" y="22098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" y="1752600"/>
          <a:ext cx="609600" cy="347133"/>
        </p:xfrm>
        <a:graphic>
          <a:graphicData uri="http://schemas.openxmlformats.org/presentationml/2006/ole">
            <p:oleObj spid="_x0000_s49154" name="Equation" r:id="rId3" imgW="177480" imgH="101520" progId="Equation.DSMT4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6400800" y="1752600"/>
          <a:ext cx="609600" cy="347663"/>
        </p:xfrm>
        <a:graphic>
          <a:graphicData uri="http://schemas.openxmlformats.org/presentationml/2006/ole">
            <p:oleObj spid="_x0000_s49155" name="Equation" r:id="rId4" imgW="177480" imgH="10152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19200" y="1219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3780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20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1230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420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43400" y="2678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2667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5068389" y="3139440"/>
            <a:ext cx="1084217" cy="350520"/>
          </a:xfrm>
          <a:custGeom>
            <a:avLst/>
            <a:gdLst>
              <a:gd name="connsiteX0" fmla="*/ 0 w 1084217"/>
              <a:gd name="connsiteY0" fmla="*/ 0 h 350520"/>
              <a:gd name="connsiteX1" fmla="*/ 287382 w 1084217"/>
              <a:gd name="connsiteY1" fmla="*/ 300446 h 350520"/>
              <a:gd name="connsiteX2" fmla="*/ 731520 w 1084217"/>
              <a:gd name="connsiteY2" fmla="*/ 300446 h 350520"/>
              <a:gd name="connsiteX3" fmla="*/ 1084217 w 1084217"/>
              <a:gd name="connsiteY3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217" h="350520">
                <a:moveTo>
                  <a:pt x="0" y="0"/>
                </a:moveTo>
                <a:cubicBezTo>
                  <a:pt x="82731" y="125186"/>
                  <a:pt x="165462" y="250372"/>
                  <a:pt x="287382" y="300446"/>
                </a:cubicBezTo>
                <a:cubicBezTo>
                  <a:pt x="409302" y="350520"/>
                  <a:pt x="598714" y="350520"/>
                  <a:pt x="731520" y="300446"/>
                </a:cubicBezTo>
                <a:cubicBezTo>
                  <a:pt x="864326" y="250372"/>
                  <a:pt x="974271" y="125186"/>
                  <a:pt x="1084217" y="0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585063" y="3126377"/>
            <a:ext cx="1136468" cy="326572"/>
          </a:xfrm>
          <a:custGeom>
            <a:avLst/>
            <a:gdLst>
              <a:gd name="connsiteX0" fmla="*/ 1136468 w 1136468"/>
              <a:gd name="connsiteY0" fmla="*/ 0 h 326572"/>
              <a:gd name="connsiteX1" fmla="*/ 718457 w 1136468"/>
              <a:gd name="connsiteY1" fmla="*/ 287383 h 326572"/>
              <a:gd name="connsiteX2" fmla="*/ 182880 w 1136468"/>
              <a:gd name="connsiteY2" fmla="*/ 235132 h 326572"/>
              <a:gd name="connsiteX3" fmla="*/ 0 w 1136468"/>
              <a:gd name="connsiteY3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468" h="326572">
                <a:moveTo>
                  <a:pt x="1136468" y="0"/>
                </a:moveTo>
                <a:cubicBezTo>
                  <a:pt x="1006928" y="124097"/>
                  <a:pt x="877388" y="248194"/>
                  <a:pt x="718457" y="287383"/>
                </a:cubicBezTo>
                <a:cubicBezTo>
                  <a:pt x="559526" y="326572"/>
                  <a:pt x="302623" y="283029"/>
                  <a:pt x="182880" y="235132"/>
                </a:cubicBezTo>
                <a:cubicBezTo>
                  <a:pt x="63137" y="187235"/>
                  <a:pt x="31568" y="93617"/>
                  <a:pt x="0" y="0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5334000" y="28948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952206" y="28948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9800" y="3200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Post- amble: repeat first 82 PN samples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3200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Pre- amble: repeat last 83 PN samples</a:t>
            </a:r>
            <a:endParaRPr lang="en-US" b="1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447506" y="28567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534694" y="28567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29200" y="2514600"/>
            <a:ext cx="762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267200" y="5334000"/>
            <a:ext cx="22098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753894" y="5600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458494" y="5599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672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1054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198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6477000" y="5334000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810000" y="5334000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100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4770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629400" y="5943600"/>
          <a:ext cx="304800" cy="360363"/>
        </p:xfrm>
        <a:graphic>
          <a:graphicData uri="http://schemas.openxmlformats.org/presentationml/2006/ole">
            <p:oleObj spid="_x0000_s49156" name="Equation" r:id="rId5" imgW="139680" imgH="164880" progId="Equation.DSMT4">
              <p:embed/>
            </p:oleObj>
          </a:graphicData>
        </a:graphic>
      </p:graphicFrame>
      <p:graphicFrame>
        <p:nvGraphicFramePr>
          <p:cNvPr id="42" name="Object 29"/>
          <p:cNvGraphicFramePr>
            <a:graphicFrameLocks noChangeAspect="1"/>
          </p:cNvGraphicFramePr>
          <p:nvPr/>
        </p:nvGraphicFramePr>
        <p:xfrm>
          <a:off x="3810000" y="5943600"/>
          <a:ext cx="304800" cy="360363"/>
        </p:xfrm>
        <a:graphic>
          <a:graphicData uri="http://schemas.openxmlformats.org/presentationml/2006/ole">
            <p:oleObj spid="_x0000_s49157" name="Equation" r:id="rId6" imgW="139680" imgH="164880" progId="Equation.DSMT4">
              <p:embed/>
            </p:oleObj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3581400" y="5867400"/>
            <a:ext cx="3886200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580606" y="5486400"/>
            <a:ext cx="1372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7315201" y="5943601"/>
          <a:ext cx="346364" cy="381000"/>
        </p:xfrm>
        <a:graphic>
          <a:graphicData uri="http://schemas.openxmlformats.org/presentationml/2006/ole">
            <p:oleObj spid="_x0000_s49158" name="Equation" r:id="rId7" imgW="126720" imgH="139680" progId="Equation.DSMT4">
              <p:embed/>
            </p:oleObj>
          </a:graphicData>
        </a:graphic>
      </p:graphicFrame>
      <p:cxnSp>
        <p:nvCxnSpPr>
          <p:cNvPr id="46" name="Straight Connector 45"/>
          <p:cNvCxnSpPr/>
          <p:nvPr/>
        </p:nvCxnSpPr>
        <p:spPr>
          <a:xfrm rot="5400000">
            <a:off x="57150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34"/>
          <p:cNvGraphicFramePr>
            <a:graphicFrameLocks noChangeAspect="1"/>
          </p:cNvGraphicFramePr>
          <p:nvPr/>
        </p:nvGraphicFramePr>
        <p:xfrm>
          <a:off x="4953000" y="4800600"/>
          <a:ext cx="595313" cy="381000"/>
        </p:xfrm>
        <a:graphic>
          <a:graphicData uri="http://schemas.openxmlformats.org/presentationml/2006/ole">
            <p:oleObj spid="_x0000_s49159" name="Equation" r:id="rId8" imgW="317160" imgH="203040" progId="Equation.DSMT4">
              <p:embed/>
            </p:oleObj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4267200" y="6019800"/>
            <a:ext cx="220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7"/>
          <p:cNvGraphicFramePr>
            <a:graphicFrameLocks noChangeAspect="1"/>
          </p:cNvGraphicFramePr>
          <p:nvPr/>
        </p:nvGraphicFramePr>
        <p:xfrm>
          <a:off x="5257800" y="6096000"/>
          <a:ext cx="381000" cy="308971"/>
        </p:xfrm>
        <a:graphic>
          <a:graphicData uri="http://schemas.openxmlformats.org/presentationml/2006/ole">
            <p:oleObj spid="_x0000_s49160" name="Equation" r:id="rId9" imgW="203040" imgH="164880" progId="Equation.DSMT4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6200000" flipH="1">
            <a:off x="3200400" y="42672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6515100" y="42291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0" y="46482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 general (make the pre- and post- amble the same lengths for simplicity):</a:t>
            </a:r>
            <a:endParaRPr lang="en-US" sz="2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838200" y="1764268"/>
            <a:ext cx="22098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2324894" y="20309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029494" y="2030174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8200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1676400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590800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73" name="Rectangle 72"/>
          <p:cNvSpPr/>
          <p:nvPr/>
        </p:nvSpPr>
        <p:spPr>
          <a:xfrm>
            <a:off x="3048000" y="1764268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1000" y="1764268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81000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048000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3790950" y="17372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*</a:t>
            </a:r>
            <a:endParaRPr lang="en-US" sz="2800" b="1" dirty="0"/>
          </a:p>
        </p:txBody>
      </p:sp>
      <p:graphicFrame>
        <p:nvGraphicFramePr>
          <p:cNvPr id="82" name="Object 5"/>
          <p:cNvGraphicFramePr>
            <a:graphicFrameLocks noChangeAspect="1"/>
          </p:cNvGraphicFramePr>
          <p:nvPr/>
        </p:nvGraphicFramePr>
        <p:xfrm>
          <a:off x="3200400" y="2373313"/>
          <a:ext cx="304800" cy="360362"/>
        </p:xfrm>
        <a:graphic>
          <a:graphicData uri="http://schemas.openxmlformats.org/presentationml/2006/ole">
            <p:oleObj spid="_x0000_s56345" name="Equation" r:id="rId3" imgW="139680" imgH="164880" progId="Equation.DSMT4">
              <p:embed/>
            </p:oleObj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6553200" y="176426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7810500" y="1764268"/>
          <a:ext cx="800100" cy="533400"/>
        </p:xfrm>
        <a:graphic>
          <a:graphicData uri="http://schemas.openxmlformats.org/presentationml/2006/ole">
            <p:oleObj spid="_x0000_s56347" name="Equation" r:id="rId4" imgW="304560" imgH="203040" progId="Equation.DSMT4">
              <p:embed/>
            </p:oleObj>
          </a:graphicData>
        </a:graphic>
      </p:graphicFrame>
      <p:graphicFrame>
        <p:nvGraphicFramePr>
          <p:cNvPr id="56349" name="Object 29"/>
          <p:cNvGraphicFramePr>
            <a:graphicFrameLocks noChangeAspect="1"/>
          </p:cNvGraphicFramePr>
          <p:nvPr/>
        </p:nvGraphicFramePr>
        <p:xfrm>
          <a:off x="381000" y="2373868"/>
          <a:ext cx="304800" cy="360363"/>
        </p:xfrm>
        <a:graphic>
          <a:graphicData uri="http://schemas.openxmlformats.org/presentationml/2006/ole">
            <p:oleObj spid="_x0000_s56349" name="Equation" r:id="rId5" imgW="139680" imgH="164880" progId="Equation.DSMT4">
              <p:embed/>
            </p:oleObj>
          </a:graphicData>
        </a:graphic>
      </p:graphicFrame>
      <p:cxnSp>
        <p:nvCxnSpPr>
          <p:cNvPr id="88" name="Straight Connector 87"/>
          <p:cNvCxnSpPr/>
          <p:nvPr/>
        </p:nvCxnSpPr>
        <p:spPr>
          <a:xfrm>
            <a:off x="152400" y="2297668"/>
            <a:ext cx="3886200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266700" y="2030968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3886201" y="2373869"/>
          <a:ext cx="346364" cy="381000"/>
        </p:xfrm>
        <a:graphic>
          <a:graphicData uri="http://schemas.openxmlformats.org/presentationml/2006/ole">
            <p:oleObj spid="_x0000_s56350" name="Equation" r:id="rId6" imgW="126720" imgH="139680" progId="Equation.DSMT4">
              <p:embed/>
            </p:oleObj>
          </a:graphicData>
        </a:graphic>
      </p:graphicFrame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685800" y="2627868"/>
          <a:ext cx="346075" cy="484188"/>
        </p:xfrm>
        <a:graphic>
          <a:graphicData uri="http://schemas.openxmlformats.org/presentationml/2006/ole">
            <p:oleObj spid="_x0000_s56351" name="Equation" r:id="rId7" imgW="126720" imgH="177480" progId="Equation.DSMT4">
              <p:embed/>
            </p:oleObj>
          </a:graphicData>
        </a:graphic>
      </p:graphicFrame>
      <p:cxnSp>
        <p:nvCxnSpPr>
          <p:cNvPr id="93" name="Straight Arrow Connector 92"/>
          <p:cNvCxnSpPr/>
          <p:nvPr/>
        </p:nvCxnSpPr>
        <p:spPr>
          <a:xfrm>
            <a:off x="5105400" y="2297668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5257800" y="176426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4685506" y="2030174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5257800" y="1230868"/>
          <a:ext cx="547688" cy="381000"/>
        </p:xfrm>
        <a:graphic>
          <a:graphicData uri="http://schemas.openxmlformats.org/presentationml/2006/ole">
            <p:oleObj spid="_x0000_s56353" name="Equation" r:id="rId8" imgW="291960" imgH="203040" progId="Equation.DSMT4">
              <p:embed/>
            </p:oleObj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762000" y="3135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Guard Interval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648200" y="3135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Channel</a:t>
            </a:r>
            <a:endParaRPr lang="en-US" b="1" dirty="0"/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2477294" y="2106374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54" name="Object 34"/>
          <p:cNvGraphicFramePr>
            <a:graphicFrameLocks noChangeAspect="1"/>
          </p:cNvGraphicFramePr>
          <p:nvPr/>
        </p:nvGraphicFramePr>
        <p:xfrm>
          <a:off x="1828799" y="1230868"/>
          <a:ext cx="595313" cy="381000"/>
        </p:xfrm>
        <a:graphic>
          <a:graphicData uri="http://schemas.openxmlformats.org/presentationml/2006/ole">
            <p:oleObj spid="_x0000_s56354" name="Equation" r:id="rId9" imgW="317160" imgH="203040" progId="Equation.DSMT4">
              <p:embed/>
            </p:oleObj>
          </a:graphicData>
        </a:graphic>
      </p:graphicFrame>
      <p:cxnSp>
        <p:nvCxnSpPr>
          <p:cNvPr id="99" name="Straight Arrow Connector 98"/>
          <p:cNvCxnSpPr/>
          <p:nvPr/>
        </p:nvCxnSpPr>
        <p:spPr>
          <a:xfrm>
            <a:off x="838200" y="2450068"/>
            <a:ext cx="220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Object 7"/>
          <p:cNvGraphicFramePr>
            <a:graphicFrameLocks noChangeAspect="1"/>
          </p:cNvGraphicFramePr>
          <p:nvPr/>
        </p:nvGraphicFramePr>
        <p:xfrm>
          <a:off x="1828800" y="2526268"/>
          <a:ext cx="381000" cy="308971"/>
        </p:xfrm>
        <a:graphic>
          <a:graphicData uri="http://schemas.openxmlformats.org/presentationml/2006/ole">
            <p:oleObj spid="_x0000_s56355" name="Equation" r:id="rId10" imgW="203040" imgH="164880" progId="Equation.DSMT4">
              <p:embed/>
            </p:oleObj>
          </a:graphicData>
        </a:graphic>
      </p:graphicFrame>
      <p:sp>
        <p:nvSpPr>
          <p:cNvPr id="103" name="Rectangle 102"/>
          <p:cNvSpPr/>
          <p:nvPr/>
        </p:nvSpPr>
        <p:spPr>
          <a:xfrm>
            <a:off x="685800" y="4191000"/>
            <a:ext cx="22098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2172494" y="4457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877094" y="4456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858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15240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24384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6954837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/>
        </p:nvGraphicFramePr>
        <p:xfrm>
          <a:off x="7929562" y="4191000"/>
          <a:ext cx="833438" cy="533400"/>
        </p:xfrm>
        <a:graphic>
          <a:graphicData uri="http://schemas.openxmlformats.org/presentationml/2006/ole">
            <p:oleObj spid="_x0000_s56357" name="Equation" r:id="rId11" imgW="317160" imgH="203040" progId="Equation.DSMT4">
              <p:embed/>
            </p:oleObj>
          </a:graphicData>
        </a:graphic>
      </p:graphicFrame>
      <p:cxnSp>
        <p:nvCxnSpPr>
          <p:cNvPr id="118" name="Straight Connector 117"/>
          <p:cNvCxnSpPr/>
          <p:nvPr/>
        </p:nvCxnSpPr>
        <p:spPr>
          <a:xfrm>
            <a:off x="0" y="4724400"/>
            <a:ext cx="3886200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114300" y="44577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" name="Object 119"/>
          <p:cNvGraphicFramePr>
            <a:graphicFrameLocks noChangeAspect="1"/>
          </p:cNvGraphicFramePr>
          <p:nvPr/>
        </p:nvGraphicFramePr>
        <p:xfrm>
          <a:off x="3733801" y="4800601"/>
          <a:ext cx="346364" cy="381000"/>
        </p:xfrm>
        <a:graphic>
          <a:graphicData uri="http://schemas.openxmlformats.org/presentationml/2006/ole">
            <p:oleObj spid="_x0000_s56359" name="Equation" r:id="rId12" imgW="126720" imgH="139680" progId="Equation.DSMT4">
              <p:embed/>
            </p:oleObj>
          </a:graphicData>
        </a:graphic>
      </p:graphicFrame>
      <p:graphicFrame>
        <p:nvGraphicFramePr>
          <p:cNvPr id="121" name="Object 31"/>
          <p:cNvGraphicFramePr>
            <a:graphicFrameLocks noChangeAspect="1"/>
          </p:cNvGraphicFramePr>
          <p:nvPr/>
        </p:nvGraphicFramePr>
        <p:xfrm>
          <a:off x="533400" y="5054600"/>
          <a:ext cx="346075" cy="484188"/>
        </p:xfrm>
        <a:graphic>
          <a:graphicData uri="http://schemas.openxmlformats.org/presentationml/2006/ole">
            <p:oleObj spid="_x0000_s56360" name="Equation" r:id="rId13" imgW="126720" imgH="177480" progId="Equation.DSMT4">
              <p:embed/>
            </p:oleObj>
          </a:graphicData>
        </a:graphic>
      </p:graphicFrame>
      <p:cxnSp>
        <p:nvCxnSpPr>
          <p:cNvPr id="122" name="Straight Arrow Connector 121"/>
          <p:cNvCxnSpPr/>
          <p:nvPr/>
        </p:nvCxnSpPr>
        <p:spPr>
          <a:xfrm>
            <a:off x="4953000" y="4724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105400" y="41910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rot="5400000">
            <a:off x="4533106" y="44569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6" name="Object 33"/>
          <p:cNvGraphicFramePr>
            <a:graphicFrameLocks noChangeAspect="1"/>
          </p:cNvGraphicFramePr>
          <p:nvPr/>
        </p:nvGraphicFramePr>
        <p:xfrm>
          <a:off x="5105400" y="3657600"/>
          <a:ext cx="547688" cy="381000"/>
        </p:xfrm>
        <a:graphic>
          <a:graphicData uri="http://schemas.openxmlformats.org/presentationml/2006/ole">
            <p:oleObj spid="_x0000_s56362" name="Equation" r:id="rId14" imgW="291960" imgH="203040" progId="Equation.DSMT4">
              <p:embed/>
            </p:oleObj>
          </a:graphicData>
        </a:graphic>
      </p:graphicFrame>
      <p:cxnSp>
        <p:nvCxnSpPr>
          <p:cNvPr id="129" name="Straight Connector 128"/>
          <p:cNvCxnSpPr/>
          <p:nvPr/>
        </p:nvCxnSpPr>
        <p:spPr>
          <a:xfrm rot="5400000">
            <a:off x="2324894" y="45331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0" name="Object 34"/>
          <p:cNvGraphicFramePr>
            <a:graphicFrameLocks noChangeAspect="1"/>
          </p:cNvGraphicFramePr>
          <p:nvPr/>
        </p:nvGraphicFramePr>
        <p:xfrm>
          <a:off x="1676399" y="3657600"/>
          <a:ext cx="595313" cy="381000"/>
        </p:xfrm>
        <a:graphic>
          <a:graphicData uri="http://schemas.openxmlformats.org/presentationml/2006/ole">
            <p:oleObj spid="_x0000_s56363" name="Equation" r:id="rId15" imgW="317160" imgH="203040" progId="Equation.DSMT4">
              <p:embed/>
            </p:oleObj>
          </a:graphicData>
        </a:graphic>
      </p:graphicFrame>
      <p:cxnSp>
        <p:nvCxnSpPr>
          <p:cNvPr id="131" name="Straight Arrow Connector 130"/>
          <p:cNvCxnSpPr/>
          <p:nvPr/>
        </p:nvCxnSpPr>
        <p:spPr>
          <a:xfrm>
            <a:off x="685800" y="4876800"/>
            <a:ext cx="220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Object 7"/>
          <p:cNvGraphicFramePr>
            <a:graphicFrameLocks noChangeAspect="1"/>
          </p:cNvGraphicFramePr>
          <p:nvPr/>
        </p:nvGraphicFramePr>
        <p:xfrm>
          <a:off x="1676400" y="4953000"/>
          <a:ext cx="381000" cy="308971"/>
        </p:xfrm>
        <a:graphic>
          <a:graphicData uri="http://schemas.openxmlformats.org/presentationml/2006/ole">
            <p:oleObj spid="_x0000_s56364" name="Equation" r:id="rId16" imgW="203040" imgH="164880" progId="Equation.DSMT4">
              <p:embed/>
            </p:oleObj>
          </a:graphicData>
        </a:graphic>
      </p:graphicFrame>
      <p:graphicFrame>
        <p:nvGraphicFramePr>
          <p:cNvPr id="56365" name="Object 45"/>
          <p:cNvGraphicFramePr>
            <a:graphicFrameLocks noChangeAspect="1"/>
          </p:cNvGraphicFramePr>
          <p:nvPr/>
        </p:nvGraphicFramePr>
        <p:xfrm>
          <a:off x="3810000" y="4114800"/>
          <a:ext cx="381000" cy="409575"/>
        </p:xfrm>
        <a:graphic>
          <a:graphicData uri="http://schemas.openxmlformats.org/presentationml/2006/ole">
            <p:oleObj spid="_x0000_s56365" name="Equation" r:id="rId17" imgW="164880" imgH="177480" progId="Equation.DSMT4">
              <p:embed/>
            </p:oleObj>
          </a:graphicData>
        </a:graphic>
      </p:graphicFrame>
      <p:cxnSp>
        <p:nvCxnSpPr>
          <p:cNvPr id="135" name="Straight Connector 134"/>
          <p:cNvCxnSpPr/>
          <p:nvPr/>
        </p:nvCxnSpPr>
        <p:spPr>
          <a:xfrm>
            <a:off x="5638800" y="4724400"/>
            <a:ext cx="144780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66" name="Object 46"/>
          <p:cNvGraphicFramePr>
            <a:graphicFrameLocks noChangeAspect="1"/>
          </p:cNvGraphicFramePr>
          <p:nvPr/>
        </p:nvGraphicFramePr>
        <p:xfrm>
          <a:off x="6248400" y="5029200"/>
          <a:ext cx="381000" cy="309563"/>
        </p:xfrm>
        <a:graphic>
          <a:graphicData uri="http://schemas.openxmlformats.org/presentationml/2006/ole">
            <p:oleObj spid="_x0000_s56366" name="Equation" r:id="rId18" imgW="203040" imgH="164880" progId="Equation.DSMT4">
              <p:embed/>
            </p:oleObj>
          </a:graphicData>
        </a:graphic>
      </p:graphicFrame>
      <p:cxnSp>
        <p:nvCxnSpPr>
          <p:cNvPr id="136" name="Straight Arrow Connector 135"/>
          <p:cNvCxnSpPr/>
          <p:nvPr/>
        </p:nvCxnSpPr>
        <p:spPr>
          <a:xfrm>
            <a:off x="5105400" y="4876800"/>
            <a:ext cx="1981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6515894" y="44569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04800" y="5791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Fact:</a:t>
            </a:r>
            <a:endParaRPr lang="en-US" sz="2400" b="1" u="sng" dirty="0"/>
          </a:p>
        </p:txBody>
      </p:sp>
      <p:graphicFrame>
        <p:nvGraphicFramePr>
          <p:cNvPr id="56367" name="Object 47"/>
          <p:cNvGraphicFramePr>
            <a:graphicFrameLocks noChangeAspect="1"/>
          </p:cNvGraphicFramePr>
          <p:nvPr/>
        </p:nvGraphicFramePr>
        <p:xfrm>
          <a:off x="1600200" y="5562600"/>
          <a:ext cx="6324600" cy="1034298"/>
        </p:xfrm>
        <a:graphic>
          <a:graphicData uri="http://schemas.openxmlformats.org/presentationml/2006/ole">
            <p:oleObj spid="_x0000_s56367" name="Equation" r:id="rId19" imgW="2641320" imgH="431640" progId="Equation.DSMT4">
              <p:embed/>
            </p:oleObj>
          </a:graphicData>
        </a:graphic>
      </p:graphicFrame>
      <p:sp>
        <p:nvSpPr>
          <p:cNvPr id="143" name="TextBox 142"/>
          <p:cNvSpPr txBox="1"/>
          <p:nvPr/>
        </p:nvSpPr>
        <p:spPr>
          <a:xfrm>
            <a:off x="0" y="1524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Due to the repetitions, linear convolutions and circular convolutions of the Guard Interval  are the same:</a:t>
            </a:r>
          </a:p>
        </p:txBody>
      </p:sp>
      <p:graphicFrame>
        <p:nvGraphicFramePr>
          <p:cNvPr id="56368" name="Object 48"/>
          <p:cNvGraphicFramePr>
            <a:graphicFrameLocks noChangeAspect="1"/>
          </p:cNvGraphicFramePr>
          <p:nvPr/>
        </p:nvGraphicFramePr>
        <p:xfrm>
          <a:off x="5410200" y="2362200"/>
          <a:ext cx="304800" cy="360362"/>
        </p:xfrm>
        <a:graphic>
          <a:graphicData uri="http://schemas.openxmlformats.org/presentationml/2006/ole">
            <p:oleObj spid="_x0000_s56368" name="Equation" r:id="rId20" imgW="1396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787235" y="1764268"/>
            <a:ext cx="22098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3273929" y="20309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78529" y="2030174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787235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625435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39835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73" name="Rectangle 72"/>
          <p:cNvSpPr/>
          <p:nvPr/>
        </p:nvSpPr>
        <p:spPr>
          <a:xfrm>
            <a:off x="3997035" y="1764268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330035" y="1764268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330035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997035" y="17642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724400" y="17372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*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572375" y="175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8334375" y="1752600"/>
          <a:ext cx="733425" cy="533400"/>
        </p:xfrm>
        <a:graphic>
          <a:graphicData uri="http://schemas.openxmlformats.org/presentationml/2006/ole">
            <p:oleObj spid="_x0000_s57347" name="Equation" r:id="rId3" imgW="279360" imgH="203040" progId="Equation.DSMT4">
              <p:embed/>
            </p:oleObj>
          </a:graphicData>
        </a:graphic>
      </p:graphicFrame>
      <p:graphicFrame>
        <p:nvGraphicFramePr>
          <p:cNvPr id="56349" name="Object 29"/>
          <p:cNvGraphicFramePr>
            <a:graphicFrameLocks noChangeAspect="1"/>
          </p:cNvGraphicFramePr>
          <p:nvPr/>
        </p:nvGraphicFramePr>
        <p:xfrm>
          <a:off x="1330035" y="2373868"/>
          <a:ext cx="304800" cy="360363"/>
        </p:xfrm>
        <a:graphic>
          <a:graphicData uri="http://schemas.openxmlformats.org/presentationml/2006/ole">
            <p:oleObj spid="_x0000_s57348" name="Equation" r:id="rId4" imgW="139680" imgH="164880" progId="Equation.DSMT4">
              <p:embed/>
            </p:oleObj>
          </a:graphicData>
        </a:graphic>
      </p:graphicFrame>
      <p:cxnSp>
        <p:nvCxnSpPr>
          <p:cNvPr id="88" name="Straight Connector 87"/>
          <p:cNvCxnSpPr/>
          <p:nvPr/>
        </p:nvCxnSpPr>
        <p:spPr>
          <a:xfrm>
            <a:off x="1101435" y="2297668"/>
            <a:ext cx="3886200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4835236" y="2373869"/>
          <a:ext cx="346364" cy="381000"/>
        </p:xfrm>
        <a:graphic>
          <a:graphicData uri="http://schemas.openxmlformats.org/presentationml/2006/ole">
            <p:oleObj spid="_x0000_s57349" name="Equation" r:id="rId5" imgW="126720" imgH="139680" progId="Equation.DSMT4">
              <p:embed/>
            </p:oleObj>
          </a:graphicData>
        </a:graphic>
      </p:graphicFrame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2057400" y="2667000"/>
          <a:ext cx="346075" cy="484188"/>
        </p:xfrm>
        <a:graphic>
          <a:graphicData uri="http://schemas.openxmlformats.org/presentationml/2006/ole">
            <p:oleObj spid="_x0000_s57350" name="Equation" r:id="rId6" imgW="126720" imgH="177480" progId="Equation.DSMT4">
              <p:embed/>
            </p:oleObj>
          </a:graphicData>
        </a:graphic>
      </p:graphicFrame>
      <p:cxnSp>
        <p:nvCxnSpPr>
          <p:cNvPr id="93" name="Straight Arrow Connector 92"/>
          <p:cNvCxnSpPr>
            <a:endCxn id="84" idx="2"/>
          </p:cNvCxnSpPr>
          <p:nvPr/>
        </p:nvCxnSpPr>
        <p:spPr>
          <a:xfrm flipV="1">
            <a:off x="5362575" y="2275820"/>
            <a:ext cx="2667000" cy="1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5514975" y="1764268"/>
            <a:ext cx="1981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4942681" y="2030174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52" name="Object 32"/>
          <p:cNvGraphicFramePr>
            <a:graphicFrameLocks noChangeAspect="1"/>
          </p:cNvGraphicFramePr>
          <p:nvPr/>
        </p:nvGraphicFramePr>
        <p:xfrm>
          <a:off x="5438775" y="2450068"/>
          <a:ext cx="346075" cy="484188"/>
        </p:xfrm>
        <a:graphic>
          <a:graphicData uri="http://schemas.openxmlformats.org/presentationml/2006/ole">
            <p:oleObj spid="_x0000_s57351" name="Equation" r:id="rId7" imgW="126720" imgH="177480" progId="Equation.DSMT4">
              <p:embed/>
            </p:oleObj>
          </a:graphicData>
        </a:graphic>
      </p:graphicFrame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5975350" y="1131888"/>
          <a:ext cx="1262063" cy="452437"/>
        </p:xfrm>
        <a:graphic>
          <a:graphicData uri="http://schemas.openxmlformats.org/presentationml/2006/ole">
            <p:oleObj spid="_x0000_s57352" name="Equation" r:id="rId8" imgW="672840" imgH="241200" progId="Equation.DSMT4">
              <p:embed/>
            </p:oleObj>
          </a:graphicData>
        </a:graphic>
      </p:graphicFrame>
      <p:graphicFrame>
        <p:nvGraphicFramePr>
          <p:cNvPr id="56354" name="Object 34"/>
          <p:cNvGraphicFramePr>
            <a:graphicFrameLocks noChangeAspect="1"/>
          </p:cNvGraphicFramePr>
          <p:nvPr/>
        </p:nvGraphicFramePr>
        <p:xfrm>
          <a:off x="914400" y="990600"/>
          <a:ext cx="571500" cy="381000"/>
        </p:xfrm>
        <a:graphic>
          <a:graphicData uri="http://schemas.openxmlformats.org/presentationml/2006/ole">
            <p:oleObj spid="_x0000_s57353" name="Equation" r:id="rId9" imgW="304560" imgH="203040" progId="Equation.DSMT4">
              <p:embed/>
            </p:oleObj>
          </a:graphicData>
        </a:graphic>
      </p:graphicFrame>
      <p:cxnSp>
        <p:nvCxnSpPr>
          <p:cNvPr id="99" name="Straight Arrow Connector 98"/>
          <p:cNvCxnSpPr/>
          <p:nvPr/>
        </p:nvCxnSpPr>
        <p:spPr>
          <a:xfrm>
            <a:off x="2244435" y="2450068"/>
            <a:ext cx="220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Object 7"/>
          <p:cNvGraphicFramePr>
            <a:graphicFrameLocks noChangeAspect="1"/>
          </p:cNvGraphicFramePr>
          <p:nvPr/>
        </p:nvGraphicFramePr>
        <p:xfrm>
          <a:off x="2777835" y="2526268"/>
          <a:ext cx="381000" cy="308971"/>
        </p:xfrm>
        <a:graphic>
          <a:graphicData uri="http://schemas.openxmlformats.org/presentationml/2006/ole">
            <p:oleObj spid="_x0000_s57354" name="Equation" r:id="rId10" imgW="203040" imgH="164880" progId="Equation.DSMT4">
              <p:embed/>
            </p:oleObj>
          </a:graphicData>
        </a:graphic>
      </p:graphicFrame>
      <p:sp>
        <p:nvSpPr>
          <p:cNvPr id="103" name="Rectangle 102"/>
          <p:cNvSpPr/>
          <p:nvPr/>
        </p:nvSpPr>
        <p:spPr>
          <a:xfrm>
            <a:off x="1828800" y="4191000"/>
            <a:ext cx="22098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3315494" y="4457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020094" y="4456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8288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26670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5814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7429499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=</a:t>
            </a:r>
            <a:endParaRPr lang="en-US" sz="2800" b="1" dirty="0"/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/>
        </p:nvGraphicFramePr>
        <p:xfrm>
          <a:off x="8305800" y="4191000"/>
          <a:ext cx="800100" cy="533400"/>
        </p:xfrm>
        <a:graphic>
          <a:graphicData uri="http://schemas.openxmlformats.org/presentationml/2006/ole">
            <p:oleObj spid="_x0000_s57355" name="Equation" r:id="rId11" imgW="304560" imgH="203040" progId="Equation.DSMT4">
              <p:embed/>
            </p:oleObj>
          </a:graphicData>
        </a:graphic>
      </p:graphicFrame>
      <p:cxnSp>
        <p:nvCxnSpPr>
          <p:cNvPr id="118" name="Straight Connector 117"/>
          <p:cNvCxnSpPr/>
          <p:nvPr/>
        </p:nvCxnSpPr>
        <p:spPr>
          <a:xfrm>
            <a:off x="1143000" y="4724400"/>
            <a:ext cx="3886200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1522809" y="4266803"/>
            <a:ext cx="15247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" name="Object 119"/>
          <p:cNvGraphicFramePr>
            <a:graphicFrameLocks noChangeAspect="1"/>
          </p:cNvGraphicFramePr>
          <p:nvPr/>
        </p:nvGraphicFramePr>
        <p:xfrm>
          <a:off x="4682836" y="4800601"/>
          <a:ext cx="346364" cy="381000"/>
        </p:xfrm>
        <a:graphic>
          <a:graphicData uri="http://schemas.openxmlformats.org/presentationml/2006/ole">
            <p:oleObj spid="_x0000_s57356" name="Equation" r:id="rId12" imgW="126720" imgH="139680" progId="Equation.DSMT4">
              <p:embed/>
            </p:oleObj>
          </a:graphicData>
        </a:graphic>
      </p:graphicFrame>
      <p:graphicFrame>
        <p:nvGraphicFramePr>
          <p:cNvPr id="121" name="Object 31"/>
          <p:cNvGraphicFramePr>
            <a:graphicFrameLocks noChangeAspect="1"/>
          </p:cNvGraphicFramePr>
          <p:nvPr/>
        </p:nvGraphicFramePr>
        <p:xfrm>
          <a:off x="2133600" y="5105400"/>
          <a:ext cx="346075" cy="484188"/>
        </p:xfrm>
        <a:graphic>
          <a:graphicData uri="http://schemas.openxmlformats.org/presentationml/2006/ole">
            <p:oleObj spid="_x0000_s57357" name="Equation" r:id="rId13" imgW="126720" imgH="177480" progId="Equation.DSMT4">
              <p:embed/>
            </p:oleObj>
          </a:graphicData>
        </a:graphic>
      </p:graphicFrame>
      <p:cxnSp>
        <p:nvCxnSpPr>
          <p:cNvPr id="122" name="Straight Arrow Connector 121"/>
          <p:cNvCxnSpPr/>
          <p:nvPr/>
        </p:nvCxnSpPr>
        <p:spPr>
          <a:xfrm>
            <a:off x="5427662" y="4724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5007768" y="44569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5" name="Object 32"/>
          <p:cNvGraphicFramePr>
            <a:graphicFrameLocks noChangeAspect="1"/>
          </p:cNvGraphicFramePr>
          <p:nvPr/>
        </p:nvGraphicFramePr>
        <p:xfrm>
          <a:off x="5503862" y="4876800"/>
          <a:ext cx="346075" cy="484188"/>
        </p:xfrm>
        <a:graphic>
          <a:graphicData uri="http://schemas.openxmlformats.org/presentationml/2006/ole">
            <p:oleObj spid="_x0000_s57358" name="Equation" r:id="rId14" imgW="126720" imgH="177480" progId="Equation.DSMT4">
              <p:embed/>
            </p:oleObj>
          </a:graphicData>
        </a:graphic>
      </p:graphicFrame>
      <p:cxnSp>
        <p:nvCxnSpPr>
          <p:cNvPr id="131" name="Straight Arrow Connector 130"/>
          <p:cNvCxnSpPr/>
          <p:nvPr/>
        </p:nvCxnSpPr>
        <p:spPr>
          <a:xfrm>
            <a:off x="2286000" y="4876800"/>
            <a:ext cx="220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Object 7"/>
          <p:cNvGraphicFramePr>
            <a:graphicFrameLocks noChangeAspect="1"/>
          </p:cNvGraphicFramePr>
          <p:nvPr/>
        </p:nvGraphicFramePr>
        <p:xfrm>
          <a:off x="2819400" y="4953000"/>
          <a:ext cx="381000" cy="308971"/>
        </p:xfrm>
        <a:graphic>
          <a:graphicData uri="http://schemas.openxmlformats.org/presentationml/2006/ole">
            <p:oleObj spid="_x0000_s57361" name="Equation" r:id="rId15" imgW="203040" imgH="164880" progId="Equation.DSMT4">
              <p:embed/>
            </p:oleObj>
          </a:graphicData>
        </a:graphic>
      </p:graphicFrame>
      <p:graphicFrame>
        <p:nvGraphicFramePr>
          <p:cNvPr id="56365" name="Object 45"/>
          <p:cNvGraphicFramePr>
            <a:graphicFrameLocks noChangeAspect="1"/>
          </p:cNvGraphicFramePr>
          <p:nvPr/>
        </p:nvGraphicFramePr>
        <p:xfrm>
          <a:off x="4876800" y="4114800"/>
          <a:ext cx="381000" cy="409575"/>
        </p:xfrm>
        <a:graphic>
          <a:graphicData uri="http://schemas.openxmlformats.org/presentationml/2006/ole">
            <p:oleObj spid="_x0000_s57362" name="Equation" r:id="rId16" imgW="164880" imgH="177480" progId="Equation.DSMT4">
              <p:embed/>
            </p:oleObj>
          </a:graphicData>
        </a:graphic>
      </p:graphicFrame>
      <p:graphicFrame>
        <p:nvGraphicFramePr>
          <p:cNvPr id="56366" name="Object 46"/>
          <p:cNvGraphicFramePr>
            <a:graphicFrameLocks noChangeAspect="1"/>
          </p:cNvGraphicFramePr>
          <p:nvPr/>
        </p:nvGraphicFramePr>
        <p:xfrm>
          <a:off x="6723062" y="5029200"/>
          <a:ext cx="381000" cy="309563"/>
        </p:xfrm>
        <a:graphic>
          <a:graphicData uri="http://schemas.openxmlformats.org/presentationml/2006/ole">
            <p:oleObj spid="_x0000_s57363" name="Equation" r:id="rId17" imgW="203040" imgH="164880" progId="Equation.DSMT4">
              <p:embed/>
            </p:oleObj>
          </a:graphicData>
        </a:graphic>
      </p:graphicFrame>
      <p:cxnSp>
        <p:nvCxnSpPr>
          <p:cNvPr id="136" name="Straight Arrow Connector 135"/>
          <p:cNvCxnSpPr/>
          <p:nvPr/>
        </p:nvCxnSpPr>
        <p:spPr>
          <a:xfrm>
            <a:off x="5580062" y="4876800"/>
            <a:ext cx="1981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6990556" y="44569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04800" y="5791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Fact:</a:t>
            </a:r>
            <a:endParaRPr lang="en-US" sz="2400" b="1" u="sng" dirty="0"/>
          </a:p>
        </p:txBody>
      </p:sp>
      <p:graphicFrame>
        <p:nvGraphicFramePr>
          <p:cNvPr id="56367" name="Object 47"/>
          <p:cNvGraphicFramePr>
            <a:graphicFrameLocks noChangeAspect="1"/>
          </p:cNvGraphicFramePr>
          <p:nvPr/>
        </p:nvGraphicFramePr>
        <p:xfrm>
          <a:off x="1706563" y="5835650"/>
          <a:ext cx="6111875" cy="487363"/>
        </p:xfrm>
        <a:graphic>
          <a:graphicData uri="http://schemas.openxmlformats.org/presentationml/2006/ole">
            <p:oleObj spid="_x0000_s57364" name="Equation" r:id="rId18" imgW="2552400" imgH="203040" progId="Equation.DSMT4">
              <p:embed/>
            </p:oleObj>
          </a:graphicData>
        </a:graphic>
      </p:graphicFrame>
      <p:sp>
        <p:nvSpPr>
          <p:cNvPr id="143" name="TextBox 14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see the guard interval at the receiver and correlate with shifted PN:</a:t>
            </a:r>
          </a:p>
        </p:txBody>
      </p:sp>
      <p:graphicFrame>
        <p:nvGraphicFramePr>
          <p:cNvPr id="57365" name="Object 43"/>
          <p:cNvGraphicFramePr>
            <a:graphicFrameLocks noChangeAspect="1"/>
          </p:cNvGraphicFramePr>
          <p:nvPr/>
        </p:nvGraphicFramePr>
        <p:xfrm>
          <a:off x="2046288" y="838200"/>
          <a:ext cx="2095500" cy="428625"/>
        </p:xfrm>
        <a:graphic>
          <a:graphicData uri="http://schemas.openxmlformats.org/presentationml/2006/ole">
            <p:oleObj spid="_x0000_s57365" name="Equation" r:id="rId19" imgW="1117440" imgH="228600" progId="Equation.DSMT4">
              <p:embed/>
            </p:oleObj>
          </a:graphicData>
        </a:graphic>
      </p:graphicFrame>
      <p:sp>
        <p:nvSpPr>
          <p:cNvPr id="65" name="Rectangle 64"/>
          <p:cNvSpPr/>
          <p:nvPr/>
        </p:nvSpPr>
        <p:spPr>
          <a:xfrm>
            <a:off x="4038600" y="4191000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0386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graphicFrame>
        <p:nvGraphicFramePr>
          <p:cNvPr id="57366" name="Object 43"/>
          <p:cNvGraphicFramePr>
            <a:graphicFrameLocks noChangeAspect="1"/>
          </p:cNvGraphicFramePr>
          <p:nvPr/>
        </p:nvGraphicFramePr>
        <p:xfrm>
          <a:off x="2303463" y="3505200"/>
          <a:ext cx="2190750" cy="428625"/>
        </p:xfrm>
        <a:graphic>
          <a:graphicData uri="http://schemas.openxmlformats.org/presentationml/2006/ole">
            <p:oleObj spid="_x0000_s57366" name="Equation" r:id="rId20" imgW="1168200" imgH="228600" progId="Equation.DSMT4">
              <p:embed/>
            </p:oleObj>
          </a:graphicData>
        </a:graphic>
      </p:graphicFrame>
      <p:sp>
        <p:nvSpPr>
          <p:cNvPr id="72" name="Rectangle 71"/>
          <p:cNvSpPr/>
          <p:nvPr/>
        </p:nvSpPr>
        <p:spPr>
          <a:xfrm>
            <a:off x="5580062" y="4191000"/>
            <a:ext cx="1981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0" y="16764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76200" y="18288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371600" y="4191000"/>
            <a:ext cx="457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3716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graphicFrame>
        <p:nvGraphicFramePr>
          <p:cNvPr id="92" name="Object 29"/>
          <p:cNvGraphicFramePr>
            <a:graphicFrameLocks noChangeAspect="1"/>
          </p:cNvGraphicFramePr>
          <p:nvPr/>
        </p:nvGraphicFramePr>
        <p:xfrm>
          <a:off x="1371600" y="4800600"/>
          <a:ext cx="304800" cy="360363"/>
        </p:xfrm>
        <a:graphic>
          <a:graphicData uri="http://schemas.openxmlformats.org/presentationml/2006/ole">
            <p:oleObj spid="_x0000_s57368" name="Equation" r:id="rId21" imgW="139680" imgH="164880" progId="Equation.DSMT4">
              <p:embed/>
            </p:oleObj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4572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09" name="Rectangle 108"/>
          <p:cNvSpPr/>
          <p:nvPr/>
        </p:nvSpPr>
        <p:spPr>
          <a:xfrm>
            <a:off x="0" y="41910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 rot="5400000">
            <a:off x="3734197" y="4266803"/>
            <a:ext cx="15247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0" y="3048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Define:</a:t>
            </a:r>
            <a:endParaRPr lang="en-US" sz="2400" b="1" u="sng" dirty="0"/>
          </a:p>
        </p:txBody>
      </p:sp>
      <p:sp>
        <p:nvSpPr>
          <p:cNvPr id="117" name="Right Triangle 116"/>
          <p:cNvSpPr/>
          <p:nvPr/>
        </p:nvSpPr>
        <p:spPr>
          <a:xfrm>
            <a:off x="1371600" y="1752600"/>
            <a:ext cx="304800" cy="533400"/>
          </a:xfrm>
          <a:prstGeom prst="rtTriangl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69" name="Object 33"/>
          <p:cNvGraphicFramePr>
            <a:graphicFrameLocks noChangeAspect="1"/>
          </p:cNvGraphicFramePr>
          <p:nvPr/>
        </p:nvGraphicFramePr>
        <p:xfrm>
          <a:off x="6038850" y="3581400"/>
          <a:ext cx="1262063" cy="452438"/>
        </p:xfrm>
        <a:graphic>
          <a:graphicData uri="http://schemas.openxmlformats.org/presentationml/2006/ole">
            <p:oleObj spid="_x0000_s57369" name="Equation" r:id="rId22" imgW="672840" imgH="241200" progId="Equation.DSMT4">
              <p:embed/>
            </p:oleObj>
          </a:graphicData>
        </a:graphic>
      </p:graphicFrame>
      <p:cxnSp>
        <p:nvCxnSpPr>
          <p:cNvPr id="127" name="Straight Connector 126"/>
          <p:cNvCxnSpPr/>
          <p:nvPr/>
        </p:nvCxnSpPr>
        <p:spPr>
          <a:xfrm rot="5400000">
            <a:off x="1674415" y="1980009"/>
            <a:ext cx="1219994" cy="31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885009" y="1980803"/>
            <a:ext cx="12199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70" name="Object 26"/>
          <p:cNvGraphicFramePr>
            <a:graphicFrameLocks noChangeAspect="1"/>
          </p:cNvGraphicFramePr>
          <p:nvPr/>
        </p:nvGraphicFramePr>
        <p:xfrm>
          <a:off x="1905000" y="4800600"/>
          <a:ext cx="304800" cy="360363"/>
        </p:xfrm>
        <a:graphic>
          <a:graphicData uri="http://schemas.openxmlformats.org/presentationml/2006/ole">
            <p:oleObj spid="_x0000_s57370" name="Equation" r:id="rId23" imgW="139680" imgH="164880" progId="Equation.DSMT4">
              <p:embed/>
            </p:oleObj>
          </a:graphicData>
        </a:graphic>
      </p:graphicFrame>
      <p:graphicFrame>
        <p:nvGraphicFramePr>
          <p:cNvPr id="57371" name="Object 44"/>
          <p:cNvGraphicFramePr>
            <a:graphicFrameLocks noChangeAspect="1"/>
          </p:cNvGraphicFramePr>
          <p:nvPr/>
        </p:nvGraphicFramePr>
        <p:xfrm>
          <a:off x="190500" y="4800600"/>
          <a:ext cx="952500" cy="309563"/>
        </p:xfrm>
        <a:graphic>
          <a:graphicData uri="http://schemas.openxmlformats.org/presentationml/2006/ole">
            <p:oleObj spid="_x0000_s57371" name="Equation" r:id="rId24" imgW="50796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0" y="152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Then:</a:t>
            </a:r>
            <a:endParaRPr lang="en-US" sz="2400" b="1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1136650" y="762000"/>
          <a:ext cx="5040313" cy="514350"/>
        </p:xfrm>
        <a:graphic>
          <a:graphicData uri="http://schemas.openxmlformats.org/presentationml/2006/ole">
            <p:oleObj spid="_x0000_s53273" name="Equation" r:id="rId3" imgW="2361960" imgH="241200" progId="Equation.DSMT4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228600" y="1524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But:</a:t>
            </a:r>
            <a:endParaRPr lang="en-US" sz="2400" b="1" dirty="0"/>
          </a:p>
        </p:txBody>
      </p:sp>
      <p:graphicFrame>
        <p:nvGraphicFramePr>
          <p:cNvPr id="53274" name="Object 26"/>
          <p:cNvGraphicFramePr>
            <a:graphicFrameLocks noChangeAspect="1"/>
          </p:cNvGraphicFramePr>
          <p:nvPr/>
        </p:nvGraphicFramePr>
        <p:xfrm>
          <a:off x="0" y="2133600"/>
          <a:ext cx="8894626" cy="2362199"/>
        </p:xfrm>
        <a:graphic>
          <a:graphicData uri="http://schemas.openxmlformats.org/presentationml/2006/ole">
            <p:oleObj spid="_x0000_s53274" name="Equation" r:id="rId4" imgW="4965480" imgH="1320480" progId="Equation.DSMT4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0" y="4876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Therefore:</a:t>
            </a:r>
            <a:endParaRPr lang="en-US" sz="2400" b="1" dirty="0"/>
          </a:p>
        </p:txBody>
      </p:sp>
      <p:graphicFrame>
        <p:nvGraphicFramePr>
          <p:cNvPr id="53275" name="Object 27"/>
          <p:cNvGraphicFramePr>
            <a:graphicFrameLocks noChangeAspect="1"/>
          </p:cNvGraphicFramePr>
          <p:nvPr/>
        </p:nvGraphicFramePr>
        <p:xfrm>
          <a:off x="2362200" y="4800600"/>
          <a:ext cx="3936475" cy="609600"/>
        </p:xfrm>
        <a:graphic>
          <a:graphicData uri="http://schemas.openxmlformats.org/presentationml/2006/ole">
            <p:oleObj spid="_x0000_s53275" name="Equation" r:id="rId5" imgW="1638000" imgH="253800" progId="Equation.DSMT4">
              <p:embed/>
            </p:oleObj>
          </a:graphicData>
        </a:graphic>
      </p:graphicFrame>
      <p:graphicFrame>
        <p:nvGraphicFramePr>
          <p:cNvPr id="53276" name="Object 28"/>
          <p:cNvGraphicFramePr>
            <a:graphicFrameLocks noChangeAspect="1"/>
          </p:cNvGraphicFramePr>
          <p:nvPr/>
        </p:nvGraphicFramePr>
        <p:xfrm>
          <a:off x="990600" y="5715000"/>
          <a:ext cx="7539038" cy="609600"/>
        </p:xfrm>
        <a:graphic>
          <a:graphicData uri="http://schemas.openxmlformats.org/presentationml/2006/ole">
            <p:oleObj spid="_x0000_s53276" name="Equation" r:id="rId6" imgW="3136680" imgH="253800" progId="Equation.DSMT4">
              <p:embed/>
            </p:oleObj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0" y="571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and:</a:t>
            </a:r>
            <a:endParaRPr lang="en-US" sz="2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87" name="Object 33"/>
          <p:cNvGraphicFramePr>
            <a:graphicFrameLocks noChangeAspect="1"/>
          </p:cNvGraphicFramePr>
          <p:nvPr/>
        </p:nvGraphicFramePr>
        <p:xfrm>
          <a:off x="3333750" y="4267200"/>
          <a:ext cx="1262063" cy="452438"/>
        </p:xfrm>
        <a:graphic>
          <a:graphicData uri="http://schemas.openxmlformats.org/presentationml/2006/ole">
            <p:oleObj spid="_x0000_s54287" name="Equation" r:id="rId3" imgW="672840" imgH="241200" progId="Equation.DSMT4">
              <p:embed/>
            </p:oleObj>
          </a:graphicData>
        </a:graphic>
      </p:graphicFrame>
      <p:sp>
        <p:nvSpPr>
          <p:cNvPr id="70" name="Rectangle 69"/>
          <p:cNvSpPr/>
          <p:nvPr/>
        </p:nvSpPr>
        <p:spPr>
          <a:xfrm>
            <a:off x="2819400" y="3810000"/>
            <a:ext cx="2209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>
            <a:endCxn id="70" idx="1"/>
          </p:cNvCxnSpPr>
          <p:nvPr/>
        </p:nvCxnSpPr>
        <p:spPr>
          <a:xfrm>
            <a:off x="1600200" y="4419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029200" y="4419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/>
        </p:nvGraphicFramePr>
        <p:xfrm>
          <a:off x="1371600" y="3581400"/>
          <a:ext cx="745331" cy="496887"/>
        </p:xfrm>
        <a:graphic>
          <a:graphicData uri="http://schemas.openxmlformats.org/presentationml/2006/ole">
            <p:oleObj spid="_x0000_s54288" name="Equation" r:id="rId4" imgW="304560" imgH="203040" progId="Equation.DSMT4">
              <p:embed/>
            </p:oleObj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0" y="2971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Received data</a:t>
            </a:r>
            <a:endParaRPr lang="en-US" sz="2400" b="1" i="1" dirty="0"/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5715000" y="3581400"/>
          <a:ext cx="682625" cy="496888"/>
        </p:xfrm>
        <a:graphic>
          <a:graphicData uri="http://schemas.openxmlformats.org/presentationml/2006/ole">
            <p:oleObj spid="_x0000_s54289" name="Equation" r:id="rId5" imgW="279360" imgH="203040" progId="Equation.DSMT4">
              <p:embed/>
            </p:oleObj>
          </a:graphicData>
        </a:graphic>
      </p:graphicFrame>
      <p:sp>
        <p:nvSpPr>
          <p:cNvPr id="78" name="Rectangle 77"/>
          <p:cNvSpPr/>
          <p:nvPr/>
        </p:nvSpPr>
        <p:spPr>
          <a:xfrm>
            <a:off x="1066800" y="1439008"/>
            <a:ext cx="2209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276600" y="1591408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62400" y="1439008"/>
            <a:ext cx="2209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172200" y="1591408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371600" y="159140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DFT of DATA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267200" y="159140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DFT of DATA</a:t>
            </a:r>
            <a:endParaRPr lang="en-US" b="1" dirty="0"/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152400" y="1515208"/>
          <a:ext cx="762000" cy="435429"/>
        </p:xfrm>
        <a:graphic>
          <a:graphicData uri="http://schemas.openxmlformats.org/presentationml/2006/ole">
            <p:oleObj spid="_x0000_s54290" name="Equation" r:id="rId6" imgW="177480" imgH="101520" progId="Equation.DSMT4">
              <p:embed/>
            </p:oleObj>
          </a:graphicData>
        </a:graphic>
      </p:graphicFrame>
      <p:graphicFrame>
        <p:nvGraphicFramePr>
          <p:cNvPr id="54291" name="Object 19"/>
          <p:cNvGraphicFramePr>
            <a:graphicFrameLocks noChangeAspect="1"/>
          </p:cNvGraphicFramePr>
          <p:nvPr/>
        </p:nvGraphicFramePr>
        <p:xfrm>
          <a:off x="7391400" y="1591408"/>
          <a:ext cx="762000" cy="434975"/>
        </p:xfrm>
        <a:graphic>
          <a:graphicData uri="http://schemas.openxmlformats.org/presentationml/2006/ole">
            <p:oleObj spid="_x0000_s54291" name="Equation" r:id="rId7" imgW="177480" imgH="101520" progId="Equation.DSMT4">
              <p:embed/>
            </p:oleObj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3352800" y="15914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GI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248400" y="1667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GI</a:t>
            </a:r>
            <a:endParaRPr lang="en-US" b="1" dirty="0"/>
          </a:p>
        </p:txBody>
      </p:sp>
      <p:sp>
        <p:nvSpPr>
          <p:cNvPr id="88" name="Right Triangle 87"/>
          <p:cNvSpPr/>
          <p:nvPr/>
        </p:nvSpPr>
        <p:spPr>
          <a:xfrm>
            <a:off x="3276600" y="1439008"/>
            <a:ext cx="304800" cy="609600"/>
          </a:xfrm>
          <a:prstGeom prst="rtTriangl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Triangle 88"/>
          <p:cNvSpPr/>
          <p:nvPr/>
        </p:nvSpPr>
        <p:spPr>
          <a:xfrm>
            <a:off x="3962400" y="1591408"/>
            <a:ext cx="304800" cy="457200"/>
          </a:xfrm>
          <a:prstGeom prst="rtTriangl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Triangle 89"/>
          <p:cNvSpPr/>
          <p:nvPr/>
        </p:nvSpPr>
        <p:spPr>
          <a:xfrm>
            <a:off x="1066800" y="1591408"/>
            <a:ext cx="304800" cy="457200"/>
          </a:xfrm>
          <a:prstGeom prst="rtTriangl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172200" y="1439008"/>
            <a:ext cx="304800" cy="609600"/>
          </a:xfrm>
          <a:prstGeom prst="rtTriangl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rot="5400000" flipH="1" flipV="1">
            <a:off x="3048000" y="235261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Object 95"/>
          <p:cNvGraphicFramePr>
            <a:graphicFrameLocks noChangeAspect="1"/>
          </p:cNvGraphicFramePr>
          <p:nvPr/>
        </p:nvGraphicFramePr>
        <p:xfrm>
          <a:off x="3124200" y="2582008"/>
          <a:ext cx="336550" cy="465992"/>
        </p:xfrm>
        <a:graphic>
          <a:graphicData uri="http://schemas.openxmlformats.org/presentationml/2006/ole">
            <p:oleObj spid="_x0000_s54292" name="Equation" r:id="rId8" imgW="164880" imgH="228600" progId="Equation.DSMT4">
              <p:embed/>
            </p:oleObj>
          </a:graphicData>
        </a:graphic>
      </p:graphicFrame>
      <p:graphicFrame>
        <p:nvGraphicFramePr>
          <p:cNvPr id="54293" name="Object 21"/>
          <p:cNvGraphicFramePr>
            <a:graphicFrameLocks noChangeAspect="1"/>
          </p:cNvGraphicFramePr>
          <p:nvPr/>
        </p:nvGraphicFramePr>
        <p:xfrm>
          <a:off x="228600" y="914400"/>
          <a:ext cx="744538" cy="496888"/>
        </p:xfrm>
        <a:graphic>
          <a:graphicData uri="http://schemas.openxmlformats.org/presentationml/2006/ole">
            <p:oleObj spid="_x0000_s54293" name="Equation" r:id="rId9" imgW="304560" imgH="203040" progId="Equation.DSMT4">
              <p:embed/>
            </p:oleObj>
          </a:graphicData>
        </a:graphic>
      </p:graphicFrame>
      <p:graphicFrame>
        <p:nvGraphicFramePr>
          <p:cNvPr id="54294" name="Object 22"/>
          <p:cNvGraphicFramePr>
            <a:graphicFrameLocks noChangeAspect="1"/>
          </p:cNvGraphicFramePr>
          <p:nvPr/>
        </p:nvGraphicFramePr>
        <p:xfrm>
          <a:off x="1066800" y="5867400"/>
          <a:ext cx="7081838" cy="609600"/>
        </p:xfrm>
        <a:graphic>
          <a:graphicData uri="http://schemas.openxmlformats.org/presentationml/2006/ole">
            <p:oleObj spid="_x0000_s54294" name="Equation" r:id="rId10" imgW="2946240" imgH="253800" progId="Equation.DSMT4">
              <p:embed/>
            </p:oleObj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1524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Algorithm for Channel Estimation in TDS-OFDM: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Reason for Null Carrier in CP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" y="2737941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8600" y="2433141"/>
            <a:ext cx="2667000" cy="616131"/>
          </a:xfrm>
          <a:custGeom>
            <a:avLst/>
            <a:gdLst>
              <a:gd name="connsiteX0" fmla="*/ 0 w 6087292"/>
              <a:gd name="connsiteY0" fmla="*/ 448491 h 920931"/>
              <a:gd name="connsiteX1" fmla="*/ 365760 w 6087292"/>
              <a:gd name="connsiteY1" fmla="*/ 4354 h 920931"/>
              <a:gd name="connsiteX2" fmla="*/ 770709 w 6087292"/>
              <a:gd name="connsiteY2" fmla="*/ 461554 h 920931"/>
              <a:gd name="connsiteX3" fmla="*/ 1123406 w 6087292"/>
              <a:gd name="connsiteY3" fmla="*/ 905691 h 920931"/>
              <a:gd name="connsiteX4" fmla="*/ 1515292 w 6087292"/>
              <a:gd name="connsiteY4" fmla="*/ 474617 h 920931"/>
              <a:gd name="connsiteX5" fmla="*/ 1907177 w 6087292"/>
              <a:gd name="connsiteY5" fmla="*/ 4354 h 920931"/>
              <a:gd name="connsiteX6" fmla="*/ 2286000 w 6087292"/>
              <a:gd name="connsiteY6" fmla="*/ 448491 h 920931"/>
              <a:gd name="connsiteX7" fmla="*/ 2664823 w 6087292"/>
              <a:gd name="connsiteY7" fmla="*/ 918754 h 920931"/>
              <a:gd name="connsiteX8" fmla="*/ 3043646 w 6087292"/>
              <a:gd name="connsiteY8" fmla="*/ 461554 h 920931"/>
              <a:gd name="connsiteX9" fmla="*/ 3422469 w 6087292"/>
              <a:gd name="connsiteY9" fmla="*/ 4354 h 920931"/>
              <a:gd name="connsiteX10" fmla="*/ 3801292 w 6087292"/>
              <a:gd name="connsiteY10" fmla="*/ 461554 h 920931"/>
              <a:gd name="connsiteX11" fmla="*/ 4193177 w 6087292"/>
              <a:gd name="connsiteY11" fmla="*/ 905691 h 920931"/>
              <a:gd name="connsiteX12" fmla="*/ 4558937 w 6087292"/>
              <a:gd name="connsiteY12" fmla="*/ 474617 h 920931"/>
              <a:gd name="connsiteX13" fmla="*/ 4937760 w 6087292"/>
              <a:gd name="connsiteY13" fmla="*/ 17417 h 920931"/>
              <a:gd name="connsiteX14" fmla="*/ 5342709 w 6087292"/>
              <a:gd name="connsiteY14" fmla="*/ 474617 h 920931"/>
              <a:gd name="connsiteX15" fmla="*/ 5695406 w 6087292"/>
              <a:gd name="connsiteY15" fmla="*/ 905691 h 920931"/>
              <a:gd name="connsiteX16" fmla="*/ 6087292 w 6087292"/>
              <a:gd name="connsiteY16" fmla="*/ 474617 h 92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87292" h="920931">
                <a:moveTo>
                  <a:pt x="0" y="448491"/>
                </a:moveTo>
                <a:cubicBezTo>
                  <a:pt x="118654" y="225334"/>
                  <a:pt x="237309" y="2177"/>
                  <a:pt x="365760" y="4354"/>
                </a:cubicBezTo>
                <a:cubicBezTo>
                  <a:pt x="494211" y="6531"/>
                  <a:pt x="644435" y="311331"/>
                  <a:pt x="770709" y="461554"/>
                </a:cubicBezTo>
                <a:cubicBezTo>
                  <a:pt x="896983" y="611777"/>
                  <a:pt x="999309" y="903514"/>
                  <a:pt x="1123406" y="905691"/>
                </a:cubicBezTo>
                <a:cubicBezTo>
                  <a:pt x="1247503" y="907868"/>
                  <a:pt x="1384664" y="624840"/>
                  <a:pt x="1515292" y="474617"/>
                </a:cubicBezTo>
                <a:cubicBezTo>
                  <a:pt x="1645920" y="324394"/>
                  <a:pt x="1778726" y="8708"/>
                  <a:pt x="1907177" y="4354"/>
                </a:cubicBezTo>
                <a:cubicBezTo>
                  <a:pt x="2035628" y="0"/>
                  <a:pt x="2159726" y="296091"/>
                  <a:pt x="2286000" y="448491"/>
                </a:cubicBezTo>
                <a:cubicBezTo>
                  <a:pt x="2412274" y="600891"/>
                  <a:pt x="2538549" y="916577"/>
                  <a:pt x="2664823" y="918754"/>
                </a:cubicBezTo>
                <a:cubicBezTo>
                  <a:pt x="2791097" y="920931"/>
                  <a:pt x="3043646" y="461554"/>
                  <a:pt x="3043646" y="461554"/>
                </a:cubicBezTo>
                <a:cubicBezTo>
                  <a:pt x="3169920" y="309154"/>
                  <a:pt x="3296195" y="4354"/>
                  <a:pt x="3422469" y="4354"/>
                </a:cubicBezTo>
                <a:cubicBezTo>
                  <a:pt x="3548743" y="4354"/>
                  <a:pt x="3672841" y="311331"/>
                  <a:pt x="3801292" y="461554"/>
                </a:cubicBezTo>
                <a:cubicBezTo>
                  <a:pt x="3929743" y="611777"/>
                  <a:pt x="4066903" y="903514"/>
                  <a:pt x="4193177" y="905691"/>
                </a:cubicBezTo>
                <a:cubicBezTo>
                  <a:pt x="4319451" y="907868"/>
                  <a:pt x="4434840" y="622663"/>
                  <a:pt x="4558937" y="474617"/>
                </a:cubicBezTo>
                <a:cubicBezTo>
                  <a:pt x="4683034" y="326571"/>
                  <a:pt x="4807131" y="17417"/>
                  <a:pt x="4937760" y="17417"/>
                </a:cubicBezTo>
                <a:cubicBezTo>
                  <a:pt x="5068389" y="17417"/>
                  <a:pt x="5216435" y="326571"/>
                  <a:pt x="5342709" y="474617"/>
                </a:cubicBezTo>
                <a:cubicBezTo>
                  <a:pt x="5468983" y="622663"/>
                  <a:pt x="5571309" y="905691"/>
                  <a:pt x="5695406" y="905691"/>
                </a:cubicBezTo>
                <a:cubicBezTo>
                  <a:pt x="5819503" y="905691"/>
                  <a:pt x="5953397" y="690154"/>
                  <a:pt x="6087292" y="47461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72200" y="2510135"/>
            <a:ext cx="1981200" cy="461554"/>
          </a:xfrm>
          <a:custGeom>
            <a:avLst/>
            <a:gdLst>
              <a:gd name="connsiteX0" fmla="*/ 0 w 4585063"/>
              <a:gd name="connsiteY0" fmla="*/ 459377 h 918754"/>
              <a:gd name="connsiteX1" fmla="*/ 378823 w 4585063"/>
              <a:gd name="connsiteY1" fmla="*/ 2177 h 918754"/>
              <a:gd name="connsiteX2" fmla="*/ 770709 w 4585063"/>
              <a:gd name="connsiteY2" fmla="*/ 472440 h 918754"/>
              <a:gd name="connsiteX3" fmla="*/ 1136469 w 4585063"/>
              <a:gd name="connsiteY3" fmla="*/ 916577 h 918754"/>
              <a:gd name="connsiteX4" fmla="*/ 1528355 w 4585063"/>
              <a:gd name="connsiteY4" fmla="*/ 472440 h 918754"/>
              <a:gd name="connsiteX5" fmla="*/ 1920240 w 4585063"/>
              <a:gd name="connsiteY5" fmla="*/ 2177 h 918754"/>
              <a:gd name="connsiteX6" fmla="*/ 2299063 w 4585063"/>
              <a:gd name="connsiteY6" fmla="*/ 472440 h 918754"/>
              <a:gd name="connsiteX7" fmla="*/ 2651760 w 4585063"/>
              <a:gd name="connsiteY7" fmla="*/ 916577 h 918754"/>
              <a:gd name="connsiteX8" fmla="*/ 3056709 w 4585063"/>
              <a:gd name="connsiteY8" fmla="*/ 485503 h 918754"/>
              <a:gd name="connsiteX9" fmla="*/ 3422469 w 4585063"/>
              <a:gd name="connsiteY9" fmla="*/ 15240 h 918754"/>
              <a:gd name="connsiteX10" fmla="*/ 3814355 w 4585063"/>
              <a:gd name="connsiteY10" fmla="*/ 459377 h 918754"/>
              <a:gd name="connsiteX11" fmla="*/ 4180115 w 4585063"/>
              <a:gd name="connsiteY11" fmla="*/ 903514 h 918754"/>
              <a:gd name="connsiteX12" fmla="*/ 4585063 w 4585063"/>
              <a:gd name="connsiteY12" fmla="*/ 459377 h 91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5063" h="918754">
                <a:moveTo>
                  <a:pt x="0" y="459377"/>
                </a:moveTo>
                <a:cubicBezTo>
                  <a:pt x="125186" y="229688"/>
                  <a:pt x="250372" y="0"/>
                  <a:pt x="378823" y="2177"/>
                </a:cubicBezTo>
                <a:cubicBezTo>
                  <a:pt x="507274" y="4354"/>
                  <a:pt x="770709" y="472440"/>
                  <a:pt x="770709" y="472440"/>
                </a:cubicBezTo>
                <a:cubicBezTo>
                  <a:pt x="896983" y="624840"/>
                  <a:pt x="1010195" y="916577"/>
                  <a:pt x="1136469" y="916577"/>
                </a:cubicBezTo>
                <a:cubicBezTo>
                  <a:pt x="1262743" y="916577"/>
                  <a:pt x="1397727" y="624840"/>
                  <a:pt x="1528355" y="472440"/>
                </a:cubicBezTo>
                <a:cubicBezTo>
                  <a:pt x="1658983" y="320040"/>
                  <a:pt x="1791789" y="2177"/>
                  <a:pt x="1920240" y="2177"/>
                </a:cubicBezTo>
                <a:cubicBezTo>
                  <a:pt x="2048691" y="2177"/>
                  <a:pt x="2299063" y="472440"/>
                  <a:pt x="2299063" y="472440"/>
                </a:cubicBezTo>
                <a:cubicBezTo>
                  <a:pt x="2420983" y="624840"/>
                  <a:pt x="2525486" y="914400"/>
                  <a:pt x="2651760" y="916577"/>
                </a:cubicBezTo>
                <a:cubicBezTo>
                  <a:pt x="2778034" y="918754"/>
                  <a:pt x="2928258" y="635726"/>
                  <a:pt x="3056709" y="485503"/>
                </a:cubicBezTo>
                <a:cubicBezTo>
                  <a:pt x="3185160" y="335280"/>
                  <a:pt x="3296195" y="19594"/>
                  <a:pt x="3422469" y="15240"/>
                </a:cubicBezTo>
                <a:cubicBezTo>
                  <a:pt x="3548743" y="10886"/>
                  <a:pt x="3688081" y="311331"/>
                  <a:pt x="3814355" y="459377"/>
                </a:cubicBezTo>
                <a:cubicBezTo>
                  <a:pt x="3940629" y="607423"/>
                  <a:pt x="4051664" y="903514"/>
                  <a:pt x="4180115" y="903514"/>
                </a:cubicBezTo>
                <a:cubicBezTo>
                  <a:pt x="4308566" y="903514"/>
                  <a:pt x="4446814" y="681445"/>
                  <a:pt x="4585063" y="45937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-190500" y="2699841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791494" y="2775247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477294" y="2775247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0" y="838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Let’s follow one subcarrier: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96000" y="29673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Steady state</a:t>
            </a:r>
            <a:endParaRPr lang="en-US" sz="24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2209800" y="3043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CP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0000" y="2433935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38" idx="1"/>
          </p:cNvCxnSpPr>
          <p:nvPr/>
        </p:nvCxnSpPr>
        <p:spPr>
          <a:xfrm>
            <a:off x="3352800" y="2738735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648200" y="2738735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3886200" y="2510135"/>
          <a:ext cx="604738" cy="420687"/>
        </p:xfrm>
        <a:graphic>
          <a:graphicData uri="http://schemas.openxmlformats.org/presentationml/2006/ole">
            <p:oleObj spid="_x0000_s15362" name="Equation" r:id="rId3" imgW="291960" imgH="203040" progId="Equation.DSMT4">
              <p:embed/>
            </p:oleObj>
          </a:graphicData>
        </a:graphic>
      </p:graphicFrame>
      <p:cxnSp>
        <p:nvCxnSpPr>
          <p:cNvPr id="43" name="Straight Arrow Connector 42"/>
          <p:cNvCxnSpPr/>
          <p:nvPr/>
        </p:nvCxnSpPr>
        <p:spPr>
          <a:xfrm>
            <a:off x="5334000" y="2737941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067300" y="2699841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752306" y="2699841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735094" y="2775247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24400" y="33483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Transient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685800" y="1219200"/>
          <a:ext cx="1184275" cy="727075"/>
        </p:xfrm>
        <a:graphic>
          <a:graphicData uri="http://schemas.openxmlformats.org/presentationml/2006/ole">
            <p:oleObj spid="_x0000_s15363" name="Equation" r:id="rId4" imgW="558720" imgH="342720" progId="Equation.DSMT4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96000" y="1219200"/>
          <a:ext cx="2286000" cy="861055"/>
        </p:xfrm>
        <a:graphic>
          <a:graphicData uri="http://schemas.openxmlformats.org/presentationml/2006/ole">
            <p:oleObj spid="_x0000_s15364" name="Equation" r:id="rId5" imgW="1180800" imgH="444240" progId="Equation.DSMT4">
              <p:embed/>
            </p:oleObj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228600" y="1905000"/>
          <a:ext cx="2078892" cy="406400"/>
        </p:xfrm>
        <a:graphic>
          <a:graphicData uri="http://schemas.openxmlformats.org/presentationml/2006/ole">
            <p:oleObj spid="_x0000_s15366" name="Equation" r:id="rId6" imgW="1688760" imgH="330120" progId="Equation.DSMT4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096000" y="1981200"/>
          <a:ext cx="2079625" cy="406400"/>
        </p:xfrm>
        <a:graphic>
          <a:graphicData uri="http://schemas.openxmlformats.org/presentationml/2006/ole">
            <p:oleObj spid="_x0000_s15367" name="Equation" r:id="rId7" imgW="1688760" imgH="330120" progId="Equation.DSMT4">
              <p:embed/>
            </p:oleObj>
          </a:graphicData>
        </a:graphic>
      </p:graphicFrame>
      <p:sp>
        <p:nvSpPr>
          <p:cNvPr id="62" name="Freeform 61"/>
          <p:cNvSpPr/>
          <p:nvPr/>
        </p:nvSpPr>
        <p:spPr>
          <a:xfrm>
            <a:off x="5512526" y="2370908"/>
            <a:ext cx="653143" cy="744583"/>
          </a:xfrm>
          <a:custGeom>
            <a:avLst/>
            <a:gdLst>
              <a:gd name="connsiteX0" fmla="*/ 0 w 653143"/>
              <a:gd name="connsiteY0" fmla="*/ 293915 h 744583"/>
              <a:gd name="connsiteX1" fmla="*/ 91440 w 653143"/>
              <a:gd name="connsiteY1" fmla="*/ 71846 h 744583"/>
              <a:gd name="connsiteX2" fmla="*/ 156754 w 653143"/>
              <a:gd name="connsiteY2" fmla="*/ 724989 h 744583"/>
              <a:gd name="connsiteX3" fmla="*/ 313508 w 653143"/>
              <a:gd name="connsiteY3" fmla="*/ 189412 h 744583"/>
              <a:gd name="connsiteX4" fmla="*/ 431074 w 653143"/>
              <a:gd name="connsiteY4" fmla="*/ 607423 h 744583"/>
              <a:gd name="connsiteX5" fmla="*/ 653143 w 653143"/>
              <a:gd name="connsiteY5" fmla="*/ 398418 h 7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143" h="744583">
                <a:moveTo>
                  <a:pt x="0" y="293915"/>
                </a:moveTo>
                <a:cubicBezTo>
                  <a:pt x="32657" y="146957"/>
                  <a:pt x="65314" y="0"/>
                  <a:pt x="91440" y="71846"/>
                </a:cubicBezTo>
                <a:cubicBezTo>
                  <a:pt x="117566" y="143692"/>
                  <a:pt x="119743" y="705395"/>
                  <a:pt x="156754" y="724989"/>
                </a:cubicBezTo>
                <a:cubicBezTo>
                  <a:pt x="193765" y="744583"/>
                  <a:pt x="267788" y="209006"/>
                  <a:pt x="313508" y="189412"/>
                </a:cubicBezTo>
                <a:cubicBezTo>
                  <a:pt x="359228" y="169818"/>
                  <a:pt x="374468" y="572589"/>
                  <a:pt x="431074" y="607423"/>
                </a:cubicBezTo>
                <a:cubicBezTo>
                  <a:pt x="487680" y="642257"/>
                  <a:pt x="570411" y="520337"/>
                  <a:pt x="653143" y="39841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0" y="39624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With CP, at the receiver we discard the transient and just look at steady state;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if the frequency response at the subcarriers frequency is zero (deep fading), then we completely loose that data of that subcarrier.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00400" y="1752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channel</a:t>
            </a:r>
            <a:endParaRPr lang="en-US" sz="2400" b="1" i="1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57800" y="2286000"/>
            <a:ext cx="990600" cy="914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6" idx="1"/>
          </p:cNvCxnSpPr>
          <p:nvPr/>
        </p:nvCxnSpPr>
        <p:spPr>
          <a:xfrm rot="10800000">
            <a:off x="5562600" y="2057400"/>
            <a:ext cx="533400" cy="114076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ZP-OFDM with Zero Prefix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000" dirty="0" smtClean="0"/>
              <a:t>Used in some standards (“</a:t>
            </a:r>
            <a:r>
              <a:rPr lang="en-US" sz="2000" dirty="0" err="1" smtClean="0"/>
              <a:t>WiMedia</a:t>
            </a:r>
            <a:r>
              <a:rPr lang="en-US" sz="2000" dirty="0" smtClean="0"/>
              <a:t> UWB” Personal Area Network  for multimedia, short range, file transfer)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Advantages: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 in principle, there is never a null,  if properly implemented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 no power loss in ZP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suitable for </a:t>
            </a:r>
            <a:r>
              <a:rPr lang="en-US" sz="2000" i="1" dirty="0" smtClean="0"/>
              <a:t>Blind Equalization </a:t>
            </a:r>
            <a:r>
              <a:rPr lang="en-US" sz="2000" dirty="0" smtClean="0"/>
              <a:t>(see later)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Disadvantages: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“proper implementation” cannot use FFT and is very inefficient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 keeps turning on and off: not good for components</a:t>
            </a:r>
            <a:r>
              <a:rPr lang="en-US" sz="24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447800"/>
            <a:ext cx="2895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000500" y="18669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877094" y="1866900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6400" y="2286000"/>
            <a:ext cx="2895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685506" y="18661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2362200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3772694" y="1866900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457700" y="1866106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2286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data</a:t>
            </a:r>
            <a:endParaRPr lang="en-US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ZP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0" y="2133600"/>
            <a:ext cx="68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593467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Reference: </a:t>
            </a:r>
            <a:r>
              <a:rPr lang="en-US" dirty="0" smtClean="0"/>
              <a:t>B. </a:t>
            </a:r>
            <a:r>
              <a:rPr lang="en-US" dirty="0" err="1" smtClean="0"/>
              <a:t>Muquet</a:t>
            </a:r>
            <a:r>
              <a:rPr lang="en-US" dirty="0" smtClean="0"/>
              <a:t>, Z. Wang, G.B. </a:t>
            </a:r>
            <a:r>
              <a:rPr lang="en-US" dirty="0" err="1" smtClean="0"/>
              <a:t>Giannakis</a:t>
            </a:r>
            <a:r>
              <a:rPr lang="en-US" dirty="0" smtClean="0"/>
              <a:t>,  M. </a:t>
            </a:r>
            <a:r>
              <a:rPr lang="en-US" dirty="0" err="1" smtClean="0"/>
              <a:t>deCourville</a:t>
            </a:r>
            <a:r>
              <a:rPr lang="en-US" dirty="0" smtClean="0"/>
              <a:t>, P. Duhamel,” Cyclic Prefix or Zero Padding  for Wireless Multicarrier Transmission?”,  IEEE Transactions on Communications,  </a:t>
            </a:r>
            <a:r>
              <a:rPr lang="en-US" dirty="0" err="1" smtClean="0"/>
              <a:t>Vol</a:t>
            </a:r>
            <a:r>
              <a:rPr lang="en-US" dirty="0" smtClean="0"/>
              <a:t> 50, no 12, December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Reason for Never a Null  Carrier in ZP</a:t>
            </a:r>
            <a:endParaRPr lang="en-US" sz="24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200" y="2737941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28600" y="2514600"/>
            <a:ext cx="1981200" cy="461554"/>
          </a:xfrm>
          <a:custGeom>
            <a:avLst/>
            <a:gdLst>
              <a:gd name="connsiteX0" fmla="*/ 0 w 4585063"/>
              <a:gd name="connsiteY0" fmla="*/ 459377 h 918754"/>
              <a:gd name="connsiteX1" fmla="*/ 378823 w 4585063"/>
              <a:gd name="connsiteY1" fmla="*/ 2177 h 918754"/>
              <a:gd name="connsiteX2" fmla="*/ 770709 w 4585063"/>
              <a:gd name="connsiteY2" fmla="*/ 472440 h 918754"/>
              <a:gd name="connsiteX3" fmla="*/ 1136469 w 4585063"/>
              <a:gd name="connsiteY3" fmla="*/ 916577 h 918754"/>
              <a:gd name="connsiteX4" fmla="*/ 1528355 w 4585063"/>
              <a:gd name="connsiteY4" fmla="*/ 472440 h 918754"/>
              <a:gd name="connsiteX5" fmla="*/ 1920240 w 4585063"/>
              <a:gd name="connsiteY5" fmla="*/ 2177 h 918754"/>
              <a:gd name="connsiteX6" fmla="*/ 2299063 w 4585063"/>
              <a:gd name="connsiteY6" fmla="*/ 472440 h 918754"/>
              <a:gd name="connsiteX7" fmla="*/ 2651760 w 4585063"/>
              <a:gd name="connsiteY7" fmla="*/ 916577 h 918754"/>
              <a:gd name="connsiteX8" fmla="*/ 3056709 w 4585063"/>
              <a:gd name="connsiteY8" fmla="*/ 485503 h 918754"/>
              <a:gd name="connsiteX9" fmla="*/ 3422469 w 4585063"/>
              <a:gd name="connsiteY9" fmla="*/ 15240 h 918754"/>
              <a:gd name="connsiteX10" fmla="*/ 3814355 w 4585063"/>
              <a:gd name="connsiteY10" fmla="*/ 459377 h 918754"/>
              <a:gd name="connsiteX11" fmla="*/ 4180115 w 4585063"/>
              <a:gd name="connsiteY11" fmla="*/ 903514 h 918754"/>
              <a:gd name="connsiteX12" fmla="*/ 4585063 w 4585063"/>
              <a:gd name="connsiteY12" fmla="*/ 459377 h 91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5063" h="918754">
                <a:moveTo>
                  <a:pt x="0" y="459377"/>
                </a:moveTo>
                <a:cubicBezTo>
                  <a:pt x="125186" y="229688"/>
                  <a:pt x="250372" y="0"/>
                  <a:pt x="378823" y="2177"/>
                </a:cubicBezTo>
                <a:cubicBezTo>
                  <a:pt x="507274" y="4354"/>
                  <a:pt x="770709" y="472440"/>
                  <a:pt x="770709" y="472440"/>
                </a:cubicBezTo>
                <a:cubicBezTo>
                  <a:pt x="896983" y="624840"/>
                  <a:pt x="1010195" y="916577"/>
                  <a:pt x="1136469" y="916577"/>
                </a:cubicBezTo>
                <a:cubicBezTo>
                  <a:pt x="1262743" y="916577"/>
                  <a:pt x="1397727" y="624840"/>
                  <a:pt x="1528355" y="472440"/>
                </a:cubicBezTo>
                <a:cubicBezTo>
                  <a:pt x="1658983" y="320040"/>
                  <a:pt x="1791789" y="2177"/>
                  <a:pt x="1920240" y="2177"/>
                </a:cubicBezTo>
                <a:cubicBezTo>
                  <a:pt x="2048691" y="2177"/>
                  <a:pt x="2299063" y="472440"/>
                  <a:pt x="2299063" y="472440"/>
                </a:cubicBezTo>
                <a:cubicBezTo>
                  <a:pt x="2420983" y="624840"/>
                  <a:pt x="2525486" y="914400"/>
                  <a:pt x="2651760" y="916577"/>
                </a:cubicBezTo>
                <a:cubicBezTo>
                  <a:pt x="2778034" y="918754"/>
                  <a:pt x="2928258" y="635726"/>
                  <a:pt x="3056709" y="485503"/>
                </a:cubicBezTo>
                <a:cubicBezTo>
                  <a:pt x="3185160" y="335280"/>
                  <a:pt x="3296195" y="19594"/>
                  <a:pt x="3422469" y="15240"/>
                </a:cubicBezTo>
                <a:cubicBezTo>
                  <a:pt x="3548743" y="10886"/>
                  <a:pt x="3688081" y="311331"/>
                  <a:pt x="3814355" y="459377"/>
                </a:cubicBezTo>
                <a:cubicBezTo>
                  <a:pt x="3940629" y="607423"/>
                  <a:pt x="4051664" y="903514"/>
                  <a:pt x="4180115" y="903514"/>
                </a:cubicBezTo>
                <a:cubicBezTo>
                  <a:pt x="4308566" y="903514"/>
                  <a:pt x="4446814" y="681445"/>
                  <a:pt x="4585063" y="45937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90500" y="2699841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791494" y="2775247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77294" y="2775247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838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Let’s follow one subcarrier corresponding to deep fading: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1524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Steady state</a:t>
            </a:r>
            <a:endParaRPr lang="en-US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ZP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2433935"/>
            <a:ext cx="83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3352800" y="2738735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8200" y="2738735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86200" y="2510135"/>
          <a:ext cx="604738" cy="420687"/>
        </p:xfrm>
        <a:graphic>
          <a:graphicData uri="http://schemas.openxmlformats.org/presentationml/2006/ole">
            <p:oleObj spid="_x0000_s16386" name="Equation" r:id="rId3" imgW="291960" imgH="203040" progId="Equation.DSMT4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5334000" y="2737941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67300" y="2699841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752306" y="2699841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735094" y="2775247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19800" y="3352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Transients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5800" y="1219200"/>
          <a:ext cx="1184275" cy="727075"/>
        </p:xfrm>
        <a:graphic>
          <a:graphicData uri="http://schemas.openxmlformats.org/presentationml/2006/ole">
            <p:oleObj spid="_x0000_s16387" name="Equation" r:id="rId4" imgW="558720" imgH="34272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28600" y="1905000"/>
          <a:ext cx="2078892" cy="406400"/>
        </p:xfrm>
        <a:graphic>
          <a:graphicData uri="http://schemas.openxmlformats.org/presentationml/2006/ole">
            <p:oleObj spid="_x0000_s16389" name="Equation" r:id="rId5" imgW="1688760" imgH="33012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39624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No Inter Block Interference (IBI) due to the ZP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With ZP, you do not discard anything;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if the frequency response at the subcarriers frequency is zero (deep fading), then we still have a transient response, no matter what (most likely it will have low energy, but never zero)</a:t>
            </a:r>
            <a:endParaRPr lang="en-US" sz="24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209800" y="2743200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5512526" y="2370908"/>
            <a:ext cx="653143" cy="744583"/>
          </a:xfrm>
          <a:custGeom>
            <a:avLst/>
            <a:gdLst>
              <a:gd name="connsiteX0" fmla="*/ 0 w 653143"/>
              <a:gd name="connsiteY0" fmla="*/ 293915 h 744583"/>
              <a:gd name="connsiteX1" fmla="*/ 91440 w 653143"/>
              <a:gd name="connsiteY1" fmla="*/ 71846 h 744583"/>
              <a:gd name="connsiteX2" fmla="*/ 156754 w 653143"/>
              <a:gd name="connsiteY2" fmla="*/ 724989 h 744583"/>
              <a:gd name="connsiteX3" fmla="*/ 313508 w 653143"/>
              <a:gd name="connsiteY3" fmla="*/ 189412 h 744583"/>
              <a:gd name="connsiteX4" fmla="*/ 431074 w 653143"/>
              <a:gd name="connsiteY4" fmla="*/ 607423 h 744583"/>
              <a:gd name="connsiteX5" fmla="*/ 653143 w 653143"/>
              <a:gd name="connsiteY5" fmla="*/ 398418 h 7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143" h="744583">
                <a:moveTo>
                  <a:pt x="0" y="293915"/>
                </a:moveTo>
                <a:cubicBezTo>
                  <a:pt x="32657" y="146957"/>
                  <a:pt x="65314" y="0"/>
                  <a:pt x="91440" y="71846"/>
                </a:cubicBezTo>
                <a:cubicBezTo>
                  <a:pt x="117566" y="143692"/>
                  <a:pt x="119743" y="705395"/>
                  <a:pt x="156754" y="724989"/>
                </a:cubicBezTo>
                <a:cubicBezTo>
                  <a:pt x="193765" y="744583"/>
                  <a:pt x="267788" y="209006"/>
                  <a:pt x="313508" y="189412"/>
                </a:cubicBezTo>
                <a:cubicBezTo>
                  <a:pt x="359228" y="169818"/>
                  <a:pt x="374468" y="572589"/>
                  <a:pt x="431074" y="607423"/>
                </a:cubicBezTo>
                <a:cubicBezTo>
                  <a:pt x="487680" y="642257"/>
                  <a:pt x="570411" y="520337"/>
                  <a:pt x="653143" y="39841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172200" y="2743200"/>
            <a:ext cx="1981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7467600" y="2514600"/>
            <a:ext cx="653143" cy="515983"/>
          </a:xfrm>
          <a:custGeom>
            <a:avLst/>
            <a:gdLst>
              <a:gd name="connsiteX0" fmla="*/ 0 w 653143"/>
              <a:gd name="connsiteY0" fmla="*/ 293915 h 744583"/>
              <a:gd name="connsiteX1" fmla="*/ 91440 w 653143"/>
              <a:gd name="connsiteY1" fmla="*/ 71846 h 744583"/>
              <a:gd name="connsiteX2" fmla="*/ 156754 w 653143"/>
              <a:gd name="connsiteY2" fmla="*/ 724989 h 744583"/>
              <a:gd name="connsiteX3" fmla="*/ 313508 w 653143"/>
              <a:gd name="connsiteY3" fmla="*/ 189412 h 744583"/>
              <a:gd name="connsiteX4" fmla="*/ 431074 w 653143"/>
              <a:gd name="connsiteY4" fmla="*/ 607423 h 744583"/>
              <a:gd name="connsiteX5" fmla="*/ 653143 w 653143"/>
              <a:gd name="connsiteY5" fmla="*/ 398418 h 7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143" h="744583">
                <a:moveTo>
                  <a:pt x="0" y="293915"/>
                </a:moveTo>
                <a:cubicBezTo>
                  <a:pt x="32657" y="146957"/>
                  <a:pt x="65314" y="0"/>
                  <a:pt x="91440" y="71846"/>
                </a:cubicBezTo>
                <a:cubicBezTo>
                  <a:pt x="117566" y="143692"/>
                  <a:pt x="119743" y="705395"/>
                  <a:pt x="156754" y="724989"/>
                </a:cubicBezTo>
                <a:cubicBezTo>
                  <a:pt x="193765" y="744583"/>
                  <a:pt x="267788" y="209006"/>
                  <a:pt x="313508" y="189412"/>
                </a:cubicBezTo>
                <a:cubicBezTo>
                  <a:pt x="359228" y="169818"/>
                  <a:pt x="374468" y="572589"/>
                  <a:pt x="431074" y="607423"/>
                </a:cubicBezTo>
                <a:cubicBezTo>
                  <a:pt x="487680" y="642257"/>
                  <a:pt x="570411" y="520337"/>
                  <a:pt x="653143" y="39841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7047706" y="2780506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5867400" y="3200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7505700" y="30861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00400" y="1752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channel</a:t>
            </a:r>
            <a:endParaRPr lang="en-US" sz="2400" b="1" i="1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6629400" y="22098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Time Domain Synchronous TDS-OFDM with Pseudo-random Prefix (PP)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In Chinese Digital TV standard (DTMB)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Advantages: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 Excellent Synchronization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 Excellent channel estimation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Disadvantages: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Slightly higher complexity (but worth it)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Applicable to long OFDM frames (such as Digital  Broadcasting)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447800"/>
            <a:ext cx="2895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000500" y="18669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877094" y="1866900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6400" y="2286000"/>
            <a:ext cx="2895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685506" y="18661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2362200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3772694" y="1866900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457700" y="1866106"/>
            <a:ext cx="1599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2286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data</a:t>
            </a:r>
            <a:endParaRPr lang="en-US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PP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0" y="2133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4611189" y="1301932"/>
            <a:ext cx="646611" cy="849085"/>
          </a:xfrm>
          <a:custGeom>
            <a:avLst/>
            <a:gdLst>
              <a:gd name="connsiteX0" fmla="*/ 0 w 1097280"/>
              <a:gd name="connsiteY0" fmla="*/ 827314 h 849085"/>
              <a:gd name="connsiteX1" fmla="*/ 52251 w 1097280"/>
              <a:gd name="connsiteY1" fmla="*/ 121919 h 849085"/>
              <a:gd name="connsiteX2" fmla="*/ 78377 w 1097280"/>
              <a:gd name="connsiteY2" fmla="*/ 539931 h 849085"/>
              <a:gd name="connsiteX3" fmla="*/ 130628 w 1097280"/>
              <a:gd name="connsiteY3" fmla="*/ 265611 h 849085"/>
              <a:gd name="connsiteX4" fmla="*/ 169817 w 1097280"/>
              <a:gd name="connsiteY4" fmla="*/ 657497 h 849085"/>
              <a:gd name="connsiteX5" fmla="*/ 209005 w 1097280"/>
              <a:gd name="connsiteY5" fmla="*/ 291737 h 849085"/>
              <a:gd name="connsiteX6" fmla="*/ 248194 w 1097280"/>
              <a:gd name="connsiteY6" fmla="*/ 618308 h 849085"/>
              <a:gd name="connsiteX7" fmla="*/ 326571 w 1097280"/>
              <a:gd name="connsiteY7" fmla="*/ 200297 h 849085"/>
              <a:gd name="connsiteX8" fmla="*/ 352697 w 1097280"/>
              <a:gd name="connsiteY8" fmla="*/ 683622 h 849085"/>
              <a:gd name="connsiteX9" fmla="*/ 418011 w 1097280"/>
              <a:gd name="connsiteY9" fmla="*/ 330925 h 849085"/>
              <a:gd name="connsiteX10" fmla="*/ 431074 w 1097280"/>
              <a:gd name="connsiteY10" fmla="*/ 566057 h 849085"/>
              <a:gd name="connsiteX11" fmla="*/ 470262 w 1097280"/>
              <a:gd name="connsiteY11" fmla="*/ 148045 h 849085"/>
              <a:gd name="connsiteX12" fmla="*/ 483325 w 1097280"/>
              <a:gd name="connsiteY12" fmla="*/ 566057 h 849085"/>
              <a:gd name="connsiteX13" fmla="*/ 548640 w 1097280"/>
              <a:gd name="connsiteY13" fmla="*/ 278674 h 849085"/>
              <a:gd name="connsiteX14" fmla="*/ 587828 w 1097280"/>
              <a:gd name="connsiteY14" fmla="*/ 761999 h 849085"/>
              <a:gd name="connsiteX15" fmla="*/ 666205 w 1097280"/>
              <a:gd name="connsiteY15" fmla="*/ 200297 h 849085"/>
              <a:gd name="connsiteX16" fmla="*/ 705394 w 1097280"/>
              <a:gd name="connsiteY16" fmla="*/ 644434 h 849085"/>
              <a:gd name="connsiteX17" fmla="*/ 744582 w 1097280"/>
              <a:gd name="connsiteY17" fmla="*/ 121919 h 849085"/>
              <a:gd name="connsiteX18" fmla="*/ 744582 w 1097280"/>
              <a:gd name="connsiteY18" fmla="*/ 814251 h 849085"/>
              <a:gd name="connsiteX19" fmla="*/ 822960 w 1097280"/>
              <a:gd name="connsiteY19" fmla="*/ 330925 h 849085"/>
              <a:gd name="connsiteX20" fmla="*/ 822960 w 1097280"/>
              <a:gd name="connsiteY20" fmla="*/ 709748 h 849085"/>
              <a:gd name="connsiteX21" fmla="*/ 875211 w 1097280"/>
              <a:gd name="connsiteY21" fmla="*/ 4354 h 849085"/>
              <a:gd name="connsiteX22" fmla="*/ 901337 w 1097280"/>
              <a:gd name="connsiteY22" fmla="*/ 735874 h 849085"/>
              <a:gd name="connsiteX23" fmla="*/ 953588 w 1097280"/>
              <a:gd name="connsiteY23" fmla="*/ 370114 h 849085"/>
              <a:gd name="connsiteX24" fmla="*/ 979714 w 1097280"/>
              <a:gd name="connsiteY24" fmla="*/ 631371 h 849085"/>
              <a:gd name="connsiteX25" fmla="*/ 1018902 w 1097280"/>
              <a:gd name="connsiteY25" fmla="*/ 134982 h 849085"/>
              <a:gd name="connsiteX26" fmla="*/ 1018902 w 1097280"/>
              <a:gd name="connsiteY26" fmla="*/ 513805 h 849085"/>
              <a:gd name="connsiteX27" fmla="*/ 1084217 w 1097280"/>
              <a:gd name="connsiteY27" fmla="*/ 108857 h 849085"/>
              <a:gd name="connsiteX28" fmla="*/ 1097280 w 1097280"/>
              <a:gd name="connsiteY28" fmla="*/ 709748 h 84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97280" h="849085">
                <a:moveTo>
                  <a:pt x="0" y="827314"/>
                </a:moveTo>
                <a:cubicBezTo>
                  <a:pt x="19594" y="498565"/>
                  <a:pt x="39188" y="169816"/>
                  <a:pt x="52251" y="121919"/>
                </a:cubicBezTo>
                <a:cubicBezTo>
                  <a:pt x="65314" y="74022"/>
                  <a:pt x="65314" y="515982"/>
                  <a:pt x="78377" y="539931"/>
                </a:cubicBezTo>
                <a:cubicBezTo>
                  <a:pt x="91440" y="563880"/>
                  <a:pt x="115388" y="246017"/>
                  <a:pt x="130628" y="265611"/>
                </a:cubicBezTo>
                <a:cubicBezTo>
                  <a:pt x="145868" y="285205"/>
                  <a:pt x="156754" y="653143"/>
                  <a:pt x="169817" y="657497"/>
                </a:cubicBezTo>
                <a:cubicBezTo>
                  <a:pt x="182880" y="661851"/>
                  <a:pt x="195942" y="298268"/>
                  <a:pt x="209005" y="291737"/>
                </a:cubicBezTo>
                <a:cubicBezTo>
                  <a:pt x="222068" y="285206"/>
                  <a:pt x="228600" y="633548"/>
                  <a:pt x="248194" y="618308"/>
                </a:cubicBezTo>
                <a:cubicBezTo>
                  <a:pt x="267788" y="603068"/>
                  <a:pt x="309154" y="189411"/>
                  <a:pt x="326571" y="200297"/>
                </a:cubicBezTo>
                <a:cubicBezTo>
                  <a:pt x="343988" y="211183"/>
                  <a:pt x="337457" y="661851"/>
                  <a:pt x="352697" y="683622"/>
                </a:cubicBezTo>
                <a:cubicBezTo>
                  <a:pt x="367937" y="705393"/>
                  <a:pt x="404948" y="350519"/>
                  <a:pt x="418011" y="330925"/>
                </a:cubicBezTo>
                <a:cubicBezTo>
                  <a:pt x="431074" y="311331"/>
                  <a:pt x="422366" y="596537"/>
                  <a:pt x="431074" y="566057"/>
                </a:cubicBezTo>
                <a:cubicBezTo>
                  <a:pt x="439782" y="535577"/>
                  <a:pt x="461554" y="148045"/>
                  <a:pt x="470262" y="148045"/>
                </a:cubicBezTo>
                <a:cubicBezTo>
                  <a:pt x="478970" y="148045"/>
                  <a:pt x="470262" y="544286"/>
                  <a:pt x="483325" y="566057"/>
                </a:cubicBezTo>
                <a:cubicBezTo>
                  <a:pt x="496388" y="587828"/>
                  <a:pt x="531223" y="246017"/>
                  <a:pt x="548640" y="278674"/>
                </a:cubicBezTo>
                <a:cubicBezTo>
                  <a:pt x="566057" y="311331"/>
                  <a:pt x="568234" y="775062"/>
                  <a:pt x="587828" y="761999"/>
                </a:cubicBezTo>
                <a:cubicBezTo>
                  <a:pt x="607422" y="748936"/>
                  <a:pt x="646611" y="219891"/>
                  <a:pt x="666205" y="200297"/>
                </a:cubicBezTo>
                <a:cubicBezTo>
                  <a:pt x="685799" y="180703"/>
                  <a:pt x="692331" y="657497"/>
                  <a:pt x="705394" y="644434"/>
                </a:cubicBezTo>
                <a:cubicBezTo>
                  <a:pt x="718457" y="631371"/>
                  <a:pt x="738051" y="93616"/>
                  <a:pt x="744582" y="121919"/>
                </a:cubicBezTo>
                <a:cubicBezTo>
                  <a:pt x="751113" y="150222"/>
                  <a:pt x="731519" y="779417"/>
                  <a:pt x="744582" y="814251"/>
                </a:cubicBezTo>
                <a:cubicBezTo>
                  <a:pt x="757645" y="849085"/>
                  <a:pt x="809897" y="348342"/>
                  <a:pt x="822960" y="330925"/>
                </a:cubicBezTo>
                <a:cubicBezTo>
                  <a:pt x="836023" y="313508"/>
                  <a:pt x="814252" y="764176"/>
                  <a:pt x="822960" y="709748"/>
                </a:cubicBezTo>
                <a:cubicBezTo>
                  <a:pt x="831668" y="655320"/>
                  <a:pt x="862148" y="0"/>
                  <a:pt x="875211" y="4354"/>
                </a:cubicBezTo>
                <a:cubicBezTo>
                  <a:pt x="888274" y="8708"/>
                  <a:pt x="888274" y="674914"/>
                  <a:pt x="901337" y="735874"/>
                </a:cubicBezTo>
                <a:cubicBezTo>
                  <a:pt x="914400" y="796834"/>
                  <a:pt x="940525" y="387531"/>
                  <a:pt x="953588" y="370114"/>
                </a:cubicBezTo>
                <a:cubicBezTo>
                  <a:pt x="966651" y="352697"/>
                  <a:pt x="968828" y="670560"/>
                  <a:pt x="979714" y="631371"/>
                </a:cubicBezTo>
                <a:cubicBezTo>
                  <a:pt x="990600" y="592182"/>
                  <a:pt x="1012371" y="154576"/>
                  <a:pt x="1018902" y="134982"/>
                </a:cubicBezTo>
                <a:cubicBezTo>
                  <a:pt x="1025433" y="115388"/>
                  <a:pt x="1008016" y="518159"/>
                  <a:pt x="1018902" y="513805"/>
                </a:cubicBezTo>
                <a:cubicBezTo>
                  <a:pt x="1029788" y="509451"/>
                  <a:pt x="1071154" y="76200"/>
                  <a:pt x="1084217" y="108857"/>
                </a:cubicBezTo>
                <a:cubicBezTo>
                  <a:pt x="1097280" y="141514"/>
                  <a:pt x="1097280" y="425631"/>
                  <a:pt x="1097280" y="70974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Reference: </a:t>
            </a:r>
            <a:r>
              <a:rPr lang="en-US" dirty="0" smtClean="0"/>
              <a:t>M. Liu, M. </a:t>
            </a:r>
            <a:r>
              <a:rPr lang="en-US" dirty="0" err="1" smtClean="0"/>
              <a:t>Crussiere</a:t>
            </a:r>
            <a:r>
              <a:rPr lang="en-US" dirty="0" smtClean="0"/>
              <a:t>, J.F. </a:t>
            </a:r>
            <a:r>
              <a:rPr lang="en-US" dirty="0" err="1" smtClean="0"/>
              <a:t>EHeard</a:t>
            </a:r>
            <a:r>
              <a:rPr lang="en-US" dirty="0" smtClean="0"/>
              <a:t>, “A Novel Data Aided Channel Estimation wit Reduced Complexity  for TDS OFDM Systems,” to appear.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OFDM-ZP and Channel Equalization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620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Channel Equalization in general (not OFDM yet).</a:t>
            </a:r>
          </a:p>
          <a:p>
            <a:r>
              <a:rPr lang="en-US" sz="2400" b="1" dirty="0" smtClean="0"/>
              <a:t>1. Trained: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2362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066800" y="2743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2743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99871" y="2362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90471" y="2743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4572000" y="2743200"/>
            <a:ext cx="14278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Or 14"/>
          <p:cNvSpPr/>
          <p:nvPr/>
        </p:nvSpPr>
        <p:spPr>
          <a:xfrm>
            <a:off x="4267200" y="2590800"/>
            <a:ext cx="304800" cy="3048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5" idx="0"/>
          </p:cNvCxnSpPr>
          <p:nvPr/>
        </p:nvCxnSpPr>
        <p:spPr>
          <a:xfrm rot="5400000">
            <a:off x="4038600" y="220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066800" y="2286000"/>
          <a:ext cx="567730" cy="412895"/>
        </p:xfrm>
        <a:graphic>
          <a:graphicData uri="http://schemas.openxmlformats.org/presentationml/2006/ole">
            <p:oleObj spid="_x0000_s19458" name="Equation" r:id="rId3" imgW="279360" imgH="20304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076700" y="1371600"/>
          <a:ext cx="646113" cy="412750"/>
        </p:xfrm>
        <a:graphic>
          <a:graphicData uri="http://schemas.openxmlformats.org/presentationml/2006/ole">
            <p:oleObj spid="_x0000_s19459" name="Equation" r:id="rId4" imgW="317160" imgH="20304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800600" y="2209800"/>
          <a:ext cx="620713" cy="412750"/>
        </p:xfrm>
        <a:graphic>
          <a:graphicData uri="http://schemas.openxmlformats.org/presentationml/2006/ole">
            <p:oleObj spid="_x0000_s19460" name="Equation" r:id="rId5" imgW="304560" imgH="20304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828671" y="2438400"/>
          <a:ext cx="629529" cy="457200"/>
        </p:xfrm>
        <a:graphic>
          <a:graphicData uri="http://schemas.openxmlformats.org/presentationml/2006/ole">
            <p:oleObj spid="_x0000_s19461" name="Equation" r:id="rId6" imgW="279360" imgH="203040" progId="Equation.DSMT4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654300" y="2514600"/>
          <a:ext cx="595313" cy="412750"/>
        </p:xfrm>
        <a:graphic>
          <a:graphicData uri="http://schemas.openxmlformats.org/presentationml/2006/ole">
            <p:oleObj spid="_x0000_s19462" name="Equation" r:id="rId7" imgW="291960" imgH="203040" progId="Equation.DSMT4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6203071" y="2514600"/>
          <a:ext cx="646113" cy="412750"/>
        </p:xfrm>
        <a:graphic>
          <a:graphicData uri="http://schemas.openxmlformats.org/presentationml/2006/ole">
            <p:oleObj spid="_x0000_s19463" name="Equation" r:id="rId8" imgW="317160" imgH="203040" progId="Equation.DSMT4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2286000" y="2057400"/>
            <a:ext cx="24384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67000" y="3505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Channel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1676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Equalizer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304800" y="4343400"/>
            <a:ext cx="8382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43000" y="4343400"/>
            <a:ext cx="2743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04800" y="4724400"/>
            <a:ext cx="403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time</a:t>
            </a:r>
            <a:endParaRPr lang="en-US" i="1" dirty="0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81000" y="3733800"/>
          <a:ext cx="568325" cy="412750"/>
        </p:xfrm>
        <a:graphic>
          <a:graphicData uri="http://schemas.openxmlformats.org/presentationml/2006/ole">
            <p:oleObj spid="_x0000_s19464" name="Equation" r:id="rId9" imgW="279360" imgH="203040" progId="Equation.DSMT4">
              <p:embed/>
            </p:oleObj>
          </a:graphicData>
        </a:graphic>
      </p:graphicFrame>
      <p:cxnSp>
        <p:nvCxnSpPr>
          <p:cNvPr id="37" name="Straight Connector 36"/>
          <p:cNvCxnSpPr/>
          <p:nvPr/>
        </p:nvCxnSpPr>
        <p:spPr>
          <a:xfrm rot="5400000" flipH="1" flipV="1">
            <a:off x="647700" y="45339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-189706" y="4533106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00" y="4876800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43000" y="4876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716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487680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Training data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72200" y="38862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4876800" y="3581400"/>
            <a:ext cx="1675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715000" y="4419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5715000" y="24384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343400" y="5410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677694" y="3771900"/>
            <a:ext cx="532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943600" y="4038600"/>
            <a:ext cx="228600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924800" y="4038600"/>
            <a:ext cx="8382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848600" y="4419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Training data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96000" y="4038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estimator</a:t>
            </a:r>
            <a:endParaRPr lang="en-US" sz="2000" b="1" dirty="0"/>
          </a:p>
        </p:txBody>
      </p:sp>
      <p:cxnSp>
        <p:nvCxnSpPr>
          <p:cNvPr id="81" name="Straight Arrow Connector 80"/>
          <p:cNvCxnSpPr>
            <a:stCxn id="73" idx="1"/>
            <a:endCxn id="45" idx="3"/>
          </p:cNvCxnSpPr>
          <p:nvPr/>
        </p:nvCxnSpPr>
        <p:spPr>
          <a:xfrm rot="10800000">
            <a:off x="7391400" y="4229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5410200" y="1447800"/>
            <a:ext cx="3505200" cy="4191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096000" y="5791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Receiver</a:t>
            </a:r>
            <a:endParaRPr lang="en-US" sz="24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228600" y="5791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It is based on training data, known at the receiver.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Blind Equalization (general):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 training data </a:t>
            </a:r>
          </a:p>
          <a:p>
            <a:r>
              <a:rPr lang="en-US" b="1" dirty="0" smtClean="0"/>
              <a:t>(something like “no hands!”)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2362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066800" y="2743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2743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19071" y="2362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209671" y="2743200"/>
            <a:ext cx="4009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6"/>
            <a:endCxn id="12" idx="1"/>
          </p:cNvCxnSpPr>
          <p:nvPr/>
        </p:nvCxnSpPr>
        <p:spPr>
          <a:xfrm>
            <a:off x="4572000" y="2743200"/>
            <a:ext cx="26470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Or 14"/>
          <p:cNvSpPr/>
          <p:nvPr/>
        </p:nvSpPr>
        <p:spPr>
          <a:xfrm>
            <a:off x="4267200" y="2590800"/>
            <a:ext cx="304800" cy="3048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5" idx="0"/>
          </p:cNvCxnSpPr>
          <p:nvPr/>
        </p:nvCxnSpPr>
        <p:spPr>
          <a:xfrm rot="5400000">
            <a:off x="4038600" y="220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066800" y="2286000"/>
          <a:ext cx="567730" cy="412895"/>
        </p:xfrm>
        <a:graphic>
          <a:graphicData uri="http://schemas.openxmlformats.org/presentationml/2006/ole">
            <p:oleObj spid="_x0000_s20482" name="Equation" r:id="rId3" imgW="279360" imgH="20304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076700" y="1371600"/>
          <a:ext cx="646113" cy="412750"/>
        </p:xfrm>
        <a:graphic>
          <a:graphicData uri="http://schemas.openxmlformats.org/presentationml/2006/ole">
            <p:oleObj spid="_x0000_s20483" name="Equation" r:id="rId4" imgW="317160" imgH="20304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800600" y="2209800"/>
          <a:ext cx="620713" cy="412750"/>
        </p:xfrm>
        <a:graphic>
          <a:graphicData uri="http://schemas.openxmlformats.org/presentationml/2006/ole">
            <p:oleObj spid="_x0000_s2048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8305800" y="2819400"/>
          <a:ext cx="629529" cy="457200"/>
        </p:xfrm>
        <a:graphic>
          <a:graphicData uri="http://schemas.openxmlformats.org/presentationml/2006/ole">
            <p:oleObj spid="_x0000_s20485" name="Equation" r:id="rId6" imgW="279360" imgH="203040" progId="Equation.DSMT4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654300" y="2514600"/>
          <a:ext cx="595313" cy="412750"/>
        </p:xfrm>
        <a:graphic>
          <a:graphicData uri="http://schemas.openxmlformats.org/presentationml/2006/ole">
            <p:oleObj spid="_x0000_s20486" name="Equation" r:id="rId7" imgW="291960" imgH="203040" progId="Equation.DSMT4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7422271" y="2514600"/>
          <a:ext cx="646113" cy="412750"/>
        </p:xfrm>
        <a:graphic>
          <a:graphicData uri="http://schemas.openxmlformats.org/presentationml/2006/ole">
            <p:oleObj spid="_x0000_s20487" name="Equation" r:id="rId8" imgW="317160" imgH="203040" progId="Equation.DSMT4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2286000" y="2057400"/>
            <a:ext cx="24384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67000" y="3505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Channel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1676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Equalizer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6019800" y="3962400"/>
            <a:ext cx="1219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4953397" y="3505597"/>
            <a:ext cx="152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715000" y="4267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7239000" y="24384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019800" y="4038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estimator</a:t>
            </a:r>
            <a:endParaRPr lang="en-US" sz="2000" b="1" dirty="0"/>
          </a:p>
        </p:txBody>
      </p:sp>
      <p:sp>
        <p:nvSpPr>
          <p:cNvPr id="98" name="Rectangle 97"/>
          <p:cNvSpPr/>
          <p:nvPr/>
        </p:nvSpPr>
        <p:spPr>
          <a:xfrm>
            <a:off x="5410200" y="1447800"/>
            <a:ext cx="3505200" cy="4191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096000" y="5791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Receiver</a:t>
            </a:r>
            <a:endParaRPr lang="en-US" sz="2400" b="1" dirty="0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7086600" y="3886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39000" y="4267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1464</Words>
  <Application>Microsoft Office PowerPoint</Application>
  <PresentationFormat>On-screen Show (4:3)</PresentationFormat>
  <Paragraphs>274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Equation</vt:lpstr>
      <vt:lpstr>MathType 6.0 Equation</vt:lpstr>
      <vt:lpstr>Different “Flavors” of OFDM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“Flavors” of OFDM</dc:title>
  <dc:creator>rcristi</dc:creator>
  <cp:lastModifiedBy>rcristi</cp:lastModifiedBy>
  <cp:revision>70</cp:revision>
  <dcterms:created xsi:type="dcterms:W3CDTF">2012-05-11T15:53:05Z</dcterms:created>
  <dcterms:modified xsi:type="dcterms:W3CDTF">2012-06-09T14:34:39Z</dcterms:modified>
</cp:coreProperties>
</file>