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375" r:id="rId2"/>
    <p:sldId id="373" r:id="rId3"/>
    <p:sldId id="374" r:id="rId4"/>
    <p:sldId id="334" r:id="rId5"/>
    <p:sldId id="335" r:id="rId6"/>
    <p:sldId id="336" r:id="rId7"/>
    <p:sldId id="337" r:id="rId8"/>
    <p:sldId id="338" r:id="rId9"/>
    <p:sldId id="339" r:id="rId10"/>
    <p:sldId id="340" r:id="rId11"/>
    <p:sldId id="341" r:id="rId12"/>
    <p:sldId id="342" r:id="rId13"/>
    <p:sldId id="344" r:id="rId14"/>
    <p:sldId id="346" r:id="rId15"/>
    <p:sldId id="283" r:id="rId16"/>
    <p:sldId id="313" r:id="rId17"/>
    <p:sldId id="285" r:id="rId18"/>
    <p:sldId id="286" r:id="rId19"/>
    <p:sldId id="301" r:id="rId20"/>
    <p:sldId id="302" r:id="rId21"/>
    <p:sldId id="287" r:id="rId22"/>
    <p:sldId id="304" r:id="rId23"/>
    <p:sldId id="305" r:id="rId24"/>
    <p:sldId id="349" r:id="rId25"/>
    <p:sldId id="350" r:id="rId26"/>
    <p:sldId id="351" r:id="rId27"/>
    <p:sldId id="352" r:id="rId28"/>
    <p:sldId id="307" r:id="rId29"/>
    <p:sldId id="308" r:id="rId30"/>
    <p:sldId id="314" r:id="rId31"/>
    <p:sldId id="353" r:id="rId32"/>
    <p:sldId id="354" r:id="rId33"/>
    <p:sldId id="309" r:id="rId34"/>
    <p:sldId id="310" r:id="rId35"/>
    <p:sldId id="355" r:id="rId36"/>
    <p:sldId id="356" r:id="rId37"/>
    <p:sldId id="357" r:id="rId38"/>
    <p:sldId id="358" r:id="rId39"/>
    <p:sldId id="359" r:id="rId40"/>
    <p:sldId id="360" r:id="rId41"/>
    <p:sldId id="361" r:id="rId42"/>
    <p:sldId id="362" r:id="rId43"/>
    <p:sldId id="363" r:id="rId44"/>
    <p:sldId id="364" r:id="rId45"/>
    <p:sldId id="365" r:id="rId46"/>
    <p:sldId id="366" r:id="rId47"/>
    <p:sldId id="367" r:id="rId48"/>
    <p:sldId id="368" r:id="rId49"/>
    <p:sldId id="369" r:id="rId50"/>
    <p:sldId id="370" r:id="rId51"/>
    <p:sldId id="371" r:id="rId52"/>
    <p:sldId id="372" r:id="rId5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284" y="-2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55.wmf"/><Relationship Id="rId2" Type="http://schemas.openxmlformats.org/officeDocument/2006/relationships/image" Target="../media/image54.wmf"/><Relationship Id="rId1" Type="http://schemas.openxmlformats.org/officeDocument/2006/relationships/image" Target="../media/image53.wmf"/><Relationship Id="rId5" Type="http://schemas.openxmlformats.org/officeDocument/2006/relationships/image" Target="../media/image57.wmf"/><Relationship Id="rId4" Type="http://schemas.openxmlformats.org/officeDocument/2006/relationships/image" Target="../media/image56.w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64.wmf"/><Relationship Id="rId3" Type="http://schemas.openxmlformats.org/officeDocument/2006/relationships/image" Target="../media/image60.wmf"/><Relationship Id="rId7" Type="http://schemas.openxmlformats.org/officeDocument/2006/relationships/image" Target="../media/image57.wmf"/><Relationship Id="rId2" Type="http://schemas.openxmlformats.org/officeDocument/2006/relationships/image" Target="../media/image59.wmf"/><Relationship Id="rId1" Type="http://schemas.openxmlformats.org/officeDocument/2006/relationships/image" Target="../media/image58.wmf"/><Relationship Id="rId6" Type="http://schemas.openxmlformats.org/officeDocument/2006/relationships/image" Target="../media/image63.wmf"/><Relationship Id="rId5" Type="http://schemas.openxmlformats.org/officeDocument/2006/relationships/image" Target="../media/image62.wmf"/><Relationship Id="rId10" Type="http://schemas.openxmlformats.org/officeDocument/2006/relationships/image" Target="../media/image66.wmf"/><Relationship Id="rId4" Type="http://schemas.openxmlformats.org/officeDocument/2006/relationships/image" Target="../media/image61.wmf"/><Relationship Id="rId9" Type="http://schemas.openxmlformats.org/officeDocument/2006/relationships/image" Target="../media/image65.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64.wmf"/><Relationship Id="rId3" Type="http://schemas.openxmlformats.org/officeDocument/2006/relationships/image" Target="../media/image60.wmf"/><Relationship Id="rId7" Type="http://schemas.openxmlformats.org/officeDocument/2006/relationships/image" Target="../media/image57.wmf"/><Relationship Id="rId2" Type="http://schemas.openxmlformats.org/officeDocument/2006/relationships/image" Target="../media/image59.wmf"/><Relationship Id="rId1" Type="http://schemas.openxmlformats.org/officeDocument/2006/relationships/image" Target="../media/image58.wmf"/><Relationship Id="rId6" Type="http://schemas.openxmlformats.org/officeDocument/2006/relationships/image" Target="../media/image63.wmf"/><Relationship Id="rId5" Type="http://schemas.openxmlformats.org/officeDocument/2006/relationships/image" Target="../media/image62.wmf"/><Relationship Id="rId10" Type="http://schemas.openxmlformats.org/officeDocument/2006/relationships/image" Target="../media/image67.wmf"/><Relationship Id="rId4" Type="http://schemas.openxmlformats.org/officeDocument/2006/relationships/image" Target="../media/image61.wmf"/><Relationship Id="rId9" Type="http://schemas.openxmlformats.org/officeDocument/2006/relationships/image" Target="../media/image65.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64.wmf"/><Relationship Id="rId3" Type="http://schemas.openxmlformats.org/officeDocument/2006/relationships/image" Target="../media/image60.wmf"/><Relationship Id="rId7" Type="http://schemas.openxmlformats.org/officeDocument/2006/relationships/image" Target="../media/image57.wmf"/><Relationship Id="rId12" Type="http://schemas.openxmlformats.org/officeDocument/2006/relationships/image" Target="../media/image71.wmf"/><Relationship Id="rId2" Type="http://schemas.openxmlformats.org/officeDocument/2006/relationships/image" Target="../media/image59.wmf"/><Relationship Id="rId1" Type="http://schemas.openxmlformats.org/officeDocument/2006/relationships/image" Target="../media/image58.wmf"/><Relationship Id="rId6" Type="http://schemas.openxmlformats.org/officeDocument/2006/relationships/image" Target="../media/image63.wmf"/><Relationship Id="rId11" Type="http://schemas.openxmlformats.org/officeDocument/2006/relationships/image" Target="../media/image70.wmf"/><Relationship Id="rId5" Type="http://schemas.openxmlformats.org/officeDocument/2006/relationships/image" Target="../media/image62.wmf"/><Relationship Id="rId10" Type="http://schemas.openxmlformats.org/officeDocument/2006/relationships/image" Target="../media/image69.wmf"/><Relationship Id="rId4" Type="http://schemas.openxmlformats.org/officeDocument/2006/relationships/image" Target="../media/image61.wmf"/><Relationship Id="rId9" Type="http://schemas.openxmlformats.org/officeDocument/2006/relationships/image" Target="../media/image68.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64.wmf"/><Relationship Id="rId3" Type="http://schemas.openxmlformats.org/officeDocument/2006/relationships/image" Target="../media/image60.wmf"/><Relationship Id="rId7" Type="http://schemas.openxmlformats.org/officeDocument/2006/relationships/image" Target="../media/image57.wmf"/><Relationship Id="rId12" Type="http://schemas.openxmlformats.org/officeDocument/2006/relationships/image" Target="../media/image71.wmf"/><Relationship Id="rId2" Type="http://schemas.openxmlformats.org/officeDocument/2006/relationships/image" Target="../media/image59.wmf"/><Relationship Id="rId1" Type="http://schemas.openxmlformats.org/officeDocument/2006/relationships/image" Target="../media/image58.wmf"/><Relationship Id="rId6" Type="http://schemas.openxmlformats.org/officeDocument/2006/relationships/image" Target="../media/image63.wmf"/><Relationship Id="rId11" Type="http://schemas.openxmlformats.org/officeDocument/2006/relationships/image" Target="../media/image73.wmf"/><Relationship Id="rId5" Type="http://schemas.openxmlformats.org/officeDocument/2006/relationships/image" Target="../media/image62.wmf"/><Relationship Id="rId10" Type="http://schemas.openxmlformats.org/officeDocument/2006/relationships/image" Target="../media/image72.wmf"/><Relationship Id="rId4" Type="http://schemas.openxmlformats.org/officeDocument/2006/relationships/image" Target="../media/image61.wmf"/><Relationship Id="rId9" Type="http://schemas.openxmlformats.org/officeDocument/2006/relationships/image" Target="../media/image68.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75.wmf"/><Relationship Id="rId1" Type="http://schemas.openxmlformats.org/officeDocument/2006/relationships/image" Target="../media/image74.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78.wmf"/><Relationship Id="rId2" Type="http://schemas.openxmlformats.org/officeDocument/2006/relationships/image" Target="../media/image77.wmf"/><Relationship Id="rId1" Type="http://schemas.openxmlformats.org/officeDocument/2006/relationships/image" Target="../media/image76.wmf"/><Relationship Id="rId5" Type="http://schemas.openxmlformats.org/officeDocument/2006/relationships/image" Target="../media/image80.wmf"/><Relationship Id="rId4" Type="http://schemas.openxmlformats.org/officeDocument/2006/relationships/image" Target="../media/image79.wmf"/></Relationships>
</file>

<file path=ppt/drawings/_rels/vmlDrawing17.vml.rels><?xml version="1.0" encoding="UTF-8" standalone="yes"?>
<Relationships xmlns="http://schemas.openxmlformats.org/package/2006/relationships"><Relationship Id="rId8" Type="http://schemas.openxmlformats.org/officeDocument/2006/relationships/image" Target="../media/image86.wmf"/><Relationship Id="rId13" Type="http://schemas.openxmlformats.org/officeDocument/2006/relationships/image" Target="../media/image91.wmf"/><Relationship Id="rId3" Type="http://schemas.openxmlformats.org/officeDocument/2006/relationships/image" Target="../media/image84.wmf"/><Relationship Id="rId7" Type="http://schemas.openxmlformats.org/officeDocument/2006/relationships/image" Target="../media/image61.wmf"/><Relationship Id="rId12" Type="http://schemas.openxmlformats.org/officeDocument/2006/relationships/image" Target="../media/image90.wmf"/><Relationship Id="rId2" Type="http://schemas.openxmlformats.org/officeDocument/2006/relationships/image" Target="../media/image83.wmf"/><Relationship Id="rId1" Type="http://schemas.openxmlformats.org/officeDocument/2006/relationships/image" Target="../media/image82.wmf"/><Relationship Id="rId6" Type="http://schemas.openxmlformats.org/officeDocument/2006/relationships/image" Target="../media/image57.wmf"/><Relationship Id="rId11" Type="http://schemas.openxmlformats.org/officeDocument/2006/relationships/image" Target="../media/image89.wmf"/><Relationship Id="rId5" Type="http://schemas.openxmlformats.org/officeDocument/2006/relationships/image" Target="../media/image53.wmf"/><Relationship Id="rId10" Type="http://schemas.openxmlformats.org/officeDocument/2006/relationships/image" Target="../media/image88.wmf"/><Relationship Id="rId4" Type="http://schemas.openxmlformats.org/officeDocument/2006/relationships/image" Target="../media/image85.wmf"/><Relationship Id="rId9" Type="http://schemas.openxmlformats.org/officeDocument/2006/relationships/image" Target="../media/image87.wmf"/></Relationships>
</file>

<file path=ppt/drawings/_rels/vmlDrawing18.vml.rels><?xml version="1.0" encoding="UTF-8" standalone="yes"?>
<Relationships xmlns="http://schemas.openxmlformats.org/package/2006/relationships"><Relationship Id="rId8" Type="http://schemas.openxmlformats.org/officeDocument/2006/relationships/image" Target="../media/image87.wmf"/><Relationship Id="rId13" Type="http://schemas.openxmlformats.org/officeDocument/2006/relationships/image" Target="../media/image95.wmf"/><Relationship Id="rId3" Type="http://schemas.openxmlformats.org/officeDocument/2006/relationships/image" Target="../media/image85.wmf"/><Relationship Id="rId7" Type="http://schemas.openxmlformats.org/officeDocument/2006/relationships/image" Target="../media/image86.wmf"/><Relationship Id="rId12" Type="http://schemas.openxmlformats.org/officeDocument/2006/relationships/image" Target="../media/image94.wmf"/><Relationship Id="rId2" Type="http://schemas.openxmlformats.org/officeDocument/2006/relationships/image" Target="../media/image83.wmf"/><Relationship Id="rId1" Type="http://schemas.openxmlformats.org/officeDocument/2006/relationships/image" Target="../media/image82.wmf"/><Relationship Id="rId6" Type="http://schemas.openxmlformats.org/officeDocument/2006/relationships/image" Target="../media/image61.wmf"/><Relationship Id="rId11" Type="http://schemas.openxmlformats.org/officeDocument/2006/relationships/image" Target="../media/image93.wmf"/><Relationship Id="rId5" Type="http://schemas.openxmlformats.org/officeDocument/2006/relationships/image" Target="../media/image57.wmf"/><Relationship Id="rId10" Type="http://schemas.openxmlformats.org/officeDocument/2006/relationships/image" Target="../media/image92.wmf"/><Relationship Id="rId4" Type="http://schemas.openxmlformats.org/officeDocument/2006/relationships/image" Target="../media/image53.wmf"/><Relationship Id="rId9" Type="http://schemas.openxmlformats.org/officeDocument/2006/relationships/image" Target="../media/image88.wmf"/><Relationship Id="rId14" Type="http://schemas.openxmlformats.org/officeDocument/2006/relationships/image" Target="../media/image96.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99.wmf"/><Relationship Id="rId2" Type="http://schemas.openxmlformats.org/officeDocument/2006/relationships/image" Target="../media/image98.wmf"/><Relationship Id="rId1" Type="http://schemas.openxmlformats.org/officeDocument/2006/relationships/image" Target="../media/image97.wmf"/><Relationship Id="rId6" Type="http://schemas.openxmlformats.org/officeDocument/2006/relationships/image" Target="../media/image102.wmf"/><Relationship Id="rId5" Type="http://schemas.openxmlformats.org/officeDocument/2006/relationships/image" Target="../media/image101.wmf"/><Relationship Id="rId4" Type="http://schemas.openxmlformats.org/officeDocument/2006/relationships/image" Target="../media/image10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0.vml.rels><?xml version="1.0" encoding="UTF-8" standalone="yes"?>
<Relationships xmlns="http://schemas.openxmlformats.org/package/2006/relationships"><Relationship Id="rId8" Type="http://schemas.openxmlformats.org/officeDocument/2006/relationships/image" Target="../media/image103.wmf"/><Relationship Id="rId13" Type="http://schemas.openxmlformats.org/officeDocument/2006/relationships/image" Target="../media/image100.wmf"/><Relationship Id="rId3" Type="http://schemas.openxmlformats.org/officeDocument/2006/relationships/image" Target="../media/image57.wmf"/><Relationship Id="rId7" Type="http://schemas.openxmlformats.org/officeDocument/2006/relationships/image" Target="../media/image88.wmf"/><Relationship Id="rId12" Type="http://schemas.openxmlformats.org/officeDocument/2006/relationships/image" Target="../media/image106.wmf"/><Relationship Id="rId2" Type="http://schemas.openxmlformats.org/officeDocument/2006/relationships/image" Target="../media/image53.wmf"/><Relationship Id="rId1" Type="http://schemas.openxmlformats.org/officeDocument/2006/relationships/image" Target="../media/image85.wmf"/><Relationship Id="rId6" Type="http://schemas.openxmlformats.org/officeDocument/2006/relationships/image" Target="../media/image87.wmf"/><Relationship Id="rId11" Type="http://schemas.openxmlformats.org/officeDocument/2006/relationships/image" Target="../media/image105.wmf"/><Relationship Id="rId5" Type="http://schemas.openxmlformats.org/officeDocument/2006/relationships/image" Target="../media/image86.wmf"/><Relationship Id="rId10" Type="http://schemas.openxmlformats.org/officeDocument/2006/relationships/image" Target="../media/image94.wmf"/><Relationship Id="rId4" Type="http://schemas.openxmlformats.org/officeDocument/2006/relationships/image" Target="../media/image61.wmf"/><Relationship Id="rId9" Type="http://schemas.openxmlformats.org/officeDocument/2006/relationships/image" Target="../media/image104.wmf"/><Relationship Id="rId14" Type="http://schemas.openxmlformats.org/officeDocument/2006/relationships/image" Target="../media/image101.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109.wmf"/><Relationship Id="rId2" Type="http://schemas.openxmlformats.org/officeDocument/2006/relationships/image" Target="../media/image108.wmf"/><Relationship Id="rId1" Type="http://schemas.openxmlformats.org/officeDocument/2006/relationships/image" Target="../media/image107.wmf"/><Relationship Id="rId5" Type="http://schemas.openxmlformats.org/officeDocument/2006/relationships/image" Target="../media/image111.wmf"/><Relationship Id="rId4" Type="http://schemas.openxmlformats.org/officeDocument/2006/relationships/image" Target="../media/image110.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113.wmf"/><Relationship Id="rId2" Type="http://schemas.openxmlformats.org/officeDocument/2006/relationships/image" Target="../media/image108.wmf"/><Relationship Id="rId1" Type="http://schemas.openxmlformats.org/officeDocument/2006/relationships/image" Target="../media/image107.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116.wmf"/><Relationship Id="rId1" Type="http://schemas.openxmlformats.org/officeDocument/2006/relationships/image" Target="../media/image115.wmf"/></Relationships>
</file>

<file path=ppt/drawings/_rels/vmlDrawing24.vml.rels><?xml version="1.0" encoding="UTF-8" standalone="yes"?>
<Relationships xmlns="http://schemas.openxmlformats.org/package/2006/relationships"><Relationship Id="rId8" Type="http://schemas.openxmlformats.org/officeDocument/2006/relationships/image" Target="../media/image122.wmf"/><Relationship Id="rId3" Type="http://schemas.openxmlformats.org/officeDocument/2006/relationships/image" Target="../media/image82.wmf"/><Relationship Id="rId7" Type="http://schemas.openxmlformats.org/officeDocument/2006/relationships/image" Target="../media/image121.wmf"/><Relationship Id="rId2" Type="http://schemas.openxmlformats.org/officeDocument/2006/relationships/image" Target="../media/image118.wmf"/><Relationship Id="rId1" Type="http://schemas.openxmlformats.org/officeDocument/2006/relationships/image" Target="../media/image117.wmf"/><Relationship Id="rId6" Type="http://schemas.openxmlformats.org/officeDocument/2006/relationships/image" Target="../media/image120.wmf"/><Relationship Id="rId5" Type="http://schemas.openxmlformats.org/officeDocument/2006/relationships/image" Target="../media/image119.wmf"/><Relationship Id="rId4" Type="http://schemas.openxmlformats.org/officeDocument/2006/relationships/image" Target="../media/image83.wmf"/><Relationship Id="rId9" Type="http://schemas.openxmlformats.org/officeDocument/2006/relationships/image" Target="../media/image123.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83.wmf"/><Relationship Id="rId2" Type="http://schemas.openxmlformats.org/officeDocument/2006/relationships/image" Target="../media/image82.wmf"/><Relationship Id="rId1" Type="http://schemas.openxmlformats.org/officeDocument/2006/relationships/image" Target="../media/image117.wmf"/><Relationship Id="rId5" Type="http://schemas.openxmlformats.org/officeDocument/2006/relationships/image" Target="../media/image122.wmf"/><Relationship Id="rId4" Type="http://schemas.openxmlformats.org/officeDocument/2006/relationships/image" Target="../media/image119.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127.wmf"/><Relationship Id="rId2" Type="http://schemas.openxmlformats.org/officeDocument/2006/relationships/image" Target="../media/image122.wmf"/><Relationship Id="rId1" Type="http://schemas.openxmlformats.org/officeDocument/2006/relationships/image" Target="../media/image119.wmf"/><Relationship Id="rId4" Type="http://schemas.openxmlformats.org/officeDocument/2006/relationships/image" Target="../media/image128.wmf"/></Relationships>
</file>

<file path=ppt/drawings/_rels/vmlDrawing27.vml.rels><?xml version="1.0" encoding="UTF-8" standalone="yes"?>
<Relationships xmlns="http://schemas.openxmlformats.org/package/2006/relationships"><Relationship Id="rId8" Type="http://schemas.openxmlformats.org/officeDocument/2006/relationships/image" Target="../media/image137.wmf"/><Relationship Id="rId13" Type="http://schemas.openxmlformats.org/officeDocument/2006/relationships/image" Target="../media/image142.wmf"/><Relationship Id="rId3" Type="http://schemas.openxmlformats.org/officeDocument/2006/relationships/image" Target="../media/image132.wmf"/><Relationship Id="rId7" Type="http://schemas.openxmlformats.org/officeDocument/2006/relationships/image" Target="../media/image136.wmf"/><Relationship Id="rId12" Type="http://schemas.openxmlformats.org/officeDocument/2006/relationships/image" Target="../media/image141.wmf"/><Relationship Id="rId2" Type="http://schemas.openxmlformats.org/officeDocument/2006/relationships/image" Target="../media/image131.wmf"/><Relationship Id="rId1" Type="http://schemas.openxmlformats.org/officeDocument/2006/relationships/image" Target="../media/image130.wmf"/><Relationship Id="rId6" Type="http://schemas.openxmlformats.org/officeDocument/2006/relationships/image" Target="../media/image135.wmf"/><Relationship Id="rId11" Type="http://schemas.openxmlformats.org/officeDocument/2006/relationships/image" Target="../media/image140.wmf"/><Relationship Id="rId5" Type="http://schemas.openxmlformats.org/officeDocument/2006/relationships/image" Target="../media/image134.wmf"/><Relationship Id="rId10" Type="http://schemas.openxmlformats.org/officeDocument/2006/relationships/image" Target="../media/image139.wmf"/><Relationship Id="rId4" Type="http://schemas.openxmlformats.org/officeDocument/2006/relationships/image" Target="../media/image133.wmf"/><Relationship Id="rId9" Type="http://schemas.openxmlformats.org/officeDocument/2006/relationships/image" Target="../media/image138.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145.wmf"/><Relationship Id="rId7" Type="http://schemas.openxmlformats.org/officeDocument/2006/relationships/image" Target="../media/image149.wmf"/><Relationship Id="rId2" Type="http://schemas.openxmlformats.org/officeDocument/2006/relationships/image" Target="../media/image144.wmf"/><Relationship Id="rId1" Type="http://schemas.openxmlformats.org/officeDocument/2006/relationships/image" Target="../media/image143.wmf"/><Relationship Id="rId6" Type="http://schemas.openxmlformats.org/officeDocument/2006/relationships/image" Target="../media/image148.wmf"/><Relationship Id="rId5" Type="http://schemas.openxmlformats.org/officeDocument/2006/relationships/image" Target="../media/image147.wmf"/><Relationship Id="rId4" Type="http://schemas.openxmlformats.org/officeDocument/2006/relationships/image" Target="../media/image146.wmf"/></Relationships>
</file>

<file path=ppt/drawings/_rels/vmlDrawing29.vml.rels><?xml version="1.0" encoding="UTF-8" standalone="yes"?>
<Relationships xmlns="http://schemas.openxmlformats.org/package/2006/relationships"><Relationship Id="rId8" Type="http://schemas.openxmlformats.org/officeDocument/2006/relationships/image" Target="../media/image157.wmf"/><Relationship Id="rId3" Type="http://schemas.openxmlformats.org/officeDocument/2006/relationships/image" Target="../media/image152.wmf"/><Relationship Id="rId7" Type="http://schemas.openxmlformats.org/officeDocument/2006/relationships/image" Target="../media/image156.wmf"/><Relationship Id="rId2" Type="http://schemas.openxmlformats.org/officeDocument/2006/relationships/image" Target="../media/image151.wmf"/><Relationship Id="rId1" Type="http://schemas.openxmlformats.org/officeDocument/2006/relationships/image" Target="../media/image150.wmf"/><Relationship Id="rId6" Type="http://schemas.openxmlformats.org/officeDocument/2006/relationships/image" Target="../media/image155.wmf"/><Relationship Id="rId5" Type="http://schemas.openxmlformats.org/officeDocument/2006/relationships/image" Target="../media/image154.wmf"/><Relationship Id="rId4" Type="http://schemas.openxmlformats.org/officeDocument/2006/relationships/image" Target="../media/image15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0.vml.rels><?xml version="1.0" encoding="UTF-8" standalone="yes"?>
<Relationships xmlns="http://schemas.openxmlformats.org/package/2006/relationships"><Relationship Id="rId3" Type="http://schemas.openxmlformats.org/officeDocument/2006/relationships/image" Target="../media/image160.wmf"/><Relationship Id="rId2" Type="http://schemas.openxmlformats.org/officeDocument/2006/relationships/image" Target="../media/image159.wmf"/><Relationship Id="rId1" Type="http://schemas.openxmlformats.org/officeDocument/2006/relationships/image" Target="../media/image158.wmf"/><Relationship Id="rId5" Type="http://schemas.openxmlformats.org/officeDocument/2006/relationships/image" Target="../media/image162.wmf"/><Relationship Id="rId4" Type="http://schemas.openxmlformats.org/officeDocument/2006/relationships/image" Target="../media/image161.wmf"/></Relationships>
</file>

<file path=ppt/drawings/_rels/vmlDrawing31.vml.rels><?xml version="1.0" encoding="UTF-8" standalone="yes"?>
<Relationships xmlns="http://schemas.openxmlformats.org/package/2006/relationships"><Relationship Id="rId3" Type="http://schemas.openxmlformats.org/officeDocument/2006/relationships/image" Target="../media/image165.wmf"/><Relationship Id="rId2" Type="http://schemas.openxmlformats.org/officeDocument/2006/relationships/image" Target="../media/image164.wmf"/><Relationship Id="rId1" Type="http://schemas.openxmlformats.org/officeDocument/2006/relationships/image" Target="../media/image163.wmf"/><Relationship Id="rId5" Type="http://schemas.openxmlformats.org/officeDocument/2006/relationships/image" Target="../media/image156.wmf"/><Relationship Id="rId4" Type="http://schemas.openxmlformats.org/officeDocument/2006/relationships/image" Target="../media/image166.wmf"/></Relationships>
</file>

<file path=ppt/drawings/_rels/vmlDrawing32.vml.rels><?xml version="1.0" encoding="UTF-8" standalone="yes"?>
<Relationships xmlns="http://schemas.openxmlformats.org/package/2006/relationships"><Relationship Id="rId3" Type="http://schemas.openxmlformats.org/officeDocument/2006/relationships/image" Target="../media/image168.wmf"/><Relationship Id="rId2" Type="http://schemas.openxmlformats.org/officeDocument/2006/relationships/image" Target="../media/image156.wmf"/><Relationship Id="rId1" Type="http://schemas.openxmlformats.org/officeDocument/2006/relationships/image" Target="../media/image167.wmf"/><Relationship Id="rId4" Type="http://schemas.openxmlformats.org/officeDocument/2006/relationships/image" Target="../media/image169.wmf"/></Relationships>
</file>

<file path=ppt/drawings/_rels/vmlDrawing33.vml.rels><?xml version="1.0" encoding="UTF-8" standalone="yes"?>
<Relationships xmlns="http://schemas.openxmlformats.org/package/2006/relationships"><Relationship Id="rId3" Type="http://schemas.openxmlformats.org/officeDocument/2006/relationships/image" Target="../media/image172.wmf"/><Relationship Id="rId2" Type="http://schemas.openxmlformats.org/officeDocument/2006/relationships/image" Target="../media/image171.wmf"/><Relationship Id="rId1" Type="http://schemas.openxmlformats.org/officeDocument/2006/relationships/image" Target="../media/image170.wmf"/><Relationship Id="rId6" Type="http://schemas.openxmlformats.org/officeDocument/2006/relationships/image" Target="../media/image175.wmf"/><Relationship Id="rId5" Type="http://schemas.openxmlformats.org/officeDocument/2006/relationships/image" Target="../media/image174.wmf"/><Relationship Id="rId4" Type="http://schemas.openxmlformats.org/officeDocument/2006/relationships/image" Target="../media/image173.wmf"/></Relationships>
</file>

<file path=ppt/drawings/_rels/vmlDrawing34.vml.rels><?xml version="1.0" encoding="UTF-8" standalone="yes"?>
<Relationships xmlns="http://schemas.openxmlformats.org/package/2006/relationships"><Relationship Id="rId3" Type="http://schemas.openxmlformats.org/officeDocument/2006/relationships/image" Target="../media/image178.wmf"/><Relationship Id="rId2" Type="http://schemas.openxmlformats.org/officeDocument/2006/relationships/image" Target="../media/image177.wmf"/><Relationship Id="rId1" Type="http://schemas.openxmlformats.org/officeDocument/2006/relationships/image" Target="../media/image176.wmf"/><Relationship Id="rId4" Type="http://schemas.openxmlformats.org/officeDocument/2006/relationships/image" Target="../media/image179.w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181.wmf"/></Relationships>
</file>

<file path=ppt/drawings/_rels/vmlDrawing36.vml.rels><?xml version="1.0" encoding="UTF-8" standalone="yes"?>
<Relationships xmlns="http://schemas.openxmlformats.org/package/2006/relationships"><Relationship Id="rId3" Type="http://schemas.openxmlformats.org/officeDocument/2006/relationships/image" Target="../media/image184.wmf"/><Relationship Id="rId2" Type="http://schemas.openxmlformats.org/officeDocument/2006/relationships/image" Target="../media/image183.wmf"/><Relationship Id="rId1" Type="http://schemas.openxmlformats.org/officeDocument/2006/relationships/image" Target="../media/image182.wmf"/><Relationship Id="rId5" Type="http://schemas.openxmlformats.org/officeDocument/2006/relationships/image" Target="../media/image186.wmf"/><Relationship Id="rId4" Type="http://schemas.openxmlformats.org/officeDocument/2006/relationships/image" Target="../media/image185.wmf"/></Relationships>
</file>

<file path=ppt/drawings/_rels/vmlDrawing37.vml.rels><?xml version="1.0" encoding="UTF-8" standalone="yes"?>
<Relationships xmlns="http://schemas.openxmlformats.org/package/2006/relationships"><Relationship Id="rId3" Type="http://schemas.openxmlformats.org/officeDocument/2006/relationships/image" Target="../media/image193.wmf"/><Relationship Id="rId2" Type="http://schemas.openxmlformats.org/officeDocument/2006/relationships/image" Target="../media/image192.wmf"/><Relationship Id="rId1" Type="http://schemas.openxmlformats.org/officeDocument/2006/relationships/image" Target="../media/image191.wmf"/></Relationships>
</file>

<file path=ppt/drawings/_rels/vmlDrawing38.vml.rels><?xml version="1.0" encoding="UTF-8" standalone="yes"?>
<Relationships xmlns="http://schemas.openxmlformats.org/package/2006/relationships"><Relationship Id="rId3" Type="http://schemas.openxmlformats.org/officeDocument/2006/relationships/image" Target="../media/image196.wmf"/><Relationship Id="rId2" Type="http://schemas.openxmlformats.org/officeDocument/2006/relationships/image" Target="../media/image195.wmf"/><Relationship Id="rId1" Type="http://schemas.openxmlformats.org/officeDocument/2006/relationships/image" Target="../media/image194.wmf"/><Relationship Id="rId5" Type="http://schemas.openxmlformats.org/officeDocument/2006/relationships/image" Target="../media/image198.wmf"/><Relationship Id="rId4" Type="http://schemas.openxmlformats.org/officeDocument/2006/relationships/image" Target="../media/image19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5" Type="http://schemas.openxmlformats.org/officeDocument/2006/relationships/image" Target="../media/image18.wmf"/><Relationship Id="rId4"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1.wmf"/><Relationship Id="rId7" Type="http://schemas.openxmlformats.org/officeDocument/2006/relationships/image" Target="../media/image25.wmf"/><Relationship Id="rId2" Type="http://schemas.openxmlformats.org/officeDocument/2006/relationships/image" Target="../media/image20.wmf"/><Relationship Id="rId1" Type="http://schemas.openxmlformats.org/officeDocument/2006/relationships/image" Target="../media/image19.wmf"/><Relationship Id="rId6" Type="http://schemas.openxmlformats.org/officeDocument/2006/relationships/image" Target="../media/image24.wmf"/><Relationship Id="rId5" Type="http://schemas.openxmlformats.org/officeDocument/2006/relationships/image" Target="../media/image23.wmf"/><Relationship Id="rId4" Type="http://schemas.openxmlformats.org/officeDocument/2006/relationships/image" Target="../media/image22.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33.wmf"/><Relationship Id="rId13" Type="http://schemas.openxmlformats.org/officeDocument/2006/relationships/image" Target="../media/image38.wmf"/><Relationship Id="rId3" Type="http://schemas.openxmlformats.org/officeDocument/2006/relationships/image" Target="../media/image28.wmf"/><Relationship Id="rId7" Type="http://schemas.openxmlformats.org/officeDocument/2006/relationships/image" Target="../media/image32.wmf"/><Relationship Id="rId12" Type="http://schemas.openxmlformats.org/officeDocument/2006/relationships/image" Target="../media/image37.wmf"/><Relationship Id="rId2" Type="http://schemas.openxmlformats.org/officeDocument/2006/relationships/image" Target="../media/image27.wmf"/><Relationship Id="rId1" Type="http://schemas.openxmlformats.org/officeDocument/2006/relationships/image" Target="../media/image26.wmf"/><Relationship Id="rId6" Type="http://schemas.openxmlformats.org/officeDocument/2006/relationships/image" Target="../media/image31.wmf"/><Relationship Id="rId11" Type="http://schemas.openxmlformats.org/officeDocument/2006/relationships/image" Target="../media/image36.wmf"/><Relationship Id="rId5" Type="http://schemas.openxmlformats.org/officeDocument/2006/relationships/image" Target="../media/image30.wmf"/><Relationship Id="rId10" Type="http://schemas.openxmlformats.org/officeDocument/2006/relationships/image" Target="../media/image35.wmf"/><Relationship Id="rId4" Type="http://schemas.openxmlformats.org/officeDocument/2006/relationships/image" Target="../media/image29.wmf"/><Relationship Id="rId9" Type="http://schemas.openxmlformats.org/officeDocument/2006/relationships/image" Target="../media/image34.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32.wmf"/><Relationship Id="rId13" Type="http://schemas.openxmlformats.org/officeDocument/2006/relationships/image" Target="../media/image42.wmf"/><Relationship Id="rId18" Type="http://schemas.openxmlformats.org/officeDocument/2006/relationships/image" Target="../media/image46.wmf"/><Relationship Id="rId3" Type="http://schemas.openxmlformats.org/officeDocument/2006/relationships/image" Target="../media/image41.wmf"/><Relationship Id="rId7" Type="http://schemas.openxmlformats.org/officeDocument/2006/relationships/image" Target="../media/image31.wmf"/><Relationship Id="rId12" Type="http://schemas.openxmlformats.org/officeDocument/2006/relationships/image" Target="../media/image36.wmf"/><Relationship Id="rId17" Type="http://schemas.openxmlformats.org/officeDocument/2006/relationships/image" Target="../media/image45.wmf"/><Relationship Id="rId2" Type="http://schemas.openxmlformats.org/officeDocument/2006/relationships/image" Target="../media/image40.wmf"/><Relationship Id="rId16" Type="http://schemas.openxmlformats.org/officeDocument/2006/relationships/image" Target="../media/image38.wmf"/><Relationship Id="rId1" Type="http://schemas.openxmlformats.org/officeDocument/2006/relationships/image" Target="../media/image39.wmf"/><Relationship Id="rId6" Type="http://schemas.openxmlformats.org/officeDocument/2006/relationships/image" Target="../media/image30.wmf"/><Relationship Id="rId11" Type="http://schemas.openxmlformats.org/officeDocument/2006/relationships/image" Target="../media/image35.wmf"/><Relationship Id="rId5" Type="http://schemas.openxmlformats.org/officeDocument/2006/relationships/image" Target="../media/image29.wmf"/><Relationship Id="rId15" Type="http://schemas.openxmlformats.org/officeDocument/2006/relationships/image" Target="../media/image44.wmf"/><Relationship Id="rId10" Type="http://schemas.openxmlformats.org/officeDocument/2006/relationships/image" Target="../media/image34.wmf"/><Relationship Id="rId4" Type="http://schemas.openxmlformats.org/officeDocument/2006/relationships/image" Target="../media/image28.wmf"/><Relationship Id="rId9" Type="http://schemas.openxmlformats.org/officeDocument/2006/relationships/image" Target="../media/image33.wmf"/><Relationship Id="rId14" Type="http://schemas.openxmlformats.org/officeDocument/2006/relationships/image" Target="../media/image43.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 Id="rId6" Type="http://schemas.openxmlformats.org/officeDocument/2006/relationships/image" Target="../media/image52.wmf"/><Relationship Id="rId5" Type="http://schemas.openxmlformats.org/officeDocument/2006/relationships/image" Target="../media/image51.wmf"/><Relationship Id="rId4" Type="http://schemas.openxmlformats.org/officeDocument/2006/relationships/image" Target="../media/image5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972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972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972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72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972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20E5E83-E383-4D5B-9C52-79EA8E34150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100FAC-0540-4676-AC7E-1E73B7630470}" type="slidenum">
              <a:rPr lang="en-US"/>
              <a:pPr/>
              <a:t>1</a:t>
            </a:fld>
            <a:endParaRPr lang="en-US"/>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88B646-2F1B-4751-905C-6CA169242121}" type="slidenum">
              <a:rPr lang="en-US"/>
              <a:pPr/>
              <a:t>10</a:t>
            </a:fld>
            <a:endParaRPr lang="en-US"/>
          </a:p>
        </p:txBody>
      </p:sp>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FCD8EF-8263-4A3E-9830-2AF1C8FEE935}" type="slidenum">
              <a:rPr lang="en-US"/>
              <a:pPr/>
              <a:t>11</a:t>
            </a:fld>
            <a:endParaRPr lang="en-US"/>
          </a:p>
        </p:txBody>
      </p:sp>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DD9718-F912-430F-8158-579E4D41AFE6}" type="slidenum">
              <a:rPr lang="en-US"/>
              <a:pPr/>
              <a:t>12</a:t>
            </a:fld>
            <a:endParaRPr lang="en-US"/>
          </a:p>
        </p:txBody>
      </p:sp>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48E6DD-8480-4BA4-8982-D39F5DBC1293}" type="slidenum">
              <a:rPr lang="en-US"/>
              <a:pPr/>
              <a:t>13</a:t>
            </a:fld>
            <a:endParaRPr lang="en-US"/>
          </a:p>
        </p:txBody>
      </p:sp>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86D73A-1925-42F4-98C6-1B7B03859146}" type="slidenum">
              <a:rPr lang="en-US"/>
              <a:pPr/>
              <a:t>14</a:t>
            </a:fld>
            <a:endParaRPr lang="en-US"/>
          </a:p>
        </p:txBody>
      </p:sp>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AFE7B8-A510-44C3-B0AA-3EB5D686FC0A}" type="slidenum">
              <a:rPr lang="en-US"/>
              <a:pPr/>
              <a:t>15</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AFC888-E4DC-42C5-BA60-47D507507C30}" type="slidenum">
              <a:rPr lang="en-US"/>
              <a:pPr/>
              <a:t>16</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9C1E16-E58F-488A-8F6D-569FA7E84F8B}" type="slidenum">
              <a:rPr lang="en-US"/>
              <a:pPr/>
              <a:t>17</a:t>
            </a:fld>
            <a:endParaRPr lang="en-US"/>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1F4CE4-3989-4D2D-A364-568C4462A295}" type="slidenum">
              <a:rPr lang="en-US"/>
              <a:pPr/>
              <a:t>18</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23AADB-1473-4448-8634-419BBCB0338A}" type="slidenum">
              <a:rPr lang="en-US"/>
              <a:pPr/>
              <a:t>19</a:t>
            </a:fld>
            <a:endParaRPr lang="en-US"/>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3F30AC-5CDB-422A-B05A-CC612D540FDA}" type="slidenum">
              <a:rPr lang="en-US"/>
              <a:pPr/>
              <a:t>2</a:t>
            </a:fld>
            <a:endParaRPr lang="en-US"/>
          </a:p>
        </p:txBody>
      </p:sp>
      <p:sp>
        <p:nvSpPr>
          <p:cNvPr id="253954" name="Rectangle 2"/>
          <p:cNvSpPr>
            <a:spLocks noGrp="1" noRot="1" noChangeAspect="1" noChangeArrowheads="1" noTextEdit="1"/>
          </p:cNvSpPr>
          <p:nvPr>
            <p:ph type="sldImg"/>
          </p:nvPr>
        </p:nvSpPr>
        <p:spPr>
          <a:ln/>
        </p:spPr>
      </p:sp>
      <p:sp>
        <p:nvSpPr>
          <p:cNvPr id="253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9EB676-5B7B-4A17-9E57-D7136C7A9EE3}" type="slidenum">
              <a:rPr lang="en-US"/>
              <a:pPr/>
              <a:t>20</a:t>
            </a:fld>
            <a:endParaRPr lang="en-US"/>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6FBD52-B9CD-4C82-8425-C953810F366A}" type="slidenum">
              <a:rPr lang="en-US"/>
              <a:pPr/>
              <a:t>21</a:t>
            </a:fld>
            <a:endParaRPr lang="en-US"/>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74154F-EB5A-4A01-AB20-B2F2A97DF14E}" type="slidenum">
              <a:rPr lang="en-US"/>
              <a:pPr/>
              <a:t>22</a:t>
            </a:fld>
            <a:endParaRPr lang="en-US"/>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9EEE6C-233D-438A-B3D6-2E458F9A37B3}" type="slidenum">
              <a:rPr lang="en-US"/>
              <a:pPr/>
              <a:t>23</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C8C580-E88C-4556-B8F0-E8D9DDD8A3FA}" type="slidenum">
              <a:rPr lang="en-US"/>
              <a:pPr/>
              <a:t>24</a:t>
            </a:fld>
            <a:endParaRPr lang="en-US"/>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4A2CE9-7ADB-459D-9361-5FA40FC0FAD0}" type="slidenum">
              <a:rPr lang="en-US"/>
              <a:pPr/>
              <a:t>25</a:t>
            </a:fld>
            <a:endParaRPr lang="en-US"/>
          </a:p>
        </p:txBody>
      </p:sp>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50F9A5-3E5D-40A2-85F8-841F42E86166}" type="slidenum">
              <a:rPr lang="en-US"/>
              <a:pPr/>
              <a:t>26</a:t>
            </a:fld>
            <a:endParaRPr lang="en-US"/>
          </a:p>
        </p:txBody>
      </p:sp>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344DD9-E165-4D75-A89D-1116A04CB55A}" type="slidenum">
              <a:rPr lang="en-US"/>
              <a:pPr/>
              <a:t>27</a:t>
            </a:fld>
            <a:endParaRPr lang="en-US"/>
          </a:p>
        </p:txBody>
      </p:sp>
      <p:sp>
        <p:nvSpPr>
          <p:cNvPr id="173058" name="Rectangle 2"/>
          <p:cNvSpPr>
            <a:spLocks noGrp="1" noRot="1" noChangeAspect="1" noChangeArrowheads="1" noTextEdit="1"/>
          </p:cNvSpPr>
          <p:nvPr>
            <p:ph type="sldImg"/>
          </p:nvPr>
        </p:nvSpPr>
        <p:spPr>
          <a:ln/>
        </p:spPr>
      </p:sp>
      <p:sp>
        <p:nvSpPr>
          <p:cNvPr id="17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FCDBBD-C188-46AE-BB30-A6F6142F3F0D}" type="slidenum">
              <a:rPr lang="en-US"/>
              <a:pPr/>
              <a:t>28</a:t>
            </a:fld>
            <a:endParaRPr 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B23CBA-DAC5-47CF-99C0-FD3C4699CA7D}" type="slidenum">
              <a:rPr lang="en-US"/>
              <a:pPr/>
              <a:t>29</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D90DE0-B8A3-4381-A970-28A20EA41BE7}" type="slidenum">
              <a:rPr lang="en-US"/>
              <a:pPr/>
              <a:t>3</a:t>
            </a:fld>
            <a:endParaRPr lang="en-US"/>
          </a:p>
        </p:txBody>
      </p:sp>
      <p:sp>
        <p:nvSpPr>
          <p:cNvPr id="216066" name="Rectangle 2"/>
          <p:cNvSpPr>
            <a:spLocks noGrp="1" noRot="1" noChangeAspect="1" noChangeArrowheads="1" noTextEdit="1"/>
          </p:cNvSpPr>
          <p:nvPr>
            <p:ph type="sldImg"/>
          </p:nvPr>
        </p:nvSpPr>
        <p:spPr>
          <a:ln/>
        </p:spPr>
      </p:sp>
      <p:sp>
        <p:nvSpPr>
          <p:cNvPr id="216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AEB3F5-F455-4532-82F8-D29F737B1098}" type="slidenum">
              <a:rPr lang="en-US"/>
              <a:pPr/>
              <a:t>30</a:t>
            </a:fld>
            <a:endParaRPr 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1616FA-1F02-490F-A3BB-33E5D714D66B}" type="slidenum">
              <a:rPr lang="en-US"/>
              <a:pPr/>
              <a:t>31</a:t>
            </a:fld>
            <a:endParaRPr lang="en-US"/>
          </a:p>
        </p:txBody>
      </p:sp>
      <p:sp>
        <p:nvSpPr>
          <p:cNvPr id="177154"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C67070-0901-4402-9AA2-AC698E7520B6}" type="slidenum">
              <a:rPr lang="en-US"/>
              <a:pPr/>
              <a:t>32</a:t>
            </a:fld>
            <a:endParaRPr lang="en-US"/>
          </a:p>
        </p:txBody>
      </p:sp>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3698DA-5B80-41E8-96FB-E7A4AC568BE1}" type="slidenum">
              <a:rPr lang="en-US"/>
              <a:pPr/>
              <a:t>33</a:t>
            </a:fld>
            <a:endParaRPr 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C5ED77-07D5-4B2D-9FA8-E7011E045F74}" type="slidenum">
              <a:rPr lang="en-US"/>
              <a:pPr/>
              <a:t>34</a:t>
            </a:fld>
            <a:endParaRPr 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68502F-DAE2-4255-83F6-34F20C8FAB0F}" type="slidenum">
              <a:rPr lang="en-US"/>
              <a:pPr/>
              <a:t>35</a:t>
            </a:fld>
            <a:endParaRPr 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FABCE0-3635-4AE8-B64D-B71C00C0F952}" type="slidenum">
              <a:rPr lang="en-US"/>
              <a:pPr/>
              <a:t>36</a:t>
            </a:fld>
            <a:endParaRPr lang="en-US"/>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AC7E03-716E-4E68-97A3-FFBDBE64E4DA}" type="slidenum">
              <a:rPr lang="en-US"/>
              <a:pPr/>
              <a:t>37</a:t>
            </a:fld>
            <a:endParaRPr lang="en-US"/>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9AB453-83C5-47DA-8B1C-8DA9D57EBB1F}" type="slidenum">
              <a:rPr lang="en-US"/>
              <a:pPr/>
              <a:t>38</a:t>
            </a:fld>
            <a:endParaRPr lang="en-US"/>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6D4E77-BF8B-477D-8D21-A3A95E595D54}" type="slidenum">
              <a:rPr lang="en-US"/>
              <a:pPr/>
              <a:t>39</a:t>
            </a:fld>
            <a:endParaRPr lang="en-US"/>
          </a:p>
        </p:txBody>
      </p:sp>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5A122D-7F5E-4969-B8D8-FA4E207C5C80}" type="slidenum">
              <a:rPr lang="en-US"/>
              <a:pPr/>
              <a:t>4</a:t>
            </a:fld>
            <a:endParaRPr lang="en-US"/>
          </a:p>
        </p:txBody>
      </p:sp>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5E3B06-D9EC-402F-96F2-3287D7B415D5}" type="slidenum">
              <a:rPr lang="en-US"/>
              <a:pPr/>
              <a:t>40</a:t>
            </a:fld>
            <a:endParaRPr lang="en-US"/>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F633EA-00DF-4214-A70D-1A350A8FE4E6}" type="slidenum">
              <a:rPr lang="en-US"/>
              <a:pPr/>
              <a:t>41</a:t>
            </a:fld>
            <a:endParaRPr lang="en-US"/>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96153B-B2B7-48D3-A67A-20FBB56951D6}" type="slidenum">
              <a:rPr lang="en-US"/>
              <a:pPr/>
              <a:t>42</a:t>
            </a:fld>
            <a:endParaRPr lang="en-US"/>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ECF686-B84F-4602-90B8-6560B19517CF}" type="slidenum">
              <a:rPr lang="en-US"/>
              <a:pPr/>
              <a:t>43</a:t>
            </a:fld>
            <a:endParaRPr lang="en-US"/>
          </a:p>
        </p:txBody>
      </p:sp>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A6ECC0-8BCB-424A-9349-6BB33674E375}" type="slidenum">
              <a:rPr lang="en-US"/>
              <a:pPr/>
              <a:t>44</a:t>
            </a:fld>
            <a:endParaRPr lang="en-US"/>
          </a:p>
        </p:txBody>
      </p:sp>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004436-531B-4728-817D-6C079D6C13D5}" type="slidenum">
              <a:rPr lang="en-US"/>
              <a:pPr/>
              <a:t>45</a:t>
            </a:fld>
            <a:endParaRPr lang="en-US"/>
          </a:p>
        </p:txBody>
      </p:sp>
      <p:sp>
        <p:nvSpPr>
          <p:cNvPr id="181250" name="Rectangle 2"/>
          <p:cNvSpPr>
            <a:spLocks noGrp="1" noRot="1" noChangeAspect="1" noChangeArrowheads="1" noTextEdit="1"/>
          </p:cNvSpPr>
          <p:nvPr>
            <p:ph type="sldImg"/>
          </p:nvPr>
        </p:nvSpPr>
        <p:spPr>
          <a:ln/>
        </p:spPr>
      </p:sp>
      <p:sp>
        <p:nvSpPr>
          <p:cNvPr id="181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127B1-E52A-4A98-89DD-C4CD382764B7}" type="slidenum">
              <a:rPr lang="en-US"/>
              <a:pPr/>
              <a:t>46</a:t>
            </a:fld>
            <a:endParaRPr lang="en-US"/>
          </a:p>
        </p:txBody>
      </p:sp>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903548-F45C-4E38-9C0E-A26C7F0E7A1F}" type="slidenum">
              <a:rPr lang="en-US"/>
              <a:pPr/>
              <a:t>47</a:t>
            </a:fld>
            <a:endParaRPr lang="en-US"/>
          </a:p>
        </p:txBody>
      </p:sp>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BEF92F-C6FB-477F-83AC-B3104328C89C}" type="slidenum">
              <a:rPr lang="en-US"/>
              <a:pPr/>
              <a:t>48</a:t>
            </a:fld>
            <a:endParaRPr lang="en-US"/>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C3FDA8-C04B-4BE2-BA48-0581482F5FEC}" type="slidenum">
              <a:rPr lang="en-US"/>
              <a:pPr/>
              <a:t>49</a:t>
            </a:fld>
            <a:endParaRPr lang="en-US"/>
          </a:p>
        </p:txBody>
      </p:sp>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D85630-EEFA-485F-9C64-8340AD70A730}" type="slidenum">
              <a:rPr lang="en-US"/>
              <a:pPr/>
              <a:t>5</a:t>
            </a:fld>
            <a:endParaRPr 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3C48D2-83DA-4250-B612-E00FE1C34C0A}" type="slidenum">
              <a:rPr lang="en-US"/>
              <a:pPr/>
              <a:t>50</a:t>
            </a:fld>
            <a:endParaRPr 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52CD51-63C7-4CEE-A6FB-64962B4D4709}" type="slidenum">
              <a:rPr lang="en-US"/>
              <a:pPr/>
              <a:t>51</a:t>
            </a:fld>
            <a:endParaRPr lang="en-US"/>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FA8A8D-131A-40DC-963F-55B062045652}" type="slidenum">
              <a:rPr lang="en-US"/>
              <a:pPr/>
              <a:t>52</a:t>
            </a:fld>
            <a:endParaRPr lang="en-US"/>
          </a:p>
        </p:txBody>
      </p:sp>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E227E1-E4EA-41BD-A44C-77EE0075F464}" type="slidenum">
              <a:rPr lang="en-US"/>
              <a:pPr/>
              <a:t>6</a:t>
            </a:fld>
            <a:endParaRPr lang="en-US"/>
          </a:p>
        </p:txBody>
      </p:sp>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4AB722-B3B4-4370-B6A6-15FB7B53623C}" type="slidenum">
              <a:rPr lang="en-US"/>
              <a:pPr/>
              <a:t>7</a:t>
            </a:fld>
            <a:endParaRPr lang="en-US"/>
          </a:p>
        </p:txBody>
      </p:sp>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A4550B-A6CA-416E-ADB6-0E6A39B6E386}" type="slidenum">
              <a:rPr lang="en-US"/>
              <a:pPr/>
              <a:t>8</a:t>
            </a:fld>
            <a:endParaRPr lang="en-US"/>
          </a:p>
        </p:txBody>
      </p:sp>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68ED44-88E8-4FD6-A72D-3EAAE14DB44A}" type="slidenum">
              <a:rPr lang="en-US"/>
              <a:pPr/>
              <a:t>9</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ED13156-AC98-4693-98D9-510EC7B82B2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79D6305-E20C-472C-8BB3-F4820F6A786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9C0B0CA-786C-429E-BDF4-5144BA7CBB1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811DA72-E699-4A68-955E-74F7A5F2B07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7ED7776-6F8E-49C9-989D-C3DBF0435B8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57A42B9-AD46-49C0-9262-333C04047CE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C8EECF1-5537-4941-9796-6B60FC29278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3ED857E-0ACA-4D06-B049-041E96EB44B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BEFF99A-9DE3-4B77-B04D-16A2A99991B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AC3F586-79F1-4B2F-B76D-56447498BC4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B077794-7C20-4401-A9C2-0395AF9569A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4465CC4-96CA-45F9-89A7-6B4A4C4AE39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5.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6.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notesSlide" Target="../notesSlides/notesSlide14.xml"/><Relationship Id="rId7"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9.bin"/><Relationship Id="rId11" Type="http://schemas.openxmlformats.org/officeDocument/2006/relationships/oleObject" Target="../embeddings/oleObject14.bin"/><Relationship Id="rId5" Type="http://schemas.openxmlformats.org/officeDocument/2006/relationships/oleObject" Target="../embeddings/oleObject8.bin"/><Relationship Id="rId10" Type="http://schemas.openxmlformats.org/officeDocument/2006/relationships/oleObject" Target="../embeddings/oleObject13.bin"/><Relationship Id="rId4" Type="http://schemas.openxmlformats.org/officeDocument/2006/relationships/oleObject" Target="../embeddings/oleObject7.bin"/><Relationship Id="rId9" Type="http://schemas.openxmlformats.org/officeDocument/2006/relationships/oleObject" Target="../embeddings/oleObject12.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notesSlide" Target="../notesSlides/notesSlide17.xml"/><Relationship Id="rId7"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7.bin"/><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notesSlide" Target="../notesSlides/notesSlide18.xml"/><Relationship Id="rId7" Type="http://schemas.openxmlformats.org/officeDocument/2006/relationships/oleObject" Target="../embeddings/oleObject23.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22.bin"/><Relationship Id="rId5" Type="http://schemas.openxmlformats.org/officeDocument/2006/relationships/oleObject" Target="../embeddings/oleObject21.bin"/><Relationship Id="rId10" Type="http://schemas.openxmlformats.org/officeDocument/2006/relationships/oleObject" Target="../embeddings/oleObject26.bin"/><Relationship Id="rId4" Type="http://schemas.openxmlformats.org/officeDocument/2006/relationships/oleObject" Target="../embeddings/oleObject20.bin"/><Relationship Id="rId9" Type="http://schemas.openxmlformats.org/officeDocument/2006/relationships/oleObject" Target="../embeddings/oleObject25.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31.bin"/><Relationship Id="rId13" Type="http://schemas.openxmlformats.org/officeDocument/2006/relationships/oleObject" Target="../embeddings/oleObject36.bin"/><Relationship Id="rId18" Type="http://schemas.openxmlformats.org/officeDocument/2006/relationships/oleObject" Target="../embeddings/oleObject41.bin"/><Relationship Id="rId3" Type="http://schemas.openxmlformats.org/officeDocument/2006/relationships/notesSlide" Target="../notesSlides/notesSlide19.xml"/><Relationship Id="rId7" Type="http://schemas.openxmlformats.org/officeDocument/2006/relationships/oleObject" Target="../embeddings/oleObject30.bin"/><Relationship Id="rId12" Type="http://schemas.openxmlformats.org/officeDocument/2006/relationships/oleObject" Target="../embeddings/oleObject35.bin"/><Relationship Id="rId17" Type="http://schemas.openxmlformats.org/officeDocument/2006/relationships/oleObject" Target="../embeddings/oleObject40.bin"/><Relationship Id="rId2" Type="http://schemas.openxmlformats.org/officeDocument/2006/relationships/slideLayout" Target="../slideLayouts/slideLayout7.xml"/><Relationship Id="rId16" Type="http://schemas.openxmlformats.org/officeDocument/2006/relationships/oleObject" Target="../embeddings/oleObject39.bin"/><Relationship Id="rId1" Type="http://schemas.openxmlformats.org/officeDocument/2006/relationships/vmlDrawing" Target="../drawings/vmlDrawing7.vml"/><Relationship Id="rId6" Type="http://schemas.openxmlformats.org/officeDocument/2006/relationships/oleObject" Target="../embeddings/oleObject29.bin"/><Relationship Id="rId11" Type="http://schemas.openxmlformats.org/officeDocument/2006/relationships/oleObject" Target="../embeddings/oleObject34.bin"/><Relationship Id="rId5" Type="http://schemas.openxmlformats.org/officeDocument/2006/relationships/oleObject" Target="../embeddings/oleObject28.bin"/><Relationship Id="rId15" Type="http://schemas.openxmlformats.org/officeDocument/2006/relationships/oleObject" Target="../embeddings/oleObject38.bin"/><Relationship Id="rId10" Type="http://schemas.openxmlformats.org/officeDocument/2006/relationships/oleObject" Target="../embeddings/oleObject33.bin"/><Relationship Id="rId19" Type="http://schemas.openxmlformats.org/officeDocument/2006/relationships/oleObject" Target="../embeddings/oleObject42.bin"/><Relationship Id="rId4" Type="http://schemas.openxmlformats.org/officeDocument/2006/relationships/oleObject" Target="../embeddings/oleObject27.bin"/><Relationship Id="rId9" Type="http://schemas.openxmlformats.org/officeDocument/2006/relationships/oleObject" Target="../embeddings/oleObject32.bin"/><Relationship Id="rId14" Type="http://schemas.openxmlformats.org/officeDocument/2006/relationships/oleObject" Target="../embeddings/oleObject37.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47.bin"/><Relationship Id="rId13" Type="http://schemas.openxmlformats.org/officeDocument/2006/relationships/oleObject" Target="../embeddings/oleObject52.bin"/><Relationship Id="rId18" Type="http://schemas.openxmlformats.org/officeDocument/2006/relationships/oleObject" Target="../embeddings/oleObject57.bin"/><Relationship Id="rId3" Type="http://schemas.openxmlformats.org/officeDocument/2006/relationships/notesSlide" Target="../notesSlides/notesSlide20.xml"/><Relationship Id="rId21" Type="http://schemas.openxmlformats.org/officeDocument/2006/relationships/oleObject" Target="../embeddings/oleObject60.bin"/><Relationship Id="rId7" Type="http://schemas.openxmlformats.org/officeDocument/2006/relationships/oleObject" Target="../embeddings/oleObject46.bin"/><Relationship Id="rId12" Type="http://schemas.openxmlformats.org/officeDocument/2006/relationships/oleObject" Target="../embeddings/oleObject51.bin"/><Relationship Id="rId17" Type="http://schemas.openxmlformats.org/officeDocument/2006/relationships/oleObject" Target="../embeddings/oleObject56.bin"/><Relationship Id="rId2" Type="http://schemas.openxmlformats.org/officeDocument/2006/relationships/slideLayout" Target="../slideLayouts/slideLayout7.xml"/><Relationship Id="rId16" Type="http://schemas.openxmlformats.org/officeDocument/2006/relationships/oleObject" Target="../embeddings/oleObject55.bin"/><Relationship Id="rId20" Type="http://schemas.openxmlformats.org/officeDocument/2006/relationships/oleObject" Target="../embeddings/oleObject59.bin"/><Relationship Id="rId1" Type="http://schemas.openxmlformats.org/officeDocument/2006/relationships/vmlDrawing" Target="../drawings/vmlDrawing8.vml"/><Relationship Id="rId6" Type="http://schemas.openxmlformats.org/officeDocument/2006/relationships/oleObject" Target="../embeddings/oleObject45.bin"/><Relationship Id="rId11" Type="http://schemas.openxmlformats.org/officeDocument/2006/relationships/oleObject" Target="../embeddings/oleObject50.bin"/><Relationship Id="rId5" Type="http://schemas.openxmlformats.org/officeDocument/2006/relationships/oleObject" Target="../embeddings/oleObject44.bin"/><Relationship Id="rId15" Type="http://schemas.openxmlformats.org/officeDocument/2006/relationships/oleObject" Target="../embeddings/oleObject54.bin"/><Relationship Id="rId10" Type="http://schemas.openxmlformats.org/officeDocument/2006/relationships/oleObject" Target="../embeddings/oleObject49.bin"/><Relationship Id="rId19" Type="http://schemas.openxmlformats.org/officeDocument/2006/relationships/oleObject" Target="../embeddings/oleObject58.bin"/><Relationship Id="rId4" Type="http://schemas.openxmlformats.org/officeDocument/2006/relationships/oleObject" Target="../embeddings/oleObject43.bin"/><Relationship Id="rId9" Type="http://schemas.openxmlformats.org/officeDocument/2006/relationships/oleObject" Target="../embeddings/oleObject48.bin"/><Relationship Id="rId14" Type="http://schemas.openxmlformats.org/officeDocument/2006/relationships/oleObject" Target="../embeddings/oleObject53.bin"/><Relationship Id="rId22" Type="http://schemas.openxmlformats.org/officeDocument/2006/relationships/oleObject" Target="../embeddings/oleObject61.bin"/></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66.bin"/><Relationship Id="rId3" Type="http://schemas.openxmlformats.org/officeDocument/2006/relationships/notesSlide" Target="../notesSlides/notesSlide21.xml"/><Relationship Id="rId7" Type="http://schemas.openxmlformats.org/officeDocument/2006/relationships/oleObject" Target="../embeddings/oleObject65.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64.bin"/><Relationship Id="rId5" Type="http://schemas.openxmlformats.org/officeDocument/2006/relationships/oleObject" Target="../embeddings/oleObject63.bin"/><Relationship Id="rId4" Type="http://schemas.openxmlformats.org/officeDocument/2006/relationships/oleObject" Target="../embeddings/oleObject62.bin"/><Relationship Id="rId9" Type="http://schemas.openxmlformats.org/officeDocument/2006/relationships/oleObject" Target="../embeddings/oleObject67.bin"/></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72.bin"/><Relationship Id="rId3" Type="http://schemas.openxmlformats.org/officeDocument/2006/relationships/notesSlide" Target="../notesSlides/notesSlide22.xml"/><Relationship Id="rId7" Type="http://schemas.openxmlformats.org/officeDocument/2006/relationships/oleObject" Target="../embeddings/oleObject71.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70.bin"/><Relationship Id="rId5" Type="http://schemas.openxmlformats.org/officeDocument/2006/relationships/oleObject" Target="../embeddings/oleObject69.bin"/><Relationship Id="rId4" Type="http://schemas.openxmlformats.org/officeDocument/2006/relationships/oleObject" Target="../embeddings/oleObject68.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77.bin"/><Relationship Id="rId13" Type="http://schemas.openxmlformats.org/officeDocument/2006/relationships/oleObject" Target="../embeddings/oleObject82.bin"/><Relationship Id="rId3" Type="http://schemas.openxmlformats.org/officeDocument/2006/relationships/notesSlide" Target="../notesSlides/notesSlide23.xml"/><Relationship Id="rId7" Type="http://schemas.openxmlformats.org/officeDocument/2006/relationships/oleObject" Target="../embeddings/oleObject76.bin"/><Relationship Id="rId12" Type="http://schemas.openxmlformats.org/officeDocument/2006/relationships/oleObject" Target="../embeddings/oleObject81.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75.bin"/><Relationship Id="rId11" Type="http://schemas.openxmlformats.org/officeDocument/2006/relationships/oleObject" Target="../embeddings/oleObject80.bin"/><Relationship Id="rId5" Type="http://schemas.openxmlformats.org/officeDocument/2006/relationships/oleObject" Target="../embeddings/oleObject74.bin"/><Relationship Id="rId15" Type="http://schemas.openxmlformats.org/officeDocument/2006/relationships/oleObject" Target="../embeddings/oleObject84.bin"/><Relationship Id="rId10" Type="http://schemas.openxmlformats.org/officeDocument/2006/relationships/oleObject" Target="../embeddings/oleObject79.bin"/><Relationship Id="rId4" Type="http://schemas.openxmlformats.org/officeDocument/2006/relationships/oleObject" Target="../embeddings/oleObject73.bin"/><Relationship Id="rId9" Type="http://schemas.openxmlformats.org/officeDocument/2006/relationships/oleObject" Target="../embeddings/oleObject78.bin"/><Relationship Id="rId14" Type="http://schemas.openxmlformats.org/officeDocument/2006/relationships/oleObject" Target="../embeddings/oleObject83.bin"/></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89.bin"/><Relationship Id="rId13" Type="http://schemas.openxmlformats.org/officeDocument/2006/relationships/oleObject" Target="../embeddings/oleObject94.bin"/><Relationship Id="rId3" Type="http://schemas.openxmlformats.org/officeDocument/2006/relationships/notesSlide" Target="../notesSlides/notesSlide24.xml"/><Relationship Id="rId7" Type="http://schemas.openxmlformats.org/officeDocument/2006/relationships/oleObject" Target="../embeddings/oleObject88.bin"/><Relationship Id="rId12" Type="http://schemas.openxmlformats.org/officeDocument/2006/relationships/oleObject" Target="../embeddings/oleObject93.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87.bin"/><Relationship Id="rId11" Type="http://schemas.openxmlformats.org/officeDocument/2006/relationships/oleObject" Target="../embeddings/oleObject92.bin"/><Relationship Id="rId5" Type="http://schemas.openxmlformats.org/officeDocument/2006/relationships/oleObject" Target="../embeddings/oleObject86.bin"/><Relationship Id="rId15" Type="http://schemas.openxmlformats.org/officeDocument/2006/relationships/oleObject" Target="../embeddings/oleObject96.bin"/><Relationship Id="rId10" Type="http://schemas.openxmlformats.org/officeDocument/2006/relationships/oleObject" Target="../embeddings/oleObject91.bin"/><Relationship Id="rId4" Type="http://schemas.openxmlformats.org/officeDocument/2006/relationships/oleObject" Target="../embeddings/oleObject85.bin"/><Relationship Id="rId9" Type="http://schemas.openxmlformats.org/officeDocument/2006/relationships/oleObject" Target="../embeddings/oleObject90.bin"/><Relationship Id="rId14" Type="http://schemas.openxmlformats.org/officeDocument/2006/relationships/oleObject" Target="../embeddings/oleObject95.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101.bin"/><Relationship Id="rId13" Type="http://schemas.openxmlformats.org/officeDocument/2006/relationships/oleObject" Target="../embeddings/oleObject106.bin"/><Relationship Id="rId3" Type="http://schemas.openxmlformats.org/officeDocument/2006/relationships/notesSlide" Target="../notesSlides/notesSlide25.xml"/><Relationship Id="rId7" Type="http://schemas.openxmlformats.org/officeDocument/2006/relationships/oleObject" Target="../embeddings/oleObject100.bin"/><Relationship Id="rId12" Type="http://schemas.openxmlformats.org/officeDocument/2006/relationships/oleObject" Target="../embeddings/oleObject105.bin"/><Relationship Id="rId17" Type="http://schemas.openxmlformats.org/officeDocument/2006/relationships/oleObject" Target="../embeddings/oleObject110.bin"/><Relationship Id="rId2" Type="http://schemas.openxmlformats.org/officeDocument/2006/relationships/slideLayout" Target="../slideLayouts/slideLayout7.xml"/><Relationship Id="rId16" Type="http://schemas.openxmlformats.org/officeDocument/2006/relationships/oleObject" Target="../embeddings/oleObject109.bin"/><Relationship Id="rId1" Type="http://schemas.openxmlformats.org/officeDocument/2006/relationships/vmlDrawing" Target="../drawings/vmlDrawing13.vml"/><Relationship Id="rId6" Type="http://schemas.openxmlformats.org/officeDocument/2006/relationships/oleObject" Target="../embeddings/oleObject99.bin"/><Relationship Id="rId11" Type="http://schemas.openxmlformats.org/officeDocument/2006/relationships/oleObject" Target="../embeddings/oleObject104.bin"/><Relationship Id="rId5" Type="http://schemas.openxmlformats.org/officeDocument/2006/relationships/oleObject" Target="../embeddings/oleObject98.bin"/><Relationship Id="rId15" Type="http://schemas.openxmlformats.org/officeDocument/2006/relationships/oleObject" Target="../embeddings/oleObject108.bin"/><Relationship Id="rId10" Type="http://schemas.openxmlformats.org/officeDocument/2006/relationships/oleObject" Target="../embeddings/oleObject103.bin"/><Relationship Id="rId4" Type="http://schemas.openxmlformats.org/officeDocument/2006/relationships/oleObject" Target="../embeddings/oleObject97.bin"/><Relationship Id="rId9" Type="http://schemas.openxmlformats.org/officeDocument/2006/relationships/oleObject" Target="../embeddings/oleObject102.bin"/><Relationship Id="rId14" Type="http://schemas.openxmlformats.org/officeDocument/2006/relationships/oleObject" Target="../embeddings/oleObject107.bin"/></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115.bin"/><Relationship Id="rId13" Type="http://schemas.openxmlformats.org/officeDocument/2006/relationships/oleObject" Target="../embeddings/oleObject120.bin"/><Relationship Id="rId3" Type="http://schemas.openxmlformats.org/officeDocument/2006/relationships/notesSlide" Target="../notesSlides/notesSlide26.xml"/><Relationship Id="rId7" Type="http://schemas.openxmlformats.org/officeDocument/2006/relationships/oleObject" Target="../embeddings/oleObject114.bin"/><Relationship Id="rId12" Type="http://schemas.openxmlformats.org/officeDocument/2006/relationships/oleObject" Target="../embeddings/oleObject119.bin"/><Relationship Id="rId17" Type="http://schemas.openxmlformats.org/officeDocument/2006/relationships/oleObject" Target="../embeddings/oleObject124.bin"/><Relationship Id="rId2" Type="http://schemas.openxmlformats.org/officeDocument/2006/relationships/slideLayout" Target="../slideLayouts/slideLayout7.xml"/><Relationship Id="rId16" Type="http://schemas.openxmlformats.org/officeDocument/2006/relationships/oleObject" Target="../embeddings/oleObject123.bin"/><Relationship Id="rId1" Type="http://schemas.openxmlformats.org/officeDocument/2006/relationships/vmlDrawing" Target="../drawings/vmlDrawing14.vml"/><Relationship Id="rId6" Type="http://schemas.openxmlformats.org/officeDocument/2006/relationships/oleObject" Target="../embeddings/oleObject113.bin"/><Relationship Id="rId11" Type="http://schemas.openxmlformats.org/officeDocument/2006/relationships/oleObject" Target="../embeddings/oleObject118.bin"/><Relationship Id="rId5" Type="http://schemas.openxmlformats.org/officeDocument/2006/relationships/oleObject" Target="../embeddings/oleObject112.bin"/><Relationship Id="rId15" Type="http://schemas.openxmlformats.org/officeDocument/2006/relationships/oleObject" Target="../embeddings/oleObject122.bin"/><Relationship Id="rId10" Type="http://schemas.openxmlformats.org/officeDocument/2006/relationships/oleObject" Target="../embeddings/oleObject117.bin"/><Relationship Id="rId4" Type="http://schemas.openxmlformats.org/officeDocument/2006/relationships/oleObject" Target="../embeddings/oleObject111.bin"/><Relationship Id="rId9" Type="http://schemas.openxmlformats.org/officeDocument/2006/relationships/oleObject" Target="../embeddings/oleObject116.bin"/><Relationship Id="rId14" Type="http://schemas.openxmlformats.org/officeDocument/2006/relationships/oleObject" Target="../embeddings/oleObject121.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vmlDrawing" Target="../drawings/vmlDrawing15.vml"/><Relationship Id="rId5" Type="http://schemas.openxmlformats.org/officeDocument/2006/relationships/oleObject" Target="../embeddings/oleObject126.bin"/><Relationship Id="rId4" Type="http://schemas.openxmlformats.org/officeDocument/2006/relationships/oleObject" Target="../embeddings/oleObject125.bin"/></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130.bin"/><Relationship Id="rId3" Type="http://schemas.openxmlformats.org/officeDocument/2006/relationships/notesSlide" Target="../notesSlides/notesSlide28.xml"/><Relationship Id="rId7" Type="http://schemas.openxmlformats.org/officeDocument/2006/relationships/oleObject" Target="../embeddings/oleObject129.bin"/><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128.bin"/><Relationship Id="rId5" Type="http://schemas.openxmlformats.org/officeDocument/2006/relationships/oleObject" Target="../embeddings/oleObject127.bin"/><Relationship Id="rId4" Type="http://schemas.openxmlformats.org/officeDocument/2006/relationships/image" Target="../media/image81.png"/><Relationship Id="rId9" Type="http://schemas.openxmlformats.org/officeDocument/2006/relationships/oleObject" Target="../embeddings/oleObject131.bin"/></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136.bin"/><Relationship Id="rId13" Type="http://schemas.openxmlformats.org/officeDocument/2006/relationships/oleObject" Target="../embeddings/oleObject141.bin"/><Relationship Id="rId3" Type="http://schemas.openxmlformats.org/officeDocument/2006/relationships/notesSlide" Target="../notesSlides/notesSlide29.xml"/><Relationship Id="rId7" Type="http://schemas.openxmlformats.org/officeDocument/2006/relationships/oleObject" Target="../embeddings/oleObject135.bin"/><Relationship Id="rId12" Type="http://schemas.openxmlformats.org/officeDocument/2006/relationships/oleObject" Target="../embeddings/oleObject140.bin"/><Relationship Id="rId17" Type="http://schemas.openxmlformats.org/officeDocument/2006/relationships/oleObject" Target="../embeddings/oleObject145.bin"/><Relationship Id="rId2" Type="http://schemas.openxmlformats.org/officeDocument/2006/relationships/slideLayout" Target="../slideLayouts/slideLayout7.xml"/><Relationship Id="rId16" Type="http://schemas.openxmlformats.org/officeDocument/2006/relationships/oleObject" Target="../embeddings/oleObject144.bin"/><Relationship Id="rId1" Type="http://schemas.openxmlformats.org/officeDocument/2006/relationships/vmlDrawing" Target="../drawings/vmlDrawing17.vml"/><Relationship Id="rId6" Type="http://schemas.openxmlformats.org/officeDocument/2006/relationships/oleObject" Target="../embeddings/oleObject134.bin"/><Relationship Id="rId11" Type="http://schemas.openxmlformats.org/officeDocument/2006/relationships/oleObject" Target="../embeddings/oleObject139.bin"/><Relationship Id="rId5" Type="http://schemas.openxmlformats.org/officeDocument/2006/relationships/oleObject" Target="../embeddings/oleObject133.bin"/><Relationship Id="rId15" Type="http://schemas.openxmlformats.org/officeDocument/2006/relationships/oleObject" Target="../embeddings/oleObject143.bin"/><Relationship Id="rId10" Type="http://schemas.openxmlformats.org/officeDocument/2006/relationships/oleObject" Target="../embeddings/oleObject138.bin"/><Relationship Id="rId4" Type="http://schemas.openxmlformats.org/officeDocument/2006/relationships/oleObject" Target="../embeddings/oleObject132.bin"/><Relationship Id="rId9" Type="http://schemas.openxmlformats.org/officeDocument/2006/relationships/oleObject" Target="../embeddings/oleObject137.bin"/><Relationship Id="rId14" Type="http://schemas.openxmlformats.org/officeDocument/2006/relationships/oleObject" Target="../embeddings/oleObject142.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150.bin"/><Relationship Id="rId13" Type="http://schemas.openxmlformats.org/officeDocument/2006/relationships/oleObject" Target="../embeddings/oleObject155.bin"/><Relationship Id="rId18" Type="http://schemas.openxmlformats.org/officeDocument/2006/relationships/oleObject" Target="../embeddings/oleObject160.bin"/><Relationship Id="rId3" Type="http://schemas.openxmlformats.org/officeDocument/2006/relationships/notesSlide" Target="../notesSlides/notesSlide30.xml"/><Relationship Id="rId7" Type="http://schemas.openxmlformats.org/officeDocument/2006/relationships/oleObject" Target="../embeddings/oleObject149.bin"/><Relationship Id="rId12" Type="http://schemas.openxmlformats.org/officeDocument/2006/relationships/oleObject" Target="../embeddings/oleObject154.bin"/><Relationship Id="rId17" Type="http://schemas.openxmlformats.org/officeDocument/2006/relationships/oleObject" Target="../embeddings/oleObject159.bin"/><Relationship Id="rId2" Type="http://schemas.openxmlformats.org/officeDocument/2006/relationships/slideLayout" Target="../slideLayouts/slideLayout7.xml"/><Relationship Id="rId16" Type="http://schemas.openxmlformats.org/officeDocument/2006/relationships/oleObject" Target="../embeddings/oleObject158.bin"/><Relationship Id="rId1" Type="http://schemas.openxmlformats.org/officeDocument/2006/relationships/vmlDrawing" Target="../drawings/vmlDrawing18.vml"/><Relationship Id="rId6" Type="http://schemas.openxmlformats.org/officeDocument/2006/relationships/oleObject" Target="../embeddings/oleObject148.bin"/><Relationship Id="rId11" Type="http://schemas.openxmlformats.org/officeDocument/2006/relationships/oleObject" Target="../embeddings/oleObject153.bin"/><Relationship Id="rId5" Type="http://schemas.openxmlformats.org/officeDocument/2006/relationships/oleObject" Target="../embeddings/oleObject147.bin"/><Relationship Id="rId15" Type="http://schemas.openxmlformats.org/officeDocument/2006/relationships/oleObject" Target="../embeddings/oleObject157.bin"/><Relationship Id="rId10" Type="http://schemas.openxmlformats.org/officeDocument/2006/relationships/oleObject" Target="../embeddings/oleObject152.bin"/><Relationship Id="rId4" Type="http://schemas.openxmlformats.org/officeDocument/2006/relationships/oleObject" Target="../embeddings/oleObject146.bin"/><Relationship Id="rId9" Type="http://schemas.openxmlformats.org/officeDocument/2006/relationships/oleObject" Target="../embeddings/oleObject151.bin"/><Relationship Id="rId14" Type="http://schemas.openxmlformats.org/officeDocument/2006/relationships/oleObject" Target="../embeddings/oleObject156.bin"/></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165.bin"/><Relationship Id="rId3" Type="http://schemas.openxmlformats.org/officeDocument/2006/relationships/notesSlide" Target="../notesSlides/notesSlide31.xml"/><Relationship Id="rId7" Type="http://schemas.openxmlformats.org/officeDocument/2006/relationships/oleObject" Target="../embeddings/oleObject164.bin"/><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oleObject" Target="../embeddings/oleObject163.bin"/><Relationship Id="rId5" Type="http://schemas.openxmlformats.org/officeDocument/2006/relationships/oleObject" Target="../embeddings/oleObject162.bin"/><Relationship Id="rId4" Type="http://schemas.openxmlformats.org/officeDocument/2006/relationships/oleObject" Target="../embeddings/oleObject161.bin"/><Relationship Id="rId9" Type="http://schemas.openxmlformats.org/officeDocument/2006/relationships/oleObject" Target="../embeddings/oleObject166.bin"/></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171.bin"/><Relationship Id="rId13" Type="http://schemas.openxmlformats.org/officeDocument/2006/relationships/oleObject" Target="../embeddings/oleObject176.bin"/><Relationship Id="rId18" Type="http://schemas.openxmlformats.org/officeDocument/2006/relationships/oleObject" Target="../embeddings/oleObject181.bin"/><Relationship Id="rId3" Type="http://schemas.openxmlformats.org/officeDocument/2006/relationships/notesSlide" Target="../notesSlides/notesSlide32.xml"/><Relationship Id="rId7" Type="http://schemas.openxmlformats.org/officeDocument/2006/relationships/oleObject" Target="../embeddings/oleObject170.bin"/><Relationship Id="rId12" Type="http://schemas.openxmlformats.org/officeDocument/2006/relationships/oleObject" Target="../embeddings/oleObject175.bin"/><Relationship Id="rId17" Type="http://schemas.openxmlformats.org/officeDocument/2006/relationships/oleObject" Target="../embeddings/oleObject180.bin"/><Relationship Id="rId2" Type="http://schemas.openxmlformats.org/officeDocument/2006/relationships/slideLayout" Target="../slideLayouts/slideLayout7.xml"/><Relationship Id="rId16" Type="http://schemas.openxmlformats.org/officeDocument/2006/relationships/oleObject" Target="../embeddings/oleObject179.bin"/><Relationship Id="rId1" Type="http://schemas.openxmlformats.org/officeDocument/2006/relationships/vmlDrawing" Target="../drawings/vmlDrawing20.vml"/><Relationship Id="rId6" Type="http://schemas.openxmlformats.org/officeDocument/2006/relationships/oleObject" Target="../embeddings/oleObject169.bin"/><Relationship Id="rId11" Type="http://schemas.openxmlformats.org/officeDocument/2006/relationships/oleObject" Target="../embeddings/oleObject174.bin"/><Relationship Id="rId5" Type="http://schemas.openxmlformats.org/officeDocument/2006/relationships/oleObject" Target="../embeddings/oleObject168.bin"/><Relationship Id="rId15" Type="http://schemas.openxmlformats.org/officeDocument/2006/relationships/oleObject" Target="../embeddings/oleObject178.bin"/><Relationship Id="rId10" Type="http://schemas.openxmlformats.org/officeDocument/2006/relationships/oleObject" Target="../embeddings/oleObject173.bin"/><Relationship Id="rId4" Type="http://schemas.openxmlformats.org/officeDocument/2006/relationships/oleObject" Target="../embeddings/oleObject167.bin"/><Relationship Id="rId9" Type="http://schemas.openxmlformats.org/officeDocument/2006/relationships/oleObject" Target="../embeddings/oleObject172.bin"/><Relationship Id="rId14" Type="http://schemas.openxmlformats.org/officeDocument/2006/relationships/oleObject" Target="../embeddings/oleObject177.bin"/></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185.bin"/><Relationship Id="rId3" Type="http://schemas.openxmlformats.org/officeDocument/2006/relationships/notesSlide" Target="../notesSlides/notesSlide33.xml"/><Relationship Id="rId7" Type="http://schemas.openxmlformats.org/officeDocument/2006/relationships/oleObject" Target="../embeddings/oleObject184.bin"/><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image" Target="../media/image112.png"/><Relationship Id="rId5" Type="http://schemas.openxmlformats.org/officeDocument/2006/relationships/oleObject" Target="../embeddings/oleObject183.bin"/><Relationship Id="rId4" Type="http://schemas.openxmlformats.org/officeDocument/2006/relationships/oleObject" Target="../embeddings/oleObject182.bin"/><Relationship Id="rId9" Type="http://schemas.openxmlformats.org/officeDocument/2006/relationships/oleObject" Target="../embeddings/oleObject186.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7" Type="http://schemas.openxmlformats.org/officeDocument/2006/relationships/oleObject" Target="../embeddings/oleObject189.bin"/><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oleObject" Target="../embeddings/oleObject188.bin"/><Relationship Id="rId5" Type="http://schemas.openxmlformats.org/officeDocument/2006/relationships/oleObject" Target="../embeddings/oleObject187.bin"/><Relationship Id="rId4" Type="http://schemas.openxmlformats.org/officeDocument/2006/relationships/image" Target="../media/image114.pn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7.xml"/><Relationship Id="rId1" Type="http://schemas.openxmlformats.org/officeDocument/2006/relationships/vmlDrawing" Target="../drawings/vmlDrawing23.vml"/><Relationship Id="rId6" Type="http://schemas.openxmlformats.org/officeDocument/2006/relationships/oleObject" Target="../embeddings/oleObject191.bin"/><Relationship Id="rId5" Type="http://schemas.openxmlformats.org/officeDocument/2006/relationships/oleObject" Target="../embeddings/oleObject190.bin"/><Relationship Id="rId4" Type="http://schemas.openxmlformats.org/officeDocument/2006/relationships/image" Target="../media/image114.png"/></Relationships>
</file>

<file path=ppt/slides/_rels/slide36.xml.rels><?xml version="1.0" encoding="UTF-8" standalone="yes"?>
<Relationships xmlns="http://schemas.openxmlformats.org/package/2006/relationships"><Relationship Id="rId8" Type="http://schemas.openxmlformats.org/officeDocument/2006/relationships/oleObject" Target="../embeddings/oleObject196.bin"/><Relationship Id="rId13" Type="http://schemas.openxmlformats.org/officeDocument/2006/relationships/oleObject" Target="../embeddings/oleObject201.bin"/><Relationship Id="rId3" Type="http://schemas.openxmlformats.org/officeDocument/2006/relationships/notesSlide" Target="../notesSlides/notesSlide36.xml"/><Relationship Id="rId7" Type="http://schemas.openxmlformats.org/officeDocument/2006/relationships/oleObject" Target="../embeddings/oleObject195.bin"/><Relationship Id="rId12" Type="http://schemas.openxmlformats.org/officeDocument/2006/relationships/oleObject" Target="../embeddings/oleObject200.bin"/><Relationship Id="rId2" Type="http://schemas.openxmlformats.org/officeDocument/2006/relationships/slideLayout" Target="../slideLayouts/slideLayout7.xml"/><Relationship Id="rId1" Type="http://schemas.openxmlformats.org/officeDocument/2006/relationships/vmlDrawing" Target="../drawings/vmlDrawing24.vml"/><Relationship Id="rId6" Type="http://schemas.openxmlformats.org/officeDocument/2006/relationships/oleObject" Target="../embeddings/oleObject194.bin"/><Relationship Id="rId11" Type="http://schemas.openxmlformats.org/officeDocument/2006/relationships/oleObject" Target="../embeddings/oleObject199.bin"/><Relationship Id="rId5" Type="http://schemas.openxmlformats.org/officeDocument/2006/relationships/oleObject" Target="../embeddings/oleObject193.bin"/><Relationship Id="rId10" Type="http://schemas.openxmlformats.org/officeDocument/2006/relationships/oleObject" Target="../embeddings/oleObject198.bin"/><Relationship Id="rId4" Type="http://schemas.openxmlformats.org/officeDocument/2006/relationships/oleObject" Target="../embeddings/oleObject192.bin"/><Relationship Id="rId9" Type="http://schemas.openxmlformats.org/officeDocument/2006/relationships/oleObject" Target="../embeddings/oleObject197.bin"/><Relationship Id="rId14" Type="http://schemas.openxmlformats.org/officeDocument/2006/relationships/oleObject" Target="../embeddings/oleObject202.bin"/></Relationships>
</file>

<file path=ppt/slides/_rels/slide37.xml.rels><?xml version="1.0" encoding="UTF-8" standalone="yes"?>
<Relationships xmlns="http://schemas.openxmlformats.org/package/2006/relationships"><Relationship Id="rId8" Type="http://schemas.openxmlformats.org/officeDocument/2006/relationships/oleObject" Target="../embeddings/oleObject205.bin"/><Relationship Id="rId3" Type="http://schemas.openxmlformats.org/officeDocument/2006/relationships/notesSlide" Target="../notesSlides/notesSlide37.xml"/><Relationship Id="rId7" Type="http://schemas.openxmlformats.org/officeDocument/2006/relationships/oleObject" Target="../embeddings/oleObject204.bin"/><Relationship Id="rId2" Type="http://schemas.openxmlformats.org/officeDocument/2006/relationships/slideLayout" Target="../slideLayouts/slideLayout7.xml"/><Relationship Id="rId1" Type="http://schemas.openxmlformats.org/officeDocument/2006/relationships/vmlDrawing" Target="../drawings/vmlDrawing25.vml"/><Relationship Id="rId6" Type="http://schemas.openxmlformats.org/officeDocument/2006/relationships/oleObject" Target="../embeddings/oleObject203.bin"/><Relationship Id="rId11" Type="http://schemas.openxmlformats.org/officeDocument/2006/relationships/image" Target="../media/image126.png"/><Relationship Id="rId5" Type="http://schemas.openxmlformats.org/officeDocument/2006/relationships/image" Target="../media/image125.png"/><Relationship Id="rId10" Type="http://schemas.openxmlformats.org/officeDocument/2006/relationships/oleObject" Target="../embeddings/oleObject207.bin"/><Relationship Id="rId4" Type="http://schemas.openxmlformats.org/officeDocument/2006/relationships/image" Target="../media/image124.png"/><Relationship Id="rId9" Type="http://schemas.openxmlformats.org/officeDocument/2006/relationships/oleObject" Target="../embeddings/oleObject206.bin"/></Relationships>
</file>

<file path=ppt/slides/_rels/slide38.xml.rels><?xml version="1.0" encoding="UTF-8" standalone="yes"?>
<Relationships xmlns="http://schemas.openxmlformats.org/package/2006/relationships"><Relationship Id="rId8" Type="http://schemas.openxmlformats.org/officeDocument/2006/relationships/oleObject" Target="../embeddings/oleObject211.bin"/><Relationship Id="rId3" Type="http://schemas.openxmlformats.org/officeDocument/2006/relationships/notesSlide" Target="../notesSlides/notesSlide38.xml"/><Relationship Id="rId7" Type="http://schemas.openxmlformats.org/officeDocument/2006/relationships/oleObject" Target="../embeddings/oleObject210.bin"/><Relationship Id="rId2" Type="http://schemas.openxmlformats.org/officeDocument/2006/relationships/slideLayout" Target="../slideLayouts/slideLayout7.xml"/><Relationship Id="rId1" Type="http://schemas.openxmlformats.org/officeDocument/2006/relationships/vmlDrawing" Target="../drawings/vmlDrawing26.vml"/><Relationship Id="rId6" Type="http://schemas.openxmlformats.org/officeDocument/2006/relationships/oleObject" Target="../embeddings/oleObject209.bin"/><Relationship Id="rId5" Type="http://schemas.openxmlformats.org/officeDocument/2006/relationships/oleObject" Target="../embeddings/oleObject208.bin"/><Relationship Id="rId4" Type="http://schemas.openxmlformats.org/officeDocument/2006/relationships/image" Target="../media/image125.png"/><Relationship Id="rId9" Type="http://schemas.openxmlformats.org/officeDocument/2006/relationships/image" Target="../media/image129.png"/></Relationships>
</file>

<file path=ppt/slides/_rels/slide39.xml.rels><?xml version="1.0" encoding="UTF-8" standalone="yes"?>
<Relationships xmlns="http://schemas.openxmlformats.org/package/2006/relationships"><Relationship Id="rId8" Type="http://schemas.openxmlformats.org/officeDocument/2006/relationships/oleObject" Target="../embeddings/oleObject216.bin"/><Relationship Id="rId13" Type="http://schemas.openxmlformats.org/officeDocument/2006/relationships/oleObject" Target="../embeddings/oleObject221.bin"/><Relationship Id="rId18" Type="http://schemas.openxmlformats.org/officeDocument/2006/relationships/oleObject" Target="../embeddings/oleObject226.bin"/><Relationship Id="rId3" Type="http://schemas.openxmlformats.org/officeDocument/2006/relationships/notesSlide" Target="../notesSlides/notesSlide39.xml"/><Relationship Id="rId7" Type="http://schemas.openxmlformats.org/officeDocument/2006/relationships/oleObject" Target="../embeddings/oleObject215.bin"/><Relationship Id="rId12" Type="http://schemas.openxmlformats.org/officeDocument/2006/relationships/oleObject" Target="../embeddings/oleObject220.bin"/><Relationship Id="rId17" Type="http://schemas.openxmlformats.org/officeDocument/2006/relationships/oleObject" Target="../embeddings/oleObject225.bin"/><Relationship Id="rId2" Type="http://schemas.openxmlformats.org/officeDocument/2006/relationships/slideLayout" Target="../slideLayouts/slideLayout7.xml"/><Relationship Id="rId16" Type="http://schemas.openxmlformats.org/officeDocument/2006/relationships/oleObject" Target="../embeddings/oleObject224.bin"/><Relationship Id="rId20" Type="http://schemas.openxmlformats.org/officeDocument/2006/relationships/oleObject" Target="../embeddings/oleObject228.bin"/><Relationship Id="rId1" Type="http://schemas.openxmlformats.org/officeDocument/2006/relationships/vmlDrawing" Target="../drawings/vmlDrawing27.vml"/><Relationship Id="rId6" Type="http://schemas.openxmlformats.org/officeDocument/2006/relationships/oleObject" Target="../embeddings/oleObject214.bin"/><Relationship Id="rId11" Type="http://schemas.openxmlformats.org/officeDocument/2006/relationships/oleObject" Target="../embeddings/oleObject219.bin"/><Relationship Id="rId5" Type="http://schemas.openxmlformats.org/officeDocument/2006/relationships/oleObject" Target="../embeddings/oleObject213.bin"/><Relationship Id="rId15" Type="http://schemas.openxmlformats.org/officeDocument/2006/relationships/oleObject" Target="../embeddings/oleObject223.bin"/><Relationship Id="rId10" Type="http://schemas.openxmlformats.org/officeDocument/2006/relationships/oleObject" Target="../embeddings/oleObject218.bin"/><Relationship Id="rId19" Type="http://schemas.openxmlformats.org/officeDocument/2006/relationships/oleObject" Target="../embeddings/oleObject227.bin"/><Relationship Id="rId4" Type="http://schemas.openxmlformats.org/officeDocument/2006/relationships/oleObject" Target="../embeddings/oleObject212.bin"/><Relationship Id="rId9" Type="http://schemas.openxmlformats.org/officeDocument/2006/relationships/oleObject" Target="../embeddings/oleObject217.bin"/><Relationship Id="rId14" Type="http://schemas.openxmlformats.org/officeDocument/2006/relationships/oleObject" Target="../embeddings/oleObject222.bin"/></Relationships>
</file>

<file path=ppt/slides/_rels/slide4.xml.rels><?xml version="1.0" encoding="UTF-8" standalone="yes"?>
<Relationships xmlns="http://schemas.openxmlformats.org/package/2006/relationships"><Relationship Id="rId3" Type="http://schemas.openxmlformats.org/officeDocument/2006/relationships/hyperlink" Target="http://www.ieee802.org/16/"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8" Type="http://schemas.openxmlformats.org/officeDocument/2006/relationships/oleObject" Target="../embeddings/oleObject233.bin"/><Relationship Id="rId3" Type="http://schemas.openxmlformats.org/officeDocument/2006/relationships/notesSlide" Target="../notesSlides/notesSlide40.xml"/><Relationship Id="rId7" Type="http://schemas.openxmlformats.org/officeDocument/2006/relationships/oleObject" Target="../embeddings/oleObject232.bin"/><Relationship Id="rId2" Type="http://schemas.openxmlformats.org/officeDocument/2006/relationships/slideLayout" Target="../slideLayouts/slideLayout7.xml"/><Relationship Id="rId1" Type="http://schemas.openxmlformats.org/officeDocument/2006/relationships/vmlDrawing" Target="../drawings/vmlDrawing28.vml"/><Relationship Id="rId6" Type="http://schemas.openxmlformats.org/officeDocument/2006/relationships/oleObject" Target="../embeddings/oleObject231.bin"/><Relationship Id="rId5" Type="http://schemas.openxmlformats.org/officeDocument/2006/relationships/oleObject" Target="../embeddings/oleObject230.bin"/><Relationship Id="rId10" Type="http://schemas.openxmlformats.org/officeDocument/2006/relationships/oleObject" Target="../embeddings/oleObject235.bin"/><Relationship Id="rId4" Type="http://schemas.openxmlformats.org/officeDocument/2006/relationships/oleObject" Target="../embeddings/oleObject229.bin"/><Relationship Id="rId9" Type="http://schemas.openxmlformats.org/officeDocument/2006/relationships/oleObject" Target="../embeddings/oleObject234.bin"/></Relationships>
</file>

<file path=ppt/slides/_rels/slide41.xml.rels><?xml version="1.0" encoding="UTF-8" standalone="yes"?>
<Relationships xmlns="http://schemas.openxmlformats.org/package/2006/relationships"><Relationship Id="rId8" Type="http://schemas.openxmlformats.org/officeDocument/2006/relationships/oleObject" Target="../embeddings/oleObject240.bin"/><Relationship Id="rId3" Type="http://schemas.openxmlformats.org/officeDocument/2006/relationships/notesSlide" Target="../notesSlides/notesSlide41.xml"/><Relationship Id="rId7" Type="http://schemas.openxmlformats.org/officeDocument/2006/relationships/oleObject" Target="../embeddings/oleObject239.bin"/><Relationship Id="rId2" Type="http://schemas.openxmlformats.org/officeDocument/2006/relationships/slideLayout" Target="../slideLayouts/slideLayout7.xml"/><Relationship Id="rId1" Type="http://schemas.openxmlformats.org/officeDocument/2006/relationships/vmlDrawing" Target="../drawings/vmlDrawing29.vml"/><Relationship Id="rId6" Type="http://schemas.openxmlformats.org/officeDocument/2006/relationships/oleObject" Target="../embeddings/oleObject238.bin"/><Relationship Id="rId11" Type="http://schemas.openxmlformats.org/officeDocument/2006/relationships/oleObject" Target="../embeddings/oleObject243.bin"/><Relationship Id="rId5" Type="http://schemas.openxmlformats.org/officeDocument/2006/relationships/oleObject" Target="../embeddings/oleObject237.bin"/><Relationship Id="rId10" Type="http://schemas.openxmlformats.org/officeDocument/2006/relationships/oleObject" Target="../embeddings/oleObject242.bin"/><Relationship Id="rId4" Type="http://schemas.openxmlformats.org/officeDocument/2006/relationships/oleObject" Target="../embeddings/oleObject236.bin"/><Relationship Id="rId9" Type="http://schemas.openxmlformats.org/officeDocument/2006/relationships/oleObject" Target="../embeddings/oleObject241.bin"/></Relationships>
</file>

<file path=ppt/slides/_rels/slide42.xml.rels><?xml version="1.0" encoding="UTF-8" standalone="yes"?>
<Relationships xmlns="http://schemas.openxmlformats.org/package/2006/relationships"><Relationship Id="rId8" Type="http://schemas.openxmlformats.org/officeDocument/2006/relationships/oleObject" Target="../embeddings/oleObject248.bin"/><Relationship Id="rId3" Type="http://schemas.openxmlformats.org/officeDocument/2006/relationships/notesSlide" Target="../notesSlides/notesSlide42.xml"/><Relationship Id="rId7" Type="http://schemas.openxmlformats.org/officeDocument/2006/relationships/oleObject" Target="../embeddings/oleObject247.bin"/><Relationship Id="rId2" Type="http://schemas.openxmlformats.org/officeDocument/2006/relationships/slideLayout" Target="../slideLayouts/slideLayout7.xml"/><Relationship Id="rId1" Type="http://schemas.openxmlformats.org/officeDocument/2006/relationships/vmlDrawing" Target="../drawings/vmlDrawing30.vml"/><Relationship Id="rId6" Type="http://schemas.openxmlformats.org/officeDocument/2006/relationships/oleObject" Target="../embeddings/oleObject246.bin"/><Relationship Id="rId5" Type="http://schemas.openxmlformats.org/officeDocument/2006/relationships/oleObject" Target="../embeddings/oleObject245.bin"/><Relationship Id="rId4" Type="http://schemas.openxmlformats.org/officeDocument/2006/relationships/oleObject" Target="../embeddings/oleObject244.bin"/></Relationships>
</file>

<file path=ppt/slides/_rels/slide43.xml.rels><?xml version="1.0" encoding="UTF-8" standalone="yes"?>
<Relationships xmlns="http://schemas.openxmlformats.org/package/2006/relationships"><Relationship Id="rId8" Type="http://schemas.openxmlformats.org/officeDocument/2006/relationships/oleObject" Target="../embeddings/oleObject253.bin"/><Relationship Id="rId3" Type="http://schemas.openxmlformats.org/officeDocument/2006/relationships/notesSlide" Target="../notesSlides/notesSlide43.xml"/><Relationship Id="rId7" Type="http://schemas.openxmlformats.org/officeDocument/2006/relationships/oleObject" Target="../embeddings/oleObject252.bin"/><Relationship Id="rId2" Type="http://schemas.openxmlformats.org/officeDocument/2006/relationships/slideLayout" Target="../slideLayouts/slideLayout7.xml"/><Relationship Id="rId1" Type="http://schemas.openxmlformats.org/officeDocument/2006/relationships/vmlDrawing" Target="../drawings/vmlDrawing31.vml"/><Relationship Id="rId6" Type="http://schemas.openxmlformats.org/officeDocument/2006/relationships/oleObject" Target="../embeddings/oleObject251.bin"/><Relationship Id="rId5" Type="http://schemas.openxmlformats.org/officeDocument/2006/relationships/oleObject" Target="../embeddings/oleObject250.bin"/><Relationship Id="rId4" Type="http://schemas.openxmlformats.org/officeDocument/2006/relationships/oleObject" Target="../embeddings/oleObject249.bin"/><Relationship Id="rId9" Type="http://schemas.openxmlformats.org/officeDocument/2006/relationships/oleObject" Target="../embeddings/oleObject254.bin"/></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7" Type="http://schemas.openxmlformats.org/officeDocument/2006/relationships/oleObject" Target="../embeddings/oleObject258.bin"/><Relationship Id="rId2" Type="http://schemas.openxmlformats.org/officeDocument/2006/relationships/slideLayout" Target="../slideLayouts/slideLayout7.xml"/><Relationship Id="rId1" Type="http://schemas.openxmlformats.org/officeDocument/2006/relationships/vmlDrawing" Target="../drawings/vmlDrawing32.vml"/><Relationship Id="rId6" Type="http://schemas.openxmlformats.org/officeDocument/2006/relationships/oleObject" Target="../embeddings/oleObject257.bin"/><Relationship Id="rId5" Type="http://schemas.openxmlformats.org/officeDocument/2006/relationships/oleObject" Target="../embeddings/oleObject256.bin"/><Relationship Id="rId4" Type="http://schemas.openxmlformats.org/officeDocument/2006/relationships/oleObject" Target="../embeddings/oleObject255.bin"/></Relationships>
</file>

<file path=ppt/slides/_rels/slide45.xml.rels><?xml version="1.0" encoding="UTF-8" standalone="yes"?>
<Relationships xmlns="http://schemas.openxmlformats.org/package/2006/relationships"><Relationship Id="rId8" Type="http://schemas.openxmlformats.org/officeDocument/2006/relationships/oleObject" Target="../embeddings/oleObject263.bin"/><Relationship Id="rId3" Type="http://schemas.openxmlformats.org/officeDocument/2006/relationships/notesSlide" Target="../notesSlides/notesSlide45.xml"/><Relationship Id="rId7" Type="http://schemas.openxmlformats.org/officeDocument/2006/relationships/oleObject" Target="../embeddings/oleObject262.bin"/><Relationship Id="rId2" Type="http://schemas.openxmlformats.org/officeDocument/2006/relationships/slideLayout" Target="../slideLayouts/slideLayout7.xml"/><Relationship Id="rId1" Type="http://schemas.openxmlformats.org/officeDocument/2006/relationships/vmlDrawing" Target="../drawings/vmlDrawing33.vml"/><Relationship Id="rId6" Type="http://schemas.openxmlformats.org/officeDocument/2006/relationships/oleObject" Target="../embeddings/oleObject261.bin"/><Relationship Id="rId5" Type="http://schemas.openxmlformats.org/officeDocument/2006/relationships/oleObject" Target="../embeddings/oleObject260.bin"/><Relationship Id="rId4" Type="http://schemas.openxmlformats.org/officeDocument/2006/relationships/oleObject" Target="../embeddings/oleObject259.bin"/><Relationship Id="rId9" Type="http://schemas.openxmlformats.org/officeDocument/2006/relationships/oleObject" Target="../embeddings/oleObject264.bin"/></Relationships>
</file>

<file path=ppt/slides/_rels/slide46.xml.rels><?xml version="1.0" encoding="UTF-8" standalone="yes"?>
<Relationships xmlns="http://schemas.openxmlformats.org/package/2006/relationships"><Relationship Id="rId8" Type="http://schemas.openxmlformats.org/officeDocument/2006/relationships/oleObject" Target="../embeddings/oleObject268.bin"/><Relationship Id="rId3" Type="http://schemas.openxmlformats.org/officeDocument/2006/relationships/notesSlide" Target="../notesSlides/notesSlide46.xml"/><Relationship Id="rId7" Type="http://schemas.openxmlformats.org/officeDocument/2006/relationships/oleObject" Target="../embeddings/oleObject267.bin"/><Relationship Id="rId2" Type="http://schemas.openxmlformats.org/officeDocument/2006/relationships/slideLayout" Target="../slideLayouts/slideLayout7.xml"/><Relationship Id="rId1" Type="http://schemas.openxmlformats.org/officeDocument/2006/relationships/vmlDrawing" Target="../drawings/vmlDrawing34.vml"/><Relationship Id="rId6" Type="http://schemas.openxmlformats.org/officeDocument/2006/relationships/oleObject" Target="../embeddings/oleObject266.bin"/><Relationship Id="rId5" Type="http://schemas.openxmlformats.org/officeDocument/2006/relationships/image" Target="../media/image180.wmf"/><Relationship Id="rId4" Type="http://schemas.openxmlformats.org/officeDocument/2006/relationships/oleObject" Target="../embeddings/oleObject265.bin"/></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7.xml"/><Relationship Id="rId1" Type="http://schemas.openxmlformats.org/officeDocument/2006/relationships/vmlDrawing" Target="../drawings/vmlDrawing35.vml"/><Relationship Id="rId4" Type="http://schemas.openxmlformats.org/officeDocument/2006/relationships/oleObject" Target="../embeddings/oleObject269.bin"/></Relationships>
</file>

<file path=ppt/slides/_rels/slide48.xml.rels><?xml version="1.0" encoding="UTF-8" standalone="yes"?>
<Relationships xmlns="http://schemas.openxmlformats.org/package/2006/relationships"><Relationship Id="rId8" Type="http://schemas.openxmlformats.org/officeDocument/2006/relationships/oleObject" Target="../embeddings/oleObject273.bin"/><Relationship Id="rId3" Type="http://schemas.openxmlformats.org/officeDocument/2006/relationships/notesSlide" Target="../notesSlides/notesSlide48.xml"/><Relationship Id="rId7" Type="http://schemas.openxmlformats.org/officeDocument/2006/relationships/oleObject" Target="../embeddings/oleObject272.bin"/><Relationship Id="rId2" Type="http://schemas.openxmlformats.org/officeDocument/2006/relationships/slideLayout" Target="../slideLayouts/slideLayout7.xml"/><Relationship Id="rId1" Type="http://schemas.openxmlformats.org/officeDocument/2006/relationships/vmlDrawing" Target="../drawings/vmlDrawing36.vml"/><Relationship Id="rId6" Type="http://schemas.openxmlformats.org/officeDocument/2006/relationships/oleObject" Target="../embeddings/oleObject271.bin"/><Relationship Id="rId5" Type="http://schemas.openxmlformats.org/officeDocument/2006/relationships/oleObject" Target="../embeddings/oleObject270.bin"/><Relationship Id="rId4" Type="http://schemas.openxmlformats.org/officeDocument/2006/relationships/image" Target="../media/image187.png"/><Relationship Id="rId9" Type="http://schemas.openxmlformats.org/officeDocument/2006/relationships/oleObject" Target="../embeddings/oleObject274.bin"/></Relationships>
</file>

<file path=ppt/slides/_rels/slide49.xml.rels><?xml version="1.0" encoding="UTF-8" standalone="yes"?>
<Relationships xmlns="http://schemas.openxmlformats.org/package/2006/relationships"><Relationship Id="rId3" Type="http://schemas.openxmlformats.org/officeDocument/2006/relationships/image" Target="../media/image188.png"/><Relationship Id="rId2" Type="http://schemas.openxmlformats.org/officeDocument/2006/relationships/notesSlide" Target="../notesSlides/notesSlide49.xml"/><Relationship Id="rId1" Type="http://schemas.openxmlformats.org/officeDocument/2006/relationships/slideLayout" Target="../slideLayouts/slideLayout7.xml"/><Relationship Id="rId4" Type="http://schemas.openxmlformats.org/officeDocument/2006/relationships/image" Target="../media/image189.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190.png"/><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7.xml"/><Relationship Id="rId1" Type="http://schemas.openxmlformats.org/officeDocument/2006/relationships/vmlDrawing" Target="../drawings/vmlDrawing37.vml"/><Relationship Id="rId6" Type="http://schemas.openxmlformats.org/officeDocument/2006/relationships/oleObject" Target="../embeddings/oleObject277.bin"/><Relationship Id="rId5" Type="http://schemas.openxmlformats.org/officeDocument/2006/relationships/oleObject" Target="../embeddings/oleObject276.bin"/><Relationship Id="rId4" Type="http://schemas.openxmlformats.org/officeDocument/2006/relationships/oleObject" Target="../embeddings/oleObject275.bin"/></Relationships>
</file>

<file path=ppt/slides/_rels/slide52.xml.rels><?xml version="1.0" encoding="UTF-8" standalone="yes"?>
<Relationships xmlns="http://schemas.openxmlformats.org/package/2006/relationships"><Relationship Id="rId8" Type="http://schemas.openxmlformats.org/officeDocument/2006/relationships/oleObject" Target="../embeddings/oleObject282.bin"/><Relationship Id="rId3" Type="http://schemas.openxmlformats.org/officeDocument/2006/relationships/notesSlide" Target="../notesSlides/notesSlide52.xml"/><Relationship Id="rId7" Type="http://schemas.openxmlformats.org/officeDocument/2006/relationships/oleObject" Target="../embeddings/oleObject281.bin"/><Relationship Id="rId2" Type="http://schemas.openxmlformats.org/officeDocument/2006/relationships/slideLayout" Target="../slideLayouts/slideLayout7.xml"/><Relationship Id="rId1" Type="http://schemas.openxmlformats.org/officeDocument/2006/relationships/vmlDrawing" Target="../drawings/vmlDrawing38.vml"/><Relationship Id="rId6" Type="http://schemas.openxmlformats.org/officeDocument/2006/relationships/oleObject" Target="../embeddings/oleObject280.bin"/><Relationship Id="rId5" Type="http://schemas.openxmlformats.org/officeDocument/2006/relationships/oleObject" Target="../embeddings/oleObject279.bin"/><Relationship Id="rId4" Type="http://schemas.openxmlformats.org/officeDocument/2006/relationships/oleObject" Target="../embeddings/oleObject278.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4" name="Text Box 4"/>
          <p:cNvSpPr txBox="1">
            <a:spLocks noChangeArrowheads="1"/>
          </p:cNvSpPr>
          <p:nvPr/>
        </p:nvSpPr>
        <p:spPr bwMode="auto">
          <a:xfrm>
            <a:off x="1066800" y="2743200"/>
            <a:ext cx="7010400" cy="519113"/>
          </a:xfrm>
          <a:prstGeom prst="rect">
            <a:avLst/>
          </a:prstGeom>
          <a:noFill/>
          <a:ln w="38100">
            <a:noFill/>
            <a:miter lim="800000"/>
            <a:headEnd/>
            <a:tailEnd/>
          </a:ln>
          <a:effectLst/>
        </p:spPr>
        <p:txBody>
          <a:bodyPr>
            <a:spAutoFit/>
          </a:bodyPr>
          <a:lstStyle/>
          <a:p>
            <a:pPr algn="ctr">
              <a:spcBef>
                <a:spcPct val="50000"/>
              </a:spcBef>
            </a:pPr>
            <a:r>
              <a:rPr lang="en-US" sz="2800" b="1" dirty="0" smtClean="0">
                <a:solidFill>
                  <a:schemeClr val="accent2"/>
                </a:solidFill>
              </a:rPr>
              <a:t>10-IEEE802.16 and </a:t>
            </a:r>
            <a:r>
              <a:rPr lang="en-US" sz="2800" b="1" dirty="0" err="1" smtClean="0">
                <a:solidFill>
                  <a:schemeClr val="accent2"/>
                </a:solidFill>
              </a:rPr>
              <a:t>WiMax</a:t>
            </a:r>
            <a:endParaRPr lang="en-US" sz="2800" b="1" dirty="0">
              <a:solidFill>
                <a:schemeClr val="accent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0" y="304800"/>
            <a:ext cx="9144000" cy="396875"/>
          </a:xfrm>
          <a:prstGeom prst="rect">
            <a:avLst/>
          </a:prstGeom>
          <a:noFill/>
          <a:ln w="9525">
            <a:noFill/>
            <a:miter lim="800000"/>
            <a:headEnd/>
            <a:tailEnd/>
          </a:ln>
          <a:effectLst/>
        </p:spPr>
        <p:txBody>
          <a:bodyPr>
            <a:spAutoFit/>
          </a:bodyPr>
          <a:lstStyle/>
          <a:p>
            <a:pPr algn="ctr">
              <a:spcBef>
                <a:spcPct val="50000"/>
              </a:spcBef>
            </a:pPr>
            <a:r>
              <a:rPr lang="en-US" sz="2000" b="1"/>
              <a:t>OFDM and OFDMA (Orthogonal Frequency Division Multiple Access)</a:t>
            </a:r>
          </a:p>
        </p:txBody>
      </p:sp>
      <p:sp>
        <p:nvSpPr>
          <p:cNvPr id="146435" name="Text Box 3"/>
          <p:cNvSpPr txBox="1">
            <a:spLocks noChangeArrowheads="1"/>
          </p:cNvSpPr>
          <p:nvPr/>
        </p:nvSpPr>
        <p:spPr bwMode="auto">
          <a:xfrm>
            <a:off x="0" y="1600200"/>
            <a:ext cx="8991600" cy="2841625"/>
          </a:xfrm>
          <a:prstGeom prst="rect">
            <a:avLst/>
          </a:prstGeom>
          <a:noFill/>
          <a:ln w="9525">
            <a:noFill/>
            <a:miter lim="800000"/>
            <a:headEnd/>
            <a:tailEnd/>
          </a:ln>
          <a:effectLst/>
        </p:spPr>
        <p:txBody>
          <a:bodyPr>
            <a:spAutoFit/>
          </a:bodyPr>
          <a:lstStyle/>
          <a:p>
            <a:pPr>
              <a:spcBef>
                <a:spcPct val="50000"/>
              </a:spcBef>
              <a:buFontTx/>
              <a:buChar char="•"/>
            </a:pPr>
            <a:r>
              <a:rPr lang="en-US"/>
              <a:t> Mobile WiMax is based on OFDMA;</a:t>
            </a:r>
          </a:p>
          <a:p>
            <a:pPr>
              <a:spcBef>
                <a:spcPct val="50000"/>
              </a:spcBef>
              <a:buFontTx/>
              <a:buChar char="•"/>
            </a:pPr>
            <a:r>
              <a:rPr lang="en-US"/>
              <a:t> OFDMA allows for subchannellization of data in both uplink and downlink;</a:t>
            </a:r>
          </a:p>
          <a:p>
            <a:pPr>
              <a:spcBef>
                <a:spcPct val="50000"/>
              </a:spcBef>
              <a:buFontTx/>
              <a:buChar char="•"/>
            </a:pPr>
            <a:r>
              <a:rPr lang="en-US"/>
              <a:t> Subchannels are just subsets of the OFDM carriers: they can use contiguous or randomly allocated frequencies;</a:t>
            </a:r>
          </a:p>
          <a:p>
            <a:pPr>
              <a:spcBef>
                <a:spcPct val="50000"/>
              </a:spcBef>
              <a:buFontTx/>
              <a:buChar char="•"/>
            </a:pPr>
            <a:r>
              <a:rPr lang="en-US"/>
              <a:t> FUSC: Full Use of Subcarriers. Each subchannel has up  to 48 subcarriers evenly distributed through the entire band;</a:t>
            </a:r>
          </a:p>
          <a:p>
            <a:pPr>
              <a:spcBef>
                <a:spcPct val="50000"/>
              </a:spcBef>
              <a:buFontTx/>
              <a:buChar char="•"/>
            </a:pPr>
            <a:r>
              <a:rPr lang="en-US"/>
              <a:t> PUSC: Partial Use of Subcarriers. Each subchannel has subcarriers randomly allocated within clusters (14 subcarriers per cluster)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ext Box 2"/>
          <p:cNvSpPr txBox="1">
            <a:spLocks noChangeArrowheads="1"/>
          </p:cNvSpPr>
          <p:nvPr/>
        </p:nvSpPr>
        <p:spPr bwMode="auto">
          <a:xfrm>
            <a:off x="0" y="228600"/>
            <a:ext cx="9144000" cy="366713"/>
          </a:xfrm>
          <a:prstGeom prst="rect">
            <a:avLst/>
          </a:prstGeom>
          <a:noFill/>
          <a:ln w="9525">
            <a:noFill/>
            <a:miter lim="800000"/>
            <a:headEnd/>
            <a:tailEnd/>
          </a:ln>
          <a:effectLst/>
        </p:spPr>
        <p:txBody>
          <a:bodyPr>
            <a:spAutoFit/>
          </a:bodyPr>
          <a:lstStyle/>
          <a:p>
            <a:pPr algn="ctr">
              <a:spcBef>
                <a:spcPct val="50000"/>
              </a:spcBef>
            </a:pPr>
            <a:r>
              <a:rPr lang="en-US" b="1"/>
              <a:t>Section 8.3.2: OFDM Symbol Parameters and Transmitted Signal</a:t>
            </a:r>
          </a:p>
        </p:txBody>
      </p:sp>
      <p:sp>
        <p:nvSpPr>
          <p:cNvPr id="148483" name="Text Box 3"/>
          <p:cNvSpPr txBox="1">
            <a:spLocks noChangeArrowheads="1"/>
          </p:cNvSpPr>
          <p:nvPr/>
        </p:nvSpPr>
        <p:spPr bwMode="auto">
          <a:xfrm>
            <a:off x="0" y="685800"/>
            <a:ext cx="8763000" cy="366713"/>
          </a:xfrm>
          <a:prstGeom prst="rect">
            <a:avLst/>
          </a:prstGeom>
          <a:noFill/>
          <a:ln w="9525">
            <a:noFill/>
            <a:miter lim="800000"/>
            <a:headEnd/>
            <a:tailEnd/>
          </a:ln>
          <a:effectLst/>
        </p:spPr>
        <p:txBody>
          <a:bodyPr>
            <a:spAutoFit/>
          </a:bodyPr>
          <a:lstStyle/>
          <a:p>
            <a:pPr>
              <a:spcBef>
                <a:spcPct val="50000"/>
              </a:spcBef>
            </a:pPr>
            <a:r>
              <a:rPr lang="en-US"/>
              <a:t>OFDM Symbol</a:t>
            </a:r>
          </a:p>
        </p:txBody>
      </p:sp>
      <p:sp>
        <p:nvSpPr>
          <p:cNvPr id="148484" name="Rectangle 4"/>
          <p:cNvSpPr>
            <a:spLocks noChangeArrowheads="1"/>
          </p:cNvSpPr>
          <p:nvPr/>
        </p:nvSpPr>
        <p:spPr bwMode="auto">
          <a:xfrm>
            <a:off x="3048000" y="1371600"/>
            <a:ext cx="2590800" cy="685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48485" name="Rectangle 5"/>
          <p:cNvSpPr>
            <a:spLocks noChangeArrowheads="1"/>
          </p:cNvSpPr>
          <p:nvPr/>
        </p:nvSpPr>
        <p:spPr bwMode="auto">
          <a:xfrm>
            <a:off x="2514600" y="1371600"/>
            <a:ext cx="533400" cy="685800"/>
          </a:xfrm>
          <a:prstGeom prst="rect">
            <a:avLst/>
          </a:prstGeom>
          <a:noFill/>
          <a:ln w="9525">
            <a:solidFill>
              <a:schemeClr val="tx1"/>
            </a:solidFill>
            <a:miter lim="800000"/>
            <a:headEnd/>
            <a:tailEnd/>
          </a:ln>
          <a:effectLst/>
        </p:spPr>
        <p:txBody>
          <a:bodyPr wrap="none" anchor="ctr"/>
          <a:lstStyle/>
          <a:p>
            <a:endParaRPr lang="en-US"/>
          </a:p>
        </p:txBody>
      </p:sp>
      <p:sp>
        <p:nvSpPr>
          <p:cNvPr id="148486" name="Line 6"/>
          <p:cNvSpPr>
            <a:spLocks noChangeShapeType="1"/>
          </p:cNvSpPr>
          <p:nvPr/>
        </p:nvSpPr>
        <p:spPr bwMode="auto">
          <a:xfrm>
            <a:off x="2514600" y="2286000"/>
            <a:ext cx="533400" cy="0"/>
          </a:xfrm>
          <a:prstGeom prst="line">
            <a:avLst/>
          </a:prstGeom>
          <a:noFill/>
          <a:ln w="9525">
            <a:solidFill>
              <a:schemeClr val="tx1"/>
            </a:solidFill>
            <a:round/>
            <a:headEnd type="triangle" w="med" len="med"/>
            <a:tailEnd type="triangle" w="med" len="med"/>
          </a:ln>
          <a:effectLst/>
        </p:spPr>
        <p:txBody>
          <a:bodyPr/>
          <a:lstStyle/>
          <a:p>
            <a:endParaRPr lang="en-US"/>
          </a:p>
        </p:txBody>
      </p:sp>
      <p:graphicFrame>
        <p:nvGraphicFramePr>
          <p:cNvPr id="148487" name="Object 7"/>
          <p:cNvGraphicFramePr>
            <a:graphicFrameLocks noChangeAspect="1"/>
          </p:cNvGraphicFramePr>
          <p:nvPr/>
        </p:nvGraphicFramePr>
        <p:xfrm>
          <a:off x="2667000" y="2362200"/>
          <a:ext cx="312738" cy="425450"/>
        </p:xfrm>
        <a:graphic>
          <a:graphicData uri="http://schemas.openxmlformats.org/presentationml/2006/ole">
            <p:oleObj spid="_x0000_s148487" name="Equation" r:id="rId4" imgW="177480" imgH="241200" progId="Equation.3">
              <p:embed/>
            </p:oleObj>
          </a:graphicData>
        </a:graphic>
      </p:graphicFrame>
      <p:sp>
        <p:nvSpPr>
          <p:cNvPr id="148488" name="Line 8"/>
          <p:cNvSpPr>
            <a:spLocks noChangeShapeType="1"/>
          </p:cNvSpPr>
          <p:nvPr/>
        </p:nvSpPr>
        <p:spPr bwMode="auto">
          <a:xfrm>
            <a:off x="3048000" y="2286000"/>
            <a:ext cx="2514600" cy="0"/>
          </a:xfrm>
          <a:prstGeom prst="line">
            <a:avLst/>
          </a:prstGeom>
          <a:noFill/>
          <a:ln w="9525">
            <a:solidFill>
              <a:schemeClr val="tx1"/>
            </a:solidFill>
            <a:round/>
            <a:headEnd type="triangle" w="med" len="med"/>
            <a:tailEnd type="triangle" w="med" len="med"/>
          </a:ln>
          <a:effectLst/>
        </p:spPr>
        <p:txBody>
          <a:bodyPr/>
          <a:lstStyle/>
          <a:p>
            <a:endParaRPr lang="en-US"/>
          </a:p>
        </p:txBody>
      </p:sp>
      <p:graphicFrame>
        <p:nvGraphicFramePr>
          <p:cNvPr id="148489" name="Object 9"/>
          <p:cNvGraphicFramePr>
            <a:graphicFrameLocks noChangeAspect="1"/>
          </p:cNvGraphicFramePr>
          <p:nvPr/>
        </p:nvGraphicFramePr>
        <p:xfrm>
          <a:off x="3973513" y="2373313"/>
          <a:ext cx="290512" cy="403225"/>
        </p:xfrm>
        <a:graphic>
          <a:graphicData uri="http://schemas.openxmlformats.org/presentationml/2006/ole">
            <p:oleObj spid="_x0000_s148489" name="Equation" r:id="rId5" imgW="164880" imgH="228600" progId="Equation.3">
              <p:embed/>
            </p:oleObj>
          </a:graphicData>
        </a:graphic>
      </p:graphicFrame>
      <p:sp>
        <p:nvSpPr>
          <p:cNvPr id="148490" name="Line 10"/>
          <p:cNvSpPr>
            <a:spLocks noChangeShapeType="1"/>
          </p:cNvSpPr>
          <p:nvPr/>
        </p:nvSpPr>
        <p:spPr bwMode="auto">
          <a:xfrm>
            <a:off x="2514600" y="1219200"/>
            <a:ext cx="3124200" cy="0"/>
          </a:xfrm>
          <a:prstGeom prst="line">
            <a:avLst/>
          </a:prstGeom>
          <a:noFill/>
          <a:ln w="9525">
            <a:solidFill>
              <a:schemeClr val="tx1"/>
            </a:solidFill>
            <a:round/>
            <a:headEnd type="triangle" w="med" len="med"/>
            <a:tailEnd type="triangle" w="med" len="med"/>
          </a:ln>
          <a:effectLst/>
        </p:spPr>
        <p:txBody>
          <a:bodyPr/>
          <a:lstStyle/>
          <a:p>
            <a:endParaRPr lang="en-US"/>
          </a:p>
        </p:txBody>
      </p:sp>
      <p:graphicFrame>
        <p:nvGraphicFramePr>
          <p:cNvPr id="148491" name="Object 11"/>
          <p:cNvGraphicFramePr>
            <a:graphicFrameLocks noChangeAspect="1"/>
          </p:cNvGraphicFramePr>
          <p:nvPr/>
        </p:nvGraphicFramePr>
        <p:xfrm>
          <a:off x="3908425" y="762000"/>
          <a:ext cx="268288" cy="403225"/>
        </p:xfrm>
        <a:graphic>
          <a:graphicData uri="http://schemas.openxmlformats.org/presentationml/2006/ole">
            <p:oleObj spid="_x0000_s148491" name="Equation" r:id="rId6" imgW="152280" imgH="228600" progId="Equation.3">
              <p:embed/>
            </p:oleObj>
          </a:graphicData>
        </a:graphic>
      </p:graphicFrame>
      <p:sp>
        <p:nvSpPr>
          <p:cNvPr id="148492" name="Text Box 12"/>
          <p:cNvSpPr txBox="1">
            <a:spLocks noChangeArrowheads="1"/>
          </p:cNvSpPr>
          <p:nvPr/>
        </p:nvSpPr>
        <p:spPr bwMode="auto">
          <a:xfrm>
            <a:off x="3886200" y="2743200"/>
            <a:ext cx="1752600" cy="366713"/>
          </a:xfrm>
          <a:prstGeom prst="rect">
            <a:avLst/>
          </a:prstGeom>
          <a:noFill/>
          <a:ln w="9525">
            <a:noFill/>
            <a:miter lim="800000"/>
            <a:headEnd/>
            <a:tailEnd/>
          </a:ln>
          <a:effectLst/>
        </p:spPr>
        <p:txBody>
          <a:bodyPr>
            <a:spAutoFit/>
          </a:bodyPr>
          <a:lstStyle/>
          <a:p>
            <a:pPr>
              <a:spcBef>
                <a:spcPct val="50000"/>
              </a:spcBef>
            </a:pPr>
            <a:r>
              <a:rPr lang="en-US"/>
              <a:t>data</a:t>
            </a:r>
          </a:p>
        </p:txBody>
      </p:sp>
      <p:sp>
        <p:nvSpPr>
          <p:cNvPr id="148493" name="Text Box 13"/>
          <p:cNvSpPr txBox="1">
            <a:spLocks noChangeArrowheads="1"/>
          </p:cNvSpPr>
          <p:nvPr/>
        </p:nvSpPr>
        <p:spPr bwMode="auto">
          <a:xfrm>
            <a:off x="2514600" y="2743200"/>
            <a:ext cx="2209800" cy="779463"/>
          </a:xfrm>
          <a:prstGeom prst="rect">
            <a:avLst/>
          </a:prstGeom>
          <a:noFill/>
          <a:ln w="9525">
            <a:noFill/>
            <a:miter lim="800000"/>
            <a:headEnd/>
            <a:tailEnd/>
          </a:ln>
          <a:effectLst/>
        </p:spPr>
        <p:txBody>
          <a:bodyPr>
            <a:spAutoFit/>
          </a:bodyPr>
          <a:lstStyle/>
          <a:p>
            <a:pPr>
              <a:spcBef>
                <a:spcPct val="50000"/>
              </a:spcBef>
            </a:pPr>
            <a:r>
              <a:rPr lang="en-US"/>
              <a:t>guard</a:t>
            </a:r>
          </a:p>
          <a:p>
            <a:pPr>
              <a:spcBef>
                <a:spcPct val="50000"/>
              </a:spcBef>
            </a:pPr>
            <a:r>
              <a:rPr lang="en-US"/>
              <a:t>(CP)</a:t>
            </a:r>
          </a:p>
        </p:txBody>
      </p:sp>
      <p:graphicFrame>
        <p:nvGraphicFramePr>
          <p:cNvPr id="148496" name="Object 16"/>
          <p:cNvGraphicFramePr>
            <a:graphicFrameLocks noChangeAspect="1"/>
          </p:cNvGraphicFramePr>
          <p:nvPr/>
        </p:nvGraphicFramePr>
        <p:xfrm>
          <a:off x="2590800" y="3657600"/>
          <a:ext cx="2566988" cy="1076325"/>
        </p:xfrm>
        <a:graphic>
          <a:graphicData uri="http://schemas.openxmlformats.org/presentationml/2006/ole">
            <p:oleObj spid="_x0000_s148496" name="Equation" r:id="rId7" imgW="1091880" imgH="457200" progId="Equation.DSMT4">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Text Box 2"/>
          <p:cNvSpPr txBox="1">
            <a:spLocks noChangeArrowheads="1"/>
          </p:cNvSpPr>
          <p:nvPr/>
        </p:nvSpPr>
        <p:spPr bwMode="auto">
          <a:xfrm>
            <a:off x="0" y="228600"/>
            <a:ext cx="8839200" cy="2017713"/>
          </a:xfrm>
          <a:prstGeom prst="rect">
            <a:avLst/>
          </a:prstGeom>
          <a:noFill/>
          <a:ln w="9525">
            <a:noFill/>
            <a:miter lim="800000"/>
            <a:headEnd/>
            <a:tailEnd/>
          </a:ln>
          <a:effectLst/>
        </p:spPr>
        <p:txBody>
          <a:bodyPr>
            <a:spAutoFit/>
          </a:bodyPr>
          <a:lstStyle/>
          <a:p>
            <a:pPr>
              <a:spcBef>
                <a:spcPct val="50000"/>
              </a:spcBef>
            </a:pPr>
            <a:r>
              <a:rPr lang="en-US"/>
              <a:t>An OFDM Symbol is made of</a:t>
            </a:r>
          </a:p>
          <a:p>
            <a:pPr>
              <a:spcBef>
                <a:spcPct val="50000"/>
              </a:spcBef>
              <a:buFontTx/>
              <a:buChar char="•"/>
            </a:pPr>
            <a:r>
              <a:rPr lang="en-US"/>
              <a:t> Data Carriers: data</a:t>
            </a:r>
          </a:p>
          <a:p>
            <a:pPr>
              <a:spcBef>
                <a:spcPct val="50000"/>
              </a:spcBef>
              <a:buFontTx/>
              <a:buChar char="•"/>
            </a:pPr>
            <a:r>
              <a:rPr lang="en-US"/>
              <a:t> Pilot Carriers: synchronization and estimation</a:t>
            </a:r>
          </a:p>
          <a:p>
            <a:pPr>
              <a:spcBef>
                <a:spcPct val="50000"/>
              </a:spcBef>
              <a:buFontTx/>
              <a:buChar char="•"/>
            </a:pPr>
            <a:r>
              <a:rPr lang="en-US"/>
              <a:t> Null Carriers: guard frequency bands and DC (at the modulating carrier)</a:t>
            </a:r>
          </a:p>
          <a:p>
            <a:pPr>
              <a:spcBef>
                <a:spcPct val="50000"/>
              </a:spcBef>
              <a:buFontTx/>
              <a:buChar char="•"/>
            </a:pPr>
            <a:endParaRPr lang="en-US"/>
          </a:p>
        </p:txBody>
      </p:sp>
      <p:sp>
        <p:nvSpPr>
          <p:cNvPr id="150531" name="Line 3"/>
          <p:cNvSpPr>
            <a:spLocks noChangeShapeType="1"/>
          </p:cNvSpPr>
          <p:nvPr/>
        </p:nvSpPr>
        <p:spPr bwMode="auto">
          <a:xfrm>
            <a:off x="1143000" y="3657600"/>
            <a:ext cx="6172200" cy="0"/>
          </a:xfrm>
          <a:prstGeom prst="line">
            <a:avLst/>
          </a:prstGeom>
          <a:noFill/>
          <a:ln w="9525">
            <a:solidFill>
              <a:schemeClr val="tx1"/>
            </a:solidFill>
            <a:round/>
            <a:headEnd/>
            <a:tailEnd type="triangle" w="med" len="med"/>
          </a:ln>
          <a:effectLst/>
        </p:spPr>
        <p:txBody>
          <a:bodyPr/>
          <a:lstStyle/>
          <a:p>
            <a:endParaRPr lang="en-US"/>
          </a:p>
        </p:txBody>
      </p:sp>
      <p:sp>
        <p:nvSpPr>
          <p:cNvPr id="150532" name="Line 4"/>
          <p:cNvSpPr>
            <a:spLocks noChangeShapeType="1"/>
          </p:cNvSpPr>
          <p:nvPr/>
        </p:nvSpPr>
        <p:spPr bwMode="auto">
          <a:xfrm flipV="1">
            <a:off x="4191000" y="3581400"/>
            <a:ext cx="0" cy="228600"/>
          </a:xfrm>
          <a:prstGeom prst="line">
            <a:avLst/>
          </a:prstGeom>
          <a:noFill/>
          <a:ln w="9525">
            <a:solidFill>
              <a:schemeClr val="tx1"/>
            </a:solidFill>
            <a:round/>
            <a:headEnd/>
            <a:tailEnd/>
          </a:ln>
          <a:effectLst/>
        </p:spPr>
        <p:txBody>
          <a:bodyPr/>
          <a:lstStyle/>
          <a:p>
            <a:endParaRPr lang="en-US"/>
          </a:p>
        </p:txBody>
      </p:sp>
      <p:sp>
        <p:nvSpPr>
          <p:cNvPr id="150533" name="Line 5"/>
          <p:cNvSpPr>
            <a:spLocks noChangeShapeType="1"/>
          </p:cNvSpPr>
          <p:nvPr/>
        </p:nvSpPr>
        <p:spPr bwMode="auto">
          <a:xfrm>
            <a:off x="17526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34" name="Line 6"/>
          <p:cNvSpPr>
            <a:spLocks noChangeShapeType="1"/>
          </p:cNvSpPr>
          <p:nvPr/>
        </p:nvSpPr>
        <p:spPr bwMode="auto">
          <a:xfrm>
            <a:off x="18288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35" name="Line 7"/>
          <p:cNvSpPr>
            <a:spLocks noChangeShapeType="1"/>
          </p:cNvSpPr>
          <p:nvPr/>
        </p:nvSpPr>
        <p:spPr bwMode="auto">
          <a:xfrm>
            <a:off x="19050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36" name="Line 8"/>
          <p:cNvSpPr>
            <a:spLocks noChangeShapeType="1"/>
          </p:cNvSpPr>
          <p:nvPr/>
        </p:nvSpPr>
        <p:spPr bwMode="auto">
          <a:xfrm>
            <a:off x="19812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37" name="Line 9"/>
          <p:cNvSpPr>
            <a:spLocks noChangeShapeType="1"/>
          </p:cNvSpPr>
          <p:nvPr/>
        </p:nvSpPr>
        <p:spPr bwMode="auto">
          <a:xfrm>
            <a:off x="20574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38" name="Line 10"/>
          <p:cNvSpPr>
            <a:spLocks noChangeShapeType="1"/>
          </p:cNvSpPr>
          <p:nvPr/>
        </p:nvSpPr>
        <p:spPr bwMode="auto">
          <a:xfrm>
            <a:off x="2133600" y="2667000"/>
            <a:ext cx="0" cy="990600"/>
          </a:xfrm>
          <a:prstGeom prst="line">
            <a:avLst/>
          </a:prstGeom>
          <a:noFill/>
          <a:ln w="9525">
            <a:solidFill>
              <a:schemeClr val="tx1"/>
            </a:solidFill>
            <a:round/>
            <a:headEnd type="triangle" w="med" len="med"/>
            <a:tailEnd/>
          </a:ln>
          <a:effectLst/>
        </p:spPr>
        <p:txBody>
          <a:bodyPr/>
          <a:lstStyle/>
          <a:p>
            <a:endParaRPr lang="en-US"/>
          </a:p>
        </p:txBody>
      </p:sp>
      <p:sp>
        <p:nvSpPr>
          <p:cNvPr id="150539" name="Line 11"/>
          <p:cNvSpPr>
            <a:spLocks noChangeShapeType="1"/>
          </p:cNvSpPr>
          <p:nvPr/>
        </p:nvSpPr>
        <p:spPr bwMode="auto">
          <a:xfrm>
            <a:off x="22098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40" name="Line 12"/>
          <p:cNvSpPr>
            <a:spLocks noChangeShapeType="1"/>
          </p:cNvSpPr>
          <p:nvPr/>
        </p:nvSpPr>
        <p:spPr bwMode="auto">
          <a:xfrm>
            <a:off x="22860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41" name="Line 13"/>
          <p:cNvSpPr>
            <a:spLocks noChangeShapeType="1"/>
          </p:cNvSpPr>
          <p:nvPr/>
        </p:nvSpPr>
        <p:spPr bwMode="auto">
          <a:xfrm>
            <a:off x="23622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42" name="Line 14"/>
          <p:cNvSpPr>
            <a:spLocks noChangeShapeType="1"/>
          </p:cNvSpPr>
          <p:nvPr/>
        </p:nvSpPr>
        <p:spPr bwMode="auto">
          <a:xfrm>
            <a:off x="24384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43" name="Line 15"/>
          <p:cNvSpPr>
            <a:spLocks noChangeShapeType="1"/>
          </p:cNvSpPr>
          <p:nvPr/>
        </p:nvSpPr>
        <p:spPr bwMode="auto">
          <a:xfrm>
            <a:off x="25146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44" name="Line 16"/>
          <p:cNvSpPr>
            <a:spLocks noChangeShapeType="1"/>
          </p:cNvSpPr>
          <p:nvPr/>
        </p:nvSpPr>
        <p:spPr bwMode="auto">
          <a:xfrm>
            <a:off x="25908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45" name="Line 17"/>
          <p:cNvSpPr>
            <a:spLocks noChangeShapeType="1"/>
          </p:cNvSpPr>
          <p:nvPr/>
        </p:nvSpPr>
        <p:spPr bwMode="auto">
          <a:xfrm>
            <a:off x="26670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46" name="Line 18"/>
          <p:cNvSpPr>
            <a:spLocks noChangeShapeType="1"/>
          </p:cNvSpPr>
          <p:nvPr/>
        </p:nvSpPr>
        <p:spPr bwMode="auto">
          <a:xfrm>
            <a:off x="27432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47" name="Line 19"/>
          <p:cNvSpPr>
            <a:spLocks noChangeShapeType="1"/>
          </p:cNvSpPr>
          <p:nvPr/>
        </p:nvSpPr>
        <p:spPr bwMode="auto">
          <a:xfrm>
            <a:off x="28194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48" name="Line 20"/>
          <p:cNvSpPr>
            <a:spLocks noChangeShapeType="1"/>
          </p:cNvSpPr>
          <p:nvPr/>
        </p:nvSpPr>
        <p:spPr bwMode="auto">
          <a:xfrm>
            <a:off x="28956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49" name="Line 21"/>
          <p:cNvSpPr>
            <a:spLocks noChangeShapeType="1"/>
          </p:cNvSpPr>
          <p:nvPr/>
        </p:nvSpPr>
        <p:spPr bwMode="auto">
          <a:xfrm>
            <a:off x="29718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50" name="Line 22"/>
          <p:cNvSpPr>
            <a:spLocks noChangeShapeType="1"/>
          </p:cNvSpPr>
          <p:nvPr/>
        </p:nvSpPr>
        <p:spPr bwMode="auto">
          <a:xfrm>
            <a:off x="3048000" y="2667000"/>
            <a:ext cx="0" cy="990600"/>
          </a:xfrm>
          <a:prstGeom prst="line">
            <a:avLst/>
          </a:prstGeom>
          <a:noFill/>
          <a:ln w="9525">
            <a:solidFill>
              <a:schemeClr val="tx1"/>
            </a:solidFill>
            <a:round/>
            <a:headEnd type="triangle" w="med" len="med"/>
            <a:tailEnd/>
          </a:ln>
          <a:effectLst/>
        </p:spPr>
        <p:txBody>
          <a:bodyPr/>
          <a:lstStyle/>
          <a:p>
            <a:endParaRPr lang="en-US"/>
          </a:p>
        </p:txBody>
      </p:sp>
      <p:sp>
        <p:nvSpPr>
          <p:cNvPr id="150551" name="Line 23"/>
          <p:cNvSpPr>
            <a:spLocks noChangeShapeType="1"/>
          </p:cNvSpPr>
          <p:nvPr/>
        </p:nvSpPr>
        <p:spPr bwMode="auto">
          <a:xfrm>
            <a:off x="31242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52" name="Line 24"/>
          <p:cNvSpPr>
            <a:spLocks noChangeShapeType="1"/>
          </p:cNvSpPr>
          <p:nvPr/>
        </p:nvSpPr>
        <p:spPr bwMode="auto">
          <a:xfrm>
            <a:off x="32004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53" name="Line 25"/>
          <p:cNvSpPr>
            <a:spLocks noChangeShapeType="1"/>
          </p:cNvSpPr>
          <p:nvPr/>
        </p:nvSpPr>
        <p:spPr bwMode="auto">
          <a:xfrm>
            <a:off x="32766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54" name="Line 26"/>
          <p:cNvSpPr>
            <a:spLocks noChangeShapeType="1"/>
          </p:cNvSpPr>
          <p:nvPr/>
        </p:nvSpPr>
        <p:spPr bwMode="auto">
          <a:xfrm>
            <a:off x="33528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55" name="Line 27"/>
          <p:cNvSpPr>
            <a:spLocks noChangeShapeType="1"/>
          </p:cNvSpPr>
          <p:nvPr/>
        </p:nvSpPr>
        <p:spPr bwMode="auto">
          <a:xfrm>
            <a:off x="34290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56" name="Line 28"/>
          <p:cNvSpPr>
            <a:spLocks noChangeShapeType="1"/>
          </p:cNvSpPr>
          <p:nvPr/>
        </p:nvSpPr>
        <p:spPr bwMode="auto">
          <a:xfrm>
            <a:off x="35052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57" name="Line 29"/>
          <p:cNvSpPr>
            <a:spLocks noChangeShapeType="1"/>
          </p:cNvSpPr>
          <p:nvPr/>
        </p:nvSpPr>
        <p:spPr bwMode="auto">
          <a:xfrm>
            <a:off x="35814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58" name="Line 30"/>
          <p:cNvSpPr>
            <a:spLocks noChangeShapeType="1"/>
          </p:cNvSpPr>
          <p:nvPr/>
        </p:nvSpPr>
        <p:spPr bwMode="auto">
          <a:xfrm>
            <a:off x="36576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59" name="Line 31"/>
          <p:cNvSpPr>
            <a:spLocks noChangeShapeType="1"/>
          </p:cNvSpPr>
          <p:nvPr/>
        </p:nvSpPr>
        <p:spPr bwMode="auto">
          <a:xfrm>
            <a:off x="37338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60" name="Line 32"/>
          <p:cNvSpPr>
            <a:spLocks noChangeShapeType="1"/>
          </p:cNvSpPr>
          <p:nvPr/>
        </p:nvSpPr>
        <p:spPr bwMode="auto">
          <a:xfrm>
            <a:off x="3810000" y="2667000"/>
            <a:ext cx="0" cy="990600"/>
          </a:xfrm>
          <a:prstGeom prst="line">
            <a:avLst/>
          </a:prstGeom>
          <a:noFill/>
          <a:ln w="9525">
            <a:solidFill>
              <a:schemeClr val="tx1"/>
            </a:solidFill>
            <a:round/>
            <a:headEnd type="triangle" w="med" len="med"/>
            <a:tailEnd/>
          </a:ln>
          <a:effectLst/>
        </p:spPr>
        <p:txBody>
          <a:bodyPr/>
          <a:lstStyle/>
          <a:p>
            <a:endParaRPr lang="en-US"/>
          </a:p>
        </p:txBody>
      </p:sp>
      <p:sp>
        <p:nvSpPr>
          <p:cNvPr id="150561" name="Line 33"/>
          <p:cNvSpPr>
            <a:spLocks noChangeShapeType="1"/>
          </p:cNvSpPr>
          <p:nvPr/>
        </p:nvSpPr>
        <p:spPr bwMode="auto">
          <a:xfrm>
            <a:off x="38862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62" name="Line 34"/>
          <p:cNvSpPr>
            <a:spLocks noChangeShapeType="1"/>
          </p:cNvSpPr>
          <p:nvPr/>
        </p:nvSpPr>
        <p:spPr bwMode="auto">
          <a:xfrm>
            <a:off x="39624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63" name="Line 35"/>
          <p:cNvSpPr>
            <a:spLocks noChangeShapeType="1"/>
          </p:cNvSpPr>
          <p:nvPr/>
        </p:nvSpPr>
        <p:spPr bwMode="auto">
          <a:xfrm>
            <a:off x="40386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64" name="Line 36"/>
          <p:cNvSpPr>
            <a:spLocks noChangeShapeType="1"/>
          </p:cNvSpPr>
          <p:nvPr/>
        </p:nvSpPr>
        <p:spPr bwMode="auto">
          <a:xfrm>
            <a:off x="41148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65" name="Line 37"/>
          <p:cNvSpPr>
            <a:spLocks noChangeShapeType="1"/>
          </p:cNvSpPr>
          <p:nvPr/>
        </p:nvSpPr>
        <p:spPr bwMode="auto">
          <a:xfrm>
            <a:off x="42672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66" name="Line 38"/>
          <p:cNvSpPr>
            <a:spLocks noChangeShapeType="1"/>
          </p:cNvSpPr>
          <p:nvPr/>
        </p:nvSpPr>
        <p:spPr bwMode="auto">
          <a:xfrm>
            <a:off x="43434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67" name="Line 39"/>
          <p:cNvSpPr>
            <a:spLocks noChangeShapeType="1"/>
          </p:cNvSpPr>
          <p:nvPr/>
        </p:nvSpPr>
        <p:spPr bwMode="auto">
          <a:xfrm>
            <a:off x="44196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68" name="Line 40"/>
          <p:cNvSpPr>
            <a:spLocks noChangeShapeType="1"/>
          </p:cNvSpPr>
          <p:nvPr/>
        </p:nvSpPr>
        <p:spPr bwMode="auto">
          <a:xfrm>
            <a:off x="44958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69" name="Line 41"/>
          <p:cNvSpPr>
            <a:spLocks noChangeShapeType="1"/>
          </p:cNvSpPr>
          <p:nvPr/>
        </p:nvSpPr>
        <p:spPr bwMode="auto">
          <a:xfrm>
            <a:off x="4572000" y="2667000"/>
            <a:ext cx="0" cy="990600"/>
          </a:xfrm>
          <a:prstGeom prst="line">
            <a:avLst/>
          </a:prstGeom>
          <a:noFill/>
          <a:ln w="9525">
            <a:solidFill>
              <a:schemeClr val="tx1"/>
            </a:solidFill>
            <a:round/>
            <a:headEnd type="triangle" w="med" len="med"/>
            <a:tailEnd/>
          </a:ln>
          <a:effectLst/>
        </p:spPr>
        <p:txBody>
          <a:bodyPr/>
          <a:lstStyle/>
          <a:p>
            <a:endParaRPr lang="en-US"/>
          </a:p>
        </p:txBody>
      </p:sp>
      <p:sp>
        <p:nvSpPr>
          <p:cNvPr id="150570" name="Line 42"/>
          <p:cNvSpPr>
            <a:spLocks noChangeShapeType="1"/>
          </p:cNvSpPr>
          <p:nvPr/>
        </p:nvSpPr>
        <p:spPr bwMode="auto">
          <a:xfrm>
            <a:off x="46482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71" name="Line 43"/>
          <p:cNvSpPr>
            <a:spLocks noChangeShapeType="1"/>
          </p:cNvSpPr>
          <p:nvPr/>
        </p:nvSpPr>
        <p:spPr bwMode="auto">
          <a:xfrm>
            <a:off x="47244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72" name="Line 44"/>
          <p:cNvSpPr>
            <a:spLocks noChangeShapeType="1"/>
          </p:cNvSpPr>
          <p:nvPr/>
        </p:nvSpPr>
        <p:spPr bwMode="auto">
          <a:xfrm>
            <a:off x="48006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73" name="Line 45"/>
          <p:cNvSpPr>
            <a:spLocks noChangeShapeType="1"/>
          </p:cNvSpPr>
          <p:nvPr/>
        </p:nvSpPr>
        <p:spPr bwMode="auto">
          <a:xfrm>
            <a:off x="48768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74" name="Line 46"/>
          <p:cNvSpPr>
            <a:spLocks noChangeShapeType="1"/>
          </p:cNvSpPr>
          <p:nvPr/>
        </p:nvSpPr>
        <p:spPr bwMode="auto">
          <a:xfrm>
            <a:off x="49530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75" name="Line 47"/>
          <p:cNvSpPr>
            <a:spLocks noChangeShapeType="1"/>
          </p:cNvSpPr>
          <p:nvPr/>
        </p:nvSpPr>
        <p:spPr bwMode="auto">
          <a:xfrm>
            <a:off x="50292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76" name="Line 48"/>
          <p:cNvSpPr>
            <a:spLocks noChangeShapeType="1"/>
          </p:cNvSpPr>
          <p:nvPr/>
        </p:nvSpPr>
        <p:spPr bwMode="auto">
          <a:xfrm>
            <a:off x="51054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77" name="Line 49"/>
          <p:cNvSpPr>
            <a:spLocks noChangeShapeType="1"/>
          </p:cNvSpPr>
          <p:nvPr/>
        </p:nvSpPr>
        <p:spPr bwMode="auto">
          <a:xfrm>
            <a:off x="51816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78" name="Line 50"/>
          <p:cNvSpPr>
            <a:spLocks noChangeShapeType="1"/>
          </p:cNvSpPr>
          <p:nvPr/>
        </p:nvSpPr>
        <p:spPr bwMode="auto">
          <a:xfrm>
            <a:off x="52578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79" name="Line 51"/>
          <p:cNvSpPr>
            <a:spLocks noChangeShapeType="1"/>
          </p:cNvSpPr>
          <p:nvPr/>
        </p:nvSpPr>
        <p:spPr bwMode="auto">
          <a:xfrm>
            <a:off x="5334000" y="2667000"/>
            <a:ext cx="0" cy="990600"/>
          </a:xfrm>
          <a:prstGeom prst="line">
            <a:avLst/>
          </a:prstGeom>
          <a:noFill/>
          <a:ln w="9525">
            <a:solidFill>
              <a:schemeClr val="tx1"/>
            </a:solidFill>
            <a:round/>
            <a:headEnd type="triangle" w="med" len="med"/>
            <a:tailEnd/>
          </a:ln>
          <a:effectLst/>
        </p:spPr>
        <p:txBody>
          <a:bodyPr/>
          <a:lstStyle/>
          <a:p>
            <a:endParaRPr lang="en-US"/>
          </a:p>
        </p:txBody>
      </p:sp>
      <p:sp>
        <p:nvSpPr>
          <p:cNvPr id="150580" name="Line 52"/>
          <p:cNvSpPr>
            <a:spLocks noChangeShapeType="1"/>
          </p:cNvSpPr>
          <p:nvPr/>
        </p:nvSpPr>
        <p:spPr bwMode="auto">
          <a:xfrm>
            <a:off x="54102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81" name="Line 53"/>
          <p:cNvSpPr>
            <a:spLocks noChangeShapeType="1"/>
          </p:cNvSpPr>
          <p:nvPr/>
        </p:nvSpPr>
        <p:spPr bwMode="auto">
          <a:xfrm>
            <a:off x="54864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82" name="Line 54"/>
          <p:cNvSpPr>
            <a:spLocks noChangeShapeType="1"/>
          </p:cNvSpPr>
          <p:nvPr/>
        </p:nvSpPr>
        <p:spPr bwMode="auto">
          <a:xfrm>
            <a:off x="55626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83" name="Line 55"/>
          <p:cNvSpPr>
            <a:spLocks noChangeShapeType="1"/>
          </p:cNvSpPr>
          <p:nvPr/>
        </p:nvSpPr>
        <p:spPr bwMode="auto">
          <a:xfrm>
            <a:off x="56388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84" name="Line 56"/>
          <p:cNvSpPr>
            <a:spLocks noChangeShapeType="1"/>
          </p:cNvSpPr>
          <p:nvPr/>
        </p:nvSpPr>
        <p:spPr bwMode="auto">
          <a:xfrm>
            <a:off x="57150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85" name="Line 57"/>
          <p:cNvSpPr>
            <a:spLocks noChangeShapeType="1"/>
          </p:cNvSpPr>
          <p:nvPr/>
        </p:nvSpPr>
        <p:spPr bwMode="auto">
          <a:xfrm>
            <a:off x="57912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86" name="Line 58"/>
          <p:cNvSpPr>
            <a:spLocks noChangeShapeType="1"/>
          </p:cNvSpPr>
          <p:nvPr/>
        </p:nvSpPr>
        <p:spPr bwMode="auto">
          <a:xfrm>
            <a:off x="58674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87" name="Line 59"/>
          <p:cNvSpPr>
            <a:spLocks noChangeShapeType="1"/>
          </p:cNvSpPr>
          <p:nvPr/>
        </p:nvSpPr>
        <p:spPr bwMode="auto">
          <a:xfrm>
            <a:off x="59436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88" name="Line 60"/>
          <p:cNvSpPr>
            <a:spLocks noChangeShapeType="1"/>
          </p:cNvSpPr>
          <p:nvPr/>
        </p:nvSpPr>
        <p:spPr bwMode="auto">
          <a:xfrm>
            <a:off x="60198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89" name="Line 61"/>
          <p:cNvSpPr>
            <a:spLocks noChangeShapeType="1"/>
          </p:cNvSpPr>
          <p:nvPr/>
        </p:nvSpPr>
        <p:spPr bwMode="auto">
          <a:xfrm>
            <a:off x="60960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90" name="Line 62"/>
          <p:cNvSpPr>
            <a:spLocks noChangeShapeType="1"/>
          </p:cNvSpPr>
          <p:nvPr/>
        </p:nvSpPr>
        <p:spPr bwMode="auto">
          <a:xfrm>
            <a:off x="61722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91" name="Line 63"/>
          <p:cNvSpPr>
            <a:spLocks noChangeShapeType="1"/>
          </p:cNvSpPr>
          <p:nvPr/>
        </p:nvSpPr>
        <p:spPr bwMode="auto">
          <a:xfrm>
            <a:off x="62484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92" name="Line 64"/>
          <p:cNvSpPr>
            <a:spLocks noChangeShapeType="1"/>
          </p:cNvSpPr>
          <p:nvPr/>
        </p:nvSpPr>
        <p:spPr bwMode="auto">
          <a:xfrm>
            <a:off x="6324600" y="2667000"/>
            <a:ext cx="0" cy="990600"/>
          </a:xfrm>
          <a:prstGeom prst="line">
            <a:avLst/>
          </a:prstGeom>
          <a:noFill/>
          <a:ln w="9525">
            <a:solidFill>
              <a:schemeClr val="tx1"/>
            </a:solidFill>
            <a:round/>
            <a:headEnd type="triangle" w="med" len="med"/>
            <a:tailEnd/>
          </a:ln>
          <a:effectLst/>
        </p:spPr>
        <p:txBody>
          <a:bodyPr/>
          <a:lstStyle/>
          <a:p>
            <a:endParaRPr lang="en-US"/>
          </a:p>
        </p:txBody>
      </p:sp>
      <p:sp>
        <p:nvSpPr>
          <p:cNvPr id="150593" name="Line 65"/>
          <p:cNvSpPr>
            <a:spLocks noChangeShapeType="1"/>
          </p:cNvSpPr>
          <p:nvPr/>
        </p:nvSpPr>
        <p:spPr bwMode="auto">
          <a:xfrm>
            <a:off x="64008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94" name="Line 66"/>
          <p:cNvSpPr>
            <a:spLocks noChangeShapeType="1"/>
          </p:cNvSpPr>
          <p:nvPr/>
        </p:nvSpPr>
        <p:spPr bwMode="auto">
          <a:xfrm>
            <a:off x="64770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95" name="Line 67"/>
          <p:cNvSpPr>
            <a:spLocks noChangeShapeType="1"/>
          </p:cNvSpPr>
          <p:nvPr/>
        </p:nvSpPr>
        <p:spPr bwMode="auto">
          <a:xfrm>
            <a:off x="65532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96" name="Line 68"/>
          <p:cNvSpPr>
            <a:spLocks noChangeShapeType="1"/>
          </p:cNvSpPr>
          <p:nvPr/>
        </p:nvSpPr>
        <p:spPr bwMode="auto">
          <a:xfrm>
            <a:off x="6629400" y="2971800"/>
            <a:ext cx="0" cy="685800"/>
          </a:xfrm>
          <a:prstGeom prst="line">
            <a:avLst/>
          </a:prstGeom>
          <a:noFill/>
          <a:ln w="9525">
            <a:solidFill>
              <a:schemeClr val="tx1"/>
            </a:solidFill>
            <a:round/>
            <a:headEnd type="triangle" w="med" len="med"/>
            <a:tailEnd/>
          </a:ln>
          <a:effectLst/>
        </p:spPr>
        <p:txBody>
          <a:bodyPr/>
          <a:lstStyle/>
          <a:p>
            <a:endParaRPr lang="en-US"/>
          </a:p>
        </p:txBody>
      </p:sp>
      <p:sp>
        <p:nvSpPr>
          <p:cNvPr id="150597" name="Line 69"/>
          <p:cNvSpPr>
            <a:spLocks noChangeShapeType="1"/>
          </p:cNvSpPr>
          <p:nvPr/>
        </p:nvSpPr>
        <p:spPr bwMode="auto">
          <a:xfrm flipH="1">
            <a:off x="1219200" y="3657600"/>
            <a:ext cx="457200" cy="0"/>
          </a:xfrm>
          <a:prstGeom prst="line">
            <a:avLst/>
          </a:prstGeom>
          <a:noFill/>
          <a:ln w="57150">
            <a:solidFill>
              <a:schemeClr val="tx1"/>
            </a:solidFill>
            <a:round/>
            <a:headEnd/>
            <a:tailEnd/>
          </a:ln>
          <a:effectLst/>
        </p:spPr>
        <p:txBody>
          <a:bodyPr/>
          <a:lstStyle/>
          <a:p>
            <a:endParaRPr lang="en-US"/>
          </a:p>
        </p:txBody>
      </p:sp>
      <p:sp>
        <p:nvSpPr>
          <p:cNvPr id="150598" name="Line 70"/>
          <p:cNvSpPr>
            <a:spLocks noChangeShapeType="1"/>
          </p:cNvSpPr>
          <p:nvPr/>
        </p:nvSpPr>
        <p:spPr bwMode="auto">
          <a:xfrm flipH="1">
            <a:off x="6705600" y="3657600"/>
            <a:ext cx="457200" cy="0"/>
          </a:xfrm>
          <a:prstGeom prst="line">
            <a:avLst/>
          </a:prstGeom>
          <a:noFill/>
          <a:ln w="57150">
            <a:solidFill>
              <a:schemeClr val="tx1"/>
            </a:solidFill>
            <a:round/>
            <a:headEnd/>
            <a:tailEnd/>
          </a:ln>
          <a:effectLst/>
        </p:spPr>
        <p:txBody>
          <a:bodyPr/>
          <a:lstStyle/>
          <a:p>
            <a:endParaRPr lang="en-US"/>
          </a:p>
        </p:txBody>
      </p:sp>
      <p:sp>
        <p:nvSpPr>
          <p:cNvPr id="150599" name="Line 71"/>
          <p:cNvSpPr>
            <a:spLocks noChangeShapeType="1"/>
          </p:cNvSpPr>
          <p:nvPr/>
        </p:nvSpPr>
        <p:spPr bwMode="auto">
          <a:xfrm>
            <a:off x="1219200" y="3505200"/>
            <a:ext cx="0" cy="304800"/>
          </a:xfrm>
          <a:prstGeom prst="line">
            <a:avLst/>
          </a:prstGeom>
          <a:noFill/>
          <a:ln w="9525">
            <a:solidFill>
              <a:schemeClr val="tx1"/>
            </a:solidFill>
            <a:round/>
            <a:headEnd/>
            <a:tailEnd/>
          </a:ln>
          <a:effectLst/>
        </p:spPr>
        <p:txBody>
          <a:bodyPr/>
          <a:lstStyle/>
          <a:p>
            <a:endParaRPr lang="en-US"/>
          </a:p>
        </p:txBody>
      </p:sp>
      <p:sp>
        <p:nvSpPr>
          <p:cNvPr id="150600" name="Line 72"/>
          <p:cNvSpPr>
            <a:spLocks noChangeShapeType="1"/>
          </p:cNvSpPr>
          <p:nvPr/>
        </p:nvSpPr>
        <p:spPr bwMode="auto">
          <a:xfrm>
            <a:off x="7162800" y="3505200"/>
            <a:ext cx="0" cy="304800"/>
          </a:xfrm>
          <a:prstGeom prst="line">
            <a:avLst/>
          </a:prstGeom>
          <a:noFill/>
          <a:ln w="9525">
            <a:solidFill>
              <a:schemeClr val="tx1"/>
            </a:solidFill>
            <a:round/>
            <a:headEnd/>
            <a:tailEnd/>
          </a:ln>
          <a:effectLst/>
        </p:spPr>
        <p:txBody>
          <a:bodyPr/>
          <a:lstStyle/>
          <a:p>
            <a:endParaRPr lang="en-US"/>
          </a:p>
        </p:txBody>
      </p:sp>
      <p:sp>
        <p:nvSpPr>
          <p:cNvPr id="150601" name="Line 73"/>
          <p:cNvSpPr>
            <a:spLocks noChangeShapeType="1"/>
          </p:cNvSpPr>
          <p:nvPr/>
        </p:nvSpPr>
        <p:spPr bwMode="auto">
          <a:xfrm>
            <a:off x="1219200" y="3962400"/>
            <a:ext cx="594360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150602" name="Text Box 74"/>
          <p:cNvSpPr txBox="1">
            <a:spLocks noChangeArrowheads="1"/>
          </p:cNvSpPr>
          <p:nvPr/>
        </p:nvSpPr>
        <p:spPr bwMode="auto">
          <a:xfrm>
            <a:off x="3657600" y="4191000"/>
            <a:ext cx="1828800" cy="366713"/>
          </a:xfrm>
          <a:prstGeom prst="rect">
            <a:avLst/>
          </a:prstGeom>
          <a:noFill/>
          <a:ln w="9525">
            <a:noFill/>
            <a:miter lim="800000"/>
            <a:headEnd/>
            <a:tailEnd/>
          </a:ln>
          <a:effectLst/>
        </p:spPr>
        <p:txBody>
          <a:bodyPr>
            <a:spAutoFit/>
          </a:bodyPr>
          <a:lstStyle/>
          <a:p>
            <a:pPr>
              <a:spcBef>
                <a:spcPct val="50000"/>
              </a:spcBef>
            </a:pPr>
            <a:r>
              <a:rPr lang="en-US"/>
              <a:t>channel</a:t>
            </a:r>
          </a:p>
        </p:txBody>
      </p:sp>
      <p:sp>
        <p:nvSpPr>
          <p:cNvPr id="150603" name="Text Box 75"/>
          <p:cNvSpPr txBox="1">
            <a:spLocks noChangeArrowheads="1"/>
          </p:cNvSpPr>
          <p:nvPr/>
        </p:nvSpPr>
        <p:spPr bwMode="auto">
          <a:xfrm>
            <a:off x="7391400" y="3657600"/>
            <a:ext cx="1524000" cy="366713"/>
          </a:xfrm>
          <a:prstGeom prst="rect">
            <a:avLst/>
          </a:prstGeom>
          <a:noFill/>
          <a:ln w="9525">
            <a:noFill/>
            <a:miter lim="800000"/>
            <a:headEnd/>
            <a:tailEnd/>
          </a:ln>
          <a:effectLst/>
        </p:spPr>
        <p:txBody>
          <a:bodyPr>
            <a:spAutoFit/>
          </a:bodyPr>
          <a:lstStyle/>
          <a:p>
            <a:pPr>
              <a:spcBef>
                <a:spcPct val="50000"/>
              </a:spcBef>
            </a:pPr>
            <a:r>
              <a:rPr lang="en-US"/>
              <a:t>frequency</a:t>
            </a:r>
          </a:p>
        </p:txBody>
      </p:sp>
      <p:sp>
        <p:nvSpPr>
          <p:cNvPr id="150604" name="Text Box 76"/>
          <p:cNvSpPr txBox="1">
            <a:spLocks noChangeArrowheads="1"/>
          </p:cNvSpPr>
          <p:nvPr/>
        </p:nvSpPr>
        <p:spPr bwMode="auto">
          <a:xfrm>
            <a:off x="1905000" y="2057400"/>
            <a:ext cx="1600200" cy="366713"/>
          </a:xfrm>
          <a:prstGeom prst="rect">
            <a:avLst/>
          </a:prstGeom>
          <a:noFill/>
          <a:ln w="9525">
            <a:noFill/>
            <a:miter lim="800000"/>
            <a:headEnd/>
            <a:tailEnd/>
          </a:ln>
          <a:effectLst/>
        </p:spPr>
        <p:txBody>
          <a:bodyPr>
            <a:spAutoFit/>
          </a:bodyPr>
          <a:lstStyle/>
          <a:p>
            <a:pPr>
              <a:spcBef>
                <a:spcPct val="50000"/>
              </a:spcBef>
            </a:pPr>
            <a:r>
              <a:rPr lang="en-US"/>
              <a:t>pilots</a:t>
            </a:r>
          </a:p>
        </p:txBody>
      </p:sp>
      <p:sp>
        <p:nvSpPr>
          <p:cNvPr id="150605" name="Line 77"/>
          <p:cNvSpPr>
            <a:spLocks noChangeShapeType="1"/>
          </p:cNvSpPr>
          <p:nvPr/>
        </p:nvSpPr>
        <p:spPr bwMode="auto">
          <a:xfrm>
            <a:off x="2133600" y="2362200"/>
            <a:ext cx="0" cy="152400"/>
          </a:xfrm>
          <a:prstGeom prst="line">
            <a:avLst/>
          </a:prstGeom>
          <a:noFill/>
          <a:ln w="9525">
            <a:solidFill>
              <a:schemeClr val="tx1"/>
            </a:solidFill>
            <a:round/>
            <a:headEnd/>
            <a:tailEnd type="triangle" w="med" len="med"/>
          </a:ln>
          <a:effectLst/>
        </p:spPr>
        <p:txBody>
          <a:bodyPr/>
          <a:lstStyle/>
          <a:p>
            <a:endParaRPr lang="en-US"/>
          </a:p>
        </p:txBody>
      </p:sp>
      <p:sp>
        <p:nvSpPr>
          <p:cNvPr id="150606" name="Line 78"/>
          <p:cNvSpPr>
            <a:spLocks noChangeShapeType="1"/>
          </p:cNvSpPr>
          <p:nvPr/>
        </p:nvSpPr>
        <p:spPr bwMode="auto">
          <a:xfrm>
            <a:off x="2438400" y="2362200"/>
            <a:ext cx="533400" cy="228600"/>
          </a:xfrm>
          <a:prstGeom prst="line">
            <a:avLst/>
          </a:prstGeom>
          <a:noFill/>
          <a:ln w="9525">
            <a:solidFill>
              <a:schemeClr val="tx1"/>
            </a:solidFill>
            <a:round/>
            <a:headEnd/>
            <a:tailEnd type="triangle" w="med" len="med"/>
          </a:ln>
          <a:effectLst/>
        </p:spPr>
        <p:txBody>
          <a:bodyPr/>
          <a:lstStyle/>
          <a:p>
            <a:endParaRPr lang="en-US"/>
          </a:p>
        </p:txBody>
      </p:sp>
      <p:sp>
        <p:nvSpPr>
          <p:cNvPr id="150607" name="Text Box 79"/>
          <p:cNvSpPr txBox="1">
            <a:spLocks noChangeArrowheads="1"/>
          </p:cNvSpPr>
          <p:nvPr/>
        </p:nvSpPr>
        <p:spPr bwMode="auto">
          <a:xfrm>
            <a:off x="4114800" y="2133600"/>
            <a:ext cx="1371600" cy="366713"/>
          </a:xfrm>
          <a:prstGeom prst="rect">
            <a:avLst/>
          </a:prstGeom>
          <a:noFill/>
          <a:ln w="9525">
            <a:noFill/>
            <a:miter lim="800000"/>
            <a:headEnd/>
            <a:tailEnd/>
          </a:ln>
          <a:effectLst/>
        </p:spPr>
        <p:txBody>
          <a:bodyPr>
            <a:spAutoFit/>
          </a:bodyPr>
          <a:lstStyle/>
          <a:p>
            <a:pPr>
              <a:spcBef>
                <a:spcPct val="50000"/>
              </a:spcBef>
            </a:pPr>
            <a:r>
              <a:rPr lang="en-US"/>
              <a:t>data</a:t>
            </a:r>
          </a:p>
        </p:txBody>
      </p:sp>
      <p:sp>
        <p:nvSpPr>
          <p:cNvPr id="150608" name="Line 80"/>
          <p:cNvSpPr>
            <a:spLocks noChangeShapeType="1"/>
          </p:cNvSpPr>
          <p:nvPr/>
        </p:nvSpPr>
        <p:spPr bwMode="auto">
          <a:xfrm>
            <a:off x="4419600" y="2514600"/>
            <a:ext cx="0" cy="304800"/>
          </a:xfrm>
          <a:prstGeom prst="line">
            <a:avLst/>
          </a:prstGeom>
          <a:noFill/>
          <a:ln w="9525">
            <a:solidFill>
              <a:schemeClr val="tx1"/>
            </a:solidFill>
            <a:round/>
            <a:headEnd/>
            <a:tailEnd type="triangle" w="med" len="med"/>
          </a:ln>
          <a:effectLst/>
        </p:spPr>
        <p:txBody>
          <a:bodyPr/>
          <a:lstStyle/>
          <a:p>
            <a:endParaRPr lang="en-US"/>
          </a:p>
        </p:txBody>
      </p:sp>
      <p:sp>
        <p:nvSpPr>
          <p:cNvPr id="150609" name="Line 81"/>
          <p:cNvSpPr>
            <a:spLocks noChangeShapeType="1"/>
          </p:cNvSpPr>
          <p:nvPr/>
        </p:nvSpPr>
        <p:spPr bwMode="auto">
          <a:xfrm>
            <a:off x="4648200" y="2514600"/>
            <a:ext cx="228600" cy="304800"/>
          </a:xfrm>
          <a:prstGeom prst="line">
            <a:avLst/>
          </a:prstGeom>
          <a:noFill/>
          <a:ln w="9525">
            <a:solidFill>
              <a:schemeClr val="tx1"/>
            </a:solidFill>
            <a:round/>
            <a:headEnd/>
            <a:tailEnd type="triangle" w="med" len="med"/>
          </a:ln>
          <a:effectLst/>
        </p:spPr>
        <p:txBody>
          <a:bodyPr/>
          <a:lstStyle/>
          <a:p>
            <a:endParaRPr lang="en-US"/>
          </a:p>
        </p:txBody>
      </p:sp>
      <p:sp>
        <p:nvSpPr>
          <p:cNvPr id="150610" name="Line 82"/>
          <p:cNvSpPr>
            <a:spLocks noChangeShapeType="1"/>
          </p:cNvSpPr>
          <p:nvPr/>
        </p:nvSpPr>
        <p:spPr bwMode="auto">
          <a:xfrm>
            <a:off x="1524000" y="3733800"/>
            <a:ext cx="152400" cy="457200"/>
          </a:xfrm>
          <a:prstGeom prst="line">
            <a:avLst/>
          </a:prstGeom>
          <a:noFill/>
          <a:ln w="9525">
            <a:solidFill>
              <a:schemeClr val="tx1"/>
            </a:solidFill>
            <a:prstDash val="dash"/>
            <a:round/>
            <a:headEnd type="triangle" w="med" len="med"/>
            <a:tailEnd/>
          </a:ln>
          <a:effectLst/>
        </p:spPr>
        <p:txBody>
          <a:bodyPr/>
          <a:lstStyle/>
          <a:p>
            <a:endParaRPr lang="en-US"/>
          </a:p>
        </p:txBody>
      </p:sp>
      <p:sp>
        <p:nvSpPr>
          <p:cNvPr id="150611" name="Text Box 83"/>
          <p:cNvSpPr txBox="1">
            <a:spLocks noChangeArrowheads="1"/>
          </p:cNvSpPr>
          <p:nvPr/>
        </p:nvSpPr>
        <p:spPr bwMode="auto">
          <a:xfrm>
            <a:off x="1143000" y="4267200"/>
            <a:ext cx="990600" cy="641350"/>
          </a:xfrm>
          <a:prstGeom prst="rect">
            <a:avLst/>
          </a:prstGeom>
          <a:noFill/>
          <a:ln w="9525">
            <a:noFill/>
            <a:miter lim="800000"/>
            <a:headEnd/>
            <a:tailEnd/>
          </a:ln>
          <a:effectLst/>
        </p:spPr>
        <p:txBody>
          <a:bodyPr>
            <a:spAutoFit/>
          </a:bodyPr>
          <a:lstStyle/>
          <a:p>
            <a:pPr>
              <a:spcBef>
                <a:spcPct val="50000"/>
              </a:spcBef>
            </a:pPr>
            <a:r>
              <a:rPr lang="en-US"/>
              <a:t>Guard band</a:t>
            </a:r>
          </a:p>
        </p:txBody>
      </p:sp>
      <p:sp>
        <p:nvSpPr>
          <p:cNvPr id="150612" name="Text Box 84"/>
          <p:cNvSpPr txBox="1">
            <a:spLocks noChangeArrowheads="1"/>
          </p:cNvSpPr>
          <p:nvPr/>
        </p:nvSpPr>
        <p:spPr bwMode="auto">
          <a:xfrm>
            <a:off x="5943600" y="4114800"/>
            <a:ext cx="990600" cy="641350"/>
          </a:xfrm>
          <a:prstGeom prst="rect">
            <a:avLst/>
          </a:prstGeom>
          <a:noFill/>
          <a:ln w="9525">
            <a:noFill/>
            <a:miter lim="800000"/>
            <a:headEnd/>
            <a:tailEnd/>
          </a:ln>
          <a:effectLst/>
        </p:spPr>
        <p:txBody>
          <a:bodyPr>
            <a:spAutoFit/>
          </a:bodyPr>
          <a:lstStyle/>
          <a:p>
            <a:pPr>
              <a:spcBef>
                <a:spcPct val="50000"/>
              </a:spcBef>
            </a:pPr>
            <a:r>
              <a:rPr lang="en-US"/>
              <a:t>Guard band</a:t>
            </a:r>
          </a:p>
        </p:txBody>
      </p:sp>
      <p:sp>
        <p:nvSpPr>
          <p:cNvPr id="150613" name="Line 85"/>
          <p:cNvSpPr>
            <a:spLocks noChangeShapeType="1"/>
          </p:cNvSpPr>
          <p:nvPr/>
        </p:nvSpPr>
        <p:spPr bwMode="auto">
          <a:xfrm flipH="1">
            <a:off x="6629400" y="3733800"/>
            <a:ext cx="304800" cy="381000"/>
          </a:xfrm>
          <a:prstGeom prst="line">
            <a:avLst/>
          </a:prstGeom>
          <a:noFill/>
          <a:ln w="9525">
            <a:solidFill>
              <a:schemeClr val="tx1"/>
            </a:solidFill>
            <a:prstDash val="dash"/>
            <a:round/>
            <a:headEnd type="triangle" w="med" len="med"/>
            <a:tailEnd/>
          </a:ln>
          <a:effectLst/>
        </p:spPr>
        <p:txBody>
          <a:bodyPr/>
          <a:lstStyle/>
          <a:p>
            <a:endParaRPr lang="en-US"/>
          </a:p>
        </p:txBody>
      </p:sp>
      <p:graphicFrame>
        <p:nvGraphicFramePr>
          <p:cNvPr id="150614" name="Object 86"/>
          <p:cNvGraphicFramePr>
            <a:graphicFrameLocks noChangeAspect="1"/>
          </p:cNvGraphicFramePr>
          <p:nvPr/>
        </p:nvGraphicFramePr>
        <p:xfrm>
          <a:off x="1714500" y="4789488"/>
          <a:ext cx="6019800" cy="2100262"/>
        </p:xfrm>
        <a:graphic>
          <a:graphicData uri="http://schemas.openxmlformats.org/presentationml/2006/ole">
            <p:oleObj spid="_x0000_s150614" name="Equation" r:id="rId4" imgW="3492360" imgH="1218960" progId="Equation.DSMT4">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4626" name="Group 2"/>
          <p:cNvGraphicFramePr>
            <a:graphicFrameLocks noGrp="1"/>
          </p:cNvGraphicFramePr>
          <p:nvPr/>
        </p:nvGraphicFramePr>
        <p:xfrm>
          <a:off x="1371600" y="1828800"/>
          <a:ext cx="6096000" cy="2668589"/>
        </p:xfrm>
        <a:graphic>
          <a:graphicData uri="http://schemas.openxmlformats.org/drawingml/2006/table">
            <a:tbl>
              <a:tblPr/>
              <a:tblGrid>
                <a:gridCol w="1371600"/>
                <a:gridCol w="838200"/>
                <a:gridCol w="838200"/>
                <a:gridCol w="1016000"/>
                <a:gridCol w="1016000"/>
                <a:gridCol w="1016000"/>
              </a:tblGrid>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FFT size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512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1024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2048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r>
              <a:tr h="531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N_used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426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850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1702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4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N_nulls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86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346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4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N_pilots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42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82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166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N_data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384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768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1536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solidFill>
                  </a:tcPr>
                </a:tc>
              </a:tr>
            </a:tbl>
          </a:graphicData>
        </a:graphic>
      </p:graphicFrame>
      <p:sp>
        <p:nvSpPr>
          <p:cNvPr id="154670" name="Text Box 46"/>
          <p:cNvSpPr txBox="1">
            <a:spLocks noChangeArrowheads="1"/>
          </p:cNvSpPr>
          <p:nvPr/>
        </p:nvSpPr>
        <p:spPr bwMode="auto">
          <a:xfrm>
            <a:off x="0" y="762000"/>
            <a:ext cx="6324600" cy="457200"/>
          </a:xfrm>
          <a:prstGeom prst="rect">
            <a:avLst/>
          </a:prstGeom>
          <a:noFill/>
          <a:ln w="9525">
            <a:noFill/>
            <a:miter lim="800000"/>
            <a:headEnd/>
            <a:tailEnd/>
          </a:ln>
          <a:effectLst/>
        </p:spPr>
        <p:txBody>
          <a:bodyPr>
            <a:spAutoFit/>
          </a:bodyPr>
          <a:lstStyle/>
          <a:p>
            <a:pPr>
              <a:spcBef>
                <a:spcPct val="50000"/>
              </a:spcBef>
            </a:pPr>
            <a:r>
              <a:rPr lang="en-US" sz="2400" b="1"/>
              <a:t>OFDM Subcarrier Parameters:</a:t>
            </a:r>
          </a:p>
        </p:txBody>
      </p:sp>
      <p:sp>
        <p:nvSpPr>
          <p:cNvPr id="154671" name="Line 47"/>
          <p:cNvSpPr>
            <a:spLocks noChangeShapeType="1"/>
          </p:cNvSpPr>
          <p:nvPr/>
        </p:nvSpPr>
        <p:spPr bwMode="auto">
          <a:xfrm>
            <a:off x="3124200" y="4648200"/>
            <a:ext cx="0" cy="533400"/>
          </a:xfrm>
          <a:prstGeom prst="line">
            <a:avLst/>
          </a:prstGeom>
          <a:noFill/>
          <a:ln w="9525">
            <a:solidFill>
              <a:schemeClr val="tx1"/>
            </a:solidFill>
            <a:round/>
            <a:headEnd type="triangle" w="med" len="med"/>
            <a:tailEnd/>
          </a:ln>
          <a:effectLst/>
        </p:spPr>
        <p:txBody>
          <a:bodyPr/>
          <a:lstStyle/>
          <a:p>
            <a:endParaRPr lang="en-US"/>
          </a:p>
        </p:txBody>
      </p:sp>
      <p:sp>
        <p:nvSpPr>
          <p:cNvPr id="154672" name="Text Box 48"/>
          <p:cNvSpPr txBox="1">
            <a:spLocks noChangeArrowheads="1"/>
          </p:cNvSpPr>
          <p:nvPr/>
        </p:nvSpPr>
        <p:spPr bwMode="auto">
          <a:xfrm>
            <a:off x="2514600" y="5410200"/>
            <a:ext cx="1295400" cy="641350"/>
          </a:xfrm>
          <a:prstGeom prst="rect">
            <a:avLst/>
          </a:prstGeom>
          <a:noFill/>
          <a:ln w="9525">
            <a:noFill/>
            <a:miter lim="800000"/>
            <a:headEnd/>
            <a:tailEnd/>
          </a:ln>
          <a:effectLst/>
        </p:spPr>
        <p:txBody>
          <a:bodyPr>
            <a:spAutoFit/>
          </a:bodyPr>
          <a:lstStyle/>
          <a:p>
            <a:pPr algn="ctr">
              <a:spcBef>
                <a:spcPct val="50000"/>
              </a:spcBef>
            </a:pPr>
            <a:r>
              <a:rPr lang="en-US"/>
              <a:t>Fixed WiMax</a:t>
            </a:r>
          </a:p>
        </p:txBody>
      </p:sp>
      <p:graphicFrame>
        <p:nvGraphicFramePr>
          <p:cNvPr id="154673" name="Object 49"/>
          <p:cNvGraphicFramePr>
            <a:graphicFrameLocks noChangeAspect="1"/>
          </p:cNvGraphicFramePr>
          <p:nvPr/>
        </p:nvGraphicFramePr>
        <p:xfrm>
          <a:off x="3505200" y="4546600"/>
          <a:ext cx="4038600" cy="681038"/>
        </p:xfrm>
        <a:graphic>
          <a:graphicData uri="http://schemas.openxmlformats.org/presentationml/2006/ole">
            <p:oleObj spid="_x0000_s154673" name="Equation" r:id="rId4" imgW="2184120" imgH="368280" progId="Equation.3">
              <p:embed/>
            </p:oleObj>
          </a:graphicData>
        </a:graphic>
      </p:graphicFrame>
      <p:sp>
        <p:nvSpPr>
          <p:cNvPr id="154674" name="Text Box 50"/>
          <p:cNvSpPr txBox="1">
            <a:spLocks noChangeArrowheads="1"/>
          </p:cNvSpPr>
          <p:nvPr/>
        </p:nvSpPr>
        <p:spPr bwMode="auto">
          <a:xfrm>
            <a:off x="4876800" y="5029200"/>
            <a:ext cx="1295400" cy="915988"/>
          </a:xfrm>
          <a:prstGeom prst="rect">
            <a:avLst/>
          </a:prstGeom>
          <a:noFill/>
          <a:ln w="9525">
            <a:noFill/>
            <a:miter lim="800000"/>
            <a:headEnd/>
            <a:tailEnd/>
          </a:ln>
          <a:effectLst/>
        </p:spPr>
        <p:txBody>
          <a:bodyPr>
            <a:spAutoFit/>
          </a:bodyPr>
          <a:lstStyle/>
          <a:p>
            <a:pPr algn="ctr">
              <a:spcBef>
                <a:spcPct val="50000"/>
              </a:spcBef>
            </a:pPr>
            <a:r>
              <a:rPr lang="en-US"/>
              <a:t>Fixed and Mobile WiMax</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ChangeArrowheads="1"/>
          </p:cNvSpPr>
          <p:nvPr/>
        </p:nvSpPr>
        <p:spPr bwMode="auto">
          <a:xfrm>
            <a:off x="4749800" y="1219200"/>
            <a:ext cx="1905000" cy="5334000"/>
          </a:xfrm>
          <a:prstGeom prst="rect">
            <a:avLst/>
          </a:prstGeom>
          <a:noFill/>
          <a:ln w="9525">
            <a:solidFill>
              <a:schemeClr val="tx1"/>
            </a:solidFill>
            <a:miter lim="800000"/>
            <a:headEnd/>
            <a:tailEnd/>
          </a:ln>
          <a:effectLst/>
        </p:spPr>
        <p:txBody>
          <a:bodyPr wrap="none" anchor="ctr"/>
          <a:lstStyle/>
          <a:p>
            <a:endParaRPr lang="en-US"/>
          </a:p>
        </p:txBody>
      </p:sp>
      <p:sp>
        <p:nvSpPr>
          <p:cNvPr id="158723" name="Line 3"/>
          <p:cNvSpPr>
            <a:spLocks noChangeShapeType="1"/>
          </p:cNvSpPr>
          <p:nvPr/>
        </p:nvSpPr>
        <p:spPr bwMode="auto">
          <a:xfrm flipH="1">
            <a:off x="4521200" y="1333500"/>
            <a:ext cx="228600" cy="0"/>
          </a:xfrm>
          <a:prstGeom prst="line">
            <a:avLst/>
          </a:prstGeom>
          <a:noFill/>
          <a:ln w="19050">
            <a:solidFill>
              <a:schemeClr val="accent2"/>
            </a:solidFill>
            <a:round/>
            <a:headEnd type="triangle" w="med" len="med"/>
            <a:tailEnd/>
          </a:ln>
          <a:effectLst/>
        </p:spPr>
        <p:txBody>
          <a:bodyPr/>
          <a:lstStyle/>
          <a:p>
            <a:endParaRPr lang="en-US"/>
          </a:p>
        </p:txBody>
      </p:sp>
      <p:sp>
        <p:nvSpPr>
          <p:cNvPr id="158724" name="Line 4"/>
          <p:cNvSpPr>
            <a:spLocks noChangeShapeType="1"/>
          </p:cNvSpPr>
          <p:nvPr/>
        </p:nvSpPr>
        <p:spPr bwMode="auto">
          <a:xfrm flipH="1">
            <a:off x="4064000" y="32766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25" name="Text Box 5"/>
          <p:cNvSpPr txBox="1">
            <a:spLocks noChangeArrowheads="1"/>
          </p:cNvSpPr>
          <p:nvPr/>
        </p:nvSpPr>
        <p:spPr bwMode="auto">
          <a:xfrm>
            <a:off x="304800" y="152400"/>
            <a:ext cx="6858000" cy="457200"/>
          </a:xfrm>
          <a:prstGeom prst="rect">
            <a:avLst/>
          </a:prstGeom>
          <a:noFill/>
          <a:ln w="9525">
            <a:noFill/>
            <a:miter lim="800000"/>
            <a:headEnd/>
            <a:tailEnd/>
          </a:ln>
          <a:effectLst/>
        </p:spPr>
        <p:txBody>
          <a:bodyPr>
            <a:spAutoFit/>
          </a:bodyPr>
          <a:lstStyle/>
          <a:p>
            <a:pPr>
              <a:spcBef>
                <a:spcPct val="50000"/>
              </a:spcBef>
            </a:pPr>
            <a:r>
              <a:rPr lang="en-US" sz="2400">
                <a:latin typeface="Times New Roman" pitchFamily="18" charset="0"/>
              </a:rPr>
              <a:t>IEEE 802.16, with </a:t>
            </a:r>
            <a:r>
              <a:rPr lang="en-US" sz="2400" i="1">
                <a:latin typeface="Times New Roman" pitchFamily="18" charset="0"/>
              </a:rPr>
              <a:t>N=</a:t>
            </a:r>
            <a:r>
              <a:rPr lang="en-US" sz="2400">
                <a:latin typeface="Times New Roman" pitchFamily="18" charset="0"/>
              </a:rPr>
              <a:t>256</a:t>
            </a:r>
          </a:p>
        </p:txBody>
      </p:sp>
      <p:sp>
        <p:nvSpPr>
          <p:cNvPr id="158726" name="Text Box 6"/>
          <p:cNvSpPr txBox="1">
            <a:spLocks noChangeArrowheads="1"/>
          </p:cNvSpPr>
          <p:nvPr/>
        </p:nvSpPr>
        <p:spPr bwMode="auto">
          <a:xfrm>
            <a:off x="4749800" y="1219200"/>
            <a:ext cx="304800" cy="304800"/>
          </a:xfrm>
          <a:prstGeom prst="rect">
            <a:avLst/>
          </a:prstGeom>
          <a:noFill/>
          <a:ln w="9525">
            <a:noFill/>
            <a:miter lim="800000"/>
            <a:headEnd/>
            <a:tailEnd/>
          </a:ln>
          <a:effectLst/>
        </p:spPr>
        <p:txBody>
          <a:bodyPr>
            <a:spAutoFit/>
          </a:bodyPr>
          <a:lstStyle/>
          <a:p>
            <a:pPr>
              <a:spcBef>
                <a:spcPct val="50000"/>
              </a:spcBef>
            </a:pPr>
            <a:r>
              <a:rPr lang="en-US" sz="1400" b="1">
                <a:solidFill>
                  <a:schemeClr val="accent2"/>
                </a:solidFill>
                <a:latin typeface="Times New Roman" pitchFamily="18" charset="0"/>
              </a:rPr>
              <a:t>0</a:t>
            </a:r>
          </a:p>
        </p:txBody>
      </p:sp>
      <p:sp>
        <p:nvSpPr>
          <p:cNvPr id="158727" name="Text Box 7"/>
          <p:cNvSpPr txBox="1">
            <a:spLocks noChangeArrowheads="1"/>
          </p:cNvSpPr>
          <p:nvPr/>
        </p:nvSpPr>
        <p:spPr bwMode="auto">
          <a:xfrm>
            <a:off x="4673600" y="3124200"/>
            <a:ext cx="533400" cy="304800"/>
          </a:xfrm>
          <a:prstGeom prst="rect">
            <a:avLst/>
          </a:prstGeom>
          <a:noFill/>
          <a:ln w="9525">
            <a:noFill/>
            <a:miter lim="800000"/>
            <a:headEnd/>
            <a:tailEnd/>
          </a:ln>
          <a:effectLst/>
        </p:spPr>
        <p:txBody>
          <a:bodyPr>
            <a:spAutoFit/>
          </a:bodyPr>
          <a:lstStyle/>
          <a:p>
            <a:pPr>
              <a:spcBef>
                <a:spcPct val="50000"/>
              </a:spcBef>
            </a:pPr>
            <a:r>
              <a:rPr lang="en-US" sz="1400">
                <a:latin typeface="Times New Roman" pitchFamily="18" charset="0"/>
              </a:rPr>
              <a:t>100</a:t>
            </a:r>
          </a:p>
        </p:txBody>
      </p:sp>
      <p:sp>
        <p:nvSpPr>
          <p:cNvPr id="158728" name="Line 8"/>
          <p:cNvSpPr>
            <a:spLocks noChangeShapeType="1"/>
          </p:cNvSpPr>
          <p:nvPr/>
        </p:nvSpPr>
        <p:spPr bwMode="auto">
          <a:xfrm flipH="1">
            <a:off x="4521200" y="3390900"/>
            <a:ext cx="228600" cy="0"/>
          </a:xfrm>
          <a:prstGeom prst="line">
            <a:avLst/>
          </a:prstGeom>
          <a:noFill/>
          <a:ln w="19050">
            <a:solidFill>
              <a:schemeClr val="accent2"/>
            </a:solidFill>
            <a:round/>
            <a:headEnd type="triangle" w="med" len="med"/>
            <a:tailEnd/>
          </a:ln>
          <a:effectLst/>
        </p:spPr>
        <p:txBody>
          <a:bodyPr/>
          <a:lstStyle/>
          <a:p>
            <a:endParaRPr lang="en-US"/>
          </a:p>
        </p:txBody>
      </p:sp>
      <p:sp>
        <p:nvSpPr>
          <p:cNvPr id="158729" name="Line 9"/>
          <p:cNvSpPr>
            <a:spLocks noChangeShapeType="1"/>
          </p:cNvSpPr>
          <p:nvPr/>
        </p:nvSpPr>
        <p:spPr bwMode="auto">
          <a:xfrm flipH="1">
            <a:off x="4521200" y="4419600"/>
            <a:ext cx="228600" cy="0"/>
          </a:xfrm>
          <a:prstGeom prst="line">
            <a:avLst/>
          </a:prstGeom>
          <a:noFill/>
          <a:ln w="19050">
            <a:solidFill>
              <a:schemeClr val="accent2"/>
            </a:solidFill>
            <a:round/>
            <a:headEnd type="triangle" w="med" len="med"/>
            <a:tailEnd/>
          </a:ln>
          <a:effectLst/>
        </p:spPr>
        <p:txBody>
          <a:bodyPr/>
          <a:lstStyle/>
          <a:p>
            <a:endParaRPr lang="en-US"/>
          </a:p>
        </p:txBody>
      </p:sp>
      <p:sp>
        <p:nvSpPr>
          <p:cNvPr id="158730" name="Text Box 10"/>
          <p:cNvSpPr txBox="1">
            <a:spLocks noChangeArrowheads="1"/>
          </p:cNvSpPr>
          <p:nvPr/>
        </p:nvSpPr>
        <p:spPr bwMode="auto">
          <a:xfrm>
            <a:off x="4673600" y="4267200"/>
            <a:ext cx="533400" cy="304800"/>
          </a:xfrm>
          <a:prstGeom prst="rect">
            <a:avLst/>
          </a:prstGeom>
          <a:noFill/>
          <a:ln w="9525">
            <a:noFill/>
            <a:miter lim="800000"/>
            <a:headEnd/>
            <a:tailEnd/>
          </a:ln>
          <a:effectLst/>
        </p:spPr>
        <p:txBody>
          <a:bodyPr>
            <a:spAutoFit/>
          </a:bodyPr>
          <a:lstStyle/>
          <a:p>
            <a:pPr>
              <a:spcBef>
                <a:spcPct val="50000"/>
              </a:spcBef>
            </a:pPr>
            <a:r>
              <a:rPr lang="en-US" sz="1400" b="1">
                <a:solidFill>
                  <a:schemeClr val="accent2"/>
                </a:solidFill>
                <a:latin typeface="Times New Roman" pitchFamily="18" charset="0"/>
              </a:rPr>
              <a:t>155</a:t>
            </a:r>
          </a:p>
        </p:txBody>
      </p:sp>
      <p:sp>
        <p:nvSpPr>
          <p:cNvPr id="158731" name="Line 11"/>
          <p:cNvSpPr>
            <a:spLocks noChangeShapeType="1"/>
          </p:cNvSpPr>
          <p:nvPr/>
        </p:nvSpPr>
        <p:spPr bwMode="auto">
          <a:xfrm flipH="1">
            <a:off x="6654800" y="12954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32" name="Text Box 12"/>
          <p:cNvSpPr txBox="1">
            <a:spLocks noChangeArrowheads="1"/>
          </p:cNvSpPr>
          <p:nvPr/>
        </p:nvSpPr>
        <p:spPr bwMode="auto">
          <a:xfrm>
            <a:off x="4749800" y="6248400"/>
            <a:ext cx="533400" cy="304800"/>
          </a:xfrm>
          <a:prstGeom prst="rect">
            <a:avLst/>
          </a:prstGeom>
          <a:noFill/>
          <a:ln w="9525">
            <a:noFill/>
            <a:miter lim="800000"/>
            <a:headEnd/>
            <a:tailEnd/>
          </a:ln>
          <a:effectLst/>
        </p:spPr>
        <p:txBody>
          <a:bodyPr>
            <a:spAutoFit/>
          </a:bodyPr>
          <a:lstStyle/>
          <a:p>
            <a:pPr>
              <a:spcBef>
                <a:spcPct val="50000"/>
              </a:spcBef>
            </a:pPr>
            <a:r>
              <a:rPr lang="en-US" sz="1400">
                <a:latin typeface="Times New Roman" pitchFamily="18" charset="0"/>
              </a:rPr>
              <a:t>255</a:t>
            </a:r>
          </a:p>
        </p:txBody>
      </p:sp>
      <p:graphicFrame>
        <p:nvGraphicFramePr>
          <p:cNvPr id="158733" name="Object 13"/>
          <p:cNvGraphicFramePr>
            <a:graphicFrameLocks noChangeAspect="1"/>
          </p:cNvGraphicFramePr>
          <p:nvPr/>
        </p:nvGraphicFramePr>
        <p:xfrm>
          <a:off x="6883400" y="3505200"/>
          <a:ext cx="168275" cy="419100"/>
        </p:xfrm>
        <a:graphic>
          <a:graphicData uri="http://schemas.openxmlformats.org/presentationml/2006/ole">
            <p:oleObj spid="_x0000_s158733" name="Equation" r:id="rId4" imgW="75960" imgH="190440" progId="Equation.3">
              <p:embed/>
            </p:oleObj>
          </a:graphicData>
        </a:graphic>
      </p:graphicFrame>
      <p:graphicFrame>
        <p:nvGraphicFramePr>
          <p:cNvPr id="158734" name="Object 14"/>
          <p:cNvGraphicFramePr>
            <a:graphicFrameLocks noChangeAspect="1"/>
          </p:cNvGraphicFramePr>
          <p:nvPr/>
        </p:nvGraphicFramePr>
        <p:xfrm>
          <a:off x="4826000" y="3733800"/>
          <a:ext cx="76200" cy="190500"/>
        </p:xfrm>
        <a:graphic>
          <a:graphicData uri="http://schemas.openxmlformats.org/presentationml/2006/ole">
            <p:oleObj spid="_x0000_s158734" name="Equation" r:id="rId5" imgW="75960" imgH="190440" progId="Equation.3">
              <p:embed/>
            </p:oleObj>
          </a:graphicData>
        </a:graphic>
      </p:graphicFrame>
      <p:graphicFrame>
        <p:nvGraphicFramePr>
          <p:cNvPr id="158735" name="Object 15"/>
          <p:cNvGraphicFramePr>
            <a:graphicFrameLocks noChangeAspect="1"/>
          </p:cNvGraphicFramePr>
          <p:nvPr/>
        </p:nvGraphicFramePr>
        <p:xfrm>
          <a:off x="6883400" y="1676400"/>
          <a:ext cx="182563" cy="457200"/>
        </p:xfrm>
        <a:graphic>
          <a:graphicData uri="http://schemas.openxmlformats.org/presentationml/2006/ole">
            <p:oleObj spid="_x0000_s158735" name="Equation" r:id="rId6" imgW="75960" imgH="190440" progId="Equation.3">
              <p:embed/>
            </p:oleObj>
          </a:graphicData>
        </a:graphic>
      </p:graphicFrame>
      <p:sp>
        <p:nvSpPr>
          <p:cNvPr id="158736" name="Line 16"/>
          <p:cNvSpPr>
            <a:spLocks noChangeShapeType="1"/>
          </p:cNvSpPr>
          <p:nvPr/>
        </p:nvSpPr>
        <p:spPr bwMode="auto">
          <a:xfrm flipH="1">
            <a:off x="4368800" y="1752600"/>
            <a:ext cx="381000" cy="0"/>
          </a:xfrm>
          <a:prstGeom prst="line">
            <a:avLst/>
          </a:prstGeom>
          <a:noFill/>
          <a:ln w="19050">
            <a:solidFill>
              <a:srgbClr val="FF0000"/>
            </a:solidFill>
            <a:round/>
            <a:headEnd type="triangle" w="med" len="med"/>
            <a:tailEnd/>
          </a:ln>
          <a:effectLst/>
        </p:spPr>
        <p:txBody>
          <a:bodyPr/>
          <a:lstStyle/>
          <a:p>
            <a:endParaRPr lang="en-US"/>
          </a:p>
        </p:txBody>
      </p:sp>
      <p:sp>
        <p:nvSpPr>
          <p:cNvPr id="158737" name="Text Box 17"/>
          <p:cNvSpPr txBox="1">
            <a:spLocks noChangeArrowheads="1"/>
          </p:cNvSpPr>
          <p:nvPr/>
        </p:nvSpPr>
        <p:spPr bwMode="auto">
          <a:xfrm>
            <a:off x="4673600" y="1600200"/>
            <a:ext cx="533400" cy="304800"/>
          </a:xfrm>
          <a:prstGeom prst="rect">
            <a:avLst/>
          </a:prstGeom>
          <a:noFill/>
          <a:ln w="9525">
            <a:noFill/>
            <a:miter lim="800000"/>
            <a:headEnd/>
            <a:tailEnd/>
          </a:ln>
          <a:effectLst/>
        </p:spPr>
        <p:txBody>
          <a:bodyPr>
            <a:spAutoFit/>
          </a:bodyPr>
          <a:lstStyle/>
          <a:p>
            <a:pPr>
              <a:spcBef>
                <a:spcPct val="50000"/>
              </a:spcBef>
            </a:pPr>
            <a:r>
              <a:rPr lang="en-US" sz="1400" b="1">
                <a:solidFill>
                  <a:srgbClr val="FF0000"/>
                </a:solidFill>
                <a:latin typeface="Times New Roman" pitchFamily="18" charset="0"/>
              </a:rPr>
              <a:t>13</a:t>
            </a:r>
          </a:p>
        </p:txBody>
      </p:sp>
      <p:sp>
        <p:nvSpPr>
          <p:cNvPr id="158738" name="Text Box 18"/>
          <p:cNvSpPr txBox="1">
            <a:spLocks noChangeArrowheads="1"/>
          </p:cNvSpPr>
          <p:nvPr/>
        </p:nvSpPr>
        <p:spPr bwMode="auto">
          <a:xfrm>
            <a:off x="4673600" y="2057400"/>
            <a:ext cx="533400" cy="304800"/>
          </a:xfrm>
          <a:prstGeom prst="rect">
            <a:avLst/>
          </a:prstGeom>
          <a:noFill/>
          <a:ln w="9525">
            <a:noFill/>
            <a:miter lim="800000"/>
            <a:headEnd/>
            <a:tailEnd/>
          </a:ln>
          <a:effectLst/>
        </p:spPr>
        <p:txBody>
          <a:bodyPr>
            <a:spAutoFit/>
          </a:bodyPr>
          <a:lstStyle/>
          <a:p>
            <a:pPr>
              <a:spcBef>
                <a:spcPct val="50000"/>
              </a:spcBef>
            </a:pPr>
            <a:r>
              <a:rPr lang="en-US" sz="1400" b="1">
                <a:solidFill>
                  <a:srgbClr val="FF0000"/>
                </a:solidFill>
                <a:latin typeface="Times New Roman" pitchFamily="18" charset="0"/>
              </a:rPr>
              <a:t>38</a:t>
            </a:r>
          </a:p>
        </p:txBody>
      </p:sp>
      <p:sp>
        <p:nvSpPr>
          <p:cNvPr id="158739" name="Text Box 19"/>
          <p:cNvSpPr txBox="1">
            <a:spLocks noChangeArrowheads="1"/>
          </p:cNvSpPr>
          <p:nvPr/>
        </p:nvSpPr>
        <p:spPr bwMode="auto">
          <a:xfrm>
            <a:off x="4673600" y="2895600"/>
            <a:ext cx="533400" cy="304800"/>
          </a:xfrm>
          <a:prstGeom prst="rect">
            <a:avLst/>
          </a:prstGeom>
          <a:noFill/>
          <a:ln w="9525">
            <a:noFill/>
            <a:miter lim="800000"/>
            <a:headEnd/>
            <a:tailEnd/>
          </a:ln>
          <a:effectLst/>
        </p:spPr>
        <p:txBody>
          <a:bodyPr>
            <a:spAutoFit/>
          </a:bodyPr>
          <a:lstStyle/>
          <a:p>
            <a:pPr>
              <a:spcBef>
                <a:spcPct val="50000"/>
              </a:spcBef>
            </a:pPr>
            <a:r>
              <a:rPr lang="en-US" sz="1400" b="1">
                <a:solidFill>
                  <a:srgbClr val="FF0000"/>
                </a:solidFill>
                <a:latin typeface="Times New Roman" pitchFamily="18" charset="0"/>
              </a:rPr>
              <a:t>88</a:t>
            </a:r>
          </a:p>
        </p:txBody>
      </p:sp>
      <p:sp>
        <p:nvSpPr>
          <p:cNvPr id="158740" name="Text Box 20"/>
          <p:cNvSpPr txBox="1">
            <a:spLocks noChangeArrowheads="1"/>
          </p:cNvSpPr>
          <p:nvPr/>
        </p:nvSpPr>
        <p:spPr bwMode="auto">
          <a:xfrm>
            <a:off x="4673600" y="2590800"/>
            <a:ext cx="533400" cy="304800"/>
          </a:xfrm>
          <a:prstGeom prst="rect">
            <a:avLst/>
          </a:prstGeom>
          <a:noFill/>
          <a:ln w="9525">
            <a:noFill/>
            <a:miter lim="800000"/>
            <a:headEnd/>
            <a:tailEnd/>
          </a:ln>
          <a:effectLst/>
        </p:spPr>
        <p:txBody>
          <a:bodyPr>
            <a:spAutoFit/>
          </a:bodyPr>
          <a:lstStyle/>
          <a:p>
            <a:pPr>
              <a:spcBef>
                <a:spcPct val="50000"/>
              </a:spcBef>
            </a:pPr>
            <a:r>
              <a:rPr lang="en-US" sz="1400" b="1">
                <a:solidFill>
                  <a:srgbClr val="FF0000"/>
                </a:solidFill>
                <a:latin typeface="Times New Roman" pitchFamily="18" charset="0"/>
              </a:rPr>
              <a:t>63</a:t>
            </a:r>
          </a:p>
        </p:txBody>
      </p:sp>
      <p:sp>
        <p:nvSpPr>
          <p:cNvPr id="158741" name="Text Box 21"/>
          <p:cNvSpPr txBox="1">
            <a:spLocks noChangeArrowheads="1"/>
          </p:cNvSpPr>
          <p:nvPr/>
        </p:nvSpPr>
        <p:spPr bwMode="auto">
          <a:xfrm>
            <a:off x="4673600" y="4648200"/>
            <a:ext cx="533400" cy="304800"/>
          </a:xfrm>
          <a:prstGeom prst="rect">
            <a:avLst/>
          </a:prstGeom>
          <a:noFill/>
          <a:ln w="9525">
            <a:noFill/>
            <a:miter lim="800000"/>
            <a:headEnd/>
            <a:tailEnd/>
          </a:ln>
          <a:effectLst/>
        </p:spPr>
        <p:txBody>
          <a:bodyPr>
            <a:spAutoFit/>
          </a:bodyPr>
          <a:lstStyle/>
          <a:p>
            <a:pPr>
              <a:spcBef>
                <a:spcPct val="50000"/>
              </a:spcBef>
            </a:pPr>
            <a:r>
              <a:rPr lang="en-US" sz="1400" b="1">
                <a:solidFill>
                  <a:srgbClr val="FF0000"/>
                </a:solidFill>
                <a:latin typeface="Times New Roman" pitchFamily="18" charset="0"/>
              </a:rPr>
              <a:t>168</a:t>
            </a:r>
          </a:p>
        </p:txBody>
      </p:sp>
      <p:sp>
        <p:nvSpPr>
          <p:cNvPr id="158742" name="Text Box 22"/>
          <p:cNvSpPr txBox="1">
            <a:spLocks noChangeArrowheads="1"/>
          </p:cNvSpPr>
          <p:nvPr/>
        </p:nvSpPr>
        <p:spPr bwMode="auto">
          <a:xfrm>
            <a:off x="4673600" y="5486400"/>
            <a:ext cx="533400" cy="304800"/>
          </a:xfrm>
          <a:prstGeom prst="rect">
            <a:avLst/>
          </a:prstGeom>
          <a:noFill/>
          <a:ln w="9525">
            <a:noFill/>
            <a:miter lim="800000"/>
            <a:headEnd/>
            <a:tailEnd/>
          </a:ln>
          <a:effectLst/>
        </p:spPr>
        <p:txBody>
          <a:bodyPr>
            <a:spAutoFit/>
          </a:bodyPr>
          <a:lstStyle/>
          <a:p>
            <a:pPr>
              <a:spcBef>
                <a:spcPct val="50000"/>
              </a:spcBef>
            </a:pPr>
            <a:r>
              <a:rPr lang="en-US" sz="1400" b="1">
                <a:solidFill>
                  <a:srgbClr val="FF0000"/>
                </a:solidFill>
                <a:latin typeface="Times New Roman" pitchFamily="18" charset="0"/>
              </a:rPr>
              <a:t>218</a:t>
            </a:r>
          </a:p>
        </p:txBody>
      </p:sp>
      <p:sp>
        <p:nvSpPr>
          <p:cNvPr id="158743" name="Text Box 23"/>
          <p:cNvSpPr txBox="1">
            <a:spLocks noChangeArrowheads="1"/>
          </p:cNvSpPr>
          <p:nvPr/>
        </p:nvSpPr>
        <p:spPr bwMode="auto">
          <a:xfrm>
            <a:off x="4673600" y="4953000"/>
            <a:ext cx="533400" cy="304800"/>
          </a:xfrm>
          <a:prstGeom prst="rect">
            <a:avLst/>
          </a:prstGeom>
          <a:noFill/>
          <a:ln w="9525">
            <a:noFill/>
            <a:miter lim="800000"/>
            <a:headEnd/>
            <a:tailEnd/>
          </a:ln>
          <a:effectLst/>
        </p:spPr>
        <p:txBody>
          <a:bodyPr>
            <a:spAutoFit/>
          </a:bodyPr>
          <a:lstStyle/>
          <a:p>
            <a:pPr>
              <a:spcBef>
                <a:spcPct val="50000"/>
              </a:spcBef>
            </a:pPr>
            <a:r>
              <a:rPr lang="en-US" sz="1400" b="1">
                <a:solidFill>
                  <a:srgbClr val="FF0000"/>
                </a:solidFill>
                <a:latin typeface="Times New Roman" pitchFamily="18" charset="0"/>
              </a:rPr>
              <a:t>193</a:t>
            </a:r>
          </a:p>
        </p:txBody>
      </p:sp>
      <p:sp>
        <p:nvSpPr>
          <p:cNvPr id="158744" name="Text Box 24"/>
          <p:cNvSpPr txBox="1">
            <a:spLocks noChangeArrowheads="1"/>
          </p:cNvSpPr>
          <p:nvPr/>
        </p:nvSpPr>
        <p:spPr bwMode="auto">
          <a:xfrm>
            <a:off x="4673600" y="5943600"/>
            <a:ext cx="533400" cy="304800"/>
          </a:xfrm>
          <a:prstGeom prst="rect">
            <a:avLst/>
          </a:prstGeom>
          <a:noFill/>
          <a:ln w="9525">
            <a:noFill/>
            <a:miter lim="800000"/>
            <a:headEnd/>
            <a:tailEnd/>
          </a:ln>
          <a:effectLst/>
        </p:spPr>
        <p:txBody>
          <a:bodyPr>
            <a:spAutoFit/>
          </a:bodyPr>
          <a:lstStyle/>
          <a:p>
            <a:pPr>
              <a:spcBef>
                <a:spcPct val="50000"/>
              </a:spcBef>
            </a:pPr>
            <a:r>
              <a:rPr lang="en-US" sz="1400" b="1">
                <a:solidFill>
                  <a:srgbClr val="FF0000"/>
                </a:solidFill>
                <a:latin typeface="Times New Roman" pitchFamily="18" charset="0"/>
              </a:rPr>
              <a:t>243</a:t>
            </a:r>
          </a:p>
        </p:txBody>
      </p:sp>
      <p:sp>
        <p:nvSpPr>
          <p:cNvPr id="158745" name="Line 25"/>
          <p:cNvSpPr>
            <a:spLocks noChangeShapeType="1"/>
          </p:cNvSpPr>
          <p:nvPr/>
        </p:nvSpPr>
        <p:spPr bwMode="auto">
          <a:xfrm flipH="1">
            <a:off x="4368800" y="2209800"/>
            <a:ext cx="381000" cy="0"/>
          </a:xfrm>
          <a:prstGeom prst="line">
            <a:avLst/>
          </a:prstGeom>
          <a:noFill/>
          <a:ln w="19050">
            <a:solidFill>
              <a:srgbClr val="FF0000"/>
            </a:solidFill>
            <a:round/>
            <a:headEnd type="triangle" w="med" len="med"/>
            <a:tailEnd/>
          </a:ln>
          <a:effectLst/>
        </p:spPr>
        <p:txBody>
          <a:bodyPr/>
          <a:lstStyle/>
          <a:p>
            <a:endParaRPr lang="en-US"/>
          </a:p>
        </p:txBody>
      </p:sp>
      <p:sp>
        <p:nvSpPr>
          <p:cNvPr id="158746" name="Line 26"/>
          <p:cNvSpPr>
            <a:spLocks noChangeShapeType="1"/>
          </p:cNvSpPr>
          <p:nvPr/>
        </p:nvSpPr>
        <p:spPr bwMode="auto">
          <a:xfrm flipH="1">
            <a:off x="4368800" y="2743200"/>
            <a:ext cx="381000" cy="0"/>
          </a:xfrm>
          <a:prstGeom prst="line">
            <a:avLst/>
          </a:prstGeom>
          <a:noFill/>
          <a:ln w="19050">
            <a:solidFill>
              <a:srgbClr val="FF0000"/>
            </a:solidFill>
            <a:round/>
            <a:headEnd type="triangle" w="med" len="med"/>
            <a:tailEnd/>
          </a:ln>
          <a:effectLst/>
        </p:spPr>
        <p:txBody>
          <a:bodyPr/>
          <a:lstStyle/>
          <a:p>
            <a:endParaRPr lang="en-US"/>
          </a:p>
        </p:txBody>
      </p:sp>
      <p:sp>
        <p:nvSpPr>
          <p:cNvPr id="158747" name="Line 27"/>
          <p:cNvSpPr>
            <a:spLocks noChangeShapeType="1"/>
          </p:cNvSpPr>
          <p:nvPr/>
        </p:nvSpPr>
        <p:spPr bwMode="auto">
          <a:xfrm flipH="1">
            <a:off x="4064000" y="14478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48" name="Line 28"/>
          <p:cNvSpPr>
            <a:spLocks noChangeShapeType="1"/>
          </p:cNvSpPr>
          <p:nvPr/>
        </p:nvSpPr>
        <p:spPr bwMode="auto">
          <a:xfrm flipH="1">
            <a:off x="4064000" y="15240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49" name="Line 29"/>
          <p:cNvSpPr>
            <a:spLocks noChangeShapeType="1"/>
          </p:cNvSpPr>
          <p:nvPr/>
        </p:nvSpPr>
        <p:spPr bwMode="auto">
          <a:xfrm flipH="1">
            <a:off x="4064000" y="15240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50" name="Line 30"/>
          <p:cNvSpPr>
            <a:spLocks noChangeShapeType="1"/>
          </p:cNvSpPr>
          <p:nvPr/>
        </p:nvSpPr>
        <p:spPr bwMode="auto">
          <a:xfrm flipH="1">
            <a:off x="4064000" y="16002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51" name="Line 31"/>
          <p:cNvSpPr>
            <a:spLocks noChangeShapeType="1"/>
          </p:cNvSpPr>
          <p:nvPr/>
        </p:nvSpPr>
        <p:spPr bwMode="auto">
          <a:xfrm flipH="1">
            <a:off x="4064000" y="16764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52" name="Line 32"/>
          <p:cNvSpPr>
            <a:spLocks noChangeShapeType="1"/>
          </p:cNvSpPr>
          <p:nvPr/>
        </p:nvSpPr>
        <p:spPr bwMode="auto">
          <a:xfrm flipH="1">
            <a:off x="4064000" y="28194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53" name="Line 33"/>
          <p:cNvSpPr>
            <a:spLocks noChangeShapeType="1"/>
          </p:cNvSpPr>
          <p:nvPr/>
        </p:nvSpPr>
        <p:spPr bwMode="auto">
          <a:xfrm flipH="1">
            <a:off x="4368800" y="3048000"/>
            <a:ext cx="381000" cy="0"/>
          </a:xfrm>
          <a:prstGeom prst="line">
            <a:avLst/>
          </a:prstGeom>
          <a:noFill/>
          <a:ln w="19050">
            <a:solidFill>
              <a:srgbClr val="FF0000"/>
            </a:solidFill>
            <a:round/>
            <a:headEnd type="triangle" w="med" len="med"/>
            <a:tailEnd/>
          </a:ln>
          <a:effectLst/>
        </p:spPr>
        <p:txBody>
          <a:bodyPr/>
          <a:lstStyle/>
          <a:p>
            <a:endParaRPr lang="en-US"/>
          </a:p>
        </p:txBody>
      </p:sp>
      <p:sp>
        <p:nvSpPr>
          <p:cNvPr id="158754" name="Text Box 34"/>
          <p:cNvSpPr txBox="1">
            <a:spLocks noChangeArrowheads="1"/>
          </p:cNvSpPr>
          <p:nvPr/>
        </p:nvSpPr>
        <p:spPr bwMode="auto">
          <a:xfrm>
            <a:off x="4673600" y="3276600"/>
            <a:ext cx="533400" cy="304800"/>
          </a:xfrm>
          <a:prstGeom prst="rect">
            <a:avLst/>
          </a:prstGeom>
          <a:noFill/>
          <a:ln w="9525">
            <a:noFill/>
            <a:miter lim="800000"/>
            <a:headEnd/>
            <a:tailEnd/>
          </a:ln>
          <a:effectLst/>
        </p:spPr>
        <p:txBody>
          <a:bodyPr>
            <a:spAutoFit/>
          </a:bodyPr>
          <a:lstStyle/>
          <a:p>
            <a:pPr>
              <a:spcBef>
                <a:spcPct val="50000"/>
              </a:spcBef>
            </a:pPr>
            <a:r>
              <a:rPr lang="en-US" sz="1400" b="1">
                <a:solidFill>
                  <a:schemeClr val="accent2"/>
                </a:solidFill>
                <a:latin typeface="Times New Roman" pitchFamily="18" charset="0"/>
              </a:rPr>
              <a:t>101</a:t>
            </a:r>
          </a:p>
        </p:txBody>
      </p:sp>
      <p:sp>
        <p:nvSpPr>
          <p:cNvPr id="158755" name="Line 35"/>
          <p:cNvSpPr>
            <a:spLocks noChangeShapeType="1"/>
          </p:cNvSpPr>
          <p:nvPr/>
        </p:nvSpPr>
        <p:spPr bwMode="auto">
          <a:xfrm flipH="1">
            <a:off x="4064000" y="28956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56" name="Line 36"/>
          <p:cNvSpPr>
            <a:spLocks noChangeShapeType="1"/>
          </p:cNvSpPr>
          <p:nvPr/>
        </p:nvSpPr>
        <p:spPr bwMode="auto">
          <a:xfrm flipH="1">
            <a:off x="4064000" y="29718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57" name="Line 37"/>
          <p:cNvSpPr>
            <a:spLocks noChangeShapeType="1"/>
          </p:cNvSpPr>
          <p:nvPr/>
        </p:nvSpPr>
        <p:spPr bwMode="auto">
          <a:xfrm flipH="1">
            <a:off x="4064000" y="26670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58" name="Line 38"/>
          <p:cNvSpPr>
            <a:spLocks noChangeShapeType="1"/>
          </p:cNvSpPr>
          <p:nvPr/>
        </p:nvSpPr>
        <p:spPr bwMode="auto">
          <a:xfrm flipH="1">
            <a:off x="4064000" y="18288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59" name="Line 39"/>
          <p:cNvSpPr>
            <a:spLocks noChangeShapeType="1"/>
          </p:cNvSpPr>
          <p:nvPr/>
        </p:nvSpPr>
        <p:spPr bwMode="auto">
          <a:xfrm flipH="1">
            <a:off x="4064000" y="19050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60" name="Line 40"/>
          <p:cNvSpPr>
            <a:spLocks noChangeShapeType="1"/>
          </p:cNvSpPr>
          <p:nvPr/>
        </p:nvSpPr>
        <p:spPr bwMode="auto">
          <a:xfrm flipH="1">
            <a:off x="4064000" y="19812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61" name="Line 41"/>
          <p:cNvSpPr>
            <a:spLocks noChangeShapeType="1"/>
          </p:cNvSpPr>
          <p:nvPr/>
        </p:nvSpPr>
        <p:spPr bwMode="auto">
          <a:xfrm flipH="1">
            <a:off x="4064000" y="20574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62" name="Line 42"/>
          <p:cNvSpPr>
            <a:spLocks noChangeShapeType="1"/>
          </p:cNvSpPr>
          <p:nvPr/>
        </p:nvSpPr>
        <p:spPr bwMode="auto">
          <a:xfrm flipH="1">
            <a:off x="4064000" y="21336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63" name="Line 43"/>
          <p:cNvSpPr>
            <a:spLocks noChangeShapeType="1"/>
          </p:cNvSpPr>
          <p:nvPr/>
        </p:nvSpPr>
        <p:spPr bwMode="auto">
          <a:xfrm flipH="1">
            <a:off x="4064000" y="22860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64" name="Line 44"/>
          <p:cNvSpPr>
            <a:spLocks noChangeShapeType="1"/>
          </p:cNvSpPr>
          <p:nvPr/>
        </p:nvSpPr>
        <p:spPr bwMode="auto">
          <a:xfrm flipH="1">
            <a:off x="4064000" y="23622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65" name="Line 45"/>
          <p:cNvSpPr>
            <a:spLocks noChangeShapeType="1"/>
          </p:cNvSpPr>
          <p:nvPr/>
        </p:nvSpPr>
        <p:spPr bwMode="auto">
          <a:xfrm flipH="1">
            <a:off x="4064000" y="24384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66" name="Line 46"/>
          <p:cNvSpPr>
            <a:spLocks noChangeShapeType="1"/>
          </p:cNvSpPr>
          <p:nvPr/>
        </p:nvSpPr>
        <p:spPr bwMode="auto">
          <a:xfrm flipH="1">
            <a:off x="4064000" y="25146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67" name="Line 47"/>
          <p:cNvSpPr>
            <a:spLocks noChangeShapeType="1"/>
          </p:cNvSpPr>
          <p:nvPr/>
        </p:nvSpPr>
        <p:spPr bwMode="auto">
          <a:xfrm flipH="1">
            <a:off x="4064000" y="25908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68" name="Line 48"/>
          <p:cNvSpPr>
            <a:spLocks noChangeShapeType="1"/>
          </p:cNvSpPr>
          <p:nvPr/>
        </p:nvSpPr>
        <p:spPr bwMode="auto">
          <a:xfrm flipH="1">
            <a:off x="4064000" y="31242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69" name="Line 49"/>
          <p:cNvSpPr>
            <a:spLocks noChangeShapeType="1"/>
          </p:cNvSpPr>
          <p:nvPr/>
        </p:nvSpPr>
        <p:spPr bwMode="auto">
          <a:xfrm flipH="1">
            <a:off x="4064000" y="32004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70" name="Line 50"/>
          <p:cNvSpPr>
            <a:spLocks noChangeShapeType="1"/>
          </p:cNvSpPr>
          <p:nvPr/>
        </p:nvSpPr>
        <p:spPr bwMode="auto">
          <a:xfrm flipH="1" flipV="1">
            <a:off x="4064000" y="45720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71" name="Line 51"/>
          <p:cNvSpPr>
            <a:spLocks noChangeShapeType="1"/>
          </p:cNvSpPr>
          <p:nvPr/>
        </p:nvSpPr>
        <p:spPr bwMode="auto">
          <a:xfrm flipH="1" flipV="1">
            <a:off x="4368800" y="6096000"/>
            <a:ext cx="381000" cy="0"/>
          </a:xfrm>
          <a:prstGeom prst="line">
            <a:avLst/>
          </a:prstGeom>
          <a:noFill/>
          <a:ln w="19050">
            <a:solidFill>
              <a:srgbClr val="FF0000"/>
            </a:solidFill>
            <a:round/>
            <a:headEnd type="triangle" w="med" len="med"/>
            <a:tailEnd/>
          </a:ln>
          <a:effectLst/>
        </p:spPr>
        <p:txBody>
          <a:bodyPr/>
          <a:lstStyle/>
          <a:p>
            <a:endParaRPr lang="en-US"/>
          </a:p>
        </p:txBody>
      </p:sp>
      <p:sp>
        <p:nvSpPr>
          <p:cNvPr id="158772" name="Line 52"/>
          <p:cNvSpPr>
            <a:spLocks noChangeShapeType="1"/>
          </p:cNvSpPr>
          <p:nvPr/>
        </p:nvSpPr>
        <p:spPr bwMode="auto">
          <a:xfrm flipH="1" flipV="1">
            <a:off x="4368800" y="5638800"/>
            <a:ext cx="381000" cy="0"/>
          </a:xfrm>
          <a:prstGeom prst="line">
            <a:avLst/>
          </a:prstGeom>
          <a:noFill/>
          <a:ln w="19050">
            <a:solidFill>
              <a:srgbClr val="FF0000"/>
            </a:solidFill>
            <a:round/>
            <a:headEnd type="triangle" w="med" len="med"/>
            <a:tailEnd/>
          </a:ln>
          <a:effectLst/>
        </p:spPr>
        <p:txBody>
          <a:bodyPr/>
          <a:lstStyle/>
          <a:p>
            <a:endParaRPr lang="en-US"/>
          </a:p>
        </p:txBody>
      </p:sp>
      <p:sp>
        <p:nvSpPr>
          <p:cNvPr id="158773" name="Line 53"/>
          <p:cNvSpPr>
            <a:spLocks noChangeShapeType="1"/>
          </p:cNvSpPr>
          <p:nvPr/>
        </p:nvSpPr>
        <p:spPr bwMode="auto">
          <a:xfrm flipH="1" flipV="1">
            <a:off x="4368800" y="5105400"/>
            <a:ext cx="381000" cy="0"/>
          </a:xfrm>
          <a:prstGeom prst="line">
            <a:avLst/>
          </a:prstGeom>
          <a:noFill/>
          <a:ln w="19050">
            <a:solidFill>
              <a:srgbClr val="FF0000"/>
            </a:solidFill>
            <a:round/>
            <a:headEnd type="triangle" w="med" len="med"/>
            <a:tailEnd/>
          </a:ln>
          <a:effectLst/>
        </p:spPr>
        <p:txBody>
          <a:bodyPr/>
          <a:lstStyle/>
          <a:p>
            <a:endParaRPr lang="en-US"/>
          </a:p>
        </p:txBody>
      </p:sp>
      <p:sp>
        <p:nvSpPr>
          <p:cNvPr id="158774" name="Line 54"/>
          <p:cNvSpPr>
            <a:spLocks noChangeShapeType="1"/>
          </p:cNvSpPr>
          <p:nvPr/>
        </p:nvSpPr>
        <p:spPr bwMode="auto">
          <a:xfrm flipH="1" flipV="1">
            <a:off x="4064000" y="64008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75" name="Line 55"/>
          <p:cNvSpPr>
            <a:spLocks noChangeShapeType="1"/>
          </p:cNvSpPr>
          <p:nvPr/>
        </p:nvSpPr>
        <p:spPr bwMode="auto">
          <a:xfrm flipH="1" flipV="1">
            <a:off x="4064000" y="63246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76" name="Line 56"/>
          <p:cNvSpPr>
            <a:spLocks noChangeShapeType="1"/>
          </p:cNvSpPr>
          <p:nvPr/>
        </p:nvSpPr>
        <p:spPr bwMode="auto">
          <a:xfrm flipH="1" flipV="1">
            <a:off x="4064000" y="63246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77" name="Line 57"/>
          <p:cNvSpPr>
            <a:spLocks noChangeShapeType="1"/>
          </p:cNvSpPr>
          <p:nvPr/>
        </p:nvSpPr>
        <p:spPr bwMode="auto">
          <a:xfrm flipH="1" flipV="1">
            <a:off x="4064000" y="62484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78" name="Line 58"/>
          <p:cNvSpPr>
            <a:spLocks noChangeShapeType="1"/>
          </p:cNvSpPr>
          <p:nvPr/>
        </p:nvSpPr>
        <p:spPr bwMode="auto">
          <a:xfrm flipH="1" flipV="1">
            <a:off x="4064000" y="61722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79" name="Line 59"/>
          <p:cNvSpPr>
            <a:spLocks noChangeShapeType="1"/>
          </p:cNvSpPr>
          <p:nvPr/>
        </p:nvSpPr>
        <p:spPr bwMode="auto">
          <a:xfrm flipH="1" flipV="1">
            <a:off x="4064000" y="50292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80" name="Line 60"/>
          <p:cNvSpPr>
            <a:spLocks noChangeShapeType="1"/>
          </p:cNvSpPr>
          <p:nvPr/>
        </p:nvSpPr>
        <p:spPr bwMode="auto">
          <a:xfrm flipH="1" flipV="1">
            <a:off x="4368800" y="4800600"/>
            <a:ext cx="381000" cy="0"/>
          </a:xfrm>
          <a:prstGeom prst="line">
            <a:avLst/>
          </a:prstGeom>
          <a:noFill/>
          <a:ln w="19050">
            <a:solidFill>
              <a:srgbClr val="FF0000"/>
            </a:solidFill>
            <a:round/>
            <a:headEnd type="triangle" w="med" len="med"/>
            <a:tailEnd/>
          </a:ln>
          <a:effectLst/>
        </p:spPr>
        <p:txBody>
          <a:bodyPr/>
          <a:lstStyle/>
          <a:p>
            <a:endParaRPr lang="en-US"/>
          </a:p>
        </p:txBody>
      </p:sp>
      <p:sp>
        <p:nvSpPr>
          <p:cNvPr id="158781" name="Line 61"/>
          <p:cNvSpPr>
            <a:spLocks noChangeShapeType="1"/>
          </p:cNvSpPr>
          <p:nvPr/>
        </p:nvSpPr>
        <p:spPr bwMode="auto">
          <a:xfrm flipH="1" flipV="1">
            <a:off x="4064000" y="49530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82" name="Line 62"/>
          <p:cNvSpPr>
            <a:spLocks noChangeShapeType="1"/>
          </p:cNvSpPr>
          <p:nvPr/>
        </p:nvSpPr>
        <p:spPr bwMode="auto">
          <a:xfrm flipH="1" flipV="1">
            <a:off x="4064000" y="48768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83" name="Line 63"/>
          <p:cNvSpPr>
            <a:spLocks noChangeShapeType="1"/>
          </p:cNvSpPr>
          <p:nvPr/>
        </p:nvSpPr>
        <p:spPr bwMode="auto">
          <a:xfrm flipH="1" flipV="1">
            <a:off x="4064000" y="51816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84" name="Line 64"/>
          <p:cNvSpPr>
            <a:spLocks noChangeShapeType="1"/>
          </p:cNvSpPr>
          <p:nvPr/>
        </p:nvSpPr>
        <p:spPr bwMode="auto">
          <a:xfrm flipH="1" flipV="1">
            <a:off x="4064000" y="60198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85" name="Line 65"/>
          <p:cNvSpPr>
            <a:spLocks noChangeShapeType="1"/>
          </p:cNvSpPr>
          <p:nvPr/>
        </p:nvSpPr>
        <p:spPr bwMode="auto">
          <a:xfrm flipH="1" flipV="1">
            <a:off x="4064000" y="59436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86" name="Line 66"/>
          <p:cNvSpPr>
            <a:spLocks noChangeShapeType="1"/>
          </p:cNvSpPr>
          <p:nvPr/>
        </p:nvSpPr>
        <p:spPr bwMode="auto">
          <a:xfrm flipH="1" flipV="1">
            <a:off x="4064000" y="58674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87" name="Line 67"/>
          <p:cNvSpPr>
            <a:spLocks noChangeShapeType="1"/>
          </p:cNvSpPr>
          <p:nvPr/>
        </p:nvSpPr>
        <p:spPr bwMode="auto">
          <a:xfrm flipH="1" flipV="1">
            <a:off x="4064000" y="57912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88" name="Line 68"/>
          <p:cNvSpPr>
            <a:spLocks noChangeShapeType="1"/>
          </p:cNvSpPr>
          <p:nvPr/>
        </p:nvSpPr>
        <p:spPr bwMode="auto">
          <a:xfrm flipH="1" flipV="1">
            <a:off x="4064000" y="57150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89" name="Line 69"/>
          <p:cNvSpPr>
            <a:spLocks noChangeShapeType="1"/>
          </p:cNvSpPr>
          <p:nvPr/>
        </p:nvSpPr>
        <p:spPr bwMode="auto">
          <a:xfrm flipH="1" flipV="1">
            <a:off x="4064000" y="55626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90" name="Line 70"/>
          <p:cNvSpPr>
            <a:spLocks noChangeShapeType="1"/>
          </p:cNvSpPr>
          <p:nvPr/>
        </p:nvSpPr>
        <p:spPr bwMode="auto">
          <a:xfrm flipH="1" flipV="1">
            <a:off x="4064000" y="54864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91" name="Line 71"/>
          <p:cNvSpPr>
            <a:spLocks noChangeShapeType="1"/>
          </p:cNvSpPr>
          <p:nvPr/>
        </p:nvSpPr>
        <p:spPr bwMode="auto">
          <a:xfrm flipH="1" flipV="1">
            <a:off x="4064000" y="54102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92" name="Line 72"/>
          <p:cNvSpPr>
            <a:spLocks noChangeShapeType="1"/>
          </p:cNvSpPr>
          <p:nvPr/>
        </p:nvSpPr>
        <p:spPr bwMode="auto">
          <a:xfrm flipH="1" flipV="1">
            <a:off x="4064000" y="53340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93" name="Line 73"/>
          <p:cNvSpPr>
            <a:spLocks noChangeShapeType="1"/>
          </p:cNvSpPr>
          <p:nvPr/>
        </p:nvSpPr>
        <p:spPr bwMode="auto">
          <a:xfrm flipH="1" flipV="1">
            <a:off x="4064000" y="52578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94" name="Line 74"/>
          <p:cNvSpPr>
            <a:spLocks noChangeShapeType="1"/>
          </p:cNvSpPr>
          <p:nvPr/>
        </p:nvSpPr>
        <p:spPr bwMode="auto">
          <a:xfrm flipH="1" flipV="1">
            <a:off x="4064000" y="47244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95" name="Line 75"/>
          <p:cNvSpPr>
            <a:spLocks noChangeShapeType="1"/>
          </p:cNvSpPr>
          <p:nvPr/>
        </p:nvSpPr>
        <p:spPr bwMode="auto">
          <a:xfrm flipH="1" flipV="1">
            <a:off x="4064000" y="4648200"/>
            <a:ext cx="685800" cy="0"/>
          </a:xfrm>
          <a:prstGeom prst="line">
            <a:avLst/>
          </a:prstGeom>
          <a:noFill/>
          <a:ln w="9525">
            <a:solidFill>
              <a:schemeClr val="tx1"/>
            </a:solidFill>
            <a:round/>
            <a:headEnd type="triangle" w="med" len="med"/>
            <a:tailEnd/>
          </a:ln>
          <a:effectLst/>
        </p:spPr>
        <p:txBody>
          <a:bodyPr/>
          <a:lstStyle/>
          <a:p>
            <a:endParaRPr lang="en-US"/>
          </a:p>
        </p:txBody>
      </p:sp>
      <p:sp>
        <p:nvSpPr>
          <p:cNvPr id="158796" name="Line 76"/>
          <p:cNvSpPr>
            <a:spLocks noChangeShapeType="1"/>
          </p:cNvSpPr>
          <p:nvPr/>
        </p:nvSpPr>
        <p:spPr bwMode="auto">
          <a:xfrm flipH="1">
            <a:off x="4521200" y="3505200"/>
            <a:ext cx="228600" cy="0"/>
          </a:xfrm>
          <a:prstGeom prst="line">
            <a:avLst/>
          </a:prstGeom>
          <a:noFill/>
          <a:ln w="19050">
            <a:solidFill>
              <a:schemeClr val="accent2"/>
            </a:solidFill>
            <a:round/>
            <a:headEnd type="triangle" w="med" len="med"/>
            <a:tailEnd/>
          </a:ln>
          <a:effectLst/>
        </p:spPr>
        <p:txBody>
          <a:bodyPr/>
          <a:lstStyle/>
          <a:p>
            <a:endParaRPr lang="en-US"/>
          </a:p>
        </p:txBody>
      </p:sp>
      <p:sp>
        <p:nvSpPr>
          <p:cNvPr id="158797" name="Line 77"/>
          <p:cNvSpPr>
            <a:spLocks noChangeShapeType="1"/>
          </p:cNvSpPr>
          <p:nvPr/>
        </p:nvSpPr>
        <p:spPr bwMode="auto">
          <a:xfrm flipH="1">
            <a:off x="4521200" y="3619500"/>
            <a:ext cx="228600" cy="0"/>
          </a:xfrm>
          <a:prstGeom prst="line">
            <a:avLst/>
          </a:prstGeom>
          <a:noFill/>
          <a:ln w="19050">
            <a:solidFill>
              <a:schemeClr val="accent2"/>
            </a:solidFill>
            <a:round/>
            <a:headEnd type="triangle" w="med" len="med"/>
            <a:tailEnd/>
          </a:ln>
          <a:effectLst/>
        </p:spPr>
        <p:txBody>
          <a:bodyPr/>
          <a:lstStyle/>
          <a:p>
            <a:endParaRPr lang="en-US"/>
          </a:p>
        </p:txBody>
      </p:sp>
      <p:sp>
        <p:nvSpPr>
          <p:cNvPr id="158798" name="Line 78"/>
          <p:cNvSpPr>
            <a:spLocks noChangeShapeType="1"/>
          </p:cNvSpPr>
          <p:nvPr/>
        </p:nvSpPr>
        <p:spPr bwMode="auto">
          <a:xfrm flipH="1">
            <a:off x="4521200" y="3733800"/>
            <a:ext cx="228600" cy="0"/>
          </a:xfrm>
          <a:prstGeom prst="line">
            <a:avLst/>
          </a:prstGeom>
          <a:noFill/>
          <a:ln w="19050">
            <a:solidFill>
              <a:schemeClr val="accent2"/>
            </a:solidFill>
            <a:round/>
            <a:headEnd type="triangle" w="med" len="med"/>
            <a:tailEnd/>
          </a:ln>
          <a:effectLst/>
        </p:spPr>
        <p:txBody>
          <a:bodyPr/>
          <a:lstStyle/>
          <a:p>
            <a:endParaRPr lang="en-US"/>
          </a:p>
        </p:txBody>
      </p:sp>
      <p:sp>
        <p:nvSpPr>
          <p:cNvPr id="158799" name="Line 79"/>
          <p:cNvSpPr>
            <a:spLocks noChangeShapeType="1"/>
          </p:cNvSpPr>
          <p:nvPr/>
        </p:nvSpPr>
        <p:spPr bwMode="auto">
          <a:xfrm flipH="1">
            <a:off x="4521200" y="3924300"/>
            <a:ext cx="228600" cy="0"/>
          </a:xfrm>
          <a:prstGeom prst="line">
            <a:avLst/>
          </a:prstGeom>
          <a:noFill/>
          <a:ln w="19050">
            <a:solidFill>
              <a:schemeClr val="accent2"/>
            </a:solidFill>
            <a:round/>
            <a:headEnd type="triangle" w="med" len="med"/>
            <a:tailEnd/>
          </a:ln>
          <a:effectLst/>
        </p:spPr>
        <p:txBody>
          <a:bodyPr/>
          <a:lstStyle/>
          <a:p>
            <a:endParaRPr lang="en-US"/>
          </a:p>
        </p:txBody>
      </p:sp>
      <p:sp>
        <p:nvSpPr>
          <p:cNvPr id="158800" name="Line 80"/>
          <p:cNvSpPr>
            <a:spLocks noChangeShapeType="1"/>
          </p:cNvSpPr>
          <p:nvPr/>
        </p:nvSpPr>
        <p:spPr bwMode="auto">
          <a:xfrm flipH="1">
            <a:off x="4521200" y="4038600"/>
            <a:ext cx="228600" cy="0"/>
          </a:xfrm>
          <a:prstGeom prst="line">
            <a:avLst/>
          </a:prstGeom>
          <a:noFill/>
          <a:ln w="19050">
            <a:solidFill>
              <a:schemeClr val="accent2"/>
            </a:solidFill>
            <a:round/>
            <a:headEnd type="triangle" w="med" len="med"/>
            <a:tailEnd/>
          </a:ln>
          <a:effectLst/>
        </p:spPr>
        <p:txBody>
          <a:bodyPr/>
          <a:lstStyle/>
          <a:p>
            <a:endParaRPr lang="en-US"/>
          </a:p>
        </p:txBody>
      </p:sp>
      <p:sp>
        <p:nvSpPr>
          <p:cNvPr id="158801" name="Line 81"/>
          <p:cNvSpPr>
            <a:spLocks noChangeShapeType="1"/>
          </p:cNvSpPr>
          <p:nvPr/>
        </p:nvSpPr>
        <p:spPr bwMode="auto">
          <a:xfrm flipH="1">
            <a:off x="4521200" y="4152900"/>
            <a:ext cx="228600" cy="0"/>
          </a:xfrm>
          <a:prstGeom prst="line">
            <a:avLst/>
          </a:prstGeom>
          <a:noFill/>
          <a:ln w="19050">
            <a:solidFill>
              <a:schemeClr val="accent2"/>
            </a:solidFill>
            <a:round/>
            <a:headEnd type="triangle" w="med" len="med"/>
            <a:tailEnd/>
          </a:ln>
          <a:effectLst/>
        </p:spPr>
        <p:txBody>
          <a:bodyPr/>
          <a:lstStyle/>
          <a:p>
            <a:endParaRPr lang="en-US"/>
          </a:p>
        </p:txBody>
      </p:sp>
      <p:sp>
        <p:nvSpPr>
          <p:cNvPr id="158802" name="Line 82"/>
          <p:cNvSpPr>
            <a:spLocks noChangeShapeType="1"/>
          </p:cNvSpPr>
          <p:nvPr/>
        </p:nvSpPr>
        <p:spPr bwMode="auto">
          <a:xfrm flipH="1">
            <a:off x="4521200" y="4267200"/>
            <a:ext cx="228600" cy="0"/>
          </a:xfrm>
          <a:prstGeom prst="line">
            <a:avLst/>
          </a:prstGeom>
          <a:noFill/>
          <a:ln w="19050">
            <a:solidFill>
              <a:schemeClr val="accent2"/>
            </a:solidFill>
            <a:round/>
            <a:headEnd type="triangle" w="med" len="med"/>
            <a:tailEnd/>
          </a:ln>
          <a:effectLst/>
        </p:spPr>
        <p:txBody>
          <a:bodyPr/>
          <a:lstStyle/>
          <a:p>
            <a:endParaRPr lang="en-US"/>
          </a:p>
        </p:txBody>
      </p:sp>
      <p:sp>
        <p:nvSpPr>
          <p:cNvPr id="158803" name="Line 83"/>
          <p:cNvSpPr>
            <a:spLocks noChangeShapeType="1"/>
          </p:cNvSpPr>
          <p:nvPr/>
        </p:nvSpPr>
        <p:spPr bwMode="auto">
          <a:xfrm flipH="1">
            <a:off x="6654800" y="6477000"/>
            <a:ext cx="685800" cy="0"/>
          </a:xfrm>
          <a:prstGeom prst="line">
            <a:avLst/>
          </a:prstGeom>
          <a:noFill/>
          <a:ln w="9525">
            <a:solidFill>
              <a:schemeClr val="tx1"/>
            </a:solidFill>
            <a:round/>
            <a:headEnd type="triangle" w="med" len="med"/>
            <a:tailEnd/>
          </a:ln>
          <a:effectLst/>
        </p:spPr>
        <p:txBody>
          <a:bodyPr/>
          <a:lstStyle/>
          <a:p>
            <a:endParaRPr lang="en-US"/>
          </a:p>
        </p:txBody>
      </p:sp>
      <p:graphicFrame>
        <p:nvGraphicFramePr>
          <p:cNvPr id="158804" name="Object 84"/>
          <p:cNvGraphicFramePr>
            <a:graphicFrameLocks noChangeAspect="1"/>
          </p:cNvGraphicFramePr>
          <p:nvPr/>
        </p:nvGraphicFramePr>
        <p:xfrm>
          <a:off x="6883400" y="5791200"/>
          <a:ext cx="182563" cy="457200"/>
        </p:xfrm>
        <a:graphic>
          <a:graphicData uri="http://schemas.openxmlformats.org/presentationml/2006/ole">
            <p:oleObj spid="_x0000_s158804" name="Equation" r:id="rId7" imgW="75960" imgH="190440" progId="Equation.3">
              <p:embed/>
            </p:oleObj>
          </a:graphicData>
        </a:graphic>
      </p:graphicFrame>
      <p:graphicFrame>
        <p:nvGraphicFramePr>
          <p:cNvPr id="158805" name="Object 85"/>
          <p:cNvGraphicFramePr>
            <a:graphicFrameLocks noChangeAspect="1"/>
          </p:cNvGraphicFramePr>
          <p:nvPr/>
        </p:nvGraphicFramePr>
        <p:xfrm>
          <a:off x="6832600" y="762000"/>
          <a:ext cx="939800" cy="366713"/>
        </p:xfrm>
        <a:graphic>
          <a:graphicData uri="http://schemas.openxmlformats.org/presentationml/2006/ole">
            <p:oleObj spid="_x0000_s158805" name="Equation" r:id="rId8" imgW="520560" imgH="203040" progId="Equation.3">
              <p:embed/>
            </p:oleObj>
          </a:graphicData>
        </a:graphic>
      </p:graphicFrame>
      <p:graphicFrame>
        <p:nvGraphicFramePr>
          <p:cNvPr id="158806" name="Object 86"/>
          <p:cNvGraphicFramePr>
            <a:graphicFrameLocks noChangeAspect="1"/>
          </p:cNvGraphicFramePr>
          <p:nvPr/>
        </p:nvGraphicFramePr>
        <p:xfrm>
          <a:off x="3886200" y="838200"/>
          <a:ext cx="641350" cy="366713"/>
        </p:xfrm>
        <a:graphic>
          <a:graphicData uri="http://schemas.openxmlformats.org/presentationml/2006/ole">
            <p:oleObj spid="_x0000_s158806" name="Equation" r:id="rId9" imgW="355320" imgH="203040" progId="Equation.3">
              <p:embed/>
            </p:oleObj>
          </a:graphicData>
        </a:graphic>
      </p:graphicFrame>
      <p:sp>
        <p:nvSpPr>
          <p:cNvPr id="158807" name="Text Box 87"/>
          <p:cNvSpPr txBox="1">
            <a:spLocks noChangeArrowheads="1"/>
          </p:cNvSpPr>
          <p:nvPr/>
        </p:nvSpPr>
        <p:spPr bwMode="auto">
          <a:xfrm>
            <a:off x="6350000" y="1219200"/>
            <a:ext cx="304800" cy="304800"/>
          </a:xfrm>
          <a:prstGeom prst="rect">
            <a:avLst/>
          </a:prstGeom>
          <a:noFill/>
          <a:ln w="9525">
            <a:noFill/>
            <a:miter lim="800000"/>
            <a:headEnd/>
            <a:tailEnd/>
          </a:ln>
          <a:effectLst/>
        </p:spPr>
        <p:txBody>
          <a:bodyPr>
            <a:spAutoFit/>
          </a:bodyPr>
          <a:lstStyle/>
          <a:p>
            <a:pPr>
              <a:spcBef>
                <a:spcPct val="50000"/>
              </a:spcBef>
            </a:pPr>
            <a:r>
              <a:rPr lang="en-US" sz="1400">
                <a:latin typeface="Times New Roman" pitchFamily="18" charset="0"/>
              </a:rPr>
              <a:t>0</a:t>
            </a:r>
          </a:p>
        </p:txBody>
      </p:sp>
      <p:sp>
        <p:nvSpPr>
          <p:cNvPr id="158808" name="Text Box 88"/>
          <p:cNvSpPr txBox="1">
            <a:spLocks noChangeArrowheads="1"/>
          </p:cNvSpPr>
          <p:nvPr/>
        </p:nvSpPr>
        <p:spPr bwMode="auto">
          <a:xfrm>
            <a:off x="6197600" y="6248400"/>
            <a:ext cx="533400" cy="304800"/>
          </a:xfrm>
          <a:prstGeom prst="rect">
            <a:avLst/>
          </a:prstGeom>
          <a:noFill/>
          <a:ln w="9525">
            <a:noFill/>
            <a:miter lim="800000"/>
            <a:headEnd/>
            <a:tailEnd/>
          </a:ln>
          <a:effectLst/>
        </p:spPr>
        <p:txBody>
          <a:bodyPr>
            <a:spAutoFit/>
          </a:bodyPr>
          <a:lstStyle/>
          <a:p>
            <a:pPr>
              <a:spcBef>
                <a:spcPct val="50000"/>
              </a:spcBef>
            </a:pPr>
            <a:r>
              <a:rPr lang="en-US" sz="1400">
                <a:latin typeface="Times New Roman" pitchFamily="18" charset="0"/>
              </a:rPr>
              <a:t>255</a:t>
            </a:r>
          </a:p>
        </p:txBody>
      </p:sp>
      <p:sp>
        <p:nvSpPr>
          <p:cNvPr id="158809" name="Text Box 89"/>
          <p:cNvSpPr txBox="1">
            <a:spLocks noChangeArrowheads="1"/>
          </p:cNvSpPr>
          <p:nvPr/>
        </p:nvSpPr>
        <p:spPr bwMode="auto">
          <a:xfrm>
            <a:off x="5435600" y="3581400"/>
            <a:ext cx="1143000" cy="519113"/>
          </a:xfrm>
          <a:prstGeom prst="rect">
            <a:avLst/>
          </a:prstGeom>
          <a:noFill/>
          <a:ln w="9525">
            <a:noFill/>
            <a:miter lim="800000"/>
            <a:headEnd/>
            <a:tailEnd/>
          </a:ln>
          <a:effectLst/>
        </p:spPr>
        <p:txBody>
          <a:bodyPr>
            <a:spAutoFit/>
          </a:bodyPr>
          <a:lstStyle/>
          <a:p>
            <a:pPr>
              <a:spcBef>
                <a:spcPct val="50000"/>
              </a:spcBef>
            </a:pPr>
            <a:r>
              <a:rPr lang="en-US" sz="2800">
                <a:latin typeface="Times New Roman" pitchFamily="18" charset="0"/>
              </a:rPr>
              <a:t>IFFT</a:t>
            </a:r>
          </a:p>
        </p:txBody>
      </p:sp>
      <p:sp>
        <p:nvSpPr>
          <p:cNvPr id="158810" name="Line 90"/>
          <p:cNvSpPr>
            <a:spLocks noChangeShapeType="1"/>
          </p:cNvSpPr>
          <p:nvPr/>
        </p:nvSpPr>
        <p:spPr bwMode="auto">
          <a:xfrm>
            <a:off x="609600" y="1143000"/>
            <a:ext cx="609600" cy="0"/>
          </a:xfrm>
          <a:prstGeom prst="line">
            <a:avLst/>
          </a:prstGeom>
          <a:noFill/>
          <a:ln w="9525">
            <a:solidFill>
              <a:schemeClr val="tx1"/>
            </a:solidFill>
            <a:round/>
            <a:headEnd/>
            <a:tailEnd type="triangle" w="med" len="med"/>
          </a:ln>
          <a:effectLst/>
        </p:spPr>
        <p:txBody>
          <a:bodyPr/>
          <a:lstStyle/>
          <a:p>
            <a:endParaRPr lang="en-US"/>
          </a:p>
        </p:txBody>
      </p:sp>
      <p:sp>
        <p:nvSpPr>
          <p:cNvPr id="158811" name="Line 91"/>
          <p:cNvSpPr>
            <a:spLocks noChangeShapeType="1"/>
          </p:cNvSpPr>
          <p:nvPr/>
        </p:nvSpPr>
        <p:spPr bwMode="auto">
          <a:xfrm flipH="1">
            <a:off x="609600" y="1600200"/>
            <a:ext cx="381000" cy="0"/>
          </a:xfrm>
          <a:prstGeom prst="line">
            <a:avLst/>
          </a:prstGeom>
          <a:noFill/>
          <a:ln w="19050">
            <a:solidFill>
              <a:srgbClr val="FF0000"/>
            </a:solidFill>
            <a:round/>
            <a:headEnd type="triangle" w="med" len="med"/>
            <a:tailEnd/>
          </a:ln>
          <a:effectLst/>
        </p:spPr>
        <p:txBody>
          <a:bodyPr/>
          <a:lstStyle/>
          <a:p>
            <a:endParaRPr lang="en-US"/>
          </a:p>
        </p:txBody>
      </p:sp>
      <p:sp>
        <p:nvSpPr>
          <p:cNvPr id="158812" name="Line 92"/>
          <p:cNvSpPr>
            <a:spLocks noChangeShapeType="1"/>
          </p:cNvSpPr>
          <p:nvPr/>
        </p:nvSpPr>
        <p:spPr bwMode="auto">
          <a:xfrm flipH="1">
            <a:off x="609600" y="1981200"/>
            <a:ext cx="228600" cy="0"/>
          </a:xfrm>
          <a:prstGeom prst="line">
            <a:avLst/>
          </a:prstGeom>
          <a:noFill/>
          <a:ln w="19050">
            <a:solidFill>
              <a:schemeClr val="accent2"/>
            </a:solidFill>
            <a:round/>
            <a:headEnd type="triangle" w="med" len="med"/>
            <a:tailEnd/>
          </a:ln>
          <a:effectLst/>
        </p:spPr>
        <p:txBody>
          <a:bodyPr/>
          <a:lstStyle/>
          <a:p>
            <a:endParaRPr lang="en-US"/>
          </a:p>
        </p:txBody>
      </p:sp>
      <p:sp>
        <p:nvSpPr>
          <p:cNvPr id="158813" name="Text Box 93"/>
          <p:cNvSpPr txBox="1">
            <a:spLocks noChangeArrowheads="1"/>
          </p:cNvSpPr>
          <p:nvPr/>
        </p:nvSpPr>
        <p:spPr bwMode="auto">
          <a:xfrm>
            <a:off x="1371600" y="914400"/>
            <a:ext cx="1524000" cy="457200"/>
          </a:xfrm>
          <a:prstGeom prst="rect">
            <a:avLst/>
          </a:prstGeom>
          <a:noFill/>
          <a:ln w="9525">
            <a:noFill/>
            <a:miter lim="800000"/>
            <a:headEnd/>
            <a:tailEnd/>
          </a:ln>
          <a:effectLst/>
        </p:spPr>
        <p:txBody>
          <a:bodyPr>
            <a:spAutoFit/>
          </a:bodyPr>
          <a:lstStyle/>
          <a:p>
            <a:pPr>
              <a:spcBef>
                <a:spcPct val="50000"/>
              </a:spcBef>
            </a:pPr>
            <a:r>
              <a:rPr lang="en-US" sz="2400">
                <a:latin typeface="Times New Roman" pitchFamily="18" charset="0"/>
              </a:rPr>
              <a:t>Data (192) </a:t>
            </a:r>
          </a:p>
        </p:txBody>
      </p:sp>
      <p:sp>
        <p:nvSpPr>
          <p:cNvPr id="158814" name="Text Box 94"/>
          <p:cNvSpPr txBox="1">
            <a:spLocks noChangeArrowheads="1"/>
          </p:cNvSpPr>
          <p:nvPr/>
        </p:nvSpPr>
        <p:spPr bwMode="auto">
          <a:xfrm>
            <a:off x="1066800" y="1371600"/>
            <a:ext cx="1828800" cy="457200"/>
          </a:xfrm>
          <a:prstGeom prst="rect">
            <a:avLst/>
          </a:prstGeom>
          <a:noFill/>
          <a:ln w="9525">
            <a:noFill/>
            <a:miter lim="800000"/>
            <a:headEnd/>
            <a:tailEnd/>
          </a:ln>
          <a:effectLst/>
        </p:spPr>
        <p:txBody>
          <a:bodyPr>
            <a:spAutoFit/>
          </a:bodyPr>
          <a:lstStyle/>
          <a:p>
            <a:pPr>
              <a:spcBef>
                <a:spcPct val="50000"/>
              </a:spcBef>
            </a:pPr>
            <a:r>
              <a:rPr lang="en-US" sz="2400">
                <a:solidFill>
                  <a:srgbClr val="FF0000"/>
                </a:solidFill>
                <a:latin typeface="Times New Roman" pitchFamily="18" charset="0"/>
              </a:rPr>
              <a:t>Pilots (8)</a:t>
            </a:r>
          </a:p>
        </p:txBody>
      </p:sp>
      <p:sp>
        <p:nvSpPr>
          <p:cNvPr id="158815" name="Text Box 95"/>
          <p:cNvSpPr txBox="1">
            <a:spLocks noChangeArrowheads="1"/>
          </p:cNvSpPr>
          <p:nvPr/>
        </p:nvSpPr>
        <p:spPr bwMode="auto">
          <a:xfrm>
            <a:off x="914400" y="1752600"/>
            <a:ext cx="1600200" cy="457200"/>
          </a:xfrm>
          <a:prstGeom prst="rect">
            <a:avLst/>
          </a:prstGeom>
          <a:noFill/>
          <a:ln w="9525">
            <a:noFill/>
            <a:miter lim="800000"/>
            <a:headEnd/>
            <a:tailEnd/>
          </a:ln>
          <a:effectLst/>
        </p:spPr>
        <p:txBody>
          <a:bodyPr>
            <a:spAutoFit/>
          </a:bodyPr>
          <a:lstStyle/>
          <a:p>
            <a:pPr>
              <a:spcBef>
                <a:spcPct val="50000"/>
              </a:spcBef>
            </a:pPr>
            <a:r>
              <a:rPr lang="en-US" sz="2400">
                <a:solidFill>
                  <a:schemeClr val="accent2"/>
                </a:solidFill>
                <a:latin typeface="Times New Roman" pitchFamily="18" charset="0"/>
              </a:rPr>
              <a:t>Nulls (56)</a:t>
            </a:r>
          </a:p>
        </p:txBody>
      </p:sp>
      <p:sp>
        <p:nvSpPr>
          <p:cNvPr id="158816" name="Text Box 96"/>
          <p:cNvSpPr txBox="1">
            <a:spLocks noChangeArrowheads="1"/>
          </p:cNvSpPr>
          <p:nvPr/>
        </p:nvSpPr>
        <p:spPr bwMode="auto">
          <a:xfrm>
            <a:off x="3733800" y="1447800"/>
            <a:ext cx="396875" cy="304800"/>
          </a:xfrm>
          <a:prstGeom prst="rect">
            <a:avLst/>
          </a:prstGeom>
          <a:noFill/>
          <a:ln w="9525">
            <a:noFill/>
            <a:miter lim="800000"/>
            <a:headEnd/>
            <a:tailEnd/>
          </a:ln>
          <a:effectLst/>
        </p:spPr>
        <p:txBody>
          <a:bodyPr>
            <a:spAutoFit/>
          </a:bodyPr>
          <a:lstStyle/>
          <a:p>
            <a:pPr>
              <a:spcBef>
                <a:spcPct val="50000"/>
              </a:spcBef>
            </a:pPr>
            <a:r>
              <a:rPr lang="en-US" sz="1400">
                <a:latin typeface="Times New Roman" pitchFamily="18" charset="0"/>
              </a:rPr>
              <a:t>12</a:t>
            </a:r>
          </a:p>
        </p:txBody>
      </p:sp>
      <p:sp>
        <p:nvSpPr>
          <p:cNvPr id="158817" name="Text Box 97"/>
          <p:cNvSpPr txBox="1">
            <a:spLocks noChangeArrowheads="1"/>
          </p:cNvSpPr>
          <p:nvPr/>
        </p:nvSpPr>
        <p:spPr bwMode="auto">
          <a:xfrm>
            <a:off x="3733800" y="1828800"/>
            <a:ext cx="396875" cy="304800"/>
          </a:xfrm>
          <a:prstGeom prst="rect">
            <a:avLst/>
          </a:prstGeom>
          <a:noFill/>
          <a:ln w="9525">
            <a:noFill/>
            <a:miter lim="800000"/>
            <a:headEnd/>
            <a:tailEnd/>
          </a:ln>
          <a:effectLst/>
        </p:spPr>
        <p:txBody>
          <a:bodyPr>
            <a:spAutoFit/>
          </a:bodyPr>
          <a:lstStyle/>
          <a:p>
            <a:pPr>
              <a:spcBef>
                <a:spcPct val="50000"/>
              </a:spcBef>
            </a:pPr>
            <a:r>
              <a:rPr lang="en-US" sz="1400">
                <a:latin typeface="Times New Roman" pitchFamily="18" charset="0"/>
              </a:rPr>
              <a:t>24</a:t>
            </a:r>
          </a:p>
        </p:txBody>
      </p:sp>
      <p:sp>
        <p:nvSpPr>
          <p:cNvPr id="158818" name="Text Box 98"/>
          <p:cNvSpPr txBox="1">
            <a:spLocks noChangeArrowheads="1"/>
          </p:cNvSpPr>
          <p:nvPr/>
        </p:nvSpPr>
        <p:spPr bwMode="auto">
          <a:xfrm>
            <a:off x="3733800" y="2286000"/>
            <a:ext cx="396875" cy="304800"/>
          </a:xfrm>
          <a:prstGeom prst="rect">
            <a:avLst/>
          </a:prstGeom>
          <a:noFill/>
          <a:ln w="9525">
            <a:noFill/>
            <a:miter lim="800000"/>
            <a:headEnd/>
            <a:tailEnd/>
          </a:ln>
          <a:effectLst/>
        </p:spPr>
        <p:txBody>
          <a:bodyPr>
            <a:spAutoFit/>
          </a:bodyPr>
          <a:lstStyle/>
          <a:p>
            <a:pPr>
              <a:spcBef>
                <a:spcPct val="50000"/>
              </a:spcBef>
            </a:pPr>
            <a:r>
              <a:rPr lang="en-US" sz="1400">
                <a:latin typeface="Times New Roman" pitchFamily="18" charset="0"/>
              </a:rPr>
              <a:t>24</a:t>
            </a:r>
          </a:p>
        </p:txBody>
      </p:sp>
      <p:sp>
        <p:nvSpPr>
          <p:cNvPr id="158819" name="Text Box 99"/>
          <p:cNvSpPr txBox="1">
            <a:spLocks noChangeArrowheads="1"/>
          </p:cNvSpPr>
          <p:nvPr/>
        </p:nvSpPr>
        <p:spPr bwMode="auto">
          <a:xfrm>
            <a:off x="3733800" y="2743200"/>
            <a:ext cx="396875" cy="304800"/>
          </a:xfrm>
          <a:prstGeom prst="rect">
            <a:avLst/>
          </a:prstGeom>
          <a:noFill/>
          <a:ln w="9525">
            <a:noFill/>
            <a:miter lim="800000"/>
            <a:headEnd/>
            <a:tailEnd/>
          </a:ln>
          <a:effectLst/>
        </p:spPr>
        <p:txBody>
          <a:bodyPr>
            <a:spAutoFit/>
          </a:bodyPr>
          <a:lstStyle/>
          <a:p>
            <a:pPr>
              <a:spcBef>
                <a:spcPct val="50000"/>
              </a:spcBef>
            </a:pPr>
            <a:r>
              <a:rPr lang="en-US" sz="1400">
                <a:latin typeface="Times New Roman" pitchFamily="18" charset="0"/>
              </a:rPr>
              <a:t>24</a:t>
            </a:r>
          </a:p>
        </p:txBody>
      </p:sp>
      <p:sp>
        <p:nvSpPr>
          <p:cNvPr id="158820" name="Text Box 100"/>
          <p:cNvSpPr txBox="1">
            <a:spLocks noChangeArrowheads="1"/>
          </p:cNvSpPr>
          <p:nvPr/>
        </p:nvSpPr>
        <p:spPr bwMode="auto">
          <a:xfrm>
            <a:off x="3733800" y="3048000"/>
            <a:ext cx="396875" cy="304800"/>
          </a:xfrm>
          <a:prstGeom prst="rect">
            <a:avLst/>
          </a:prstGeom>
          <a:noFill/>
          <a:ln w="9525">
            <a:noFill/>
            <a:miter lim="800000"/>
            <a:headEnd/>
            <a:tailEnd/>
          </a:ln>
          <a:effectLst/>
        </p:spPr>
        <p:txBody>
          <a:bodyPr>
            <a:spAutoFit/>
          </a:bodyPr>
          <a:lstStyle/>
          <a:p>
            <a:pPr>
              <a:spcBef>
                <a:spcPct val="50000"/>
              </a:spcBef>
            </a:pPr>
            <a:r>
              <a:rPr lang="en-US" sz="1400">
                <a:latin typeface="Times New Roman" pitchFamily="18" charset="0"/>
              </a:rPr>
              <a:t>12</a:t>
            </a:r>
          </a:p>
        </p:txBody>
      </p:sp>
      <p:sp>
        <p:nvSpPr>
          <p:cNvPr id="158821" name="Text Box 101"/>
          <p:cNvSpPr txBox="1">
            <a:spLocks noChangeArrowheads="1"/>
          </p:cNvSpPr>
          <p:nvPr/>
        </p:nvSpPr>
        <p:spPr bwMode="auto">
          <a:xfrm>
            <a:off x="3733800" y="6096000"/>
            <a:ext cx="396875" cy="304800"/>
          </a:xfrm>
          <a:prstGeom prst="rect">
            <a:avLst/>
          </a:prstGeom>
          <a:noFill/>
          <a:ln w="9525">
            <a:noFill/>
            <a:miter lim="800000"/>
            <a:headEnd/>
            <a:tailEnd/>
          </a:ln>
          <a:effectLst/>
        </p:spPr>
        <p:txBody>
          <a:bodyPr>
            <a:spAutoFit/>
          </a:bodyPr>
          <a:lstStyle/>
          <a:p>
            <a:pPr>
              <a:spcBef>
                <a:spcPct val="50000"/>
              </a:spcBef>
            </a:pPr>
            <a:r>
              <a:rPr lang="en-US" sz="1400">
                <a:latin typeface="Times New Roman" pitchFamily="18" charset="0"/>
              </a:rPr>
              <a:t>12</a:t>
            </a:r>
          </a:p>
        </p:txBody>
      </p:sp>
      <p:sp>
        <p:nvSpPr>
          <p:cNvPr id="158822" name="Text Box 102"/>
          <p:cNvSpPr txBox="1">
            <a:spLocks noChangeArrowheads="1"/>
          </p:cNvSpPr>
          <p:nvPr/>
        </p:nvSpPr>
        <p:spPr bwMode="auto">
          <a:xfrm>
            <a:off x="3717925" y="4495800"/>
            <a:ext cx="396875" cy="304800"/>
          </a:xfrm>
          <a:prstGeom prst="rect">
            <a:avLst/>
          </a:prstGeom>
          <a:noFill/>
          <a:ln w="9525">
            <a:noFill/>
            <a:miter lim="800000"/>
            <a:headEnd/>
            <a:tailEnd/>
          </a:ln>
          <a:effectLst/>
        </p:spPr>
        <p:txBody>
          <a:bodyPr>
            <a:spAutoFit/>
          </a:bodyPr>
          <a:lstStyle/>
          <a:p>
            <a:pPr>
              <a:spcBef>
                <a:spcPct val="50000"/>
              </a:spcBef>
            </a:pPr>
            <a:r>
              <a:rPr lang="en-US" sz="1400">
                <a:latin typeface="Times New Roman" pitchFamily="18" charset="0"/>
              </a:rPr>
              <a:t>12</a:t>
            </a:r>
          </a:p>
        </p:txBody>
      </p:sp>
      <p:sp>
        <p:nvSpPr>
          <p:cNvPr id="158823" name="Text Box 103"/>
          <p:cNvSpPr txBox="1">
            <a:spLocks noChangeArrowheads="1"/>
          </p:cNvSpPr>
          <p:nvPr/>
        </p:nvSpPr>
        <p:spPr bwMode="auto">
          <a:xfrm>
            <a:off x="3733800" y="5715000"/>
            <a:ext cx="396875" cy="304800"/>
          </a:xfrm>
          <a:prstGeom prst="rect">
            <a:avLst/>
          </a:prstGeom>
          <a:noFill/>
          <a:ln w="9525">
            <a:noFill/>
            <a:miter lim="800000"/>
            <a:headEnd/>
            <a:tailEnd/>
          </a:ln>
          <a:effectLst/>
        </p:spPr>
        <p:txBody>
          <a:bodyPr>
            <a:spAutoFit/>
          </a:bodyPr>
          <a:lstStyle/>
          <a:p>
            <a:pPr>
              <a:spcBef>
                <a:spcPct val="50000"/>
              </a:spcBef>
            </a:pPr>
            <a:r>
              <a:rPr lang="en-US" sz="1400">
                <a:latin typeface="Times New Roman" pitchFamily="18" charset="0"/>
              </a:rPr>
              <a:t>24</a:t>
            </a:r>
          </a:p>
        </p:txBody>
      </p:sp>
      <p:sp>
        <p:nvSpPr>
          <p:cNvPr id="158824" name="Text Box 104"/>
          <p:cNvSpPr txBox="1">
            <a:spLocks noChangeArrowheads="1"/>
          </p:cNvSpPr>
          <p:nvPr/>
        </p:nvSpPr>
        <p:spPr bwMode="auto">
          <a:xfrm>
            <a:off x="3717925" y="5257800"/>
            <a:ext cx="396875" cy="304800"/>
          </a:xfrm>
          <a:prstGeom prst="rect">
            <a:avLst/>
          </a:prstGeom>
          <a:noFill/>
          <a:ln w="9525">
            <a:noFill/>
            <a:miter lim="800000"/>
            <a:headEnd/>
            <a:tailEnd/>
          </a:ln>
          <a:effectLst/>
        </p:spPr>
        <p:txBody>
          <a:bodyPr>
            <a:spAutoFit/>
          </a:bodyPr>
          <a:lstStyle/>
          <a:p>
            <a:pPr>
              <a:spcBef>
                <a:spcPct val="50000"/>
              </a:spcBef>
            </a:pPr>
            <a:r>
              <a:rPr lang="en-US" sz="1400">
                <a:latin typeface="Times New Roman" pitchFamily="18" charset="0"/>
              </a:rPr>
              <a:t>24</a:t>
            </a:r>
          </a:p>
        </p:txBody>
      </p:sp>
      <p:sp>
        <p:nvSpPr>
          <p:cNvPr id="158825" name="Text Box 105"/>
          <p:cNvSpPr txBox="1">
            <a:spLocks noChangeArrowheads="1"/>
          </p:cNvSpPr>
          <p:nvPr/>
        </p:nvSpPr>
        <p:spPr bwMode="auto">
          <a:xfrm>
            <a:off x="3717925" y="4800600"/>
            <a:ext cx="396875" cy="304800"/>
          </a:xfrm>
          <a:prstGeom prst="rect">
            <a:avLst/>
          </a:prstGeom>
          <a:noFill/>
          <a:ln w="9525">
            <a:noFill/>
            <a:miter lim="800000"/>
            <a:headEnd/>
            <a:tailEnd/>
          </a:ln>
          <a:effectLst/>
        </p:spPr>
        <p:txBody>
          <a:bodyPr>
            <a:spAutoFit/>
          </a:bodyPr>
          <a:lstStyle/>
          <a:p>
            <a:pPr>
              <a:spcBef>
                <a:spcPct val="50000"/>
              </a:spcBef>
            </a:pPr>
            <a:r>
              <a:rPr lang="en-US" sz="1400">
                <a:latin typeface="Times New Roman" pitchFamily="18" charset="0"/>
              </a:rPr>
              <a:t>24</a:t>
            </a:r>
          </a:p>
        </p:txBody>
      </p:sp>
      <p:graphicFrame>
        <p:nvGraphicFramePr>
          <p:cNvPr id="158826" name="Object 106"/>
          <p:cNvGraphicFramePr>
            <a:graphicFrameLocks noChangeAspect="1"/>
          </p:cNvGraphicFramePr>
          <p:nvPr/>
        </p:nvGraphicFramePr>
        <p:xfrm>
          <a:off x="4724400" y="685800"/>
          <a:ext cx="201613" cy="444500"/>
        </p:xfrm>
        <a:graphic>
          <a:graphicData uri="http://schemas.openxmlformats.org/presentationml/2006/ole">
            <p:oleObj spid="_x0000_s158826" name="Equation" r:id="rId10" imgW="126720" imgH="279360" progId="Equation.3">
              <p:embed/>
            </p:oleObj>
          </a:graphicData>
        </a:graphic>
      </p:graphicFrame>
      <p:graphicFrame>
        <p:nvGraphicFramePr>
          <p:cNvPr id="158827" name="Object 107"/>
          <p:cNvGraphicFramePr>
            <a:graphicFrameLocks noChangeAspect="1"/>
          </p:cNvGraphicFramePr>
          <p:nvPr/>
        </p:nvGraphicFramePr>
        <p:xfrm>
          <a:off x="6400800" y="685800"/>
          <a:ext cx="201613" cy="444500"/>
        </p:xfrm>
        <a:graphic>
          <a:graphicData uri="http://schemas.openxmlformats.org/presentationml/2006/ole">
            <p:oleObj spid="_x0000_s158827" name="Equation" r:id="rId11" imgW="126720" imgH="279360" progId="Equation.3">
              <p:embed/>
            </p:oleObj>
          </a:graphicData>
        </a:graphic>
      </p:graphicFrame>
      <p:sp>
        <p:nvSpPr>
          <p:cNvPr id="158828" name="Text Box 108"/>
          <p:cNvSpPr txBox="1">
            <a:spLocks noChangeArrowheads="1"/>
          </p:cNvSpPr>
          <p:nvPr/>
        </p:nvSpPr>
        <p:spPr bwMode="auto">
          <a:xfrm>
            <a:off x="4648200" y="4419600"/>
            <a:ext cx="533400" cy="304800"/>
          </a:xfrm>
          <a:prstGeom prst="rect">
            <a:avLst/>
          </a:prstGeom>
          <a:noFill/>
          <a:ln w="9525">
            <a:noFill/>
            <a:miter lim="800000"/>
            <a:headEnd/>
            <a:tailEnd/>
          </a:ln>
          <a:effectLst/>
        </p:spPr>
        <p:txBody>
          <a:bodyPr>
            <a:spAutoFit/>
          </a:bodyPr>
          <a:lstStyle/>
          <a:p>
            <a:pPr>
              <a:spcBef>
                <a:spcPct val="50000"/>
              </a:spcBef>
            </a:pPr>
            <a:r>
              <a:rPr lang="en-US" sz="1400">
                <a:latin typeface="Times New Roman" pitchFamily="18" charset="0"/>
              </a:rPr>
              <a:t>156</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ext Box 4"/>
          <p:cNvSpPr txBox="1">
            <a:spLocks noChangeArrowheads="1"/>
          </p:cNvSpPr>
          <p:nvPr/>
        </p:nvSpPr>
        <p:spPr bwMode="auto">
          <a:xfrm>
            <a:off x="0" y="381000"/>
            <a:ext cx="9144000" cy="396875"/>
          </a:xfrm>
          <a:prstGeom prst="rect">
            <a:avLst/>
          </a:prstGeom>
          <a:noFill/>
          <a:ln w="9525">
            <a:noFill/>
            <a:miter lim="800000"/>
            <a:headEnd/>
            <a:tailEnd/>
          </a:ln>
          <a:effectLst/>
        </p:spPr>
        <p:txBody>
          <a:bodyPr>
            <a:spAutoFit/>
          </a:bodyPr>
          <a:lstStyle/>
          <a:p>
            <a:pPr algn="ctr">
              <a:spcBef>
                <a:spcPct val="50000"/>
              </a:spcBef>
            </a:pPr>
            <a:r>
              <a:rPr lang="en-US" sz="2000" b="1"/>
              <a:t>IEEE802.16 Implementation</a:t>
            </a:r>
          </a:p>
        </p:txBody>
      </p:sp>
      <p:sp>
        <p:nvSpPr>
          <p:cNvPr id="29701" name="Text Box 5"/>
          <p:cNvSpPr txBox="1">
            <a:spLocks noChangeArrowheads="1"/>
          </p:cNvSpPr>
          <p:nvPr/>
        </p:nvSpPr>
        <p:spPr bwMode="auto">
          <a:xfrm>
            <a:off x="0" y="1143000"/>
            <a:ext cx="9144000" cy="2017713"/>
          </a:xfrm>
          <a:prstGeom prst="rect">
            <a:avLst/>
          </a:prstGeom>
          <a:noFill/>
          <a:ln w="9525">
            <a:noFill/>
            <a:miter lim="800000"/>
            <a:headEnd/>
            <a:tailEnd/>
          </a:ln>
          <a:effectLst/>
        </p:spPr>
        <p:txBody>
          <a:bodyPr>
            <a:spAutoFit/>
          </a:bodyPr>
          <a:lstStyle/>
          <a:p>
            <a:pPr>
              <a:spcBef>
                <a:spcPct val="50000"/>
              </a:spcBef>
            </a:pPr>
            <a:r>
              <a:rPr lang="en-US"/>
              <a:t>In addition to OFDM Modulator/Demodulator and Coding we need</a:t>
            </a:r>
          </a:p>
          <a:p>
            <a:pPr>
              <a:spcBef>
                <a:spcPct val="50000"/>
              </a:spcBef>
            </a:pPr>
            <a:endParaRPr lang="en-US"/>
          </a:p>
          <a:p>
            <a:pPr>
              <a:spcBef>
                <a:spcPct val="50000"/>
              </a:spcBef>
              <a:buFontTx/>
              <a:buChar char="•"/>
            </a:pPr>
            <a:r>
              <a:rPr lang="en-US"/>
              <a:t> Time Synchronization: to detect when the packet begins</a:t>
            </a:r>
          </a:p>
          <a:p>
            <a:pPr>
              <a:spcBef>
                <a:spcPct val="50000"/>
              </a:spcBef>
              <a:buFontTx/>
              <a:buChar char="•"/>
            </a:pPr>
            <a:r>
              <a:rPr lang="en-US"/>
              <a:t> Channel Estimation: needed in OFDM demodulator</a:t>
            </a:r>
          </a:p>
          <a:p>
            <a:pPr>
              <a:spcBef>
                <a:spcPct val="50000"/>
              </a:spcBef>
              <a:buFontTx/>
              <a:buChar char="•"/>
            </a:pPr>
            <a:r>
              <a:rPr lang="en-US"/>
              <a:t> Channel Tracking: to track the time varying channel (for mobile only)</a:t>
            </a:r>
          </a:p>
        </p:txBody>
      </p:sp>
      <p:sp>
        <p:nvSpPr>
          <p:cNvPr id="29703" name="Text Box 7"/>
          <p:cNvSpPr txBox="1">
            <a:spLocks noChangeArrowheads="1"/>
          </p:cNvSpPr>
          <p:nvPr/>
        </p:nvSpPr>
        <p:spPr bwMode="auto">
          <a:xfrm>
            <a:off x="0" y="4114800"/>
            <a:ext cx="8610600" cy="1466850"/>
          </a:xfrm>
          <a:prstGeom prst="rect">
            <a:avLst/>
          </a:prstGeom>
          <a:noFill/>
          <a:ln w="9525">
            <a:noFill/>
            <a:miter lim="800000"/>
            <a:headEnd/>
            <a:tailEnd/>
          </a:ln>
          <a:effectLst/>
        </p:spPr>
        <p:txBody>
          <a:bodyPr>
            <a:spAutoFit/>
          </a:bodyPr>
          <a:lstStyle/>
          <a:p>
            <a:pPr>
              <a:spcBef>
                <a:spcPct val="50000"/>
              </a:spcBef>
            </a:pPr>
            <a:r>
              <a:rPr lang="en-US"/>
              <a:t>In addition we need</a:t>
            </a:r>
          </a:p>
          <a:p>
            <a:pPr>
              <a:spcBef>
                <a:spcPct val="50000"/>
              </a:spcBef>
              <a:buFontTx/>
              <a:buChar char="•"/>
            </a:pPr>
            <a:r>
              <a:rPr lang="en-US"/>
              <a:t> Frequency Offset Estimation: to compensate for phase errors and noise in the oscillators</a:t>
            </a:r>
          </a:p>
          <a:p>
            <a:pPr>
              <a:spcBef>
                <a:spcPct val="50000"/>
              </a:spcBef>
              <a:buFontTx/>
              <a:buChar char="•"/>
            </a:pPr>
            <a:r>
              <a:rPr lang="en-US"/>
              <a:t> Offset tracking: to track synchronization errors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32" name="Text Box 8"/>
          <p:cNvSpPr txBox="1">
            <a:spLocks noChangeArrowheads="1"/>
          </p:cNvSpPr>
          <p:nvPr/>
        </p:nvSpPr>
        <p:spPr bwMode="auto">
          <a:xfrm>
            <a:off x="0" y="228600"/>
            <a:ext cx="9144000" cy="366713"/>
          </a:xfrm>
          <a:prstGeom prst="rect">
            <a:avLst/>
          </a:prstGeom>
          <a:noFill/>
          <a:ln w="9525">
            <a:noFill/>
            <a:miter lim="800000"/>
            <a:headEnd/>
            <a:tailEnd/>
          </a:ln>
          <a:effectLst/>
        </p:spPr>
        <p:txBody>
          <a:bodyPr>
            <a:spAutoFit/>
          </a:bodyPr>
          <a:lstStyle/>
          <a:p>
            <a:pPr algn="ctr">
              <a:spcBef>
                <a:spcPct val="50000"/>
              </a:spcBef>
            </a:pPr>
            <a:r>
              <a:rPr lang="en-US" b="1"/>
              <a:t>Basic Structure of the Receiver</a:t>
            </a:r>
          </a:p>
        </p:txBody>
      </p:sp>
      <p:sp>
        <p:nvSpPr>
          <p:cNvPr id="77837" name="Text Box 13"/>
          <p:cNvSpPr txBox="1">
            <a:spLocks noChangeArrowheads="1"/>
          </p:cNvSpPr>
          <p:nvPr/>
        </p:nvSpPr>
        <p:spPr bwMode="auto">
          <a:xfrm>
            <a:off x="1219200" y="6248400"/>
            <a:ext cx="3276600" cy="376238"/>
          </a:xfrm>
          <a:prstGeom prst="rect">
            <a:avLst/>
          </a:prstGeom>
          <a:noFill/>
          <a:ln w="9525">
            <a:solidFill>
              <a:srgbClr val="FF0000"/>
            </a:solidFill>
            <a:miter lim="800000"/>
            <a:headEnd/>
            <a:tailEnd/>
          </a:ln>
          <a:effectLst/>
        </p:spPr>
        <p:txBody>
          <a:bodyPr>
            <a:spAutoFit/>
          </a:bodyPr>
          <a:lstStyle/>
          <a:p>
            <a:pPr algn="ctr">
              <a:spcBef>
                <a:spcPct val="50000"/>
              </a:spcBef>
            </a:pPr>
            <a:r>
              <a:rPr lang="en-US"/>
              <a:t>WiMax Demodulator</a:t>
            </a:r>
          </a:p>
        </p:txBody>
      </p:sp>
      <p:pic>
        <p:nvPicPr>
          <p:cNvPr id="77839" name="Picture 15"/>
          <p:cNvPicPr>
            <a:picLocks noChangeAspect="1" noChangeArrowheads="1"/>
          </p:cNvPicPr>
          <p:nvPr/>
        </p:nvPicPr>
        <p:blipFill>
          <a:blip r:embed="rId3"/>
          <a:srcRect/>
          <a:stretch>
            <a:fillRect/>
          </a:stretch>
        </p:blipFill>
        <p:spPr bwMode="auto">
          <a:xfrm>
            <a:off x="304800" y="1981200"/>
            <a:ext cx="8410575" cy="3552825"/>
          </a:xfrm>
          <a:prstGeom prst="rect">
            <a:avLst/>
          </a:prstGeom>
          <a:noFill/>
          <a:ln w="9525">
            <a:noFill/>
            <a:miter lim="800000"/>
            <a:headEnd/>
            <a:tailEnd/>
          </a:ln>
          <a:effectLst/>
        </p:spPr>
      </p:pic>
      <p:sp>
        <p:nvSpPr>
          <p:cNvPr id="77840" name="Text Box 16"/>
          <p:cNvSpPr txBox="1">
            <a:spLocks noChangeArrowheads="1"/>
          </p:cNvSpPr>
          <p:nvPr/>
        </p:nvSpPr>
        <p:spPr bwMode="auto">
          <a:xfrm>
            <a:off x="0" y="3200400"/>
            <a:ext cx="1676400" cy="641350"/>
          </a:xfrm>
          <a:prstGeom prst="rect">
            <a:avLst/>
          </a:prstGeom>
          <a:noFill/>
          <a:ln w="9525">
            <a:noFill/>
            <a:miter lim="800000"/>
            <a:headEnd/>
            <a:tailEnd/>
          </a:ln>
          <a:effectLst/>
        </p:spPr>
        <p:txBody>
          <a:bodyPr>
            <a:spAutoFit/>
          </a:bodyPr>
          <a:lstStyle/>
          <a:p>
            <a:pPr algn="ctr">
              <a:spcBef>
                <a:spcPct val="50000"/>
              </a:spcBef>
            </a:pPr>
            <a:r>
              <a:rPr lang="en-US"/>
              <a:t>Demodulated Data</a:t>
            </a:r>
          </a:p>
        </p:txBody>
      </p:sp>
      <p:sp>
        <p:nvSpPr>
          <p:cNvPr id="77841" name="Text Box 17"/>
          <p:cNvSpPr txBox="1">
            <a:spLocks noChangeArrowheads="1"/>
          </p:cNvSpPr>
          <p:nvPr/>
        </p:nvSpPr>
        <p:spPr bwMode="auto">
          <a:xfrm>
            <a:off x="7467600" y="2438400"/>
            <a:ext cx="1676400" cy="641350"/>
          </a:xfrm>
          <a:prstGeom prst="rect">
            <a:avLst/>
          </a:prstGeom>
          <a:noFill/>
          <a:ln w="9525">
            <a:noFill/>
            <a:miter lim="800000"/>
            <a:headEnd/>
            <a:tailEnd/>
          </a:ln>
          <a:effectLst/>
        </p:spPr>
        <p:txBody>
          <a:bodyPr>
            <a:spAutoFit/>
          </a:bodyPr>
          <a:lstStyle/>
          <a:p>
            <a:pPr algn="ctr">
              <a:spcBef>
                <a:spcPct val="50000"/>
              </a:spcBef>
            </a:pPr>
            <a:r>
              <a:rPr lang="en-US"/>
              <a:t>Received Signal</a:t>
            </a:r>
          </a:p>
        </p:txBody>
      </p:sp>
      <p:sp>
        <p:nvSpPr>
          <p:cNvPr id="77842" name="Text Box 18"/>
          <p:cNvSpPr txBox="1">
            <a:spLocks noChangeArrowheads="1"/>
          </p:cNvSpPr>
          <p:nvPr/>
        </p:nvSpPr>
        <p:spPr bwMode="auto">
          <a:xfrm>
            <a:off x="4495800" y="609600"/>
            <a:ext cx="2743200" cy="1200150"/>
          </a:xfrm>
          <a:prstGeom prst="rect">
            <a:avLst/>
          </a:prstGeom>
          <a:noFill/>
          <a:ln w="9525">
            <a:solidFill>
              <a:srgbClr val="FF0000"/>
            </a:solidFill>
            <a:miter lim="800000"/>
            <a:headEnd/>
            <a:tailEnd/>
          </a:ln>
          <a:effectLst/>
        </p:spPr>
        <p:txBody>
          <a:bodyPr>
            <a:spAutoFit/>
          </a:bodyPr>
          <a:lstStyle/>
          <a:p>
            <a:pPr algn="ctr">
              <a:spcBef>
                <a:spcPct val="50000"/>
              </a:spcBef>
            </a:pPr>
            <a:r>
              <a:rPr lang="en-US" b="1" u="sng"/>
              <a:t>Time Synchronization</a:t>
            </a:r>
            <a:r>
              <a:rPr lang="en-US"/>
              <a:t>: detect the beginning of the packet and OFDM symbol</a:t>
            </a:r>
          </a:p>
        </p:txBody>
      </p:sp>
      <p:sp>
        <p:nvSpPr>
          <p:cNvPr id="77843" name="Text Box 19"/>
          <p:cNvSpPr txBox="1">
            <a:spLocks noChangeArrowheads="1"/>
          </p:cNvSpPr>
          <p:nvPr/>
        </p:nvSpPr>
        <p:spPr bwMode="auto">
          <a:xfrm>
            <a:off x="838200" y="838200"/>
            <a:ext cx="2743200" cy="925513"/>
          </a:xfrm>
          <a:prstGeom prst="rect">
            <a:avLst/>
          </a:prstGeom>
          <a:noFill/>
          <a:ln w="9525">
            <a:solidFill>
              <a:srgbClr val="FF0000"/>
            </a:solidFill>
            <a:miter lim="800000"/>
            <a:headEnd/>
            <a:tailEnd/>
          </a:ln>
          <a:effectLst/>
        </p:spPr>
        <p:txBody>
          <a:bodyPr>
            <a:spAutoFit/>
          </a:bodyPr>
          <a:lstStyle/>
          <a:p>
            <a:pPr algn="ctr">
              <a:spcBef>
                <a:spcPct val="50000"/>
              </a:spcBef>
            </a:pPr>
            <a:r>
              <a:rPr lang="en-US" b="1" u="sng"/>
              <a:t>Channel Estimation</a:t>
            </a:r>
            <a:r>
              <a:rPr lang="en-US"/>
              <a:t>: estimate the frequency response of the channel</a:t>
            </a:r>
          </a:p>
        </p:txBody>
      </p:sp>
      <p:sp>
        <p:nvSpPr>
          <p:cNvPr id="77844" name="Line 20"/>
          <p:cNvSpPr>
            <a:spLocks noChangeShapeType="1"/>
          </p:cNvSpPr>
          <p:nvPr/>
        </p:nvSpPr>
        <p:spPr bwMode="auto">
          <a:xfrm>
            <a:off x="2743200" y="1752600"/>
            <a:ext cx="1676400" cy="838200"/>
          </a:xfrm>
          <a:prstGeom prst="line">
            <a:avLst/>
          </a:prstGeom>
          <a:noFill/>
          <a:ln w="9525">
            <a:solidFill>
              <a:schemeClr val="tx1"/>
            </a:solidFill>
            <a:round/>
            <a:headEnd/>
            <a:tailEnd type="triangle" w="med" len="med"/>
          </a:ln>
          <a:effectLst/>
        </p:spPr>
        <p:txBody>
          <a:bodyPr/>
          <a:lstStyle/>
          <a:p>
            <a:endParaRPr lang="en-US"/>
          </a:p>
        </p:txBody>
      </p:sp>
      <p:sp>
        <p:nvSpPr>
          <p:cNvPr id="77845" name="Line 21"/>
          <p:cNvSpPr>
            <a:spLocks noChangeShapeType="1"/>
          </p:cNvSpPr>
          <p:nvPr/>
        </p:nvSpPr>
        <p:spPr bwMode="auto">
          <a:xfrm>
            <a:off x="5715000" y="2057400"/>
            <a:ext cx="457200" cy="685800"/>
          </a:xfrm>
          <a:prstGeom prst="line">
            <a:avLst/>
          </a:prstGeom>
          <a:noFill/>
          <a:ln w="9525">
            <a:solidFill>
              <a:schemeClr val="tx1"/>
            </a:solidFill>
            <a:round/>
            <a:headEnd/>
            <a:tailEnd type="triangle" w="med" len="med"/>
          </a:ln>
          <a:effectLst/>
        </p:spPr>
        <p:txBody>
          <a:bodyPr/>
          <a:lstStyle/>
          <a:p>
            <a:endParaRPr lang="en-US"/>
          </a:p>
        </p:txBody>
      </p:sp>
      <p:sp>
        <p:nvSpPr>
          <p:cNvPr id="77846" name="Line 22"/>
          <p:cNvSpPr>
            <a:spLocks noChangeShapeType="1"/>
          </p:cNvSpPr>
          <p:nvPr/>
        </p:nvSpPr>
        <p:spPr bwMode="auto">
          <a:xfrm flipH="1" flipV="1">
            <a:off x="2971800" y="5257800"/>
            <a:ext cx="76200" cy="8382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0" y="914400"/>
            <a:ext cx="9144000" cy="1466850"/>
          </a:xfrm>
          <a:prstGeom prst="rect">
            <a:avLst/>
          </a:prstGeom>
          <a:noFill/>
          <a:ln w="9525">
            <a:noFill/>
            <a:miter lim="800000"/>
            <a:headEnd/>
            <a:tailEnd/>
          </a:ln>
          <a:effectLst/>
        </p:spPr>
        <p:txBody>
          <a:bodyPr>
            <a:spAutoFit/>
          </a:bodyPr>
          <a:lstStyle/>
          <a:p>
            <a:pPr>
              <a:spcBef>
                <a:spcPct val="50000"/>
              </a:spcBef>
            </a:pPr>
            <a:r>
              <a:rPr lang="en-US"/>
              <a:t>In IEEE802.16 (256 carriers, 64 CP) Time and Frequency Synchronization are performed by the Preamble.</a:t>
            </a:r>
          </a:p>
          <a:p>
            <a:pPr>
              <a:spcBef>
                <a:spcPct val="50000"/>
              </a:spcBef>
            </a:pPr>
            <a:r>
              <a:rPr lang="en-US" b="1"/>
              <a:t>Long Preamble</a:t>
            </a:r>
            <a:r>
              <a:rPr lang="en-US"/>
              <a:t>: composed of 2 OFDM Symbols</a:t>
            </a:r>
          </a:p>
          <a:p>
            <a:pPr>
              <a:spcBef>
                <a:spcPct val="50000"/>
              </a:spcBef>
            </a:pPr>
            <a:r>
              <a:rPr lang="en-US" b="1"/>
              <a:t>Short Preamble:</a:t>
            </a:r>
            <a:r>
              <a:rPr lang="en-US" i="1"/>
              <a:t> </a:t>
            </a:r>
            <a:r>
              <a:rPr lang="en-US"/>
              <a:t>only the Second OFDM Symbol</a:t>
            </a:r>
            <a:endParaRPr lang="en-US" b="1"/>
          </a:p>
        </p:txBody>
      </p:sp>
      <p:sp>
        <p:nvSpPr>
          <p:cNvPr id="49155" name="Line 3"/>
          <p:cNvSpPr>
            <a:spLocks noChangeShapeType="1"/>
          </p:cNvSpPr>
          <p:nvPr/>
        </p:nvSpPr>
        <p:spPr bwMode="auto">
          <a:xfrm>
            <a:off x="609600" y="5740400"/>
            <a:ext cx="8077200" cy="0"/>
          </a:xfrm>
          <a:prstGeom prst="line">
            <a:avLst/>
          </a:prstGeom>
          <a:noFill/>
          <a:ln w="9525">
            <a:solidFill>
              <a:schemeClr val="tx1"/>
            </a:solidFill>
            <a:round/>
            <a:headEnd/>
            <a:tailEnd type="triangle" w="med" len="med"/>
          </a:ln>
          <a:effectLst/>
        </p:spPr>
        <p:txBody>
          <a:bodyPr/>
          <a:lstStyle/>
          <a:p>
            <a:endParaRPr lang="en-US"/>
          </a:p>
        </p:txBody>
      </p:sp>
      <p:sp>
        <p:nvSpPr>
          <p:cNvPr id="49156" name="Rectangle 4"/>
          <p:cNvSpPr>
            <a:spLocks noChangeArrowheads="1"/>
          </p:cNvSpPr>
          <p:nvPr/>
        </p:nvSpPr>
        <p:spPr bwMode="auto">
          <a:xfrm>
            <a:off x="990600" y="2605088"/>
            <a:ext cx="3048000" cy="6096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49157" name="Rectangle 5"/>
          <p:cNvSpPr>
            <a:spLocks noChangeArrowheads="1"/>
          </p:cNvSpPr>
          <p:nvPr/>
        </p:nvSpPr>
        <p:spPr bwMode="auto">
          <a:xfrm>
            <a:off x="4038600" y="2605088"/>
            <a:ext cx="3048000" cy="6096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49158" name="Text Box 6"/>
          <p:cNvSpPr txBox="1">
            <a:spLocks noChangeArrowheads="1"/>
          </p:cNvSpPr>
          <p:nvPr/>
        </p:nvSpPr>
        <p:spPr bwMode="auto">
          <a:xfrm>
            <a:off x="1371600" y="2757488"/>
            <a:ext cx="2209800" cy="366712"/>
          </a:xfrm>
          <a:prstGeom prst="rect">
            <a:avLst/>
          </a:prstGeom>
          <a:noFill/>
          <a:ln w="9525">
            <a:noFill/>
            <a:miter lim="800000"/>
            <a:headEnd/>
            <a:tailEnd/>
          </a:ln>
          <a:effectLst/>
        </p:spPr>
        <p:txBody>
          <a:bodyPr>
            <a:spAutoFit/>
          </a:bodyPr>
          <a:lstStyle/>
          <a:p>
            <a:pPr algn="ctr">
              <a:spcBef>
                <a:spcPct val="50000"/>
              </a:spcBef>
            </a:pPr>
            <a:r>
              <a:rPr lang="en-US"/>
              <a:t>First OFDM Symbol</a:t>
            </a:r>
          </a:p>
        </p:txBody>
      </p:sp>
      <p:sp>
        <p:nvSpPr>
          <p:cNvPr id="49159" name="Text Box 7"/>
          <p:cNvSpPr txBox="1">
            <a:spLocks noChangeArrowheads="1"/>
          </p:cNvSpPr>
          <p:nvPr/>
        </p:nvSpPr>
        <p:spPr bwMode="auto">
          <a:xfrm>
            <a:off x="4191000" y="2757488"/>
            <a:ext cx="2743200" cy="366712"/>
          </a:xfrm>
          <a:prstGeom prst="rect">
            <a:avLst/>
          </a:prstGeom>
          <a:noFill/>
          <a:ln w="9525">
            <a:noFill/>
            <a:miter lim="800000"/>
            <a:headEnd/>
            <a:tailEnd/>
          </a:ln>
          <a:effectLst/>
        </p:spPr>
        <p:txBody>
          <a:bodyPr>
            <a:spAutoFit/>
          </a:bodyPr>
          <a:lstStyle/>
          <a:p>
            <a:pPr algn="ctr">
              <a:spcBef>
                <a:spcPct val="50000"/>
              </a:spcBef>
            </a:pPr>
            <a:r>
              <a:rPr lang="en-US"/>
              <a:t>Second OFDM Symbol</a:t>
            </a:r>
          </a:p>
        </p:txBody>
      </p:sp>
      <p:sp>
        <p:nvSpPr>
          <p:cNvPr id="49160" name="Line 8"/>
          <p:cNvSpPr>
            <a:spLocks noChangeShapeType="1"/>
          </p:cNvSpPr>
          <p:nvPr/>
        </p:nvSpPr>
        <p:spPr bwMode="auto">
          <a:xfrm>
            <a:off x="990600" y="3367088"/>
            <a:ext cx="304800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49161" name="Line 9"/>
          <p:cNvSpPr>
            <a:spLocks noChangeShapeType="1"/>
          </p:cNvSpPr>
          <p:nvPr/>
        </p:nvSpPr>
        <p:spPr bwMode="auto">
          <a:xfrm>
            <a:off x="4038600" y="3367088"/>
            <a:ext cx="304800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49162" name="Text Box 10"/>
          <p:cNvSpPr txBox="1">
            <a:spLocks noChangeArrowheads="1"/>
          </p:cNvSpPr>
          <p:nvPr/>
        </p:nvSpPr>
        <p:spPr bwMode="auto">
          <a:xfrm>
            <a:off x="1295400" y="3595688"/>
            <a:ext cx="2438400" cy="366712"/>
          </a:xfrm>
          <a:prstGeom prst="rect">
            <a:avLst/>
          </a:prstGeom>
          <a:noFill/>
          <a:ln w="9525">
            <a:noFill/>
            <a:miter lim="800000"/>
            <a:headEnd/>
            <a:tailEnd/>
          </a:ln>
          <a:effectLst/>
        </p:spPr>
        <p:txBody>
          <a:bodyPr>
            <a:spAutoFit/>
          </a:bodyPr>
          <a:lstStyle/>
          <a:p>
            <a:pPr algn="ctr">
              <a:spcBef>
                <a:spcPct val="50000"/>
              </a:spcBef>
            </a:pPr>
            <a:r>
              <a:rPr lang="en-US"/>
              <a:t>320 samples</a:t>
            </a:r>
          </a:p>
        </p:txBody>
      </p:sp>
      <p:sp>
        <p:nvSpPr>
          <p:cNvPr id="49163" name="Text Box 11"/>
          <p:cNvSpPr txBox="1">
            <a:spLocks noChangeArrowheads="1"/>
          </p:cNvSpPr>
          <p:nvPr/>
        </p:nvSpPr>
        <p:spPr bwMode="auto">
          <a:xfrm>
            <a:off x="4267200" y="3519488"/>
            <a:ext cx="2438400" cy="366712"/>
          </a:xfrm>
          <a:prstGeom prst="rect">
            <a:avLst/>
          </a:prstGeom>
          <a:noFill/>
          <a:ln w="9525">
            <a:noFill/>
            <a:miter lim="800000"/>
            <a:headEnd/>
            <a:tailEnd/>
          </a:ln>
          <a:effectLst/>
        </p:spPr>
        <p:txBody>
          <a:bodyPr>
            <a:spAutoFit/>
          </a:bodyPr>
          <a:lstStyle/>
          <a:p>
            <a:pPr algn="ctr">
              <a:spcBef>
                <a:spcPct val="50000"/>
              </a:spcBef>
            </a:pPr>
            <a:r>
              <a:rPr lang="en-US"/>
              <a:t>320 samples</a:t>
            </a:r>
          </a:p>
        </p:txBody>
      </p:sp>
      <p:sp>
        <p:nvSpPr>
          <p:cNvPr id="49164" name="Line 12"/>
          <p:cNvSpPr>
            <a:spLocks noChangeShapeType="1"/>
          </p:cNvSpPr>
          <p:nvPr/>
        </p:nvSpPr>
        <p:spPr bwMode="auto">
          <a:xfrm>
            <a:off x="7086600" y="2605088"/>
            <a:ext cx="1066800" cy="0"/>
          </a:xfrm>
          <a:prstGeom prst="line">
            <a:avLst/>
          </a:prstGeom>
          <a:noFill/>
          <a:ln w="9525">
            <a:solidFill>
              <a:schemeClr val="tx1"/>
            </a:solidFill>
            <a:round/>
            <a:headEnd/>
            <a:tailEnd/>
          </a:ln>
          <a:effectLst/>
        </p:spPr>
        <p:txBody>
          <a:bodyPr/>
          <a:lstStyle/>
          <a:p>
            <a:endParaRPr lang="en-US"/>
          </a:p>
        </p:txBody>
      </p:sp>
      <p:sp>
        <p:nvSpPr>
          <p:cNvPr id="49165" name="Line 13"/>
          <p:cNvSpPr>
            <a:spLocks noChangeShapeType="1"/>
          </p:cNvSpPr>
          <p:nvPr/>
        </p:nvSpPr>
        <p:spPr bwMode="auto">
          <a:xfrm>
            <a:off x="7086600" y="3214688"/>
            <a:ext cx="1066800" cy="0"/>
          </a:xfrm>
          <a:prstGeom prst="line">
            <a:avLst/>
          </a:prstGeom>
          <a:noFill/>
          <a:ln w="9525">
            <a:solidFill>
              <a:schemeClr val="tx1"/>
            </a:solidFill>
            <a:round/>
            <a:headEnd/>
            <a:tailEnd/>
          </a:ln>
          <a:effectLst/>
        </p:spPr>
        <p:txBody>
          <a:bodyPr/>
          <a:lstStyle/>
          <a:p>
            <a:endParaRPr lang="en-US"/>
          </a:p>
        </p:txBody>
      </p:sp>
      <p:sp>
        <p:nvSpPr>
          <p:cNvPr id="49166" name="Line 14"/>
          <p:cNvSpPr>
            <a:spLocks noChangeShapeType="1"/>
          </p:cNvSpPr>
          <p:nvPr/>
        </p:nvSpPr>
        <p:spPr bwMode="auto">
          <a:xfrm>
            <a:off x="8153400" y="2605088"/>
            <a:ext cx="381000" cy="0"/>
          </a:xfrm>
          <a:prstGeom prst="line">
            <a:avLst/>
          </a:prstGeom>
          <a:noFill/>
          <a:ln w="9525">
            <a:solidFill>
              <a:schemeClr val="tx1"/>
            </a:solidFill>
            <a:prstDash val="dash"/>
            <a:round/>
            <a:headEnd/>
            <a:tailEnd/>
          </a:ln>
          <a:effectLst/>
        </p:spPr>
        <p:txBody>
          <a:bodyPr/>
          <a:lstStyle/>
          <a:p>
            <a:endParaRPr lang="en-US"/>
          </a:p>
        </p:txBody>
      </p:sp>
      <p:sp>
        <p:nvSpPr>
          <p:cNvPr id="49167" name="Line 15"/>
          <p:cNvSpPr>
            <a:spLocks noChangeShapeType="1"/>
          </p:cNvSpPr>
          <p:nvPr/>
        </p:nvSpPr>
        <p:spPr bwMode="auto">
          <a:xfrm>
            <a:off x="8153400" y="3214688"/>
            <a:ext cx="381000" cy="0"/>
          </a:xfrm>
          <a:prstGeom prst="line">
            <a:avLst/>
          </a:prstGeom>
          <a:noFill/>
          <a:ln w="9525">
            <a:solidFill>
              <a:schemeClr val="tx1"/>
            </a:solidFill>
            <a:prstDash val="dash"/>
            <a:round/>
            <a:headEnd/>
            <a:tailEnd/>
          </a:ln>
          <a:effectLst/>
        </p:spPr>
        <p:txBody>
          <a:bodyPr/>
          <a:lstStyle/>
          <a:p>
            <a:endParaRPr lang="en-US"/>
          </a:p>
        </p:txBody>
      </p:sp>
      <p:sp>
        <p:nvSpPr>
          <p:cNvPr id="49168" name="Line 16"/>
          <p:cNvSpPr>
            <a:spLocks noChangeShapeType="1"/>
          </p:cNvSpPr>
          <p:nvPr/>
        </p:nvSpPr>
        <p:spPr bwMode="auto">
          <a:xfrm flipH="1">
            <a:off x="228600" y="3214688"/>
            <a:ext cx="762000" cy="0"/>
          </a:xfrm>
          <a:prstGeom prst="line">
            <a:avLst/>
          </a:prstGeom>
          <a:noFill/>
          <a:ln w="9525">
            <a:solidFill>
              <a:schemeClr val="tx1"/>
            </a:solidFill>
            <a:round/>
            <a:headEnd/>
            <a:tailEnd/>
          </a:ln>
          <a:effectLst/>
        </p:spPr>
        <p:txBody>
          <a:bodyPr/>
          <a:lstStyle/>
          <a:p>
            <a:endParaRPr lang="en-US"/>
          </a:p>
        </p:txBody>
      </p:sp>
      <p:graphicFrame>
        <p:nvGraphicFramePr>
          <p:cNvPr id="49169" name="Object 17"/>
          <p:cNvGraphicFramePr>
            <a:graphicFrameLocks noChangeAspect="1"/>
          </p:cNvGraphicFramePr>
          <p:nvPr/>
        </p:nvGraphicFramePr>
        <p:xfrm>
          <a:off x="7467600" y="2757488"/>
          <a:ext cx="774700" cy="331787"/>
        </p:xfrm>
        <a:graphic>
          <a:graphicData uri="http://schemas.openxmlformats.org/presentationml/2006/ole">
            <p:oleObj spid="_x0000_s49169" name="Equation" r:id="rId4" imgW="177480" imgH="75960" progId="Equation.3">
              <p:embed/>
            </p:oleObj>
          </a:graphicData>
        </a:graphic>
      </p:graphicFrame>
      <p:sp>
        <p:nvSpPr>
          <p:cNvPr id="49170" name="Line 18"/>
          <p:cNvSpPr>
            <a:spLocks noChangeShapeType="1"/>
          </p:cNvSpPr>
          <p:nvPr/>
        </p:nvSpPr>
        <p:spPr bwMode="auto">
          <a:xfrm>
            <a:off x="990600" y="3225800"/>
            <a:ext cx="0" cy="2590800"/>
          </a:xfrm>
          <a:prstGeom prst="line">
            <a:avLst/>
          </a:prstGeom>
          <a:noFill/>
          <a:ln w="9525">
            <a:solidFill>
              <a:schemeClr val="tx1"/>
            </a:solidFill>
            <a:prstDash val="dash"/>
            <a:round/>
            <a:headEnd/>
            <a:tailEnd/>
          </a:ln>
          <a:effectLst/>
        </p:spPr>
        <p:txBody>
          <a:bodyPr/>
          <a:lstStyle/>
          <a:p>
            <a:endParaRPr lang="en-US"/>
          </a:p>
        </p:txBody>
      </p:sp>
      <p:sp>
        <p:nvSpPr>
          <p:cNvPr id="49171" name="Text Box 19"/>
          <p:cNvSpPr txBox="1">
            <a:spLocks noChangeArrowheads="1"/>
          </p:cNvSpPr>
          <p:nvPr/>
        </p:nvSpPr>
        <p:spPr bwMode="auto">
          <a:xfrm>
            <a:off x="1143000" y="4064000"/>
            <a:ext cx="2743200" cy="641350"/>
          </a:xfrm>
          <a:prstGeom prst="rect">
            <a:avLst/>
          </a:prstGeom>
          <a:noFill/>
          <a:ln w="9525">
            <a:noFill/>
            <a:miter lim="800000"/>
            <a:headEnd/>
            <a:tailEnd/>
          </a:ln>
          <a:effectLst/>
        </p:spPr>
        <p:txBody>
          <a:bodyPr>
            <a:spAutoFit/>
          </a:bodyPr>
          <a:lstStyle/>
          <a:p>
            <a:pPr algn="ctr">
              <a:spcBef>
                <a:spcPct val="50000"/>
              </a:spcBef>
            </a:pPr>
            <a:r>
              <a:rPr lang="en-US"/>
              <a:t>4 repetitions of a short pulse+CP</a:t>
            </a:r>
          </a:p>
        </p:txBody>
      </p:sp>
      <p:sp>
        <p:nvSpPr>
          <p:cNvPr id="49172" name="Line 20"/>
          <p:cNvSpPr>
            <a:spLocks noChangeShapeType="1"/>
          </p:cNvSpPr>
          <p:nvPr/>
        </p:nvSpPr>
        <p:spPr bwMode="auto">
          <a:xfrm>
            <a:off x="7086600" y="3225800"/>
            <a:ext cx="0" cy="2590800"/>
          </a:xfrm>
          <a:prstGeom prst="line">
            <a:avLst/>
          </a:prstGeom>
          <a:noFill/>
          <a:ln w="9525">
            <a:solidFill>
              <a:schemeClr val="tx1"/>
            </a:solidFill>
            <a:prstDash val="dash"/>
            <a:round/>
            <a:headEnd/>
            <a:tailEnd/>
          </a:ln>
          <a:effectLst/>
        </p:spPr>
        <p:txBody>
          <a:bodyPr/>
          <a:lstStyle/>
          <a:p>
            <a:endParaRPr lang="en-US"/>
          </a:p>
        </p:txBody>
      </p:sp>
      <p:sp>
        <p:nvSpPr>
          <p:cNvPr id="49173" name="Line 21"/>
          <p:cNvSpPr>
            <a:spLocks noChangeShapeType="1"/>
          </p:cNvSpPr>
          <p:nvPr/>
        </p:nvSpPr>
        <p:spPr bwMode="auto">
          <a:xfrm>
            <a:off x="4038600" y="3225800"/>
            <a:ext cx="0" cy="2590800"/>
          </a:xfrm>
          <a:prstGeom prst="line">
            <a:avLst/>
          </a:prstGeom>
          <a:noFill/>
          <a:ln w="9525">
            <a:solidFill>
              <a:schemeClr val="tx1"/>
            </a:solidFill>
            <a:prstDash val="dash"/>
            <a:round/>
            <a:headEnd/>
            <a:tailEnd/>
          </a:ln>
          <a:effectLst/>
        </p:spPr>
        <p:txBody>
          <a:bodyPr/>
          <a:lstStyle/>
          <a:p>
            <a:endParaRPr lang="en-US"/>
          </a:p>
        </p:txBody>
      </p:sp>
      <p:sp>
        <p:nvSpPr>
          <p:cNvPr id="49174" name="Rectangle 22"/>
          <p:cNvSpPr>
            <a:spLocks noChangeArrowheads="1"/>
          </p:cNvSpPr>
          <p:nvPr/>
        </p:nvSpPr>
        <p:spPr bwMode="auto">
          <a:xfrm>
            <a:off x="4648200" y="5359400"/>
            <a:ext cx="1219200" cy="381000"/>
          </a:xfrm>
          <a:prstGeom prst="rect">
            <a:avLst/>
          </a:prstGeom>
          <a:noFill/>
          <a:ln w="9525">
            <a:solidFill>
              <a:schemeClr val="tx1"/>
            </a:solidFill>
            <a:miter lim="800000"/>
            <a:headEnd/>
            <a:tailEnd/>
          </a:ln>
          <a:effectLst/>
        </p:spPr>
        <p:txBody>
          <a:bodyPr wrap="none" anchor="ctr"/>
          <a:lstStyle/>
          <a:p>
            <a:endParaRPr lang="en-US"/>
          </a:p>
        </p:txBody>
      </p:sp>
      <p:sp>
        <p:nvSpPr>
          <p:cNvPr id="49175" name="Rectangle 23"/>
          <p:cNvSpPr>
            <a:spLocks noChangeArrowheads="1"/>
          </p:cNvSpPr>
          <p:nvPr/>
        </p:nvSpPr>
        <p:spPr bwMode="auto">
          <a:xfrm>
            <a:off x="4038600" y="5359400"/>
            <a:ext cx="609600" cy="381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49176" name="Text Box 24"/>
          <p:cNvSpPr txBox="1">
            <a:spLocks noChangeArrowheads="1"/>
          </p:cNvSpPr>
          <p:nvPr/>
        </p:nvSpPr>
        <p:spPr bwMode="auto">
          <a:xfrm>
            <a:off x="4114800" y="5359400"/>
            <a:ext cx="4572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49177" name="Text Box 25"/>
          <p:cNvSpPr txBox="1">
            <a:spLocks noChangeArrowheads="1"/>
          </p:cNvSpPr>
          <p:nvPr/>
        </p:nvSpPr>
        <p:spPr bwMode="auto">
          <a:xfrm>
            <a:off x="4038600" y="5359400"/>
            <a:ext cx="533400" cy="366713"/>
          </a:xfrm>
          <a:prstGeom prst="rect">
            <a:avLst/>
          </a:prstGeom>
          <a:noFill/>
          <a:ln w="9525">
            <a:noFill/>
            <a:miter lim="800000"/>
            <a:headEnd/>
            <a:tailEnd/>
          </a:ln>
          <a:effectLst/>
        </p:spPr>
        <p:txBody>
          <a:bodyPr>
            <a:spAutoFit/>
          </a:bodyPr>
          <a:lstStyle/>
          <a:p>
            <a:pPr algn="ctr">
              <a:spcBef>
                <a:spcPct val="50000"/>
              </a:spcBef>
            </a:pPr>
            <a:r>
              <a:rPr lang="en-US" i="1"/>
              <a:t>64</a:t>
            </a:r>
          </a:p>
        </p:txBody>
      </p:sp>
      <p:sp>
        <p:nvSpPr>
          <p:cNvPr id="49178" name="Line 26"/>
          <p:cNvSpPr>
            <a:spLocks noChangeShapeType="1"/>
          </p:cNvSpPr>
          <p:nvPr/>
        </p:nvSpPr>
        <p:spPr bwMode="auto">
          <a:xfrm>
            <a:off x="4648200" y="5892800"/>
            <a:ext cx="243840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49179" name="Line 27"/>
          <p:cNvSpPr>
            <a:spLocks noChangeShapeType="1"/>
          </p:cNvSpPr>
          <p:nvPr/>
        </p:nvSpPr>
        <p:spPr bwMode="auto">
          <a:xfrm>
            <a:off x="4038600" y="5892800"/>
            <a:ext cx="60960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49180" name="Text Box 28"/>
          <p:cNvSpPr txBox="1">
            <a:spLocks noChangeArrowheads="1"/>
          </p:cNvSpPr>
          <p:nvPr/>
        </p:nvSpPr>
        <p:spPr bwMode="auto">
          <a:xfrm>
            <a:off x="4191000" y="3987800"/>
            <a:ext cx="2743200" cy="641350"/>
          </a:xfrm>
          <a:prstGeom prst="rect">
            <a:avLst/>
          </a:prstGeom>
          <a:noFill/>
          <a:ln w="9525">
            <a:noFill/>
            <a:miter lim="800000"/>
            <a:headEnd/>
            <a:tailEnd/>
          </a:ln>
          <a:effectLst/>
        </p:spPr>
        <p:txBody>
          <a:bodyPr>
            <a:spAutoFit/>
          </a:bodyPr>
          <a:lstStyle/>
          <a:p>
            <a:pPr algn="ctr">
              <a:spcBef>
                <a:spcPct val="50000"/>
              </a:spcBef>
            </a:pPr>
            <a:r>
              <a:rPr lang="en-US"/>
              <a:t>2 repetitions of a long pulse + CP</a:t>
            </a:r>
          </a:p>
        </p:txBody>
      </p:sp>
      <p:sp>
        <p:nvSpPr>
          <p:cNvPr id="49181" name="Rectangle 29"/>
          <p:cNvSpPr>
            <a:spLocks noChangeArrowheads="1"/>
          </p:cNvSpPr>
          <p:nvPr/>
        </p:nvSpPr>
        <p:spPr bwMode="auto">
          <a:xfrm>
            <a:off x="3429000" y="5359400"/>
            <a:ext cx="623888" cy="376238"/>
          </a:xfrm>
          <a:prstGeom prst="rect">
            <a:avLst/>
          </a:prstGeom>
          <a:noFill/>
          <a:ln w="9525">
            <a:solidFill>
              <a:schemeClr val="tx1"/>
            </a:solidFill>
            <a:miter lim="800000"/>
            <a:headEnd/>
            <a:tailEnd/>
          </a:ln>
          <a:effectLst/>
        </p:spPr>
        <p:txBody>
          <a:bodyPr wrap="none" anchor="ctr"/>
          <a:lstStyle/>
          <a:p>
            <a:endParaRPr lang="en-US"/>
          </a:p>
        </p:txBody>
      </p:sp>
      <p:sp>
        <p:nvSpPr>
          <p:cNvPr id="49182" name="Rectangle 30"/>
          <p:cNvSpPr>
            <a:spLocks noChangeArrowheads="1"/>
          </p:cNvSpPr>
          <p:nvPr/>
        </p:nvSpPr>
        <p:spPr bwMode="auto">
          <a:xfrm>
            <a:off x="2819400" y="5359400"/>
            <a:ext cx="623888" cy="376238"/>
          </a:xfrm>
          <a:prstGeom prst="rect">
            <a:avLst/>
          </a:prstGeom>
          <a:noFill/>
          <a:ln w="9525">
            <a:solidFill>
              <a:schemeClr val="tx1"/>
            </a:solidFill>
            <a:miter lim="800000"/>
            <a:headEnd/>
            <a:tailEnd/>
          </a:ln>
          <a:effectLst/>
        </p:spPr>
        <p:txBody>
          <a:bodyPr wrap="none" anchor="ctr"/>
          <a:lstStyle/>
          <a:p>
            <a:endParaRPr lang="en-US"/>
          </a:p>
        </p:txBody>
      </p:sp>
      <p:sp>
        <p:nvSpPr>
          <p:cNvPr id="49183" name="Rectangle 31"/>
          <p:cNvSpPr>
            <a:spLocks noChangeArrowheads="1"/>
          </p:cNvSpPr>
          <p:nvPr/>
        </p:nvSpPr>
        <p:spPr bwMode="auto">
          <a:xfrm>
            <a:off x="2209800" y="5359400"/>
            <a:ext cx="623888" cy="376238"/>
          </a:xfrm>
          <a:prstGeom prst="rect">
            <a:avLst/>
          </a:prstGeom>
          <a:noFill/>
          <a:ln w="9525">
            <a:solidFill>
              <a:schemeClr val="tx1"/>
            </a:solidFill>
            <a:miter lim="800000"/>
            <a:headEnd/>
            <a:tailEnd/>
          </a:ln>
          <a:effectLst/>
        </p:spPr>
        <p:txBody>
          <a:bodyPr wrap="none" anchor="ctr"/>
          <a:lstStyle/>
          <a:p>
            <a:endParaRPr lang="en-US"/>
          </a:p>
        </p:txBody>
      </p:sp>
      <p:sp>
        <p:nvSpPr>
          <p:cNvPr id="49184" name="Rectangle 32"/>
          <p:cNvSpPr>
            <a:spLocks noChangeArrowheads="1"/>
          </p:cNvSpPr>
          <p:nvPr/>
        </p:nvSpPr>
        <p:spPr bwMode="auto">
          <a:xfrm>
            <a:off x="1600200" y="5359400"/>
            <a:ext cx="623888" cy="376238"/>
          </a:xfrm>
          <a:prstGeom prst="rect">
            <a:avLst/>
          </a:prstGeom>
          <a:noFill/>
          <a:ln w="9525">
            <a:solidFill>
              <a:schemeClr val="tx1"/>
            </a:solidFill>
            <a:miter lim="800000"/>
            <a:headEnd/>
            <a:tailEnd/>
          </a:ln>
          <a:effectLst/>
        </p:spPr>
        <p:txBody>
          <a:bodyPr wrap="none" anchor="ctr"/>
          <a:lstStyle/>
          <a:p>
            <a:endParaRPr lang="en-US"/>
          </a:p>
        </p:txBody>
      </p:sp>
      <p:sp>
        <p:nvSpPr>
          <p:cNvPr id="49185" name="Rectangle 33"/>
          <p:cNvSpPr>
            <a:spLocks noChangeArrowheads="1"/>
          </p:cNvSpPr>
          <p:nvPr/>
        </p:nvSpPr>
        <p:spPr bwMode="auto">
          <a:xfrm>
            <a:off x="990600" y="5359400"/>
            <a:ext cx="609600" cy="3762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49186" name="Text Box 34"/>
          <p:cNvSpPr txBox="1">
            <a:spLocks noChangeArrowheads="1"/>
          </p:cNvSpPr>
          <p:nvPr/>
        </p:nvSpPr>
        <p:spPr bwMode="auto">
          <a:xfrm>
            <a:off x="1676400" y="5359400"/>
            <a:ext cx="533400" cy="366713"/>
          </a:xfrm>
          <a:prstGeom prst="rect">
            <a:avLst/>
          </a:prstGeom>
          <a:noFill/>
          <a:ln w="9525">
            <a:noFill/>
            <a:miter lim="800000"/>
            <a:headEnd/>
            <a:tailEnd/>
          </a:ln>
          <a:effectLst/>
        </p:spPr>
        <p:txBody>
          <a:bodyPr>
            <a:spAutoFit/>
          </a:bodyPr>
          <a:lstStyle/>
          <a:p>
            <a:pPr algn="ctr">
              <a:spcBef>
                <a:spcPct val="50000"/>
              </a:spcBef>
            </a:pPr>
            <a:r>
              <a:rPr lang="en-US" i="1"/>
              <a:t>64</a:t>
            </a:r>
          </a:p>
        </p:txBody>
      </p:sp>
      <p:sp>
        <p:nvSpPr>
          <p:cNvPr id="49187" name="Text Box 35"/>
          <p:cNvSpPr txBox="1">
            <a:spLocks noChangeArrowheads="1"/>
          </p:cNvSpPr>
          <p:nvPr/>
        </p:nvSpPr>
        <p:spPr bwMode="auto">
          <a:xfrm>
            <a:off x="2286000" y="5373688"/>
            <a:ext cx="533400" cy="366712"/>
          </a:xfrm>
          <a:prstGeom prst="rect">
            <a:avLst/>
          </a:prstGeom>
          <a:noFill/>
          <a:ln w="9525">
            <a:noFill/>
            <a:miter lim="800000"/>
            <a:headEnd/>
            <a:tailEnd/>
          </a:ln>
          <a:effectLst/>
        </p:spPr>
        <p:txBody>
          <a:bodyPr>
            <a:spAutoFit/>
          </a:bodyPr>
          <a:lstStyle/>
          <a:p>
            <a:pPr algn="ctr">
              <a:spcBef>
                <a:spcPct val="50000"/>
              </a:spcBef>
            </a:pPr>
            <a:r>
              <a:rPr lang="en-US" i="1"/>
              <a:t>64</a:t>
            </a:r>
          </a:p>
        </p:txBody>
      </p:sp>
      <p:sp>
        <p:nvSpPr>
          <p:cNvPr id="49188" name="Text Box 36"/>
          <p:cNvSpPr txBox="1">
            <a:spLocks noChangeArrowheads="1"/>
          </p:cNvSpPr>
          <p:nvPr/>
        </p:nvSpPr>
        <p:spPr bwMode="auto">
          <a:xfrm>
            <a:off x="2895600" y="5359400"/>
            <a:ext cx="533400" cy="366713"/>
          </a:xfrm>
          <a:prstGeom prst="rect">
            <a:avLst/>
          </a:prstGeom>
          <a:noFill/>
          <a:ln w="9525">
            <a:noFill/>
            <a:miter lim="800000"/>
            <a:headEnd/>
            <a:tailEnd/>
          </a:ln>
          <a:effectLst/>
        </p:spPr>
        <p:txBody>
          <a:bodyPr>
            <a:spAutoFit/>
          </a:bodyPr>
          <a:lstStyle/>
          <a:p>
            <a:pPr algn="ctr">
              <a:spcBef>
                <a:spcPct val="50000"/>
              </a:spcBef>
            </a:pPr>
            <a:r>
              <a:rPr lang="en-US" i="1"/>
              <a:t>64</a:t>
            </a:r>
          </a:p>
        </p:txBody>
      </p:sp>
      <p:sp>
        <p:nvSpPr>
          <p:cNvPr id="49189" name="Text Box 37"/>
          <p:cNvSpPr txBox="1">
            <a:spLocks noChangeArrowheads="1"/>
          </p:cNvSpPr>
          <p:nvPr/>
        </p:nvSpPr>
        <p:spPr bwMode="auto">
          <a:xfrm>
            <a:off x="3505200" y="5359400"/>
            <a:ext cx="533400" cy="366713"/>
          </a:xfrm>
          <a:prstGeom prst="rect">
            <a:avLst/>
          </a:prstGeom>
          <a:noFill/>
          <a:ln w="9525">
            <a:noFill/>
            <a:miter lim="800000"/>
            <a:headEnd/>
            <a:tailEnd/>
          </a:ln>
          <a:effectLst/>
        </p:spPr>
        <p:txBody>
          <a:bodyPr>
            <a:spAutoFit/>
          </a:bodyPr>
          <a:lstStyle/>
          <a:p>
            <a:pPr algn="ctr">
              <a:spcBef>
                <a:spcPct val="50000"/>
              </a:spcBef>
            </a:pPr>
            <a:r>
              <a:rPr lang="en-US" i="1"/>
              <a:t>64</a:t>
            </a:r>
          </a:p>
        </p:txBody>
      </p:sp>
      <p:sp>
        <p:nvSpPr>
          <p:cNvPr id="49190" name="Rectangle 38"/>
          <p:cNvSpPr>
            <a:spLocks noChangeArrowheads="1"/>
          </p:cNvSpPr>
          <p:nvPr/>
        </p:nvSpPr>
        <p:spPr bwMode="auto">
          <a:xfrm>
            <a:off x="5867400" y="5359400"/>
            <a:ext cx="1219200" cy="381000"/>
          </a:xfrm>
          <a:prstGeom prst="rect">
            <a:avLst/>
          </a:prstGeom>
          <a:noFill/>
          <a:ln w="9525">
            <a:solidFill>
              <a:schemeClr val="tx1"/>
            </a:solidFill>
            <a:miter lim="800000"/>
            <a:headEnd/>
            <a:tailEnd/>
          </a:ln>
          <a:effectLst/>
        </p:spPr>
        <p:txBody>
          <a:bodyPr wrap="none" anchor="ctr"/>
          <a:lstStyle/>
          <a:p>
            <a:endParaRPr lang="en-US"/>
          </a:p>
        </p:txBody>
      </p:sp>
      <p:sp>
        <p:nvSpPr>
          <p:cNvPr id="49191" name="Text Box 39"/>
          <p:cNvSpPr txBox="1">
            <a:spLocks noChangeArrowheads="1"/>
          </p:cNvSpPr>
          <p:nvPr/>
        </p:nvSpPr>
        <p:spPr bwMode="auto">
          <a:xfrm>
            <a:off x="4953000" y="5359400"/>
            <a:ext cx="609600" cy="366713"/>
          </a:xfrm>
          <a:prstGeom prst="rect">
            <a:avLst/>
          </a:prstGeom>
          <a:noFill/>
          <a:ln w="9525">
            <a:noFill/>
            <a:miter lim="800000"/>
            <a:headEnd/>
            <a:tailEnd/>
          </a:ln>
          <a:effectLst/>
        </p:spPr>
        <p:txBody>
          <a:bodyPr>
            <a:spAutoFit/>
          </a:bodyPr>
          <a:lstStyle/>
          <a:p>
            <a:pPr algn="ctr">
              <a:spcBef>
                <a:spcPct val="50000"/>
              </a:spcBef>
            </a:pPr>
            <a:r>
              <a:rPr lang="en-US" i="1"/>
              <a:t>128</a:t>
            </a:r>
          </a:p>
        </p:txBody>
      </p:sp>
      <p:sp>
        <p:nvSpPr>
          <p:cNvPr id="49192" name="Text Box 40"/>
          <p:cNvSpPr txBox="1">
            <a:spLocks noChangeArrowheads="1"/>
          </p:cNvSpPr>
          <p:nvPr/>
        </p:nvSpPr>
        <p:spPr bwMode="auto">
          <a:xfrm>
            <a:off x="6172200" y="5359400"/>
            <a:ext cx="609600" cy="366713"/>
          </a:xfrm>
          <a:prstGeom prst="rect">
            <a:avLst/>
          </a:prstGeom>
          <a:noFill/>
          <a:ln w="9525">
            <a:noFill/>
            <a:miter lim="800000"/>
            <a:headEnd/>
            <a:tailEnd/>
          </a:ln>
          <a:effectLst/>
        </p:spPr>
        <p:txBody>
          <a:bodyPr>
            <a:spAutoFit/>
          </a:bodyPr>
          <a:lstStyle/>
          <a:p>
            <a:pPr algn="ctr">
              <a:spcBef>
                <a:spcPct val="50000"/>
              </a:spcBef>
            </a:pPr>
            <a:r>
              <a:rPr lang="en-US" i="1"/>
              <a:t>128</a:t>
            </a:r>
          </a:p>
        </p:txBody>
      </p:sp>
      <p:graphicFrame>
        <p:nvGraphicFramePr>
          <p:cNvPr id="49193" name="Object 41"/>
          <p:cNvGraphicFramePr>
            <a:graphicFrameLocks noChangeAspect="1"/>
          </p:cNvGraphicFramePr>
          <p:nvPr/>
        </p:nvGraphicFramePr>
        <p:xfrm>
          <a:off x="5638800" y="5969000"/>
          <a:ext cx="325438" cy="419100"/>
        </p:xfrm>
        <a:graphic>
          <a:graphicData uri="http://schemas.openxmlformats.org/presentationml/2006/ole">
            <p:oleObj spid="_x0000_s49193" name="Equation" r:id="rId5" imgW="177480" imgH="228600" progId="Equation.3">
              <p:embed/>
            </p:oleObj>
          </a:graphicData>
        </a:graphic>
      </p:graphicFrame>
      <p:graphicFrame>
        <p:nvGraphicFramePr>
          <p:cNvPr id="49194" name="Object 42"/>
          <p:cNvGraphicFramePr>
            <a:graphicFrameLocks noChangeAspect="1"/>
          </p:cNvGraphicFramePr>
          <p:nvPr/>
        </p:nvGraphicFramePr>
        <p:xfrm>
          <a:off x="4114800" y="5957888"/>
          <a:ext cx="325438" cy="442912"/>
        </p:xfrm>
        <a:graphic>
          <a:graphicData uri="http://schemas.openxmlformats.org/presentationml/2006/ole">
            <p:oleObj spid="_x0000_s49194" name="Equation" r:id="rId6" imgW="177480" imgH="241200" progId="Equation.3">
              <p:embed/>
            </p:oleObj>
          </a:graphicData>
        </a:graphic>
      </p:graphicFrame>
      <p:sp>
        <p:nvSpPr>
          <p:cNvPr id="49195" name="Line 43"/>
          <p:cNvSpPr>
            <a:spLocks noChangeShapeType="1"/>
          </p:cNvSpPr>
          <p:nvPr/>
        </p:nvSpPr>
        <p:spPr bwMode="auto">
          <a:xfrm>
            <a:off x="1600200" y="5892800"/>
            <a:ext cx="243840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49196" name="Line 44"/>
          <p:cNvSpPr>
            <a:spLocks noChangeShapeType="1"/>
          </p:cNvSpPr>
          <p:nvPr/>
        </p:nvSpPr>
        <p:spPr bwMode="auto">
          <a:xfrm>
            <a:off x="990600" y="5892800"/>
            <a:ext cx="609600" cy="0"/>
          </a:xfrm>
          <a:prstGeom prst="line">
            <a:avLst/>
          </a:prstGeom>
          <a:noFill/>
          <a:ln w="9525">
            <a:solidFill>
              <a:schemeClr val="tx1"/>
            </a:solidFill>
            <a:round/>
            <a:headEnd type="triangle" w="med" len="med"/>
            <a:tailEnd type="triangle" w="med" len="med"/>
          </a:ln>
          <a:effectLst/>
        </p:spPr>
        <p:txBody>
          <a:bodyPr/>
          <a:lstStyle/>
          <a:p>
            <a:endParaRPr lang="en-US"/>
          </a:p>
        </p:txBody>
      </p:sp>
      <p:graphicFrame>
        <p:nvGraphicFramePr>
          <p:cNvPr id="49197" name="Object 45"/>
          <p:cNvGraphicFramePr>
            <a:graphicFrameLocks noChangeAspect="1"/>
          </p:cNvGraphicFramePr>
          <p:nvPr/>
        </p:nvGraphicFramePr>
        <p:xfrm>
          <a:off x="2590800" y="5969000"/>
          <a:ext cx="325438" cy="419100"/>
        </p:xfrm>
        <a:graphic>
          <a:graphicData uri="http://schemas.openxmlformats.org/presentationml/2006/ole">
            <p:oleObj spid="_x0000_s49197" name="Equation" r:id="rId7" imgW="177480" imgH="228600" progId="Equation.3">
              <p:embed/>
            </p:oleObj>
          </a:graphicData>
        </a:graphic>
      </p:graphicFrame>
      <p:graphicFrame>
        <p:nvGraphicFramePr>
          <p:cNvPr id="49198" name="Object 46"/>
          <p:cNvGraphicFramePr>
            <a:graphicFrameLocks noChangeAspect="1"/>
          </p:cNvGraphicFramePr>
          <p:nvPr/>
        </p:nvGraphicFramePr>
        <p:xfrm>
          <a:off x="1066800" y="5957888"/>
          <a:ext cx="325438" cy="442912"/>
        </p:xfrm>
        <a:graphic>
          <a:graphicData uri="http://schemas.openxmlformats.org/presentationml/2006/ole">
            <p:oleObj spid="_x0000_s49198" name="Equation" r:id="rId8" imgW="177480" imgH="241200" progId="Equation.3">
              <p:embed/>
            </p:oleObj>
          </a:graphicData>
        </a:graphic>
      </p:graphicFrame>
      <p:sp>
        <p:nvSpPr>
          <p:cNvPr id="49199" name="Text Box 47"/>
          <p:cNvSpPr txBox="1">
            <a:spLocks noChangeArrowheads="1"/>
          </p:cNvSpPr>
          <p:nvPr/>
        </p:nvSpPr>
        <p:spPr bwMode="auto">
          <a:xfrm>
            <a:off x="1066800" y="5359400"/>
            <a:ext cx="533400" cy="366713"/>
          </a:xfrm>
          <a:prstGeom prst="rect">
            <a:avLst/>
          </a:prstGeom>
          <a:noFill/>
          <a:ln w="9525">
            <a:noFill/>
            <a:miter lim="800000"/>
            <a:headEnd/>
            <a:tailEnd/>
          </a:ln>
          <a:effectLst/>
        </p:spPr>
        <p:txBody>
          <a:bodyPr>
            <a:spAutoFit/>
          </a:bodyPr>
          <a:lstStyle/>
          <a:p>
            <a:pPr algn="ctr">
              <a:spcBef>
                <a:spcPct val="50000"/>
              </a:spcBef>
            </a:pPr>
            <a:r>
              <a:rPr lang="en-US" i="1"/>
              <a:t>64</a:t>
            </a:r>
          </a:p>
        </p:txBody>
      </p:sp>
      <p:sp>
        <p:nvSpPr>
          <p:cNvPr id="49200" name="Text Box 48"/>
          <p:cNvSpPr txBox="1">
            <a:spLocks noChangeArrowheads="1"/>
          </p:cNvSpPr>
          <p:nvPr/>
        </p:nvSpPr>
        <p:spPr bwMode="auto">
          <a:xfrm>
            <a:off x="914400" y="228600"/>
            <a:ext cx="6781800" cy="366713"/>
          </a:xfrm>
          <a:prstGeom prst="rect">
            <a:avLst/>
          </a:prstGeom>
          <a:noFill/>
          <a:ln w="9525">
            <a:noFill/>
            <a:miter lim="800000"/>
            <a:headEnd/>
            <a:tailEnd/>
          </a:ln>
          <a:effectLst/>
        </p:spPr>
        <p:txBody>
          <a:bodyPr>
            <a:spAutoFit/>
          </a:bodyPr>
          <a:lstStyle/>
          <a:p>
            <a:pPr algn="ctr">
              <a:spcBef>
                <a:spcPct val="50000"/>
              </a:spcBef>
            </a:pPr>
            <a:r>
              <a:rPr lang="en-US" b="1"/>
              <a:t>Time Synchronization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0" y="228600"/>
            <a:ext cx="9144000" cy="641350"/>
          </a:xfrm>
          <a:prstGeom prst="rect">
            <a:avLst/>
          </a:prstGeom>
          <a:noFill/>
          <a:ln w="9525">
            <a:noFill/>
            <a:miter lim="800000"/>
            <a:headEnd/>
            <a:tailEnd/>
          </a:ln>
          <a:effectLst/>
        </p:spPr>
        <p:txBody>
          <a:bodyPr>
            <a:spAutoFit/>
          </a:bodyPr>
          <a:lstStyle/>
          <a:p>
            <a:pPr>
              <a:spcBef>
                <a:spcPct val="50000"/>
              </a:spcBef>
            </a:pPr>
            <a:r>
              <a:rPr lang="en-US"/>
              <a:t>The standard specifies the Down Link preamble as QPSK for subcarriers between -100 and +100:</a:t>
            </a:r>
          </a:p>
        </p:txBody>
      </p:sp>
      <p:graphicFrame>
        <p:nvGraphicFramePr>
          <p:cNvPr id="50179" name="Object 3"/>
          <p:cNvGraphicFramePr>
            <a:graphicFrameLocks noChangeAspect="1"/>
          </p:cNvGraphicFramePr>
          <p:nvPr/>
        </p:nvGraphicFramePr>
        <p:xfrm>
          <a:off x="1600200" y="1295400"/>
          <a:ext cx="4967288" cy="790575"/>
        </p:xfrm>
        <a:graphic>
          <a:graphicData uri="http://schemas.openxmlformats.org/presentationml/2006/ole">
            <p:oleObj spid="_x0000_s50179" name="Equation" r:id="rId4" imgW="2869920" imgH="457200" progId="Equation.3">
              <p:embed/>
            </p:oleObj>
          </a:graphicData>
        </a:graphic>
      </p:graphicFrame>
      <p:sp>
        <p:nvSpPr>
          <p:cNvPr id="50184" name="Text Box 8"/>
          <p:cNvSpPr txBox="1">
            <a:spLocks noChangeArrowheads="1"/>
          </p:cNvSpPr>
          <p:nvPr/>
        </p:nvSpPr>
        <p:spPr bwMode="auto">
          <a:xfrm>
            <a:off x="228600" y="2514600"/>
            <a:ext cx="8001000" cy="366713"/>
          </a:xfrm>
          <a:prstGeom prst="rect">
            <a:avLst/>
          </a:prstGeom>
          <a:noFill/>
          <a:ln w="9525">
            <a:noFill/>
            <a:miter lim="800000"/>
            <a:headEnd/>
            <a:tailEnd/>
          </a:ln>
          <a:effectLst/>
        </p:spPr>
        <p:txBody>
          <a:bodyPr>
            <a:spAutoFit/>
          </a:bodyPr>
          <a:lstStyle/>
          <a:p>
            <a:pPr>
              <a:spcBef>
                <a:spcPct val="50000"/>
              </a:spcBef>
            </a:pPr>
            <a:r>
              <a:rPr lang="en-US"/>
              <a:t>Using the periodicity of the FFT:</a:t>
            </a:r>
          </a:p>
        </p:txBody>
      </p:sp>
      <p:sp>
        <p:nvSpPr>
          <p:cNvPr id="50185" name="Line 9"/>
          <p:cNvSpPr>
            <a:spLocks noChangeShapeType="1"/>
          </p:cNvSpPr>
          <p:nvPr/>
        </p:nvSpPr>
        <p:spPr bwMode="auto">
          <a:xfrm>
            <a:off x="1676400" y="4953000"/>
            <a:ext cx="5334000" cy="0"/>
          </a:xfrm>
          <a:prstGeom prst="line">
            <a:avLst/>
          </a:prstGeom>
          <a:noFill/>
          <a:ln w="9525">
            <a:solidFill>
              <a:schemeClr val="tx1"/>
            </a:solidFill>
            <a:round/>
            <a:headEnd/>
            <a:tailEnd type="triangle" w="med" len="med"/>
          </a:ln>
          <a:effectLst/>
        </p:spPr>
        <p:txBody>
          <a:bodyPr/>
          <a:lstStyle/>
          <a:p>
            <a:endParaRPr lang="en-US"/>
          </a:p>
        </p:txBody>
      </p:sp>
      <p:sp>
        <p:nvSpPr>
          <p:cNvPr id="50186" name="Line 10"/>
          <p:cNvSpPr>
            <a:spLocks noChangeShapeType="1"/>
          </p:cNvSpPr>
          <p:nvPr/>
        </p:nvSpPr>
        <p:spPr bwMode="auto">
          <a:xfrm flipV="1">
            <a:off x="2133600" y="4114800"/>
            <a:ext cx="0" cy="1066800"/>
          </a:xfrm>
          <a:prstGeom prst="line">
            <a:avLst/>
          </a:prstGeom>
          <a:noFill/>
          <a:ln w="9525">
            <a:solidFill>
              <a:schemeClr val="tx1"/>
            </a:solidFill>
            <a:round/>
            <a:headEnd/>
            <a:tailEnd type="triangle" w="med" len="med"/>
          </a:ln>
          <a:effectLst/>
        </p:spPr>
        <p:txBody>
          <a:bodyPr/>
          <a:lstStyle/>
          <a:p>
            <a:endParaRPr lang="en-US"/>
          </a:p>
        </p:txBody>
      </p:sp>
      <p:sp>
        <p:nvSpPr>
          <p:cNvPr id="50187" name="Rectangle 11"/>
          <p:cNvSpPr>
            <a:spLocks noChangeArrowheads="1"/>
          </p:cNvSpPr>
          <p:nvPr/>
        </p:nvSpPr>
        <p:spPr bwMode="auto">
          <a:xfrm>
            <a:off x="2209800" y="4495800"/>
            <a:ext cx="175260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50188" name="Rectangle 12"/>
          <p:cNvSpPr>
            <a:spLocks noChangeArrowheads="1"/>
          </p:cNvSpPr>
          <p:nvPr/>
        </p:nvSpPr>
        <p:spPr bwMode="auto">
          <a:xfrm>
            <a:off x="4648200" y="4495800"/>
            <a:ext cx="175260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graphicFrame>
        <p:nvGraphicFramePr>
          <p:cNvPr id="50189" name="Object 13"/>
          <p:cNvGraphicFramePr>
            <a:graphicFrameLocks noChangeAspect="1"/>
          </p:cNvGraphicFramePr>
          <p:nvPr/>
        </p:nvGraphicFramePr>
        <p:xfrm>
          <a:off x="1219200" y="3657600"/>
          <a:ext cx="2198688" cy="384175"/>
        </p:xfrm>
        <a:graphic>
          <a:graphicData uri="http://schemas.openxmlformats.org/presentationml/2006/ole">
            <p:oleObj spid="_x0000_s50189" name="Equation" r:id="rId5" imgW="1231560" imgH="215640" progId="Equation.3">
              <p:embed/>
            </p:oleObj>
          </a:graphicData>
        </a:graphic>
      </p:graphicFrame>
      <p:sp>
        <p:nvSpPr>
          <p:cNvPr id="50190" name="Line 14"/>
          <p:cNvSpPr>
            <a:spLocks noChangeShapeType="1"/>
          </p:cNvSpPr>
          <p:nvPr/>
        </p:nvSpPr>
        <p:spPr bwMode="auto">
          <a:xfrm>
            <a:off x="3962400" y="4953000"/>
            <a:ext cx="0" cy="152400"/>
          </a:xfrm>
          <a:prstGeom prst="line">
            <a:avLst/>
          </a:prstGeom>
          <a:noFill/>
          <a:ln w="9525">
            <a:solidFill>
              <a:schemeClr val="tx1"/>
            </a:solidFill>
            <a:round/>
            <a:headEnd/>
            <a:tailEnd/>
          </a:ln>
          <a:effectLst/>
        </p:spPr>
        <p:txBody>
          <a:bodyPr/>
          <a:lstStyle/>
          <a:p>
            <a:endParaRPr lang="en-US"/>
          </a:p>
        </p:txBody>
      </p:sp>
      <p:sp>
        <p:nvSpPr>
          <p:cNvPr id="50191" name="Line 15"/>
          <p:cNvSpPr>
            <a:spLocks noChangeShapeType="1"/>
          </p:cNvSpPr>
          <p:nvPr/>
        </p:nvSpPr>
        <p:spPr bwMode="auto">
          <a:xfrm>
            <a:off x="2209800" y="4953000"/>
            <a:ext cx="0" cy="152400"/>
          </a:xfrm>
          <a:prstGeom prst="line">
            <a:avLst/>
          </a:prstGeom>
          <a:noFill/>
          <a:ln w="9525">
            <a:solidFill>
              <a:schemeClr val="tx1"/>
            </a:solidFill>
            <a:round/>
            <a:headEnd/>
            <a:tailEnd/>
          </a:ln>
          <a:effectLst/>
        </p:spPr>
        <p:txBody>
          <a:bodyPr/>
          <a:lstStyle/>
          <a:p>
            <a:endParaRPr lang="en-US"/>
          </a:p>
        </p:txBody>
      </p:sp>
      <p:graphicFrame>
        <p:nvGraphicFramePr>
          <p:cNvPr id="50192" name="Object 16"/>
          <p:cNvGraphicFramePr>
            <a:graphicFrameLocks noChangeAspect="1"/>
          </p:cNvGraphicFramePr>
          <p:nvPr/>
        </p:nvGraphicFramePr>
        <p:xfrm>
          <a:off x="2209800" y="5105400"/>
          <a:ext cx="123825" cy="228600"/>
        </p:xfrm>
        <a:graphic>
          <a:graphicData uri="http://schemas.openxmlformats.org/presentationml/2006/ole">
            <p:oleObj spid="_x0000_s50192" name="Equation" r:id="rId6" imgW="88560" imgH="164880" progId="Equation.3">
              <p:embed/>
            </p:oleObj>
          </a:graphicData>
        </a:graphic>
      </p:graphicFrame>
      <p:graphicFrame>
        <p:nvGraphicFramePr>
          <p:cNvPr id="50194" name="Object 18"/>
          <p:cNvGraphicFramePr>
            <a:graphicFrameLocks noChangeAspect="1"/>
          </p:cNvGraphicFramePr>
          <p:nvPr/>
        </p:nvGraphicFramePr>
        <p:xfrm>
          <a:off x="3771900" y="5097463"/>
          <a:ext cx="354013" cy="246062"/>
        </p:xfrm>
        <a:graphic>
          <a:graphicData uri="http://schemas.openxmlformats.org/presentationml/2006/ole">
            <p:oleObj spid="_x0000_s50194" name="Equation" r:id="rId7" imgW="253800" imgH="177480" progId="Equation.3">
              <p:embed/>
            </p:oleObj>
          </a:graphicData>
        </a:graphic>
      </p:graphicFrame>
      <p:graphicFrame>
        <p:nvGraphicFramePr>
          <p:cNvPr id="50195" name="Object 19"/>
          <p:cNvGraphicFramePr>
            <a:graphicFrameLocks noChangeAspect="1"/>
          </p:cNvGraphicFramePr>
          <p:nvPr/>
        </p:nvGraphicFramePr>
        <p:xfrm>
          <a:off x="4522788" y="5105400"/>
          <a:ext cx="354012" cy="246063"/>
        </p:xfrm>
        <a:graphic>
          <a:graphicData uri="http://schemas.openxmlformats.org/presentationml/2006/ole">
            <p:oleObj spid="_x0000_s50195" name="Equation" r:id="rId8" imgW="253800" imgH="177480" progId="Equation.3">
              <p:embed/>
            </p:oleObj>
          </a:graphicData>
        </a:graphic>
      </p:graphicFrame>
      <p:sp>
        <p:nvSpPr>
          <p:cNvPr id="50196" name="Line 20"/>
          <p:cNvSpPr>
            <a:spLocks noChangeShapeType="1"/>
          </p:cNvSpPr>
          <p:nvPr/>
        </p:nvSpPr>
        <p:spPr bwMode="auto">
          <a:xfrm>
            <a:off x="4648200" y="4953000"/>
            <a:ext cx="0" cy="152400"/>
          </a:xfrm>
          <a:prstGeom prst="line">
            <a:avLst/>
          </a:prstGeom>
          <a:noFill/>
          <a:ln w="9525">
            <a:solidFill>
              <a:schemeClr val="tx1"/>
            </a:solidFill>
            <a:round/>
            <a:headEnd/>
            <a:tailEnd/>
          </a:ln>
          <a:effectLst/>
        </p:spPr>
        <p:txBody>
          <a:bodyPr/>
          <a:lstStyle/>
          <a:p>
            <a:endParaRPr lang="en-US"/>
          </a:p>
        </p:txBody>
      </p:sp>
      <p:sp>
        <p:nvSpPr>
          <p:cNvPr id="50197" name="Line 21"/>
          <p:cNvSpPr>
            <a:spLocks noChangeShapeType="1"/>
          </p:cNvSpPr>
          <p:nvPr/>
        </p:nvSpPr>
        <p:spPr bwMode="auto">
          <a:xfrm>
            <a:off x="6400800" y="4953000"/>
            <a:ext cx="0" cy="152400"/>
          </a:xfrm>
          <a:prstGeom prst="line">
            <a:avLst/>
          </a:prstGeom>
          <a:noFill/>
          <a:ln w="9525">
            <a:solidFill>
              <a:schemeClr val="tx1"/>
            </a:solidFill>
            <a:round/>
            <a:headEnd/>
            <a:tailEnd/>
          </a:ln>
          <a:effectLst/>
        </p:spPr>
        <p:txBody>
          <a:bodyPr/>
          <a:lstStyle/>
          <a:p>
            <a:endParaRPr lang="en-US"/>
          </a:p>
        </p:txBody>
      </p:sp>
      <p:graphicFrame>
        <p:nvGraphicFramePr>
          <p:cNvPr id="50198" name="Object 22"/>
          <p:cNvGraphicFramePr>
            <a:graphicFrameLocks noChangeAspect="1"/>
          </p:cNvGraphicFramePr>
          <p:nvPr/>
        </p:nvGraphicFramePr>
        <p:xfrm>
          <a:off x="6248400" y="5105400"/>
          <a:ext cx="388938" cy="246063"/>
        </p:xfrm>
        <a:graphic>
          <a:graphicData uri="http://schemas.openxmlformats.org/presentationml/2006/ole">
            <p:oleObj spid="_x0000_s50198" name="Equation" r:id="rId9" imgW="279360" imgH="177480" progId="Equation.3">
              <p:embed/>
            </p:oleObj>
          </a:graphicData>
        </a:graphic>
      </p:graphicFrame>
      <p:graphicFrame>
        <p:nvGraphicFramePr>
          <p:cNvPr id="50200" name="Object 24"/>
          <p:cNvGraphicFramePr>
            <a:graphicFrameLocks noChangeAspect="1"/>
          </p:cNvGraphicFramePr>
          <p:nvPr/>
        </p:nvGraphicFramePr>
        <p:xfrm>
          <a:off x="4572000" y="3657600"/>
          <a:ext cx="4238625" cy="384175"/>
        </p:xfrm>
        <a:graphic>
          <a:graphicData uri="http://schemas.openxmlformats.org/presentationml/2006/ole">
            <p:oleObj spid="_x0000_s50200" name="Equation" r:id="rId10" imgW="2374560" imgH="215640" progId="Equation.3">
              <p:embed/>
            </p:oleObj>
          </a:graphicData>
        </a:graphic>
      </p:graphicFrame>
      <p:sp>
        <p:nvSpPr>
          <p:cNvPr id="50201" name="Line 25"/>
          <p:cNvSpPr>
            <a:spLocks noChangeShapeType="1"/>
          </p:cNvSpPr>
          <p:nvPr/>
        </p:nvSpPr>
        <p:spPr bwMode="auto">
          <a:xfrm flipH="1">
            <a:off x="5715000" y="4038600"/>
            <a:ext cx="228600" cy="685800"/>
          </a:xfrm>
          <a:prstGeom prst="line">
            <a:avLst/>
          </a:prstGeom>
          <a:noFill/>
          <a:ln w="9525">
            <a:solidFill>
              <a:schemeClr val="tx1"/>
            </a:solidFill>
            <a:round/>
            <a:headEnd/>
            <a:tailEnd type="triangle" w="med" len="med"/>
          </a:ln>
          <a:effectLst/>
        </p:spPr>
        <p:txBody>
          <a:bodyPr/>
          <a:lstStyle/>
          <a:p>
            <a:endParaRPr lang="en-US"/>
          </a:p>
        </p:txBody>
      </p:sp>
      <p:sp>
        <p:nvSpPr>
          <p:cNvPr id="50202" name="Line 26"/>
          <p:cNvSpPr>
            <a:spLocks noChangeShapeType="1"/>
          </p:cNvSpPr>
          <p:nvPr/>
        </p:nvSpPr>
        <p:spPr bwMode="auto">
          <a:xfrm>
            <a:off x="2667000" y="4114800"/>
            <a:ext cx="304800" cy="6096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Rectangle 4"/>
          <p:cNvSpPr>
            <a:spLocks noChangeArrowheads="1"/>
          </p:cNvSpPr>
          <p:nvPr/>
        </p:nvSpPr>
        <p:spPr bwMode="auto">
          <a:xfrm>
            <a:off x="7924800" y="3187700"/>
            <a:ext cx="623888" cy="376238"/>
          </a:xfrm>
          <a:prstGeom prst="rect">
            <a:avLst/>
          </a:prstGeom>
          <a:noFill/>
          <a:ln w="9525">
            <a:solidFill>
              <a:schemeClr val="tx1"/>
            </a:solidFill>
            <a:miter lim="800000"/>
            <a:headEnd/>
            <a:tailEnd/>
          </a:ln>
          <a:effectLst/>
        </p:spPr>
        <p:txBody>
          <a:bodyPr wrap="none" anchor="ctr"/>
          <a:lstStyle/>
          <a:p>
            <a:endParaRPr lang="en-US"/>
          </a:p>
        </p:txBody>
      </p:sp>
      <p:sp>
        <p:nvSpPr>
          <p:cNvPr id="65541" name="Rectangle 5"/>
          <p:cNvSpPr>
            <a:spLocks noChangeArrowheads="1"/>
          </p:cNvSpPr>
          <p:nvPr/>
        </p:nvSpPr>
        <p:spPr bwMode="auto">
          <a:xfrm>
            <a:off x="7315200" y="3187700"/>
            <a:ext cx="623888" cy="376238"/>
          </a:xfrm>
          <a:prstGeom prst="rect">
            <a:avLst/>
          </a:prstGeom>
          <a:noFill/>
          <a:ln w="9525">
            <a:solidFill>
              <a:schemeClr val="tx1"/>
            </a:solidFill>
            <a:miter lim="800000"/>
            <a:headEnd/>
            <a:tailEnd/>
          </a:ln>
          <a:effectLst/>
        </p:spPr>
        <p:txBody>
          <a:bodyPr wrap="none" anchor="ctr"/>
          <a:lstStyle/>
          <a:p>
            <a:endParaRPr lang="en-US"/>
          </a:p>
        </p:txBody>
      </p:sp>
      <p:sp>
        <p:nvSpPr>
          <p:cNvPr id="65542" name="Rectangle 6"/>
          <p:cNvSpPr>
            <a:spLocks noChangeArrowheads="1"/>
          </p:cNvSpPr>
          <p:nvPr/>
        </p:nvSpPr>
        <p:spPr bwMode="auto">
          <a:xfrm>
            <a:off x="6705600" y="3187700"/>
            <a:ext cx="623888" cy="376238"/>
          </a:xfrm>
          <a:prstGeom prst="rect">
            <a:avLst/>
          </a:prstGeom>
          <a:noFill/>
          <a:ln w="9525">
            <a:solidFill>
              <a:schemeClr val="tx1"/>
            </a:solidFill>
            <a:miter lim="800000"/>
            <a:headEnd/>
            <a:tailEnd/>
          </a:ln>
          <a:effectLst/>
        </p:spPr>
        <p:txBody>
          <a:bodyPr wrap="none" anchor="ctr"/>
          <a:lstStyle/>
          <a:p>
            <a:endParaRPr lang="en-US"/>
          </a:p>
        </p:txBody>
      </p:sp>
      <p:sp>
        <p:nvSpPr>
          <p:cNvPr id="65543" name="Rectangle 7"/>
          <p:cNvSpPr>
            <a:spLocks noChangeArrowheads="1"/>
          </p:cNvSpPr>
          <p:nvPr/>
        </p:nvSpPr>
        <p:spPr bwMode="auto">
          <a:xfrm>
            <a:off x="6096000" y="3187700"/>
            <a:ext cx="623888" cy="376238"/>
          </a:xfrm>
          <a:prstGeom prst="rect">
            <a:avLst/>
          </a:prstGeom>
          <a:noFill/>
          <a:ln w="9525">
            <a:solidFill>
              <a:schemeClr val="tx1"/>
            </a:solidFill>
            <a:miter lim="800000"/>
            <a:headEnd/>
            <a:tailEnd/>
          </a:ln>
          <a:effectLst/>
        </p:spPr>
        <p:txBody>
          <a:bodyPr wrap="none" anchor="ctr"/>
          <a:lstStyle/>
          <a:p>
            <a:endParaRPr lang="en-US"/>
          </a:p>
        </p:txBody>
      </p:sp>
      <p:sp>
        <p:nvSpPr>
          <p:cNvPr id="65544" name="Text Box 8"/>
          <p:cNvSpPr txBox="1">
            <a:spLocks noChangeArrowheads="1"/>
          </p:cNvSpPr>
          <p:nvPr/>
        </p:nvSpPr>
        <p:spPr bwMode="auto">
          <a:xfrm>
            <a:off x="6172200" y="3187700"/>
            <a:ext cx="533400" cy="366713"/>
          </a:xfrm>
          <a:prstGeom prst="rect">
            <a:avLst/>
          </a:prstGeom>
          <a:noFill/>
          <a:ln w="9525">
            <a:noFill/>
            <a:miter lim="800000"/>
            <a:headEnd/>
            <a:tailEnd/>
          </a:ln>
          <a:effectLst/>
        </p:spPr>
        <p:txBody>
          <a:bodyPr>
            <a:spAutoFit/>
          </a:bodyPr>
          <a:lstStyle/>
          <a:p>
            <a:pPr algn="ctr">
              <a:spcBef>
                <a:spcPct val="50000"/>
              </a:spcBef>
            </a:pPr>
            <a:r>
              <a:rPr lang="en-US" i="1"/>
              <a:t>64</a:t>
            </a:r>
          </a:p>
        </p:txBody>
      </p:sp>
      <p:sp>
        <p:nvSpPr>
          <p:cNvPr id="65545" name="Text Box 9"/>
          <p:cNvSpPr txBox="1">
            <a:spLocks noChangeArrowheads="1"/>
          </p:cNvSpPr>
          <p:nvPr/>
        </p:nvSpPr>
        <p:spPr bwMode="auto">
          <a:xfrm>
            <a:off x="6781800" y="3201988"/>
            <a:ext cx="533400" cy="366712"/>
          </a:xfrm>
          <a:prstGeom prst="rect">
            <a:avLst/>
          </a:prstGeom>
          <a:noFill/>
          <a:ln w="9525">
            <a:noFill/>
            <a:miter lim="800000"/>
            <a:headEnd/>
            <a:tailEnd/>
          </a:ln>
          <a:effectLst/>
        </p:spPr>
        <p:txBody>
          <a:bodyPr>
            <a:spAutoFit/>
          </a:bodyPr>
          <a:lstStyle/>
          <a:p>
            <a:pPr algn="ctr">
              <a:spcBef>
                <a:spcPct val="50000"/>
              </a:spcBef>
            </a:pPr>
            <a:r>
              <a:rPr lang="en-US" i="1"/>
              <a:t>64</a:t>
            </a:r>
          </a:p>
        </p:txBody>
      </p:sp>
      <p:sp>
        <p:nvSpPr>
          <p:cNvPr id="65546" name="Text Box 10"/>
          <p:cNvSpPr txBox="1">
            <a:spLocks noChangeArrowheads="1"/>
          </p:cNvSpPr>
          <p:nvPr/>
        </p:nvSpPr>
        <p:spPr bwMode="auto">
          <a:xfrm>
            <a:off x="7391400" y="3187700"/>
            <a:ext cx="533400" cy="366713"/>
          </a:xfrm>
          <a:prstGeom prst="rect">
            <a:avLst/>
          </a:prstGeom>
          <a:noFill/>
          <a:ln w="9525">
            <a:noFill/>
            <a:miter lim="800000"/>
            <a:headEnd/>
            <a:tailEnd/>
          </a:ln>
          <a:effectLst/>
        </p:spPr>
        <p:txBody>
          <a:bodyPr>
            <a:spAutoFit/>
          </a:bodyPr>
          <a:lstStyle/>
          <a:p>
            <a:pPr algn="ctr">
              <a:spcBef>
                <a:spcPct val="50000"/>
              </a:spcBef>
            </a:pPr>
            <a:r>
              <a:rPr lang="en-US" i="1"/>
              <a:t>64</a:t>
            </a:r>
          </a:p>
        </p:txBody>
      </p:sp>
      <p:sp>
        <p:nvSpPr>
          <p:cNvPr id="65547" name="Text Box 11"/>
          <p:cNvSpPr txBox="1">
            <a:spLocks noChangeArrowheads="1"/>
          </p:cNvSpPr>
          <p:nvPr/>
        </p:nvSpPr>
        <p:spPr bwMode="auto">
          <a:xfrm>
            <a:off x="8001000" y="3187700"/>
            <a:ext cx="533400" cy="366713"/>
          </a:xfrm>
          <a:prstGeom prst="rect">
            <a:avLst/>
          </a:prstGeom>
          <a:noFill/>
          <a:ln w="9525">
            <a:noFill/>
            <a:miter lim="800000"/>
            <a:headEnd/>
            <a:tailEnd/>
          </a:ln>
          <a:effectLst/>
        </p:spPr>
        <p:txBody>
          <a:bodyPr>
            <a:spAutoFit/>
          </a:bodyPr>
          <a:lstStyle/>
          <a:p>
            <a:pPr algn="ctr">
              <a:spcBef>
                <a:spcPct val="50000"/>
              </a:spcBef>
            </a:pPr>
            <a:r>
              <a:rPr lang="en-US" i="1"/>
              <a:t>64</a:t>
            </a:r>
          </a:p>
        </p:txBody>
      </p:sp>
      <p:sp>
        <p:nvSpPr>
          <p:cNvPr id="65550" name="Line 14"/>
          <p:cNvSpPr>
            <a:spLocks noChangeShapeType="1"/>
          </p:cNvSpPr>
          <p:nvPr/>
        </p:nvSpPr>
        <p:spPr bwMode="auto">
          <a:xfrm>
            <a:off x="6019800" y="3568700"/>
            <a:ext cx="3048000" cy="0"/>
          </a:xfrm>
          <a:prstGeom prst="line">
            <a:avLst/>
          </a:prstGeom>
          <a:noFill/>
          <a:ln w="9525">
            <a:solidFill>
              <a:schemeClr val="tx1"/>
            </a:solidFill>
            <a:round/>
            <a:headEnd/>
            <a:tailEnd type="triangle" w="med" len="med"/>
          </a:ln>
          <a:effectLst/>
        </p:spPr>
        <p:txBody>
          <a:bodyPr/>
          <a:lstStyle/>
          <a:p>
            <a:endParaRPr lang="en-US"/>
          </a:p>
        </p:txBody>
      </p:sp>
      <p:sp>
        <p:nvSpPr>
          <p:cNvPr id="65551" name="Line 15"/>
          <p:cNvSpPr>
            <a:spLocks noChangeShapeType="1"/>
          </p:cNvSpPr>
          <p:nvPr/>
        </p:nvSpPr>
        <p:spPr bwMode="auto">
          <a:xfrm>
            <a:off x="2743200" y="3644900"/>
            <a:ext cx="1371600" cy="0"/>
          </a:xfrm>
          <a:prstGeom prst="line">
            <a:avLst/>
          </a:prstGeom>
          <a:noFill/>
          <a:ln w="9525">
            <a:solidFill>
              <a:schemeClr val="tx1"/>
            </a:solidFill>
            <a:round/>
            <a:headEnd/>
            <a:tailEnd type="triangle" w="med" len="med"/>
          </a:ln>
          <a:effectLst/>
        </p:spPr>
        <p:txBody>
          <a:bodyPr/>
          <a:lstStyle/>
          <a:p>
            <a:endParaRPr lang="en-US"/>
          </a:p>
        </p:txBody>
      </p:sp>
      <p:graphicFrame>
        <p:nvGraphicFramePr>
          <p:cNvPr id="65553" name="Object 17"/>
          <p:cNvGraphicFramePr>
            <a:graphicFrameLocks noChangeAspect="1"/>
          </p:cNvGraphicFramePr>
          <p:nvPr/>
        </p:nvGraphicFramePr>
        <p:xfrm>
          <a:off x="381000" y="2057400"/>
          <a:ext cx="838200" cy="509588"/>
        </p:xfrm>
        <a:graphic>
          <a:graphicData uri="http://schemas.openxmlformats.org/presentationml/2006/ole">
            <p:oleObj spid="_x0000_s65553" name="Equation" r:id="rId4" imgW="355320" imgH="215640" progId="Equation.3">
              <p:embed/>
            </p:oleObj>
          </a:graphicData>
        </a:graphic>
      </p:graphicFrame>
      <p:graphicFrame>
        <p:nvGraphicFramePr>
          <p:cNvPr id="65554" name="Object 18"/>
          <p:cNvGraphicFramePr>
            <a:graphicFrameLocks noChangeAspect="1"/>
          </p:cNvGraphicFramePr>
          <p:nvPr/>
        </p:nvGraphicFramePr>
        <p:xfrm>
          <a:off x="6065838" y="2195513"/>
          <a:ext cx="911225" cy="515937"/>
        </p:xfrm>
        <a:graphic>
          <a:graphicData uri="http://schemas.openxmlformats.org/presentationml/2006/ole">
            <p:oleObj spid="_x0000_s65554" name="Equation" r:id="rId5" imgW="380880" imgH="215640" progId="Equation.3">
              <p:embed/>
            </p:oleObj>
          </a:graphicData>
        </a:graphic>
      </p:graphicFrame>
      <p:sp>
        <p:nvSpPr>
          <p:cNvPr id="65567" name="Line 31"/>
          <p:cNvSpPr>
            <a:spLocks noChangeShapeType="1"/>
          </p:cNvSpPr>
          <p:nvPr/>
        </p:nvSpPr>
        <p:spPr bwMode="auto">
          <a:xfrm flipV="1">
            <a:off x="3124200" y="3111500"/>
            <a:ext cx="0" cy="533400"/>
          </a:xfrm>
          <a:prstGeom prst="line">
            <a:avLst/>
          </a:prstGeom>
          <a:noFill/>
          <a:ln w="28575">
            <a:solidFill>
              <a:schemeClr val="tx1"/>
            </a:solidFill>
            <a:round/>
            <a:headEnd/>
            <a:tailEnd/>
          </a:ln>
          <a:effectLst/>
        </p:spPr>
        <p:txBody>
          <a:bodyPr/>
          <a:lstStyle/>
          <a:p>
            <a:endParaRPr lang="en-US"/>
          </a:p>
        </p:txBody>
      </p:sp>
      <p:sp>
        <p:nvSpPr>
          <p:cNvPr id="65568" name="Oval 32"/>
          <p:cNvSpPr>
            <a:spLocks noChangeArrowheads="1"/>
          </p:cNvSpPr>
          <p:nvPr/>
        </p:nvSpPr>
        <p:spPr bwMode="auto">
          <a:xfrm>
            <a:off x="3048000" y="2959100"/>
            <a:ext cx="152400" cy="152400"/>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65571" name="Oval 35"/>
          <p:cNvSpPr>
            <a:spLocks noChangeArrowheads="1"/>
          </p:cNvSpPr>
          <p:nvPr/>
        </p:nvSpPr>
        <p:spPr bwMode="auto">
          <a:xfrm>
            <a:off x="2895600" y="3568700"/>
            <a:ext cx="152400" cy="152400"/>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65572" name="Oval 36"/>
          <p:cNvSpPr>
            <a:spLocks noChangeArrowheads="1"/>
          </p:cNvSpPr>
          <p:nvPr/>
        </p:nvSpPr>
        <p:spPr bwMode="auto">
          <a:xfrm>
            <a:off x="3200400" y="3568700"/>
            <a:ext cx="152400" cy="152400"/>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65573" name="Oval 37"/>
          <p:cNvSpPr>
            <a:spLocks noChangeArrowheads="1"/>
          </p:cNvSpPr>
          <p:nvPr/>
        </p:nvSpPr>
        <p:spPr bwMode="auto">
          <a:xfrm>
            <a:off x="3429000" y="3568700"/>
            <a:ext cx="152400" cy="152400"/>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65574" name="Oval 38"/>
          <p:cNvSpPr>
            <a:spLocks noChangeArrowheads="1"/>
          </p:cNvSpPr>
          <p:nvPr/>
        </p:nvSpPr>
        <p:spPr bwMode="auto">
          <a:xfrm>
            <a:off x="3657600" y="3568700"/>
            <a:ext cx="152400" cy="152400"/>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65579" name="Line 43"/>
          <p:cNvSpPr>
            <a:spLocks noChangeShapeType="1"/>
          </p:cNvSpPr>
          <p:nvPr/>
        </p:nvSpPr>
        <p:spPr bwMode="auto">
          <a:xfrm>
            <a:off x="6096000" y="3568700"/>
            <a:ext cx="0" cy="152400"/>
          </a:xfrm>
          <a:prstGeom prst="line">
            <a:avLst/>
          </a:prstGeom>
          <a:noFill/>
          <a:ln w="9525">
            <a:solidFill>
              <a:schemeClr val="tx1"/>
            </a:solidFill>
            <a:round/>
            <a:headEnd/>
            <a:tailEnd/>
          </a:ln>
          <a:effectLst/>
        </p:spPr>
        <p:txBody>
          <a:bodyPr/>
          <a:lstStyle/>
          <a:p>
            <a:endParaRPr lang="en-US"/>
          </a:p>
        </p:txBody>
      </p:sp>
      <p:sp>
        <p:nvSpPr>
          <p:cNvPr id="65580" name="Line 44"/>
          <p:cNvSpPr>
            <a:spLocks noChangeShapeType="1"/>
          </p:cNvSpPr>
          <p:nvPr/>
        </p:nvSpPr>
        <p:spPr bwMode="auto">
          <a:xfrm>
            <a:off x="8534400" y="3568700"/>
            <a:ext cx="0" cy="152400"/>
          </a:xfrm>
          <a:prstGeom prst="line">
            <a:avLst/>
          </a:prstGeom>
          <a:noFill/>
          <a:ln w="9525">
            <a:solidFill>
              <a:schemeClr val="tx1"/>
            </a:solidFill>
            <a:round/>
            <a:headEnd/>
            <a:tailEnd/>
          </a:ln>
          <a:effectLst/>
        </p:spPr>
        <p:txBody>
          <a:bodyPr/>
          <a:lstStyle/>
          <a:p>
            <a:endParaRPr lang="en-US"/>
          </a:p>
        </p:txBody>
      </p:sp>
      <p:graphicFrame>
        <p:nvGraphicFramePr>
          <p:cNvPr id="65581" name="Object 45"/>
          <p:cNvGraphicFramePr>
            <a:graphicFrameLocks noChangeAspect="1"/>
          </p:cNvGraphicFramePr>
          <p:nvPr/>
        </p:nvGraphicFramePr>
        <p:xfrm>
          <a:off x="6019800" y="3721100"/>
          <a:ext cx="173038" cy="241300"/>
        </p:xfrm>
        <a:graphic>
          <a:graphicData uri="http://schemas.openxmlformats.org/presentationml/2006/ole">
            <p:oleObj spid="_x0000_s65581" name="Equation" r:id="rId6" imgW="126720" imgH="177480" progId="Equation.3">
              <p:embed/>
            </p:oleObj>
          </a:graphicData>
        </a:graphic>
      </p:graphicFrame>
      <p:graphicFrame>
        <p:nvGraphicFramePr>
          <p:cNvPr id="65582" name="Object 46"/>
          <p:cNvGraphicFramePr>
            <a:graphicFrameLocks noChangeAspect="1"/>
          </p:cNvGraphicFramePr>
          <p:nvPr/>
        </p:nvGraphicFramePr>
        <p:xfrm>
          <a:off x="8355013" y="3721100"/>
          <a:ext cx="381000" cy="241300"/>
        </p:xfrm>
        <a:graphic>
          <a:graphicData uri="http://schemas.openxmlformats.org/presentationml/2006/ole">
            <p:oleObj spid="_x0000_s65582" name="Equation" r:id="rId7" imgW="279360" imgH="177480" progId="Equation.3">
              <p:embed/>
            </p:oleObj>
          </a:graphicData>
        </a:graphic>
      </p:graphicFrame>
      <p:graphicFrame>
        <p:nvGraphicFramePr>
          <p:cNvPr id="65583" name="Object 47"/>
          <p:cNvGraphicFramePr>
            <a:graphicFrameLocks noChangeAspect="1"/>
          </p:cNvGraphicFramePr>
          <p:nvPr/>
        </p:nvGraphicFramePr>
        <p:xfrm>
          <a:off x="2362200" y="3187700"/>
          <a:ext cx="546100" cy="233363"/>
        </p:xfrm>
        <a:graphic>
          <a:graphicData uri="http://schemas.openxmlformats.org/presentationml/2006/ole">
            <p:oleObj spid="_x0000_s65583" name="Equation" r:id="rId8" imgW="177480" imgH="75960" progId="Equation.3">
              <p:embed/>
            </p:oleObj>
          </a:graphicData>
        </a:graphic>
      </p:graphicFrame>
      <p:graphicFrame>
        <p:nvGraphicFramePr>
          <p:cNvPr id="65585" name="Object 49"/>
          <p:cNvGraphicFramePr>
            <a:graphicFrameLocks noChangeAspect="1"/>
          </p:cNvGraphicFramePr>
          <p:nvPr/>
        </p:nvGraphicFramePr>
        <p:xfrm>
          <a:off x="304800" y="3797300"/>
          <a:ext cx="227013" cy="317500"/>
        </p:xfrm>
        <a:graphic>
          <a:graphicData uri="http://schemas.openxmlformats.org/presentationml/2006/ole">
            <p:oleObj spid="_x0000_s65585" name="Equation" r:id="rId9" imgW="126720" imgH="177480" progId="Equation.3">
              <p:embed/>
            </p:oleObj>
          </a:graphicData>
        </a:graphic>
      </p:graphicFrame>
      <p:graphicFrame>
        <p:nvGraphicFramePr>
          <p:cNvPr id="65587" name="Object 51"/>
          <p:cNvGraphicFramePr>
            <a:graphicFrameLocks noChangeAspect="1"/>
          </p:cNvGraphicFramePr>
          <p:nvPr/>
        </p:nvGraphicFramePr>
        <p:xfrm>
          <a:off x="1143000" y="3797300"/>
          <a:ext cx="227013" cy="295275"/>
        </p:xfrm>
        <a:graphic>
          <a:graphicData uri="http://schemas.openxmlformats.org/presentationml/2006/ole">
            <p:oleObj spid="_x0000_s65587" name="Equation" r:id="rId10" imgW="126720" imgH="164880" progId="Equation.3">
              <p:embed/>
            </p:oleObj>
          </a:graphicData>
        </a:graphic>
      </p:graphicFrame>
      <p:graphicFrame>
        <p:nvGraphicFramePr>
          <p:cNvPr id="65588" name="Object 52"/>
          <p:cNvGraphicFramePr>
            <a:graphicFrameLocks noChangeAspect="1"/>
          </p:cNvGraphicFramePr>
          <p:nvPr/>
        </p:nvGraphicFramePr>
        <p:xfrm>
          <a:off x="1981200" y="3784600"/>
          <a:ext cx="204788" cy="317500"/>
        </p:xfrm>
        <a:graphic>
          <a:graphicData uri="http://schemas.openxmlformats.org/presentationml/2006/ole">
            <p:oleObj spid="_x0000_s65588" name="Equation" r:id="rId11" imgW="114120" imgH="177480" progId="Equation.3">
              <p:embed/>
            </p:oleObj>
          </a:graphicData>
        </a:graphic>
      </p:graphicFrame>
      <p:sp>
        <p:nvSpPr>
          <p:cNvPr id="65589" name="Line 53"/>
          <p:cNvSpPr>
            <a:spLocks noChangeShapeType="1"/>
          </p:cNvSpPr>
          <p:nvPr/>
        </p:nvSpPr>
        <p:spPr bwMode="auto">
          <a:xfrm>
            <a:off x="304800" y="3644900"/>
            <a:ext cx="1905000" cy="0"/>
          </a:xfrm>
          <a:prstGeom prst="line">
            <a:avLst/>
          </a:prstGeom>
          <a:noFill/>
          <a:ln w="9525">
            <a:solidFill>
              <a:schemeClr val="tx1"/>
            </a:solidFill>
            <a:round/>
            <a:headEnd/>
            <a:tailEnd/>
          </a:ln>
          <a:effectLst/>
        </p:spPr>
        <p:txBody>
          <a:bodyPr/>
          <a:lstStyle/>
          <a:p>
            <a:endParaRPr lang="en-US"/>
          </a:p>
        </p:txBody>
      </p:sp>
      <p:sp>
        <p:nvSpPr>
          <p:cNvPr id="65590" name="Line 54"/>
          <p:cNvSpPr>
            <a:spLocks noChangeShapeType="1"/>
          </p:cNvSpPr>
          <p:nvPr/>
        </p:nvSpPr>
        <p:spPr bwMode="auto">
          <a:xfrm flipV="1">
            <a:off x="457200" y="2730500"/>
            <a:ext cx="0" cy="1066800"/>
          </a:xfrm>
          <a:prstGeom prst="line">
            <a:avLst/>
          </a:prstGeom>
          <a:noFill/>
          <a:ln w="9525">
            <a:solidFill>
              <a:schemeClr val="tx1"/>
            </a:solidFill>
            <a:round/>
            <a:headEnd/>
            <a:tailEnd type="triangle" w="med" len="med"/>
          </a:ln>
          <a:effectLst/>
        </p:spPr>
        <p:txBody>
          <a:bodyPr/>
          <a:lstStyle/>
          <a:p>
            <a:endParaRPr lang="en-US"/>
          </a:p>
        </p:txBody>
      </p:sp>
      <p:sp>
        <p:nvSpPr>
          <p:cNvPr id="65591" name="Line 55"/>
          <p:cNvSpPr>
            <a:spLocks noChangeShapeType="1"/>
          </p:cNvSpPr>
          <p:nvPr/>
        </p:nvSpPr>
        <p:spPr bwMode="auto">
          <a:xfrm flipV="1">
            <a:off x="457200" y="3111500"/>
            <a:ext cx="0" cy="533400"/>
          </a:xfrm>
          <a:prstGeom prst="line">
            <a:avLst/>
          </a:prstGeom>
          <a:noFill/>
          <a:ln w="28575">
            <a:solidFill>
              <a:schemeClr val="tx1"/>
            </a:solidFill>
            <a:round/>
            <a:headEnd/>
            <a:tailEnd/>
          </a:ln>
          <a:effectLst/>
        </p:spPr>
        <p:txBody>
          <a:bodyPr/>
          <a:lstStyle/>
          <a:p>
            <a:endParaRPr lang="en-US"/>
          </a:p>
        </p:txBody>
      </p:sp>
      <p:sp>
        <p:nvSpPr>
          <p:cNvPr id="65592" name="Oval 56"/>
          <p:cNvSpPr>
            <a:spLocks noChangeArrowheads="1"/>
          </p:cNvSpPr>
          <p:nvPr/>
        </p:nvSpPr>
        <p:spPr bwMode="auto">
          <a:xfrm>
            <a:off x="381000" y="2959100"/>
            <a:ext cx="152400" cy="152400"/>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65593" name="Line 57"/>
          <p:cNvSpPr>
            <a:spLocks noChangeShapeType="1"/>
          </p:cNvSpPr>
          <p:nvPr/>
        </p:nvSpPr>
        <p:spPr bwMode="auto">
          <a:xfrm flipV="1">
            <a:off x="1219200" y="3111500"/>
            <a:ext cx="0" cy="533400"/>
          </a:xfrm>
          <a:prstGeom prst="line">
            <a:avLst/>
          </a:prstGeom>
          <a:noFill/>
          <a:ln w="28575">
            <a:solidFill>
              <a:schemeClr val="tx1"/>
            </a:solidFill>
            <a:round/>
            <a:headEnd/>
            <a:tailEnd/>
          </a:ln>
          <a:effectLst/>
        </p:spPr>
        <p:txBody>
          <a:bodyPr/>
          <a:lstStyle/>
          <a:p>
            <a:endParaRPr lang="en-US"/>
          </a:p>
        </p:txBody>
      </p:sp>
      <p:sp>
        <p:nvSpPr>
          <p:cNvPr id="65594" name="Oval 58"/>
          <p:cNvSpPr>
            <a:spLocks noChangeArrowheads="1"/>
          </p:cNvSpPr>
          <p:nvPr/>
        </p:nvSpPr>
        <p:spPr bwMode="auto">
          <a:xfrm>
            <a:off x="1143000" y="2959100"/>
            <a:ext cx="152400" cy="152400"/>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65595" name="Oval 59"/>
          <p:cNvSpPr>
            <a:spLocks noChangeArrowheads="1"/>
          </p:cNvSpPr>
          <p:nvPr/>
        </p:nvSpPr>
        <p:spPr bwMode="auto">
          <a:xfrm>
            <a:off x="533400" y="3568700"/>
            <a:ext cx="152400" cy="152400"/>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65596" name="Oval 60"/>
          <p:cNvSpPr>
            <a:spLocks noChangeArrowheads="1"/>
          </p:cNvSpPr>
          <p:nvPr/>
        </p:nvSpPr>
        <p:spPr bwMode="auto">
          <a:xfrm>
            <a:off x="762000" y="3568700"/>
            <a:ext cx="152400" cy="152400"/>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65597" name="Oval 61"/>
          <p:cNvSpPr>
            <a:spLocks noChangeArrowheads="1"/>
          </p:cNvSpPr>
          <p:nvPr/>
        </p:nvSpPr>
        <p:spPr bwMode="auto">
          <a:xfrm>
            <a:off x="990600" y="3568700"/>
            <a:ext cx="152400" cy="152400"/>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65598" name="Oval 62"/>
          <p:cNvSpPr>
            <a:spLocks noChangeArrowheads="1"/>
          </p:cNvSpPr>
          <p:nvPr/>
        </p:nvSpPr>
        <p:spPr bwMode="auto">
          <a:xfrm>
            <a:off x="1295400" y="3568700"/>
            <a:ext cx="152400" cy="152400"/>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65599" name="Oval 63"/>
          <p:cNvSpPr>
            <a:spLocks noChangeArrowheads="1"/>
          </p:cNvSpPr>
          <p:nvPr/>
        </p:nvSpPr>
        <p:spPr bwMode="auto">
          <a:xfrm>
            <a:off x="1524000" y="3568700"/>
            <a:ext cx="152400" cy="152400"/>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65600" name="Oval 64"/>
          <p:cNvSpPr>
            <a:spLocks noChangeArrowheads="1"/>
          </p:cNvSpPr>
          <p:nvPr/>
        </p:nvSpPr>
        <p:spPr bwMode="auto">
          <a:xfrm>
            <a:off x="1752600" y="3568700"/>
            <a:ext cx="152400" cy="152400"/>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65601" name="Line 65"/>
          <p:cNvSpPr>
            <a:spLocks noChangeShapeType="1"/>
          </p:cNvSpPr>
          <p:nvPr/>
        </p:nvSpPr>
        <p:spPr bwMode="auto">
          <a:xfrm flipV="1">
            <a:off x="2057400" y="3111500"/>
            <a:ext cx="0" cy="533400"/>
          </a:xfrm>
          <a:prstGeom prst="line">
            <a:avLst/>
          </a:prstGeom>
          <a:noFill/>
          <a:ln w="28575">
            <a:solidFill>
              <a:schemeClr val="tx1"/>
            </a:solidFill>
            <a:round/>
            <a:headEnd/>
            <a:tailEnd/>
          </a:ln>
          <a:effectLst/>
        </p:spPr>
        <p:txBody>
          <a:bodyPr/>
          <a:lstStyle/>
          <a:p>
            <a:endParaRPr lang="en-US"/>
          </a:p>
        </p:txBody>
      </p:sp>
      <p:sp>
        <p:nvSpPr>
          <p:cNvPr id="65602" name="Oval 66"/>
          <p:cNvSpPr>
            <a:spLocks noChangeArrowheads="1"/>
          </p:cNvSpPr>
          <p:nvPr/>
        </p:nvSpPr>
        <p:spPr bwMode="auto">
          <a:xfrm>
            <a:off x="1981200" y="2959100"/>
            <a:ext cx="152400" cy="152400"/>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65603" name="Line 67"/>
          <p:cNvSpPr>
            <a:spLocks noChangeShapeType="1"/>
          </p:cNvSpPr>
          <p:nvPr/>
        </p:nvSpPr>
        <p:spPr bwMode="auto">
          <a:xfrm>
            <a:off x="2209800" y="3644900"/>
            <a:ext cx="609600" cy="0"/>
          </a:xfrm>
          <a:prstGeom prst="line">
            <a:avLst/>
          </a:prstGeom>
          <a:noFill/>
          <a:ln w="9525">
            <a:solidFill>
              <a:schemeClr val="tx1"/>
            </a:solidFill>
            <a:prstDash val="dash"/>
            <a:round/>
            <a:headEnd/>
            <a:tailEnd/>
          </a:ln>
          <a:effectLst/>
        </p:spPr>
        <p:txBody>
          <a:bodyPr/>
          <a:lstStyle/>
          <a:p>
            <a:endParaRPr lang="en-US"/>
          </a:p>
        </p:txBody>
      </p:sp>
      <p:sp>
        <p:nvSpPr>
          <p:cNvPr id="65604" name="Oval 68"/>
          <p:cNvSpPr>
            <a:spLocks noChangeArrowheads="1"/>
          </p:cNvSpPr>
          <p:nvPr/>
        </p:nvSpPr>
        <p:spPr bwMode="auto">
          <a:xfrm>
            <a:off x="2133600" y="3568700"/>
            <a:ext cx="152400" cy="152400"/>
          </a:xfrm>
          <a:prstGeom prst="ellipse">
            <a:avLst/>
          </a:prstGeom>
          <a:solidFill>
            <a:schemeClr val="bg2"/>
          </a:solidFill>
          <a:ln w="9525">
            <a:solidFill>
              <a:schemeClr val="tx1"/>
            </a:solidFill>
            <a:round/>
            <a:headEnd/>
            <a:tailEnd/>
          </a:ln>
          <a:effectLst/>
        </p:spPr>
        <p:txBody>
          <a:bodyPr wrap="none" anchor="ctr"/>
          <a:lstStyle/>
          <a:p>
            <a:endParaRPr lang="en-US"/>
          </a:p>
        </p:txBody>
      </p:sp>
      <p:graphicFrame>
        <p:nvGraphicFramePr>
          <p:cNvPr id="65605" name="Object 69"/>
          <p:cNvGraphicFramePr>
            <a:graphicFrameLocks noChangeAspect="1"/>
          </p:cNvGraphicFramePr>
          <p:nvPr/>
        </p:nvGraphicFramePr>
        <p:xfrm>
          <a:off x="2895600" y="3797300"/>
          <a:ext cx="500063" cy="317500"/>
        </p:xfrm>
        <a:graphic>
          <a:graphicData uri="http://schemas.openxmlformats.org/presentationml/2006/ole">
            <p:oleObj spid="_x0000_s65605" name="Equation" r:id="rId12" imgW="279360" imgH="177480" progId="Equation.3">
              <p:embed/>
            </p:oleObj>
          </a:graphicData>
        </a:graphic>
      </p:graphicFrame>
      <p:graphicFrame>
        <p:nvGraphicFramePr>
          <p:cNvPr id="65606" name="Object 70"/>
          <p:cNvGraphicFramePr>
            <a:graphicFrameLocks noChangeAspect="1"/>
          </p:cNvGraphicFramePr>
          <p:nvPr/>
        </p:nvGraphicFramePr>
        <p:xfrm>
          <a:off x="3505200" y="3797300"/>
          <a:ext cx="500063" cy="317500"/>
        </p:xfrm>
        <a:graphic>
          <a:graphicData uri="http://schemas.openxmlformats.org/presentationml/2006/ole">
            <p:oleObj spid="_x0000_s65606" name="Equation" r:id="rId13" imgW="279360" imgH="177480" progId="Equation.3">
              <p:embed/>
            </p:oleObj>
          </a:graphicData>
        </a:graphic>
      </p:graphicFrame>
      <p:graphicFrame>
        <p:nvGraphicFramePr>
          <p:cNvPr id="65607" name="Object 71"/>
          <p:cNvGraphicFramePr>
            <a:graphicFrameLocks noChangeAspect="1"/>
          </p:cNvGraphicFramePr>
          <p:nvPr/>
        </p:nvGraphicFramePr>
        <p:xfrm>
          <a:off x="4495800" y="2819400"/>
          <a:ext cx="914400" cy="441325"/>
        </p:xfrm>
        <a:graphic>
          <a:graphicData uri="http://schemas.openxmlformats.org/presentationml/2006/ole">
            <p:oleObj spid="_x0000_s65607" name="Equation" r:id="rId14" imgW="342720" imgH="164880" progId="Equation.3">
              <p:embed/>
            </p:oleObj>
          </a:graphicData>
        </a:graphic>
      </p:graphicFrame>
      <p:sp>
        <p:nvSpPr>
          <p:cNvPr id="65608" name="Line 72"/>
          <p:cNvSpPr>
            <a:spLocks noChangeShapeType="1"/>
          </p:cNvSpPr>
          <p:nvPr/>
        </p:nvSpPr>
        <p:spPr bwMode="auto">
          <a:xfrm flipH="1">
            <a:off x="4114800" y="3048000"/>
            <a:ext cx="304800" cy="0"/>
          </a:xfrm>
          <a:prstGeom prst="line">
            <a:avLst/>
          </a:prstGeom>
          <a:noFill/>
          <a:ln w="9525">
            <a:solidFill>
              <a:schemeClr val="tx1"/>
            </a:solidFill>
            <a:round/>
            <a:headEnd type="triangle" w="med" len="med"/>
            <a:tailEnd/>
          </a:ln>
          <a:effectLst/>
        </p:spPr>
        <p:txBody>
          <a:bodyPr/>
          <a:lstStyle/>
          <a:p>
            <a:endParaRPr lang="en-US"/>
          </a:p>
        </p:txBody>
      </p:sp>
      <p:sp>
        <p:nvSpPr>
          <p:cNvPr id="65609" name="Line 73"/>
          <p:cNvSpPr>
            <a:spLocks noChangeShapeType="1"/>
          </p:cNvSpPr>
          <p:nvPr/>
        </p:nvSpPr>
        <p:spPr bwMode="auto">
          <a:xfrm flipH="1">
            <a:off x="5410200" y="3048000"/>
            <a:ext cx="304800" cy="0"/>
          </a:xfrm>
          <a:prstGeom prst="line">
            <a:avLst/>
          </a:prstGeom>
          <a:noFill/>
          <a:ln w="9525">
            <a:solidFill>
              <a:schemeClr val="tx1"/>
            </a:solidFill>
            <a:round/>
            <a:headEnd type="triangle" w="med" len="med"/>
            <a:tailEnd/>
          </a:ln>
          <a:effectLst/>
        </p:spPr>
        <p:txBody>
          <a:bodyPr/>
          <a:lstStyle/>
          <a:p>
            <a:endParaRPr lang="en-US"/>
          </a:p>
        </p:txBody>
      </p:sp>
      <p:sp>
        <p:nvSpPr>
          <p:cNvPr id="65610" name="Line 74"/>
          <p:cNvSpPr>
            <a:spLocks noChangeShapeType="1"/>
          </p:cNvSpPr>
          <p:nvPr/>
        </p:nvSpPr>
        <p:spPr bwMode="auto">
          <a:xfrm flipV="1">
            <a:off x="6096000" y="2667000"/>
            <a:ext cx="0" cy="762000"/>
          </a:xfrm>
          <a:prstGeom prst="line">
            <a:avLst/>
          </a:prstGeom>
          <a:noFill/>
          <a:ln w="9525">
            <a:solidFill>
              <a:schemeClr val="tx1"/>
            </a:solidFill>
            <a:round/>
            <a:headEnd/>
            <a:tailEnd type="triangle" w="med" len="med"/>
          </a:ln>
          <a:effectLst/>
        </p:spPr>
        <p:txBody>
          <a:bodyPr/>
          <a:lstStyle/>
          <a:p>
            <a:endParaRPr lang="en-US"/>
          </a:p>
        </p:txBody>
      </p:sp>
      <p:sp>
        <p:nvSpPr>
          <p:cNvPr id="65611" name="Text Box 75"/>
          <p:cNvSpPr txBox="1">
            <a:spLocks noChangeArrowheads="1"/>
          </p:cNvSpPr>
          <p:nvPr/>
        </p:nvSpPr>
        <p:spPr bwMode="auto">
          <a:xfrm>
            <a:off x="0" y="457200"/>
            <a:ext cx="8763000" cy="366713"/>
          </a:xfrm>
          <a:prstGeom prst="rect">
            <a:avLst/>
          </a:prstGeom>
          <a:noFill/>
          <a:ln w="9525">
            <a:noFill/>
            <a:miter lim="800000"/>
            <a:headEnd/>
            <a:tailEnd/>
          </a:ln>
          <a:effectLst/>
        </p:spPr>
        <p:txBody>
          <a:bodyPr>
            <a:spAutoFit/>
          </a:bodyPr>
          <a:lstStyle/>
          <a:p>
            <a:pPr>
              <a:spcBef>
                <a:spcPct val="50000"/>
              </a:spcBef>
              <a:buFontTx/>
              <a:buChar char="•"/>
            </a:pPr>
            <a:r>
              <a:rPr lang="en-US"/>
              <a:t> </a:t>
            </a:r>
            <a:r>
              <a:rPr lang="en-US" b="1" u="sng"/>
              <a:t>Short Preamble</a:t>
            </a:r>
            <a:r>
              <a:rPr lang="en-US"/>
              <a:t>, to obtain the 4 repetitions,  choose only subcarriers multiple of 4:</a:t>
            </a:r>
          </a:p>
        </p:txBody>
      </p:sp>
      <p:graphicFrame>
        <p:nvGraphicFramePr>
          <p:cNvPr id="65612" name="Object 76"/>
          <p:cNvGraphicFramePr>
            <a:graphicFrameLocks noChangeAspect="1"/>
          </p:cNvGraphicFramePr>
          <p:nvPr/>
        </p:nvGraphicFramePr>
        <p:xfrm>
          <a:off x="2582863" y="1295400"/>
          <a:ext cx="3597275" cy="838200"/>
        </p:xfrm>
        <a:graphic>
          <a:graphicData uri="http://schemas.openxmlformats.org/presentationml/2006/ole">
            <p:oleObj spid="_x0000_s65612" name="Equation" r:id="rId15" imgW="2070000" imgH="482400" progId="Equation.3">
              <p:embed/>
            </p:oleObj>
          </a:graphicData>
        </a:graphic>
      </p:graphicFrame>
      <p:sp>
        <p:nvSpPr>
          <p:cNvPr id="65613" name="Text Box 77"/>
          <p:cNvSpPr txBox="1">
            <a:spLocks noChangeArrowheads="1"/>
          </p:cNvSpPr>
          <p:nvPr/>
        </p:nvSpPr>
        <p:spPr bwMode="auto">
          <a:xfrm>
            <a:off x="0" y="4800600"/>
            <a:ext cx="3048000" cy="457200"/>
          </a:xfrm>
          <a:prstGeom prst="rect">
            <a:avLst/>
          </a:prstGeom>
          <a:noFill/>
          <a:ln w="9525">
            <a:noFill/>
            <a:miter lim="800000"/>
            <a:headEnd/>
            <a:tailEnd/>
          </a:ln>
          <a:effectLst/>
        </p:spPr>
        <p:txBody>
          <a:bodyPr>
            <a:spAutoFit/>
          </a:bodyPr>
          <a:lstStyle/>
          <a:p>
            <a:pPr>
              <a:spcBef>
                <a:spcPct val="50000"/>
              </a:spcBef>
            </a:pPr>
            <a:r>
              <a:rPr lang="en-US" sz="2400" u="sng"/>
              <a:t>Add Cyclic Prefix:</a:t>
            </a:r>
          </a:p>
        </p:txBody>
      </p:sp>
      <p:sp>
        <p:nvSpPr>
          <p:cNvPr id="65614" name="Rectangle 78"/>
          <p:cNvSpPr>
            <a:spLocks noChangeArrowheads="1"/>
          </p:cNvSpPr>
          <p:nvPr/>
        </p:nvSpPr>
        <p:spPr bwMode="auto">
          <a:xfrm>
            <a:off x="6324600" y="5395913"/>
            <a:ext cx="623888" cy="376237"/>
          </a:xfrm>
          <a:prstGeom prst="rect">
            <a:avLst/>
          </a:prstGeom>
          <a:noFill/>
          <a:ln w="9525">
            <a:solidFill>
              <a:schemeClr val="tx1"/>
            </a:solidFill>
            <a:miter lim="800000"/>
            <a:headEnd/>
            <a:tailEnd/>
          </a:ln>
          <a:effectLst/>
        </p:spPr>
        <p:txBody>
          <a:bodyPr wrap="none" anchor="ctr"/>
          <a:lstStyle/>
          <a:p>
            <a:endParaRPr lang="en-US"/>
          </a:p>
        </p:txBody>
      </p:sp>
      <p:sp>
        <p:nvSpPr>
          <p:cNvPr id="65615" name="Rectangle 79"/>
          <p:cNvSpPr>
            <a:spLocks noChangeArrowheads="1"/>
          </p:cNvSpPr>
          <p:nvPr/>
        </p:nvSpPr>
        <p:spPr bwMode="auto">
          <a:xfrm>
            <a:off x="5715000" y="5395913"/>
            <a:ext cx="623888" cy="376237"/>
          </a:xfrm>
          <a:prstGeom prst="rect">
            <a:avLst/>
          </a:prstGeom>
          <a:noFill/>
          <a:ln w="9525">
            <a:solidFill>
              <a:schemeClr val="tx1"/>
            </a:solidFill>
            <a:miter lim="800000"/>
            <a:headEnd/>
            <a:tailEnd/>
          </a:ln>
          <a:effectLst/>
        </p:spPr>
        <p:txBody>
          <a:bodyPr wrap="none" anchor="ctr"/>
          <a:lstStyle/>
          <a:p>
            <a:endParaRPr lang="en-US"/>
          </a:p>
        </p:txBody>
      </p:sp>
      <p:sp>
        <p:nvSpPr>
          <p:cNvPr id="65616" name="Rectangle 80"/>
          <p:cNvSpPr>
            <a:spLocks noChangeArrowheads="1"/>
          </p:cNvSpPr>
          <p:nvPr/>
        </p:nvSpPr>
        <p:spPr bwMode="auto">
          <a:xfrm>
            <a:off x="5105400" y="5395913"/>
            <a:ext cx="623888" cy="376237"/>
          </a:xfrm>
          <a:prstGeom prst="rect">
            <a:avLst/>
          </a:prstGeom>
          <a:noFill/>
          <a:ln w="9525">
            <a:solidFill>
              <a:schemeClr val="tx1"/>
            </a:solidFill>
            <a:miter lim="800000"/>
            <a:headEnd/>
            <a:tailEnd/>
          </a:ln>
          <a:effectLst/>
        </p:spPr>
        <p:txBody>
          <a:bodyPr wrap="none" anchor="ctr"/>
          <a:lstStyle/>
          <a:p>
            <a:endParaRPr lang="en-US"/>
          </a:p>
        </p:txBody>
      </p:sp>
      <p:sp>
        <p:nvSpPr>
          <p:cNvPr id="65617" name="Rectangle 81"/>
          <p:cNvSpPr>
            <a:spLocks noChangeArrowheads="1"/>
          </p:cNvSpPr>
          <p:nvPr/>
        </p:nvSpPr>
        <p:spPr bwMode="auto">
          <a:xfrm>
            <a:off x="4495800" y="5395913"/>
            <a:ext cx="623888" cy="376237"/>
          </a:xfrm>
          <a:prstGeom prst="rect">
            <a:avLst/>
          </a:prstGeom>
          <a:noFill/>
          <a:ln w="9525">
            <a:solidFill>
              <a:schemeClr val="tx1"/>
            </a:solidFill>
            <a:miter lim="800000"/>
            <a:headEnd/>
            <a:tailEnd/>
          </a:ln>
          <a:effectLst/>
        </p:spPr>
        <p:txBody>
          <a:bodyPr wrap="none" anchor="ctr"/>
          <a:lstStyle/>
          <a:p>
            <a:endParaRPr lang="en-US"/>
          </a:p>
        </p:txBody>
      </p:sp>
      <p:sp>
        <p:nvSpPr>
          <p:cNvPr id="65618" name="Text Box 82"/>
          <p:cNvSpPr txBox="1">
            <a:spLocks noChangeArrowheads="1"/>
          </p:cNvSpPr>
          <p:nvPr/>
        </p:nvSpPr>
        <p:spPr bwMode="auto">
          <a:xfrm>
            <a:off x="4572000" y="5395913"/>
            <a:ext cx="533400" cy="366712"/>
          </a:xfrm>
          <a:prstGeom prst="rect">
            <a:avLst/>
          </a:prstGeom>
          <a:noFill/>
          <a:ln w="9525">
            <a:noFill/>
            <a:miter lim="800000"/>
            <a:headEnd/>
            <a:tailEnd/>
          </a:ln>
          <a:effectLst/>
        </p:spPr>
        <p:txBody>
          <a:bodyPr>
            <a:spAutoFit/>
          </a:bodyPr>
          <a:lstStyle/>
          <a:p>
            <a:pPr algn="ctr">
              <a:spcBef>
                <a:spcPct val="50000"/>
              </a:spcBef>
            </a:pPr>
            <a:r>
              <a:rPr lang="en-US" i="1"/>
              <a:t>64</a:t>
            </a:r>
          </a:p>
        </p:txBody>
      </p:sp>
      <p:sp>
        <p:nvSpPr>
          <p:cNvPr id="65619" name="Text Box 83"/>
          <p:cNvSpPr txBox="1">
            <a:spLocks noChangeArrowheads="1"/>
          </p:cNvSpPr>
          <p:nvPr/>
        </p:nvSpPr>
        <p:spPr bwMode="auto">
          <a:xfrm>
            <a:off x="5181600" y="5410200"/>
            <a:ext cx="533400" cy="366713"/>
          </a:xfrm>
          <a:prstGeom prst="rect">
            <a:avLst/>
          </a:prstGeom>
          <a:noFill/>
          <a:ln w="9525">
            <a:noFill/>
            <a:miter lim="800000"/>
            <a:headEnd/>
            <a:tailEnd/>
          </a:ln>
          <a:effectLst/>
        </p:spPr>
        <p:txBody>
          <a:bodyPr>
            <a:spAutoFit/>
          </a:bodyPr>
          <a:lstStyle/>
          <a:p>
            <a:pPr algn="ctr">
              <a:spcBef>
                <a:spcPct val="50000"/>
              </a:spcBef>
            </a:pPr>
            <a:r>
              <a:rPr lang="en-US" i="1"/>
              <a:t>64</a:t>
            </a:r>
          </a:p>
        </p:txBody>
      </p:sp>
      <p:sp>
        <p:nvSpPr>
          <p:cNvPr id="65620" name="Text Box 84"/>
          <p:cNvSpPr txBox="1">
            <a:spLocks noChangeArrowheads="1"/>
          </p:cNvSpPr>
          <p:nvPr/>
        </p:nvSpPr>
        <p:spPr bwMode="auto">
          <a:xfrm>
            <a:off x="5791200" y="5395913"/>
            <a:ext cx="533400" cy="366712"/>
          </a:xfrm>
          <a:prstGeom prst="rect">
            <a:avLst/>
          </a:prstGeom>
          <a:noFill/>
          <a:ln w="9525">
            <a:noFill/>
            <a:miter lim="800000"/>
            <a:headEnd/>
            <a:tailEnd/>
          </a:ln>
          <a:effectLst/>
        </p:spPr>
        <p:txBody>
          <a:bodyPr>
            <a:spAutoFit/>
          </a:bodyPr>
          <a:lstStyle/>
          <a:p>
            <a:pPr algn="ctr">
              <a:spcBef>
                <a:spcPct val="50000"/>
              </a:spcBef>
            </a:pPr>
            <a:r>
              <a:rPr lang="en-US" i="1"/>
              <a:t>64</a:t>
            </a:r>
          </a:p>
        </p:txBody>
      </p:sp>
      <p:sp>
        <p:nvSpPr>
          <p:cNvPr id="65621" name="Text Box 85"/>
          <p:cNvSpPr txBox="1">
            <a:spLocks noChangeArrowheads="1"/>
          </p:cNvSpPr>
          <p:nvPr/>
        </p:nvSpPr>
        <p:spPr bwMode="auto">
          <a:xfrm>
            <a:off x="6400800" y="5395913"/>
            <a:ext cx="533400" cy="366712"/>
          </a:xfrm>
          <a:prstGeom prst="rect">
            <a:avLst/>
          </a:prstGeom>
          <a:noFill/>
          <a:ln w="9525">
            <a:noFill/>
            <a:miter lim="800000"/>
            <a:headEnd/>
            <a:tailEnd/>
          </a:ln>
          <a:effectLst/>
        </p:spPr>
        <p:txBody>
          <a:bodyPr>
            <a:spAutoFit/>
          </a:bodyPr>
          <a:lstStyle/>
          <a:p>
            <a:pPr algn="ctr">
              <a:spcBef>
                <a:spcPct val="50000"/>
              </a:spcBef>
            </a:pPr>
            <a:r>
              <a:rPr lang="en-US" i="1"/>
              <a:t>64</a:t>
            </a:r>
          </a:p>
        </p:txBody>
      </p:sp>
      <p:sp>
        <p:nvSpPr>
          <p:cNvPr id="65622" name="Line 86"/>
          <p:cNvSpPr>
            <a:spLocks noChangeShapeType="1"/>
          </p:cNvSpPr>
          <p:nvPr/>
        </p:nvSpPr>
        <p:spPr bwMode="auto">
          <a:xfrm>
            <a:off x="4419600" y="5776913"/>
            <a:ext cx="3352800" cy="14287"/>
          </a:xfrm>
          <a:prstGeom prst="line">
            <a:avLst/>
          </a:prstGeom>
          <a:noFill/>
          <a:ln w="9525">
            <a:solidFill>
              <a:schemeClr val="tx1"/>
            </a:solidFill>
            <a:round/>
            <a:headEnd/>
            <a:tailEnd type="triangle" w="med" len="med"/>
          </a:ln>
          <a:effectLst/>
        </p:spPr>
        <p:txBody>
          <a:bodyPr/>
          <a:lstStyle/>
          <a:p>
            <a:endParaRPr lang="en-US"/>
          </a:p>
        </p:txBody>
      </p:sp>
      <p:sp>
        <p:nvSpPr>
          <p:cNvPr id="65624" name="Line 88"/>
          <p:cNvSpPr>
            <a:spLocks noChangeShapeType="1"/>
          </p:cNvSpPr>
          <p:nvPr/>
        </p:nvSpPr>
        <p:spPr bwMode="auto">
          <a:xfrm>
            <a:off x="4495800" y="5776913"/>
            <a:ext cx="0" cy="152400"/>
          </a:xfrm>
          <a:prstGeom prst="line">
            <a:avLst/>
          </a:prstGeom>
          <a:noFill/>
          <a:ln w="9525">
            <a:solidFill>
              <a:schemeClr val="tx1"/>
            </a:solidFill>
            <a:round/>
            <a:headEnd/>
            <a:tailEnd/>
          </a:ln>
          <a:effectLst/>
        </p:spPr>
        <p:txBody>
          <a:bodyPr/>
          <a:lstStyle/>
          <a:p>
            <a:endParaRPr lang="en-US"/>
          </a:p>
        </p:txBody>
      </p:sp>
      <p:sp>
        <p:nvSpPr>
          <p:cNvPr id="65625" name="Line 89"/>
          <p:cNvSpPr>
            <a:spLocks noChangeShapeType="1"/>
          </p:cNvSpPr>
          <p:nvPr/>
        </p:nvSpPr>
        <p:spPr bwMode="auto">
          <a:xfrm>
            <a:off x="6934200" y="5776913"/>
            <a:ext cx="0" cy="152400"/>
          </a:xfrm>
          <a:prstGeom prst="line">
            <a:avLst/>
          </a:prstGeom>
          <a:noFill/>
          <a:ln w="9525">
            <a:solidFill>
              <a:schemeClr val="tx1"/>
            </a:solidFill>
            <a:round/>
            <a:headEnd/>
            <a:tailEnd/>
          </a:ln>
          <a:effectLst/>
        </p:spPr>
        <p:txBody>
          <a:bodyPr/>
          <a:lstStyle/>
          <a:p>
            <a:endParaRPr lang="en-US"/>
          </a:p>
        </p:txBody>
      </p:sp>
      <p:graphicFrame>
        <p:nvGraphicFramePr>
          <p:cNvPr id="65626" name="Object 90"/>
          <p:cNvGraphicFramePr>
            <a:graphicFrameLocks noChangeAspect="1"/>
          </p:cNvGraphicFramePr>
          <p:nvPr/>
        </p:nvGraphicFramePr>
        <p:xfrm>
          <a:off x="4419600" y="5929313"/>
          <a:ext cx="173038" cy="241300"/>
        </p:xfrm>
        <a:graphic>
          <a:graphicData uri="http://schemas.openxmlformats.org/presentationml/2006/ole">
            <p:oleObj spid="_x0000_s65626" name="Equation" r:id="rId16" imgW="126720" imgH="177480" progId="Equation.3">
              <p:embed/>
            </p:oleObj>
          </a:graphicData>
        </a:graphic>
      </p:graphicFrame>
      <p:graphicFrame>
        <p:nvGraphicFramePr>
          <p:cNvPr id="65627" name="Object 91"/>
          <p:cNvGraphicFramePr>
            <a:graphicFrameLocks noChangeAspect="1"/>
          </p:cNvGraphicFramePr>
          <p:nvPr/>
        </p:nvGraphicFramePr>
        <p:xfrm>
          <a:off x="7391400" y="5867400"/>
          <a:ext cx="363538" cy="241300"/>
        </p:xfrm>
        <a:graphic>
          <a:graphicData uri="http://schemas.openxmlformats.org/presentationml/2006/ole">
            <p:oleObj spid="_x0000_s65627" name="Equation" r:id="rId17" imgW="266400" imgH="177480" progId="Equation.3">
              <p:embed/>
            </p:oleObj>
          </a:graphicData>
        </a:graphic>
      </p:graphicFrame>
      <p:sp>
        <p:nvSpPr>
          <p:cNvPr id="65628" name="Line 92"/>
          <p:cNvSpPr>
            <a:spLocks noChangeShapeType="1"/>
          </p:cNvSpPr>
          <p:nvPr/>
        </p:nvSpPr>
        <p:spPr bwMode="auto">
          <a:xfrm flipV="1">
            <a:off x="4495800" y="4875213"/>
            <a:ext cx="0" cy="762000"/>
          </a:xfrm>
          <a:prstGeom prst="line">
            <a:avLst/>
          </a:prstGeom>
          <a:noFill/>
          <a:ln w="9525">
            <a:solidFill>
              <a:schemeClr val="tx1"/>
            </a:solidFill>
            <a:round/>
            <a:headEnd/>
            <a:tailEnd type="triangle" w="med" len="med"/>
          </a:ln>
          <a:effectLst/>
        </p:spPr>
        <p:txBody>
          <a:bodyPr/>
          <a:lstStyle/>
          <a:p>
            <a:endParaRPr lang="en-US"/>
          </a:p>
        </p:txBody>
      </p:sp>
      <p:sp>
        <p:nvSpPr>
          <p:cNvPr id="65629" name="Rectangle 93"/>
          <p:cNvSpPr>
            <a:spLocks noChangeArrowheads="1"/>
          </p:cNvSpPr>
          <p:nvPr/>
        </p:nvSpPr>
        <p:spPr bwMode="auto">
          <a:xfrm>
            <a:off x="6934200" y="5410200"/>
            <a:ext cx="623888" cy="376238"/>
          </a:xfrm>
          <a:prstGeom prst="rect">
            <a:avLst/>
          </a:prstGeom>
          <a:noFill/>
          <a:ln w="9525">
            <a:solidFill>
              <a:schemeClr val="tx1"/>
            </a:solidFill>
            <a:miter lim="800000"/>
            <a:headEnd/>
            <a:tailEnd/>
          </a:ln>
          <a:effectLst/>
        </p:spPr>
        <p:txBody>
          <a:bodyPr wrap="none" anchor="ctr"/>
          <a:lstStyle/>
          <a:p>
            <a:endParaRPr lang="en-US"/>
          </a:p>
        </p:txBody>
      </p:sp>
      <p:sp>
        <p:nvSpPr>
          <p:cNvPr id="65630" name="Text Box 94"/>
          <p:cNvSpPr txBox="1">
            <a:spLocks noChangeArrowheads="1"/>
          </p:cNvSpPr>
          <p:nvPr/>
        </p:nvSpPr>
        <p:spPr bwMode="auto">
          <a:xfrm>
            <a:off x="6934200" y="5410200"/>
            <a:ext cx="533400" cy="366713"/>
          </a:xfrm>
          <a:prstGeom prst="rect">
            <a:avLst/>
          </a:prstGeom>
          <a:noFill/>
          <a:ln w="9525">
            <a:noFill/>
            <a:miter lim="800000"/>
            <a:headEnd/>
            <a:tailEnd/>
          </a:ln>
          <a:effectLst/>
        </p:spPr>
        <p:txBody>
          <a:bodyPr>
            <a:spAutoFit/>
          </a:bodyPr>
          <a:lstStyle/>
          <a:p>
            <a:pPr algn="ctr">
              <a:spcBef>
                <a:spcPct val="50000"/>
              </a:spcBef>
            </a:pPr>
            <a:r>
              <a:rPr lang="en-US" i="1"/>
              <a:t>64</a:t>
            </a:r>
          </a:p>
        </p:txBody>
      </p:sp>
      <p:graphicFrame>
        <p:nvGraphicFramePr>
          <p:cNvPr id="65631" name="Object 95"/>
          <p:cNvGraphicFramePr>
            <a:graphicFrameLocks noChangeAspect="1"/>
          </p:cNvGraphicFramePr>
          <p:nvPr/>
        </p:nvGraphicFramePr>
        <p:xfrm>
          <a:off x="6781800" y="5943600"/>
          <a:ext cx="381000" cy="241300"/>
        </p:xfrm>
        <a:graphic>
          <a:graphicData uri="http://schemas.openxmlformats.org/presentationml/2006/ole">
            <p:oleObj spid="_x0000_s65631" name="Equation" r:id="rId18" imgW="279360" imgH="177480" progId="Equation.3">
              <p:embed/>
            </p:oleObj>
          </a:graphicData>
        </a:graphic>
      </p:graphicFrame>
      <p:graphicFrame>
        <p:nvGraphicFramePr>
          <p:cNvPr id="65632" name="Object 96"/>
          <p:cNvGraphicFramePr>
            <a:graphicFrameLocks noChangeAspect="1"/>
          </p:cNvGraphicFramePr>
          <p:nvPr/>
        </p:nvGraphicFramePr>
        <p:xfrm>
          <a:off x="4572000" y="4648200"/>
          <a:ext cx="911225" cy="515938"/>
        </p:xfrm>
        <a:graphic>
          <a:graphicData uri="http://schemas.openxmlformats.org/presentationml/2006/ole">
            <p:oleObj spid="_x0000_s65632" name="Equation" r:id="rId19" imgW="380880" imgH="215640" progId="Equation.3">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2" name="Text Box 4"/>
          <p:cNvSpPr txBox="1">
            <a:spLocks noChangeArrowheads="1"/>
          </p:cNvSpPr>
          <p:nvPr/>
        </p:nvSpPr>
        <p:spPr bwMode="auto">
          <a:xfrm>
            <a:off x="228600" y="685800"/>
            <a:ext cx="8915400" cy="4524315"/>
          </a:xfrm>
          <a:prstGeom prst="rect">
            <a:avLst/>
          </a:prstGeom>
          <a:noFill/>
          <a:ln w="9525">
            <a:noFill/>
            <a:miter lim="800000"/>
            <a:headEnd/>
            <a:tailEnd/>
          </a:ln>
          <a:effectLst/>
        </p:spPr>
        <p:txBody>
          <a:bodyPr>
            <a:spAutoFit/>
          </a:bodyPr>
          <a:lstStyle/>
          <a:p>
            <a:r>
              <a:rPr lang="en-US" sz="1800" dirty="0"/>
              <a:t>According to the applications, we define three “Area Networks”:</a:t>
            </a:r>
          </a:p>
          <a:p>
            <a:endParaRPr lang="en-US" sz="1800" dirty="0"/>
          </a:p>
          <a:p>
            <a:pPr>
              <a:buFontTx/>
              <a:buChar char="•"/>
            </a:pPr>
            <a:r>
              <a:rPr lang="en-US" sz="1800" u="sng" dirty="0"/>
              <a:t> </a:t>
            </a:r>
            <a:r>
              <a:rPr lang="en-US" sz="1800" b="1" u="sng" dirty="0"/>
              <a:t>Personal Area Network (PAN),</a:t>
            </a:r>
            <a:r>
              <a:rPr lang="en-US" sz="1800" dirty="0"/>
              <a:t> for communications within a few meters. This is the typical  Bluetooth or </a:t>
            </a:r>
            <a:r>
              <a:rPr lang="en-US" sz="1800" dirty="0" err="1"/>
              <a:t>Zigbee</a:t>
            </a:r>
            <a:r>
              <a:rPr lang="en-US" sz="1800" dirty="0"/>
              <a:t> application between </a:t>
            </a:r>
            <a:r>
              <a:rPr lang="en-US" sz="1800" dirty="0" err="1"/>
              <a:t>between</a:t>
            </a:r>
            <a:r>
              <a:rPr lang="en-US" sz="1800" dirty="0"/>
              <a:t> personal devices such as your cell phone, desktop, earpiece  and so on;</a:t>
            </a:r>
          </a:p>
          <a:p>
            <a:pPr>
              <a:buFontTx/>
              <a:buChar char="•"/>
            </a:pPr>
            <a:r>
              <a:rPr lang="en-US" sz="1800" u="sng" dirty="0"/>
              <a:t> </a:t>
            </a:r>
            <a:r>
              <a:rPr lang="en-US" sz="1800" b="1" u="sng" dirty="0"/>
              <a:t>Local Area Network (LAN),</a:t>
            </a:r>
            <a:r>
              <a:rPr lang="en-US" sz="1800" dirty="0"/>
              <a:t> for communications up 300 meters. Access points at the airport, coffee shops, wireless networking at home. Typical standard is IEEE802.11 (</a:t>
            </a:r>
            <a:r>
              <a:rPr lang="en-US" sz="1800" dirty="0" err="1"/>
              <a:t>WiFi</a:t>
            </a:r>
            <a:r>
              <a:rPr lang="en-US" sz="1800" dirty="0"/>
              <a:t>) or </a:t>
            </a:r>
            <a:r>
              <a:rPr lang="en-US" sz="1800" dirty="0" err="1"/>
              <a:t>HyperLan</a:t>
            </a:r>
            <a:r>
              <a:rPr lang="en-US" sz="1800" dirty="0"/>
              <a:t> in Europe. It is implemented by access points, but it does not support mobility;</a:t>
            </a:r>
          </a:p>
          <a:p>
            <a:pPr>
              <a:buFontTx/>
              <a:buChar char="•"/>
            </a:pPr>
            <a:r>
              <a:rPr lang="en-US" sz="1800" u="sng" dirty="0"/>
              <a:t> </a:t>
            </a:r>
            <a:r>
              <a:rPr lang="en-US" sz="1800" b="1" u="sng" dirty="0"/>
              <a:t>Wide Area Network (WAN),</a:t>
            </a:r>
            <a:r>
              <a:rPr lang="en-US" sz="1800" dirty="0"/>
              <a:t> for cellular communications, implemented by towers. Mobility is fully supported, so you can move from one cell to the next without interruption. Currently it is implemented by Spread Spectrum Technology via CDMA, CDMA-2000, TD-SCDMA, EDGE  and so on. The current technology, 3G, supports voice and data on separate networks. For </a:t>
            </a:r>
            <a:r>
              <a:rPr lang="en-US" sz="1800" dirty="0" smtClean="0"/>
              <a:t>current developments</a:t>
            </a:r>
            <a:r>
              <a:rPr lang="en-US" sz="1800" dirty="0"/>
              <a:t>, 4G technology will be supporting both data and voice on the same network and the standard IEEE802.16 (</a:t>
            </a:r>
            <a:r>
              <a:rPr lang="en-US" sz="1800" dirty="0" err="1"/>
              <a:t>WiMax</a:t>
            </a:r>
            <a:r>
              <a:rPr lang="en-US" sz="1800" dirty="0"/>
              <a:t>) </a:t>
            </a:r>
            <a:r>
              <a:rPr lang="en-US" dirty="0"/>
              <a:t> </a:t>
            </a:r>
            <a:r>
              <a:rPr lang="en-US" dirty="0" smtClean="0"/>
              <a:t>and Long Term Evolution (LTE) are the candidates</a:t>
            </a:r>
            <a:endParaRPr lang="en-US" sz="1800" dirty="0"/>
          </a:p>
        </p:txBody>
      </p:sp>
      <p:sp>
        <p:nvSpPr>
          <p:cNvPr id="252933" name="Text Box 5"/>
          <p:cNvSpPr txBox="1">
            <a:spLocks noChangeArrowheads="1"/>
          </p:cNvSpPr>
          <p:nvPr/>
        </p:nvSpPr>
        <p:spPr bwMode="auto">
          <a:xfrm>
            <a:off x="0" y="0"/>
            <a:ext cx="9144000" cy="457200"/>
          </a:xfrm>
          <a:prstGeom prst="rect">
            <a:avLst/>
          </a:prstGeom>
          <a:noFill/>
          <a:ln w="9525">
            <a:noFill/>
            <a:miter lim="800000"/>
            <a:headEnd/>
            <a:tailEnd/>
          </a:ln>
          <a:effectLst/>
        </p:spPr>
        <p:txBody>
          <a:bodyPr>
            <a:spAutoFit/>
          </a:bodyPr>
          <a:lstStyle/>
          <a:p>
            <a:pPr algn="ctr">
              <a:spcBef>
                <a:spcPct val="50000"/>
              </a:spcBef>
            </a:pPr>
            <a:r>
              <a:rPr lang="en-US" b="1">
                <a:solidFill>
                  <a:schemeClr val="accent2"/>
                </a:solidFill>
                <a:latin typeface="Arial" charset="0"/>
              </a:rPr>
              <a:t>Applications: various Area Networks</a:t>
            </a:r>
          </a:p>
        </p:txBody>
      </p:sp>
      <p:sp>
        <p:nvSpPr>
          <p:cNvPr id="252934" name="Line 6"/>
          <p:cNvSpPr>
            <a:spLocks noChangeShapeType="1"/>
          </p:cNvSpPr>
          <p:nvPr/>
        </p:nvSpPr>
        <p:spPr bwMode="auto">
          <a:xfrm>
            <a:off x="228600" y="609600"/>
            <a:ext cx="8610600" cy="0"/>
          </a:xfrm>
          <a:prstGeom prst="line">
            <a:avLst/>
          </a:prstGeom>
          <a:noFill/>
          <a:ln w="28575">
            <a:solidFill>
              <a:srgbClr val="FF0000"/>
            </a:solidFill>
            <a:round/>
            <a:headEnd/>
            <a:tailEnd/>
          </a:ln>
          <a:effectLst/>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Text Box 4"/>
          <p:cNvSpPr txBox="1">
            <a:spLocks noChangeArrowheads="1"/>
          </p:cNvSpPr>
          <p:nvPr/>
        </p:nvSpPr>
        <p:spPr bwMode="auto">
          <a:xfrm>
            <a:off x="0" y="762000"/>
            <a:ext cx="8763000" cy="366713"/>
          </a:xfrm>
          <a:prstGeom prst="rect">
            <a:avLst/>
          </a:prstGeom>
          <a:noFill/>
          <a:ln w="9525">
            <a:noFill/>
            <a:miter lim="800000"/>
            <a:headEnd/>
            <a:tailEnd/>
          </a:ln>
          <a:effectLst/>
        </p:spPr>
        <p:txBody>
          <a:bodyPr>
            <a:spAutoFit/>
          </a:bodyPr>
          <a:lstStyle/>
          <a:p>
            <a:pPr>
              <a:spcBef>
                <a:spcPct val="50000"/>
              </a:spcBef>
              <a:buFontTx/>
              <a:buChar char="•"/>
            </a:pPr>
            <a:r>
              <a:rPr lang="en-US"/>
              <a:t> </a:t>
            </a:r>
            <a:r>
              <a:rPr lang="en-US" b="1" u="sng"/>
              <a:t>Long Preamble</a:t>
            </a:r>
            <a:r>
              <a:rPr lang="en-US"/>
              <a:t>: to obtain the 2 repetitions,  choose only subcarriers multiple of 2 :</a:t>
            </a:r>
          </a:p>
        </p:txBody>
      </p:sp>
      <p:graphicFrame>
        <p:nvGraphicFramePr>
          <p:cNvPr id="66565" name="Object 5"/>
          <p:cNvGraphicFramePr>
            <a:graphicFrameLocks noChangeAspect="1"/>
          </p:cNvGraphicFramePr>
          <p:nvPr/>
        </p:nvGraphicFramePr>
        <p:xfrm>
          <a:off x="2374900" y="1524000"/>
          <a:ext cx="3794125" cy="881063"/>
        </p:xfrm>
        <a:graphic>
          <a:graphicData uri="http://schemas.openxmlformats.org/presentationml/2006/ole">
            <p:oleObj spid="_x0000_s66565" name="Equation" r:id="rId4" imgW="2184120" imgH="507960" progId="Equation.3">
              <p:embed/>
            </p:oleObj>
          </a:graphicData>
        </a:graphic>
      </p:graphicFrame>
      <p:sp>
        <p:nvSpPr>
          <p:cNvPr id="66567" name="Rectangle 7"/>
          <p:cNvSpPr>
            <a:spLocks noChangeArrowheads="1"/>
          </p:cNvSpPr>
          <p:nvPr/>
        </p:nvSpPr>
        <p:spPr bwMode="auto">
          <a:xfrm>
            <a:off x="7315200" y="3492500"/>
            <a:ext cx="1219200" cy="376238"/>
          </a:xfrm>
          <a:prstGeom prst="rect">
            <a:avLst/>
          </a:prstGeom>
          <a:noFill/>
          <a:ln w="9525">
            <a:solidFill>
              <a:schemeClr val="tx1"/>
            </a:solidFill>
            <a:miter lim="800000"/>
            <a:headEnd/>
            <a:tailEnd/>
          </a:ln>
          <a:effectLst/>
        </p:spPr>
        <p:txBody>
          <a:bodyPr wrap="none" anchor="ctr"/>
          <a:lstStyle/>
          <a:p>
            <a:endParaRPr lang="en-US"/>
          </a:p>
        </p:txBody>
      </p:sp>
      <p:sp>
        <p:nvSpPr>
          <p:cNvPr id="66568" name="Rectangle 8"/>
          <p:cNvSpPr>
            <a:spLocks noChangeArrowheads="1"/>
          </p:cNvSpPr>
          <p:nvPr/>
        </p:nvSpPr>
        <p:spPr bwMode="auto">
          <a:xfrm>
            <a:off x="6096000" y="3492500"/>
            <a:ext cx="1233488" cy="376238"/>
          </a:xfrm>
          <a:prstGeom prst="rect">
            <a:avLst/>
          </a:prstGeom>
          <a:noFill/>
          <a:ln w="9525">
            <a:solidFill>
              <a:schemeClr val="tx1"/>
            </a:solidFill>
            <a:miter lim="800000"/>
            <a:headEnd/>
            <a:tailEnd/>
          </a:ln>
          <a:effectLst/>
        </p:spPr>
        <p:txBody>
          <a:bodyPr wrap="none" anchor="ctr"/>
          <a:lstStyle/>
          <a:p>
            <a:endParaRPr lang="en-US"/>
          </a:p>
        </p:txBody>
      </p:sp>
      <p:sp>
        <p:nvSpPr>
          <p:cNvPr id="66570" name="Text Box 10"/>
          <p:cNvSpPr txBox="1">
            <a:spLocks noChangeArrowheads="1"/>
          </p:cNvSpPr>
          <p:nvPr/>
        </p:nvSpPr>
        <p:spPr bwMode="auto">
          <a:xfrm>
            <a:off x="6324600" y="3505200"/>
            <a:ext cx="685800" cy="366713"/>
          </a:xfrm>
          <a:prstGeom prst="rect">
            <a:avLst/>
          </a:prstGeom>
          <a:noFill/>
          <a:ln w="9525">
            <a:noFill/>
            <a:miter lim="800000"/>
            <a:headEnd/>
            <a:tailEnd/>
          </a:ln>
          <a:effectLst/>
        </p:spPr>
        <p:txBody>
          <a:bodyPr>
            <a:spAutoFit/>
          </a:bodyPr>
          <a:lstStyle/>
          <a:p>
            <a:pPr algn="ctr">
              <a:spcBef>
                <a:spcPct val="50000"/>
              </a:spcBef>
            </a:pPr>
            <a:r>
              <a:rPr lang="en-US" i="1"/>
              <a:t>128</a:t>
            </a:r>
          </a:p>
        </p:txBody>
      </p:sp>
      <p:sp>
        <p:nvSpPr>
          <p:cNvPr id="66574" name="Line 14"/>
          <p:cNvSpPr>
            <a:spLocks noChangeShapeType="1"/>
          </p:cNvSpPr>
          <p:nvPr/>
        </p:nvSpPr>
        <p:spPr bwMode="auto">
          <a:xfrm>
            <a:off x="6019800" y="3873500"/>
            <a:ext cx="3048000" cy="0"/>
          </a:xfrm>
          <a:prstGeom prst="line">
            <a:avLst/>
          </a:prstGeom>
          <a:noFill/>
          <a:ln w="9525">
            <a:solidFill>
              <a:schemeClr val="tx1"/>
            </a:solidFill>
            <a:round/>
            <a:headEnd/>
            <a:tailEnd type="triangle" w="med" len="med"/>
          </a:ln>
          <a:effectLst/>
        </p:spPr>
        <p:txBody>
          <a:bodyPr/>
          <a:lstStyle/>
          <a:p>
            <a:endParaRPr lang="en-US"/>
          </a:p>
        </p:txBody>
      </p:sp>
      <p:sp>
        <p:nvSpPr>
          <p:cNvPr id="66575" name="Line 15"/>
          <p:cNvSpPr>
            <a:spLocks noChangeShapeType="1"/>
          </p:cNvSpPr>
          <p:nvPr/>
        </p:nvSpPr>
        <p:spPr bwMode="auto">
          <a:xfrm>
            <a:off x="2743200" y="3949700"/>
            <a:ext cx="1371600" cy="0"/>
          </a:xfrm>
          <a:prstGeom prst="line">
            <a:avLst/>
          </a:prstGeom>
          <a:noFill/>
          <a:ln w="9525">
            <a:solidFill>
              <a:schemeClr val="tx1"/>
            </a:solidFill>
            <a:round/>
            <a:headEnd/>
            <a:tailEnd type="triangle" w="med" len="med"/>
          </a:ln>
          <a:effectLst/>
        </p:spPr>
        <p:txBody>
          <a:bodyPr/>
          <a:lstStyle/>
          <a:p>
            <a:endParaRPr lang="en-US"/>
          </a:p>
        </p:txBody>
      </p:sp>
      <p:graphicFrame>
        <p:nvGraphicFramePr>
          <p:cNvPr id="66576" name="Object 16"/>
          <p:cNvGraphicFramePr>
            <a:graphicFrameLocks noChangeAspect="1"/>
          </p:cNvGraphicFramePr>
          <p:nvPr/>
        </p:nvGraphicFramePr>
        <p:xfrm>
          <a:off x="381000" y="2362200"/>
          <a:ext cx="838200" cy="509588"/>
        </p:xfrm>
        <a:graphic>
          <a:graphicData uri="http://schemas.openxmlformats.org/presentationml/2006/ole">
            <p:oleObj spid="_x0000_s66576" name="Equation" r:id="rId5" imgW="355320" imgH="215640" progId="Equation.3">
              <p:embed/>
            </p:oleObj>
          </a:graphicData>
        </a:graphic>
      </p:graphicFrame>
      <p:graphicFrame>
        <p:nvGraphicFramePr>
          <p:cNvPr id="66577" name="Object 17"/>
          <p:cNvGraphicFramePr>
            <a:graphicFrameLocks noChangeAspect="1"/>
          </p:cNvGraphicFramePr>
          <p:nvPr/>
        </p:nvGraphicFramePr>
        <p:xfrm>
          <a:off x="6065838" y="2500313"/>
          <a:ext cx="911225" cy="515937"/>
        </p:xfrm>
        <a:graphic>
          <a:graphicData uri="http://schemas.openxmlformats.org/presentationml/2006/ole">
            <p:oleObj spid="_x0000_s66577" name="Equation" r:id="rId6" imgW="380880" imgH="215640" progId="Equation.3">
              <p:embed/>
            </p:oleObj>
          </a:graphicData>
        </a:graphic>
      </p:graphicFrame>
      <p:sp>
        <p:nvSpPr>
          <p:cNvPr id="66578" name="Line 18"/>
          <p:cNvSpPr>
            <a:spLocks noChangeShapeType="1"/>
          </p:cNvSpPr>
          <p:nvPr/>
        </p:nvSpPr>
        <p:spPr bwMode="auto">
          <a:xfrm flipV="1">
            <a:off x="3124200" y="3416300"/>
            <a:ext cx="0" cy="533400"/>
          </a:xfrm>
          <a:prstGeom prst="line">
            <a:avLst/>
          </a:prstGeom>
          <a:noFill/>
          <a:ln w="28575">
            <a:solidFill>
              <a:schemeClr val="tx1"/>
            </a:solidFill>
            <a:round/>
            <a:headEnd/>
            <a:tailEnd/>
          </a:ln>
          <a:effectLst/>
        </p:spPr>
        <p:txBody>
          <a:bodyPr/>
          <a:lstStyle/>
          <a:p>
            <a:endParaRPr lang="en-US"/>
          </a:p>
        </p:txBody>
      </p:sp>
      <p:sp>
        <p:nvSpPr>
          <p:cNvPr id="66579" name="Oval 19"/>
          <p:cNvSpPr>
            <a:spLocks noChangeArrowheads="1"/>
          </p:cNvSpPr>
          <p:nvPr/>
        </p:nvSpPr>
        <p:spPr bwMode="auto">
          <a:xfrm>
            <a:off x="3048000" y="3263900"/>
            <a:ext cx="152400" cy="152400"/>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66580" name="Oval 20"/>
          <p:cNvSpPr>
            <a:spLocks noChangeArrowheads="1"/>
          </p:cNvSpPr>
          <p:nvPr/>
        </p:nvSpPr>
        <p:spPr bwMode="auto">
          <a:xfrm>
            <a:off x="2895600" y="3873500"/>
            <a:ext cx="152400" cy="152400"/>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66581" name="Oval 21"/>
          <p:cNvSpPr>
            <a:spLocks noChangeArrowheads="1"/>
          </p:cNvSpPr>
          <p:nvPr/>
        </p:nvSpPr>
        <p:spPr bwMode="auto">
          <a:xfrm>
            <a:off x="3232150" y="3873500"/>
            <a:ext cx="152400" cy="152400"/>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66582" name="Oval 22"/>
          <p:cNvSpPr>
            <a:spLocks noChangeArrowheads="1"/>
          </p:cNvSpPr>
          <p:nvPr/>
        </p:nvSpPr>
        <p:spPr bwMode="auto">
          <a:xfrm>
            <a:off x="3429000" y="3276600"/>
            <a:ext cx="152400" cy="152400"/>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66583" name="Oval 23"/>
          <p:cNvSpPr>
            <a:spLocks noChangeArrowheads="1"/>
          </p:cNvSpPr>
          <p:nvPr/>
        </p:nvSpPr>
        <p:spPr bwMode="auto">
          <a:xfrm>
            <a:off x="3657600" y="3873500"/>
            <a:ext cx="152400" cy="152400"/>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66584" name="Line 24"/>
          <p:cNvSpPr>
            <a:spLocks noChangeShapeType="1"/>
          </p:cNvSpPr>
          <p:nvPr/>
        </p:nvSpPr>
        <p:spPr bwMode="auto">
          <a:xfrm>
            <a:off x="6096000" y="3873500"/>
            <a:ext cx="0" cy="152400"/>
          </a:xfrm>
          <a:prstGeom prst="line">
            <a:avLst/>
          </a:prstGeom>
          <a:noFill/>
          <a:ln w="9525">
            <a:solidFill>
              <a:schemeClr val="tx1"/>
            </a:solidFill>
            <a:round/>
            <a:headEnd/>
            <a:tailEnd/>
          </a:ln>
          <a:effectLst/>
        </p:spPr>
        <p:txBody>
          <a:bodyPr/>
          <a:lstStyle/>
          <a:p>
            <a:endParaRPr lang="en-US"/>
          </a:p>
        </p:txBody>
      </p:sp>
      <p:sp>
        <p:nvSpPr>
          <p:cNvPr id="66585" name="Line 25"/>
          <p:cNvSpPr>
            <a:spLocks noChangeShapeType="1"/>
          </p:cNvSpPr>
          <p:nvPr/>
        </p:nvSpPr>
        <p:spPr bwMode="auto">
          <a:xfrm>
            <a:off x="8534400" y="3873500"/>
            <a:ext cx="0" cy="152400"/>
          </a:xfrm>
          <a:prstGeom prst="line">
            <a:avLst/>
          </a:prstGeom>
          <a:noFill/>
          <a:ln w="9525">
            <a:solidFill>
              <a:schemeClr val="tx1"/>
            </a:solidFill>
            <a:round/>
            <a:headEnd/>
            <a:tailEnd/>
          </a:ln>
          <a:effectLst/>
        </p:spPr>
        <p:txBody>
          <a:bodyPr/>
          <a:lstStyle/>
          <a:p>
            <a:endParaRPr lang="en-US"/>
          </a:p>
        </p:txBody>
      </p:sp>
      <p:graphicFrame>
        <p:nvGraphicFramePr>
          <p:cNvPr id="66586" name="Object 26"/>
          <p:cNvGraphicFramePr>
            <a:graphicFrameLocks noChangeAspect="1"/>
          </p:cNvGraphicFramePr>
          <p:nvPr/>
        </p:nvGraphicFramePr>
        <p:xfrm>
          <a:off x="6019800" y="4025900"/>
          <a:ext cx="173038" cy="241300"/>
        </p:xfrm>
        <a:graphic>
          <a:graphicData uri="http://schemas.openxmlformats.org/presentationml/2006/ole">
            <p:oleObj spid="_x0000_s66586" name="Equation" r:id="rId7" imgW="126720" imgH="177480" progId="Equation.3">
              <p:embed/>
            </p:oleObj>
          </a:graphicData>
        </a:graphic>
      </p:graphicFrame>
      <p:graphicFrame>
        <p:nvGraphicFramePr>
          <p:cNvPr id="66587" name="Object 27"/>
          <p:cNvGraphicFramePr>
            <a:graphicFrameLocks noChangeAspect="1"/>
          </p:cNvGraphicFramePr>
          <p:nvPr/>
        </p:nvGraphicFramePr>
        <p:xfrm>
          <a:off x="8355013" y="4025900"/>
          <a:ext cx="381000" cy="241300"/>
        </p:xfrm>
        <a:graphic>
          <a:graphicData uri="http://schemas.openxmlformats.org/presentationml/2006/ole">
            <p:oleObj spid="_x0000_s66587" name="Equation" r:id="rId8" imgW="279360" imgH="177480" progId="Equation.3">
              <p:embed/>
            </p:oleObj>
          </a:graphicData>
        </a:graphic>
      </p:graphicFrame>
      <p:graphicFrame>
        <p:nvGraphicFramePr>
          <p:cNvPr id="66588" name="Object 28"/>
          <p:cNvGraphicFramePr>
            <a:graphicFrameLocks noChangeAspect="1"/>
          </p:cNvGraphicFramePr>
          <p:nvPr/>
        </p:nvGraphicFramePr>
        <p:xfrm>
          <a:off x="2362200" y="3492500"/>
          <a:ext cx="546100" cy="233363"/>
        </p:xfrm>
        <a:graphic>
          <a:graphicData uri="http://schemas.openxmlformats.org/presentationml/2006/ole">
            <p:oleObj spid="_x0000_s66588" name="Equation" r:id="rId9" imgW="177480" imgH="75960" progId="Equation.3">
              <p:embed/>
            </p:oleObj>
          </a:graphicData>
        </a:graphic>
      </p:graphicFrame>
      <p:graphicFrame>
        <p:nvGraphicFramePr>
          <p:cNvPr id="66589" name="Object 29"/>
          <p:cNvGraphicFramePr>
            <a:graphicFrameLocks noChangeAspect="1"/>
          </p:cNvGraphicFramePr>
          <p:nvPr/>
        </p:nvGraphicFramePr>
        <p:xfrm>
          <a:off x="304800" y="4102100"/>
          <a:ext cx="227013" cy="317500"/>
        </p:xfrm>
        <a:graphic>
          <a:graphicData uri="http://schemas.openxmlformats.org/presentationml/2006/ole">
            <p:oleObj spid="_x0000_s66589" name="Equation" r:id="rId10" imgW="126720" imgH="177480" progId="Equation.3">
              <p:embed/>
            </p:oleObj>
          </a:graphicData>
        </a:graphic>
      </p:graphicFrame>
      <p:graphicFrame>
        <p:nvGraphicFramePr>
          <p:cNvPr id="66590" name="Object 30"/>
          <p:cNvGraphicFramePr>
            <a:graphicFrameLocks noChangeAspect="1"/>
          </p:cNvGraphicFramePr>
          <p:nvPr/>
        </p:nvGraphicFramePr>
        <p:xfrm>
          <a:off x="1143000" y="4038600"/>
          <a:ext cx="227013" cy="295275"/>
        </p:xfrm>
        <a:graphic>
          <a:graphicData uri="http://schemas.openxmlformats.org/presentationml/2006/ole">
            <p:oleObj spid="_x0000_s66590" name="Equation" r:id="rId11" imgW="126720" imgH="164880" progId="Equation.3">
              <p:embed/>
            </p:oleObj>
          </a:graphicData>
        </a:graphic>
      </p:graphicFrame>
      <p:graphicFrame>
        <p:nvGraphicFramePr>
          <p:cNvPr id="66591" name="Object 31"/>
          <p:cNvGraphicFramePr>
            <a:graphicFrameLocks noChangeAspect="1"/>
          </p:cNvGraphicFramePr>
          <p:nvPr/>
        </p:nvGraphicFramePr>
        <p:xfrm>
          <a:off x="1981200" y="4038600"/>
          <a:ext cx="204788" cy="317500"/>
        </p:xfrm>
        <a:graphic>
          <a:graphicData uri="http://schemas.openxmlformats.org/presentationml/2006/ole">
            <p:oleObj spid="_x0000_s66591" name="Equation" r:id="rId12" imgW="114120" imgH="177480" progId="Equation.3">
              <p:embed/>
            </p:oleObj>
          </a:graphicData>
        </a:graphic>
      </p:graphicFrame>
      <p:sp>
        <p:nvSpPr>
          <p:cNvPr id="66592" name="Line 32"/>
          <p:cNvSpPr>
            <a:spLocks noChangeShapeType="1"/>
          </p:cNvSpPr>
          <p:nvPr/>
        </p:nvSpPr>
        <p:spPr bwMode="auto">
          <a:xfrm>
            <a:off x="304800" y="3949700"/>
            <a:ext cx="1905000" cy="0"/>
          </a:xfrm>
          <a:prstGeom prst="line">
            <a:avLst/>
          </a:prstGeom>
          <a:noFill/>
          <a:ln w="9525">
            <a:solidFill>
              <a:schemeClr val="tx1"/>
            </a:solidFill>
            <a:round/>
            <a:headEnd/>
            <a:tailEnd/>
          </a:ln>
          <a:effectLst/>
        </p:spPr>
        <p:txBody>
          <a:bodyPr/>
          <a:lstStyle/>
          <a:p>
            <a:endParaRPr lang="en-US"/>
          </a:p>
        </p:txBody>
      </p:sp>
      <p:sp>
        <p:nvSpPr>
          <p:cNvPr id="66593" name="Line 33"/>
          <p:cNvSpPr>
            <a:spLocks noChangeShapeType="1"/>
          </p:cNvSpPr>
          <p:nvPr/>
        </p:nvSpPr>
        <p:spPr bwMode="auto">
          <a:xfrm flipV="1">
            <a:off x="457200" y="3035300"/>
            <a:ext cx="0" cy="1066800"/>
          </a:xfrm>
          <a:prstGeom prst="line">
            <a:avLst/>
          </a:prstGeom>
          <a:noFill/>
          <a:ln w="9525">
            <a:solidFill>
              <a:schemeClr val="tx1"/>
            </a:solidFill>
            <a:round/>
            <a:headEnd/>
            <a:tailEnd type="triangle" w="med" len="med"/>
          </a:ln>
          <a:effectLst/>
        </p:spPr>
        <p:txBody>
          <a:bodyPr/>
          <a:lstStyle/>
          <a:p>
            <a:endParaRPr lang="en-US"/>
          </a:p>
        </p:txBody>
      </p:sp>
      <p:sp>
        <p:nvSpPr>
          <p:cNvPr id="66594" name="Line 34"/>
          <p:cNvSpPr>
            <a:spLocks noChangeShapeType="1"/>
          </p:cNvSpPr>
          <p:nvPr/>
        </p:nvSpPr>
        <p:spPr bwMode="auto">
          <a:xfrm flipV="1">
            <a:off x="457200" y="3416300"/>
            <a:ext cx="0" cy="533400"/>
          </a:xfrm>
          <a:prstGeom prst="line">
            <a:avLst/>
          </a:prstGeom>
          <a:noFill/>
          <a:ln w="28575">
            <a:solidFill>
              <a:schemeClr val="tx1"/>
            </a:solidFill>
            <a:round/>
            <a:headEnd/>
            <a:tailEnd/>
          </a:ln>
          <a:effectLst/>
        </p:spPr>
        <p:txBody>
          <a:bodyPr/>
          <a:lstStyle/>
          <a:p>
            <a:endParaRPr lang="en-US"/>
          </a:p>
        </p:txBody>
      </p:sp>
      <p:sp>
        <p:nvSpPr>
          <p:cNvPr id="66595" name="Oval 35"/>
          <p:cNvSpPr>
            <a:spLocks noChangeArrowheads="1"/>
          </p:cNvSpPr>
          <p:nvPr/>
        </p:nvSpPr>
        <p:spPr bwMode="auto">
          <a:xfrm>
            <a:off x="381000" y="3263900"/>
            <a:ext cx="152400" cy="152400"/>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66596" name="Line 36"/>
          <p:cNvSpPr>
            <a:spLocks noChangeShapeType="1"/>
          </p:cNvSpPr>
          <p:nvPr/>
        </p:nvSpPr>
        <p:spPr bwMode="auto">
          <a:xfrm flipV="1">
            <a:off x="1219200" y="3416300"/>
            <a:ext cx="0" cy="533400"/>
          </a:xfrm>
          <a:prstGeom prst="line">
            <a:avLst/>
          </a:prstGeom>
          <a:noFill/>
          <a:ln w="28575">
            <a:solidFill>
              <a:schemeClr val="tx1"/>
            </a:solidFill>
            <a:round/>
            <a:headEnd/>
            <a:tailEnd/>
          </a:ln>
          <a:effectLst/>
        </p:spPr>
        <p:txBody>
          <a:bodyPr/>
          <a:lstStyle/>
          <a:p>
            <a:endParaRPr lang="en-US"/>
          </a:p>
        </p:txBody>
      </p:sp>
      <p:sp>
        <p:nvSpPr>
          <p:cNvPr id="66597" name="Oval 37"/>
          <p:cNvSpPr>
            <a:spLocks noChangeArrowheads="1"/>
          </p:cNvSpPr>
          <p:nvPr/>
        </p:nvSpPr>
        <p:spPr bwMode="auto">
          <a:xfrm>
            <a:off x="1143000" y="3263900"/>
            <a:ext cx="152400" cy="152400"/>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66598" name="Oval 38"/>
          <p:cNvSpPr>
            <a:spLocks noChangeArrowheads="1"/>
          </p:cNvSpPr>
          <p:nvPr/>
        </p:nvSpPr>
        <p:spPr bwMode="auto">
          <a:xfrm>
            <a:off x="533400" y="3873500"/>
            <a:ext cx="152400" cy="152400"/>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66599" name="Oval 39"/>
          <p:cNvSpPr>
            <a:spLocks noChangeArrowheads="1"/>
          </p:cNvSpPr>
          <p:nvPr/>
        </p:nvSpPr>
        <p:spPr bwMode="auto">
          <a:xfrm>
            <a:off x="762000" y="3276600"/>
            <a:ext cx="152400" cy="152400"/>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66600" name="Oval 40"/>
          <p:cNvSpPr>
            <a:spLocks noChangeArrowheads="1"/>
          </p:cNvSpPr>
          <p:nvPr/>
        </p:nvSpPr>
        <p:spPr bwMode="auto">
          <a:xfrm>
            <a:off x="958850" y="3873500"/>
            <a:ext cx="152400" cy="152400"/>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66601" name="Oval 41"/>
          <p:cNvSpPr>
            <a:spLocks noChangeArrowheads="1"/>
          </p:cNvSpPr>
          <p:nvPr/>
        </p:nvSpPr>
        <p:spPr bwMode="auto">
          <a:xfrm>
            <a:off x="1327150" y="3873500"/>
            <a:ext cx="152400" cy="152400"/>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66602" name="Oval 42"/>
          <p:cNvSpPr>
            <a:spLocks noChangeArrowheads="1"/>
          </p:cNvSpPr>
          <p:nvPr/>
        </p:nvSpPr>
        <p:spPr bwMode="auto">
          <a:xfrm>
            <a:off x="1524000" y="3276600"/>
            <a:ext cx="152400" cy="152400"/>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66603" name="Oval 43"/>
          <p:cNvSpPr>
            <a:spLocks noChangeArrowheads="1"/>
          </p:cNvSpPr>
          <p:nvPr/>
        </p:nvSpPr>
        <p:spPr bwMode="auto">
          <a:xfrm>
            <a:off x="1752600" y="3873500"/>
            <a:ext cx="152400" cy="152400"/>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66604" name="Line 44"/>
          <p:cNvSpPr>
            <a:spLocks noChangeShapeType="1"/>
          </p:cNvSpPr>
          <p:nvPr/>
        </p:nvSpPr>
        <p:spPr bwMode="auto">
          <a:xfrm flipV="1">
            <a:off x="2057400" y="3416300"/>
            <a:ext cx="0" cy="533400"/>
          </a:xfrm>
          <a:prstGeom prst="line">
            <a:avLst/>
          </a:prstGeom>
          <a:noFill/>
          <a:ln w="28575">
            <a:solidFill>
              <a:schemeClr val="tx1"/>
            </a:solidFill>
            <a:round/>
            <a:headEnd/>
            <a:tailEnd/>
          </a:ln>
          <a:effectLst/>
        </p:spPr>
        <p:txBody>
          <a:bodyPr/>
          <a:lstStyle/>
          <a:p>
            <a:endParaRPr lang="en-US"/>
          </a:p>
        </p:txBody>
      </p:sp>
      <p:sp>
        <p:nvSpPr>
          <p:cNvPr id="66605" name="Oval 45"/>
          <p:cNvSpPr>
            <a:spLocks noChangeArrowheads="1"/>
          </p:cNvSpPr>
          <p:nvPr/>
        </p:nvSpPr>
        <p:spPr bwMode="auto">
          <a:xfrm>
            <a:off x="1981200" y="3263900"/>
            <a:ext cx="152400" cy="152400"/>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66606" name="Line 46"/>
          <p:cNvSpPr>
            <a:spLocks noChangeShapeType="1"/>
          </p:cNvSpPr>
          <p:nvPr/>
        </p:nvSpPr>
        <p:spPr bwMode="auto">
          <a:xfrm>
            <a:off x="2209800" y="3949700"/>
            <a:ext cx="609600" cy="0"/>
          </a:xfrm>
          <a:prstGeom prst="line">
            <a:avLst/>
          </a:prstGeom>
          <a:noFill/>
          <a:ln w="9525">
            <a:solidFill>
              <a:schemeClr val="tx1"/>
            </a:solidFill>
            <a:prstDash val="dash"/>
            <a:round/>
            <a:headEnd/>
            <a:tailEnd/>
          </a:ln>
          <a:effectLst/>
        </p:spPr>
        <p:txBody>
          <a:bodyPr/>
          <a:lstStyle/>
          <a:p>
            <a:endParaRPr lang="en-US"/>
          </a:p>
        </p:txBody>
      </p:sp>
      <p:sp>
        <p:nvSpPr>
          <p:cNvPr id="66607" name="Oval 47"/>
          <p:cNvSpPr>
            <a:spLocks noChangeArrowheads="1"/>
          </p:cNvSpPr>
          <p:nvPr/>
        </p:nvSpPr>
        <p:spPr bwMode="auto">
          <a:xfrm>
            <a:off x="2149475" y="3873500"/>
            <a:ext cx="152400" cy="152400"/>
          </a:xfrm>
          <a:prstGeom prst="ellipse">
            <a:avLst/>
          </a:prstGeom>
          <a:solidFill>
            <a:schemeClr val="bg2"/>
          </a:solidFill>
          <a:ln w="9525">
            <a:solidFill>
              <a:schemeClr val="tx1"/>
            </a:solidFill>
            <a:round/>
            <a:headEnd/>
            <a:tailEnd/>
          </a:ln>
          <a:effectLst/>
        </p:spPr>
        <p:txBody>
          <a:bodyPr wrap="none" anchor="ctr"/>
          <a:lstStyle/>
          <a:p>
            <a:endParaRPr lang="en-US"/>
          </a:p>
        </p:txBody>
      </p:sp>
      <p:graphicFrame>
        <p:nvGraphicFramePr>
          <p:cNvPr id="66608" name="Object 48"/>
          <p:cNvGraphicFramePr>
            <a:graphicFrameLocks noChangeAspect="1"/>
          </p:cNvGraphicFramePr>
          <p:nvPr/>
        </p:nvGraphicFramePr>
        <p:xfrm>
          <a:off x="2895600" y="4102100"/>
          <a:ext cx="500063" cy="317500"/>
        </p:xfrm>
        <a:graphic>
          <a:graphicData uri="http://schemas.openxmlformats.org/presentationml/2006/ole">
            <p:oleObj spid="_x0000_s66608" name="Equation" r:id="rId13" imgW="279360" imgH="177480" progId="Equation.3">
              <p:embed/>
            </p:oleObj>
          </a:graphicData>
        </a:graphic>
      </p:graphicFrame>
      <p:graphicFrame>
        <p:nvGraphicFramePr>
          <p:cNvPr id="66609" name="Object 49"/>
          <p:cNvGraphicFramePr>
            <a:graphicFrameLocks noChangeAspect="1"/>
          </p:cNvGraphicFramePr>
          <p:nvPr/>
        </p:nvGraphicFramePr>
        <p:xfrm>
          <a:off x="3581400" y="4038600"/>
          <a:ext cx="500063" cy="317500"/>
        </p:xfrm>
        <a:graphic>
          <a:graphicData uri="http://schemas.openxmlformats.org/presentationml/2006/ole">
            <p:oleObj spid="_x0000_s66609" name="Equation" r:id="rId14" imgW="279360" imgH="177480" progId="Equation.3">
              <p:embed/>
            </p:oleObj>
          </a:graphicData>
        </a:graphic>
      </p:graphicFrame>
      <p:graphicFrame>
        <p:nvGraphicFramePr>
          <p:cNvPr id="66610" name="Object 50"/>
          <p:cNvGraphicFramePr>
            <a:graphicFrameLocks noChangeAspect="1"/>
          </p:cNvGraphicFramePr>
          <p:nvPr/>
        </p:nvGraphicFramePr>
        <p:xfrm>
          <a:off x="4495800" y="3124200"/>
          <a:ext cx="914400" cy="441325"/>
        </p:xfrm>
        <a:graphic>
          <a:graphicData uri="http://schemas.openxmlformats.org/presentationml/2006/ole">
            <p:oleObj spid="_x0000_s66610" name="Equation" r:id="rId15" imgW="342720" imgH="164880" progId="Equation.3">
              <p:embed/>
            </p:oleObj>
          </a:graphicData>
        </a:graphic>
      </p:graphicFrame>
      <p:sp>
        <p:nvSpPr>
          <p:cNvPr id="66611" name="Line 51"/>
          <p:cNvSpPr>
            <a:spLocks noChangeShapeType="1"/>
          </p:cNvSpPr>
          <p:nvPr/>
        </p:nvSpPr>
        <p:spPr bwMode="auto">
          <a:xfrm flipH="1">
            <a:off x="4114800" y="3352800"/>
            <a:ext cx="304800" cy="0"/>
          </a:xfrm>
          <a:prstGeom prst="line">
            <a:avLst/>
          </a:prstGeom>
          <a:noFill/>
          <a:ln w="9525">
            <a:solidFill>
              <a:schemeClr val="tx1"/>
            </a:solidFill>
            <a:round/>
            <a:headEnd type="triangle" w="med" len="med"/>
            <a:tailEnd/>
          </a:ln>
          <a:effectLst/>
        </p:spPr>
        <p:txBody>
          <a:bodyPr/>
          <a:lstStyle/>
          <a:p>
            <a:endParaRPr lang="en-US"/>
          </a:p>
        </p:txBody>
      </p:sp>
      <p:sp>
        <p:nvSpPr>
          <p:cNvPr id="66612" name="Line 52"/>
          <p:cNvSpPr>
            <a:spLocks noChangeShapeType="1"/>
          </p:cNvSpPr>
          <p:nvPr/>
        </p:nvSpPr>
        <p:spPr bwMode="auto">
          <a:xfrm flipH="1">
            <a:off x="5410200" y="3352800"/>
            <a:ext cx="304800" cy="0"/>
          </a:xfrm>
          <a:prstGeom prst="line">
            <a:avLst/>
          </a:prstGeom>
          <a:noFill/>
          <a:ln w="9525">
            <a:solidFill>
              <a:schemeClr val="tx1"/>
            </a:solidFill>
            <a:round/>
            <a:headEnd type="triangle" w="med" len="med"/>
            <a:tailEnd/>
          </a:ln>
          <a:effectLst/>
        </p:spPr>
        <p:txBody>
          <a:bodyPr/>
          <a:lstStyle/>
          <a:p>
            <a:endParaRPr lang="en-US"/>
          </a:p>
        </p:txBody>
      </p:sp>
      <p:sp>
        <p:nvSpPr>
          <p:cNvPr id="66613" name="Line 53"/>
          <p:cNvSpPr>
            <a:spLocks noChangeShapeType="1"/>
          </p:cNvSpPr>
          <p:nvPr/>
        </p:nvSpPr>
        <p:spPr bwMode="auto">
          <a:xfrm flipV="1">
            <a:off x="6096000" y="2971800"/>
            <a:ext cx="0" cy="762000"/>
          </a:xfrm>
          <a:prstGeom prst="line">
            <a:avLst/>
          </a:prstGeom>
          <a:noFill/>
          <a:ln w="9525">
            <a:solidFill>
              <a:schemeClr val="tx1"/>
            </a:solidFill>
            <a:round/>
            <a:headEnd/>
            <a:tailEnd type="triangle" w="med" len="med"/>
          </a:ln>
          <a:effectLst/>
        </p:spPr>
        <p:txBody>
          <a:bodyPr/>
          <a:lstStyle/>
          <a:p>
            <a:endParaRPr lang="en-US"/>
          </a:p>
        </p:txBody>
      </p:sp>
      <p:sp>
        <p:nvSpPr>
          <p:cNvPr id="66614" name="Line 54"/>
          <p:cNvSpPr>
            <a:spLocks noChangeShapeType="1"/>
          </p:cNvSpPr>
          <p:nvPr/>
        </p:nvSpPr>
        <p:spPr bwMode="auto">
          <a:xfrm flipV="1">
            <a:off x="838200" y="3429000"/>
            <a:ext cx="0" cy="533400"/>
          </a:xfrm>
          <a:prstGeom prst="line">
            <a:avLst/>
          </a:prstGeom>
          <a:noFill/>
          <a:ln w="28575">
            <a:solidFill>
              <a:schemeClr val="tx1"/>
            </a:solidFill>
            <a:round/>
            <a:headEnd/>
            <a:tailEnd/>
          </a:ln>
          <a:effectLst/>
        </p:spPr>
        <p:txBody>
          <a:bodyPr/>
          <a:lstStyle/>
          <a:p>
            <a:endParaRPr lang="en-US"/>
          </a:p>
        </p:txBody>
      </p:sp>
      <p:sp>
        <p:nvSpPr>
          <p:cNvPr id="66615" name="Line 55"/>
          <p:cNvSpPr>
            <a:spLocks noChangeShapeType="1"/>
          </p:cNvSpPr>
          <p:nvPr/>
        </p:nvSpPr>
        <p:spPr bwMode="auto">
          <a:xfrm flipV="1">
            <a:off x="1600200" y="3429000"/>
            <a:ext cx="0" cy="533400"/>
          </a:xfrm>
          <a:prstGeom prst="line">
            <a:avLst/>
          </a:prstGeom>
          <a:noFill/>
          <a:ln w="28575">
            <a:solidFill>
              <a:schemeClr val="tx1"/>
            </a:solidFill>
            <a:round/>
            <a:headEnd/>
            <a:tailEnd/>
          </a:ln>
          <a:effectLst/>
        </p:spPr>
        <p:txBody>
          <a:bodyPr/>
          <a:lstStyle/>
          <a:p>
            <a:endParaRPr lang="en-US"/>
          </a:p>
        </p:txBody>
      </p:sp>
      <p:sp>
        <p:nvSpPr>
          <p:cNvPr id="66616" name="Line 56"/>
          <p:cNvSpPr>
            <a:spLocks noChangeShapeType="1"/>
          </p:cNvSpPr>
          <p:nvPr/>
        </p:nvSpPr>
        <p:spPr bwMode="auto">
          <a:xfrm flipV="1">
            <a:off x="3505200" y="3429000"/>
            <a:ext cx="0" cy="533400"/>
          </a:xfrm>
          <a:prstGeom prst="line">
            <a:avLst/>
          </a:prstGeom>
          <a:noFill/>
          <a:ln w="28575">
            <a:solidFill>
              <a:schemeClr val="tx1"/>
            </a:solidFill>
            <a:round/>
            <a:headEnd/>
            <a:tailEnd/>
          </a:ln>
          <a:effectLst/>
        </p:spPr>
        <p:txBody>
          <a:bodyPr/>
          <a:lstStyle/>
          <a:p>
            <a:endParaRPr lang="en-US"/>
          </a:p>
        </p:txBody>
      </p:sp>
      <p:graphicFrame>
        <p:nvGraphicFramePr>
          <p:cNvPr id="66617" name="Object 57"/>
          <p:cNvGraphicFramePr>
            <a:graphicFrameLocks noChangeAspect="1"/>
          </p:cNvGraphicFramePr>
          <p:nvPr/>
        </p:nvGraphicFramePr>
        <p:xfrm>
          <a:off x="762000" y="4038600"/>
          <a:ext cx="227013" cy="295275"/>
        </p:xfrm>
        <a:graphic>
          <a:graphicData uri="http://schemas.openxmlformats.org/presentationml/2006/ole">
            <p:oleObj spid="_x0000_s66617" name="Equation" r:id="rId16" imgW="126720" imgH="164880" progId="Equation.3">
              <p:embed/>
            </p:oleObj>
          </a:graphicData>
        </a:graphic>
      </p:graphicFrame>
      <p:graphicFrame>
        <p:nvGraphicFramePr>
          <p:cNvPr id="66618" name="Object 58"/>
          <p:cNvGraphicFramePr>
            <a:graphicFrameLocks noChangeAspect="1"/>
          </p:cNvGraphicFramePr>
          <p:nvPr/>
        </p:nvGraphicFramePr>
        <p:xfrm>
          <a:off x="3276600" y="4419600"/>
          <a:ext cx="500063" cy="317500"/>
        </p:xfrm>
        <a:graphic>
          <a:graphicData uri="http://schemas.openxmlformats.org/presentationml/2006/ole">
            <p:oleObj spid="_x0000_s66618" name="Equation" r:id="rId17" imgW="279360" imgH="177480" progId="Equation.3">
              <p:embed/>
            </p:oleObj>
          </a:graphicData>
        </a:graphic>
      </p:graphicFrame>
      <p:sp>
        <p:nvSpPr>
          <p:cNvPr id="66619" name="Line 59"/>
          <p:cNvSpPr>
            <a:spLocks noChangeShapeType="1"/>
          </p:cNvSpPr>
          <p:nvPr/>
        </p:nvSpPr>
        <p:spPr bwMode="auto">
          <a:xfrm flipH="1" flipV="1">
            <a:off x="3505200" y="4038600"/>
            <a:ext cx="76200" cy="381000"/>
          </a:xfrm>
          <a:prstGeom prst="line">
            <a:avLst/>
          </a:prstGeom>
          <a:noFill/>
          <a:ln w="9525">
            <a:solidFill>
              <a:schemeClr val="tx1"/>
            </a:solidFill>
            <a:prstDash val="dash"/>
            <a:round/>
            <a:headEnd/>
            <a:tailEnd type="triangle" w="med" len="med"/>
          </a:ln>
          <a:effectLst/>
        </p:spPr>
        <p:txBody>
          <a:bodyPr/>
          <a:lstStyle/>
          <a:p>
            <a:endParaRPr lang="en-US"/>
          </a:p>
        </p:txBody>
      </p:sp>
      <p:graphicFrame>
        <p:nvGraphicFramePr>
          <p:cNvPr id="66620" name="Object 60"/>
          <p:cNvGraphicFramePr>
            <a:graphicFrameLocks noChangeAspect="1"/>
          </p:cNvGraphicFramePr>
          <p:nvPr/>
        </p:nvGraphicFramePr>
        <p:xfrm>
          <a:off x="1512888" y="4038600"/>
          <a:ext cx="227012" cy="317500"/>
        </p:xfrm>
        <a:graphic>
          <a:graphicData uri="http://schemas.openxmlformats.org/presentationml/2006/ole">
            <p:oleObj spid="_x0000_s66620" name="Equation" r:id="rId18" imgW="126720" imgH="177480" progId="Equation.3">
              <p:embed/>
            </p:oleObj>
          </a:graphicData>
        </a:graphic>
      </p:graphicFrame>
      <p:sp>
        <p:nvSpPr>
          <p:cNvPr id="66621" name="Text Box 61"/>
          <p:cNvSpPr txBox="1">
            <a:spLocks noChangeArrowheads="1"/>
          </p:cNvSpPr>
          <p:nvPr/>
        </p:nvSpPr>
        <p:spPr bwMode="auto">
          <a:xfrm>
            <a:off x="7543800" y="3505200"/>
            <a:ext cx="685800" cy="366713"/>
          </a:xfrm>
          <a:prstGeom prst="rect">
            <a:avLst/>
          </a:prstGeom>
          <a:noFill/>
          <a:ln w="9525">
            <a:noFill/>
            <a:miter lim="800000"/>
            <a:headEnd/>
            <a:tailEnd/>
          </a:ln>
          <a:effectLst/>
        </p:spPr>
        <p:txBody>
          <a:bodyPr>
            <a:spAutoFit/>
          </a:bodyPr>
          <a:lstStyle/>
          <a:p>
            <a:pPr algn="ctr">
              <a:spcBef>
                <a:spcPct val="50000"/>
              </a:spcBef>
            </a:pPr>
            <a:r>
              <a:rPr lang="en-US" i="1"/>
              <a:t>128</a:t>
            </a:r>
          </a:p>
        </p:txBody>
      </p:sp>
      <p:sp>
        <p:nvSpPr>
          <p:cNvPr id="66622" name="Text Box 62"/>
          <p:cNvSpPr txBox="1">
            <a:spLocks noChangeArrowheads="1"/>
          </p:cNvSpPr>
          <p:nvPr/>
        </p:nvSpPr>
        <p:spPr bwMode="auto">
          <a:xfrm>
            <a:off x="0" y="4800600"/>
            <a:ext cx="3048000" cy="457200"/>
          </a:xfrm>
          <a:prstGeom prst="rect">
            <a:avLst/>
          </a:prstGeom>
          <a:noFill/>
          <a:ln w="9525">
            <a:noFill/>
            <a:miter lim="800000"/>
            <a:headEnd/>
            <a:tailEnd/>
          </a:ln>
          <a:effectLst/>
        </p:spPr>
        <p:txBody>
          <a:bodyPr>
            <a:spAutoFit/>
          </a:bodyPr>
          <a:lstStyle/>
          <a:p>
            <a:pPr>
              <a:spcBef>
                <a:spcPct val="50000"/>
              </a:spcBef>
            </a:pPr>
            <a:r>
              <a:rPr lang="en-US" sz="2400" u="sng"/>
              <a:t>Add Cyclic Prefix:</a:t>
            </a:r>
          </a:p>
        </p:txBody>
      </p:sp>
      <p:sp>
        <p:nvSpPr>
          <p:cNvPr id="66626" name="Rectangle 66"/>
          <p:cNvSpPr>
            <a:spLocks noChangeArrowheads="1"/>
          </p:cNvSpPr>
          <p:nvPr/>
        </p:nvSpPr>
        <p:spPr bwMode="auto">
          <a:xfrm>
            <a:off x="4495800" y="5410200"/>
            <a:ext cx="623888" cy="376238"/>
          </a:xfrm>
          <a:prstGeom prst="rect">
            <a:avLst/>
          </a:prstGeom>
          <a:noFill/>
          <a:ln w="9525">
            <a:solidFill>
              <a:schemeClr val="tx1"/>
            </a:solidFill>
            <a:miter lim="800000"/>
            <a:headEnd/>
            <a:tailEnd/>
          </a:ln>
          <a:effectLst/>
        </p:spPr>
        <p:txBody>
          <a:bodyPr wrap="none" anchor="ctr"/>
          <a:lstStyle/>
          <a:p>
            <a:endParaRPr lang="en-US"/>
          </a:p>
        </p:txBody>
      </p:sp>
      <p:sp>
        <p:nvSpPr>
          <p:cNvPr id="66627" name="Text Box 67"/>
          <p:cNvSpPr txBox="1">
            <a:spLocks noChangeArrowheads="1"/>
          </p:cNvSpPr>
          <p:nvPr/>
        </p:nvSpPr>
        <p:spPr bwMode="auto">
          <a:xfrm>
            <a:off x="4572000" y="5410200"/>
            <a:ext cx="533400" cy="366713"/>
          </a:xfrm>
          <a:prstGeom prst="rect">
            <a:avLst/>
          </a:prstGeom>
          <a:noFill/>
          <a:ln w="9525">
            <a:noFill/>
            <a:miter lim="800000"/>
            <a:headEnd/>
            <a:tailEnd/>
          </a:ln>
          <a:effectLst/>
        </p:spPr>
        <p:txBody>
          <a:bodyPr>
            <a:spAutoFit/>
          </a:bodyPr>
          <a:lstStyle/>
          <a:p>
            <a:pPr algn="ctr">
              <a:spcBef>
                <a:spcPct val="50000"/>
              </a:spcBef>
            </a:pPr>
            <a:r>
              <a:rPr lang="en-US" i="1"/>
              <a:t>64</a:t>
            </a:r>
          </a:p>
        </p:txBody>
      </p:sp>
      <p:sp>
        <p:nvSpPr>
          <p:cNvPr id="66631" name="Line 71"/>
          <p:cNvSpPr>
            <a:spLocks noChangeShapeType="1"/>
          </p:cNvSpPr>
          <p:nvPr/>
        </p:nvSpPr>
        <p:spPr bwMode="auto">
          <a:xfrm>
            <a:off x="4419600" y="5776913"/>
            <a:ext cx="3352800" cy="14287"/>
          </a:xfrm>
          <a:prstGeom prst="line">
            <a:avLst/>
          </a:prstGeom>
          <a:noFill/>
          <a:ln w="9525">
            <a:solidFill>
              <a:schemeClr val="tx1"/>
            </a:solidFill>
            <a:round/>
            <a:headEnd/>
            <a:tailEnd type="triangle" w="med" len="med"/>
          </a:ln>
          <a:effectLst/>
        </p:spPr>
        <p:txBody>
          <a:bodyPr/>
          <a:lstStyle/>
          <a:p>
            <a:endParaRPr lang="en-US"/>
          </a:p>
        </p:txBody>
      </p:sp>
      <p:sp>
        <p:nvSpPr>
          <p:cNvPr id="66632" name="Line 72"/>
          <p:cNvSpPr>
            <a:spLocks noChangeShapeType="1"/>
          </p:cNvSpPr>
          <p:nvPr/>
        </p:nvSpPr>
        <p:spPr bwMode="auto">
          <a:xfrm>
            <a:off x="4495800" y="5791200"/>
            <a:ext cx="0" cy="152400"/>
          </a:xfrm>
          <a:prstGeom prst="line">
            <a:avLst/>
          </a:prstGeom>
          <a:noFill/>
          <a:ln w="9525">
            <a:solidFill>
              <a:schemeClr val="tx1"/>
            </a:solidFill>
            <a:round/>
            <a:headEnd/>
            <a:tailEnd/>
          </a:ln>
          <a:effectLst/>
        </p:spPr>
        <p:txBody>
          <a:bodyPr/>
          <a:lstStyle/>
          <a:p>
            <a:endParaRPr lang="en-US"/>
          </a:p>
        </p:txBody>
      </p:sp>
      <p:graphicFrame>
        <p:nvGraphicFramePr>
          <p:cNvPr id="66634" name="Object 74"/>
          <p:cNvGraphicFramePr>
            <a:graphicFrameLocks noChangeAspect="1"/>
          </p:cNvGraphicFramePr>
          <p:nvPr/>
        </p:nvGraphicFramePr>
        <p:xfrm>
          <a:off x="4419600" y="5929313"/>
          <a:ext cx="173038" cy="241300"/>
        </p:xfrm>
        <a:graphic>
          <a:graphicData uri="http://schemas.openxmlformats.org/presentationml/2006/ole">
            <p:oleObj spid="_x0000_s66634" name="Equation" r:id="rId19" imgW="126720" imgH="177480" progId="Equation.3">
              <p:embed/>
            </p:oleObj>
          </a:graphicData>
        </a:graphic>
      </p:graphicFrame>
      <p:graphicFrame>
        <p:nvGraphicFramePr>
          <p:cNvPr id="66635" name="Object 75"/>
          <p:cNvGraphicFramePr>
            <a:graphicFrameLocks noChangeAspect="1"/>
          </p:cNvGraphicFramePr>
          <p:nvPr/>
        </p:nvGraphicFramePr>
        <p:xfrm>
          <a:off x="7467600" y="5867400"/>
          <a:ext cx="363538" cy="241300"/>
        </p:xfrm>
        <a:graphic>
          <a:graphicData uri="http://schemas.openxmlformats.org/presentationml/2006/ole">
            <p:oleObj spid="_x0000_s66635" name="Equation" r:id="rId20" imgW="266400" imgH="177480" progId="Equation.3">
              <p:embed/>
            </p:oleObj>
          </a:graphicData>
        </a:graphic>
      </p:graphicFrame>
      <p:sp>
        <p:nvSpPr>
          <p:cNvPr id="66636" name="Line 76"/>
          <p:cNvSpPr>
            <a:spLocks noChangeShapeType="1"/>
          </p:cNvSpPr>
          <p:nvPr/>
        </p:nvSpPr>
        <p:spPr bwMode="auto">
          <a:xfrm flipV="1">
            <a:off x="4495800" y="4875213"/>
            <a:ext cx="0" cy="762000"/>
          </a:xfrm>
          <a:prstGeom prst="line">
            <a:avLst/>
          </a:prstGeom>
          <a:noFill/>
          <a:ln w="9525">
            <a:solidFill>
              <a:schemeClr val="tx1"/>
            </a:solidFill>
            <a:round/>
            <a:headEnd/>
            <a:tailEnd type="triangle" w="med" len="med"/>
          </a:ln>
          <a:effectLst/>
        </p:spPr>
        <p:txBody>
          <a:bodyPr/>
          <a:lstStyle/>
          <a:p>
            <a:endParaRPr lang="en-US"/>
          </a:p>
        </p:txBody>
      </p:sp>
      <p:graphicFrame>
        <p:nvGraphicFramePr>
          <p:cNvPr id="66640" name="Object 80"/>
          <p:cNvGraphicFramePr>
            <a:graphicFrameLocks noChangeAspect="1"/>
          </p:cNvGraphicFramePr>
          <p:nvPr/>
        </p:nvGraphicFramePr>
        <p:xfrm>
          <a:off x="4419600" y="4419600"/>
          <a:ext cx="911225" cy="515938"/>
        </p:xfrm>
        <a:graphic>
          <a:graphicData uri="http://schemas.openxmlformats.org/presentationml/2006/ole">
            <p:oleObj spid="_x0000_s66640" name="Equation" r:id="rId21" imgW="380880" imgH="215640" progId="Equation.3">
              <p:embed/>
            </p:oleObj>
          </a:graphicData>
        </a:graphic>
      </p:graphicFrame>
      <p:sp>
        <p:nvSpPr>
          <p:cNvPr id="66641" name="Rectangle 81"/>
          <p:cNvSpPr>
            <a:spLocks noChangeArrowheads="1"/>
          </p:cNvSpPr>
          <p:nvPr/>
        </p:nvSpPr>
        <p:spPr bwMode="auto">
          <a:xfrm>
            <a:off x="6324600" y="5397500"/>
            <a:ext cx="1219200" cy="376238"/>
          </a:xfrm>
          <a:prstGeom prst="rect">
            <a:avLst/>
          </a:prstGeom>
          <a:noFill/>
          <a:ln w="9525">
            <a:solidFill>
              <a:schemeClr val="tx1"/>
            </a:solidFill>
            <a:miter lim="800000"/>
            <a:headEnd/>
            <a:tailEnd/>
          </a:ln>
          <a:effectLst/>
        </p:spPr>
        <p:txBody>
          <a:bodyPr wrap="none" anchor="ctr"/>
          <a:lstStyle/>
          <a:p>
            <a:endParaRPr lang="en-US"/>
          </a:p>
        </p:txBody>
      </p:sp>
      <p:sp>
        <p:nvSpPr>
          <p:cNvPr id="66642" name="Rectangle 82"/>
          <p:cNvSpPr>
            <a:spLocks noChangeArrowheads="1"/>
          </p:cNvSpPr>
          <p:nvPr/>
        </p:nvSpPr>
        <p:spPr bwMode="auto">
          <a:xfrm>
            <a:off x="5105400" y="5397500"/>
            <a:ext cx="1233488" cy="376238"/>
          </a:xfrm>
          <a:prstGeom prst="rect">
            <a:avLst/>
          </a:prstGeom>
          <a:noFill/>
          <a:ln w="9525">
            <a:solidFill>
              <a:schemeClr val="tx1"/>
            </a:solidFill>
            <a:miter lim="800000"/>
            <a:headEnd/>
            <a:tailEnd/>
          </a:ln>
          <a:effectLst/>
        </p:spPr>
        <p:txBody>
          <a:bodyPr wrap="none" anchor="ctr"/>
          <a:lstStyle/>
          <a:p>
            <a:endParaRPr lang="en-US"/>
          </a:p>
        </p:txBody>
      </p:sp>
      <p:sp>
        <p:nvSpPr>
          <p:cNvPr id="66643" name="Text Box 83"/>
          <p:cNvSpPr txBox="1">
            <a:spLocks noChangeArrowheads="1"/>
          </p:cNvSpPr>
          <p:nvPr/>
        </p:nvSpPr>
        <p:spPr bwMode="auto">
          <a:xfrm>
            <a:off x="5334000" y="5410200"/>
            <a:ext cx="685800" cy="366713"/>
          </a:xfrm>
          <a:prstGeom prst="rect">
            <a:avLst/>
          </a:prstGeom>
          <a:noFill/>
          <a:ln w="9525">
            <a:noFill/>
            <a:miter lim="800000"/>
            <a:headEnd/>
            <a:tailEnd/>
          </a:ln>
          <a:effectLst/>
        </p:spPr>
        <p:txBody>
          <a:bodyPr>
            <a:spAutoFit/>
          </a:bodyPr>
          <a:lstStyle/>
          <a:p>
            <a:pPr algn="ctr">
              <a:spcBef>
                <a:spcPct val="50000"/>
              </a:spcBef>
            </a:pPr>
            <a:r>
              <a:rPr lang="en-US" i="1"/>
              <a:t>128</a:t>
            </a:r>
          </a:p>
        </p:txBody>
      </p:sp>
      <p:sp>
        <p:nvSpPr>
          <p:cNvPr id="66644" name="Text Box 84"/>
          <p:cNvSpPr txBox="1">
            <a:spLocks noChangeArrowheads="1"/>
          </p:cNvSpPr>
          <p:nvPr/>
        </p:nvSpPr>
        <p:spPr bwMode="auto">
          <a:xfrm>
            <a:off x="6553200" y="5410200"/>
            <a:ext cx="685800" cy="366713"/>
          </a:xfrm>
          <a:prstGeom prst="rect">
            <a:avLst/>
          </a:prstGeom>
          <a:noFill/>
          <a:ln w="9525">
            <a:noFill/>
            <a:miter lim="800000"/>
            <a:headEnd/>
            <a:tailEnd/>
          </a:ln>
          <a:effectLst/>
        </p:spPr>
        <p:txBody>
          <a:bodyPr>
            <a:spAutoFit/>
          </a:bodyPr>
          <a:lstStyle/>
          <a:p>
            <a:pPr algn="ctr">
              <a:spcBef>
                <a:spcPct val="50000"/>
              </a:spcBef>
            </a:pPr>
            <a:r>
              <a:rPr lang="en-US" i="1"/>
              <a:t>128</a:t>
            </a:r>
          </a:p>
        </p:txBody>
      </p:sp>
      <p:sp>
        <p:nvSpPr>
          <p:cNvPr id="66645" name="Line 85"/>
          <p:cNvSpPr>
            <a:spLocks noChangeShapeType="1"/>
          </p:cNvSpPr>
          <p:nvPr/>
        </p:nvSpPr>
        <p:spPr bwMode="auto">
          <a:xfrm>
            <a:off x="6934200" y="5791200"/>
            <a:ext cx="0" cy="228600"/>
          </a:xfrm>
          <a:prstGeom prst="line">
            <a:avLst/>
          </a:prstGeom>
          <a:noFill/>
          <a:ln w="9525">
            <a:solidFill>
              <a:schemeClr val="tx1"/>
            </a:solidFill>
            <a:prstDash val="dash"/>
            <a:round/>
            <a:headEnd/>
            <a:tailEnd/>
          </a:ln>
          <a:effectLst/>
        </p:spPr>
        <p:txBody>
          <a:bodyPr/>
          <a:lstStyle/>
          <a:p>
            <a:endParaRPr lang="en-US"/>
          </a:p>
        </p:txBody>
      </p:sp>
      <p:graphicFrame>
        <p:nvGraphicFramePr>
          <p:cNvPr id="66646" name="Object 86"/>
          <p:cNvGraphicFramePr>
            <a:graphicFrameLocks noChangeAspect="1"/>
          </p:cNvGraphicFramePr>
          <p:nvPr/>
        </p:nvGraphicFramePr>
        <p:xfrm>
          <a:off x="6934200" y="5791200"/>
          <a:ext cx="609600" cy="368300"/>
        </p:xfrm>
        <a:graphic>
          <a:graphicData uri="http://schemas.openxmlformats.org/presentationml/2006/ole">
            <p:oleObj spid="_x0000_s66646" name="Equation" r:id="rId22" imgW="507960" imgH="368280" progId="Equation.3">
              <p:embed/>
            </p:oleObj>
          </a:graphicData>
        </a:graphic>
      </p:graphicFrame>
      <p:sp>
        <p:nvSpPr>
          <p:cNvPr id="66647" name="Line 87"/>
          <p:cNvSpPr>
            <a:spLocks noChangeShapeType="1"/>
          </p:cNvSpPr>
          <p:nvPr/>
        </p:nvSpPr>
        <p:spPr bwMode="auto">
          <a:xfrm>
            <a:off x="7239000" y="6096000"/>
            <a:ext cx="0" cy="152400"/>
          </a:xfrm>
          <a:prstGeom prst="line">
            <a:avLst/>
          </a:prstGeom>
          <a:noFill/>
          <a:ln w="9525">
            <a:solidFill>
              <a:schemeClr val="tx1"/>
            </a:solidFill>
            <a:round/>
            <a:headEnd/>
            <a:tailEnd/>
          </a:ln>
          <a:effectLst/>
        </p:spPr>
        <p:txBody>
          <a:bodyPr/>
          <a:lstStyle/>
          <a:p>
            <a:endParaRPr lang="en-US"/>
          </a:p>
        </p:txBody>
      </p:sp>
      <p:sp>
        <p:nvSpPr>
          <p:cNvPr id="66648" name="Line 88"/>
          <p:cNvSpPr>
            <a:spLocks noChangeShapeType="1"/>
          </p:cNvSpPr>
          <p:nvPr/>
        </p:nvSpPr>
        <p:spPr bwMode="auto">
          <a:xfrm flipH="1">
            <a:off x="4876800" y="6248400"/>
            <a:ext cx="2362200" cy="0"/>
          </a:xfrm>
          <a:prstGeom prst="line">
            <a:avLst/>
          </a:prstGeom>
          <a:noFill/>
          <a:ln w="9525">
            <a:solidFill>
              <a:schemeClr val="tx1"/>
            </a:solidFill>
            <a:round/>
            <a:headEnd/>
            <a:tailEnd/>
          </a:ln>
          <a:effectLst/>
        </p:spPr>
        <p:txBody>
          <a:bodyPr/>
          <a:lstStyle/>
          <a:p>
            <a:endParaRPr lang="en-US"/>
          </a:p>
        </p:txBody>
      </p:sp>
      <p:sp>
        <p:nvSpPr>
          <p:cNvPr id="66649" name="Line 89"/>
          <p:cNvSpPr>
            <a:spLocks noChangeShapeType="1"/>
          </p:cNvSpPr>
          <p:nvPr/>
        </p:nvSpPr>
        <p:spPr bwMode="auto">
          <a:xfrm flipV="1">
            <a:off x="4876800" y="5943600"/>
            <a:ext cx="0" cy="304800"/>
          </a:xfrm>
          <a:prstGeom prst="line">
            <a:avLst/>
          </a:prstGeom>
          <a:noFill/>
          <a:ln w="9525">
            <a:solidFill>
              <a:schemeClr val="tx1"/>
            </a:solidFill>
            <a:round/>
            <a:headEnd/>
            <a:tailEnd type="triangle" w="med" len="med"/>
          </a:ln>
          <a:effectLst/>
        </p:spPr>
        <p:txBody>
          <a:bodyPr/>
          <a:lstStyle/>
          <a:p>
            <a:endParaRPr lang="en-US"/>
          </a:p>
        </p:txBody>
      </p:sp>
      <p:sp>
        <p:nvSpPr>
          <p:cNvPr id="66650" name="Text Box 90"/>
          <p:cNvSpPr txBox="1">
            <a:spLocks noChangeArrowheads="1"/>
          </p:cNvSpPr>
          <p:nvPr/>
        </p:nvSpPr>
        <p:spPr bwMode="auto">
          <a:xfrm>
            <a:off x="5715000" y="6172200"/>
            <a:ext cx="838200" cy="366713"/>
          </a:xfrm>
          <a:prstGeom prst="rect">
            <a:avLst/>
          </a:prstGeom>
          <a:noFill/>
          <a:ln w="9525">
            <a:noFill/>
            <a:miter lim="800000"/>
            <a:headEnd/>
            <a:tailEnd/>
          </a:ln>
          <a:effectLst/>
        </p:spPr>
        <p:txBody>
          <a:bodyPr>
            <a:spAutoFit/>
          </a:bodyPr>
          <a:lstStyle/>
          <a:p>
            <a:pPr algn="ctr">
              <a:spcBef>
                <a:spcPct val="50000"/>
              </a:spcBef>
            </a:pPr>
            <a:r>
              <a:rPr lang="en-US"/>
              <a:t>CP</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0" y="228600"/>
            <a:ext cx="9144000" cy="779463"/>
          </a:xfrm>
          <a:prstGeom prst="rect">
            <a:avLst/>
          </a:prstGeom>
          <a:noFill/>
          <a:ln w="9525">
            <a:noFill/>
            <a:miter lim="800000"/>
            <a:headEnd/>
            <a:tailEnd/>
          </a:ln>
          <a:effectLst/>
        </p:spPr>
        <p:txBody>
          <a:bodyPr>
            <a:spAutoFit/>
          </a:bodyPr>
          <a:lstStyle/>
          <a:p>
            <a:pPr>
              <a:spcBef>
                <a:spcPct val="50000"/>
              </a:spcBef>
            </a:pPr>
            <a:r>
              <a:rPr lang="en-US"/>
              <a:t>Several combinations for Up Link, Down Link and </a:t>
            </a:r>
            <a:r>
              <a:rPr lang="en-US" b="1"/>
              <a:t>Multiple Antennas</a:t>
            </a:r>
            <a:r>
              <a:rPr lang="en-US"/>
              <a:t>.</a:t>
            </a:r>
          </a:p>
          <a:p>
            <a:pPr>
              <a:spcBef>
                <a:spcPct val="50000"/>
              </a:spcBef>
            </a:pPr>
            <a:r>
              <a:rPr lang="en-US"/>
              <a:t>We can generate a number of preambles as follows:</a:t>
            </a:r>
          </a:p>
        </p:txBody>
      </p:sp>
      <p:graphicFrame>
        <p:nvGraphicFramePr>
          <p:cNvPr id="51207" name="Object 7"/>
          <p:cNvGraphicFramePr>
            <a:graphicFrameLocks noChangeAspect="1"/>
          </p:cNvGraphicFramePr>
          <p:nvPr/>
        </p:nvGraphicFramePr>
        <p:xfrm>
          <a:off x="2025650" y="1676400"/>
          <a:ext cx="3838575" cy="881063"/>
        </p:xfrm>
        <a:graphic>
          <a:graphicData uri="http://schemas.openxmlformats.org/presentationml/2006/ole">
            <p:oleObj spid="_x0000_s51207" name="Equation" r:id="rId4" imgW="2209680" imgH="507960" progId="Equation.3">
              <p:embed/>
            </p:oleObj>
          </a:graphicData>
        </a:graphic>
      </p:graphicFrame>
      <p:graphicFrame>
        <p:nvGraphicFramePr>
          <p:cNvPr id="51208" name="Object 8"/>
          <p:cNvGraphicFramePr>
            <a:graphicFrameLocks noChangeAspect="1"/>
          </p:cNvGraphicFramePr>
          <p:nvPr/>
        </p:nvGraphicFramePr>
        <p:xfrm>
          <a:off x="2057400" y="2667000"/>
          <a:ext cx="3773488" cy="881063"/>
        </p:xfrm>
        <a:graphic>
          <a:graphicData uri="http://schemas.openxmlformats.org/presentationml/2006/ole">
            <p:oleObj spid="_x0000_s51208" name="Equation" r:id="rId5" imgW="2171520" imgH="507960" progId="Equation.3">
              <p:embed/>
            </p:oleObj>
          </a:graphicData>
        </a:graphic>
      </p:graphicFrame>
      <p:graphicFrame>
        <p:nvGraphicFramePr>
          <p:cNvPr id="51209" name="Object 9"/>
          <p:cNvGraphicFramePr>
            <a:graphicFrameLocks noChangeAspect="1"/>
          </p:cNvGraphicFramePr>
          <p:nvPr/>
        </p:nvGraphicFramePr>
        <p:xfrm>
          <a:off x="3048000" y="5638800"/>
          <a:ext cx="4565650" cy="881063"/>
        </p:xfrm>
        <a:graphic>
          <a:graphicData uri="http://schemas.openxmlformats.org/presentationml/2006/ole">
            <p:oleObj spid="_x0000_s51209" name="Equation" r:id="rId6" imgW="2501640" imgH="482400" progId="Equation.3">
              <p:embed/>
            </p:oleObj>
          </a:graphicData>
        </a:graphic>
      </p:graphicFrame>
      <p:graphicFrame>
        <p:nvGraphicFramePr>
          <p:cNvPr id="51210" name="Object 10"/>
          <p:cNvGraphicFramePr>
            <a:graphicFrameLocks noChangeAspect="1"/>
          </p:cNvGraphicFramePr>
          <p:nvPr/>
        </p:nvGraphicFramePr>
        <p:xfrm>
          <a:off x="3006725" y="4419600"/>
          <a:ext cx="3663950" cy="838200"/>
        </p:xfrm>
        <a:graphic>
          <a:graphicData uri="http://schemas.openxmlformats.org/presentationml/2006/ole">
            <p:oleObj spid="_x0000_s51210" name="Equation" r:id="rId7" imgW="2108160" imgH="482400" progId="Equation.3">
              <p:embed/>
            </p:oleObj>
          </a:graphicData>
        </a:graphic>
      </p:graphicFrame>
      <p:graphicFrame>
        <p:nvGraphicFramePr>
          <p:cNvPr id="51211" name="Object 11"/>
          <p:cNvGraphicFramePr>
            <a:graphicFrameLocks noChangeAspect="1"/>
          </p:cNvGraphicFramePr>
          <p:nvPr/>
        </p:nvGraphicFramePr>
        <p:xfrm>
          <a:off x="1635125" y="5867400"/>
          <a:ext cx="1143000" cy="398463"/>
        </p:xfrm>
        <a:graphic>
          <a:graphicData uri="http://schemas.openxmlformats.org/presentationml/2006/ole">
            <p:oleObj spid="_x0000_s51211" name="Equation" r:id="rId8" imgW="583920" imgH="203040" progId="Equation.3">
              <p:embed/>
            </p:oleObj>
          </a:graphicData>
        </a:graphic>
      </p:graphicFrame>
      <p:graphicFrame>
        <p:nvGraphicFramePr>
          <p:cNvPr id="51212" name="Object 12"/>
          <p:cNvGraphicFramePr>
            <a:graphicFrameLocks noChangeAspect="1"/>
          </p:cNvGraphicFramePr>
          <p:nvPr/>
        </p:nvGraphicFramePr>
        <p:xfrm>
          <a:off x="1635125" y="4648200"/>
          <a:ext cx="746125" cy="349250"/>
        </p:xfrm>
        <a:graphic>
          <a:graphicData uri="http://schemas.openxmlformats.org/presentationml/2006/ole">
            <p:oleObj spid="_x0000_s51212" name="Equation" r:id="rId9" imgW="380880" imgH="177480" progId="Equation.3">
              <p:embed/>
            </p:oleObj>
          </a:graphicData>
        </a:graphic>
      </p:graphicFrame>
      <p:sp>
        <p:nvSpPr>
          <p:cNvPr id="51213" name="Text Box 13"/>
          <p:cNvSpPr txBox="1">
            <a:spLocks noChangeArrowheads="1"/>
          </p:cNvSpPr>
          <p:nvPr/>
        </p:nvSpPr>
        <p:spPr bwMode="auto">
          <a:xfrm>
            <a:off x="76200" y="1143000"/>
            <a:ext cx="4495800" cy="366713"/>
          </a:xfrm>
          <a:prstGeom prst="rect">
            <a:avLst/>
          </a:prstGeom>
          <a:noFill/>
          <a:ln w="9525">
            <a:noFill/>
            <a:miter lim="800000"/>
            <a:headEnd/>
            <a:tailEnd/>
          </a:ln>
          <a:effectLst/>
        </p:spPr>
        <p:txBody>
          <a:bodyPr>
            <a:spAutoFit/>
          </a:bodyPr>
          <a:lstStyle/>
          <a:p>
            <a:pPr>
              <a:spcBef>
                <a:spcPct val="50000"/>
              </a:spcBef>
            </a:pPr>
            <a:r>
              <a:rPr lang="en-US" b="1"/>
              <a:t>With 2 Transmitting Antennas:</a:t>
            </a:r>
          </a:p>
        </p:txBody>
      </p:sp>
      <p:sp>
        <p:nvSpPr>
          <p:cNvPr id="51214" name="Text Box 14"/>
          <p:cNvSpPr txBox="1">
            <a:spLocks noChangeArrowheads="1"/>
          </p:cNvSpPr>
          <p:nvPr/>
        </p:nvSpPr>
        <p:spPr bwMode="auto">
          <a:xfrm>
            <a:off x="152400" y="3810000"/>
            <a:ext cx="4495800" cy="366713"/>
          </a:xfrm>
          <a:prstGeom prst="rect">
            <a:avLst/>
          </a:prstGeom>
          <a:noFill/>
          <a:ln w="9525">
            <a:noFill/>
            <a:miter lim="800000"/>
            <a:headEnd/>
            <a:tailEnd/>
          </a:ln>
          <a:effectLst/>
        </p:spPr>
        <p:txBody>
          <a:bodyPr>
            <a:spAutoFit/>
          </a:bodyPr>
          <a:lstStyle/>
          <a:p>
            <a:pPr>
              <a:spcBef>
                <a:spcPct val="50000"/>
              </a:spcBef>
            </a:pPr>
            <a:r>
              <a:rPr lang="en-US" b="1"/>
              <a:t>With 4 Transmitting Antennas: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Text Box 4"/>
          <p:cNvSpPr txBox="1">
            <a:spLocks noChangeArrowheads="1"/>
          </p:cNvSpPr>
          <p:nvPr/>
        </p:nvSpPr>
        <p:spPr bwMode="auto">
          <a:xfrm>
            <a:off x="0" y="136525"/>
            <a:ext cx="9144000" cy="396875"/>
          </a:xfrm>
          <a:prstGeom prst="rect">
            <a:avLst/>
          </a:prstGeom>
          <a:noFill/>
          <a:ln w="9525">
            <a:noFill/>
            <a:miter lim="800000"/>
            <a:headEnd/>
            <a:tailEnd/>
          </a:ln>
          <a:effectLst/>
        </p:spPr>
        <p:txBody>
          <a:bodyPr>
            <a:spAutoFit/>
          </a:bodyPr>
          <a:lstStyle/>
          <a:p>
            <a:pPr algn="ctr">
              <a:spcBef>
                <a:spcPct val="50000"/>
              </a:spcBef>
            </a:pPr>
            <a:r>
              <a:rPr lang="en-US" sz="2000" b="1"/>
              <a:t>Time Synchronization from Long Preamble</a:t>
            </a:r>
          </a:p>
        </p:txBody>
      </p:sp>
      <p:sp>
        <p:nvSpPr>
          <p:cNvPr id="68613" name="Rectangle 5"/>
          <p:cNvSpPr>
            <a:spLocks noChangeArrowheads="1"/>
          </p:cNvSpPr>
          <p:nvPr/>
        </p:nvSpPr>
        <p:spPr bwMode="auto">
          <a:xfrm>
            <a:off x="1447800" y="2374900"/>
            <a:ext cx="623888" cy="3762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8615" name="Line 7"/>
          <p:cNvSpPr>
            <a:spLocks noChangeShapeType="1"/>
          </p:cNvSpPr>
          <p:nvPr/>
        </p:nvSpPr>
        <p:spPr bwMode="auto">
          <a:xfrm flipV="1">
            <a:off x="838200" y="2743200"/>
            <a:ext cx="4572000" cy="12700"/>
          </a:xfrm>
          <a:prstGeom prst="line">
            <a:avLst/>
          </a:prstGeom>
          <a:noFill/>
          <a:ln w="9525">
            <a:solidFill>
              <a:schemeClr val="tx1"/>
            </a:solidFill>
            <a:round/>
            <a:headEnd/>
            <a:tailEnd type="triangle" w="med" len="med"/>
          </a:ln>
          <a:effectLst/>
        </p:spPr>
        <p:txBody>
          <a:bodyPr/>
          <a:lstStyle/>
          <a:p>
            <a:endParaRPr lang="en-US"/>
          </a:p>
        </p:txBody>
      </p:sp>
      <p:sp>
        <p:nvSpPr>
          <p:cNvPr id="68617" name="Rectangle 9"/>
          <p:cNvSpPr>
            <a:spLocks noChangeArrowheads="1"/>
          </p:cNvSpPr>
          <p:nvPr/>
        </p:nvSpPr>
        <p:spPr bwMode="auto">
          <a:xfrm>
            <a:off x="3276600" y="2362200"/>
            <a:ext cx="1219200" cy="3762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8618" name="Rectangle 10"/>
          <p:cNvSpPr>
            <a:spLocks noChangeArrowheads="1"/>
          </p:cNvSpPr>
          <p:nvPr/>
        </p:nvSpPr>
        <p:spPr bwMode="auto">
          <a:xfrm>
            <a:off x="2057400" y="2362200"/>
            <a:ext cx="1233488" cy="3762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8621" name="Freeform 13"/>
          <p:cNvSpPr>
            <a:spLocks/>
          </p:cNvSpPr>
          <p:nvPr/>
        </p:nvSpPr>
        <p:spPr bwMode="auto">
          <a:xfrm>
            <a:off x="685800" y="2438400"/>
            <a:ext cx="762000" cy="304800"/>
          </a:xfrm>
          <a:custGeom>
            <a:avLst/>
            <a:gdLst/>
            <a:ahLst/>
            <a:cxnLst>
              <a:cxn ang="0">
                <a:pos x="0" y="592"/>
              </a:cxn>
              <a:cxn ang="0">
                <a:pos x="48" y="112"/>
              </a:cxn>
              <a:cxn ang="0">
                <a:pos x="96" y="784"/>
              </a:cxn>
              <a:cxn ang="0">
                <a:pos x="144" y="352"/>
              </a:cxn>
              <a:cxn ang="0">
                <a:pos x="192" y="640"/>
              </a:cxn>
              <a:cxn ang="0">
                <a:pos x="240" y="256"/>
              </a:cxn>
              <a:cxn ang="0">
                <a:pos x="288" y="688"/>
              </a:cxn>
              <a:cxn ang="0">
                <a:pos x="384" y="304"/>
              </a:cxn>
              <a:cxn ang="0">
                <a:pos x="432" y="640"/>
              </a:cxn>
              <a:cxn ang="0">
                <a:pos x="480" y="256"/>
              </a:cxn>
              <a:cxn ang="0">
                <a:pos x="528" y="688"/>
              </a:cxn>
              <a:cxn ang="0">
                <a:pos x="720" y="16"/>
              </a:cxn>
              <a:cxn ang="0">
                <a:pos x="768" y="784"/>
              </a:cxn>
              <a:cxn ang="0">
                <a:pos x="1008" y="208"/>
              </a:cxn>
              <a:cxn ang="0">
                <a:pos x="1104" y="688"/>
              </a:cxn>
              <a:cxn ang="0">
                <a:pos x="1200" y="160"/>
              </a:cxn>
              <a:cxn ang="0">
                <a:pos x="1248" y="352"/>
              </a:cxn>
              <a:cxn ang="0">
                <a:pos x="1296" y="112"/>
              </a:cxn>
              <a:cxn ang="0">
                <a:pos x="1488" y="832"/>
              </a:cxn>
              <a:cxn ang="0">
                <a:pos x="1728" y="112"/>
              </a:cxn>
              <a:cxn ang="0">
                <a:pos x="1824" y="352"/>
              </a:cxn>
              <a:cxn ang="0">
                <a:pos x="1872" y="160"/>
              </a:cxn>
              <a:cxn ang="0">
                <a:pos x="1968" y="736"/>
              </a:cxn>
              <a:cxn ang="0">
                <a:pos x="2160" y="160"/>
              </a:cxn>
              <a:cxn ang="0">
                <a:pos x="2256" y="304"/>
              </a:cxn>
              <a:cxn ang="0">
                <a:pos x="2256" y="160"/>
              </a:cxn>
              <a:cxn ang="0">
                <a:pos x="2400" y="784"/>
              </a:cxn>
              <a:cxn ang="0">
                <a:pos x="2448" y="640"/>
              </a:cxn>
              <a:cxn ang="0">
                <a:pos x="2496" y="688"/>
              </a:cxn>
              <a:cxn ang="0">
                <a:pos x="2544" y="352"/>
              </a:cxn>
              <a:cxn ang="0">
                <a:pos x="2592" y="544"/>
              </a:cxn>
              <a:cxn ang="0">
                <a:pos x="2688" y="256"/>
              </a:cxn>
              <a:cxn ang="0">
                <a:pos x="2688" y="784"/>
              </a:cxn>
              <a:cxn ang="0">
                <a:pos x="2832" y="208"/>
              </a:cxn>
            </a:cxnLst>
            <a:rect l="0" t="0" r="r" b="b"/>
            <a:pathLst>
              <a:path w="2832" h="864">
                <a:moveTo>
                  <a:pt x="0" y="592"/>
                </a:moveTo>
                <a:cubicBezTo>
                  <a:pt x="16" y="336"/>
                  <a:pt x="32" y="80"/>
                  <a:pt x="48" y="112"/>
                </a:cubicBezTo>
                <a:cubicBezTo>
                  <a:pt x="64" y="144"/>
                  <a:pt x="80" y="744"/>
                  <a:pt x="96" y="784"/>
                </a:cubicBezTo>
                <a:cubicBezTo>
                  <a:pt x="112" y="824"/>
                  <a:pt x="128" y="376"/>
                  <a:pt x="144" y="352"/>
                </a:cubicBezTo>
                <a:cubicBezTo>
                  <a:pt x="160" y="328"/>
                  <a:pt x="176" y="656"/>
                  <a:pt x="192" y="640"/>
                </a:cubicBezTo>
                <a:cubicBezTo>
                  <a:pt x="208" y="624"/>
                  <a:pt x="224" y="248"/>
                  <a:pt x="240" y="256"/>
                </a:cubicBezTo>
                <a:cubicBezTo>
                  <a:pt x="256" y="264"/>
                  <a:pt x="264" y="680"/>
                  <a:pt x="288" y="688"/>
                </a:cubicBezTo>
                <a:cubicBezTo>
                  <a:pt x="312" y="696"/>
                  <a:pt x="360" y="312"/>
                  <a:pt x="384" y="304"/>
                </a:cubicBezTo>
                <a:cubicBezTo>
                  <a:pt x="408" y="296"/>
                  <a:pt x="416" y="648"/>
                  <a:pt x="432" y="640"/>
                </a:cubicBezTo>
                <a:cubicBezTo>
                  <a:pt x="448" y="632"/>
                  <a:pt x="464" y="248"/>
                  <a:pt x="480" y="256"/>
                </a:cubicBezTo>
                <a:cubicBezTo>
                  <a:pt x="496" y="264"/>
                  <a:pt x="488" y="728"/>
                  <a:pt x="528" y="688"/>
                </a:cubicBezTo>
                <a:cubicBezTo>
                  <a:pt x="568" y="648"/>
                  <a:pt x="680" y="0"/>
                  <a:pt x="720" y="16"/>
                </a:cubicBezTo>
                <a:cubicBezTo>
                  <a:pt x="760" y="32"/>
                  <a:pt x="720" y="752"/>
                  <a:pt x="768" y="784"/>
                </a:cubicBezTo>
                <a:cubicBezTo>
                  <a:pt x="816" y="816"/>
                  <a:pt x="952" y="224"/>
                  <a:pt x="1008" y="208"/>
                </a:cubicBezTo>
                <a:cubicBezTo>
                  <a:pt x="1064" y="192"/>
                  <a:pt x="1072" y="696"/>
                  <a:pt x="1104" y="688"/>
                </a:cubicBezTo>
                <a:cubicBezTo>
                  <a:pt x="1136" y="680"/>
                  <a:pt x="1176" y="216"/>
                  <a:pt x="1200" y="160"/>
                </a:cubicBezTo>
                <a:cubicBezTo>
                  <a:pt x="1224" y="104"/>
                  <a:pt x="1232" y="360"/>
                  <a:pt x="1248" y="352"/>
                </a:cubicBezTo>
                <a:cubicBezTo>
                  <a:pt x="1264" y="344"/>
                  <a:pt x="1256" y="32"/>
                  <a:pt x="1296" y="112"/>
                </a:cubicBezTo>
                <a:cubicBezTo>
                  <a:pt x="1336" y="192"/>
                  <a:pt x="1416" y="832"/>
                  <a:pt x="1488" y="832"/>
                </a:cubicBezTo>
                <a:cubicBezTo>
                  <a:pt x="1560" y="832"/>
                  <a:pt x="1672" y="192"/>
                  <a:pt x="1728" y="112"/>
                </a:cubicBezTo>
                <a:cubicBezTo>
                  <a:pt x="1784" y="32"/>
                  <a:pt x="1800" y="344"/>
                  <a:pt x="1824" y="352"/>
                </a:cubicBezTo>
                <a:cubicBezTo>
                  <a:pt x="1848" y="360"/>
                  <a:pt x="1848" y="96"/>
                  <a:pt x="1872" y="160"/>
                </a:cubicBezTo>
                <a:cubicBezTo>
                  <a:pt x="1896" y="224"/>
                  <a:pt x="1920" y="736"/>
                  <a:pt x="1968" y="736"/>
                </a:cubicBezTo>
                <a:cubicBezTo>
                  <a:pt x="2016" y="736"/>
                  <a:pt x="2112" y="232"/>
                  <a:pt x="2160" y="160"/>
                </a:cubicBezTo>
                <a:cubicBezTo>
                  <a:pt x="2208" y="88"/>
                  <a:pt x="2240" y="304"/>
                  <a:pt x="2256" y="304"/>
                </a:cubicBezTo>
                <a:cubicBezTo>
                  <a:pt x="2272" y="304"/>
                  <a:pt x="2232" y="80"/>
                  <a:pt x="2256" y="160"/>
                </a:cubicBezTo>
                <a:cubicBezTo>
                  <a:pt x="2280" y="240"/>
                  <a:pt x="2368" y="704"/>
                  <a:pt x="2400" y="784"/>
                </a:cubicBezTo>
                <a:cubicBezTo>
                  <a:pt x="2432" y="864"/>
                  <a:pt x="2432" y="656"/>
                  <a:pt x="2448" y="640"/>
                </a:cubicBezTo>
                <a:cubicBezTo>
                  <a:pt x="2464" y="624"/>
                  <a:pt x="2480" y="736"/>
                  <a:pt x="2496" y="688"/>
                </a:cubicBezTo>
                <a:cubicBezTo>
                  <a:pt x="2512" y="640"/>
                  <a:pt x="2528" y="376"/>
                  <a:pt x="2544" y="352"/>
                </a:cubicBezTo>
                <a:cubicBezTo>
                  <a:pt x="2560" y="328"/>
                  <a:pt x="2568" y="560"/>
                  <a:pt x="2592" y="544"/>
                </a:cubicBezTo>
                <a:cubicBezTo>
                  <a:pt x="2616" y="528"/>
                  <a:pt x="2672" y="216"/>
                  <a:pt x="2688" y="256"/>
                </a:cubicBezTo>
                <a:cubicBezTo>
                  <a:pt x="2704" y="296"/>
                  <a:pt x="2664" y="792"/>
                  <a:pt x="2688" y="784"/>
                </a:cubicBezTo>
                <a:cubicBezTo>
                  <a:pt x="2712" y="776"/>
                  <a:pt x="2772" y="492"/>
                  <a:pt x="2832" y="208"/>
                </a:cubicBezTo>
              </a:path>
            </a:pathLst>
          </a:custGeom>
          <a:noFill/>
          <a:ln w="9525">
            <a:solidFill>
              <a:schemeClr val="tx1"/>
            </a:solidFill>
            <a:round/>
            <a:headEnd/>
            <a:tailEnd/>
          </a:ln>
          <a:effectLst/>
        </p:spPr>
        <p:txBody>
          <a:bodyPr/>
          <a:lstStyle/>
          <a:p>
            <a:endParaRPr lang="en-US"/>
          </a:p>
        </p:txBody>
      </p:sp>
      <p:sp>
        <p:nvSpPr>
          <p:cNvPr id="68622" name="Line 14"/>
          <p:cNvSpPr>
            <a:spLocks noChangeShapeType="1"/>
          </p:cNvSpPr>
          <p:nvPr/>
        </p:nvSpPr>
        <p:spPr bwMode="auto">
          <a:xfrm>
            <a:off x="1447800" y="2057400"/>
            <a:ext cx="0" cy="914400"/>
          </a:xfrm>
          <a:prstGeom prst="line">
            <a:avLst/>
          </a:prstGeom>
          <a:noFill/>
          <a:ln w="9525">
            <a:solidFill>
              <a:schemeClr val="tx1"/>
            </a:solidFill>
            <a:prstDash val="dash"/>
            <a:round/>
            <a:headEnd/>
            <a:tailEnd/>
          </a:ln>
          <a:effectLst/>
        </p:spPr>
        <p:txBody>
          <a:bodyPr/>
          <a:lstStyle/>
          <a:p>
            <a:endParaRPr lang="en-US"/>
          </a:p>
        </p:txBody>
      </p:sp>
      <p:sp>
        <p:nvSpPr>
          <p:cNvPr id="68623" name="Line 15"/>
          <p:cNvSpPr>
            <a:spLocks noChangeShapeType="1"/>
          </p:cNvSpPr>
          <p:nvPr/>
        </p:nvSpPr>
        <p:spPr bwMode="auto">
          <a:xfrm>
            <a:off x="4495800" y="2057400"/>
            <a:ext cx="0" cy="838200"/>
          </a:xfrm>
          <a:prstGeom prst="line">
            <a:avLst/>
          </a:prstGeom>
          <a:noFill/>
          <a:ln w="9525">
            <a:solidFill>
              <a:schemeClr val="tx1"/>
            </a:solidFill>
            <a:prstDash val="dash"/>
            <a:round/>
            <a:headEnd/>
            <a:tailEnd/>
          </a:ln>
          <a:effectLst/>
        </p:spPr>
        <p:txBody>
          <a:bodyPr/>
          <a:lstStyle/>
          <a:p>
            <a:endParaRPr lang="en-US"/>
          </a:p>
        </p:txBody>
      </p:sp>
      <p:sp>
        <p:nvSpPr>
          <p:cNvPr id="68624" name="Line 16"/>
          <p:cNvSpPr>
            <a:spLocks noChangeShapeType="1"/>
          </p:cNvSpPr>
          <p:nvPr/>
        </p:nvSpPr>
        <p:spPr bwMode="auto">
          <a:xfrm>
            <a:off x="1447800" y="2133600"/>
            <a:ext cx="304800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68625" name="Text Box 17"/>
          <p:cNvSpPr txBox="1">
            <a:spLocks noChangeArrowheads="1"/>
          </p:cNvSpPr>
          <p:nvPr/>
        </p:nvSpPr>
        <p:spPr bwMode="auto">
          <a:xfrm>
            <a:off x="1676400" y="1676400"/>
            <a:ext cx="2362200" cy="366713"/>
          </a:xfrm>
          <a:prstGeom prst="rect">
            <a:avLst/>
          </a:prstGeom>
          <a:noFill/>
          <a:ln w="9525">
            <a:noFill/>
            <a:miter lim="800000"/>
            <a:headEnd/>
            <a:tailEnd/>
          </a:ln>
          <a:effectLst/>
        </p:spPr>
        <p:txBody>
          <a:bodyPr>
            <a:spAutoFit/>
          </a:bodyPr>
          <a:lstStyle/>
          <a:p>
            <a:pPr algn="ctr">
              <a:spcBef>
                <a:spcPct val="50000"/>
              </a:spcBef>
            </a:pPr>
            <a:r>
              <a:rPr lang="en-US"/>
              <a:t>preamble</a:t>
            </a:r>
          </a:p>
        </p:txBody>
      </p:sp>
      <p:sp>
        <p:nvSpPr>
          <p:cNvPr id="68626" name="Line 18"/>
          <p:cNvSpPr>
            <a:spLocks noChangeShapeType="1"/>
          </p:cNvSpPr>
          <p:nvPr/>
        </p:nvSpPr>
        <p:spPr bwMode="auto">
          <a:xfrm>
            <a:off x="4495800" y="2133600"/>
            <a:ext cx="3048000" cy="0"/>
          </a:xfrm>
          <a:prstGeom prst="line">
            <a:avLst/>
          </a:prstGeom>
          <a:noFill/>
          <a:ln w="9525">
            <a:solidFill>
              <a:schemeClr val="tx1"/>
            </a:solidFill>
            <a:round/>
            <a:headEnd type="triangle" w="med" len="med"/>
            <a:tailEnd/>
          </a:ln>
          <a:effectLst/>
        </p:spPr>
        <p:txBody>
          <a:bodyPr/>
          <a:lstStyle/>
          <a:p>
            <a:endParaRPr lang="en-US"/>
          </a:p>
        </p:txBody>
      </p:sp>
      <p:sp>
        <p:nvSpPr>
          <p:cNvPr id="68627" name="Text Box 19"/>
          <p:cNvSpPr txBox="1">
            <a:spLocks noChangeArrowheads="1"/>
          </p:cNvSpPr>
          <p:nvPr/>
        </p:nvSpPr>
        <p:spPr bwMode="auto">
          <a:xfrm>
            <a:off x="5029200" y="1676400"/>
            <a:ext cx="2362200" cy="366713"/>
          </a:xfrm>
          <a:prstGeom prst="rect">
            <a:avLst/>
          </a:prstGeom>
          <a:noFill/>
          <a:ln w="9525">
            <a:noFill/>
            <a:miter lim="800000"/>
            <a:headEnd/>
            <a:tailEnd/>
          </a:ln>
          <a:effectLst/>
        </p:spPr>
        <p:txBody>
          <a:bodyPr>
            <a:spAutoFit/>
          </a:bodyPr>
          <a:lstStyle/>
          <a:p>
            <a:pPr algn="ctr">
              <a:spcBef>
                <a:spcPct val="50000"/>
              </a:spcBef>
            </a:pPr>
            <a:r>
              <a:rPr lang="en-US"/>
              <a:t>OFDM Symbols</a:t>
            </a:r>
          </a:p>
        </p:txBody>
      </p:sp>
      <p:sp>
        <p:nvSpPr>
          <p:cNvPr id="68628" name="Text Box 20"/>
          <p:cNvSpPr txBox="1">
            <a:spLocks noChangeArrowheads="1"/>
          </p:cNvSpPr>
          <p:nvPr/>
        </p:nvSpPr>
        <p:spPr bwMode="auto">
          <a:xfrm>
            <a:off x="1524000" y="2374900"/>
            <a:ext cx="533400" cy="366713"/>
          </a:xfrm>
          <a:prstGeom prst="rect">
            <a:avLst/>
          </a:prstGeom>
          <a:noFill/>
          <a:ln w="9525">
            <a:noFill/>
            <a:miter lim="800000"/>
            <a:headEnd/>
            <a:tailEnd/>
          </a:ln>
          <a:effectLst/>
        </p:spPr>
        <p:txBody>
          <a:bodyPr>
            <a:spAutoFit/>
          </a:bodyPr>
          <a:lstStyle/>
          <a:p>
            <a:pPr algn="ctr">
              <a:spcBef>
                <a:spcPct val="50000"/>
              </a:spcBef>
            </a:pPr>
            <a:r>
              <a:rPr lang="en-US" i="1"/>
              <a:t>64</a:t>
            </a:r>
          </a:p>
        </p:txBody>
      </p:sp>
      <p:sp>
        <p:nvSpPr>
          <p:cNvPr id="68629" name="Text Box 21"/>
          <p:cNvSpPr txBox="1">
            <a:spLocks noChangeArrowheads="1"/>
          </p:cNvSpPr>
          <p:nvPr/>
        </p:nvSpPr>
        <p:spPr bwMode="auto">
          <a:xfrm>
            <a:off x="2286000" y="2374900"/>
            <a:ext cx="685800" cy="366713"/>
          </a:xfrm>
          <a:prstGeom prst="rect">
            <a:avLst/>
          </a:prstGeom>
          <a:noFill/>
          <a:ln w="9525">
            <a:noFill/>
            <a:miter lim="800000"/>
            <a:headEnd/>
            <a:tailEnd/>
          </a:ln>
          <a:effectLst/>
        </p:spPr>
        <p:txBody>
          <a:bodyPr>
            <a:spAutoFit/>
          </a:bodyPr>
          <a:lstStyle/>
          <a:p>
            <a:pPr algn="ctr">
              <a:spcBef>
                <a:spcPct val="50000"/>
              </a:spcBef>
            </a:pPr>
            <a:r>
              <a:rPr lang="en-US" i="1"/>
              <a:t>128</a:t>
            </a:r>
          </a:p>
        </p:txBody>
      </p:sp>
      <p:sp>
        <p:nvSpPr>
          <p:cNvPr id="68630" name="Text Box 22"/>
          <p:cNvSpPr txBox="1">
            <a:spLocks noChangeArrowheads="1"/>
          </p:cNvSpPr>
          <p:nvPr/>
        </p:nvSpPr>
        <p:spPr bwMode="auto">
          <a:xfrm>
            <a:off x="3505200" y="2374900"/>
            <a:ext cx="685800" cy="366713"/>
          </a:xfrm>
          <a:prstGeom prst="rect">
            <a:avLst/>
          </a:prstGeom>
          <a:noFill/>
          <a:ln w="9525">
            <a:noFill/>
            <a:miter lim="800000"/>
            <a:headEnd/>
            <a:tailEnd/>
          </a:ln>
          <a:effectLst/>
        </p:spPr>
        <p:txBody>
          <a:bodyPr>
            <a:spAutoFit/>
          </a:bodyPr>
          <a:lstStyle/>
          <a:p>
            <a:pPr algn="ctr">
              <a:spcBef>
                <a:spcPct val="50000"/>
              </a:spcBef>
            </a:pPr>
            <a:r>
              <a:rPr lang="en-US" i="1"/>
              <a:t>128</a:t>
            </a:r>
          </a:p>
        </p:txBody>
      </p:sp>
      <p:graphicFrame>
        <p:nvGraphicFramePr>
          <p:cNvPr id="68631" name="Object 23"/>
          <p:cNvGraphicFramePr>
            <a:graphicFrameLocks noChangeAspect="1"/>
          </p:cNvGraphicFramePr>
          <p:nvPr/>
        </p:nvGraphicFramePr>
        <p:xfrm>
          <a:off x="4800600" y="2362200"/>
          <a:ext cx="622300" cy="266700"/>
        </p:xfrm>
        <a:graphic>
          <a:graphicData uri="http://schemas.openxmlformats.org/presentationml/2006/ole">
            <p:oleObj spid="_x0000_s68631" name="Equation" r:id="rId4" imgW="177480" imgH="75960" progId="Equation.3">
              <p:embed/>
            </p:oleObj>
          </a:graphicData>
        </a:graphic>
      </p:graphicFrame>
      <p:sp>
        <p:nvSpPr>
          <p:cNvPr id="68632" name="Text Box 24"/>
          <p:cNvSpPr txBox="1">
            <a:spLocks noChangeArrowheads="1"/>
          </p:cNvSpPr>
          <p:nvPr/>
        </p:nvSpPr>
        <p:spPr bwMode="auto">
          <a:xfrm>
            <a:off x="0" y="1371600"/>
            <a:ext cx="2819400" cy="366713"/>
          </a:xfrm>
          <a:prstGeom prst="rect">
            <a:avLst/>
          </a:prstGeom>
          <a:noFill/>
          <a:ln w="9525">
            <a:noFill/>
            <a:miter lim="800000"/>
            <a:headEnd/>
            <a:tailEnd/>
          </a:ln>
          <a:effectLst/>
        </p:spPr>
        <p:txBody>
          <a:bodyPr>
            <a:spAutoFit/>
          </a:bodyPr>
          <a:lstStyle/>
          <a:p>
            <a:pPr>
              <a:spcBef>
                <a:spcPct val="50000"/>
              </a:spcBef>
            </a:pPr>
            <a:r>
              <a:rPr lang="en-US"/>
              <a:t>Received signal:</a:t>
            </a:r>
          </a:p>
        </p:txBody>
      </p:sp>
      <p:sp>
        <p:nvSpPr>
          <p:cNvPr id="68633" name="Line 25"/>
          <p:cNvSpPr>
            <a:spLocks noChangeShapeType="1"/>
          </p:cNvSpPr>
          <p:nvPr/>
        </p:nvSpPr>
        <p:spPr bwMode="auto">
          <a:xfrm>
            <a:off x="228600" y="5029200"/>
            <a:ext cx="2133600" cy="0"/>
          </a:xfrm>
          <a:prstGeom prst="line">
            <a:avLst/>
          </a:prstGeom>
          <a:noFill/>
          <a:ln w="9525">
            <a:solidFill>
              <a:schemeClr val="tx1"/>
            </a:solidFill>
            <a:round/>
            <a:headEnd/>
            <a:tailEnd type="triangle" w="med" len="med"/>
          </a:ln>
          <a:effectLst/>
        </p:spPr>
        <p:txBody>
          <a:bodyPr/>
          <a:lstStyle/>
          <a:p>
            <a:endParaRPr lang="en-US"/>
          </a:p>
        </p:txBody>
      </p:sp>
      <p:sp>
        <p:nvSpPr>
          <p:cNvPr id="68634" name="Line 26"/>
          <p:cNvSpPr>
            <a:spLocks noChangeShapeType="1"/>
          </p:cNvSpPr>
          <p:nvPr/>
        </p:nvSpPr>
        <p:spPr bwMode="auto">
          <a:xfrm>
            <a:off x="838200" y="5638800"/>
            <a:ext cx="381000" cy="0"/>
          </a:xfrm>
          <a:prstGeom prst="line">
            <a:avLst/>
          </a:prstGeom>
          <a:noFill/>
          <a:ln w="9525">
            <a:solidFill>
              <a:schemeClr val="tx1"/>
            </a:solidFill>
            <a:round/>
            <a:headEnd/>
            <a:tailEnd type="triangle" w="med" len="med"/>
          </a:ln>
          <a:effectLst/>
        </p:spPr>
        <p:txBody>
          <a:bodyPr/>
          <a:lstStyle/>
          <a:p>
            <a:endParaRPr lang="en-US"/>
          </a:p>
        </p:txBody>
      </p:sp>
      <p:sp>
        <p:nvSpPr>
          <p:cNvPr id="68635" name="Rectangle 27"/>
          <p:cNvSpPr>
            <a:spLocks noChangeArrowheads="1"/>
          </p:cNvSpPr>
          <p:nvPr/>
        </p:nvSpPr>
        <p:spPr bwMode="auto">
          <a:xfrm>
            <a:off x="1219200" y="5334000"/>
            <a:ext cx="685800" cy="609600"/>
          </a:xfrm>
          <a:prstGeom prst="rect">
            <a:avLst/>
          </a:prstGeom>
          <a:noFill/>
          <a:ln w="9525">
            <a:solidFill>
              <a:schemeClr val="tx1"/>
            </a:solidFill>
            <a:miter lim="800000"/>
            <a:headEnd/>
            <a:tailEnd/>
          </a:ln>
          <a:effectLst/>
        </p:spPr>
        <p:txBody>
          <a:bodyPr wrap="none" anchor="ctr"/>
          <a:lstStyle/>
          <a:p>
            <a:endParaRPr lang="en-US"/>
          </a:p>
        </p:txBody>
      </p:sp>
      <p:graphicFrame>
        <p:nvGraphicFramePr>
          <p:cNvPr id="68636" name="Object 28"/>
          <p:cNvGraphicFramePr>
            <a:graphicFrameLocks noChangeAspect="1"/>
          </p:cNvGraphicFramePr>
          <p:nvPr/>
        </p:nvGraphicFramePr>
        <p:xfrm>
          <a:off x="1295400" y="5486400"/>
          <a:ext cx="533400" cy="333375"/>
        </p:xfrm>
        <a:graphic>
          <a:graphicData uri="http://schemas.openxmlformats.org/presentationml/2006/ole">
            <p:oleObj spid="_x0000_s68636" name="Equation" r:id="rId5" imgW="304560" imgH="190440" progId="Equation.3">
              <p:embed/>
            </p:oleObj>
          </a:graphicData>
        </a:graphic>
      </p:graphicFrame>
      <p:sp>
        <p:nvSpPr>
          <p:cNvPr id="68637" name="Line 29"/>
          <p:cNvSpPr>
            <a:spLocks noChangeShapeType="1"/>
          </p:cNvSpPr>
          <p:nvPr/>
        </p:nvSpPr>
        <p:spPr bwMode="auto">
          <a:xfrm flipV="1">
            <a:off x="838200" y="5029200"/>
            <a:ext cx="0" cy="609600"/>
          </a:xfrm>
          <a:prstGeom prst="line">
            <a:avLst/>
          </a:prstGeom>
          <a:noFill/>
          <a:ln w="9525">
            <a:solidFill>
              <a:schemeClr val="tx1"/>
            </a:solidFill>
            <a:round/>
            <a:headEnd/>
            <a:tailEnd/>
          </a:ln>
          <a:effectLst/>
        </p:spPr>
        <p:txBody>
          <a:bodyPr/>
          <a:lstStyle/>
          <a:p>
            <a:endParaRPr lang="en-US"/>
          </a:p>
        </p:txBody>
      </p:sp>
      <p:sp>
        <p:nvSpPr>
          <p:cNvPr id="68638" name="Line 30"/>
          <p:cNvSpPr>
            <a:spLocks noChangeShapeType="1"/>
          </p:cNvSpPr>
          <p:nvPr/>
        </p:nvSpPr>
        <p:spPr bwMode="auto">
          <a:xfrm>
            <a:off x="1905000" y="5638800"/>
            <a:ext cx="457200" cy="0"/>
          </a:xfrm>
          <a:prstGeom prst="line">
            <a:avLst/>
          </a:prstGeom>
          <a:noFill/>
          <a:ln w="9525">
            <a:solidFill>
              <a:schemeClr val="tx1"/>
            </a:solidFill>
            <a:round/>
            <a:headEnd/>
            <a:tailEnd type="triangle" w="med" len="med"/>
          </a:ln>
          <a:effectLst/>
        </p:spPr>
        <p:txBody>
          <a:bodyPr/>
          <a:lstStyle/>
          <a:p>
            <a:endParaRPr lang="en-US"/>
          </a:p>
        </p:txBody>
      </p:sp>
      <p:sp>
        <p:nvSpPr>
          <p:cNvPr id="68639" name="Rectangle 31"/>
          <p:cNvSpPr>
            <a:spLocks noChangeArrowheads="1"/>
          </p:cNvSpPr>
          <p:nvPr/>
        </p:nvSpPr>
        <p:spPr bwMode="auto">
          <a:xfrm>
            <a:off x="2362200" y="4800600"/>
            <a:ext cx="1143000" cy="1066800"/>
          </a:xfrm>
          <a:prstGeom prst="rect">
            <a:avLst/>
          </a:prstGeom>
          <a:noFill/>
          <a:ln w="9525">
            <a:solidFill>
              <a:schemeClr val="tx1"/>
            </a:solidFill>
            <a:miter lim="800000"/>
            <a:headEnd/>
            <a:tailEnd/>
          </a:ln>
          <a:effectLst/>
        </p:spPr>
        <p:txBody>
          <a:bodyPr wrap="none" anchor="ctr"/>
          <a:lstStyle/>
          <a:p>
            <a:endParaRPr lang="en-US"/>
          </a:p>
        </p:txBody>
      </p:sp>
      <p:sp>
        <p:nvSpPr>
          <p:cNvPr id="68640" name="Text Box 32"/>
          <p:cNvSpPr txBox="1">
            <a:spLocks noChangeArrowheads="1"/>
          </p:cNvSpPr>
          <p:nvPr/>
        </p:nvSpPr>
        <p:spPr bwMode="auto">
          <a:xfrm>
            <a:off x="2438400" y="5105400"/>
            <a:ext cx="990600" cy="457200"/>
          </a:xfrm>
          <a:prstGeom prst="rect">
            <a:avLst/>
          </a:prstGeom>
          <a:noFill/>
          <a:ln w="9525">
            <a:noFill/>
            <a:miter lim="800000"/>
            <a:headEnd/>
            <a:tailEnd/>
          </a:ln>
          <a:effectLst/>
        </p:spPr>
        <p:txBody>
          <a:bodyPr>
            <a:spAutoFit/>
          </a:bodyPr>
          <a:lstStyle/>
          <a:p>
            <a:pPr algn="ctr">
              <a:spcBef>
                <a:spcPct val="50000"/>
              </a:spcBef>
            </a:pPr>
            <a:r>
              <a:rPr lang="en-US" sz="2400" i="1"/>
              <a:t>xcorr</a:t>
            </a:r>
          </a:p>
        </p:txBody>
      </p:sp>
      <p:sp>
        <p:nvSpPr>
          <p:cNvPr id="68641" name="Line 33"/>
          <p:cNvSpPr>
            <a:spLocks noChangeShapeType="1"/>
          </p:cNvSpPr>
          <p:nvPr/>
        </p:nvSpPr>
        <p:spPr bwMode="auto">
          <a:xfrm>
            <a:off x="3505200" y="5334000"/>
            <a:ext cx="685800" cy="0"/>
          </a:xfrm>
          <a:prstGeom prst="line">
            <a:avLst/>
          </a:prstGeom>
          <a:noFill/>
          <a:ln w="9525">
            <a:solidFill>
              <a:schemeClr val="tx1"/>
            </a:solidFill>
            <a:round/>
            <a:headEnd/>
            <a:tailEnd type="triangle" w="med" len="med"/>
          </a:ln>
          <a:effectLst/>
        </p:spPr>
        <p:txBody>
          <a:bodyPr/>
          <a:lstStyle/>
          <a:p>
            <a:endParaRPr lang="en-US"/>
          </a:p>
        </p:txBody>
      </p:sp>
      <p:graphicFrame>
        <p:nvGraphicFramePr>
          <p:cNvPr id="68642" name="Object 34"/>
          <p:cNvGraphicFramePr>
            <a:graphicFrameLocks noChangeAspect="1"/>
          </p:cNvGraphicFramePr>
          <p:nvPr/>
        </p:nvGraphicFramePr>
        <p:xfrm>
          <a:off x="217488" y="4495800"/>
          <a:ext cx="550862" cy="366713"/>
        </p:xfrm>
        <a:graphic>
          <a:graphicData uri="http://schemas.openxmlformats.org/presentationml/2006/ole">
            <p:oleObj spid="_x0000_s68642" name="Equation" r:id="rId6" imgW="304560" imgH="203040" progId="Equation.3">
              <p:embed/>
            </p:oleObj>
          </a:graphicData>
        </a:graphic>
      </p:graphicFrame>
      <p:graphicFrame>
        <p:nvGraphicFramePr>
          <p:cNvPr id="68643" name="Object 35"/>
          <p:cNvGraphicFramePr>
            <a:graphicFrameLocks noChangeAspect="1"/>
          </p:cNvGraphicFramePr>
          <p:nvPr/>
        </p:nvGraphicFramePr>
        <p:xfrm>
          <a:off x="3751263" y="3581400"/>
          <a:ext cx="5418137" cy="1806575"/>
        </p:xfrm>
        <a:graphic>
          <a:graphicData uri="http://schemas.openxmlformats.org/presentationml/2006/ole">
            <p:oleObj spid="_x0000_s68643" name="Equation" r:id="rId7" imgW="2781000" imgH="927000" progId="Equation.3">
              <p:embed/>
            </p:oleObj>
          </a:graphicData>
        </a:graphic>
      </p:graphicFrame>
      <p:graphicFrame>
        <p:nvGraphicFramePr>
          <p:cNvPr id="68654" name="Object 46"/>
          <p:cNvGraphicFramePr>
            <a:graphicFrameLocks noChangeAspect="1"/>
          </p:cNvGraphicFramePr>
          <p:nvPr/>
        </p:nvGraphicFramePr>
        <p:xfrm>
          <a:off x="4343400" y="2895600"/>
          <a:ext cx="330200" cy="457200"/>
        </p:xfrm>
        <a:graphic>
          <a:graphicData uri="http://schemas.openxmlformats.org/presentationml/2006/ole">
            <p:oleObj spid="_x0000_s68654" name="Equation" r:id="rId8" imgW="164880" imgH="228600" progId="Equation.3">
              <p:embed/>
            </p:oleObj>
          </a:graphicData>
        </a:graphic>
      </p:graphicFrame>
      <p:sp>
        <p:nvSpPr>
          <p:cNvPr id="68660" name="Text Box 52"/>
          <p:cNvSpPr txBox="1">
            <a:spLocks noChangeArrowheads="1"/>
          </p:cNvSpPr>
          <p:nvPr/>
        </p:nvSpPr>
        <p:spPr bwMode="auto">
          <a:xfrm>
            <a:off x="0" y="3429000"/>
            <a:ext cx="6019800" cy="366713"/>
          </a:xfrm>
          <a:prstGeom prst="rect">
            <a:avLst/>
          </a:prstGeom>
          <a:noFill/>
          <a:ln w="9525">
            <a:noFill/>
            <a:miter lim="800000"/>
            <a:headEnd/>
            <a:tailEnd/>
          </a:ln>
          <a:effectLst/>
        </p:spPr>
        <p:txBody>
          <a:bodyPr>
            <a:spAutoFit/>
          </a:bodyPr>
          <a:lstStyle/>
          <a:p>
            <a:pPr>
              <a:spcBef>
                <a:spcPct val="50000"/>
              </a:spcBef>
            </a:pPr>
            <a:r>
              <a:rPr lang="en-US"/>
              <a:t>Compute Crosscorrelation Coefficient:</a:t>
            </a:r>
          </a:p>
        </p:txBody>
      </p:sp>
      <p:sp>
        <p:nvSpPr>
          <p:cNvPr id="68661" name="Text Box 53"/>
          <p:cNvSpPr txBox="1">
            <a:spLocks noChangeArrowheads="1"/>
          </p:cNvSpPr>
          <p:nvPr/>
        </p:nvSpPr>
        <p:spPr bwMode="auto">
          <a:xfrm>
            <a:off x="0" y="685800"/>
            <a:ext cx="8915400" cy="366713"/>
          </a:xfrm>
          <a:prstGeom prst="rect">
            <a:avLst/>
          </a:prstGeom>
          <a:noFill/>
          <a:ln w="9525">
            <a:noFill/>
            <a:miter lim="800000"/>
            <a:headEnd/>
            <a:tailEnd/>
          </a:ln>
          <a:effectLst/>
        </p:spPr>
        <p:txBody>
          <a:bodyPr>
            <a:spAutoFit/>
          </a:bodyPr>
          <a:lstStyle/>
          <a:p>
            <a:pPr>
              <a:spcBef>
                <a:spcPct val="50000"/>
              </a:spcBef>
            </a:pPr>
            <a:r>
              <a:rPr lang="en-US" b="1"/>
              <a:t>1. Coarse Time Synchronization using Signal Autocorrelation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Line 4"/>
          <p:cNvSpPr>
            <a:spLocks noChangeShapeType="1"/>
          </p:cNvSpPr>
          <p:nvPr/>
        </p:nvSpPr>
        <p:spPr bwMode="auto">
          <a:xfrm>
            <a:off x="1422400" y="5486400"/>
            <a:ext cx="5181600" cy="0"/>
          </a:xfrm>
          <a:prstGeom prst="line">
            <a:avLst/>
          </a:prstGeom>
          <a:noFill/>
          <a:ln w="9525">
            <a:solidFill>
              <a:schemeClr val="tx1"/>
            </a:solidFill>
            <a:round/>
            <a:headEnd/>
            <a:tailEnd type="triangle" w="med" len="med"/>
          </a:ln>
          <a:effectLst/>
        </p:spPr>
        <p:txBody>
          <a:bodyPr/>
          <a:lstStyle/>
          <a:p>
            <a:endParaRPr lang="en-US"/>
          </a:p>
        </p:txBody>
      </p:sp>
      <p:sp>
        <p:nvSpPr>
          <p:cNvPr id="69637" name="Line 5"/>
          <p:cNvSpPr>
            <a:spLocks noChangeShapeType="1"/>
          </p:cNvSpPr>
          <p:nvPr/>
        </p:nvSpPr>
        <p:spPr bwMode="auto">
          <a:xfrm flipV="1">
            <a:off x="1727200" y="4572000"/>
            <a:ext cx="0" cy="1066800"/>
          </a:xfrm>
          <a:prstGeom prst="line">
            <a:avLst/>
          </a:prstGeom>
          <a:noFill/>
          <a:ln w="9525">
            <a:solidFill>
              <a:schemeClr val="tx1"/>
            </a:solidFill>
            <a:round/>
            <a:headEnd/>
            <a:tailEnd type="triangle" w="med" len="med"/>
          </a:ln>
          <a:effectLst/>
        </p:spPr>
        <p:txBody>
          <a:bodyPr/>
          <a:lstStyle/>
          <a:p>
            <a:endParaRPr lang="en-US"/>
          </a:p>
        </p:txBody>
      </p:sp>
      <p:sp>
        <p:nvSpPr>
          <p:cNvPr id="69638" name="Line 6"/>
          <p:cNvSpPr>
            <a:spLocks noChangeShapeType="1"/>
          </p:cNvSpPr>
          <p:nvPr/>
        </p:nvSpPr>
        <p:spPr bwMode="auto">
          <a:xfrm>
            <a:off x="1651000" y="4800600"/>
            <a:ext cx="4724400" cy="76200"/>
          </a:xfrm>
          <a:prstGeom prst="line">
            <a:avLst/>
          </a:prstGeom>
          <a:noFill/>
          <a:ln w="9525">
            <a:solidFill>
              <a:schemeClr val="tx1"/>
            </a:solidFill>
            <a:prstDash val="dash"/>
            <a:round/>
            <a:headEnd/>
            <a:tailEnd/>
          </a:ln>
          <a:effectLst/>
        </p:spPr>
        <p:txBody>
          <a:bodyPr/>
          <a:lstStyle/>
          <a:p>
            <a:endParaRPr lang="en-US"/>
          </a:p>
        </p:txBody>
      </p:sp>
      <p:graphicFrame>
        <p:nvGraphicFramePr>
          <p:cNvPr id="69639" name="Object 7"/>
          <p:cNvGraphicFramePr>
            <a:graphicFrameLocks noChangeAspect="1"/>
          </p:cNvGraphicFramePr>
          <p:nvPr/>
        </p:nvGraphicFramePr>
        <p:xfrm>
          <a:off x="1346200" y="4648200"/>
          <a:ext cx="171450" cy="317500"/>
        </p:xfrm>
        <a:graphic>
          <a:graphicData uri="http://schemas.openxmlformats.org/presentationml/2006/ole">
            <p:oleObj spid="_x0000_s69639" name="Equation" r:id="rId4" imgW="88560" imgH="164880" progId="Equation.3">
              <p:embed/>
            </p:oleObj>
          </a:graphicData>
        </a:graphic>
      </p:graphicFrame>
      <p:graphicFrame>
        <p:nvGraphicFramePr>
          <p:cNvPr id="69640" name="Object 8"/>
          <p:cNvGraphicFramePr>
            <a:graphicFrameLocks noChangeAspect="1"/>
          </p:cNvGraphicFramePr>
          <p:nvPr/>
        </p:nvGraphicFramePr>
        <p:xfrm>
          <a:off x="1193800" y="4103688"/>
          <a:ext cx="655638" cy="466725"/>
        </p:xfrm>
        <a:graphic>
          <a:graphicData uri="http://schemas.openxmlformats.org/presentationml/2006/ole">
            <p:oleObj spid="_x0000_s69640" name="Equation" r:id="rId5" imgW="355320" imgH="253800" progId="Equation.3">
              <p:embed/>
            </p:oleObj>
          </a:graphicData>
        </a:graphic>
      </p:graphicFrame>
      <p:sp>
        <p:nvSpPr>
          <p:cNvPr id="69642" name="Line 10"/>
          <p:cNvSpPr>
            <a:spLocks noChangeShapeType="1"/>
          </p:cNvSpPr>
          <p:nvPr/>
        </p:nvSpPr>
        <p:spPr bwMode="auto">
          <a:xfrm>
            <a:off x="4927600" y="4876800"/>
            <a:ext cx="0" cy="685800"/>
          </a:xfrm>
          <a:prstGeom prst="line">
            <a:avLst/>
          </a:prstGeom>
          <a:noFill/>
          <a:ln w="9525">
            <a:solidFill>
              <a:schemeClr val="tx1"/>
            </a:solidFill>
            <a:prstDash val="dash"/>
            <a:round/>
            <a:headEnd/>
            <a:tailEnd/>
          </a:ln>
          <a:effectLst/>
        </p:spPr>
        <p:txBody>
          <a:bodyPr/>
          <a:lstStyle/>
          <a:p>
            <a:endParaRPr lang="en-US"/>
          </a:p>
        </p:txBody>
      </p:sp>
      <p:graphicFrame>
        <p:nvGraphicFramePr>
          <p:cNvPr id="69643" name="Object 11"/>
          <p:cNvGraphicFramePr>
            <a:graphicFrameLocks noChangeAspect="1"/>
          </p:cNvGraphicFramePr>
          <p:nvPr/>
        </p:nvGraphicFramePr>
        <p:xfrm>
          <a:off x="4775200" y="5562600"/>
          <a:ext cx="330200" cy="457200"/>
        </p:xfrm>
        <a:graphic>
          <a:graphicData uri="http://schemas.openxmlformats.org/presentationml/2006/ole">
            <p:oleObj spid="_x0000_s69643" name="Equation" r:id="rId6" imgW="164880" imgH="228600" progId="Equation.3">
              <p:embed/>
            </p:oleObj>
          </a:graphicData>
        </a:graphic>
      </p:graphicFrame>
      <p:graphicFrame>
        <p:nvGraphicFramePr>
          <p:cNvPr id="69644" name="Object 12"/>
          <p:cNvGraphicFramePr>
            <a:graphicFrameLocks noChangeAspect="1"/>
          </p:cNvGraphicFramePr>
          <p:nvPr/>
        </p:nvGraphicFramePr>
        <p:xfrm>
          <a:off x="6604000" y="5562600"/>
          <a:ext cx="254000" cy="279400"/>
        </p:xfrm>
        <a:graphic>
          <a:graphicData uri="http://schemas.openxmlformats.org/presentationml/2006/ole">
            <p:oleObj spid="_x0000_s69644" name="Equation" r:id="rId7" imgW="126720" imgH="139680" progId="Equation.3">
              <p:embed/>
            </p:oleObj>
          </a:graphicData>
        </a:graphic>
      </p:graphicFrame>
      <p:sp>
        <p:nvSpPr>
          <p:cNvPr id="69647" name="Text Box 15"/>
          <p:cNvSpPr txBox="1">
            <a:spLocks noChangeArrowheads="1"/>
          </p:cNvSpPr>
          <p:nvPr/>
        </p:nvSpPr>
        <p:spPr bwMode="auto">
          <a:xfrm>
            <a:off x="5638800" y="4267200"/>
            <a:ext cx="1447800" cy="366713"/>
          </a:xfrm>
          <a:prstGeom prst="rect">
            <a:avLst/>
          </a:prstGeom>
          <a:noFill/>
          <a:ln w="9525">
            <a:noFill/>
            <a:miter lim="800000"/>
            <a:headEnd/>
            <a:tailEnd/>
          </a:ln>
          <a:effectLst/>
        </p:spPr>
        <p:txBody>
          <a:bodyPr>
            <a:spAutoFit/>
          </a:bodyPr>
          <a:lstStyle/>
          <a:p>
            <a:pPr>
              <a:spcBef>
                <a:spcPct val="50000"/>
              </a:spcBef>
            </a:pPr>
            <a:r>
              <a:rPr lang="en-US"/>
              <a:t>MAX when</a:t>
            </a:r>
          </a:p>
        </p:txBody>
      </p:sp>
      <p:graphicFrame>
        <p:nvGraphicFramePr>
          <p:cNvPr id="69648" name="Object 16"/>
          <p:cNvGraphicFramePr>
            <a:graphicFrameLocks noChangeAspect="1"/>
          </p:cNvGraphicFramePr>
          <p:nvPr/>
        </p:nvGraphicFramePr>
        <p:xfrm>
          <a:off x="5553075" y="4648200"/>
          <a:ext cx="1773238" cy="341313"/>
        </p:xfrm>
        <a:graphic>
          <a:graphicData uri="http://schemas.openxmlformats.org/presentationml/2006/ole">
            <p:oleObj spid="_x0000_s69648" name="Equation" r:id="rId8" imgW="1054080" imgH="203040" progId="Equation.3">
              <p:embed/>
            </p:oleObj>
          </a:graphicData>
        </a:graphic>
      </p:graphicFrame>
      <p:graphicFrame>
        <p:nvGraphicFramePr>
          <p:cNvPr id="69658" name="Object 26"/>
          <p:cNvGraphicFramePr>
            <a:graphicFrameLocks noChangeAspect="1"/>
          </p:cNvGraphicFramePr>
          <p:nvPr/>
        </p:nvGraphicFramePr>
        <p:xfrm>
          <a:off x="1182688" y="1143000"/>
          <a:ext cx="549275" cy="366713"/>
        </p:xfrm>
        <a:graphic>
          <a:graphicData uri="http://schemas.openxmlformats.org/presentationml/2006/ole">
            <p:oleObj spid="_x0000_s69658" name="Equation" r:id="rId9" imgW="304560" imgH="203040" progId="Equation.3">
              <p:embed/>
            </p:oleObj>
          </a:graphicData>
        </a:graphic>
      </p:graphicFrame>
      <p:sp>
        <p:nvSpPr>
          <p:cNvPr id="69659" name="Rectangle 27"/>
          <p:cNvSpPr>
            <a:spLocks noChangeArrowheads="1"/>
          </p:cNvSpPr>
          <p:nvPr/>
        </p:nvSpPr>
        <p:spPr bwMode="auto">
          <a:xfrm>
            <a:off x="1879600" y="1765300"/>
            <a:ext cx="623888" cy="3762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9661" name="Rectangle 29"/>
          <p:cNvSpPr>
            <a:spLocks noChangeArrowheads="1"/>
          </p:cNvSpPr>
          <p:nvPr/>
        </p:nvSpPr>
        <p:spPr bwMode="auto">
          <a:xfrm>
            <a:off x="3708400" y="1752600"/>
            <a:ext cx="1219200" cy="3762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9662" name="Rectangle 30"/>
          <p:cNvSpPr>
            <a:spLocks noChangeArrowheads="1"/>
          </p:cNvSpPr>
          <p:nvPr/>
        </p:nvSpPr>
        <p:spPr bwMode="auto">
          <a:xfrm>
            <a:off x="2489200" y="1752600"/>
            <a:ext cx="1233488" cy="3762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9663" name="Freeform 31"/>
          <p:cNvSpPr>
            <a:spLocks/>
          </p:cNvSpPr>
          <p:nvPr/>
        </p:nvSpPr>
        <p:spPr bwMode="auto">
          <a:xfrm>
            <a:off x="1066800" y="1828800"/>
            <a:ext cx="762000" cy="304800"/>
          </a:xfrm>
          <a:custGeom>
            <a:avLst/>
            <a:gdLst/>
            <a:ahLst/>
            <a:cxnLst>
              <a:cxn ang="0">
                <a:pos x="0" y="592"/>
              </a:cxn>
              <a:cxn ang="0">
                <a:pos x="48" y="112"/>
              </a:cxn>
              <a:cxn ang="0">
                <a:pos x="96" y="784"/>
              </a:cxn>
              <a:cxn ang="0">
                <a:pos x="144" y="352"/>
              </a:cxn>
              <a:cxn ang="0">
                <a:pos x="192" y="640"/>
              </a:cxn>
              <a:cxn ang="0">
                <a:pos x="240" y="256"/>
              </a:cxn>
              <a:cxn ang="0">
                <a:pos x="288" y="688"/>
              </a:cxn>
              <a:cxn ang="0">
                <a:pos x="384" y="304"/>
              </a:cxn>
              <a:cxn ang="0">
                <a:pos x="432" y="640"/>
              </a:cxn>
              <a:cxn ang="0">
                <a:pos x="480" y="256"/>
              </a:cxn>
              <a:cxn ang="0">
                <a:pos x="528" y="688"/>
              </a:cxn>
              <a:cxn ang="0">
                <a:pos x="720" y="16"/>
              </a:cxn>
              <a:cxn ang="0">
                <a:pos x="768" y="784"/>
              </a:cxn>
              <a:cxn ang="0">
                <a:pos x="1008" y="208"/>
              </a:cxn>
              <a:cxn ang="0">
                <a:pos x="1104" y="688"/>
              </a:cxn>
              <a:cxn ang="0">
                <a:pos x="1200" y="160"/>
              </a:cxn>
              <a:cxn ang="0">
                <a:pos x="1248" y="352"/>
              </a:cxn>
              <a:cxn ang="0">
                <a:pos x="1296" y="112"/>
              </a:cxn>
              <a:cxn ang="0">
                <a:pos x="1488" y="832"/>
              </a:cxn>
              <a:cxn ang="0">
                <a:pos x="1728" y="112"/>
              </a:cxn>
              <a:cxn ang="0">
                <a:pos x="1824" y="352"/>
              </a:cxn>
              <a:cxn ang="0">
                <a:pos x="1872" y="160"/>
              </a:cxn>
              <a:cxn ang="0">
                <a:pos x="1968" y="736"/>
              </a:cxn>
              <a:cxn ang="0">
                <a:pos x="2160" y="160"/>
              </a:cxn>
              <a:cxn ang="0">
                <a:pos x="2256" y="304"/>
              </a:cxn>
              <a:cxn ang="0">
                <a:pos x="2256" y="160"/>
              </a:cxn>
              <a:cxn ang="0">
                <a:pos x="2400" y="784"/>
              </a:cxn>
              <a:cxn ang="0">
                <a:pos x="2448" y="640"/>
              </a:cxn>
              <a:cxn ang="0">
                <a:pos x="2496" y="688"/>
              </a:cxn>
              <a:cxn ang="0">
                <a:pos x="2544" y="352"/>
              </a:cxn>
              <a:cxn ang="0">
                <a:pos x="2592" y="544"/>
              </a:cxn>
              <a:cxn ang="0">
                <a:pos x="2688" y="256"/>
              </a:cxn>
              <a:cxn ang="0">
                <a:pos x="2688" y="784"/>
              </a:cxn>
              <a:cxn ang="0">
                <a:pos x="2832" y="208"/>
              </a:cxn>
            </a:cxnLst>
            <a:rect l="0" t="0" r="r" b="b"/>
            <a:pathLst>
              <a:path w="2832" h="864">
                <a:moveTo>
                  <a:pt x="0" y="592"/>
                </a:moveTo>
                <a:cubicBezTo>
                  <a:pt x="16" y="336"/>
                  <a:pt x="32" y="80"/>
                  <a:pt x="48" y="112"/>
                </a:cubicBezTo>
                <a:cubicBezTo>
                  <a:pt x="64" y="144"/>
                  <a:pt x="80" y="744"/>
                  <a:pt x="96" y="784"/>
                </a:cubicBezTo>
                <a:cubicBezTo>
                  <a:pt x="112" y="824"/>
                  <a:pt x="128" y="376"/>
                  <a:pt x="144" y="352"/>
                </a:cubicBezTo>
                <a:cubicBezTo>
                  <a:pt x="160" y="328"/>
                  <a:pt x="176" y="656"/>
                  <a:pt x="192" y="640"/>
                </a:cubicBezTo>
                <a:cubicBezTo>
                  <a:pt x="208" y="624"/>
                  <a:pt x="224" y="248"/>
                  <a:pt x="240" y="256"/>
                </a:cubicBezTo>
                <a:cubicBezTo>
                  <a:pt x="256" y="264"/>
                  <a:pt x="264" y="680"/>
                  <a:pt x="288" y="688"/>
                </a:cubicBezTo>
                <a:cubicBezTo>
                  <a:pt x="312" y="696"/>
                  <a:pt x="360" y="312"/>
                  <a:pt x="384" y="304"/>
                </a:cubicBezTo>
                <a:cubicBezTo>
                  <a:pt x="408" y="296"/>
                  <a:pt x="416" y="648"/>
                  <a:pt x="432" y="640"/>
                </a:cubicBezTo>
                <a:cubicBezTo>
                  <a:pt x="448" y="632"/>
                  <a:pt x="464" y="248"/>
                  <a:pt x="480" y="256"/>
                </a:cubicBezTo>
                <a:cubicBezTo>
                  <a:pt x="496" y="264"/>
                  <a:pt x="488" y="728"/>
                  <a:pt x="528" y="688"/>
                </a:cubicBezTo>
                <a:cubicBezTo>
                  <a:pt x="568" y="648"/>
                  <a:pt x="680" y="0"/>
                  <a:pt x="720" y="16"/>
                </a:cubicBezTo>
                <a:cubicBezTo>
                  <a:pt x="760" y="32"/>
                  <a:pt x="720" y="752"/>
                  <a:pt x="768" y="784"/>
                </a:cubicBezTo>
                <a:cubicBezTo>
                  <a:pt x="816" y="816"/>
                  <a:pt x="952" y="224"/>
                  <a:pt x="1008" y="208"/>
                </a:cubicBezTo>
                <a:cubicBezTo>
                  <a:pt x="1064" y="192"/>
                  <a:pt x="1072" y="696"/>
                  <a:pt x="1104" y="688"/>
                </a:cubicBezTo>
                <a:cubicBezTo>
                  <a:pt x="1136" y="680"/>
                  <a:pt x="1176" y="216"/>
                  <a:pt x="1200" y="160"/>
                </a:cubicBezTo>
                <a:cubicBezTo>
                  <a:pt x="1224" y="104"/>
                  <a:pt x="1232" y="360"/>
                  <a:pt x="1248" y="352"/>
                </a:cubicBezTo>
                <a:cubicBezTo>
                  <a:pt x="1264" y="344"/>
                  <a:pt x="1256" y="32"/>
                  <a:pt x="1296" y="112"/>
                </a:cubicBezTo>
                <a:cubicBezTo>
                  <a:pt x="1336" y="192"/>
                  <a:pt x="1416" y="832"/>
                  <a:pt x="1488" y="832"/>
                </a:cubicBezTo>
                <a:cubicBezTo>
                  <a:pt x="1560" y="832"/>
                  <a:pt x="1672" y="192"/>
                  <a:pt x="1728" y="112"/>
                </a:cubicBezTo>
                <a:cubicBezTo>
                  <a:pt x="1784" y="32"/>
                  <a:pt x="1800" y="344"/>
                  <a:pt x="1824" y="352"/>
                </a:cubicBezTo>
                <a:cubicBezTo>
                  <a:pt x="1848" y="360"/>
                  <a:pt x="1848" y="96"/>
                  <a:pt x="1872" y="160"/>
                </a:cubicBezTo>
                <a:cubicBezTo>
                  <a:pt x="1896" y="224"/>
                  <a:pt x="1920" y="736"/>
                  <a:pt x="1968" y="736"/>
                </a:cubicBezTo>
                <a:cubicBezTo>
                  <a:pt x="2016" y="736"/>
                  <a:pt x="2112" y="232"/>
                  <a:pt x="2160" y="160"/>
                </a:cubicBezTo>
                <a:cubicBezTo>
                  <a:pt x="2208" y="88"/>
                  <a:pt x="2240" y="304"/>
                  <a:pt x="2256" y="304"/>
                </a:cubicBezTo>
                <a:cubicBezTo>
                  <a:pt x="2272" y="304"/>
                  <a:pt x="2232" y="80"/>
                  <a:pt x="2256" y="160"/>
                </a:cubicBezTo>
                <a:cubicBezTo>
                  <a:pt x="2280" y="240"/>
                  <a:pt x="2368" y="704"/>
                  <a:pt x="2400" y="784"/>
                </a:cubicBezTo>
                <a:cubicBezTo>
                  <a:pt x="2432" y="864"/>
                  <a:pt x="2432" y="656"/>
                  <a:pt x="2448" y="640"/>
                </a:cubicBezTo>
                <a:cubicBezTo>
                  <a:pt x="2464" y="624"/>
                  <a:pt x="2480" y="736"/>
                  <a:pt x="2496" y="688"/>
                </a:cubicBezTo>
                <a:cubicBezTo>
                  <a:pt x="2512" y="640"/>
                  <a:pt x="2528" y="376"/>
                  <a:pt x="2544" y="352"/>
                </a:cubicBezTo>
                <a:cubicBezTo>
                  <a:pt x="2560" y="328"/>
                  <a:pt x="2568" y="560"/>
                  <a:pt x="2592" y="544"/>
                </a:cubicBezTo>
                <a:cubicBezTo>
                  <a:pt x="2616" y="528"/>
                  <a:pt x="2672" y="216"/>
                  <a:pt x="2688" y="256"/>
                </a:cubicBezTo>
                <a:cubicBezTo>
                  <a:pt x="2704" y="296"/>
                  <a:pt x="2664" y="792"/>
                  <a:pt x="2688" y="784"/>
                </a:cubicBezTo>
                <a:cubicBezTo>
                  <a:pt x="2712" y="776"/>
                  <a:pt x="2772" y="492"/>
                  <a:pt x="2832" y="208"/>
                </a:cubicBezTo>
              </a:path>
            </a:pathLst>
          </a:custGeom>
          <a:noFill/>
          <a:ln w="9525">
            <a:solidFill>
              <a:schemeClr val="tx1"/>
            </a:solidFill>
            <a:round/>
            <a:headEnd/>
            <a:tailEnd/>
          </a:ln>
          <a:effectLst/>
        </p:spPr>
        <p:txBody>
          <a:bodyPr/>
          <a:lstStyle/>
          <a:p>
            <a:endParaRPr lang="en-US"/>
          </a:p>
        </p:txBody>
      </p:sp>
      <p:sp>
        <p:nvSpPr>
          <p:cNvPr id="69664" name="Text Box 32"/>
          <p:cNvSpPr txBox="1">
            <a:spLocks noChangeArrowheads="1"/>
          </p:cNvSpPr>
          <p:nvPr/>
        </p:nvSpPr>
        <p:spPr bwMode="auto">
          <a:xfrm>
            <a:off x="1955800" y="1765300"/>
            <a:ext cx="533400" cy="366713"/>
          </a:xfrm>
          <a:prstGeom prst="rect">
            <a:avLst/>
          </a:prstGeom>
          <a:noFill/>
          <a:ln w="9525">
            <a:noFill/>
            <a:miter lim="800000"/>
            <a:headEnd/>
            <a:tailEnd/>
          </a:ln>
          <a:effectLst/>
        </p:spPr>
        <p:txBody>
          <a:bodyPr>
            <a:spAutoFit/>
          </a:bodyPr>
          <a:lstStyle/>
          <a:p>
            <a:pPr algn="ctr">
              <a:spcBef>
                <a:spcPct val="50000"/>
              </a:spcBef>
            </a:pPr>
            <a:r>
              <a:rPr lang="en-US" i="1"/>
              <a:t>64</a:t>
            </a:r>
          </a:p>
        </p:txBody>
      </p:sp>
      <p:sp>
        <p:nvSpPr>
          <p:cNvPr id="69665" name="Text Box 33"/>
          <p:cNvSpPr txBox="1">
            <a:spLocks noChangeArrowheads="1"/>
          </p:cNvSpPr>
          <p:nvPr/>
        </p:nvSpPr>
        <p:spPr bwMode="auto">
          <a:xfrm>
            <a:off x="2717800" y="1765300"/>
            <a:ext cx="685800" cy="366713"/>
          </a:xfrm>
          <a:prstGeom prst="rect">
            <a:avLst/>
          </a:prstGeom>
          <a:noFill/>
          <a:ln w="9525">
            <a:noFill/>
            <a:miter lim="800000"/>
            <a:headEnd/>
            <a:tailEnd/>
          </a:ln>
          <a:effectLst/>
        </p:spPr>
        <p:txBody>
          <a:bodyPr>
            <a:spAutoFit/>
          </a:bodyPr>
          <a:lstStyle/>
          <a:p>
            <a:pPr algn="ctr">
              <a:spcBef>
                <a:spcPct val="50000"/>
              </a:spcBef>
            </a:pPr>
            <a:r>
              <a:rPr lang="en-US" i="1"/>
              <a:t>128</a:t>
            </a:r>
          </a:p>
        </p:txBody>
      </p:sp>
      <p:sp>
        <p:nvSpPr>
          <p:cNvPr id="69666" name="Text Box 34"/>
          <p:cNvSpPr txBox="1">
            <a:spLocks noChangeArrowheads="1"/>
          </p:cNvSpPr>
          <p:nvPr/>
        </p:nvSpPr>
        <p:spPr bwMode="auto">
          <a:xfrm>
            <a:off x="3937000" y="1765300"/>
            <a:ext cx="685800" cy="366713"/>
          </a:xfrm>
          <a:prstGeom prst="rect">
            <a:avLst/>
          </a:prstGeom>
          <a:noFill/>
          <a:ln w="9525">
            <a:noFill/>
            <a:miter lim="800000"/>
            <a:headEnd/>
            <a:tailEnd/>
          </a:ln>
          <a:effectLst/>
        </p:spPr>
        <p:txBody>
          <a:bodyPr>
            <a:spAutoFit/>
          </a:bodyPr>
          <a:lstStyle/>
          <a:p>
            <a:pPr algn="ctr">
              <a:spcBef>
                <a:spcPct val="50000"/>
              </a:spcBef>
            </a:pPr>
            <a:r>
              <a:rPr lang="en-US" i="1"/>
              <a:t>128</a:t>
            </a:r>
          </a:p>
        </p:txBody>
      </p:sp>
      <p:graphicFrame>
        <p:nvGraphicFramePr>
          <p:cNvPr id="69668" name="Object 36"/>
          <p:cNvGraphicFramePr>
            <a:graphicFrameLocks noChangeAspect="1"/>
          </p:cNvGraphicFramePr>
          <p:nvPr/>
        </p:nvGraphicFramePr>
        <p:xfrm>
          <a:off x="4800600" y="2209800"/>
          <a:ext cx="330200" cy="457200"/>
        </p:xfrm>
        <a:graphic>
          <a:graphicData uri="http://schemas.openxmlformats.org/presentationml/2006/ole">
            <p:oleObj spid="_x0000_s69668" name="Equation" r:id="rId10" imgW="164880" imgH="228600" progId="Equation.3">
              <p:embed/>
            </p:oleObj>
          </a:graphicData>
        </a:graphic>
      </p:graphicFrame>
      <p:graphicFrame>
        <p:nvGraphicFramePr>
          <p:cNvPr id="69669" name="Object 37"/>
          <p:cNvGraphicFramePr>
            <a:graphicFrameLocks noChangeAspect="1"/>
          </p:cNvGraphicFramePr>
          <p:nvPr/>
        </p:nvGraphicFramePr>
        <p:xfrm>
          <a:off x="1258888" y="2895600"/>
          <a:ext cx="1168400" cy="366713"/>
        </p:xfrm>
        <a:graphic>
          <a:graphicData uri="http://schemas.openxmlformats.org/presentationml/2006/ole">
            <p:oleObj spid="_x0000_s69669" name="Equation" r:id="rId11" imgW="647640" imgH="203040" progId="Equation.3">
              <p:embed/>
            </p:oleObj>
          </a:graphicData>
        </a:graphic>
      </p:graphicFrame>
      <p:sp>
        <p:nvSpPr>
          <p:cNvPr id="69670" name="Rectangle 38"/>
          <p:cNvSpPr>
            <a:spLocks noChangeArrowheads="1"/>
          </p:cNvSpPr>
          <p:nvPr/>
        </p:nvSpPr>
        <p:spPr bwMode="auto">
          <a:xfrm>
            <a:off x="3103563" y="3365500"/>
            <a:ext cx="623887" cy="3762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9672" name="Rectangle 40"/>
          <p:cNvSpPr>
            <a:spLocks noChangeArrowheads="1"/>
          </p:cNvSpPr>
          <p:nvPr/>
        </p:nvSpPr>
        <p:spPr bwMode="auto">
          <a:xfrm>
            <a:off x="4932363" y="3352800"/>
            <a:ext cx="1219200" cy="3762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9673" name="Rectangle 41"/>
          <p:cNvSpPr>
            <a:spLocks noChangeArrowheads="1"/>
          </p:cNvSpPr>
          <p:nvPr/>
        </p:nvSpPr>
        <p:spPr bwMode="auto">
          <a:xfrm>
            <a:off x="3713163" y="3352800"/>
            <a:ext cx="1233487" cy="3762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9674" name="Freeform 42"/>
          <p:cNvSpPr>
            <a:spLocks/>
          </p:cNvSpPr>
          <p:nvPr/>
        </p:nvSpPr>
        <p:spPr bwMode="auto">
          <a:xfrm>
            <a:off x="2341563" y="3429000"/>
            <a:ext cx="762000" cy="304800"/>
          </a:xfrm>
          <a:custGeom>
            <a:avLst/>
            <a:gdLst/>
            <a:ahLst/>
            <a:cxnLst>
              <a:cxn ang="0">
                <a:pos x="0" y="592"/>
              </a:cxn>
              <a:cxn ang="0">
                <a:pos x="48" y="112"/>
              </a:cxn>
              <a:cxn ang="0">
                <a:pos x="96" y="784"/>
              </a:cxn>
              <a:cxn ang="0">
                <a:pos x="144" y="352"/>
              </a:cxn>
              <a:cxn ang="0">
                <a:pos x="192" y="640"/>
              </a:cxn>
              <a:cxn ang="0">
                <a:pos x="240" y="256"/>
              </a:cxn>
              <a:cxn ang="0">
                <a:pos x="288" y="688"/>
              </a:cxn>
              <a:cxn ang="0">
                <a:pos x="384" y="304"/>
              </a:cxn>
              <a:cxn ang="0">
                <a:pos x="432" y="640"/>
              </a:cxn>
              <a:cxn ang="0">
                <a:pos x="480" y="256"/>
              </a:cxn>
              <a:cxn ang="0">
                <a:pos x="528" y="688"/>
              </a:cxn>
              <a:cxn ang="0">
                <a:pos x="720" y="16"/>
              </a:cxn>
              <a:cxn ang="0">
                <a:pos x="768" y="784"/>
              </a:cxn>
              <a:cxn ang="0">
                <a:pos x="1008" y="208"/>
              </a:cxn>
              <a:cxn ang="0">
                <a:pos x="1104" y="688"/>
              </a:cxn>
              <a:cxn ang="0">
                <a:pos x="1200" y="160"/>
              </a:cxn>
              <a:cxn ang="0">
                <a:pos x="1248" y="352"/>
              </a:cxn>
              <a:cxn ang="0">
                <a:pos x="1296" y="112"/>
              </a:cxn>
              <a:cxn ang="0">
                <a:pos x="1488" y="832"/>
              </a:cxn>
              <a:cxn ang="0">
                <a:pos x="1728" y="112"/>
              </a:cxn>
              <a:cxn ang="0">
                <a:pos x="1824" y="352"/>
              </a:cxn>
              <a:cxn ang="0">
                <a:pos x="1872" y="160"/>
              </a:cxn>
              <a:cxn ang="0">
                <a:pos x="1968" y="736"/>
              </a:cxn>
              <a:cxn ang="0">
                <a:pos x="2160" y="160"/>
              </a:cxn>
              <a:cxn ang="0">
                <a:pos x="2256" y="304"/>
              </a:cxn>
              <a:cxn ang="0">
                <a:pos x="2256" y="160"/>
              </a:cxn>
              <a:cxn ang="0">
                <a:pos x="2400" y="784"/>
              </a:cxn>
              <a:cxn ang="0">
                <a:pos x="2448" y="640"/>
              </a:cxn>
              <a:cxn ang="0">
                <a:pos x="2496" y="688"/>
              </a:cxn>
              <a:cxn ang="0">
                <a:pos x="2544" y="352"/>
              </a:cxn>
              <a:cxn ang="0">
                <a:pos x="2592" y="544"/>
              </a:cxn>
              <a:cxn ang="0">
                <a:pos x="2688" y="256"/>
              </a:cxn>
              <a:cxn ang="0">
                <a:pos x="2688" y="784"/>
              </a:cxn>
              <a:cxn ang="0">
                <a:pos x="2832" y="208"/>
              </a:cxn>
            </a:cxnLst>
            <a:rect l="0" t="0" r="r" b="b"/>
            <a:pathLst>
              <a:path w="2832" h="864">
                <a:moveTo>
                  <a:pt x="0" y="592"/>
                </a:moveTo>
                <a:cubicBezTo>
                  <a:pt x="16" y="336"/>
                  <a:pt x="32" y="80"/>
                  <a:pt x="48" y="112"/>
                </a:cubicBezTo>
                <a:cubicBezTo>
                  <a:pt x="64" y="144"/>
                  <a:pt x="80" y="744"/>
                  <a:pt x="96" y="784"/>
                </a:cubicBezTo>
                <a:cubicBezTo>
                  <a:pt x="112" y="824"/>
                  <a:pt x="128" y="376"/>
                  <a:pt x="144" y="352"/>
                </a:cubicBezTo>
                <a:cubicBezTo>
                  <a:pt x="160" y="328"/>
                  <a:pt x="176" y="656"/>
                  <a:pt x="192" y="640"/>
                </a:cubicBezTo>
                <a:cubicBezTo>
                  <a:pt x="208" y="624"/>
                  <a:pt x="224" y="248"/>
                  <a:pt x="240" y="256"/>
                </a:cubicBezTo>
                <a:cubicBezTo>
                  <a:pt x="256" y="264"/>
                  <a:pt x="264" y="680"/>
                  <a:pt x="288" y="688"/>
                </a:cubicBezTo>
                <a:cubicBezTo>
                  <a:pt x="312" y="696"/>
                  <a:pt x="360" y="312"/>
                  <a:pt x="384" y="304"/>
                </a:cubicBezTo>
                <a:cubicBezTo>
                  <a:pt x="408" y="296"/>
                  <a:pt x="416" y="648"/>
                  <a:pt x="432" y="640"/>
                </a:cubicBezTo>
                <a:cubicBezTo>
                  <a:pt x="448" y="632"/>
                  <a:pt x="464" y="248"/>
                  <a:pt x="480" y="256"/>
                </a:cubicBezTo>
                <a:cubicBezTo>
                  <a:pt x="496" y="264"/>
                  <a:pt x="488" y="728"/>
                  <a:pt x="528" y="688"/>
                </a:cubicBezTo>
                <a:cubicBezTo>
                  <a:pt x="568" y="648"/>
                  <a:pt x="680" y="0"/>
                  <a:pt x="720" y="16"/>
                </a:cubicBezTo>
                <a:cubicBezTo>
                  <a:pt x="760" y="32"/>
                  <a:pt x="720" y="752"/>
                  <a:pt x="768" y="784"/>
                </a:cubicBezTo>
                <a:cubicBezTo>
                  <a:pt x="816" y="816"/>
                  <a:pt x="952" y="224"/>
                  <a:pt x="1008" y="208"/>
                </a:cubicBezTo>
                <a:cubicBezTo>
                  <a:pt x="1064" y="192"/>
                  <a:pt x="1072" y="696"/>
                  <a:pt x="1104" y="688"/>
                </a:cubicBezTo>
                <a:cubicBezTo>
                  <a:pt x="1136" y="680"/>
                  <a:pt x="1176" y="216"/>
                  <a:pt x="1200" y="160"/>
                </a:cubicBezTo>
                <a:cubicBezTo>
                  <a:pt x="1224" y="104"/>
                  <a:pt x="1232" y="360"/>
                  <a:pt x="1248" y="352"/>
                </a:cubicBezTo>
                <a:cubicBezTo>
                  <a:pt x="1264" y="344"/>
                  <a:pt x="1256" y="32"/>
                  <a:pt x="1296" y="112"/>
                </a:cubicBezTo>
                <a:cubicBezTo>
                  <a:pt x="1336" y="192"/>
                  <a:pt x="1416" y="832"/>
                  <a:pt x="1488" y="832"/>
                </a:cubicBezTo>
                <a:cubicBezTo>
                  <a:pt x="1560" y="832"/>
                  <a:pt x="1672" y="192"/>
                  <a:pt x="1728" y="112"/>
                </a:cubicBezTo>
                <a:cubicBezTo>
                  <a:pt x="1784" y="32"/>
                  <a:pt x="1800" y="344"/>
                  <a:pt x="1824" y="352"/>
                </a:cubicBezTo>
                <a:cubicBezTo>
                  <a:pt x="1848" y="360"/>
                  <a:pt x="1848" y="96"/>
                  <a:pt x="1872" y="160"/>
                </a:cubicBezTo>
                <a:cubicBezTo>
                  <a:pt x="1896" y="224"/>
                  <a:pt x="1920" y="736"/>
                  <a:pt x="1968" y="736"/>
                </a:cubicBezTo>
                <a:cubicBezTo>
                  <a:pt x="2016" y="736"/>
                  <a:pt x="2112" y="232"/>
                  <a:pt x="2160" y="160"/>
                </a:cubicBezTo>
                <a:cubicBezTo>
                  <a:pt x="2208" y="88"/>
                  <a:pt x="2240" y="304"/>
                  <a:pt x="2256" y="304"/>
                </a:cubicBezTo>
                <a:cubicBezTo>
                  <a:pt x="2272" y="304"/>
                  <a:pt x="2232" y="80"/>
                  <a:pt x="2256" y="160"/>
                </a:cubicBezTo>
                <a:cubicBezTo>
                  <a:pt x="2280" y="240"/>
                  <a:pt x="2368" y="704"/>
                  <a:pt x="2400" y="784"/>
                </a:cubicBezTo>
                <a:cubicBezTo>
                  <a:pt x="2432" y="864"/>
                  <a:pt x="2432" y="656"/>
                  <a:pt x="2448" y="640"/>
                </a:cubicBezTo>
                <a:cubicBezTo>
                  <a:pt x="2464" y="624"/>
                  <a:pt x="2480" y="736"/>
                  <a:pt x="2496" y="688"/>
                </a:cubicBezTo>
                <a:cubicBezTo>
                  <a:pt x="2512" y="640"/>
                  <a:pt x="2528" y="376"/>
                  <a:pt x="2544" y="352"/>
                </a:cubicBezTo>
                <a:cubicBezTo>
                  <a:pt x="2560" y="328"/>
                  <a:pt x="2568" y="560"/>
                  <a:pt x="2592" y="544"/>
                </a:cubicBezTo>
                <a:cubicBezTo>
                  <a:pt x="2616" y="528"/>
                  <a:pt x="2672" y="216"/>
                  <a:pt x="2688" y="256"/>
                </a:cubicBezTo>
                <a:cubicBezTo>
                  <a:pt x="2704" y="296"/>
                  <a:pt x="2664" y="792"/>
                  <a:pt x="2688" y="784"/>
                </a:cubicBezTo>
                <a:cubicBezTo>
                  <a:pt x="2712" y="776"/>
                  <a:pt x="2772" y="492"/>
                  <a:pt x="2832" y="208"/>
                </a:cubicBezTo>
              </a:path>
            </a:pathLst>
          </a:custGeom>
          <a:noFill/>
          <a:ln w="9525">
            <a:solidFill>
              <a:schemeClr val="tx1"/>
            </a:solidFill>
            <a:round/>
            <a:headEnd/>
            <a:tailEnd/>
          </a:ln>
          <a:effectLst/>
        </p:spPr>
        <p:txBody>
          <a:bodyPr/>
          <a:lstStyle/>
          <a:p>
            <a:endParaRPr lang="en-US"/>
          </a:p>
        </p:txBody>
      </p:sp>
      <p:sp>
        <p:nvSpPr>
          <p:cNvPr id="69675" name="Text Box 43"/>
          <p:cNvSpPr txBox="1">
            <a:spLocks noChangeArrowheads="1"/>
          </p:cNvSpPr>
          <p:nvPr/>
        </p:nvSpPr>
        <p:spPr bwMode="auto">
          <a:xfrm>
            <a:off x="3179763" y="3365500"/>
            <a:ext cx="533400" cy="366713"/>
          </a:xfrm>
          <a:prstGeom prst="rect">
            <a:avLst/>
          </a:prstGeom>
          <a:noFill/>
          <a:ln w="9525">
            <a:noFill/>
            <a:miter lim="800000"/>
            <a:headEnd/>
            <a:tailEnd/>
          </a:ln>
          <a:effectLst/>
        </p:spPr>
        <p:txBody>
          <a:bodyPr>
            <a:spAutoFit/>
          </a:bodyPr>
          <a:lstStyle/>
          <a:p>
            <a:pPr algn="ctr">
              <a:spcBef>
                <a:spcPct val="50000"/>
              </a:spcBef>
            </a:pPr>
            <a:r>
              <a:rPr lang="en-US" i="1"/>
              <a:t>64</a:t>
            </a:r>
          </a:p>
        </p:txBody>
      </p:sp>
      <p:sp>
        <p:nvSpPr>
          <p:cNvPr id="69676" name="Text Box 44"/>
          <p:cNvSpPr txBox="1">
            <a:spLocks noChangeArrowheads="1"/>
          </p:cNvSpPr>
          <p:nvPr/>
        </p:nvSpPr>
        <p:spPr bwMode="auto">
          <a:xfrm>
            <a:off x="3941763" y="3365500"/>
            <a:ext cx="685800" cy="366713"/>
          </a:xfrm>
          <a:prstGeom prst="rect">
            <a:avLst/>
          </a:prstGeom>
          <a:noFill/>
          <a:ln w="9525">
            <a:noFill/>
            <a:miter lim="800000"/>
            <a:headEnd/>
            <a:tailEnd/>
          </a:ln>
          <a:effectLst/>
        </p:spPr>
        <p:txBody>
          <a:bodyPr>
            <a:spAutoFit/>
          </a:bodyPr>
          <a:lstStyle/>
          <a:p>
            <a:pPr algn="ctr">
              <a:spcBef>
                <a:spcPct val="50000"/>
              </a:spcBef>
            </a:pPr>
            <a:r>
              <a:rPr lang="en-US" i="1"/>
              <a:t>128</a:t>
            </a:r>
          </a:p>
        </p:txBody>
      </p:sp>
      <p:sp>
        <p:nvSpPr>
          <p:cNvPr id="69677" name="Text Box 45"/>
          <p:cNvSpPr txBox="1">
            <a:spLocks noChangeArrowheads="1"/>
          </p:cNvSpPr>
          <p:nvPr/>
        </p:nvSpPr>
        <p:spPr bwMode="auto">
          <a:xfrm>
            <a:off x="5160963" y="3365500"/>
            <a:ext cx="685800" cy="366713"/>
          </a:xfrm>
          <a:prstGeom prst="rect">
            <a:avLst/>
          </a:prstGeom>
          <a:noFill/>
          <a:ln w="9525">
            <a:noFill/>
            <a:miter lim="800000"/>
            <a:headEnd/>
            <a:tailEnd/>
          </a:ln>
          <a:effectLst/>
        </p:spPr>
        <p:txBody>
          <a:bodyPr>
            <a:spAutoFit/>
          </a:bodyPr>
          <a:lstStyle/>
          <a:p>
            <a:pPr algn="ctr">
              <a:spcBef>
                <a:spcPct val="50000"/>
              </a:spcBef>
            </a:pPr>
            <a:r>
              <a:rPr lang="en-US" i="1"/>
              <a:t>128</a:t>
            </a:r>
          </a:p>
        </p:txBody>
      </p:sp>
      <p:sp>
        <p:nvSpPr>
          <p:cNvPr id="69679" name="Line 47"/>
          <p:cNvSpPr>
            <a:spLocks noChangeShapeType="1"/>
          </p:cNvSpPr>
          <p:nvPr/>
        </p:nvSpPr>
        <p:spPr bwMode="auto">
          <a:xfrm>
            <a:off x="4191000" y="1447800"/>
            <a:ext cx="0" cy="2743200"/>
          </a:xfrm>
          <a:prstGeom prst="line">
            <a:avLst/>
          </a:prstGeom>
          <a:noFill/>
          <a:ln w="9525">
            <a:solidFill>
              <a:schemeClr val="tx1"/>
            </a:solidFill>
            <a:prstDash val="dash"/>
            <a:round/>
            <a:headEnd/>
            <a:tailEnd/>
          </a:ln>
          <a:effectLst/>
        </p:spPr>
        <p:txBody>
          <a:bodyPr/>
          <a:lstStyle/>
          <a:p>
            <a:endParaRPr lang="en-US"/>
          </a:p>
        </p:txBody>
      </p:sp>
      <p:sp>
        <p:nvSpPr>
          <p:cNvPr id="69682" name="Freeform 50"/>
          <p:cNvSpPr>
            <a:spLocks/>
          </p:cNvSpPr>
          <p:nvPr/>
        </p:nvSpPr>
        <p:spPr bwMode="auto">
          <a:xfrm>
            <a:off x="1498600" y="3429000"/>
            <a:ext cx="762000" cy="304800"/>
          </a:xfrm>
          <a:custGeom>
            <a:avLst/>
            <a:gdLst/>
            <a:ahLst/>
            <a:cxnLst>
              <a:cxn ang="0">
                <a:pos x="0" y="592"/>
              </a:cxn>
              <a:cxn ang="0">
                <a:pos x="48" y="112"/>
              </a:cxn>
              <a:cxn ang="0">
                <a:pos x="96" y="784"/>
              </a:cxn>
              <a:cxn ang="0">
                <a:pos x="144" y="352"/>
              </a:cxn>
              <a:cxn ang="0">
                <a:pos x="192" y="640"/>
              </a:cxn>
              <a:cxn ang="0">
                <a:pos x="240" y="256"/>
              </a:cxn>
              <a:cxn ang="0">
                <a:pos x="288" y="688"/>
              </a:cxn>
              <a:cxn ang="0">
                <a:pos x="384" y="304"/>
              </a:cxn>
              <a:cxn ang="0">
                <a:pos x="432" y="640"/>
              </a:cxn>
              <a:cxn ang="0">
                <a:pos x="480" y="256"/>
              </a:cxn>
              <a:cxn ang="0">
                <a:pos x="528" y="688"/>
              </a:cxn>
              <a:cxn ang="0">
                <a:pos x="720" y="16"/>
              </a:cxn>
              <a:cxn ang="0">
                <a:pos x="768" y="784"/>
              </a:cxn>
              <a:cxn ang="0">
                <a:pos x="1008" y="208"/>
              </a:cxn>
              <a:cxn ang="0">
                <a:pos x="1104" y="688"/>
              </a:cxn>
              <a:cxn ang="0">
                <a:pos x="1200" y="160"/>
              </a:cxn>
              <a:cxn ang="0">
                <a:pos x="1248" y="352"/>
              </a:cxn>
              <a:cxn ang="0">
                <a:pos x="1296" y="112"/>
              </a:cxn>
              <a:cxn ang="0">
                <a:pos x="1488" y="832"/>
              </a:cxn>
              <a:cxn ang="0">
                <a:pos x="1728" y="112"/>
              </a:cxn>
              <a:cxn ang="0">
                <a:pos x="1824" y="352"/>
              </a:cxn>
              <a:cxn ang="0">
                <a:pos x="1872" y="160"/>
              </a:cxn>
              <a:cxn ang="0">
                <a:pos x="1968" y="736"/>
              </a:cxn>
              <a:cxn ang="0">
                <a:pos x="2160" y="160"/>
              </a:cxn>
              <a:cxn ang="0">
                <a:pos x="2256" y="304"/>
              </a:cxn>
              <a:cxn ang="0">
                <a:pos x="2256" y="160"/>
              </a:cxn>
              <a:cxn ang="0">
                <a:pos x="2400" y="784"/>
              </a:cxn>
              <a:cxn ang="0">
                <a:pos x="2448" y="640"/>
              </a:cxn>
              <a:cxn ang="0">
                <a:pos x="2496" y="688"/>
              </a:cxn>
              <a:cxn ang="0">
                <a:pos x="2544" y="352"/>
              </a:cxn>
              <a:cxn ang="0">
                <a:pos x="2592" y="544"/>
              </a:cxn>
              <a:cxn ang="0">
                <a:pos x="2688" y="256"/>
              </a:cxn>
              <a:cxn ang="0">
                <a:pos x="2688" y="784"/>
              </a:cxn>
              <a:cxn ang="0">
                <a:pos x="2832" y="208"/>
              </a:cxn>
            </a:cxnLst>
            <a:rect l="0" t="0" r="r" b="b"/>
            <a:pathLst>
              <a:path w="2832" h="864">
                <a:moveTo>
                  <a:pt x="0" y="592"/>
                </a:moveTo>
                <a:cubicBezTo>
                  <a:pt x="16" y="336"/>
                  <a:pt x="32" y="80"/>
                  <a:pt x="48" y="112"/>
                </a:cubicBezTo>
                <a:cubicBezTo>
                  <a:pt x="64" y="144"/>
                  <a:pt x="80" y="744"/>
                  <a:pt x="96" y="784"/>
                </a:cubicBezTo>
                <a:cubicBezTo>
                  <a:pt x="112" y="824"/>
                  <a:pt x="128" y="376"/>
                  <a:pt x="144" y="352"/>
                </a:cubicBezTo>
                <a:cubicBezTo>
                  <a:pt x="160" y="328"/>
                  <a:pt x="176" y="656"/>
                  <a:pt x="192" y="640"/>
                </a:cubicBezTo>
                <a:cubicBezTo>
                  <a:pt x="208" y="624"/>
                  <a:pt x="224" y="248"/>
                  <a:pt x="240" y="256"/>
                </a:cubicBezTo>
                <a:cubicBezTo>
                  <a:pt x="256" y="264"/>
                  <a:pt x="264" y="680"/>
                  <a:pt x="288" y="688"/>
                </a:cubicBezTo>
                <a:cubicBezTo>
                  <a:pt x="312" y="696"/>
                  <a:pt x="360" y="312"/>
                  <a:pt x="384" y="304"/>
                </a:cubicBezTo>
                <a:cubicBezTo>
                  <a:pt x="408" y="296"/>
                  <a:pt x="416" y="648"/>
                  <a:pt x="432" y="640"/>
                </a:cubicBezTo>
                <a:cubicBezTo>
                  <a:pt x="448" y="632"/>
                  <a:pt x="464" y="248"/>
                  <a:pt x="480" y="256"/>
                </a:cubicBezTo>
                <a:cubicBezTo>
                  <a:pt x="496" y="264"/>
                  <a:pt x="488" y="728"/>
                  <a:pt x="528" y="688"/>
                </a:cubicBezTo>
                <a:cubicBezTo>
                  <a:pt x="568" y="648"/>
                  <a:pt x="680" y="0"/>
                  <a:pt x="720" y="16"/>
                </a:cubicBezTo>
                <a:cubicBezTo>
                  <a:pt x="760" y="32"/>
                  <a:pt x="720" y="752"/>
                  <a:pt x="768" y="784"/>
                </a:cubicBezTo>
                <a:cubicBezTo>
                  <a:pt x="816" y="816"/>
                  <a:pt x="952" y="224"/>
                  <a:pt x="1008" y="208"/>
                </a:cubicBezTo>
                <a:cubicBezTo>
                  <a:pt x="1064" y="192"/>
                  <a:pt x="1072" y="696"/>
                  <a:pt x="1104" y="688"/>
                </a:cubicBezTo>
                <a:cubicBezTo>
                  <a:pt x="1136" y="680"/>
                  <a:pt x="1176" y="216"/>
                  <a:pt x="1200" y="160"/>
                </a:cubicBezTo>
                <a:cubicBezTo>
                  <a:pt x="1224" y="104"/>
                  <a:pt x="1232" y="360"/>
                  <a:pt x="1248" y="352"/>
                </a:cubicBezTo>
                <a:cubicBezTo>
                  <a:pt x="1264" y="344"/>
                  <a:pt x="1256" y="32"/>
                  <a:pt x="1296" y="112"/>
                </a:cubicBezTo>
                <a:cubicBezTo>
                  <a:pt x="1336" y="192"/>
                  <a:pt x="1416" y="832"/>
                  <a:pt x="1488" y="832"/>
                </a:cubicBezTo>
                <a:cubicBezTo>
                  <a:pt x="1560" y="832"/>
                  <a:pt x="1672" y="192"/>
                  <a:pt x="1728" y="112"/>
                </a:cubicBezTo>
                <a:cubicBezTo>
                  <a:pt x="1784" y="32"/>
                  <a:pt x="1800" y="344"/>
                  <a:pt x="1824" y="352"/>
                </a:cubicBezTo>
                <a:cubicBezTo>
                  <a:pt x="1848" y="360"/>
                  <a:pt x="1848" y="96"/>
                  <a:pt x="1872" y="160"/>
                </a:cubicBezTo>
                <a:cubicBezTo>
                  <a:pt x="1896" y="224"/>
                  <a:pt x="1920" y="736"/>
                  <a:pt x="1968" y="736"/>
                </a:cubicBezTo>
                <a:cubicBezTo>
                  <a:pt x="2016" y="736"/>
                  <a:pt x="2112" y="232"/>
                  <a:pt x="2160" y="160"/>
                </a:cubicBezTo>
                <a:cubicBezTo>
                  <a:pt x="2208" y="88"/>
                  <a:pt x="2240" y="304"/>
                  <a:pt x="2256" y="304"/>
                </a:cubicBezTo>
                <a:cubicBezTo>
                  <a:pt x="2272" y="304"/>
                  <a:pt x="2232" y="80"/>
                  <a:pt x="2256" y="160"/>
                </a:cubicBezTo>
                <a:cubicBezTo>
                  <a:pt x="2280" y="240"/>
                  <a:pt x="2368" y="704"/>
                  <a:pt x="2400" y="784"/>
                </a:cubicBezTo>
                <a:cubicBezTo>
                  <a:pt x="2432" y="864"/>
                  <a:pt x="2432" y="656"/>
                  <a:pt x="2448" y="640"/>
                </a:cubicBezTo>
                <a:cubicBezTo>
                  <a:pt x="2464" y="624"/>
                  <a:pt x="2480" y="736"/>
                  <a:pt x="2496" y="688"/>
                </a:cubicBezTo>
                <a:cubicBezTo>
                  <a:pt x="2512" y="640"/>
                  <a:pt x="2528" y="376"/>
                  <a:pt x="2544" y="352"/>
                </a:cubicBezTo>
                <a:cubicBezTo>
                  <a:pt x="2560" y="328"/>
                  <a:pt x="2568" y="560"/>
                  <a:pt x="2592" y="544"/>
                </a:cubicBezTo>
                <a:cubicBezTo>
                  <a:pt x="2616" y="528"/>
                  <a:pt x="2672" y="216"/>
                  <a:pt x="2688" y="256"/>
                </a:cubicBezTo>
                <a:cubicBezTo>
                  <a:pt x="2704" y="296"/>
                  <a:pt x="2664" y="792"/>
                  <a:pt x="2688" y="784"/>
                </a:cubicBezTo>
                <a:cubicBezTo>
                  <a:pt x="2712" y="776"/>
                  <a:pt x="2772" y="492"/>
                  <a:pt x="2832" y="208"/>
                </a:cubicBezTo>
              </a:path>
            </a:pathLst>
          </a:custGeom>
          <a:noFill/>
          <a:ln w="9525">
            <a:solidFill>
              <a:schemeClr val="tx1"/>
            </a:solidFill>
            <a:round/>
            <a:headEnd/>
            <a:tailEnd/>
          </a:ln>
          <a:effectLst/>
        </p:spPr>
        <p:txBody>
          <a:bodyPr/>
          <a:lstStyle/>
          <a:p>
            <a:endParaRPr lang="en-US"/>
          </a:p>
        </p:txBody>
      </p:sp>
      <p:graphicFrame>
        <p:nvGraphicFramePr>
          <p:cNvPr id="69686" name="Object 54"/>
          <p:cNvGraphicFramePr>
            <a:graphicFrameLocks noChangeAspect="1"/>
          </p:cNvGraphicFramePr>
          <p:nvPr/>
        </p:nvGraphicFramePr>
        <p:xfrm>
          <a:off x="8229600" y="2209800"/>
          <a:ext cx="254000" cy="279400"/>
        </p:xfrm>
        <a:graphic>
          <a:graphicData uri="http://schemas.openxmlformats.org/presentationml/2006/ole">
            <p:oleObj spid="_x0000_s69686" name="Equation" r:id="rId12" imgW="126720" imgH="139680" progId="Equation.3">
              <p:embed/>
            </p:oleObj>
          </a:graphicData>
        </a:graphic>
      </p:graphicFrame>
      <p:sp>
        <p:nvSpPr>
          <p:cNvPr id="69688" name="Text Box 56"/>
          <p:cNvSpPr txBox="1">
            <a:spLocks noChangeArrowheads="1"/>
          </p:cNvSpPr>
          <p:nvPr/>
        </p:nvSpPr>
        <p:spPr bwMode="auto">
          <a:xfrm>
            <a:off x="0" y="0"/>
            <a:ext cx="7620000" cy="366713"/>
          </a:xfrm>
          <a:prstGeom prst="rect">
            <a:avLst/>
          </a:prstGeom>
          <a:noFill/>
          <a:ln w="9525">
            <a:noFill/>
            <a:miter lim="800000"/>
            <a:headEnd/>
            <a:tailEnd/>
          </a:ln>
          <a:effectLst/>
        </p:spPr>
        <p:txBody>
          <a:bodyPr>
            <a:spAutoFit/>
          </a:bodyPr>
          <a:lstStyle/>
          <a:p>
            <a:pPr>
              <a:spcBef>
                <a:spcPct val="50000"/>
              </a:spcBef>
            </a:pPr>
            <a:r>
              <a:rPr lang="en-US"/>
              <a:t>Effect of Periodicity on Autocorrelation (</a:t>
            </a:r>
            <a:r>
              <a:rPr lang="en-US" b="1"/>
              <a:t>no Multi Path</a:t>
            </a:r>
            <a:r>
              <a:rPr lang="en-US"/>
              <a:t>). Let </a:t>
            </a:r>
            <a:r>
              <a:rPr lang="en-US" i="1"/>
              <a:t>L</a:t>
            </a:r>
            <a:r>
              <a:rPr lang="en-US"/>
              <a:t>=64.</a:t>
            </a:r>
          </a:p>
        </p:txBody>
      </p:sp>
      <p:sp>
        <p:nvSpPr>
          <p:cNvPr id="69691" name="Line 59"/>
          <p:cNvSpPr>
            <a:spLocks noChangeShapeType="1"/>
          </p:cNvSpPr>
          <p:nvPr/>
        </p:nvSpPr>
        <p:spPr bwMode="auto">
          <a:xfrm flipV="1">
            <a:off x="4191000" y="4343400"/>
            <a:ext cx="0" cy="381000"/>
          </a:xfrm>
          <a:prstGeom prst="line">
            <a:avLst/>
          </a:prstGeom>
          <a:noFill/>
          <a:ln w="9525">
            <a:solidFill>
              <a:schemeClr val="tx1"/>
            </a:solidFill>
            <a:round/>
            <a:headEnd type="triangle" w="med" len="med"/>
            <a:tailEnd/>
          </a:ln>
          <a:effectLst/>
        </p:spPr>
        <p:txBody>
          <a:bodyPr/>
          <a:lstStyle/>
          <a:p>
            <a:endParaRPr lang="en-US"/>
          </a:p>
        </p:txBody>
      </p:sp>
      <p:sp>
        <p:nvSpPr>
          <p:cNvPr id="69692" name="Freeform 60"/>
          <p:cNvSpPr>
            <a:spLocks/>
          </p:cNvSpPr>
          <p:nvPr/>
        </p:nvSpPr>
        <p:spPr bwMode="auto">
          <a:xfrm>
            <a:off x="1752600" y="4851400"/>
            <a:ext cx="4648200" cy="635000"/>
          </a:xfrm>
          <a:custGeom>
            <a:avLst/>
            <a:gdLst/>
            <a:ahLst/>
            <a:cxnLst>
              <a:cxn ang="0">
                <a:pos x="0" y="400"/>
              </a:cxn>
              <a:cxn ang="0">
                <a:pos x="144" y="352"/>
              </a:cxn>
              <a:cxn ang="0">
                <a:pos x="240" y="352"/>
              </a:cxn>
              <a:cxn ang="0">
                <a:pos x="384" y="352"/>
              </a:cxn>
              <a:cxn ang="0">
                <a:pos x="480" y="400"/>
              </a:cxn>
              <a:cxn ang="0">
                <a:pos x="624" y="352"/>
              </a:cxn>
              <a:cxn ang="0">
                <a:pos x="768" y="400"/>
              </a:cxn>
              <a:cxn ang="0">
                <a:pos x="912" y="352"/>
              </a:cxn>
              <a:cxn ang="0">
                <a:pos x="1008" y="352"/>
              </a:cxn>
              <a:cxn ang="0">
                <a:pos x="1104" y="352"/>
              </a:cxn>
              <a:cxn ang="0">
                <a:pos x="1200" y="352"/>
              </a:cxn>
              <a:cxn ang="0">
                <a:pos x="1344" y="208"/>
              </a:cxn>
              <a:cxn ang="0">
                <a:pos x="1440" y="112"/>
              </a:cxn>
              <a:cxn ang="0">
                <a:pos x="1536" y="16"/>
              </a:cxn>
              <a:cxn ang="0">
                <a:pos x="1968" y="16"/>
              </a:cxn>
              <a:cxn ang="0">
                <a:pos x="2112" y="112"/>
              </a:cxn>
              <a:cxn ang="0">
                <a:pos x="2256" y="208"/>
              </a:cxn>
              <a:cxn ang="0">
                <a:pos x="2352" y="256"/>
              </a:cxn>
              <a:cxn ang="0">
                <a:pos x="2496" y="352"/>
              </a:cxn>
              <a:cxn ang="0">
                <a:pos x="2592" y="400"/>
              </a:cxn>
              <a:cxn ang="0">
                <a:pos x="2736" y="352"/>
              </a:cxn>
              <a:cxn ang="0">
                <a:pos x="2928" y="352"/>
              </a:cxn>
            </a:cxnLst>
            <a:rect l="0" t="0" r="r" b="b"/>
            <a:pathLst>
              <a:path w="2928" h="400">
                <a:moveTo>
                  <a:pt x="0" y="400"/>
                </a:moveTo>
                <a:cubicBezTo>
                  <a:pt x="52" y="380"/>
                  <a:pt x="104" y="360"/>
                  <a:pt x="144" y="352"/>
                </a:cubicBezTo>
                <a:cubicBezTo>
                  <a:pt x="184" y="344"/>
                  <a:pt x="200" y="352"/>
                  <a:pt x="240" y="352"/>
                </a:cubicBezTo>
                <a:cubicBezTo>
                  <a:pt x="280" y="352"/>
                  <a:pt x="344" y="344"/>
                  <a:pt x="384" y="352"/>
                </a:cubicBezTo>
                <a:cubicBezTo>
                  <a:pt x="424" y="360"/>
                  <a:pt x="440" y="400"/>
                  <a:pt x="480" y="400"/>
                </a:cubicBezTo>
                <a:cubicBezTo>
                  <a:pt x="520" y="400"/>
                  <a:pt x="576" y="352"/>
                  <a:pt x="624" y="352"/>
                </a:cubicBezTo>
                <a:cubicBezTo>
                  <a:pt x="672" y="352"/>
                  <a:pt x="720" y="400"/>
                  <a:pt x="768" y="400"/>
                </a:cubicBezTo>
                <a:cubicBezTo>
                  <a:pt x="816" y="400"/>
                  <a:pt x="872" y="360"/>
                  <a:pt x="912" y="352"/>
                </a:cubicBezTo>
                <a:cubicBezTo>
                  <a:pt x="952" y="344"/>
                  <a:pt x="976" y="352"/>
                  <a:pt x="1008" y="352"/>
                </a:cubicBezTo>
                <a:cubicBezTo>
                  <a:pt x="1040" y="352"/>
                  <a:pt x="1072" y="352"/>
                  <a:pt x="1104" y="352"/>
                </a:cubicBezTo>
                <a:cubicBezTo>
                  <a:pt x="1136" y="352"/>
                  <a:pt x="1160" y="376"/>
                  <a:pt x="1200" y="352"/>
                </a:cubicBezTo>
                <a:cubicBezTo>
                  <a:pt x="1240" y="328"/>
                  <a:pt x="1304" y="248"/>
                  <a:pt x="1344" y="208"/>
                </a:cubicBezTo>
                <a:cubicBezTo>
                  <a:pt x="1384" y="168"/>
                  <a:pt x="1408" y="144"/>
                  <a:pt x="1440" y="112"/>
                </a:cubicBezTo>
                <a:cubicBezTo>
                  <a:pt x="1472" y="80"/>
                  <a:pt x="1448" y="32"/>
                  <a:pt x="1536" y="16"/>
                </a:cubicBezTo>
                <a:cubicBezTo>
                  <a:pt x="1624" y="0"/>
                  <a:pt x="1872" y="0"/>
                  <a:pt x="1968" y="16"/>
                </a:cubicBezTo>
                <a:cubicBezTo>
                  <a:pt x="2064" y="32"/>
                  <a:pt x="2064" y="80"/>
                  <a:pt x="2112" y="112"/>
                </a:cubicBezTo>
                <a:cubicBezTo>
                  <a:pt x="2160" y="144"/>
                  <a:pt x="2216" y="184"/>
                  <a:pt x="2256" y="208"/>
                </a:cubicBezTo>
                <a:cubicBezTo>
                  <a:pt x="2296" y="232"/>
                  <a:pt x="2312" y="232"/>
                  <a:pt x="2352" y="256"/>
                </a:cubicBezTo>
                <a:cubicBezTo>
                  <a:pt x="2392" y="280"/>
                  <a:pt x="2456" y="328"/>
                  <a:pt x="2496" y="352"/>
                </a:cubicBezTo>
                <a:cubicBezTo>
                  <a:pt x="2536" y="376"/>
                  <a:pt x="2552" y="400"/>
                  <a:pt x="2592" y="400"/>
                </a:cubicBezTo>
                <a:cubicBezTo>
                  <a:pt x="2632" y="400"/>
                  <a:pt x="2680" y="360"/>
                  <a:pt x="2736" y="352"/>
                </a:cubicBezTo>
                <a:cubicBezTo>
                  <a:pt x="2792" y="344"/>
                  <a:pt x="2888" y="344"/>
                  <a:pt x="2928" y="352"/>
                </a:cubicBezTo>
              </a:path>
            </a:pathLst>
          </a:custGeom>
          <a:noFill/>
          <a:ln w="9525">
            <a:solidFill>
              <a:schemeClr val="tx1"/>
            </a:solidFill>
            <a:round/>
            <a:headEnd/>
            <a:tailEnd/>
          </a:ln>
          <a:effectLst/>
        </p:spPr>
        <p:txBody>
          <a:bodyPr/>
          <a:lstStyle/>
          <a:p>
            <a:endParaRPr lang="en-US"/>
          </a:p>
        </p:txBody>
      </p:sp>
      <p:sp>
        <p:nvSpPr>
          <p:cNvPr id="69693" name="Line 61"/>
          <p:cNvSpPr>
            <a:spLocks noChangeShapeType="1"/>
          </p:cNvSpPr>
          <p:nvPr/>
        </p:nvSpPr>
        <p:spPr bwMode="auto">
          <a:xfrm>
            <a:off x="4191000" y="4876800"/>
            <a:ext cx="0" cy="685800"/>
          </a:xfrm>
          <a:prstGeom prst="line">
            <a:avLst/>
          </a:prstGeom>
          <a:noFill/>
          <a:ln w="9525">
            <a:solidFill>
              <a:schemeClr val="tx1"/>
            </a:solidFill>
            <a:prstDash val="dash"/>
            <a:round/>
            <a:headEnd/>
            <a:tailEnd/>
          </a:ln>
          <a:effectLst/>
        </p:spPr>
        <p:txBody>
          <a:bodyPr/>
          <a:lstStyle/>
          <a:p>
            <a:endParaRPr lang="en-US"/>
          </a:p>
        </p:txBody>
      </p:sp>
      <p:graphicFrame>
        <p:nvGraphicFramePr>
          <p:cNvPr id="69694" name="Object 62"/>
          <p:cNvGraphicFramePr>
            <a:graphicFrameLocks noChangeAspect="1"/>
          </p:cNvGraphicFramePr>
          <p:nvPr/>
        </p:nvGraphicFramePr>
        <p:xfrm>
          <a:off x="3276600" y="5791200"/>
          <a:ext cx="939800" cy="457200"/>
        </p:xfrm>
        <a:graphic>
          <a:graphicData uri="http://schemas.openxmlformats.org/presentationml/2006/ole">
            <p:oleObj spid="_x0000_s69694" name="Equation" r:id="rId13" imgW="469800" imgH="228600" progId="Equation.3">
              <p:embed/>
            </p:oleObj>
          </a:graphicData>
        </a:graphic>
      </p:graphicFrame>
      <p:sp>
        <p:nvSpPr>
          <p:cNvPr id="69695" name="Line 63"/>
          <p:cNvSpPr>
            <a:spLocks noChangeShapeType="1"/>
          </p:cNvSpPr>
          <p:nvPr/>
        </p:nvSpPr>
        <p:spPr bwMode="auto">
          <a:xfrm flipV="1">
            <a:off x="3962400" y="5562600"/>
            <a:ext cx="228600" cy="228600"/>
          </a:xfrm>
          <a:prstGeom prst="line">
            <a:avLst/>
          </a:prstGeom>
          <a:noFill/>
          <a:ln w="9525">
            <a:solidFill>
              <a:schemeClr val="tx1"/>
            </a:solidFill>
            <a:round/>
            <a:headEnd/>
            <a:tailEnd type="triangle" w="med" len="med"/>
          </a:ln>
          <a:effectLst/>
        </p:spPr>
        <p:txBody>
          <a:bodyPr/>
          <a:lstStyle/>
          <a:p>
            <a:endParaRPr lang="en-US"/>
          </a:p>
        </p:txBody>
      </p:sp>
      <p:sp>
        <p:nvSpPr>
          <p:cNvPr id="69696" name="Text Box 64"/>
          <p:cNvSpPr txBox="1">
            <a:spLocks noChangeArrowheads="1"/>
          </p:cNvSpPr>
          <p:nvPr/>
        </p:nvSpPr>
        <p:spPr bwMode="auto">
          <a:xfrm>
            <a:off x="0" y="457200"/>
            <a:ext cx="4114800" cy="366713"/>
          </a:xfrm>
          <a:prstGeom prst="rect">
            <a:avLst/>
          </a:prstGeom>
          <a:noFill/>
          <a:ln w="9525">
            <a:noFill/>
            <a:miter lim="800000"/>
            <a:headEnd/>
            <a:tailEnd/>
          </a:ln>
          <a:effectLst/>
        </p:spPr>
        <p:txBody>
          <a:bodyPr>
            <a:spAutoFit/>
          </a:bodyPr>
          <a:lstStyle/>
          <a:p>
            <a:pPr>
              <a:spcBef>
                <a:spcPct val="50000"/>
              </a:spcBef>
            </a:pPr>
            <a:r>
              <a:rPr lang="en-US" b="1"/>
              <a:t>Max starts</a:t>
            </a:r>
            <a:r>
              <a:rPr lang="en-US"/>
              <a:t> at                       </a:t>
            </a:r>
            <a:r>
              <a:rPr lang="en-US" b="1"/>
              <a:t>….</a:t>
            </a:r>
            <a:r>
              <a:rPr lang="en-US"/>
              <a:t> </a:t>
            </a:r>
          </a:p>
        </p:txBody>
      </p:sp>
      <p:graphicFrame>
        <p:nvGraphicFramePr>
          <p:cNvPr id="69697" name="Object 65"/>
          <p:cNvGraphicFramePr>
            <a:graphicFrameLocks noChangeAspect="1"/>
          </p:cNvGraphicFramePr>
          <p:nvPr/>
        </p:nvGraphicFramePr>
        <p:xfrm>
          <a:off x="1524000" y="457200"/>
          <a:ext cx="1219200" cy="398463"/>
        </p:xfrm>
        <a:graphic>
          <a:graphicData uri="http://schemas.openxmlformats.org/presentationml/2006/ole">
            <p:oleObj spid="_x0000_s69697" name="Equation" r:id="rId14" imgW="698400" imgH="228600" progId="Equation.3">
              <p:embed/>
            </p:oleObj>
          </a:graphicData>
        </a:graphic>
      </p:graphicFrame>
      <p:sp>
        <p:nvSpPr>
          <p:cNvPr id="69698" name="Line 66"/>
          <p:cNvSpPr>
            <a:spLocks noChangeShapeType="1"/>
          </p:cNvSpPr>
          <p:nvPr/>
        </p:nvSpPr>
        <p:spPr bwMode="auto">
          <a:xfrm flipV="1">
            <a:off x="3095625" y="1447800"/>
            <a:ext cx="0" cy="2667000"/>
          </a:xfrm>
          <a:prstGeom prst="line">
            <a:avLst/>
          </a:prstGeom>
          <a:noFill/>
          <a:ln w="9525">
            <a:solidFill>
              <a:schemeClr val="tx1"/>
            </a:solidFill>
            <a:prstDash val="dash"/>
            <a:round/>
            <a:headEnd/>
            <a:tailEnd/>
          </a:ln>
          <a:effectLst/>
        </p:spPr>
        <p:txBody>
          <a:bodyPr/>
          <a:lstStyle/>
          <a:p>
            <a:endParaRPr lang="en-US"/>
          </a:p>
        </p:txBody>
      </p:sp>
      <p:sp>
        <p:nvSpPr>
          <p:cNvPr id="69699" name="Line 67"/>
          <p:cNvSpPr>
            <a:spLocks noChangeShapeType="1"/>
          </p:cNvSpPr>
          <p:nvPr/>
        </p:nvSpPr>
        <p:spPr bwMode="auto">
          <a:xfrm>
            <a:off x="3124200" y="1524000"/>
            <a:ext cx="106680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69700" name="Text Box 68"/>
          <p:cNvSpPr txBox="1">
            <a:spLocks noChangeArrowheads="1"/>
          </p:cNvSpPr>
          <p:nvPr/>
        </p:nvSpPr>
        <p:spPr bwMode="auto">
          <a:xfrm>
            <a:off x="2819400" y="990600"/>
            <a:ext cx="1676400" cy="366713"/>
          </a:xfrm>
          <a:prstGeom prst="rect">
            <a:avLst/>
          </a:prstGeom>
          <a:noFill/>
          <a:ln w="9525">
            <a:noFill/>
            <a:miter lim="800000"/>
            <a:headEnd/>
            <a:tailEnd/>
          </a:ln>
          <a:effectLst/>
        </p:spPr>
        <p:txBody>
          <a:bodyPr>
            <a:spAutoFit/>
          </a:bodyPr>
          <a:lstStyle/>
          <a:p>
            <a:pPr algn="ctr">
              <a:spcBef>
                <a:spcPct val="50000"/>
              </a:spcBef>
            </a:pPr>
            <a:r>
              <a:rPr lang="en-US"/>
              <a:t>Same signal</a:t>
            </a:r>
          </a:p>
        </p:txBody>
      </p:sp>
      <p:grpSp>
        <p:nvGrpSpPr>
          <p:cNvPr id="69709" name="Group 77"/>
          <p:cNvGrpSpPr>
            <a:grpSpLocks/>
          </p:cNvGrpSpPr>
          <p:nvPr/>
        </p:nvGrpSpPr>
        <p:grpSpPr bwMode="auto">
          <a:xfrm>
            <a:off x="4953000" y="1676400"/>
            <a:ext cx="2667000" cy="457200"/>
            <a:chOff x="3120" y="960"/>
            <a:chExt cx="1440" cy="240"/>
          </a:xfrm>
        </p:grpSpPr>
        <p:sp>
          <p:nvSpPr>
            <p:cNvPr id="69707" name="Rectangle 75"/>
            <p:cNvSpPr>
              <a:spLocks noChangeArrowheads="1"/>
            </p:cNvSpPr>
            <p:nvPr/>
          </p:nvSpPr>
          <p:spPr bwMode="auto">
            <a:xfrm>
              <a:off x="3120" y="960"/>
              <a:ext cx="1440" cy="240"/>
            </a:xfrm>
            <a:prstGeom prst="rect">
              <a:avLst/>
            </a:prstGeom>
            <a:solidFill>
              <a:srgbClr val="009900"/>
            </a:solidFill>
            <a:ln w="9525">
              <a:solidFill>
                <a:schemeClr val="tx1"/>
              </a:solidFill>
              <a:miter lim="800000"/>
              <a:headEnd/>
              <a:tailEnd/>
            </a:ln>
            <a:effectLst/>
          </p:spPr>
          <p:txBody>
            <a:bodyPr wrap="none" anchor="ctr"/>
            <a:lstStyle/>
            <a:p>
              <a:endParaRPr lang="en-US"/>
            </a:p>
          </p:txBody>
        </p:sp>
        <p:sp>
          <p:nvSpPr>
            <p:cNvPr id="69708" name="Line 76"/>
            <p:cNvSpPr>
              <a:spLocks noChangeShapeType="1"/>
            </p:cNvSpPr>
            <p:nvPr/>
          </p:nvSpPr>
          <p:spPr bwMode="auto">
            <a:xfrm>
              <a:off x="3456" y="960"/>
              <a:ext cx="0" cy="240"/>
            </a:xfrm>
            <a:prstGeom prst="line">
              <a:avLst/>
            </a:prstGeom>
            <a:noFill/>
            <a:ln w="9525">
              <a:solidFill>
                <a:schemeClr val="tx1"/>
              </a:solidFill>
              <a:round/>
              <a:headEnd/>
              <a:tailEnd/>
            </a:ln>
            <a:effectLst/>
          </p:spPr>
          <p:txBody>
            <a:bodyPr/>
            <a:lstStyle/>
            <a:p>
              <a:endParaRPr lang="en-US"/>
            </a:p>
          </p:txBody>
        </p:sp>
      </p:grpSp>
      <p:sp>
        <p:nvSpPr>
          <p:cNvPr id="69710" name="Line 78"/>
          <p:cNvSpPr>
            <a:spLocks noChangeShapeType="1"/>
          </p:cNvSpPr>
          <p:nvPr/>
        </p:nvSpPr>
        <p:spPr bwMode="auto">
          <a:xfrm flipV="1">
            <a:off x="1270000" y="2133600"/>
            <a:ext cx="6883400" cy="12700"/>
          </a:xfrm>
          <a:prstGeom prst="line">
            <a:avLst/>
          </a:prstGeom>
          <a:noFill/>
          <a:ln w="9525">
            <a:solidFill>
              <a:schemeClr val="tx1"/>
            </a:solidFill>
            <a:round/>
            <a:headEnd/>
            <a:tailEnd type="triangle" w="med" len="med"/>
          </a:ln>
          <a:effectLst/>
        </p:spPr>
        <p:txBody>
          <a:bodyPr/>
          <a:lstStyle/>
          <a:p>
            <a:endParaRPr lang="en-US"/>
          </a:p>
        </p:txBody>
      </p:sp>
      <p:grpSp>
        <p:nvGrpSpPr>
          <p:cNvPr id="69711" name="Group 79"/>
          <p:cNvGrpSpPr>
            <a:grpSpLocks/>
          </p:cNvGrpSpPr>
          <p:nvPr/>
        </p:nvGrpSpPr>
        <p:grpSpPr bwMode="auto">
          <a:xfrm>
            <a:off x="6172200" y="3276600"/>
            <a:ext cx="2362200" cy="457200"/>
            <a:chOff x="3120" y="960"/>
            <a:chExt cx="1440" cy="240"/>
          </a:xfrm>
        </p:grpSpPr>
        <p:sp>
          <p:nvSpPr>
            <p:cNvPr id="69712" name="Rectangle 80"/>
            <p:cNvSpPr>
              <a:spLocks noChangeArrowheads="1"/>
            </p:cNvSpPr>
            <p:nvPr/>
          </p:nvSpPr>
          <p:spPr bwMode="auto">
            <a:xfrm>
              <a:off x="3120" y="960"/>
              <a:ext cx="1440" cy="240"/>
            </a:xfrm>
            <a:prstGeom prst="rect">
              <a:avLst/>
            </a:prstGeom>
            <a:solidFill>
              <a:srgbClr val="009900"/>
            </a:solidFill>
            <a:ln w="9525">
              <a:solidFill>
                <a:schemeClr val="tx1"/>
              </a:solidFill>
              <a:miter lim="800000"/>
              <a:headEnd/>
              <a:tailEnd/>
            </a:ln>
            <a:effectLst/>
          </p:spPr>
          <p:txBody>
            <a:bodyPr wrap="none" anchor="ctr"/>
            <a:lstStyle/>
            <a:p>
              <a:endParaRPr lang="en-US"/>
            </a:p>
          </p:txBody>
        </p:sp>
        <p:sp>
          <p:nvSpPr>
            <p:cNvPr id="69713" name="Line 81"/>
            <p:cNvSpPr>
              <a:spLocks noChangeShapeType="1"/>
            </p:cNvSpPr>
            <p:nvPr/>
          </p:nvSpPr>
          <p:spPr bwMode="auto">
            <a:xfrm>
              <a:off x="3456" y="960"/>
              <a:ext cx="0" cy="240"/>
            </a:xfrm>
            <a:prstGeom prst="line">
              <a:avLst/>
            </a:prstGeom>
            <a:noFill/>
            <a:ln w="9525">
              <a:solidFill>
                <a:schemeClr val="tx1"/>
              </a:solidFill>
              <a:round/>
              <a:headEnd/>
              <a:tailEnd/>
            </a:ln>
            <a:effectLst/>
          </p:spPr>
          <p:txBody>
            <a:bodyPr/>
            <a:lstStyle/>
            <a:p>
              <a:endParaRPr lang="en-US"/>
            </a:p>
          </p:txBody>
        </p:sp>
      </p:grpSp>
      <p:sp>
        <p:nvSpPr>
          <p:cNvPr id="69714" name="Line 82"/>
          <p:cNvSpPr>
            <a:spLocks noChangeShapeType="1"/>
          </p:cNvSpPr>
          <p:nvPr/>
        </p:nvSpPr>
        <p:spPr bwMode="auto">
          <a:xfrm flipV="1">
            <a:off x="1346200" y="3733800"/>
            <a:ext cx="7340600" cy="0"/>
          </a:xfrm>
          <a:prstGeom prst="line">
            <a:avLst/>
          </a:prstGeom>
          <a:noFill/>
          <a:ln w="9525">
            <a:solidFill>
              <a:schemeClr val="tx1"/>
            </a:solidFill>
            <a:round/>
            <a:headEnd/>
            <a:tailEnd type="triangle" w="med" len="med"/>
          </a:ln>
          <a:effectLst/>
        </p:spPr>
        <p:txBody>
          <a:bodyPr/>
          <a:lstStyle/>
          <a:p>
            <a:endParaRPr lang="en-US"/>
          </a:p>
        </p:txBody>
      </p:sp>
      <p:graphicFrame>
        <p:nvGraphicFramePr>
          <p:cNvPr id="69715" name="Object 83"/>
          <p:cNvGraphicFramePr>
            <a:graphicFrameLocks noChangeAspect="1"/>
          </p:cNvGraphicFramePr>
          <p:nvPr/>
        </p:nvGraphicFramePr>
        <p:xfrm>
          <a:off x="8534400" y="3810000"/>
          <a:ext cx="254000" cy="279400"/>
        </p:xfrm>
        <a:graphic>
          <a:graphicData uri="http://schemas.openxmlformats.org/presentationml/2006/ole">
            <p:oleObj spid="_x0000_s69715" name="Equation" r:id="rId15" imgW="126720" imgH="139680" progId="Equation.3">
              <p:embed/>
            </p:oleObj>
          </a:graphicData>
        </a:graphic>
      </p:graphicFrame>
      <p:sp>
        <p:nvSpPr>
          <p:cNvPr id="69716" name="Text Box 84"/>
          <p:cNvSpPr txBox="1">
            <a:spLocks noChangeArrowheads="1"/>
          </p:cNvSpPr>
          <p:nvPr/>
        </p:nvSpPr>
        <p:spPr bwMode="auto">
          <a:xfrm>
            <a:off x="5791200" y="1752600"/>
            <a:ext cx="1447800" cy="336550"/>
          </a:xfrm>
          <a:prstGeom prst="rect">
            <a:avLst/>
          </a:prstGeom>
          <a:solidFill>
            <a:schemeClr val="bg1"/>
          </a:solidFill>
          <a:ln w="9525">
            <a:noFill/>
            <a:miter lim="800000"/>
            <a:headEnd/>
            <a:tailEnd/>
          </a:ln>
          <a:effectLst/>
        </p:spPr>
        <p:txBody>
          <a:bodyPr>
            <a:spAutoFit/>
          </a:bodyPr>
          <a:lstStyle/>
          <a:p>
            <a:pPr algn="ctr">
              <a:spcBef>
                <a:spcPct val="50000"/>
              </a:spcBef>
            </a:pPr>
            <a:r>
              <a:rPr lang="en-US" sz="1600"/>
              <a:t>data</a:t>
            </a:r>
          </a:p>
        </p:txBody>
      </p:sp>
      <p:sp>
        <p:nvSpPr>
          <p:cNvPr id="69717" name="Text Box 85"/>
          <p:cNvSpPr txBox="1">
            <a:spLocks noChangeArrowheads="1"/>
          </p:cNvSpPr>
          <p:nvPr/>
        </p:nvSpPr>
        <p:spPr bwMode="auto">
          <a:xfrm>
            <a:off x="6858000" y="3352800"/>
            <a:ext cx="1447800" cy="336550"/>
          </a:xfrm>
          <a:prstGeom prst="rect">
            <a:avLst/>
          </a:prstGeom>
          <a:solidFill>
            <a:schemeClr val="bg1"/>
          </a:solidFill>
          <a:ln w="9525">
            <a:noFill/>
            <a:miter lim="800000"/>
            <a:headEnd/>
            <a:tailEnd/>
          </a:ln>
          <a:effectLst/>
        </p:spPr>
        <p:txBody>
          <a:bodyPr>
            <a:spAutoFit/>
          </a:bodyPr>
          <a:lstStyle/>
          <a:p>
            <a:pPr algn="ctr">
              <a:spcBef>
                <a:spcPct val="50000"/>
              </a:spcBef>
            </a:pPr>
            <a:r>
              <a:rPr lang="en-US" sz="1600"/>
              <a:t>data</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Line 2"/>
          <p:cNvSpPr>
            <a:spLocks noChangeShapeType="1"/>
          </p:cNvSpPr>
          <p:nvPr/>
        </p:nvSpPr>
        <p:spPr bwMode="auto">
          <a:xfrm>
            <a:off x="1422400" y="5486400"/>
            <a:ext cx="5181600" cy="0"/>
          </a:xfrm>
          <a:prstGeom prst="line">
            <a:avLst/>
          </a:prstGeom>
          <a:noFill/>
          <a:ln w="9525">
            <a:solidFill>
              <a:schemeClr val="tx1"/>
            </a:solidFill>
            <a:round/>
            <a:headEnd/>
            <a:tailEnd type="triangle" w="med" len="med"/>
          </a:ln>
          <a:effectLst/>
        </p:spPr>
        <p:txBody>
          <a:bodyPr/>
          <a:lstStyle/>
          <a:p>
            <a:endParaRPr lang="en-US"/>
          </a:p>
        </p:txBody>
      </p:sp>
      <p:sp>
        <p:nvSpPr>
          <p:cNvPr id="165891" name="Line 3"/>
          <p:cNvSpPr>
            <a:spLocks noChangeShapeType="1"/>
          </p:cNvSpPr>
          <p:nvPr/>
        </p:nvSpPr>
        <p:spPr bwMode="auto">
          <a:xfrm flipV="1">
            <a:off x="1727200" y="4572000"/>
            <a:ext cx="0" cy="1066800"/>
          </a:xfrm>
          <a:prstGeom prst="line">
            <a:avLst/>
          </a:prstGeom>
          <a:noFill/>
          <a:ln w="9525">
            <a:solidFill>
              <a:schemeClr val="tx1"/>
            </a:solidFill>
            <a:round/>
            <a:headEnd/>
            <a:tailEnd type="triangle" w="med" len="med"/>
          </a:ln>
          <a:effectLst/>
        </p:spPr>
        <p:txBody>
          <a:bodyPr/>
          <a:lstStyle/>
          <a:p>
            <a:endParaRPr lang="en-US"/>
          </a:p>
        </p:txBody>
      </p:sp>
      <p:sp>
        <p:nvSpPr>
          <p:cNvPr id="165892" name="Line 4"/>
          <p:cNvSpPr>
            <a:spLocks noChangeShapeType="1"/>
          </p:cNvSpPr>
          <p:nvPr/>
        </p:nvSpPr>
        <p:spPr bwMode="auto">
          <a:xfrm>
            <a:off x="1651000" y="4800600"/>
            <a:ext cx="4724400" cy="76200"/>
          </a:xfrm>
          <a:prstGeom prst="line">
            <a:avLst/>
          </a:prstGeom>
          <a:noFill/>
          <a:ln w="9525">
            <a:solidFill>
              <a:schemeClr val="tx1"/>
            </a:solidFill>
            <a:prstDash val="dash"/>
            <a:round/>
            <a:headEnd/>
            <a:tailEnd/>
          </a:ln>
          <a:effectLst/>
        </p:spPr>
        <p:txBody>
          <a:bodyPr/>
          <a:lstStyle/>
          <a:p>
            <a:endParaRPr lang="en-US"/>
          </a:p>
        </p:txBody>
      </p:sp>
      <p:graphicFrame>
        <p:nvGraphicFramePr>
          <p:cNvPr id="165893" name="Object 5"/>
          <p:cNvGraphicFramePr>
            <a:graphicFrameLocks noChangeAspect="1"/>
          </p:cNvGraphicFramePr>
          <p:nvPr/>
        </p:nvGraphicFramePr>
        <p:xfrm>
          <a:off x="1346200" y="4648200"/>
          <a:ext cx="171450" cy="317500"/>
        </p:xfrm>
        <a:graphic>
          <a:graphicData uri="http://schemas.openxmlformats.org/presentationml/2006/ole">
            <p:oleObj spid="_x0000_s165893" name="Equation" r:id="rId4" imgW="88560" imgH="164880" progId="Equation.3">
              <p:embed/>
            </p:oleObj>
          </a:graphicData>
        </a:graphic>
      </p:graphicFrame>
      <p:graphicFrame>
        <p:nvGraphicFramePr>
          <p:cNvPr id="165894" name="Object 6"/>
          <p:cNvGraphicFramePr>
            <a:graphicFrameLocks noChangeAspect="1"/>
          </p:cNvGraphicFramePr>
          <p:nvPr/>
        </p:nvGraphicFramePr>
        <p:xfrm>
          <a:off x="1193800" y="4103688"/>
          <a:ext cx="655638" cy="466725"/>
        </p:xfrm>
        <a:graphic>
          <a:graphicData uri="http://schemas.openxmlformats.org/presentationml/2006/ole">
            <p:oleObj spid="_x0000_s165894" name="Equation" r:id="rId5" imgW="355320" imgH="253800" progId="Equation.3">
              <p:embed/>
            </p:oleObj>
          </a:graphicData>
        </a:graphic>
      </p:graphicFrame>
      <p:sp>
        <p:nvSpPr>
          <p:cNvPr id="165895" name="Line 7"/>
          <p:cNvSpPr>
            <a:spLocks noChangeShapeType="1"/>
          </p:cNvSpPr>
          <p:nvPr/>
        </p:nvSpPr>
        <p:spPr bwMode="auto">
          <a:xfrm>
            <a:off x="4927600" y="4876800"/>
            <a:ext cx="0" cy="685800"/>
          </a:xfrm>
          <a:prstGeom prst="line">
            <a:avLst/>
          </a:prstGeom>
          <a:noFill/>
          <a:ln w="9525">
            <a:solidFill>
              <a:schemeClr val="tx1"/>
            </a:solidFill>
            <a:prstDash val="dash"/>
            <a:round/>
            <a:headEnd/>
            <a:tailEnd/>
          </a:ln>
          <a:effectLst/>
        </p:spPr>
        <p:txBody>
          <a:bodyPr/>
          <a:lstStyle/>
          <a:p>
            <a:endParaRPr lang="en-US"/>
          </a:p>
        </p:txBody>
      </p:sp>
      <p:graphicFrame>
        <p:nvGraphicFramePr>
          <p:cNvPr id="165896" name="Object 8"/>
          <p:cNvGraphicFramePr>
            <a:graphicFrameLocks noChangeAspect="1"/>
          </p:cNvGraphicFramePr>
          <p:nvPr/>
        </p:nvGraphicFramePr>
        <p:xfrm>
          <a:off x="4800600" y="5715000"/>
          <a:ext cx="330200" cy="457200"/>
        </p:xfrm>
        <a:graphic>
          <a:graphicData uri="http://schemas.openxmlformats.org/presentationml/2006/ole">
            <p:oleObj spid="_x0000_s165896" name="Equation" r:id="rId6" imgW="164880" imgH="228600" progId="Equation.3">
              <p:embed/>
            </p:oleObj>
          </a:graphicData>
        </a:graphic>
      </p:graphicFrame>
      <p:graphicFrame>
        <p:nvGraphicFramePr>
          <p:cNvPr id="165897" name="Object 9"/>
          <p:cNvGraphicFramePr>
            <a:graphicFrameLocks noChangeAspect="1"/>
          </p:cNvGraphicFramePr>
          <p:nvPr/>
        </p:nvGraphicFramePr>
        <p:xfrm>
          <a:off x="6604000" y="5562600"/>
          <a:ext cx="254000" cy="279400"/>
        </p:xfrm>
        <a:graphic>
          <a:graphicData uri="http://schemas.openxmlformats.org/presentationml/2006/ole">
            <p:oleObj spid="_x0000_s165897" name="Equation" r:id="rId7" imgW="126720" imgH="139680" progId="Equation.3">
              <p:embed/>
            </p:oleObj>
          </a:graphicData>
        </a:graphic>
      </p:graphicFrame>
      <p:sp>
        <p:nvSpPr>
          <p:cNvPr id="165898" name="Text Box 10"/>
          <p:cNvSpPr txBox="1">
            <a:spLocks noChangeArrowheads="1"/>
          </p:cNvSpPr>
          <p:nvPr/>
        </p:nvSpPr>
        <p:spPr bwMode="auto">
          <a:xfrm>
            <a:off x="5638800" y="4267200"/>
            <a:ext cx="1447800" cy="366713"/>
          </a:xfrm>
          <a:prstGeom prst="rect">
            <a:avLst/>
          </a:prstGeom>
          <a:noFill/>
          <a:ln w="9525">
            <a:noFill/>
            <a:miter lim="800000"/>
            <a:headEnd/>
            <a:tailEnd/>
          </a:ln>
          <a:effectLst/>
        </p:spPr>
        <p:txBody>
          <a:bodyPr>
            <a:spAutoFit/>
          </a:bodyPr>
          <a:lstStyle/>
          <a:p>
            <a:pPr>
              <a:spcBef>
                <a:spcPct val="50000"/>
              </a:spcBef>
            </a:pPr>
            <a:r>
              <a:rPr lang="en-US"/>
              <a:t>MAX when</a:t>
            </a:r>
          </a:p>
        </p:txBody>
      </p:sp>
      <p:graphicFrame>
        <p:nvGraphicFramePr>
          <p:cNvPr id="165899" name="Object 11"/>
          <p:cNvGraphicFramePr>
            <a:graphicFrameLocks noChangeAspect="1"/>
          </p:cNvGraphicFramePr>
          <p:nvPr/>
        </p:nvGraphicFramePr>
        <p:xfrm>
          <a:off x="5553075" y="4648200"/>
          <a:ext cx="1773238" cy="341313"/>
        </p:xfrm>
        <a:graphic>
          <a:graphicData uri="http://schemas.openxmlformats.org/presentationml/2006/ole">
            <p:oleObj spid="_x0000_s165899" name="Equation" r:id="rId8" imgW="1054080" imgH="203040" progId="Equation.3">
              <p:embed/>
            </p:oleObj>
          </a:graphicData>
        </a:graphic>
      </p:graphicFrame>
      <p:graphicFrame>
        <p:nvGraphicFramePr>
          <p:cNvPr id="165900" name="Object 12"/>
          <p:cNvGraphicFramePr>
            <a:graphicFrameLocks noChangeAspect="1"/>
          </p:cNvGraphicFramePr>
          <p:nvPr/>
        </p:nvGraphicFramePr>
        <p:xfrm>
          <a:off x="1182688" y="1143000"/>
          <a:ext cx="549275" cy="366713"/>
        </p:xfrm>
        <a:graphic>
          <a:graphicData uri="http://schemas.openxmlformats.org/presentationml/2006/ole">
            <p:oleObj spid="_x0000_s165900" name="Equation" r:id="rId9" imgW="304560" imgH="203040" progId="Equation.3">
              <p:embed/>
            </p:oleObj>
          </a:graphicData>
        </a:graphic>
      </p:graphicFrame>
      <p:sp>
        <p:nvSpPr>
          <p:cNvPr id="165901" name="Rectangle 13"/>
          <p:cNvSpPr>
            <a:spLocks noChangeArrowheads="1"/>
          </p:cNvSpPr>
          <p:nvPr/>
        </p:nvSpPr>
        <p:spPr bwMode="auto">
          <a:xfrm>
            <a:off x="1879600" y="1765300"/>
            <a:ext cx="623888" cy="3762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5902" name="Rectangle 14"/>
          <p:cNvSpPr>
            <a:spLocks noChangeArrowheads="1"/>
          </p:cNvSpPr>
          <p:nvPr/>
        </p:nvSpPr>
        <p:spPr bwMode="auto">
          <a:xfrm>
            <a:off x="3708400" y="1752600"/>
            <a:ext cx="1219200" cy="3762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5903" name="Rectangle 15"/>
          <p:cNvSpPr>
            <a:spLocks noChangeArrowheads="1"/>
          </p:cNvSpPr>
          <p:nvPr/>
        </p:nvSpPr>
        <p:spPr bwMode="auto">
          <a:xfrm>
            <a:off x="2489200" y="1752600"/>
            <a:ext cx="1233488" cy="3762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5904" name="Freeform 16"/>
          <p:cNvSpPr>
            <a:spLocks/>
          </p:cNvSpPr>
          <p:nvPr/>
        </p:nvSpPr>
        <p:spPr bwMode="auto">
          <a:xfrm>
            <a:off x="1066800" y="1828800"/>
            <a:ext cx="762000" cy="304800"/>
          </a:xfrm>
          <a:custGeom>
            <a:avLst/>
            <a:gdLst/>
            <a:ahLst/>
            <a:cxnLst>
              <a:cxn ang="0">
                <a:pos x="0" y="592"/>
              </a:cxn>
              <a:cxn ang="0">
                <a:pos x="48" y="112"/>
              </a:cxn>
              <a:cxn ang="0">
                <a:pos x="96" y="784"/>
              </a:cxn>
              <a:cxn ang="0">
                <a:pos x="144" y="352"/>
              </a:cxn>
              <a:cxn ang="0">
                <a:pos x="192" y="640"/>
              </a:cxn>
              <a:cxn ang="0">
                <a:pos x="240" y="256"/>
              </a:cxn>
              <a:cxn ang="0">
                <a:pos x="288" y="688"/>
              </a:cxn>
              <a:cxn ang="0">
                <a:pos x="384" y="304"/>
              </a:cxn>
              <a:cxn ang="0">
                <a:pos x="432" y="640"/>
              </a:cxn>
              <a:cxn ang="0">
                <a:pos x="480" y="256"/>
              </a:cxn>
              <a:cxn ang="0">
                <a:pos x="528" y="688"/>
              </a:cxn>
              <a:cxn ang="0">
                <a:pos x="720" y="16"/>
              </a:cxn>
              <a:cxn ang="0">
                <a:pos x="768" y="784"/>
              </a:cxn>
              <a:cxn ang="0">
                <a:pos x="1008" y="208"/>
              </a:cxn>
              <a:cxn ang="0">
                <a:pos x="1104" y="688"/>
              </a:cxn>
              <a:cxn ang="0">
                <a:pos x="1200" y="160"/>
              </a:cxn>
              <a:cxn ang="0">
                <a:pos x="1248" y="352"/>
              </a:cxn>
              <a:cxn ang="0">
                <a:pos x="1296" y="112"/>
              </a:cxn>
              <a:cxn ang="0">
                <a:pos x="1488" y="832"/>
              </a:cxn>
              <a:cxn ang="0">
                <a:pos x="1728" y="112"/>
              </a:cxn>
              <a:cxn ang="0">
                <a:pos x="1824" y="352"/>
              </a:cxn>
              <a:cxn ang="0">
                <a:pos x="1872" y="160"/>
              </a:cxn>
              <a:cxn ang="0">
                <a:pos x="1968" y="736"/>
              </a:cxn>
              <a:cxn ang="0">
                <a:pos x="2160" y="160"/>
              </a:cxn>
              <a:cxn ang="0">
                <a:pos x="2256" y="304"/>
              </a:cxn>
              <a:cxn ang="0">
                <a:pos x="2256" y="160"/>
              </a:cxn>
              <a:cxn ang="0">
                <a:pos x="2400" y="784"/>
              </a:cxn>
              <a:cxn ang="0">
                <a:pos x="2448" y="640"/>
              </a:cxn>
              <a:cxn ang="0">
                <a:pos x="2496" y="688"/>
              </a:cxn>
              <a:cxn ang="0">
                <a:pos x="2544" y="352"/>
              </a:cxn>
              <a:cxn ang="0">
                <a:pos x="2592" y="544"/>
              </a:cxn>
              <a:cxn ang="0">
                <a:pos x="2688" y="256"/>
              </a:cxn>
              <a:cxn ang="0">
                <a:pos x="2688" y="784"/>
              </a:cxn>
              <a:cxn ang="0">
                <a:pos x="2832" y="208"/>
              </a:cxn>
            </a:cxnLst>
            <a:rect l="0" t="0" r="r" b="b"/>
            <a:pathLst>
              <a:path w="2832" h="864">
                <a:moveTo>
                  <a:pt x="0" y="592"/>
                </a:moveTo>
                <a:cubicBezTo>
                  <a:pt x="16" y="336"/>
                  <a:pt x="32" y="80"/>
                  <a:pt x="48" y="112"/>
                </a:cubicBezTo>
                <a:cubicBezTo>
                  <a:pt x="64" y="144"/>
                  <a:pt x="80" y="744"/>
                  <a:pt x="96" y="784"/>
                </a:cubicBezTo>
                <a:cubicBezTo>
                  <a:pt x="112" y="824"/>
                  <a:pt x="128" y="376"/>
                  <a:pt x="144" y="352"/>
                </a:cubicBezTo>
                <a:cubicBezTo>
                  <a:pt x="160" y="328"/>
                  <a:pt x="176" y="656"/>
                  <a:pt x="192" y="640"/>
                </a:cubicBezTo>
                <a:cubicBezTo>
                  <a:pt x="208" y="624"/>
                  <a:pt x="224" y="248"/>
                  <a:pt x="240" y="256"/>
                </a:cubicBezTo>
                <a:cubicBezTo>
                  <a:pt x="256" y="264"/>
                  <a:pt x="264" y="680"/>
                  <a:pt x="288" y="688"/>
                </a:cubicBezTo>
                <a:cubicBezTo>
                  <a:pt x="312" y="696"/>
                  <a:pt x="360" y="312"/>
                  <a:pt x="384" y="304"/>
                </a:cubicBezTo>
                <a:cubicBezTo>
                  <a:pt x="408" y="296"/>
                  <a:pt x="416" y="648"/>
                  <a:pt x="432" y="640"/>
                </a:cubicBezTo>
                <a:cubicBezTo>
                  <a:pt x="448" y="632"/>
                  <a:pt x="464" y="248"/>
                  <a:pt x="480" y="256"/>
                </a:cubicBezTo>
                <a:cubicBezTo>
                  <a:pt x="496" y="264"/>
                  <a:pt x="488" y="728"/>
                  <a:pt x="528" y="688"/>
                </a:cubicBezTo>
                <a:cubicBezTo>
                  <a:pt x="568" y="648"/>
                  <a:pt x="680" y="0"/>
                  <a:pt x="720" y="16"/>
                </a:cubicBezTo>
                <a:cubicBezTo>
                  <a:pt x="760" y="32"/>
                  <a:pt x="720" y="752"/>
                  <a:pt x="768" y="784"/>
                </a:cubicBezTo>
                <a:cubicBezTo>
                  <a:pt x="816" y="816"/>
                  <a:pt x="952" y="224"/>
                  <a:pt x="1008" y="208"/>
                </a:cubicBezTo>
                <a:cubicBezTo>
                  <a:pt x="1064" y="192"/>
                  <a:pt x="1072" y="696"/>
                  <a:pt x="1104" y="688"/>
                </a:cubicBezTo>
                <a:cubicBezTo>
                  <a:pt x="1136" y="680"/>
                  <a:pt x="1176" y="216"/>
                  <a:pt x="1200" y="160"/>
                </a:cubicBezTo>
                <a:cubicBezTo>
                  <a:pt x="1224" y="104"/>
                  <a:pt x="1232" y="360"/>
                  <a:pt x="1248" y="352"/>
                </a:cubicBezTo>
                <a:cubicBezTo>
                  <a:pt x="1264" y="344"/>
                  <a:pt x="1256" y="32"/>
                  <a:pt x="1296" y="112"/>
                </a:cubicBezTo>
                <a:cubicBezTo>
                  <a:pt x="1336" y="192"/>
                  <a:pt x="1416" y="832"/>
                  <a:pt x="1488" y="832"/>
                </a:cubicBezTo>
                <a:cubicBezTo>
                  <a:pt x="1560" y="832"/>
                  <a:pt x="1672" y="192"/>
                  <a:pt x="1728" y="112"/>
                </a:cubicBezTo>
                <a:cubicBezTo>
                  <a:pt x="1784" y="32"/>
                  <a:pt x="1800" y="344"/>
                  <a:pt x="1824" y="352"/>
                </a:cubicBezTo>
                <a:cubicBezTo>
                  <a:pt x="1848" y="360"/>
                  <a:pt x="1848" y="96"/>
                  <a:pt x="1872" y="160"/>
                </a:cubicBezTo>
                <a:cubicBezTo>
                  <a:pt x="1896" y="224"/>
                  <a:pt x="1920" y="736"/>
                  <a:pt x="1968" y="736"/>
                </a:cubicBezTo>
                <a:cubicBezTo>
                  <a:pt x="2016" y="736"/>
                  <a:pt x="2112" y="232"/>
                  <a:pt x="2160" y="160"/>
                </a:cubicBezTo>
                <a:cubicBezTo>
                  <a:pt x="2208" y="88"/>
                  <a:pt x="2240" y="304"/>
                  <a:pt x="2256" y="304"/>
                </a:cubicBezTo>
                <a:cubicBezTo>
                  <a:pt x="2272" y="304"/>
                  <a:pt x="2232" y="80"/>
                  <a:pt x="2256" y="160"/>
                </a:cubicBezTo>
                <a:cubicBezTo>
                  <a:pt x="2280" y="240"/>
                  <a:pt x="2368" y="704"/>
                  <a:pt x="2400" y="784"/>
                </a:cubicBezTo>
                <a:cubicBezTo>
                  <a:pt x="2432" y="864"/>
                  <a:pt x="2432" y="656"/>
                  <a:pt x="2448" y="640"/>
                </a:cubicBezTo>
                <a:cubicBezTo>
                  <a:pt x="2464" y="624"/>
                  <a:pt x="2480" y="736"/>
                  <a:pt x="2496" y="688"/>
                </a:cubicBezTo>
                <a:cubicBezTo>
                  <a:pt x="2512" y="640"/>
                  <a:pt x="2528" y="376"/>
                  <a:pt x="2544" y="352"/>
                </a:cubicBezTo>
                <a:cubicBezTo>
                  <a:pt x="2560" y="328"/>
                  <a:pt x="2568" y="560"/>
                  <a:pt x="2592" y="544"/>
                </a:cubicBezTo>
                <a:cubicBezTo>
                  <a:pt x="2616" y="528"/>
                  <a:pt x="2672" y="216"/>
                  <a:pt x="2688" y="256"/>
                </a:cubicBezTo>
                <a:cubicBezTo>
                  <a:pt x="2704" y="296"/>
                  <a:pt x="2664" y="792"/>
                  <a:pt x="2688" y="784"/>
                </a:cubicBezTo>
                <a:cubicBezTo>
                  <a:pt x="2712" y="776"/>
                  <a:pt x="2772" y="492"/>
                  <a:pt x="2832" y="208"/>
                </a:cubicBezTo>
              </a:path>
            </a:pathLst>
          </a:custGeom>
          <a:noFill/>
          <a:ln w="9525">
            <a:solidFill>
              <a:schemeClr val="tx1"/>
            </a:solidFill>
            <a:round/>
            <a:headEnd/>
            <a:tailEnd/>
          </a:ln>
          <a:effectLst/>
        </p:spPr>
        <p:txBody>
          <a:bodyPr/>
          <a:lstStyle/>
          <a:p>
            <a:endParaRPr lang="en-US"/>
          </a:p>
        </p:txBody>
      </p:sp>
      <p:sp>
        <p:nvSpPr>
          <p:cNvPr id="165905" name="Text Box 17"/>
          <p:cNvSpPr txBox="1">
            <a:spLocks noChangeArrowheads="1"/>
          </p:cNvSpPr>
          <p:nvPr/>
        </p:nvSpPr>
        <p:spPr bwMode="auto">
          <a:xfrm>
            <a:off x="1955800" y="1765300"/>
            <a:ext cx="533400" cy="366713"/>
          </a:xfrm>
          <a:prstGeom prst="rect">
            <a:avLst/>
          </a:prstGeom>
          <a:noFill/>
          <a:ln w="9525">
            <a:noFill/>
            <a:miter lim="800000"/>
            <a:headEnd/>
            <a:tailEnd/>
          </a:ln>
          <a:effectLst/>
        </p:spPr>
        <p:txBody>
          <a:bodyPr>
            <a:spAutoFit/>
          </a:bodyPr>
          <a:lstStyle/>
          <a:p>
            <a:pPr algn="ctr">
              <a:spcBef>
                <a:spcPct val="50000"/>
              </a:spcBef>
            </a:pPr>
            <a:r>
              <a:rPr lang="en-US" i="1"/>
              <a:t>64</a:t>
            </a:r>
          </a:p>
        </p:txBody>
      </p:sp>
      <p:sp>
        <p:nvSpPr>
          <p:cNvPr id="165906" name="Text Box 18"/>
          <p:cNvSpPr txBox="1">
            <a:spLocks noChangeArrowheads="1"/>
          </p:cNvSpPr>
          <p:nvPr/>
        </p:nvSpPr>
        <p:spPr bwMode="auto">
          <a:xfrm>
            <a:off x="2717800" y="1765300"/>
            <a:ext cx="685800" cy="366713"/>
          </a:xfrm>
          <a:prstGeom prst="rect">
            <a:avLst/>
          </a:prstGeom>
          <a:noFill/>
          <a:ln w="9525">
            <a:noFill/>
            <a:miter lim="800000"/>
            <a:headEnd/>
            <a:tailEnd/>
          </a:ln>
          <a:effectLst/>
        </p:spPr>
        <p:txBody>
          <a:bodyPr>
            <a:spAutoFit/>
          </a:bodyPr>
          <a:lstStyle/>
          <a:p>
            <a:pPr algn="ctr">
              <a:spcBef>
                <a:spcPct val="50000"/>
              </a:spcBef>
            </a:pPr>
            <a:r>
              <a:rPr lang="en-US" i="1"/>
              <a:t>128</a:t>
            </a:r>
          </a:p>
        </p:txBody>
      </p:sp>
      <p:sp>
        <p:nvSpPr>
          <p:cNvPr id="165907" name="Text Box 19"/>
          <p:cNvSpPr txBox="1">
            <a:spLocks noChangeArrowheads="1"/>
          </p:cNvSpPr>
          <p:nvPr/>
        </p:nvSpPr>
        <p:spPr bwMode="auto">
          <a:xfrm>
            <a:off x="3937000" y="1765300"/>
            <a:ext cx="685800" cy="366713"/>
          </a:xfrm>
          <a:prstGeom prst="rect">
            <a:avLst/>
          </a:prstGeom>
          <a:noFill/>
          <a:ln w="9525">
            <a:noFill/>
            <a:miter lim="800000"/>
            <a:headEnd/>
            <a:tailEnd/>
          </a:ln>
          <a:effectLst/>
        </p:spPr>
        <p:txBody>
          <a:bodyPr>
            <a:spAutoFit/>
          </a:bodyPr>
          <a:lstStyle/>
          <a:p>
            <a:pPr algn="ctr">
              <a:spcBef>
                <a:spcPct val="50000"/>
              </a:spcBef>
            </a:pPr>
            <a:r>
              <a:rPr lang="en-US" i="1"/>
              <a:t>128</a:t>
            </a:r>
          </a:p>
        </p:txBody>
      </p:sp>
      <p:graphicFrame>
        <p:nvGraphicFramePr>
          <p:cNvPr id="165908" name="Object 20"/>
          <p:cNvGraphicFramePr>
            <a:graphicFrameLocks noChangeAspect="1"/>
          </p:cNvGraphicFramePr>
          <p:nvPr/>
        </p:nvGraphicFramePr>
        <p:xfrm>
          <a:off x="4800600" y="2209800"/>
          <a:ext cx="330200" cy="457200"/>
        </p:xfrm>
        <a:graphic>
          <a:graphicData uri="http://schemas.openxmlformats.org/presentationml/2006/ole">
            <p:oleObj spid="_x0000_s165908" name="Equation" r:id="rId10" imgW="164880" imgH="228600" progId="Equation.3">
              <p:embed/>
            </p:oleObj>
          </a:graphicData>
        </a:graphic>
      </p:graphicFrame>
      <p:graphicFrame>
        <p:nvGraphicFramePr>
          <p:cNvPr id="165909" name="Object 21"/>
          <p:cNvGraphicFramePr>
            <a:graphicFrameLocks noChangeAspect="1"/>
          </p:cNvGraphicFramePr>
          <p:nvPr/>
        </p:nvGraphicFramePr>
        <p:xfrm>
          <a:off x="1258888" y="2895600"/>
          <a:ext cx="1168400" cy="366713"/>
        </p:xfrm>
        <a:graphic>
          <a:graphicData uri="http://schemas.openxmlformats.org/presentationml/2006/ole">
            <p:oleObj spid="_x0000_s165909" name="Equation" r:id="rId11" imgW="647640" imgH="203040" progId="Equation.3">
              <p:embed/>
            </p:oleObj>
          </a:graphicData>
        </a:graphic>
      </p:graphicFrame>
      <p:sp>
        <p:nvSpPr>
          <p:cNvPr id="165910" name="Rectangle 22"/>
          <p:cNvSpPr>
            <a:spLocks noChangeArrowheads="1"/>
          </p:cNvSpPr>
          <p:nvPr/>
        </p:nvSpPr>
        <p:spPr bwMode="auto">
          <a:xfrm>
            <a:off x="3103563" y="3365500"/>
            <a:ext cx="623887" cy="3762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5911" name="Rectangle 23"/>
          <p:cNvSpPr>
            <a:spLocks noChangeArrowheads="1"/>
          </p:cNvSpPr>
          <p:nvPr/>
        </p:nvSpPr>
        <p:spPr bwMode="auto">
          <a:xfrm>
            <a:off x="4932363" y="3352800"/>
            <a:ext cx="1219200" cy="3762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5912" name="Rectangle 24"/>
          <p:cNvSpPr>
            <a:spLocks noChangeArrowheads="1"/>
          </p:cNvSpPr>
          <p:nvPr/>
        </p:nvSpPr>
        <p:spPr bwMode="auto">
          <a:xfrm>
            <a:off x="3713163" y="3352800"/>
            <a:ext cx="1233487" cy="3762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5913" name="Freeform 25"/>
          <p:cNvSpPr>
            <a:spLocks/>
          </p:cNvSpPr>
          <p:nvPr/>
        </p:nvSpPr>
        <p:spPr bwMode="auto">
          <a:xfrm>
            <a:off x="2341563" y="3429000"/>
            <a:ext cx="762000" cy="304800"/>
          </a:xfrm>
          <a:custGeom>
            <a:avLst/>
            <a:gdLst/>
            <a:ahLst/>
            <a:cxnLst>
              <a:cxn ang="0">
                <a:pos x="0" y="592"/>
              </a:cxn>
              <a:cxn ang="0">
                <a:pos x="48" y="112"/>
              </a:cxn>
              <a:cxn ang="0">
                <a:pos x="96" y="784"/>
              </a:cxn>
              <a:cxn ang="0">
                <a:pos x="144" y="352"/>
              </a:cxn>
              <a:cxn ang="0">
                <a:pos x="192" y="640"/>
              </a:cxn>
              <a:cxn ang="0">
                <a:pos x="240" y="256"/>
              </a:cxn>
              <a:cxn ang="0">
                <a:pos x="288" y="688"/>
              </a:cxn>
              <a:cxn ang="0">
                <a:pos x="384" y="304"/>
              </a:cxn>
              <a:cxn ang="0">
                <a:pos x="432" y="640"/>
              </a:cxn>
              <a:cxn ang="0">
                <a:pos x="480" y="256"/>
              </a:cxn>
              <a:cxn ang="0">
                <a:pos x="528" y="688"/>
              </a:cxn>
              <a:cxn ang="0">
                <a:pos x="720" y="16"/>
              </a:cxn>
              <a:cxn ang="0">
                <a:pos x="768" y="784"/>
              </a:cxn>
              <a:cxn ang="0">
                <a:pos x="1008" y="208"/>
              </a:cxn>
              <a:cxn ang="0">
                <a:pos x="1104" y="688"/>
              </a:cxn>
              <a:cxn ang="0">
                <a:pos x="1200" y="160"/>
              </a:cxn>
              <a:cxn ang="0">
                <a:pos x="1248" y="352"/>
              </a:cxn>
              <a:cxn ang="0">
                <a:pos x="1296" y="112"/>
              </a:cxn>
              <a:cxn ang="0">
                <a:pos x="1488" y="832"/>
              </a:cxn>
              <a:cxn ang="0">
                <a:pos x="1728" y="112"/>
              </a:cxn>
              <a:cxn ang="0">
                <a:pos x="1824" y="352"/>
              </a:cxn>
              <a:cxn ang="0">
                <a:pos x="1872" y="160"/>
              </a:cxn>
              <a:cxn ang="0">
                <a:pos x="1968" y="736"/>
              </a:cxn>
              <a:cxn ang="0">
                <a:pos x="2160" y="160"/>
              </a:cxn>
              <a:cxn ang="0">
                <a:pos x="2256" y="304"/>
              </a:cxn>
              <a:cxn ang="0">
                <a:pos x="2256" y="160"/>
              </a:cxn>
              <a:cxn ang="0">
                <a:pos x="2400" y="784"/>
              </a:cxn>
              <a:cxn ang="0">
                <a:pos x="2448" y="640"/>
              </a:cxn>
              <a:cxn ang="0">
                <a:pos x="2496" y="688"/>
              </a:cxn>
              <a:cxn ang="0">
                <a:pos x="2544" y="352"/>
              </a:cxn>
              <a:cxn ang="0">
                <a:pos x="2592" y="544"/>
              </a:cxn>
              <a:cxn ang="0">
                <a:pos x="2688" y="256"/>
              </a:cxn>
              <a:cxn ang="0">
                <a:pos x="2688" y="784"/>
              </a:cxn>
              <a:cxn ang="0">
                <a:pos x="2832" y="208"/>
              </a:cxn>
            </a:cxnLst>
            <a:rect l="0" t="0" r="r" b="b"/>
            <a:pathLst>
              <a:path w="2832" h="864">
                <a:moveTo>
                  <a:pt x="0" y="592"/>
                </a:moveTo>
                <a:cubicBezTo>
                  <a:pt x="16" y="336"/>
                  <a:pt x="32" y="80"/>
                  <a:pt x="48" y="112"/>
                </a:cubicBezTo>
                <a:cubicBezTo>
                  <a:pt x="64" y="144"/>
                  <a:pt x="80" y="744"/>
                  <a:pt x="96" y="784"/>
                </a:cubicBezTo>
                <a:cubicBezTo>
                  <a:pt x="112" y="824"/>
                  <a:pt x="128" y="376"/>
                  <a:pt x="144" y="352"/>
                </a:cubicBezTo>
                <a:cubicBezTo>
                  <a:pt x="160" y="328"/>
                  <a:pt x="176" y="656"/>
                  <a:pt x="192" y="640"/>
                </a:cubicBezTo>
                <a:cubicBezTo>
                  <a:pt x="208" y="624"/>
                  <a:pt x="224" y="248"/>
                  <a:pt x="240" y="256"/>
                </a:cubicBezTo>
                <a:cubicBezTo>
                  <a:pt x="256" y="264"/>
                  <a:pt x="264" y="680"/>
                  <a:pt x="288" y="688"/>
                </a:cubicBezTo>
                <a:cubicBezTo>
                  <a:pt x="312" y="696"/>
                  <a:pt x="360" y="312"/>
                  <a:pt x="384" y="304"/>
                </a:cubicBezTo>
                <a:cubicBezTo>
                  <a:pt x="408" y="296"/>
                  <a:pt x="416" y="648"/>
                  <a:pt x="432" y="640"/>
                </a:cubicBezTo>
                <a:cubicBezTo>
                  <a:pt x="448" y="632"/>
                  <a:pt x="464" y="248"/>
                  <a:pt x="480" y="256"/>
                </a:cubicBezTo>
                <a:cubicBezTo>
                  <a:pt x="496" y="264"/>
                  <a:pt x="488" y="728"/>
                  <a:pt x="528" y="688"/>
                </a:cubicBezTo>
                <a:cubicBezTo>
                  <a:pt x="568" y="648"/>
                  <a:pt x="680" y="0"/>
                  <a:pt x="720" y="16"/>
                </a:cubicBezTo>
                <a:cubicBezTo>
                  <a:pt x="760" y="32"/>
                  <a:pt x="720" y="752"/>
                  <a:pt x="768" y="784"/>
                </a:cubicBezTo>
                <a:cubicBezTo>
                  <a:pt x="816" y="816"/>
                  <a:pt x="952" y="224"/>
                  <a:pt x="1008" y="208"/>
                </a:cubicBezTo>
                <a:cubicBezTo>
                  <a:pt x="1064" y="192"/>
                  <a:pt x="1072" y="696"/>
                  <a:pt x="1104" y="688"/>
                </a:cubicBezTo>
                <a:cubicBezTo>
                  <a:pt x="1136" y="680"/>
                  <a:pt x="1176" y="216"/>
                  <a:pt x="1200" y="160"/>
                </a:cubicBezTo>
                <a:cubicBezTo>
                  <a:pt x="1224" y="104"/>
                  <a:pt x="1232" y="360"/>
                  <a:pt x="1248" y="352"/>
                </a:cubicBezTo>
                <a:cubicBezTo>
                  <a:pt x="1264" y="344"/>
                  <a:pt x="1256" y="32"/>
                  <a:pt x="1296" y="112"/>
                </a:cubicBezTo>
                <a:cubicBezTo>
                  <a:pt x="1336" y="192"/>
                  <a:pt x="1416" y="832"/>
                  <a:pt x="1488" y="832"/>
                </a:cubicBezTo>
                <a:cubicBezTo>
                  <a:pt x="1560" y="832"/>
                  <a:pt x="1672" y="192"/>
                  <a:pt x="1728" y="112"/>
                </a:cubicBezTo>
                <a:cubicBezTo>
                  <a:pt x="1784" y="32"/>
                  <a:pt x="1800" y="344"/>
                  <a:pt x="1824" y="352"/>
                </a:cubicBezTo>
                <a:cubicBezTo>
                  <a:pt x="1848" y="360"/>
                  <a:pt x="1848" y="96"/>
                  <a:pt x="1872" y="160"/>
                </a:cubicBezTo>
                <a:cubicBezTo>
                  <a:pt x="1896" y="224"/>
                  <a:pt x="1920" y="736"/>
                  <a:pt x="1968" y="736"/>
                </a:cubicBezTo>
                <a:cubicBezTo>
                  <a:pt x="2016" y="736"/>
                  <a:pt x="2112" y="232"/>
                  <a:pt x="2160" y="160"/>
                </a:cubicBezTo>
                <a:cubicBezTo>
                  <a:pt x="2208" y="88"/>
                  <a:pt x="2240" y="304"/>
                  <a:pt x="2256" y="304"/>
                </a:cubicBezTo>
                <a:cubicBezTo>
                  <a:pt x="2272" y="304"/>
                  <a:pt x="2232" y="80"/>
                  <a:pt x="2256" y="160"/>
                </a:cubicBezTo>
                <a:cubicBezTo>
                  <a:pt x="2280" y="240"/>
                  <a:pt x="2368" y="704"/>
                  <a:pt x="2400" y="784"/>
                </a:cubicBezTo>
                <a:cubicBezTo>
                  <a:pt x="2432" y="864"/>
                  <a:pt x="2432" y="656"/>
                  <a:pt x="2448" y="640"/>
                </a:cubicBezTo>
                <a:cubicBezTo>
                  <a:pt x="2464" y="624"/>
                  <a:pt x="2480" y="736"/>
                  <a:pt x="2496" y="688"/>
                </a:cubicBezTo>
                <a:cubicBezTo>
                  <a:pt x="2512" y="640"/>
                  <a:pt x="2528" y="376"/>
                  <a:pt x="2544" y="352"/>
                </a:cubicBezTo>
                <a:cubicBezTo>
                  <a:pt x="2560" y="328"/>
                  <a:pt x="2568" y="560"/>
                  <a:pt x="2592" y="544"/>
                </a:cubicBezTo>
                <a:cubicBezTo>
                  <a:pt x="2616" y="528"/>
                  <a:pt x="2672" y="216"/>
                  <a:pt x="2688" y="256"/>
                </a:cubicBezTo>
                <a:cubicBezTo>
                  <a:pt x="2704" y="296"/>
                  <a:pt x="2664" y="792"/>
                  <a:pt x="2688" y="784"/>
                </a:cubicBezTo>
                <a:cubicBezTo>
                  <a:pt x="2712" y="776"/>
                  <a:pt x="2772" y="492"/>
                  <a:pt x="2832" y="208"/>
                </a:cubicBezTo>
              </a:path>
            </a:pathLst>
          </a:custGeom>
          <a:noFill/>
          <a:ln w="9525">
            <a:solidFill>
              <a:schemeClr val="tx1"/>
            </a:solidFill>
            <a:round/>
            <a:headEnd/>
            <a:tailEnd/>
          </a:ln>
          <a:effectLst/>
        </p:spPr>
        <p:txBody>
          <a:bodyPr/>
          <a:lstStyle/>
          <a:p>
            <a:endParaRPr lang="en-US"/>
          </a:p>
        </p:txBody>
      </p:sp>
      <p:sp>
        <p:nvSpPr>
          <p:cNvPr id="165914" name="Text Box 26"/>
          <p:cNvSpPr txBox="1">
            <a:spLocks noChangeArrowheads="1"/>
          </p:cNvSpPr>
          <p:nvPr/>
        </p:nvSpPr>
        <p:spPr bwMode="auto">
          <a:xfrm>
            <a:off x="3179763" y="3365500"/>
            <a:ext cx="533400" cy="366713"/>
          </a:xfrm>
          <a:prstGeom prst="rect">
            <a:avLst/>
          </a:prstGeom>
          <a:noFill/>
          <a:ln w="9525">
            <a:noFill/>
            <a:miter lim="800000"/>
            <a:headEnd/>
            <a:tailEnd/>
          </a:ln>
          <a:effectLst/>
        </p:spPr>
        <p:txBody>
          <a:bodyPr>
            <a:spAutoFit/>
          </a:bodyPr>
          <a:lstStyle/>
          <a:p>
            <a:pPr algn="ctr">
              <a:spcBef>
                <a:spcPct val="50000"/>
              </a:spcBef>
            </a:pPr>
            <a:r>
              <a:rPr lang="en-US" i="1"/>
              <a:t>64</a:t>
            </a:r>
          </a:p>
        </p:txBody>
      </p:sp>
      <p:sp>
        <p:nvSpPr>
          <p:cNvPr id="165915" name="Text Box 27"/>
          <p:cNvSpPr txBox="1">
            <a:spLocks noChangeArrowheads="1"/>
          </p:cNvSpPr>
          <p:nvPr/>
        </p:nvSpPr>
        <p:spPr bwMode="auto">
          <a:xfrm>
            <a:off x="3941763" y="3365500"/>
            <a:ext cx="685800" cy="366713"/>
          </a:xfrm>
          <a:prstGeom prst="rect">
            <a:avLst/>
          </a:prstGeom>
          <a:noFill/>
          <a:ln w="9525">
            <a:noFill/>
            <a:miter lim="800000"/>
            <a:headEnd/>
            <a:tailEnd/>
          </a:ln>
          <a:effectLst/>
        </p:spPr>
        <p:txBody>
          <a:bodyPr>
            <a:spAutoFit/>
          </a:bodyPr>
          <a:lstStyle/>
          <a:p>
            <a:pPr algn="ctr">
              <a:spcBef>
                <a:spcPct val="50000"/>
              </a:spcBef>
            </a:pPr>
            <a:r>
              <a:rPr lang="en-US" i="1"/>
              <a:t>128</a:t>
            </a:r>
          </a:p>
        </p:txBody>
      </p:sp>
      <p:sp>
        <p:nvSpPr>
          <p:cNvPr id="165916" name="Text Box 28"/>
          <p:cNvSpPr txBox="1">
            <a:spLocks noChangeArrowheads="1"/>
          </p:cNvSpPr>
          <p:nvPr/>
        </p:nvSpPr>
        <p:spPr bwMode="auto">
          <a:xfrm>
            <a:off x="5160963" y="3365500"/>
            <a:ext cx="685800" cy="366713"/>
          </a:xfrm>
          <a:prstGeom prst="rect">
            <a:avLst/>
          </a:prstGeom>
          <a:noFill/>
          <a:ln w="9525">
            <a:noFill/>
            <a:miter lim="800000"/>
            <a:headEnd/>
            <a:tailEnd/>
          </a:ln>
          <a:effectLst/>
        </p:spPr>
        <p:txBody>
          <a:bodyPr>
            <a:spAutoFit/>
          </a:bodyPr>
          <a:lstStyle/>
          <a:p>
            <a:pPr algn="ctr">
              <a:spcBef>
                <a:spcPct val="50000"/>
              </a:spcBef>
            </a:pPr>
            <a:r>
              <a:rPr lang="en-US" i="1"/>
              <a:t>128</a:t>
            </a:r>
          </a:p>
        </p:txBody>
      </p:sp>
      <p:sp>
        <p:nvSpPr>
          <p:cNvPr id="165917" name="Line 29"/>
          <p:cNvSpPr>
            <a:spLocks noChangeShapeType="1"/>
          </p:cNvSpPr>
          <p:nvPr/>
        </p:nvSpPr>
        <p:spPr bwMode="auto">
          <a:xfrm>
            <a:off x="4953000" y="1447800"/>
            <a:ext cx="0" cy="2743200"/>
          </a:xfrm>
          <a:prstGeom prst="line">
            <a:avLst/>
          </a:prstGeom>
          <a:noFill/>
          <a:ln w="9525">
            <a:solidFill>
              <a:schemeClr val="tx1"/>
            </a:solidFill>
            <a:prstDash val="dash"/>
            <a:round/>
            <a:headEnd/>
            <a:tailEnd/>
          </a:ln>
          <a:effectLst/>
        </p:spPr>
        <p:txBody>
          <a:bodyPr/>
          <a:lstStyle/>
          <a:p>
            <a:endParaRPr lang="en-US"/>
          </a:p>
        </p:txBody>
      </p:sp>
      <p:sp>
        <p:nvSpPr>
          <p:cNvPr id="165918" name="Freeform 30"/>
          <p:cNvSpPr>
            <a:spLocks/>
          </p:cNvSpPr>
          <p:nvPr/>
        </p:nvSpPr>
        <p:spPr bwMode="auto">
          <a:xfrm>
            <a:off x="1498600" y="3429000"/>
            <a:ext cx="762000" cy="304800"/>
          </a:xfrm>
          <a:custGeom>
            <a:avLst/>
            <a:gdLst/>
            <a:ahLst/>
            <a:cxnLst>
              <a:cxn ang="0">
                <a:pos x="0" y="592"/>
              </a:cxn>
              <a:cxn ang="0">
                <a:pos x="48" y="112"/>
              </a:cxn>
              <a:cxn ang="0">
                <a:pos x="96" y="784"/>
              </a:cxn>
              <a:cxn ang="0">
                <a:pos x="144" y="352"/>
              </a:cxn>
              <a:cxn ang="0">
                <a:pos x="192" y="640"/>
              </a:cxn>
              <a:cxn ang="0">
                <a:pos x="240" y="256"/>
              </a:cxn>
              <a:cxn ang="0">
                <a:pos x="288" y="688"/>
              </a:cxn>
              <a:cxn ang="0">
                <a:pos x="384" y="304"/>
              </a:cxn>
              <a:cxn ang="0">
                <a:pos x="432" y="640"/>
              </a:cxn>
              <a:cxn ang="0">
                <a:pos x="480" y="256"/>
              </a:cxn>
              <a:cxn ang="0">
                <a:pos x="528" y="688"/>
              </a:cxn>
              <a:cxn ang="0">
                <a:pos x="720" y="16"/>
              </a:cxn>
              <a:cxn ang="0">
                <a:pos x="768" y="784"/>
              </a:cxn>
              <a:cxn ang="0">
                <a:pos x="1008" y="208"/>
              </a:cxn>
              <a:cxn ang="0">
                <a:pos x="1104" y="688"/>
              </a:cxn>
              <a:cxn ang="0">
                <a:pos x="1200" y="160"/>
              </a:cxn>
              <a:cxn ang="0">
                <a:pos x="1248" y="352"/>
              </a:cxn>
              <a:cxn ang="0">
                <a:pos x="1296" y="112"/>
              </a:cxn>
              <a:cxn ang="0">
                <a:pos x="1488" y="832"/>
              </a:cxn>
              <a:cxn ang="0">
                <a:pos x="1728" y="112"/>
              </a:cxn>
              <a:cxn ang="0">
                <a:pos x="1824" y="352"/>
              </a:cxn>
              <a:cxn ang="0">
                <a:pos x="1872" y="160"/>
              </a:cxn>
              <a:cxn ang="0">
                <a:pos x="1968" y="736"/>
              </a:cxn>
              <a:cxn ang="0">
                <a:pos x="2160" y="160"/>
              </a:cxn>
              <a:cxn ang="0">
                <a:pos x="2256" y="304"/>
              </a:cxn>
              <a:cxn ang="0">
                <a:pos x="2256" y="160"/>
              </a:cxn>
              <a:cxn ang="0">
                <a:pos x="2400" y="784"/>
              </a:cxn>
              <a:cxn ang="0">
                <a:pos x="2448" y="640"/>
              </a:cxn>
              <a:cxn ang="0">
                <a:pos x="2496" y="688"/>
              </a:cxn>
              <a:cxn ang="0">
                <a:pos x="2544" y="352"/>
              </a:cxn>
              <a:cxn ang="0">
                <a:pos x="2592" y="544"/>
              </a:cxn>
              <a:cxn ang="0">
                <a:pos x="2688" y="256"/>
              </a:cxn>
              <a:cxn ang="0">
                <a:pos x="2688" y="784"/>
              </a:cxn>
              <a:cxn ang="0">
                <a:pos x="2832" y="208"/>
              </a:cxn>
            </a:cxnLst>
            <a:rect l="0" t="0" r="r" b="b"/>
            <a:pathLst>
              <a:path w="2832" h="864">
                <a:moveTo>
                  <a:pt x="0" y="592"/>
                </a:moveTo>
                <a:cubicBezTo>
                  <a:pt x="16" y="336"/>
                  <a:pt x="32" y="80"/>
                  <a:pt x="48" y="112"/>
                </a:cubicBezTo>
                <a:cubicBezTo>
                  <a:pt x="64" y="144"/>
                  <a:pt x="80" y="744"/>
                  <a:pt x="96" y="784"/>
                </a:cubicBezTo>
                <a:cubicBezTo>
                  <a:pt x="112" y="824"/>
                  <a:pt x="128" y="376"/>
                  <a:pt x="144" y="352"/>
                </a:cubicBezTo>
                <a:cubicBezTo>
                  <a:pt x="160" y="328"/>
                  <a:pt x="176" y="656"/>
                  <a:pt x="192" y="640"/>
                </a:cubicBezTo>
                <a:cubicBezTo>
                  <a:pt x="208" y="624"/>
                  <a:pt x="224" y="248"/>
                  <a:pt x="240" y="256"/>
                </a:cubicBezTo>
                <a:cubicBezTo>
                  <a:pt x="256" y="264"/>
                  <a:pt x="264" y="680"/>
                  <a:pt x="288" y="688"/>
                </a:cubicBezTo>
                <a:cubicBezTo>
                  <a:pt x="312" y="696"/>
                  <a:pt x="360" y="312"/>
                  <a:pt x="384" y="304"/>
                </a:cubicBezTo>
                <a:cubicBezTo>
                  <a:pt x="408" y="296"/>
                  <a:pt x="416" y="648"/>
                  <a:pt x="432" y="640"/>
                </a:cubicBezTo>
                <a:cubicBezTo>
                  <a:pt x="448" y="632"/>
                  <a:pt x="464" y="248"/>
                  <a:pt x="480" y="256"/>
                </a:cubicBezTo>
                <a:cubicBezTo>
                  <a:pt x="496" y="264"/>
                  <a:pt x="488" y="728"/>
                  <a:pt x="528" y="688"/>
                </a:cubicBezTo>
                <a:cubicBezTo>
                  <a:pt x="568" y="648"/>
                  <a:pt x="680" y="0"/>
                  <a:pt x="720" y="16"/>
                </a:cubicBezTo>
                <a:cubicBezTo>
                  <a:pt x="760" y="32"/>
                  <a:pt x="720" y="752"/>
                  <a:pt x="768" y="784"/>
                </a:cubicBezTo>
                <a:cubicBezTo>
                  <a:pt x="816" y="816"/>
                  <a:pt x="952" y="224"/>
                  <a:pt x="1008" y="208"/>
                </a:cubicBezTo>
                <a:cubicBezTo>
                  <a:pt x="1064" y="192"/>
                  <a:pt x="1072" y="696"/>
                  <a:pt x="1104" y="688"/>
                </a:cubicBezTo>
                <a:cubicBezTo>
                  <a:pt x="1136" y="680"/>
                  <a:pt x="1176" y="216"/>
                  <a:pt x="1200" y="160"/>
                </a:cubicBezTo>
                <a:cubicBezTo>
                  <a:pt x="1224" y="104"/>
                  <a:pt x="1232" y="360"/>
                  <a:pt x="1248" y="352"/>
                </a:cubicBezTo>
                <a:cubicBezTo>
                  <a:pt x="1264" y="344"/>
                  <a:pt x="1256" y="32"/>
                  <a:pt x="1296" y="112"/>
                </a:cubicBezTo>
                <a:cubicBezTo>
                  <a:pt x="1336" y="192"/>
                  <a:pt x="1416" y="832"/>
                  <a:pt x="1488" y="832"/>
                </a:cubicBezTo>
                <a:cubicBezTo>
                  <a:pt x="1560" y="832"/>
                  <a:pt x="1672" y="192"/>
                  <a:pt x="1728" y="112"/>
                </a:cubicBezTo>
                <a:cubicBezTo>
                  <a:pt x="1784" y="32"/>
                  <a:pt x="1800" y="344"/>
                  <a:pt x="1824" y="352"/>
                </a:cubicBezTo>
                <a:cubicBezTo>
                  <a:pt x="1848" y="360"/>
                  <a:pt x="1848" y="96"/>
                  <a:pt x="1872" y="160"/>
                </a:cubicBezTo>
                <a:cubicBezTo>
                  <a:pt x="1896" y="224"/>
                  <a:pt x="1920" y="736"/>
                  <a:pt x="1968" y="736"/>
                </a:cubicBezTo>
                <a:cubicBezTo>
                  <a:pt x="2016" y="736"/>
                  <a:pt x="2112" y="232"/>
                  <a:pt x="2160" y="160"/>
                </a:cubicBezTo>
                <a:cubicBezTo>
                  <a:pt x="2208" y="88"/>
                  <a:pt x="2240" y="304"/>
                  <a:pt x="2256" y="304"/>
                </a:cubicBezTo>
                <a:cubicBezTo>
                  <a:pt x="2272" y="304"/>
                  <a:pt x="2232" y="80"/>
                  <a:pt x="2256" y="160"/>
                </a:cubicBezTo>
                <a:cubicBezTo>
                  <a:pt x="2280" y="240"/>
                  <a:pt x="2368" y="704"/>
                  <a:pt x="2400" y="784"/>
                </a:cubicBezTo>
                <a:cubicBezTo>
                  <a:pt x="2432" y="864"/>
                  <a:pt x="2432" y="656"/>
                  <a:pt x="2448" y="640"/>
                </a:cubicBezTo>
                <a:cubicBezTo>
                  <a:pt x="2464" y="624"/>
                  <a:pt x="2480" y="736"/>
                  <a:pt x="2496" y="688"/>
                </a:cubicBezTo>
                <a:cubicBezTo>
                  <a:pt x="2512" y="640"/>
                  <a:pt x="2528" y="376"/>
                  <a:pt x="2544" y="352"/>
                </a:cubicBezTo>
                <a:cubicBezTo>
                  <a:pt x="2560" y="328"/>
                  <a:pt x="2568" y="560"/>
                  <a:pt x="2592" y="544"/>
                </a:cubicBezTo>
                <a:cubicBezTo>
                  <a:pt x="2616" y="528"/>
                  <a:pt x="2672" y="216"/>
                  <a:pt x="2688" y="256"/>
                </a:cubicBezTo>
                <a:cubicBezTo>
                  <a:pt x="2704" y="296"/>
                  <a:pt x="2664" y="792"/>
                  <a:pt x="2688" y="784"/>
                </a:cubicBezTo>
                <a:cubicBezTo>
                  <a:pt x="2712" y="776"/>
                  <a:pt x="2772" y="492"/>
                  <a:pt x="2832" y="208"/>
                </a:cubicBezTo>
              </a:path>
            </a:pathLst>
          </a:custGeom>
          <a:noFill/>
          <a:ln w="9525">
            <a:solidFill>
              <a:schemeClr val="tx1"/>
            </a:solidFill>
            <a:round/>
            <a:headEnd/>
            <a:tailEnd/>
          </a:ln>
          <a:effectLst/>
        </p:spPr>
        <p:txBody>
          <a:bodyPr/>
          <a:lstStyle/>
          <a:p>
            <a:endParaRPr lang="en-US"/>
          </a:p>
        </p:txBody>
      </p:sp>
      <p:graphicFrame>
        <p:nvGraphicFramePr>
          <p:cNvPr id="165919" name="Object 31"/>
          <p:cNvGraphicFramePr>
            <a:graphicFrameLocks noChangeAspect="1"/>
          </p:cNvGraphicFramePr>
          <p:nvPr/>
        </p:nvGraphicFramePr>
        <p:xfrm>
          <a:off x="8229600" y="2209800"/>
          <a:ext cx="254000" cy="279400"/>
        </p:xfrm>
        <a:graphic>
          <a:graphicData uri="http://schemas.openxmlformats.org/presentationml/2006/ole">
            <p:oleObj spid="_x0000_s165919" name="Equation" r:id="rId12" imgW="126720" imgH="139680" progId="Equation.3">
              <p:embed/>
            </p:oleObj>
          </a:graphicData>
        </a:graphic>
      </p:graphicFrame>
      <p:sp>
        <p:nvSpPr>
          <p:cNvPr id="165920" name="Text Box 32"/>
          <p:cNvSpPr txBox="1">
            <a:spLocks noChangeArrowheads="1"/>
          </p:cNvSpPr>
          <p:nvPr/>
        </p:nvSpPr>
        <p:spPr bwMode="auto">
          <a:xfrm>
            <a:off x="0" y="0"/>
            <a:ext cx="7620000" cy="366713"/>
          </a:xfrm>
          <a:prstGeom prst="rect">
            <a:avLst/>
          </a:prstGeom>
          <a:noFill/>
          <a:ln w="9525">
            <a:noFill/>
            <a:miter lim="800000"/>
            <a:headEnd/>
            <a:tailEnd/>
          </a:ln>
          <a:effectLst/>
        </p:spPr>
        <p:txBody>
          <a:bodyPr>
            <a:spAutoFit/>
          </a:bodyPr>
          <a:lstStyle/>
          <a:p>
            <a:pPr>
              <a:spcBef>
                <a:spcPct val="50000"/>
              </a:spcBef>
            </a:pPr>
            <a:r>
              <a:rPr lang="en-US"/>
              <a:t>Effect of Periodicity on Autocorrelation (</a:t>
            </a:r>
            <a:r>
              <a:rPr lang="en-US" b="1"/>
              <a:t>no Multi Path</a:t>
            </a:r>
            <a:r>
              <a:rPr lang="en-US"/>
              <a:t>):</a:t>
            </a:r>
          </a:p>
        </p:txBody>
      </p:sp>
      <p:sp>
        <p:nvSpPr>
          <p:cNvPr id="165921" name="Line 33"/>
          <p:cNvSpPr>
            <a:spLocks noChangeShapeType="1"/>
          </p:cNvSpPr>
          <p:nvPr/>
        </p:nvSpPr>
        <p:spPr bwMode="auto">
          <a:xfrm flipV="1">
            <a:off x="4953000" y="4343400"/>
            <a:ext cx="0" cy="381000"/>
          </a:xfrm>
          <a:prstGeom prst="line">
            <a:avLst/>
          </a:prstGeom>
          <a:noFill/>
          <a:ln w="9525">
            <a:solidFill>
              <a:schemeClr val="tx1"/>
            </a:solidFill>
            <a:round/>
            <a:headEnd type="triangle" w="med" len="med"/>
            <a:tailEnd/>
          </a:ln>
          <a:effectLst/>
        </p:spPr>
        <p:txBody>
          <a:bodyPr/>
          <a:lstStyle/>
          <a:p>
            <a:endParaRPr lang="en-US"/>
          </a:p>
        </p:txBody>
      </p:sp>
      <p:sp>
        <p:nvSpPr>
          <p:cNvPr id="165922" name="Freeform 34"/>
          <p:cNvSpPr>
            <a:spLocks/>
          </p:cNvSpPr>
          <p:nvPr/>
        </p:nvSpPr>
        <p:spPr bwMode="auto">
          <a:xfrm>
            <a:off x="1752600" y="4851400"/>
            <a:ext cx="4648200" cy="635000"/>
          </a:xfrm>
          <a:custGeom>
            <a:avLst/>
            <a:gdLst/>
            <a:ahLst/>
            <a:cxnLst>
              <a:cxn ang="0">
                <a:pos x="0" y="400"/>
              </a:cxn>
              <a:cxn ang="0">
                <a:pos x="144" y="352"/>
              </a:cxn>
              <a:cxn ang="0">
                <a:pos x="240" y="352"/>
              </a:cxn>
              <a:cxn ang="0">
                <a:pos x="384" y="352"/>
              </a:cxn>
              <a:cxn ang="0">
                <a:pos x="480" y="400"/>
              </a:cxn>
              <a:cxn ang="0">
                <a:pos x="624" y="352"/>
              </a:cxn>
              <a:cxn ang="0">
                <a:pos x="768" y="400"/>
              </a:cxn>
              <a:cxn ang="0">
                <a:pos x="912" y="352"/>
              </a:cxn>
              <a:cxn ang="0">
                <a:pos x="1008" y="352"/>
              </a:cxn>
              <a:cxn ang="0">
                <a:pos x="1104" y="352"/>
              </a:cxn>
              <a:cxn ang="0">
                <a:pos x="1200" y="352"/>
              </a:cxn>
              <a:cxn ang="0">
                <a:pos x="1344" y="208"/>
              </a:cxn>
              <a:cxn ang="0">
                <a:pos x="1440" y="112"/>
              </a:cxn>
              <a:cxn ang="0">
                <a:pos x="1536" y="16"/>
              </a:cxn>
              <a:cxn ang="0">
                <a:pos x="1968" y="16"/>
              </a:cxn>
              <a:cxn ang="0">
                <a:pos x="2112" y="112"/>
              </a:cxn>
              <a:cxn ang="0">
                <a:pos x="2256" y="208"/>
              </a:cxn>
              <a:cxn ang="0">
                <a:pos x="2352" y="256"/>
              </a:cxn>
              <a:cxn ang="0">
                <a:pos x="2496" y="352"/>
              </a:cxn>
              <a:cxn ang="0">
                <a:pos x="2592" y="400"/>
              </a:cxn>
              <a:cxn ang="0">
                <a:pos x="2736" y="352"/>
              </a:cxn>
              <a:cxn ang="0">
                <a:pos x="2928" y="352"/>
              </a:cxn>
            </a:cxnLst>
            <a:rect l="0" t="0" r="r" b="b"/>
            <a:pathLst>
              <a:path w="2928" h="400">
                <a:moveTo>
                  <a:pt x="0" y="400"/>
                </a:moveTo>
                <a:cubicBezTo>
                  <a:pt x="52" y="380"/>
                  <a:pt x="104" y="360"/>
                  <a:pt x="144" y="352"/>
                </a:cubicBezTo>
                <a:cubicBezTo>
                  <a:pt x="184" y="344"/>
                  <a:pt x="200" y="352"/>
                  <a:pt x="240" y="352"/>
                </a:cubicBezTo>
                <a:cubicBezTo>
                  <a:pt x="280" y="352"/>
                  <a:pt x="344" y="344"/>
                  <a:pt x="384" y="352"/>
                </a:cubicBezTo>
                <a:cubicBezTo>
                  <a:pt x="424" y="360"/>
                  <a:pt x="440" y="400"/>
                  <a:pt x="480" y="400"/>
                </a:cubicBezTo>
                <a:cubicBezTo>
                  <a:pt x="520" y="400"/>
                  <a:pt x="576" y="352"/>
                  <a:pt x="624" y="352"/>
                </a:cubicBezTo>
                <a:cubicBezTo>
                  <a:pt x="672" y="352"/>
                  <a:pt x="720" y="400"/>
                  <a:pt x="768" y="400"/>
                </a:cubicBezTo>
                <a:cubicBezTo>
                  <a:pt x="816" y="400"/>
                  <a:pt x="872" y="360"/>
                  <a:pt x="912" y="352"/>
                </a:cubicBezTo>
                <a:cubicBezTo>
                  <a:pt x="952" y="344"/>
                  <a:pt x="976" y="352"/>
                  <a:pt x="1008" y="352"/>
                </a:cubicBezTo>
                <a:cubicBezTo>
                  <a:pt x="1040" y="352"/>
                  <a:pt x="1072" y="352"/>
                  <a:pt x="1104" y="352"/>
                </a:cubicBezTo>
                <a:cubicBezTo>
                  <a:pt x="1136" y="352"/>
                  <a:pt x="1160" y="376"/>
                  <a:pt x="1200" y="352"/>
                </a:cubicBezTo>
                <a:cubicBezTo>
                  <a:pt x="1240" y="328"/>
                  <a:pt x="1304" y="248"/>
                  <a:pt x="1344" y="208"/>
                </a:cubicBezTo>
                <a:cubicBezTo>
                  <a:pt x="1384" y="168"/>
                  <a:pt x="1408" y="144"/>
                  <a:pt x="1440" y="112"/>
                </a:cubicBezTo>
                <a:cubicBezTo>
                  <a:pt x="1472" y="80"/>
                  <a:pt x="1448" y="32"/>
                  <a:pt x="1536" y="16"/>
                </a:cubicBezTo>
                <a:cubicBezTo>
                  <a:pt x="1624" y="0"/>
                  <a:pt x="1872" y="0"/>
                  <a:pt x="1968" y="16"/>
                </a:cubicBezTo>
                <a:cubicBezTo>
                  <a:pt x="2064" y="32"/>
                  <a:pt x="2064" y="80"/>
                  <a:pt x="2112" y="112"/>
                </a:cubicBezTo>
                <a:cubicBezTo>
                  <a:pt x="2160" y="144"/>
                  <a:pt x="2216" y="184"/>
                  <a:pt x="2256" y="208"/>
                </a:cubicBezTo>
                <a:cubicBezTo>
                  <a:pt x="2296" y="232"/>
                  <a:pt x="2312" y="232"/>
                  <a:pt x="2352" y="256"/>
                </a:cubicBezTo>
                <a:cubicBezTo>
                  <a:pt x="2392" y="280"/>
                  <a:pt x="2456" y="328"/>
                  <a:pt x="2496" y="352"/>
                </a:cubicBezTo>
                <a:cubicBezTo>
                  <a:pt x="2536" y="376"/>
                  <a:pt x="2552" y="400"/>
                  <a:pt x="2592" y="400"/>
                </a:cubicBezTo>
                <a:cubicBezTo>
                  <a:pt x="2632" y="400"/>
                  <a:pt x="2680" y="360"/>
                  <a:pt x="2736" y="352"/>
                </a:cubicBezTo>
                <a:cubicBezTo>
                  <a:pt x="2792" y="344"/>
                  <a:pt x="2888" y="344"/>
                  <a:pt x="2928" y="352"/>
                </a:cubicBezTo>
              </a:path>
            </a:pathLst>
          </a:custGeom>
          <a:noFill/>
          <a:ln w="9525">
            <a:solidFill>
              <a:schemeClr val="tx1"/>
            </a:solidFill>
            <a:round/>
            <a:headEnd/>
            <a:tailEnd/>
          </a:ln>
          <a:effectLst/>
        </p:spPr>
        <p:txBody>
          <a:bodyPr/>
          <a:lstStyle/>
          <a:p>
            <a:endParaRPr lang="en-US"/>
          </a:p>
        </p:txBody>
      </p:sp>
      <p:sp>
        <p:nvSpPr>
          <p:cNvPr id="165923" name="Line 35"/>
          <p:cNvSpPr>
            <a:spLocks noChangeShapeType="1"/>
          </p:cNvSpPr>
          <p:nvPr/>
        </p:nvSpPr>
        <p:spPr bwMode="auto">
          <a:xfrm>
            <a:off x="4191000" y="4876800"/>
            <a:ext cx="0" cy="685800"/>
          </a:xfrm>
          <a:prstGeom prst="line">
            <a:avLst/>
          </a:prstGeom>
          <a:noFill/>
          <a:ln w="9525">
            <a:solidFill>
              <a:schemeClr val="tx1"/>
            </a:solidFill>
            <a:prstDash val="dash"/>
            <a:round/>
            <a:headEnd/>
            <a:tailEnd/>
          </a:ln>
          <a:effectLst/>
        </p:spPr>
        <p:txBody>
          <a:bodyPr/>
          <a:lstStyle/>
          <a:p>
            <a:endParaRPr lang="en-US"/>
          </a:p>
        </p:txBody>
      </p:sp>
      <p:graphicFrame>
        <p:nvGraphicFramePr>
          <p:cNvPr id="165924" name="Object 36"/>
          <p:cNvGraphicFramePr>
            <a:graphicFrameLocks noChangeAspect="1"/>
          </p:cNvGraphicFramePr>
          <p:nvPr/>
        </p:nvGraphicFramePr>
        <p:xfrm>
          <a:off x="3276600" y="5791200"/>
          <a:ext cx="939800" cy="457200"/>
        </p:xfrm>
        <a:graphic>
          <a:graphicData uri="http://schemas.openxmlformats.org/presentationml/2006/ole">
            <p:oleObj spid="_x0000_s165924" name="Equation" r:id="rId13" imgW="469800" imgH="228600" progId="Equation.3">
              <p:embed/>
            </p:oleObj>
          </a:graphicData>
        </a:graphic>
      </p:graphicFrame>
      <p:sp>
        <p:nvSpPr>
          <p:cNvPr id="165925" name="Line 37"/>
          <p:cNvSpPr>
            <a:spLocks noChangeShapeType="1"/>
          </p:cNvSpPr>
          <p:nvPr/>
        </p:nvSpPr>
        <p:spPr bwMode="auto">
          <a:xfrm flipV="1">
            <a:off x="3962400" y="5562600"/>
            <a:ext cx="228600" cy="228600"/>
          </a:xfrm>
          <a:prstGeom prst="line">
            <a:avLst/>
          </a:prstGeom>
          <a:noFill/>
          <a:ln w="9525">
            <a:solidFill>
              <a:schemeClr val="tx1"/>
            </a:solidFill>
            <a:round/>
            <a:headEnd/>
            <a:tailEnd type="triangle" w="med" len="med"/>
          </a:ln>
          <a:effectLst/>
        </p:spPr>
        <p:txBody>
          <a:bodyPr/>
          <a:lstStyle/>
          <a:p>
            <a:endParaRPr lang="en-US"/>
          </a:p>
        </p:txBody>
      </p:sp>
      <p:sp>
        <p:nvSpPr>
          <p:cNvPr id="165926" name="Text Box 38"/>
          <p:cNvSpPr txBox="1">
            <a:spLocks noChangeArrowheads="1"/>
          </p:cNvSpPr>
          <p:nvPr/>
        </p:nvSpPr>
        <p:spPr bwMode="auto">
          <a:xfrm>
            <a:off x="0" y="457200"/>
            <a:ext cx="4114800" cy="366713"/>
          </a:xfrm>
          <a:prstGeom prst="rect">
            <a:avLst/>
          </a:prstGeom>
          <a:noFill/>
          <a:ln w="9525">
            <a:noFill/>
            <a:miter lim="800000"/>
            <a:headEnd/>
            <a:tailEnd/>
          </a:ln>
          <a:effectLst/>
        </p:spPr>
        <p:txBody>
          <a:bodyPr>
            <a:spAutoFit/>
          </a:bodyPr>
          <a:lstStyle/>
          <a:p>
            <a:pPr>
              <a:spcBef>
                <a:spcPct val="50000"/>
              </a:spcBef>
            </a:pPr>
            <a:r>
              <a:rPr lang="en-US" b="1"/>
              <a:t>… and ends at</a:t>
            </a:r>
            <a:endParaRPr lang="en-US"/>
          </a:p>
        </p:txBody>
      </p:sp>
      <p:graphicFrame>
        <p:nvGraphicFramePr>
          <p:cNvPr id="165927" name="Object 39"/>
          <p:cNvGraphicFramePr>
            <a:graphicFrameLocks noChangeAspect="1"/>
          </p:cNvGraphicFramePr>
          <p:nvPr/>
        </p:nvGraphicFramePr>
        <p:xfrm>
          <a:off x="1828800" y="457200"/>
          <a:ext cx="685800" cy="396875"/>
        </p:xfrm>
        <a:graphic>
          <a:graphicData uri="http://schemas.openxmlformats.org/presentationml/2006/ole">
            <p:oleObj spid="_x0000_s165927" name="Equation" r:id="rId14" imgW="393480" imgH="228600" progId="Equation.DSMT4">
              <p:embed/>
            </p:oleObj>
          </a:graphicData>
        </a:graphic>
      </p:graphicFrame>
      <p:sp>
        <p:nvSpPr>
          <p:cNvPr id="165928" name="Line 40"/>
          <p:cNvSpPr>
            <a:spLocks noChangeShapeType="1"/>
          </p:cNvSpPr>
          <p:nvPr/>
        </p:nvSpPr>
        <p:spPr bwMode="auto">
          <a:xfrm flipV="1">
            <a:off x="3733800" y="1447800"/>
            <a:ext cx="0" cy="2667000"/>
          </a:xfrm>
          <a:prstGeom prst="line">
            <a:avLst/>
          </a:prstGeom>
          <a:noFill/>
          <a:ln w="9525">
            <a:solidFill>
              <a:schemeClr val="tx1"/>
            </a:solidFill>
            <a:prstDash val="dash"/>
            <a:round/>
            <a:headEnd/>
            <a:tailEnd/>
          </a:ln>
          <a:effectLst/>
        </p:spPr>
        <p:txBody>
          <a:bodyPr/>
          <a:lstStyle/>
          <a:p>
            <a:endParaRPr lang="en-US"/>
          </a:p>
        </p:txBody>
      </p:sp>
      <p:sp>
        <p:nvSpPr>
          <p:cNvPr id="165929" name="Line 41"/>
          <p:cNvSpPr>
            <a:spLocks noChangeShapeType="1"/>
          </p:cNvSpPr>
          <p:nvPr/>
        </p:nvSpPr>
        <p:spPr bwMode="auto">
          <a:xfrm>
            <a:off x="3733800" y="1524000"/>
            <a:ext cx="121920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165930" name="Text Box 42"/>
          <p:cNvSpPr txBox="1">
            <a:spLocks noChangeArrowheads="1"/>
          </p:cNvSpPr>
          <p:nvPr/>
        </p:nvSpPr>
        <p:spPr bwMode="auto">
          <a:xfrm>
            <a:off x="3581400" y="990600"/>
            <a:ext cx="1676400" cy="366713"/>
          </a:xfrm>
          <a:prstGeom prst="rect">
            <a:avLst/>
          </a:prstGeom>
          <a:noFill/>
          <a:ln w="9525">
            <a:noFill/>
            <a:miter lim="800000"/>
            <a:headEnd/>
            <a:tailEnd/>
          </a:ln>
          <a:effectLst/>
        </p:spPr>
        <p:txBody>
          <a:bodyPr>
            <a:spAutoFit/>
          </a:bodyPr>
          <a:lstStyle/>
          <a:p>
            <a:pPr algn="ctr">
              <a:spcBef>
                <a:spcPct val="50000"/>
              </a:spcBef>
            </a:pPr>
            <a:r>
              <a:rPr lang="en-US"/>
              <a:t>Same signal</a:t>
            </a:r>
          </a:p>
        </p:txBody>
      </p:sp>
      <p:grpSp>
        <p:nvGrpSpPr>
          <p:cNvPr id="165931" name="Group 43"/>
          <p:cNvGrpSpPr>
            <a:grpSpLocks/>
          </p:cNvGrpSpPr>
          <p:nvPr/>
        </p:nvGrpSpPr>
        <p:grpSpPr bwMode="auto">
          <a:xfrm>
            <a:off x="4953000" y="1676400"/>
            <a:ext cx="2667000" cy="457200"/>
            <a:chOff x="3120" y="960"/>
            <a:chExt cx="1440" cy="240"/>
          </a:xfrm>
        </p:grpSpPr>
        <p:sp>
          <p:nvSpPr>
            <p:cNvPr id="165932" name="Rectangle 44"/>
            <p:cNvSpPr>
              <a:spLocks noChangeArrowheads="1"/>
            </p:cNvSpPr>
            <p:nvPr/>
          </p:nvSpPr>
          <p:spPr bwMode="auto">
            <a:xfrm>
              <a:off x="3120" y="960"/>
              <a:ext cx="1440" cy="240"/>
            </a:xfrm>
            <a:prstGeom prst="rect">
              <a:avLst/>
            </a:prstGeom>
            <a:solidFill>
              <a:srgbClr val="009900"/>
            </a:solidFill>
            <a:ln w="9525">
              <a:solidFill>
                <a:schemeClr val="tx1"/>
              </a:solidFill>
              <a:miter lim="800000"/>
              <a:headEnd/>
              <a:tailEnd/>
            </a:ln>
            <a:effectLst/>
          </p:spPr>
          <p:txBody>
            <a:bodyPr wrap="none" anchor="ctr"/>
            <a:lstStyle/>
            <a:p>
              <a:endParaRPr lang="en-US"/>
            </a:p>
          </p:txBody>
        </p:sp>
        <p:sp>
          <p:nvSpPr>
            <p:cNvPr id="165933" name="Line 45"/>
            <p:cNvSpPr>
              <a:spLocks noChangeShapeType="1"/>
            </p:cNvSpPr>
            <p:nvPr/>
          </p:nvSpPr>
          <p:spPr bwMode="auto">
            <a:xfrm>
              <a:off x="3456" y="960"/>
              <a:ext cx="0" cy="240"/>
            </a:xfrm>
            <a:prstGeom prst="line">
              <a:avLst/>
            </a:prstGeom>
            <a:noFill/>
            <a:ln w="9525">
              <a:solidFill>
                <a:schemeClr val="tx1"/>
              </a:solidFill>
              <a:round/>
              <a:headEnd/>
              <a:tailEnd/>
            </a:ln>
            <a:effectLst/>
          </p:spPr>
          <p:txBody>
            <a:bodyPr/>
            <a:lstStyle/>
            <a:p>
              <a:endParaRPr lang="en-US"/>
            </a:p>
          </p:txBody>
        </p:sp>
      </p:grpSp>
      <p:sp>
        <p:nvSpPr>
          <p:cNvPr id="165934" name="Line 46"/>
          <p:cNvSpPr>
            <a:spLocks noChangeShapeType="1"/>
          </p:cNvSpPr>
          <p:nvPr/>
        </p:nvSpPr>
        <p:spPr bwMode="auto">
          <a:xfrm flipV="1">
            <a:off x="1270000" y="2133600"/>
            <a:ext cx="6883400" cy="12700"/>
          </a:xfrm>
          <a:prstGeom prst="line">
            <a:avLst/>
          </a:prstGeom>
          <a:noFill/>
          <a:ln w="9525">
            <a:solidFill>
              <a:schemeClr val="tx1"/>
            </a:solidFill>
            <a:round/>
            <a:headEnd/>
            <a:tailEnd type="triangle" w="med" len="med"/>
          </a:ln>
          <a:effectLst/>
        </p:spPr>
        <p:txBody>
          <a:bodyPr/>
          <a:lstStyle/>
          <a:p>
            <a:endParaRPr lang="en-US"/>
          </a:p>
        </p:txBody>
      </p:sp>
      <p:grpSp>
        <p:nvGrpSpPr>
          <p:cNvPr id="165935" name="Group 47"/>
          <p:cNvGrpSpPr>
            <a:grpSpLocks/>
          </p:cNvGrpSpPr>
          <p:nvPr/>
        </p:nvGrpSpPr>
        <p:grpSpPr bwMode="auto">
          <a:xfrm>
            <a:off x="6172200" y="3276600"/>
            <a:ext cx="2362200" cy="457200"/>
            <a:chOff x="3120" y="960"/>
            <a:chExt cx="1440" cy="240"/>
          </a:xfrm>
        </p:grpSpPr>
        <p:sp>
          <p:nvSpPr>
            <p:cNvPr id="165936" name="Rectangle 48"/>
            <p:cNvSpPr>
              <a:spLocks noChangeArrowheads="1"/>
            </p:cNvSpPr>
            <p:nvPr/>
          </p:nvSpPr>
          <p:spPr bwMode="auto">
            <a:xfrm>
              <a:off x="3120" y="960"/>
              <a:ext cx="1440" cy="240"/>
            </a:xfrm>
            <a:prstGeom prst="rect">
              <a:avLst/>
            </a:prstGeom>
            <a:solidFill>
              <a:srgbClr val="009900"/>
            </a:solidFill>
            <a:ln w="9525">
              <a:solidFill>
                <a:schemeClr val="tx1"/>
              </a:solidFill>
              <a:miter lim="800000"/>
              <a:headEnd/>
              <a:tailEnd/>
            </a:ln>
            <a:effectLst/>
          </p:spPr>
          <p:txBody>
            <a:bodyPr wrap="none" anchor="ctr"/>
            <a:lstStyle/>
            <a:p>
              <a:endParaRPr lang="en-US"/>
            </a:p>
          </p:txBody>
        </p:sp>
        <p:sp>
          <p:nvSpPr>
            <p:cNvPr id="165937" name="Line 49"/>
            <p:cNvSpPr>
              <a:spLocks noChangeShapeType="1"/>
            </p:cNvSpPr>
            <p:nvPr/>
          </p:nvSpPr>
          <p:spPr bwMode="auto">
            <a:xfrm>
              <a:off x="3456" y="960"/>
              <a:ext cx="0" cy="240"/>
            </a:xfrm>
            <a:prstGeom prst="line">
              <a:avLst/>
            </a:prstGeom>
            <a:noFill/>
            <a:ln w="9525">
              <a:solidFill>
                <a:schemeClr val="tx1"/>
              </a:solidFill>
              <a:round/>
              <a:headEnd/>
              <a:tailEnd/>
            </a:ln>
            <a:effectLst/>
          </p:spPr>
          <p:txBody>
            <a:bodyPr/>
            <a:lstStyle/>
            <a:p>
              <a:endParaRPr lang="en-US"/>
            </a:p>
          </p:txBody>
        </p:sp>
      </p:grpSp>
      <p:sp>
        <p:nvSpPr>
          <p:cNvPr id="165938" name="Line 50"/>
          <p:cNvSpPr>
            <a:spLocks noChangeShapeType="1"/>
          </p:cNvSpPr>
          <p:nvPr/>
        </p:nvSpPr>
        <p:spPr bwMode="auto">
          <a:xfrm flipV="1">
            <a:off x="1346200" y="3733800"/>
            <a:ext cx="7340600" cy="0"/>
          </a:xfrm>
          <a:prstGeom prst="line">
            <a:avLst/>
          </a:prstGeom>
          <a:noFill/>
          <a:ln w="9525">
            <a:solidFill>
              <a:schemeClr val="tx1"/>
            </a:solidFill>
            <a:round/>
            <a:headEnd/>
            <a:tailEnd type="triangle" w="med" len="med"/>
          </a:ln>
          <a:effectLst/>
        </p:spPr>
        <p:txBody>
          <a:bodyPr/>
          <a:lstStyle/>
          <a:p>
            <a:endParaRPr lang="en-US"/>
          </a:p>
        </p:txBody>
      </p:sp>
      <p:graphicFrame>
        <p:nvGraphicFramePr>
          <p:cNvPr id="165939" name="Object 51"/>
          <p:cNvGraphicFramePr>
            <a:graphicFrameLocks noChangeAspect="1"/>
          </p:cNvGraphicFramePr>
          <p:nvPr/>
        </p:nvGraphicFramePr>
        <p:xfrm>
          <a:off x="8534400" y="3810000"/>
          <a:ext cx="254000" cy="279400"/>
        </p:xfrm>
        <a:graphic>
          <a:graphicData uri="http://schemas.openxmlformats.org/presentationml/2006/ole">
            <p:oleObj spid="_x0000_s165939" name="Equation" r:id="rId15" imgW="126720" imgH="139680" progId="Equation.3">
              <p:embed/>
            </p:oleObj>
          </a:graphicData>
        </a:graphic>
      </p:graphicFrame>
      <p:sp>
        <p:nvSpPr>
          <p:cNvPr id="165940" name="Text Box 52"/>
          <p:cNvSpPr txBox="1">
            <a:spLocks noChangeArrowheads="1"/>
          </p:cNvSpPr>
          <p:nvPr/>
        </p:nvSpPr>
        <p:spPr bwMode="auto">
          <a:xfrm>
            <a:off x="5791200" y="1752600"/>
            <a:ext cx="1447800" cy="336550"/>
          </a:xfrm>
          <a:prstGeom prst="rect">
            <a:avLst/>
          </a:prstGeom>
          <a:solidFill>
            <a:schemeClr val="bg1"/>
          </a:solidFill>
          <a:ln w="9525">
            <a:noFill/>
            <a:miter lim="800000"/>
            <a:headEnd/>
            <a:tailEnd/>
          </a:ln>
          <a:effectLst/>
        </p:spPr>
        <p:txBody>
          <a:bodyPr>
            <a:spAutoFit/>
          </a:bodyPr>
          <a:lstStyle/>
          <a:p>
            <a:pPr algn="ctr">
              <a:spcBef>
                <a:spcPct val="50000"/>
              </a:spcBef>
            </a:pPr>
            <a:r>
              <a:rPr lang="en-US" sz="1600"/>
              <a:t>data</a:t>
            </a:r>
          </a:p>
        </p:txBody>
      </p:sp>
      <p:sp>
        <p:nvSpPr>
          <p:cNvPr id="165941" name="Text Box 53"/>
          <p:cNvSpPr txBox="1">
            <a:spLocks noChangeArrowheads="1"/>
          </p:cNvSpPr>
          <p:nvPr/>
        </p:nvSpPr>
        <p:spPr bwMode="auto">
          <a:xfrm>
            <a:off x="6858000" y="3352800"/>
            <a:ext cx="1447800" cy="336550"/>
          </a:xfrm>
          <a:prstGeom prst="rect">
            <a:avLst/>
          </a:prstGeom>
          <a:solidFill>
            <a:schemeClr val="bg1"/>
          </a:solidFill>
          <a:ln w="9525">
            <a:noFill/>
            <a:miter lim="800000"/>
            <a:headEnd/>
            <a:tailEnd/>
          </a:ln>
          <a:effectLst/>
        </p:spPr>
        <p:txBody>
          <a:bodyPr>
            <a:spAutoFit/>
          </a:bodyPr>
          <a:lstStyle/>
          <a:p>
            <a:pPr algn="ctr">
              <a:spcBef>
                <a:spcPct val="50000"/>
              </a:spcBef>
            </a:pPr>
            <a:r>
              <a:rPr lang="en-US" sz="1600"/>
              <a:t>data</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Line 2"/>
          <p:cNvSpPr>
            <a:spLocks noChangeShapeType="1"/>
          </p:cNvSpPr>
          <p:nvPr/>
        </p:nvSpPr>
        <p:spPr bwMode="auto">
          <a:xfrm>
            <a:off x="1422400" y="5486400"/>
            <a:ext cx="5181600" cy="0"/>
          </a:xfrm>
          <a:prstGeom prst="line">
            <a:avLst/>
          </a:prstGeom>
          <a:noFill/>
          <a:ln w="9525">
            <a:solidFill>
              <a:schemeClr val="tx1"/>
            </a:solidFill>
            <a:round/>
            <a:headEnd/>
            <a:tailEnd type="triangle" w="med" len="med"/>
          </a:ln>
          <a:effectLst/>
        </p:spPr>
        <p:txBody>
          <a:bodyPr/>
          <a:lstStyle/>
          <a:p>
            <a:endParaRPr lang="en-US"/>
          </a:p>
        </p:txBody>
      </p:sp>
      <p:sp>
        <p:nvSpPr>
          <p:cNvPr id="167939" name="Line 3"/>
          <p:cNvSpPr>
            <a:spLocks noChangeShapeType="1"/>
          </p:cNvSpPr>
          <p:nvPr/>
        </p:nvSpPr>
        <p:spPr bwMode="auto">
          <a:xfrm flipV="1">
            <a:off x="1727200" y="4572000"/>
            <a:ext cx="0" cy="1066800"/>
          </a:xfrm>
          <a:prstGeom prst="line">
            <a:avLst/>
          </a:prstGeom>
          <a:noFill/>
          <a:ln w="9525">
            <a:solidFill>
              <a:schemeClr val="tx1"/>
            </a:solidFill>
            <a:round/>
            <a:headEnd/>
            <a:tailEnd type="triangle" w="med" len="med"/>
          </a:ln>
          <a:effectLst/>
        </p:spPr>
        <p:txBody>
          <a:bodyPr/>
          <a:lstStyle/>
          <a:p>
            <a:endParaRPr lang="en-US"/>
          </a:p>
        </p:txBody>
      </p:sp>
      <p:sp>
        <p:nvSpPr>
          <p:cNvPr id="167940" name="Line 4"/>
          <p:cNvSpPr>
            <a:spLocks noChangeShapeType="1"/>
          </p:cNvSpPr>
          <p:nvPr/>
        </p:nvSpPr>
        <p:spPr bwMode="auto">
          <a:xfrm>
            <a:off x="1651000" y="4800600"/>
            <a:ext cx="4724400" cy="76200"/>
          </a:xfrm>
          <a:prstGeom prst="line">
            <a:avLst/>
          </a:prstGeom>
          <a:noFill/>
          <a:ln w="9525">
            <a:solidFill>
              <a:schemeClr val="tx1"/>
            </a:solidFill>
            <a:prstDash val="dash"/>
            <a:round/>
            <a:headEnd/>
            <a:tailEnd/>
          </a:ln>
          <a:effectLst/>
        </p:spPr>
        <p:txBody>
          <a:bodyPr/>
          <a:lstStyle/>
          <a:p>
            <a:endParaRPr lang="en-US"/>
          </a:p>
        </p:txBody>
      </p:sp>
      <p:graphicFrame>
        <p:nvGraphicFramePr>
          <p:cNvPr id="167941" name="Object 5"/>
          <p:cNvGraphicFramePr>
            <a:graphicFrameLocks noChangeAspect="1"/>
          </p:cNvGraphicFramePr>
          <p:nvPr/>
        </p:nvGraphicFramePr>
        <p:xfrm>
          <a:off x="1346200" y="4648200"/>
          <a:ext cx="171450" cy="317500"/>
        </p:xfrm>
        <a:graphic>
          <a:graphicData uri="http://schemas.openxmlformats.org/presentationml/2006/ole">
            <p:oleObj spid="_x0000_s167941" name="Equation" r:id="rId4" imgW="88560" imgH="164880" progId="Equation.3">
              <p:embed/>
            </p:oleObj>
          </a:graphicData>
        </a:graphic>
      </p:graphicFrame>
      <p:graphicFrame>
        <p:nvGraphicFramePr>
          <p:cNvPr id="167942" name="Object 6"/>
          <p:cNvGraphicFramePr>
            <a:graphicFrameLocks noChangeAspect="1"/>
          </p:cNvGraphicFramePr>
          <p:nvPr/>
        </p:nvGraphicFramePr>
        <p:xfrm>
          <a:off x="1193800" y="4103688"/>
          <a:ext cx="655638" cy="466725"/>
        </p:xfrm>
        <a:graphic>
          <a:graphicData uri="http://schemas.openxmlformats.org/presentationml/2006/ole">
            <p:oleObj spid="_x0000_s167942" name="Equation" r:id="rId5" imgW="355320" imgH="253800" progId="Equation.3">
              <p:embed/>
            </p:oleObj>
          </a:graphicData>
        </a:graphic>
      </p:graphicFrame>
      <p:sp>
        <p:nvSpPr>
          <p:cNvPr id="167943" name="Line 7"/>
          <p:cNvSpPr>
            <a:spLocks noChangeShapeType="1"/>
          </p:cNvSpPr>
          <p:nvPr/>
        </p:nvSpPr>
        <p:spPr bwMode="auto">
          <a:xfrm>
            <a:off x="4927600" y="4876800"/>
            <a:ext cx="0" cy="685800"/>
          </a:xfrm>
          <a:prstGeom prst="line">
            <a:avLst/>
          </a:prstGeom>
          <a:noFill/>
          <a:ln w="9525">
            <a:solidFill>
              <a:schemeClr val="tx1"/>
            </a:solidFill>
            <a:prstDash val="dash"/>
            <a:round/>
            <a:headEnd/>
            <a:tailEnd/>
          </a:ln>
          <a:effectLst/>
        </p:spPr>
        <p:txBody>
          <a:bodyPr/>
          <a:lstStyle/>
          <a:p>
            <a:endParaRPr lang="en-US"/>
          </a:p>
        </p:txBody>
      </p:sp>
      <p:graphicFrame>
        <p:nvGraphicFramePr>
          <p:cNvPr id="167944" name="Object 8"/>
          <p:cNvGraphicFramePr>
            <a:graphicFrameLocks noChangeAspect="1"/>
          </p:cNvGraphicFramePr>
          <p:nvPr/>
        </p:nvGraphicFramePr>
        <p:xfrm>
          <a:off x="4800600" y="5562600"/>
          <a:ext cx="330200" cy="457200"/>
        </p:xfrm>
        <a:graphic>
          <a:graphicData uri="http://schemas.openxmlformats.org/presentationml/2006/ole">
            <p:oleObj spid="_x0000_s167944" name="Equation" r:id="rId6" imgW="164880" imgH="228600" progId="Equation.3">
              <p:embed/>
            </p:oleObj>
          </a:graphicData>
        </a:graphic>
      </p:graphicFrame>
      <p:graphicFrame>
        <p:nvGraphicFramePr>
          <p:cNvPr id="167945" name="Object 9"/>
          <p:cNvGraphicFramePr>
            <a:graphicFrameLocks noChangeAspect="1"/>
          </p:cNvGraphicFramePr>
          <p:nvPr/>
        </p:nvGraphicFramePr>
        <p:xfrm>
          <a:off x="6604000" y="5562600"/>
          <a:ext cx="254000" cy="279400"/>
        </p:xfrm>
        <a:graphic>
          <a:graphicData uri="http://schemas.openxmlformats.org/presentationml/2006/ole">
            <p:oleObj spid="_x0000_s167945" name="Equation" r:id="rId7" imgW="126720" imgH="139680" progId="Equation.3">
              <p:embed/>
            </p:oleObj>
          </a:graphicData>
        </a:graphic>
      </p:graphicFrame>
      <p:sp>
        <p:nvSpPr>
          <p:cNvPr id="167946" name="Text Box 10"/>
          <p:cNvSpPr txBox="1">
            <a:spLocks noChangeArrowheads="1"/>
          </p:cNvSpPr>
          <p:nvPr/>
        </p:nvSpPr>
        <p:spPr bwMode="auto">
          <a:xfrm>
            <a:off x="5638800" y="4267200"/>
            <a:ext cx="1447800" cy="366713"/>
          </a:xfrm>
          <a:prstGeom prst="rect">
            <a:avLst/>
          </a:prstGeom>
          <a:noFill/>
          <a:ln w="9525">
            <a:noFill/>
            <a:miter lim="800000"/>
            <a:headEnd/>
            <a:tailEnd/>
          </a:ln>
          <a:effectLst/>
        </p:spPr>
        <p:txBody>
          <a:bodyPr>
            <a:spAutoFit/>
          </a:bodyPr>
          <a:lstStyle/>
          <a:p>
            <a:pPr>
              <a:spcBef>
                <a:spcPct val="50000"/>
              </a:spcBef>
            </a:pPr>
            <a:r>
              <a:rPr lang="en-US"/>
              <a:t>MAX when</a:t>
            </a:r>
          </a:p>
        </p:txBody>
      </p:sp>
      <p:graphicFrame>
        <p:nvGraphicFramePr>
          <p:cNvPr id="167947" name="Object 11"/>
          <p:cNvGraphicFramePr>
            <a:graphicFrameLocks noChangeAspect="1"/>
          </p:cNvGraphicFramePr>
          <p:nvPr/>
        </p:nvGraphicFramePr>
        <p:xfrm>
          <a:off x="5553075" y="4648200"/>
          <a:ext cx="1773238" cy="341313"/>
        </p:xfrm>
        <a:graphic>
          <a:graphicData uri="http://schemas.openxmlformats.org/presentationml/2006/ole">
            <p:oleObj spid="_x0000_s167947" name="Equation" r:id="rId8" imgW="1054080" imgH="203040" progId="Equation.3">
              <p:embed/>
            </p:oleObj>
          </a:graphicData>
        </a:graphic>
      </p:graphicFrame>
      <p:graphicFrame>
        <p:nvGraphicFramePr>
          <p:cNvPr id="167948" name="Object 12"/>
          <p:cNvGraphicFramePr>
            <a:graphicFrameLocks noChangeAspect="1"/>
          </p:cNvGraphicFramePr>
          <p:nvPr/>
        </p:nvGraphicFramePr>
        <p:xfrm>
          <a:off x="1182688" y="1143000"/>
          <a:ext cx="549275" cy="366713"/>
        </p:xfrm>
        <a:graphic>
          <a:graphicData uri="http://schemas.openxmlformats.org/presentationml/2006/ole">
            <p:oleObj spid="_x0000_s167948" name="Equation" r:id="rId9" imgW="304560" imgH="203040" progId="Equation.3">
              <p:embed/>
            </p:oleObj>
          </a:graphicData>
        </a:graphic>
      </p:graphicFrame>
      <p:sp>
        <p:nvSpPr>
          <p:cNvPr id="167949" name="Rectangle 13"/>
          <p:cNvSpPr>
            <a:spLocks noChangeArrowheads="1"/>
          </p:cNvSpPr>
          <p:nvPr/>
        </p:nvSpPr>
        <p:spPr bwMode="auto">
          <a:xfrm>
            <a:off x="1879600" y="1765300"/>
            <a:ext cx="623888" cy="3762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7950" name="Rectangle 14"/>
          <p:cNvSpPr>
            <a:spLocks noChangeArrowheads="1"/>
          </p:cNvSpPr>
          <p:nvPr/>
        </p:nvSpPr>
        <p:spPr bwMode="auto">
          <a:xfrm>
            <a:off x="3708400" y="1752600"/>
            <a:ext cx="1219200" cy="3762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7951" name="Rectangle 15"/>
          <p:cNvSpPr>
            <a:spLocks noChangeArrowheads="1"/>
          </p:cNvSpPr>
          <p:nvPr/>
        </p:nvSpPr>
        <p:spPr bwMode="auto">
          <a:xfrm>
            <a:off x="2489200" y="1752600"/>
            <a:ext cx="1233488" cy="3762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7952" name="Freeform 16"/>
          <p:cNvSpPr>
            <a:spLocks/>
          </p:cNvSpPr>
          <p:nvPr/>
        </p:nvSpPr>
        <p:spPr bwMode="auto">
          <a:xfrm>
            <a:off x="1143000" y="1828800"/>
            <a:ext cx="762000" cy="304800"/>
          </a:xfrm>
          <a:custGeom>
            <a:avLst/>
            <a:gdLst/>
            <a:ahLst/>
            <a:cxnLst>
              <a:cxn ang="0">
                <a:pos x="0" y="592"/>
              </a:cxn>
              <a:cxn ang="0">
                <a:pos x="48" y="112"/>
              </a:cxn>
              <a:cxn ang="0">
                <a:pos x="96" y="784"/>
              </a:cxn>
              <a:cxn ang="0">
                <a:pos x="144" y="352"/>
              </a:cxn>
              <a:cxn ang="0">
                <a:pos x="192" y="640"/>
              </a:cxn>
              <a:cxn ang="0">
                <a:pos x="240" y="256"/>
              </a:cxn>
              <a:cxn ang="0">
                <a:pos x="288" y="688"/>
              </a:cxn>
              <a:cxn ang="0">
                <a:pos x="384" y="304"/>
              </a:cxn>
              <a:cxn ang="0">
                <a:pos x="432" y="640"/>
              </a:cxn>
              <a:cxn ang="0">
                <a:pos x="480" y="256"/>
              </a:cxn>
              <a:cxn ang="0">
                <a:pos x="528" y="688"/>
              </a:cxn>
              <a:cxn ang="0">
                <a:pos x="720" y="16"/>
              </a:cxn>
              <a:cxn ang="0">
                <a:pos x="768" y="784"/>
              </a:cxn>
              <a:cxn ang="0">
                <a:pos x="1008" y="208"/>
              </a:cxn>
              <a:cxn ang="0">
                <a:pos x="1104" y="688"/>
              </a:cxn>
              <a:cxn ang="0">
                <a:pos x="1200" y="160"/>
              </a:cxn>
              <a:cxn ang="0">
                <a:pos x="1248" y="352"/>
              </a:cxn>
              <a:cxn ang="0">
                <a:pos x="1296" y="112"/>
              </a:cxn>
              <a:cxn ang="0">
                <a:pos x="1488" y="832"/>
              </a:cxn>
              <a:cxn ang="0">
                <a:pos x="1728" y="112"/>
              </a:cxn>
              <a:cxn ang="0">
                <a:pos x="1824" y="352"/>
              </a:cxn>
              <a:cxn ang="0">
                <a:pos x="1872" y="160"/>
              </a:cxn>
              <a:cxn ang="0">
                <a:pos x="1968" y="736"/>
              </a:cxn>
              <a:cxn ang="0">
                <a:pos x="2160" y="160"/>
              </a:cxn>
              <a:cxn ang="0">
                <a:pos x="2256" y="304"/>
              </a:cxn>
              <a:cxn ang="0">
                <a:pos x="2256" y="160"/>
              </a:cxn>
              <a:cxn ang="0">
                <a:pos x="2400" y="784"/>
              </a:cxn>
              <a:cxn ang="0">
                <a:pos x="2448" y="640"/>
              </a:cxn>
              <a:cxn ang="0">
                <a:pos x="2496" y="688"/>
              </a:cxn>
              <a:cxn ang="0">
                <a:pos x="2544" y="352"/>
              </a:cxn>
              <a:cxn ang="0">
                <a:pos x="2592" y="544"/>
              </a:cxn>
              <a:cxn ang="0">
                <a:pos x="2688" y="256"/>
              </a:cxn>
              <a:cxn ang="0">
                <a:pos x="2688" y="784"/>
              </a:cxn>
              <a:cxn ang="0">
                <a:pos x="2832" y="208"/>
              </a:cxn>
            </a:cxnLst>
            <a:rect l="0" t="0" r="r" b="b"/>
            <a:pathLst>
              <a:path w="2832" h="864">
                <a:moveTo>
                  <a:pt x="0" y="592"/>
                </a:moveTo>
                <a:cubicBezTo>
                  <a:pt x="16" y="336"/>
                  <a:pt x="32" y="80"/>
                  <a:pt x="48" y="112"/>
                </a:cubicBezTo>
                <a:cubicBezTo>
                  <a:pt x="64" y="144"/>
                  <a:pt x="80" y="744"/>
                  <a:pt x="96" y="784"/>
                </a:cubicBezTo>
                <a:cubicBezTo>
                  <a:pt x="112" y="824"/>
                  <a:pt x="128" y="376"/>
                  <a:pt x="144" y="352"/>
                </a:cubicBezTo>
                <a:cubicBezTo>
                  <a:pt x="160" y="328"/>
                  <a:pt x="176" y="656"/>
                  <a:pt x="192" y="640"/>
                </a:cubicBezTo>
                <a:cubicBezTo>
                  <a:pt x="208" y="624"/>
                  <a:pt x="224" y="248"/>
                  <a:pt x="240" y="256"/>
                </a:cubicBezTo>
                <a:cubicBezTo>
                  <a:pt x="256" y="264"/>
                  <a:pt x="264" y="680"/>
                  <a:pt x="288" y="688"/>
                </a:cubicBezTo>
                <a:cubicBezTo>
                  <a:pt x="312" y="696"/>
                  <a:pt x="360" y="312"/>
                  <a:pt x="384" y="304"/>
                </a:cubicBezTo>
                <a:cubicBezTo>
                  <a:pt x="408" y="296"/>
                  <a:pt x="416" y="648"/>
                  <a:pt x="432" y="640"/>
                </a:cubicBezTo>
                <a:cubicBezTo>
                  <a:pt x="448" y="632"/>
                  <a:pt x="464" y="248"/>
                  <a:pt x="480" y="256"/>
                </a:cubicBezTo>
                <a:cubicBezTo>
                  <a:pt x="496" y="264"/>
                  <a:pt x="488" y="728"/>
                  <a:pt x="528" y="688"/>
                </a:cubicBezTo>
                <a:cubicBezTo>
                  <a:pt x="568" y="648"/>
                  <a:pt x="680" y="0"/>
                  <a:pt x="720" y="16"/>
                </a:cubicBezTo>
                <a:cubicBezTo>
                  <a:pt x="760" y="32"/>
                  <a:pt x="720" y="752"/>
                  <a:pt x="768" y="784"/>
                </a:cubicBezTo>
                <a:cubicBezTo>
                  <a:pt x="816" y="816"/>
                  <a:pt x="952" y="224"/>
                  <a:pt x="1008" y="208"/>
                </a:cubicBezTo>
                <a:cubicBezTo>
                  <a:pt x="1064" y="192"/>
                  <a:pt x="1072" y="696"/>
                  <a:pt x="1104" y="688"/>
                </a:cubicBezTo>
                <a:cubicBezTo>
                  <a:pt x="1136" y="680"/>
                  <a:pt x="1176" y="216"/>
                  <a:pt x="1200" y="160"/>
                </a:cubicBezTo>
                <a:cubicBezTo>
                  <a:pt x="1224" y="104"/>
                  <a:pt x="1232" y="360"/>
                  <a:pt x="1248" y="352"/>
                </a:cubicBezTo>
                <a:cubicBezTo>
                  <a:pt x="1264" y="344"/>
                  <a:pt x="1256" y="32"/>
                  <a:pt x="1296" y="112"/>
                </a:cubicBezTo>
                <a:cubicBezTo>
                  <a:pt x="1336" y="192"/>
                  <a:pt x="1416" y="832"/>
                  <a:pt x="1488" y="832"/>
                </a:cubicBezTo>
                <a:cubicBezTo>
                  <a:pt x="1560" y="832"/>
                  <a:pt x="1672" y="192"/>
                  <a:pt x="1728" y="112"/>
                </a:cubicBezTo>
                <a:cubicBezTo>
                  <a:pt x="1784" y="32"/>
                  <a:pt x="1800" y="344"/>
                  <a:pt x="1824" y="352"/>
                </a:cubicBezTo>
                <a:cubicBezTo>
                  <a:pt x="1848" y="360"/>
                  <a:pt x="1848" y="96"/>
                  <a:pt x="1872" y="160"/>
                </a:cubicBezTo>
                <a:cubicBezTo>
                  <a:pt x="1896" y="224"/>
                  <a:pt x="1920" y="736"/>
                  <a:pt x="1968" y="736"/>
                </a:cubicBezTo>
                <a:cubicBezTo>
                  <a:pt x="2016" y="736"/>
                  <a:pt x="2112" y="232"/>
                  <a:pt x="2160" y="160"/>
                </a:cubicBezTo>
                <a:cubicBezTo>
                  <a:pt x="2208" y="88"/>
                  <a:pt x="2240" y="304"/>
                  <a:pt x="2256" y="304"/>
                </a:cubicBezTo>
                <a:cubicBezTo>
                  <a:pt x="2272" y="304"/>
                  <a:pt x="2232" y="80"/>
                  <a:pt x="2256" y="160"/>
                </a:cubicBezTo>
                <a:cubicBezTo>
                  <a:pt x="2280" y="240"/>
                  <a:pt x="2368" y="704"/>
                  <a:pt x="2400" y="784"/>
                </a:cubicBezTo>
                <a:cubicBezTo>
                  <a:pt x="2432" y="864"/>
                  <a:pt x="2432" y="656"/>
                  <a:pt x="2448" y="640"/>
                </a:cubicBezTo>
                <a:cubicBezTo>
                  <a:pt x="2464" y="624"/>
                  <a:pt x="2480" y="736"/>
                  <a:pt x="2496" y="688"/>
                </a:cubicBezTo>
                <a:cubicBezTo>
                  <a:pt x="2512" y="640"/>
                  <a:pt x="2528" y="376"/>
                  <a:pt x="2544" y="352"/>
                </a:cubicBezTo>
                <a:cubicBezTo>
                  <a:pt x="2560" y="328"/>
                  <a:pt x="2568" y="560"/>
                  <a:pt x="2592" y="544"/>
                </a:cubicBezTo>
                <a:cubicBezTo>
                  <a:pt x="2616" y="528"/>
                  <a:pt x="2672" y="216"/>
                  <a:pt x="2688" y="256"/>
                </a:cubicBezTo>
                <a:cubicBezTo>
                  <a:pt x="2704" y="296"/>
                  <a:pt x="2664" y="792"/>
                  <a:pt x="2688" y="784"/>
                </a:cubicBezTo>
                <a:cubicBezTo>
                  <a:pt x="2712" y="776"/>
                  <a:pt x="2772" y="492"/>
                  <a:pt x="2832" y="208"/>
                </a:cubicBezTo>
              </a:path>
            </a:pathLst>
          </a:custGeom>
          <a:noFill/>
          <a:ln w="9525">
            <a:solidFill>
              <a:schemeClr val="tx1"/>
            </a:solidFill>
            <a:round/>
            <a:headEnd/>
            <a:tailEnd/>
          </a:ln>
          <a:effectLst/>
        </p:spPr>
        <p:txBody>
          <a:bodyPr/>
          <a:lstStyle/>
          <a:p>
            <a:endParaRPr lang="en-US"/>
          </a:p>
        </p:txBody>
      </p:sp>
      <p:sp>
        <p:nvSpPr>
          <p:cNvPr id="167953" name="Text Box 17"/>
          <p:cNvSpPr txBox="1">
            <a:spLocks noChangeArrowheads="1"/>
          </p:cNvSpPr>
          <p:nvPr/>
        </p:nvSpPr>
        <p:spPr bwMode="auto">
          <a:xfrm>
            <a:off x="2057400" y="1752600"/>
            <a:ext cx="533400" cy="366713"/>
          </a:xfrm>
          <a:prstGeom prst="rect">
            <a:avLst/>
          </a:prstGeom>
          <a:noFill/>
          <a:ln w="9525">
            <a:noFill/>
            <a:miter lim="800000"/>
            <a:headEnd/>
            <a:tailEnd/>
          </a:ln>
          <a:effectLst/>
        </p:spPr>
        <p:txBody>
          <a:bodyPr>
            <a:spAutoFit/>
          </a:bodyPr>
          <a:lstStyle/>
          <a:p>
            <a:pPr algn="ctr">
              <a:spcBef>
                <a:spcPct val="50000"/>
              </a:spcBef>
            </a:pPr>
            <a:r>
              <a:rPr lang="en-US" i="1"/>
              <a:t>64</a:t>
            </a:r>
          </a:p>
        </p:txBody>
      </p:sp>
      <p:sp>
        <p:nvSpPr>
          <p:cNvPr id="167954" name="Text Box 18"/>
          <p:cNvSpPr txBox="1">
            <a:spLocks noChangeArrowheads="1"/>
          </p:cNvSpPr>
          <p:nvPr/>
        </p:nvSpPr>
        <p:spPr bwMode="auto">
          <a:xfrm>
            <a:off x="2717800" y="1765300"/>
            <a:ext cx="685800" cy="366713"/>
          </a:xfrm>
          <a:prstGeom prst="rect">
            <a:avLst/>
          </a:prstGeom>
          <a:noFill/>
          <a:ln w="9525">
            <a:noFill/>
            <a:miter lim="800000"/>
            <a:headEnd/>
            <a:tailEnd/>
          </a:ln>
          <a:effectLst/>
        </p:spPr>
        <p:txBody>
          <a:bodyPr>
            <a:spAutoFit/>
          </a:bodyPr>
          <a:lstStyle/>
          <a:p>
            <a:pPr algn="ctr">
              <a:spcBef>
                <a:spcPct val="50000"/>
              </a:spcBef>
            </a:pPr>
            <a:r>
              <a:rPr lang="en-US" i="1"/>
              <a:t>128</a:t>
            </a:r>
          </a:p>
        </p:txBody>
      </p:sp>
      <p:sp>
        <p:nvSpPr>
          <p:cNvPr id="167955" name="Text Box 19"/>
          <p:cNvSpPr txBox="1">
            <a:spLocks noChangeArrowheads="1"/>
          </p:cNvSpPr>
          <p:nvPr/>
        </p:nvSpPr>
        <p:spPr bwMode="auto">
          <a:xfrm>
            <a:off x="3937000" y="1765300"/>
            <a:ext cx="685800" cy="366713"/>
          </a:xfrm>
          <a:prstGeom prst="rect">
            <a:avLst/>
          </a:prstGeom>
          <a:noFill/>
          <a:ln w="9525">
            <a:noFill/>
            <a:miter lim="800000"/>
            <a:headEnd/>
            <a:tailEnd/>
          </a:ln>
          <a:effectLst/>
        </p:spPr>
        <p:txBody>
          <a:bodyPr>
            <a:spAutoFit/>
          </a:bodyPr>
          <a:lstStyle/>
          <a:p>
            <a:pPr algn="ctr">
              <a:spcBef>
                <a:spcPct val="50000"/>
              </a:spcBef>
            </a:pPr>
            <a:r>
              <a:rPr lang="en-US" i="1"/>
              <a:t>128</a:t>
            </a:r>
          </a:p>
        </p:txBody>
      </p:sp>
      <p:graphicFrame>
        <p:nvGraphicFramePr>
          <p:cNvPr id="167956" name="Object 20"/>
          <p:cNvGraphicFramePr>
            <a:graphicFrameLocks noChangeAspect="1"/>
          </p:cNvGraphicFramePr>
          <p:nvPr/>
        </p:nvGraphicFramePr>
        <p:xfrm>
          <a:off x="4800600" y="2209800"/>
          <a:ext cx="330200" cy="457200"/>
        </p:xfrm>
        <a:graphic>
          <a:graphicData uri="http://schemas.openxmlformats.org/presentationml/2006/ole">
            <p:oleObj spid="_x0000_s167956" name="Equation" r:id="rId10" imgW="164880" imgH="228600" progId="Equation.3">
              <p:embed/>
            </p:oleObj>
          </a:graphicData>
        </a:graphic>
      </p:graphicFrame>
      <p:graphicFrame>
        <p:nvGraphicFramePr>
          <p:cNvPr id="167957" name="Object 21"/>
          <p:cNvGraphicFramePr>
            <a:graphicFrameLocks noChangeAspect="1"/>
          </p:cNvGraphicFramePr>
          <p:nvPr/>
        </p:nvGraphicFramePr>
        <p:xfrm>
          <a:off x="1258888" y="2895600"/>
          <a:ext cx="1168400" cy="366713"/>
        </p:xfrm>
        <a:graphic>
          <a:graphicData uri="http://schemas.openxmlformats.org/presentationml/2006/ole">
            <p:oleObj spid="_x0000_s167957" name="Equation" r:id="rId11" imgW="647640" imgH="203040" progId="Equation.3">
              <p:embed/>
            </p:oleObj>
          </a:graphicData>
        </a:graphic>
      </p:graphicFrame>
      <p:sp>
        <p:nvSpPr>
          <p:cNvPr id="167958" name="Rectangle 22"/>
          <p:cNvSpPr>
            <a:spLocks noChangeArrowheads="1"/>
          </p:cNvSpPr>
          <p:nvPr/>
        </p:nvSpPr>
        <p:spPr bwMode="auto">
          <a:xfrm>
            <a:off x="3103563" y="3365500"/>
            <a:ext cx="623887" cy="3762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7959" name="Rectangle 23"/>
          <p:cNvSpPr>
            <a:spLocks noChangeArrowheads="1"/>
          </p:cNvSpPr>
          <p:nvPr/>
        </p:nvSpPr>
        <p:spPr bwMode="auto">
          <a:xfrm>
            <a:off x="4932363" y="3352800"/>
            <a:ext cx="1219200" cy="3762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7960" name="Rectangle 24"/>
          <p:cNvSpPr>
            <a:spLocks noChangeArrowheads="1"/>
          </p:cNvSpPr>
          <p:nvPr/>
        </p:nvSpPr>
        <p:spPr bwMode="auto">
          <a:xfrm>
            <a:off x="3713163" y="3352800"/>
            <a:ext cx="1233487" cy="3762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7961" name="Freeform 25"/>
          <p:cNvSpPr>
            <a:spLocks/>
          </p:cNvSpPr>
          <p:nvPr/>
        </p:nvSpPr>
        <p:spPr bwMode="auto">
          <a:xfrm>
            <a:off x="2341563" y="3429000"/>
            <a:ext cx="762000" cy="304800"/>
          </a:xfrm>
          <a:custGeom>
            <a:avLst/>
            <a:gdLst/>
            <a:ahLst/>
            <a:cxnLst>
              <a:cxn ang="0">
                <a:pos x="0" y="592"/>
              </a:cxn>
              <a:cxn ang="0">
                <a:pos x="48" y="112"/>
              </a:cxn>
              <a:cxn ang="0">
                <a:pos x="96" y="784"/>
              </a:cxn>
              <a:cxn ang="0">
                <a:pos x="144" y="352"/>
              </a:cxn>
              <a:cxn ang="0">
                <a:pos x="192" y="640"/>
              </a:cxn>
              <a:cxn ang="0">
                <a:pos x="240" y="256"/>
              </a:cxn>
              <a:cxn ang="0">
                <a:pos x="288" y="688"/>
              </a:cxn>
              <a:cxn ang="0">
                <a:pos x="384" y="304"/>
              </a:cxn>
              <a:cxn ang="0">
                <a:pos x="432" y="640"/>
              </a:cxn>
              <a:cxn ang="0">
                <a:pos x="480" y="256"/>
              </a:cxn>
              <a:cxn ang="0">
                <a:pos x="528" y="688"/>
              </a:cxn>
              <a:cxn ang="0">
                <a:pos x="720" y="16"/>
              </a:cxn>
              <a:cxn ang="0">
                <a:pos x="768" y="784"/>
              </a:cxn>
              <a:cxn ang="0">
                <a:pos x="1008" y="208"/>
              </a:cxn>
              <a:cxn ang="0">
                <a:pos x="1104" y="688"/>
              </a:cxn>
              <a:cxn ang="0">
                <a:pos x="1200" y="160"/>
              </a:cxn>
              <a:cxn ang="0">
                <a:pos x="1248" y="352"/>
              </a:cxn>
              <a:cxn ang="0">
                <a:pos x="1296" y="112"/>
              </a:cxn>
              <a:cxn ang="0">
                <a:pos x="1488" y="832"/>
              </a:cxn>
              <a:cxn ang="0">
                <a:pos x="1728" y="112"/>
              </a:cxn>
              <a:cxn ang="0">
                <a:pos x="1824" y="352"/>
              </a:cxn>
              <a:cxn ang="0">
                <a:pos x="1872" y="160"/>
              </a:cxn>
              <a:cxn ang="0">
                <a:pos x="1968" y="736"/>
              </a:cxn>
              <a:cxn ang="0">
                <a:pos x="2160" y="160"/>
              </a:cxn>
              <a:cxn ang="0">
                <a:pos x="2256" y="304"/>
              </a:cxn>
              <a:cxn ang="0">
                <a:pos x="2256" y="160"/>
              </a:cxn>
              <a:cxn ang="0">
                <a:pos x="2400" y="784"/>
              </a:cxn>
              <a:cxn ang="0">
                <a:pos x="2448" y="640"/>
              </a:cxn>
              <a:cxn ang="0">
                <a:pos x="2496" y="688"/>
              </a:cxn>
              <a:cxn ang="0">
                <a:pos x="2544" y="352"/>
              </a:cxn>
              <a:cxn ang="0">
                <a:pos x="2592" y="544"/>
              </a:cxn>
              <a:cxn ang="0">
                <a:pos x="2688" y="256"/>
              </a:cxn>
              <a:cxn ang="0">
                <a:pos x="2688" y="784"/>
              </a:cxn>
              <a:cxn ang="0">
                <a:pos x="2832" y="208"/>
              </a:cxn>
            </a:cxnLst>
            <a:rect l="0" t="0" r="r" b="b"/>
            <a:pathLst>
              <a:path w="2832" h="864">
                <a:moveTo>
                  <a:pt x="0" y="592"/>
                </a:moveTo>
                <a:cubicBezTo>
                  <a:pt x="16" y="336"/>
                  <a:pt x="32" y="80"/>
                  <a:pt x="48" y="112"/>
                </a:cubicBezTo>
                <a:cubicBezTo>
                  <a:pt x="64" y="144"/>
                  <a:pt x="80" y="744"/>
                  <a:pt x="96" y="784"/>
                </a:cubicBezTo>
                <a:cubicBezTo>
                  <a:pt x="112" y="824"/>
                  <a:pt x="128" y="376"/>
                  <a:pt x="144" y="352"/>
                </a:cubicBezTo>
                <a:cubicBezTo>
                  <a:pt x="160" y="328"/>
                  <a:pt x="176" y="656"/>
                  <a:pt x="192" y="640"/>
                </a:cubicBezTo>
                <a:cubicBezTo>
                  <a:pt x="208" y="624"/>
                  <a:pt x="224" y="248"/>
                  <a:pt x="240" y="256"/>
                </a:cubicBezTo>
                <a:cubicBezTo>
                  <a:pt x="256" y="264"/>
                  <a:pt x="264" y="680"/>
                  <a:pt x="288" y="688"/>
                </a:cubicBezTo>
                <a:cubicBezTo>
                  <a:pt x="312" y="696"/>
                  <a:pt x="360" y="312"/>
                  <a:pt x="384" y="304"/>
                </a:cubicBezTo>
                <a:cubicBezTo>
                  <a:pt x="408" y="296"/>
                  <a:pt x="416" y="648"/>
                  <a:pt x="432" y="640"/>
                </a:cubicBezTo>
                <a:cubicBezTo>
                  <a:pt x="448" y="632"/>
                  <a:pt x="464" y="248"/>
                  <a:pt x="480" y="256"/>
                </a:cubicBezTo>
                <a:cubicBezTo>
                  <a:pt x="496" y="264"/>
                  <a:pt x="488" y="728"/>
                  <a:pt x="528" y="688"/>
                </a:cubicBezTo>
                <a:cubicBezTo>
                  <a:pt x="568" y="648"/>
                  <a:pt x="680" y="0"/>
                  <a:pt x="720" y="16"/>
                </a:cubicBezTo>
                <a:cubicBezTo>
                  <a:pt x="760" y="32"/>
                  <a:pt x="720" y="752"/>
                  <a:pt x="768" y="784"/>
                </a:cubicBezTo>
                <a:cubicBezTo>
                  <a:pt x="816" y="816"/>
                  <a:pt x="952" y="224"/>
                  <a:pt x="1008" y="208"/>
                </a:cubicBezTo>
                <a:cubicBezTo>
                  <a:pt x="1064" y="192"/>
                  <a:pt x="1072" y="696"/>
                  <a:pt x="1104" y="688"/>
                </a:cubicBezTo>
                <a:cubicBezTo>
                  <a:pt x="1136" y="680"/>
                  <a:pt x="1176" y="216"/>
                  <a:pt x="1200" y="160"/>
                </a:cubicBezTo>
                <a:cubicBezTo>
                  <a:pt x="1224" y="104"/>
                  <a:pt x="1232" y="360"/>
                  <a:pt x="1248" y="352"/>
                </a:cubicBezTo>
                <a:cubicBezTo>
                  <a:pt x="1264" y="344"/>
                  <a:pt x="1256" y="32"/>
                  <a:pt x="1296" y="112"/>
                </a:cubicBezTo>
                <a:cubicBezTo>
                  <a:pt x="1336" y="192"/>
                  <a:pt x="1416" y="832"/>
                  <a:pt x="1488" y="832"/>
                </a:cubicBezTo>
                <a:cubicBezTo>
                  <a:pt x="1560" y="832"/>
                  <a:pt x="1672" y="192"/>
                  <a:pt x="1728" y="112"/>
                </a:cubicBezTo>
                <a:cubicBezTo>
                  <a:pt x="1784" y="32"/>
                  <a:pt x="1800" y="344"/>
                  <a:pt x="1824" y="352"/>
                </a:cubicBezTo>
                <a:cubicBezTo>
                  <a:pt x="1848" y="360"/>
                  <a:pt x="1848" y="96"/>
                  <a:pt x="1872" y="160"/>
                </a:cubicBezTo>
                <a:cubicBezTo>
                  <a:pt x="1896" y="224"/>
                  <a:pt x="1920" y="736"/>
                  <a:pt x="1968" y="736"/>
                </a:cubicBezTo>
                <a:cubicBezTo>
                  <a:pt x="2016" y="736"/>
                  <a:pt x="2112" y="232"/>
                  <a:pt x="2160" y="160"/>
                </a:cubicBezTo>
                <a:cubicBezTo>
                  <a:pt x="2208" y="88"/>
                  <a:pt x="2240" y="304"/>
                  <a:pt x="2256" y="304"/>
                </a:cubicBezTo>
                <a:cubicBezTo>
                  <a:pt x="2272" y="304"/>
                  <a:pt x="2232" y="80"/>
                  <a:pt x="2256" y="160"/>
                </a:cubicBezTo>
                <a:cubicBezTo>
                  <a:pt x="2280" y="240"/>
                  <a:pt x="2368" y="704"/>
                  <a:pt x="2400" y="784"/>
                </a:cubicBezTo>
                <a:cubicBezTo>
                  <a:pt x="2432" y="864"/>
                  <a:pt x="2432" y="656"/>
                  <a:pt x="2448" y="640"/>
                </a:cubicBezTo>
                <a:cubicBezTo>
                  <a:pt x="2464" y="624"/>
                  <a:pt x="2480" y="736"/>
                  <a:pt x="2496" y="688"/>
                </a:cubicBezTo>
                <a:cubicBezTo>
                  <a:pt x="2512" y="640"/>
                  <a:pt x="2528" y="376"/>
                  <a:pt x="2544" y="352"/>
                </a:cubicBezTo>
                <a:cubicBezTo>
                  <a:pt x="2560" y="328"/>
                  <a:pt x="2568" y="560"/>
                  <a:pt x="2592" y="544"/>
                </a:cubicBezTo>
                <a:cubicBezTo>
                  <a:pt x="2616" y="528"/>
                  <a:pt x="2672" y="216"/>
                  <a:pt x="2688" y="256"/>
                </a:cubicBezTo>
                <a:cubicBezTo>
                  <a:pt x="2704" y="296"/>
                  <a:pt x="2664" y="792"/>
                  <a:pt x="2688" y="784"/>
                </a:cubicBezTo>
                <a:cubicBezTo>
                  <a:pt x="2712" y="776"/>
                  <a:pt x="2772" y="492"/>
                  <a:pt x="2832" y="208"/>
                </a:cubicBezTo>
              </a:path>
            </a:pathLst>
          </a:custGeom>
          <a:noFill/>
          <a:ln w="9525">
            <a:solidFill>
              <a:schemeClr val="tx1"/>
            </a:solidFill>
            <a:round/>
            <a:headEnd/>
            <a:tailEnd/>
          </a:ln>
          <a:effectLst/>
        </p:spPr>
        <p:txBody>
          <a:bodyPr/>
          <a:lstStyle/>
          <a:p>
            <a:endParaRPr lang="en-US"/>
          </a:p>
        </p:txBody>
      </p:sp>
      <p:sp>
        <p:nvSpPr>
          <p:cNvPr id="167962" name="Text Box 26"/>
          <p:cNvSpPr txBox="1">
            <a:spLocks noChangeArrowheads="1"/>
          </p:cNvSpPr>
          <p:nvPr/>
        </p:nvSpPr>
        <p:spPr bwMode="auto">
          <a:xfrm>
            <a:off x="3276600" y="3352800"/>
            <a:ext cx="533400" cy="366713"/>
          </a:xfrm>
          <a:prstGeom prst="rect">
            <a:avLst/>
          </a:prstGeom>
          <a:noFill/>
          <a:ln w="9525">
            <a:noFill/>
            <a:miter lim="800000"/>
            <a:headEnd/>
            <a:tailEnd/>
          </a:ln>
          <a:effectLst/>
        </p:spPr>
        <p:txBody>
          <a:bodyPr>
            <a:spAutoFit/>
          </a:bodyPr>
          <a:lstStyle/>
          <a:p>
            <a:pPr algn="ctr">
              <a:spcBef>
                <a:spcPct val="50000"/>
              </a:spcBef>
            </a:pPr>
            <a:r>
              <a:rPr lang="en-US" i="1"/>
              <a:t>64</a:t>
            </a:r>
          </a:p>
        </p:txBody>
      </p:sp>
      <p:sp>
        <p:nvSpPr>
          <p:cNvPr id="167963" name="Text Box 27"/>
          <p:cNvSpPr txBox="1">
            <a:spLocks noChangeArrowheads="1"/>
          </p:cNvSpPr>
          <p:nvPr/>
        </p:nvSpPr>
        <p:spPr bwMode="auto">
          <a:xfrm>
            <a:off x="3941763" y="3365500"/>
            <a:ext cx="685800" cy="366713"/>
          </a:xfrm>
          <a:prstGeom prst="rect">
            <a:avLst/>
          </a:prstGeom>
          <a:noFill/>
          <a:ln w="9525">
            <a:noFill/>
            <a:miter lim="800000"/>
            <a:headEnd/>
            <a:tailEnd/>
          </a:ln>
          <a:effectLst/>
        </p:spPr>
        <p:txBody>
          <a:bodyPr>
            <a:spAutoFit/>
          </a:bodyPr>
          <a:lstStyle/>
          <a:p>
            <a:pPr algn="ctr">
              <a:spcBef>
                <a:spcPct val="50000"/>
              </a:spcBef>
            </a:pPr>
            <a:r>
              <a:rPr lang="en-US" i="1"/>
              <a:t>128</a:t>
            </a:r>
          </a:p>
        </p:txBody>
      </p:sp>
      <p:sp>
        <p:nvSpPr>
          <p:cNvPr id="167964" name="Text Box 28"/>
          <p:cNvSpPr txBox="1">
            <a:spLocks noChangeArrowheads="1"/>
          </p:cNvSpPr>
          <p:nvPr/>
        </p:nvSpPr>
        <p:spPr bwMode="auto">
          <a:xfrm>
            <a:off x="5160963" y="3365500"/>
            <a:ext cx="685800" cy="366713"/>
          </a:xfrm>
          <a:prstGeom prst="rect">
            <a:avLst/>
          </a:prstGeom>
          <a:noFill/>
          <a:ln w="9525">
            <a:noFill/>
            <a:miter lim="800000"/>
            <a:headEnd/>
            <a:tailEnd/>
          </a:ln>
          <a:effectLst/>
        </p:spPr>
        <p:txBody>
          <a:bodyPr>
            <a:spAutoFit/>
          </a:bodyPr>
          <a:lstStyle/>
          <a:p>
            <a:pPr algn="ctr">
              <a:spcBef>
                <a:spcPct val="50000"/>
              </a:spcBef>
            </a:pPr>
            <a:r>
              <a:rPr lang="en-US" i="1"/>
              <a:t>128</a:t>
            </a:r>
          </a:p>
        </p:txBody>
      </p:sp>
      <p:sp>
        <p:nvSpPr>
          <p:cNvPr id="167965" name="Line 29"/>
          <p:cNvSpPr>
            <a:spLocks noChangeShapeType="1"/>
          </p:cNvSpPr>
          <p:nvPr/>
        </p:nvSpPr>
        <p:spPr bwMode="auto">
          <a:xfrm>
            <a:off x="4419600" y="1447800"/>
            <a:ext cx="0" cy="2743200"/>
          </a:xfrm>
          <a:prstGeom prst="line">
            <a:avLst/>
          </a:prstGeom>
          <a:noFill/>
          <a:ln w="9525">
            <a:solidFill>
              <a:schemeClr val="tx1"/>
            </a:solidFill>
            <a:prstDash val="dash"/>
            <a:round/>
            <a:headEnd/>
            <a:tailEnd/>
          </a:ln>
          <a:effectLst/>
        </p:spPr>
        <p:txBody>
          <a:bodyPr/>
          <a:lstStyle/>
          <a:p>
            <a:endParaRPr lang="en-US"/>
          </a:p>
        </p:txBody>
      </p:sp>
      <p:sp>
        <p:nvSpPr>
          <p:cNvPr id="167966" name="Freeform 30"/>
          <p:cNvSpPr>
            <a:spLocks/>
          </p:cNvSpPr>
          <p:nvPr/>
        </p:nvSpPr>
        <p:spPr bwMode="auto">
          <a:xfrm>
            <a:off x="1498600" y="3429000"/>
            <a:ext cx="762000" cy="304800"/>
          </a:xfrm>
          <a:custGeom>
            <a:avLst/>
            <a:gdLst/>
            <a:ahLst/>
            <a:cxnLst>
              <a:cxn ang="0">
                <a:pos x="0" y="592"/>
              </a:cxn>
              <a:cxn ang="0">
                <a:pos x="48" y="112"/>
              </a:cxn>
              <a:cxn ang="0">
                <a:pos x="96" y="784"/>
              </a:cxn>
              <a:cxn ang="0">
                <a:pos x="144" y="352"/>
              </a:cxn>
              <a:cxn ang="0">
                <a:pos x="192" y="640"/>
              </a:cxn>
              <a:cxn ang="0">
                <a:pos x="240" y="256"/>
              </a:cxn>
              <a:cxn ang="0">
                <a:pos x="288" y="688"/>
              </a:cxn>
              <a:cxn ang="0">
                <a:pos x="384" y="304"/>
              </a:cxn>
              <a:cxn ang="0">
                <a:pos x="432" y="640"/>
              </a:cxn>
              <a:cxn ang="0">
                <a:pos x="480" y="256"/>
              </a:cxn>
              <a:cxn ang="0">
                <a:pos x="528" y="688"/>
              </a:cxn>
              <a:cxn ang="0">
                <a:pos x="720" y="16"/>
              </a:cxn>
              <a:cxn ang="0">
                <a:pos x="768" y="784"/>
              </a:cxn>
              <a:cxn ang="0">
                <a:pos x="1008" y="208"/>
              </a:cxn>
              <a:cxn ang="0">
                <a:pos x="1104" y="688"/>
              </a:cxn>
              <a:cxn ang="0">
                <a:pos x="1200" y="160"/>
              </a:cxn>
              <a:cxn ang="0">
                <a:pos x="1248" y="352"/>
              </a:cxn>
              <a:cxn ang="0">
                <a:pos x="1296" y="112"/>
              </a:cxn>
              <a:cxn ang="0">
                <a:pos x="1488" y="832"/>
              </a:cxn>
              <a:cxn ang="0">
                <a:pos x="1728" y="112"/>
              </a:cxn>
              <a:cxn ang="0">
                <a:pos x="1824" y="352"/>
              </a:cxn>
              <a:cxn ang="0">
                <a:pos x="1872" y="160"/>
              </a:cxn>
              <a:cxn ang="0">
                <a:pos x="1968" y="736"/>
              </a:cxn>
              <a:cxn ang="0">
                <a:pos x="2160" y="160"/>
              </a:cxn>
              <a:cxn ang="0">
                <a:pos x="2256" y="304"/>
              </a:cxn>
              <a:cxn ang="0">
                <a:pos x="2256" y="160"/>
              </a:cxn>
              <a:cxn ang="0">
                <a:pos x="2400" y="784"/>
              </a:cxn>
              <a:cxn ang="0">
                <a:pos x="2448" y="640"/>
              </a:cxn>
              <a:cxn ang="0">
                <a:pos x="2496" y="688"/>
              </a:cxn>
              <a:cxn ang="0">
                <a:pos x="2544" y="352"/>
              </a:cxn>
              <a:cxn ang="0">
                <a:pos x="2592" y="544"/>
              </a:cxn>
              <a:cxn ang="0">
                <a:pos x="2688" y="256"/>
              </a:cxn>
              <a:cxn ang="0">
                <a:pos x="2688" y="784"/>
              </a:cxn>
              <a:cxn ang="0">
                <a:pos x="2832" y="208"/>
              </a:cxn>
            </a:cxnLst>
            <a:rect l="0" t="0" r="r" b="b"/>
            <a:pathLst>
              <a:path w="2832" h="864">
                <a:moveTo>
                  <a:pt x="0" y="592"/>
                </a:moveTo>
                <a:cubicBezTo>
                  <a:pt x="16" y="336"/>
                  <a:pt x="32" y="80"/>
                  <a:pt x="48" y="112"/>
                </a:cubicBezTo>
                <a:cubicBezTo>
                  <a:pt x="64" y="144"/>
                  <a:pt x="80" y="744"/>
                  <a:pt x="96" y="784"/>
                </a:cubicBezTo>
                <a:cubicBezTo>
                  <a:pt x="112" y="824"/>
                  <a:pt x="128" y="376"/>
                  <a:pt x="144" y="352"/>
                </a:cubicBezTo>
                <a:cubicBezTo>
                  <a:pt x="160" y="328"/>
                  <a:pt x="176" y="656"/>
                  <a:pt x="192" y="640"/>
                </a:cubicBezTo>
                <a:cubicBezTo>
                  <a:pt x="208" y="624"/>
                  <a:pt x="224" y="248"/>
                  <a:pt x="240" y="256"/>
                </a:cubicBezTo>
                <a:cubicBezTo>
                  <a:pt x="256" y="264"/>
                  <a:pt x="264" y="680"/>
                  <a:pt x="288" y="688"/>
                </a:cubicBezTo>
                <a:cubicBezTo>
                  <a:pt x="312" y="696"/>
                  <a:pt x="360" y="312"/>
                  <a:pt x="384" y="304"/>
                </a:cubicBezTo>
                <a:cubicBezTo>
                  <a:pt x="408" y="296"/>
                  <a:pt x="416" y="648"/>
                  <a:pt x="432" y="640"/>
                </a:cubicBezTo>
                <a:cubicBezTo>
                  <a:pt x="448" y="632"/>
                  <a:pt x="464" y="248"/>
                  <a:pt x="480" y="256"/>
                </a:cubicBezTo>
                <a:cubicBezTo>
                  <a:pt x="496" y="264"/>
                  <a:pt x="488" y="728"/>
                  <a:pt x="528" y="688"/>
                </a:cubicBezTo>
                <a:cubicBezTo>
                  <a:pt x="568" y="648"/>
                  <a:pt x="680" y="0"/>
                  <a:pt x="720" y="16"/>
                </a:cubicBezTo>
                <a:cubicBezTo>
                  <a:pt x="760" y="32"/>
                  <a:pt x="720" y="752"/>
                  <a:pt x="768" y="784"/>
                </a:cubicBezTo>
                <a:cubicBezTo>
                  <a:pt x="816" y="816"/>
                  <a:pt x="952" y="224"/>
                  <a:pt x="1008" y="208"/>
                </a:cubicBezTo>
                <a:cubicBezTo>
                  <a:pt x="1064" y="192"/>
                  <a:pt x="1072" y="696"/>
                  <a:pt x="1104" y="688"/>
                </a:cubicBezTo>
                <a:cubicBezTo>
                  <a:pt x="1136" y="680"/>
                  <a:pt x="1176" y="216"/>
                  <a:pt x="1200" y="160"/>
                </a:cubicBezTo>
                <a:cubicBezTo>
                  <a:pt x="1224" y="104"/>
                  <a:pt x="1232" y="360"/>
                  <a:pt x="1248" y="352"/>
                </a:cubicBezTo>
                <a:cubicBezTo>
                  <a:pt x="1264" y="344"/>
                  <a:pt x="1256" y="32"/>
                  <a:pt x="1296" y="112"/>
                </a:cubicBezTo>
                <a:cubicBezTo>
                  <a:pt x="1336" y="192"/>
                  <a:pt x="1416" y="832"/>
                  <a:pt x="1488" y="832"/>
                </a:cubicBezTo>
                <a:cubicBezTo>
                  <a:pt x="1560" y="832"/>
                  <a:pt x="1672" y="192"/>
                  <a:pt x="1728" y="112"/>
                </a:cubicBezTo>
                <a:cubicBezTo>
                  <a:pt x="1784" y="32"/>
                  <a:pt x="1800" y="344"/>
                  <a:pt x="1824" y="352"/>
                </a:cubicBezTo>
                <a:cubicBezTo>
                  <a:pt x="1848" y="360"/>
                  <a:pt x="1848" y="96"/>
                  <a:pt x="1872" y="160"/>
                </a:cubicBezTo>
                <a:cubicBezTo>
                  <a:pt x="1896" y="224"/>
                  <a:pt x="1920" y="736"/>
                  <a:pt x="1968" y="736"/>
                </a:cubicBezTo>
                <a:cubicBezTo>
                  <a:pt x="2016" y="736"/>
                  <a:pt x="2112" y="232"/>
                  <a:pt x="2160" y="160"/>
                </a:cubicBezTo>
                <a:cubicBezTo>
                  <a:pt x="2208" y="88"/>
                  <a:pt x="2240" y="304"/>
                  <a:pt x="2256" y="304"/>
                </a:cubicBezTo>
                <a:cubicBezTo>
                  <a:pt x="2272" y="304"/>
                  <a:pt x="2232" y="80"/>
                  <a:pt x="2256" y="160"/>
                </a:cubicBezTo>
                <a:cubicBezTo>
                  <a:pt x="2280" y="240"/>
                  <a:pt x="2368" y="704"/>
                  <a:pt x="2400" y="784"/>
                </a:cubicBezTo>
                <a:cubicBezTo>
                  <a:pt x="2432" y="864"/>
                  <a:pt x="2432" y="656"/>
                  <a:pt x="2448" y="640"/>
                </a:cubicBezTo>
                <a:cubicBezTo>
                  <a:pt x="2464" y="624"/>
                  <a:pt x="2480" y="736"/>
                  <a:pt x="2496" y="688"/>
                </a:cubicBezTo>
                <a:cubicBezTo>
                  <a:pt x="2512" y="640"/>
                  <a:pt x="2528" y="376"/>
                  <a:pt x="2544" y="352"/>
                </a:cubicBezTo>
                <a:cubicBezTo>
                  <a:pt x="2560" y="328"/>
                  <a:pt x="2568" y="560"/>
                  <a:pt x="2592" y="544"/>
                </a:cubicBezTo>
                <a:cubicBezTo>
                  <a:pt x="2616" y="528"/>
                  <a:pt x="2672" y="216"/>
                  <a:pt x="2688" y="256"/>
                </a:cubicBezTo>
                <a:cubicBezTo>
                  <a:pt x="2704" y="296"/>
                  <a:pt x="2664" y="792"/>
                  <a:pt x="2688" y="784"/>
                </a:cubicBezTo>
                <a:cubicBezTo>
                  <a:pt x="2712" y="776"/>
                  <a:pt x="2772" y="492"/>
                  <a:pt x="2832" y="208"/>
                </a:cubicBezTo>
              </a:path>
            </a:pathLst>
          </a:custGeom>
          <a:noFill/>
          <a:ln w="9525">
            <a:solidFill>
              <a:schemeClr val="tx1"/>
            </a:solidFill>
            <a:round/>
            <a:headEnd/>
            <a:tailEnd/>
          </a:ln>
          <a:effectLst/>
        </p:spPr>
        <p:txBody>
          <a:bodyPr/>
          <a:lstStyle/>
          <a:p>
            <a:endParaRPr lang="en-US"/>
          </a:p>
        </p:txBody>
      </p:sp>
      <p:graphicFrame>
        <p:nvGraphicFramePr>
          <p:cNvPr id="167967" name="Object 31"/>
          <p:cNvGraphicFramePr>
            <a:graphicFrameLocks noChangeAspect="1"/>
          </p:cNvGraphicFramePr>
          <p:nvPr/>
        </p:nvGraphicFramePr>
        <p:xfrm>
          <a:off x="8229600" y="2209800"/>
          <a:ext cx="254000" cy="279400"/>
        </p:xfrm>
        <a:graphic>
          <a:graphicData uri="http://schemas.openxmlformats.org/presentationml/2006/ole">
            <p:oleObj spid="_x0000_s167967" name="Equation" r:id="rId12" imgW="126720" imgH="139680" progId="Equation.3">
              <p:embed/>
            </p:oleObj>
          </a:graphicData>
        </a:graphic>
      </p:graphicFrame>
      <p:sp>
        <p:nvSpPr>
          <p:cNvPr id="167968" name="Text Box 32"/>
          <p:cNvSpPr txBox="1">
            <a:spLocks noChangeArrowheads="1"/>
          </p:cNvSpPr>
          <p:nvPr/>
        </p:nvSpPr>
        <p:spPr bwMode="auto">
          <a:xfrm>
            <a:off x="0" y="0"/>
            <a:ext cx="9144000" cy="366713"/>
          </a:xfrm>
          <a:prstGeom prst="rect">
            <a:avLst/>
          </a:prstGeom>
          <a:noFill/>
          <a:ln w="9525">
            <a:noFill/>
            <a:miter lim="800000"/>
            <a:headEnd/>
            <a:tailEnd/>
          </a:ln>
          <a:effectLst/>
        </p:spPr>
        <p:txBody>
          <a:bodyPr>
            <a:spAutoFit/>
          </a:bodyPr>
          <a:lstStyle/>
          <a:p>
            <a:pPr>
              <a:spcBef>
                <a:spcPct val="50000"/>
              </a:spcBef>
            </a:pPr>
            <a:r>
              <a:rPr lang="en-US"/>
              <a:t>Effect of Periodicity on Autocorrelation (</a:t>
            </a:r>
            <a:r>
              <a:rPr lang="en-US" b="1"/>
              <a:t>with Multi Path of max length                     </a:t>
            </a:r>
            <a:r>
              <a:rPr lang="en-US"/>
              <a:t>):</a:t>
            </a:r>
          </a:p>
        </p:txBody>
      </p:sp>
      <p:sp>
        <p:nvSpPr>
          <p:cNvPr id="167969" name="Line 33"/>
          <p:cNvSpPr>
            <a:spLocks noChangeShapeType="1"/>
          </p:cNvSpPr>
          <p:nvPr/>
        </p:nvSpPr>
        <p:spPr bwMode="auto">
          <a:xfrm flipV="1">
            <a:off x="4419600" y="4343400"/>
            <a:ext cx="0" cy="381000"/>
          </a:xfrm>
          <a:prstGeom prst="line">
            <a:avLst/>
          </a:prstGeom>
          <a:noFill/>
          <a:ln w="9525">
            <a:solidFill>
              <a:schemeClr val="tx1"/>
            </a:solidFill>
            <a:round/>
            <a:headEnd type="triangle" w="med" len="med"/>
            <a:tailEnd/>
          </a:ln>
          <a:effectLst/>
        </p:spPr>
        <p:txBody>
          <a:bodyPr/>
          <a:lstStyle/>
          <a:p>
            <a:endParaRPr lang="en-US"/>
          </a:p>
        </p:txBody>
      </p:sp>
      <p:sp>
        <p:nvSpPr>
          <p:cNvPr id="167971" name="Line 35"/>
          <p:cNvSpPr>
            <a:spLocks noChangeShapeType="1"/>
          </p:cNvSpPr>
          <p:nvPr/>
        </p:nvSpPr>
        <p:spPr bwMode="auto">
          <a:xfrm>
            <a:off x="4419600" y="4876800"/>
            <a:ext cx="0" cy="685800"/>
          </a:xfrm>
          <a:prstGeom prst="line">
            <a:avLst/>
          </a:prstGeom>
          <a:noFill/>
          <a:ln w="9525">
            <a:solidFill>
              <a:schemeClr val="tx1"/>
            </a:solidFill>
            <a:prstDash val="dash"/>
            <a:round/>
            <a:headEnd/>
            <a:tailEnd/>
          </a:ln>
          <a:effectLst/>
        </p:spPr>
        <p:txBody>
          <a:bodyPr/>
          <a:lstStyle/>
          <a:p>
            <a:endParaRPr lang="en-US"/>
          </a:p>
        </p:txBody>
      </p:sp>
      <p:graphicFrame>
        <p:nvGraphicFramePr>
          <p:cNvPr id="167972" name="Object 36"/>
          <p:cNvGraphicFramePr>
            <a:graphicFrameLocks noChangeAspect="1"/>
          </p:cNvGraphicFramePr>
          <p:nvPr/>
        </p:nvGraphicFramePr>
        <p:xfrm>
          <a:off x="2997200" y="5791200"/>
          <a:ext cx="1498600" cy="457200"/>
        </p:xfrm>
        <a:graphic>
          <a:graphicData uri="http://schemas.openxmlformats.org/presentationml/2006/ole">
            <p:oleObj spid="_x0000_s167972" name="Equation" r:id="rId13" imgW="749160" imgH="228600" progId="Equation.DSMT4">
              <p:embed/>
            </p:oleObj>
          </a:graphicData>
        </a:graphic>
      </p:graphicFrame>
      <p:sp>
        <p:nvSpPr>
          <p:cNvPr id="167973" name="Line 37"/>
          <p:cNvSpPr>
            <a:spLocks noChangeShapeType="1"/>
          </p:cNvSpPr>
          <p:nvPr/>
        </p:nvSpPr>
        <p:spPr bwMode="auto">
          <a:xfrm flipV="1">
            <a:off x="4114800" y="5562600"/>
            <a:ext cx="228600" cy="228600"/>
          </a:xfrm>
          <a:prstGeom prst="line">
            <a:avLst/>
          </a:prstGeom>
          <a:noFill/>
          <a:ln w="9525">
            <a:solidFill>
              <a:schemeClr val="tx1"/>
            </a:solidFill>
            <a:round/>
            <a:headEnd/>
            <a:tailEnd type="triangle" w="med" len="med"/>
          </a:ln>
          <a:effectLst/>
        </p:spPr>
        <p:txBody>
          <a:bodyPr/>
          <a:lstStyle/>
          <a:p>
            <a:endParaRPr lang="en-US"/>
          </a:p>
        </p:txBody>
      </p:sp>
      <p:sp>
        <p:nvSpPr>
          <p:cNvPr id="167974" name="Text Box 38"/>
          <p:cNvSpPr txBox="1">
            <a:spLocks noChangeArrowheads="1"/>
          </p:cNvSpPr>
          <p:nvPr/>
        </p:nvSpPr>
        <p:spPr bwMode="auto">
          <a:xfrm>
            <a:off x="0" y="457200"/>
            <a:ext cx="4114800" cy="366713"/>
          </a:xfrm>
          <a:prstGeom prst="rect">
            <a:avLst/>
          </a:prstGeom>
          <a:noFill/>
          <a:ln w="9525">
            <a:noFill/>
            <a:miter lim="800000"/>
            <a:headEnd/>
            <a:tailEnd/>
          </a:ln>
          <a:effectLst/>
        </p:spPr>
        <p:txBody>
          <a:bodyPr>
            <a:spAutoFit/>
          </a:bodyPr>
          <a:lstStyle/>
          <a:p>
            <a:pPr>
              <a:spcBef>
                <a:spcPct val="50000"/>
              </a:spcBef>
            </a:pPr>
            <a:r>
              <a:rPr lang="en-US" b="1"/>
              <a:t>Max starts</a:t>
            </a:r>
            <a:r>
              <a:rPr lang="en-US"/>
              <a:t> at                                </a:t>
            </a:r>
            <a:r>
              <a:rPr lang="en-US" b="1"/>
              <a:t>….</a:t>
            </a:r>
            <a:r>
              <a:rPr lang="en-US"/>
              <a:t> </a:t>
            </a:r>
          </a:p>
        </p:txBody>
      </p:sp>
      <p:graphicFrame>
        <p:nvGraphicFramePr>
          <p:cNvPr id="167975" name="Object 39"/>
          <p:cNvGraphicFramePr>
            <a:graphicFrameLocks noChangeAspect="1"/>
          </p:cNvGraphicFramePr>
          <p:nvPr/>
        </p:nvGraphicFramePr>
        <p:xfrm>
          <a:off x="1600200" y="457200"/>
          <a:ext cx="1706563" cy="398463"/>
        </p:xfrm>
        <a:graphic>
          <a:graphicData uri="http://schemas.openxmlformats.org/presentationml/2006/ole">
            <p:oleObj spid="_x0000_s167975" name="Equation" r:id="rId14" imgW="977760" imgH="228600" progId="Equation.DSMT4">
              <p:embed/>
            </p:oleObj>
          </a:graphicData>
        </a:graphic>
      </p:graphicFrame>
      <p:sp>
        <p:nvSpPr>
          <p:cNvPr id="167976" name="Line 40"/>
          <p:cNvSpPr>
            <a:spLocks noChangeShapeType="1"/>
          </p:cNvSpPr>
          <p:nvPr/>
        </p:nvSpPr>
        <p:spPr bwMode="auto">
          <a:xfrm flipV="1">
            <a:off x="3324225" y="1447800"/>
            <a:ext cx="0" cy="2667000"/>
          </a:xfrm>
          <a:prstGeom prst="line">
            <a:avLst/>
          </a:prstGeom>
          <a:noFill/>
          <a:ln w="9525">
            <a:solidFill>
              <a:schemeClr val="tx1"/>
            </a:solidFill>
            <a:prstDash val="dash"/>
            <a:round/>
            <a:headEnd/>
            <a:tailEnd/>
          </a:ln>
          <a:effectLst/>
        </p:spPr>
        <p:txBody>
          <a:bodyPr/>
          <a:lstStyle/>
          <a:p>
            <a:endParaRPr lang="en-US"/>
          </a:p>
        </p:txBody>
      </p:sp>
      <p:sp>
        <p:nvSpPr>
          <p:cNvPr id="167977" name="Line 41"/>
          <p:cNvSpPr>
            <a:spLocks noChangeShapeType="1"/>
          </p:cNvSpPr>
          <p:nvPr/>
        </p:nvSpPr>
        <p:spPr bwMode="auto">
          <a:xfrm>
            <a:off x="3352800" y="1524000"/>
            <a:ext cx="106680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167978" name="Text Box 42"/>
          <p:cNvSpPr txBox="1">
            <a:spLocks noChangeArrowheads="1"/>
          </p:cNvSpPr>
          <p:nvPr/>
        </p:nvSpPr>
        <p:spPr bwMode="auto">
          <a:xfrm>
            <a:off x="3048000" y="990600"/>
            <a:ext cx="1676400" cy="366713"/>
          </a:xfrm>
          <a:prstGeom prst="rect">
            <a:avLst/>
          </a:prstGeom>
          <a:noFill/>
          <a:ln w="9525">
            <a:noFill/>
            <a:miter lim="800000"/>
            <a:headEnd/>
            <a:tailEnd/>
          </a:ln>
          <a:effectLst/>
        </p:spPr>
        <p:txBody>
          <a:bodyPr>
            <a:spAutoFit/>
          </a:bodyPr>
          <a:lstStyle/>
          <a:p>
            <a:pPr algn="ctr">
              <a:spcBef>
                <a:spcPct val="50000"/>
              </a:spcBef>
            </a:pPr>
            <a:r>
              <a:rPr lang="en-US"/>
              <a:t>Same signal</a:t>
            </a:r>
          </a:p>
        </p:txBody>
      </p:sp>
      <p:grpSp>
        <p:nvGrpSpPr>
          <p:cNvPr id="167979" name="Group 43"/>
          <p:cNvGrpSpPr>
            <a:grpSpLocks/>
          </p:cNvGrpSpPr>
          <p:nvPr/>
        </p:nvGrpSpPr>
        <p:grpSpPr bwMode="auto">
          <a:xfrm>
            <a:off x="4953000" y="1676400"/>
            <a:ext cx="2667000" cy="457200"/>
            <a:chOff x="3120" y="960"/>
            <a:chExt cx="1440" cy="240"/>
          </a:xfrm>
        </p:grpSpPr>
        <p:sp>
          <p:nvSpPr>
            <p:cNvPr id="167980" name="Rectangle 44"/>
            <p:cNvSpPr>
              <a:spLocks noChangeArrowheads="1"/>
            </p:cNvSpPr>
            <p:nvPr/>
          </p:nvSpPr>
          <p:spPr bwMode="auto">
            <a:xfrm>
              <a:off x="3120" y="960"/>
              <a:ext cx="1440" cy="240"/>
            </a:xfrm>
            <a:prstGeom prst="rect">
              <a:avLst/>
            </a:prstGeom>
            <a:solidFill>
              <a:srgbClr val="009900"/>
            </a:solidFill>
            <a:ln w="9525">
              <a:solidFill>
                <a:schemeClr val="tx1"/>
              </a:solidFill>
              <a:miter lim="800000"/>
              <a:headEnd/>
              <a:tailEnd/>
            </a:ln>
            <a:effectLst/>
          </p:spPr>
          <p:txBody>
            <a:bodyPr wrap="none" anchor="ctr"/>
            <a:lstStyle/>
            <a:p>
              <a:endParaRPr lang="en-US"/>
            </a:p>
          </p:txBody>
        </p:sp>
        <p:sp>
          <p:nvSpPr>
            <p:cNvPr id="167981" name="Line 45"/>
            <p:cNvSpPr>
              <a:spLocks noChangeShapeType="1"/>
            </p:cNvSpPr>
            <p:nvPr/>
          </p:nvSpPr>
          <p:spPr bwMode="auto">
            <a:xfrm>
              <a:off x="3456" y="960"/>
              <a:ext cx="0" cy="240"/>
            </a:xfrm>
            <a:prstGeom prst="line">
              <a:avLst/>
            </a:prstGeom>
            <a:noFill/>
            <a:ln w="9525">
              <a:solidFill>
                <a:schemeClr val="tx1"/>
              </a:solidFill>
              <a:round/>
              <a:headEnd/>
              <a:tailEnd/>
            </a:ln>
            <a:effectLst/>
          </p:spPr>
          <p:txBody>
            <a:bodyPr/>
            <a:lstStyle/>
            <a:p>
              <a:endParaRPr lang="en-US"/>
            </a:p>
          </p:txBody>
        </p:sp>
      </p:grpSp>
      <p:sp>
        <p:nvSpPr>
          <p:cNvPr id="167982" name="Line 46"/>
          <p:cNvSpPr>
            <a:spLocks noChangeShapeType="1"/>
          </p:cNvSpPr>
          <p:nvPr/>
        </p:nvSpPr>
        <p:spPr bwMode="auto">
          <a:xfrm flipV="1">
            <a:off x="1270000" y="2133600"/>
            <a:ext cx="6883400" cy="12700"/>
          </a:xfrm>
          <a:prstGeom prst="line">
            <a:avLst/>
          </a:prstGeom>
          <a:noFill/>
          <a:ln w="9525">
            <a:solidFill>
              <a:schemeClr val="tx1"/>
            </a:solidFill>
            <a:round/>
            <a:headEnd/>
            <a:tailEnd type="triangle" w="med" len="med"/>
          </a:ln>
          <a:effectLst/>
        </p:spPr>
        <p:txBody>
          <a:bodyPr/>
          <a:lstStyle/>
          <a:p>
            <a:endParaRPr lang="en-US"/>
          </a:p>
        </p:txBody>
      </p:sp>
      <p:grpSp>
        <p:nvGrpSpPr>
          <p:cNvPr id="167983" name="Group 47"/>
          <p:cNvGrpSpPr>
            <a:grpSpLocks/>
          </p:cNvGrpSpPr>
          <p:nvPr/>
        </p:nvGrpSpPr>
        <p:grpSpPr bwMode="auto">
          <a:xfrm>
            <a:off x="6172200" y="3276600"/>
            <a:ext cx="2362200" cy="457200"/>
            <a:chOff x="3120" y="960"/>
            <a:chExt cx="1440" cy="240"/>
          </a:xfrm>
        </p:grpSpPr>
        <p:sp>
          <p:nvSpPr>
            <p:cNvPr id="167984" name="Rectangle 48"/>
            <p:cNvSpPr>
              <a:spLocks noChangeArrowheads="1"/>
            </p:cNvSpPr>
            <p:nvPr/>
          </p:nvSpPr>
          <p:spPr bwMode="auto">
            <a:xfrm>
              <a:off x="3120" y="960"/>
              <a:ext cx="1440" cy="240"/>
            </a:xfrm>
            <a:prstGeom prst="rect">
              <a:avLst/>
            </a:prstGeom>
            <a:solidFill>
              <a:srgbClr val="009900"/>
            </a:solidFill>
            <a:ln w="9525">
              <a:solidFill>
                <a:schemeClr val="tx1"/>
              </a:solidFill>
              <a:miter lim="800000"/>
              <a:headEnd/>
              <a:tailEnd/>
            </a:ln>
            <a:effectLst/>
          </p:spPr>
          <p:txBody>
            <a:bodyPr wrap="none" anchor="ctr"/>
            <a:lstStyle/>
            <a:p>
              <a:endParaRPr lang="en-US"/>
            </a:p>
          </p:txBody>
        </p:sp>
        <p:sp>
          <p:nvSpPr>
            <p:cNvPr id="167985" name="Line 49"/>
            <p:cNvSpPr>
              <a:spLocks noChangeShapeType="1"/>
            </p:cNvSpPr>
            <p:nvPr/>
          </p:nvSpPr>
          <p:spPr bwMode="auto">
            <a:xfrm>
              <a:off x="3456" y="960"/>
              <a:ext cx="0" cy="240"/>
            </a:xfrm>
            <a:prstGeom prst="line">
              <a:avLst/>
            </a:prstGeom>
            <a:noFill/>
            <a:ln w="9525">
              <a:solidFill>
                <a:schemeClr val="tx1"/>
              </a:solidFill>
              <a:round/>
              <a:headEnd/>
              <a:tailEnd/>
            </a:ln>
            <a:effectLst/>
          </p:spPr>
          <p:txBody>
            <a:bodyPr/>
            <a:lstStyle/>
            <a:p>
              <a:endParaRPr lang="en-US"/>
            </a:p>
          </p:txBody>
        </p:sp>
      </p:grpSp>
      <p:sp>
        <p:nvSpPr>
          <p:cNvPr id="167986" name="Line 50"/>
          <p:cNvSpPr>
            <a:spLocks noChangeShapeType="1"/>
          </p:cNvSpPr>
          <p:nvPr/>
        </p:nvSpPr>
        <p:spPr bwMode="auto">
          <a:xfrm flipV="1">
            <a:off x="1346200" y="3733800"/>
            <a:ext cx="7340600" cy="0"/>
          </a:xfrm>
          <a:prstGeom prst="line">
            <a:avLst/>
          </a:prstGeom>
          <a:noFill/>
          <a:ln w="9525">
            <a:solidFill>
              <a:schemeClr val="tx1"/>
            </a:solidFill>
            <a:round/>
            <a:headEnd/>
            <a:tailEnd type="triangle" w="med" len="med"/>
          </a:ln>
          <a:effectLst/>
        </p:spPr>
        <p:txBody>
          <a:bodyPr/>
          <a:lstStyle/>
          <a:p>
            <a:endParaRPr lang="en-US"/>
          </a:p>
        </p:txBody>
      </p:sp>
      <p:graphicFrame>
        <p:nvGraphicFramePr>
          <p:cNvPr id="167987" name="Object 51"/>
          <p:cNvGraphicFramePr>
            <a:graphicFrameLocks noChangeAspect="1"/>
          </p:cNvGraphicFramePr>
          <p:nvPr/>
        </p:nvGraphicFramePr>
        <p:xfrm>
          <a:off x="8534400" y="3810000"/>
          <a:ext cx="254000" cy="279400"/>
        </p:xfrm>
        <a:graphic>
          <a:graphicData uri="http://schemas.openxmlformats.org/presentationml/2006/ole">
            <p:oleObj spid="_x0000_s167987" name="Equation" r:id="rId15" imgW="126720" imgH="139680" progId="Equation.3">
              <p:embed/>
            </p:oleObj>
          </a:graphicData>
        </a:graphic>
      </p:graphicFrame>
      <p:sp>
        <p:nvSpPr>
          <p:cNvPr id="167988" name="Text Box 52"/>
          <p:cNvSpPr txBox="1">
            <a:spLocks noChangeArrowheads="1"/>
          </p:cNvSpPr>
          <p:nvPr/>
        </p:nvSpPr>
        <p:spPr bwMode="auto">
          <a:xfrm>
            <a:off x="5791200" y="1752600"/>
            <a:ext cx="1447800" cy="336550"/>
          </a:xfrm>
          <a:prstGeom prst="rect">
            <a:avLst/>
          </a:prstGeom>
          <a:solidFill>
            <a:schemeClr val="bg1"/>
          </a:solidFill>
          <a:ln w="9525">
            <a:noFill/>
            <a:miter lim="800000"/>
            <a:headEnd/>
            <a:tailEnd/>
          </a:ln>
          <a:effectLst/>
        </p:spPr>
        <p:txBody>
          <a:bodyPr>
            <a:spAutoFit/>
          </a:bodyPr>
          <a:lstStyle/>
          <a:p>
            <a:pPr algn="ctr">
              <a:spcBef>
                <a:spcPct val="50000"/>
              </a:spcBef>
            </a:pPr>
            <a:r>
              <a:rPr lang="en-US" sz="1600"/>
              <a:t>data</a:t>
            </a:r>
          </a:p>
        </p:txBody>
      </p:sp>
      <p:sp>
        <p:nvSpPr>
          <p:cNvPr id="167989" name="Text Box 53"/>
          <p:cNvSpPr txBox="1">
            <a:spLocks noChangeArrowheads="1"/>
          </p:cNvSpPr>
          <p:nvPr/>
        </p:nvSpPr>
        <p:spPr bwMode="auto">
          <a:xfrm>
            <a:off x="6858000" y="3352800"/>
            <a:ext cx="1447800" cy="336550"/>
          </a:xfrm>
          <a:prstGeom prst="rect">
            <a:avLst/>
          </a:prstGeom>
          <a:solidFill>
            <a:schemeClr val="bg1"/>
          </a:solidFill>
          <a:ln w="9525">
            <a:noFill/>
            <a:miter lim="800000"/>
            <a:headEnd/>
            <a:tailEnd/>
          </a:ln>
          <a:effectLst/>
        </p:spPr>
        <p:txBody>
          <a:bodyPr>
            <a:spAutoFit/>
          </a:bodyPr>
          <a:lstStyle/>
          <a:p>
            <a:pPr algn="ctr">
              <a:spcBef>
                <a:spcPct val="50000"/>
              </a:spcBef>
            </a:pPr>
            <a:r>
              <a:rPr lang="en-US" sz="1600"/>
              <a:t>data</a:t>
            </a:r>
          </a:p>
        </p:txBody>
      </p:sp>
      <p:graphicFrame>
        <p:nvGraphicFramePr>
          <p:cNvPr id="167990" name="Object 54"/>
          <p:cNvGraphicFramePr>
            <a:graphicFrameLocks noChangeAspect="1"/>
          </p:cNvGraphicFramePr>
          <p:nvPr/>
        </p:nvGraphicFramePr>
        <p:xfrm>
          <a:off x="7315200" y="0"/>
          <a:ext cx="1249363" cy="381000"/>
        </p:xfrm>
        <a:graphic>
          <a:graphicData uri="http://schemas.openxmlformats.org/presentationml/2006/ole">
            <p:oleObj spid="_x0000_s167990" name="Equation" r:id="rId16" imgW="749160" imgH="228600" progId="Equation.DSMT4">
              <p:embed/>
            </p:oleObj>
          </a:graphicData>
        </a:graphic>
      </p:graphicFrame>
      <p:sp>
        <p:nvSpPr>
          <p:cNvPr id="167991" name="Freeform 55"/>
          <p:cNvSpPr>
            <a:spLocks/>
          </p:cNvSpPr>
          <p:nvPr/>
        </p:nvSpPr>
        <p:spPr bwMode="auto">
          <a:xfrm>
            <a:off x="1905000" y="1828800"/>
            <a:ext cx="228600" cy="330200"/>
          </a:xfrm>
          <a:custGeom>
            <a:avLst/>
            <a:gdLst/>
            <a:ahLst/>
            <a:cxnLst>
              <a:cxn ang="0">
                <a:pos x="0" y="152"/>
              </a:cxn>
              <a:cxn ang="0">
                <a:pos x="48" y="8"/>
              </a:cxn>
              <a:cxn ang="0">
                <a:pos x="96" y="200"/>
              </a:cxn>
              <a:cxn ang="0">
                <a:pos x="96" y="56"/>
              </a:cxn>
              <a:cxn ang="0">
                <a:pos x="144" y="200"/>
              </a:cxn>
              <a:cxn ang="0">
                <a:pos x="192" y="8"/>
              </a:cxn>
              <a:cxn ang="0">
                <a:pos x="240" y="200"/>
              </a:cxn>
              <a:cxn ang="0">
                <a:pos x="240" y="8"/>
              </a:cxn>
              <a:cxn ang="0">
                <a:pos x="288" y="200"/>
              </a:cxn>
              <a:cxn ang="0">
                <a:pos x="288" y="56"/>
              </a:cxn>
              <a:cxn ang="0">
                <a:pos x="336" y="152"/>
              </a:cxn>
              <a:cxn ang="0">
                <a:pos x="384" y="8"/>
              </a:cxn>
              <a:cxn ang="0">
                <a:pos x="432" y="200"/>
              </a:cxn>
              <a:cxn ang="0">
                <a:pos x="432" y="56"/>
              </a:cxn>
              <a:cxn ang="0">
                <a:pos x="480" y="200"/>
              </a:cxn>
              <a:cxn ang="0">
                <a:pos x="528" y="8"/>
              </a:cxn>
            </a:cxnLst>
            <a:rect l="0" t="0" r="r" b="b"/>
            <a:pathLst>
              <a:path w="528" h="208">
                <a:moveTo>
                  <a:pt x="0" y="152"/>
                </a:moveTo>
                <a:cubicBezTo>
                  <a:pt x="16" y="76"/>
                  <a:pt x="32" y="0"/>
                  <a:pt x="48" y="8"/>
                </a:cubicBezTo>
                <a:cubicBezTo>
                  <a:pt x="64" y="16"/>
                  <a:pt x="88" y="192"/>
                  <a:pt x="96" y="200"/>
                </a:cubicBezTo>
                <a:cubicBezTo>
                  <a:pt x="104" y="208"/>
                  <a:pt x="88" y="56"/>
                  <a:pt x="96" y="56"/>
                </a:cubicBezTo>
                <a:cubicBezTo>
                  <a:pt x="104" y="56"/>
                  <a:pt x="128" y="208"/>
                  <a:pt x="144" y="200"/>
                </a:cubicBezTo>
                <a:cubicBezTo>
                  <a:pt x="160" y="192"/>
                  <a:pt x="176" y="8"/>
                  <a:pt x="192" y="8"/>
                </a:cubicBezTo>
                <a:cubicBezTo>
                  <a:pt x="208" y="8"/>
                  <a:pt x="232" y="200"/>
                  <a:pt x="240" y="200"/>
                </a:cubicBezTo>
                <a:cubicBezTo>
                  <a:pt x="248" y="200"/>
                  <a:pt x="232" y="8"/>
                  <a:pt x="240" y="8"/>
                </a:cubicBezTo>
                <a:cubicBezTo>
                  <a:pt x="248" y="8"/>
                  <a:pt x="280" y="192"/>
                  <a:pt x="288" y="200"/>
                </a:cubicBezTo>
                <a:cubicBezTo>
                  <a:pt x="296" y="208"/>
                  <a:pt x="280" y="64"/>
                  <a:pt x="288" y="56"/>
                </a:cubicBezTo>
                <a:cubicBezTo>
                  <a:pt x="296" y="48"/>
                  <a:pt x="320" y="160"/>
                  <a:pt x="336" y="152"/>
                </a:cubicBezTo>
                <a:cubicBezTo>
                  <a:pt x="352" y="144"/>
                  <a:pt x="368" y="0"/>
                  <a:pt x="384" y="8"/>
                </a:cubicBezTo>
                <a:cubicBezTo>
                  <a:pt x="400" y="16"/>
                  <a:pt x="424" y="192"/>
                  <a:pt x="432" y="200"/>
                </a:cubicBezTo>
                <a:cubicBezTo>
                  <a:pt x="440" y="208"/>
                  <a:pt x="424" y="56"/>
                  <a:pt x="432" y="56"/>
                </a:cubicBezTo>
                <a:cubicBezTo>
                  <a:pt x="440" y="56"/>
                  <a:pt x="464" y="208"/>
                  <a:pt x="480" y="200"/>
                </a:cubicBezTo>
                <a:cubicBezTo>
                  <a:pt x="496" y="192"/>
                  <a:pt x="512" y="100"/>
                  <a:pt x="528" y="8"/>
                </a:cubicBezTo>
              </a:path>
            </a:pathLst>
          </a:custGeom>
          <a:noFill/>
          <a:ln w="9525">
            <a:solidFill>
              <a:srgbClr val="FF0000"/>
            </a:solidFill>
            <a:round/>
            <a:headEnd/>
            <a:tailEnd/>
          </a:ln>
          <a:effectLst/>
        </p:spPr>
        <p:txBody>
          <a:bodyPr/>
          <a:lstStyle/>
          <a:p>
            <a:endParaRPr lang="en-US"/>
          </a:p>
        </p:txBody>
      </p:sp>
      <p:sp>
        <p:nvSpPr>
          <p:cNvPr id="167992" name="Freeform 56"/>
          <p:cNvSpPr>
            <a:spLocks/>
          </p:cNvSpPr>
          <p:nvPr/>
        </p:nvSpPr>
        <p:spPr bwMode="auto">
          <a:xfrm>
            <a:off x="3124200" y="3429000"/>
            <a:ext cx="228600" cy="330200"/>
          </a:xfrm>
          <a:custGeom>
            <a:avLst/>
            <a:gdLst/>
            <a:ahLst/>
            <a:cxnLst>
              <a:cxn ang="0">
                <a:pos x="0" y="152"/>
              </a:cxn>
              <a:cxn ang="0">
                <a:pos x="48" y="8"/>
              </a:cxn>
              <a:cxn ang="0">
                <a:pos x="96" y="200"/>
              </a:cxn>
              <a:cxn ang="0">
                <a:pos x="96" y="56"/>
              </a:cxn>
              <a:cxn ang="0">
                <a:pos x="144" y="200"/>
              </a:cxn>
              <a:cxn ang="0">
                <a:pos x="192" y="8"/>
              </a:cxn>
              <a:cxn ang="0">
                <a:pos x="240" y="200"/>
              </a:cxn>
              <a:cxn ang="0">
                <a:pos x="240" y="8"/>
              </a:cxn>
              <a:cxn ang="0">
                <a:pos x="288" y="200"/>
              </a:cxn>
              <a:cxn ang="0">
                <a:pos x="288" y="56"/>
              </a:cxn>
              <a:cxn ang="0">
                <a:pos x="336" y="152"/>
              </a:cxn>
              <a:cxn ang="0">
                <a:pos x="384" y="8"/>
              </a:cxn>
              <a:cxn ang="0">
                <a:pos x="432" y="200"/>
              </a:cxn>
              <a:cxn ang="0">
                <a:pos x="432" y="56"/>
              </a:cxn>
              <a:cxn ang="0">
                <a:pos x="480" y="200"/>
              </a:cxn>
              <a:cxn ang="0">
                <a:pos x="528" y="8"/>
              </a:cxn>
            </a:cxnLst>
            <a:rect l="0" t="0" r="r" b="b"/>
            <a:pathLst>
              <a:path w="528" h="208">
                <a:moveTo>
                  <a:pt x="0" y="152"/>
                </a:moveTo>
                <a:cubicBezTo>
                  <a:pt x="16" y="76"/>
                  <a:pt x="32" y="0"/>
                  <a:pt x="48" y="8"/>
                </a:cubicBezTo>
                <a:cubicBezTo>
                  <a:pt x="64" y="16"/>
                  <a:pt x="88" y="192"/>
                  <a:pt x="96" y="200"/>
                </a:cubicBezTo>
                <a:cubicBezTo>
                  <a:pt x="104" y="208"/>
                  <a:pt x="88" y="56"/>
                  <a:pt x="96" y="56"/>
                </a:cubicBezTo>
                <a:cubicBezTo>
                  <a:pt x="104" y="56"/>
                  <a:pt x="128" y="208"/>
                  <a:pt x="144" y="200"/>
                </a:cubicBezTo>
                <a:cubicBezTo>
                  <a:pt x="160" y="192"/>
                  <a:pt x="176" y="8"/>
                  <a:pt x="192" y="8"/>
                </a:cubicBezTo>
                <a:cubicBezTo>
                  <a:pt x="208" y="8"/>
                  <a:pt x="232" y="200"/>
                  <a:pt x="240" y="200"/>
                </a:cubicBezTo>
                <a:cubicBezTo>
                  <a:pt x="248" y="200"/>
                  <a:pt x="232" y="8"/>
                  <a:pt x="240" y="8"/>
                </a:cubicBezTo>
                <a:cubicBezTo>
                  <a:pt x="248" y="8"/>
                  <a:pt x="280" y="192"/>
                  <a:pt x="288" y="200"/>
                </a:cubicBezTo>
                <a:cubicBezTo>
                  <a:pt x="296" y="208"/>
                  <a:pt x="280" y="64"/>
                  <a:pt x="288" y="56"/>
                </a:cubicBezTo>
                <a:cubicBezTo>
                  <a:pt x="296" y="48"/>
                  <a:pt x="320" y="160"/>
                  <a:pt x="336" y="152"/>
                </a:cubicBezTo>
                <a:cubicBezTo>
                  <a:pt x="352" y="144"/>
                  <a:pt x="368" y="0"/>
                  <a:pt x="384" y="8"/>
                </a:cubicBezTo>
                <a:cubicBezTo>
                  <a:pt x="400" y="16"/>
                  <a:pt x="424" y="192"/>
                  <a:pt x="432" y="200"/>
                </a:cubicBezTo>
                <a:cubicBezTo>
                  <a:pt x="440" y="208"/>
                  <a:pt x="424" y="56"/>
                  <a:pt x="432" y="56"/>
                </a:cubicBezTo>
                <a:cubicBezTo>
                  <a:pt x="440" y="56"/>
                  <a:pt x="464" y="208"/>
                  <a:pt x="480" y="200"/>
                </a:cubicBezTo>
                <a:cubicBezTo>
                  <a:pt x="496" y="192"/>
                  <a:pt x="512" y="100"/>
                  <a:pt x="528" y="8"/>
                </a:cubicBezTo>
              </a:path>
            </a:pathLst>
          </a:custGeom>
          <a:noFill/>
          <a:ln w="9525">
            <a:solidFill>
              <a:srgbClr val="FF0000"/>
            </a:solidFill>
            <a:round/>
            <a:headEnd/>
            <a:tailEnd/>
          </a:ln>
          <a:effectLst/>
        </p:spPr>
        <p:txBody>
          <a:bodyPr/>
          <a:lstStyle/>
          <a:p>
            <a:endParaRPr lang="en-US"/>
          </a:p>
        </p:txBody>
      </p:sp>
      <p:sp>
        <p:nvSpPr>
          <p:cNvPr id="167993" name="AutoShape 57"/>
          <p:cNvSpPr>
            <a:spLocks noChangeArrowheads="1"/>
          </p:cNvSpPr>
          <p:nvPr/>
        </p:nvSpPr>
        <p:spPr bwMode="auto">
          <a:xfrm>
            <a:off x="2466975" y="1752600"/>
            <a:ext cx="304800" cy="381000"/>
          </a:xfrm>
          <a:prstGeom prst="rtTriangle">
            <a:avLst/>
          </a:prstGeom>
          <a:solidFill>
            <a:srgbClr val="FF0000"/>
          </a:solidFill>
          <a:ln w="9525">
            <a:solidFill>
              <a:schemeClr val="tx1"/>
            </a:solidFill>
            <a:miter lim="800000"/>
            <a:headEnd/>
            <a:tailEnd/>
          </a:ln>
          <a:effectLst/>
        </p:spPr>
        <p:txBody>
          <a:bodyPr wrap="none" anchor="ctr"/>
          <a:lstStyle/>
          <a:p>
            <a:endParaRPr lang="en-US"/>
          </a:p>
        </p:txBody>
      </p:sp>
      <p:sp>
        <p:nvSpPr>
          <p:cNvPr id="167994" name="AutoShape 58"/>
          <p:cNvSpPr>
            <a:spLocks noChangeArrowheads="1"/>
          </p:cNvSpPr>
          <p:nvPr/>
        </p:nvSpPr>
        <p:spPr bwMode="auto">
          <a:xfrm>
            <a:off x="3733800" y="1752600"/>
            <a:ext cx="304800" cy="381000"/>
          </a:xfrm>
          <a:prstGeom prst="rtTriangle">
            <a:avLst/>
          </a:prstGeom>
          <a:solidFill>
            <a:srgbClr val="FF0000"/>
          </a:solidFill>
          <a:ln w="9525">
            <a:solidFill>
              <a:schemeClr val="tx1"/>
            </a:solidFill>
            <a:miter lim="800000"/>
            <a:headEnd/>
            <a:tailEnd/>
          </a:ln>
          <a:effectLst/>
        </p:spPr>
        <p:txBody>
          <a:bodyPr wrap="none" anchor="ctr"/>
          <a:lstStyle/>
          <a:p>
            <a:endParaRPr lang="en-US"/>
          </a:p>
        </p:txBody>
      </p:sp>
      <p:sp>
        <p:nvSpPr>
          <p:cNvPr id="167995" name="AutoShape 59"/>
          <p:cNvSpPr>
            <a:spLocks noChangeArrowheads="1"/>
          </p:cNvSpPr>
          <p:nvPr/>
        </p:nvSpPr>
        <p:spPr bwMode="auto">
          <a:xfrm>
            <a:off x="4938713" y="1752600"/>
            <a:ext cx="304800" cy="381000"/>
          </a:xfrm>
          <a:prstGeom prst="rtTriangle">
            <a:avLst/>
          </a:prstGeom>
          <a:solidFill>
            <a:srgbClr val="FF0000"/>
          </a:solidFill>
          <a:ln w="9525">
            <a:solidFill>
              <a:schemeClr val="tx1"/>
            </a:solidFill>
            <a:miter lim="800000"/>
            <a:headEnd/>
            <a:tailEnd/>
          </a:ln>
          <a:effectLst/>
        </p:spPr>
        <p:txBody>
          <a:bodyPr wrap="none" anchor="ctr"/>
          <a:lstStyle/>
          <a:p>
            <a:endParaRPr lang="en-US"/>
          </a:p>
        </p:txBody>
      </p:sp>
      <p:sp>
        <p:nvSpPr>
          <p:cNvPr id="167996" name="AutoShape 60"/>
          <p:cNvSpPr>
            <a:spLocks noChangeArrowheads="1"/>
          </p:cNvSpPr>
          <p:nvPr/>
        </p:nvSpPr>
        <p:spPr bwMode="auto">
          <a:xfrm>
            <a:off x="3719513" y="3352800"/>
            <a:ext cx="304800" cy="381000"/>
          </a:xfrm>
          <a:prstGeom prst="rtTriangle">
            <a:avLst/>
          </a:prstGeom>
          <a:solidFill>
            <a:srgbClr val="FF0000"/>
          </a:solidFill>
          <a:ln w="9525">
            <a:solidFill>
              <a:schemeClr val="tx1"/>
            </a:solidFill>
            <a:miter lim="800000"/>
            <a:headEnd/>
            <a:tailEnd/>
          </a:ln>
          <a:effectLst/>
        </p:spPr>
        <p:txBody>
          <a:bodyPr wrap="none" anchor="ctr"/>
          <a:lstStyle/>
          <a:p>
            <a:endParaRPr lang="en-US"/>
          </a:p>
        </p:txBody>
      </p:sp>
      <p:sp>
        <p:nvSpPr>
          <p:cNvPr id="167997" name="AutoShape 61"/>
          <p:cNvSpPr>
            <a:spLocks noChangeArrowheads="1"/>
          </p:cNvSpPr>
          <p:nvPr/>
        </p:nvSpPr>
        <p:spPr bwMode="auto">
          <a:xfrm>
            <a:off x="4953000" y="3352800"/>
            <a:ext cx="304800" cy="381000"/>
          </a:xfrm>
          <a:prstGeom prst="rtTriangle">
            <a:avLst/>
          </a:prstGeom>
          <a:solidFill>
            <a:srgbClr val="FF0000"/>
          </a:solidFill>
          <a:ln w="9525">
            <a:solidFill>
              <a:schemeClr val="tx1"/>
            </a:solidFill>
            <a:miter lim="800000"/>
            <a:headEnd/>
            <a:tailEnd/>
          </a:ln>
          <a:effectLst/>
        </p:spPr>
        <p:txBody>
          <a:bodyPr wrap="none" anchor="ctr"/>
          <a:lstStyle/>
          <a:p>
            <a:endParaRPr lang="en-US"/>
          </a:p>
        </p:txBody>
      </p:sp>
      <p:sp>
        <p:nvSpPr>
          <p:cNvPr id="167998" name="AutoShape 62"/>
          <p:cNvSpPr>
            <a:spLocks noChangeArrowheads="1"/>
          </p:cNvSpPr>
          <p:nvPr/>
        </p:nvSpPr>
        <p:spPr bwMode="auto">
          <a:xfrm>
            <a:off x="6157913" y="3352800"/>
            <a:ext cx="304800" cy="381000"/>
          </a:xfrm>
          <a:prstGeom prst="rtTriangle">
            <a:avLst/>
          </a:prstGeom>
          <a:solidFill>
            <a:srgbClr val="FF0000"/>
          </a:solidFill>
          <a:ln w="9525">
            <a:solidFill>
              <a:schemeClr val="tx1"/>
            </a:solidFill>
            <a:miter lim="800000"/>
            <a:headEnd/>
            <a:tailEnd/>
          </a:ln>
          <a:effectLst/>
        </p:spPr>
        <p:txBody>
          <a:bodyPr wrap="none" anchor="ctr"/>
          <a:lstStyle/>
          <a:p>
            <a:endParaRPr lang="en-US"/>
          </a:p>
        </p:txBody>
      </p:sp>
      <p:sp>
        <p:nvSpPr>
          <p:cNvPr id="167999" name="Line 63"/>
          <p:cNvSpPr>
            <a:spLocks noChangeShapeType="1"/>
          </p:cNvSpPr>
          <p:nvPr/>
        </p:nvSpPr>
        <p:spPr bwMode="auto">
          <a:xfrm>
            <a:off x="2438400" y="1371600"/>
            <a:ext cx="30480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168000" name="Line 64"/>
          <p:cNvSpPr>
            <a:spLocks noChangeShapeType="1"/>
          </p:cNvSpPr>
          <p:nvPr/>
        </p:nvSpPr>
        <p:spPr bwMode="auto">
          <a:xfrm flipV="1">
            <a:off x="2438400" y="1295400"/>
            <a:ext cx="0" cy="381000"/>
          </a:xfrm>
          <a:prstGeom prst="line">
            <a:avLst/>
          </a:prstGeom>
          <a:noFill/>
          <a:ln w="9525">
            <a:solidFill>
              <a:schemeClr val="tx1"/>
            </a:solidFill>
            <a:round/>
            <a:headEnd/>
            <a:tailEnd/>
          </a:ln>
          <a:effectLst/>
        </p:spPr>
        <p:txBody>
          <a:bodyPr/>
          <a:lstStyle/>
          <a:p>
            <a:endParaRPr lang="en-US"/>
          </a:p>
        </p:txBody>
      </p:sp>
      <p:sp>
        <p:nvSpPr>
          <p:cNvPr id="168001" name="Line 65"/>
          <p:cNvSpPr>
            <a:spLocks noChangeShapeType="1"/>
          </p:cNvSpPr>
          <p:nvPr/>
        </p:nvSpPr>
        <p:spPr bwMode="auto">
          <a:xfrm flipV="1">
            <a:off x="2743200" y="1295400"/>
            <a:ext cx="0" cy="381000"/>
          </a:xfrm>
          <a:prstGeom prst="line">
            <a:avLst/>
          </a:prstGeom>
          <a:noFill/>
          <a:ln w="9525">
            <a:solidFill>
              <a:schemeClr val="tx1"/>
            </a:solidFill>
            <a:round/>
            <a:headEnd/>
            <a:tailEnd/>
          </a:ln>
          <a:effectLst/>
        </p:spPr>
        <p:txBody>
          <a:bodyPr/>
          <a:lstStyle/>
          <a:p>
            <a:endParaRPr lang="en-US"/>
          </a:p>
        </p:txBody>
      </p:sp>
      <p:graphicFrame>
        <p:nvGraphicFramePr>
          <p:cNvPr id="168002" name="Object 66"/>
          <p:cNvGraphicFramePr>
            <a:graphicFrameLocks noChangeAspect="1"/>
          </p:cNvGraphicFramePr>
          <p:nvPr/>
        </p:nvGraphicFramePr>
        <p:xfrm>
          <a:off x="2362200" y="876300"/>
          <a:ext cx="685800" cy="342900"/>
        </p:xfrm>
        <a:graphic>
          <a:graphicData uri="http://schemas.openxmlformats.org/presentationml/2006/ole">
            <p:oleObj spid="_x0000_s168002" name="Equation" r:id="rId17" imgW="457200" imgH="228600" progId="Equation.3">
              <p:embed/>
            </p:oleObj>
          </a:graphicData>
        </a:graphic>
      </p:graphicFrame>
      <p:sp>
        <p:nvSpPr>
          <p:cNvPr id="168003" name="Freeform 67"/>
          <p:cNvSpPr>
            <a:spLocks/>
          </p:cNvSpPr>
          <p:nvPr/>
        </p:nvSpPr>
        <p:spPr bwMode="auto">
          <a:xfrm>
            <a:off x="1752600" y="4787900"/>
            <a:ext cx="3657600" cy="711200"/>
          </a:xfrm>
          <a:custGeom>
            <a:avLst/>
            <a:gdLst/>
            <a:ahLst/>
            <a:cxnLst>
              <a:cxn ang="0">
                <a:pos x="0" y="440"/>
              </a:cxn>
              <a:cxn ang="0">
                <a:pos x="96" y="392"/>
              </a:cxn>
              <a:cxn ang="0">
                <a:pos x="240" y="392"/>
              </a:cxn>
              <a:cxn ang="0">
                <a:pos x="432" y="392"/>
              </a:cxn>
              <a:cxn ang="0">
                <a:pos x="576" y="440"/>
              </a:cxn>
              <a:cxn ang="0">
                <a:pos x="720" y="344"/>
              </a:cxn>
              <a:cxn ang="0">
                <a:pos x="864" y="392"/>
              </a:cxn>
              <a:cxn ang="0">
                <a:pos x="960" y="392"/>
              </a:cxn>
              <a:cxn ang="0">
                <a:pos x="1104" y="440"/>
              </a:cxn>
              <a:cxn ang="0">
                <a:pos x="1248" y="392"/>
              </a:cxn>
              <a:cxn ang="0">
                <a:pos x="1344" y="392"/>
              </a:cxn>
              <a:cxn ang="0">
                <a:pos x="1440" y="392"/>
              </a:cxn>
              <a:cxn ang="0">
                <a:pos x="1536" y="392"/>
              </a:cxn>
              <a:cxn ang="0">
                <a:pos x="1680" y="56"/>
              </a:cxn>
              <a:cxn ang="0">
                <a:pos x="2016" y="56"/>
              </a:cxn>
              <a:cxn ang="0">
                <a:pos x="2064" y="104"/>
              </a:cxn>
              <a:cxn ang="0">
                <a:pos x="2112" y="296"/>
              </a:cxn>
              <a:cxn ang="0">
                <a:pos x="2160" y="392"/>
              </a:cxn>
              <a:cxn ang="0">
                <a:pos x="2256" y="440"/>
              </a:cxn>
              <a:cxn ang="0">
                <a:pos x="2304" y="392"/>
              </a:cxn>
            </a:cxnLst>
            <a:rect l="0" t="0" r="r" b="b"/>
            <a:pathLst>
              <a:path w="2304" h="448">
                <a:moveTo>
                  <a:pt x="0" y="440"/>
                </a:moveTo>
                <a:cubicBezTo>
                  <a:pt x="28" y="420"/>
                  <a:pt x="56" y="400"/>
                  <a:pt x="96" y="392"/>
                </a:cubicBezTo>
                <a:cubicBezTo>
                  <a:pt x="136" y="384"/>
                  <a:pt x="184" y="392"/>
                  <a:pt x="240" y="392"/>
                </a:cubicBezTo>
                <a:cubicBezTo>
                  <a:pt x="296" y="392"/>
                  <a:pt x="376" y="384"/>
                  <a:pt x="432" y="392"/>
                </a:cubicBezTo>
                <a:cubicBezTo>
                  <a:pt x="488" y="400"/>
                  <a:pt x="528" y="448"/>
                  <a:pt x="576" y="440"/>
                </a:cubicBezTo>
                <a:cubicBezTo>
                  <a:pt x="624" y="432"/>
                  <a:pt x="672" y="352"/>
                  <a:pt x="720" y="344"/>
                </a:cubicBezTo>
                <a:cubicBezTo>
                  <a:pt x="768" y="336"/>
                  <a:pt x="824" y="384"/>
                  <a:pt x="864" y="392"/>
                </a:cubicBezTo>
                <a:cubicBezTo>
                  <a:pt x="904" y="400"/>
                  <a:pt x="920" y="384"/>
                  <a:pt x="960" y="392"/>
                </a:cubicBezTo>
                <a:cubicBezTo>
                  <a:pt x="1000" y="400"/>
                  <a:pt x="1056" y="440"/>
                  <a:pt x="1104" y="440"/>
                </a:cubicBezTo>
                <a:cubicBezTo>
                  <a:pt x="1152" y="440"/>
                  <a:pt x="1208" y="400"/>
                  <a:pt x="1248" y="392"/>
                </a:cubicBezTo>
                <a:cubicBezTo>
                  <a:pt x="1288" y="384"/>
                  <a:pt x="1312" y="392"/>
                  <a:pt x="1344" y="392"/>
                </a:cubicBezTo>
                <a:cubicBezTo>
                  <a:pt x="1376" y="392"/>
                  <a:pt x="1408" y="392"/>
                  <a:pt x="1440" y="392"/>
                </a:cubicBezTo>
                <a:cubicBezTo>
                  <a:pt x="1472" y="392"/>
                  <a:pt x="1496" y="448"/>
                  <a:pt x="1536" y="392"/>
                </a:cubicBezTo>
                <a:cubicBezTo>
                  <a:pt x="1576" y="336"/>
                  <a:pt x="1600" y="112"/>
                  <a:pt x="1680" y="56"/>
                </a:cubicBezTo>
                <a:cubicBezTo>
                  <a:pt x="1760" y="0"/>
                  <a:pt x="1952" y="48"/>
                  <a:pt x="2016" y="56"/>
                </a:cubicBezTo>
                <a:cubicBezTo>
                  <a:pt x="2080" y="64"/>
                  <a:pt x="2048" y="64"/>
                  <a:pt x="2064" y="104"/>
                </a:cubicBezTo>
                <a:cubicBezTo>
                  <a:pt x="2080" y="144"/>
                  <a:pt x="2096" y="248"/>
                  <a:pt x="2112" y="296"/>
                </a:cubicBezTo>
                <a:cubicBezTo>
                  <a:pt x="2128" y="344"/>
                  <a:pt x="2136" y="368"/>
                  <a:pt x="2160" y="392"/>
                </a:cubicBezTo>
                <a:cubicBezTo>
                  <a:pt x="2184" y="416"/>
                  <a:pt x="2232" y="440"/>
                  <a:pt x="2256" y="440"/>
                </a:cubicBezTo>
                <a:cubicBezTo>
                  <a:pt x="2280" y="440"/>
                  <a:pt x="2292" y="416"/>
                  <a:pt x="2304" y="392"/>
                </a:cubicBezTo>
              </a:path>
            </a:pathLst>
          </a:cu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Line 2"/>
          <p:cNvSpPr>
            <a:spLocks noChangeShapeType="1"/>
          </p:cNvSpPr>
          <p:nvPr/>
        </p:nvSpPr>
        <p:spPr bwMode="auto">
          <a:xfrm>
            <a:off x="1422400" y="5486400"/>
            <a:ext cx="5181600" cy="0"/>
          </a:xfrm>
          <a:prstGeom prst="line">
            <a:avLst/>
          </a:prstGeom>
          <a:noFill/>
          <a:ln w="9525">
            <a:solidFill>
              <a:schemeClr val="tx1"/>
            </a:solidFill>
            <a:round/>
            <a:headEnd/>
            <a:tailEnd type="triangle" w="med" len="med"/>
          </a:ln>
          <a:effectLst/>
        </p:spPr>
        <p:txBody>
          <a:bodyPr/>
          <a:lstStyle/>
          <a:p>
            <a:endParaRPr lang="en-US"/>
          </a:p>
        </p:txBody>
      </p:sp>
      <p:sp>
        <p:nvSpPr>
          <p:cNvPr id="169987" name="Line 3"/>
          <p:cNvSpPr>
            <a:spLocks noChangeShapeType="1"/>
          </p:cNvSpPr>
          <p:nvPr/>
        </p:nvSpPr>
        <p:spPr bwMode="auto">
          <a:xfrm flipV="1">
            <a:off x="1727200" y="4572000"/>
            <a:ext cx="0" cy="1066800"/>
          </a:xfrm>
          <a:prstGeom prst="line">
            <a:avLst/>
          </a:prstGeom>
          <a:noFill/>
          <a:ln w="9525">
            <a:solidFill>
              <a:schemeClr val="tx1"/>
            </a:solidFill>
            <a:round/>
            <a:headEnd/>
            <a:tailEnd type="triangle" w="med" len="med"/>
          </a:ln>
          <a:effectLst/>
        </p:spPr>
        <p:txBody>
          <a:bodyPr/>
          <a:lstStyle/>
          <a:p>
            <a:endParaRPr lang="en-US"/>
          </a:p>
        </p:txBody>
      </p:sp>
      <p:sp>
        <p:nvSpPr>
          <p:cNvPr id="169988" name="Line 4"/>
          <p:cNvSpPr>
            <a:spLocks noChangeShapeType="1"/>
          </p:cNvSpPr>
          <p:nvPr/>
        </p:nvSpPr>
        <p:spPr bwMode="auto">
          <a:xfrm>
            <a:off x="1651000" y="4800600"/>
            <a:ext cx="4724400" cy="76200"/>
          </a:xfrm>
          <a:prstGeom prst="line">
            <a:avLst/>
          </a:prstGeom>
          <a:noFill/>
          <a:ln w="9525">
            <a:solidFill>
              <a:schemeClr val="tx1"/>
            </a:solidFill>
            <a:prstDash val="dash"/>
            <a:round/>
            <a:headEnd/>
            <a:tailEnd/>
          </a:ln>
          <a:effectLst/>
        </p:spPr>
        <p:txBody>
          <a:bodyPr/>
          <a:lstStyle/>
          <a:p>
            <a:endParaRPr lang="en-US"/>
          </a:p>
        </p:txBody>
      </p:sp>
      <p:graphicFrame>
        <p:nvGraphicFramePr>
          <p:cNvPr id="169989" name="Object 5"/>
          <p:cNvGraphicFramePr>
            <a:graphicFrameLocks noChangeAspect="1"/>
          </p:cNvGraphicFramePr>
          <p:nvPr/>
        </p:nvGraphicFramePr>
        <p:xfrm>
          <a:off x="1346200" y="4648200"/>
          <a:ext cx="171450" cy="317500"/>
        </p:xfrm>
        <a:graphic>
          <a:graphicData uri="http://schemas.openxmlformats.org/presentationml/2006/ole">
            <p:oleObj spid="_x0000_s169989" name="Equation" r:id="rId4" imgW="88560" imgH="164880" progId="Equation.3">
              <p:embed/>
            </p:oleObj>
          </a:graphicData>
        </a:graphic>
      </p:graphicFrame>
      <p:graphicFrame>
        <p:nvGraphicFramePr>
          <p:cNvPr id="169990" name="Object 6"/>
          <p:cNvGraphicFramePr>
            <a:graphicFrameLocks noChangeAspect="1"/>
          </p:cNvGraphicFramePr>
          <p:nvPr/>
        </p:nvGraphicFramePr>
        <p:xfrm>
          <a:off x="1193800" y="4103688"/>
          <a:ext cx="655638" cy="466725"/>
        </p:xfrm>
        <a:graphic>
          <a:graphicData uri="http://schemas.openxmlformats.org/presentationml/2006/ole">
            <p:oleObj spid="_x0000_s169990" name="Equation" r:id="rId5" imgW="355320" imgH="253800" progId="Equation.3">
              <p:embed/>
            </p:oleObj>
          </a:graphicData>
        </a:graphic>
      </p:graphicFrame>
      <p:sp>
        <p:nvSpPr>
          <p:cNvPr id="169991" name="Line 7"/>
          <p:cNvSpPr>
            <a:spLocks noChangeShapeType="1"/>
          </p:cNvSpPr>
          <p:nvPr/>
        </p:nvSpPr>
        <p:spPr bwMode="auto">
          <a:xfrm>
            <a:off x="4927600" y="4876800"/>
            <a:ext cx="0" cy="685800"/>
          </a:xfrm>
          <a:prstGeom prst="line">
            <a:avLst/>
          </a:prstGeom>
          <a:noFill/>
          <a:ln w="9525">
            <a:solidFill>
              <a:schemeClr val="tx1"/>
            </a:solidFill>
            <a:prstDash val="dash"/>
            <a:round/>
            <a:headEnd/>
            <a:tailEnd/>
          </a:ln>
          <a:effectLst/>
        </p:spPr>
        <p:txBody>
          <a:bodyPr/>
          <a:lstStyle/>
          <a:p>
            <a:endParaRPr lang="en-US"/>
          </a:p>
        </p:txBody>
      </p:sp>
      <p:graphicFrame>
        <p:nvGraphicFramePr>
          <p:cNvPr id="169992" name="Object 8"/>
          <p:cNvGraphicFramePr>
            <a:graphicFrameLocks noChangeAspect="1"/>
          </p:cNvGraphicFramePr>
          <p:nvPr/>
        </p:nvGraphicFramePr>
        <p:xfrm>
          <a:off x="4800600" y="5715000"/>
          <a:ext cx="330200" cy="457200"/>
        </p:xfrm>
        <a:graphic>
          <a:graphicData uri="http://schemas.openxmlformats.org/presentationml/2006/ole">
            <p:oleObj spid="_x0000_s169992" name="Equation" r:id="rId6" imgW="164880" imgH="228600" progId="Equation.3">
              <p:embed/>
            </p:oleObj>
          </a:graphicData>
        </a:graphic>
      </p:graphicFrame>
      <p:graphicFrame>
        <p:nvGraphicFramePr>
          <p:cNvPr id="169993" name="Object 9"/>
          <p:cNvGraphicFramePr>
            <a:graphicFrameLocks noChangeAspect="1"/>
          </p:cNvGraphicFramePr>
          <p:nvPr/>
        </p:nvGraphicFramePr>
        <p:xfrm>
          <a:off x="6604000" y="5562600"/>
          <a:ext cx="254000" cy="279400"/>
        </p:xfrm>
        <a:graphic>
          <a:graphicData uri="http://schemas.openxmlformats.org/presentationml/2006/ole">
            <p:oleObj spid="_x0000_s169993" name="Equation" r:id="rId7" imgW="126720" imgH="139680" progId="Equation.3">
              <p:embed/>
            </p:oleObj>
          </a:graphicData>
        </a:graphic>
      </p:graphicFrame>
      <p:sp>
        <p:nvSpPr>
          <p:cNvPr id="169994" name="Text Box 10"/>
          <p:cNvSpPr txBox="1">
            <a:spLocks noChangeArrowheads="1"/>
          </p:cNvSpPr>
          <p:nvPr/>
        </p:nvSpPr>
        <p:spPr bwMode="auto">
          <a:xfrm>
            <a:off x="5638800" y="4267200"/>
            <a:ext cx="1447800" cy="366713"/>
          </a:xfrm>
          <a:prstGeom prst="rect">
            <a:avLst/>
          </a:prstGeom>
          <a:noFill/>
          <a:ln w="9525">
            <a:noFill/>
            <a:miter lim="800000"/>
            <a:headEnd/>
            <a:tailEnd/>
          </a:ln>
          <a:effectLst/>
        </p:spPr>
        <p:txBody>
          <a:bodyPr>
            <a:spAutoFit/>
          </a:bodyPr>
          <a:lstStyle/>
          <a:p>
            <a:pPr>
              <a:spcBef>
                <a:spcPct val="50000"/>
              </a:spcBef>
            </a:pPr>
            <a:r>
              <a:rPr lang="en-US"/>
              <a:t>MAX when</a:t>
            </a:r>
          </a:p>
        </p:txBody>
      </p:sp>
      <p:graphicFrame>
        <p:nvGraphicFramePr>
          <p:cNvPr id="169995" name="Object 11"/>
          <p:cNvGraphicFramePr>
            <a:graphicFrameLocks noChangeAspect="1"/>
          </p:cNvGraphicFramePr>
          <p:nvPr/>
        </p:nvGraphicFramePr>
        <p:xfrm>
          <a:off x="5553075" y="4648200"/>
          <a:ext cx="1773238" cy="341313"/>
        </p:xfrm>
        <a:graphic>
          <a:graphicData uri="http://schemas.openxmlformats.org/presentationml/2006/ole">
            <p:oleObj spid="_x0000_s169995" name="Equation" r:id="rId8" imgW="1054080" imgH="203040" progId="Equation.3">
              <p:embed/>
            </p:oleObj>
          </a:graphicData>
        </a:graphic>
      </p:graphicFrame>
      <p:graphicFrame>
        <p:nvGraphicFramePr>
          <p:cNvPr id="169996" name="Object 12"/>
          <p:cNvGraphicFramePr>
            <a:graphicFrameLocks noChangeAspect="1"/>
          </p:cNvGraphicFramePr>
          <p:nvPr/>
        </p:nvGraphicFramePr>
        <p:xfrm>
          <a:off x="1182688" y="1143000"/>
          <a:ext cx="549275" cy="366713"/>
        </p:xfrm>
        <a:graphic>
          <a:graphicData uri="http://schemas.openxmlformats.org/presentationml/2006/ole">
            <p:oleObj spid="_x0000_s169996" name="Equation" r:id="rId9" imgW="304560" imgH="203040" progId="Equation.3">
              <p:embed/>
            </p:oleObj>
          </a:graphicData>
        </a:graphic>
      </p:graphicFrame>
      <p:sp>
        <p:nvSpPr>
          <p:cNvPr id="169997" name="Rectangle 13"/>
          <p:cNvSpPr>
            <a:spLocks noChangeArrowheads="1"/>
          </p:cNvSpPr>
          <p:nvPr/>
        </p:nvSpPr>
        <p:spPr bwMode="auto">
          <a:xfrm>
            <a:off x="1879600" y="1765300"/>
            <a:ext cx="623888" cy="3762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9998" name="Rectangle 14"/>
          <p:cNvSpPr>
            <a:spLocks noChangeArrowheads="1"/>
          </p:cNvSpPr>
          <p:nvPr/>
        </p:nvSpPr>
        <p:spPr bwMode="auto">
          <a:xfrm>
            <a:off x="3708400" y="1752600"/>
            <a:ext cx="1219200" cy="3762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9999" name="Rectangle 15"/>
          <p:cNvSpPr>
            <a:spLocks noChangeArrowheads="1"/>
          </p:cNvSpPr>
          <p:nvPr/>
        </p:nvSpPr>
        <p:spPr bwMode="auto">
          <a:xfrm>
            <a:off x="2489200" y="1752600"/>
            <a:ext cx="1233488" cy="3762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70000" name="Freeform 16"/>
          <p:cNvSpPr>
            <a:spLocks/>
          </p:cNvSpPr>
          <p:nvPr/>
        </p:nvSpPr>
        <p:spPr bwMode="auto">
          <a:xfrm>
            <a:off x="1143000" y="1828800"/>
            <a:ext cx="762000" cy="304800"/>
          </a:xfrm>
          <a:custGeom>
            <a:avLst/>
            <a:gdLst/>
            <a:ahLst/>
            <a:cxnLst>
              <a:cxn ang="0">
                <a:pos x="0" y="592"/>
              </a:cxn>
              <a:cxn ang="0">
                <a:pos x="48" y="112"/>
              </a:cxn>
              <a:cxn ang="0">
                <a:pos x="96" y="784"/>
              </a:cxn>
              <a:cxn ang="0">
                <a:pos x="144" y="352"/>
              </a:cxn>
              <a:cxn ang="0">
                <a:pos x="192" y="640"/>
              </a:cxn>
              <a:cxn ang="0">
                <a:pos x="240" y="256"/>
              </a:cxn>
              <a:cxn ang="0">
                <a:pos x="288" y="688"/>
              </a:cxn>
              <a:cxn ang="0">
                <a:pos x="384" y="304"/>
              </a:cxn>
              <a:cxn ang="0">
                <a:pos x="432" y="640"/>
              </a:cxn>
              <a:cxn ang="0">
                <a:pos x="480" y="256"/>
              </a:cxn>
              <a:cxn ang="0">
                <a:pos x="528" y="688"/>
              </a:cxn>
              <a:cxn ang="0">
                <a:pos x="720" y="16"/>
              </a:cxn>
              <a:cxn ang="0">
                <a:pos x="768" y="784"/>
              </a:cxn>
              <a:cxn ang="0">
                <a:pos x="1008" y="208"/>
              </a:cxn>
              <a:cxn ang="0">
                <a:pos x="1104" y="688"/>
              </a:cxn>
              <a:cxn ang="0">
                <a:pos x="1200" y="160"/>
              </a:cxn>
              <a:cxn ang="0">
                <a:pos x="1248" y="352"/>
              </a:cxn>
              <a:cxn ang="0">
                <a:pos x="1296" y="112"/>
              </a:cxn>
              <a:cxn ang="0">
                <a:pos x="1488" y="832"/>
              </a:cxn>
              <a:cxn ang="0">
                <a:pos x="1728" y="112"/>
              </a:cxn>
              <a:cxn ang="0">
                <a:pos x="1824" y="352"/>
              </a:cxn>
              <a:cxn ang="0">
                <a:pos x="1872" y="160"/>
              </a:cxn>
              <a:cxn ang="0">
                <a:pos x="1968" y="736"/>
              </a:cxn>
              <a:cxn ang="0">
                <a:pos x="2160" y="160"/>
              </a:cxn>
              <a:cxn ang="0">
                <a:pos x="2256" y="304"/>
              </a:cxn>
              <a:cxn ang="0">
                <a:pos x="2256" y="160"/>
              </a:cxn>
              <a:cxn ang="0">
                <a:pos x="2400" y="784"/>
              </a:cxn>
              <a:cxn ang="0">
                <a:pos x="2448" y="640"/>
              </a:cxn>
              <a:cxn ang="0">
                <a:pos x="2496" y="688"/>
              </a:cxn>
              <a:cxn ang="0">
                <a:pos x="2544" y="352"/>
              </a:cxn>
              <a:cxn ang="0">
                <a:pos x="2592" y="544"/>
              </a:cxn>
              <a:cxn ang="0">
                <a:pos x="2688" y="256"/>
              </a:cxn>
              <a:cxn ang="0">
                <a:pos x="2688" y="784"/>
              </a:cxn>
              <a:cxn ang="0">
                <a:pos x="2832" y="208"/>
              </a:cxn>
            </a:cxnLst>
            <a:rect l="0" t="0" r="r" b="b"/>
            <a:pathLst>
              <a:path w="2832" h="864">
                <a:moveTo>
                  <a:pt x="0" y="592"/>
                </a:moveTo>
                <a:cubicBezTo>
                  <a:pt x="16" y="336"/>
                  <a:pt x="32" y="80"/>
                  <a:pt x="48" y="112"/>
                </a:cubicBezTo>
                <a:cubicBezTo>
                  <a:pt x="64" y="144"/>
                  <a:pt x="80" y="744"/>
                  <a:pt x="96" y="784"/>
                </a:cubicBezTo>
                <a:cubicBezTo>
                  <a:pt x="112" y="824"/>
                  <a:pt x="128" y="376"/>
                  <a:pt x="144" y="352"/>
                </a:cubicBezTo>
                <a:cubicBezTo>
                  <a:pt x="160" y="328"/>
                  <a:pt x="176" y="656"/>
                  <a:pt x="192" y="640"/>
                </a:cubicBezTo>
                <a:cubicBezTo>
                  <a:pt x="208" y="624"/>
                  <a:pt x="224" y="248"/>
                  <a:pt x="240" y="256"/>
                </a:cubicBezTo>
                <a:cubicBezTo>
                  <a:pt x="256" y="264"/>
                  <a:pt x="264" y="680"/>
                  <a:pt x="288" y="688"/>
                </a:cubicBezTo>
                <a:cubicBezTo>
                  <a:pt x="312" y="696"/>
                  <a:pt x="360" y="312"/>
                  <a:pt x="384" y="304"/>
                </a:cubicBezTo>
                <a:cubicBezTo>
                  <a:pt x="408" y="296"/>
                  <a:pt x="416" y="648"/>
                  <a:pt x="432" y="640"/>
                </a:cubicBezTo>
                <a:cubicBezTo>
                  <a:pt x="448" y="632"/>
                  <a:pt x="464" y="248"/>
                  <a:pt x="480" y="256"/>
                </a:cubicBezTo>
                <a:cubicBezTo>
                  <a:pt x="496" y="264"/>
                  <a:pt x="488" y="728"/>
                  <a:pt x="528" y="688"/>
                </a:cubicBezTo>
                <a:cubicBezTo>
                  <a:pt x="568" y="648"/>
                  <a:pt x="680" y="0"/>
                  <a:pt x="720" y="16"/>
                </a:cubicBezTo>
                <a:cubicBezTo>
                  <a:pt x="760" y="32"/>
                  <a:pt x="720" y="752"/>
                  <a:pt x="768" y="784"/>
                </a:cubicBezTo>
                <a:cubicBezTo>
                  <a:pt x="816" y="816"/>
                  <a:pt x="952" y="224"/>
                  <a:pt x="1008" y="208"/>
                </a:cubicBezTo>
                <a:cubicBezTo>
                  <a:pt x="1064" y="192"/>
                  <a:pt x="1072" y="696"/>
                  <a:pt x="1104" y="688"/>
                </a:cubicBezTo>
                <a:cubicBezTo>
                  <a:pt x="1136" y="680"/>
                  <a:pt x="1176" y="216"/>
                  <a:pt x="1200" y="160"/>
                </a:cubicBezTo>
                <a:cubicBezTo>
                  <a:pt x="1224" y="104"/>
                  <a:pt x="1232" y="360"/>
                  <a:pt x="1248" y="352"/>
                </a:cubicBezTo>
                <a:cubicBezTo>
                  <a:pt x="1264" y="344"/>
                  <a:pt x="1256" y="32"/>
                  <a:pt x="1296" y="112"/>
                </a:cubicBezTo>
                <a:cubicBezTo>
                  <a:pt x="1336" y="192"/>
                  <a:pt x="1416" y="832"/>
                  <a:pt x="1488" y="832"/>
                </a:cubicBezTo>
                <a:cubicBezTo>
                  <a:pt x="1560" y="832"/>
                  <a:pt x="1672" y="192"/>
                  <a:pt x="1728" y="112"/>
                </a:cubicBezTo>
                <a:cubicBezTo>
                  <a:pt x="1784" y="32"/>
                  <a:pt x="1800" y="344"/>
                  <a:pt x="1824" y="352"/>
                </a:cubicBezTo>
                <a:cubicBezTo>
                  <a:pt x="1848" y="360"/>
                  <a:pt x="1848" y="96"/>
                  <a:pt x="1872" y="160"/>
                </a:cubicBezTo>
                <a:cubicBezTo>
                  <a:pt x="1896" y="224"/>
                  <a:pt x="1920" y="736"/>
                  <a:pt x="1968" y="736"/>
                </a:cubicBezTo>
                <a:cubicBezTo>
                  <a:pt x="2016" y="736"/>
                  <a:pt x="2112" y="232"/>
                  <a:pt x="2160" y="160"/>
                </a:cubicBezTo>
                <a:cubicBezTo>
                  <a:pt x="2208" y="88"/>
                  <a:pt x="2240" y="304"/>
                  <a:pt x="2256" y="304"/>
                </a:cubicBezTo>
                <a:cubicBezTo>
                  <a:pt x="2272" y="304"/>
                  <a:pt x="2232" y="80"/>
                  <a:pt x="2256" y="160"/>
                </a:cubicBezTo>
                <a:cubicBezTo>
                  <a:pt x="2280" y="240"/>
                  <a:pt x="2368" y="704"/>
                  <a:pt x="2400" y="784"/>
                </a:cubicBezTo>
                <a:cubicBezTo>
                  <a:pt x="2432" y="864"/>
                  <a:pt x="2432" y="656"/>
                  <a:pt x="2448" y="640"/>
                </a:cubicBezTo>
                <a:cubicBezTo>
                  <a:pt x="2464" y="624"/>
                  <a:pt x="2480" y="736"/>
                  <a:pt x="2496" y="688"/>
                </a:cubicBezTo>
                <a:cubicBezTo>
                  <a:pt x="2512" y="640"/>
                  <a:pt x="2528" y="376"/>
                  <a:pt x="2544" y="352"/>
                </a:cubicBezTo>
                <a:cubicBezTo>
                  <a:pt x="2560" y="328"/>
                  <a:pt x="2568" y="560"/>
                  <a:pt x="2592" y="544"/>
                </a:cubicBezTo>
                <a:cubicBezTo>
                  <a:pt x="2616" y="528"/>
                  <a:pt x="2672" y="216"/>
                  <a:pt x="2688" y="256"/>
                </a:cubicBezTo>
                <a:cubicBezTo>
                  <a:pt x="2704" y="296"/>
                  <a:pt x="2664" y="792"/>
                  <a:pt x="2688" y="784"/>
                </a:cubicBezTo>
                <a:cubicBezTo>
                  <a:pt x="2712" y="776"/>
                  <a:pt x="2772" y="492"/>
                  <a:pt x="2832" y="208"/>
                </a:cubicBezTo>
              </a:path>
            </a:pathLst>
          </a:custGeom>
          <a:noFill/>
          <a:ln w="9525">
            <a:solidFill>
              <a:schemeClr val="tx1"/>
            </a:solidFill>
            <a:round/>
            <a:headEnd/>
            <a:tailEnd/>
          </a:ln>
          <a:effectLst/>
        </p:spPr>
        <p:txBody>
          <a:bodyPr/>
          <a:lstStyle/>
          <a:p>
            <a:endParaRPr lang="en-US"/>
          </a:p>
        </p:txBody>
      </p:sp>
      <p:sp>
        <p:nvSpPr>
          <p:cNvPr id="170001" name="Text Box 17"/>
          <p:cNvSpPr txBox="1">
            <a:spLocks noChangeArrowheads="1"/>
          </p:cNvSpPr>
          <p:nvPr/>
        </p:nvSpPr>
        <p:spPr bwMode="auto">
          <a:xfrm>
            <a:off x="2057400" y="1752600"/>
            <a:ext cx="533400" cy="366713"/>
          </a:xfrm>
          <a:prstGeom prst="rect">
            <a:avLst/>
          </a:prstGeom>
          <a:noFill/>
          <a:ln w="9525">
            <a:noFill/>
            <a:miter lim="800000"/>
            <a:headEnd/>
            <a:tailEnd/>
          </a:ln>
          <a:effectLst/>
        </p:spPr>
        <p:txBody>
          <a:bodyPr>
            <a:spAutoFit/>
          </a:bodyPr>
          <a:lstStyle/>
          <a:p>
            <a:pPr algn="ctr">
              <a:spcBef>
                <a:spcPct val="50000"/>
              </a:spcBef>
            </a:pPr>
            <a:r>
              <a:rPr lang="en-US" i="1"/>
              <a:t>64</a:t>
            </a:r>
          </a:p>
        </p:txBody>
      </p:sp>
      <p:sp>
        <p:nvSpPr>
          <p:cNvPr id="170002" name="Text Box 18"/>
          <p:cNvSpPr txBox="1">
            <a:spLocks noChangeArrowheads="1"/>
          </p:cNvSpPr>
          <p:nvPr/>
        </p:nvSpPr>
        <p:spPr bwMode="auto">
          <a:xfrm>
            <a:off x="2717800" y="1765300"/>
            <a:ext cx="685800" cy="366713"/>
          </a:xfrm>
          <a:prstGeom prst="rect">
            <a:avLst/>
          </a:prstGeom>
          <a:noFill/>
          <a:ln w="9525">
            <a:noFill/>
            <a:miter lim="800000"/>
            <a:headEnd/>
            <a:tailEnd/>
          </a:ln>
          <a:effectLst/>
        </p:spPr>
        <p:txBody>
          <a:bodyPr>
            <a:spAutoFit/>
          </a:bodyPr>
          <a:lstStyle/>
          <a:p>
            <a:pPr algn="ctr">
              <a:spcBef>
                <a:spcPct val="50000"/>
              </a:spcBef>
            </a:pPr>
            <a:r>
              <a:rPr lang="en-US" i="1"/>
              <a:t>128</a:t>
            </a:r>
          </a:p>
        </p:txBody>
      </p:sp>
      <p:sp>
        <p:nvSpPr>
          <p:cNvPr id="170003" name="Text Box 19"/>
          <p:cNvSpPr txBox="1">
            <a:spLocks noChangeArrowheads="1"/>
          </p:cNvSpPr>
          <p:nvPr/>
        </p:nvSpPr>
        <p:spPr bwMode="auto">
          <a:xfrm>
            <a:off x="3937000" y="1765300"/>
            <a:ext cx="685800" cy="366713"/>
          </a:xfrm>
          <a:prstGeom prst="rect">
            <a:avLst/>
          </a:prstGeom>
          <a:noFill/>
          <a:ln w="9525">
            <a:noFill/>
            <a:miter lim="800000"/>
            <a:headEnd/>
            <a:tailEnd/>
          </a:ln>
          <a:effectLst/>
        </p:spPr>
        <p:txBody>
          <a:bodyPr>
            <a:spAutoFit/>
          </a:bodyPr>
          <a:lstStyle/>
          <a:p>
            <a:pPr algn="ctr">
              <a:spcBef>
                <a:spcPct val="50000"/>
              </a:spcBef>
            </a:pPr>
            <a:r>
              <a:rPr lang="en-US" i="1"/>
              <a:t>128</a:t>
            </a:r>
          </a:p>
        </p:txBody>
      </p:sp>
      <p:graphicFrame>
        <p:nvGraphicFramePr>
          <p:cNvPr id="170004" name="Object 20"/>
          <p:cNvGraphicFramePr>
            <a:graphicFrameLocks noChangeAspect="1"/>
          </p:cNvGraphicFramePr>
          <p:nvPr/>
        </p:nvGraphicFramePr>
        <p:xfrm>
          <a:off x="4800600" y="2209800"/>
          <a:ext cx="330200" cy="457200"/>
        </p:xfrm>
        <a:graphic>
          <a:graphicData uri="http://schemas.openxmlformats.org/presentationml/2006/ole">
            <p:oleObj spid="_x0000_s170004" name="Equation" r:id="rId10" imgW="164880" imgH="228600" progId="Equation.3">
              <p:embed/>
            </p:oleObj>
          </a:graphicData>
        </a:graphic>
      </p:graphicFrame>
      <p:graphicFrame>
        <p:nvGraphicFramePr>
          <p:cNvPr id="170005" name="Object 21"/>
          <p:cNvGraphicFramePr>
            <a:graphicFrameLocks noChangeAspect="1"/>
          </p:cNvGraphicFramePr>
          <p:nvPr/>
        </p:nvGraphicFramePr>
        <p:xfrm>
          <a:off x="1258888" y="2895600"/>
          <a:ext cx="1168400" cy="366713"/>
        </p:xfrm>
        <a:graphic>
          <a:graphicData uri="http://schemas.openxmlformats.org/presentationml/2006/ole">
            <p:oleObj spid="_x0000_s170005" name="Equation" r:id="rId11" imgW="647640" imgH="203040" progId="Equation.3">
              <p:embed/>
            </p:oleObj>
          </a:graphicData>
        </a:graphic>
      </p:graphicFrame>
      <p:sp>
        <p:nvSpPr>
          <p:cNvPr id="170006" name="Rectangle 22"/>
          <p:cNvSpPr>
            <a:spLocks noChangeArrowheads="1"/>
          </p:cNvSpPr>
          <p:nvPr/>
        </p:nvSpPr>
        <p:spPr bwMode="auto">
          <a:xfrm>
            <a:off x="3103563" y="3365500"/>
            <a:ext cx="623887" cy="3762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70007" name="Rectangle 23"/>
          <p:cNvSpPr>
            <a:spLocks noChangeArrowheads="1"/>
          </p:cNvSpPr>
          <p:nvPr/>
        </p:nvSpPr>
        <p:spPr bwMode="auto">
          <a:xfrm>
            <a:off x="4932363" y="3352800"/>
            <a:ext cx="1219200" cy="3762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70008" name="Rectangle 24"/>
          <p:cNvSpPr>
            <a:spLocks noChangeArrowheads="1"/>
          </p:cNvSpPr>
          <p:nvPr/>
        </p:nvSpPr>
        <p:spPr bwMode="auto">
          <a:xfrm>
            <a:off x="3713163" y="3352800"/>
            <a:ext cx="1233487" cy="3762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70009" name="Freeform 25"/>
          <p:cNvSpPr>
            <a:spLocks/>
          </p:cNvSpPr>
          <p:nvPr/>
        </p:nvSpPr>
        <p:spPr bwMode="auto">
          <a:xfrm>
            <a:off x="2341563" y="3429000"/>
            <a:ext cx="762000" cy="304800"/>
          </a:xfrm>
          <a:custGeom>
            <a:avLst/>
            <a:gdLst/>
            <a:ahLst/>
            <a:cxnLst>
              <a:cxn ang="0">
                <a:pos x="0" y="592"/>
              </a:cxn>
              <a:cxn ang="0">
                <a:pos x="48" y="112"/>
              </a:cxn>
              <a:cxn ang="0">
                <a:pos x="96" y="784"/>
              </a:cxn>
              <a:cxn ang="0">
                <a:pos x="144" y="352"/>
              </a:cxn>
              <a:cxn ang="0">
                <a:pos x="192" y="640"/>
              </a:cxn>
              <a:cxn ang="0">
                <a:pos x="240" y="256"/>
              </a:cxn>
              <a:cxn ang="0">
                <a:pos x="288" y="688"/>
              </a:cxn>
              <a:cxn ang="0">
                <a:pos x="384" y="304"/>
              </a:cxn>
              <a:cxn ang="0">
                <a:pos x="432" y="640"/>
              </a:cxn>
              <a:cxn ang="0">
                <a:pos x="480" y="256"/>
              </a:cxn>
              <a:cxn ang="0">
                <a:pos x="528" y="688"/>
              </a:cxn>
              <a:cxn ang="0">
                <a:pos x="720" y="16"/>
              </a:cxn>
              <a:cxn ang="0">
                <a:pos x="768" y="784"/>
              </a:cxn>
              <a:cxn ang="0">
                <a:pos x="1008" y="208"/>
              </a:cxn>
              <a:cxn ang="0">
                <a:pos x="1104" y="688"/>
              </a:cxn>
              <a:cxn ang="0">
                <a:pos x="1200" y="160"/>
              </a:cxn>
              <a:cxn ang="0">
                <a:pos x="1248" y="352"/>
              </a:cxn>
              <a:cxn ang="0">
                <a:pos x="1296" y="112"/>
              </a:cxn>
              <a:cxn ang="0">
                <a:pos x="1488" y="832"/>
              </a:cxn>
              <a:cxn ang="0">
                <a:pos x="1728" y="112"/>
              </a:cxn>
              <a:cxn ang="0">
                <a:pos x="1824" y="352"/>
              </a:cxn>
              <a:cxn ang="0">
                <a:pos x="1872" y="160"/>
              </a:cxn>
              <a:cxn ang="0">
                <a:pos x="1968" y="736"/>
              </a:cxn>
              <a:cxn ang="0">
                <a:pos x="2160" y="160"/>
              </a:cxn>
              <a:cxn ang="0">
                <a:pos x="2256" y="304"/>
              </a:cxn>
              <a:cxn ang="0">
                <a:pos x="2256" y="160"/>
              </a:cxn>
              <a:cxn ang="0">
                <a:pos x="2400" y="784"/>
              </a:cxn>
              <a:cxn ang="0">
                <a:pos x="2448" y="640"/>
              </a:cxn>
              <a:cxn ang="0">
                <a:pos x="2496" y="688"/>
              </a:cxn>
              <a:cxn ang="0">
                <a:pos x="2544" y="352"/>
              </a:cxn>
              <a:cxn ang="0">
                <a:pos x="2592" y="544"/>
              </a:cxn>
              <a:cxn ang="0">
                <a:pos x="2688" y="256"/>
              </a:cxn>
              <a:cxn ang="0">
                <a:pos x="2688" y="784"/>
              </a:cxn>
              <a:cxn ang="0">
                <a:pos x="2832" y="208"/>
              </a:cxn>
            </a:cxnLst>
            <a:rect l="0" t="0" r="r" b="b"/>
            <a:pathLst>
              <a:path w="2832" h="864">
                <a:moveTo>
                  <a:pt x="0" y="592"/>
                </a:moveTo>
                <a:cubicBezTo>
                  <a:pt x="16" y="336"/>
                  <a:pt x="32" y="80"/>
                  <a:pt x="48" y="112"/>
                </a:cubicBezTo>
                <a:cubicBezTo>
                  <a:pt x="64" y="144"/>
                  <a:pt x="80" y="744"/>
                  <a:pt x="96" y="784"/>
                </a:cubicBezTo>
                <a:cubicBezTo>
                  <a:pt x="112" y="824"/>
                  <a:pt x="128" y="376"/>
                  <a:pt x="144" y="352"/>
                </a:cubicBezTo>
                <a:cubicBezTo>
                  <a:pt x="160" y="328"/>
                  <a:pt x="176" y="656"/>
                  <a:pt x="192" y="640"/>
                </a:cubicBezTo>
                <a:cubicBezTo>
                  <a:pt x="208" y="624"/>
                  <a:pt x="224" y="248"/>
                  <a:pt x="240" y="256"/>
                </a:cubicBezTo>
                <a:cubicBezTo>
                  <a:pt x="256" y="264"/>
                  <a:pt x="264" y="680"/>
                  <a:pt x="288" y="688"/>
                </a:cubicBezTo>
                <a:cubicBezTo>
                  <a:pt x="312" y="696"/>
                  <a:pt x="360" y="312"/>
                  <a:pt x="384" y="304"/>
                </a:cubicBezTo>
                <a:cubicBezTo>
                  <a:pt x="408" y="296"/>
                  <a:pt x="416" y="648"/>
                  <a:pt x="432" y="640"/>
                </a:cubicBezTo>
                <a:cubicBezTo>
                  <a:pt x="448" y="632"/>
                  <a:pt x="464" y="248"/>
                  <a:pt x="480" y="256"/>
                </a:cubicBezTo>
                <a:cubicBezTo>
                  <a:pt x="496" y="264"/>
                  <a:pt x="488" y="728"/>
                  <a:pt x="528" y="688"/>
                </a:cubicBezTo>
                <a:cubicBezTo>
                  <a:pt x="568" y="648"/>
                  <a:pt x="680" y="0"/>
                  <a:pt x="720" y="16"/>
                </a:cubicBezTo>
                <a:cubicBezTo>
                  <a:pt x="760" y="32"/>
                  <a:pt x="720" y="752"/>
                  <a:pt x="768" y="784"/>
                </a:cubicBezTo>
                <a:cubicBezTo>
                  <a:pt x="816" y="816"/>
                  <a:pt x="952" y="224"/>
                  <a:pt x="1008" y="208"/>
                </a:cubicBezTo>
                <a:cubicBezTo>
                  <a:pt x="1064" y="192"/>
                  <a:pt x="1072" y="696"/>
                  <a:pt x="1104" y="688"/>
                </a:cubicBezTo>
                <a:cubicBezTo>
                  <a:pt x="1136" y="680"/>
                  <a:pt x="1176" y="216"/>
                  <a:pt x="1200" y="160"/>
                </a:cubicBezTo>
                <a:cubicBezTo>
                  <a:pt x="1224" y="104"/>
                  <a:pt x="1232" y="360"/>
                  <a:pt x="1248" y="352"/>
                </a:cubicBezTo>
                <a:cubicBezTo>
                  <a:pt x="1264" y="344"/>
                  <a:pt x="1256" y="32"/>
                  <a:pt x="1296" y="112"/>
                </a:cubicBezTo>
                <a:cubicBezTo>
                  <a:pt x="1336" y="192"/>
                  <a:pt x="1416" y="832"/>
                  <a:pt x="1488" y="832"/>
                </a:cubicBezTo>
                <a:cubicBezTo>
                  <a:pt x="1560" y="832"/>
                  <a:pt x="1672" y="192"/>
                  <a:pt x="1728" y="112"/>
                </a:cubicBezTo>
                <a:cubicBezTo>
                  <a:pt x="1784" y="32"/>
                  <a:pt x="1800" y="344"/>
                  <a:pt x="1824" y="352"/>
                </a:cubicBezTo>
                <a:cubicBezTo>
                  <a:pt x="1848" y="360"/>
                  <a:pt x="1848" y="96"/>
                  <a:pt x="1872" y="160"/>
                </a:cubicBezTo>
                <a:cubicBezTo>
                  <a:pt x="1896" y="224"/>
                  <a:pt x="1920" y="736"/>
                  <a:pt x="1968" y="736"/>
                </a:cubicBezTo>
                <a:cubicBezTo>
                  <a:pt x="2016" y="736"/>
                  <a:pt x="2112" y="232"/>
                  <a:pt x="2160" y="160"/>
                </a:cubicBezTo>
                <a:cubicBezTo>
                  <a:pt x="2208" y="88"/>
                  <a:pt x="2240" y="304"/>
                  <a:pt x="2256" y="304"/>
                </a:cubicBezTo>
                <a:cubicBezTo>
                  <a:pt x="2272" y="304"/>
                  <a:pt x="2232" y="80"/>
                  <a:pt x="2256" y="160"/>
                </a:cubicBezTo>
                <a:cubicBezTo>
                  <a:pt x="2280" y="240"/>
                  <a:pt x="2368" y="704"/>
                  <a:pt x="2400" y="784"/>
                </a:cubicBezTo>
                <a:cubicBezTo>
                  <a:pt x="2432" y="864"/>
                  <a:pt x="2432" y="656"/>
                  <a:pt x="2448" y="640"/>
                </a:cubicBezTo>
                <a:cubicBezTo>
                  <a:pt x="2464" y="624"/>
                  <a:pt x="2480" y="736"/>
                  <a:pt x="2496" y="688"/>
                </a:cubicBezTo>
                <a:cubicBezTo>
                  <a:pt x="2512" y="640"/>
                  <a:pt x="2528" y="376"/>
                  <a:pt x="2544" y="352"/>
                </a:cubicBezTo>
                <a:cubicBezTo>
                  <a:pt x="2560" y="328"/>
                  <a:pt x="2568" y="560"/>
                  <a:pt x="2592" y="544"/>
                </a:cubicBezTo>
                <a:cubicBezTo>
                  <a:pt x="2616" y="528"/>
                  <a:pt x="2672" y="216"/>
                  <a:pt x="2688" y="256"/>
                </a:cubicBezTo>
                <a:cubicBezTo>
                  <a:pt x="2704" y="296"/>
                  <a:pt x="2664" y="792"/>
                  <a:pt x="2688" y="784"/>
                </a:cubicBezTo>
                <a:cubicBezTo>
                  <a:pt x="2712" y="776"/>
                  <a:pt x="2772" y="492"/>
                  <a:pt x="2832" y="208"/>
                </a:cubicBezTo>
              </a:path>
            </a:pathLst>
          </a:custGeom>
          <a:noFill/>
          <a:ln w="9525">
            <a:solidFill>
              <a:schemeClr val="tx1"/>
            </a:solidFill>
            <a:round/>
            <a:headEnd/>
            <a:tailEnd/>
          </a:ln>
          <a:effectLst/>
        </p:spPr>
        <p:txBody>
          <a:bodyPr/>
          <a:lstStyle/>
          <a:p>
            <a:endParaRPr lang="en-US"/>
          </a:p>
        </p:txBody>
      </p:sp>
      <p:sp>
        <p:nvSpPr>
          <p:cNvPr id="170010" name="Text Box 26"/>
          <p:cNvSpPr txBox="1">
            <a:spLocks noChangeArrowheads="1"/>
          </p:cNvSpPr>
          <p:nvPr/>
        </p:nvSpPr>
        <p:spPr bwMode="auto">
          <a:xfrm>
            <a:off x="3276600" y="3352800"/>
            <a:ext cx="533400" cy="366713"/>
          </a:xfrm>
          <a:prstGeom prst="rect">
            <a:avLst/>
          </a:prstGeom>
          <a:noFill/>
          <a:ln w="9525">
            <a:noFill/>
            <a:miter lim="800000"/>
            <a:headEnd/>
            <a:tailEnd/>
          </a:ln>
          <a:effectLst/>
        </p:spPr>
        <p:txBody>
          <a:bodyPr>
            <a:spAutoFit/>
          </a:bodyPr>
          <a:lstStyle/>
          <a:p>
            <a:pPr algn="ctr">
              <a:spcBef>
                <a:spcPct val="50000"/>
              </a:spcBef>
            </a:pPr>
            <a:r>
              <a:rPr lang="en-US" i="1"/>
              <a:t>64</a:t>
            </a:r>
          </a:p>
        </p:txBody>
      </p:sp>
      <p:sp>
        <p:nvSpPr>
          <p:cNvPr id="170011" name="Text Box 27"/>
          <p:cNvSpPr txBox="1">
            <a:spLocks noChangeArrowheads="1"/>
          </p:cNvSpPr>
          <p:nvPr/>
        </p:nvSpPr>
        <p:spPr bwMode="auto">
          <a:xfrm>
            <a:off x="3941763" y="3365500"/>
            <a:ext cx="685800" cy="366713"/>
          </a:xfrm>
          <a:prstGeom prst="rect">
            <a:avLst/>
          </a:prstGeom>
          <a:noFill/>
          <a:ln w="9525">
            <a:noFill/>
            <a:miter lim="800000"/>
            <a:headEnd/>
            <a:tailEnd/>
          </a:ln>
          <a:effectLst/>
        </p:spPr>
        <p:txBody>
          <a:bodyPr>
            <a:spAutoFit/>
          </a:bodyPr>
          <a:lstStyle/>
          <a:p>
            <a:pPr algn="ctr">
              <a:spcBef>
                <a:spcPct val="50000"/>
              </a:spcBef>
            </a:pPr>
            <a:r>
              <a:rPr lang="en-US" i="1"/>
              <a:t>128</a:t>
            </a:r>
          </a:p>
        </p:txBody>
      </p:sp>
      <p:sp>
        <p:nvSpPr>
          <p:cNvPr id="170012" name="Text Box 28"/>
          <p:cNvSpPr txBox="1">
            <a:spLocks noChangeArrowheads="1"/>
          </p:cNvSpPr>
          <p:nvPr/>
        </p:nvSpPr>
        <p:spPr bwMode="auto">
          <a:xfrm>
            <a:off x="5160963" y="3365500"/>
            <a:ext cx="685800" cy="366713"/>
          </a:xfrm>
          <a:prstGeom prst="rect">
            <a:avLst/>
          </a:prstGeom>
          <a:noFill/>
          <a:ln w="9525">
            <a:noFill/>
            <a:miter lim="800000"/>
            <a:headEnd/>
            <a:tailEnd/>
          </a:ln>
          <a:effectLst/>
        </p:spPr>
        <p:txBody>
          <a:bodyPr>
            <a:spAutoFit/>
          </a:bodyPr>
          <a:lstStyle/>
          <a:p>
            <a:pPr algn="ctr">
              <a:spcBef>
                <a:spcPct val="50000"/>
              </a:spcBef>
            </a:pPr>
            <a:r>
              <a:rPr lang="en-US" i="1"/>
              <a:t>128</a:t>
            </a:r>
          </a:p>
        </p:txBody>
      </p:sp>
      <p:sp>
        <p:nvSpPr>
          <p:cNvPr id="170013" name="Line 29"/>
          <p:cNvSpPr>
            <a:spLocks noChangeShapeType="1"/>
          </p:cNvSpPr>
          <p:nvPr/>
        </p:nvSpPr>
        <p:spPr bwMode="auto">
          <a:xfrm>
            <a:off x="4953000" y="1447800"/>
            <a:ext cx="0" cy="2743200"/>
          </a:xfrm>
          <a:prstGeom prst="line">
            <a:avLst/>
          </a:prstGeom>
          <a:noFill/>
          <a:ln w="9525">
            <a:solidFill>
              <a:schemeClr val="tx1"/>
            </a:solidFill>
            <a:prstDash val="dash"/>
            <a:round/>
            <a:headEnd/>
            <a:tailEnd/>
          </a:ln>
          <a:effectLst/>
        </p:spPr>
        <p:txBody>
          <a:bodyPr/>
          <a:lstStyle/>
          <a:p>
            <a:endParaRPr lang="en-US"/>
          </a:p>
        </p:txBody>
      </p:sp>
      <p:sp>
        <p:nvSpPr>
          <p:cNvPr id="170014" name="Freeform 30"/>
          <p:cNvSpPr>
            <a:spLocks/>
          </p:cNvSpPr>
          <p:nvPr/>
        </p:nvSpPr>
        <p:spPr bwMode="auto">
          <a:xfrm>
            <a:off x="1498600" y="3429000"/>
            <a:ext cx="762000" cy="304800"/>
          </a:xfrm>
          <a:custGeom>
            <a:avLst/>
            <a:gdLst/>
            <a:ahLst/>
            <a:cxnLst>
              <a:cxn ang="0">
                <a:pos x="0" y="592"/>
              </a:cxn>
              <a:cxn ang="0">
                <a:pos x="48" y="112"/>
              </a:cxn>
              <a:cxn ang="0">
                <a:pos x="96" y="784"/>
              </a:cxn>
              <a:cxn ang="0">
                <a:pos x="144" y="352"/>
              </a:cxn>
              <a:cxn ang="0">
                <a:pos x="192" y="640"/>
              </a:cxn>
              <a:cxn ang="0">
                <a:pos x="240" y="256"/>
              </a:cxn>
              <a:cxn ang="0">
                <a:pos x="288" y="688"/>
              </a:cxn>
              <a:cxn ang="0">
                <a:pos x="384" y="304"/>
              </a:cxn>
              <a:cxn ang="0">
                <a:pos x="432" y="640"/>
              </a:cxn>
              <a:cxn ang="0">
                <a:pos x="480" y="256"/>
              </a:cxn>
              <a:cxn ang="0">
                <a:pos x="528" y="688"/>
              </a:cxn>
              <a:cxn ang="0">
                <a:pos x="720" y="16"/>
              </a:cxn>
              <a:cxn ang="0">
                <a:pos x="768" y="784"/>
              </a:cxn>
              <a:cxn ang="0">
                <a:pos x="1008" y="208"/>
              </a:cxn>
              <a:cxn ang="0">
                <a:pos x="1104" y="688"/>
              </a:cxn>
              <a:cxn ang="0">
                <a:pos x="1200" y="160"/>
              </a:cxn>
              <a:cxn ang="0">
                <a:pos x="1248" y="352"/>
              </a:cxn>
              <a:cxn ang="0">
                <a:pos x="1296" y="112"/>
              </a:cxn>
              <a:cxn ang="0">
                <a:pos x="1488" y="832"/>
              </a:cxn>
              <a:cxn ang="0">
                <a:pos x="1728" y="112"/>
              </a:cxn>
              <a:cxn ang="0">
                <a:pos x="1824" y="352"/>
              </a:cxn>
              <a:cxn ang="0">
                <a:pos x="1872" y="160"/>
              </a:cxn>
              <a:cxn ang="0">
                <a:pos x="1968" y="736"/>
              </a:cxn>
              <a:cxn ang="0">
                <a:pos x="2160" y="160"/>
              </a:cxn>
              <a:cxn ang="0">
                <a:pos x="2256" y="304"/>
              </a:cxn>
              <a:cxn ang="0">
                <a:pos x="2256" y="160"/>
              </a:cxn>
              <a:cxn ang="0">
                <a:pos x="2400" y="784"/>
              </a:cxn>
              <a:cxn ang="0">
                <a:pos x="2448" y="640"/>
              </a:cxn>
              <a:cxn ang="0">
                <a:pos x="2496" y="688"/>
              </a:cxn>
              <a:cxn ang="0">
                <a:pos x="2544" y="352"/>
              </a:cxn>
              <a:cxn ang="0">
                <a:pos x="2592" y="544"/>
              </a:cxn>
              <a:cxn ang="0">
                <a:pos x="2688" y="256"/>
              </a:cxn>
              <a:cxn ang="0">
                <a:pos x="2688" y="784"/>
              </a:cxn>
              <a:cxn ang="0">
                <a:pos x="2832" y="208"/>
              </a:cxn>
            </a:cxnLst>
            <a:rect l="0" t="0" r="r" b="b"/>
            <a:pathLst>
              <a:path w="2832" h="864">
                <a:moveTo>
                  <a:pt x="0" y="592"/>
                </a:moveTo>
                <a:cubicBezTo>
                  <a:pt x="16" y="336"/>
                  <a:pt x="32" y="80"/>
                  <a:pt x="48" y="112"/>
                </a:cubicBezTo>
                <a:cubicBezTo>
                  <a:pt x="64" y="144"/>
                  <a:pt x="80" y="744"/>
                  <a:pt x="96" y="784"/>
                </a:cubicBezTo>
                <a:cubicBezTo>
                  <a:pt x="112" y="824"/>
                  <a:pt x="128" y="376"/>
                  <a:pt x="144" y="352"/>
                </a:cubicBezTo>
                <a:cubicBezTo>
                  <a:pt x="160" y="328"/>
                  <a:pt x="176" y="656"/>
                  <a:pt x="192" y="640"/>
                </a:cubicBezTo>
                <a:cubicBezTo>
                  <a:pt x="208" y="624"/>
                  <a:pt x="224" y="248"/>
                  <a:pt x="240" y="256"/>
                </a:cubicBezTo>
                <a:cubicBezTo>
                  <a:pt x="256" y="264"/>
                  <a:pt x="264" y="680"/>
                  <a:pt x="288" y="688"/>
                </a:cubicBezTo>
                <a:cubicBezTo>
                  <a:pt x="312" y="696"/>
                  <a:pt x="360" y="312"/>
                  <a:pt x="384" y="304"/>
                </a:cubicBezTo>
                <a:cubicBezTo>
                  <a:pt x="408" y="296"/>
                  <a:pt x="416" y="648"/>
                  <a:pt x="432" y="640"/>
                </a:cubicBezTo>
                <a:cubicBezTo>
                  <a:pt x="448" y="632"/>
                  <a:pt x="464" y="248"/>
                  <a:pt x="480" y="256"/>
                </a:cubicBezTo>
                <a:cubicBezTo>
                  <a:pt x="496" y="264"/>
                  <a:pt x="488" y="728"/>
                  <a:pt x="528" y="688"/>
                </a:cubicBezTo>
                <a:cubicBezTo>
                  <a:pt x="568" y="648"/>
                  <a:pt x="680" y="0"/>
                  <a:pt x="720" y="16"/>
                </a:cubicBezTo>
                <a:cubicBezTo>
                  <a:pt x="760" y="32"/>
                  <a:pt x="720" y="752"/>
                  <a:pt x="768" y="784"/>
                </a:cubicBezTo>
                <a:cubicBezTo>
                  <a:pt x="816" y="816"/>
                  <a:pt x="952" y="224"/>
                  <a:pt x="1008" y="208"/>
                </a:cubicBezTo>
                <a:cubicBezTo>
                  <a:pt x="1064" y="192"/>
                  <a:pt x="1072" y="696"/>
                  <a:pt x="1104" y="688"/>
                </a:cubicBezTo>
                <a:cubicBezTo>
                  <a:pt x="1136" y="680"/>
                  <a:pt x="1176" y="216"/>
                  <a:pt x="1200" y="160"/>
                </a:cubicBezTo>
                <a:cubicBezTo>
                  <a:pt x="1224" y="104"/>
                  <a:pt x="1232" y="360"/>
                  <a:pt x="1248" y="352"/>
                </a:cubicBezTo>
                <a:cubicBezTo>
                  <a:pt x="1264" y="344"/>
                  <a:pt x="1256" y="32"/>
                  <a:pt x="1296" y="112"/>
                </a:cubicBezTo>
                <a:cubicBezTo>
                  <a:pt x="1336" y="192"/>
                  <a:pt x="1416" y="832"/>
                  <a:pt x="1488" y="832"/>
                </a:cubicBezTo>
                <a:cubicBezTo>
                  <a:pt x="1560" y="832"/>
                  <a:pt x="1672" y="192"/>
                  <a:pt x="1728" y="112"/>
                </a:cubicBezTo>
                <a:cubicBezTo>
                  <a:pt x="1784" y="32"/>
                  <a:pt x="1800" y="344"/>
                  <a:pt x="1824" y="352"/>
                </a:cubicBezTo>
                <a:cubicBezTo>
                  <a:pt x="1848" y="360"/>
                  <a:pt x="1848" y="96"/>
                  <a:pt x="1872" y="160"/>
                </a:cubicBezTo>
                <a:cubicBezTo>
                  <a:pt x="1896" y="224"/>
                  <a:pt x="1920" y="736"/>
                  <a:pt x="1968" y="736"/>
                </a:cubicBezTo>
                <a:cubicBezTo>
                  <a:pt x="2016" y="736"/>
                  <a:pt x="2112" y="232"/>
                  <a:pt x="2160" y="160"/>
                </a:cubicBezTo>
                <a:cubicBezTo>
                  <a:pt x="2208" y="88"/>
                  <a:pt x="2240" y="304"/>
                  <a:pt x="2256" y="304"/>
                </a:cubicBezTo>
                <a:cubicBezTo>
                  <a:pt x="2272" y="304"/>
                  <a:pt x="2232" y="80"/>
                  <a:pt x="2256" y="160"/>
                </a:cubicBezTo>
                <a:cubicBezTo>
                  <a:pt x="2280" y="240"/>
                  <a:pt x="2368" y="704"/>
                  <a:pt x="2400" y="784"/>
                </a:cubicBezTo>
                <a:cubicBezTo>
                  <a:pt x="2432" y="864"/>
                  <a:pt x="2432" y="656"/>
                  <a:pt x="2448" y="640"/>
                </a:cubicBezTo>
                <a:cubicBezTo>
                  <a:pt x="2464" y="624"/>
                  <a:pt x="2480" y="736"/>
                  <a:pt x="2496" y="688"/>
                </a:cubicBezTo>
                <a:cubicBezTo>
                  <a:pt x="2512" y="640"/>
                  <a:pt x="2528" y="376"/>
                  <a:pt x="2544" y="352"/>
                </a:cubicBezTo>
                <a:cubicBezTo>
                  <a:pt x="2560" y="328"/>
                  <a:pt x="2568" y="560"/>
                  <a:pt x="2592" y="544"/>
                </a:cubicBezTo>
                <a:cubicBezTo>
                  <a:pt x="2616" y="528"/>
                  <a:pt x="2672" y="216"/>
                  <a:pt x="2688" y="256"/>
                </a:cubicBezTo>
                <a:cubicBezTo>
                  <a:pt x="2704" y="296"/>
                  <a:pt x="2664" y="792"/>
                  <a:pt x="2688" y="784"/>
                </a:cubicBezTo>
                <a:cubicBezTo>
                  <a:pt x="2712" y="776"/>
                  <a:pt x="2772" y="492"/>
                  <a:pt x="2832" y="208"/>
                </a:cubicBezTo>
              </a:path>
            </a:pathLst>
          </a:custGeom>
          <a:noFill/>
          <a:ln w="9525">
            <a:solidFill>
              <a:schemeClr val="tx1"/>
            </a:solidFill>
            <a:round/>
            <a:headEnd/>
            <a:tailEnd/>
          </a:ln>
          <a:effectLst/>
        </p:spPr>
        <p:txBody>
          <a:bodyPr/>
          <a:lstStyle/>
          <a:p>
            <a:endParaRPr lang="en-US"/>
          </a:p>
        </p:txBody>
      </p:sp>
      <p:graphicFrame>
        <p:nvGraphicFramePr>
          <p:cNvPr id="170015" name="Object 31"/>
          <p:cNvGraphicFramePr>
            <a:graphicFrameLocks noChangeAspect="1"/>
          </p:cNvGraphicFramePr>
          <p:nvPr/>
        </p:nvGraphicFramePr>
        <p:xfrm>
          <a:off x="8229600" y="2209800"/>
          <a:ext cx="254000" cy="279400"/>
        </p:xfrm>
        <a:graphic>
          <a:graphicData uri="http://schemas.openxmlformats.org/presentationml/2006/ole">
            <p:oleObj spid="_x0000_s170015" name="Equation" r:id="rId12" imgW="126720" imgH="139680" progId="Equation.3">
              <p:embed/>
            </p:oleObj>
          </a:graphicData>
        </a:graphic>
      </p:graphicFrame>
      <p:sp>
        <p:nvSpPr>
          <p:cNvPr id="170016" name="Text Box 32"/>
          <p:cNvSpPr txBox="1">
            <a:spLocks noChangeArrowheads="1"/>
          </p:cNvSpPr>
          <p:nvPr/>
        </p:nvSpPr>
        <p:spPr bwMode="auto">
          <a:xfrm>
            <a:off x="0" y="0"/>
            <a:ext cx="8763000" cy="366713"/>
          </a:xfrm>
          <a:prstGeom prst="rect">
            <a:avLst/>
          </a:prstGeom>
          <a:noFill/>
          <a:ln w="9525">
            <a:noFill/>
            <a:miter lim="800000"/>
            <a:headEnd/>
            <a:tailEnd/>
          </a:ln>
          <a:effectLst/>
        </p:spPr>
        <p:txBody>
          <a:bodyPr>
            <a:spAutoFit/>
          </a:bodyPr>
          <a:lstStyle/>
          <a:p>
            <a:pPr>
              <a:spcBef>
                <a:spcPct val="50000"/>
              </a:spcBef>
            </a:pPr>
            <a:r>
              <a:rPr lang="en-US"/>
              <a:t>Effect of Periodicity on Autocorrelation (</a:t>
            </a:r>
            <a:r>
              <a:rPr lang="en-US" b="1"/>
              <a:t>with Multi Path of max length              </a:t>
            </a:r>
            <a:r>
              <a:rPr lang="en-US"/>
              <a:t>):</a:t>
            </a:r>
          </a:p>
        </p:txBody>
      </p:sp>
      <p:sp>
        <p:nvSpPr>
          <p:cNvPr id="170017" name="Line 33"/>
          <p:cNvSpPr>
            <a:spLocks noChangeShapeType="1"/>
          </p:cNvSpPr>
          <p:nvPr/>
        </p:nvSpPr>
        <p:spPr bwMode="auto">
          <a:xfrm flipV="1">
            <a:off x="4953000" y="4343400"/>
            <a:ext cx="0" cy="381000"/>
          </a:xfrm>
          <a:prstGeom prst="line">
            <a:avLst/>
          </a:prstGeom>
          <a:noFill/>
          <a:ln w="9525">
            <a:solidFill>
              <a:schemeClr val="tx1"/>
            </a:solidFill>
            <a:round/>
            <a:headEnd type="triangle" w="med" len="med"/>
            <a:tailEnd/>
          </a:ln>
          <a:effectLst/>
        </p:spPr>
        <p:txBody>
          <a:bodyPr/>
          <a:lstStyle/>
          <a:p>
            <a:endParaRPr lang="en-US"/>
          </a:p>
        </p:txBody>
      </p:sp>
      <p:sp>
        <p:nvSpPr>
          <p:cNvPr id="170019" name="Line 35"/>
          <p:cNvSpPr>
            <a:spLocks noChangeShapeType="1"/>
          </p:cNvSpPr>
          <p:nvPr/>
        </p:nvSpPr>
        <p:spPr bwMode="auto">
          <a:xfrm>
            <a:off x="4419600" y="4876800"/>
            <a:ext cx="0" cy="685800"/>
          </a:xfrm>
          <a:prstGeom prst="line">
            <a:avLst/>
          </a:prstGeom>
          <a:noFill/>
          <a:ln w="9525">
            <a:solidFill>
              <a:schemeClr val="tx1"/>
            </a:solidFill>
            <a:prstDash val="dash"/>
            <a:round/>
            <a:headEnd/>
            <a:tailEnd/>
          </a:ln>
          <a:effectLst/>
        </p:spPr>
        <p:txBody>
          <a:bodyPr/>
          <a:lstStyle/>
          <a:p>
            <a:endParaRPr lang="en-US"/>
          </a:p>
        </p:txBody>
      </p:sp>
      <p:graphicFrame>
        <p:nvGraphicFramePr>
          <p:cNvPr id="170020" name="Object 36"/>
          <p:cNvGraphicFramePr>
            <a:graphicFrameLocks noChangeAspect="1"/>
          </p:cNvGraphicFramePr>
          <p:nvPr/>
        </p:nvGraphicFramePr>
        <p:xfrm>
          <a:off x="2997200" y="5791200"/>
          <a:ext cx="1498600" cy="457200"/>
        </p:xfrm>
        <a:graphic>
          <a:graphicData uri="http://schemas.openxmlformats.org/presentationml/2006/ole">
            <p:oleObj spid="_x0000_s170020" name="Equation" r:id="rId13" imgW="749160" imgH="228600" progId="Equation.DSMT4">
              <p:embed/>
            </p:oleObj>
          </a:graphicData>
        </a:graphic>
      </p:graphicFrame>
      <p:sp>
        <p:nvSpPr>
          <p:cNvPr id="170021" name="Line 37"/>
          <p:cNvSpPr>
            <a:spLocks noChangeShapeType="1"/>
          </p:cNvSpPr>
          <p:nvPr/>
        </p:nvSpPr>
        <p:spPr bwMode="auto">
          <a:xfrm flipV="1">
            <a:off x="4114800" y="5562600"/>
            <a:ext cx="228600" cy="228600"/>
          </a:xfrm>
          <a:prstGeom prst="line">
            <a:avLst/>
          </a:prstGeom>
          <a:noFill/>
          <a:ln w="9525">
            <a:solidFill>
              <a:schemeClr val="tx1"/>
            </a:solidFill>
            <a:round/>
            <a:headEnd/>
            <a:tailEnd type="triangle" w="med" len="med"/>
          </a:ln>
          <a:effectLst/>
        </p:spPr>
        <p:txBody>
          <a:bodyPr/>
          <a:lstStyle/>
          <a:p>
            <a:endParaRPr lang="en-US"/>
          </a:p>
        </p:txBody>
      </p:sp>
      <p:sp>
        <p:nvSpPr>
          <p:cNvPr id="170022" name="Text Box 38"/>
          <p:cNvSpPr txBox="1">
            <a:spLocks noChangeArrowheads="1"/>
          </p:cNvSpPr>
          <p:nvPr/>
        </p:nvSpPr>
        <p:spPr bwMode="auto">
          <a:xfrm>
            <a:off x="0" y="457200"/>
            <a:ext cx="4114800" cy="366713"/>
          </a:xfrm>
          <a:prstGeom prst="rect">
            <a:avLst/>
          </a:prstGeom>
          <a:noFill/>
          <a:ln w="9525">
            <a:noFill/>
            <a:miter lim="800000"/>
            <a:headEnd/>
            <a:tailEnd/>
          </a:ln>
          <a:effectLst/>
        </p:spPr>
        <p:txBody>
          <a:bodyPr>
            <a:spAutoFit/>
          </a:bodyPr>
          <a:lstStyle/>
          <a:p>
            <a:pPr>
              <a:spcBef>
                <a:spcPct val="50000"/>
              </a:spcBef>
            </a:pPr>
            <a:r>
              <a:rPr lang="en-US" b="1"/>
              <a:t>and ends</a:t>
            </a:r>
            <a:r>
              <a:rPr lang="en-US"/>
              <a:t> at                               </a:t>
            </a:r>
          </a:p>
        </p:txBody>
      </p:sp>
      <p:graphicFrame>
        <p:nvGraphicFramePr>
          <p:cNvPr id="170023" name="Object 39"/>
          <p:cNvGraphicFramePr>
            <a:graphicFrameLocks noChangeAspect="1"/>
          </p:cNvGraphicFramePr>
          <p:nvPr/>
        </p:nvGraphicFramePr>
        <p:xfrm>
          <a:off x="1524000" y="457200"/>
          <a:ext cx="687388" cy="398463"/>
        </p:xfrm>
        <a:graphic>
          <a:graphicData uri="http://schemas.openxmlformats.org/presentationml/2006/ole">
            <p:oleObj spid="_x0000_s170023" name="Equation" r:id="rId14" imgW="393480" imgH="228600" progId="Equation.DSMT4">
              <p:embed/>
            </p:oleObj>
          </a:graphicData>
        </a:graphic>
      </p:graphicFrame>
      <p:sp>
        <p:nvSpPr>
          <p:cNvPr id="170024" name="Line 40"/>
          <p:cNvSpPr>
            <a:spLocks noChangeShapeType="1"/>
          </p:cNvSpPr>
          <p:nvPr/>
        </p:nvSpPr>
        <p:spPr bwMode="auto">
          <a:xfrm flipV="1">
            <a:off x="3733800" y="1447800"/>
            <a:ext cx="0" cy="2667000"/>
          </a:xfrm>
          <a:prstGeom prst="line">
            <a:avLst/>
          </a:prstGeom>
          <a:noFill/>
          <a:ln w="9525">
            <a:solidFill>
              <a:schemeClr val="tx1"/>
            </a:solidFill>
            <a:prstDash val="dash"/>
            <a:round/>
            <a:headEnd/>
            <a:tailEnd/>
          </a:ln>
          <a:effectLst/>
        </p:spPr>
        <p:txBody>
          <a:bodyPr/>
          <a:lstStyle/>
          <a:p>
            <a:endParaRPr lang="en-US"/>
          </a:p>
        </p:txBody>
      </p:sp>
      <p:sp>
        <p:nvSpPr>
          <p:cNvPr id="170025" name="Line 41"/>
          <p:cNvSpPr>
            <a:spLocks noChangeShapeType="1"/>
          </p:cNvSpPr>
          <p:nvPr/>
        </p:nvSpPr>
        <p:spPr bwMode="auto">
          <a:xfrm>
            <a:off x="3810000" y="1524000"/>
            <a:ext cx="114300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170026" name="Text Box 42"/>
          <p:cNvSpPr txBox="1">
            <a:spLocks noChangeArrowheads="1"/>
          </p:cNvSpPr>
          <p:nvPr/>
        </p:nvSpPr>
        <p:spPr bwMode="auto">
          <a:xfrm>
            <a:off x="3581400" y="990600"/>
            <a:ext cx="1676400" cy="366713"/>
          </a:xfrm>
          <a:prstGeom prst="rect">
            <a:avLst/>
          </a:prstGeom>
          <a:noFill/>
          <a:ln w="9525">
            <a:noFill/>
            <a:miter lim="800000"/>
            <a:headEnd/>
            <a:tailEnd/>
          </a:ln>
          <a:effectLst/>
        </p:spPr>
        <p:txBody>
          <a:bodyPr>
            <a:spAutoFit/>
          </a:bodyPr>
          <a:lstStyle/>
          <a:p>
            <a:pPr algn="ctr">
              <a:spcBef>
                <a:spcPct val="50000"/>
              </a:spcBef>
            </a:pPr>
            <a:r>
              <a:rPr lang="en-US"/>
              <a:t>Same signal</a:t>
            </a:r>
          </a:p>
        </p:txBody>
      </p:sp>
      <p:grpSp>
        <p:nvGrpSpPr>
          <p:cNvPr id="170027" name="Group 43"/>
          <p:cNvGrpSpPr>
            <a:grpSpLocks/>
          </p:cNvGrpSpPr>
          <p:nvPr/>
        </p:nvGrpSpPr>
        <p:grpSpPr bwMode="auto">
          <a:xfrm>
            <a:off x="4953000" y="1676400"/>
            <a:ext cx="2667000" cy="457200"/>
            <a:chOff x="3120" y="960"/>
            <a:chExt cx="1440" cy="240"/>
          </a:xfrm>
        </p:grpSpPr>
        <p:sp>
          <p:nvSpPr>
            <p:cNvPr id="170028" name="Rectangle 44"/>
            <p:cNvSpPr>
              <a:spLocks noChangeArrowheads="1"/>
            </p:cNvSpPr>
            <p:nvPr/>
          </p:nvSpPr>
          <p:spPr bwMode="auto">
            <a:xfrm>
              <a:off x="3120" y="960"/>
              <a:ext cx="1440" cy="240"/>
            </a:xfrm>
            <a:prstGeom prst="rect">
              <a:avLst/>
            </a:prstGeom>
            <a:solidFill>
              <a:srgbClr val="009900"/>
            </a:solidFill>
            <a:ln w="9525">
              <a:solidFill>
                <a:schemeClr val="tx1"/>
              </a:solidFill>
              <a:miter lim="800000"/>
              <a:headEnd/>
              <a:tailEnd/>
            </a:ln>
            <a:effectLst/>
          </p:spPr>
          <p:txBody>
            <a:bodyPr wrap="none" anchor="ctr"/>
            <a:lstStyle/>
            <a:p>
              <a:endParaRPr lang="en-US"/>
            </a:p>
          </p:txBody>
        </p:sp>
        <p:sp>
          <p:nvSpPr>
            <p:cNvPr id="170029" name="Line 45"/>
            <p:cNvSpPr>
              <a:spLocks noChangeShapeType="1"/>
            </p:cNvSpPr>
            <p:nvPr/>
          </p:nvSpPr>
          <p:spPr bwMode="auto">
            <a:xfrm>
              <a:off x="3456" y="960"/>
              <a:ext cx="0" cy="240"/>
            </a:xfrm>
            <a:prstGeom prst="line">
              <a:avLst/>
            </a:prstGeom>
            <a:noFill/>
            <a:ln w="9525">
              <a:solidFill>
                <a:schemeClr val="tx1"/>
              </a:solidFill>
              <a:round/>
              <a:headEnd/>
              <a:tailEnd/>
            </a:ln>
            <a:effectLst/>
          </p:spPr>
          <p:txBody>
            <a:bodyPr/>
            <a:lstStyle/>
            <a:p>
              <a:endParaRPr lang="en-US"/>
            </a:p>
          </p:txBody>
        </p:sp>
      </p:grpSp>
      <p:sp>
        <p:nvSpPr>
          <p:cNvPr id="170030" name="Line 46"/>
          <p:cNvSpPr>
            <a:spLocks noChangeShapeType="1"/>
          </p:cNvSpPr>
          <p:nvPr/>
        </p:nvSpPr>
        <p:spPr bwMode="auto">
          <a:xfrm flipV="1">
            <a:off x="1270000" y="2133600"/>
            <a:ext cx="6883400" cy="12700"/>
          </a:xfrm>
          <a:prstGeom prst="line">
            <a:avLst/>
          </a:prstGeom>
          <a:noFill/>
          <a:ln w="9525">
            <a:solidFill>
              <a:schemeClr val="tx1"/>
            </a:solidFill>
            <a:round/>
            <a:headEnd/>
            <a:tailEnd type="triangle" w="med" len="med"/>
          </a:ln>
          <a:effectLst/>
        </p:spPr>
        <p:txBody>
          <a:bodyPr/>
          <a:lstStyle/>
          <a:p>
            <a:endParaRPr lang="en-US"/>
          </a:p>
        </p:txBody>
      </p:sp>
      <p:grpSp>
        <p:nvGrpSpPr>
          <p:cNvPr id="170031" name="Group 47"/>
          <p:cNvGrpSpPr>
            <a:grpSpLocks/>
          </p:cNvGrpSpPr>
          <p:nvPr/>
        </p:nvGrpSpPr>
        <p:grpSpPr bwMode="auto">
          <a:xfrm>
            <a:off x="6172200" y="3276600"/>
            <a:ext cx="2362200" cy="457200"/>
            <a:chOff x="3120" y="960"/>
            <a:chExt cx="1440" cy="240"/>
          </a:xfrm>
        </p:grpSpPr>
        <p:sp>
          <p:nvSpPr>
            <p:cNvPr id="170032" name="Rectangle 48"/>
            <p:cNvSpPr>
              <a:spLocks noChangeArrowheads="1"/>
            </p:cNvSpPr>
            <p:nvPr/>
          </p:nvSpPr>
          <p:spPr bwMode="auto">
            <a:xfrm>
              <a:off x="3120" y="960"/>
              <a:ext cx="1440" cy="240"/>
            </a:xfrm>
            <a:prstGeom prst="rect">
              <a:avLst/>
            </a:prstGeom>
            <a:solidFill>
              <a:srgbClr val="009900"/>
            </a:solidFill>
            <a:ln w="9525">
              <a:solidFill>
                <a:schemeClr val="tx1"/>
              </a:solidFill>
              <a:miter lim="800000"/>
              <a:headEnd/>
              <a:tailEnd/>
            </a:ln>
            <a:effectLst/>
          </p:spPr>
          <p:txBody>
            <a:bodyPr wrap="none" anchor="ctr"/>
            <a:lstStyle/>
            <a:p>
              <a:endParaRPr lang="en-US"/>
            </a:p>
          </p:txBody>
        </p:sp>
        <p:sp>
          <p:nvSpPr>
            <p:cNvPr id="170033" name="Line 49"/>
            <p:cNvSpPr>
              <a:spLocks noChangeShapeType="1"/>
            </p:cNvSpPr>
            <p:nvPr/>
          </p:nvSpPr>
          <p:spPr bwMode="auto">
            <a:xfrm>
              <a:off x="3456" y="960"/>
              <a:ext cx="0" cy="240"/>
            </a:xfrm>
            <a:prstGeom prst="line">
              <a:avLst/>
            </a:prstGeom>
            <a:noFill/>
            <a:ln w="9525">
              <a:solidFill>
                <a:schemeClr val="tx1"/>
              </a:solidFill>
              <a:round/>
              <a:headEnd/>
              <a:tailEnd/>
            </a:ln>
            <a:effectLst/>
          </p:spPr>
          <p:txBody>
            <a:bodyPr/>
            <a:lstStyle/>
            <a:p>
              <a:endParaRPr lang="en-US"/>
            </a:p>
          </p:txBody>
        </p:sp>
      </p:grpSp>
      <p:sp>
        <p:nvSpPr>
          <p:cNvPr id="170034" name="Line 50"/>
          <p:cNvSpPr>
            <a:spLocks noChangeShapeType="1"/>
          </p:cNvSpPr>
          <p:nvPr/>
        </p:nvSpPr>
        <p:spPr bwMode="auto">
          <a:xfrm flipV="1">
            <a:off x="1346200" y="3733800"/>
            <a:ext cx="7340600" cy="0"/>
          </a:xfrm>
          <a:prstGeom prst="line">
            <a:avLst/>
          </a:prstGeom>
          <a:noFill/>
          <a:ln w="9525">
            <a:solidFill>
              <a:schemeClr val="tx1"/>
            </a:solidFill>
            <a:round/>
            <a:headEnd/>
            <a:tailEnd type="triangle" w="med" len="med"/>
          </a:ln>
          <a:effectLst/>
        </p:spPr>
        <p:txBody>
          <a:bodyPr/>
          <a:lstStyle/>
          <a:p>
            <a:endParaRPr lang="en-US"/>
          </a:p>
        </p:txBody>
      </p:sp>
      <p:graphicFrame>
        <p:nvGraphicFramePr>
          <p:cNvPr id="170035" name="Object 51"/>
          <p:cNvGraphicFramePr>
            <a:graphicFrameLocks noChangeAspect="1"/>
          </p:cNvGraphicFramePr>
          <p:nvPr/>
        </p:nvGraphicFramePr>
        <p:xfrm>
          <a:off x="8534400" y="3810000"/>
          <a:ext cx="254000" cy="279400"/>
        </p:xfrm>
        <a:graphic>
          <a:graphicData uri="http://schemas.openxmlformats.org/presentationml/2006/ole">
            <p:oleObj spid="_x0000_s170035" name="Equation" r:id="rId15" imgW="126720" imgH="139680" progId="Equation.3">
              <p:embed/>
            </p:oleObj>
          </a:graphicData>
        </a:graphic>
      </p:graphicFrame>
      <p:sp>
        <p:nvSpPr>
          <p:cNvPr id="170036" name="Text Box 52"/>
          <p:cNvSpPr txBox="1">
            <a:spLocks noChangeArrowheads="1"/>
          </p:cNvSpPr>
          <p:nvPr/>
        </p:nvSpPr>
        <p:spPr bwMode="auto">
          <a:xfrm>
            <a:off x="5791200" y="1752600"/>
            <a:ext cx="1447800" cy="336550"/>
          </a:xfrm>
          <a:prstGeom prst="rect">
            <a:avLst/>
          </a:prstGeom>
          <a:solidFill>
            <a:schemeClr val="bg1"/>
          </a:solidFill>
          <a:ln w="9525">
            <a:noFill/>
            <a:miter lim="800000"/>
            <a:headEnd/>
            <a:tailEnd/>
          </a:ln>
          <a:effectLst/>
        </p:spPr>
        <p:txBody>
          <a:bodyPr>
            <a:spAutoFit/>
          </a:bodyPr>
          <a:lstStyle/>
          <a:p>
            <a:pPr algn="ctr">
              <a:spcBef>
                <a:spcPct val="50000"/>
              </a:spcBef>
            </a:pPr>
            <a:r>
              <a:rPr lang="en-US" sz="1600"/>
              <a:t>data</a:t>
            </a:r>
          </a:p>
        </p:txBody>
      </p:sp>
      <p:sp>
        <p:nvSpPr>
          <p:cNvPr id="170037" name="Text Box 53"/>
          <p:cNvSpPr txBox="1">
            <a:spLocks noChangeArrowheads="1"/>
          </p:cNvSpPr>
          <p:nvPr/>
        </p:nvSpPr>
        <p:spPr bwMode="auto">
          <a:xfrm>
            <a:off x="6858000" y="3352800"/>
            <a:ext cx="1447800" cy="336550"/>
          </a:xfrm>
          <a:prstGeom prst="rect">
            <a:avLst/>
          </a:prstGeom>
          <a:solidFill>
            <a:schemeClr val="bg1"/>
          </a:solidFill>
          <a:ln w="9525">
            <a:noFill/>
            <a:miter lim="800000"/>
            <a:headEnd/>
            <a:tailEnd/>
          </a:ln>
          <a:effectLst/>
        </p:spPr>
        <p:txBody>
          <a:bodyPr>
            <a:spAutoFit/>
          </a:bodyPr>
          <a:lstStyle/>
          <a:p>
            <a:pPr algn="ctr">
              <a:spcBef>
                <a:spcPct val="50000"/>
              </a:spcBef>
            </a:pPr>
            <a:r>
              <a:rPr lang="en-US" sz="1600"/>
              <a:t>data</a:t>
            </a:r>
          </a:p>
        </p:txBody>
      </p:sp>
      <p:graphicFrame>
        <p:nvGraphicFramePr>
          <p:cNvPr id="170038" name="Object 54"/>
          <p:cNvGraphicFramePr>
            <a:graphicFrameLocks noChangeAspect="1"/>
          </p:cNvGraphicFramePr>
          <p:nvPr/>
        </p:nvGraphicFramePr>
        <p:xfrm>
          <a:off x="7315200" y="0"/>
          <a:ext cx="762000" cy="381000"/>
        </p:xfrm>
        <a:graphic>
          <a:graphicData uri="http://schemas.openxmlformats.org/presentationml/2006/ole">
            <p:oleObj spid="_x0000_s170038" name="Equation" r:id="rId16" imgW="457200" imgH="228600" progId="Equation.3">
              <p:embed/>
            </p:oleObj>
          </a:graphicData>
        </a:graphic>
      </p:graphicFrame>
      <p:sp>
        <p:nvSpPr>
          <p:cNvPr id="170039" name="Freeform 55"/>
          <p:cNvSpPr>
            <a:spLocks/>
          </p:cNvSpPr>
          <p:nvPr/>
        </p:nvSpPr>
        <p:spPr bwMode="auto">
          <a:xfrm>
            <a:off x="1905000" y="1828800"/>
            <a:ext cx="228600" cy="330200"/>
          </a:xfrm>
          <a:custGeom>
            <a:avLst/>
            <a:gdLst/>
            <a:ahLst/>
            <a:cxnLst>
              <a:cxn ang="0">
                <a:pos x="0" y="152"/>
              </a:cxn>
              <a:cxn ang="0">
                <a:pos x="48" y="8"/>
              </a:cxn>
              <a:cxn ang="0">
                <a:pos x="96" y="200"/>
              </a:cxn>
              <a:cxn ang="0">
                <a:pos x="96" y="56"/>
              </a:cxn>
              <a:cxn ang="0">
                <a:pos x="144" y="200"/>
              </a:cxn>
              <a:cxn ang="0">
                <a:pos x="192" y="8"/>
              </a:cxn>
              <a:cxn ang="0">
                <a:pos x="240" y="200"/>
              </a:cxn>
              <a:cxn ang="0">
                <a:pos x="240" y="8"/>
              </a:cxn>
              <a:cxn ang="0">
                <a:pos x="288" y="200"/>
              </a:cxn>
              <a:cxn ang="0">
                <a:pos x="288" y="56"/>
              </a:cxn>
              <a:cxn ang="0">
                <a:pos x="336" y="152"/>
              </a:cxn>
              <a:cxn ang="0">
                <a:pos x="384" y="8"/>
              </a:cxn>
              <a:cxn ang="0">
                <a:pos x="432" y="200"/>
              </a:cxn>
              <a:cxn ang="0">
                <a:pos x="432" y="56"/>
              </a:cxn>
              <a:cxn ang="0">
                <a:pos x="480" y="200"/>
              </a:cxn>
              <a:cxn ang="0">
                <a:pos x="528" y="8"/>
              </a:cxn>
            </a:cxnLst>
            <a:rect l="0" t="0" r="r" b="b"/>
            <a:pathLst>
              <a:path w="528" h="208">
                <a:moveTo>
                  <a:pt x="0" y="152"/>
                </a:moveTo>
                <a:cubicBezTo>
                  <a:pt x="16" y="76"/>
                  <a:pt x="32" y="0"/>
                  <a:pt x="48" y="8"/>
                </a:cubicBezTo>
                <a:cubicBezTo>
                  <a:pt x="64" y="16"/>
                  <a:pt x="88" y="192"/>
                  <a:pt x="96" y="200"/>
                </a:cubicBezTo>
                <a:cubicBezTo>
                  <a:pt x="104" y="208"/>
                  <a:pt x="88" y="56"/>
                  <a:pt x="96" y="56"/>
                </a:cubicBezTo>
                <a:cubicBezTo>
                  <a:pt x="104" y="56"/>
                  <a:pt x="128" y="208"/>
                  <a:pt x="144" y="200"/>
                </a:cubicBezTo>
                <a:cubicBezTo>
                  <a:pt x="160" y="192"/>
                  <a:pt x="176" y="8"/>
                  <a:pt x="192" y="8"/>
                </a:cubicBezTo>
                <a:cubicBezTo>
                  <a:pt x="208" y="8"/>
                  <a:pt x="232" y="200"/>
                  <a:pt x="240" y="200"/>
                </a:cubicBezTo>
                <a:cubicBezTo>
                  <a:pt x="248" y="200"/>
                  <a:pt x="232" y="8"/>
                  <a:pt x="240" y="8"/>
                </a:cubicBezTo>
                <a:cubicBezTo>
                  <a:pt x="248" y="8"/>
                  <a:pt x="280" y="192"/>
                  <a:pt x="288" y="200"/>
                </a:cubicBezTo>
                <a:cubicBezTo>
                  <a:pt x="296" y="208"/>
                  <a:pt x="280" y="64"/>
                  <a:pt x="288" y="56"/>
                </a:cubicBezTo>
                <a:cubicBezTo>
                  <a:pt x="296" y="48"/>
                  <a:pt x="320" y="160"/>
                  <a:pt x="336" y="152"/>
                </a:cubicBezTo>
                <a:cubicBezTo>
                  <a:pt x="352" y="144"/>
                  <a:pt x="368" y="0"/>
                  <a:pt x="384" y="8"/>
                </a:cubicBezTo>
                <a:cubicBezTo>
                  <a:pt x="400" y="16"/>
                  <a:pt x="424" y="192"/>
                  <a:pt x="432" y="200"/>
                </a:cubicBezTo>
                <a:cubicBezTo>
                  <a:pt x="440" y="208"/>
                  <a:pt x="424" y="56"/>
                  <a:pt x="432" y="56"/>
                </a:cubicBezTo>
                <a:cubicBezTo>
                  <a:pt x="440" y="56"/>
                  <a:pt x="464" y="208"/>
                  <a:pt x="480" y="200"/>
                </a:cubicBezTo>
                <a:cubicBezTo>
                  <a:pt x="496" y="192"/>
                  <a:pt x="512" y="100"/>
                  <a:pt x="528" y="8"/>
                </a:cubicBezTo>
              </a:path>
            </a:pathLst>
          </a:custGeom>
          <a:noFill/>
          <a:ln w="9525">
            <a:solidFill>
              <a:srgbClr val="FF0000"/>
            </a:solidFill>
            <a:round/>
            <a:headEnd/>
            <a:tailEnd/>
          </a:ln>
          <a:effectLst/>
        </p:spPr>
        <p:txBody>
          <a:bodyPr/>
          <a:lstStyle/>
          <a:p>
            <a:endParaRPr lang="en-US"/>
          </a:p>
        </p:txBody>
      </p:sp>
      <p:sp>
        <p:nvSpPr>
          <p:cNvPr id="170040" name="Freeform 56"/>
          <p:cNvSpPr>
            <a:spLocks/>
          </p:cNvSpPr>
          <p:nvPr/>
        </p:nvSpPr>
        <p:spPr bwMode="auto">
          <a:xfrm>
            <a:off x="3124200" y="3429000"/>
            <a:ext cx="228600" cy="330200"/>
          </a:xfrm>
          <a:custGeom>
            <a:avLst/>
            <a:gdLst/>
            <a:ahLst/>
            <a:cxnLst>
              <a:cxn ang="0">
                <a:pos x="0" y="152"/>
              </a:cxn>
              <a:cxn ang="0">
                <a:pos x="48" y="8"/>
              </a:cxn>
              <a:cxn ang="0">
                <a:pos x="96" y="200"/>
              </a:cxn>
              <a:cxn ang="0">
                <a:pos x="96" y="56"/>
              </a:cxn>
              <a:cxn ang="0">
                <a:pos x="144" y="200"/>
              </a:cxn>
              <a:cxn ang="0">
                <a:pos x="192" y="8"/>
              </a:cxn>
              <a:cxn ang="0">
                <a:pos x="240" y="200"/>
              </a:cxn>
              <a:cxn ang="0">
                <a:pos x="240" y="8"/>
              </a:cxn>
              <a:cxn ang="0">
                <a:pos x="288" y="200"/>
              </a:cxn>
              <a:cxn ang="0">
                <a:pos x="288" y="56"/>
              </a:cxn>
              <a:cxn ang="0">
                <a:pos x="336" y="152"/>
              </a:cxn>
              <a:cxn ang="0">
                <a:pos x="384" y="8"/>
              </a:cxn>
              <a:cxn ang="0">
                <a:pos x="432" y="200"/>
              </a:cxn>
              <a:cxn ang="0">
                <a:pos x="432" y="56"/>
              </a:cxn>
              <a:cxn ang="0">
                <a:pos x="480" y="200"/>
              </a:cxn>
              <a:cxn ang="0">
                <a:pos x="528" y="8"/>
              </a:cxn>
            </a:cxnLst>
            <a:rect l="0" t="0" r="r" b="b"/>
            <a:pathLst>
              <a:path w="528" h="208">
                <a:moveTo>
                  <a:pt x="0" y="152"/>
                </a:moveTo>
                <a:cubicBezTo>
                  <a:pt x="16" y="76"/>
                  <a:pt x="32" y="0"/>
                  <a:pt x="48" y="8"/>
                </a:cubicBezTo>
                <a:cubicBezTo>
                  <a:pt x="64" y="16"/>
                  <a:pt x="88" y="192"/>
                  <a:pt x="96" y="200"/>
                </a:cubicBezTo>
                <a:cubicBezTo>
                  <a:pt x="104" y="208"/>
                  <a:pt x="88" y="56"/>
                  <a:pt x="96" y="56"/>
                </a:cubicBezTo>
                <a:cubicBezTo>
                  <a:pt x="104" y="56"/>
                  <a:pt x="128" y="208"/>
                  <a:pt x="144" y="200"/>
                </a:cubicBezTo>
                <a:cubicBezTo>
                  <a:pt x="160" y="192"/>
                  <a:pt x="176" y="8"/>
                  <a:pt x="192" y="8"/>
                </a:cubicBezTo>
                <a:cubicBezTo>
                  <a:pt x="208" y="8"/>
                  <a:pt x="232" y="200"/>
                  <a:pt x="240" y="200"/>
                </a:cubicBezTo>
                <a:cubicBezTo>
                  <a:pt x="248" y="200"/>
                  <a:pt x="232" y="8"/>
                  <a:pt x="240" y="8"/>
                </a:cubicBezTo>
                <a:cubicBezTo>
                  <a:pt x="248" y="8"/>
                  <a:pt x="280" y="192"/>
                  <a:pt x="288" y="200"/>
                </a:cubicBezTo>
                <a:cubicBezTo>
                  <a:pt x="296" y="208"/>
                  <a:pt x="280" y="64"/>
                  <a:pt x="288" y="56"/>
                </a:cubicBezTo>
                <a:cubicBezTo>
                  <a:pt x="296" y="48"/>
                  <a:pt x="320" y="160"/>
                  <a:pt x="336" y="152"/>
                </a:cubicBezTo>
                <a:cubicBezTo>
                  <a:pt x="352" y="144"/>
                  <a:pt x="368" y="0"/>
                  <a:pt x="384" y="8"/>
                </a:cubicBezTo>
                <a:cubicBezTo>
                  <a:pt x="400" y="16"/>
                  <a:pt x="424" y="192"/>
                  <a:pt x="432" y="200"/>
                </a:cubicBezTo>
                <a:cubicBezTo>
                  <a:pt x="440" y="208"/>
                  <a:pt x="424" y="56"/>
                  <a:pt x="432" y="56"/>
                </a:cubicBezTo>
                <a:cubicBezTo>
                  <a:pt x="440" y="56"/>
                  <a:pt x="464" y="208"/>
                  <a:pt x="480" y="200"/>
                </a:cubicBezTo>
                <a:cubicBezTo>
                  <a:pt x="496" y="192"/>
                  <a:pt x="512" y="100"/>
                  <a:pt x="528" y="8"/>
                </a:cubicBezTo>
              </a:path>
            </a:pathLst>
          </a:custGeom>
          <a:noFill/>
          <a:ln w="9525">
            <a:solidFill>
              <a:srgbClr val="FF0000"/>
            </a:solidFill>
            <a:round/>
            <a:headEnd/>
            <a:tailEnd/>
          </a:ln>
          <a:effectLst/>
        </p:spPr>
        <p:txBody>
          <a:bodyPr/>
          <a:lstStyle/>
          <a:p>
            <a:endParaRPr lang="en-US"/>
          </a:p>
        </p:txBody>
      </p:sp>
      <p:sp>
        <p:nvSpPr>
          <p:cNvPr id="170041" name="AutoShape 57"/>
          <p:cNvSpPr>
            <a:spLocks noChangeArrowheads="1"/>
          </p:cNvSpPr>
          <p:nvPr/>
        </p:nvSpPr>
        <p:spPr bwMode="auto">
          <a:xfrm>
            <a:off x="2466975" y="1752600"/>
            <a:ext cx="304800" cy="381000"/>
          </a:xfrm>
          <a:prstGeom prst="rtTriangle">
            <a:avLst/>
          </a:prstGeom>
          <a:solidFill>
            <a:srgbClr val="FF0000"/>
          </a:solidFill>
          <a:ln w="9525">
            <a:solidFill>
              <a:schemeClr val="tx1"/>
            </a:solidFill>
            <a:miter lim="800000"/>
            <a:headEnd/>
            <a:tailEnd/>
          </a:ln>
          <a:effectLst/>
        </p:spPr>
        <p:txBody>
          <a:bodyPr wrap="none" anchor="ctr"/>
          <a:lstStyle/>
          <a:p>
            <a:endParaRPr lang="en-US"/>
          </a:p>
        </p:txBody>
      </p:sp>
      <p:sp>
        <p:nvSpPr>
          <p:cNvPr id="170042" name="AutoShape 58"/>
          <p:cNvSpPr>
            <a:spLocks noChangeArrowheads="1"/>
          </p:cNvSpPr>
          <p:nvPr/>
        </p:nvSpPr>
        <p:spPr bwMode="auto">
          <a:xfrm>
            <a:off x="3733800" y="1752600"/>
            <a:ext cx="304800" cy="381000"/>
          </a:xfrm>
          <a:prstGeom prst="rtTriangle">
            <a:avLst/>
          </a:prstGeom>
          <a:solidFill>
            <a:srgbClr val="FF0000"/>
          </a:solidFill>
          <a:ln w="9525">
            <a:solidFill>
              <a:schemeClr val="tx1"/>
            </a:solidFill>
            <a:miter lim="800000"/>
            <a:headEnd/>
            <a:tailEnd/>
          </a:ln>
          <a:effectLst/>
        </p:spPr>
        <p:txBody>
          <a:bodyPr wrap="none" anchor="ctr"/>
          <a:lstStyle/>
          <a:p>
            <a:endParaRPr lang="en-US"/>
          </a:p>
        </p:txBody>
      </p:sp>
      <p:sp>
        <p:nvSpPr>
          <p:cNvPr id="170043" name="AutoShape 59"/>
          <p:cNvSpPr>
            <a:spLocks noChangeArrowheads="1"/>
          </p:cNvSpPr>
          <p:nvPr/>
        </p:nvSpPr>
        <p:spPr bwMode="auto">
          <a:xfrm>
            <a:off x="4938713" y="1752600"/>
            <a:ext cx="304800" cy="381000"/>
          </a:xfrm>
          <a:prstGeom prst="rtTriangle">
            <a:avLst/>
          </a:prstGeom>
          <a:solidFill>
            <a:srgbClr val="FF0000"/>
          </a:solidFill>
          <a:ln w="9525">
            <a:solidFill>
              <a:schemeClr val="tx1"/>
            </a:solidFill>
            <a:miter lim="800000"/>
            <a:headEnd/>
            <a:tailEnd/>
          </a:ln>
          <a:effectLst/>
        </p:spPr>
        <p:txBody>
          <a:bodyPr wrap="none" anchor="ctr"/>
          <a:lstStyle/>
          <a:p>
            <a:endParaRPr lang="en-US"/>
          </a:p>
        </p:txBody>
      </p:sp>
      <p:sp>
        <p:nvSpPr>
          <p:cNvPr id="170044" name="AutoShape 60"/>
          <p:cNvSpPr>
            <a:spLocks noChangeArrowheads="1"/>
          </p:cNvSpPr>
          <p:nvPr/>
        </p:nvSpPr>
        <p:spPr bwMode="auto">
          <a:xfrm>
            <a:off x="3719513" y="3352800"/>
            <a:ext cx="304800" cy="381000"/>
          </a:xfrm>
          <a:prstGeom prst="rtTriangle">
            <a:avLst/>
          </a:prstGeom>
          <a:solidFill>
            <a:srgbClr val="FF0000"/>
          </a:solidFill>
          <a:ln w="9525">
            <a:solidFill>
              <a:schemeClr val="tx1"/>
            </a:solidFill>
            <a:miter lim="800000"/>
            <a:headEnd/>
            <a:tailEnd/>
          </a:ln>
          <a:effectLst/>
        </p:spPr>
        <p:txBody>
          <a:bodyPr wrap="none" anchor="ctr"/>
          <a:lstStyle/>
          <a:p>
            <a:endParaRPr lang="en-US"/>
          </a:p>
        </p:txBody>
      </p:sp>
      <p:sp>
        <p:nvSpPr>
          <p:cNvPr id="170045" name="AutoShape 61"/>
          <p:cNvSpPr>
            <a:spLocks noChangeArrowheads="1"/>
          </p:cNvSpPr>
          <p:nvPr/>
        </p:nvSpPr>
        <p:spPr bwMode="auto">
          <a:xfrm>
            <a:off x="4953000" y="3352800"/>
            <a:ext cx="304800" cy="381000"/>
          </a:xfrm>
          <a:prstGeom prst="rtTriangle">
            <a:avLst/>
          </a:prstGeom>
          <a:solidFill>
            <a:srgbClr val="FF0000"/>
          </a:solidFill>
          <a:ln w="9525">
            <a:solidFill>
              <a:schemeClr val="tx1"/>
            </a:solidFill>
            <a:miter lim="800000"/>
            <a:headEnd/>
            <a:tailEnd/>
          </a:ln>
          <a:effectLst/>
        </p:spPr>
        <p:txBody>
          <a:bodyPr wrap="none" anchor="ctr"/>
          <a:lstStyle/>
          <a:p>
            <a:endParaRPr lang="en-US"/>
          </a:p>
        </p:txBody>
      </p:sp>
      <p:sp>
        <p:nvSpPr>
          <p:cNvPr id="170046" name="AutoShape 62"/>
          <p:cNvSpPr>
            <a:spLocks noChangeArrowheads="1"/>
          </p:cNvSpPr>
          <p:nvPr/>
        </p:nvSpPr>
        <p:spPr bwMode="auto">
          <a:xfrm>
            <a:off x="6157913" y="3352800"/>
            <a:ext cx="304800" cy="381000"/>
          </a:xfrm>
          <a:prstGeom prst="rtTriangle">
            <a:avLst/>
          </a:prstGeom>
          <a:solidFill>
            <a:srgbClr val="FF0000"/>
          </a:solidFill>
          <a:ln w="9525">
            <a:solidFill>
              <a:schemeClr val="tx1"/>
            </a:solidFill>
            <a:miter lim="800000"/>
            <a:headEnd/>
            <a:tailEnd/>
          </a:ln>
          <a:effectLst/>
        </p:spPr>
        <p:txBody>
          <a:bodyPr wrap="none" anchor="ctr"/>
          <a:lstStyle/>
          <a:p>
            <a:endParaRPr lang="en-US"/>
          </a:p>
        </p:txBody>
      </p:sp>
      <p:sp>
        <p:nvSpPr>
          <p:cNvPr id="170047" name="Line 63"/>
          <p:cNvSpPr>
            <a:spLocks noChangeShapeType="1"/>
          </p:cNvSpPr>
          <p:nvPr/>
        </p:nvSpPr>
        <p:spPr bwMode="auto">
          <a:xfrm>
            <a:off x="2438400" y="1371600"/>
            <a:ext cx="30480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170048" name="Line 64"/>
          <p:cNvSpPr>
            <a:spLocks noChangeShapeType="1"/>
          </p:cNvSpPr>
          <p:nvPr/>
        </p:nvSpPr>
        <p:spPr bwMode="auto">
          <a:xfrm flipV="1">
            <a:off x="2438400" y="1295400"/>
            <a:ext cx="0" cy="381000"/>
          </a:xfrm>
          <a:prstGeom prst="line">
            <a:avLst/>
          </a:prstGeom>
          <a:noFill/>
          <a:ln w="9525">
            <a:solidFill>
              <a:schemeClr val="tx1"/>
            </a:solidFill>
            <a:round/>
            <a:headEnd/>
            <a:tailEnd/>
          </a:ln>
          <a:effectLst/>
        </p:spPr>
        <p:txBody>
          <a:bodyPr/>
          <a:lstStyle/>
          <a:p>
            <a:endParaRPr lang="en-US"/>
          </a:p>
        </p:txBody>
      </p:sp>
      <p:sp>
        <p:nvSpPr>
          <p:cNvPr id="170049" name="Line 65"/>
          <p:cNvSpPr>
            <a:spLocks noChangeShapeType="1"/>
          </p:cNvSpPr>
          <p:nvPr/>
        </p:nvSpPr>
        <p:spPr bwMode="auto">
          <a:xfrm flipV="1">
            <a:off x="2743200" y="1295400"/>
            <a:ext cx="0" cy="381000"/>
          </a:xfrm>
          <a:prstGeom prst="line">
            <a:avLst/>
          </a:prstGeom>
          <a:noFill/>
          <a:ln w="9525">
            <a:solidFill>
              <a:schemeClr val="tx1"/>
            </a:solidFill>
            <a:round/>
            <a:headEnd/>
            <a:tailEnd/>
          </a:ln>
          <a:effectLst/>
        </p:spPr>
        <p:txBody>
          <a:bodyPr/>
          <a:lstStyle/>
          <a:p>
            <a:endParaRPr lang="en-US"/>
          </a:p>
        </p:txBody>
      </p:sp>
      <p:graphicFrame>
        <p:nvGraphicFramePr>
          <p:cNvPr id="170050" name="Object 66"/>
          <p:cNvGraphicFramePr>
            <a:graphicFrameLocks noChangeAspect="1"/>
          </p:cNvGraphicFramePr>
          <p:nvPr/>
        </p:nvGraphicFramePr>
        <p:xfrm>
          <a:off x="2362200" y="876300"/>
          <a:ext cx="685800" cy="342900"/>
        </p:xfrm>
        <a:graphic>
          <a:graphicData uri="http://schemas.openxmlformats.org/presentationml/2006/ole">
            <p:oleObj spid="_x0000_s170050" name="Equation" r:id="rId17" imgW="457200" imgH="228600" progId="Equation.3">
              <p:embed/>
            </p:oleObj>
          </a:graphicData>
        </a:graphic>
      </p:graphicFrame>
      <p:sp>
        <p:nvSpPr>
          <p:cNvPr id="170051" name="Freeform 67"/>
          <p:cNvSpPr>
            <a:spLocks/>
          </p:cNvSpPr>
          <p:nvPr/>
        </p:nvSpPr>
        <p:spPr bwMode="auto">
          <a:xfrm>
            <a:off x="1752600" y="4787900"/>
            <a:ext cx="3657600" cy="711200"/>
          </a:xfrm>
          <a:custGeom>
            <a:avLst/>
            <a:gdLst/>
            <a:ahLst/>
            <a:cxnLst>
              <a:cxn ang="0">
                <a:pos x="0" y="440"/>
              </a:cxn>
              <a:cxn ang="0">
                <a:pos x="96" y="392"/>
              </a:cxn>
              <a:cxn ang="0">
                <a:pos x="240" y="392"/>
              </a:cxn>
              <a:cxn ang="0">
                <a:pos x="432" y="392"/>
              </a:cxn>
              <a:cxn ang="0">
                <a:pos x="576" y="440"/>
              </a:cxn>
              <a:cxn ang="0">
                <a:pos x="720" y="344"/>
              </a:cxn>
              <a:cxn ang="0">
                <a:pos x="864" y="392"/>
              </a:cxn>
              <a:cxn ang="0">
                <a:pos x="960" y="392"/>
              </a:cxn>
              <a:cxn ang="0">
                <a:pos x="1104" y="440"/>
              </a:cxn>
              <a:cxn ang="0">
                <a:pos x="1248" y="392"/>
              </a:cxn>
              <a:cxn ang="0">
                <a:pos x="1344" y="392"/>
              </a:cxn>
              <a:cxn ang="0">
                <a:pos x="1440" y="392"/>
              </a:cxn>
              <a:cxn ang="0">
                <a:pos x="1536" y="392"/>
              </a:cxn>
              <a:cxn ang="0">
                <a:pos x="1680" y="56"/>
              </a:cxn>
              <a:cxn ang="0">
                <a:pos x="2016" y="56"/>
              </a:cxn>
              <a:cxn ang="0">
                <a:pos x="2064" y="104"/>
              </a:cxn>
              <a:cxn ang="0">
                <a:pos x="2112" y="296"/>
              </a:cxn>
              <a:cxn ang="0">
                <a:pos x="2160" y="392"/>
              </a:cxn>
              <a:cxn ang="0">
                <a:pos x="2256" y="440"/>
              </a:cxn>
              <a:cxn ang="0">
                <a:pos x="2304" y="392"/>
              </a:cxn>
            </a:cxnLst>
            <a:rect l="0" t="0" r="r" b="b"/>
            <a:pathLst>
              <a:path w="2304" h="448">
                <a:moveTo>
                  <a:pt x="0" y="440"/>
                </a:moveTo>
                <a:cubicBezTo>
                  <a:pt x="28" y="420"/>
                  <a:pt x="56" y="400"/>
                  <a:pt x="96" y="392"/>
                </a:cubicBezTo>
                <a:cubicBezTo>
                  <a:pt x="136" y="384"/>
                  <a:pt x="184" y="392"/>
                  <a:pt x="240" y="392"/>
                </a:cubicBezTo>
                <a:cubicBezTo>
                  <a:pt x="296" y="392"/>
                  <a:pt x="376" y="384"/>
                  <a:pt x="432" y="392"/>
                </a:cubicBezTo>
                <a:cubicBezTo>
                  <a:pt x="488" y="400"/>
                  <a:pt x="528" y="448"/>
                  <a:pt x="576" y="440"/>
                </a:cubicBezTo>
                <a:cubicBezTo>
                  <a:pt x="624" y="432"/>
                  <a:pt x="672" y="352"/>
                  <a:pt x="720" y="344"/>
                </a:cubicBezTo>
                <a:cubicBezTo>
                  <a:pt x="768" y="336"/>
                  <a:pt x="824" y="384"/>
                  <a:pt x="864" y="392"/>
                </a:cubicBezTo>
                <a:cubicBezTo>
                  <a:pt x="904" y="400"/>
                  <a:pt x="920" y="384"/>
                  <a:pt x="960" y="392"/>
                </a:cubicBezTo>
                <a:cubicBezTo>
                  <a:pt x="1000" y="400"/>
                  <a:pt x="1056" y="440"/>
                  <a:pt x="1104" y="440"/>
                </a:cubicBezTo>
                <a:cubicBezTo>
                  <a:pt x="1152" y="440"/>
                  <a:pt x="1208" y="400"/>
                  <a:pt x="1248" y="392"/>
                </a:cubicBezTo>
                <a:cubicBezTo>
                  <a:pt x="1288" y="384"/>
                  <a:pt x="1312" y="392"/>
                  <a:pt x="1344" y="392"/>
                </a:cubicBezTo>
                <a:cubicBezTo>
                  <a:pt x="1376" y="392"/>
                  <a:pt x="1408" y="392"/>
                  <a:pt x="1440" y="392"/>
                </a:cubicBezTo>
                <a:cubicBezTo>
                  <a:pt x="1472" y="392"/>
                  <a:pt x="1496" y="448"/>
                  <a:pt x="1536" y="392"/>
                </a:cubicBezTo>
                <a:cubicBezTo>
                  <a:pt x="1576" y="336"/>
                  <a:pt x="1600" y="112"/>
                  <a:pt x="1680" y="56"/>
                </a:cubicBezTo>
                <a:cubicBezTo>
                  <a:pt x="1760" y="0"/>
                  <a:pt x="1952" y="48"/>
                  <a:pt x="2016" y="56"/>
                </a:cubicBezTo>
                <a:cubicBezTo>
                  <a:pt x="2080" y="64"/>
                  <a:pt x="2048" y="64"/>
                  <a:pt x="2064" y="104"/>
                </a:cubicBezTo>
                <a:cubicBezTo>
                  <a:pt x="2080" y="144"/>
                  <a:pt x="2096" y="248"/>
                  <a:pt x="2112" y="296"/>
                </a:cubicBezTo>
                <a:cubicBezTo>
                  <a:pt x="2128" y="344"/>
                  <a:pt x="2136" y="368"/>
                  <a:pt x="2160" y="392"/>
                </a:cubicBezTo>
                <a:cubicBezTo>
                  <a:pt x="2184" y="416"/>
                  <a:pt x="2232" y="440"/>
                  <a:pt x="2256" y="440"/>
                </a:cubicBezTo>
                <a:cubicBezTo>
                  <a:pt x="2280" y="440"/>
                  <a:pt x="2292" y="416"/>
                  <a:pt x="2304" y="392"/>
                </a:cubicBezTo>
              </a:path>
            </a:pathLst>
          </a:cu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2036" name="Object 4"/>
          <p:cNvGraphicFramePr>
            <a:graphicFrameLocks noChangeAspect="1"/>
          </p:cNvGraphicFramePr>
          <p:nvPr/>
        </p:nvGraphicFramePr>
        <p:xfrm>
          <a:off x="1524000" y="1227138"/>
          <a:ext cx="5268913" cy="4184650"/>
        </p:xfrm>
        <a:graphic>
          <a:graphicData uri="http://schemas.openxmlformats.org/presentationml/2006/ole">
            <p:oleObj spid="_x0000_s172036" name="Equation" r:id="rId4" imgW="2958840" imgH="2349360" progId="Equation.DSMT4">
              <p:embed/>
            </p:oleObj>
          </a:graphicData>
        </a:graphic>
      </p:graphicFrame>
      <p:sp>
        <p:nvSpPr>
          <p:cNvPr id="172037" name="Text Box 5"/>
          <p:cNvSpPr txBox="1">
            <a:spLocks noChangeArrowheads="1"/>
          </p:cNvSpPr>
          <p:nvPr/>
        </p:nvSpPr>
        <p:spPr bwMode="auto">
          <a:xfrm>
            <a:off x="0" y="304800"/>
            <a:ext cx="7543800" cy="366713"/>
          </a:xfrm>
          <a:prstGeom prst="rect">
            <a:avLst/>
          </a:prstGeom>
          <a:noFill/>
          <a:ln w="9525">
            <a:noFill/>
            <a:miter lim="800000"/>
            <a:headEnd/>
            <a:tailEnd/>
          </a:ln>
          <a:effectLst/>
        </p:spPr>
        <p:txBody>
          <a:bodyPr>
            <a:spAutoFit/>
          </a:bodyPr>
          <a:lstStyle/>
          <a:p>
            <a:pPr>
              <a:spcBef>
                <a:spcPct val="50000"/>
              </a:spcBef>
            </a:pPr>
            <a:r>
              <a:rPr lang="en-US"/>
              <a:t>With Noise:</a:t>
            </a:r>
          </a:p>
        </p:txBody>
      </p:sp>
      <p:graphicFrame>
        <p:nvGraphicFramePr>
          <p:cNvPr id="172038" name="Object 6"/>
          <p:cNvGraphicFramePr>
            <a:graphicFrameLocks noChangeAspect="1"/>
          </p:cNvGraphicFramePr>
          <p:nvPr/>
        </p:nvGraphicFramePr>
        <p:xfrm>
          <a:off x="1371600" y="228600"/>
          <a:ext cx="2349500" cy="425450"/>
        </p:xfrm>
        <a:graphic>
          <a:graphicData uri="http://schemas.openxmlformats.org/presentationml/2006/ole">
            <p:oleObj spid="_x0000_s172038" name="Equation" r:id="rId5" imgW="1193760" imgH="215640" progId="Equation.3">
              <p:embed/>
            </p:oleObj>
          </a:graphicData>
        </a:graphic>
      </p:graphicFrame>
      <p:sp>
        <p:nvSpPr>
          <p:cNvPr id="172039" name="Text Box 7"/>
          <p:cNvSpPr txBox="1">
            <a:spLocks noChangeArrowheads="1"/>
          </p:cNvSpPr>
          <p:nvPr/>
        </p:nvSpPr>
        <p:spPr bwMode="auto">
          <a:xfrm>
            <a:off x="0" y="914400"/>
            <a:ext cx="4191000" cy="366713"/>
          </a:xfrm>
          <a:prstGeom prst="rect">
            <a:avLst/>
          </a:prstGeom>
          <a:noFill/>
          <a:ln w="9525">
            <a:noFill/>
            <a:miter lim="800000"/>
            <a:headEnd/>
            <a:tailEnd/>
          </a:ln>
          <a:effectLst/>
        </p:spPr>
        <p:txBody>
          <a:bodyPr>
            <a:spAutoFit/>
          </a:bodyPr>
          <a:lstStyle/>
          <a:p>
            <a:pPr>
              <a:spcBef>
                <a:spcPct val="50000"/>
              </a:spcBef>
            </a:pPr>
            <a:r>
              <a:rPr lang="en-US"/>
              <a:t>Then, at the maximum:</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Text Box 4"/>
          <p:cNvSpPr txBox="1">
            <a:spLocks noChangeArrowheads="1"/>
          </p:cNvSpPr>
          <p:nvPr/>
        </p:nvSpPr>
        <p:spPr bwMode="auto">
          <a:xfrm>
            <a:off x="0" y="304800"/>
            <a:ext cx="9144000" cy="366713"/>
          </a:xfrm>
          <a:prstGeom prst="rect">
            <a:avLst/>
          </a:prstGeom>
          <a:noFill/>
          <a:ln w="9525">
            <a:noFill/>
            <a:miter lim="800000"/>
            <a:headEnd/>
            <a:tailEnd/>
          </a:ln>
          <a:effectLst/>
        </p:spPr>
        <p:txBody>
          <a:bodyPr>
            <a:spAutoFit/>
          </a:bodyPr>
          <a:lstStyle/>
          <a:p>
            <a:pPr>
              <a:spcBef>
                <a:spcPct val="50000"/>
              </a:spcBef>
            </a:pPr>
            <a:r>
              <a:rPr lang="en-US"/>
              <a:t>Information from Crosscorrelation coefficient:</a:t>
            </a:r>
          </a:p>
        </p:txBody>
      </p:sp>
      <p:pic>
        <p:nvPicPr>
          <p:cNvPr id="71685" name="Picture 5"/>
          <p:cNvPicPr>
            <a:picLocks noChangeAspect="1" noChangeArrowheads="1"/>
          </p:cNvPicPr>
          <p:nvPr/>
        </p:nvPicPr>
        <p:blipFill>
          <a:blip r:embed="rId4"/>
          <a:srcRect/>
          <a:stretch>
            <a:fillRect/>
          </a:stretch>
        </p:blipFill>
        <p:spPr bwMode="auto">
          <a:xfrm>
            <a:off x="4419600" y="1328738"/>
            <a:ext cx="3962400" cy="3579812"/>
          </a:xfrm>
          <a:prstGeom prst="rect">
            <a:avLst/>
          </a:prstGeom>
          <a:noFill/>
          <a:ln w="9525">
            <a:noFill/>
            <a:miter lim="800000"/>
            <a:headEnd/>
            <a:tailEnd/>
          </a:ln>
          <a:effectLst/>
        </p:spPr>
      </p:pic>
      <p:grpSp>
        <p:nvGrpSpPr>
          <p:cNvPr id="71692" name="Group 12"/>
          <p:cNvGrpSpPr>
            <a:grpSpLocks/>
          </p:cNvGrpSpPr>
          <p:nvPr/>
        </p:nvGrpSpPr>
        <p:grpSpPr bwMode="auto">
          <a:xfrm>
            <a:off x="5791200" y="2852738"/>
            <a:ext cx="0" cy="2286000"/>
            <a:chOff x="3456" y="1920"/>
            <a:chExt cx="0" cy="1440"/>
          </a:xfrm>
        </p:grpSpPr>
        <p:sp>
          <p:nvSpPr>
            <p:cNvPr id="71687" name="Line 7"/>
            <p:cNvSpPr>
              <a:spLocks noChangeShapeType="1"/>
            </p:cNvSpPr>
            <p:nvPr/>
          </p:nvSpPr>
          <p:spPr bwMode="auto">
            <a:xfrm>
              <a:off x="3456" y="1920"/>
              <a:ext cx="0" cy="1440"/>
            </a:xfrm>
            <a:prstGeom prst="line">
              <a:avLst/>
            </a:prstGeom>
            <a:noFill/>
            <a:ln w="9525">
              <a:solidFill>
                <a:schemeClr val="tx1"/>
              </a:solidFill>
              <a:prstDash val="dash"/>
              <a:round/>
              <a:headEnd/>
              <a:tailEnd/>
            </a:ln>
            <a:effectLst/>
          </p:spPr>
          <p:txBody>
            <a:bodyPr/>
            <a:lstStyle/>
            <a:p>
              <a:endParaRPr lang="en-US"/>
            </a:p>
          </p:txBody>
        </p:sp>
        <p:sp>
          <p:nvSpPr>
            <p:cNvPr id="71688" name="Line 8"/>
            <p:cNvSpPr>
              <a:spLocks noChangeShapeType="1"/>
            </p:cNvSpPr>
            <p:nvPr/>
          </p:nvSpPr>
          <p:spPr bwMode="auto">
            <a:xfrm>
              <a:off x="3456" y="1920"/>
              <a:ext cx="0" cy="912"/>
            </a:xfrm>
            <a:prstGeom prst="line">
              <a:avLst/>
            </a:prstGeom>
            <a:noFill/>
            <a:ln w="9525">
              <a:solidFill>
                <a:schemeClr val="bg1"/>
              </a:solidFill>
              <a:prstDash val="dash"/>
              <a:round/>
              <a:headEnd/>
              <a:tailEnd/>
            </a:ln>
            <a:effectLst/>
          </p:spPr>
          <p:txBody>
            <a:bodyPr/>
            <a:lstStyle/>
            <a:p>
              <a:endParaRPr lang="en-US"/>
            </a:p>
          </p:txBody>
        </p:sp>
      </p:grpSp>
      <p:grpSp>
        <p:nvGrpSpPr>
          <p:cNvPr id="71691" name="Group 11"/>
          <p:cNvGrpSpPr>
            <a:grpSpLocks/>
          </p:cNvGrpSpPr>
          <p:nvPr/>
        </p:nvGrpSpPr>
        <p:grpSpPr bwMode="auto">
          <a:xfrm>
            <a:off x="5981700" y="2852738"/>
            <a:ext cx="0" cy="2286000"/>
            <a:chOff x="3600" y="1920"/>
            <a:chExt cx="0" cy="1440"/>
          </a:xfrm>
        </p:grpSpPr>
        <p:sp>
          <p:nvSpPr>
            <p:cNvPr id="71689" name="Line 9"/>
            <p:cNvSpPr>
              <a:spLocks noChangeShapeType="1"/>
            </p:cNvSpPr>
            <p:nvPr/>
          </p:nvSpPr>
          <p:spPr bwMode="auto">
            <a:xfrm>
              <a:off x="3600" y="1920"/>
              <a:ext cx="0" cy="1440"/>
            </a:xfrm>
            <a:prstGeom prst="line">
              <a:avLst/>
            </a:prstGeom>
            <a:noFill/>
            <a:ln w="9525">
              <a:solidFill>
                <a:schemeClr val="tx1"/>
              </a:solidFill>
              <a:prstDash val="dash"/>
              <a:round/>
              <a:headEnd/>
              <a:tailEnd/>
            </a:ln>
            <a:effectLst/>
          </p:spPr>
          <p:txBody>
            <a:bodyPr/>
            <a:lstStyle/>
            <a:p>
              <a:endParaRPr lang="en-US"/>
            </a:p>
          </p:txBody>
        </p:sp>
        <p:sp>
          <p:nvSpPr>
            <p:cNvPr id="71690" name="Line 10"/>
            <p:cNvSpPr>
              <a:spLocks noChangeShapeType="1"/>
            </p:cNvSpPr>
            <p:nvPr/>
          </p:nvSpPr>
          <p:spPr bwMode="auto">
            <a:xfrm>
              <a:off x="3600" y="1920"/>
              <a:ext cx="0" cy="912"/>
            </a:xfrm>
            <a:prstGeom prst="line">
              <a:avLst/>
            </a:prstGeom>
            <a:noFill/>
            <a:ln w="9525">
              <a:solidFill>
                <a:schemeClr val="bg1"/>
              </a:solidFill>
              <a:prstDash val="dash"/>
              <a:round/>
              <a:headEnd/>
              <a:tailEnd/>
            </a:ln>
            <a:effectLst/>
          </p:spPr>
          <p:txBody>
            <a:bodyPr/>
            <a:lstStyle/>
            <a:p>
              <a:endParaRPr lang="en-US"/>
            </a:p>
          </p:txBody>
        </p:sp>
      </p:grpSp>
      <p:sp>
        <p:nvSpPr>
          <p:cNvPr id="71693" name="Line 13"/>
          <p:cNvSpPr>
            <a:spLocks noChangeShapeType="1"/>
          </p:cNvSpPr>
          <p:nvPr/>
        </p:nvSpPr>
        <p:spPr bwMode="auto">
          <a:xfrm flipV="1">
            <a:off x="5753100" y="5233988"/>
            <a:ext cx="304800" cy="19050"/>
          </a:xfrm>
          <a:prstGeom prst="line">
            <a:avLst/>
          </a:prstGeom>
          <a:noFill/>
          <a:ln w="9525">
            <a:solidFill>
              <a:schemeClr val="tx1"/>
            </a:solidFill>
            <a:round/>
            <a:headEnd type="triangle" w="med" len="med"/>
            <a:tailEnd type="triangle" w="med" len="med"/>
          </a:ln>
          <a:effectLst/>
        </p:spPr>
        <p:txBody>
          <a:bodyPr/>
          <a:lstStyle/>
          <a:p>
            <a:endParaRPr lang="en-US"/>
          </a:p>
        </p:txBody>
      </p:sp>
      <p:graphicFrame>
        <p:nvGraphicFramePr>
          <p:cNvPr id="71695" name="Object 15"/>
          <p:cNvGraphicFramePr>
            <a:graphicFrameLocks noChangeAspect="1"/>
          </p:cNvGraphicFramePr>
          <p:nvPr/>
        </p:nvGraphicFramePr>
        <p:xfrm>
          <a:off x="3352800" y="2971800"/>
          <a:ext cx="609600" cy="446088"/>
        </p:xfrm>
        <a:graphic>
          <a:graphicData uri="http://schemas.openxmlformats.org/presentationml/2006/ole">
            <p:oleObj spid="_x0000_s71695" name="Equation" r:id="rId5" imgW="330120" imgH="241200" progId="Equation.3">
              <p:embed/>
            </p:oleObj>
          </a:graphicData>
        </a:graphic>
      </p:graphicFrame>
      <p:sp>
        <p:nvSpPr>
          <p:cNvPr id="71696" name="Text Box 16"/>
          <p:cNvSpPr txBox="1">
            <a:spLocks noChangeArrowheads="1"/>
          </p:cNvSpPr>
          <p:nvPr/>
        </p:nvSpPr>
        <p:spPr bwMode="auto">
          <a:xfrm>
            <a:off x="1676400" y="5105400"/>
            <a:ext cx="2438400" cy="650875"/>
          </a:xfrm>
          <a:prstGeom prst="rect">
            <a:avLst/>
          </a:prstGeom>
          <a:noFill/>
          <a:ln w="9525">
            <a:solidFill>
              <a:srgbClr val="FF0000"/>
            </a:solidFill>
            <a:miter lim="800000"/>
            <a:headEnd/>
            <a:tailEnd/>
          </a:ln>
          <a:effectLst/>
        </p:spPr>
        <p:txBody>
          <a:bodyPr>
            <a:spAutoFit/>
          </a:bodyPr>
          <a:lstStyle/>
          <a:p>
            <a:pPr algn="ctr">
              <a:spcBef>
                <a:spcPct val="50000"/>
              </a:spcBef>
            </a:pPr>
            <a:r>
              <a:rPr lang="en-US"/>
              <a:t>Estimate of Beginning of Data </a:t>
            </a:r>
          </a:p>
        </p:txBody>
      </p:sp>
      <p:sp>
        <p:nvSpPr>
          <p:cNvPr id="71697" name="Line 17"/>
          <p:cNvSpPr>
            <a:spLocks noChangeShapeType="1"/>
          </p:cNvSpPr>
          <p:nvPr/>
        </p:nvSpPr>
        <p:spPr bwMode="auto">
          <a:xfrm flipV="1">
            <a:off x="4191000" y="4343400"/>
            <a:ext cx="1752600" cy="1066800"/>
          </a:xfrm>
          <a:prstGeom prst="line">
            <a:avLst/>
          </a:prstGeom>
          <a:noFill/>
          <a:ln w="28575">
            <a:solidFill>
              <a:srgbClr val="FF0000"/>
            </a:solidFill>
            <a:round/>
            <a:headEnd/>
            <a:tailEnd type="triangle" w="med" len="med"/>
          </a:ln>
          <a:effectLst/>
        </p:spPr>
        <p:txBody>
          <a:bodyPr/>
          <a:lstStyle/>
          <a:p>
            <a:endParaRPr lang="en-US"/>
          </a:p>
        </p:txBody>
      </p:sp>
      <p:graphicFrame>
        <p:nvGraphicFramePr>
          <p:cNvPr id="71699" name="Object 19"/>
          <p:cNvGraphicFramePr>
            <a:graphicFrameLocks noChangeAspect="1"/>
          </p:cNvGraphicFramePr>
          <p:nvPr/>
        </p:nvGraphicFramePr>
        <p:xfrm>
          <a:off x="5791200" y="5257800"/>
          <a:ext cx="288925" cy="341313"/>
        </p:xfrm>
        <a:graphic>
          <a:graphicData uri="http://schemas.openxmlformats.org/presentationml/2006/ole">
            <p:oleObj spid="_x0000_s71699" name="Equation" r:id="rId6" imgW="139680" imgH="164880" progId="Equation.DSMT4">
              <p:embed/>
            </p:oleObj>
          </a:graphicData>
        </a:graphic>
      </p:graphicFrame>
      <p:sp>
        <p:nvSpPr>
          <p:cNvPr id="71700" name="Text Box 20"/>
          <p:cNvSpPr txBox="1">
            <a:spLocks noChangeArrowheads="1"/>
          </p:cNvSpPr>
          <p:nvPr/>
        </p:nvSpPr>
        <p:spPr bwMode="auto">
          <a:xfrm>
            <a:off x="4038600" y="5943600"/>
            <a:ext cx="4419600" cy="376238"/>
          </a:xfrm>
          <a:prstGeom prst="rect">
            <a:avLst/>
          </a:prstGeom>
          <a:noFill/>
          <a:ln w="9525">
            <a:solidFill>
              <a:srgbClr val="FF0000"/>
            </a:solidFill>
            <a:miter lim="800000"/>
            <a:headEnd/>
            <a:tailEnd/>
          </a:ln>
          <a:effectLst/>
        </p:spPr>
        <p:txBody>
          <a:bodyPr>
            <a:spAutoFit/>
          </a:bodyPr>
          <a:lstStyle/>
          <a:p>
            <a:pPr>
              <a:spcBef>
                <a:spcPct val="50000"/>
              </a:spcBef>
            </a:pPr>
            <a:r>
              <a:rPr lang="en-US"/>
              <a:t>Estimate of Channel Length</a:t>
            </a:r>
          </a:p>
        </p:txBody>
      </p:sp>
      <p:sp>
        <p:nvSpPr>
          <p:cNvPr id="71701" name="Line 21"/>
          <p:cNvSpPr>
            <a:spLocks noChangeShapeType="1"/>
          </p:cNvSpPr>
          <p:nvPr/>
        </p:nvSpPr>
        <p:spPr bwMode="auto">
          <a:xfrm flipV="1">
            <a:off x="5486400" y="5562600"/>
            <a:ext cx="304800" cy="228600"/>
          </a:xfrm>
          <a:prstGeom prst="line">
            <a:avLst/>
          </a:prstGeom>
          <a:noFill/>
          <a:ln w="28575">
            <a:solidFill>
              <a:srgbClr val="FF0000"/>
            </a:solidFill>
            <a:round/>
            <a:headEnd/>
            <a:tailEnd type="triangle" w="med" len="med"/>
          </a:ln>
          <a:effectLst/>
        </p:spPr>
        <p:txBody>
          <a:bodyPr/>
          <a:lstStyle/>
          <a:p>
            <a:endParaRPr lang="en-US"/>
          </a:p>
        </p:txBody>
      </p:sp>
      <p:sp>
        <p:nvSpPr>
          <p:cNvPr id="71702" name="Text Box 22"/>
          <p:cNvSpPr txBox="1">
            <a:spLocks noChangeArrowheads="1"/>
          </p:cNvSpPr>
          <p:nvPr/>
        </p:nvSpPr>
        <p:spPr bwMode="auto">
          <a:xfrm>
            <a:off x="685800" y="1676400"/>
            <a:ext cx="3048000" cy="376238"/>
          </a:xfrm>
          <a:prstGeom prst="rect">
            <a:avLst/>
          </a:prstGeom>
          <a:noFill/>
          <a:ln w="9525">
            <a:solidFill>
              <a:srgbClr val="FF0000"/>
            </a:solidFill>
            <a:miter lim="800000"/>
            <a:headEnd/>
            <a:tailEnd/>
          </a:ln>
          <a:effectLst/>
        </p:spPr>
        <p:txBody>
          <a:bodyPr>
            <a:spAutoFit/>
          </a:bodyPr>
          <a:lstStyle/>
          <a:p>
            <a:pPr algn="ctr">
              <a:spcBef>
                <a:spcPct val="50000"/>
              </a:spcBef>
            </a:pPr>
            <a:r>
              <a:rPr lang="en-US"/>
              <a:t>Estimate of SNR</a:t>
            </a:r>
          </a:p>
        </p:txBody>
      </p:sp>
      <p:sp>
        <p:nvSpPr>
          <p:cNvPr id="71703" name="Line 23"/>
          <p:cNvSpPr>
            <a:spLocks noChangeShapeType="1"/>
          </p:cNvSpPr>
          <p:nvPr/>
        </p:nvSpPr>
        <p:spPr bwMode="auto">
          <a:xfrm>
            <a:off x="3276600" y="2133600"/>
            <a:ext cx="2438400" cy="762000"/>
          </a:xfrm>
          <a:prstGeom prst="line">
            <a:avLst/>
          </a:prstGeom>
          <a:noFill/>
          <a:ln w="28575">
            <a:solidFill>
              <a:srgbClr val="FF0000"/>
            </a:solidFill>
            <a:round/>
            <a:headEnd/>
            <a:tailEnd type="triangle" w="med" len="med"/>
          </a:ln>
          <a:effectLst/>
        </p:spPr>
        <p:txBody>
          <a:bodyPr/>
          <a:lstStyle/>
          <a:p>
            <a:endParaRPr lang="en-US"/>
          </a:p>
        </p:txBody>
      </p:sp>
      <p:graphicFrame>
        <p:nvGraphicFramePr>
          <p:cNvPr id="71704" name="Object 24"/>
          <p:cNvGraphicFramePr>
            <a:graphicFrameLocks noChangeAspect="1"/>
          </p:cNvGraphicFramePr>
          <p:nvPr/>
        </p:nvGraphicFramePr>
        <p:xfrm>
          <a:off x="3352800" y="5334000"/>
          <a:ext cx="330200" cy="457200"/>
        </p:xfrm>
        <a:graphic>
          <a:graphicData uri="http://schemas.openxmlformats.org/presentationml/2006/ole">
            <p:oleObj spid="_x0000_s71704" name="Equation" r:id="rId7" imgW="164880" imgH="228600" progId="Equation.3">
              <p:embed/>
            </p:oleObj>
          </a:graphicData>
        </a:graphic>
      </p:graphicFrame>
      <p:graphicFrame>
        <p:nvGraphicFramePr>
          <p:cNvPr id="71705" name="Object 25"/>
          <p:cNvGraphicFramePr>
            <a:graphicFrameLocks noChangeAspect="1"/>
          </p:cNvGraphicFramePr>
          <p:nvPr/>
        </p:nvGraphicFramePr>
        <p:xfrm>
          <a:off x="7086600" y="5943600"/>
          <a:ext cx="1219200" cy="406400"/>
        </p:xfrm>
        <a:graphic>
          <a:graphicData uri="http://schemas.openxmlformats.org/presentationml/2006/ole">
            <p:oleObj spid="_x0000_s71705" name="Equation" r:id="rId8" imgW="685800" imgH="228600" progId="Equation.3">
              <p:embed/>
            </p:oleObj>
          </a:graphicData>
        </a:graphic>
      </p:graphicFrame>
      <p:graphicFrame>
        <p:nvGraphicFramePr>
          <p:cNvPr id="71706" name="Object 26"/>
          <p:cNvGraphicFramePr>
            <a:graphicFrameLocks noChangeAspect="1"/>
          </p:cNvGraphicFramePr>
          <p:nvPr/>
        </p:nvGraphicFramePr>
        <p:xfrm>
          <a:off x="1371600" y="2209800"/>
          <a:ext cx="1354138" cy="658813"/>
        </p:xfrm>
        <a:graphic>
          <a:graphicData uri="http://schemas.openxmlformats.org/presentationml/2006/ole">
            <p:oleObj spid="_x0000_s71706" name="Equation" r:id="rId9" imgW="939600" imgH="457200" progId="Equation.DSMT4">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Text Box 4"/>
          <p:cNvSpPr txBox="1">
            <a:spLocks noChangeArrowheads="1"/>
          </p:cNvSpPr>
          <p:nvPr/>
        </p:nvSpPr>
        <p:spPr bwMode="auto">
          <a:xfrm>
            <a:off x="0" y="304800"/>
            <a:ext cx="9144000" cy="366713"/>
          </a:xfrm>
          <a:prstGeom prst="rect">
            <a:avLst/>
          </a:prstGeom>
          <a:noFill/>
          <a:ln w="9525">
            <a:noFill/>
            <a:miter lim="800000"/>
            <a:headEnd/>
            <a:tailEnd/>
          </a:ln>
          <a:effectLst/>
        </p:spPr>
        <p:txBody>
          <a:bodyPr>
            <a:spAutoFit/>
          </a:bodyPr>
          <a:lstStyle/>
          <a:p>
            <a:pPr>
              <a:spcBef>
                <a:spcPct val="50000"/>
              </a:spcBef>
            </a:pPr>
            <a:r>
              <a:rPr lang="en-US" b="1"/>
              <a:t>2. Fine Time Synchronization using Cross Correlation with Preamble</a:t>
            </a:r>
          </a:p>
        </p:txBody>
      </p:sp>
      <p:sp>
        <p:nvSpPr>
          <p:cNvPr id="72709" name="Line 5"/>
          <p:cNvSpPr>
            <a:spLocks noChangeShapeType="1"/>
          </p:cNvSpPr>
          <p:nvPr/>
        </p:nvSpPr>
        <p:spPr bwMode="auto">
          <a:xfrm>
            <a:off x="914400" y="1447800"/>
            <a:ext cx="533400" cy="0"/>
          </a:xfrm>
          <a:prstGeom prst="line">
            <a:avLst/>
          </a:prstGeom>
          <a:noFill/>
          <a:ln w="9525">
            <a:solidFill>
              <a:schemeClr val="tx1"/>
            </a:solidFill>
            <a:round/>
            <a:headEnd/>
            <a:tailEnd type="triangle" w="med" len="med"/>
          </a:ln>
          <a:effectLst/>
        </p:spPr>
        <p:txBody>
          <a:bodyPr/>
          <a:lstStyle/>
          <a:p>
            <a:endParaRPr lang="en-US"/>
          </a:p>
        </p:txBody>
      </p:sp>
      <p:sp>
        <p:nvSpPr>
          <p:cNvPr id="72714" name="Line 10"/>
          <p:cNvSpPr>
            <a:spLocks noChangeShapeType="1"/>
          </p:cNvSpPr>
          <p:nvPr/>
        </p:nvSpPr>
        <p:spPr bwMode="auto">
          <a:xfrm>
            <a:off x="914400" y="2057400"/>
            <a:ext cx="533400" cy="0"/>
          </a:xfrm>
          <a:prstGeom prst="line">
            <a:avLst/>
          </a:prstGeom>
          <a:noFill/>
          <a:ln w="9525">
            <a:solidFill>
              <a:schemeClr val="tx1"/>
            </a:solidFill>
            <a:round/>
            <a:headEnd/>
            <a:tailEnd type="triangle" w="med" len="med"/>
          </a:ln>
          <a:effectLst/>
        </p:spPr>
        <p:txBody>
          <a:bodyPr/>
          <a:lstStyle/>
          <a:p>
            <a:endParaRPr lang="en-US"/>
          </a:p>
        </p:txBody>
      </p:sp>
      <p:sp>
        <p:nvSpPr>
          <p:cNvPr id="72715" name="Rectangle 11"/>
          <p:cNvSpPr>
            <a:spLocks noChangeArrowheads="1"/>
          </p:cNvSpPr>
          <p:nvPr/>
        </p:nvSpPr>
        <p:spPr bwMode="auto">
          <a:xfrm>
            <a:off x="1447800" y="1219200"/>
            <a:ext cx="1143000" cy="1066800"/>
          </a:xfrm>
          <a:prstGeom prst="rect">
            <a:avLst/>
          </a:prstGeom>
          <a:noFill/>
          <a:ln w="9525">
            <a:solidFill>
              <a:schemeClr val="tx1"/>
            </a:solidFill>
            <a:miter lim="800000"/>
            <a:headEnd/>
            <a:tailEnd/>
          </a:ln>
          <a:effectLst/>
        </p:spPr>
        <p:txBody>
          <a:bodyPr wrap="none" anchor="ctr"/>
          <a:lstStyle/>
          <a:p>
            <a:endParaRPr lang="en-US"/>
          </a:p>
        </p:txBody>
      </p:sp>
      <p:sp>
        <p:nvSpPr>
          <p:cNvPr id="72716" name="Text Box 12"/>
          <p:cNvSpPr txBox="1">
            <a:spLocks noChangeArrowheads="1"/>
          </p:cNvSpPr>
          <p:nvPr/>
        </p:nvSpPr>
        <p:spPr bwMode="auto">
          <a:xfrm>
            <a:off x="1524000" y="1524000"/>
            <a:ext cx="990600" cy="457200"/>
          </a:xfrm>
          <a:prstGeom prst="rect">
            <a:avLst/>
          </a:prstGeom>
          <a:noFill/>
          <a:ln w="9525">
            <a:noFill/>
            <a:miter lim="800000"/>
            <a:headEnd/>
            <a:tailEnd/>
          </a:ln>
          <a:effectLst/>
        </p:spPr>
        <p:txBody>
          <a:bodyPr>
            <a:spAutoFit/>
          </a:bodyPr>
          <a:lstStyle/>
          <a:p>
            <a:pPr algn="ctr">
              <a:spcBef>
                <a:spcPct val="50000"/>
              </a:spcBef>
            </a:pPr>
            <a:r>
              <a:rPr lang="en-US" sz="2400" i="1"/>
              <a:t>xcorr</a:t>
            </a:r>
          </a:p>
        </p:txBody>
      </p:sp>
      <p:sp>
        <p:nvSpPr>
          <p:cNvPr id="72717" name="Line 13"/>
          <p:cNvSpPr>
            <a:spLocks noChangeShapeType="1"/>
          </p:cNvSpPr>
          <p:nvPr/>
        </p:nvSpPr>
        <p:spPr bwMode="auto">
          <a:xfrm>
            <a:off x="2590800" y="1752600"/>
            <a:ext cx="685800" cy="0"/>
          </a:xfrm>
          <a:prstGeom prst="line">
            <a:avLst/>
          </a:prstGeom>
          <a:noFill/>
          <a:ln w="9525">
            <a:solidFill>
              <a:schemeClr val="tx1"/>
            </a:solidFill>
            <a:round/>
            <a:headEnd/>
            <a:tailEnd type="triangle" w="med" len="med"/>
          </a:ln>
          <a:effectLst/>
        </p:spPr>
        <p:txBody>
          <a:bodyPr/>
          <a:lstStyle/>
          <a:p>
            <a:endParaRPr lang="en-US"/>
          </a:p>
        </p:txBody>
      </p:sp>
      <p:graphicFrame>
        <p:nvGraphicFramePr>
          <p:cNvPr id="72718" name="Object 14"/>
          <p:cNvGraphicFramePr>
            <a:graphicFrameLocks noChangeAspect="1"/>
          </p:cNvGraphicFramePr>
          <p:nvPr/>
        </p:nvGraphicFramePr>
        <p:xfrm>
          <a:off x="293688" y="1066800"/>
          <a:ext cx="550862" cy="366713"/>
        </p:xfrm>
        <a:graphic>
          <a:graphicData uri="http://schemas.openxmlformats.org/presentationml/2006/ole">
            <p:oleObj spid="_x0000_s72718" name="Equation" r:id="rId4" imgW="304560" imgH="203040" progId="Equation.3">
              <p:embed/>
            </p:oleObj>
          </a:graphicData>
        </a:graphic>
      </p:graphicFrame>
      <p:graphicFrame>
        <p:nvGraphicFramePr>
          <p:cNvPr id="72719" name="Object 15"/>
          <p:cNvGraphicFramePr>
            <a:graphicFrameLocks noChangeAspect="1"/>
          </p:cNvGraphicFramePr>
          <p:nvPr/>
        </p:nvGraphicFramePr>
        <p:xfrm>
          <a:off x="304800" y="1905000"/>
          <a:ext cx="573088" cy="366713"/>
        </p:xfrm>
        <a:graphic>
          <a:graphicData uri="http://schemas.openxmlformats.org/presentationml/2006/ole">
            <p:oleObj spid="_x0000_s72719" name="Equation" r:id="rId5" imgW="317160" imgH="203040" progId="Equation.3">
              <p:embed/>
            </p:oleObj>
          </a:graphicData>
        </a:graphic>
      </p:graphicFrame>
      <p:graphicFrame>
        <p:nvGraphicFramePr>
          <p:cNvPr id="72720" name="Object 16"/>
          <p:cNvGraphicFramePr>
            <a:graphicFrameLocks noChangeAspect="1"/>
          </p:cNvGraphicFramePr>
          <p:nvPr/>
        </p:nvGraphicFramePr>
        <p:xfrm>
          <a:off x="3581400" y="1219200"/>
          <a:ext cx="3413125" cy="993775"/>
        </p:xfrm>
        <a:graphic>
          <a:graphicData uri="http://schemas.openxmlformats.org/presentationml/2006/ole">
            <p:oleObj spid="_x0000_s72720" name="Equation" r:id="rId6" imgW="1485720" imgH="431640" progId="Equation.DSMT4">
              <p:embed/>
            </p:oleObj>
          </a:graphicData>
        </a:graphic>
      </p:graphicFrame>
      <p:sp>
        <p:nvSpPr>
          <p:cNvPr id="72722" name="Text Box 18"/>
          <p:cNvSpPr txBox="1">
            <a:spLocks noChangeArrowheads="1"/>
          </p:cNvSpPr>
          <p:nvPr/>
        </p:nvSpPr>
        <p:spPr bwMode="auto">
          <a:xfrm>
            <a:off x="0" y="3124200"/>
            <a:ext cx="9144000" cy="366713"/>
          </a:xfrm>
          <a:prstGeom prst="rect">
            <a:avLst/>
          </a:prstGeom>
          <a:noFill/>
          <a:ln w="9525">
            <a:noFill/>
            <a:miter lim="800000"/>
            <a:headEnd/>
            <a:tailEnd/>
          </a:ln>
          <a:effectLst/>
        </p:spPr>
        <p:txBody>
          <a:bodyPr>
            <a:spAutoFit/>
          </a:bodyPr>
          <a:lstStyle/>
          <a:p>
            <a:pPr>
              <a:spcBef>
                <a:spcPct val="50000"/>
              </a:spcBef>
            </a:pPr>
            <a:r>
              <a:rPr lang="en-US"/>
              <a:t>Since the preamble is random (almost like white noise), it has a short autocorrelation:</a:t>
            </a:r>
          </a:p>
        </p:txBody>
      </p:sp>
      <p:graphicFrame>
        <p:nvGraphicFramePr>
          <p:cNvPr id="72723" name="Object 19"/>
          <p:cNvGraphicFramePr>
            <a:graphicFrameLocks noChangeAspect="1"/>
          </p:cNvGraphicFramePr>
          <p:nvPr/>
        </p:nvGraphicFramePr>
        <p:xfrm>
          <a:off x="293688" y="3733800"/>
          <a:ext cx="550862" cy="366713"/>
        </p:xfrm>
        <a:graphic>
          <a:graphicData uri="http://schemas.openxmlformats.org/presentationml/2006/ole">
            <p:oleObj spid="_x0000_s72723" name="Equation" r:id="rId7" imgW="304560" imgH="203040" progId="Equation.3">
              <p:embed/>
            </p:oleObj>
          </a:graphicData>
        </a:graphic>
      </p:graphicFrame>
      <p:sp>
        <p:nvSpPr>
          <p:cNvPr id="72724" name="Rectangle 20"/>
          <p:cNvSpPr>
            <a:spLocks noChangeArrowheads="1"/>
          </p:cNvSpPr>
          <p:nvPr/>
        </p:nvSpPr>
        <p:spPr bwMode="auto">
          <a:xfrm>
            <a:off x="990600" y="4191000"/>
            <a:ext cx="623888" cy="3762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2725" name="Line 21"/>
          <p:cNvSpPr>
            <a:spLocks noChangeShapeType="1"/>
          </p:cNvSpPr>
          <p:nvPr/>
        </p:nvSpPr>
        <p:spPr bwMode="auto">
          <a:xfrm flipV="1">
            <a:off x="381000" y="4572000"/>
            <a:ext cx="4876800" cy="0"/>
          </a:xfrm>
          <a:prstGeom prst="line">
            <a:avLst/>
          </a:prstGeom>
          <a:noFill/>
          <a:ln w="9525">
            <a:solidFill>
              <a:schemeClr val="tx1"/>
            </a:solidFill>
            <a:round/>
            <a:headEnd/>
            <a:tailEnd type="triangle" w="med" len="med"/>
          </a:ln>
          <a:effectLst/>
        </p:spPr>
        <p:txBody>
          <a:bodyPr/>
          <a:lstStyle/>
          <a:p>
            <a:endParaRPr lang="en-US"/>
          </a:p>
        </p:txBody>
      </p:sp>
      <p:sp>
        <p:nvSpPr>
          <p:cNvPr id="72726" name="Rectangle 22"/>
          <p:cNvSpPr>
            <a:spLocks noChangeArrowheads="1"/>
          </p:cNvSpPr>
          <p:nvPr/>
        </p:nvSpPr>
        <p:spPr bwMode="auto">
          <a:xfrm>
            <a:off x="2819400" y="4178300"/>
            <a:ext cx="1219200" cy="3762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2727" name="Rectangle 23"/>
          <p:cNvSpPr>
            <a:spLocks noChangeArrowheads="1"/>
          </p:cNvSpPr>
          <p:nvPr/>
        </p:nvSpPr>
        <p:spPr bwMode="auto">
          <a:xfrm>
            <a:off x="1600200" y="4178300"/>
            <a:ext cx="1233488" cy="3762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2728" name="Freeform 24"/>
          <p:cNvSpPr>
            <a:spLocks/>
          </p:cNvSpPr>
          <p:nvPr/>
        </p:nvSpPr>
        <p:spPr bwMode="auto">
          <a:xfrm>
            <a:off x="228600" y="4254500"/>
            <a:ext cx="762000" cy="304800"/>
          </a:xfrm>
          <a:custGeom>
            <a:avLst/>
            <a:gdLst/>
            <a:ahLst/>
            <a:cxnLst>
              <a:cxn ang="0">
                <a:pos x="0" y="592"/>
              </a:cxn>
              <a:cxn ang="0">
                <a:pos x="48" y="112"/>
              </a:cxn>
              <a:cxn ang="0">
                <a:pos x="96" y="784"/>
              </a:cxn>
              <a:cxn ang="0">
                <a:pos x="144" y="352"/>
              </a:cxn>
              <a:cxn ang="0">
                <a:pos x="192" y="640"/>
              </a:cxn>
              <a:cxn ang="0">
                <a:pos x="240" y="256"/>
              </a:cxn>
              <a:cxn ang="0">
                <a:pos x="288" y="688"/>
              </a:cxn>
              <a:cxn ang="0">
                <a:pos x="384" y="304"/>
              </a:cxn>
              <a:cxn ang="0">
                <a:pos x="432" y="640"/>
              </a:cxn>
              <a:cxn ang="0">
                <a:pos x="480" y="256"/>
              </a:cxn>
              <a:cxn ang="0">
                <a:pos x="528" y="688"/>
              </a:cxn>
              <a:cxn ang="0">
                <a:pos x="720" y="16"/>
              </a:cxn>
              <a:cxn ang="0">
                <a:pos x="768" y="784"/>
              </a:cxn>
              <a:cxn ang="0">
                <a:pos x="1008" y="208"/>
              </a:cxn>
              <a:cxn ang="0">
                <a:pos x="1104" y="688"/>
              </a:cxn>
              <a:cxn ang="0">
                <a:pos x="1200" y="160"/>
              </a:cxn>
              <a:cxn ang="0">
                <a:pos x="1248" y="352"/>
              </a:cxn>
              <a:cxn ang="0">
                <a:pos x="1296" y="112"/>
              </a:cxn>
              <a:cxn ang="0">
                <a:pos x="1488" y="832"/>
              </a:cxn>
              <a:cxn ang="0">
                <a:pos x="1728" y="112"/>
              </a:cxn>
              <a:cxn ang="0">
                <a:pos x="1824" y="352"/>
              </a:cxn>
              <a:cxn ang="0">
                <a:pos x="1872" y="160"/>
              </a:cxn>
              <a:cxn ang="0">
                <a:pos x="1968" y="736"/>
              </a:cxn>
              <a:cxn ang="0">
                <a:pos x="2160" y="160"/>
              </a:cxn>
              <a:cxn ang="0">
                <a:pos x="2256" y="304"/>
              </a:cxn>
              <a:cxn ang="0">
                <a:pos x="2256" y="160"/>
              </a:cxn>
              <a:cxn ang="0">
                <a:pos x="2400" y="784"/>
              </a:cxn>
              <a:cxn ang="0">
                <a:pos x="2448" y="640"/>
              </a:cxn>
              <a:cxn ang="0">
                <a:pos x="2496" y="688"/>
              </a:cxn>
              <a:cxn ang="0">
                <a:pos x="2544" y="352"/>
              </a:cxn>
              <a:cxn ang="0">
                <a:pos x="2592" y="544"/>
              </a:cxn>
              <a:cxn ang="0">
                <a:pos x="2688" y="256"/>
              </a:cxn>
              <a:cxn ang="0">
                <a:pos x="2688" y="784"/>
              </a:cxn>
              <a:cxn ang="0">
                <a:pos x="2832" y="208"/>
              </a:cxn>
            </a:cxnLst>
            <a:rect l="0" t="0" r="r" b="b"/>
            <a:pathLst>
              <a:path w="2832" h="864">
                <a:moveTo>
                  <a:pt x="0" y="592"/>
                </a:moveTo>
                <a:cubicBezTo>
                  <a:pt x="16" y="336"/>
                  <a:pt x="32" y="80"/>
                  <a:pt x="48" y="112"/>
                </a:cubicBezTo>
                <a:cubicBezTo>
                  <a:pt x="64" y="144"/>
                  <a:pt x="80" y="744"/>
                  <a:pt x="96" y="784"/>
                </a:cubicBezTo>
                <a:cubicBezTo>
                  <a:pt x="112" y="824"/>
                  <a:pt x="128" y="376"/>
                  <a:pt x="144" y="352"/>
                </a:cubicBezTo>
                <a:cubicBezTo>
                  <a:pt x="160" y="328"/>
                  <a:pt x="176" y="656"/>
                  <a:pt x="192" y="640"/>
                </a:cubicBezTo>
                <a:cubicBezTo>
                  <a:pt x="208" y="624"/>
                  <a:pt x="224" y="248"/>
                  <a:pt x="240" y="256"/>
                </a:cubicBezTo>
                <a:cubicBezTo>
                  <a:pt x="256" y="264"/>
                  <a:pt x="264" y="680"/>
                  <a:pt x="288" y="688"/>
                </a:cubicBezTo>
                <a:cubicBezTo>
                  <a:pt x="312" y="696"/>
                  <a:pt x="360" y="312"/>
                  <a:pt x="384" y="304"/>
                </a:cubicBezTo>
                <a:cubicBezTo>
                  <a:pt x="408" y="296"/>
                  <a:pt x="416" y="648"/>
                  <a:pt x="432" y="640"/>
                </a:cubicBezTo>
                <a:cubicBezTo>
                  <a:pt x="448" y="632"/>
                  <a:pt x="464" y="248"/>
                  <a:pt x="480" y="256"/>
                </a:cubicBezTo>
                <a:cubicBezTo>
                  <a:pt x="496" y="264"/>
                  <a:pt x="488" y="728"/>
                  <a:pt x="528" y="688"/>
                </a:cubicBezTo>
                <a:cubicBezTo>
                  <a:pt x="568" y="648"/>
                  <a:pt x="680" y="0"/>
                  <a:pt x="720" y="16"/>
                </a:cubicBezTo>
                <a:cubicBezTo>
                  <a:pt x="760" y="32"/>
                  <a:pt x="720" y="752"/>
                  <a:pt x="768" y="784"/>
                </a:cubicBezTo>
                <a:cubicBezTo>
                  <a:pt x="816" y="816"/>
                  <a:pt x="952" y="224"/>
                  <a:pt x="1008" y="208"/>
                </a:cubicBezTo>
                <a:cubicBezTo>
                  <a:pt x="1064" y="192"/>
                  <a:pt x="1072" y="696"/>
                  <a:pt x="1104" y="688"/>
                </a:cubicBezTo>
                <a:cubicBezTo>
                  <a:pt x="1136" y="680"/>
                  <a:pt x="1176" y="216"/>
                  <a:pt x="1200" y="160"/>
                </a:cubicBezTo>
                <a:cubicBezTo>
                  <a:pt x="1224" y="104"/>
                  <a:pt x="1232" y="360"/>
                  <a:pt x="1248" y="352"/>
                </a:cubicBezTo>
                <a:cubicBezTo>
                  <a:pt x="1264" y="344"/>
                  <a:pt x="1256" y="32"/>
                  <a:pt x="1296" y="112"/>
                </a:cubicBezTo>
                <a:cubicBezTo>
                  <a:pt x="1336" y="192"/>
                  <a:pt x="1416" y="832"/>
                  <a:pt x="1488" y="832"/>
                </a:cubicBezTo>
                <a:cubicBezTo>
                  <a:pt x="1560" y="832"/>
                  <a:pt x="1672" y="192"/>
                  <a:pt x="1728" y="112"/>
                </a:cubicBezTo>
                <a:cubicBezTo>
                  <a:pt x="1784" y="32"/>
                  <a:pt x="1800" y="344"/>
                  <a:pt x="1824" y="352"/>
                </a:cubicBezTo>
                <a:cubicBezTo>
                  <a:pt x="1848" y="360"/>
                  <a:pt x="1848" y="96"/>
                  <a:pt x="1872" y="160"/>
                </a:cubicBezTo>
                <a:cubicBezTo>
                  <a:pt x="1896" y="224"/>
                  <a:pt x="1920" y="736"/>
                  <a:pt x="1968" y="736"/>
                </a:cubicBezTo>
                <a:cubicBezTo>
                  <a:pt x="2016" y="736"/>
                  <a:pt x="2112" y="232"/>
                  <a:pt x="2160" y="160"/>
                </a:cubicBezTo>
                <a:cubicBezTo>
                  <a:pt x="2208" y="88"/>
                  <a:pt x="2240" y="304"/>
                  <a:pt x="2256" y="304"/>
                </a:cubicBezTo>
                <a:cubicBezTo>
                  <a:pt x="2272" y="304"/>
                  <a:pt x="2232" y="80"/>
                  <a:pt x="2256" y="160"/>
                </a:cubicBezTo>
                <a:cubicBezTo>
                  <a:pt x="2280" y="240"/>
                  <a:pt x="2368" y="704"/>
                  <a:pt x="2400" y="784"/>
                </a:cubicBezTo>
                <a:cubicBezTo>
                  <a:pt x="2432" y="864"/>
                  <a:pt x="2432" y="656"/>
                  <a:pt x="2448" y="640"/>
                </a:cubicBezTo>
                <a:cubicBezTo>
                  <a:pt x="2464" y="624"/>
                  <a:pt x="2480" y="736"/>
                  <a:pt x="2496" y="688"/>
                </a:cubicBezTo>
                <a:cubicBezTo>
                  <a:pt x="2512" y="640"/>
                  <a:pt x="2528" y="376"/>
                  <a:pt x="2544" y="352"/>
                </a:cubicBezTo>
                <a:cubicBezTo>
                  <a:pt x="2560" y="328"/>
                  <a:pt x="2568" y="560"/>
                  <a:pt x="2592" y="544"/>
                </a:cubicBezTo>
                <a:cubicBezTo>
                  <a:pt x="2616" y="528"/>
                  <a:pt x="2672" y="216"/>
                  <a:pt x="2688" y="256"/>
                </a:cubicBezTo>
                <a:cubicBezTo>
                  <a:pt x="2704" y="296"/>
                  <a:pt x="2664" y="792"/>
                  <a:pt x="2688" y="784"/>
                </a:cubicBezTo>
                <a:cubicBezTo>
                  <a:pt x="2712" y="776"/>
                  <a:pt x="2772" y="492"/>
                  <a:pt x="2832" y="208"/>
                </a:cubicBezTo>
              </a:path>
            </a:pathLst>
          </a:custGeom>
          <a:noFill/>
          <a:ln w="9525">
            <a:solidFill>
              <a:schemeClr val="tx1"/>
            </a:solidFill>
            <a:round/>
            <a:headEnd/>
            <a:tailEnd/>
          </a:ln>
          <a:effectLst/>
        </p:spPr>
        <p:txBody>
          <a:bodyPr/>
          <a:lstStyle/>
          <a:p>
            <a:endParaRPr lang="en-US"/>
          </a:p>
        </p:txBody>
      </p:sp>
      <p:sp>
        <p:nvSpPr>
          <p:cNvPr id="72729" name="Text Box 25"/>
          <p:cNvSpPr txBox="1">
            <a:spLocks noChangeArrowheads="1"/>
          </p:cNvSpPr>
          <p:nvPr/>
        </p:nvSpPr>
        <p:spPr bwMode="auto">
          <a:xfrm>
            <a:off x="1066800" y="4191000"/>
            <a:ext cx="533400" cy="366713"/>
          </a:xfrm>
          <a:prstGeom prst="rect">
            <a:avLst/>
          </a:prstGeom>
          <a:noFill/>
          <a:ln w="9525">
            <a:noFill/>
            <a:miter lim="800000"/>
            <a:headEnd/>
            <a:tailEnd/>
          </a:ln>
          <a:effectLst/>
        </p:spPr>
        <p:txBody>
          <a:bodyPr>
            <a:spAutoFit/>
          </a:bodyPr>
          <a:lstStyle/>
          <a:p>
            <a:pPr algn="ctr">
              <a:spcBef>
                <a:spcPct val="50000"/>
              </a:spcBef>
            </a:pPr>
            <a:r>
              <a:rPr lang="en-US" i="1"/>
              <a:t>64</a:t>
            </a:r>
          </a:p>
        </p:txBody>
      </p:sp>
      <p:sp>
        <p:nvSpPr>
          <p:cNvPr id="72730" name="Text Box 26"/>
          <p:cNvSpPr txBox="1">
            <a:spLocks noChangeArrowheads="1"/>
          </p:cNvSpPr>
          <p:nvPr/>
        </p:nvSpPr>
        <p:spPr bwMode="auto">
          <a:xfrm>
            <a:off x="1828800" y="4191000"/>
            <a:ext cx="685800" cy="366713"/>
          </a:xfrm>
          <a:prstGeom prst="rect">
            <a:avLst/>
          </a:prstGeom>
          <a:noFill/>
          <a:ln w="9525">
            <a:noFill/>
            <a:miter lim="800000"/>
            <a:headEnd/>
            <a:tailEnd/>
          </a:ln>
          <a:effectLst/>
        </p:spPr>
        <p:txBody>
          <a:bodyPr>
            <a:spAutoFit/>
          </a:bodyPr>
          <a:lstStyle/>
          <a:p>
            <a:pPr algn="ctr">
              <a:spcBef>
                <a:spcPct val="50000"/>
              </a:spcBef>
            </a:pPr>
            <a:r>
              <a:rPr lang="en-US" i="1"/>
              <a:t>128</a:t>
            </a:r>
          </a:p>
        </p:txBody>
      </p:sp>
      <p:sp>
        <p:nvSpPr>
          <p:cNvPr id="72731" name="Text Box 27"/>
          <p:cNvSpPr txBox="1">
            <a:spLocks noChangeArrowheads="1"/>
          </p:cNvSpPr>
          <p:nvPr/>
        </p:nvSpPr>
        <p:spPr bwMode="auto">
          <a:xfrm>
            <a:off x="3048000" y="4191000"/>
            <a:ext cx="685800" cy="366713"/>
          </a:xfrm>
          <a:prstGeom prst="rect">
            <a:avLst/>
          </a:prstGeom>
          <a:noFill/>
          <a:ln w="9525">
            <a:noFill/>
            <a:miter lim="800000"/>
            <a:headEnd/>
            <a:tailEnd/>
          </a:ln>
          <a:effectLst/>
        </p:spPr>
        <p:txBody>
          <a:bodyPr>
            <a:spAutoFit/>
          </a:bodyPr>
          <a:lstStyle/>
          <a:p>
            <a:pPr algn="ctr">
              <a:spcBef>
                <a:spcPct val="50000"/>
              </a:spcBef>
            </a:pPr>
            <a:r>
              <a:rPr lang="en-US" i="1"/>
              <a:t>128</a:t>
            </a:r>
          </a:p>
        </p:txBody>
      </p:sp>
      <p:graphicFrame>
        <p:nvGraphicFramePr>
          <p:cNvPr id="72732" name="Object 28"/>
          <p:cNvGraphicFramePr>
            <a:graphicFrameLocks noChangeAspect="1"/>
          </p:cNvGraphicFramePr>
          <p:nvPr/>
        </p:nvGraphicFramePr>
        <p:xfrm>
          <a:off x="4343400" y="4178300"/>
          <a:ext cx="622300" cy="266700"/>
        </p:xfrm>
        <a:graphic>
          <a:graphicData uri="http://schemas.openxmlformats.org/presentationml/2006/ole">
            <p:oleObj spid="_x0000_s72732" name="Equation" r:id="rId8" imgW="177480" imgH="75960" progId="Equation.3">
              <p:embed/>
            </p:oleObj>
          </a:graphicData>
        </a:graphic>
      </p:graphicFrame>
      <p:graphicFrame>
        <p:nvGraphicFramePr>
          <p:cNvPr id="72733" name="Object 29"/>
          <p:cNvGraphicFramePr>
            <a:graphicFrameLocks noChangeAspect="1"/>
          </p:cNvGraphicFramePr>
          <p:nvPr/>
        </p:nvGraphicFramePr>
        <p:xfrm>
          <a:off x="3962400" y="4635500"/>
          <a:ext cx="330200" cy="457200"/>
        </p:xfrm>
        <a:graphic>
          <a:graphicData uri="http://schemas.openxmlformats.org/presentationml/2006/ole">
            <p:oleObj spid="_x0000_s72733" name="Equation" r:id="rId9" imgW="164880" imgH="228600" progId="Equation.3">
              <p:embed/>
            </p:oleObj>
          </a:graphicData>
        </a:graphic>
      </p:graphicFrame>
      <p:graphicFrame>
        <p:nvGraphicFramePr>
          <p:cNvPr id="72734" name="Object 30"/>
          <p:cNvGraphicFramePr>
            <a:graphicFrameLocks noChangeAspect="1"/>
          </p:cNvGraphicFramePr>
          <p:nvPr/>
        </p:nvGraphicFramePr>
        <p:xfrm>
          <a:off x="5334000" y="4495800"/>
          <a:ext cx="254000" cy="279400"/>
        </p:xfrm>
        <a:graphic>
          <a:graphicData uri="http://schemas.openxmlformats.org/presentationml/2006/ole">
            <p:oleObj spid="_x0000_s72734" name="Equation" r:id="rId10" imgW="126720" imgH="139680" progId="Equation.3">
              <p:embed/>
            </p:oleObj>
          </a:graphicData>
        </a:graphic>
      </p:graphicFrame>
      <p:sp>
        <p:nvSpPr>
          <p:cNvPr id="72735" name="Line 31"/>
          <p:cNvSpPr>
            <a:spLocks noChangeShapeType="1"/>
          </p:cNvSpPr>
          <p:nvPr/>
        </p:nvSpPr>
        <p:spPr bwMode="auto">
          <a:xfrm>
            <a:off x="457200" y="5943600"/>
            <a:ext cx="2438400" cy="0"/>
          </a:xfrm>
          <a:prstGeom prst="line">
            <a:avLst/>
          </a:prstGeom>
          <a:noFill/>
          <a:ln w="9525">
            <a:solidFill>
              <a:schemeClr val="tx1"/>
            </a:solidFill>
            <a:round/>
            <a:headEnd/>
            <a:tailEnd type="triangle" w="med" len="med"/>
          </a:ln>
          <a:effectLst/>
        </p:spPr>
        <p:txBody>
          <a:bodyPr/>
          <a:lstStyle/>
          <a:p>
            <a:endParaRPr lang="en-US"/>
          </a:p>
        </p:txBody>
      </p:sp>
      <p:graphicFrame>
        <p:nvGraphicFramePr>
          <p:cNvPr id="72736" name="Object 32"/>
          <p:cNvGraphicFramePr>
            <a:graphicFrameLocks noChangeAspect="1"/>
          </p:cNvGraphicFramePr>
          <p:nvPr/>
        </p:nvGraphicFramePr>
        <p:xfrm>
          <a:off x="2743200" y="6096000"/>
          <a:ext cx="254000" cy="279400"/>
        </p:xfrm>
        <a:graphic>
          <a:graphicData uri="http://schemas.openxmlformats.org/presentationml/2006/ole">
            <p:oleObj spid="_x0000_s72736" name="Equation" r:id="rId11" imgW="126720" imgH="139680" progId="Equation.3">
              <p:embed/>
            </p:oleObj>
          </a:graphicData>
        </a:graphic>
      </p:graphicFrame>
      <p:sp>
        <p:nvSpPr>
          <p:cNvPr id="72737" name="Rectangle 33"/>
          <p:cNvSpPr>
            <a:spLocks noChangeArrowheads="1"/>
          </p:cNvSpPr>
          <p:nvPr/>
        </p:nvSpPr>
        <p:spPr bwMode="auto">
          <a:xfrm>
            <a:off x="609600" y="5562600"/>
            <a:ext cx="1233488" cy="3762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2738" name="Text Box 34"/>
          <p:cNvSpPr txBox="1">
            <a:spLocks noChangeArrowheads="1"/>
          </p:cNvSpPr>
          <p:nvPr/>
        </p:nvSpPr>
        <p:spPr bwMode="auto">
          <a:xfrm>
            <a:off x="838200" y="5575300"/>
            <a:ext cx="685800" cy="366713"/>
          </a:xfrm>
          <a:prstGeom prst="rect">
            <a:avLst/>
          </a:prstGeom>
          <a:noFill/>
          <a:ln w="9525">
            <a:noFill/>
            <a:miter lim="800000"/>
            <a:headEnd/>
            <a:tailEnd/>
          </a:ln>
          <a:effectLst/>
        </p:spPr>
        <p:txBody>
          <a:bodyPr>
            <a:spAutoFit/>
          </a:bodyPr>
          <a:lstStyle/>
          <a:p>
            <a:pPr algn="ctr">
              <a:spcBef>
                <a:spcPct val="50000"/>
              </a:spcBef>
            </a:pPr>
            <a:r>
              <a:rPr lang="en-US" i="1"/>
              <a:t>128</a:t>
            </a:r>
          </a:p>
        </p:txBody>
      </p:sp>
      <p:sp>
        <p:nvSpPr>
          <p:cNvPr id="72739" name="Line 35"/>
          <p:cNvSpPr>
            <a:spLocks noChangeShapeType="1"/>
          </p:cNvSpPr>
          <p:nvPr/>
        </p:nvSpPr>
        <p:spPr bwMode="auto">
          <a:xfrm>
            <a:off x="609600" y="5867400"/>
            <a:ext cx="0" cy="228600"/>
          </a:xfrm>
          <a:prstGeom prst="line">
            <a:avLst/>
          </a:prstGeom>
          <a:noFill/>
          <a:ln w="9525">
            <a:solidFill>
              <a:schemeClr val="tx1"/>
            </a:solidFill>
            <a:round/>
            <a:headEnd/>
            <a:tailEnd/>
          </a:ln>
          <a:effectLst/>
        </p:spPr>
        <p:txBody>
          <a:bodyPr/>
          <a:lstStyle/>
          <a:p>
            <a:endParaRPr lang="en-US"/>
          </a:p>
        </p:txBody>
      </p:sp>
      <p:graphicFrame>
        <p:nvGraphicFramePr>
          <p:cNvPr id="72740" name="Object 36"/>
          <p:cNvGraphicFramePr>
            <a:graphicFrameLocks noChangeAspect="1"/>
          </p:cNvGraphicFramePr>
          <p:nvPr/>
        </p:nvGraphicFramePr>
        <p:xfrm>
          <a:off x="457200" y="6096000"/>
          <a:ext cx="280988" cy="393700"/>
        </p:xfrm>
        <a:graphic>
          <a:graphicData uri="http://schemas.openxmlformats.org/presentationml/2006/ole">
            <p:oleObj spid="_x0000_s72740" name="Equation" r:id="rId12" imgW="126720" imgH="177480" progId="Equation.3">
              <p:embed/>
            </p:oleObj>
          </a:graphicData>
        </a:graphic>
      </p:graphicFrame>
      <p:graphicFrame>
        <p:nvGraphicFramePr>
          <p:cNvPr id="72741" name="Object 37"/>
          <p:cNvGraphicFramePr>
            <a:graphicFrameLocks noChangeAspect="1"/>
          </p:cNvGraphicFramePr>
          <p:nvPr/>
        </p:nvGraphicFramePr>
        <p:xfrm>
          <a:off x="1522413" y="6096000"/>
          <a:ext cx="588962" cy="393700"/>
        </p:xfrm>
        <a:graphic>
          <a:graphicData uri="http://schemas.openxmlformats.org/presentationml/2006/ole">
            <p:oleObj spid="_x0000_s72741" name="Equation" r:id="rId13" imgW="266400" imgH="177480" progId="Equation.3">
              <p:embed/>
            </p:oleObj>
          </a:graphicData>
        </a:graphic>
      </p:graphicFrame>
      <p:graphicFrame>
        <p:nvGraphicFramePr>
          <p:cNvPr id="72742" name="Object 38"/>
          <p:cNvGraphicFramePr>
            <a:graphicFrameLocks noChangeAspect="1"/>
          </p:cNvGraphicFramePr>
          <p:nvPr/>
        </p:nvGraphicFramePr>
        <p:xfrm>
          <a:off x="282575" y="5105400"/>
          <a:ext cx="573088" cy="366713"/>
        </p:xfrm>
        <a:graphic>
          <a:graphicData uri="http://schemas.openxmlformats.org/presentationml/2006/ole">
            <p:oleObj spid="_x0000_s72742" name="Equation" r:id="rId14" imgW="317160" imgH="203040" progId="Equation.3">
              <p:embed/>
            </p:oleObj>
          </a:graphicData>
        </a:graphic>
      </p:graphicFrame>
      <p:sp>
        <p:nvSpPr>
          <p:cNvPr id="72743" name="Line 39"/>
          <p:cNvSpPr>
            <a:spLocks noChangeShapeType="1"/>
          </p:cNvSpPr>
          <p:nvPr/>
        </p:nvSpPr>
        <p:spPr bwMode="auto">
          <a:xfrm>
            <a:off x="6400800" y="5638800"/>
            <a:ext cx="2438400" cy="0"/>
          </a:xfrm>
          <a:prstGeom prst="line">
            <a:avLst/>
          </a:prstGeom>
          <a:noFill/>
          <a:ln w="9525">
            <a:solidFill>
              <a:schemeClr val="tx1"/>
            </a:solidFill>
            <a:round/>
            <a:headEnd/>
            <a:tailEnd type="triangle" w="med" len="med"/>
          </a:ln>
          <a:effectLst/>
        </p:spPr>
        <p:txBody>
          <a:bodyPr/>
          <a:lstStyle/>
          <a:p>
            <a:endParaRPr lang="en-US"/>
          </a:p>
        </p:txBody>
      </p:sp>
      <p:sp>
        <p:nvSpPr>
          <p:cNvPr id="72746" name="Freeform 42"/>
          <p:cNvSpPr>
            <a:spLocks/>
          </p:cNvSpPr>
          <p:nvPr/>
        </p:nvSpPr>
        <p:spPr bwMode="auto">
          <a:xfrm>
            <a:off x="6400800" y="4559300"/>
            <a:ext cx="2209800" cy="1155700"/>
          </a:xfrm>
          <a:custGeom>
            <a:avLst/>
            <a:gdLst/>
            <a:ahLst/>
            <a:cxnLst>
              <a:cxn ang="0">
                <a:pos x="0" y="584"/>
              </a:cxn>
              <a:cxn ang="0">
                <a:pos x="288" y="632"/>
              </a:cxn>
              <a:cxn ang="0">
                <a:pos x="432" y="584"/>
              </a:cxn>
              <a:cxn ang="0">
                <a:pos x="480" y="8"/>
              </a:cxn>
              <a:cxn ang="0">
                <a:pos x="528" y="632"/>
              </a:cxn>
              <a:cxn ang="0">
                <a:pos x="816" y="584"/>
              </a:cxn>
              <a:cxn ang="0">
                <a:pos x="912" y="632"/>
              </a:cxn>
              <a:cxn ang="0">
                <a:pos x="960" y="56"/>
              </a:cxn>
              <a:cxn ang="0">
                <a:pos x="1008" y="632"/>
              </a:cxn>
              <a:cxn ang="0">
                <a:pos x="1152" y="536"/>
              </a:cxn>
              <a:cxn ang="0">
                <a:pos x="1248" y="632"/>
              </a:cxn>
              <a:cxn ang="0">
                <a:pos x="1392" y="584"/>
              </a:cxn>
            </a:cxnLst>
            <a:rect l="0" t="0" r="r" b="b"/>
            <a:pathLst>
              <a:path w="1392" h="728">
                <a:moveTo>
                  <a:pt x="0" y="584"/>
                </a:moveTo>
                <a:cubicBezTo>
                  <a:pt x="108" y="608"/>
                  <a:pt x="216" y="632"/>
                  <a:pt x="288" y="632"/>
                </a:cubicBezTo>
                <a:cubicBezTo>
                  <a:pt x="360" y="632"/>
                  <a:pt x="400" y="688"/>
                  <a:pt x="432" y="584"/>
                </a:cubicBezTo>
                <a:cubicBezTo>
                  <a:pt x="464" y="480"/>
                  <a:pt x="464" y="0"/>
                  <a:pt x="480" y="8"/>
                </a:cubicBezTo>
                <a:cubicBezTo>
                  <a:pt x="496" y="16"/>
                  <a:pt x="472" y="536"/>
                  <a:pt x="528" y="632"/>
                </a:cubicBezTo>
                <a:cubicBezTo>
                  <a:pt x="584" y="728"/>
                  <a:pt x="752" y="584"/>
                  <a:pt x="816" y="584"/>
                </a:cubicBezTo>
                <a:cubicBezTo>
                  <a:pt x="880" y="584"/>
                  <a:pt x="888" y="720"/>
                  <a:pt x="912" y="632"/>
                </a:cubicBezTo>
                <a:cubicBezTo>
                  <a:pt x="936" y="544"/>
                  <a:pt x="944" y="56"/>
                  <a:pt x="960" y="56"/>
                </a:cubicBezTo>
                <a:cubicBezTo>
                  <a:pt x="976" y="56"/>
                  <a:pt x="976" y="552"/>
                  <a:pt x="1008" y="632"/>
                </a:cubicBezTo>
                <a:cubicBezTo>
                  <a:pt x="1040" y="712"/>
                  <a:pt x="1112" y="536"/>
                  <a:pt x="1152" y="536"/>
                </a:cubicBezTo>
                <a:cubicBezTo>
                  <a:pt x="1192" y="536"/>
                  <a:pt x="1208" y="624"/>
                  <a:pt x="1248" y="632"/>
                </a:cubicBezTo>
                <a:cubicBezTo>
                  <a:pt x="1288" y="640"/>
                  <a:pt x="1340" y="612"/>
                  <a:pt x="1392" y="584"/>
                </a:cubicBezTo>
              </a:path>
            </a:pathLst>
          </a:custGeom>
          <a:noFill/>
          <a:ln w="9525">
            <a:solidFill>
              <a:schemeClr val="tx1"/>
            </a:solidFill>
            <a:round/>
            <a:headEnd/>
            <a:tailEnd/>
          </a:ln>
          <a:effectLst/>
        </p:spPr>
        <p:txBody>
          <a:bodyPr/>
          <a:lstStyle/>
          <a:p>
            <a:endParaRPr lang="en-US"/>
          </a:p>
        </p:txBody>
      </p:sp>
      <p:sp>
        <p:nvSpPr>
          <p:cNvPr id="72747" name="Line 43"/>
          <p:cNvSpPr>
            <a:spLocks noChangeShapeType="1"/>
          </p:cNvSpPr>
          <p:nvPr/>
        </p:nvSpPr>
        <p:spPr bwMode="auto">
          <a:xfrm>
            <a:off x="7924800" y="5562600"/>
            <a:ext cx="0" cy="228600"/>
          </a:xfrm>
          <a:prstGeom prst="line">
            <a:avLst/>
          </a:prstGeom>
          <a:noFill/>
          <a:ln w="9525">
            <a:solidFill>
              <a:schemeClr val="tx1"/>
            </a:solidFill>
            <a:round/>
            <a:headEnd/>
            <a:tailEnd/>
          </a:ln>
          <a:effectLst/>
        </p:spPr>
        <p:txBody>
          <a:bodyPr/>
          <a:lstStyle/>
          <a:p>
            <a:endParaRPr lang="en-US"/>
          </a:p>
        </p:txBody>
      </p:sp>
      <p:sp>
        <p:nvSpPr>
          <p:cNvPr id="72748" name="Line 44"/>
          <p:cNvSpPr>
            <a:spLocks noChangeShapeType="1"/>
          </p:cNvSpPr>
          <p:nvPr/>
        </p:nvSpPr>
        <p:spPr bwMode="auto">
          <a:xfrm>
            <a:off x="7162800" y="5562600"/>
            <a:ext cx="0" cy="228600"/>
          </a:xfrm>
          <a:prstGeom prst="line">
            <a:avLst/>
          </a:prstGeom>
          <a:noFill/>
          <a:ln w="9525">
            <a:solidFill>
              <a:schemeClr val="tx1"/>
            </a:solidFill>
            <a:round/>
            <a:headEnd/>
            <a:tailEnd/>
          </a:ln>
          <a:effectLst/>
        </p:spPr>
        <p:txBody>
          <a:bodyPr/>
          <a:lstStyle/>
          <a:p>
            <a:endParaRPr lang="en-US"/>
          </a:p>
        </p:txBody>
      </p:sp>
      <p:graphicFrame>
        <p:nvGraphicFramePr>
          <p:cNvPr id="72749" name="Object 45"/>
          <p:cNvGraphicFramePr>
            <a:graphicFrameLocks noChangeAspect="1"/>
          </p:cNvGraphicFramePr>
          <p:nvPr/>
        </p:nvGraphicFramePr>
        <p:xfrm>
          <a:off x="7467600" y="5791200"/>
          <a:ext cx="1041400" cy="457200"/>
        </p:xfrm>
        <a:graphic>
          <a:graphicData uri="http://schemas.openxmlformats.org/presentationml/2006/ole">
            <p:oleObj spid="_x0000_s72749" name="Equation" r:id="rId15" imgW="520560" imgH="228600" progId="Equation.DSMT4">
              <p:embed/>
            </p:oleObj>
          </a:graphicData>
        </a:graphic>
      </p:graphicFrame>
      <p:graphicFrame>
        <p:nvGraphicFramePr>
          <p:cNvPr id="72750" name="Object 46"/>
          <p:cNvGraphicFramePr>
            <a:graphicFrameLocks noChangeAspect="1"/>
          </p:cNvGraphicFramePr>
          <p:nvPr/>
        </p:nvGraphicFramePr>
        <p:xfrm>
          <a:off x="6299200" y="6019800"/>
          <a:ext cx="1092200" cy="457200"/>
        </p:xfrm>
        <a:graphic>
          <a:graphicData uri="http://schemas.openxmlformats.org/presentationml/2006/ole">
            <p:oleObj spid="_x0000_s72750" name="Equation" r:id="rId16" imgW="545760" imgH="228600" progId="Equation.DSMT4">
              <p:embed/>
            </p:oleObj>
          </a:graphicData>
        </a:graphic>
      </p:graphicFrame>
      <p:sp>
        <p:nvSpPr>
          <p:cNvPr id="72751" name="Line 47"/>
          <p:cNvSpPr>
            <a:spLocks noChangeShapeType="1"/>
          </p:cNvSpPr>
          <p:nvPr/>
        </p:nvSpPr>
        <p:spPr bwMode="auto">
          <a:xfrm flipV="1">
            <a:off x="6858000" y="5867400"/>
            <a:ext cx="228600" cy="228600"/>
          </a:xfrm>
          <a:prstGeom prst="line">
            <a:avLst/>
          </a:prstGeom>
          <a:noFill/>
          <a:ln w="9525">
            <a:solidFill>
              <a:schemeClr val="tx1"/>
            </a:solidFill>
            <a:round/>
            <a:headEnd/>
            <a:tailEnd type="triangle" w="med" len="med"/>
          </a:ln>
          <a:effectLst/>
        </p:spPr>
        <p:txBody>
          <a:bodyPr/>
          <a:lstStyle/>
          <a:p>
            <a:endParaRPr lang="en-US"/>
          </a:p>
        </p:txBody>
      </p:sp>
      <p:graphicFrame>
        <p:nvGraphicFramePr>
          <p:cNvPr id="72752" name="Object 48"/>
          <p:cNvGraphicFramePr>
            <a:graphicFrameLocks noChangeAspect="1"/>
          </p:cNvGraphicFramePr>
          <p:nvPr/>
        </p:nvGraphicFramePr>
        <p:xfrm>
          <a:off x="6248400" y="3962400"/>
          <a:ext cx="644525" cy="430213"/>
        </p:xfrm>
        <a:graphic>
          <a:graphicData uri="http://schemas.openxmlformats.org/presentationml/2006/ole">
            <p:oleObj spid="_x0000_s72752" name="Equation" r:id="rId17" imgW="419040" imgH="279360" progId="Equation.DSMT4">
              <p:embed/>
            </p:oleObj>
          </a:graphicData>
        </a:graphic>
      </p:graphicFrame>
      <p:sp>
        <p:nvSpPr>
          <p:cNvPr id="72753" name="Line 49"/>
          <p:cNvSpPr>
            <a:spLocks noChangeShapeType="1"/>
          </p:cNvSpPr>
          <p:nvPr/>
        </p:nvSpPr>
        <p:spPr bwMode="auto">
          <a:xfrm flipV="1">
            <a:off x="6477000" y="4419600"/>
            <a:ext cx="0" cy="13716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Text Box 2"/>
          <p:cNvSpPr txBox="1">
            <a:spLocks noChangeArrowheads="1"/>
          </p:cNvSpPr>
          <p:nvPr/>
        </p:nvSpPr>
        <p:spPr bwMode="auto">
          <a:xfrm>
            <a:off x="0" y="0"/>
            <a:ext cx="9144000" cy="457200"/>
          </a:xfrm>
          <a:prstGeom prst="rect">
            <a:avLst/>
          </a:prstGeom>
          <a:noFill/>
          <a:ln w="9525">
            <a:noFill/>
            <a:miter lim="800000"/>
            <a:headEnd/>
            <a:tailEnd/>
          </a:ln>
          <a:effectLst/>
        </p:spPr>
        <p:txBody>
          <a:bodyPr>
            <a:spAutoFit/>
          </a:bodyPr>
          <a:lstStyle/>
          <a:p>
            <a:pPr algn="ctr">
              <a:spcBef>
                <a:spcPct val="50000"/>
              </a:spcBef>
            </a:pPr>
            <a:r>
              <a:rPr lang="en-US" b="1">
                <a:solidFill>
                  <a:schemeClr val="accent2"/>
                </a:solidFill>
              </a:rPr>
              <a:t>More Applications</a:t>
            </a:r>
          </a:p>
        </p:txBody>
      </p:sp>
      <p:sp>
        <p:nvSpPr>
          <p:cNvPr id="189443" name="Text Box 3"/>
          <p:cNvSpPr txBox="1">
            <a:spLocks noChangeArrowheads="1"/>
          </p:cNvSpPr>
          <p:nvPr/>
        </p:nvSpPr>
        <p:spPr bwMode="auto">
          <a:xfrm>
            <a:off x="0" y="685800"/>
            <a:ext cx="8839200" cy="5273675"/>
          </a:xfrm>
          <a:prstGeom prst="rect">
            <a:avLst/>
          </a:prstGeom>
          <a:noFill/>
          <a:ln w="9525">
            <a:noFill/>
            <a:miter lim="800000"/>
            <a:headEnd/>
            <a:tailEnd/>
          </a:ln>
          <a:effectLst/>
        </p:spPr>
        <p:txBody>
          <a:bodyPr>
            <a:spAutoFit/>
          </a:bodyPr>
          <a:lstStyle/>
          <a:p>
            <a:pPr>
              <a:spcBef>
                <a:spcPct val="50000"/>
              </a:spcBef>
            </a:pPr>
            <a:r>
              <a:rPr lang="en-US" sz="2000"/>
              <a:t>1. WLAN (Wireless Local Area Network) standards and WiFi.  In particular:</a:t>
            </a:r>
          </a:p>
          <a:p>
            <a:pPr>
              <a:spcBef>
                <a:spcPct val="50000"/>
              </a:spcBef>
              <a:buFontTx/>
              <a:buChar char="•"/>
            </a:pPr>
            <a:r>
              <a:rPr lang="en-US" sz="2000"/>
              <a:t> IEEE 802.11a in Europe and North America</a:t>
            </a:r>
          </a:p>
          <a:p>
            <a:pPr>
              <a:spcBef>
                <a:spcPct val="50000"/>
              </a:spcBef>
              <a:buFontTx/>
              <a:buChar char="•"/>
            </a:pPr>
            <a:r>
              <a:rPr lang="en-US" sz="2000"/>
              <a:t> HiperLAN /2 (High Performance LAN type 2) in Europe and North America</a:t>
            </a:r>
          </a:p>
          <a:p>
            <a:pPr>
              <a:spcBef>
                <a:spcPct val="50000"/>
              </a:spcBef>
              <a:buFontTx/>
              <a:buChar char="•"/>
            </a:pPr>
            <a:r>
              <a:rPr lang="en-US" sz="2000"/>
              <a:t> MMAC (Mobile Multimedia Access Communication) in Japan</a:t>
            </a:r>
          </a:p>
          <a:p>
            <a:pPr>
              <a:spcBef>
                <a:spcPct val="50000"/>
              </a:spcBef>
            </a:pPr>
            <a:r>
              <a:rPr lang="en-US" sz="2000"/>
              <a:t>2. WMAN (Wireless Metropolitan Network) and WiMax</a:t>
            </a:r>
          </a:p>
          <a:p>
            <a:pPr>
              <a:spcBef>
                <a:spcPct val="50000"/>
              </a:spcBef>
              <a:buFontTx/>
              <a:buChar char="•"/>
            </a:pPr>
            <a:r>
              <a:rPr lang="en-US" sz="2000"/>
              <a:t> IEEE 802.16</a:t>
            </a:r>
          </a:p>
          <a:p>
            <a:pPr>
              <a:spcBef>
                <a:spcPct val="50000"/>
              </a:spcBef>
            </a:pPr>
            <a:r>
              <a:rPr lang="en-US" sz="2000"/>
              <a:t>3. Digital Broadcasting</a:t>
            </a:r>
          </a:p>
          <a:p>
            <a:pPr>
              <a:spcBef>
                <a:spcPct val="50000"/>
              </a:spcBef>
              <a:buFontTx/>
              <a:buChar char="•"/>
            </a:pPr>
            <a:r>
              <a:rPr lang="en-US" sz="2000"/>
              <a:t> Digital Audio and Video Broadcasting (DAB, DVB) in Europe</a:t>
            </a:r>
          </a:p>
          <a:p>
            <a:pPr>
              <a:spcBef>
                <a:spcPct val="50000"/>
              </a:spcBef>
            </a:pPr>
            <a:r>
              <a:rPr lang="en-US" sz="2000"/>
              <a:t>4. Ultra Wide Band (UWB) Modulation</a:t>
            </a:r>
          </a:p>
          <a:p>
            <a:pPr>
              <a:spcBef>
                <a:spcPct val="50000"/>
              </a:spcBef>
              <a:buFontTx/>
              <a:buChar char="•"/>
            </a:pPr>
            <a:r>
              <a:rPr lang="en-US" sz="2000"/>
              <a:t> a very large bandwidth for a very short time.</a:t>
            </a:r>
          </a:p>
          <a:p>
            <a:pPr>
              <a:spcBef>
                <a:spcPct val="50000"/>
              </a:spcBef>
            </a:pPr>
            <a:r>
              <a:rPr lang="en-US" sz="2000"/>
              <a:t>5. Proposed for IEEE 802.20 (to come) for high mobility communications (cars, trains …)</a:t>
            </a:r>
          </a:p>
        </p:txBody>
      </p:sp>
      <p:sp>
        <p:nvSpPr>
          <p:cNvPr id="189444" name="Line 4"/>
          <p:cNvSpPr>
            <a:spLocks noChangeShapeType="1"/>
          </p:cNvSpPr>
          <p:nvPr/>
        </p:nvSpPr>
        <p:spPr bwMode="auto">
          <a:xfrm>
            <a:off x="228600" y="609600"/>
            <a:ext cx="8610600" cy="0"/>
          </a:xfrm>
          <a:prstGeom prst="line">
            <a:avLst/>
          </a:prstGeom>
          <a:noFill/>
          <a:ln w="28575">
            <a:solidFill>
              <a:srgbClr val="FF0000"/>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ext Box 2"/>
          <p:cNvSpPr txBox="1">
            <a:spLocks noChangeArrowheads="1"/>
          </p:cNvSpPr>
          <p:nvPr/>
        </p:nvSpPr>
        <p:spPr bwMode="auto">
          <a:xfrm>
            <a:off x="0" y="304800"/>
            <a:ext cx="9144000" cy="366713"/>
          </a:xfrm>
          <a:prstGeom prst="rect">
            <a:avLst/>
          </a:prstGeom>
          <a:noFill/>
          <a:ln w="9525">
            <a:noFill/>
            <a:miter lim="800000"/>
            <a:headEnd/>
            <a:tailEnd/>
          </a:ln>
          <a:effectLst/>
        </p:spPr>
        <p:txBody>
          <a:bodyPr>
            <a:spAutoFit/>
          </a:bodyPr>
          <a:lstStyle/>
          <a:p>
            <a:pPr>
              <a:spcBef>
                <a:spcPct val="50000"/>
              </a:spcBef>
            </a:pPr>
            <a:r>
              <a:rPr lang="en-US" b="1"/>
              <a:t>… with dispersive channel</a:t>
            </a:r>
          </a:p>
        </p:txBody>
      </p:sp>
      <p:sp>
        <p:nvSpPr>
          <p:cNvPr id="79875" name="Line 3"/>
          <p:cNvSpPr>
            <a:spLocks noChangeShapeType="1"/>
          </p:cNvSpPr>
          <p:nvPr/>
        </p:nvSpPr>
        <p:spPr bwMode="auto">
          <a:xfrm>
            <a:off x="914400" y="1447800"/>
            <a:ext cx="533400" cy="0"/>
          </a:xfrm>
          <a:prstGeom prst="line">
            <a:avLst/>
          </a:prstGeom>
          <a:noFill/>
          <a:ln w="9525">
            <a:solidFill>
              <a:schemeClr val="tx1"/>
            </a:solidFill>
            <a:round/>
            <a:headEnd/>
            <a:tailEnd type="triangle" w="med" len="med"/>
          </a:ln>
          <a:effectLst/>
        </p:spPr>
        <p:txBody>
          <a:bodyPr/>
          <a:lstStyle/>
          <a:p>
            <a:endParaRPr lang="en-US"/>
          </a:p>
        </p:txBody>
      </p:sp>
      <p:sp>
        <p:nvSpPr>
          <p:cNvPr id="79876" name="Line 4"/>
          <p:cNvSpPr>
            <a:spLocks noChangeShapeType="1"/>
          </p:cNvSpPr>
          <p:nvPr/>
        </p:nvSpPr>
        <p:spPr bwMode="auto">
          <a:xfrm>
            <a:off x="914400" y="2057400"/>
            <a:ext cx="533400" cy="0"/>
          </a:xfrm>
          <a:prstGeom prst="line">
            <a:avLst/>
          </a:prstGeom>
          <a:noFill/>
          <a:ln w="9525">
            <a:solidFill>
              <a:schemeClr val="tx1"/>
            </a:solidFill>
            <a:round/>
            <a:headEnd/>
            <a:tailEnd type="triangle" w="med" len="med"/>
          </a:ln>
          <a:effectLst/>
        </p:spPr>
        <p:txBody>
          <a:bodyPr/>
          <a:lstStyle/>
          <a:p>
            <a:endParaRPr lang="en-US"/>
          </a:p>
        </p:txBody>
      </p:sp>
      <p:sp>
        <p:nvSpPr>
          <p:cNvPr id="79877" name="Rectangle 5"/>
          <p:cNvSpPr>
            <a:spLocks noChangeArrowheads="1"/>
          </p:cNvSpPr>
          <p:nvPr/>
        </p:nvSpPr>
        <p:spPr bwMode="auto">
          <a:xfrm>
            <a:off x="1447800" y="1219200"/>
            <a:ext cx="1143000" cy="1066800"/>
          </a:xfrm>
          <a:prstGeom prst="rect">
            <a:avLst/>
          </a:prstGeom>
          <a:noFill/>
          <a:ln w="9525">
            <a:solidFill>
              <a:schemeClr val="tx1"/>
            </a:solidFill>
            <a:miter lim="800000"/>
            <a:headEnd/>
            <a:tailEnd/>
          </a:ln>
          <a:effectLst/>
        </p:spPr>
        <p:txBody>
          <a:bodyPr wrap="none" anchor="ctr"/>
          <a:lstStyle/>
          <a:p>
            <a:endParaRPr lang="en-US"/>
          </a:p>
        </p:txBody>
      </p:sp>
      <p:sp>
        <p:nvSpPr>
          <p:cNvPr id="79878" name="Text Box 6"/>
          <p:cNvSpPr txBox="1">
            <a:spLocks noChangeArrowheads="1"/>
          </p:cNvSpPr>
          <p:nvPr/>
        </p:nvSpPr>
        <p:spPr bwMode="auto">
          <a:xfrm>
            <a:off x="1524000" y="1524000"/>
            <a:ext cx="990600" cy="457200"/>
          </a:xfrm>
          <a:prstGeom prst="rect">
            <a:avLst/>
          </a:prstGeom>
          <a:noFill/>
          <a:ln w="9525">
            <a:noFill/>
            <a:miter lim="800000"/>
            <a:headEnd/>
            <a:tailEnd/>
          </a:ln>
          <a:effectLst/>
        </p:spPr>
        <p:txBody>
          <a:bodyPr>
            <a:spAutoFit/>
          </a:bodyPr>
          <a:lstStyle/>
          <a:p>
            <a:pPr algn="ctr">
              <a:spcBef>
                <a:spcPct val="50000"/>
              </a:spcBef>
            </a:pPr>
            <a:r>
              <a:rPr lang="en-US" sz="2400" i="1"/>
              <a:t>xcorr</a:t>
            </a:r>
          </a:p>
        </p:txBody>
      </p:sp>
      <p:sp>
        <p:nvSpPr>
          <p:cNvPr id="79879" name="Line 7"/>
          <p:cNvSpPr>
            <a:spLocks noChangeShapeType="1"/>
          </p:cNvSpPr>
          <p:nvPr/>
        </p:nvSpPr>
        <p:spPr bwMode="auto">
          <a:xfrm>
            <a:off x="2590800" y="1752600"/>
            <a:ext cx="685800" cy="0"/>
          </a:xfrm>
          <a:prstGeom prst="line">
            <a:avLst/>
          </a:prstGeom>
          <a:noFill/>
          <a:ln w="9525">
            <a:solidFill>
              <a:schemeClr val="tx1"/>
            </a:solidFill>
            <a:round/>
            <a:headEnd/>
            <a:tailEnd type="triangle" w="med" len="med"/>
          </a:ln>
          <a:effectLst/>
        </p:spPr>
        <p:txBody>
          <a:bodyPr/>
          <a:lstStyle/>
          <a:p>
            <a:endParaRPr lang="en-US"/>
          </a:p>
        </p:txBody>
      </p:sp>
      <p:graphicFrame>
        <p:nvGraphicFramePr>
          <p:cNvPr id="79880" name="Object 8"/>
          <p:cNvGraphicFramePr>
            <a:graphicFrameLocks noChangeAspect="1"/>
          </p:cNvGraphicFramePr>
          <p:nvPr/>
        </p:nvGraphicFramePr>
        <p:xfrm>
          <a:off x="293688" y="1066800"/>
          <a:ext cx="550862" cy="366713"/>
        </p:xfrm>
        <a:graphic>
          <a:graphicData uri="http://schemas.openxmlformats.org/presentationml/2006/ole">
            <p:oleObj spid="_x0000_s79880" name="Equation" r:id="rId4" imgW="304560" imgH="203040" progId="Equation.3">
              <p:embed/>
            </p:oleObj>
          </a:graphicData>
        </a:graphic>
      </p:graphicFrame>
      <p:graphicFrame>
        <p:nvGraphicFramePr>
          <p:cNvPr id="79881" name="Object 9"/>
          <p:cNvGraphicFramePr>
            <a:graphicFrameLocks noChangeAspect="1"/>
          </p:cNvGraphicFramePr>
          <p:nvPr/>
        </p:nvGraphicFramePr>
        <p:xfrm>
          <a:off x="304800" y="1905000"/>
          <a:ext cx="573088" cy="366713"/>
        </p:xfrm>
        <a:graphic>
          <a:graphicData uri="http://schemas.openxmlformats.org/presentationml/2006/ole">
            <p:oleObj spid="_x0000_s79881" name="Equation" r:id="rId5" imgW="317160" imgH="203040" progId="Equation.3">
              <p:embed/>
            </p:oleObj>
          </a:graphicData>
        </a:graphic>
      </p:graphicFrame>
      <p:sp>
        <p:nvSpPr>
          <p:cNvPr id="79883" name="Text Box 11"/>
          <p:cNvSpPr txBox="1">
            <a:spLocks noChangeArrowheads="1"/>
          </p:cNvSpPr>
          <p:nvPr/>
        </p:nvSpPr>
        <p:spPr bwMode="auto">
          <a:xfrm>
            <a:off x="0" y="2895600"/>
            <a:ext cx="9144000" cy="641350"/>
          </a:xfrm>
          <a:prstGeom prst="rect">
            <a:avLst/>
          </a:prstGeom>
          <a:noFill/>
          <a:ln w="9525">
            <a:noFill/>
            <a:miter lim="800000"/>
            <a:headEnd/>
            <a:tailEnd/>
          </a:ln>
          <a:effectLst/>
        </p:spPr>
        <p:txBody>
          <a:bodyPr>
            <a:spAutoFit/>
          </a:bodyPr>
          <a:lstStyle/>
          <a:p>
            <a:pPr>
              <a:spcBef>
                <a:spcPct val="50000"/>
              </a:spcBef>
            </a:pPr>
            <a:r>
              <a:rPr lang="en-US"/>
              <a:t>Since the preamble is random, almost white, recall that the crosscorrelation yields the impulse response of the channel</a:t>
            </a:r>
          </a:p>
        </p:txBody>
      </p:sp>
      <p:graphicFrame>
        <p:nvGraphicFramePr>
          <p:cNvPr id="79884" name="Object 12"/>
          <p:cNvGraphicFramePr>
            <a:graphicFrameLocks noChangeAspect="1"/>
          </p:cNvGraphicFramePr>
          <p:nvPr/>
        </p:nvGraphicFramePr>
        <p:xfrm>
          <a:off x="293688" y="3733800"/>
          <a:ext cx="550862" cy="366713"/>
        </p:xfrm>
        <a:graphic>
          <a:graphicData uri="http://schemas.openxmlformats.org/presentationml/2006/ole">
            <p:oleObj spid="_x0000_s79884" name="Equation" r:id="rId6" imgW="304560" imgH="203040" progId="Equation.3">
              <p:embed/>
            </p:oleObj>
          </a:graphicData>
        </a:graphic>
      </p:graphicFrame>
      <p:sp>
        <p:nvSpPr>
          <p:cNvPr id="79885" name="Rectangle 13"/>
          <p:cNvSpPr>
            <a:spLocks noChangeArrowheads="1"/>
          </p:cNvSpPr>
          <p:nvPr/>
        </p:nvSpPr>
        <p:spPr bwMode="auto">
          <a:xfrm>
            <a:off x="990600" y="4191000"/>
            <a:ext cx="623888" cy="3762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86" name="Line 14"/>
          <p:cNvSpPr>
            <a:spLocks noChangeShapeType="1"/>
          </p:cNvSpPr>
          <p:nvPr/>
        </p:nvSpPr>
        <p:spPr bwMode="auto">
          <a:xfrm flipV="1">
            <a:off x="381000" y="4572000"/>
            <a:ext cx="4876800" cy="0"/>
          </a:xfrm>
          <a:prstGeom prst="line">
            <a:avLst/>
          </a:prstGeom>
          <a:noFill/>
          <a:ln w="9525">
            <a:solidFill>
              <a:schemeClr val="tx1"/>
            </a:solidFill>
            <a:round/>
            <a:headEnd/>
            <a:tailEnd type="triangle" w="med" len="med"/>
          </a:ln>
          <a:effectLst/>
        </p:spPr>
        <p:txBody>
          <a:bodyPr/>
          <a:lstStyle/>
          <a:p>
            <a:endParaRPr lang="en-US"/>
          </a:p>
        </p:txBody>
      </p:sp>
      <p:sp>
        <p:nvSpPr>
          <p:cNvPr id="79887" name="Rectangle 15"/>
          <p:cNvSpPr>
            <a:spLocks noChangeArrowheads="1"/>
          </p:cNvSpPr>
          <p:nvPr/>
        </p:nvSpPr>
        <p:spPr bwMode="auto">
          <a:xfrm>
            <a:off x="2819400" y="4178300"/>
            <a:ext cx="1219200" cy="3762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88" name="Rectangle 16"/>
          <p:cNvSpPr>
            <a:spLocks noChangeArrowheads="1"/>
          </p:cNvSpPr>
          <p:nvPr/>
        </p:nvSpPr>
        <p:spPr bwMode="auto">
          <a:xfrm>
            <a:off x="1600200" y="4178300"/>
            <a:ext cx="1233488" cy="3762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89" name="Freeform 17"/>
          <p:cNvSpPr>
            <a:spLocks/>
          </p:cNvSpPr>
          <p:nvPr/>
        </p:nvSpPr>
        <p:spPr bwMode="auto">
          <a:xfrm>
            <a:off x="228600" y="4254500"/>
            <a:ext cx="762000" cy="304800"/>
          </a:xfrm>
          <a:custGeom>
            <a:avLst/>
            <a:gdLst/>
            <a:ahLst/>
            <a:cxnLst>
              <a:cxn ang="0">
                <a:pos x="0" y="592"/>
              </a:cxn>
              <a:cxn ang="0">
                <a:pos x="48" y="112"/>
              </a:cxn>
              <a:cxn ang="0">
                <a:pos x="96" y="784"/>
              </a:cxn>
              <a:cxn ang="0">
                <a:pos x="144" y="352"/>
              </a:cxn>
              <a:cxn ang="0">
                <a:pos x="192" y="640"/>
              </a:cxn>
              <a:cxn ang="0">
                <a:pos x="240" y="256"/>
              </a:cxn>
              <a:cxn ang="0">
                <a:pos x="288" y="688"/>
              </a:cxn>
              <a:cxn ang="0">
                <a:pos x="384" y="304"/>
              </a:cxn>
              <a:cxn ang="0">
                <a:pos x="432" y="640"/>
              </a:cxn>
              <a:cxn ang="0">
                <a:pos x="480" y="256"/>
              </a:cxn>
              <a:cxn ang="0">
                <a:pos x="528" y="688"/>
              </a:cxn>
              <a:cxn ang="0">
                <a:pos x="720" y="16"/>
              </a:cxn>
              <a:cxn ang="0">
                <a:pos x="768" y="784"/>
              </a:cxn>
              <a:cxn ang="0">
                <a:pos x="1008" y="208"/>
              </a:cxn>
              <a:cxn ang="0">
                <a:pos x="1104" y="688"/>
              </a:cxn>
              <a:cxn ang="0">
                <a:pos x="1200" y="160"/>
              </a:cxn>
              <a:cxn ang="0">
                <a:pos x="1248" y="352"/>
              </a:cxn>
              <a:cxn ang="0">
                <a:pos x="1296" y="112"/>
              </a:cxn>
              <a:cxn ang="0">
                <a:pos x="1488" y="832"/>
              </a:cxn>
              <a:cxn ang="0">
                <a:pos x="1728" y="112"/>
              </a:cxn>
              <a:cxn ang="0">
                <a:pos x="1824" y="352"/>
              </a:cxn>
              <a:cxn ang="0">
                <a:pos x="1872" y="160"/>
              </a:cxn>
              <a:cxn ang="0">
                <a:pos x="1968" y="736"/>
              </a:cxn>
              <a:cxn ang="0">
                <a:pos x="2160" y="160"/>
              </a:cxn>
              <a:cxn ang="0">
                <a:pos x="2256" y="304"/>
              </a:cxn>
              <a:cxn ang="0">
                <a:pos x="2256" y="160"/>
              </a:cxn>
              <a:cxn ang="0">
                <a:pos x="2400" y="784"/>
              </a:cxn>
              <a:cxn ang="0">
                <a:pos x="2448" y="640"/>
              </a:cxn>
              <a:cxn ang="0">
                <a:pos x="2496" y="688"/>
              </a:cxn>
              <a:cxn ang="0">
                <a:pos x="2544" y="352"/>
              </a:cxn>
              <a:cxn ang="0">
                <a:pos x="2592" y="544"/>
              </a:cxn>
              <a:cxn ang="0">
                <a:pos x="2688" y="256"/>
              </a:cxn>
              <a:cxn ang="0">
                <a:pos x="2688" y="784"/>
              </a:cxn>
              <a:cxn ang="0">
                <a:pos x="2832" y="208"/>
              </a:cxn>
            </a:cxnLst>
            <a:rect l="0" t="0" r="r" b="b"/>
            <a:pathLst>
              <a:path w="2832" h="864">
                <a:moveTo>
                  <a:pt x="0" y="592"/>
                </a:moveTo>
                <a:cubicBezTo>
                  <a:pt x="16" y="336"/>
                  <a:pt x="32" y="80"/>
                  <a:pt x="48" y="112"/>
                </a:cubicBezTo>
                <a:cubicBezTo>
                  <a:pt x="64" y="144"/>
                  <a:pt x="80" y="744"/>
                  <a:pt x="96" y="784"/>
                </a:cubicBezTo>
                <a:cubicBezTo>
                  <a:pt x="112" y="824"/>
                  <a:pt x="128" y="376"/>
                  <a:pt x="144" y="352"/>
                </a:cubicBezTo>
                <a:cubicBezTo>
                  <a:pt x="160" y="328"/>
                  <a:pt x="176" y="656"/>
                  <a:pt x="192" y="640"/>
                </a:cubicBezTo>
                <a:cubicBezTo>
                  <a:pt x="208" y="624"/>
                  <a:pt x="224" y="248"/>
                  <a:pt x="240" y="256"/>
                </a:cubicBezTo>
                <a:cubicBezTo>
                  <a:pt x="256" y="264"/>
                  <a:pt x="264" y="680"/>
                  <a:pt x="288" y="688"/>
                </a:cubicBezTo>
                <a:cubicBezTo>
                  <a:pt x="312" y="696"/>
                  <a:pt x="360" y="312"/>
                  <a:pt x="384" y="304"/>
                </a:cubicBezTo>
                <a:cubicBezTo>
                  <a:pt x="408" y="296"/>
                  <a:pt x="416" y="648"/>
                  <a:pt x="432" y="640"/>
                </a:cubicBezTo>
                <a:cubicBezTo>
                  <a:pt x="448" y="632"/>
                  <a:pt x="464" y="248"/>
                  <a:pt x="480" y="256"/>
                </a:cubicBezTo>
                <a:cubicBezTo>
                  <a:pt x="496" y="264"/>
                  <a:pt x="488" y="728"/>
                  <a:pt x="528" y="688"/>
                </a:cubicBezTo>
                <a:cubicBezTo>
                  <a:pt x="568" y="648"/>
                  <a:pt x="680" y="0"/>
                  <a:pt x="720" y="16"/>
                </a:cubicBezTo>
                <a:cubicBezTo>
                  <a:pt x="760" y="32"/>
                  <a:pt x="720" y="752"/>
                  <a:pt x="768" y="784"/>
                </a:cubicBezTo>
                <a:cubicBezTo>
                  <a:pt x="816" y="816"/>
                  <a:pt x="952" y="224"/>
                  <a:pt x="1008" y="208"/>
                </a:cubicBezTo>
                <a:cubicBezTo>
                  <a:pt x="1064" y="192"/>
                  <a:pt x="1072" y="696"/>
                  <a:pt x="1104" y="688"/>
                </a:cubicBezTo>
                <a:cubicBezTo>
                  <a:pt x="1136" y="680"/>
                  <a:pt x="1176" y="216"/>
                  <a:pt x="1200" y="160"/>
                </a:cubicBezTo>
                <a:cubicBezTo>
                  <a:pt x="1224" y="104"/>
                  <a:pt x="1232" y="360"/>
                  <a:pt x="1248" y="352"/>
                </a:cubicBezTo>
                <a:cubicBezTo>
                  <a:pt x="1264" y="344"/>
                  <a:pt x="1256" y="32"/>
                  <a:pt x="1296" y="112"/>
                </a:cubicBezTo>
                <a:cubicBezTo>
                  <a:pt x="1336" y="192"/>
                  <a:pt x="1416" y="832"/>
                  <a:pt x="1488" y="832"/>
                </a:cubicBezTo>
                <a:cubicBezTo>
                  <a:pt x="1560" y="832"/>
                  <a:pt x="1672" y="192"/>
                  <a:pt x="1728" y="112"/>
                </a:cubicBezTo>
                <a:cubicBezTo>
                  <a:pt x="1784" y="32"/>
                  <a:pt x="1800" y="344"/>
                  <a:pt x="1824" y="352"/>
                </a:cubicBezTo>
                <a:cubicBezTo>
                  <a:pt x="1848" y="360"/>
                  <a:pt x="1848" y="96"/>
                  <a:pt x="1872" y="160"/>
                </a:cubicBezTo>
                <a:cubicBezTo>
                  <a:pt x="1896" y="224"/>
                  <a:pt x="1920" y="736"/>
                  <a:pt x="1968" y="736"/>
                </a:cubicBezTo>
                <a:cubicBezTo>
                  <a:pt x="2016" y="736"/>
                  <a:pt x="2112" y="232"/>
                  <a:pt x="2160" y="160"/>
                </a:cubicBezTo>
                <a:cubicBezTo>
                  <a:pt x="2208" y="88"/>
                  <a:pt x="2240" y="304"/>
                  <a:pt x="2256" y="304"/>
                </a:cubicBezTo>
                <a:cubicBezTo>
                  <a:pt x="2272" y="304"/>
                  <a:pt x="2232" y="80"/>
                  <a:pt x="2256" y="160"/>
                </a:cubicBezTo>
                <a:cubicBezTo>
                  <a:pt x="2280" y="240"/>
                  <a:pt x="2368" y="704"/>
                  <a:pt x="2400" y="784"/>
                </a:cubicBezTo>
                <a:cubicBezTo>
                  <a:pt x="2432" y="864"/>
                  <a:pt x="2432" y="656"/>
                  <a:pt x="2448" y="640"/>
                </a:cubicBezTo>
                <a:cubicBezTo>
                  <a:pt x="2464" y="624"/>
                  <a:pt x="2480" y="736"/>
                  <a:pt x="2496" y="688"/>
                </a:cubicBezTo>
                <a:cubicBezTo>
                  <a:pt x="2512" y="640"/>
                  <a:pt x="2528" y="376"/>
                  <a:pt x="2544" y="352"/>
                </a:cubicBezTo>
                <a:cubicBezTo>
                  <a:pt x="2560" y="328"/>
                  <a:pt x="2568" y="560"/>
                  <a:pt x="2592" y="544"/>
                </a:cubicBezTo>
                <a:cubicBezTo>
                  <a:pt x="2616" y="528"/>
                  <a:pt x="2672" y="216"/>
                  <a:pt x="2688" y="256"/>
                </a:cubicBezTo>
                <a:cubicBezTo>
                  <a:pt x="2704" y="296"/>
                  <a:pt x="2664" y="792"/>
                  <a:pt x="2688" y="784"/>
                </a:cubicBezTo>
                <a:cubicBezTo>
                  <a:pt x="2712" y="776"/>
                  <a:pt x="2772" y="492"/>
                  <a:pt x="2832" y="208"/>
                </a:cubicBezTo>
              </a:path>
            </a:pathLst>
          </a:custGeom>
          <a:noFill/>
          <a:ln w="9525">
            <a:solidFill>
              <a:schemeClr val="tx1"/>
            </a:solidFill>
            <a:round/>
            <a:headEnd/>
            <a:tailEnd/>
          </a:ln>
          <a:effectLst/>
        </p:spPr>
        <p:txBody>
          <a:bodyPr/>
          <a:lstStyle/>
          <a:p>
            <a:endParaRPr lang="en-US"/>
          </a:p>
        </p:txBody>
      </p:sp>
      <p:sp>
        <p:nvSpPr>
          <p:cNvPr id="79890" name="Text Box 18"/>
          <p:cNvSpPr txBox="1">
            <a:spLocks noChangeArrowheads="1"/>
          </p:cNvSpPr>
          <p:nvPr/>
        </p:nvSpPr>
        <p:spPr bwMode="auto">
          <a:xfrm>
            <a:off x="1066800" y="4191000"/>
            <a:ext cx="533400" cy="366713"/>
          </a:xfrm>
          <a:prstGeom prst="rect">
            <a:avLst/>
          </a:prstGeom>
          <a:noFill/>
          <a:ln w="9525">
            <a:noFill/>
            <a:miter lim="800000"/>
            <a:headEnd/>
            <a:tailEnd/>
          </a:ln>
          <a:effectLst/>
        </p:spPr>
        <p:txBody>
          <a:bodyPr>
            <a:spAutoFit/>
          </a:bodyPr>
          <a:lstStyle/>
          <a:p>
            <a:pPr algn="ctr">
              <a:spcBef>
                <a:spcPct val="50000"/>
              </a:spcBef>
            </a:pPr>
            <a:r>
              <a:rPr lang="en-US" i="1"/>
              <a:t>64</a:t>
            </a:r>
          </a:p>
        </p:txBody>
      </p:sp>
      <p:sp>
        <p:nvSpPr>
          <p:cNvPr id="79891" name="Text Box 19"/>
          <p:cNvSpPr txBox="1">
            <a:spLocks noChangeArrowheads="1"/>
          </p:cNvSpPr>
          <p:nvPr/>
        </p:nvSpPr>
        <p:spPr bwMode="auto">
          <a:xfrm>
            <a:off x="1828800" y="4191000"/>
            <a:ext cx="685800" cy="366713"/>
          </a:xfrm>
          <a:prstGeom prst="rect">
            <a:avLst/>
          </a:prstGeom>
          <a:noFill/>
          <a:ln w="9525">
            <a:noFill/>
            <a:miter lim="800000"/>
            <a:headEnd/>
            <a:tailEnd/>
          </a:ln>
          <a:effectLst/>
        </p:spPr>
        <p:txBody>
          <a:bodyPr>
            <a:spAutoFit/>
          </a:bodyPr>
          <a:lstStyle/>
          <a:p>
            <a:pPr algn="ctr">
              <a:spcBef>
                <a:spcPct val="50000"/>
              </a:spcBef>
            </a:pPr>
            <a:r>
              <a:rPr lang="en-US" i="1"/>
              <a:t>128</a:t>
            </a:r>
          </a:p>
        </p:txBody>
      </p:sp>
      <p:sp>
        <p:nvSpPr>
          <p:cNvPr id="79892" name="Text Box 20"/>
          <p:cNvSpPr txBox="1">
            <a:spLocks noChangeArrowheads="1"/>
          </p:cNvSpPr>
          <p:nvPr/>
        </p:nvSpPr>
        <p:spPr bwMode="auto">
          <a:xfrm>
            <a:off x="3048000" y="4191000"/>
            <a:ext cx="685800" cy="366713"/>
          </a:xfrm>
          <a:prstGeom prst="rect">
            <a:avLst/>
          </a:prstGeom>
          <a:noFill/>
          <a:ln w="9525">
            <a:noFill/>
            <a:miter lim="800000"/>
            <a:headEnd/>
            <a:tailEnd/>
          </a:ln>
          <a:effectLst/>
        </p:spPr>
        <p:txBody>
          <a:bodyPr>
            <a:spAutoFit/>
          </a:bodyPr>
          <a:lstStyle/>
          <a:p>
            <a:pPr algn="ctr">
              <a:spcBef>
                <a:spcPct val="50000"/>
              </a:spcBef>
            </a:pPr>
            <a:r>
              <a:rPr lang="en-US" i="1"/>
              <a:t>128</a:t>
            </a:r>
          </a:p>
        </p:txBody>
      </p:sp>
      <p:graphicFrame>
        <p:nvGraphicFramePr>
          <p:cNvPr id="79893" name="Object 21"/>
          <p:cNvGraphicFramePr>
            <a:graphicFrameLocks noChangeAspect="1"/>
          </p:cNvGraphicFramePr>
          <p:nvPr/>
        </p:nvGraphicFramePr>
        <p:xfrm>
          <a:off x="4343400" y="4178300"/>
          <a:ext cx="622300" cy="266700"/>
        </p:xfrm>
        <a:graphic>
          <a:graphicData uri="http://schemas.openxmlformats.org/presentationml/2006/ole">
            <p:oleObj spid="_x0000_s79893" name="Equation" r:id="rId7" imgW="177480" imgH="75960" progId="Equation.3">
              <p:embed/>
            </p:oleObj>
          </a:graphicData>
        </a:graphic>
      </p:graphicFrame>
      <p:graphicFrame>
        <p:nvGraphicFramePr>
          <p:cNvPr id="79894" name="Object 22"/>
          <p:cNvGraphicFramePr>
            <a:graphicFrameLocks noChangeAspect="1"/>
          </p:cNvGraphicFramePr>
          <p:nvPr/>
        </p:nvGraphicFramePr>
        <p:xfrm>
          <a:off x="3962400" y="4635500"/>
          <a:ext cx="330200" cy="457200"/>
        </p:xfrm>
        <a:graphic>
          <a:graphicData uri="http://schemas.openxmlformats.org/presentationml/2006/ole">
            <p:oleObj spid="_x0000_s79894" name="Equation" r:id="rId8" imgW="164880" imgH="228600" progId="Equation.3">
              <p:embed/>
            </p:oleObj>
          </a:graphicData>
        </a:graphic>
      </p:graphicFrame>
      <p:graphicFrame>
        <p:nvGraphicFramePr>
          <p:cNvPr id="79895" name="Object 23"/>
          <p:cNvGraphicFramePr>
            <a:graphicFrameLocks noChangeAspect="1"/>
          </p:cNvGraphicFramePr>
          <p:nvPr/>
        </p:nvGraphicFramePr>
        <p:xfrm>
          <a:off x="5334000" y="4495800"/>
          <a:ext cx="254000" cy="279400"/>
        </p:xfrm>
        <a:graphic>
          <a:graphicData uri="http://schemas.openxmlformats.org/presentationml/2006/ole">
            <p:oleObj spid="_x0000_s79895" name="Equation" r:id="rId9" imgW="126720" imgH="139680" progId="Equation.3">
              <p:embed/>
            </p:oleObj>
          </a:graphicData>
        </a:graphic>
      </p:graphicFrame>
      <p:sp>
        <p:nvSpPr>
          <p:cNvPr id="79896" name="Line 24"/>
          <p:cNvSpPr>
            <a:spLocks noChangeShapeType="1"/>
          </p:cNvSpPr>
          <p:nvPr/>
        </p:nvSpPr>
        <p:spPr bwMode="auto">
          <a:xfrm>
            <a:off x="457200" y="5943600"/>
            <a:ext cx="2438400" cy="0"/>
          </a:xfrm>
          <a:prstGeom prst="line">
            <a:avLst/>
          </a:prstGeom>
          <a:noFill/>
          <a:ln w="9525">
            <a:solidFill>
              <a:schemeClr val="tx1"/>
            </a:solidFill>
            <a:round/>
            <a:headEnd/>
            <a:tailEnd type="triangle" w="med" len="med"/>
          </a:ln>
          <a:effectLst/>
        </p:spPr>
        <p:txBody>
          <a:bodyPr/>
          <a:lstStyle/>
          <a:p>
            <a:endParaRPr lang="en-US"/>
          </a:p>
        </p:txBody>
      </p:sp>
      <p:graphicFrame>
        <p:nvGraphicFramePr>
          <p:cNvPr id="79897" name="Object 25"/>
          <p:cNvGraphicFramePr>
            <a:graphicFrameLocks noChangeAspect="1"/>
          </p:cNvGraphicFramePr>
          <p:nvPr/>
        </p:nvGraphicFramePr>
        <p:xfrm>
          <a:off x="2743200" y="6096000"/>
          <a:ext cx="254000" cy="279400"/>
        </p:xfrm>
        <a:graphic>
          <a:graphicData uri="http://schemas.openxmlformats.org/presentationml/2006/ole">
            <p:oleObj spid="_x0000_s79897" name="Equation" r:id="rId10" imgW="126720" imgH="139680" progId="Equation.3">
              <p:embed/>
            </p:oleObj>
          </a:graphicData>
        </a:graphic>
      </p:graphicFrame>
      <p:sp>
        <p:nvSpPr>
          <p:cNvPr id="79898" name="Rectangle 26"/>
          <p:cNvSpPr>
            <a:spLocks noChangeArrowheads="1"/>
          </p:cNvSpPr>
          <p:nvPr/>
        </p:nvSpPr>
        <p:spPr bwMode="auto">
          <a:xfrm>
            <a:off x="609600" y="5562600"/>
            <a:ext cx="1233488" cy="3762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99" name="Text Box 27"/>
          <p:cNvSpPr txBox="1">
            <a:spLocks noChangeArrowheads="1"/>
          </p:cNvSpPr>
          <p:nvPr/>
        </p:nvSpPr>
        <p:spPr bwMode="auto">
          <a:xfrm>
            <a:off x="838200" y="5575300"/>
            <a:ext cx="685800" cy="366713"/>
          </a:xfrm>
          <a:prstGeom prst="rect">
            <a:avLst/>
          </a:prstGeom>
          <a:noFill/>
          <a:ln w="9525">
            <a:noFill/>
            <a:miter lim="800000"/>
            <a:headEnd/>
            <a:tailEnd/>
          </a:ln>
          <a:effectLst/>
        </p:spPr>
        <p:txBody>
          <a:bodyPr>
            <a:spAutoFit/>
          </a:bodyPr>
          <a:lstStyle/>
          <a:p>
            <a:pPr algn="ctr">
              <a:spcBef>
                <a:spcPct val="50000"/>
              </a:spcBef>
            </a:pPr>
            <a:r>
              <a:rPr lang="en-US" i="1"/>
              <a:t>128</a:t>
            </a:r>
          </a:p>
        </p:txBody>
      </p:sp>
      <p:sp>
        <p:nvSpPr>
          <p:cNvPr id="79900" name="Line 28"/>
          <p:cNvSpPr>
            <a:spLocks noChangeShapeType="1"/>
          </p:cNvSpPr>
          <p:nvPr/>
        </p:nvSpPr>
        <p:spPr bwMode="auto">
          <a:xfrm>
            <a:off x="609600" y="5867400"/>
            <a:ext cx="0" cy="228600"/>
          </a:xfrm>
          <a:prstGeom prst="line">
            <a:avLst/>
          </a:prstGeom>
          <a:noFill/>
          <a:ln w="9525">
            <a:solidFill>
              <a:schemeClr val="tx1"/>
            </a:solidFill>
            <a:round/>
            <a:headEnd/>
            <a:tailEnd/>
          </a:ln>
          <a:effectLst/>
        </p:spPr>
        <p:txBody>
          <a:bodyPr/>
          <a:lstStyle/>
          <a:p>
            <a:endParaRPr lang="en-US"/>
          </a:p>
        </p:txBody>
      </p:sp>
      <p:graphicFrame>
        <p:nvGraphicFramePr>
          <p:cNvPr id="79901" name="Object 29"/>
          <p:cNvGraphicFramePr>
            <a:graphicFrameLocks noChangeAspect="1"/>
          </p:cNvGraphicFramePr>
          <p:nvPr/>
        </p:nvGraphicFramePr>
        <p:xfrm>
          <a:off x="457200" y="6096000"/>
          <a:ext cx="280988" cy="393700"/>
        </p:xfrm>
        <a:graphic>
          <a:graphicData uri="http://schemas.openxmlformats.org/presentationml/2006/ole">
            <p:oleObj spid="_x0000_s79901" name="Equation" r:id="rId11" imgW="126720" imgH="177480" progId="Equation.3">
              <p:embed/>
            </p:oleObj>
          </a:graphicData>
        </a:graphic>
      </p:graphicFrame>
      <p:graphicFrame>
        <p:nvGraphicFramePr>
          <p:cNvPr id="79902" name="Object 30"/>
          <p:cNvGraphicFramePr>
            <a:graphicFrameLocks noChangeAspect="1"/>
          </p:cNvGraphicFramePr>
          <p:nvPr/>
        </p:nvGraphicFramePr>
        <p:xfrm>
          <a:off x="1522413" y="6096000"/>
          <a:ext cx="588962" cy="393700"/>
        </p:xfrm>
        <a:graphic>
          <a:graphicData uri="http://schemas.openxmlformats.org/presentationml/2006/ole">
            <p:oleObj spid="_x0000_s79902" name="Equation" r:id="rId12" imgW="266400" imgH="177480" progId="Equation.3">
              <p:embed/>
            </p:oleObj>
          </a:graphicData>
        </a:graphic>
      </p:graphicFrame>
      <p:graphicFrame>
        <p:nvGraphicFramePr>
          <p:cNvPr id="79903" name="Object 31"/>
          <p:cNvGraphicFramePr>
            <a:graphicFrameLocks noChangeAspect="1"/>
          </p:cNvGraphicFramePr>
          <p:nvPr/>
        </p:nvGraphicFramePr>
        <p:xfrm>
          <a:off x="282575" y="5105400"/>
          <a:ext cx="573088" cy="366713"/>
        </p:xfrm>
        <a:graphic>
          <a:graphicData uri="http://schemas.openxmlformats.org/presentationml/2006/ole">
            <p:oleObj spid="_x0000_s79903" name="Equation" r:id="rId13" imgW="317160" imgH="203040" progId="Equation.3">
              <p:embed/>
            </p:oleObj>
          </a:graphicData>
        </a:graphic>
      </p:graphicFrame>
      <p:sp>
        <p:nvSpPr>
          <p:cNvPr id="79904" name="Line 32"/>
          <p:cNvSpPr>
            <a:spLocks noChangeShapeType="1"/>
          </p:cNvSpPr>
          <p:nvPr/>
        </p:nvSpPr>
        <p:spPr bwMode="auto">
          <a:xfrm>
            <a:off x="6400800" y="5638800"/>
            <a:ext cx="2438400" cy="0"/>
          </a:xfrm>
          <a:prstGeom prst="line">
            <a:avLst/>
          </a:prstGeom>
          <a:noFill/>
          <a:ln w="9525">
            <a:solidFill>
              <a:schemeClr val="tx1"/>
            </a:solidFill>
            <a:round/>
            <a:headEnd/>
            <a:tailEnd type="triangle" w="med" len="med"/>
          </a:ln>
          <a:effectLst/>
        </p:spPr>
        <p:txBody>
          <a:bodyPr/>
          <a:lstStyle/>
          <a:p>
            <a:endParaRPr lang="en-US"/>
          </a:p>
        </p:txBody>
      </p:sp>
      <p:sp>
        <p:nvSpPr>
          <p:cNvPr id="79906" name="Line 34"/>
          <p:cNvSpPr>
            <a:spLocks noChangeShapeType="1"/>
          </p:cNvSpPr>
          <p:nvPr/>
        </p:nvSpPr>
        <p:spPr bwMode="auto">
          <a:xfrm>
            <a:off x="7924800" y="5562600"/>
            <a:ext cx="0" cy="228600"/>
          </a:xfrm>
          <a:prstGeom prst="line">
            <a:avLst/>
          </a:prstGeom>
          <a:noFill/>
          <a:ln w="9525">
            <a:solidFill>
              <a:schemeClr val="tx1"/>
            </a:solidFill>
            <a:round/>
            <a:headEnd/>
            <a:tailEnd/>
          </a:ln>
          <a:effectLst/>
        </p:spPr>
        <p:txBody>
          <a:bodyPr/>
          <a:lstStyle/>
          <a:p>
            <a:endParaRPr lang="en-US"/>
          </a:p>
        </p:txBody>
      </p:sp>
      <p:sp>
        <p:nvSpPr>
          <p:cNvPr id="79907" name="Line 35"/>
          <p:cNvSpPr>
            <a:spLocks noChangeShapeType="1"/>
          </p:cNvSpPr>
          <p:nvPr/>
        </p:nvSpPr>
        <p:spPr bwMode="auto">
          <a:xfrm>
            <a:off x="7162800" y="5562600"/>
            <a:ext cx="0" cy="228600"/>
          </a:xfrm>
          <a:prstGeom prst="line">
            <a:avLst/>
          </a:prstGeom>
          <a:noFill/>
          <a:ln w="9525">
            <a:solidFill>
              <a:schemeClr val="tx1"/>
            </a:solidFill>
            <a:round/>
            <a:headEnd/>
            <a:tailEnd/>
          </a:ln>
          <a:effectLst/>
        </p:spPr>
        <p:txBody>
          <a:bodyPr/>
          <a:lstStyle/>
          <a:p>
            <a:endParaRPr lang="en-US"/>
          </a:p>
        </p:txBody>
      </p:sp>
      <p:graphicFrame>
        <p:nvGraphicFramePr>
          <p:cNvPr id="79908" name="Object 36"/>
          <p:cNvGraphicFramePr>
            <a:graphicFrameLocks noChangeAspect="1"/>
          </p:cNvGraphicFramePr>
          <p:nvPr/>
        </p:nvGraphicFramePr>
        <p:xfrm>
          <a:off x="7416800" y="5791200"/>
          <a:ext cx="1041400" cy="457200"/>
        </p:xfrm>
        <a:graphic>
          <a:graphicData uri="http://schemas.openxmlformats.org/presentationml/2006/ole">
            <p:oleObj spid="_x0000_s79908" name="Equation" r:id="rId14" imgW="520560" imgH="228600" progId="Equation.DSMT4">
              <p:embed/>
            </p:oleObj>
          </a:graphicData>
        </a:graphic>
      </p:graphicFrame>
      <p:graphicFrame>
        <p:nvGraphicFramePr>
          <p:cNvPr id="79909" name="Object 37"/>
          <p:cNvGraphicFramePr>
            <a:graphicFrameLocks noChangeAspect="1"/>
          </p:cNvGraphicFramePr>
          <p:nvPr/>
        </p:nvGraphicFramePr>
        <p:xfrm>
          <a:off x="6299200" y="6019800"/>
          <a:ext cx="1092200" cy="457200"/>
        </p:xfrm>
        <a:graphic>
          <a:graphicData uri="http://schemas.openxmlformats.org/presentationml/2006/ole">
            <p:oleObj spid="_x0000_s79909" name="Equation" r:id="rId15" imgW="545760" imgH="228600" progId="Equation.DSMT4">
              <p:embed/>
            </p:oleObj>
          </a:graphicData>
        </a:graphic>
      </p:graphicFrame>
      <p:sp>
        <p:nvSpPr>
          <p:cNvPr id="79910" name="Line 38"/>
          <p:cNvSpPr>
            <a:spLocks noChangeShapeType="1"/>
          </p:cNvSpPr>
          <p:nvPr/>
        </p:nvSpPr>
        <p:spPr bwMode="auto">
          <a:xfrm flipV="1">
            <a:off x="6858000" y="5867400"/>
            <a:ext cx="228600" cy="228600"/>
          </a:xfrm>
          <a:prstGeom prst="line">
            <a:avLst/>
          </a:prstGeom>
          <a:noFill/>
          <a:ln w="9525">
            <a:solidFill>
              <a:schemeClr val="tx1"/>
            </a:solidFill>
            <a:round/>
            <a:headEnd/>
            <a:tailEnd type="triangle" w="med" len="med"/>
          </a:ln>
          <a:effectLst/>
        </p:spPr>
        <p:txBody>
          <a:bodyPr/>
          <a:lstStyle/>
          <a:p>
            <a:endParaRPr lang="en-US"/>
          </a:p>
        </p:txBody>
      </p:sp>
      <p:sp>
        <p:nvSpPr>
          <p:cNvPr id="79912" name="Line 40"/>
          <p:cNvSpPr>
            <a:spLocks noChangeShapeType="1"/>
          </p:cNvSpPr>
          <p:nvPr/>
        </p:nvSpPr>
        <p:spPr bwMode="auto">
          <a:xfrm flipV="1">
            <a:off x="6477000" y="4419600"/>
            <a:ext cx="0" cy="1371600"/>
          </a:xfrm>
          <a:prstGeom prst="line">
            <a:avLst/>
          </a:prstGeom>
          <a:noFill/>
          <a:ln w="9525">
            <a:solidFill>
              <a:schemeClr val="tx1"/>
            </a:solidFill>
            <a:round/>
            <a:headEnd/>
            <a:tailEnd type="triangle" w="med" len="med"/>
          </a:ln>
          <a:effectLst/>
        </p:spPr>
        <p:txBody>
          <a:bodyPr/>
          <a:lstStyle/>
          <a:p>
            <a:endParaRPr lang="en-US"/>
          </a:p>
        </p:txBody>
      </p:sp>
      <p:sp>
        <p:nvSpPr>
          <p:cNvPr id="79915" name="Freeform 43"/>
          <p:cNvSpPr>
            <a:spLocks/>
          </p:cNvSpPr>
          <p:nvPr/>
        </p:nvSpPr>
        <p:spPr bwMode="auto">
          <a:xfrm>
            <a:off x="6781800" y="4724400"/>
            <a:ext cx="698500" cy="1003300"/>
          </a:xfrm>
          <a:custGeom>
            <a:avLst/>
            <a:gdLst/>
            <a:ahLst/>
            <a:cxnLst>
              <a:cxn ang="0">
                <a:pos x="0" y="576"/>
              </a:cxn>
              <a:cxn ang="0">
                <a:pos x="96" y="576"/>
              </a:cxn>
              <a:cxn ang="0">
                <a:pos x="144" y="480"/>
              </a:cxn>
              <a:cxn ang="0">
                <a:pos x="192" y="576"/>
              </a:cxn>
              <a:cxn ang="0">
                <a:pos x="240" y="528"/>
              </a:cxn>
              <a:cxn ang="0">
                <a:pos x="288" y="576"/>
              </a:cxn>
              <a:cxn ang="0">
                <a:pos x="336" y="528"/>
              </a:cxn>
              <a:cxn ang="0">
                <a:pos x="384" y="576"/>
              </a:cxn>
              <a:cxn ang="0">
                <a:pos x="384" y="192"/>
              </a:cxn>
              <a:cxn ang="0">
                <a:pos x="432" y="576"/>
              </a:cxn>
              <a:cxn ang="0">
                <a:pos x="480" y="0"/>
              </a:cxn>
              <a:cxn ang="0">
                <a:pos x="480" y="576"/>
              </a:cxn>
              <a:cxn ang="0">
                <a:pos x="528" y="336"/>
              </a:cxn>
              <a:cxn ang="0">
                <a:pos x="528" y="576"/>
              </a:cxn>
              <a:cxn ang="0">
                <a:pos x="576" y="384"/>
              </a:cxn>
              <a:cxn ang="0">
                <a:pos x="576" y="576"/>
              </a:cxn>
              <a:cxn ang="0">
                <a:pos x="624" y="96"/>
              </a:cxn>
              <a:cxn ang="0">
                <a:pos x="624" y="576"/>
              </a:cxn>
              <a:cxn ang="0">
                <a:pos x="672" y="384"/>
              </a:cxn>
              <a:cxn ang="0">
                <a:pos x="672" y="528"/>
              </a:cxn>
              <a:cxn ang="0">
                <a:pos x="672" y="288"/>
              </a:cxn>
              <a:cxn ang="0">
                <a:pos x="672" y="576"/>
              </a:cxn>
              <a:cxn ang="0">
                <a:pos x="720" y="384"/>
              </a:cxn>
              <a:cxn ang="0">
                <a:pos x="720" y="528"/>
              </a:cxn>
              <a:cxn ang="0">
                <a:pos x="768" y="480"/>
              </a:cxn>
              <a:cxn ang="0">
                <a:pos x="768" y="576"/>
              </a:cxn>
            </a:cxnLst>
            <a:rect l="0" t="0" r="r" b="b"/>
            <a:pathLst>
              <a:path w="776" h="632">
                <a:moveTo>
                  <a:pt x="0" y="576"/>
                </a:moveTo>
                <a:cubicBezTo>
                  <a:pt x="36" y="584"/>
                  <a:pt x="72" y="592"/>
                  <a:pt x="96" y="576"/>
                </a:cubicBezTo>
                <a:cubicBezTo>
                  <a:pt x="120" y="560"/>
                  <a:pt x="128" y="480"/>
                  <a:pt x="144" y="480"/>
                </a:cubicBezTo>
                <a:cubicBezTo>
                  <a:pt x="160" y="480"/>
                  <a:pt x="176" y="568"/>
                  <a:pt x="192" y="576"/>
                </a:cubicBezTo>
                <a:cubicBezTo>
                  <a:pt x="208" y="584"/>
                  <a:pt x="224" y="528"/>
                  <a:pt x="240" y="528"/>
                </a:cubicBezTo>
                <a:cubicBezTo>
                  <a:pt x="256" y="528"/>
                  <a:pt x="272" y="576"/>
                  <a:pt x="288" y="576"/>
                </a:cubicBezTo>
                <a:cubicBezTo>
                  <a:pt x="304" y="576"/>
                  <a:pt x="320" y="528"/>
                  <a:pt x="336" y="528"/>
                </a:cubicBezTo>
                <a:cubicBezTo>
                  <a:pt x="352" y="528"/>
                  <a:pt x="376" y="632"/>
                  <a:pt x="384" y="576"/>
                </a:cubicBezTo>
                <a:cubicBezTo>
                  <a:pt x="392" y="520"/>
                  <a:pt x="376" y="192"/>
                  <a:pt x="384" y="192"/>
                </a:cubicBezTo>
                <a:cubicBezTo>
                  <a:pt x="392" y="192"/>
                  <a:pt x="416" y="608"/>
                  <a:pt x="432" y="576"/>
                </a:cubicBezTo>
                <a:cubicBezTo>
                  <a:pt x="448" y="544"/>
                  <a:pt x="472" y="0"/>
                  <a:pt x="480" y="0"/>
                </a:cubicBezTo>
                <a:cubicBezTo>
                  <a:pt x="488" y="0"/>
                  <a:pt x="472" y="520"/>
                  <a:pt x="480" y="576"/>
                </a:cubicBezTo>
                <a:cubicBezTo>
                  <a:pt x="488" y="632"/>
                  <a:pt x="520" y="336"/>
                  <a:pt x="528" y="336"/>
                </a:cubicBezTo>
                <a:cubicBezTo>
                  <a:pt x="536" y="336"/>
                  <a:pt x="520" y="568"/>
                  <a:pt x="528" y="576"/>
                </a:cubicBezTo>
                <a:cubicBezTo>
                  <a:pt x="536" y="584"/>
                  <a:pt x="568" y="384"/>
                  <a:pt x="576" y="384"/>
                </a:cubicBezTo>
                <a:cubicBezTo>
                  <a:pt x="584" y="384"/>
                  <a:pt x="568" y="624"/>
                  <a:pt x="576" y="576"/>
                </a:cubicBezTo>
                <a:cubicBezTo>
                  <a:pt x="584" y="528"/>
                  <a:pt x="616" y="96"/>
                  <a:pt x="624" y="96"/>
                </a:cubicBezTo>
                <a:cubicBezTo>
                  <a:pt x="632" y="96"/>
                  <a:pt x="616" y="528"/>
                  <a:pt x="624" y="576"/>
                </a:cubicBezTo>
                <a:cubicBezTo>
                  <a:pt x="632" y="624"/>
                  <a:pt x="664" y="392"/>
                  <a:pt x="672" y="384"/>
                </a:cubicBezTo>
                <a:cubicBezTo>
                  <a:pt x="680" y="376"/>
                  <a:pt x="672" y="544"/>
                  <a:pt x="672" y="528"/>
                </a:cubicBezTo>
                <a:cubicBezTo>
                  <a:pt x="672" y="512"/>
                  <a:pt x="672" y="280"/>
                  <a:pt x="672" y="288"/>
                </a:cubicBezTo>
                <a:cubicBezTo>
                  <a:pt x="672" y="296"/>
                  <a:pt x="664" y="560"/>
                  <a:pt x="672" y="576"/>
                </a:cubicBezTo>
                <a:cubicBezTo>
                  <a:pt x="680" y="592"/>
                  <a:pt x="712" y="392"/>
                  <a:pt x="720" y="384"/>
                </a:cubicBezTo>
                <a:cubicBezTo>
                  <a:pt x="728" y="376"/>
                  <a:pt x="712" y="512"/>
                  <a:pt x="720" y="528"/>
                </a:cubicBezTo>
                <a:cubicBezTo>
                  <a:pt x="728" y="544"/>
                  <a:pt x="760" y="472"/>
                  <a:pt x="768" y="480"/>
                </a:cubicBezTo>
                <a:cubicBezTo>
                  <a:pt x="776" y="488"/>
                  <a:pt x="772" y="532"/>
                  <a:pt x="768" y="576"/>
                </a:cubicBezTo>
              </a:path>
            </a:pathLst>
          </a:custGeom>
          <a:noFill/>
          <a:ln w="9525">
            <a:solidFill>
              <a:schemeClr val="tx1"/>
            </a:solidFill>
            <a:round/>
            <a:headEnd/>
            <a:tailEnd/>
          </a:ln>
          <a:effectLst/>
        </p:spPr>
        <p:txBody>
          <a:bodyPr/>
          <a:lstStyle/>
          <a:p>
            <a:endParaRPr lang="en-US"/>
          </a:p>
        </p:txBody>
      </p:sp>
      <p:sp>
        <p:nvSpPr>
          <p:cNvPr id="79916" name="Freeform 44"/>
          <p:cNvSpPr>
            <a:spLocks/>
          </p:cNvSpPr>
          <p:nvPr/>
        </p:nvSpPr>
        <p:spPr bwMode="auto">
          <a:xfrm>
            <a:off x="7620000" y="4724400"/>
            <a:ext cx="698500" cy="1003300"/>
          </a:xfrm>
          <a:custGeom>
            <a:avLst/>
            <a:gdLst/>
            <a:ahLst/>
            <a:cxnLst>
              <a:cxn ang="0">
                <a:pos x="0" y="576"/>
              </a:cxn>
              <a:cxn ang="0">
                <a:pos x="96" y="576"/>
              </a:cxn>
              <a:cxn ang="0">
                <a:pos x="144" y="480"/>
              </a:cxn>
              <a:cxn ang="0">
                <a:pos x="192" y="576"/>
              </a:cxn>
              <a:cxn ang="0">
                <a:pos x="240" y="528"/>
              </a:cxn>
              <a:cxn ang="0">
                <a:pos x="288" y="576"/>
              </a:cxn>
              <a:cxn ang="0">
                <a:pos x="336" y="528"/>
              </a:cxn>
              <a:cxn ang="0">
                <a:pos x="384" y="576"/>
              </a:cxn>
              <a:cxn ang="0">
                <a:pos x="384" y="192"/>
              </a:cxn>
              <a:cxn ang="0">
                <a:pos x="432" y="576"/>
              </a:cxn>
              <a:cxn ang="0">
                <a:pos x="480" y="0"/>
              </a:cxn>
              <a:cxn ang="0">
                <a:pos x="480" y="576"/>
              </a:cxn>
              <a:cxn ang="0">
                <a:pos x="528" y="336"/>
              </a:cxn>
              <a:cxn ang="0">
                <a:pos x="528" y="576"/>
              </a:cxn>
              <a:cxn ang="0">
                <a:pos x="576" y="384"/>
              </a:cxn>
              <a:cxn ang="0">
                <a:pos x="576" y="576"/>
              </a:cxn>
              <a:cxn ang="0">
                <a:pos x="624" y="96"/>
              </a:cxn>
              <a:cxn ang="0">
                <a:pos x="624" y="576"/>
              </a:cxn>
              <a:cxn ang="0">
                <a:pos x="672" y="384"/>
              </a:cxn>
              <a:cxn ang="0">
                <a:pos x="672" y="528"/>
              </a:cxn>
              <a:cxn ang="0">
                <a:pos x="672" y="288"/>
              </a:cxn>
              <a:cxn ang="0">
                <a:pos x="672" y="576"/>
              </a:cxn>
              <a:cxn ang="0">
                <a:pos x="720" y="384"/>
              </a:cxn>
              <a:cxn ang="0">
                <a:pos x="720" y="528"/>
              </a:cxn>
              <a:cxn ang="0">
                <a:pos x="768" y="480"/>
              </a:cxn>
              <a:cxn ang="0">
                <a:pos x="768" y="576"/>
              </a:cxn>
            </a:cxnLst>
            <a:rect l="0" t="0" r="r" b="b"/>
            <a:pathLst>
              <a:path w="776" h="632">
                <a:moveTo>
                  <a:pt x="0" y="576"/>
                </a:moveTo>
                <a:cubicBezTo>
                  <a:pt x="36" y="584"/>
                  <a:pt x="72" y="592"/>
                  <a:pt x="96" y="576"/>
                </a:cubicBezTo>
                <a:cubicBezTo>
                  <a:pt x="120" y="560"/>
                  <a:pt x="128" y="480"/>
                  <a:pt x="144" y="480"/>
                </a:cubicBezTo>
                <a:cubicBezTo>
                  <a:pt x="160" y="480"/>
                  <a:pt x="176" y="568"/>
                  <a:pt x="192" y="576"/>
                </a:cubicBezTo>
                <a:cubicBezTo>
                  <a:pt x="208" y="584"/>
                  <a:pt x="224" y="528"/>
                  <a:pt x="240" y="528"/>
                </a:cubicBezTo>
                <a:cubicBezTo>
                  <a:pt x="256" y="528"/>
                  <a:pt x="272" y="576"/>
                  <a:pt x="288" y="576"/>
                </a:cubicBezTo>
                <a:cubicBezTo>
                  <a:pt x="304" y="576"/>
                  <a:pt x="320" y="528"/>
                  <a:pt x="336" y="528"/>
                </a:cubicBezTo>
                <a:cubicBezTo>
                  <a:pt x="352" y="528"/>
                  <a:pt x="376" y="632"/>
                  <a:pt x="384" y="576"/>
                </a:cubicBezTo>
                <a:cubicBezTo>
                  <a:pt x="392" y="520"/>
                  <a:pt x="376" y="192"/>
                  <a:pt x="384" y="192"/>
                </a:cubicBezTo>
                <a:cubicBezTo>
                  <a:pt x="392" y="192"/>
                  <a:pt x="416" y="608"/>
                  <a:pt x="432" y="576"/>
                </a:cubicBezTo>
                <a:cubicBezTo>
                  <a:pt x="448" y="544"/>
                  <a:pt x="472" y="0"/>
                  <a:pt x="480" y="0"/>
                </a:cubicBezTo>
                <a:cubicBezTo>
                  <a:pt x="488" y="0"/>
                  <a:pt x="472" y="520"/>
                  <a:pt x="480" y="576"/>
                </a:cubicBezTo>
                <a:cubicBezTo>
                  <a:pt x="488" y="632"/>
                  <a:pt x="520" y="336"/>
                  <a:pt x="528" y="336"/>
                </a:cubicBezTo>
                <a:cubicBezTo>
                  <a:pt x="536" y="336"/>
                  <a:pt x="520" y="568"/>
                  <a:pt x="528" y="576"/>
                </a:cubicBezTo>
                <a:cubicBezTo>
                  <a:pt x="536" y="584"/>
                  <a:pt x="568" y="384"/>
                  <a:pt x="576" y="384"/>
                </a:cubicBezTo>
                <a:cubicBezTo>
                  <a:pt x="584" y="384"/>
                  <a:pt x="568" y="624"/>
                  <a:pt x="576" y="576"/>
                </a:cubicBezTo>
                <a:cubicBezTo>
                  <a:pt x="584" y="528"/>
                  <a:pt x="616" y="96"/>
                  <a:pt x="624" y="96"/>
                </a:cubicBezTo>
                <a:cubicBezTo>
                  <a:pt x="632" y="96"/>
                  <a:pt x="616" y="528"/>
                  <a:pt x="624" y="576"/>
                </a:cubicBezTo>
                <a:cubicBezTo>
                  <a:pt x="632" y="624"/>
                  <a:pt x="664" y="392"/>
                  <a:pt x="672" y="384"/>
                </a:cubicBezTo>
                <a:cubicBezTo>
                  <a:pt x="680" y="376"/>
                  <a:pt x="672" y="544"/>
                  <a:pt x="672" y="528"/>
                </a:cubicBezTo>
                <a:cubicBezTo>
                  <a:pt x="672" y="512"/>
                  <a:pt x="672" y="280"/>
                  <a:pt x="672" y="288"/>
                </a:cubicBezTo>
                <a:cubicBezTo>
                  <a:pt x="672" y="296"/>
                  <a:pt x="664" y="560"/>
                  <a:pt x="672" y="576"/>
                </a:cubicBezTo>
                <a:cubicBezTo>
                  <a:pt x="680" y="592"/>
                  <a:pt x="712" y="392"/>
                  <a:pt x="720" y="384"/>
                </a:cubicBezTo>
                <a:cubicBezTo>
                  <a:pt x="728" y="376"/>
                  <a:pt x="712" y="512"/>
                  <a:pt x="720" y="528"/>
                </a:cubicBezTo>
                <a:cubicBezTo>
                  <a:pt x="728" y="544"/>
                  <a:pt x="760" y="472"/>
                  <a:pt x="768" y="480"/>
                </a:cubicBezTo>
                <a:cubicBezTo>
                  <a:pt x="776" y="488"/>
                  <a:pt x="772" y="532"/>
                  <a:pt x="768" y="576"/>
                </a:cubicBezTo>
              </a:path>
            </a:pathLst>
          </a:custGeom>
          <a:noFill/>
          <a:ln w="9525">
            <a:solidFill>
              <a:schemeClr val="tx1"/>
            </a:solidFill>
            <a:round/>
            <a:headEnd/>
            <a:tailEnd/>
          </a:ln>
          <a:effectLst/>
        </p:spPr>
        <p:txBody>
          <a:bodyPr/>
          <a:lstStyle/>
          <a:p>
            <a:endParaRPr lang="en-US"/>
          </a:p>
        </p:txBody>
      </p:sp>
      <p:graphicFrame>
        <p:nvGraphicFramePr>
          <p:cNvPr id="79917" name="Object 45"/>
          <p:cNvGraphicFramePr>
            <a:graphicFrameLocks noChangeAspect="1"/>
          </p:cNvGraphicFramePr>
          <p:nvPr/>
        </p:nvGraphicFramePr>
        <p:xfrm>
          <a:off x="6961188" y="3581400"/>
          <a:ext cx="1082675" cy="433388"/>
        </p:xfrm>
        <a:graphic>
          <a:graphicData uri="http://schemas.openxmlformats.org/presentationml/2006/ole">
            <p:oleObj spid="_x0000_s79917" name="Equation" r:id="rId16" imgW="507960" imgH="203040" progId="Equation.DSMT4">
              <p:embed/>
            </p:oleObj>
          </a:graphicData>
        </a:graphic>
      </p:graphicFrame>
      <p:sp>
        <p:nvSpPr>
          <p:cNvPr id="79918" name="Line 46"/>
          <p:cNvSpPr>
            <a:spLocks noChangeShapeType="1"/>
          </p:cNvSpPr>
          <p:nvPr/>
        </p:nvSpPr>
        <p:spPr bwMode="auto">
          <a:xfrm flipH="1">
            <a:off x="7239000" y="4038600"/>
            <a:ext cx="228600" cy="685800"/>
          </a:xfrm>
          <a:prstGeom prst="line">
            <a:avLst/>
          </a:prstGeom>
          <a:noFill/>
          <a:ln w="9525">
            <a:solidFill>
              <a:schemeClr val="tx1"/>
            </a:solidFill>
            <a:round/>
            <a:headEnd/>
            <a:tailEnd type="triangle" w="med" len="med"/>
          </a:ln>
          <a:effectLst/>
        </p:spPr>
        <p:txBody>
          <a:bodyPr/>
          <a:lstStyle/>
          <a:p>
            <a:endParaRPr lang="en-US"/>
          </a:p>
        </p:txBody>
      </p:sp>
      <p:sp>
        <p:nvSpPr>
          <p:cNvPr id="79919" name="Line 47"/>
          <p:cNvSpPr>
            <a:spLocks noChangeShapeType="1"/>
          </p:cNvSpPr>
          <p:nvPr/>
        </p:nvSpPr>
        <p:spPr bwMode="auto">
          <a:xfrm>
            <a:off x="7772400" y="4114800"/>
            <a:ext cx="152400" cy="762000"/>
          </a:xfrm>
          <a:prstGeom prst="line">
            <a:avLst/>
          </a:prstGeom>
          <a:noFill/>
          <a:ln w="9525">
            <a:solidFill>
              <a:schemeClr val="tx1"/>
            </a:solidFill>
            <a:round/>
            <a:headEnd/>
            <a:tailEnd type="triangle" w="med" len="med"/>
          </a:ln>
          <a:effectLst/>
        </p:spPr>
        <p:txBody>
          <a:bodyPr/>
          <a:lstStyle/>
          <a:p>
            <a:endParaRPr lang="en-US"/>
          </a:p>
        </p:txBody>
      </p:sp>
      <p:graphicFrame>
        <p:nvGraphicFramePr>
          <p:cNvPr id="79920" name="Object 48"/>
          <p:cNvGraphicFramePr>
            <a:graphicFrameLocks noChangeAspect="1"/>
          </p:cNvGraphicFramePr>
          <p:nvPr/>
        </p:nvGraphicFramePr>
        <p:xfrm>
          <a:off x="3429000" y="1219200"/>
          <a:ext cx="3413125" cy="993775"/>
        </p:xfrm>
        <a:graphic>
          <a:graphicData uri="http://schemas.openxmlformats.org/presentationml/2006/ole">
            <p:oleObj spid="_x0000_s79920" name="Equation" r:id="rId17" imgW="1485720" imgH="431640" progId="Equation.DSMT4">
              <p:embed/>
            </p:oleObj>
          </a:graphicData>
        </a:graphic>
      </p:graphicFrame>
      <p:graphicFrame>
        <p:nvGraphicFramePr>
          <p:cNvPr id="79921" name="Object 49"/>
          <p:cNvGraphicFramePr>
            <a:graphicFrameLocks noChangeAspect="1"/>
          </p:cNvGraphicFramePr>
          <p:nvPr/>
        </p:nvGraphicFramePr>
        <p:xfrm>
          <a:off x="6248400" y="4038600"/>
          <a:ext cx="644525" cy="430213"/>
        </p:xfrm>
        <a:graphic>
          <a:graphicData uri="http://schemas.openxmlformats.org/presentationml/2006/ole">
            <p:oleObj spid="_x0000_s79921" name="Equation" r:id="rId18" imgW="419040" imgH="279360" progId="Equation.DSMT4">
              <p:embed/>
            </p:oleObj>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084" name="Object 4"/>
          <p:cNvGraphicFramePr>
            <a:graphicFrameLocks noChangeAspect="1"/>
          </p:cNvGraphicFramePr>
          <p:nvPr/>
        </p:nvGraphicFramePr>
        <p:xfrm>
          <a:off x="1447800" y="1295400"/>
          <a:ext cx="4989513" cy="2601913"/>
        </p:xfrm>
        <a:graphic>
          <a:graphicData uri="http://schemas.openxmlformats.org/presentationml/2006/ole">
            <p:oleObj spid="_x0000_s174084" name="Equation" r:id="rId4" imgW="2171520" imgH="1130040" progId="Equation.DSMT4">
              <p:embed/>
            </p:oleObj>
          </a:graphicData>
        </a:graphic>
      </p:graphicFrame>
      <p:sp>
        <p:nvSpPr>
          <p:cNvPr id="174085" name="Text Box 5"/>
          <p:cNvSpPr txBox="1">
            <a:spLocks noChangeArrowheads="1"/>
          </p:cNvSpPr>
          <p:nvPr/>
        </p:nvSpPr>
        <p:spPr bwMode="auto">
          <a:xfrm>
            <a:off x="152400" y="228600"/>
            <a:ext cx="8991600" cy="779463"/>
          </a:xfrm>
          <a:prstGeom prst="rect">
            <a:avLst/>
          </a:prstGeom>
          <a:noFill/>
          <a:ln w="9525">
            <a:noFill/>
            <a:miter lim="800000"/>
            <a:headEnd/>
            <a:tailEnd/>
          </a:ln>
          <a:effectLst/>
        </p:spPr>
        <p:txBody>
          <a:bodyPr>
            <a:spAutoFit/>
          </a:bodyPr>
          <a:lstStyle/>
          <a:p>
            <a:pPr>
              <a:spcBef>
                <a:spcPct val="50000"/>
              </a:spcBef>
            </a:pPr>
            <a:r>
              <a:rPr lang="en-US"/>
              <a:t>However this expression is non causal. </a:t>
            </a:r>
          </a:p>
          <a:p>
            <a:pPr>
              <a:spcBef>
                <a:spcPct val="50000"/>
              </a:spcBef>
            </a:pPr>
            <a:r>
              <a:rPr lang="en-US"/>
              <a:t>It can be written as (change index                         ):</a:t>
            </a:r>
          </a:p>
        </p:txBody>
      </p:sp>
      <p:graphicFrame>
        <p:nvGraphicFramePr>
          <p:cNvPr id="174087" name="Object 7"/>
          <p:cNvGraphicFramePr>
            <a:graphicFrameLocks noChangeAspect="1"/>
          </p:cNvGraphicFramePr>
          <p:nvPr/>
        </p:nvGraphicFramePr>
        <p:xfrm>
          <a:off x="3733800" y="685800"/>
          <a:ext cx="1371600" cy="331788"/>
        </p:xfrm>
        <a:graphic>
          <a:graphicData uri="http://schemas.openxmlformats.org/presentationml/2006/ole">
            <p:oleObj spid="_x0000_s174087" name="Equation" r:id="rId5" imgW="736560" imgH="177480" progId="Equation.3">
              <p:embed/>
            </p:oleObj>
          </a:graphicData>
        </a:graphic>
      </p:graphicFrame>
      <p:graphicFrame>
        <p:nvGraphicFramePr>
          <p:cNvPr id="174088" name="Object 8"/>
          <p:cNvGraphicFramePr>
            <a:graphicFrameLocks noChangeAspect="1"/>
          </p:cNvGraphicFramePr>
          <p:nvPr/>
        </p:nvGraphicFramePr>
        <p:xfrm>
          <a:off x="4572000" y="5562600"/>
          <a:ext cx="2667000" cy="555625"/>
        </p:xfrm>
        <a:graphic>
          <a:graphicData uri="http://schemas.openxmlformats.org/presentationml/2006/ole">
            <p:oleObj spid="_x0000_s174088" name="Equation" r:id="rId6" imgW="1218960" imgH="253800" progId="Equation.3">
              <p:embed/>
            </p:oleObj>
          </a:graphicData>
        </a:graphic>
      </p:graphicFrame>
      <p:sp>
        <p:nvSpPr>
          <p:cNvPr id="174089" name="Line 9"/>
          <p:cNvSpPr>
            <a:spLocks noChangeShapeType="1"/>
          </p:cNvSpPr>
          <p:nvPr/>
        </p:nvSpPr>
        <p:spPr bwMode="auto">
          <a:xfrm>
            <a:off x="1600200" y="5867400"/>
            <a:ext cx="762000" cy="0"/>
          </a:xfrm>
          <a:prstGeom prst="line">
            <a:avLst/>
          </a:prstGeom>
          <a:noFill/>
          <a:ln w="9525">
            <a:solidFill>
              <a:schemeClr val="tx1"/>
            </a:solidFill>
            <a:round/>
            <a:headEnd/>
            <a:tailEnd type="triangle" w="med" len="med"/>
          </a:ln>
          <a:effectLst/>
        </p:spPr>
        <p:txBody>
          <a:bodyPr/>
          <a:lstStyle/>
          <a:p>
            <a:endParaRPr lang="en-US"/>
          </a:p>
        </p:txBody>
      </p:sp>
      <p:sp>
        <p:nvSpPr>
          <p:cNvPr id="174090" name="Rectangle 10"/>
          <p:cNvSpPr>
            <a:spLocks noChangeArrowheads="1"/>
          </p:cNvSpPr>
          <p:nvPr/>
        </p:nvSpPr>
        <p:spPr bwMode="auto">
          <a:xfrm>
            <a:off x="2362200" y="5410200"/>
            <a:ext cx="1371600" cy="914400"/>
          </a:xfrm>
          <a:prstGeom prst="rect">
            <a:avLst/>
          </a:prstGeom>
          <a:noFill/>
          <a:ln w="9525">
            <a:solidFill>
              <a:schemeClr val="tx1"/>
            </a:solidFill>
            <a:miter lim="800000"/>
            <a:headEnd/>
            <a:tailEnd/>
          </a:ln>
          <a:effectLst/>
        </p:spPr>
        <p:txBody>
          <a:bodyPr wrap="none" anchor="ctr"/>
          <a:lstStyle/>
          <a:p>
            <a:endParaRPr lang="en-US"/>
          </a:p>
        </p:txBody>
      </p:sp>
      <p:sp>
        <p:nvSpPr>
          <p:cNvPr id="174091" name="Line 11"/>
          <p:cNvSpPr>
            <a:spLocks noChangeShapeType="1"/>
          </p:cNvSpPr>
          <p:nvPr/>
        </p:nvSpPr>
        <p:spPr bwMode="auto">
          <a:xfrm>
            <a:off x="3733800" y="5867400"/>
            <a:ext cx="685800" cy="0"/>
          </a:xfrm>
          <a:prstGeom prst="line">
            <a:avLst/>
          </a:prstGeom>
          <a:noFill/>
          <a:ln w="9525">
            <a:solidFill>
              <a:schemeClr val="tx1"/>
            </a:solidFill>
            <a:round/>
            <a:headEnd/>
            <a:tailEnd type="triangle" w="med" len="med"/>
          </a:ln>
          <a:effectLst/>
        </p:spPr>
        <p:txBody>
          <a:bodyPr/>
          <a:lstStyle/>
          <a:p>
            <a:endParaRPr lang="en-US"/>
          </a:p>
        </p:txBody>
      </p:sp>
      <p:graphicFrame>
        <p:nvGraphicFramePr>
          <p:cNvPr id="174092" name="Object 12"/>
          <p:cNvGraphicFramePr>
            <a:graphicFrameLocks noChangeAspect="1"/>
          </p:cNvGraphicFramePr>
          <p:nvPr/>
        </p:nvGraphicFramePr>
        <p:xfrm>
          <a:off x="2667000" y="5562600"/>
          <a:ext cx="804863" cy="500063"/>
        </p:xfrm>
        <a:graphic>
          <a:graphicData uri="http://schemas.openxmlformats.org/presentationml/2006/ole">
            <p:oleObj spid="_x0000_s174092" name="Equation" r:id="rId7" imgW="368280" imgH="228600" progId="Equation.DSMT4">
              <p:embed/>
            </p:oleObj>
          </a:graphicData>
        </a:graphic>
      </p:graphicFrame>
      <p:graphicFrame>
        <p:nvGraphicFramePr>
          <p:cNvPr id="174093" name="Object 13"/>
          <p:cNvGraphicFramePr>
            <a:graphicFrameLocks noChangeAspect="1"/>
          </p:cNvGraphicFramePr>
          <p:nvPr/>
        </p:nvGraphicFramePr>
        <p:xfrm>
          <a:off x="914400" y="5638800"/>
          <a:ext cx="609600" cy="406400"/>
        </p:xfrm>
        <a:graphic>
          <a:graphicData uri="http://schemas.openxmlformats.org/presentationml/2006/ole">
            <p:oleObj spid="_x0000_s174093" name="Equation" r:id="rId8" imgW="304560" imgH="203040" progId="Equation.3">
              <p:embed/>
            </p:oleObj>
          </a:graphicData>
        </a:graphic>
      </p:graphicFrame>
      <p:sp>
        <p:nvSpPr>
          <p:cNvPr id="174094" name="Text Box 14"/>
          <p:cNvSpPr txBox="1">
            <a:spLocks noChangeArrowheads="1"/>
          </p:cNvSpPr>
          <p:nvPr/>
        </p:nvSpPr>
        <p:spPr bwMode="auto">
          <a:xfrm>
            <a:off x="0" y="3962400"/>
            <a:ext cx="8610600" cy="366713"/>
          </a:xfrm>
          <a:prstGeom prst="rect">
            <a:avLst/>
          </a:prstGeom>
          <a:noFill/>
          <a:ln w="9525">
            <a:noFill/>
            <a:miter lim="800000"/>
            <a:headEnd/>
            <a:tailEnd/>
          </a:ln>
          <a:effectLst/>
        </p:spPr>
        <p:txBody>
          <a:bodyPr>
            <a:spAutoFit/>
          </a:bodyPr>
          <a:lstStyle/>
          <a:p>
            <a:pPr>
              <a:spcBef>
                <a:spcPct val="50000"/>
              </a:spcBef>
            </a:pPr>
            <a:r>
              <a:rPr lang="en-US"/>
              <a:t>Which van be computed as the output of an FIR Filter with impulse response:</a:t>
            </a:r>
          </a:p>
        </p:txBody>
      </p:sp>
      <p:graphicFrame>
        <p:nvGraphicFramePr>
          <p:cNvPr id="174095" name="Object 15"/>
          <p:cNvGraphicFramePr>
            <a:graphicFrameLocks noChangeAspect="1"/>
          </p:cNvGraphicFramePr>
          <p:nvPr/>
        </p:nvGraphicFramePr>
        <p:xfrm>
          <a:off x="2057400" y="4495800"/>
          <a:ext cx="4495800" cy="490538"/>
        </p:xfrm>
        <a:graphic>
          <a:graphicData uri="http://schemas.openxmlformats.org/presentationml/2006/ole">
            <p:oleObj spid="_x0000_s174095" name="Equation" r:id="rId9" imgW="2095200" imgH="228600" progId="Equation.3">
              <p:embed/>
            </p:oleObj>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Text Box 2"/>
          <p:cNvSpPr txBox="1">
            <a:spLocks noChangeArrowheads="1"/>
          </p:cNvSpPr>
          <p:nvPr/>
        </p:nvSpPr>
        <p:spPr bwMode="auto">
          <a:xfrm>
            <a:off x="0" y="304800"/>
            <a:ext cx="9144000" cy="366713"/>
          </a:xfrm>
          <a:prstGeom prst="rect">
            <a:avLst/>
          </a:prstGeom>
          <a:noFill/>
          <a:ln w="9525">
            <a:noFill/>
            <a:miter lim="800000"/>
            <a:headEnd/>
            <a:tailEnd/>
          </a:ln>
          <a:effectLst/>
        </p:spPr>
        <p:txBody>
          <a:bodyPr>
            <a:spAutoFit/>
          </a:bodyPr>
          <a:lstStyle/>
          <a:p>
            <a:pPr>
              <a:spcBef>
                <a:spcPct val="50000"/>
              </a:spcBef>
            </a:pPr>
            <a:r>
              <a:rPr lang="en-US" b="1"/>
              <a:t>Taking the time delay into account we obtain:</a:t>
            </a:r>
          </a:p>
        </p:txBody>
      </p:sp>
      <p:sp>
        <p:nvSpPr>
          <p:cNvPr id="175114" name="Text Box 10"/>
          <p:cNvSpPr txBox="1">
            <a:spLocks noChangeArrowheads="1"/>
          </p:cNvSpPr>
          <p:nvPr/>
        </p:nvSpPr>
        <p:spPr bwMode="auto">
          <a:xfrm>
            <a:off x="0" y="2895600"/>
            <a:ext cx="9144000" cy="641350"/>
          </a:xfrm>
          <a:prstGeom prst="rect">
            <a:avLst/>
          </a:prstGeom>
          <a:noFill/>
          <a:ln w="9525">
            <a:noFill/>
            <a:miter lim="800000"/>
            <a:headEnd/>
            <a:tailEnd/>
          </a:ln>
          <a:effectLst/>
        </p:spPr>
        <p:txBody>
          <a:bodyPr>
            <a:spAutoFit/>
          </a:bodyPr>
          <a:lstStyle/>
          <a:p>
            <a:pPr>
              <a:spcBef>
                <a:spcPct val="50000"/>
              </a:spcBef>
            </a:pPr>
            <a:r>
              <a:rPr lang="en-US"/>
              <a:t>Since the preamble is random, almost white, recall that the crosscorrelation yields the impulse response of the channel</a:t>
            </a:r>
          </a:p>
        </p:txBody>
      </p:sp>
      <p:graphicFrame>
        <p:nvGraphicFramePr>
          <p:cNvPr id="175115" name="Object 11"/>
          <p:cNvGraphicFramePr>
            <a:graphicFrameLocks noChangeAspect="1"/>
          </p:cNvGraphicFramePr>
          <p:nvPr/>
        </p:nvGraphicFramePr>
        <p:xfrm>
          <a:off x="293688" y="3733800"/>
          <a:ext cx="550862" cy="366713"/>
        </p:xfrm>
        <a:graphic>
          <a:graphicData uri="http://schemas.openxmlformats.org/presentationml/2006/ole">
            <p:oleObj spid="_x0000_s175115" name="Equation" r:id="rId4" imgW="304560" imgH="203040" progId="Equation.3">
              <p:embed/>
            </p:oleObj>
          </a:graphicData>
        </a:graphic>
      </p:graphicFrame>
      <p:sp>
        <p:nvSpPr>
          <p:cNvPr id="175116" name="Rectangle 12"/>
          <p:cNvSpPr>
            <a:spLocks noChangeArrowheads="1"/>
          </p:cNvSpPr>
          <p:nvPr/>
        </p:nvSpPr>
        <p:spPr bwMode="auto">
          <a:xfrm>
            <a:off x="990600" y="4191000"/>
            <a:ext cx="623888" cy="3762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75117" name="Line 13"/>
          <p:cNvSpPr>
            <a:spLocks noChangeShapeType="1"/>
          </p:cNvSpPr>
          <p:nvPr/>
        </p:nvSpPr>
        <p:spPr bwMode="auto">
          <a:xfrm flipV="1">
            <a:off x="381000" y="4572000"/>
            <a:ext cx="4876800" cy="0"/>
          </a:xfrm>
          <a:prstGeom prst="line">
            <a:avLst/>
          </a:prstGeom>
          <a:noFill/>
          <a:ln w="9525">
            <a:solidFill>
              <a:schemeClr val="tx1"/>
            </a:solidFill>
            <a:round/>
            <a:headEnd/>
            <a:tailEnd type="triangle" w="med" len="med"/>
          </a:ln>
          <a:effectLst/>
        </p:spPr>
        <p:txBody>
          <a:bodyPr/>
          <a:lstStyle/>
          <a:p>
            <a:endParaRPr lang="en-US"/>
          </a:p>
        </p:txBody>
      </p:sp>
      <p:sp>
        <p:nvSpPr>
          <p:cNvPr id="175118" name="Rectangle 14"/>
          <p:cNvSpPr>
            <a:spLocks noChangeArrowheads="1"/>
          </p:cNvSpPr>
          <p:nvPr/>
        </p:nvSpPr>
        <p:spPr bwMode="auto">
          <a:xfrm>
            <a:off x="2819400" y="4178300"/>
            <a:ext cx="1219200" cy="3762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75119" name="Rectangle 15"/>
          <p:cNvSpPr>
            <a:spLocks noChangeArrowheads="1"/>
          </p:cNvSpPr>
          <p:nvPr/>
        </p:nvSpPr>
        <p:spPr bwMode="auto">
          <a:xfrm>
            <a:off x="1600200" y="4178300"/>
            <a:ext cx="1233488" cy="3762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75120" name="Freeform 16"/>
          <p:cNvSpPr>
            <a:spLocks/>
          </p:cNvSpPr>
          <p:nvPr/>
        </p:nvSpPr>
        <p:spPr bwMode="auto">
          <a:xfrm>
            <a:off x="228600" y="4254500"/>
            <a:ext cx="762000" cy="304800"/>
          </a:xfrm>
          <a:custGeom>
            <a:avLst/>
            <a:gdLst/>
            <a:ahLst/>
            <a:cxnLst>
              <a:cxn ang="0">
                <a:pos x="0" y="592"/>
              </a:cxn>
              <a:cxn ang="0">
                <a:pos x="48" y="112"/>
              </a:cxn>
              <a:cxn ang="0">
                <a:pos x="96" y="784"/>
              </a:cxn>
              <a:cxn ang="0">
                <a:pos x="144" y="352"/>
              </a:cxn>
              <a:cxn ang="0">
                <a:pos x="192" y="640"/>
              </a:cxn>
              <a:cxn ang="0">
                <a:pos x="240" y="256"/>
              </a:cxn>
              <a:cxn ang="0">
                <a:pos x="288" y="688"/>
              </a:cxn>
              <a:cxn ang="0">
                <a:pos x="384" y="304"/>
              </a:cxn>
              <a:cxn ang="0">
                <a:pos x="432" y="640"/>
              </a:cxn>
              <a:cxn ang="0">
                <a:pos x="480" y="256"/>
              </a:cxn>
              <a:cxn ang="0">
                <a:pos x="528" y="688"/>
              </a:cxn>
              <a:cxn ang="0">
                <a:pos x="720" y="16"/>
              </a:cxn>
              <a:cxn ang="0">
                <a:pos x="768" y="784"/>
              </a:cxn>
              <a:cxn ang="0">
                <a:pos x="1008" y="208"/>
              </a:cxn>
              <a:cxn ang="0">
                <a:pos x="1104" y="688"/>
              </a:cxn>
              <a:cxn ang="0">
                <a:pos x="1200" y="160"/>
              </a:cxn>
              <a:cxn ang="0">
                <a:pos x="1248" y="352"/>
              </a:cxn>
              <a:cxn ang="0">
                <a:pos x="1296" y="112"/>
              </a:cxn>
              <a:cxn ang="0">
                <a:pos x="1488" y="832"/>
              </a:cxn>
              <a:cxn ang="0">
                <a:pos x="1728" y="112"/>
              </a:cxn>
              <a:cxn ang="0">
                <a:pos x="1824" y="352"/>
              </a:cxn>
              <a:cxn ang="0">
                <a:pos x="1872" y="160"/>
              </a:cxn>
              <a:cxn ang="0">
                <a:pos x="1968" y="736"/>
              </a:cxn>
              <a:cxn ang="0">
                <a:pos x="2160" y="160"/>
              </a:cxn>
              <a:cxn ang="0">
                <a:pos x="2256" y="304"/>
              </a:cxn>
              <a:cxn ang="0">
                <a:pos x="2256" y="160"/>
              </a:cxn>
              <a:cxn ang="0">
                <a:pos x="2400" y="784"/>
              </a:cxn>
              <a:cxn ang="0">
                <a:pos x="2448" y="640"/>
              </a:cxn>
              <a:cxn ang="0">
                <a:pos x="2496" y="688"/>
              </a:cxn>
              <a:cxn ang="0">
                <a:pos x="2544" y="352"/>
              </a:cxn>
              <a:cxn ang="0">
                <a:pos x="2592" y="544"/>
              </a:cxn>
              <a:cxn ang="0">
                <a:pos x="2688" y="256"/>
              </a:cxn>
              <a:cxn ang="0">
                <a:pos x="2688" y="784"/>
              </a:cxn>
              <a:cxn ang="0">
                <a:pos x="2832" y="208"/>
              </a:cxn>
            </a:cxnLst>
            <a:rect l="0" t="0" r="r" b="b"/>
            <a:pathLst>
              <a:path w="2832" h="864">
                <a:moveTo>
                  <a:pt x="0" y="592"/>
                </a:moveTo>
                <a:cubicBezTo>
                  <a:pt x="16" y="336"/>
                  <a:pt x="32" y="80"/>
                  <a:pt x="48" y="112"/>
                </a:cubicBezTo>
                <a:cubicBezTo>
                  <a:pt x="64" y="144"/>
                  <a:pt x="80" y="744"/>
                  <a:pt x="96" y="784"/>
                </a:cubicBezTo>
                <a:cubicBezTo>
                  <a:pt x="112" y="824"/>
                  <a:pt x="128" y="376"/>
                  <a:pt x="144" y="352"/>
                </a:cubicBezTo>
                <a:cubicBezTo>
                  <a:pt x="160" y="328"/>
                  <a:pt x="176" y="656"/>
                  <a:pt x="192" y="640"/>
                </a:cubicBezTo>
                <a:cubicBezTo>
                  <a:pt x="208" y="624"/>
                  <a:pt x="224" y="248"/>
                  <a:pt x="240" y="256"/>
                </a:cubicBezTo>
                <a:cubicBezTo>
                  <a:pt x="256" y="264"/>
                  <a:pt x="264" y="680"/>
                  <a:pt x="288" y="688"/>
                </a:cubicBezTo>
                <a:cubicBezTo>
                  <a:pt x="312" y="696"/>
                  <a:pt x="360" y="312"/>
                  <a:pt x="384" y="304"/>
                </a:cubicBezTo>
                <a:cubicBezTo>
                  <a:pt x="408" y="296"/>
                  <a:pt x="416" y="648"/>
                  <a:pt x="432" y="640"/>
                </a:cubicBezTo>
                <a:cubicBezTo>
                  <a:pt x="448" y="632"/>
                  <a:pt x="464" y="248"/>
                  <a:pt x="480" y="256"/>
                </a:cubicBezTo>
                <a:cubicBezTo>
                  <a:pt x="496" y="264"/>
                  <a:pt x="488" y="728"/>
                  <a:pt x="528" y="688"/>
                </a:cubicBezTo>
                <a:cubicBezTo>
                  <a:pt x="568" y="648"/>
                  <a:pt x="680" y="0"/>
                  <a:pt x="720" y="16"/>
                </a:cubicBezTo>
                <a:cubicBezTo>
                  <a:pt x="760" y="32"/>
                  <a:pt x="720" y="752"/>
                  <a:pt x="768" y="784"/>
                </a:cubicBezTo>
                <a:cubicBezTo>
                  <a:pt x="816" y="816"/>
                  <a:pt x="952" y="224"/>
                  <a:pt x="1008" y="208"/>
                </a:cubicBezTo>
                <a:cubicBezTo>
                  <a:pt x="1064" y="192"/>
                  <a:pt x="1072" y="696"/>
                  <a:pt x="1104" y="688"/>
                </a:cubicBezTo>
                <a:cubicBezTo>
                  <a:pt x="1136" y="680"/>
                  <a:pt x="1176" y="216"/>
                  <a:pt x="1200" y="160"/>
                </a:cubicBezTo>
                <a:cubicBezTo>
                  <a:pt x="1224" y="104"/>
                  <a:pt x="1232" y="360"/>
                  <a:pt x="1248" y="352"/>
                </a:cubicBezTo>
                <a:cubicBezTo>
                  <a:pt x="1264" y="344"/>
                  <a:pt x="1256" y="32"/>
                  <a:pt x="1296" y="112"/>
                </a:cubicBezTo>
                <a:cubicBezTo>
                  <a:pt x="1336" y="192"/>
                  <a:pt x="1416" y="832"/>
                  <a:pt x="1488" y="832"/>
                </a:cubicBezTo>
                <a:cubicBezTo>
                  <a:pt x="1560" y="832"/>
                  <a:pt x="1672" y="192"/>
                  <a:pt x="1728" y="112"/>
                </a:cubicBezTo>
                <a:cubicBezTo>
                  <a:pt x="1784" y="32"/>
                  <a:pt x="1800" y="344"/>
                  <a:pt x="1824" y="352"/>
                </a:cubicBezTo>
                <a:cubicBezTo>
                  <a:pt x="1848" y="360"/>
                  <a:pt x="1848" y="96"/>
                  <a:pt x="1872" y="160"/>
                </a:cubicBezTo>
                <a:cubicBezTo>
                  <a:pt x="1896" y="224"/>
                  <a:pt x="1920" y="736"/>
                  <a:pt x="1968" y="736"/>
                </a:cubicBezTo>
                <a:cubicBezTo>
                  <a:pt x="2016" y="736"/>
                  <a:pt x="2112" y="232"/>
                  <a:pt x="2160" y="160"/>
                </a:cubicBezTo>
                <a:cubicBezTo>
                  <a:pt x="2208" y="88"/>
                  <a:pt x="2240" y="304"/>
                  <a:pt x="2256" y="304"/>
                </a:cubicBezTo>
                <a:cubicBezTo>
                  <a:pt x="2272" y="304"/>
                  <a:pt x="2232" y="80"/>
                  <a:pt x="2256" y="160"/>
                </a:cubicBezTo>
                <a:cubicBezTo>
                  <a:pt x="2280" y="240"/>
                  <a:pt x="2368" y="704"/>
                  <a:pt x="2400" y="784"/>
                </a:cubicBezTo>
                <a:cubicBezTo>
                  <a:pt x="2432" y="864"/>
                  <a:pt x="2432" y="656"/>
                  <a:pt x="2448" y="640"/>
                </a:cubicBezTo>
                <a:cubicBezTo>
                  <a:pt x="2464" y="624"/>
                  <a:pt x="2480" y="736"/>
                  <a:pt x="2496" y="688"/>
                </a:cubicBezTo>
                <a:cubicBezTo>
                  <a:pt x="2512" y="640"/>
                  <a:pt x="2528" y="376"/>
                  <a:pt x="2544" y="352"/>
                </a:cubicBezTo>
                <a:cubicBezTo>
                  <a:pt x="2560" y="328"/>
                  <a:pt x="2568" y="560"/>
                  <a:pt x="2592" y="544"/>
                </a:cubicBezTo>
                <a:cubicBezTo>
                  <a:pt x="2616" y="528"/>
                  <a:pt x="2672" y="216"/>
                  <a:pt x="2688" y="256"/>
                </a:cubicBezTo>
                <a:cubicBezTo>
                  <a:pt x="2704" y="296"/>
                  <a:pt x="2664" y="792"/>
                  <a:pt x="2688" y="784"/>
                </a:cubicBezTo>
                <a:cubicBezTo>
                  <a:pt x="2712" y="776"/>
                  <a:pt x="2772" y="492"/>
                  <a:pt x="2832" y="208"/>
                </a:cubicBezTo>
              </a:path>
            </a:pathLst>
          </a:custGeom>
          <a:noFill/>
          <a:ln w="9525">
            <a:solidFill>
              <a:schemeClr val="tx1"/>
            </a:solidFill>
            <a:round/>
            <a:headEnd/>
            <a:tailEnd/>
          </a:ln>
          <a:effectLst/>
        </p:spPr>
        <p:txBody>
          <a:bodyPr/>
          <a:lstStyle/>
          <a:p>
            <a:endParaRPr lang="en-US"/>
          </a:p>
        </p:txBody>
      </p:sp>
      <p:sp>
        <p:nvSpPr>
          <p:cNvPr id="175121" name="Text Box 17"/>
          <p:cNvSpPr txBox="1">
            <a:spLocks noChangeArrowheads="1"/>
          </p:cNvSpPr>
          <p:nvPr/>
        </p:nvSpPr>
        <p:spPr bwMode="auto">
          <a:xfrm>
            <a:off x="1066800" y="4191000"/>
            <a:ext cx="533400" cy="366713"/>
          </a:xfrm>
          <a:prstGeom prst="rect">
            <a:avLst/>
          </a:prstGeom>
          <a:noFill/>
          <a:ln w="9525">
            <a:noFill/>
            <a:miter lim="800000"/>
            <a:headEnd/>
            <a:tailEnd/>
          </a:ln>
          <a:effectLst/>
        </p:spPr>
        <p:txBody>
          <a:bodyPr>
            <a:spAutoFit/>
          </a:bodyPr>
          <a:lstStyle/>
          <a:p>
            <a:pPr algn="ctr">
              <a:spcBef>
                <a:spcPct val="50000"/>
              </a:spcBef>
            </a:pPr>
            <a:r>
              <a:rPr lang="en-US" i="1"/>
              <a:t>64</a:t>
            </a:r>
          </a:p>
        </p:txBody>
      </p:sp>
      <p:sp>
        <p:nvSpPr>
          <p:cNvPr id="175122" name="Text Box 18"/>
          <p:cNvSpPr txBox="1">
            <a:spLocks noChangeArrowheads="1"/>
          </p:cNvSpPr>
          <p:nvPr/>
        </p:nvSpPr>
        <p:spPr bwMode="auto">
          <a:xfrm>
            <a:off x="1828800" y="4191000"/>
            <a:ext cx="685800" cy="366713"/>
          </a:xfrm>
          <a:prstGeom prst="rect">
            <a:avLst/>
          </a:prstGeom>
          <a:noFill/>
          <a:ln w="9525">
            <a:noFill/>
            <a:miter lim="800000"/>
            <a:headEnd/>
            <a:tailEnd/>
          </a:ln>
          <a:effectLst/>
        </p:spPr>
        <p:txBody>
          <a:bodyPr>
            <a:spAutoFit/>
          </a:bodyPr>
          <a:lstStyle/>
          <a:p>
            <a:pPr algn="ctr">
              <a:spcBef>
                <a:spcPct val="50000"/>
              </a:spcBef>
            </a:pPr>
            <a:r>
              <a:rPr lang="en-US" i="1"/>
              <a:t>128</a:t>
            </a:r>
          </a:p>
        </p:txBody>
      </p:sp>
      <p:sp>
        <p:nvSpPr>
          <p:cNvPr id="175123" name="Text Box 19"/>
          <p:cNvSpPr txBox="1">
            <a:spLocks noChangeArrowheads="1"/>
          </p:cNvSpPr>
          <p:nvPr/>
        </p:nvSpPr>
        <p:spPr bwMode="auto">
          <a:xfrm>
            <a:off x="3048000" y="4191000"/>
            <a:ext cx="685800" cy="366713"/>
          </a:xfrm>
          <a:prstGeom prst="rect">
            <a:avLst/>
          </a:prstGeom>
          <a:noFill/>
          <a:ln w="9525">
            <a:noFill/>
            <a:miter lim="800000"/>
            <a:headEnd/>
            <a:tailEnd/>
          </a:ln>
          <a:effectLst/>
        </p:spPr>
        <p:txBody>
          <a:bodyPr>
            <a:spAutoFit/>
          </a:bodyPr>
          <a:lstStyle/>
          <a:p>
            <a:pPr algn="ctr">
              <a:spcBef>
                <a:spcPct val="50000"/>
              </a:spcBef>
            </a:pPr>
            <a:r>
              <a:rPr lang="en-US" i="1"/>
              <a:t>128</a:t>
            </a:r>
          </a:p>
        </p:txBody>
      </p:sp>
      <p:graphicFrame>
        <p:nvGraphicFramePr>
          <p:cNvPr id="175124" name="Object 20"/>
          <p:cNvGraphicFramePr>
            <a:graphicFrameLocks noChangeAspect="1"/>
          </p:cNvGraphicFramePr>
          <p:nvPr/>
        </p:nvGraphicFramePr>
        <p:xfrm>
          <a:off x="4343400" y="4178300"/>
          <a:ext cx="622300" cy="266700"/>
        </p:xfrm>
        <a:graphic>
          <a:graphicData uri="http://schemas.openxmlformats.org/presentationml/2006/ole">
            <p:oleObj spid="_x0000_s175124" name="Equation" r:id="rId5" imgW="177480" imgH="75960" progId="Equation.3">
              <p:embed/>
            </p:oleObj>
          </a:graphicData>
        </a:graphic>
      </p:graphicFrame>
      <p:graphicFrame>
        <p:nvGraphicFramePr>
          <p:cNvPr id="175125" name="Object 21"/>
          <p:cNvGraphicFramePr>
            <a:graphicFrameLocks noChangeAspect="1"/>
          </p:cNvGraphicFramePr>
          <p:nvPr/>
        </p:nvGraphicFramePr>
        <p:xfrm>
          <a:off x="3962400" y="4635500"/>
          <a:ext cx="330200" cy="457200"/>
        </p:xfrm>
        <a:graphic>
          <a:graphicData uri="http://schemas.openxmlformats.org/presentationml/2006/ole">
            <p:oleObj spid="_x0000_s175125" name="Equation" r:id="rId6" imgW="164880" imgH="228600" progId="Equation.3">
              <p:embed/>
            </p:oleObj>
          </a:graphicData>
        </a:graphic>
      </p:graphicFrame>
      <p:graphicFrame>
        <p:nvGraphicFramePr>
          <p:cNvPr id="175126" name="Object 22"/>
          <p:cNvGraphicFramePr>
            <a:graphicFrameLocks noChangeAspect="1"/>
          </p:cNvGraphicFramePr>
          <p:nvPr/>
        </p:nvGraphicFramePr>
        <p:xfrm>
          <a:off x="5334000" y="4495800"/>
          <a:ext cx="254000" cy="279400"/>
        </p:xfrm>
        <a:graphic>
          <a:graphicData uri="http://schemas.openxmlformats.org/presentationml/2006/ole">
            <p:oleObj spid="_x0000_s175126" name="Equation" r:id="rId7" imgW="126720" imgH="139680" progId="Equation.3">
              <p:embed/>
            </p:oleObj>
          </a:graphicData>
        </a:graphic>
      </p:graphicFrame>
      <p:sp>
        <p:nvSpPr>
          <p:cNvPr id="175127" name="Line 23"/>
          <p:cNvSpPr>
            <a:spLocks noChangeShapeType="1"/>
          </p:cNvSpPr>
          <p:nvPr/>
        </p:nvSpPr>
        <p:spPr bwMode="auto">
          <a:xfrm>
            <a:off x="457200" y="5943600"/>
            <a:ext cx="2438400" cy="0"/>
          </a:xfrm>
          <a:prstGeom prst="line">
            <a:avLst/>
          </a:prstGeom>
          <a:noFill/>
          <a:ln w="9525">
            <a:solidFill>
              <a:schemeClr val="tx1"/>
            </a:solidFill>
            <a:round/>
            <a:headEnd/>
            <a:tailEnd type="triangle" w="med" len="med"/>
          </a:ln>
          <a:effectLst/>
        </p:spPr>
        <p:txBody>
          <a:bodyPr/>
          <a:lstStyle/>
          <a:p>
            <a:endParaRPr lang="en-US"/>
          </a:p>
        </p:txBody>
      </p:sp>
      <p:graphicFrame>
        <p:nvGraphicFramePr>
          <p:cNvPr id="175128" name="Object 24"/>
          <p:cNvGraphicFramePr>
            <a:graphicFrameLocks noChangeAspect="1"/>
          </p:cNvGraphicFramePr>
          <p:nvPr/>
        </p:nvGraphicFramePr>
        <p:xfrm>
          <a:off x="2743200" y="6096000"/>
          <a:ext cx="254000" cy="279400"/>
        </p:xfrm>
        <a:graphic>
          <a:graphicData uri="http://schemas.openxmlformats.org/presentationml/2006/ole">
            <p:oleObj spid="_x0000_s175128" name="Equation" r:id="rId8" imgW="126720" imgH="139680" progId="Equation.3">
              <p:embed/>
            </p:oleObj>
          </a:graphicData>
        </a:graphic>
      </p:graphicFrame>
      <p:sp>
        <p:nvSpPr>
          <p:cNvPr id="175129" name="Rectangle 25"/>
          <p:cNvSpPr>
            <a:spLocks noChangeArrowheads="1"/>
          </p:cNvSpPr>
          <p:nvPr/>
        </p:nvSpPr>
        <p:spPr bwMode="auto">
          <a:xfrm>
            <a:off x="609600" y="5562600"/>
            <a:ext cx="1233488" cy="3762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75130" name="Text Box 26"/>
          <p:cNvSpPr txBox="1">
            <a:spLocks noChangeArrowheads="1"/>
          </p:cNvSpPr>
          <p:nvPr/>
        </p:nvSpPr>
        <p:spPr bwMode="auto">
          <a:xfrm>
            <a:off x="838200" y="5575300"/>
            <a:ext cx="685800" cy="366713"/>
          </a:xfrm>
          <a:prstGeom prst="rect">
            <a:avLst/>
          </a:prstGeom>
          <a:noFill/>
          <a:ln w="9525">
            <a:noFill/>
            <a:miter lim="800000"/>
            <a:headEnd/>
            <a:tailEnd/>
          </a:ln>
          <a:effectLst/>
        </p:spPr>
        <p:txBody>
          <a:bodyPr>
            <a:spAutoFit/>
          </a:bodyPr>
          <a:lstStyle/>
          <a:p>
            <a:pPr algn="ctr">
              <a:spcBef>
                <a:spcPct val="50000"/>
              </a:spcBef>
            </a:pPr>
            <a:r>
              <a:rPr lang="en-US" i="1"/>
              <a:t>128</a:t>
            </a:r>
          </a:p>
        </p:txBody>
      </p:sp>
      <p:sp>
        <p:nvSpPr>
          <p:cNvPr id="175131" name="Line 27"/>
          <p:cNvSpPr>
            <a:spLocks noChangeShapeType="1"/>
          </p:cNvSpPr>
          <p:nvPr/>
        </p:nvSpPr>
        <p:spPr bwMode="auto">
          <a:xfrm>
            <a:off x="609600" y="5867400"/>
            <a:ext cx="0" cy="228600"/>
          </a:xfrm>
          <a:prstGeom prst="line">
            <a:avLst/>
          </a:prstGeom>
          <a:noFill/>
          <a:ln w="9525">
            <a:solidFill>
              <a:schemeClr val="tx1"/>
            </a:solidFill>
            <a:round/>
            <a:headEnd/>
            <a:tailEnd/>
          </a:ln>
          <a:effectLst/>
        </p:spPr>
        <p:txBody>
          <a:bodyPr/>
          <a:lstStyle/>
          <a:p>
            <a:endParaRPr lang="en-US"/>
          </a:p>
        </p:txBody>
      </p:sp>
      <p:graphicFrame>
        <p:nvGraphicFramePr>
          <p:cNvPr id="175132" name="Object 28"/>
          <p:cNvGraphicFramePr>
            <a:graphicFrameLocks noChangeAspect="1"/>
          </p:cNvGraphicFramePr>
          <p:nvPr/>
        </p:nvGraphicFramePr>
        <p:xfrm>
          <a:off x="457200" y="6096000"/>
          <a:ext cx="280988" cy="393700"/>
        </p:xfrm>
        <a:graphic>
          <a:graphicData uri="http://schemas.openxmlformats.org/presentationml/2006/ole">
            <p:oleObj spid="_x0000_s175132" name="Equation" r:id="rId9" imgW="126720" imgH="177480" progId="Equation.3">
              <p:embed/>
            </p:oleObj>
          </a:graphicData>
        </a:graphic>
      </p:graphicFrame>
      <p:graphicFrame>
        <p:nvGraphicFramePr>
          <p:cNvPr id="175133" name="Object 29"/>
          <p:cNvGraphicFramePr>
            <a:graphicFrameLocks noChangeAspect="1"/>
          </p:cNvGraphicFramePr>
          <p:nvPr/>
        </p:nvGraphicFramePr>
        <p:xfrm>
          <a:off x="1522413" y="6096000"/>
          <a:ext cx="588962" cy="393700"/>
        </p:xfrm>
        <a:graphic>
          <a:graphicData uri="http://schemas.openxmlformats.org/presentationml/2006/ole">
            <p:oleObj spid="_x0000_s175133" name="Equation" r:id="rId10" imgW="266400" imgH="177480" progId="Equation.3">
              <p:embed/>
            </p:oleObj>
          </a:graphicData>
        </a:graphic>
      </p:graphicFrame>
      <p:graphicFrame>
        <p:nvGraphicFramePr>
          <p:cNvPr id="175134" name="Object 30"/>
          <p:cNvGraphicFramePr>
            <a:graphicFrameLocks noChangeAspect="1"/>
          </p:cNvGraphicFramePr>
          <p:nvPr/>
        </p:nvGraphicFramePr>
        <p:xfrm>
          <a:off x="282575" y="5105400"/>
          <a:ext cx="573088" cy="366713"/>
        </p:xfrm>
        <a:graphic>
          <a:graphicData uri="http://schemas.openxmlformats.org/presentationml/2006/ole">
            <p:oleObj spid="_x0000_s175134" name="Equation" r:id="rId11" imgW="317160" imgH="203040" progId="Equation.3">
              <p:embed/>
            </p:oleObj>
          </a:graphicData>
        </a:graphic>
      </p:graphicFrame>
      <p:sp>
        <p:nvSpPr>
          <p:cNvPr id="175135" name="Line 31"/>
          <p:cNvSpPr>
            <a:spLocks noChangeShapeType="1"/>
          </p:cNvSpPr>
          <p:nvPr/>
        </p:nvSpPr>
        <p:spPr bwMode="auto">
          <a:xfrm>
            <a:off x="6400800" y="5638800"/>
            <a:ext cx="2438400" cy="0"/>
          </a:xfrm>
          <a:prstGeom prst="line">
            <a:avLst/>
          </a:prstGeom>
          <a:noFill/>
          <a:ln w="9525">
            <a:solidFill>
              <a:schemeClr val="tx1"/>
            </a:solidFill>
            <a:round/>
            <a:headEnd/>
            <a:tailEnd type="triangle" w="med" len="med"/>
          </a:ln>
          <a:effectLst/>
        </p:spPr>
        <p:txBody>
          <a:bodyPr/>
          <a:lstStyle/>
          <a:p>
            <a:endParaRPr lang="en-US"/>
          </a:p>
        </p:txBody>
      </p:sp>
      <p:sp>
        <p:nvSpPr>
          <p:cNvPr id="175136" name="Line 32"/>
          <p:cNvSpPr>
            <a:spLocks noChangeShapeType="1"/>
          </p:cNvSpPr>
          <p:nvPr/>
        </p:nvSpPr>
        <p:spPr bwMode="auto">
          <a:xfrm>
            <a:off x="7924800" y="5562600"/>
            <a:ext cx="0" cy="228600"/>
          </a:xfrm>
          <a:prstGeom prst="line">
            <a:avLst/>
          </a:prstGeom>
          <a:noFill/>
          <a:ln w="9525">
            <a:solidFill>
              <a:schemeClr val="tx1"/>
            </a:solidFill>
            <a:round/>
            <a:headEnd/>
            <a:tailEnd/>
          </a:ln>
          <a:effectLst/>
        </p:spPr>
        <p:txBody>
          <a:bodyPr/>
          <a:lstStyle/>
          <a:p>
            <a:endParaRPr lang="en-US"/>
          </a:p>
        </p:txBody>
      </p:sp>
      <p:sp>
        <p:nvSpPr>
          <p:cNvPr id="175137" name="Line 33"/>
          <p:cNvSpPr>
            <a:spLocks noChangeShapeType="1"/>
          </p:cNvSpPr>
          <p:nvPr/>
        </p:nvSpPr>
        <p:spPr bwMode="auto">
          <a:xfrm>
            <a:off x="7162800" y="5562600"/>
            <a:ext cx="0" cy="228600"/>
          </a:xfrm>
          <a:prstGeom prst="line">
            <a:avLst/>
          </a:prstGeom>
          <a:noFill/>
          <a:ln w="9525">
            <a:solidFill>
              <a:schemeClr val="tx1"/>
            </a:solidFill>
            <a:round/>
            <a:headEnd/>
            <a:tailEnd/>
          </a:ln>
          <a:effectLst/>
        </p:spPr>
        <p:txBody>
          <a:bodyPr/>
          <a:lstStyle/>
          <a:p>
            <a:endParaRPr lang="en-US"/>
          </a:p>
        </p:txBody>
      </p:sp>
      <p:graphicFrame>
        <p:nvGraphicFramePr>
          <p:cNvPr id="175138" name="Object 34"/>
          <p:cNvGraphicFramePr>
            <a:graphicFrameLocks noChangeAspect="1"/>
          </p:cNvGraphicFramePr>
          <p:nvPr/>
        </p:nvGraphicFramePr>
        <p:xfrm>
          <a:off x="7620000" y="5791200"/>
          <a:ext cx="711200" cy="457200"/>
        </p:xfrm>
        <a:graphic>
          <a:graphicData uri="http://schemas.openxmlformats.org/presentationml/2006/ole">
            <p:oleObj spid="_x0000_s175138" name="Equation" r:id="rId12" imgW="355320" imgH="228600" progId="Equation.DSMT4">
              <p:embed/>
            </p:oleObj>
          </a:graphicData>
        </a:graphic>
      </p:graphicFrame>
      <p:graphicFrame>
        <p:nvGraphicFramePr>
          <p:cNvPr id="175139" name="Object 35"/>
          <p:cNvGraphicFramePr>
            <a:graphicFrameLocks noChangeAspect="1"/>
          </p:cNvGraphicFramePr>
          <p:nvPr/>
        </p:nvGraphicFramePr>
        <p:xfrm>
          <a:off x="6324600" y="6019800"/>
          <a:ext cx="1041400" cy="457200"/>
        </p:xfrm>
        <a:graphic>
          <a:graphicData uri="http://schemas.openxmlformats.org/presentationml/2006/ole">
            <p:oleObj spid="_x0000_s175139" name="Equation" r:id="rId13" imgW="520560" imgH="228600" progId="Equation.DSMT4">
              <p:embed/>
            </p:oleObj>
          </a:graphicData>
        </a:graphic>
      </p:graphicFrame>
      <p:sp>
        <p:nvSpPr>
          <p:cNvPr id="175140" name="Line 36"/>
          <p:cNvSpPr>
            <a:spLocks noChangeShapeType="1"/>
          </p:cNvSpPr>
          <p:nvPr/>
        </p:nvSpPr>
        <p:spPr bwMode="auto">
          <a:xfrm flipV="1">
            <a:off x="6858000" y="5867400"/>
            <a:ext cx="228600" cy="228600"/>
          </a:xfrm>
          <a:prstGeom prst="line">
            <a:avLst/>
          </a:prstGeom>
          <a:noFill/>
          <a:ln w="9525">
            <a:solidFill>
              <a:schemeClr val="tx1"/>
            </a:solidFill>
            <a:round/>
            <a:headEnd/>
            <a:tailEnd type="triangle" w="med" len="med"/>
          </a:ln>
          <a:effectLst/>
        </p:spPr>
        <p:txBody>
          <a:bodyPr/>
          <a:lstStyle/>
          <a:p>
            <a:endParaRPr lang="en-US"/>
          </a:p>
        </p:txBody>
      </p:sp>
      <p:sp>
        <p:nvSpPr>
          <p:cNvPr id="175141" name="Line 37"/>
          <p:cNvSpPr>
            <a:spLocks noChangeShapeType="1"/>
          </p:cNvSpPr>
          <p:nvPr/>
        </p:nvSpPr>
        <p:spPr bwMode="auto">
          <a:xfrm flipV="1">
            <a:off x="6477000" y="4419600"/>
            <a:ext cx="0" cy="1371600"/>
          </a:xfrm>
          <a:prstGeom prst="line">
            <a:avLst/>
          </a:prstGeom>
          <a:noFill/>
          <a:ln w="9525">
            <a:solidFill>
              <a:schemeClr val="tx1"/>
            </a:solidFill>
            <a:round/>
            <a:headEnd/>
            <a:tailEnd type="triangle" w="med" len="med"/>
          </a:ln>
          <a:effectLst/>
        </p:spPr>
        <p:txBody>
          <a:bodyPr/>
          <a:lstStyle/>
          <a:p>
            <a:endParaRPr lang="en-US"/>
          </a:p>
        </p:txBody>
      </p:sp>
      <p:sp>
        <p:nvSpPr>
          <p:cNvPr id="175142" name="Freeform 38"/>
          <p:cNvSpPr>
            <a:spLocks/>
          </p:cNvSpPr>
          <p:nvPr/>
        </p:nvSpPr>
        <p:spPr bwMode="auto">
          <a:xfrm>
            <a:off x="6781800" y="4724400"/>
            <a:ext cx="698500" cy="1003300"/>
          </a:xfrm>
          <a:custGeom>
            <a:avLst/>
            <a:gdLst/>
            <a:ahLst/>
            <a:cxnLst>
              <a:cxn ang="0">
                <a:pos x="0" y="576"/>
              </a:cxn>
              <a:cxn ang="0">
                <a:pos x="96" y="576"/>
              </a:cxn>
              <a:cxn ang="0">
                <a:pos x="144" y="480"/>
              </a:cxn>
              <a:cxn ang="0">
                <a:pos x="192" y="576"/>
              </a:cxn>
              <a:cxn ang="0">
                <a:pos x="240" y="528"/>
              </a:cxn>
              <a:cxn ang="0">
                <a:pos x="288" y="576"/>
              </a:cxn>
              <a:cxn ang="0">
                <a:pos x="336" y="528"/>
              </a:cxn>
              <a:cxn ang="0">
                <a:pos x="384" y="576"/>
              </a:cxn>
              <a:cxn ang="0">
                <a:pos x="384" y="192"/>
              </a:cxn>
              <a:cxn ang="0">
                <a:pos x="432" y="576"/>
              </a:cxn>
              <a:cxn ang="0">
                <a:pos x="480" y="0"/>
              </a:cxn>
              <a:cxn ang="0">
                <a:pos x="480" y="576"/>
              </a:cxn>
              <a:cxn ang="0">
                <a:pos x="528" y="336"/>
              </a:cxn>
              <a:cxn ang="0">
                <a:pos x="528" y="576"/>
              </a:cxn>
              <a:cxn ang="0">
                <a:pos x="576" y="384"/>
              </a:cxn>
              <a:cxn ang="0">
                <a:pos x="576" y="576"/>
              </a:cxn>
              <a:cxn ang="0">
                <a:pos x="624" y="96"/>
              </a:cxn>
              <a:cxn ang="0">
                <a:pos x="624" y="576"/>
              </a:cxn>
              <a:cxn ang="0">
                <a:pos x="672" y="384"/>
              </a:cxn>
              <a:cxn ang="0">
                <a:pos x="672" y="528"/>
              </a:cxn>
              <a:cxn ang="0">
                <a:pos x="672" y="288"/>
              </a:cxn>
              <a:cxn ang="0">
                <a:pos x="672" y="576"/>
              </a:cxn>
              <a:cxn ang="0">
                <a:pos x="720" y="384"/>
              </a:cxn>
              <a:cxn ang="0">
                <a:pos x="720" y="528"/>
              </a:cxn>
              <a:cxn ang="0">
                <a:pos x="768" y="480"/>
              </a:cxn>
              <a:cxn ang="0">
                <a:pos x="768" y="576"/>
              </a:cxn>
            </a:cxnLst>
            <a:rect l="0" t="0" r="r" b="b"/>
            <a:pathLst>
              <a:path w="776" h="632">
                <a:moveTo>
                  <a:pt x="0" y="576"/>
                </a:moveTo>
                <a:cubicBezTo>
                  <a:pt x="36" y="584"/>
                  <a:pt x="72" y="592"/>
                  <a:pt x="96" y="576"/>
                </a:cubicBezTo>
                <a:cubicBezTo>
                  <a:pt x="120" y="560"/>
                  <a:pt x="128" y="480"/>
                  <a:pt x="144" y="480"/>
                </a:cubicBezTo>
                <a:cubicBezTo>
                  <a:pt x="160" y="480"/>
                  <a:pt x="176" y="568"/>
                  <a:pt x="192" y="576"/>
                </a:cubicBezTo>
                <a:cubicBezTo>
                  <a:pt x="208" y="584"/>
                  <a:pt x="224" y="528"/>
                  <a:pt x="240" y="528"/>
                </a:cubicBezTo>
                <a:cubicBezTo>
                  <a:pt x="256" y="528"/>
                  <a:pt x="272" y="576"/>
                  <a:pt x="288" y="576"/>
                </a:cubicBezTo>
                <a:cubicBezTo>
                  <a:pt x="304" y="576"/>
                  <a:pt x="320" y="528"/>
                  <a:pt x="336" y="528"/>
                </a:cubicBezTo>
                <a:cubicBezTo>
                  <a:pt x="352" y="528"/>
                  <a:pt x="376" y="632"/>
                  <a:pt x="384" y="576"/>
                </a:cubicBezTo>
                <a:cubicBezTo>
                  <a:pt x="392" y="520"/>
                  <a:pt x="376" y="192"/>
                  <a:pt x="384" y="192"/>
                </a:cubicBezTo>
                <a:cubicBezTo>
                  <a:pt x="392" y="192"/>
                  <a:pt x="416" y="608"/>
                  <a:pt x="432" y="576"/>
                </a:cubicBezTo>
                <a:cubicBezTo>
                  <a:pt x="448" y="544"/>
                  <a:pt x="472" y="0"/>
                  <a:pt x="480" y="0"/>
                </a:cubicBezTo>
                <a:cubicBezTo>
                  <a:pt x="488" y="0"/>
                  <a:pt x="472" y="520"/>
                  <a:pt x="480" y="576"/>
                </a:cubicBezTo>
                <a:cubicBezTo>
                  <a:pt x="488" y="632"/>
                  <a:pt x="520" y="336"/>
                  <a:pt x="528" y="336"/>
                </a:cubicBezTo>
                <a:cubicBezTo>
                  <a:pt x="536" y="336"/>
                  <a:pt x="520" y="568"/>
                  <a:pt x="528" y="576"/>
                </a:cubicBezTo>
                <a:cubicBezTo>
                  <a:pt x="536" y="584"/>
                  <a:pt x="568" y="384"/>
                  <a:pt x="576" y="384"/>
                </a:cubicBezTo>
                <a:cubicBezTo>
                  <a:pt x="584" y="384"/>
                  <a:pt x="568" y="624"/>
                  <a:pt x="576" y="576"/>
                </a:cubicBezTo>
                <a:cubicBezTo>
                  <a:pt x="584" y="528"/>
                  <a:pt x="616" y="96"/>
                  <a:pt x="624" y="96"/>
                </a:cubicBezTo>
                <a:cubicBezTo>
                  <a:pt x="632" y="96"/>
                  <a:pt x="616" y="528"/>
                  <a:pt x="624" y="576"/>
                </a:cubicBezTo>
                <a:cubicBezTo>
                  <a:pt x="632" y="624"/>
                  <a:pt x="664" y="392"/>
                  <a:pt x="672" y="384"/>
                </a:cubicBezTo>
                <a:cubicBezTo>
                  <a:pt x="680" y="376"/>
                  <a:pt x="672" y="544"/>
                  <a:pt x="672" y="528"/>
                </a:cubicBezTo>
                <a:cubicBezTo>
                  <a:pt x="672" y="512"/>
                  <a:pt x="672" y="280"/>
                  <a:pt x="672" y="288"/>
                </a:cubicBezTo>
                <a:cubicBezTo>
                  <a:pt x="672" y="296"/>
                  <a:pt x="664" y="560"/>
                  <a:pt x="672" y="576"/>
                </a:cubicBezTo>
                <a:cubicBezTo>
                  <a:pt x="680" y="592"/>
                  <a:pt x="712" y="392"/>
                  <a:pt x="720" y="384"/>
                </a:cubicBezTo>
                <a:cubicBezTo>
                  <a:pt x="728" y="376"/>
                  <a:pt x="712" y="512"/>
                  <a:pt x="720" y="528"/>
                </a:cubicBezTo>
                <a:cubicBezTo>
                  <a:pt x="728" y="544"/>
                  <a:pt x="760" y="472"/>
                  <a:pt x="768" y="480"/>
                </a:cubicBezTo>
                <a:cubicBezTo>
                  <a:pt x="776" y="488"/>
                  <a:pt x="772" y="532"/>
                  <a:pt x="768" y="576"/>
                </a:cubicBezTo>
              </a:path>
            </a:pathLst>
          </a:custGeom>
          <a:noFill/>
          <a:ln w="9525">
            <a:solidFill>
              <a:schemeClr val="tx1"/>
            </a:solidFill>
            <a:round/>
            <a:headEnd/>
            <a:tailEnd/>
          </a:ln>
          <a:effectLst/>
        </p:spPr>
        <p:txBody>
          <a:bodyPr/>
          <a:lstStyle/>
          <a:p>
            <a:endParaRPr lang="en-US"/>
          </a:p>
        </p:txBody>
      </p:sp>
      <p:sp>
        <p:nvSpPr>
          <p:cNvPr id="175143" name="Freeform 39"/>
          <p:cNvSpPr>
            <a:spLocks/>
          </p:cNvSpPr>
          <p:nvPr/>
        </p:nvSpPr>
        <p:spPr bwMode="auto">
          <a:xfrm>
            <a:off x="7620000" y="4724400"/>
            <a:ext cx="698500" cy="1003300"/>
          </a:xfrm>
          <a:custGeom>
            <a:avLst/>
            <a:gdLst/>
            <a:ahLst/>
            <a:cxnLst>
              <a:cxn ang="0">
                <a:pos x="0" y="576"/>
              </a:cxn>
              <a:cxn ang="0">
                <a:pos x="96" y="576"/>
              </a:cxn>
              <a:cxn ang="0">
                <a:pos x="144" y="480"/>
              </a:cxn>
              <a:cxn ang="0">
                <a:pos x="192" y="576"/>
              </a:cxn>
              <a:cxn ang="0">
                <a:pos x="240" y="528"/>
              </a:cxn>
              <a:cxn ang="0">
                <a:pos x="288" y="576"/>
              </a:cxn>
              <a:cxn ang="0">
                <a:pos x="336" y="528"/>
              </a:cxn>
              <a:cxn ang="0">
                <a:pos x="384" y="576"/>
              </a:cxn>
              <a:cxn ang="0">
                <a:pos x="384" y="192"/>
              </a:cxn>
              <a:cxn ang="0">
                <a:pos x="432" y="576"/>
              </a:cxn>
              <a:cxn ang="0">
                <a:pos x="480" y="0"/>
              </a:cxn>
              <a:cxn ang="0">
                <a:pos x="480" y="576"/>
              </a:cxn>
              <a:cxn ang="0">
                <a:pos x="528" y="336"/>
              </a:cxn>
              <a:cxn ang="0">
                <a:pos x="528" y="576"/>
              </a:cxn>
              <a:cxn ang="0">
                <a:pos x="576" y="384"/>
              </a:cxn>
              <a:cxn ang="0">
                <a:pos x="576" y="576"/>
              </a:cxn>
              <a:cxn ang="0">
                <a:pos x="624" y="96"/>
              </a:cxn>
              <a:cxn ang="0">
                <a:pos x="624" y="576"/>
              </a:cxn>
              <a:cxn ang="0">
                <a:pos x="672" y="384"/>
              </a:cxn>
              <a:cxn ang="0">
                <a:pos x="672" y="528"/>
              </a:cxn>
              <a:cxn ang="0">
                <a:pos x="672" y="288"/>
              </a:cxn>
              <a:cxn ang="0">
                <a:pos x="672" y="576"/>
              </a:cxn>
              <a:cxn ang="0">
                <a:pos x="720" y="384"/>
              </a:cxn>
              <a:cxn ang="0">
                <a:pos x="720" y="528"/>
              </a:cxn>
              <a:cxn ang="0">
                <a:pos x="768" y="480"/>
              </a:cxn>
              <a:cxn ang="0">
                <a:pos x="768" y="576"/>
              </a:cxn>
            </a:cxnLst>
            <a:rect l="0" t="0" r="r" b="b"/>
            <a:pathLst>
              <a:path w="776" h="632">
                <a:moveTo>
                  <a:pt x="0" y="576"/>
                </a:moveTo>
                <a:cubicBezTo>
                  <a:pt x="36" y="584"/>
                  <a:pt x="72" y="592"/>
                  <a:pt x="96" y="576"/>
                </a:cubicBezTo>
                <a:cubicBezTo>
                  <a:pt x="120" y="560"/>
                  <a:pt x="128" y="480"/>
                  <a:pt x="144" y="480"/>
                </a:cubicBezTo>
                <a:cubicBezTo>
                  <a:pt x="160" y="480"/>
                  <a:pt x="176" y="568"/>
                  <a:pt x="192" y="576"/>
                </a:cubicBezTo>
                <a:cubicBezTo>
                  <a:pt x="208" y="584"/>
                  <a:pt x="224" y="528"/>
                  <a:pt x="240" y="528"/>
                </a:cubicBezTo>
                <a:cubicBezTo>
                  <a:pt x="256" y="528"/>
                  <a:pt x="272" y="576"/>
                  <a:pt x="288" y="576"/>
                </a:cubicBezTo>
                <a:cubicBezTo>
                  <a:pt x="304" y="576"/>
                  <a:pt x="320" y="528"/>
                  <a:pt x="336" y="528"/>
                </a:cubicBezTo>
                <a:cubicBezTo>
                  <a:pt x="352" y="528"/>
                  <a:pt x="376" y="632"/>
                  <a:pt x="384" y="576"/>
                </a:cubicBezTo>
                <a:cubicBezTo>
                  <a:pt x="392" y="520"/>
                  <a:pt x="376" y="192"/>
                  <a:pt x="384" y="192"/>
                </a:cubicBezTo>
                <a:cubicBezTo>
                  <a:pt x="392" y="192"/>
                  <a:pt x="416" y="608"/>
                  <a:pt x="432" y="576"/>
                </a:cubicBezTo>
                <a:cubicBezTo>
                  <a:pt x="448" y="544"/>
                  <a:pt x="472" y="0"/>
                  <a:pt x="480" y="0"/>
                </a:cubicBezTo>
                <a:cubicBezTo>
                  <a:pt x="488" y="0"/>
                  <a:pt x="472" y="520"/>
                  <a:pt x="480" y="576"/>
                </a:cubicBezTo>
                <a:cubicBezTo>
                  <a:pt x="488" y="632"/>
                  <a:pt x="520" y="336"/>
                  <a:pt x="528" y="336"/>
                </a:cubicBezTo>
                <a:cubicBezTo>
                  <a:pt x="536" y="336"/>
                  <a:pt x="520" y="568"/>
                  <a:pt x="528" y="576"/>
                </a:cubicBezTo>
                <a:cubicBezTo>
                  <a:pt x="536" y="584"/>
                  <a:pt x="568" y="384"/>
                  <a:pt x="576" y="384"/>
                </a:cubicBezTo>
                <a:cubicBezTo>
                  <a:pt x="584" y="384"/>
                  <a:pt x="568" y="624"/>
                  <a:pt x="576" y="576"/>
                </a:cubicBezTo>
                <a:cubicBezTo>
                  <a:pt x="584" y="528"/>
                  <a:pt x="616" y="96"/>
                  <a:pt x="624" y="96"/>
                </a:cubicBezTo>
                <a:cubicBezTo>
                  <a:pt x="632" y="96"/>
                  <a:pt x="616" y="528"/>
                  <a:pt x="624" y="576"/>
                </a:cubicBezTo>
                <a:cubicBezTo>
                  <a:pt x="632" y="624"/>
                  <a:pt x="664" y="392"/>
                  <a:pt x="672" y="384"/>
                </a:cubicBezTo>
                <a:cubicBezTo>
                  <a:pt x="680" y="376"/>
                  <a:pt x="672" y="544"/>
                  <a:pt x="672" y="528"/>
                </a:cubicBezTo>
                <a:cubicBezTo>
                  <a:pt x="672" y="512"/>
                  <a:pt x="672" y="280"/>
                  <a:pt x="672" y="288"/>
                </a:cubicBezTo>
                <a:cubicBezTo>
                  <a:pt x="672" y="296"/>
                  <a:pt x="664" y="560"/>
                  <a:pt x="672" y="576"/>
                </a:cubicBezTo>
                <a:cubicBezTo>
                  <a:pt x="680" y="592"/>
                  <a:pt x="712" y="392"/>
                  <a:pt x="720" y="384"/>
                </a:cubicBezTo>
                <a:cubicBezTo>
                  <a:pt x="728" y="376"/>
                  <a:pt x="712" y="512"/>
                  <a:pt x="720" y="528"/>
                </a:cubicBezTo>
                <a:cubicBezTo>
                  <a:pt x="728" y="544"/>
                  <a:pt x="760" y="472"/>
                  <a:pt x="768" y="480"/>
                </a:cubicBezTo>
                <a:cubicBezTo>
                  <a:pt x="776" y="488"/>
                  <a:pt x="772" y="532"/>
                  <a:pt x="768" y="576"/>
                </a:cubicBezTo>
              </a:path>
            </a:pathLst>
          </a:custGeom>
          <a:noFill/>
          <a:ln w="9525">
            <a:solidFill>
              <a:schemeClr val="tx1"/>
            </a:solidFill>
            <a:round/>
            <a:headEnd/>
            <a:tailEnd/>
          </a:ln>
          <a:effectLst/>
        </p:spPr>
        <p:txBody>
          <a:bodyPr/>
          <a:lstStyle/>
          <a:p>
            <a:endParaRPr lang="en-US"/>
          </a:p>
        </p:txBody>
      </p:sp>
      <p:graphicFrame>
        <p:nvGraphicFramePr>
          <p:cNvPr id="175144" name="Object 40"/>
          <p:cNvGraphicFramePr>
            <a:graphicFrameLocks noChangeAspect="1"/>
          </p:cNvGraphicFramePr>
          <p:nvPr/>
        </p:nvGraphicFramePr>
        <p:xfrm>
          <a:off x="6961188" y="3581400"/>
          <a:ext cx="1082675" cy="433388"/>
        </p:xfrm>
        <a:graphic>
          <a:graphicData uri="http://schemas.openxmlformats.org/presentationml/2006/ole">
            <p:oleObj spid="_x0000_s175144" name="Equation" r:id="rId14" imgW="507960" imgH="203040" progId="Equation.DSMT4">
              <p:embed/>
            </p:oleObj>
          </a:graphicData>
        </a:graphic>
      </p:graphicFrame>
      <p:sp>
        <p:nvSpPr>
          <p:cNvPr id="175145" name="Line 41"/>
          <p:cNvSpPr>
            <a:spLocks noChangeShapeType="1"/>
          </p:cNvSpPr>
          <p:nvPr/>
        </p:nvSpPr>
        <p:spPr bwMode="auto">
          <a:xfrm flipH="1">
            <a:off x="7239000" y="4038600"/>
            <a:ext cx="228600" cy="685800"/>
          </a:xfrm>
          <a:prstGeom prst="line">
            <a:avLst/>
          </a:prstGeom>
          <a:noFill/>
          <a:ln w="9525">
            <a:solidFill>
              <a:schemeClr val="tx1"/>
            </a:solidFill>
            <a:round/>
            <a:headEnd/>
            <a:tailEnd type="triangle" w="med" len="med"/>
          </a:ln>
          <a:effectLst/>
        </p:spPr>
        <p:txBody>
          <a:bodyPr/>
          <a:lstStyle/>
          <a:p>
            <a:endParaRPr lang="en-US"/>
          </a:p>
        </p:txBody>
      </p:sp>
      <p:sp>
        <p:nvSpPr>
          <p:cNvPr id="175146" name="Line 42"/>
          <p:cNvSpPr>
            <a:spLocks noChangeShapeType="1"/>
          </p:cNvSpPr>
          <p:nvPr/>
        </p:nvSpPr>
        <p:spPr bwMode="auto">
          <a:xfrm>
            <a:off x="7772400" y="4114800"/>
            <a:ext cx="152400" cy="762000"/>
          </a:xfrm>
          <a:prstGeom prst="line">
            <a:avLst/>
          </a:prstGeom>
          <a:noFill/>
          <a:ln w="9525">
            <a:solidFill>
              <a:schemeClr val="tx1"/>
            </a:solidFill>
            <a:round/>
            <a:headEnd/>
            <a:tailEnd type="triangle" w="med" len="med"/>
          </a:ln>
          <a:effectLst/>
        </p:spPr>
        <p:txBody>
          <a:bodyPr/>
          <a:lstStyle/>
          <a:p>
            <a:endParaRPr lang="en-US"/>
          </a:p>
        </p:txBody>
      </p:sp>
      <p:graphicFrame>
        <p:nvGraphicFramePr>
          <p:cNvPr id="175148" name="Object 44"/>
          <p:cNvGraphicFramePr>
            <a:graphicFrameLocks noChangeAspect="1"/>
          </p:cNvGraphicFramePr>
          <p:nvPr/>
        </p:nvGraphicFramePr>
        <p:xfrm>
          <a:off x="6172200" y="3962400"/>
          <a:ext cx="644525" cy="430213"/>
        </p:xfrm>
        <a:graphic>
          <a:graphicData uri="http://schemas.openxmlformats.org/presentationml/2006/ole">
            <p:oleObj spid="_x0000_s175148" name="Equation" r:id="rId15" imgW="419040" imgH="279360" progId="Equation.DSMT4">
              <p:embed/>
            </p:oleObj>
          </a:graphicData>
        </a:graphic>
      </p:graphicFrame>
      <p:graphicFrame>
        <p:nvGraphicFramePr>
          <p:cNvPr id="175149" name="Object 45"/>
          <p:cNvGraphicFramePr>
            <a:graphicFrameLocks noChangeAspect="1"/>
          </p:cNvGraphicFramePr>
          <p:nvPr/>
        </p:nvGraphicFramePr>
        <p:xfrm>
          <a:off x="4114800" y="1371600"/>
          <a:ext cx="804863" cy="527050"/>
        </p:xfrm>
        <a:graphic>
          <a:graphicData uri="http://schemas.openxmlformats.org/presentationml/2006/ole">
            <p:oleObj spid="_x0000_s175149" name="Equation" r:id="rId16" imgW="368280" imgH="241200" progId="Equation.DSMT4">
              <p:embed/>
            </p:oleObj>
          </a:graphicData>
        </a:graphic>
      </p:graphicFrame>
      <p:sp>
        <p:nvSpPr>
          <p:cNvPr id="175150" name="Line 46"/>
          <p:cNvSpPr>
            <a:spLocks noChangeShapeType="1"/>
          </p:cNvSpPr>
          <p:nvPr/>
        </p:nvSpPr>
        <p:spPr bwMode="auto">
          <a:xfrm>
            <a:off x="1143000" y="1676400"/>
            <a:ext cx="762000" cy="0"/>
          </a:xfrm>
          <a:prstGeom prst="line">
            <a:avLst/>
          </a:prstGeom>
          <a:noFill/>
          <a:ln w="9525">
            <a:solidFill>
              <a:schemeClr val="tx1"/>
            </a:solidFill>
            <a:round/>
            <a:headEnd/>
            <a:tailEnd type="triangle" w="med" len="med"/>
          </a:ln>
          <a:effectLst/>
        </p:spPr>
        <p:txBody>
          <a:bodyPr/>
          <a:lstStyle/>
          <a:p>
            <a:endParaRPr lang="en-US"/>
          </a:p>
        </p:txBody>
      </p:sp>
      <p:sp>
        <p:nvSpPr>
          <p:cNvPr id="175151" name="Rectangle 47"/>
          <p:cNvSpPr>
            <a:spLocks noChangeArrowheads="1"/>
          </p:cNvSpPr>
          <p:nvPr/>
        </p:nvSpPr>
        <p:spPr bwMode="auto">
          <a:xfrm>
            <a:off x="1905000" y="1219200"/>
            <a:ext cx="1371600" cy="914400"/>
          </a:xfrm>
          <a:prstGeom prst="rect">
            <a:avLst/>
          </a:prstGeom>
          <a:noFill/>
          <a:ln w="9525">
            <a:solidFill>
              <a:schemeClr val="tx1"/>
            </a:solidFill>
            <a:miter lim="800000"/>
            <a:headEnd/>
            <a:tailEnd/>
          </a:ln>
          <a:effectLst/>
        </p:spPr>
        <p:txBody>
          <a:bodyPr wrap="none" anchor="ctr"/>
          <a:lstStyle/>
          <a:p>
            <a:endParaRPr lang="en-US"/>
          </a:p>
        </p:txBody>
      </p:sp>
      <p:sp>
        <p:nvSpPr>
          <p:cNvPr id="175152" name="Line 48"/>
          <p:cNvSpPr>
            <a:spLocks noChangeShapeType="1"/>
          </p:cNvSpPr>
          <p:nvPr/>
        </p:nvSpPr>
        <p:spPr bwMode="auto">
          <a:xfrm>
            <a:off x="3276600" y="1676400"/>
            <a:ext cx="685800" cy="0"/>
          </a:xfrm>
          <a:prstGeom prst="line">
            <a:avLst/>
          </a:prstGeom>
          <a:noFill/>
          <a:ln w="9525">
            <a:solidFill>
              <a:schemeClr val="tx1"/>
            </a:solidFill>
            <a:round/>
            <a:headEnd/>
            <a:tailEnd type="triangle" w="med" len="med"/>
          </a:ln>
          <a:effectLst/>
        </p:spPr>
        <p:txBody>
          <a:bodyPr/>
          <a:lstStyle/>
          <a:p>
            <a:endParaRPr lang="en-US"/>
          </a:p>
        </p:txBody>
      </p:sp>
      <p:graphicFrame>
        <p:nvGraphicFramePr>
          <p:cNvPr id="175153" name="Object 49"/>
          <p:cNvGraphicFramePr>
            <a:graphicFrameLocks noChangeAspect="1"/>
          </p:cNvGraphicFramePr>
          <p:nvPr/>
        </p:nvGraphicFramePr>
        <p:xfrm>
          <a:off x="2209800" y="1371600"/>
          <a:ext cx="804863" cy="500063"/>
        </p:xfrm>
        <a:graphic>
          <a:graphicData uri="http://schemas.openxmlformats.org/presentationml/2006/ole">
            <p:oleObj spid="_x0000_s175153" name="Equation" r:id="rId17" imgW="368280" imgH="228600" progId="Equation.DSMT4">
              <p:embed/>
            </p:oleObj>
          </a:graphicData>
        </a:graphic>
      </p:graphicFrame>
      <p:graphicFrame>
        <p:nvGraphicFramePr>
          <p:cNvPr id="175154" name="Object 50"/>
          <p:cNvGraphicFramePr>
            <a:graphicFrameLocks noChangeAspect="1"/>
          </p:cNvGraphicFramePr>
          <p:nvPr/>
        </p:nvGraphicFramePr>
        <p:xfrm>
          <a:off x="457200" y="1447800"/>
          <a:ext cx="609600" cy="406400"/>
        </p:xfrm>
        <a:graphic>
          <a:graphicData uri="http://schemas.openxmlformats.org/presentationml/2006/ole">
            <p:oleObj spid="_x0000_s175154" name="Equation" r:id="rId18" imgW="304560" imgH="203040" progId="Equation.3">
              <p:embed/>
            </p:oleObj>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Text Box 4"/>
          <p:cNvSpPr txBox="1">
            <a:spLocks noChangeArrowheads="1"/>
          </p:cNvSpPr>
          <p:nvPr/>
        </p:nvSpPr>
        <p:spPr bwMode="auto">
          <a:xfrm>
            <a:off x="0" y="304800"/>
            <a:ext cx="9144000" cy="366713"/>
          </a:xfrm>
          <a:prstGeom prst="rect">
            <a:avLst/>
          </a:prstGeom>
          <a:noFill/>
          <a:ln w="9525">
            <a:noFill/>
            <a:miter lim="800000"/>
            <a:headEnd/>
            <a:tailEnd/>
          </a:ln>
          <a:effectLst/>
        </p:spPr>
        <p:txBody>
          <a:bodyPr>
            <a:spAutoFit/>
          </a:bodyPr>
          <a:lstStyle/>
          <a:p>
            <a:pPr>
              <a:spcBef>
                <a:spcPct val="50000"/>
              </a:spcBef>
            </a:pPr>
            <a:r>
              <a:rPr lang="en-US"/>
              <a:t>Compare the two (non dispersive channel):</a:t>
            </a:r>
          </a:p>
        </p:txBody>
      </p:sp>
      <p:graphicFrame>
        <p:nvGraphicFramePr>
          <p:cNvPr id="73735" name="Object 7"/>
          <p:cNvGraphicFramePr>
            <a:graphicFrameLocks noChangeAspect="1"/>
          </p:cNvGraphicFramePr>
          <p:nvPr/>
        </p:nvGraphicFramePr>
        <p:xfrm>
          <a:off x="3074988" y="2349500"/>
          <a:ext cx="330200" cy="522288"/>
        </p:xfrm>
        <a:graphic>
          <a:graphicData uri="http://schemas.openxmlformats.org/presentationml/2006/ole">
            <p:oleObj spid="_x0000_s73735" name="Equation" r:id="rId4" imgW="152280" imgH="241200" progId="Equation.3">
              <p:embed/>
            </p:oleObj>
          </a:graphicData>
        </a:graphic>
      </p:graphicFrame>
      <p:graphicFrame>
        <p:nvGraphicFramePr>
          <p:cNvPr id="73736" name="Object 8"/>
          <p:cNvGraphicFramePr>
            <a:graphicFrameLocks noChangeAspect="1"/>
          </p:cNvGraphicFramePr>
          <p:nvPr/>
        </p:nvGraphicFramePr>
        <p:xfrm>
          <a:off x="3048000" y="3733800"/>
          <a:ext cx="412750" cy="522288"/>
        </p:xfrm>
        <a:graphic>
          <a:graphicData uri="http://schemas.openxmlformats.org/presentationml/2006/ole">
            <p:oleObj spid="_x0000_s73736" name="Equation" r:id="rId5" imgW="190440" imgH="241200" progId="Equation.3">
              <p:embed/>
            </p:oleObj>
          </a:graphicData>
        </a:graphic>
      </p:graphicFrame>
      <p:pic>
        <p:nvPicPr>
          <p:cNvPr id="73737" name="Picture 9"/>
          <p:cNvPicPr>
            <a:picLocks noChangeAspect="1" noChangeArrowheads="1"/>
          </p:cNvPicPr>
          <p:nvPr/>
        </p:nvPicPr>
        <p:blipFill>
          <a:blip r:embed="rId6"/>
          <a:srcRect/>
          <a:stretch>
            <a:fillRect/>
          </a:stretch>
        </p:blipFill>
        <p:spPr bwMode="auto">
          <a:xfrm>
            <a:off x="3581400" y="1074738"/>
            <a:ext cx="4572000" cy="4130675"/>
          </a:xfrm>
          <a:prstGeom prst="rect">
            <a:avLst/>
          </a:prstGeom>
          <a:noFill/>
          <a:ln w="9525">
            <a:noFill/>
            <a:miter lim="800000"/>
            <a:headEnd/>
            <a:tailEnd/>
          </a:ln>
          <a:effectLst/>
        </p:spPr>
      </p:pic>
      <p:sp>
        <p:nvSpPr>
          <p:cNvPr id="73738" name="Text Box 10"/>
          <p:cNvSpPr txBox="1">
            <a:spLocks noChangeArrowheads="1"/>
          </p:cNvSpPr>
          <p:nvPr/>
        </p:nvSpPr>
        <p:spPr bwMode="auto">
          <a:xfrm>
            <a:off x="304800" y="2362200"/>
            <a:ext cx="2590800" cy="641350"/>
          </a:xfrm>
          <a:prstGeom prst="rect">
            <a:avLst/>
          </a:prstGeom>
          <a:noFill/>
          <a:ln w="9525">
            <a:noFill/>
            <a:miter lim="800000"/>
            <a:headEnd/>
            <a:tailEnd/>
          </a:ln>
          <a:effectLst/>
        </p:spPr>
        <p:txBody>
          <a:bodyPr>
            <a:spAutoFit/>
          </a:bodyPr>
          <a:lstStyle/>
          <a:p>
            <a:pPr algn="ctr">
              <a:spcBef>
                <a:spcPct val="50000"/>
              </a:spcBef>
            </a:pPr>
            <a:r>
              <a:rPr lang="en-US"/>
              <a:t>Autocorrelation of received data</a:t>
            </a:r>
          </a:p>
        </p:txBody>
      </p:sp>
      <p:sp>
        <p:nvSpPr>
          <p:cNvPr id="73739" name="Text Box 11"/>
          <p:cNvSpPr txBox="1">
            <a:spLocks noChangeArrowheads="1"/>
          </p:cNvSpPr>
          <p:nvPr/>
        </p:nvSpPr>
        <p:spPr bwMode="auto">
          <a:xfrm>
            <a:off x="457200" y="3657600"/>
            <a:ext cx="2590800" cy="641350"/>
          </a:xfrm>
          <a:prstGeom prst="rect">
            <a:avLst/>
          </a:prstGeom>
          <a:noFill/>
          <a:ln w="9525">
            <a:noFill/>
            <a:miter lim="800000"/>
            <a:headEnd/>
            <a:tailEnd/>
          </a:ln>
          <a:effectLst/>
        </p:spPr>
        <p:txBody>
          <a:bodyPr>
            <a:spAutoFit/>
          </a:bodyPr>
          <a:lstStyle/>
          <a:p>
            <a:pPr algn="ctr">
              <a:spcBef>
                <a:spcPct val="50000"/>
              </a:spcBef>
            </a:pPr>
            <a:r>
              <a:rPr lang="en-US"/>
              <a:t>Crosscorrelation with preamble</a:t>
            </a:r>
          </a:p>
        </p:txBody>
      </p:sp>
      <p:sp>
        <p:nvSpPr>
          <p:cNvPr id="73740" name="Line 12"/>
          <p:cNvSpPr>
            <a:spLocks noChangeShapeType="1"/>
          </p:cNvSpPr>
          <p:nvPr/>
        </p:nvSpPr>
        <p:spPr bwMode="auto">
          <a:xfrm>
            <a:off x="838200" y="3048000"/>
            <a:ext cx="2057400" cy="0"/>
          </a:xfrm>
          <a:prstGeom prst="line">
            <a:avLst/>
          </a:prstGeom>
          <a:noFill/>
          <a:ln w="9525">
            <a:solidFill>
              <a:schemeClr val="tx1"/>
            </a:solidFill>
            <a:round/>
            <a:headEnd/>
            <a:tailEnd type="triangle" w="med" len="med"/>
          </a:ln>
          <a:effectLst/>
        </p:spPr>
        <p:txBody>
          <a:bodyPr/>
          <a:lstStyle/>
          <a:p>
            <a:endParaRPr lang="en-US"/>
          </a:p>
        </p:txBody>
      </p:sp>
      <p:sp>
        <p:nvSpPr>
          <p:cNvPr id="73741" name="Line 13"/>
          <p:cNvSpPr>
            <a:spLocks noChangeShapeType="1"/>
          </p:cNvSpPr>
          <p:nvPr/>
        </p:nvSpPr>
        <p:spPr bwMode="auto">
          <a:xfrm>
            <a:off x="914400" y="4343400"/>
            <a:ext cx="2057400" cy="0"/>
          </a:xfrm>
          <a:prstGeom prst="line">
            <a:avLst/>
          </a:prstGeom>
          <a:noFill/>
          <a:ln w="9525">
            <a:solidFill>
              <a:schemeClr val="tx1"/>
            </a:solidFill>
            <a:round/>
            <a:headEnd/>
            <a:tailEnd type="triangle" w="med" len="med"/>
          </a:ln>
          <a:effectLst/>
        </p:spPr>
        <p:txBody>
          <a:bodyPr/>
          <a:lstStyle/>
          <a:p>
            <a:endParaRPr lang="en-US"/>
          </a:p>
        </p:txBody>
      </p:sp>
      <p:sp>
        <p:nvSpPr>
          <p:cNvPr id="73742" name="Line 14"/>
          <p:cNvSpPr>
            <a:spLocks noChangeShapeType="1"/>
          </p:cNvSpPr>
          <p:nvPr/>
        </p:nvSpPr>
        <p:spPr bwMode="auto">
          <a:xfrm>
            <a:off x="7086600" y="4729163"/>
            <a:ext cx="0" cy="685800"/>
          </a:xfrm>
          <a:prstGeom prst="line">
            <a:avLst/>
          </a:prstGeom>
          <a:noFill/>
          <a:ln w="28575">
            <a:solidFill>
              <a:srgbClr val="FF0000"/>
            </a:solidFill>
            <a:round/>
            <a:headEnd type="triangle" w="med" len="med"/>
            <a:tailEnd/>
          </a:ln>
          <a:effectLst/>
        </p:spPr>
        <p:txBody>
          <a:bodyPr/>
          <a:lstStyle/>
          <a:p>
            <a:endParaRPr lang="en-US"/>
          </a:p>
        </p:txBody>
      </p:sp>
      <p:sp>
        <p:nvSpPr>
          <p:cNvPr id="73743" name="Line 15"/>
          <p:cNvSpPr>
            <a:spLocks noChangeShapeType="1"/>
          </p:cNvSpPr>
          <p:nvPr/>
        </p:nvSpPr>
        <p:spPr bwMode="auto">
          <a:xfrm flipH="1">
            <a:off x="6734175" y="4729163"/>
            <a:ext cx="19050" cy="985837"/>
          </a:xfrm>
          <a:prstGeom prst="line">
            <a:avLst/>
          </a:prstGeom>
          <a:noFill/>
          <a:ln w="28575">
            <a:solidFill>
              <a:srgbClr val="FF0000"/>
            </a:solidFill>
            <a:round/>
            <a:headEnd type="triangle" w="med" len="med"/>
            <a:tailEnd/>
          </a:ln>
          <a:effectLst/>
        </p:spPr>
        <p:txBody>
          <a:bodyPr/>
          <a:lstStyle/>
          <a:p>
            <a:endParaRPr lang="en-US"/>
          </a:p>
        </p:txBody>
      </p:sp>
      <p:sp>
        <p:nvSpPr>
          <p:cNvPr id="73744" name="Line 16"/>
          <p:cNvSpPr>
            <a:spLocks noChangeShapeType="1"/>
          </p:cNvSpPr>
          <p:nvPr/>
        </p:nvSpPr>
        <p:spPr bwMode="auto">
          <a:xfrm>
            <a:off x="6400800" y="4729163"/>
            <a:ext cx="0" cy="685800"/>
          </a:xfrm>
          <a:prstGeom prst="line">
            <a:avLst/>
          </a:prstGeom>
          <a:noFill/>
          <a:ln w="28575">
            <a:solidFill>
              <a:srgbClr val="FF0000"/>
            </a:solidFill>
            <a:round/>
            <a:headEnd type="triangle" w="med" len="med"/>
            <a:tailEnd/>
          </a:ln>
          <a:effectLst/>
        </p:spPr>
        <p:txBody>
          <a:bodyPr/>
          <a:lstStyle/>
          <a:p>
            <a:endParaRPr lang="en-US"/>
          </a:p>
        </p:txBody>
      </p:sp>
      <p:sp>
        <p:nvSpPr>
          <p:cNvPr id="73745" name="Line 17"/>
          <p:cNvSpPr>
            <a:spLocks noChangeShapeType="1"/>
          </p:cNvSpPr>
          <p:nvPr/>
        </p:nvSpPr>
        <p:spPr bwMode="auto">
          <a:xfrm flipV="1">
            <a:off x="6738938" y="2743200"/>
            <a:ext cx="0" cy="1828800"/>
          </a:xfrm>
          <a:prstGeom prst="line">
            <a:avLst/>
          </a:prstGeom>
          <a:noFill/>
          <a:ln w="9525">
            <a:solidFill>
              <a:schemeClr val="bg1"/>
            </a:solidFill>
            <a:prstDash val="dash"/>
            <a:round/>
            <a:headEnd/>
            <a:tailEnd/>
          </a:ln>
          <a:effectLst/>
        </p:spPr>
        <p:txBody>
          <a:bodyPr/>
          <a:lstStyle/>
          <a:p>
            <a:endParaRPr lang="en-US"/>
          </a:p>
        </p:txBody>
      </p:sp>
      <p:sp>
        <p:nvSpPr>
          <p:cNvPr id="73746" name="Line 18"/>
          <p:cNvSpPr>
            <a:spLocks noChangeShapeType="1"/>
          </p:cNvSpPr>
          <p:nvPr/>
        </p:nvSpPr>
        <p:spPr bwMode="auto">
          <a:xfrm flipV="1">
            <a:off x="7062788" y="2752725"/>
            <a:ext cx="0" cy="914400"/>
          </a:xfrm>
          <a:prstGeom prst="line">
            <a:avLst/>
          </a:prstGeom>
          <a:noFill/>
          <a:ln w="9525">
            <a:solidFill>
              <a:schemeClr val="bg1"/>
            </a:solidFill>
            <a:prstDash val="dash"/>
            <a:round/>
            <a:headEnd/>
            <a:tailEnd/>
          </a:ln>
          <a:effectLst/>
        </p:spPr>
        <p:txBody>
          <a:bodyPr/>
          <a:lstStyle/>
          <a:p>
            <a:endParaRPr lang="en-US"/>
          </a:p>
        </p:txBody>
      </p:sp>
      <p:graphicFrame>
        <p:nvGraphicFramePr>
          <p:cNvPr id="73747" name="Object 19"/>
          <p:cNvGraphicFramePr>
            <a:graphicFrameLocks noChangeAspect="1"/>
          </p:cNvGraphicFramePr>
          <p:nvPr/>
        </p:nvGraphicFramePr>
        <p:xfrm>
          <a:off x="7496175" y="5276850"/>
          <a:ext cx="247650" cy="342900"/>
        </p:xfrm>
        <a:graphic>
          <a:graphicData uri="http://schemas.openxmlformats.org/presentationml/2006/ole">
            <p:oleObj spid="_x0000_s73747" name="Equation" r:id="rId7" imgW="164880" imgH="228600" progId="Equation.3">
              <p:embed/>
            </p:oleObj>
          </a:graphicData>
        </a:graphic>
      </p:graphicFrame>
      <p:graphicFrame>
        <p:nvGraphicFramePr>
          <p:cNvPr id="73748" name="Object 20"/>
          <p:cNvGraphicFramePr>
            <a:graphicFrameLocks noChangeAspect="1"/>
          </p:cNvGraphicFramePr>
          <p:nvPr/>
        </p:nvGraphicFramePr>
        <p:xfrm>
          <a:off x="6386513" y="5737225"/>
          <a:ext cx="704850" cy="342900"/>
        </p:xfrm>
        <a:graphic>
          <a:graphicData uri="http://schemas.openxmlformats.org/presentationml/2006/ole">
            <p:oleObj spid="_x0000_s73748" name="Equation" r:id="rId8" imgW="469800" imgH="228600" progId="Equation.DSMT4">
              <p:embed/>
            </p:oleObj>
          </a:graphicData>
        </a:graphic>
      </p:graphicFrame>
      <p:sp>
        <p:nvSpPr>
          <p:cNvPr id="73749" name="Line 21"/>
          <p:cNvSpPr>
            <a:spLocks noChangeShapeType="1"/>
          </p:cNvSpPr>
          <p:nvPr/>
        </p:nvSpPr>
        <p:spPr bwMode="auto">
          <a:xfrm>
            <a:off x="7097713" y="5413375"/>
            <a:ext cx="304800" cy="0"/>
          </a:xfrm>
          <a:prstGeom prst="line">
            <a:avLst/>
          </a:prstGeom>
          <a:noFill/>
          <a:ln w="28575">
            <a:solidFill>
              <a:srgbClr val="FF0000"/>
            </a:solidFill>
            <a:round/>
            <a:headEnd/>
            <a:tailEnd/>
          </a:ln>
          <a:effectLst/>
        </p:spPr>
        <p:txBody>
          <a:bodyPr/>
          <a:lstStyle/>
          <a:p>
            <a:endParaRPr lang="en-US"/>
          </a:p>
        </p:txBody>
      </p:sp>
      <p:sp>
        <p:nvSpPr>
          <p:cNvPr id="73750" name="Line 22"/>
          <p:cNvSpPr>
            <a:spLocks noChangeShapeType="1"/>
          </p:cNvSpPr>
          <p:nvPr/>
        </p:nvSpPr>
        <p:spPr bwMode="auto">
          <a:xfrm>
            <a:off x="6089650" y="5435600"/>
            <a:ext cx="304800" cy="0"/>
          </a:xfrm>
          <a:prstGeom prst="line">
            <a:avLst/>
          </a:prstGeom>
          <a:noFill/>
          <a:ln w="28575">
            <a:solidFill>
              <a:srgbClr val="FF0000"/>
            </a:solidFill>
            <a:round/>
            <a:headEnd/>
            <a:tailEnd/>
          </a:ln>
          <a:effectLst/>
        </p:spPr>
        <p:txBody>
          <a:bodyPr/>
          <a:lstStyle/>
          <a:p>
            <a:endParaRPr lang="en-US"/>
          </a:p>
        </p:txBody>
      </p:sp>
      <p:graphicFrame>
        <p:nvGraphicFramePr>
          <p:cNvPr id="73751" name="Object 23"/>
          <p:cNvGraphicFramePr>
            <a:graphicFrameLocks noChangeAspect="1"/>
          </p:cNvGraphicFramePr>
          <p:nvPr/>
        </p:nvGraphicFramePr>
        <p:xfrm>
          <a:off x="5222875" y="5294313"/>
          <a:ext cx="781050" cy="342900"/>
        </p:xfrm>
        <a:graphic>
          <a:graphicData uri="http://schemas.openxmlformats.org/presentationml/2006/ole">
            <p:oleObj spid="_x0000_s73751" name="Equation" r:id="rId9" imgW="520560" imgH="228600" progId="Equation.DSMT4">
              <p:embed/>
            </p:oleObj>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Text Box 4"/>
          <p:cNvSpPr txBox="1">
            <a:spLocks noChangeArrowheads="1"/>
          </p:cNvSpPr>
          <p:nvPr/>
        </p:nvSpPr>
        <p:spPr bwMode="auto">
          <a:xfrm>
            <a:off x="0" y="0"/>
            <a:ext cx="9144000" cy="366713"/>
          </a:xfrm>
          <a:prstGeom prst="rect">
            <a:avLst/>
          </a:prstGeom>
          <a:noFill/>
          <a:ln w="9525">
            <a:noFill/>
            <a:miter lim="800000"/>
            <a:headEnd/>
            <a:tailEnd/>
          </a:ln>
          <a:effectLst/>
        </p:spPr>
        <p:txBody>
          <a:bodyPr>
            <a:spAutoFit/>
          </a:bodyPr>
          <a:lstStyle/>
          <a:p>
            <a:pPr>
              <a:spcBef>
                <a:spcPct val="50000"/>
              </a:spcBef>
            </a:pPr>
            <a:r>
              <a:rPr lang="en-US" b="1"/>
              <a:t>Synchronization with Dispersive Channel</a:t>
            </a:r>
          </a:p>
        </p:txBody>
      </p:sp>
      <p:pic>
        <p:nvPicPr>
          <p:cNvPr id="74759" name="Picture 7"/>
          <p:cNvPicPr>
            <a:picLocks noChangeAspect="1" noChangeArrowheads="1"/>
          </p:cNvPicPr>
          <p:nvPr/>
        </p:nvPicPr>
        <p:blipFill>
          <a:blip r:embed="rId4"/>
          <a:srcRect/>
          <a:stretch>
            <a:fillRect/>
          </a:stretch>
        </p:blipFill>
        <p:spPr bwMode="auto">
          <a:xfrm>
            <a:off x="3810000" y="1181100"/>
            <a:ext cx="4343400" cy="3924300"/>
          </a:xfrm>
          <a:prstGeom prst="rect">
            <a:avLst/>
          </a:prstGeom>
          <a:noFill/>
          <a:ln w="9525">
            <a:noFill/>
            <a:miter lim="800000"/>
            <a:headEnd/>
            <a:tailEnd/>
          </a:ln>
          <a:effectLst/>
        </p:spPr>
      </p:pic>
      <p:sp>
        <p:nvSpPr>
          <p:cNvPr id="74766" name="Oval 14"/>
          <p:cNvSpPr>
            <a:spLocks noChangeArrowheads="1"/>
          </p:cNvSpPr>
          <p:nvPr/>
        </p:nvSpPr>
        <p:spPr bwMode="auto">
          <a:xfrm>
            <a:off x="5867400" y="3771900"/>
            <a:ext cx="609600" cy="990600"/>
          </a:xfrm>
          <a:prstGeom prst="ellipse">
            <a:avLst/>
          </a:prstGeom>
          <a:noFill/>
          <a:ln w="9525">
            <a:solidFill>
              <a:schemeClr val="bg1"/>
            </a:solidFill>
            <a:round/>
            <a:headEnd/>
            <a:tailEnd/>
          </a:ln>
          <a:effectLst/>
        </p:spPr>
        <p:txBody>
          <a:bodyPr wrap="none" anchor="ctr"/>
          <a:lstStyle/>
          <a:p>
            <a:endParaRPr lang="en-US"/>
          </a:p>
        </p:txBody>
      </p:sp>
      <p:sp>
        <p:nvSpPr>
          <p:cNvPr id="74767" name="Line 15"/>
          <p:cNvSpPr>
            <a:spLocks noChangeShapeType="1"/>
          </p:cNvSpPr>
          <p:nvPr/>
        </p:nvSpPr>
        <p:spPr bwMode="auto">
          <a:xfrm flipV="1">
            <a:off x="2362200" y="4457700"/>
            <a:ext cx="3429000" cy="1028700"/>
          </a:xfrm>
          <a:prstGeom prst="line">
            <a:avLst/>
          </a:prstGeom>
          <a:noFill/>
          <a:ln w="9525">
            <a:solidFill>
              <a:schemeClr val="tx1"/>
            </a:solidFill>
            <a:round/>
            <a:headEnd/>
            <a:tailEnd type="triangle" w="med" len="med"/>
          </a:ln>
          <a:effectLst/>
        </p:spPr>
        <p:txBody>
          <a:bodyPr/>
          <a:lstStyle/>
          <a:p>
            <a:endParaRPr lang="en-US"/>
          </a:p>
        </p:txBody>
      </p:sp>
      <p:sp>
        <p:nvSpPr>
          <p:cNvPr id="74768" name="Text Box 16"/>
          <p:cNvSpPr txBox="1">
            <a:spLocks noChangeArrowheads="1"/>
          </p:cNvSpPr>
          <p:nvPr/>
        </p:nvSpPr>
        <p:spPr bwMode="auto">
          <a:xfrm>
            <a:off x="381000" y="5334000"/>
            <a:ext cx="2514600" cy="641350"/>
          </a:xfrm>
          <a:prstGeom prst="rect">
            <a:avLst/>
          </a:prstGeom>
          <a:noFill/>
          <a:ln w="9525">
            <a:noFill/>
            <a:miter lim="800000"/>
            <a:headEnd/>
            <a:tailEnd/>
          </a:ln>
          <a:effectLst/>
        </p:spPr>
        <p:txBody>
          <a:bodyPr>
            <a:spAutoFit/>
          </a:bodyPr>
          <a:lstStyle/>
          <a:p>
            <a:pPr>
              <a:spcBef>
                <a:spcPct val="50000"/>
              </a:spcBef>
            </a:pPr>
            <a:r>
              <a:rPr lang="en-US"/>
              <a:t>Channel impulse response</a:t>
            </a:r>
          </a:p>
        </p:txBody>
      </p:sp>
      <p:graphicFrame>
        <p:nvGraphicFramePr>
          <p:cNvPr id="74769" name="Object 17"/>
          <p:cNvGraphicFramePr>
            <a:graphicFrameLocks noChangeAspect="1"/>
          </p:cNvGraphicFramePr>
          <p:nvPr/>
        </p:nvGraphicFramePr>
        <p:xfrm>
          <a:off x="3379788" y="2311400"/>
          <a:ext cx="330200" cy="522288"/>
        </p:xfrm>
        <a:graphic>
          <a:graphicData uri="http://schemas.openxmlformats.org/presentationml/2006/ole">
            <p:oleObj spid="_x0000_s74769" name="Equation" r:id="rId5" imgW="152280" imgH="241200" progId="Equation.3">
              <p:embed/>
            </p:oleObj>
          </a:graphicData>
        </a:graphic>
      </p:graphicFrame>
      <p:graphicFrame>
        <p:nvGraphicFramePr>
          <p:cNvPr id="74770" name="Object 18"/>
          <p:cNvGraphicFramePr>
            <a:graphicFrameLocks noChangeAspect="1"/>
          </p:cNvGraphicFramePr>
          <p:nvPr/>
        </p:nvGraphicFramePr>
        <p:xfrm>
          <a:off x="3352800" y="3695700"/>
          <a:ext cx="412750" cy="522288"/>
        </p:xfrm>
        <a:graphic>
          <a:graphicData uri="http://schemas.openxmlformats.org/presentationml/2006/ole">
            <p:oleObj spid="_x0000_s74770" name="Equation" r:id="rId6" imgW="190440" imgH="241200" progId="Equation.3">
              <p:embed/>
            </p:oleObj>
          </a:graphicData>
        </a:graphic>
      </p:graphicFrame>
      <p:sp>
        <p:nvSpPr>
          <p:cNvPr id="74771" name="Text Box 19"/>
          <p:cNvSpPr txBox="1">
            <a:spLocks noChangeArrowheads="1"/>
          </p:cNvSpPr>
          <p:nvPr/>
        </p:nvSpPr>
        <p:spPr bwMode="auto">
          <a:xfrm>
            <a:off x="533400" y="2247900"/>
            <a:ext cx="2590800" cy="641350"/>
          </a:xfrm>
          <a:prstGeom prst="rect">
            <a:avLst/>
          </a:prstGeom>
          <a:noFill/>
          <a:ln w="9525">
            <a:noFill/>
            <a:miter lim="800000"/>
            <a:headEnd/>
            <a:tailEnd/>
          </a:ln>
          <a:effectLst/>
        </p:spPr>
        <p:txBody>
          <a:bodyPr>
            <a:spAutoFit/>
          </a:bodyPr>
          <a:lstStyle/>
          <a:p>
            <a:pPr algn="ctr">
              <a:spcBef>
                <a:spcPct val="50000"/>
              </a:spcBef>
            </a:pPr>
            <a:r>
              <a:rPr lang="en-US"/>
              <a:t>Autocorrelation of received data</a:t>
            </a:r>
          </a:p>
        </p:txBody>
      </p:sp>
      <p:sp>
        <p:nvSpPr>
          <p:cNvPr id="74772" name="Text Box 20"/>
          <p:cNvSpPr txBox="1">
            <a:spLocks noChangeArrowheads="1"/>
          </p:cNvSpPr>
          <p:nvPr/>
        </p:nvSpPr>
        <p:spPr bwMode="auto">
          <a:xfrm>
            <a:off x="762000" y="3619500"/>
            <a:ext cx="2590800" cy="641350"/>
          </a:xfrm>
          <a:prstGeom prst="rect">
            <a:avLst/>
          </a:prstGeom>
          <a:noFill/>
          <a:ln w="9525">
            <a:noFill/>
            <a:miter lim="800000"/>
            <a:headEnd/>
            <a:tailEnd/>
          </a:ln>
          <a:effectLst/>
        </p:spPr>
        <p:txBody>
          <a:bodyPr>
            <a:spAutoFit/>
          </a:bodyPr>
          <a:lstStyle/>
          <a:p>
            <a:pPr algn="ctr">
              <a:spcBef>
                <a:spcPct val="50000"/>
              </a:spcBef>
            </a:pPr>
            <a:r>
              <a:rPr lang="en-US"/>
              <a:t>Crosscorrelation with preamble</a:t>
            </a:r>
          </a:p>
        </p:txBody>
      </p:sp>
      <p:sp>
        <p:nvSpPr>
          <p:cNvPr id="74773" name="Line 21"/>
          <p:cNvSpPr>
            <a:spLocks noChangeShapeType="1"/>
          </p:cNvSpPr>
          <p:nvPr/>
        </p:nvSpPr>
        <p:spPr bwMode="auto">
          <a:xfrm>
            <a:off x="1143000" y="3009900"/>
            <a:ext cx="2057400" cy="0"/>
          </a:xfrm>
          <a:prstGeom prst="line">
            <a:avLst/>
          </a:prstGeom>
          <a:noFill/>
          <a:ln w="9525">
            <a:solidFill>
              <a:schemeClr val="tx1"/>
            </a:solidFill>
            <a:round/>
            <a:headEnd/>
            <a:tailEnd type="triangle" w="med" len="med"/>
          </a:ln>
          <a:effectLst/>
        </p:spPr>
        <p:txBody>
          <a:bodyPr/>
          <a:lstStyle/>
          <a:p>
            <a:endParaRPr lang="en-US"/>
          </a:p>
        </p:txBody>
      </p:sp>
      <p:sp>
        <p:nvSpPr>
          <p:cNvPr id="74774" name="Line 22"/>
          <p:cNvSpPr>
            <a:spLocks noChangeShapeType="1"/>
          </p:cNvSpPr>
          <p:nvPr/>
        </p:nvSpPr>
        <p:spPr bwMode="auto">
          <a:xfrm>
            <a:off x="1219200" y="4305300"/>
            <a:ext cx="2057400" cy="0"/>
          </a:xfrm>
          <a:prstGeom prst="line">
            <a:avLst/>
          </a:prstGeom>
          <a:noFill/>
          <a:ln w="9525">
            <a:solidFill>
              <a:schemeClr val="tx1"/>
            </a:solidFill>
            <a:round/>
            <a:headEnd/>
            <a:tailEnd type="triangle" w="med" len="med"/>
          </a:ln>
          <a:effectLst/>
        </p:spPr>
        <p:txBody>
          <a:bodyPr/>
          <a:lstStyle/>
          <a:p>
            <a:endParaRPr lang="en-US"/>
          </a:p>
        </p:txBody>
      </p:sp>
      <p:sp>
        <p:nvSpPr>
          <p:cNvPr id="74775" name="Line 23"/>
          <p:cNvSpPr>
            <a:spLocks noChangeShapeType="1"/>
          </p:cNvSpPr>
          <p:nvPr/>
        </p:nvSpPr>
        <p:spPr bwMode="auto">
          <a:xfrm>
            <a:off x="6138863" y="4495800"/>
            <a:ext cx="0" cy="838200"/>
          </a:xfrm>
          <a:prstGeom prst="line">
            <a:avLst/>
          </a:prstGeom>
          <a:noFill/>
          <a:ln w="28575">
            <a:solidFill>
              <a:srgbClr val="FF0000"/>
            </a:solidFill>
            <a:round/>
            <a:headEnd type="triangle" w="med" len="med"/>
            <a:tailEnd/>
          </a:ln>
          <a:effectLst/>
        </p:spPr>
        <p:txBody>
          <a:bodyPr/>
          <a:lstStyle/>
          <a:p>
            <a:endParaRPr lang="en-US"/>
          </a:p>
        </p:txBody>
      </p:sp>
      <p:sp>
        <p:nvSpPr>
          <p:cNvPr id="74777" name="Line 25"/>
          <p:cNvSpPr>
            <a:spLocks noChangeShapeType="1"/>
          </p:cNvSpPr>
          <p:nvPr/>
        </p:nvSpPr>
        <p:spPr bwMode="auto">
          <a:xfrm flipV="1">
            <a:off x="6138863" y="2424113"/>
            <a:ext cx="0" cy="1524000"/>
          </a:xfrm>
          <a:prstGeom prst="line">
            <a:avLst/>
          </a:prstGeom>
          <a:noFill/>
          <a:ln w="9525">
            <a:solidFill>
              <a:schemeClr val="bg1"/>
            </a:solidFill>
            <a:prstDash val="dash"/>
            <a:round/>
            <a:headEnd/>
            <a:tailEnd/>
          </a:ln>
          <a:effectLst/>
        </p:spPr>
        <p:txBody>
          <a:bodyPr/>
          <a:lstStyle/>
          <a:p>
            <a:endParaRPr lang="en-US"/>
          </a:p>
        </p:txBody>
      </p:sp>
      <p:graphicFrame>
        <p:nvGraphicFramePr>
          <p:cNvPr id="74778" name="Object 26"/>
          <p:cNvGraphicFramePr>
            <a:graphicFrameLocks noChangeAspect="1"/>
          </p:cNvGraphicFramePr>
          <p:nvPr/>
        </p:nvGraphicFramePr>
        <p:xfrm>
          <a:off x="5992813" y="5410200"/>
          <a:ext cx="330200" cy="457200"/>
        </p:xfrm>
        <a:graphic>
          <a:graphicData uri="http://schemas.openxmlformats.org/presentationml/2006/ole">
            <p:oleObj spid="_x0000_s74778" name="Equation" r:id="rId7" imgW="164880" imgH="228600" progId="Equation.3">
              <p:embed/>
            </p:oleObj>
          </a:graphicData>
        </a:graphic>
      </p:graphicFrame>
      <p:sp>
        <p:nvSpPr>
          <p:cNvPr id="74779" name="Text Box 27"/>
          <p:cNvSpPr txBox="1">
            <a:spLocks noChangeArrowheads="1"/>
          </p:cNvSpPr>
          <p:nvPr/>
        </p:nvSpPr>
        <p:spPr bwMode="auto">
          <a:xfrm>
            <a:off x="4953000" y="5943600"/>
            <a:ext cx="2590800" cy="366713"/>
          </a:xfrm>
          <a:prstGeom prst="rect">
            <a:avLst/>
          </a:prstGeom>
          <a:noFill/>
          <a:ln w="9525">
            <a:noFill/>
            <a:miter lim="800000"/>
            <a:headEnd/>
            <a:tailEnd/>
          </a:ln>
          <a:effectLst/>
        </p:spPr>
        <p:txBody>
          <a:bodyPr>
            <a:spAutoFit/>
          </a:bodyPr>
          <a:lstStyle/>
          <a:p>
            <a:pPr algn="ctr">
              <a:spcBef>
                <a:spcPct val="50000"/>
              </a:spcBef>
            </a:pPr>
            <a:r>
              <a:rPr lang="en-US" b="1">
                <a:solidFill>
                  <a:srgbClr val="FF0000"/>
                </a:solidFill>
              </a:rPr>
              <a:t>Start of Data</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Text Box 4"/>
          <p:cNvSpPr txBox="1">
            <a:spLocks noChangeArrowheads="1"/>
          </p:cNvSpPr>
          <p:nvPr/>
        </p:nvSpPr>
        <p:spPr bwMode="auto">
          <a:xfrm>
            <a:off x="0" y="0"/>
            <a:ext cx="9144000" cy="366713"/>
          </a:xfrm>
          <a:prstGeom prst="rect">
            <a:avLst/>
          </a:prstGeom>
          <a:noFill/>
          <a:ln w="9525">
            <a:noFill/>
            <a:miter lim="800000"/>
            <a:headEnd/>
            <a:tailEnd/>
          </a:ln>
          <a:effectLst/>
        </p:spPr>
        <p:txBody>
          <a:bodyPr>
            <a:spAutoFit/>
          </a:bodyPr>
          <a:lstStyle/>
          <a:p>
            <a:pPr>
              <a:spcBef>
                <a:spcPct val="50000"/>
              </a:spcBef>
            </a:pPr>
            <a:r>
              <a:rPr lang="en-US" b="1"/>
              <a:t>Synchronization with Dispersive Channel</a:t>
            </a:r>
          </a:p>
        </p:txBody>
      </p:sp>
      <p:sp>
        <p:nvSpPr>
          <p:cNvPr id="74758" name="Text Box 6"/>
          <p:cNvSpPr txBox="1">
            <a:spLocks noChangeArrowheads="1"/>
          </p:cNvSpPr>
          <p:nvPr/>
        </p:nvSpPr>
        <p:spPr bwMode="auto">
          <a:xfrm>
            <a:off x="0" y="609600"/>
            <a:ext cx="6705600" cy="366713"/>
          </a:xfrm>
          <a:prstGeom prst="rect">
            <a:avLst/>
          </a:prstGeom>
          <a:noFill/>
          <a:ln w="9525">
            <a:noFill/>
            <a:miter lim="800000"/>
            <a:headEnd/>
            <a:tailEnd/>
          </a:ln>
          <a:effectLst/>
        </p:spPr>
        <p:txBody>
          <a:bodyPr>
            <a:spAutoFit/>
          </a:bodyPr>
          <a:lstStyle/>
          <a:p>
            <a:pPr>
              <a:spcBef>
                <a:spcPct val="50000"/>
              </a:spcBef>
            </a:pPr>
            <a:r>
              <a:rPr lang="en-US" dirty="0" smtClean="0"/>
              <a:t>Let            </a:t>
            </a:r>
            <a:r>
              <a:rPr lang="en-US" i="1" dirty="0" smtClean="0"/>
              <a:t>   </a:t>
            </a:r>
            <a:r>
              <a:rPr lang="en-US" dirty="0" smtClean="0"/>
              <a:t> </a:t>
            </a:r>
            <a:r>
              <a:rPr lang="en-US" dirty="0"/>
              <a:t>be the length of the channel impulse response</a:t>
            </a:r>
          </a:p>
        </p:txBody>
      </p:sp>
      <p:pic>
        <p:nvPicPr>
          <p:cNvPr id="74759" name="Picture 7"/>
          <p:cNvPicPr>
            <a:picLocks noChangeAspect="1" noChangeArrowheads="1"/>
          </p:cNvPicPr>
          <p:nvPr/>
        </p:nvPicPr>
        <p:blipFill>
          <a:blip r:embed="rId4"/>
          <a:srcRect/>
          <a:stretch>
            <a:fillRect/>
          </a:stretch>
        </p:blipFill>
        <p:spPr bwMode="auto">
          <a:xfrm>
            <a:off x="3810000" y="2133600"/>
            <a:ext cx="4343400" cy="3924300"/>
          </a:xfrm>
          <a:prstGeom prst="rect">
            <a:avLst/>
          </a:prstGeom>
          <a:noFill/>
          <a:ln w="9525">
            <a:noFill/>
            <a:miter lim="800000"/>
            <a:headEnd/>
            <a:tailEnd/>
          </a:ln>
          <a:effectLst/>
        </p:spPr>
      </p:pic>
      <p:sp>
        <p:nvSpPr>
          <p:cNvPr id="74760" name="Line 8"/>
          <p:cNvSpPr>
            <a:spLocks noChangeShapeType="1"/>
          </p:cNvSpPr>
          <p:nvPr/>
        </p:nvSpPr>
        <p:spPr bwMode="auto">
          <a:xfrm flipV="1">
            <a:off x="5867400" y="1524000"/>
            <a:ext cx="0" cy="1752600"/>
          </a:xfrm>
          <a:prstGeom prst="line">
            <a:avLst/>
          </a:prstGeom>
          <a:noFill/>
          <a:ln w="9525">
            <a:solidFill>
              <a:schemeClr val="tx1"/>
            </a:solidFill>
            <a:round/>
            <a:headEnd/>
            <a:tailEnd/>
          </a:ln>
          <a:effectLst/>
        </p:spPr>
        <p:txBody>
          <a:bodyPr/>
          <a:lstStyle/>
          <a:p>
            <a:endParaRPr lang="en-US"/>
          </a:p>
        </p:txBody>
      </p:sp>
      <p:sp>
        <p:nvSpPr>
          <p:cNvPr id="74761" name="Line 9"/>
          <p:cNvSpPr>
            <a:spLocks noChangeShapeType="1"/>
          </p:cNvSpPr>
          <p:nvPr/>
        </p:nvSpPr>
        <p:spPr bwMode="auto">
          <a:xfrm flipV="1">
            <a:off x="6172200" y="1524000"/>
            <a:ext cx="0" cy="1752600"/>
          </a:xfrm>
          <a:prstGeom prst="line">
            <a:avLst/>
          </a:prstGeom>
          <a:noFill/>
          <a:ln w="9525">
            <a:solidFill>
              <a:schemeClr val="tx1"/>
            </a:solidFill>
            <a:round/>
            <a:headEnd/>
            <a:tailEnd/>
          </a:ln>
          <a:effectLst/>
        </p:spPr>
        <p:txBody>
          <a:bodyPr/>
          <a:lstStyle/>
          <a:p>
            <a:endParaRPr lang="en-US"/>
          </a:p>
        </p:txBody>
      </p:sp>
      <p:sp>
        <p:nvSpPr>
          <p:cNvPr id="74763" name="Line 11"/>
          <p:cNvSpPr>
            <a:spLocks noChangeShapeType="1"/>
          </p:cNvSpPr>
          <p:nvPr/>
        </p:nvSpPr>
        <p:spPr bwMode="auto">
          <a:xfrm flipH="1">
            <a:off x="5562600" y="1600200"/>
            <a:ext cx="304800" cy="0"/>
          </a:xfrm>
          <a:prstGeom prst="line">
            <a:avLst/>
          </a:prstGeom>
          <a:noFill/>
          <a:ln w="9525">
            <a:solidFill>
              <a:schemeClr val="tx1"/>
            </a:solidFill>
            <a:round/>
            <a:headEnd type="triangle" w="med" len="med"/>
            <a:tailEnd/>
          </a:ln>
          <a:effectLst/>
        </p:spPr>
        <p:txBody>
          <a:bodyPr/>
          <a:lstStyle/>
          <a:p>
            <a:endParaRPr lang="en-US"/>
          </a:p>
        </p:txBody>
      </p:sp>
      <p:sp>
        <p:nvSpPr>
          <p:cNvPr id="74764" name="Line 12"/>
          <p:cNvSpPr>
            <a:spLocks noChangeShapeType="1"/>
          </p:cNvSpPr>
          <p:nvPr/>
        </p:nvSpPr>
        <p:spPr bwMode="auto">
          <a:xfrm flipH="1">
            <a:off x="6172200" y="1600200"/>
            <a:ext cx="304800" cy="0"/>
          </a:xfrm>
          <a:prstGeom prst="line">
            <a:avLst/>
          </a:prstGeom>
          <a:noFill/>
          <a:ln w="9525">
            <a:solidFill>
              <a:schemeClr val="tx1"/>
            </a:solidFill>
            <a:round/>
            <a:headEnd/>
            <a:tailEnd type="triangle" w="med" len="med"/>
          </a:ln>
          <a:effectLst/>
        </p:spPr>
        <p:txBody>
          <a:bodyPr/>
          <a:lstStyle/>
          <a:p>
            <a:endParaRPr lang="en-US"/>
          </a:p>
        </p:txBody>
      </p:sp>
      <p:graphicFrame>
        <p:nvGraphicFramePr>
          <p:cNvPr id="74765" name="Object 13"/>
          <p:cNvGraphicFramePr>
            <a:graphicFrameLocks noChangeAspect="1"/>
          </p:cNvGraphicFramePr>
          <p:nvPr/>
        </p:nvGraphicFramePr>
        <p:xfrm>
          <a:off x="5564188" y="911225"/>
          <a:ext cx="1141412" cy="539750"/>
        </p:xfrm>
        <a:graphic>
          <a:graphicData uri="http://schemas.openxmlformats.org/presentationml/2006/ole">
            <p:oleObj spid="_x0000_s186370" name="Equation" r:id="rId5" imgW="482400" imgH="228600" progId="Equation.DSMT4">
              <p:embed/>
            </p:oleObj>
          </a:graphicData>
        </a:graphic>
      </p:graphicFrame>
      <p:sp>
        <p:nvSpPr>
          <p:cNvPr id="74766" name="Oval 14"/>
          <p:cNvSpPr>
            <a:spLocks noChangeArrowheads="1"/>
          </p:cNvSpPr>
          <p:nvPr/>
        </p:nvSpPr>
        <p:spPr bwMode="auto">
          <a:xfrm>
            <a:off x="5867400" y="4724400"/>
            <a:ext cx="609600" cy="990600"/>
          </a:xfrm>
          <a:prstGeom prst="ellipse">
            <a:avLst/>
          </a:prstGeom>
          <a:noFill/>
          <a:ln w="9525">
            <a:solidFill>
              <a:schemeClr val="bg1"/>
            </a:solidFill>
            <a:round/>
            <a:headEnd/>
            <a:tailEnd/>
          </a:ln>
          <a:effectLst/>
        </p:spPr>
        <p:txBody>
          <a:bodyPr wrap="none" anchor="ctr"/>
          <a:lstStyle/>
          <a:p>
            <a:endParaRPr lang="en-US"/>
          </a:p>
        </p:txBody>
      </p:sp>
      <p:sp>
        <p:nvSpPr>
          <p:cNvPr id="74767" name="Line 15"/>
          <p:cNvSpPr>
            <a:spLocks noChangeShapeType="1"/>
          </p:cNvSpPr>
          <p:nvPr/>
        </p:nvSpPr>
        <p:spPr bwMode="auto">
          <a:xfrm flipV="1">
            <a:off x="3048000" y="5410200"/>
            <a:ext cx="2743200" cy="304800"/>
          </a:xfrm>
          <a:prstGeom prst="line">
            <a:avLst/>
          </a:prstGeom>
          <a:noFill/>
          <a:ln w="9525">
            <a:solidFill>
              <a:schemeClr val="tx1"/>
            </a:solidFill>
            <a:round/>
            <a:headEnd/>
            <a:tailEnd type="triangle" w="med" len="med"/>
          </a:ln>
          <a:effectLst/>
        </p:spPr>
        <p:txBody>
          <a:bodyPr/>
          <a:lstStyle/>
          <a:p>
            <a:endParaRPr lang="en-US"/>
          </a:p>
        </p:txBody>
      </p:sp>
      <p:sp>
        <p:nvSpPr>
          <p:cNvPr id="74768" name="Text Box 16"/>
          <p:cNvSpPr txBox="1">
            <a:spLocks noChangeArrowheads="1"/>
          </p:cNvSpPr>
          <p:nvPr/>
        </p:nvSpPr>
        <p:spPr bwMode="auto">
          <a:xfrm>
            <a:off x="381000" y="5334000"/>
            <a:ext cx="2514600" cy="641350"/>
          </a:xfrm>
          <a:prstGeom prst="rect">
            <a:avLst/>
          </a:prstGeom>
          <a:noFill/>
          <a:ln w="9525">
            <a:noFill/>
            <a:miter lim="800000"/>
            <a:headEnd/>
            <a:tailEnd/>
          </a:ln>
          <a:effectLst/>
        </p:spPr>
        <p:txBody>
          <a:bodyPr>
            <a:spAutoFit/>
          </a:bodyPr>
          <a:lstStyle/>
          <a:p>
            <a:pPr>
              <a:spcBef>
                <a:spcPct val="50000"/>
              </a:spcBef>
            </a:pPr>
            <a:r>
              <a:rPr lang="en-US"/>
              <a:t>Channel impulse response</a:t>
            </a:r>
          </a:p>
        </p:txBody>
      </p:sp>
      <p:graphicFrame>
        <p:nvGraphicFramePr>
          <p:cNvPr id="13" name="Object 12"/>
          <p:cNvGraphicFramePr>
            <a:graphicFrameLocks noChangeAspect="1"/>
          </p:cNvGraphicFramePr>
          <p:nvPr/>
        </p:nvGraphicFramePr>
        <p:xfrm>
          <a:off x="563562" y="609600"/>
          <a:ext cx="731838" cy="365125"/>
        </p:xfrm>
        <a:graphic>
          <a:graphicData uri="http://schemas.openxmlformats.org/presentationml/2006/ole">
            <p:oleObj spid="_x0000_s186371" name="Equation" r:id="rId6" imgW="457200" imgH="228600" progId="Equation.DSMT4">
              <p:embed/>
            </p:oleObj>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Text Box 4"/>
          <p:cNvSpPr txBox="1">
            <a:spLocks noChangeArrowheads="1"/>
          </p:cNvSpPr>
          <p:nvPr/>
        </p:nvSpPr>
        <p:spPr bwMode="auto">
          <a:xfrm>
            <a:off x="0" y="228600"/>
            <a:ext cx="8991600" cy="641350"/>
          </a:xfrm>
          <a:prstGeom prst="rect">
            <a:avLst/>
          </a:prstGeom>
          <a:noFill/>
          <a:ln w="9525">
            <a:noFill/>
            <a:miter lim="800000"/>
            <a:headEnd/>
            <a:tailEnd/>
          </a:ln>
          <a:effectLst/>
        </p:spPr>
        <p:txBody>
          <a:bodyPr>
            <a:spAutoFit/>
          </a:bodyPr>
          <a:lstStyle/>
          <a:p>
            <a:pPr>
              <a:spcBef>
                <a:spcPct val="50000"/>
              </a:spcBef>
            </a:pPr>
            <a:r>
              <a:rPr lang="en-US"/>
              <a:t>In order to determine the starting point, compute the energy on a sliding window and choose the point of maximum energy</a:t>
            </a:r>
          </a:p>
        </p:txBody>
      </p:sp>
      <p:sp>
        <p:nvSpPr>
          <p:cNvPr id="80901" name="Line 5"/>
          <p:cNvSpPr>
            <a:spLocks noChangeShapeType="1"/>
          </p:cNvSpPr>
          <p:nvPr/>
        </p:nvSpPr>
        <p:spPr bwMode="auto">
          <a:xfrm>
            <a:off x="2209800" y="4572000"/>
            <a:ext cx="2438400" cy="0"/>
          </a:xfrm>
          <a:prstGeom prst="line">
            <a:avLst/>
          </a:prstGeom>
          <a:noFill/>
          <a:ln w="9525">
            <a:solidFill>
              <a:schemeClr val="tx1"/>
            </a:solidFill>
            <a:round/>
            <a:headEnd/>
            <a:tailEnd type="triangle" w="med" len="med"/>
          </a:ln>
          <a:effectLst/>
        </p:spPr>
        <p:txBody>
          <a:bodyPr/>
          <a:lstStyle/>
          <a:p>
            <a:endParaRPr lang="en-US"/>
          </a:p>
        </p:txBody>
      </p:sp>
      <p:sp>
        <p:nvSpPr>
          <p:cNvPr id="80902" name="Line 6"/>
          <p:cNvSpPr>
            <a:spLocks noChangeShapeType="1"/>
          </p:cNvSpPr>
          <p:nvPr/>
        </p:nvSpPr>
        <p:spPr bwMode="auto">
          <a:xfrm>
            <a:off x="3733800" y="4495800"/>
            <a:ext cx="0" cy="228600"/>
          </a:xfrm>
          <a:prstGeom prst="line">
            <a:avLst/>
          </a:prstGeom>
          <a:noFill/>
          <a:ln w="9525">
            <a:solidFill>
              <a:schemeClr val="tx1"/>
            </a:solidFill>
            <a:round/>
            <a:headEnd/>
            <a:tailEnd/>
          </a:ln>
          <a:effectLst/>
        </p:spPr>
        <p:txBody>
          <a:bodyPr/>
          <a:lstStyle/>
          <a:p>
            <a:endParaRPr lang="en-US"/>
          </a:p>
        </p:txBody>
      </p:sp>
      <p:sp>
        <p:nvSpPr>
          <p:cNvPr id="80903" name="Line 7"/>
          <p:cNvSpPr>
            <a:spLocks noChangeShapeType="1"/>
          </p:cNvSpPr>
          <p:nvPr/>
        </p:nvSpPr>
        <p:spPr bwMode="auto">
          <a:xfrm>
            <a:off x="2971800" y="4495800"/>
            <a:ext cx="0" cy="228600"/>
          </a:xfrm>
          <a:prstGeom prst="line">
            <a:avLst/>
          </a:prstGeom>
          <a:noFill/>
          <a:ln w="9525">
            <a:solidFill>
              <a:schemeClr val="tx1"/>
            </a:solidFill>
            <a:round/>
            <a:headEnd/>
            <a:tailEnd/>
          </a:ln>
          <a:effectLst/>
        </p:spPr>
        <p:txBody>
          <a:bodyPr/>
          <a:lstStyle/>
          <a:p>
            <a:endParaRPr lang="en-US"/>
          </a:p>
        </p:txBody>
      </p:sp>
      <p:graphicFrame>
        <p:nvGraphicFramePr>
          <p:cNvPr id="80907" name="Object 11"/>
          <p:cNvGraphicFramePr>
            <a:graphicFrameLocks noChangeAspect="1"/>
          </p:cNvGraphicFramePr>
          <p:nvPr/>
        </p:nvGraphicFramePr>
        <p:xfrm>
          <a:off x="2819400" y="2438400"/>
          <a:ext cx="762000" cy="508000"/>
        </p:xfrm>
        <a:graphic>
          <a:graphicData uri="http://schemas.openxmlformats.org/presentationml/2006/ole">
            <p:oleObj spid="_x0000_s187394" name="Equation" r:id="rId4" imgW="380880" imgH="253800" progId="Equation.3">
              <p:embed/>
            </p:oleObj>
          </a:graphicData>
        </a:graphic>
      </p:graphicFrame>
      <p:sp>
        <p:nvSpPr>
          <p:cNvPr id="80908" name="Line 12"/>
          <p:cNvSpPr>
            <a:spLocks noChangeShapeType="1"/>
          </p:cNvSpPr>
          <p:nvPr/>
        </p:nvSpPr>
        <p:spPr bwMode="auto">
          <a:xfrm flipV="1">
            <a:off x="2286000" y="3352800"/>
            <a:ext cx="0" cy="1371600"/>
          </a:xfrm>
          <a:prstGeom prst="line">
            <a:avLst/>
          </a:prstGeom>
          <a:noFill/>
          <a:ln w="9525">
            <a:solidFill>
              <a:schemeClr val="tx1"/>
            </a:solidFill>
            <a:round/>
            <a:headEnd/>
            <a:tailEnd type="triangle" w="med" len="med"/>
          </a:ln>
          <a:effectLst/>
        </p:spPr>
        <p:txBody>
          <a:bodyPr/>
          <a:lstStyle/>
          <a:p>
            <a:endParaRPr lang="en-US"/>
          </a:p>
        </p:txBody>
      </p:sp>
      <p:sp>
        <p:nvSpPr>
          <p:cNvPr id="80909" name="Line 13"/>
          <p:cNvSpPr>
            <a:spLocks noChangeShapeType="1"/>
          </p:cNvSpPr>
          <p:nvPr/>
        </p:nvSpPr>
        <p:spPr bwMode="auto">
          <a:xfrm>
            <a:off x="2209800" y="3505200"/>
            <a:ext cx="1752600" cy="0"/>
          </a:xfrm>
          <a:prstGeom prst="line">
            <a:avLst/>
          </a:prstGeom>
          <a:noFill/>
          <a:ln w="9525">
            <a:solidFill>
              <a:schemeClr val="tx1"/>
            </a:solidFill>
            <a:prstDash val="dash"/>
            <a:round/>
            <a:headEnd/>
            <a:tailEnd/>
          </a:ln>
          <a:effectLst/>
        </p:spPr>
        <p:txBody>
          <a:bodyPr/>
          <a:lstStyle/>
          <a:p>
            <a:endParaRPr lang="en-US"/>
          </a:p>
        </p:txBody>
      </p:sp>
      <p:graphicFrame>
        <p:nvGraphicFramePr>
          <p:cNvPr id="80910" name="Object 14"/>
          <p:cNvGraphicFramePr>
            <a:graphicFrameLocks noChangeAspect="1"/>
          </p:cNvGraphicFramePr>
          <p:nvPr/>
        </p:nvGraphicFramePr>
        <p:xfrm>
          <a:off x="1981200" y="3352800"/>
          <a:ext cx="168275" cy="311150"/>
        </p:xfrm>
        <a:graphic>
          <a:graphicData uri="http://schemas.openxmlformats.org/presentationml/2006/ole">
            <p:oleObj spid="_x0000_s187395" name="Equation" r:id="rId5" imgW="88560" imgH="164880" progId="Equation.3">
              <p:embed/>
            </p:oleObj>
          </a:graphicData>
        </a:graphic>
      </p:graphicFrame>
      <p:sp>
        <p:nvSpPr>
          <p:cNvPr id="80911" name="Freeform 15"/>
          <p:cNvSpPr>
            <a:spLocks/>
          </p:cNvSpPr>
          <p:nvPr/>
        </p:nvSpPr>
        <p:spPr bwMode="auto">
          <a:xfrm>
            <a:off x="2590800" y="3657600"/>
            <a:ext cx="698500" cy="1003300"/>
          </a:xfrm>
          <a:custGeom>
            <a:avLst/>
            <a:gdLst/>
            <a:ahLst/>
            <a:cxnLst>
              <a:cxn ang="0">
                <a:pos x="0" y="576"/>
              </a:cxn>
              <a:cxn ang="0">
                <a:pos x="96" y="576"/>
              </a:cxn>
              <a:cxn ang="0">
                <a:pos x="144" y="480"/>
              </a:cxn>
              <a:cxn ang="0">
                <a:pos x="192" y="576"/>
              </a:cxn>
              <a:cxn ang="0">
                <a:pos x="240" y="528"/>
              </a:cxn>
              <a:cxn ang="0">
                <a:pos x="288" y="576"/>
              </a:cxn>
              <a:cxn ang="0">
                <a:pos x="336" y="528"/>
              </a:cxn>
              <a:cxn ang="0">
                <a:pos x="384" y="576"/>
              </a:cxn>
              <a:cxn ang="0">
                <a:pos x="384" y="192"/>
              </a:cxn>
              <a:cxn ang="0">
                <a:pos x="432" y="576"/>
              </a:cxn>
              <a:cxn ang="0">
                <a:pos x="480" y="0"/>
              </a:cxn>
              <a:cxn ang="0">
                <a:pos x="480" y="576"/>
              </a:cxn>
              <a:cxn ang="0">
                <a:pos x="528" y="336"/>
              </a:cxn>
              <a:cxn ang="0">
                <a:pos x="528" y="576"/>
              </a:cxn>
              <a:cxn ang="0">
                <a:pos x="576" y="384"/>
              </a:cxn>
              <a:cxn ang="0">
                <a:pos x="576" y="576"/>
              </a:cxn>
              <a:cxn ang="0">
                <a:pos x="624" y="96"/>
              </a:cxn>
              <a:cxn ang="0">
                <a:pos x="624" y="576"/>
              </a:cxn>
              <a:cxn ang="0">
                <a:pos x="672" y="384"/>
              </a:cxn>
              <a:cxn ang="0">
                <a:pos x="672" y="528"/>
              </a:cxn>
              <a:cxn ang="0">
                <a:pos x="672" y="288"/>
              </a:cxn>
              <a:cxn ang="0">
                <a:pos x="672" y="576"/>
              </a:cxn>
              <a:cxn ang="0">
                <a:pos x="720" y="384"/>
              </a:cxn>
              <a:cxn ang="0">
                <a:pos x="720" y="528"/>
              </a:cxn>
              <a:cxn ang="0">
                <a:pos x="768" y="480"/>
              </a:cxn>
              <a:cxn ang="0">
                <a:pos x="768" y="576"/>
              </a:cxn>
            </a:cxnLst>
            <a:rect l="0" t="0" r="r" b="b"/>
            <a:pathLst>
              <a:path w="776" h="632">
                <a:moveTo>
                  <a:pt x="0" y="576"/>
                </a:moveTo>
                <a:cubicBezTo>
                  <a:pt x="36" y="584"/>
                  <a:pt x="72" y="592"/>
                  <a:pt x="96" y="576"/>
                </a:cubicBezTo>
                <a:cubicBezTo>
                  <a:pt x="120" y="560"/>
                  <a:pt x="128" y="480"/>
                  <a:pt x="144" y="480"/>
                </a:cubicBezTo>
                <a:cubicBezTo>
                  <a:pt x="160" y="480"/>
                  <a:pt x="176" y="568"/>
                  <a:pt x="192" y="576"/>
                </a:cubicBezTo>
                <a:cubicBezTo>
                  <a:pt x="208" y="584"/>
                  <a:pt x="224" y="528"/>
                  <a:pt x="240" y="528"/>
                </a:cubicBezTo>
                <a:cubicBezTo>
                  <a:pt x="256" y="528"/>
                  <a:pt x="272" y="576"/>
                  <a:pt x="288" y="576"/>
                </a:cubicBezTo>
                <a:cubicBezTo>
                  <a:pt x="304" y="576"/>
                  <a:pt x="320" y="528"/>
                  <a:pt x="336" y="528"/>
                </a:cubicBezTo>
                <a:cubicBezTo>
                  <a:pt x="352" y="528"/>
                  <a:pt x="376" y="632"/>
                  <a:pt x="384" y="576"/>
                </a:cubicBezTo>
                <a:cubicBezTo>
                  <a:pt x="392" y="520"/>
                  <a:pt x="376" y="192"/>
                  <a:pt x="384" y="192"/>
                </a:cubicBezTo>
                <a:cubicBezTo>
                  <a:pt x="392" y="192"/>
                  <a:pt x="416" y="608"/>
                  <a:pt x="432" y="576"/>
                </a:cubicBezTo>
                <a:cubicBezTo>
                  <a:pt x="448" y="544"/>
                  <a:pt x="472" y="0"/>
                  <a:pt x="480" y="0"/>
                </a:cubicBezTo>
                <a:cubicBezTo>
                  <a:pt x="488" y="0"/>
                  <a:pt x="472" y="520"/>
                  <a:pt x="480" y="576"/>
                </a:cubicBezTo>
                <a:cubicBezTo>
                  <a:pt x="488" y="632"/>
                  <a:pt x="520" y="336"/>
                  <a:pt x="528" y="336"/>
                </a:cubicBezTo>
                <a:cubicBezTo>
                  <a:pt x="536" y="336"/>
                  <a:pt x="520" y="568"/>
                  <a:pt x="528" y="576"/>
                </a:cubicBezTo>
                <a:cubicBezTo>
                  <a:pt x="536" y="584"/>
                  <a:pt x="568" y="384"/>
                  <a:pt x="576" y="384"/>
                </a:cubicBezTo>
                <a:cubicBezTo>
                  <a:pt x="584" y="384"/>
                  <a:pt x="568" y="624"/>
                  <a:pt x="576" y="576"/>
                </a:cubicBezTo>
                <a:cubicBezTo>
                  <a:pt x="584" y="528"/>
                  <a:pt x="616" y="96"/>
                  <a:pt x="624" y="96"/>
                </a:cubicBezTo>
                <a:cubicBezTo>
                  <a:pt x="632" y="96"/>
                  <a:pt x="616" y="528"/>
                  <a:pt x="624" y="576"/>
                </a:cubicBezTo>
                <a:cubicBezTo>
                  <a:pt x="632" y="624"/>
                  <a:pt x="664" y="392"/>
                  <a:pt x="672" y="384"/>
                </a:cubicBezTo>
                <a:cubicBezTo>
                  <a:pt x="680" y="376"/>
                  <a:pt x="672" y="544"/>
                  <a:pt x="672" y="528"/>
                </a:cubicBezTo>
                <a:cubicBezTo>
                  <a:pt x="672" y="512"/>
                  <a:pt x="672" y="280"/>
                  <a:pt x="672" y="288"/>
                </a:cubicBezTo>
                <a:cubicBezTo>
                  <a:pt x="672" y="296"/>
                  <a:pt x="664" y="560"/>
                  <a:pt x="672" y="576"/>
                </a:cubicBezTo>
                <a:cubicBezTo>
                  <a:pt x="680" y="592"/>
                  <a:pt x="712" y="392"/>
                  <a:pt x="720" y="384"/>
                </a:cubicBezTo>
                <a:cubicBezTo>
                  <a:pt x="728" y="376"/>
                  <a:pt x="712" y="512"/>
                  <a:pt x="720" y="528"/>
                </a:cubicBezTo>
                <a:cubicBezTo>
                  <a:pt x="728" y="544"/>
                  <a:pt x="760" y="472"/>
                  <a:pt x="768" y="480"/>
                </a:cubicBezTo>
                <a:cubicBezTo>
                  <a:pt x="776" y="488"/>
                  <a:pt x="772" y="532"/>
                  <a:pt x="768" y="576"/>
                </a:cubicBezTo>
              </a:path>
            </a:pathLst>
          </a:custGeom>
          <a:noFill/>
          <a:ln w="9525">
            <a:solidFill>
              <a:schemeClr val="tx1"/>
            </a:solidFill>
            <a:round/>
            <a:headEnd/>
            <a:tailEnd/>
          </a:ln>
          <a:effectLst/>
        </p:spPr>
        <p:txBody>
          <a:bodyPr/>
          <a:lstStyle/>
          <a:p>
            <a:endParaRPr lang="en-US"/>
          </a:p>
        </p:txBody>
      </p:sp>
      <p:sp>
        <p:nvSpPr>
          <p:cNvPr id="80912" name="Freeform 16"/>
          <p:cNvSpPr>
            <a:spLocks/>
          </p:cNvSpPr>
          <p:nvPr/>
        </p:nvSpPr>
        <p:spPr bwMode="auto">
          <a:xfrm>
            <a:off x="3429000" y="3657600"/>
            <a:ext cx="698500" cy="1003300"/>
          </a:xfrm>
          <a:custGeom>
            <a:avLst/>
            <a:gdLst/>
            <a:ahLst/>
            <a:cxnLst>
              <a:cxn ang="0">
                <a:pos x="0" y="576"/>
              </a:cxn>
              <a:cxn ang="0">
                <a:pos x="96" y="576"/>
              </a:cxn>
              <a:cxn ang="0">
                <a:pos x="144" y="480"/>
              </a:cxn>
              <a:cxn ang="0">
                <a:pos x="192" y="576"/>
              </a:cxn>
              <a:cxn ang="0">
                <a:pos x="240" y="528"/>
              </a:cxn>
              <a:cxn ang="0">
                <a:pos x="288" y="576"/>
              </a:cxn>
              <a:cxn ang="0">
                <a:pos x="336" y="528"/>
              </a:cxn>
              <a:cxn ang="0">
                <a:pos x="384" y="576"/>
              </a:cxn>
              <a:cxn ang="0">
                <a:pos x="384" y="192"/>
              </a:cxn>
              <a:cxn ang="0">
                <a:pos x="432" y="576"/>
              </a:cxn>
              <a:cxn ang="0">
                <a:pos x="480" y="0"/>
              </a:cxn>
              <a:cxn ang="0">
                <a:pos x="480" y="576"/>
              </a:cxn>
              <a:cxn ang="0">
                <a:pos x="528" y="336"/>
              </a:cxn>
              <a:cxn ang="0">
                <a:pos x="528" y="576"/>
              </a:cxn>
              <a:cxn ang="0">
                <a:pos x="576" y="384"/>
              </a:cxn>
              <a:cxn ang="0">
                <a:pos x="576" y="576"/>
              </a:cxn>
              <a:cxn ang="0">
                <a:pos x="624" y="96"/>
              </a:cxn>
              <a:cxn ang="0">
                <a:pos x="624" y="576"/>
              </a:cxn>
              <a:cxn ang="0">
                <a:pos x="672" y="384"/>
              </a:cxn>
              <a:cxn ang="0">
                <a:pos x="672" y="528"/>
              </a:cxn>
              <a:cxn ang="0">
                <a:pos x="672" y="288"/>
              </a:cxn>
              <a:cxn ang="0">
                <a:pos x="672" y="576"/>
              </a:cxn>
              <a:cxn ang="0">
                <a:pos x="720" y="384"/>
              </a:cxn>
              <a:cxn ang="0">
                <a:pos x="720" y="528"/>
              </a:cxn>
              <a:cxn ang="0">
                <a:pos x="768" y="480"/>
              </a:cxn>
              <a:cxn ang="0">
                <a:pos x="768" y="576"/>
              </a:cxn>
            </a:cxnLst>
            <a:rect l="0" t="0" r="r" b="b"/>
            <a:pathLst>
              <a:path w="776" h="632">
                <a:moveTo>
                  <a:pt x="0" y="576"/>
                </a:moveTo>
                <a:cubicBezTo>
                  <a:pt x="36" y="584"/>
                  <a:pt x="72" y="592"/>
                  <a:pt x="96" y="576"/>
                </a:cubicBezTo>
                <a:cubicBezTo>
                  <a:pt x="120" y="560"/>
                  <a:pt x="128" y="480"/>
                  <a:pt x="144" y="480"/>
                </a:cubicBezTo>
                <a:cubicBezTo>
                  <a:pt x="160" y="480"/>
                  <a:pt x="176" y="568"/>
                  <a:pt x="192" y="576"/>
                </a:cubicBezTo>
                <a:cubicBezTo>
                  <a:pt x="208" y="584"/>
                  <a:pt x="224" y="528"/>
                  <a:pt x="240" y="528"/>
                </a:cubicBezTo>
                <a:cubicBezTo>
                  <a:pt x="256" y="528"/>
                  <a:pt x="272" y="576"/>
                  <a:pt x="288" y="576"/>
                </a:cubicBezTo>
                <a:cubicBezTo>
                  <a:pt x="304" y="576"/>
                  <a:pt x="320" y="528"/>
                  <a:pt x="336" y="528"/>
                </a:cubicBezTo>
                <a:cubicBezTo>
                  <a:pt x="352" y="528"/>
                  <a:pt x="376" y="632"/>
                  <a:pt x="384" y="576"/>
                </a:cubicBezTo>
                <a:cubicBezTo>
                  <a:pt x="392" y="520"/>
                  <a:pt x="376" y="192"/>
                  <a:pt x="384" y="192"/>
                </a:cubicBezTo>
                <a:cubicBezTo>
                  <a:pt x="392" y="192"/>
                  <a:pt x="416" y="608"/>
                  <a:pt x="432" y="576"/>
                </a:cubicBezTo>
                <a:cubicBezTo>
                  <a:pt x="448" y="544"/>
                  <a:pt x="472" y="0"/>
                  <a:pt x="480" y="0"/>
                </a:cubicBezTo>
                <a:cubicBezTo>
                  <a:pt x="488" y="0"/>
                  <a:pt x="472" y="520"/>
                  <a:pt x="480" y="576"/>
                </a:cubicBezTo>
                <a:cubicBezTo>
                  <a:pt x="488" y="632"/>
                  <a:pt x="520" y="336"/>
                  <a:pt x="528" y="336"/>
                </a:cubicBezTo>
                <a:cubicBezTo>
                  <a:pt x="536" y="336"/>
                  <a:pt x="520" y="568"/>
                  <a:pt x="528" y="576"/>
                </a:cubicBezTo>
                <a:cubicBezTo>
                  <a:pt x="536" y="584"/>
                  <a:pt x="568" y="384"/>
                  <a:pt x="576" y="384"/>
                </a:cubicBezTo>
                <a:cubicBezTo>
                  <a:pt x="584" y="384"/>
                  <a:pt x="568" y="624"/>
                  <a:pt x="576" y="576"/>
                </a:cubicBezTo>
                <a:cubicBezTo>
                  <a:pt x="584" y="528"/>
                  <a:pt x="616" y="96"/>
                  <a:pt x="624" y="96"/>
                </a:cubicBezTo>
                <a:cubicBezTo>
                  <a:pt x="632" y="96"/>
                  <a:pt x="616" y="528"/>
                  <a:pt x="624" y="576"/>
                </a:cubicBezTo>
                <a:cubicBezTo>
                  <a:pt x="632" y="624"/>
                  <a:pt x="664" y="392"/>
                  <a:pt x="672" y="384"/>
                </a:cubicBezTo>
                <a:cubicBezTo>
                  <a:pt x="680" y="376"/>
                  <a:pt x="672" y="544"/>
                  <a:pt x="672" y="528"/>
                </a:cubicBezTo>
                <a:cubicBezTo>
                  <a:pt x="672" y="512"/>
                  <a:pt x="672" y="280"/>
                  <a:pt x="672" y="288"/>
                </a:cubicBezTo>
                <a:cubicBezTo>
                  <a:pt x="672" y="296"/>
                  <a:pt x="664" y="560"/>
                  <a:pt x="672" y="576"/>
                </a:cubicBezTo>
                <a:cubicBezTo>
                  <a:pt x="680" y="592"/>
                  <a:pt x="712" y="392"/>
                  <a:pt x="720" y="384"/>
                </a:cubicBezTo>
                <a:cubicBezTo>
                  <a:pt x="728" y="376"/>
                  <a:pt x="712" y="512"/>
                  <a:pt x="720" y="528"/>
                </a:cubicBezTo>
                <a:cubicBezTo>
                  <a:pt x="728" y="544"/>
                  <a:pt x="760" y="472"/>
                  <a:pt x="768" y="480"/>
                </a:cubicBezTo>
                <a:cubicBezTo>
                  <a:pt x="776" y="488"/>
                  <a:pt x="772" y="532"/>
                  <a:pt x="768" y="576"/>
                </a:cubicBezTo>
              </a:path>
            </a:pathLst>
          </a:custGeom>
          <a:noFill/>
          <a:ln w="9525">
            <a:solidFill>
              <a:schemeClr val="tx1"/>
            </a:solidFill>
            <a:round/>
            <a:headEnd/>
            <a:tailEnd/>
          </a:ln>
          <a:effectLst/>
        </p:spPr>
        <p:txBody>
          <a:bodyPr/>
          <a:lstStyle/>
          <a:p>
            <a:endParaRPr lang="en-US"/>
          </a:p>
        </p:txBody>
      </p:sp>
      <p:sp>
        <p:nvSpPr>
          <p:cNvPr id="80916" name="Line 20"/>
          <p:cNvSpPr>
            <a:spLocks noChangeShapeType="1"/>
          </p:cNvSpPr>
          <p:nvPr/>
        </p:nvSpPr>
        <p:spPr bwMode="auto">
          <a:xfrm>
            <a:off x="914400" y="1905000"/>
            <a:ext cx="533400" cy="0"/>
          </a:xfrm>
          <a:prstGeom prst="line">
            <a:avLst/>
          </a:prstGeom>
          <a:noFill/>
          <a:ln w="9525">
            <a:solidFill>
              <a:schemeClr val="tx1"/>
            </a:solidFill>
            <a:round/>
            <a:headEnd/>
            <a:tailEnd type="triangle" w="med" len="med"/>
          </a:ln>
          <a:effectLst/>
        </p:spPr>
        <p:txBody>
          <a:bodyPr/>
          <a:lstStyle/>
          <a:p>
            <a:endParaRPr lang="en-US"/>
          </a:p>
        </p:txBody>
      </p:sp>
      <p:sp>
        <p:nvSpPr>
          <p:cNvPr id="80917" name="Line 21"/>
          <p:cNvSpPr>
            <a:spLocks noChangeShapeType="1"/>
          </p:cNvSpPr>
          <p:nvPr/>
        </p:nvSpPr>
        <p:spPr bwMode="auto">
          <a:xfrm>
            <a:off x="914400" y="2514600"/>
            <a:ext cx="533400" cy="0"/>
          </a:xfrm>
          <a:prstGeom prst="line">
            <a:avLst/>
          </a:prstGeom>
          <a:noFill/>
          <a:ln w="9525">
            <a:solidFill>
              <a:schemeClr val="tx1"/>
            </a:solidFill>
            <a:round/>
            <a:headEnd/>
            <a:tailEnd type="triangle" w="med" len="med"/>
          </a:ln>
          <a:effectLst/>
        </p:spPr>
        <p:txBody>
          <a:bodyPr/>
          <a:lstStyle/>
          <a:p>
            <a:endParaRPr lang="en-US"/>
          </a:p>
        </p:txBody>
      </p:sp>
      <p:sp>
        <p:nvSpPr>
          <p:cNvPr id="80918" name="Rectangle 22"/>
          <p:cNvSpPr>
            <a:spLocks noChangeArrowheads="1"/>
          </p:cNvSpPr>
          <p:nvPr/>
        </p:nvSpPr>
        <p:spPr bwMode="auto">
          <a:xfrm>
            <a:off x="1447800" y="1676400"/>
            <a:ext cx="1143000" cy="1066800"/>
          </a:xfrm>
          <a:prstGeom prst="rect">
            <a:avLst/>
          </a:prstGeom>
          <a:noFill/>
          <a:ln w="9525">
            <a:solidFill>
              <a:schemeClr val="tx1"/>
            </a:solidFill>
            <a:miter lim="800000"/>
            <a:headEnd/>
            <a:tailEnd/>
          </a:ln>
          <a:effectLst/>
        </p:spPr>
        <p:txBody>
          <a:bodyPr wrap="none" anchor="ctr"/>
          <a:lstStyle/>
          <a:p>
            <a:endParaRPr lang="en-US"/>
          </a:p>
        </p:txBody>
      </p:sp>
      <p:sp>
        <p:nvSpPr>
          <p:cNvPr id="80919" name="Text Box 23"/>
          <p:cNvSpPr txBox="1">
            <a:spLocks noChangeArrowheads="1"/>
          </p:cNvSpPr>
          <p:nvPr/>
        </p:nvSpPr>
        <p:spPr bwMode="auto">
          <a:xfrm>
            <a:off x="1524000" y="1981200"/>
            <a:ext cx="990600" cy="457200"/>
          </a:xfrm>
          <a:prstGeom prst="rect">
            <a:avLst/>
          </a:prstGeom>
          <a:noFill/>
          <a:ln w="9525">
            <a:noFill/>
            <a:miter lim="800000"/>
            <a:headEnd/>
            <a:tailEnd/>
          </a:ln>
          <a:effectLst/>
        </p:spPr>
        <p:txBody>
          <a:bodyPr>
            <a:spAutoFit/>
          </a:bodyPr>
          <a:lstStyle/>
          <a:p>
            <a:pPr algn="ctr">
              <a:spcBef>
                <a:spcPct val="50000"/>
              </a:spcBef>
            </a:pPr>
            <a:r>
              <a:rPr lang="en-US" sz="2400" i="1"/>
              <a:t>xcorr</a:t>
            </a:r>
          </a:p>
        </p:txBody>
      </p:sp>
      <p:sp>
        <p:nvSpPr>
          <p:cNvPr id="80920" name="Line 24"/>
          <p:cNvSpPr>
            <a:spLocks noChangeShapeType="1"/>
          </p:cNvSpPr>
          <p:nvPr/>
        </p:nvSpPr>
        <p:spPr bwMode="auto">
          <a:xfrm>
            <a:off x="2590800" y="2209800"/>
            <a:ext cx="1295400" cy="0"/>
          </a:xfrm>
          <a:prstGeom prst="line">
            <a:avLst/>
          </a:prstGeom>
          <a:noFill/>
          <a:ln w="9525">
            <a:solidFill>
              <a:schemeClr val="tx1"/>
            </a:solidFill>
            <a:round/>
            <a:headEnd/>
            <a:tailEnd type="triangle" w="med" len="med"/>
          </a:ln>
          <a:effectLst/>
        </p:spPr>
        <p:txBody>
          <a:bodyPr/>
          <a:lstStyle/>
          <a:p>
            <a:endParaRPr lang="en-US"/>
          </a:p>
        </p:txBody>
      </p:sp>
      <p:graphicFrame>
        <p:nvGraphicFramePr>
          <p:cNvPr id="80921" name="Object 25"/>
          <p:cNvGraphicFramePr>
            <a:graphicFrameLocks noChangeAspect="1"/>
          </p:cNvGraphicFramePr>
          <p:nvPr/>
        </p:nvGraphicFramePr>
        <p:xfrm>
          <a:off x="293688" y="1524000"/>
          <a:ext cx="550862" cy="366713"/>
        </p:xfrm>
        <a:graphic>
          <a:graphicData uri="http://schemas.openxmlformats.org/presentationml/2006/ole">
            <p:oleObj spid="_x0000_s187396" name="Equation" r:id="rId6" imgW="304560" imgH="203040" progId="Equation.3">
              <p:embed/>
            </p:oleObj>
          </a:graphicData>
        </a:graphic>
      </p:graphicFrame>
      <p:graphicFrame>
        <p:nvGraphicFramePr>
          <p:cNvPr id="80922" name="Object 26"/>
          <p:cNvGraphicFramePr>
            <a:graphicFrameLocks noChangeAspect="1"/>
          </p:cNvGraphicFramePr>
          <p:nvPr/>
        </p:nvGraphicFramePr>
        <p:xfrm>
          <a:off x="304800" y="2362200"/>
          <a:ext cx="573088" cy="366713"/>
        </p:xfrm>
        <a:graphic>
          <a:graphicData uri="http://schemas.openxmlformats.org/presentationml/2006/ole">
            <p:oleObj spid="_x0000_s187397" name="Equation" r:id="rId7" imgW="317160" imgH="203040" progId="Equation.3">
              <p:embed/>
            </p:oleObj>
          </a:graphicData>
        </a:graphic>
      </p:graphicFrame>
      <p:sp>
        <p:nvSpPr>
          <p:cNvPr id="80923" name="Rectangle 27"/>
          <p:cNvSpPr>
            <a:spLocks noChangeArrowheads="1"/>
          </p:cNvSpPr>
          <p:nvPr/>
        </p:nvSpPr>
        <p:spPr bwMode="auto">
          <a:xfrm>
            <a:off x="3886200" y="1752600"/>
            <a:ext cx="1066800" cy="914400"/>
          </a:xfrm>
          <a:prstGeom prst="rect">
            <a:avLst/>
          </a:prstGeom>
          <a:noFill/>
          <a:ln w="9525">
            <a:solidFill>
              <a:schemeClr val="tx1"/>
            </a:solidFill>
            <a:miter lim="800000"/>
            <a:headEnd/>
            <a:tailEnd/>
          </a:ln>
          <a:effectLst/>
        </p:spPr>
        <p:txBody>
          <a:bodyPr wrap="none" anchor="ctr"/>
          <a:lstStyle/>
          <a:p>
            <a:endParaRPr lang="en-US"/>
          </a:p>
        </p:txBody>
      </p:sp>
      <p:graphicFrame>
        <p:nvGraphicFramePr>
          <p:cNvPr id="80924" name="Object 28"/>
          <p:cNvGraphicFramePr>
            <a:graphicFrameLocks noChangeAspect="1"/>
          </p:cNvGraphicFramePr>
          <p:nvPr/>
        </p:nvGraphicFramePr>
        <p:xfrm>
          <a:off x="4038600" y="1905000"/>
          <a:ext cx="558800" cy="609600"/>
        </p:xfrm>
        <a:graphic>
          <a:graphicData uri="http://schemas.openxmlformats.org/presentationml/2006/ole">
            <p:oleObj spid="_x0000_s187398" name="Equation" r:id="rId8" imgW="139680" imgH="152280" progId="Equation.3">
              <p:embed/>
            </p:oleObj>
          </a:graphicData>
        </a:graphic>
      </p:graphicFrame>
      <p:grpSp>
        <p:nvGrpSpPr>
          <p:cNvPr id="2" name="Group 32"/>
          <p:cNvGrpSpPr>
            <a:grpSpLocks/>
          </p:cNvGrpSpPr>
          <p:nvPr/>
        </p:nvGrpSpPr>
        <p:grpSpPr bwMode="auto">
          <a:xfrm>
            <a:off x="2819400" y="4800600"/>
            <a:ext cx="609600" cy="76200"/>
            <a:chOff x="1776" y="3024"/>
            <a:chExt cx="384" cy="48"/>
          </a:xfrm>
        </p:grpSpPr>
        <p:sp>
          <p:nvSpPr>
            <p:cNvPr id="80925" name="Line 29"/>
            <p:cNvSpPr>
              <a:spLocks noChangeShapeType="1"/>
            </p:cNvSpPr>
            <p:nvPr/>
          </p:nvSpPr>
          <p:spPr bwMode="auto">
            <a:xfrm>
              <a:off x="1776" y="3072"/>
              <a:ext cx="384" cy="0"/>
            </a:xfrm>
            <a:prstGeom prst="line">
              <a:avLst/>
            </a:prstGeom>
            <a:noFill/>
            <a:ln w="28575">
              <a:solidFill>
                <a:srgbClr val="FF0000"/>
              </a:solidFill>
              <a:round/>
              <a:headEnd/>
              <a:tailEnd/>
            </a:ln>
            <a:effectLst/>
          </p:spPr>
          <p:txBody>
            <a:bodyPr/>
            <a:lstStyle/>
            <a:p>
              <a:endParaRPr lang="en-US"/>
            </a:p>
          </p:txBody>
        </p:sp>
        <p:sp>
          <p:nvSpPr>
            <p:cNvPr id="80926" name="Line 30"/>
            <p:cNvSpPr>
              <a:spLocks noChangeShapeType="1"/>
            </p:cNvSpPr>
            <p:nvPr/>
          </p:nvSpPr>
          <p:spPr bwMode="auto">
            <a:xfrm flipV="1">
              <a:off x="1776" y="3024"/>
              <a:ext cx="0" cy="48"/>
            </a:xfrm>
            <a:prstGeom prst="line">
              <a:avLst/>
            </a:prstGeom>
            <a:noFill/>
            <a:ln w="28575">
              <a:solidFill>
                <a:srgbClr val="FF0000"/>
              </a:solidFill>
              <a:round/>
              <a:headEnd/>
              <a:tailEnd/>
            </a:ln>
            <a:effectLst/>
          </p:spPr>
          <p:txBody>
            <a:bodyPr/>
            <a:lstStyle/>
            <a:p>
              <a:endParaRPr lang="en-US"/>
            </a:p>
          </p:txBody>
        </p:sp>
        <p:sp>
          <p:nvSpPr>
            <p:cNvPr id="80927" name="Line 31"/>
            <p:cNvSpPr>
              <a:spLocks noChangeShapeType="1"/>
            </p:cNvSpPr>
            <p:nvPr/>
          </p:nvSpPr>
          <p:spPr bwMode="auto">
            <a:xfrm flipV="1">
              <a:off x="2160" y="3024"/>
              <a:ext cx="0" cy="48"/>
            </a:xfrm>
            <a:prstGeom prst="line">
              <a:avLst/>
            </a:prstGeom>
            <a:noFill/>
            <a:ln w="28575">
              <a:solidFill>
                <a:srgbClr val="FF0000"/>
              </a:solidFill>
              <a:round/>
              <a:headEnd/>
              <a:tailEnd/>
            </a:ln>
            <a:effectLst/>
          </p:spPr>
          <p:txBody>
            <a:bodyPr/>
            <a:lstStyle/>
            <a:p>
              <a:endParaRPr lang="en-US"/>
            </a:p>
          </p:txBody>
        </p:sp>
      </p:grpSp>
      <p:sp>
        <p:nvSpPr>
          <p:cNvPr id="80929" name="Line 33"/>
          <p:cNvSpPr>
            <a:spLocks noChangeShapeType="1"/>
          </p:cNvSpPr>
          <p:nvPr/>
        </p:nvSpPr>
        <p:spPr bwMode="auto">
          <a:xfrm flipV="1">
            <a:off x="3429000" y="4495800"/>
            <a:ext cx="0" cy="609600"/>
          </a:xfrm>
          <a:prstGeom prst="line">
            <a:avLst/>
          </a:prstGeom>
          <a:noFill/>
          <a:ln w="9525">
            <a:solidFill>
              <a:schemeClr val="tx1"/>
            </a:solidFill>
            <a:prstDash val="dash"/>
            <a:round/>
            <a:headEnd/>
            <a:tailEnd/>
          </a:ln>
          <a:effectLst/>
        </p:spPr>
        <p:txBody>
          <a:bodyPr/>
          <a:lstStyle/>
          <a:p>
            <a:endParaRPr lang="en-US"/>
          </a:p>
        </p:txBody>
      </p:sp>
      <p:graphicFrame>
        <p:nvGraphicFramePr>
          <p:cNvPr id="80930" name="Object 34"/>
          <p:cNvGraphicFramePr>
            <a:graphicFrameLocks noChangeAspect="1"/>
          </p:cNvGraphicFramePr>
          <p:nvPr/>
        </p:nvGraphicFramePr>
        <p:xfrm>
          <a:off x="3276600" y="5105400"/>
          <a:ext cx="271463" cy="298450"/>
        </p:xfrm>
        <a:graphic>
          <a:graphicData uri="http://schemas.openxmlformats.org/presentationml/2006/ole">
            <p:oleObj spid="_x0000_s187399" name="Equation" r:id="rId9" imgW="126720" imgH="139680" progId="Equation.3">
              <p:embed/>
            </p:oleObj>
          </a:graphicData>
        </a:graphic>
      </p:graphicFrame>
      <p:graphicFrame>
        <p:nvGraphicFramePr>
          <p:cNvPr id="80931" name="Object 35"/>
          <p:cNvGraphicFramePr>
            <a:graphicFrameLocks noChangeAspect="1"/>
          </p:cNvGraphicFramePr>
          <p:nvPr/>
        </p:nvGraphicFramePr>
        <p:xfrm>
          <a:off x="2755900" y="5410200"/>
          <a:ext cx="2413000" cy="900113"/>
        </p:xfrm>
        <a:graphic>
          <a:graphicData uri="http://schemas.openxmlformats.org/presentationml/2006/ole">
            <p:oleObj spid="_x0000_s187400" name="Equation" r:id="rId10" imgW="1155600" imgH="431640" progId="Equation.DSMT4">
              <p:embed/>
            </p:oleObj>
          </a:graphicData>
        </a:graphic>
      </p:graphicFrame>
      <p:sp>
        <p:nvSpPr>
          <p:cNvPr id="80932" name="Line 36"/>
          <p:cNvSpPr>
            <a:spLocks noChangeShapeType="1"/>
          </p:cNvSpPr>
          <p:nvPr/>
        </p:nvSpPr>
        <p:spPr bwMode="auto">
          <a:xfrm>
            <a:off x="4953000" y="2209800"/>
            <a:ext cx="1295400" cy="0"/>
          </a:xfrm>
          <a:prstGeom prst="line">
            <a:avLst/>
          </a:prstGeom>
          <a:noFill/>
          <a:ln w="9525">
            <a:solidFill>
              <a:schemeClr val="tx1"/>
            </a:solidFill>
            <a:round/>
            <a:headEnd/>
            <a:tailEnd type="triangle" w="med" len="med"/>
          </a:ln>
          <a:effectLst/>
        </p:spPr>
        <p:txBody>
          <a:bodyPr/>
          <a:lstStyle/>
          <a:p>
            <a:endParaRPr lang="en-US"/>
          </a:p>
        </p:txBody>
      </p:sp>
      <p:graphicFrame>
        <p:nvGraphicFramePr>
          <p:cNvPr id="80933" name="Object 37"/>
          <p:cNvGraphicFramePr>
            <a:graphicFrameLocks noChangeAspect="1"/>
          </p:cNvGraphicFramePr>
          <p:nvPr/>
        </p:nvGraphicFramePr>
        <p:xfrm>
          <a:off x="5867400" y="2438400"/>
          <a:ext cx="582613" cy="423863"/>
        </p:xfrm>
        <a:graphic>
          <a:graphicData uri="http://schemas.openxmlformats.org/presentationml/2006/ole">
            <p:oleObj spid="_x0000_s187401" name="Equation" r:id="rId11" imgW="279360" imgH="203040" progId="Equation.3">
              <p:embed/>
            </p:oleObj>
          </a:graphicData>
        </a:graphic>
      </p:graphicFrame>
      <p:graphicFrame>
        <p:nvGraphicFramePr>
          <p:cNvPr id="80934" name="Object 38"/>
          <p:cNvGraphicFramePr>
            <a:graphicFrameLocks noChangeAspect="1"/>
          </p:cNvGraphicFramePr>
          <p:nvPr/>
        </p:nvGraphicFramePr>
        <p:xfrm>
          <a:off x="1066800" y="3276600"/>
          <a:ext cx="762000" cy="508000"/>
        </p:xfrm>
        <a:graphic>
          <a:graphicData uri="http://schemas.openxmlformats.org/presentationml/2006/ole">
            <p:oleObj spid="_x0000_s187402" name="Equation" r:id="rId12" imgW="380880" imgH="253800" progId="Equation.3">
              <p:embed/>
            </p:oleObj>
          </a:graphicData>
        </a:graphic>
      </p:graphicFrame>
      <p:sp>
        <p:nvSpPr>
          <p:cNvPr id="80935" name="Line 39"/>
          <p:cNvSpPr>
            <a:spLocks noChangeShapeType="1"/>
          </p:cNvSpPr>
          <p:nvPr/>
        </p:nvSpPr>
        <p:spPr bwMode="auto">
          <a:xfrm>
            <a:off x="6477000" y="3200400"/>
            <a:ext cx="0" cy="1295400"/>
          </a:xfrm>
          <a:prstGeom prst="line">
            <a:avLst/>
          </a:prstGeom>
          <a:noFill/>
          <a:ln w="9525">
            <a:solidFill>
              <a:schemeClr val="tx1"/>
            </a:solidFill>
            <a:round/>
            <a:headEnd type="triangle" w="med" len="med"/>
            <a:tailEnd/>
          </a:ln>
          <a:effectLst/>
        </p:spPr>
        <p:txBody>
          <a:bodyPr/>
          <a:lstStyle/>
          <a:p>
            <a:endParaRPr lang="en-US"/>
          </a:p>
        </p:txBody>
      </p:sp>
      <p:sp>
        <p:nvSpPr>
          <p:cNvPr id="80936" name="Line 40"/>
          <p:cNvSpPr>
            <a:spLocks noChangeShapeType="1"/>
          </p:cNvSpPr>
          <p:nvPr/>
        </p:nvSpPr>
        <p:spPr bwMode="auto">
          <a:xfrm>
            <a:off x="6172200" y="4419600"/>
            <a:ext cx="2209800" cy="0"/>
          </a:xfrm>
          <a:prstGeom prst="line">
            <a:avLst/>
          </a:prstGeom>
          <a:noFill/>
          <a:ln w="9525">
            <a:solidFill>
              <a:schemeClr val="tx1"/>
            </a:solidFill>
            <a:round/>
            <a:headEnd/>
            <a:tailEnd type="triangle" w="med" len="med"/>
          </a:ln>
          <a:effectLst/>
        </p:spPr>
        <p:txBody>
          <a:bodyPr/>
          <a:lstStyle/>
          <a:p>
            <a:endParaRPr lang="en-US"/>
          </a:p>
        </p:txBody>
      </p:sp>
      <p:sp>
        <p:nvSpPr>
          <p:cNvPr id="80937" name="Freeform 41"/>
          <p:cNvSpPr>
            <a:spLocks/>
          </p:cNvSpPr>
          <p:nvPr/>
        </p:nvSpPr>
        <p:spPr bwMode="auto">
          <a:xfrm>
            <a:off x="6553200" y="3441700"/>
            <a:ext cx="1600200" cy="977900"/>
          </a:xfrm>
          <a:custGeom>
            <a:avLst/>
            <a:gdLst/>
            <a:ahLst/>
            <a:cxnLst>
              <a:cxn ang="0">
                <a:pos x="0" y="616"/>
              </a:cxn>
              <a:cxn ang="0">
                <a:pos x="96" y="568"/>
              </a:cxn>
              <a:cxn ang="0">
                <a:pos x="336" y="376"/>
              </a:cxn>
              <a:cxn ang="0">
                <a:pos x="480" y="40"/>
              </a:cxn>
              <a:cxn ang="0">
                <a:pos x="576" y="184"/>
              </a:cxn>
              <a:cxn ang="0">
                <a:pos x="672" y="424"/>
              </a:cxn>
              <a:cxn ang="0">
                <a:pos x="720" y="520"/>
              </a:cxn>
              <a:cxn ang="0">
                <a:pos x="816" y="568"/>
              </a:cxn>
              <a:cxn ang="0">
                <a:pos x="960" y="424"/>
              </a:cxn>
              <a:cxn ang="0">
                <a:pos x="1104" y="40"/>
              </a:cxn>
              <a:cxn ang="0">
                <a:pos x="1200" y="184"/>
              </a:cxn>
              <a:cxn ang="0">
                <a:pos x="1296" y="472"/>
              </a:cxn>
              <a:cxn ang="0">
                <a:pos x="1392" y="520"/>
              </a:cxn>
              <a:cxn ang="0">
                <a:pos x="1536" y="568"/>
              </a:cxn>
            </a:cxnLst>
            <a:rect l="0" t="0" r="r" b="b"/>
            <a:pathLst>
              <a:path w="1536" h="616">
                <a:moveTo>
                  <a:pt x="0" y="616"/>
                </a:moveTo>
                <a:cubicBezTo>
                  <a:pt x="20" y="612"/>
                  <a:pt x="40" y="608"/>
                  <a:pt x="96" y="568"/>
                </a:cubicBezTo>
                <a:cubicBezTo>
                  <a:pt x="152" y="528"/>
                  <a:pt x="272" y="464"/>
                  <a:pt x="336" y="376"/>
                </a:cubicBezTo>
                <a:cubicBezTo>
                  <a:pt x="400" y="288"/>
                  <a:pt x="440" y="72"/>
                  <a:pt x="480" y="40"/>
                </a:cubicBezTo>
                <a:cubicBezTo>
                  <a:pt x="520" y="8"/>
                  <a:pt x="544" y="120"/>
                  <a:pt x="576" y="184"/>
                </a:cubicBezTo>
                <a:cubicBezTo>
                  <a:pt x="608" y="248"/>
                  <a:pt x="648" y="368"/>
                  <a:pt x="672" y="424"/>
                </a:cubicBezTo>
                <a:cubicBezTo>
                  <a:pt x="696" y="480"/>
                  <a:pt x="696" y="496"/>
                  <a:pt x="720" y="520"/>
                </a:cubicBezTo>
                <a:cubicBezTo>
                  <a:pt x="744" y="544"/>
                  <a:pt x="776" y="584"/>
                  <a:pt x="816" y="568"/>
                </a:cubicBezTo>
                <a:cubicBezTo>
                  <a:pt x="856" y="552"/>
                  <a:pt x="912" y="512"/>
                  <a:pt x="960" y="424"/>
                </a:cubicBezTo>
                <a:cubicBezTo>
                  <a:pt x="1008" y="336"/>
                  <a:pt x="1064" y="80"/>
                  <a:pt x="1104" y="40"/>
                </a:cubicBezTo>
                <a:cubicBezTo>
                  <a:pt x="1144" y="0"/>
                  <a:pt x="1168" y="112"/>
                  <a:pt x="1200" y="184"/>
                </a:cubicBezTo>
                <a:cubicBezTo>
                  <a:pt x="1232" y="256"/>
                  <a:pt x="1264" y="416"/>
                  <a:pt x="1296" y="472"/>
                </a:cubicBezTo>
                <a:cubicBezTo>
                  <a:pt x="1328" y="528"/>
                  <a:pt x="1352" y="504"/>
                  <a:pt x="1392" y="520"/>
                </a:cubicBezTo>
                <a:cubicBezTo>
                  <a:pt x="1432" y="536"/>
                  <a:pt x="1484" y="552"/>
                  <a:pt x="1536" y="568"/>
                </a:cubicBezTo>
              </a:path>
            </a:pathLst>
          </a:custGeom>
          <a:noFill/>
          <a:ln w="9525">
            <a:solidFill>
              <a:schemeClr val="tx1"/>
            </a:solidFill>
            <a:round/>
            <a:headEnd/>
            <a:tailEnd/>
          </a:ln>
          <a:effectLst/>
        </p:spPr>
        <p:txBody>
          <a:bodyPr/>
          <a:lstStyle/>
          <a:p>
            <a:endParaRPr lang="en-US"/>
          </a:p>
        </p:txBody>
      </p:sp>
      <p:sp>
        <p:nvSpPr>
          <p:cNvPr id="80939" name="Line 43"/>
          <p:cNvSpPr>
            <a:spLocks noChangeShapeType="1"/>
          </p:cNvSpPr>
          <p:nvPr/>
        </p:nvSpPr>
        <p:spPr bwMode="auto">
          <a:xfrm flipV="1">
            <a:off x="7086600" y="2895600"/>
            <a:ext cx="152400" cy="457200"/>
          </a:xfrm>
          <a:prstGeom prst="line">
            <a:avLst/>
          </a:prstGeom>
          <a:noFill/>
          <a:ln w="9525">
            <a:solidFill>
              <a:schemeClr val="tx1"/>
            </a:solidFill>
            <a:round/>
            <a:headEnd type="triangle" w="med" len="med"/>
            <a:tailEnd/>
          </a:ln>
          <a:effectLst/>
        </p:spPr>
        <p:txBody>
          <a:bodyPr/>
          <a:lstStyle/>
          <a:p>
            <a:endParaRPr lang="en-US"/>
          </a:p>
        </p:txBody>
      </p:sp>
      <p:sp>
        <p:nvSpPr>
          <p:cNvPr id="80940" name="Line 44"/>
          <p:cNvSpPr>
            <a:spLocks noChangeShapeType="1"/>
          </p:cNvSpPr>
          <p:nvPr/>
        </p:nvSpPr>
        <p:spPr bwMode="auto">
          <a:xfrm flipH="1" flipV="1">
            <a:off x="7467600" y="2895600"/>
            <a:ext cx="228600" cy="457200"/>
          </a:xfrm>
          <a:prstGeom prst="line">
            <a:avLst/>
          </a:prstGeom>
          <a:noFill/>
          <a:ln w="9525">
            <a:solidFill>
              <a:schemeClr val="tx1"/>
            </a:solidFill>
            <a:round/>
            <a:headEnd type="triangle" w="med" len="med"/>
            <a:tailEnd/>
          </a:ln>
          <a:effectLst/>
        </p:spPr>
        <p:txBody>
          <a:bodyPr/>
          <a:lstStyle/>
          <a:p>
            <a:endParaRPr lang="en-US"/>
          </a:p>
        </p:txBody>
      </p:sp>
      <p:sp>
        <p:nvSpPr>
          <p:cNvPr id="80941" name="Text Box 45"/>
          <p:cNvSpPr txBox="1">
            <a:spLocks noChangeArrowheads="1"/>
          </p:cNvSpPr>
          <p:nvPr/>
        </p:nvSpPr>
        <p:spPr bwMode="auto">
          <a:xfrm>
            <a:off x="6553200" y="2209800"/>
            <a:ext cx="1600200" cy="641350"/>
          </a:xfrm>
          <a:prstGeom prst="rect">
            <a:avLst/>
          </a:prstGeom>
          <a:noFill/>
          <a:ln w="9525">
            <a:noFill/>
            <a:miter lim="800000"/>
            <a:headEnd/>
            <a:tailEnd/>
          </a:ln>
          <a:effectLst/>
        </p:spPr>
        <p:txBody>
          <a:bodyPr>
            <a:spAutoFit/>
          </a:bodyPr>
          <a:lstStyle/>
          <a:p>
            <a:pPr algn="ctr">
              <a:spcBef>
                <a:spcPct val="50000"/>
              </a:spcBef>
            </a:pPr>
            <a:r>
              <a:rPr lang="en-US"/>
              <a:t>Maximum energy</a:t>
            </a:r>
          </a:p>
        </p:txBody>
      </p:sp>
      <p:graphicFrame>
        <p:nvGraphicFramePr>
          <p:cNvPr id="80942" name="Object 46"/>
          <p:cNvGraphicFramePr>
            <a:graphicFrameLocks noChangeAspect="1"/>
          </p:cNvGraphicFramePr>
          <p:nvPr/>
        </p:nvGraphicFramePr>
        <p:xfrm>
          <a:off x="5715000" y="3200400"/>
          <a:ext cx="582613" cy="423863"/>
        </p:xfrm>
        <a:graphic>
          <a:graphicData uri="http://schemas.openxmlformats.org/presentationml/2006/ole">
            <p:oleObj spid="_x0000_s187403" name="Equation" r:id="rId13" imgW="279360" imgH="203040" progId="Equation.3">
              <p:embed/>
            </p:oleObj>
          </a:graphicData>
        </a:graphic>
      </p:graphicFrame>
      <p:sp>
        <p:nvSpPr>
          <p:cNvPr id="80943" name="Text Box 47"/>
          <p:cNvSpPr txBox="1">
            <a:spLocks noChangeArrowheads="1"/>
          </p:cNvSpPr>
          <p:nvPr/>
        </p:nvSpPr>
        <p:spPr bwMode="auto">
          <a:xfrm>
            <a:off x="0" y="5334000"/>
            <a:ext cx="2514600" cy="641350"/>
          </a:xfrm>
          <a:prstGeom prst="rect">
            <a:avLst/>
          </a:prstGeom>
          <a:noFill/>
          <a:ln w="9525">
            <a:noFill/>
            <a:miter lim="800000"/>
            <a:headEnd/>
            <a:tailEnd/>
          </a:ln>
          <a:effectLst/>
        </p:spPr>
        <p:txBody>
          <a:bodyPr>
            <a:spAutoFit/>
          </a:bodyPr>
          <a:lstStyle/>
          <a:p>
            <a:pPr algn="ctr">
              <a:spcBef>
                <a:spcPct val="50000"/>
              </a:spcBef>
            </a:pPr>
            <a:r>
              <a:rPr lang="en-US" i="1" dirty="0" smtClean="0"/>
              <a:t>L</a:t>
            </a:r>
            <a:r>
              <a:rPr lang="en-US" dirty="0" smtClean="0"/>
              <a:t>=max </a:t>
            </a:r>
            <a:r>
              <a:rPr lang="en-US" dirty="0"/>
              <a:t>length of channel = length of CP</a:t>
            </a:r>
            <a:endParaRPr lang="en-US" i="1" dirty="0"/>
          </a:p>
        </p:txBody>
      </p:sp>
      <p:sp>
        <p:nvSpPr>
          <p:cNvPr id="80944" name="Line 48"/>
          <p:cNvSpPr>
            <a:spLocks noChangeShapeType="1"/>
          </p:cNvSpPr>
          <p:nvPr/>
        </p:nvSpPr>
        <p:spPr bwMode="auto">
          <a:xfrm>
            <a:off x="2286000" y="5486400"/>
            <a:ext cx="1219200" cy="76200"/>
          </a:xfrm>
          <a:prstGeom prst="line">
            <a:avLst/>
          </a:prstGeom>
          <a:noFill/>
          <a:ln w="9525">
            <a:solidFill>
              <a:schemeClr val="tx1"/>
            </a:solidFill>
            <a:round/>
            <a:headEnd/>
            <a:tailEnd type="triangle" w="med" len="med"/>
          </a:ln>
          <a:effectLst/>
        </p:spPr>
        <p:txBody>
          <a:bodyPr/>
          <a:lstStyle/>
          <a:p>
            <a:endParaRPr lang="en-US"/>
          </a:p>
        </p:txBody>
      </p:sp>
      <p:graphicFrame>
        <p:nvGraphicFramePr>
          <p:cNvPr id="80945" name="Object 49"/>
          <p:cNvGraphicFramePr>
            <a:graphicFrameLocks noChangeAspect="1"/>
          </p:cNvGraphicFramePr>
          <p:nvPr/>
        </p:nvGraphicFramePr>
        <p:xfrm>
          <a:off x="1951038" y="4800600"/>
          <a:ext cx="788987" cy="261938"/>
        </p:xfrm>
        <a:graphic>
          <a:graphicData uri="http://schemas.openxmlformats.org/presentationml/2006/ole">
            <p:oleObj spid="_x0000_s187404" name="Equation" r:id="rId14" imgW="533160" imgH="177480" progId="Equation.DSMT4">
              <p:embed/>
            </p:oleObj>
          </a:graphicData>
        </a:graphic>
      </p:graphicFrame>
      <p:sp>
        <p:nvSpPr>
          <p:cNvPr id="80947" name="Line 51"/>
          <p:cNvSpPr>
            <a:spLocks noChangeShapeType="1"/>
          </p:cNvSpPr>
          <p:nvPr/>
        </p:nvSpPr>
        <p:spPr bwMode="auto">
          <a:xfrm flipV="1">
            <a:off x="2819400" y="4495800"/>
            <a:ext cx="0" cy="609600"/>
          </a:xfrm>
          <a:prstGeom prst="line">
            <a:avLst/>
          </a:prstGeom>
          <a:noFill/>
          <a:ln w="9525">
            <a:solidFill>
              <a:schemeClr val="tx1"/>
            </a:solidFill>
            <a:prstDash val="dash"/>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0" name="Picture 10"/>
          <p:cNvPicPr>
            <a:picLocks noChangeAspect="1" noChangeArrowheads="1"/>
          </p:cNvPicPr>
          <p:nvPr/>
        </p:nvPicPr>
        <p:blipFill>
          <a:blip r:embed="rId4"/>
          <a:srcRect/>
          <a:stretch>
            <a:fillRect/>
          </a:stretch>
        </p:blipFill>
        <p:spPr bwMode="auto">
          <a:xfrm>
            <a:off x="533400" y="1981200"/>
            <a:ext cx="3162300" cy="2857500"/>
          </a:xfrm>
          <a:prstGeom prst="rect">
            <a:avLst/>
          </a:prstGeom>
          <a:noFill/>
          <a:ln w="9525">
            <a:noFill/>
            <a:miter lim="800000"/>
            <a:headEnd/>
            <a:tailEnd/>
          </a:ln>
          <a:effectLst/>
        </p:spPr>
      </p:pic>
      <p:pic>
        <p:nvPicPr>
          <p:cNvPr id="81932" name="Picture 12"/>
          <p:cNvPicPr>
            <a:picLocks noChangeAspect="1" noChangeArrowheads="1"/>
          </p:cNvPicPr>
          <p:nvPr/>
        </p:nvPicPr>
        <p:blipFill>
          <a:blip r:embed="rId5"/>
          <a:srcRect/>
          <a:stretch>
            <a:fillRect/>
          </a:stretch>
        </p:blipFill>
        <p:spPr bwMode="auto">
          <a:xfrm>
            <a:off x="5486400" y="1905000"/>
            <a:ext cx="3162300" cy="2857500"/>
          </a:xfrm>
          <a:prstGeom prst="rect">
            <a:avLst/>
          </a:prstGeom>
          <a:noFill/>
          <a:ln w="9525">
            <a:noFill/>
            <a:miter lim="800000"/>
            <a:headEnd/>
            <a:tailEnd/>
          </a:ln>
          <a:effectLst/>
        </p:spPr>
      </p:pic>
      <p:graphicFrame>
        <p:nvGraphicFramePr>
          <p:cNvPr id="81933" name="Object 13"/>
          <p:cNvGraphicFramePr>
            <a:graphicFrameLocks noChangeAspect="1"/>
          </p:cNvGraphicFramePr>
          <p:nvPr/>
        </p:nvGraphicFramePr>
        <p:xfrm>
          <a:off x="2819400" y="1473200"/>
          <a:ext cx="762000" cy="508000"/>
        </p:xfrm>
        <a:graphic>
          <a:graphicData uri="http://schemas.openxmlformats.org/presentationml/2006/ole">
            <p:oleObj spid="_x0000_s188418" name="Equation" r:id="rId6" imgW="380880" imgH="253800" progId="Equation.3">
              <p:embed/>
            </p:oleObj>
          </a:graphicData>
        </a:graphic>
      </p:graphicFrame>
      <p:sp>
        <p:nvSpPr>
          <p:cNvPr id="81934" name="Line 14"/>
          <p:cNvSpPr>
            <a:spLocks noChangeShapeType="1"/>
          </p:cNvSpPr>
          <p:nvPr/>
        </p:nvSpPr>
        <p:spPr bwMode="auto">
          <a:xfrm>
            <a:off x="914400" y="939800"/>
            <a:ext cx="533400" cy="0"/>
          </a:xfrm>
          <a:prstGeom prst="line">
            <a:avLst/>
          </a:prstGeom>
          <a:noFill/>
          <a:ln w="9525">
            <a:solidFill>
              <a:schemeClr val="tx1"/>
            </a:solidFill>
            <a:round/>
            <a:headEnd/>
            <a:tailEnd type="triangle" w="med" len="med"/>
          </a:ln>
          <a:effectLst/>
        </p:spPr>
        <p:txBody>
          <a:bodyPr/>
          <a:lstStyle/>
          <a:p>
            <a:endParaRPr lang="en-US"/>
          </a:p>
        </p:txBody>
      </p:sp>
      <p:sp>
        <p:nvSpPr>
          <p:cNvPr id="81935" name="Line 15"/>
          <p:cNvSpPr>
            <a:spLocks noChangeShapeType="1"/>
          </p:cNvSpPr>
          <p:nvPr/>
        </p:nvSpPr>
        <p:spPr bwMode="auto">
          <a:xfrm>
            <a:off x="914400" y="1549400"/>
            <a:ext cx="533400" cy="0"/>
          </a:xfrm>
          <a:prstGeom prst="line">
            <a:avLst/>
          </a:prstGeom>
          <a:noFill/>
          <a:ln w="9525">
            <a:solidFill>
              <a:schemeClr val="tx1"/>
            </a:solidFill>
            <a:round/>
            <a:headEnd/>
            <a:tailEnd type="triangle" w="med" len="med"/>
          </a:ln>
          <a:effectLst/>
        </p:spPr>
        <p:txBody>
          <a:bodyPr/>
          <a:lstStyle/>
          <a:p>
            <a:endParaRPr lang="en-US"/>
          </a:p>
        </p:txBody>
      </p:sp>
      <p:sp>
        <p:nvSpPr>
          <p:cNvPr id="81936" name="Rectangle 16"/>
          <p:cNvSpPr>
            <a:spLocks noChangeArrowheads="1"/>
          </p:cNvSpPr>
          <p:nvPr/>
        </p:nvSpPr>
        <p:spPr bwMode="auto">
          <a:xfrm>
            <a:off x="1447800" y="711200"/>
            <a:ext cx="1143000" cy="1066800"/>
          </a:xfrm>
          <a:prstGeom prst="rect">
            <a:avLst/>
          </a:prstGeom>
          <a:noFill/>
          <a:ln w="9525">
            <a:solidFill>
              <a:schemeClr val="tx1"/>
            </a:solidFill>
            <a:miter lim="800000"/>
            <a:headEnd/>
            <a:tailEnd/>
          </a:ln>
          <a:effectLst/>
        </p:spPr>
        <p:txBody>
          <a:bodyPr wrap="none" anchor="ctr"/>
          <a:lstStyle/>
          <a:p>
            <a:endParaRPr lang="en-US"/>
          </a:p>
        </p:txBody>
      </p:sp>
      <p:sp>
        <p:nvSpPr>
          <p:cNvPr id="81937" name="Text Box 17"/>
          <p:cNvSpPr txBox="1">
            <a:spLocks noChangeArrowheads="1"/>
          </p:cNvSpPr>
          <p:nvPr/>
        </p:nvSpPr>
        <p:spPr bwMode="auto">
          <a:xfrm>
            <a:off x="1524000" y="1016000"/>
            <a:ext cx="990600" cy="457200"/>
          </a:xfrm>
          <a:prstGeom prst="rect">
            <a:avLst/>
          </a:prstGeom>
          <a:noFill/>
          <a:ln w="9525">
            <a:noFill/>
            <a:miter lim="800000"/>
            <a:headEnd/>
            <a:tailEnd/>
          </a:ln>
          <a:effectLst/>
        </p:spPr>
        <p:txBody>
          <a:bodyPr>
            <a:spAutoFit/>
          </a:bodyPr>
          <a:lstStyle/>
          <a:p>
            <a:pPr algn="ctr">
              <a:spcBef>
                <a:spcPct val="50000"/>
              </a:spcBef>
            </a:pPr>
            <a:r>
              <a:rPr lang="en-US" sz="2400" i="1"/>
              <a:t>xcorr</a:t>
            </a:r>
          </a:p>
        </p:txBody>
      </p:sp>
      <p:sp>
        <p:nvSpPr>
          <p:cNvPr id="81938" name="Line 18"/>
          <p:cNvSpPr>
            <a:spLocks noChangeShapeType="1"/>
          </p:cNvSpPr>
          <p:nvPr/>
        </p:nvSpPr>
        <p:spPr bwMode="auto">
          <a:xfrm>
            <a:off x="2590800" y="1244600"/>
            <a:ext cx="1295400" cy="0"/>
          </a:xfrm>
          <a:prstGeom prst="line">
            <a:avLst/>
          </a:prstGeom>
          <a:noFill/>
          <a:ln w="9525">
            <a:solidFill>
              <a:schemeClr val="tx1"/>
            </a:solidFill>
            <a:round/>
            <a:headEnd/>
            <a:tailEnd type="triangle" w="med" len="med"/>
          </a:ln>
          <a:effectLst/>
        </p:spPr>
        <p:txBody>
          <a:bodyPr/>
          <a:lstStyle/>
          <a:p>
            <a:endParaRPr lang="en-US"/>
          </a:p>
        </p:txBody>
      </p:sp>
      <p:graphicFrame>
        <p:nvGraphicFramePr>
          <p:cNvPr id="81939" name="Object 19"/>
          <p:cNvGraphicFramePr>
            <a:graphicFrameLocks noChangeAspect="1"/>
          </p:cNvGraphicFramePr>
          <p:nvPr/>
        </p:nvGraphicFramePr>
        <p:xfrm>
          <a:off x="293688" y="558800"/>
          <a:ext cx="550862" cy="366713"/>
        </p:xfrm>
        <a:graphic>
          <a:graphicData uri="http://schemas.openxmlformats.org/presentationml/2006/ole">
            <p:oleObj spid="_x0000_s188419" name="Equation" r:id="rId7" imgW="304560" imgH="203040" progId="Equation.3">
              <p:embed/>
            </p:oleObj>
          </a:graphicData>
        </a:graphic>
      </p:graphicFrame>
      <p:graphicFrame>
        <p:nvGraphicFramePr>
          <p:cNvPr id="81940" name="Object 20"/>
          <p:cNvGraphicFramePr>
            <a:graphicFrameLocks noChangeAspect="1"/>
          </p:cNvGraphicFramePr>
          <p:nvPr/>
        </p:nvGraphicFramePr>
        <p:xfrm>
          <a:off x="304800" y="1397000"/>
          <a:ext cx="573088" cy="366713"/>
        </p:xfrm>
        <a:graphic>
          <a:graphicData uri="http://schemas.openxmlformats.org/presentationml/2006/ole">
            <p:oleObj spid="_x0000_s188420" name="Equation" r:id="rId8" imgW="317160" imgH="203040" progId="Equation.3">
              <p:embed/>
            </p:oleObj>
          </a:graphicData>
        </a:graphic>
      </p:graphicFrame>
      <p:sp>
        <p:nvSpPr>
          <p:cNvPr id="81941" name="Rectangle 21"/>
          <p:cNvSpPr>
            <a:spLocks noChangeArrowheads="1"/>
          </p:cNvSpPr>
          <p:nvPr/>
        </p:nvSpPr>
        <p:spPr bwMode="auto">
          <a:xfrm>
            <a:off x="3886200" y="787400"/>
            <a:ext cx="1066800" cy="914400"/>
          </a:xfrm>
          <a:prstGeom prst="rect">
            <a:avLst/>
          </a:prstGeom>
          <a:noFill/>
          <a:ln w="9525">
            <a:solidFill>
              <a:schemeClr val="tx1"/>
            </a:solidFill>
            <a:miter lim="800000"/>
            <a:headEnd/>
            <a:tailEnd/>
          </a:ln>
          <a:effectLst/>
        </p:spPr>
        <p:txBody>
          <a:bodyPr wrap="none" anchor="ctr"/>
          <a:lstStyle/>
          <a:p>
            <a:endParaRPr lang="en-US"/>
          </a:p>
        </p:txBody>
      </p:sp>
      <p:graphicFrame>
        <p:nvGraphicFramePr>
          <p:cNvPr id="81942" name="Object 22"/>
          <p:cNvGraphicFramePr>
            <a:graphicFrameLocks noChangeAspect="1"/>
          </p:cNvGraphicFramePr>
          <p:nvPr/>
        </p:nvGraphicFramePr>
        <p:xfrm>
          <a:off x="4038600" y="939800"/>
          <a:ext cx="558800" cy="609600"/>
        </p:xfrm>
        <a:graphic>
          <a:graphicData uri="http://schemas.openxmlformats.org/presentationml/2006/ole">
            <p:oleObj spid="_x0000_s188421" name="Equation" r:id="rId9" imgW="139680" imgH="152280" progId="Equation.3">
              <p:embed/>
            </p:oleObj>
          </a:graphicData>
        </a:graphic>
      </p:graphicFrame>
      <p:sp>
        <p:nvSpPr>
          <p:cNvPr id="81943" name="Line 23"/>
          <p:cNvSpPr>
            <a:spLocks noChangeShapeType="1"/>
          </p:cNvSpPr>
          <p:nvPr/>
        </p:nvSpPr>
        <p:spPr bwMode="auto">
          <a:xfrm>
            <a:off x="4953000" y="1244600"/>
            <a:ext cx="1295400" cy="0"/>
          </a:xfrm>
          <a:prstGeom prst="line">
            <a:avLst/>
          </a:prstGeom>
          <a:noFill/>
          <a:ln w="9525">
            <a:solidFill>
              <a:schemeClr val="tx1"/>
            </a:solidFill>
            <a:round/>
            <a:headEnd/>
            <a:tailEnd type="triangle" w="med" len="med"/>
          </a:ln>
          <a:effectLst/>
        </p:spPr>
        <p:txBody>
          <a:bodyPr/>
          <a:lstStyle/>
          <a:p>
            <a:endParaRPr lang="en-US"/>
          </a:p>
        </p:txBody>
      </p:sp>
      <p:graphicFrame>
        <p:nvGraphicFramePr>
          <p:cNvPr id="81944" name="Object 24"/>
          <p:cNvGraphicFramePr>
            <a:graphicFrameLocks noChangeAspect="1"/>
          </p:cNvGraphicFramePr>
          <p:nvPr/>
        </p:nvGraphicFramePr>
        <p:xfrm>
          <a:off x="5867400" y="1473200"/>
          <a:ext cx="582613" cy="423863"/>
        </p:xfrm>
        <a:graphic>
          <a:graphicData uri="http://schemas.openxmlformats.org/presentationml/2006/ole">
            <p:oleObj spid="_x0000_s188422" name="Equation" r:id="rId10" imgW="279360" imgH="203040" progId="Equation.3">
              <p:embed/>
            </p:oleObj>
          </a:graphicData>
        </a:graphic>
      </p:graphicFrame>
      <p:pic>
        <p:nvPicPr>
          <p:cNvPr id="81945" name="Picture 25"/>
          <p:cNvPicPr>
            <a:picLocks noChangeAspect="1" noChangeArrowheads="1"/>
          </p:cNvPicPr>
          <p:nvPr/>
        </p:nvPicPr>
        <p:blipFill>
          <a:blip r:embed="rId11"/>
          <a:srcRect/>
          <a:stretch>
            <a:fillRect/>
          </a:stretch>
        </p:blipFill>
        <p:spPr bwMode="auto">
          <a:xfrm>
            <a:off x="990600" y="4860925"/>
            <a:ext cx="2209800" cy="1997075"/>
          </a:xfrm>
          <a:prstGeom prst="rect">
            <a:avLst/>
          </a:prstGeom>
          <a:noFill/>
          <a:ln w="9525">
            <a:noFill/>
            <a:miter lim="800000"/>
            <a:headEnd/>
            <a:tailEnd/>
          </a:ln>
          <a:effectLst/>
        </p:spPr>
      </p:pic>
      <p:sp>
        <p:nvSpPr>
          <p:cNvPr id="81946" name="Oval 26"/>
          <p:cNvSpPr>
            <a:spLocks noChangeArrowheads="1"/>
          </p:cNvSpPr>
          <p:nvPr/>
        </p:nvSpPr>
        <p:spPr bwMode="auto">
          <a:xfrm>
            <a:off x="1752600" y="2743200"/>
            <a:ext cx="609600" cy="1981200"/>
          </a:xfrm>
          <a:prstGeom prst="ellipse">
            <a:avLst/>
          </a:prstGeom>
          <a:noFill/>
          <a:ln w="9525">
            <a:solidFill>
              <a:srgbClr val="FF0000"/>
            </a:solidFill>
            <a:round/>
            <a:headEnd/>
            <a:tailEnd/>
          </a:ln>
          <a:effectLst/>
        </p:spPr>
        <p:txBody>
          <a:bodyPr wrap="none" anchor="ctr"/>
          <a:lstStyle/>
          <a:p>
            <a:endParaRPr lang="en-US"/>
          </a:p>
        </p:txBody>
      </p:sp>
      <p:sp>
        <p:nvSpPr>
          <p:cNvPr id="81947" name="Line 27"/>
          <p:cNvSpPr>
            <a:spLocks noChangeShapeType="1"/>
          </p:cNvSpPr>
          <p:nvPr/>
        </p:nvSpPr>
        <p:spPr bwMode="auto">
          <a:xfrm flipH="1">
            <a:off x="1905000" y="4724400"/>
            <a:ext cx="76200" cy="685800"/>
          </a:xfrm>
          <a:prstGeom prst="line">
            <a:avLst/>
          </a:prstGeom>
          <a:noFill/>
          <a:ln w="38100">
            <a:solidFill>
              <a:srgbClr val="FF0000"/>
            </a:solidFill>
            <a:round/>
            <a:headEnd/>
            <a:tailEnd type="triangle" w="med" len="med"/>
          </a:ln>
          <a:effectLst/>
        </p:spPr>
        <p:txBody>
          <a:bodyPr/>
          <a:lstStyle/>
          <a:p>
            <a:endParaRPr lang="en-US"/>
          </a:p>
        </p:txBody>
      </p:sp>
      <p:sp>
        <p:nvSpPr>
          <p:cNvPr id="81948" name="Oval 28"/>
          <p:cNvSpPr>
            <a:spLocks noChangeArrowheads="1"/>
          </p:cNvSpPr>
          <p:nvPr/>
        </p:nvSpPr>
        <p:spPr bwMode="auto">
          <a:xfrm>
            <a:off x="1219200" y="5486400"/>
            <a:ext cx="1295400" cy="1371600"/>
          </a:xfrm>
          <a:prstGeom prst="ellipse">
            <a:avLst/>
          </a:prstGeom>
          <a:noFill/>
          <a:ln w="9525">
            <a:solidFill>
              <a:srgbClr val="FF0000"/>
            </a:solidFill>
            <a:round/>
            <a:headEnd/>
            <a:tailEnd/>
          </a:ln>
          <a:effectLst/>
        </p:spPr>
        <p:txBody>
          <a:bodyPr wrap="none" anchor="ctr"/>
          <a:lstStyle/>
          <a:p>
            <a:endParaRPr lang="en-US"/>
          </a:p>
        </p:txBody>
      </p:sp>
      <p:sp>
        <p:nvSpPr>
          <p:cNvPr id="81949" name="Text Box 29"/>
          <p:cNvSpPr txBox="1">
            <a:spLocks noChangeArrowheads="1"/>
          </p:cNvSpPr>
          <p:nvPr/>
        </p:nvSpPr>
        <p:spPr bwMode="auto">
          <a:xfrm>
            <a:off x="3276600" y="5562600"/>
            <a:ext cx="2057400" cy="641350"/>
          </a:xfrm>
          <a:prstGeom prst="rect">
            <a:avLst/>
          </a:prstGeom>
          <a:noFill/>
          <a:ln w="9525">
            <a:noFill/>
            <a:miter lim="800000"/>
            <a:headEnd/>
            <a:tailEnd/>
          </a:ln>
          <a:effectLst/>
        </p:spPr>
        <p:txBody>
          <a:bodyPr>
            <a:spAutoFit/>
          </a:bodyPr>
          <a:lstStyle/>
          <a:p>
            <a:pPr algn="ctr">
              <a:spcBef>
                <a:spcPct val="50000"/>
              </a:spcBef>
            </a:pPr>
            <a:r>
              <a:rPr lang="en-US"/>
              <a:t>Impulse response of channel</a:t>
            </a:r>
          </a:p>
        </p:txBody>
      </p:sp>
      <p:sp>
        <p:nvSpPr>
          <p:cNvPr id="81951" name="Text Box 31"/>
          <p:cNvSpPr txBox="1">
            <a:spLocks noChangeArrowheads="1"/>
          </p:cNvSpPr>
          <p:nvPr/>
        </p:nvSpPr>
        <p:spPr bwMode="auto">
          <a:xfrm>
            <a:off x="0" y="0"/>
            <a:ext cx="4953000" cy="366713"/>
          </a:xfrm>
          <a:prstGeom prst="rect">
            <a:avLst/>
          </a:prstGeom>
          <a:noFill/>
          <a:ln w="9525">
            <a:noFill/>
            <a:miter lim="800000"/>
            <a:headEnd/>
            <a:tailEnd/>
          </a:ln>
          <a:effectLst/>
        </p:spPr>
        <p:txBody>
          <a:bodyPr>
            <a:spAutoFit/>
          </a:bodyPr>
          <a:lstStyle/>
          <a:p>
            <a:pPr>
              <a:spcBef>
                <a:spcPct val="50000"/>
              </a:spcBef>
            </a:pPr>
            <a:r>
              <a:rPr lang="en-US" b="1"/>
              <a:t>Example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949" name="Picture 5"/>
          <p:cNvPicPr>
            <a:picLocks noChangeAspect="1" noChangeArrowheads="1"/>
          </p:cNvPicPr>
          <p:nvPr/>
        </p:nvPicPr>
        <p:blipFill>
          <a:blip r:embed="rId4"/>
          <a:srcRect/>
          <a:stretch>
            <a:fillRect/>
          </a:stretch>
        </p:blipFill>
        <p:spPr bwMode="auto">
          <a:xfrm>
            <a:off x="4457700" y="4000500"/>
            <a:ext cx="3314700" cy="2857500"/>
          </a:xfrm>
          <a:prstGeom prst="rect">
            <a:avLst/>
          </a:prstGeom>
          <a:noFill/>
          <a:ln w="9525">
            <a:noFill/>
            <a:miter lim="800000"/>
            <a:headEnd/>
            <a:tailEnd/>
          </a:ln>
          <a:effectLst/>
        </p:spPr>
      </p:pic>
      <p:sp>
        <p:nvSpPr>
          <p:cNvPr id="82950" name="Line 6"/>
          <p:cNvSpPr>
            <a:spLocks noChangeShapeType="1"/>
          </p:cNvSpPr>
          <p:nvPr/>
        </p:nvSpPr>
        <p:spPr bwMode="auto">
          <a:xfrm>
            <a:off x="228600" y="2971800"/>
            <a:ext cx="533400" cy="0"/>
          </a:xfrm>
          <a:prstGeom prst="line">
            <a:avLst/>
          </a:prstGeom>
          <a:noFill/>
          <a:ln w="9525">
            <a:solidFill>
              <a:schemeClr val="tx1"/>
            </a:solidFill>
            <a:round/>
            <a:headEnd/>
            <a:tailEnd type="triangle" w="med" len="med"/>
          </a:ln>
          <a:effectLst/>
        </p:spPr>
        <p:txBody>
          <a:bodyPr/>
          <a:lstStyle/>
          <a:p>
            <a:endParaRPr lang="en-US"/>
          </a:p>
        </p:txBody>
      </p:sp>
      <p:sp>
        <p:nvSpPr>
          <p:cNvPr id="82951" name="Rectangle 7"/>
          <p:cNvSpPr>
            <a:spLocks noChangeArrowheads="1"/>
          </p:cNvSpPr>
          <p:nvPr/>
        </p:nvSpPr>
        <p:spPr bwMode="auto">
          <a:xfrm>
            <a:off x="1066800" y="1219200"/>
            <a:ext cx="1371600" cy="914400"/>
          </a:xfrm>
          <a:prstGeom prst="rect">
            <a:avLst/>
          </a:prstGeom>
          <a:noFill/>
          <a:ln w="9525">
            <a:solidFill>
              <a:schemeClr val="tx1"/>
            </a:solidFill>
            <a:miter lim="800000"/>
            <a:headEnd/>
            <a:tailEnd/>
          </a:ln>
          <a:effectLst/>
        </p:spPr>
        <p:txBody>
          <a:bodyPr wrap="none" anchor="ctr"/>
          <a:lstStyle/>
          <a:p>
            <a:endParaRPr lang="en-US"/>
          </a:p>
        </p:txBody>
      </p:sp>
      <p:sp>
        <p:nvSpPr>
          <p:cNvPr id="82952" name="Line 8"/>
          <p:cNvSpPr>
            <a:spLocks noChangeShapeType="1"/>
          </p:cNvSpPr>
          <p:nvPr/>
        </p:nvSpPr>
        <p:spPr bwMode="auto">
          <a:xfrm>
            <a:off x="2438400" y="1676400"/>
            <a:ext cx="1752600" cy="0"/>
          </a:xfrm>
          <a:prstGeom prst="line">
            <a:avLst/>
          </a:prstGeom>
          <a:noFill/>
          <a:ln w="9525">
            <a:solidFill>
              <a:schemeClr val="tx1"/>
            </a:solidFill>
            <a:round/>
            <a:headEnd/>
            <a:tailEnd type="triangle" w="med" len="med"/>
          </a:ln>
          <a:effectLst/>
        </p:spPr>
        <p:txBody>
          <a:bodyPr/>
          <a:lstStyle/>
          <a:p>
            <a:endParaRPr lang="en-US"/>
          </a:p>
        </p:txBody>
      </p:sp>
      <p:sp>
        <p:nvSpPr>
          <p:cNvPr id="82953" name="Rectangle 9"/>
          <p:cNvSpPr>
            <a:spLocks noChangeArrowheads="1"/>
          </p:cNvSpPr>
          <p:nvPr/>
        </p:nvSpPr>
        <p:spPr bwMode="auto">
          <a:xfrm>
            <a:off x="1219200" y="4267200"/>
            <a:ext cx="1219200" cy="914400"/>
          </a:xfrm>
          <a:prstGeom prst="rect">
            <a:avLst/>
          </a:prstGeom>
          <a:noFill/>
          <a:ln w="9525">
            <a:solidFill>
              <a:schemeClr val="tx1"/>
            </a:solidFill>
            <a:miter lim="800000"/>
            <a:headEnd/>
            <a:tailEnd/>
          </a:ln>
          <a:effectLst/>
        </p:spPr>
        <p:txBody>
          <a:bodyPr wrap="none" anchor="ctr"/>
          <a:lstStyle/>
          <a:p>
            <a:endParaRPr lang="en-US"/>
          </a:p>
        </p:txBody>
      </p:sp>
      <p:sp>
        <p:nvSpPr>
          <p:cNvPr id="82954" name="Line 10"/>
          <p:cNvSpPr>
            <a:spLocks noChangeShapeType="1"/>
          </p:cNvSpPr>
          <p:nvPr/>
        </p:nvSpPr>
        <p:spPr bwMode="auto">
          <a:xfrm>
            <a:off x="2438400" y="4724400"/>
            <a:ext cx="381000" cy="0"/>
          </a:xfrm>
          <a:prstGeom prst="line">
            <a:avLst/>
          </a:prstGeom>
          <a:noFill/>
          <a:ln w="9525">
            <a:solidFill>
              <a:schemeClr val="tx1"/>
            </a:solidFill>
            <a:round/>
            <a:headEnd/>
            <a:tailEnd type="triangle" w="med" len="med"/>
          </a:ln>
          <a:effectLst/>
        </p:spPr>
        <p:txBody>
          <a:bodyPr/>
          <a:lstStyle/>
          <a:p>
            <a:endParaRPr lang="en-US"/>
          </a:p>
        </p:txBody>
      </p:sp>
      <p:sp>
        <p:nvSpPr>
          <p:cNvPr id="82955" name="Line 11"/>
          <p:cNvSpPr>
            <a:spLocks noChangeShapeType="1"/>
          </p:cNvSpPr>
          <p:nvPr/>
        </p:nvSpPr>
        <p:spPr bwMode="auto">
          <a:xfrm flipH="1">
            <a:off x="685800" y="5029200"/>
            <a:ext cx="533400" cy="0"/>
          </a:xfrm>
          <a:prstGeom prst="line">
            <a:avLst/>
          </a:prstGeom>
          <a:noFill/>
          <a:ln w="9525">
            <a:solidFill>
              <a:schemeClr val="tx1"/>
            </a:solidFill>
            <a:round/>
            <a:headEnd type="triangle" w="med" len="med"/>
            <a:tailEnd/>
          </a:ln>
          <a:effectLst/>
        </p:spPr>
        <p:txBody>
          <a:bodyPr/>
          <a:lstStyle/>
          <a:p>
            <a:endParaRPr lang="en-US"/>
          </a:p>
        </p:txBody>
      </p:sp>
      <p:sp>
        <p:nvSpPr>
          <p:cNvPr id="82956" name="Line 12"/>
          <p:cNvSpPr>
            <a:spLocks noChangeShapeType="1"/>
          </p:cNvSpPr>
          <p:nvPr/>
        </p:nvSpPr>
        <p:spPr bwMode="auto">
          <a:xfrm flipH="1">
            <a:off x="762000" y="1676400"/>
            <a:ext cx="304800" cy="0"/>
          </a:xfrm>
          <a:prstGeom prst="line">
            <a:avLst/>
          </a:prstGeom>
          <a:noFill/>
          <a:ln w="9525">
            <a:solidFill>
              <a:schemeClr val="tx1"/>
            </a:solidFill>
            <a:round/>
            <a:headEnd type="triangle" w="med" len="med"/>
            <a:tailEnd/>
          </a:ln>
          <a:effectLst/>
        </p:spPr>
        <p:txBody>
          <a:bodyPr/>
          <a:lstStyle/>
          <a:p>
            <a:endParaRPr lang="en-US"/>
          </a:p>
        </p:txBody>
      </p:sp>
      <p:sp>
        <p:nvSpPr>
          <p:cNvPr id="82957" name="Line 13"/>
          <p:cNvSpPr>
            <a:spLocks noChangeShapeType="1"/>
          </p:cNvSpPr>
          <p:nvPr/>
        </p:nvSpPr>
        <p:spPr bwMode="auto">
          <a:xfrm flipH="1">
            <a:off x="762000" y="4572000"/>
            <a:ext cx="457200" cy="0"/>
          </a:xfrm>
          <a:prstGeom prst="line">
            <a:avLst/>
          </a:prstGeom>
          <a:noFill/>
          <a:ln w="9525">
            <a:solidFill>
              <a:schemeClr val="tx1"/>
            </a:solidFill>
            <a:round/>
            <a:headEnd type="triangle" w="med" len="med"/>
            <a:tailEnd/>
          </a:ln>
          <a:effectLst/>
        </p:spPr>
        <p:txBody>
          <a:bodyPr/>
          <a:lstStyle/>
          <a:p>
            <a:endParaRPr lang="en-US"/>
          </a:p>
        </p:txBody>
      </p:sp>
      <p:sp>
        <p:nvSpPr>
          <p:cNvPr id="82958" name="Line 14"/>
          <p:cNvSpPr>
            <a:spLocks noChangeShapeType="1"/>
          </p:cNvSpPr>
          <p:nvPr/>
        </p:nvSpPr>
        <p:spPr bwMode="auto">
          <a:xfrm flipV="1">
            <a:off x="762000" y="1676400"/>
            <a:ext cx="0" cy="2895600"/>
          </a:xfrm>
          <a:prstGeom prst="line">
            <a:avLst/>
          </a:prstGeom>
          <a:noFill/>
          <a:ln w="9525">
            <a:solidFill>
              <a:schemeClr val="tx1"/>
            </a:solidFill>
            <a:round/>
            <a:headEnd/>
            <a:tailEnd/>
          </a:ln>
          <a:effectLst/>
        </p:spPr>
        <p:txBody>
          <a:bodyPr/>
          <a:lstStyle/>
          <a:p>
            <a:endParaRPr lang="en-US"/>
          </a:p>
        </p:txBody>
      </p:sp>
      <p:sp>
        <p:nvSpPr>
          <p:cNvPr id="82959" name="Rectangle 15"/>
          <p:cNvSpPr>
            <a:spLocks noChangeArrowheads="1"/>
          </p:cNvSpPr>
          <p:nvPr/>
        </p:nvSpPr>
        <p:spPr bwMode="auto">
          <a:xfrm>
            <a:off x="2819400" y="4267200"/>
            <a:ext cx="1066800" cy="914400"/>
          </a:xfrm>
          <a:prstGeom prst="rect">
            <a:avLst/>
          </a:prstGeom>
          <a:noFill/>
          <a:ln w="9525">
            <a:solidFill>
              <a:schemeClr val="tx1"/>
            </a:solidFill>
            <a:miter lim="800000"/>
            <a:headEnd/>
            <a:tailEnd/>
          </a:ln>
          <a:effectLst/>
        </p:spPr>
        <p:txBody>
          <a:bodyPr wrap="none" anchor="ctr"/>
          <a:lstStyle/>
          <a:p>
            <a:endParaRPr lang="en-US"/>
          </a:p>
        </p:txBody>
      </p:sp>
      <p:graphicFrame>
        <p:nvGraphicFramePr>
          <p:cNvPr id="82960" name="Object 16"/>
          <p:cNvGraphicFramePr>
            <a:graphicFrameLocks noChangeAspect="1"/>
          </p:cNvGraphicFramePr>
          <p:nvPr/>
        </p:nvGraphicFramePr>
        <p:xfrm>
          <a:off x="2971800" y="4419600"/>
          <a:ext cx="558800" cy="609600"/>
        </p:xfrm>
        <a:graphic>
          <a:graphicData uri="http://schemas.openxmlformats.org/presentationml/2006/ole">
            <p:oleObj spid="_x0000_s189442" name="Equation" r:id="rId5" imgW="139680" imgH="152280" progId="Equation.3">
              <p:embed/>
            </p:oleObj>
          </a:graphicData>
        </a:graphic>
      </p:graphicFrame>
      <p:sp>
        <p:nvSpPr>
          <p:cNvPr id="82961" name="Line 17"/>
          <p:cNvSpPr>
            <a:spLocks noChangeShapeType="1"/>
          </p:cNvSpPr>
          <p:nvPr/>
        </p:nvSpPr>
        <p:spPr bwMode="auto">
          <a:xfrm>
            <a:off x="3886200" y="4724400"/>
            <a:ext cx="457200" cy="0"/>
          </a:xfrm>
          <a:prstGeom prst="line">
            <a:avLst/>
          </a:prstGeom>
          <a:noFill/>
          <a:ln w="9525">
            <a:solidFill>
              <a:schemeClr val="tx1"/>
            </a:solidFill>
            <a:round/>
            <a:headEnd/>
            <a:tailEnd type="triangle" w="med" len="med"/>
          </a:ln>
          <a:effectLst/>
        </p:spPr>
        <p:txBody>
          <a:bodyPr/>
          <a:lstStyle/>
          <a:p>
            <a:endParaRPr lang="en-US"/>
          </a:p>
        </p:txBody>
      </p:sp>
      <p:graphicFrame>
        <p:nvGraphicFramePr>
          <p:cNvPr id="82962" name="Object 18"/>
          <p:cNvGraphicFramePr>
            <a:graphicFrameLocks noChangeAspect="1"/>
          </p:cNvGraphicFramePr>
          <p:nvPr/>
        </p:nvGraphicFramePr>
        <p:xfrm>
          <a:off x="5029200" y="4953000"/>
          <a:ext cx="582613" cy="423863"/>
        </p:xfrm>
        <a:graphic>
          <a:graphicData uri="http://schemas.openxmlformats.org/presentationml/2006/ole">
            <p:oleObj spid="_x0000_s189443" name="Equation" r:id="rId6" imgW="279360" imgH="203040" progId="Equation.3">
              <p:embed/>
            </p:oleObj>
          </a:graphicData>
        </a:graphic>
      </p:graphicFrame>
      <p:sp>
        <p:nvSpPr>
          <p:cNvPr id="82963" name="Text Box 19"/>
          <p:cNvSpPr txBox="1">
            <a:spLocks noChangeArrowheads="1"/>
          </p:cNvSpPr>
          <p:nvPr/>
        </p:nvSpPr>
        <p:spPr bwMode="auto">
          <a:xfrm>
            <a:off x="1066800" y="1371600"/>
            <a:ext cx="1295400" cy="641350"/>
          </a:xfrm>
          <a:prstGeom prst="rect">
            <a:avLst/>
          </a:prstGeom>
          <a:noFill/>
          <a:ln w="9525">
            <a:noFill/>
            <a:miter lim="800000"/>
            <a:headEnd/>
            <a:tailEnd/>
          </a:ln>
          <a:effectLst/>
        </p:spPr>
        <p:txBody>
          <a:bodyPr>
            <a:spAutoFit/>
          </a:bodyPr>
          <a:lstStyle/>
          <a:p>
            <a:pPr algn="ctr">
              <a:spcBef>
                <a:spcPct val="50000"/>
              </a:spcBef>
            </a:pPr>
            <a:r>
              <a:rPr lang="en-US"/>
              <a:t>Auto correlation</a:t>
            </a:r>
          </a:p>
        </p:txBody>
      </p:sp>
      <p:sp>
        <p:nvSpPr>
          <p:cNvPr id="82964" name="Text Box 20"/>
          <p:cNvSpPr txBox="1">
            <a:spLocks noChangeArrowheads="1"/>
          </p:cNvSpPr>
          <p:nvPr/>
        </p:nvSpPr>
        <p:spPr bwMode="auto">
          <a:xfrm>
            <a:off x="1143000" y="4419600"/>
            <a:ext cx="1295400" cy="641350"/>
          </a:xfrm>
          <a:prstGeom prst="rect">
            <a:avLst/>
          </a:prstGeom>
          <a:noFill/>
          <a:ln w="9525">
            <a:noFill/>
            <a:miter lim="800000"/>
            <a:headEnd/>
            <a:tailEnd/>
          </a:ln>
          <a:effectLst/>
        </p:spPr>
        <p:txBody>
          <a:bodyPr>
            <a:spAutoFit/>
          </a:bodyPr>
          <a:lstStyle/>
          <a:p>
            <a:pPr algn="ctr">
              <a:spcBef>
                <a:spcPct val="50000"/>
              </a:spcBef>
            </a:pPr>
            <a:r>
              <a:rPr lang="en-US"/>
              <a:t>Cross correlation</a:t>
            </a:r>
          </a:p>
        </p:txBody>
      </p:sp>
      <p:graphicFrame>
        <p:nvGraphicFramePr>
          <p:cNvPr id="82965" name="Object 21"/>
          <p:cNvGraphicFramePr>
            <a:graphicFrameLocks noChangeAspect="1"/>
          </p:cNvGraphicFramePr>
          <p:nvPr/>
        </p:nvGraphicFramePr>
        <p:xfrm>
          <a:off x="381000" y="5105400"/>
          <a:ext cx="539750" cy="346075"/>
        </p:xfrm>
        <a:graphic>
          <a:graphicData uri="http://schemas.openxmlformats.org/presentationml/2006/ole">
            <p:oleObj spid="_x0000_s189444" name="Equation" r:id="rId7" imgW="317160" imgH="203040" progId="Equation.3">
              <p:embed/>
            </p:oleObj>
          </a:graphicData>
        </a:graphic>
      </p:graphicFrame>
      <p:graphicFrame>
        <p:nvGraphicFramePr>
          <p:cNvPr id="82966" name="Object 22"/>
          <p:cNvGraphicFramePr>
            <a:graphicFrameLocks noChangeAspect="1"/>
          </p:cNvGraphicFramePr>
          <p:nvPr/>
        </p:nvGraphicFramePr>
        <p:xfrm>
          <a:off x="0" y="2514600"/>
          <a:ext cx="517525" cy="346075"/>
        </p:xfrm>
        <a:graphic>
          <a:graphicData uri="http://schemas.openxmlformats.org/presentationml/2006/ole">
            <p:oleObj spid="_x0000_s189445" name="Equation" r:id="rId8" imgW="304560" imgH="203040" progId="Equation.3">
              <p:embed/>
            </p:oleObj>
          </a:graphicData>
        </a:graphic>
      </p:graphicFrame>
      <p:pic>
        <p:nvPicPr>
          <p:cNvPr id="82967" name="Picture 23"/>
          <p:cNvPicPr>
            <a:picLocks noChangeAspect="1" noChangeArrowheads="1"/>
          </p:cNvPicPr>
          <p:nvPr/>
        </p:nvPicPr>
        <p:blipFill>
          <a:blip r:embed="rId9"/>
          <a:srcRect/>
          <a:stretch>
            <a:fillRect/>
          </a:stretch>
        </p:blipFill>
        <p:spPr bwMode="auto">
          <a:xfrm>
            <a:off x="4495800" y="228600"/>
            <a:ext cx="3162300" cy="2857500"/>
          </a:xfrm>
          <a:prstGeom prst="rect">
            <a:avLst/>
          </a:prstGeom>
          <a:noFill/>
          <a:ln w="9525">
            <a:noFill/>
            <a:miter lim="800000"/>
            <a:headEnd/>
            <a:tailEnd/>
          </a:ln>
          <a:effectLst/>
        </p:spPr>
      </p:pic>
      <p:sp>
        <p:nvSpPr>
          <p:cNvPr id="82969" name="Line 25"/>
          <p:cNvSpPr>
            <a:spLocks noChangeShapeType="1"/>
          </p:cNvSpPr>
          <p:nvPr/>
        </p:nvSpPr>
        <p:spPr bwMode="auto">
          <a:xfrm>
            <a:off x="6172200" y="3657600"/>
            <a:ext cx="0" cy="1295400"/>
          </a:xfrm>
          <a:prstGeom prst="line">
            <a:avLst/>
          </a:prstGeom>
          <a:noFill/>
          <a:ln w="9525">
            <a:solidFill>
              <a:srgbClr val="FF0000"/>
            </a:solidFill>
            <a:round/>
            <a:headEnd/>
            <a:tailEnd type="triangle" w="med" len="med"/>
          </a:ln>
          <a:effectLst/>
        </p:spPr>
        <p:txBody>
          <a:bodyPr/>
          <a:lstStyle/>
          <a:p>
            <a:endParaRPr lang="en-US"/>
          </a:p>
        </p:txBody>
      </p:sp>
      <p:sp>
        <p:nvSpPr>
          <p:cNvPr id="82970" name="Text Box 26"/>
          <p:cNvSpPr txBox="1">
            <a:spLocks noChangeArrowheads="1"/>
          </p:cNvSpPr>
          <p:nvPr/>
        </p:nvSpPr>
        <p:spPr bwMode="auto">
          <a:xfrm>
            <a:off x="5181600" y="3276600"/>
            <a:ext cx="1828800" cy="366713"/>
          </a:xfrm>
          <a:prstGeom prst="rect">
            <a:avLst/>
          </a:prstGeom>
          <a:noFill/>
          <a:ln w="9525">
            <a:noFill/>
            <a:miter lim="800000"/>
            <a:headEnd/>
            <a:tailEnd/>
          </a:ln>
          <a:effectLst/>
        </p:spPr>
        <p:txBody>
          <a:bodyPr>
            <a:spAutoFit/>
          </a:bodyPr>
          <a:lstStyle/>
          <a:p>
            <a:pPr algn="ctr">
              <a:spcBef>
                <a:spcPct val="50000"/>
              </a:spcBef>
            </a:pPr>
            <a:r>
              <a:rPr lang="en-US" b="1">
                <a:solidFill>
                  <a:srgbClr val="FF0000"/>
                </a:solidFill>
              </a:rPr>
              <a:t>max</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7" name="Rectangle 5"/>
          <p:cNvSpPr>
            <a:spLocks noChangeArrowheads="1"/>
          </p:cNvSpPr>
          <p:nvPr/>
        </p:nvSpPr>
        <p:spPr bwMode="auto">
          <a:xfrm>
            <a:off x="2735263" y="2057400"/>
            <a:ext cx="1219200" cy="1524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84998" name="Line 6"/>
          <p:cNvSpPr>
            <a:spLocks noChangeShapeType="1"/>
          </p:cNvSpPr>
          <p:nvPr/>
        </p:nvSpPr>
        <p:spPr bwMode="auto">
          <a:xfrm flipH="1">
            <a:off x="2286000" y="2209800"/>
            <a:ext cx="449263" cy="0"/>
          </a:xfrm>
          <a:prstGeom prst="line">
            <a:avLst/>
          </a:prstGeom>
          <a:noFill/>
          <a:ln w="9525">
            <a:solidFill>
              <a:schemeClr val="tx1"/>
            </a:solidFill>
            <a:round/>
            <a:headEnd type="triangle" w="med" len="med"/>
            <a:tailEnd/>
          </a:ln>
          <a:effectLst/>
        </p:spPr>
        <p:txBody>
          <a:bodyPr/>
          <a:lstStyle/>
          <a:p>
            <a:endParaRPr lang="en-US"/>
          </a:p>
        </p:txBody>
      </p:sp>
      <p:sp>
        <p:nvSpPr>
          <p:cNvPr id="84999" name="Line 7"/>
          <p:cNvSpPr>
            <a:spLocks noChangeShapeType="1"/>
          </p:cNvSpPr>
          <p:nvPr/>
        </p:nvSpPr>
        <p:spPr bwMode="auto">
          <a:xfrm flipH="1">
            <a:off x="2362200" y="3429000"/>
            <a:ext cx="373063" cy="0"/>
          </a:xfrm>
          <a:prstGeom prst="line">
            <a:avLst/>
          </a:prstGeom>
          <a:noFill/>
          <a:ln w="9525">
            <a:solidFill>
              <a:schemeClr val="tx1"/>
            </a:solidFill>
            <a:round/>
            <a:headEnd type="triangle" w="med" len="med"/>
            <a:tailEnd/>
          </a:ln>
          <a:effectLst/>
        </p:spPr>
        <p:txBody>
          <a:bodyPr/>
          <a:lstStyle/>
          <a:p>
            <a:endParaRPr lang="en-US"/>
          </a:p>
        </p:txBody>
      </p:sp>
      <p:sp>
        <p:nvSpPr>
          <p:cNvPr id="85000" name="Line 8"/>
          <p:cNvSpPr>
            <a:spLocks noChangeShapeType="1"/>
          </p:cNvSpPr>
          <p:nvPr/>
        </p:nvSpPr>
        <p:spPr bwMode="auto">
          <a:xfrm flipH="1">
            <a:off x="2286000" y="2743200"/>
            <a:ext cx="449263" cy="0"/>
          </a:xfrm>
          <a:prstGeom prst="line">
            <a:avLst/>
          </a:prstGeom>
          <a:noFill/>
          <a:ln w="9525">
            <a:solidFill>
              <a:schemeClr val="tx1"/>
            </a:solidFill>
            <a:round/>
            <a:headEnd type="triangle" w="med" len="med"/>
            <a:tailEnd/>
          </a:ln>
          <a:effectLst/>
        </p:spPr>
        <p:txBody>
          <a:bodyPr/>
          <a:lstStyle/>
          <a:p>
            <a:endParaRPr lang="en-US"/>
          </a:p>
        </p:txBody>
      </p:sp>
      <p:sp>
        <p:nvSpPr>
          <p:cNvPr id="85001" name="Line 9"/>
          <p:cNvSpPr>
            <a:spLocks noChangeShapeType="1"/>
          </p:cNvSpPr>
          <p:nvPr/>
        </p:nvSpPr>
        <p:spPr bwMode="auto">
          <a:xfrm flipH="1">
            <a:off x="7383463" y="2209800"/>
            <a:ext cx="685800" cy="0"/>
          </a:xfrm>
          <a:prstGeom prst="line">
            <a:avLst/>
          </a:prstGeom>
          <a:noFill/>
          <a:ln w="9525">
            <a:solidFill>
              <a:schemeClr val="tx1"/>
            </a:solidFill>
            <a:round/>
            <a:headEnd type="triangle" w="med" len="med"/>
            <a:tailEnd/>
          </a:ln>
          <a:effectLst/>
        </p:spPr>
        <p:txBody>
          <a:bodyPr/>
          <a:lstStyle/>
          <a:p>
            <a:endParaRPr lang="en-US"/>
          </a:p>
        </p:txBody>
      </p:sp>
      <p:sp>
        <p:nvSpPr>
          <p:cNvPr id="85002" name="Line 10"/>
          <p:cNvSpPr>
            <a:spLocks noChangeShapeType="1"/>
          </p:cNvSpPr>
          <p:nvPr/>
        </p:nvSpPr>
        <p:spPr bwMode="auto">
          <a:xfrm flipH="1">
            <a:off x="7383463" y="3429000"/>
            <a:ext cx="685800" cy="0"/>
          </a:xfrm>
          <a:prstGeom prst="line">
            <a:avLst/>
          </a:prstGeom>
          <a:noFill/>
          <a:ln w="9525">
            <a:solidFill>
              <a:schemeClr val="tx1"/>
            </a:solidFill>
            <a:round/>
            <a:headEnd type="triangle" w="med" len="med"/>
            <a:tailEnd/>
          </a:ln>
          <a:effectLst/>
        </p:spPr>
        <p:txBody>
          <a:bodyPr/>
          <a:lstStyle/>
          <a:p>
            <a:endParaRPr lang="en-US"/>
          </a:p>
        </p:txBody>
      </p:sp>
      <p:sp>
        <p:nvSpPr>
          <p:cNvPr id="85003" name="Line 11"/>
          <p:cNvSpPr>
            <a:spLocks noChangeShapeType="1"/>
          </p:cNvSpPr>
          <p:nvPr/>
        </p:nvSpPr>
        <p:spPr bwMode="auto">
          <a:xfrm flipH="1">
            <a:off x="7383463" y="2743200"/>
            <a:ext cx="685800" cy="0"/>
          </a:xfrm>
          <a:prstGeom prst="line">
            <a:avLst/>
          </a:prstGeom>
          <a:noFill/>
          <a:ln w="9525">
            <a:solidFill>
              <a:schemeClr val="tx1"/>
            </a:solidFill>
            <a:round/>
            <a:headEnd type="triangle" w="med" len="med"/>
            <a:tailEnd/>
          </a:ln>
          <a:effectLst/>
        </p:spPr>
        <p:txBody>
          <a:bodyPr/>
          <a:lstStyle/>
          <a:p>
            <a:endParaRPr lang="en-US"/>
          </a:p>
        </p:txBody>
      </p:sp>
      <p:sp>
        <p:nvSpPr>
          <p:cNvPr id="85004" name="Line 12"/>
          <p:cNvSpPr>
            <a:spLocks noChangeShapeType="1"/>
          </p:cNvSpPr>
          <p:nvPr/>
        </p:nvSpPr>
        <p:spPr bwMode="auto">
          <a:xfrm>
            <a:off x="3954463" y="2819400"/>
            <a:ext cx="457200" cy="0"/>
          </a:xfrm>
          <a:prstGeom prst="line">
            <a:avLst/>
          </a:prstGeom>
          <a:noFill/>
          <a:ln w="9525">
            <a:solidFill>
              <a:schemeClr val="tx1"/>
            </a:solidFill>
            <a:round/>
            <a:headEnd/>
            <a:tailEnd type="triangle" w="med" len="med"/>
          </a:ln>
          <a:effectLst/>
        </p:spPr>
        <p:txBody>
          <a:bodyPr/>
          <a:lstStyle/>
          <a:p>
            <a:endParaRPr lang="en-US"/>
          </a:p>
        </p:txBody>
      </p:sp>
      <p:sp>
        <p:nvSpPr>
          <p:cNvPr id="85005" name="Rectangle 13"/>
          <p:cNvSpPr>
            <a:spLocks noChangeArrowheads="1"/>
          </p:cNvSpPr>
          <p:nvPr/>
        </p:nvSpPr>
        <p:spPr bwMode="auto">
          <a:xfrm>
            <a:off x="4411663" y="2514600"/>
            <a:ext cx="762000" cy="609600"/>
          </a:xfrm>
          <a:prstGeom prst="rect">
            <a:avLst/>
          </a:prstGeom>
          <a:noFill/>
          <a:ln w="9525">
            <a:solidFill>
              <a:schemeClr val="tx1"/>
            </a:solidFill>
            <a:miter lim="800000"/>
            <a:headEnd/>
            <a:tailEnd/>
          </a:ln>
          <a:effectLst/>
        </p:spPr>
        <p:txBody>
          <a:bodyPr wrap="none" anchor="ctr"/>
          <a:lstStyle/>
          <a:p>
            <a:endParaRPr lang="en-US"/>
          </a:p>
        </p:txBody>
      </p:sp>
      <p:sp>
        <p:nvSpPr>
          <p:cNvPr id="85006" name="Line 14"/>
          <p:cNvSpPr>
            <a:spLocks noChangeShapeType="1"/>
          </p:cNvSpPr>
          <p:nvPr/>
        </p:nvSpPr>
        <p:spPr bwMode="auto">
          <a:xfrm>
            <a:off x="5173663" y="2819400"/>
            <a:ext cx="381000" cy="0"/>
          </a:xfrm>
          <a:prstGeom prst="line">
            <a:avLst/>
          </a:prstGeom>
          <a:noFill/>
          <a:ln w="9525">
            <a:solidFill>
              <a:schemeClr val="tx1"/>
            </a:solidFill>
            <a:round/>
            <a:headEnd/>
            <a:tailEnd type="triangle" w="med" len="med"/>
          </a:ln>
          <a:effectLst/>
        </p:spPr>
        <p:txBody>
          <a:bodyPr/>
          <a:lstStyle/>
          <a:p>
            <a:endParaRPr lang="en-US"/>
          </a:p>
        </p:txBody>
      </p:sp>
      <p:sp>
        <p:nvSpPr>
          <p:cNvPr id="85007" name="AutoShape 15"/>
          <p:cNvSpPr>
            <a:spLocks noChangeArrowheads="1"/>
          </p:cNvSpPr>
          <p:nvPr/>
        </p:nvSpPr>
        <p:spPr bwMode="auto">
          <a:xfrm>
            <a:off x="5554663" y="2667000"/>
            <a:ext cx="304800" cy="304800"/>
          </a:xfrm>
          <a:prstGeom prst="flowChartOr">
            <a:avLst/>
          </a:prstGeom>
          <a:noFill/>
          <a:ln w="9525">
            <a:solidFill>
              <a:schemeClr val="tx1"/>
            </a:solidFill>
            <a:round/>
            <a:headEnd/>
            <a:tailEnd/>
          </a:ln>
          <a:effectLst/>
        </p:spPr>
        <p:txBody>
          <a:bodyPr wrap="none" anchor="ctr"/>
          <a:lstStyle/>
          <a:p>
            <a:endParaRPr lang="en-US"/>
          </a:p>
        </p:txBody>
      </p:sp>
      <p:sp>
        <p:nvSpPr>
          <p:cNvPr id="85008" name="Line 16"/>
          <p:cNvSpPr>
            <a:spLocks noChangeShapeType="1"/>
          </p:cNvSpPr>
          <p:nvPr/>
        </p:nvSpPr>
        <p:spPr bwMode="auto">
          <a:xfrm flipV="1">
            <a:off x="5707063" y="2057400"/>
            <a:ext cx="0" cy="609600"/>
          </a:xfrm>
          <a:prstGeom prst="line">
            <a:avLst/>
          </a:prstGeom>
          <a:noFill/>
          <a:ln w="9525">
            <a:solidFill>
              <a:schemeClr val="tx1"/>
            </a:solidFill>
            <a:round/>
            <a:headEnd type="triangle" w="med" len="med"/>
            <a:tailEnd/>
          </a:ln>
          <a:effectLst/>
        </p:spPr>
        <p:txBody>
          <a:bodyPr/>
          <a:lstStyle/>
          <a:p>
            <a:endParaRPr lang="en-US"/>
          </a:p>
        </p:txBody>
      </p:sp>
      <p:sp>
        <p:nvSpPr>
          <p:cNvPr id="85009" name="Line 17"/>
          <p:cNvSpPr>
            <a:spLocks noChangeShapeType="1"/>
          </p:cNvSpPr>
          <p:nvPr/>
        </p:nvSpPr>
        <p:spPr bwMode="auto">
          <a:xfrm>
            <a:off x="5859463" y="2819400"/>
            <a:ext cx="304800" cy="0"/>
          </a:xfrm>
          <a:prstGeom prst="line">
            <a:avLst/>
          </a:prstGeom>
          <a:noFill/>
          <a:ln w="9525">
            <a:solidFill>
              <a:schemeClr val="tx1"/>
            </a:solidFill>
            <a:round/>
            <a:headEnd/>
            <a:tailEnd type="triangle" w="med" len="med"/>
          </a:ln>
          <a:effectLst/>
        </p:spPr>
        <p:txBody>
          <a:bodyPr/>
          <a:lstStyle/>
          <a:p>
            <a:endParaRPr lang="en-US"/>
          </a:p>
        </p:txBody>
      </p:sp>
      <p:graphicFrame>
        <p:nvGraphicFramePr>
          <p:cNvPr id="85010" name="Object 18"/>
          <p:cNvGraphicFramePr>
            <a:graphicFrameLocks noChangeAspect="1"/>
          </p:cNvGraphicFramePr>
          <p:nvPr/>
        </p:nvGraphicFramePr>
        <p:xfrm>
          <a:off x="4564063" y="2667000"/>
          <a:ext cx="527050" cy="366713"/>
        </p:xfrm>
        <a:graphic>
          <a:graphicData uri="http://schemas.openxmlformats.org/presentationml/2006/ole">
            <p:oleObj spid="_x0000_s190466" name="Equation" r:id="rId4" imgW="291960" imgH="203040" progId="Equation.3">
              <p:embed/>
            </p:oleObj>
          </a:graphicData>
        </a:graphic>
      </p:graphicFrame>
      <p:graphicFrame>
        <p:nvGraphicFramePr>
          <p:cNvPr id="85011" name="Object 19"/>
          <p:cNvGraphicFramePr>
            <a:graphicFrameLocks noChangeAspect="1"/>
          </p:cNvGraphicFramePr>
          <p:nvPr/>
        </p:nvGraphicFramePr>
        <p:xfrm>
          <a:off x="4953000" y="1752600"/>
          <a:ext cx="573088" cy="366713"/>
        </p:xfrm>
        <a:graphic>
          <a:graphicData uri="http://schemas.openxmlformats.org/presentationml/2006/ole">
            <p:oleObj spid="_x0000_s190467" name="Equation" r:id="rId5" imgW="317160" imgH="203040" progId="Equation.3">
              <p:embed/>
            </p:oleObj>
          </a:graphicData>
        </a:graphic>
      </p:graphicFrame>
      <p:sp>
        <p:nvSpPr>
          <p:cNvPr id="85012" name="Text Box 20"/>
          <p:cNvSpPr txBox="1">
            <a:spLocks noChangeArrowheads="1"/>
          </p:cNvSpPr>
          <p:nvPr/>
        </p:nvSpPr>
        <p:spPr bwMode="auto">
          <a:xfrm>
            <a:off x="2887663" y="2438400"/>
            <a:ext cx="914400" cy="641350"/>
          </a:xfrm>
          <a:prstGeom prst="rect">
            <a:avLst/>
          </a:prstGeom>
          <a:solidFill>
            <a:schemeClr val="bg1"/>
          </a:solidFill>
          <a:ln w="9525">
            <a:noFill/>
            <a:miter lim="800000"/>
            <a:headEnd/>
            <a:tailEnd/>
          </a:ln>
          <a:effectLst/>
        </p:spPr>
        <p:txBody>
          <a:bodyPr>
            <a:spAutoFit/>
          </a:bodyPr>
          <a:lstStyle/>
          <a:p>
            <a:pPr algn="ctr">
              <a:spcBef>
                <a:spcPct val="50000"/>
              </a:spcBef>
            </a:pPr>
            <a:r>
              <a:rPr lang="en-US">
                <a:latin typeface="Times New Roman" pitchFamily="18" charset="0"/>
              </a:rPr>
              <a:t>OFDM TX</a:t>
            </a:r>
          </a:p>
        </p:txBody>
      </p:sp>
      <p:sp>
        <p:nvSpPr>
          <p:cNvPr id="85013" name="Rectangle 21"/>
          <p:cNvSpPr>
            <a:spLocks noChangeArrowheads="1"/>
          </p:cNvSpPr>
          <p:nvPr/>
        </p:nvSpPr>
        <p:spPr bwMode="auto">
          <a:xfrm>
            <a:off x="6164263" y="2057400"/>
            <a:ext cx="1219200" cy="1524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85014" name="Text Box 22"/>
          <p:cNvSpPr txBox="1">
            <a:spLocks noChangeArrowheads="1"/>
          </p:cNvSpPr>
          <p:nvPr/>
        </p:nvSpPr>
        <p:spPr bwMode="auto">
          <a:xfrm>
            <a:off x="6316663" y="2438400"/>
            <a:ext cx="914400" cy="641350"/>
          </a:xfrm>
          <a:prstGeom prst="rect">
            <a:avLst/>
          </a:prstGeom>
          <a:solidFill>
            <a:schemeClr val="bg1"/>
          </a:solidFill>
          <a:ln w="9525">
            <a:noFill/>
            <a:miter lim="800000"/>
            <a:headEnd/>
            <a:tailEnd/>
          </a:ln>
          <a:effectLst/>
        </p:spPr>
        <p:txBody>
          <a:bodyPr>
            <a:spAutoFit/>
          </a:bodyPr>
          <a:lstStyle/>
          <a:p>
            <a:pPr algn="ctr">
              <a:spcBef>
                <a:spcPct val="50000"/>
              </a:spcBef>
            </a:pPr>
            <a:r>
              <a:rPr lang="en-US">
                <a:latin typeface="Times New Roman" pitchFamily="18" charset="0"/>
              </a:rPr>
              <a:t>OFDM RX</a:t>
            </a:r>
          </a:p>
        </p:txBody>
      </p:sp>
      <p:graphicFrame>
        <p:nvGraphicFramePr>
          <p:cNvPr id="85015" name="Object 23"/>
          <p:cNvGraphicFramePr>
            <a:graphicFrameLocks noChangeAspect="1"/>
          </p:cNvGraphicFramePr>
          <p:nvPr/>
        </p:nvGraphicFramePr>
        <p:xfrm>
          <a:off x="1662113" y="2057400"/>
          <a:ext cx="609600" cy="331788"/>
        </p:xfrm>
        <a:graphic>
          <a:graphicData uri="http://schemas.openxmlformats.org/presentationml/2006/ole">
            <p:oleObj spid="_x0000_s190468" name="Equation" r:id="rId6" imgW="419040" imgH="228600" progId="Equation.3">
              <p:embed/>
            </p:oleObj>
          </a:graphicData>
        </a:graphic>
      </p:graphicFrame>
      <p:graphicFrame>
        <p:nvGraphicFramePr>
          <p:cNvPr id="85016" name="Object 24"/>
          <p:cNvGraphicFramePr>
            <a:graphicFrameLocks noChangeAspect="1"/>
          </p:cNvGraphicFramePr>
          <p:nvPr/>
        </p:nvGraphicFramePr>
        <p:xfrm>
          <a:off x="1662113" y="2590800"/>
          <a:ext cx="609600" cy="331788"/>
        </p:xfrm>
        <a:graphic>
          <a:graphicData uri="http://schemas.openxmlformats.org/presentationml/2006/ole">
            <p:oleObj spid="_x0000_s190469" name="Equation" r:id="rId7" imgW="419040" imgH="228600" progId="Equation.3">
              <p:embed/>
            </p:oleObj>
          </a:graphicData>
        </a:graphic>
      </p:graphicFrame>
      <p:graphicFrame>
        <p:nvGraphicFramePr>
          <p:cNvPr id="85017" name="Object 25"/>
          <p:cNvGraphicFramePr>
            <a:graphicFrameLocks noChangeAspect="1"/>
          </p:cNvGraphicFramePr>
          <p:nvPr/>
        </p:nvGraphicFramePr>
        <p:xfrm>
          <a:off x="1571625" y="3200400"/>
          <a:ext cx="942975" cy="331788"/>
        </p:xfrm>
        <a:graphic>
          <a:graphicData uri="http://schemas.openxmlformats.org/presentationml/2006/ole">
            <p:oleObj spid="_x0000_s190470" name="Equation" r:id="rId8" imgW="647640" imgH="228600" progId="Equation.3">
              <p:embed/>
            </p:oleObj>
          </a:graphicData>
        </a:graphic>
      </p:graphicFrame>
      <p:graphicFrame>
        <p:nvGraphicFramePr>
          <p:cNvPr id="85018" name="Object 26"/>
          <p:cNvGraphicFramePr>
            <a:graphicFrameLocks noChangeAspect="1"/>
          </p:cNvGraphicFramePr>
          <p:nvPr/>
        </p:nvGraphicFramePr>
        <p:xfrm>
          <a:off x="8221663" y="2057400"/>
          <a:ext cx="536575" cy="331788"/>
        </p:xfrm>
        <a:graphic>
          <a:graphicData uri="http://schemas.openxmlformats.org/presentationml/2006/ole">
            <p:oleObj spid="_x0000_s190471" name="Equation" r:id="rId9" imgW="368280" imgH="228600" progId="Equation.3">
              <p:embed/>
            </p:oleObj>
          </a:graphicData>
        </a:graphic>
      </p:graphicFrame>
      <p:graphicFrame>
        <p:nvGraphicFramePr>
          <p:cNvPr id="85019" name="Object 27"/>
          <p:cNvGraphicFramePr>
            <a:graphicFrameLocks noChangeAspect="1"/>
          </p:cNvGraphicFramePr>
          <p:nvPr/>
        </p:nvGraphicFramePr>
        <p:xfrm>
          <a:off x="8221663" y="2590800"/>
          <a:ext cx="536575" cy="331788"/>
        </p:xfrm>
        <a:graphic>
          <a:graphicData uri="http://schemas.openxmlformats.org/presentationml/2006/ole">
            <p:oleObj spid="_x0000_s190472" name="Equation" r:id="rId10" imgW="368280" imgH="228600" progId="Equation.3">
              <p:embed/>
            </p:oleObj>
          </a:graphicData>
        </a:graphic>
      </p:graphicFrame>
      <p:graphicFrame>
        <p:nvGraphicFramePr>
          <p:cNvPr id="85020" name="Object 28"/>
          <p:cNvGraphicFramePr>
            <a:graphicFrameLocks noChangeAspect="1"/>
          </p:cNvGraphicFramePr>
          <p:nvPr/>
        </p:nvGraphicFramePr>
        <p:xfrm>
          <a:off x="8221663" y="3276600"/>
          <a:ext cx="769937" cy="293688"/>
        </p:xfrm>
        <a:graphic>
          <a:graphicData uri="http://schemas.openxmlformats.org/presentationml/2006/ole">
            <p:oleObj spid="_x0000_s190473" name="Equation" r:id="rId11" imgW="596880" imgH="228600" progId="Equation.3">
              <p:embed/>
            </p:oleObj>
          </a:graphicData>
        </a:graphic>
      </p:graphicFrame>
      <p:graphicFrame>
        <p:nvGraphicFramePr>
          <p:cNvPr id="85021" name="Object 29"/>
          <p:cNvGraphicFramePr>
            <a:graphicFrameLocks noChangeAspect="1"/>
          </p:cNvGraphicFramePr>
          <p:nvPr/>
        </p:nvGraphicFramePr>
        <p:xfrm>
          <a:off x="2278063" y="2286000"/>
          <a:ext cx="160337" cy="400050"/>
        </p:xfrm>
        <a:graphic>
          <a:graphicData uri="http://schemas.openxmlformats.org/presentationml/2006/ole">
            <p:oleObj spid="_x0000_s190474" name="Equation" r:id="rId12" imgW="75960" imgH="190440" progId="Equation.3">
              <p:embed/>
            </p:oleObj>
          </a:graphicData>
        </a:graphic>
      </p:graphicFrame>
      <p:graphicFrame>
        <p:nvGraphicFramePr>
          <p:cNvPr id="85022" name="Object 30"/>
          <p:cNvGraphicFramePr>
            <a:graphicFrameLocks noChangeAspect="1"/>
          </p:cNvGraphicFramePr>
          <p:nvPr/>
        </p:nvGraphicFramePr>
        <p:xfrm>
          <a:off x="2278063" y="2895600"/>
          <a:ext cx="160337" cy="400050"/>
        </p:xfrm>
        <a:graphic>
          <a:graphicData uri="http://schemas.openxmlformats.org/presentationml/2006/ole">
            <p:oleObj spid="_x0000_s190475" name="Equation" r:id="rId13" imgW="75960" imgH="190440" progId="Equation.3">
              <p:embed/>
            </p:oleObj>
          </a:graphicData>
        </a:graphic>
      </p:graphicFrame>
      <p:graphicFrame>
        <p:nvGraphicFramePr>
          <p:cNvPr id="85023" name="Object 31"/>
          <p:cNvGraphicFramePr>
            <a:graphicFrameLocks noChangeAspect="1"/>
          </p:cNvGraphicFramePr>
          <p:nvPr/>
        </p:nvGraphicFramePr>
        <p:xfrm>
          <a:off x="7688263" y="2286000"/>
          <a:ext cx="160337" cy="400050"/>
        </p:xfrm>
        <a:graphic>
          <a:graphicData uri="http://schemas.openxmlformats.org/presentationml/2006/ole">
            <p:oleObj spid="_x0000_s190476" name="Equation" r:id="rId14" imgW="75960" imgH="190440" progId="Equation.3">
              <p:embed/>
            </p:oleObj>
          </a:graphicData>
        </a:graphic>
      </p:graphicFrame>
      <p:graphicFrame>
        <p:nvGraphicFramePr>
          <p:cNvPr id="85024" name="Object 32"/>
          <p:cNvGraphicFramePr>
            <a:graphicFrameLocks noChangeAspect="1"/>
          </p:cNvGraphicFramePr>
          <p:nvPr/>
        </p:nvGraphicFramePr>
        <p:xfrm>
          <a:off x="7764463" y="2819400"/>
          <a:ext cx="160337" cy="400050"/>
        </p:xfrm>
        <a:graphic>
          <a:graphicData uri="http://schemas.openxmlformats.org/presentationml/2006/ole">
            <p:oleObj spid="_x0000_s190477" name="Equation" r:id="rId15" imgW="75960" imgH="190440" progId="Equation.3">
              <p:embed/>
            </p:oleObj>
          </a:graphicData>
        </a:graphic>
      </p:graphicFrame>
      <p:sp>
        <p:nvSpPr>
          <p:cNvPr id="85025" name="Line 33"/>
          <p:cNvSpPr>
            <a:spLocks noChangeShapeType="1"/>
          </p:cNvSpPr>
          <p:nvPr/>
        </p:nvSpPr>
        <p:spPr bwMode="auto">
          <a:xfrm>
            <a:off x="1524000" y="4724400"/>
            <a:ext cx="0" cy="1219200"/>
          </a:xfrm>
          <a:prstGeom prst="line">
            <a:avLst/>
          </a:prstGeom>
          <a:noFill/>
          <a:ln w="9525">
            <a:solidFill>
              <a:schemeClr val="tx1"/>
            </a:solidFill>
            <a:round/>
            <a:headEnd type="triangle" w="med" len="med"/>
            <a:tailEnd/>
          </a:ln>
          <a:effectLst/>
        </p:spPr>
        <p:txBody>
          <a:bodyPr/>
          <a:lstStyle/>
          <a:p>
            <a:endParaRPr lang="en-US"/>
          </a:p>
        </p:txBody>
      </p:sp>
      <p:sp>
        <p:nvSpPr>
          <p:cNvPr id="85026" name="Line 34"/>
          <p:cNvSpPr>
            <a:spLocks noChangeShapeType="1"/>
          </p:cNvSpPr>
          <p:nvPr/>
        </p:nvSpPr>
        <p:spPr bwMode="auto">
          <a:xfrm>
            <a:off x="762000" y="5410200"/>
            <a:ext cx="1600200" cy="0"/>
          </a:xfrm>
          <a:prstGeom prst="line">
            <a:avLst/>
          </a:prstGeom>
          <a:noFill/>
          <a:ln w="9525">
            <a:solidFill>
              <a:schemeClr val="tx1"/>
            </a:solidFill>
            <a:round/>
            <a:headEnd/>
            <a:tailEnd type="triangle" w="med" len="med"/>
          </a:ln>
          <a:effectLst/>
        </p:spPr>
        <p:txBody>
          <a:bodyPr/>
          <a:lstStyle/>
          <a:p>
            <a:endParaRPr lang="en-US"/>
          </a:p>
        </p:txBody>
      </p:sp>
      <p:sp>
        <p:nvSpPr>
          <p:cNvPr id="85027" name="Oval 35"/>
          <p:cNvSpPr>
            <a:spLocks noChangeArrowheads="1"/>
          </p:cNvSpPr>
          <p:nvPr/>
        </p:nvSpPr>
        <p:spPr bwMode="auto">
          <a:xfrm>
            <a:off x="1219200" y="5105400"/>
            <a:ext cx="76200" cy="7620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85028" name="Oval 36"/>
          <p:cNvSpPr>
            <a:spLocks noChangeArrowheads="1"/>
          </p:cNvSpPr>
          <p:nvPr/>
        </p:nvSpPr>
        <p:spPr bwMode="auto">
          <a:xfrm>
            <a:off x="1752600" y="5105400"/>
            <a:ext cx="76200" cy="7620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85029" name="Oval 37"/>
          <p:cNvSpPr>
            <a:spLocks noChangeArrowheads="1"/>
          </p:cNvSpPr>
          <p:nvPr/>
        </p:nvSpPr>
        <p:spPr bwMode="auto">
          <a:xfrm>
            <a:off x="1219200" y="5638800"/>
            <a:ext cx="76200" cy="7620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85030" name="Oval 38"/>
          <p:cNvSpPr>
            <a:spLocks noChangeArrowheads="1"/>
          </p:cNvSpPr>
          <p:nvPr/>
        </p:nvSpPr>
        <p:spPr bwMode="auto">
          <a:xfrm>
            <a:off x="1752600" y="5638800"/>
            <a:ext cx="76200" cy="76200"/>
          </a:xfrm>
          <a:prstGeom prst="ellipse">
            <a:avLst/>
          </a:prstGeom>
          <a:solidFill>
            <a:schemeClr val="tx1"/>
          </a:solidFill>
          <a:ln w="9525">
            <a:solidFill>
              <a:schemeClr val="tx1"/>
            </a:solidFill>
            <a:round/>
            <a:headEnd/>
            <a:tailEnd/>
          </a:ln>
          <a:effectLst/>
        </p:spPr>
        <p:txBody>
          <a:bodyPr wrap="none" anchor="ctr"/>
          <a:lstStyle/>
          <a:p>
            <a:endParaRPr lang="en-US"/>
          </a:p>
        </p:txBody>
      </p:sp>
      <p:graphicFrame>
        <p:nvGraphicFramePr>
          <p:cNvPr id="85031" name="Object 39"/>
          <p:cNvGraphicFramePr>
            <a:graphicFrameLocks noChangeAspect="1"/>
          </p:cNvGraphicFramePr>
          <p:nvPr/>
        </p:nvGraphicFramePr>
        <p:xfrm>
          <a:off x="685800" y="4724400"/>
          <a:ext cx="609600" cy="331788"/>
        </p:xfrm>
        <a:graphic>
          <a:graphicData uri="http://schemas.openxmlformats.org/presentationml/2006/ole">
            <p:oleObj spid="_x0000_s190478" name="Equation" r:id="rId16" imgW="419040" imgH="228600" progId="Equation.3">
              <p:embed/>
            </p:oleObj>
          </a:graphicData>
        </a:graphic>
      </p:graphicFrame>
      <p:sp>
        <p:nvSpPr>
          <p:cNvPr id="85032" name="Line 40"/>
          <p:cNvSpPr>
            <a:spLocks noChangeShapeType="1"/>
          </p:cNvSpPr>
          <p:nvPr/>
        </p:nvSpPr>
        <p:spPr bwMode="auto">
          <a:xfrm>
            <a:off x="6400800" y="4648200"/>
            <a:ext cx="0" cy="1219200"/>
          </a:xfrm>
          <a:prstGeom prst="line">
            <a:avLst/>
          </a:prstGeom>
          <a:noFill/>
          <a:ln w="9525">
            <a:solidFill>
              <a:schemeClr val="tx1"/>
            </a:solidFill>
            <a:round/>
            <a:headEnd type="triangle" w="med" len="med"/>
            <a:tailEnd/>
          </a:ln>
          <a:effectLst/>
        </p:spPr>
        <p:txBody>
          <a:bodyPr/>
          <a:lstStyle/>
          <a:p>
            <a:endParaRPr lang="en-US"/>
          </a:p>
        </p:txBody>
      </p:sp>
      <p:sp>
        <p:nvSpPr>
          <p:cNvPr id="85033" name="Line 41"/>
          <p:cNvSpPr>
            <a:spLocks noChangeShapeType="1"/>
          </p:cNvSpPr>
          <p:nvPr/>
        </p:nvSpPr>
        <p:spPr bwMode="auto">
          <a:xfrm>
            <a:off x="5638800" y="5334000"/>
            <a:ext cx="1600200" cy="0"/>
          </a:xfrm>
          <a:prstGeom prst="line">
            <a:avLst/>
          </a:prstGeom>
          <a:noFill/>
          <a:ln w="9525">
            <a:solidFill>
              <a:schemeClr val="tx1"/>
            </a:solidFill>
            <a:round/>
            <a:headEnd/>
            <a:tailEnd type="triangle" w="med" len="med"/>
          </a:ln>
          <a:effectLst/>
        </p:spPr>
        <p:txBody>
          <a:bodyPr/>
          <a:lstStyle/>
          <a:p>
            <a:endParaRPr lang="en-US"/>
          </a:p>
        </p:txBody>
      </p:sp>
      <p:sp>
        <p:nvSpPr>
          <p:cNvPr id="85034" name="Oval 42" descr="Large confetti"/>
          <p:cNvSpPr>
            <a:spLocks noChangeArrowheads="1"/>
          </p:cNvSpPr>
          <p:nvPr/>
        </p:nvSpPr>
        <p:spPr bwMode="auto">
          <a:xfrm>
            <a:off x="6629400" y="4953000"/>
            <a:ext cx="228600" cy="228600"/>
          </a:xfrm>
          <a:prstGeom prst="ellipse">
            <a:avLst/>
          </a:prstGeom>
          <a:pattFill prst="lgConfetti">
            <a:fgClr>
              <a:schemeClr val="tx1"/>
            </a:fgClr>
            <a:bgClr>
              <a:schemeClr val="bg1"/>
            </a:bgClr>
          </a:pattFill>
          <a:ln w="9525">
            <a:noFill/>
            <a:round/>
            <a:headEnd/>
            <a:tailEnd/>
          </a:ln>
          <a:effectLst/>
        </p:spPr>
        <p:txBody>
          <a:bodyPr wrap="none" anchor="ctr"/>
          <a:lstStyle/>
          <a:p>
            <a:endParaRPr lang="en-US"/>
          </a:p>
        </p:txBody>
      </p:sp>
      <p:graphicFrame>
        <p:nvGraphicFramePr>
          <p:cNvPr id="85035" name="Object 43"/>
          <p:cNvGraphicFramePr>
            <a:graphicFrameLocks noChangeAspect="1"/>
          </p:cNvGraphicFramePr>
          <p:nvPr/>
        </p:nvGraphicFramePr>
        <p:xfrm>
          <a:off x="6553200" y="4572000"/>
          <a:ext cx="2400300" cy="331788"/>
        </p:xfrm>
        <a:graphic>
          <a:graphicData uri="http://schemas.openxmlformats.org/presentationml/2006/ole">
            <p:oleObj spid="_x0000_s190479" name="Equation" r:id="rId17" imgW="1650960" imgH="228600" progId="Equation.3">
              <p:embed/>
            </p:oleObj>
          </a:graphicData>
        </a:graphic>
      </p:graphicFrame>
      <p:sp>
        <p:nvSpPr>
          <p:cNvPr id="85036" name="Oval 44" descr="Large confetti"/>
          <p:cNvSpPr>
            <a:spLocks noChangeArrowheads="1"/>
          </p:cNvSpPr>
          <p:nvPr/>
        </p:nvSpPr>
        <p:spPr bwMode="auto">
          <a:xfrm>
            <a:off x="6172200" y="4800600"/>
            <a:ext cx="228600" cy="228600"/>
          </a:xfrm>
          <a:prstGeom prst="ellipse">
            <a:avLst/>
          </a:prstGeom>
          <a:pattFill prst="lgConfetti">
            <a:fgClr>
              <a:schemeClr val="tx1"/>
            </a:fgClr>
            <a:bgClr>
              <a:schemeClr val="bg1"/>
            </a:bgClr>
          </a:pattFill>
          <a:ln w="9525">
            <a:noFill/>
            <a:round/>
            <a:headEnd/>
            <a:tailEnd/>
          </a:ln>
          <a:effectLst/>
        </p:spPr>
        <p:txBody>
          <a:bodyPr wrap="none" anchor="ctr"/>
          <a:lstStyle/>
          <a:p>
            <a:endParaRPr lang="en-US"/>
          </a:p>
        </p:txBody>
      </p:sp>
      <p:sp>
        <p:nvSpPr>
          <p:cNvPr id="85037" name="Oval 45" descr="Large confetti"/>
          <p:cNvSpPr>
            <a:spLocks noChangeArrowheads="1"/>
          </p:cNvSpPr>
          <p:nvPr/>
        </p:nvSpPr>
        <p:spPr bwMode="auto">
          <a:xfrm>
            <a:off x="6400800" y="5486400"/>
            <a:ext cx="228600" cy="228600"/>
          </a:xfrm>
          <a:prstGeom prst="ellipse">
            <a:avLst/>
          </a:prstGeom>
          <a:pattFill prst="lgConfetti">
            <a:fgClr>
              <a:schemeClr val="tx1"/>
            </a:fgClr>
            <a:bgClr>
              <a:schemeClr val="bg1"/>
            </a:bgClr>
          </a:pattFill>
          <a:ln w="9525">
            <a:noFill/>
            <a:round/>
            <a:headEnd/>
            <a:tailEnd/>
          </a:ln>
          <a:effectLst/>
        </p:spPr>
        <p:txBody>
          <a:bodyPr wrap="none" anchor="ctr"/>
          <a:lstStyle/>
          <a:p>
            <a:endParaRPr lang="en-US"/>
          </a:p>
        </p:txBody>
      </p:sp>
      <p:sp>
        <p:nvSpPr>
          <p:cNvPr id="85038" name="Oval 46" descr="Large confetti"/>
          <p:cNvSpPr>
            <a:spLocks noChangeArrowheads="1"/>
          </p:cNvSpPr>
          <p:nvPr/>
        </p:nvSpPr>
        <p:spPr bwMode="auto">
          <a:xfrm>
            <a:off x="5867400" y="5334000"/>
            <a:ext cx="228600" cy="228600"/>
          </a:xfrm>
          <a:prstGeom prst="ellipse">
            <a:avLst/>
          </a:prstGeom>
          <a:pattFill prst="lgConfetti">
            <a:fgClr>
              <a:schemeClr val="tx1"/>
            </a:fgClr>
            <a:bgClr>
              <a:schemeClr val="bg1"/>
            </a:bgClr>
          </a:pattFill>
          <a:ln w="9525">
            <a:noFill/>
            <a:round/>
            <a:headEnd/>
            <a:tailEnd/>
          </a:ln>
          <a:effectLst/>
        </p:spPr>
        <p:txBody>
          <a:bodyPr wrap="none" anchor="ctr"/>
          <a:lstStyle/>
          <a:p>
            <a:endParaRPr lang="en-US"/>
          </a:p>
        </p:txBody>
      </p:sp>
      <p:sp>
        <p:nvSpPr>
          <p:cNvPr id="85039" name="Line 47"/>
          <p:cNvSpPr>
            <a:spLocks noChangeShapeType="1"/>
          </p:cNvSpPr>
          <p:nvPr/>
        </p:nvSpPr>
        <p:spPr bwMode="auto">
          <a:xfrm>
            <a:off x="2819400" y="5334000"/>
            <a:ext cx="838200" cy="0"/>
          </a:xfrm>
          <a:prstGeom prst="line">
            <a:avLst/>
          </a:prstGeom>
          <a:noFill/>
          <a:ln w="9525">
            <a:solidFill>
              <a:schemeClr val="tx1"/>
            </a:solidFill>
            <a:round/>
            <a:headEnd/>
            <a:tailEnd type="triangle" w="med" len="med"/>
          </a:ln>
          <a:effectLst/>
        </p:spPr>
        <p:txBody>
          <a:bodyPr/>
          <a:lstStyle/>
          <a:p>
            <a:endParaRPr lang="en-US"/>
          </a:p>
        </p:txBody>
      </p:sp>
      <p:sp>
        <p:nvSpPr>
          <p:cNvPr id="85040" name="Rectangle 48"/>
          <p:cNvSpPr>
            <a:spLocks noChangeArrowheads="1"/>
          </p:cNvSpPr>
          <p:nvPr/>
        </p:nvSpPr>
        <p:spPr bwMode="auto">
          <a:xfrm>
            <a:off x="3657600" y="5029200"/>
            <a:ext cx="685800" cy="609600"/>
          </a:xfrm>
          <a:prstGeom prst="rect">
            <a:avLst/>
          </a:prstGeom>
          <a:noFill/>
          <a:ln w="9525">
            <a:solidFill>
              <a:schemeClr val="tx1"/>
            </a:solidFill>
            <a:miter lim="800000"/>
            <a:headEnd/>
            <a:tailEnd/>
          </a:ln>
          <a:effectLst/>
        </p:spPr>
        <p:txBody>
          <a:bodyPr wrap="none" anchor="ctr"/>
          <a:lstStyle/>
          <a:p>
            <a:endParaRPr lang="en-US"/>
          </a:p>
        </p:txBody>
      </p:sp>
      <p:graphicFrame>
        <p:nvGraphicFramePr>
          <p:cNvPr id="85041" name="Object 49"/>
          <p:cNvGraphicFramePr>
            <a:graphicFrameLocks noChangeAspect="1"/>
          </p:cNvGraphicFramePr>
          <p:nvPr/>
        </p:nvGraphicFramePr>
        <p:xfrm>
          <a:off x="3733800" y="5181600"/>
          <a:ext cx="533400" cy="304800"/>
        </p:xfrm>
        <a:graphic>
          <a:graphicData uri="http://schemas.openxmlformats.org/presentationml/2006/ole">
            <p:oleObj spid="_x0000_s190480" name="Equation" r:id="rId18" imgW="355320" imgH="203040" progId="Equation.3">
              <p:embed/>
            </p:oleObj>
          </a:graphicData>
        </a:graphic>
      </p:graphicFrame>
      <p:sp>
        <p:nvSpPr>
          <p:cNvPr id="85042" name="Line 50"/>
          <p:cNvSpPr>
            <a:spLocks noChangeShapeType="1"/>
          </p:cNvSpPr>
          <p:nvPr/>
        </p:nvSpPr>
        <p:spPr bwMode="auto">
          <a:xfrm>
            <a:off x="4343400" y="5334000"/>
            <a:ext cx="381000" cy="0"/>
          </a:xfrm>
          <a:prstGeom prst="line">
            <a:avLst/>
          </a:prstGeom>
          <a:noFill/>
          <a:ln w="9525">
            <a:solidFill>
              <a:schemeClr val="tx1"/>
            </a:solidFill>
            <a:round/>
            <a:headEnd/>
            <a:tailEnd type="triangle" w="med" len="med"/>
          </a:ln>
          <a:effectLst/>
        </p:spPr>
        <p:txBody>
          <a:bodyPr/>
          <a:lstStyle/>
          <a:p>
            <a:endParaRPr lang="en-US"/>
          </a:p>
        </p:txBody>
      </p:sp>
      <p:sp>
        <p:nvSpPr>
          <p:cNvPr id="85043" name="AutoShape 51"/>
          <p:cNvSpPr>
            <a:spLocks noChangeArrowheads="1"/>
          </p:cNvSpPr>
          <p:nvPr/>
        </p:nvSpPr>
        <p:spPr bwMode="auto">
          <a:xfrm>
            <a:off x="4724400" y="5181600"/>
            <a:ext cx="304800" cy="304800"/>
          </a:xfrm>
          <a:prstGeom prst="flowChartOr">
            <a:avLst/>
          </a:prstGeom>
          <a:noFill/>
          <a:ln w="9525">
            <a:solidFill>
              <a:schemeClr val="tx1"/>
            </a:solidFill>
            <a:round/>
            <a:headEnd/>
            <a:tailEnd/>
          </a:ln>
          <a:effectLst/>
        </p:spPr>
        <p:txBody>
          <a:bodyPr wrap="none" anchor="ctr"/>
          <a:lstStyle/>
          <a:p>
            <a:endParaRPr lang="en-US"/>
          </a:p>
        </p:txBody>
      </p:sp>
      <p:sp>
        <p:nvSpPr>
          <p:cNvPr id="85044" name="Line 52"/>
          <p:cNvSpPr>
            <a:spLocks noChangeShapeType="1"/>
          </p:cNvSpPr>
          <p:nvPr/>
        </p:nvSpPr>
        <p:spPr bwMode="auto">
          <a:xfrm flipV="1">
            <a:off x="4876800" y="5486400"/>
            <a:ext cx="0" cy="609600"/>
          </a:xfrm>
          <a:prstGeom prst="line">
            <a:avLst/>
          </a:prstGeom>
          <a:noFill/>
          <a:ln w="9525">
            <a:solidFill>
              <a:schemeClr val="tx1"/>
            </a:solidFill>
            <a:round/>
            <a:headEnd/>
            <a:tailEnd type="triangle" w="med" len="med"/>
          </a:ln>
          <a:effectLst/>
        </p:spPr>
        <p:txBody>
          <a:bodyPr/>
          <a:lstStyle/>
          <a:p>
            <a:endParaRPr lang="en-US"/>
          </a:p>
        </p:txBody>
      </p:sp>
      <p:sp>
        <p:nvSpPr>
          <p:cNvPr id="85045" name="Line 53"/>
          <p:cNvSpPr>
            <a:spLocks noChangeShapeType="1"/>
          </p:cNvSpPr>
          <p:nvPr/>
        </p:nvSpPr>
        <p:spPr bwMode="auto">
          <a:xfrm>
            <a:off x="5029200" y="5334000"/>
            <a:ext cx="304800" cy="0"/>
          </a:xfrm>
          <a:prstGeom prst="line">
            <a:avLst/>
          </a:prstGeom>
          <a:noFill/>
          <a:ln w="9525">
            <a:solidFill>
              <a:schemeClr val="tx1"/>
            </a:solidFill>
            <a:round/>
            <a:headEnd/>
            <a:tailEnd type="triangle" w="med" len="med"/>
          </a:ln>
          <a:effectLst/>
        </p:spPr>
        <p:txBody>
          <a:bodyPr/>
          <a:lstStyle/>
          <a:p>
            <a:endParaRPr lang="en-US"/>
          </a:p>
        </p:txBody>
      </p:sp>
      <p:graphicFrame>
        <p:nvGraphicFramePr>
          <p:cNvPr id="85046" name="Object 54"/>
          <p:cNvGraphicFramePr>
            <a:graphicFrameLocks noChangeAspect="1"/>
          </p:cNvGraphicFramePr>
          <p:nvPr/>
        </p:nvGraphicFramePr>
        <p:xfrm>
          <a:off x="4613275" y="6172200"/>
          <a:ext cx="642938" cy="366713"/>
        </p:xfrm>
        <a:graphic>
          <a:graphicData uri="http://schemas.openxmlformats.org/presentationml/2006/ole">
            <p:oleObj spid="_x0000_s190481" name="Equation" r:id="rId19" imgW="355320" imgH="203040" progId="Equation.3">
              <p:embed/>
            </p:oleObj>
          </a:graphicData>
        </a:graphic>
      </p:graphicFrame>
      <p:sp>
        <p:nvSpPr>
          <p:cNvPr id="85048" name="Text Box 56"/>
          <p:cNvSpPr txBox="1">
            <a:spLocks noChangeArrowheads="1"/>
          </p:cNvSpPr>
          <p:nvPr/>
        </p:nvSpPr>
        <p:spPr bwMode="auto">
          <a:xfrm>
            <a:off x="0" y="2590800"/>
            <a:ext cx="1828800" cy="336550"/>
          </a:xfrm>
          <a:prstGeom prst="rect">
            <a:avLst/>
          </a:prstGeom>
          <a:noFill/>
          <a:ln w="9525">
            <a:noFill/>
            <a:miter lim="800000"/>
            <a:headEnd/>
            <a:tailEnd/>
          </a:ln>
          <a:effectLst/>
        </p:spPr>
        <p:txBody>
          <a:bodyPr>
            <a:spAutoFit/>
          </a:bodyPr>
          <a:lstStyle/>
          <a:p>
            <a:pPr>
              <a:spcBef>
                <a:spcPct val="50000"/>
              </a:spcBef>
            </a:pPr>
            <a:r>
              <a:rPr lang="en-US" sz="1600" i="1">
                <a:latin typeface="Times New Roman" pitchFamily="18" charset="0"/>
              </a:rPr>
              <a:t>m-th data block</a:t>
            </a:r>
          </a:p>
        </p:txBody>
      </p:sp>
      <p:graphicFrame>
        <p:nvGraphicFramePr>
          <p:cNvPr id="85049" name="Object 57"/>
          <p:cNvGraphicFramePr>
            <a:graphicFrameLocks noChangeAspect="1"/>
          </p:cNvGraphicFramePr>
          <p:nvPr/>
        </p:nvGraphicFramePr>
        <p:xfrm>
          <a:off x="1419225" y="1981200"/>
          <a:ext cx="333375" cy="1600200"/>
        </p:xfrm>
        <a:graphic>
          <a:graphicData uri="http://schemas.openxmlformats.org/presentationml/2006/ole">
            <p:oleObj spid="_x0000_s190482" name="Equation" r:id="rId20" imgW="190440" imgH="914400" progId="Equation.3">
              <p:embed/>
            </p:oleObj>
          </a:graphicData>
        </a:graphic>
      </p:graphicFrame>
      <p:sp>
        <p:nvSpPr>
          <p:cNvPr id="85050" name="Text Box 58"/>
          <p:cNvSpPr txBox="1">
            <a:spLocks noChangeArrowheads="1"/>
          </p:cNvSpPr>
          <p:nvPr/>
        </p:nvSpPr>
        <p:spPr bwMode="auto">
          <a:xfrm>
            <a:off x="0" y="0"/>
            <a:ext cx="9144000" cy="457200"/>
          </a:xfrm>
          <a:prstGeom prst="rect">
            <a:avLst/>
          </a:prstGeom>
          <a:noFill/>
          <a:ln w="9525">
            <a:noFill/>
            <a:miter lim="800000"/>
            <a:headEnd/>
            <a:tailEnd/>
          </a:ln>
          <a:effectLst/>
        </p:spPr>
        <p:txBody>
          <a:bodyPr>
            <a:spAutoFit/>
          </a:bodyPr>
          <a:lstStyle/>
          <a:p>
            <a:pPr algn="ctr">
              <a:spcBef>
                <a:spcPct val="50000"/>
              </a:spcBef>
            </a:pPr>
            <a:r>
              <a:rPr lang="en-US" sz="2400" b="1"/>
              <a:t>Channel Estimation</a:t>
            </a:r>
          </a:p>
        </p:txBody>
      </p:sp>
      <p:sp>
        <p:nvSpPr>
          <p:cNvPr id="85051" name="Text Box 59"/>
          <p:cNvSpPr txBox="1">
            <a:spLocks noChangeArrowheads="1"/>
          </p:cNvSpPr>
          <p:nvPr/>
        </p:nvSpPr>
        <p:spPr bwMode="auto">
          <a:xfrm>
            <a:off x="0" y="762000"/>
            <a:ext cx="8763000" cy="366713"/>
          </a:xfrm>
          <a:prstGeom prst="rect">
            <a:avLst/>
          </a:prstGeom>
          <a:noFill/>
          <a:ln w="9525">
            <a:noFill/>
            <a:miter lim="800000"/>
            <a:headEnd/>
            <a:tailEnd/>
          </a:ln>
          <a:effectLst/>
        </p:spPr>
        <p:txBody>
          <a:bodyPr>
            <a:spAutoFit/>
          </a:bodyPr>
          <a:lstStyle/>
          <a:p>
            <a:pPr>
              <a:spcBef>
                <a:spcPct val="50000"/>
              </a:spcBef>
            </a:pPr>
            <a:r>
              <a:rPr lang="en-US"/>
              <a:t>Recall that, at the receiver, we need the frequency response of the channel:</a:t>
            </a:r>
          </a:p>
        </p:txBody>
      </p:sp>
      <p:sp>
        <p:nvSpPr>
          <p:cNvPr id="85052" name="Text Box 60"/>
          <p:cNvSpPr txBox="1">
            <a:spLocks noChangeArrowheads="1"/>
          </p:cNvSpPr>
          <p:nvPr/>
        </p:nvSpPr>
        <p:spPr bwMode="auto">
          <a:xfrm>
            <a:off x="0" y="3962400"/>
            <a:ext cx="2438400" cy="366713"/>
          </a:xfrm>
          <a:prstGeom prst="rect">
            <a:avLst/>
          </a:prstGeom>
          <a:noFill/>
          <a:ln w="9525">
            <a:noFill/>
            <a:miter lim="800000"/>
            <a:headEnd/>
            <a:tailEnd/>
          </a:ln>
          <a:effectLst/>
        </p:spPr>
        <p:txBody>
          <a:bodyPr>
            <a:spAutoFit/>
          </a:bodyPr>
          <a:lstStyle/>
          <a:p>
            <a:pPr>
              <a:spcBef>
                <a:spcPct val="50000"/>
              </a:spcBef>
            </a:pPr>
            <a:r>
              <a:rPr lang="en-US" b="1"/>
              <a:t>Transmitted:</a:t>
            </a:r>
          </a:p>
        </p:txBody>
      </p:sp>
      <p:sp>
        <p:nvSpPr>
          <p:cNvPr id="85053" name="Text Box 61"/>
          <p:cNvSpPr txBox="1">
            <a:spLocks noChangeArrowheads="1"/>
          </p:cNvSpPr>
          <p:nvPr/>
        </p:nvSpPr>
        <p:spPr bwMode="auto">
          <a:xfrm>
            <a:off x="6477000" y="4038600"/>
            <a:ext cx="2438400" cy="366713"/>
          </a:xfrm>
          <a:prstGeom prst="rect">
            <a:avLst/>
          </a:prstGeom>
          <a:noFill/>
          <a:ln w="9525">
            <a:noFill/>
            <a:miter lim="800000"/>
            <a:headEnd/>
            <a:tailEnd/>
          </a:ln>
          <a:effectLst/>
        </p:spPr>
        <p:txBody>
          <a:bodyPr>
            <a:spAutoFit/>
          </a:bodyPr>
          <a:lstStyle/>
          <a:p>
            <a:pPr>
              <a:spcBef>
                <a:spcPct val="50000"/>
              </a:spcBef>
            </a:pPr>
            <a:r>
              <a:rPr lang="en-US" b="1"/>
              <a:t>Received:</a:t>
            </a:r>
          </a:p>
        </p:txBody>
      </p:sp>
      <p:sp>
        <p:nvSpPr>
          <p:cNvPr id="85054" name="Line 62"/>
          <p:cNvSpPr>
            <a:spLocks noChangeShapeType="1"/>
          </p:cNvSpPr>
          <p:nvPr/>
        </p:nvSpPr>
        <p:spPr bwMode="auto">
          <a:xfrm>
            <a:off x="7543800" y="5029200"/>
            <a:ext cx="0" cy="533400"/>
          </a:xfrm>
          <a:prstGeom prst="line">
            <a:avLst/>
          </a:prstGeom>
          <a:noFill/>
          <a:ln w="9525">
            <a:solidFill>
              <a:srgbClr val="FF0000"/>
            </a:solidFill>
            <a:round/>
            <a:headEnd type="triangle" w="med" len="med"/>
            <a:tailEnd/>
          </a:ln>
          <a:effectLst/>
        </p:spPr>
        <p:txBody>
          <a:bodyPr/>
          <a:lstStyle/>
          <a:p>
            <a:endParaRPr lang="en-US"/>
          </a:p>
        </p:txBody>
      </p:sp>
      <p:sp>
        <p:nvSpPr>
          <p:cNvPr id="85055" name="Text Box 63"/>
          <p:cNvSpPr txBox="1">
            <a:spLocks noChangeArrowheads="1"/>
          </p:cNvSpPr>
          <p:nvPr/>
        </p:nvSpPr>
        <p:spPr bwMode="auto">
          <a:xfrm>
            <a:off x="7162800" y="5562600"/>
            <a:ext cx="1600200" cy="669925"/>
          </a:xfrm>
          <a:prstGeom prst="rect">
            <a:avLst/>
          </a:prstGeom>
          <a:noFill/>
          <a:ln w="28575">
            <a:solidFill>
              <a:srgbClr val="FF0000"/>
            </a:solidFill>
            <a:miter lim="800000"/>
            <a:headEnd/>
            <a:tailEnd/>
          </a:ln>
          <a:effectLst/>
        </p:spPr>
        <p:txBody>
          <a:bodyPr>
            <a:spAutoFit/>
          </a:bodyPr>
          <a:lstStyle/>
          <a:p>
            <a:pPr algn="ctr">
              <a:spcBef>
                <a:spcPct val="50000"/>
              </a:spcBef>
            </a:pPr>
            <a:r>
              <a:rPr lang="en-US"/>
              <a:t>channel freq. response</a:t>
            </a:r>
          </a:p>
        </p:txBody>
      </p:sp>
      <p:sp>
        <p:nvSpPr>
          <p:cNvPr id="85056" name="Oval 64"/>
          <p:cNvSpPr>
            <a:spLocks noChangeArrowheads="1"/>
          </p:cNvSpPr>
          <p:nvPr/>
        </p:nvSpPr>
        <p:spPr bwMode="auto">
          <a:xfrm>
            <a:off x="7239000" y="4495800"/>
            <a:ext cx="533400" cy="457200"/>
          </a:xfrm>
          <a:prstGeom prst="ellipse">
            <a:avLst/>
          </a:prstGeom>
          <a:noFill/>
          <a:ln w="9525">
            <a:solidFill>
              <a:schemeClr val="tx1"/>
            </a:solidFill>
            <a:round/>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ext Box 2"/>
          <p:cNvSpPr txBox="1">
            <a:spLocks noChangeArrowheads="1"/>
          </p:cNvSpPr>
          <p:nvPr/>
        </p:nvSpPr>
        <p:spPr bwMode="auto">
          <a:xfrm>
            <a:off x="381000" y="228600"/>
            <a:ext cx="8458200" cy="457200"/>
          </a:xfrm>
          <a:prstGeom prst="rect">
            <a:avLst/>
          </a:prstGeom>
          <a:noFill/>
          <a:ln w="9525">
            <a:noFill/>
            <a:miter lim="800000"/>
            <a:headEnd/>
            <a:tailEnd/>
          </a:ln>
          <a:effectLst/>
        </p:spPr>
        <p:txBody>
          <a:bodyPr>
            <a:spAutoFit/>
          </a:bodyPr>
          <a:lstStyle/>
          <a:p>
            <a:pPr algn="ctr">
              <a:spcBef>
                <a:spcPct val="50000"/>
              </a:spcBef>
            </a:pPr>
            <a:r>
              <a:rPr lang="en-US" sz="2400" b="1"/>
              <a:t>IEEE 802.16 Standard</a:t>
            </a:r>
          </a:p>
        </p:txBody>
      </p:sp>
      <p:sp>
        <p:nvSpPr>
          <p:cNvPr id="134147" name="Text Box 3"/>
          <p:cNvSpPr txBox="1">
            <a:spLocks noChangeArrowheads="1"/>
          </p:cNvSpPr>
          <p:nvPr/>
        </p:nvSpPr>
        <p:spPr bwMode="auto">
          <a:xfrm>
            <a:off x="0" y="1447800"/>
            <a:ext cx="9144000" cy="3295650"/>
          </a:xfrm>
          <a:prstGeom prst="rect">
            <a:avLst/>
          </a:prstGeom>
          <a:noFill/>
          <a:ln w="28575">
            <a:noFill/>
            <a:miter lim="800000"/>
            <a:headEnd/>
            <a:tailEnd/>
          </a:ln>
          <a:effectLst/>
        </p:spPr>
        <p:txBody>
          <a:bodyPr>
            <a:spAutoFit/>
          </a:bodyPr>
          <a:lstStyle/>
          <a:p>
            <a:pPr>
              <a:spcBef>
                <a:spcPct val="50000"/>
              </a:spcBef>
            </a:pPr>
            <a:r>
              <a:rPr lang="en-US" sz="2400" b="1" dirty="0"/>
              <a:t>IEEE 802.16 </a:t>
            </a:r>
            <a:r>
              <a:rPr lang="en-US" sz="2400" b="1" dirty="0" smtClean="0"/>
              <a:t>2004</a:t>
            </a:r>
            <a:r>
              <a:rPr lang="en-US" sz="2400" b="1" dirty="0"/>
              <a:t> </a:t>
            </a:r>
            <a:r>
              <a:rPr lang="en-US" sz="2400" b="1" dirty="0" smtClean="0"/>
              <a:t>( </a:t>
            </a:r>
            <a:r>
              <a:rPr lang="en-US" sz="2400" b="1" dirty="0" smtClean="0">
                <a:hlinkClick r:id="rId3"/>
              </a:rPr>
              <a:t>http://www.ieee802.org/16/</a:t>
            </a:r>
            <a:r>
              <a:rPr lang="en-US" sz="2400" b="1" dirty="0" smtClean="0"/>
              <a:t> ):</a:t>
            </a:r>
            <a:endParaRPr lang="en-US" sz="2400" b="1" dirty="0"/>
          </a:p>
          <a:p>
            <a:pPr>
              <a:spcBef>
                <a:spcPct val="50000"/>
              </a:spcBef>
            </a:pPr>
            <a:r>
              <a:rPr lang="en-US" sz="2400" b="1" dirty="0"/>
              <a:t>Part 16: Air Interface for Fixed Broadband Wireless Access Systems</a:t>
            </a:r>
          </a:p>
          <a:p>
            <a:pPr>
              <a:spcBef>
                <a:spcPct val="50000"/>
              </a:spcBef>
            </a:pPr>
            <a:r>
              <a:rPr lang="en-US" dirty="0"/>
              <a:t>From the Abstract:</a:t>
            </a:r>
          </a:p>
          <a:p>
            <a:pPr>
              <a:spcBef>
                <a:spcPct val="50000"/>
              </a:spcBef>
              <a:buFontTx/>
              <a:buChar char="•"/>
            </a:pPr>
            <a:r>
              <a:rPr lang="en-US" dirty="0"/>
              <a:t> It specifies air interface for </a:t>
            </a:r>
            <a:r>
              <a:rPr lang="en-US" b="1" dirty="0"/>
              <a:t>fixed</a:t>
            </a:r>
            <a:r>
              <a:rPr lang="en-US" dirty="0"/>
              <a:t> Broadband Wireless Access (BWA) systems supporting multimedia services;</a:t>
            </a:r>
          </a:p>
          <a:p>
            <a:pPr>
              <a:spcBef>
                <a:spcPct val="50000"/>
              </a:spcBef>
              <a:buFontTx/>
              <a:buChar char="•"/>
            </a:pPr>
            <a:r>
              <a:rPr lang="en-US" dirty="0"/>
              <a:t> MAC supports point to multipoint with optional mesh topology;</a:t>
            </a:r>
          </a:p>
          <a:p>
            <a:pPr>
              <a:spcBef>
                <a:spcPct val="50000"/>
              </a:spcBef>
              <a:buFontTx/>
              <a:buChar char="•"/>
            </a:pPr>
            <a:r>
              <a:rPr lang="en-US" dirty="0"/>
              <a:t> multiple physical layer (PHY) each suited to a particular operational environment: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Text Box 4"/>
          <p:cNvSpPr txBox="1">
            <a:spLocks noChangeArrowheads="1"/>
          </p:cNvSpPr>
          <p:nvPr/>
        </p:nvSpPr>
        <p:spPr bwMode="auto">
          <a:xfrm>
            <a:off x="0" y="457200"/>
            <a:ext cx="9144000" cy="915988"/>
          </a:xfrm>
          <a:prstGeom prst="rect">
            <a:avLst/>
          </a:prstGeom>
          <a:noFill/>
          <a:ln w="9525">
            <a:noFill/>
            <a:miter lim="800000"/>
            <a:headEnd/>
            <a:tailEnd/>
          </a:ln>
          <a:effectLst/>
        </p:spPr>
        <p:txBody>
          <a:bodyPr>
            <a:spAutoFit/>
          </a:bodyPr>
          <a:lstStyle/>
          <a:p>
            <a:pPr marL="342900" indent="-342900">
              <a:spcBef>
                <a:spcPct val="50000"/>
              </a:spcBef>
            </a:pPr>
            <a:r>
              <a:rPr lang="en-US" b="1"/>
              <a:t>From the Preamble</a:t>
            </a:r>
            <a:r>
              <a:rPr lang="en-US"/>
              <a:t>: at the beginning of the received packet. The transmitted signal in the preamble is known at the receiver: after time synchronization, we take the FFT of the received preamble</a:t>
            </a:r>
          </a:p>
        </p:txBody>
      </p:sp>
      <p:graphicFrame>
        <p:nvGraphicFramePr>
          <p:cNvPr id="86032" name="Object 16"/>
          <p:cNvGraphicFramePr>
            <a:graphicFrameLocks noChangeAspect="1"/>
          </p:cNvGraphicFramePr>
          <p:nvPr/>
        </p:nvGraphicFramePr>
        <p:xfrm>
          <a:off x="3897313" y="5029200"/>
          <a:ext cx="534987" cy="357188"/>
        </p:xfrm>
        <a:graphic>
          <a:graphicData uri="http://schemas.openxmlformats.org/presentationml/2006/ole">
            <p:oleObj spid="_x0000_s191490" name="Equation" r:id="rId4" imgW="304560" imgH="203040" progId="Equation.3">
              <p:embed/>
            </p:oleObj>
          </a:graphicData>
        </a:graphic>
      </p:graphicFrame>
      <p:sp>
        <p:nvSpPr>
          <p:cNvPr id="86033" name="Rectangle 17"/>
          <p:cNvSpPr>
            <a:spLocks noChangeArrowheads="1"/>
          </p:cNvSpPr>
          <p:nvPr/>
        </p:nvSpPr>
        <p:spPr bwMode="auto">
          <a:xfrm>
            <a:off x="4318000" y="2776538"/>
            <a:ext cx="1219200" cy="381000"/>
          </a:xfrm>
          <a:prstGeom prst="rect">
            <a:avLst/>
          </a:prstGeom>
          <a:noFill/>
          <a:ln w="9525">
            <a:solidFill>
              <a:schemeClr val="tx1"/>
            </a:solidFill>
            <a:miter lim="800000"/>
            <a:headEnd/>
            <a:tailEnd/>
          </a:ln>
          <a:effectLst/>
        </p:spPr>
        <p:txBody>
          <a:bodyPr wrap="none" anchor="ctr"/>
          <a:lstStyle/>
          <a:p>
            <a:endParaRPr lang="en-US"/>
          </a:p>
        </p:txBody>
      </p:sp>
      <p:sp>
        <p:nvSpPr>
          <p:cNvPr id="86034" name="Rectangle 18"/>
          <p:cNvSpPr>
            <a:spLocks noChangeArrowheads="1"/>
          </p:cNvSpPr>
          <p:nvPr/>
        </p:nvSpPr>
        <p:spPr bwMode="auto">
          <a:xfrm>
            <a:off x="3708400" y="2776538"/>
            <a:ext cx="609600" cy="381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86035" name="Text Box 19"/>
          <p:cNvSpPr txBox="1">
            <a:spLocks noChangeArrowheads="1"/>
          </p:cNvSpPr>
          <p:nvPr/>
        </p:nvSpPr>
        <p:spPr bwMode="auto">
          <a:xfrm>
            <a:off x="3784600" y="2776538"/>
            <a:ext cx="457200" cy="366712"/>
          </a:xfrm>
          <a:prstGeom prst="rect">
            <a:avLst/>
          </a:prstGeom>
          <a:noFill/>
          <a:ln w="9525">
            <a:noFill/>
            <a:miter lim="800000"/>
            <a:headEnd/>
            <a:tailEnd/>
          </a:ln>
          <a:effectLst/>
        </p:spPr>
        <p:txBody>
          <a:bodyPr>
            <a:spAutoFit/>
          </a:bodyPr>
          <a:lstStyle/>
          <a:p>
            <a:pPr>
              <a:spcBef>
                <a:spcPct val="50000"/>
              </a:spcBef>
            </a:pPr>
            <a:endParaRPr lang="en-US"/>
          </a:p>
        </p:txBody>
      </p:sp>
      <p:sp>
        <p:nvSpPr>
          <p:cNvPr id="86036" name="Text Box 20"/>
          <p:cNvSpPr txBox="1">
            <a:spLocks noChangeArrowheads="1"/>
          </p:cNvSpPr>
          <p:nvPr/>
        </p:nvSpPr>
        <p:spPr bwMode="auto">
          <a:xfrm>
            <a:off x="3708400" y="2776538"/>
            <a:ext cx="533400" cy="366712"/>
          </a:xfrm>
          <a:prstGeom prst="rect">
            <a:avLst/>
          </a:prstGeom>
          <a:noFill/>
          <a:ln w="9525">
            <a:noFill/>
            <a:miter lim="800000"/>
            <a:headEnd/>
            <a:tailEnd/>
          </a:ln>
          <a:effectLst/>
        </p:spPr>
        <p:txBody>
          <a:bodyPr>
            <a:spAutoFit/>
          </a:bodyPr>
          <a:lstStyle/>
          <a:p>
            <a:pPr algn="ctr">
              <a:spcBef>
                <a:spcPct val="50000"/>
              </a:spcBef>
            </a:pPr>
            <a:r>
              <a:rPr lang="en-US" i="1"/>
              <a:t>64</a:t>
            </a:r>
          </a:p>
        </p:txBody>
      </p:sp>
      <p:sp>
        <p:nvSpPr>
          <p:cNvPr id="86037" name="Rectangle 21"/>
          <p:cNvSpPr>
            <a:spLocks noChangeArrowheads="1"/>
          </p:cNvSpPr>
          <p:nvPr/>
        </p:nvSpPr>
        <p:spPr bwMode="auto">
          <a:xfrm>
            <a:off x="5537200" y="2776538"/>
            <a:ext cx="1219200" cy="381000"/>
          </a:xfrm>
          <a:prstGeom prst="rect">
            <a:avLst/>
          </a:prstGeom>
          <a:noFill/>
          <a:ln w="9525">
            <a:solidFill>
              <a:schemeClr val="tx1"/>
            </a:solidFill>
            <a:miter lim="800000"/>
            <a:headEnd/>
            <a:tailEnd/>
          </a:ln>
          <a:effectLst/>
        </p:spPr>
        <p:txBody>
          <a:bodyPr wrap="none" anchor="ctr"/>
          <a:lstStyle/>
          <a:p>
            <a:endParaRPr lang="en-US"/>
          </a:p>
        </p:txBody>
      </p:sp>
      <p:sp>
        <p:nvSpPr>
          <p:cNvPr id="86038" name="Text Box 22"/>
          <p:cNvSpPr txBox="1">
            <a:spLocks noChangeArrowheads="1"/>
          </p:cNvSpPr>
          <p:nvPr/>
        </p:nvSpPr>
        <p:spPr bwMode="auto">
          <a:xfrm>
            <a:off x="4622800" y="2776538"/>
            <a:ext cx="609600" cy="366712"/>
          </a:xfrm>
          <a:prstGeom prst="rect">
            <a:avLst/>
          </a:prstGeom>
          <a:noFill/>
          <a:ln w="9525">
            <a:noFill/>
            <a:miter lim="800000"/>
            <a:headEnd/>
            <a:tailEnd/>
          </a:ln>
          <a:effectLst/>
        </p:spPr>
        <p:txBody>
          <a:bodyPr>
            <a:spAutoFit/>
          </a:bodyPr>
          <a:lstStyle/>
          <a:p>
            <a:pPr algn="ctr">
              <a:spcBef>
                <a:spcPct val="50000"/>
              </a:spcBef>
            </a:pPr>
            <a:r>
              <a:rPr lang="en-US" i="1"/>
              <a:t>128</a:t>
            </a:r>
          </a:p>
        </p:txBody>
      </p:sp>
      <p:sp>
        <p:nvSpPr>
          <p:cNvPr id="86039" name="Text Box 23"/>
          <p:cNvSpPr txBox="1">
            <a:spLocks noChangeArrowheads="1"/>
          </p:cNvSpPr>
          <p:nvPr/>
        </p:nvSpPr>
        <p:spPr bwMode="auto">
          <a:xfrm>
            <a:off x="5842000" y="2776538"/>
            <a:ext cx="609600" cy="366712"/>
          </a:xfrm>
          <a:prstGeom prst="rect">
            <a:avLst/>
          </a:prstGeom>
          <a:noFill/>
          <a:ln w="9525">
            <a:noFill/>
            <a:miter lim="800000"/>
            <a:headEnd/>
            <a:tailEnd/>
          </a:ln>
          <a:effectLst/>
        </p:spPr>
        <p:txBody>
          <a:bodyPr>
            <a:spAutoFit/>
          </a:bodyPr>
          <a:lstStyle/>
          <a:p>
            <a:pPr algn="ctr">
              <a:spcBef>
                <a:spcPct val="50000"/>
              </a:spcBef>
            </a:pPr>
            <a:r>
              <a:rPr lang="en-US" i="1"/>
              <a:t>128</a:t>
            </a:r>
          </a:p>
        </p:txBody>
      </p:sp>
      <p:sp>
        <p:nvSpPr>
          <p:cNvPr id="86040" name="Text Box 24"/>
          <p:cNvSpPr txBox="1">
            <a:spLocks noChangeArrowheads="1"/>
          </p:cNvSpPr>
          <p:nvPr/>
        </p:nvSpPr>
        <p:spPr bwMode="auto">
          <a:xfrm>
            <a:off x="736600" y="2743200"/>
            <a:ext cx="2819400" cy="366713"/>
          </a:xfrm>
          <a:prstGeom prst="rect">
            <a:avLst/>
          </a:prstGeom>
          <a:noFill/>
          <a:ln w="9525">
            <a:noFill/>
            <a:miter lim="800000"/>
            <a:headEnd/>
            <a:tailEnd/>
          </a:ln>
          <a:effectLst/>
        </p:spPr>
        <p:txBody>
          <a:bodyPr>
            <a:spAutoFit/>
          </a:bodyPr>
          <a:lstStyle/>
          <a:p>
            <a:pPr>
              <a:spcBef>
                <a:spcPct val="50000"/>
              </a:spcBef>
            </a:pPr>
            <a:r>
              <a:rPr lang="en-US" b="1"/>
              <a:t>Received Preamble:</a:t>
            </a:r>
          </a:p>
        </p:txBody>
      </p:sp>
      <p:sp>
        <p:nvSpPr>
          <p:cNvPr id="86042" name="Line 26"/>
          <p:cNvSpPr>
            <a:spLocks noChangeShapeType="1"/>
          </p:cNvSpPr>
          <p:nvPr/>
        </p:nvSpPr>
        <p:spPr bwMode="auto">
          <a:xfrm>
            <a:off x="6553200" y="2209800"/>
            <a:ext cx="0" cy="381000"/>
          </a:xfrm>
          <a:prstGeom prst="line">
            <a:avLst/>
          </a:prstGeom>
          <a:noFill/>
          <a:ln w="9525">
            <a:solidFill>
              <a:schemeClr val="tx1"/>
            </a:solidFill>
            <a:round/>
            <a:headEnd/>
            <a:tailEnd type="triangle" w="med" len="med"/>
          </a:ln>
          <a:effectLst/>
        </p:spPr>
        <p:txBody>
          <a:bodyPr/>
          <a:lstStyle/>
          <a:p>
            <a:endParaRPr lang="en-US"/>
          </a:p>
        </p:txBody>
      </p:sp>
      <p:sp>
        <p:nvSpPr>
          <p:cNvPr id="86043" name="Text Box 27"/>
          <p:cNvSpPr txBox="1">
            <a:spLocks noChangeArrowheads="1"/>
          </p:cNvSpPr>
          <p:nvPr/>
        </p:nvSpPr>
        <p:spPr bwMode="auto">
          <a:xfrm>
            <a:off x="4572000" y="1447800"/>
            <a:ext cx="2819400" cy="366713"/>
          </a:xfrm>
          <a:prstGeom prst="rect">
            <a:avLst/>
          </a:prstGeom>
          <a:noFill/>
          <a:ln w="9525">
            <a:noFill/>
            <a:miter lim="800000"/>
            <a:headEnd/>
            <a:tailEnd/>
          </a:ln>
          <a:effectLst/>
        </p:spPr>
        <p:txBody>
          <a:bodyPr>
            <a:spAutoFit/>
          </a:bodyPr>
          <a:lstStyle/>
          <a:p>
            <a:pPr algn="ctr">
              <a:spcBef>
                <a:spcPct val="50000"/>
              </a:spcBef>
            </a:pPr>
            <a:r>
              <a:rPr lang="en-US"/>
              <a:t>Estimated initial time</a:t>
            </a:r>
          </a:p>
        </p:txBody>
      </p:sp>
      <p:sp>
        <p:nvSpPr>
          <p:cNvPr id="86044" name="Line 28"/>
          <p:cNvSpPr>
            <a:spLocks noChangeShapeType="1"/>
          </p:cNvSpPr>
          <p:nvPr/>
        </p:nvSpPr>
        <p:spPr bwMode="auto">
          <a:xfrm>
            <a:off x="4165600" y="2667000"/>
            <a:ext cx="0" cy="685800"/>
          </a:xfrm>
          <a:prstGeom prst="line">
            <a:avLst/>
          </a:prstGeom>
          <a:noFill/>
          <a:ln w="28575">
            <a:solidFill>
              <a:srgbClr val="FF0000"/>
            </a:solidFill>
            <a:prstDash val="dash"/>
            <a:round/>
            <a:headEnd/>
            <a:tailEnd/>
          </a:ln>
          <a:effectLst/>
        </p:spPr>
        <p:txBody>
          <a:bodyPr/>
          <a:lstStyle/>
          <a:p>
            <a:endParaRPr lang="en-US"/>
          </a:p>
        </p:txBody>
      </p:sp>
      <p:sp>
        <p:nvSpPr>
          <p:cNvPr id="86045" name="Line 29"/>
          <p:cNvSpPr>
            <a:spLocks noChangeShapeType="1"/>
          </p:cNvSpPr>
          <p:nvPr/>
        </p:nvSpPr>
        <p:spPr bwMode="auto">
          <a:xfrm>
            <a:off x="6527800" y="2667000"/>
            <a:ext cx="0" cy="685800"/>
          </a:xfrm>
          <a:prstGeom prst="line">
            <a:avLst/>
          </a:prstGeom>
          <a:noFill/>
          <a:ln w="28575">
            <a:solidFill>
              <a:srgbClr val="FF0000"/>
            </a:solidFill>
            <a:prstDash val="dash"/>
            <a:round/>
            <a:headEnd/>
            <a:tailEnd/>
          </a:ln>
          <a:effectLst/>
        </p:spPr>
        <p:txBody>
          <a:bodyPr/>
          <a:lstStyle/>
          <a:p>
            <a:endParaRPr lang="en-US"/>
          </a:p>
        </p:txBody>
      </p:sp>
      <p:sp>
        <p:nvSpPr>
          <p:cNvPr id="86046" name="Line 30"/>
          <p:cNvSpPr>
            <a:spLocks noChangeShapeType="1"/>
          </p:cNvSpPr>
          <p:nvPr/>
        </p:nvSpPr>
        <p:spPr bwMode="auto">
          <a:xfrm>
            <a:off x="4241800" y="3276600"/>
            <a:ext cx="220980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86047" name="Text Box 31"/>
          <p:cNvSpPr txBox="1">
            <a:spLocks noChangeArrowheads="1"/>
          </p:cNvSpPr>
          <p:nvPr/>
        </p:nvSpPr>
        <p:spPr bwMode="auto">
          <a:xfrm>
            <a:off x="4394200" y="3352800"/>
            <a:ext cx="1905000" cy="366713"/>
          </a:xfrm>
          <a:prstGeom prst="rect">
            <a:avLst/>
          </a:prstGeom>
          <a:noFill/>
          <a:ln w="9525">
            <a:noFill/>
            <a:miter lim="800000"/>
            <a:headEnd/>
            <a:tailEnd/>
          </a:ln>
          <a:effectLst/>
        </p:spPr>
        <p:txBody>
          <a:bodyPr>
            <a:spAutoFit/>
          </a:bodyPr>
          <a:lstStyle/>
          <a:p>
            <a:pPr algn="ctr">
              <a:spcBef>
                <a:spcPct val="50000"/>
              </a:spcBef>
            </a:pPr>
            <a:r>
              <a:rPr lang="en-US"/>
              <a:t>256 samples</a:t>
            </a:r>
          </a:p>
        </p:txBody>
      </p:sp>
      <p:sp>
        <p:nvSpPr>
          <p:cNvPr id="86048" name="Rectangle 32"/>
          <p:cNvSpPr>
            <a:spLocks noChangeArrowheads="1"/>
          </p:cNvSpPr>
          <p:nvPr/>
        </p:nvSpPr>
        <p:spPr bwMode="auto">
          <a:xfrm>
            <a:off x="3860800" y="4038600"/>
            <a:ext cx="2971800" cy="533400"/>
          </a:xfrm>
          <a:prstGeom prst="rect">
            <a:avLst/>
          </a:prstGeom>
          <a:noFill/>
          <a:ln w="9525">
            <a:solidFill>
              <a:schemeClr val="tx1"/>
            </a:solidFill>
            <a:miter lim="800000"/>
            <a:headEnd/>
            <a:tailEnd/>
          </a:ln>
          <a:effectLst/>
        </p:spPr>
        <p:txBody>
          <a:bodyPr wrap="none" anchor="ctr"/>
          <a:lstStyle/>
          <a:p>
            <a:endParaRPr lang="en-US"/>
          </a:p>
        </p:txBody>
      </p:sp>
      <p:sp>
        <p:nvSpPr>
          <p:cNvPr id="86049" name="Line 33"/>
          <p:cNvSpPr>
            <a:spLocks noChangeShapeType="1"/>
          </p:cNvSpPr>
          <p:nvPr/>
        </p:nvSpPr>
        <p:spPr bwMode="auto">
          <a:xfrm flipV="1">
            <a:off x="4165600" y="3810000"/>
            <a:ext cx="0" cy="228600"/>
          </a:xfrm>
          <a:prstGeom prst="line">
            <a:avLst/>
          </a:prstGeom>
          <a:noFill/>
          <a:ln w="9525">
            <a:solidFill>
              <a:schemeClr val="tx1"/>
            </a:solidFill>
            <a:round/>
            <a:headEnd type="triangle" w="med" len="med"/>
            <a:tailEnd/>
          </a:ln>
          <a:effectLst/>
        </p:spPr>
        <p:txBody>
          <a:bodyPr/>
          <a:lstStyle/>
          <a:p>
            <a:endParaRPr lang="en-US"/>
          </a:p>
        </p:txBody>
      </p:sp>
      <p:sp>
        <p:nvSpPr>
          <p:cNvPr id="86050" name="Line 34"/>
          <p:cNvSpPr>
            <a:spLocks noChangeShapeType="1"/>
          </p:cNvSpPr>
          <p:nvPr/>
        </p:nvSpPr>
        <p:spPr bwMode="auto">
          <a:xfrm flipV="1">
            <a:off x="6604000" y="3810000"/>
            <a:ext cx="0" cy="228600"/>
          </a:xfrm>
          <a:prstGeom prst="line">
            <a:avLst/>
          </a:prstGeom>
          <a:noFill/>
          <a:ln w="9525">
            <a:solidFill>
              <a:schemeClr val="tx1"/>
            </a:solidFill>
            <a:round/>
            <a:headEnd type="triangle" w="med" len="med"/>
            <a:tailEnd/>
          </a:ln>
          <a:effectLst/>
        </p:spPr>
        <p:txBody>
          <a:bodyPr/>
          <a:lstStyle/>
          <a:p>
            <a:endParaRPr lang="en-US"/>
          </a:p>
        </p:txBody>
      </p:sp>
      <p:sp>
        <p:nvSpPr>
          <p:cNvPr id="86051" name="Line 35"/>
          <p:cNvSpPr>
            <a:spLocks noChangeShapeType="1"/>
          </p:cNvSpPr>
          <p:nvPr/>
        </p:nvSpPr>
        <p:spPr bwMode="auto">
          <a:xfrm flipV="1">
            <a:off x="4470400" y="3810000"/>
            <a:ext cx="0" cy="228600"/>
          </a:xfrm>
          <a:prstGeom prst="line">
            <a:avLst/>
          </a:prstGeom>
          <a:noFill/>
          <a:ln w="9525">
            <a:solidFill>
              <a:schemeClr val="tx1"/>
            </a:solidFill>
            <a:round/>
            <a:headEnd type="triangle" w="med" len="med"/>
            <a:tailEnd/>
          </a:ln>
          <a:effectLst/>
        </p:spPr>
        <p:txBody>
          <a:bodyPr/>
          <a:lstStyle/>
          <a:p>
            <a:endParaRPr lang="en-US"/>
          </a:p>
        </p:txBody>
      </p:sp>
      <p:sp>
        <p:nvSpPr>
          <p:cNvPr id="86052" name="Line 36"/>
          <p:cNvSpPr>
            <a:spLocks noChangeShapeType="1"/>
          </p:cNvSpPr>
          <p:nvPr/>
        </p:nvSpPr>
        <p:spPr bwMode="auto">
          <a:xfrm flipV="1">
            <a:off x="6070600" y="3810000"/>
            <a:ext cx="0" cy="228600"/>
          </a:xfrm>
          <a:prstGeom prst="line">
            <a:avLst/>
          </a:prstGeom>
          <a:noFill/>
          <a:ln w="9525">
            <a:solidFill>
              <a:schemeClr val="tx1"/>
            </a:solidFill>
            <a:round/>
            <a:headEnd type="triangle" w="med" len="med"/>
            <a:tailEnd/>
          </a:ln>
          <a:effectLst/>
        </p:spPr>
        <p:txBody>
          <a:bodyPr/>
          <a:lstStyle/>
          <a:p>
            <a:endParaRPr lang="en-US"/>
          </a:p>
        </p:txBody>
      </p:sp>
      <p:sp>
        <p:nvSpPr>
          <p:cNvPr id="86053" name="Line 37"/>
          <p:cNvSpPr>
            <a:spLocks noChangeShapeType="1"/>
          </p:cNvSpPr>
          <p:nvPr/>
        </p:nvSpPr>
        <p:spPr bwMode="auto">
          <a:xfrm flipV="1">
            <a:off x="6375400" y="3810000"/>
            <a:ext cx="0" cy="228600"/>
          </a:xfrm>
          <a:prstGeom prst="line">
            <a:avLst/>
          </a:prstGeom>
          <a:noFill/>
          <a:ln w="9525">
            <a:solidFill>
              <a:schemeClr val="tx1"/>
            </a:solidFill>
            <a:round/>
            <a:headEnd type="triangle" w="med" len="med"/>
            <a:tailEnd/>
          </a:ln>
          <a:effectLst/>
        </p:spPr>
        <p:txBody>
          <a:bodyPr/>
          <a:lstStyle/>
          <a:p>
            <a:endParaRPr lang="en-US"/>
          </a:p>
        </p:txBody>
      </p:sp>
      <p:graphicFrame>
        <p:nvGraphicFramePr>
          <p:cNvPr id="86054" name="Object 38"/>
          <p:cNvGraphicFramePr>
            <a:graphicFrameLocks noChangeAspect="1"/>
          </p:cNvGraphicFramePr>
          <p:nvPr/>
        </p:nvGraphicFramePr>
        <p:xfrm>
          <a:off x="4927600" y="3733800"/>
          <a:ext cx="533400" cy="228600"/>
        </p:xfrm>
        <a:graphic>
          <a:graphicData uri="http://schemas.openxmlformats.org/presentationml/2006/ole">
            <p:oleObj spid="_x0000_s191491" name="Equation" r:id="rId5" imgW="177480" imgH="75960" progId="Equation.3">
              <p:embed/>
            </p:oleObj>
          </a:graphicData>
        </a:graphic>
      </p:graphicFrame>
      <p:sp>
        <p:nvSpPr>
          <p:cNvPr id="86055" name="Text Box 39"/>
          <p:cNvSpPr txBox="1">
            <a:spLocks noChangeArrowheads="1"/>
          </p:cNvSpPr>
          <p:nvPr/>
        </p:nvSpPr>
        <p:spPr bwMode="auto">
          <a:xfrm>
            <a:off x="4699000" y="4191000"/>
            <a:ext cx="1295400" cy="366713"/>
          </a:xfrm>
          <a:prstGeom prst="rect">
            <a:avLst/>
          </a:prstGeom>
          <a:noFill/>
          <a:ln w="9525">
            <a:noFill/>
            <a:miter lim="800000"/>
            <a:headEnd/>
            <a:tailEnd/>
          </a:ln>
          <a:effectLst/>
        </p:spPr>
        <p:txBody>
          <a:bodyPr>
            <a:spAutoFit/>
          </a:bodyPr>
          <a:lstStyle/>
          <a:p>
            <a:pPr algn="ctr">
              <a:spcBef>
                <a:spcPct val="50000"/>
              </a:spcBef>
            </a:pPr>
            <a:r>
              <a:rPr lang="en-US" b="1"/>
              <a:t>FFT</a:t>
            </a:r>
          </a:p>
        </p:txBody>
      </p:sp>
      <p:sp>
        <p:nvSpPr>
          <p:cNvPr id="86056" name="Line 40"/>
          <p:cNvSpPr>
            <a:spLocks noChangeShapeType="1"/>
          </p:cNvSpPr>
          <p:nvPr/>
        </p:nvSpPr>
        <p:spPr bwMode="auto">
          <a:xfrm flipV="1">
            <a:off x="4165600" y="4572000"/>
            <a:ext cx="0" cy="228600"/>
          </a:xfrm>
          <a:prstGeom prst="line">
            <a:avLst/>
          </a:prstGeom>
          <a:noFill/>
          <a:ln w="9525">
            <a:solidFill>
              <a:schemeClr val="tx1"/>
            </a:solidFill>
            <a:round/>
            <a:headEnd type="triangle" w="med" len="med"/>
            <a:tailEnd/>
          </a:ln>
          <a:effectLst/>
        </p:spPr>
        <p:txBody>
          <a:bodyPr/>
          <a:lstStyle/>
          <a:p>
            <a:endParaRPr lang="en-US"/>
          </a:p>
        </p:txBody>
      </p:sp>
      <p:sp>
        <p:nvSpPr>
          <p:cNvPr id="86057" name="Line 41"/>
          <p:cNvSpPr>
            <a:spLocks noChangeShapeType="1"/>
          </p:cNvSpPr>
          <p:nvPr/>
        </p:nvSpPr>
        <p:spPr bwMode="auto">
          <a:xfrm flipV="1">
            <a:off x="6604000" y="4572000"/>
            <a:ext cx="0" cy="228600"/>
          </a:xfrm>
          <a:prstGeom prst="line">
            <a:avLst/>
          </a:prstGeom>
          <a:noFill/>
          <a:ln w="9525">
            <a:solidFill>
              <a:schemeClr val="tx1"/>
            </a:solidFill>
            <a:round/>
            <a:headEnd type="triangle" w="med" len="med"/>
            <a:tailEnd/>
          </a:ln>
          <a:effectLst/>
        </p:spPr>
        <p:txBody>
          <a:bodyPr/>
          <a:lstStyle/>
          <a:p>
            <a:endParaRPr lang="en-US"/>
          </a:p>
        </p:txBody>
      </p:sp>
      <p:sp>
        <p:nvSpPr>
          <p:cNvPr id="86058" name="Line 42"/>
          <p:cNvSpPr>
            <a:spLocks noChangeShapeType="1"/>
          </p:cNvSpPr>
          <p:nvPr/>
        </p:nvSpPr>
        <p:spPr bwMode="auto">
          <a:xfrm flipV="1">
            <a:off x="4470400" y="4572000"/>
            <a:ext cx="0" cy="228600"/>
          </a:xfrm>
          <a:prstGeom prst="line">
            <a:avLst/>
          </a:prstGeom>
          <a:noFill/>
          <a:ln w="9525">
            <a:solidFill>
              <a:schemeClr val="tx1"/>
            </a:solidFill>
            <a:round/>
            <a:headEnd type="triangle" w="med" len="med"/>
            <a:tailEnd/>
          </a:ln>
          <a:effectLst/>
        </p:spPr>
        <p:txBody>
          <a:bodyPr/>
          <a:lstStyle/>
          <a:p>
            <a:endParaRPr lang="en-US"/>
          </a:p>
        </p:txBody>
      </p:sp>
      <p:sp>
        <p:nvSpPr>
          <p:cNvPr id="86059" name="Line 43"/>
          <p:cNvSpPr>
            <a:spLocks noChangeShapeType="1"/>
          </p:cNvSpPr>
          <p:nvPr/>
        </p:nvSpPr>
        <p:spPr bwMode="auto">
          <a:xfrm flipV="1">
            <a:off x="6070600" y="4572000"/>
            <a:ext cx="0" cy="228600"/>
          </a:xfrm>
          <a:prstGeom prst="line">
            <a:avLst/>
          </a:prstGeom>
          <a:noFill/>
          <a:ln w="9525">
            <a:solidFill>
              <a:schemeClr val="tx1"/>
            </a:solidFill>
            <a:round/>
            <a:headEnd type="triangle" w="med" len="med"/>
            <a:tailEnd/>
          </a:ln>
          <a:effectLst/>
        </p:spPr>
        <p:txBody>
          <a:bodyPr/>
          <a:lstStyle/>
          <a:p>
            <a:endParaRPr lang="en-US"/>
          </a:p>
        </p:txBody>
      </p:sp>
      <p:sp>
        <p:nvSpPr>
          <p:cNvPr id="86060" name="Line 44"/>
          <p:cNvSpPr>
            <a:spLocks noChangeShapeType="1"/>
          </p:cNvSpPr>
          <p:nvPr/>
        </p:nvSpPr>
        <p:spPr bwMode="auto">
          <a:xfrm flipV="1">
            <a:off x="6375400" y="4572000"/>
            <a:ext cx="0" cy="228600"/>
          </a:xfrm>
          <a:prstGeom prst="line">
            <a:avLst/>
          </a:prstGeom>
          <a:noFill/>
          <a:ln w="9525">
            <a:solidFill>
              <a:schemeClr val="tx1"/>
            </a:solidFill>
            <a:round/>
            <a:headEnd type="triangle" w="med" len="med"/>
            <a:tailEnd/>
          </a:ln>
          <a:effectLst/>
        </p:spPr>
        <p:txBody>
          <a:bodyPr/>
          <a:lstStyle/>
          <a:p>
            <a:endParaRPr lang="en-US"/>
          </a:p>
        </p:txBody>
      </p:sp>
      <p:graphicFrame>
        <p:nvGraphicFramePr>
          <p:cNvPr id="86061" name="Object 45"/>
          <p:cNvGraphicFramePr>
            <a:graphicFrameLocks noChangeAspect="1"/>
          </p:cNvGraphicFramePr>
          <p:nvPr/>
        </p:nvGraphicFramePr>
        <p:xfrm>
          <a:off x="5105400" y="4572000"/>
          <a:ext cx="533400" cy="228600"/>
        </p:xfrm>
        <a:graphic>
          <a:graphicData uri="http://schemas.openxmlformats.org/presentationml/2006/ole">
            <p:oleObj spid="_x0000_s191492" name="Equation" r:id="rId6" imgW="177480" imgH="75960" progId="Equation.3">
              <p:embed/>
            </p:oleObj>
          </a:graphicData>
        </a:graphic>
      </p:graphicFrame>
      <p:graphicFrame>
        <p:nvGraphicFramePr>
          <p:cNvPr id="86062" name="Object 46"/>
          <p:cNvGraphicFramePr>
            <a:graphicFrameLocks noChangeAspect="1"/>
          </p:cNvGraphicFramePr>
          <p:nvPr/>
        </p:nvGraphicFramePr>
        <p:xfrm>
          <a:off x="6278563" y="4953000"/>
          <a:ext cx="803275" cy="357188"/>
        </p:xfrm>
        <a:graphic>
          <a:graphicData uri="http://schemas.openxmlformats.org/presentationml/2006/ole">
            <p:oleObj spid="_x0000_s191493" name="Equation" r:id="rId7" imgW="457200" imgH="203040" progId="Equation.3">
              <p:embed/>
            </p:oleObj>
          </a:graphicData>
        </a:graphic>
      </p:graphicFrame>
      <p:graphicFrame>
        <p:nvGraphicFramePr>
          <p:cNvPr id="86063" name="Object 47"/>
          <p:cNvGraphicFramePr>
            <a:graphicFrameLocks noChangeAspect="1"/>
          </p:cNvGraphicFramePr>
          <p:nvPr/>
        </p:nvGraphicFramePr>
        <p:xfrm>
          <a:off x="5227638" y="5029200"/>
          <a:ext cx="558800" cy="357188"/>
        </p:xfrm>
        <a:graphic>
          <a:graphicData uri="http://schemas.openxmlformats.org/presentationml/2006/ole">
            <p:oleObj spid="_x0000_s191494" name="Equation" r:id="rId8" imgW="317160" imgH="203040" progId="Equation.3">
              <p:embed/>
            </p:oleObj>
          </a:graphicData>
        </a:graphic>
      </p:graphicFrame>
      <p:graphicFrame>
        <p:nvGraphicFramePr>
          <p:cNvPr id="86064" name="Object 48"/>
          <p:cNvGraphicFramePr>
            <a:graphicFrameLocks noChangeAspect="1"/>
          </p:cNvGraphicFramePr>
          <p:nvPr/>
        </p:nvGraphicFramePr>
        <p:xfrm>
          <a:off x="714375" y="5791200"/>
          <a:ext cx="4202113" cy="423863"/>
        </p:xfrm>
        <a:graphic>
          <a:graphicData uri="http://schemas.openxmlformats.org/presentationml/2006/ole">
            <p:oleObj spid="_x0000_s191495" name="Equation" r:id="rId9" imgW="2387520" imgH="241200" progId="Equation.3">
              <p:embed/>
            </p:oleObj>
          </a:graphicData>
        </a:graphic>
      </p:graphicFrame>
      <p:graphicFrame>
        <p:nvGraphicFramePr>
          <p:cNvPr id="86065" name="Object 49"/>
          <p:cNvGraphicFramePr>
            <a:graphicFrameLocks noChangeAspect="1"/>
          </p:cNvGraphicFramePr>
          <p:nvPr/>
        </p:nvGraphicFramePr>
        <p:xfrm>
          <a:off x="6400800" y="1752600"/>
          <a:ext cx="303213" cy="419100"/>
        </p:xfrm>
        <a:graphic>
          <a:graphicData uri="http://schemas.openxmlformats.org/presentationml/2006/ole">
            <p:oleObj spid="_x0000_s191496" name="Equation" r:id="rId10" imgW="164880" imgH="228600" progId="Equation.3">
              <p:embed/>
            </p:oleObj>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8068" name="Object 4"/>
          <p:cNvGraphicFramePr>
            <a:graphicFrameLocks noChangeAspect="1"/>
          </p:cNvGraphicFramePr>
          <p:nvPr/>
        </p:nvGraphicFramePr>
        <p:xfrm>
          <a:off x="1552575" y="609600"/>
          <a:ext cx="4202113" cy="423863"/>
        </p:xfrm>
        <a:graphic>
          <a:graphicData uri="http://schemas.openxmlformats.org/presentationml/2006/ole">
            <p:oleObj spid="_x0000_s192514" name="Equation" r:id="rId4" imgW="2387520" imgH="241200" progId="Equation.3">
              <p:embed/>
            </p:oleObj>
          </a:graphicData>
        </a:graphic>
      </p:graphicFrame>
      <p:sp>
        <p:nvSpPr>
          <p:cNvPr id="88069" name="Text Box 5"/>
          <p:cNvSpPr txBox="1">
            <a:spLocks noChangeArrowheads="1"/>
          </p:cNvSpPr>
          <p:nvPr/>
        </p:nvSpPr>
        <p:spPr bwMode="auto">
          <a:xfrm>
            <a:off x="152400" y="1219200"/>
            <a:ext cx="8001000" cy="366713"/>
          </a:xfrm>
          <a:prstGeom prst="rect">
            <a:avLst/>
          </a:prstGeom>
          <a:noFill/>
          <a:ln w="9525">
            <a:noFill/>
            <a:miter lim="800000"/>
            <a:headEnd/>
            <a:tailEnd/>
          </a:ln>
          <a:effectLst/>
        </p:spPr>
        <p:txBody>
          <a:bodyPr>
            <a:spAutoFit/>
          </a:bodyPr>
          <a:lstStyle/>
          <a:p>
            <a:pPr>
              <a:spcBef>
                <a:spcPct val="50000"/>
              </a:spcBef>
            </a:pPr>
            <a:r>
              <a:rPr lang="en-US"/>
              <a:t>Solve for               using a Wiener Filter (due to noise):</a:t>
            </a:r>
          </a:p>
        </p:txBody>
      </p:sp>
      <p:graphicFrame>
        <p:nvGraphicFramePr>
          <p:cNvPr id="88070" name="Object 6"/>
          <p:cNvGraphicFramePr>
            <a:graphicFrameLocks noChangeAspect="1"/>
          </p:cNvGraphicFramePr>
          <p:nvPr/>
        </p:nvGraphicFramePr>
        <p:xfrm>
          <a:off x="2257425" y="2144713"/>
          <a:ext cx="2486025" cy="906462"/>
        </p:xfrm>
        <a:graphic>
          <a:graphicData uri="http://schemas.openxmlformats.org/presentationml/2006/ole">
            <p:oleObj spid="_x0000_s192515" name="Equation" r:id="rId5" imgW="1358640" imgH="495000" progId="Equation.DSMT4">
              <p:embed/>
            </p:oleObj>
          </a:graphicData>
        </a:graphic>
      </p:graphicFrame>
      <p:sp>
        <p:nvSpPr>
          <p:cNvPr id="88071" name="Line 7"/>
          <p:cNvSpPr>
            <a:spLocks noChangeShapeType="1"/>
          </p:cNvSpPr>
          <p:nvPr/>
        </p:nvSpPr>
        <p:spPr bwMode="auto">
          <a:xfrm>
            <a:off x="4800600" y="3048000"/>
            <a:ext cx="0" cy="228600"/>
          </a:xfrm>
          <a:prstGeom prst="line">
            <a:avLst/>
          </a:prstGeom>
          <a:noFill/>
          <a:ln w="9525">
            <a:solidFill>
              <a:schemeClr val="tx1"/>
            </a:solidFill>
            <a:round/>
            <a:headEnd type="triangle" w="med" len="med"/>
            <a:tailEnd/>
          </a:ln>
          <a:effectLst/>
        </p:spPr>
        <p:txBody>
          <a:bodyPr/>
          <a:lstStyle/>
          <a:p>
            <a:endParaRPr lang="en-US"/>
          </a:p>
        </p:txBody>
      </p:sp>
      <p:sp>
        <p:nvSpPr>
          <p:cNvPr id="88072" name="Line 8"/>
          <p:cNvSpPr>
            <a:spLocks noChangeShapeType="1"/>
          </p:cNvSpPr>
          <p:nvPr/>
        </p:nvSpPr>
        <p:spPr bwMode="auto">
          <a:xfrm>
            <a:off x="4800600" y="3276600"/>
            <a:ext cx="762000" cy="0"/>
          </a:xfrm>
          <a:prstGeom prst="line">
            <a:avLst/>
          </a:prstGeom>
          <a:noFill/>
          <a:ln w="9525">
            <a:solidFill>
              <a:schemeClr val="tx1"/>
            </a:solidFill>
            <a:round/>
            <a:headEnd/>
            <a:tailEnd/>
          </a:ln>
          <a:effectLst/>
        </p:spPr>
        <p:txBody>
          <a:bodyPr/>
          <a:lstStyle/>
          <a:p>
            <a:endParaRPr lang="en-US"/>
          </a:p>
        </p:txBody>
      </p:sp>
      <p:sp>
        <p:nvSpPr>
          <p:cNvPr id="88073" name="Text Box 9"/>
          <p:cNvSpPr txBox="1">
            <a:spLocks noChangeArrowheads="1"/>
          </p:cNvSpPr>
          <p:nvPr/>
        </p:nvSpPr>
        <p:spPr bwMode="auto">
          <a:xfrm>
            <a:off x="5715000" y="2971800"/>
            <a:ext cx="2209800" cy="366713"/>
          </a:xfrm>
          <a:prstGeom prst="rect">
            <a:avLst/>
          </a:prstGeom>
          <a:noFill/>
          <a:ln w="9525">
            <a:noFill/>
            <a:miter lim="800000"/>
            <a:headEnd/>
            <a:tailEnd/>
          </a:ln>
          <a:effectLst/>
        </p:spPr>
        <p:txBody>
          <a:bodyPr>
            <a:spAutoFit/>
          </a:bodyPr>
          <a:lstStyle/>
          <a:p>
            <a:pPr>
              <a:spcBef>
                <a:spcPct val="50000"/>
              </a:spcBef>
            </a:pPr>
            <a:r>
              <a:rPr lang="en-US"/>
              <a:t>noise covariance</a:t>
            </a:r>
          </a:p>
        </p:txBody>
      </p:sp>
      <p:graphicFrame>
        <p:nvGraphicFramePr>
          <p:cNvPr id="88074" name="Object 10"/>
          <p:cNvGraphicFramePr>
            <a:graphicFrameLocks noChangeAspect="1"/>
          </p:cNvGraphicFramePr>
          <p:nvPr/>
        </p:nvGraphicFramePr>
        <p:xfrm>
          <a:off x="1219200" y="1219200"/>
          <a:ext cx="711200" cy="406400"/>
        </p:xfrm>
        <a:graphic>
          <a:graphicData uri="http://schemas.openxmlformats.org/presentationml/2006/ole">
            <p:oleObj spid="_x0000_s192516" name="Equation" r:id="rId6" imgW="355320" imgH="203040" progId="Equation.3">
              <p:embed/>
            </p:oleObj>
          </a:graphicData>
        </a:graphic>
      </p:graphicFrame>
      <p:sp>
        <p:nvSpPr>
          <p:cNvPr id="88075" name="Text Box 11"/>
          <p:cNvSpPr txBox="1">
            <a:spLocks noChangeArrowheads="1"/>
          </p:cNvSpPr>
          <p:nvPr/>
        </p:nvSpPr>
        <p:spPr bwMode="auto">
          <a:xfrm>
            <a:off x="0" y="3733800"/>
            <a:ext cx="9144000" cy="779463"/>
          </a:xfrm>
          <a:prstGeom prst="rect">
            <a:avLst/>
          </a:prstGeom>
          <a:noFill/>
          <a:ln w="9525">
            <a:noFill/>
            <a:miter lim="800000"/>
            <a:headEnd/>
            <a:tailEnd/>
          </a:ln>
          <a:effectLst/>
        </p:spPr>
        <p:txBody>
          <a:bodyPr>
            <a:spAutoFit/>
          </a:bodyPr>
          <a:lstStyle/>
          <a:p>
            <a:pPr>
              <a:spcBef>
                <a:spcPct val="50000"/>
              </a:spcBef>
            </a:pPr>
            <a:r>
              <a:rPr lang="en-US" b="1"/>
              <a:t>Problem</a:t>
            </a:r>
            <a:r>
              <a:rPr lang="en-US"/>
              <a:t>: when                                       we cannot compute the corresponding</a:t>
            </a:r>
          </a:p>
          <a:p>
            <a:pPr>
              <a:spcBef>
                <a:spcPct val="50000"/>
              </a:spcBef>
            </a:pPr>
            <a:r>
              <a:rPr lang="en-US"/>
              <a:t> frequency response   </a:t>
            </a:r>
          </a:p>
        </p:txBody>
      </p:sp>
      <p:graphicFrame>
        <p:nvGraphicFramePr>
          <p:cNvPr id="88077" name="Object 13"/>
          <p:cNvGraphicFramePr>
            <a:graphicFrameLocks noChangeAspect="1"/>
          </p:cNvGraphicFramePr>
          <p:nvPr/>
        </p:nvGraphicFramePr>
        <p:xfrm>
          <a:off x="2051050" y="3657600"/>
          <a:ext cx="1384300" cy="514350"/>
        </p:xfrm>
        <a:graphic>
          <a:graphicData uri="http://schemas.openxmlformats.org/presentationml/2006/ole">
            <p:oleObj spid="_x0000_s192517" name="Equation" r:id="rId7" imgW="647640" imgH="241200" progId="Equation.3">
              <p:embed/>
            </p:oleObj>
          </a:graphicData>
        </a:graphic>
      </p:graphicFrame>
      <p:graphicFrame>
        <p:nvGraphicFramePr>
          <p:cNvPr id="88078" name="Object 14"/>
          <p:cNvGraphicFramePr>
            <a:graphicFrameLocks noChangeAspect="1"/>
          </p:cNvGraphicFramePr>
          <p:nvPr/>
        </p:nvGraphicFramePr>
        <p:xfrm>
          <a:off x="2286000" y="4114800"/>
          <a:ext cx="762000" cy="434975"/>
        </p:xfrm>
        <a:graphic>
          <a:graphicData uri="http://schemas.openxmlformats.org/presentationml/2006/ole">
            <p:oleObj spid="_x0000_s192518" name="Equation" r:id="rId8" imgW="355320" imgH="203040" progId="Equation.3">
              <p:embed/>
            </p:oleObj>
          </a:graphicData>
        </a:graphic>
      </p:graphicFrame>
      <p:sp>
        <p:nvSpPr>
          <p:cNvPr id="88079" name="Text Box 15"/>
          <p:cNvSpPr txBox="1">
            <a:spLocks noChangeArrowheads="1"/>
          </p:cNvSpPr>
          <p:nvPr/>
        </p:nvSpPr>
        <p:spPr bwMode="auto">
          <a:xfrm>
            <a:off x="0" y="5334000"/>
            <a:ext cx="2514600" cy="366713"/>
          </a:xfrm>
          <a:prstGeom prst="rect">
            <a:avLst/>
          </a:prstGeom>
          <a:noFill/>
          <a:ln w="9525">
            <a:noFill/>
            <a:miter lim="800000"/>
            <a:headEnd/>
            <a:tailEnd/>
          </a:ln>
          <a:effectLst/>
        </p:spPr>
        <p:txBody>
          <a:bodyPr>
            <a:spAutoFit/>
          </a:bodyPr>
          <a:lstStyle/>
          <a:p>
            <a:pPr>
              <a:spcBef>
                <a:spcPct val="50000"/>
              </a:spcBef>
            </a:pPr>
            <a:r>
              <a:rPr lang="en-US" b="1"/>
              <a:t>Fact:  by definition,                                              </a:t>
            </a:r>
            <a:r>
              <a:rPr lang="en-US"/>
              <a:t> </a:t>
            </a:r>
          </a:p>
        </p:txBody>
      </p:sp>
      <p:graphicFrame>
        <p:nvGraphicFramePr>
          <p:cNvPr id="88080" name="Object 16"/>
          <p:cNvGraphicFramePr>
            <a:graphicFrameLocks noChangeAspect="1"/>
          </p:cNvGraphicFramePr>
          <p:nvPr/>
        </p:nvGraphicFramePr>
        <p:xfrm>
          <a:off x="2786063" y="4813300"/>
          <a:ext cx="1903412" cy="495300"/>
        </p:xfrm>
        <a:graphic>
          <a:graphicData uri="http://schemas.openxmlformats.org/presentationml/2006/ole">
            <p:oleObj spid="_x0000_s192519" name="Equation" r:id="rId9" imgW="927000" imgH="241200" progId="Equation.3">
              <p:embed/>
            </p:oleObj>
          </a:graphicData>
        </a:graphic>
      </p:graphicFrame>
      <p:graphicFrame>
        <p:nvGraphicFramePr>
          <p:cNvPr id="88082" name="Object 18"/>
          <p:cNvGraphicFramePr>
            <a:graphicFrameLocks noChangeAspect="1"/>
          </p:cNvGraphicFramePr>
          <p:nvPr/>
        </p:nvGraphicFramePr>
        <p:xfrm>
          <a:off x="5486400" y="4724400"/>
          <a:ext cx="2133600" cy="796925"/>
        </p:xfrm>
        <a:graphic>
          <a:graphicData uri="http://schemas.openxmlformats.org/presentationml/2006/ole">
            <p:oleObj spid="_x0000_s192520" name="Equation" r:id="rId10" imgW="1155600" imgH="431640" progId="Equation.3">
              <p:embed/>
            </p:oleObj>
          </a:graphicData>
        </a:graphic>
      </p:graphicFrame>
      <p:sp>
        <p:nvSpPr>
          <p:cNvPr id="88083" name="Text Box 19"/>
          <p:cNvSpPr txBox="1">
            <a:spLocks noChangeArrowheads="1"/>
          </p:cNvSpPr>
          <p:nvPr/>
        </p:nvSpPr>
        <p:spPr bwMode="auto">
          <a:xfrm>
            <a:off x="4953000" y="4876800"/>
            <a:ext cx="381000" cy="366713"/>
          </a:xfrm>
          <a:prstGeom prst="rect">
            <a:avLst/>
          </a:prstGeom>
          <a:noFill/>
          <a:ln w="9525">
            <a:noFill/>
            <a:miter lim="800000"/>
            <a:headEnd/>
            <a:tailEnd/>
          </a:ln>
          <a:effectLst/>
        </p:spPr>
        <p:txBody>
          <a:bodyPr>
            <a:spAutoFit/>
          </a:bodyPr>
          <a:lstStyle/>
          <a:p>
            <a:pPr>
              <a:spcBef>
                <a:spcPct val="50000"/>
              </a:spcBef>
            </a:pPr>
            <a:r>
              <a:rPr lang="en-US" b="1"/>
              <a:t>if</a:t>
            </a:r>
          </a:p>
        </p:txBody>
      </p:sp>
      <p:graphicFrame>
        <p:nvGraphicFramePr>
          <p:cNvPr id="88084" name="Object 20"/>
          <p:cNvGraphicFramePr>
            <a:graphicFrameLocks noChangeAspect="1"/>
          </p:cNvGraphicFramePr>
          <p:nvPr/>
        </p:nvGraphicFramePr>
        <p:xfrm>
          <a:off x="3048000" y="5867400"/>
          <a:ext cx="1328738" cy="496888"/>
        </p:xfrm>
        <a:graphic>
          <a:graphicData uri="http://schemas.openxmlformats.org/presentationml/2006/ole">
            <p:oleObj spid="_x0000_s192521" name="Equation" r:id="rId11" imgW="647640" imgH="241200" progId="Equation.3">
              <p:embed/>
            </p:oleObj>
          </a:graphicData>
        </a:graphic>
      </p:graphicFrame>
      <p:sp>
        <p:nvSpPr>
          <p:cNvPr id="88085" name="Text Box 21"/>
          <p:cNvSpPr txBox="1">
            <a:spLocks noChangeArrowheads="1"/>
          </p:cNvSpPr>
          <p:nvPr/>
        </p:nvSpPr>
        <p:spPr bwMode="auto">
          <a:xfrm>
            <a:off x="5029200" y="5867400"/>
            <a:ext cx="3505200" cy="641350"/>
          </a:xfrm>
          <a:prstGeom prst="rect">
            <a:avLst/>
          </a:prstGeom>
          <a:noFill/>
          <a:ln w="9525">
            <a:noFill/>
            <a:miter lim="800000"/>
            <a:headEnd/>
            <a:tailEnd/>
          </a:ln>
          <a:effectLst/>
        </p:spPr>
        <p:txBody>
          <a:bodyPr>
            <a:spAutoFit/>
          </a:bodyPr>
          <a:lstStyle/>
          <a:p>
            <a:pPr>
              <a:spcBef>
                <a:spcPct val="50000"/>
              </a:spcBef>
            </a:pPr>
            <a:r>
              <a:rPr lang="en-US" b="1"/>
              <a:t>otherwise (ie DC, odd values, frequency guards)</a:t>
            </a:r>
          </a:p>
        </p:txBody>
      </p:sp>
      <p:sp>
        <p:nvSpPr>
          <p:cNvPr id="88086" name="Rectangle 22"/>
          <p:cNvSpPr>
            <a:spLocks noChangeArrowheads="1"/>
          </p:cNvSpPr>
          <p:nvPr/>
        </p:nvSpPr>
        <p:spPr bwMode="auto">
          <a:xfrm>
            <a:off x="2438400" y="4648200"/>
            <a:ext cx="6248400" cy="1981200"/>
          </a:xfrm>
          <a:prstGeom prst="rect">
            <a:avLst/>
          </a:prstGeom>
          <a:no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Text Box 4"/>
          <p:cNvSpPr txBox="1">
            <a:spLocks noChangeArrowheads="1"/>
          </p:cNvSpPr>
          <p:nvPr/>
        </p:nvSpPr>
        <p:spPr bwMode="auto">
          <a:xfrm>
            <a:off x="0" y="0"/>
            <a:ext cx="8915400" cy="779463"/>
          </a:xfrm>
          <a:prstGeom prst="rect">
            <a:avLst/>
          </a:prstGeom>
          <a:noFill/>
          <a:ln w="9525">
            <a:noFill/>
            <a:miter lim="800000"/>
            <a:headEnd/>
            <a:tailEnd/>
          </a:ln>
          <a:effectLst/>
        </p:spPr>
        <p:txBody>
          <a:bodyPr>
            <a:spAutoFit/>
          </a:bodyPr>
          <a:lstStyle/>
          <a:p>
            <a:pPr>
              <a:spcBef>
                <a:spcPct val="50000"/>
              </a:spcBef>
            </a:pPr>
            <a:r>
              <a:rPr lang="en-US" b="1"/>
              <a:t>Two solutions:</a:t>
            </a:r>
          </a:p>
          <a:p>
            <a:pPr>
              <a:spcBef>
                <a:spcPct val="50000"/>
              </a:spcBef>
            </a:pPr>
            <a:r>
              <a:rPr lang="en-US" b="1"/>
              <a:t>1. </a:t>
            </a:r>
            <a:r>
              <a:rPr lang="en-US"/>
              <a:t>Compute the channel estimate </a:t>
            </a:r>
            <a:endParaRPr lang="en-US" b="1"/>
          </a:p>
        </p:txBody>
      </p:sp>
      <p:graphicFrame>
        <p:nvGraphicFramePr>
          <p:cNvPr id="89093" name="Object 5"/>
          <p:cNvGraphicFramePr>
            <a:graphicFrameLocks noChangeAspect="1"/>
          </p:cNvGraphicFramePr>
          <p:nvPr/>
        </p:nvGraphicFramePr>
        <p:xfrm>
          <a:off x="2770188" y="990600"/>
          <a:ext cx="2530475" cy="928688"/>
        </p:xfrm>
        <a:graphic>
          <a:graphicData uri="http://schemas.openxmlformats.org/presentationml/2006/ole">
            <p:oleObj spid="_x0000_s193538" name="Equation" r:id="rId4" imgW="1384200" imgH="507960" progId="Equation.3">
              <p:embed/>
            </p:oleObj>
          </a:graphicData>
        </a:graphic>
      </p:graphicFrame>
      <p:sp>
        <p:nvSpPr>
          <p:cNvPr id="89094" name="Text Box 6"/>
          <p:cNvSpPr txBox="1">
            <a:spLocks noChangeArrowheads="1"/>
          </p:cNvSpPr>
          <p:nvPr/>
        </p:nvSpPr>
        <p:spPr bwMode="auto">
          <a:xfrm>
            <a:off x="0" y="1905000"/>
            <a:ext cx="7543800" cy="366713"/>
          </a:xfrm>
          <a:prstGeom prst="rect">
            <a:avLst/>
          </a:prstGeom>
          <a:noFill/>
          <a:ln w="9525">
            <a:noFill/>
            <a:miter lim="800000"/>
            <a:headEnd/>
            <a:tailEnd/>
          </a:ln>
          <a:effectLst/>
        </p:spPr>
        <p:txBody>
          <a:bodyPr>
            <a:spAutoFit/>
          </a:bodyPr>
          <a:lstStyle/>
          <a:p>
            <a:pPr>
              <a:spcBef>
                <a:spcPct val="50000"/>
              </a:spcBef>
            </a:pPr>
            <a:r>
              <a:rPr lang="en-US"/>
              <a:t>only for the frequencies </a:t>
            </a:r>
            <a:r>
              <a:rPr lang="en-US" i="1"/>
              <a:t>k</a:t>
            </a:r>
            <a:r>
              <a:rPr lang="en-US"/>
              <a:t> such that </a:t>
            </a:r>
          </a:p>
        </p:txBody>
      </p:sp>
      <p:graphicFrame>
        <p:nvGraphicFramePr>
          <p:cNvPr id="89095" name="Object 7"/>
          <p:cNvGraphicFramePr>
            <a:graphicFrameLocks noChangeAspect="1"/>
          </p:cNvGraphicFramePr>
          <p:nvPr/>
        </p:nvGraphicFramePr>
        <p:xfrm>
          <a:off x="3271838" y="2514600"/>
          <a:ext cx="1331912" cy="496888"/>
        </p:xfrm>
        <a:graphic>
          <a:graphicData uri="http://schemas.openxmlformats.org/presentationml/2006/ole">
            <p:oleObj spid="_x0000_s193539" name="Equation" r:id="rId5" imgW="647640" imgH="241200" progId="Equation.3">
              <p:embed/>
            </p:oleObj>
          </a:graphicData>
        </a:graphic>
      </p:graphicFrame>
      <p:sp>
        <p:nvSpPr>
          <p:cNvPr id="89096" name="Text Box 8"/>
          <p:cNvSpPr txBox="1">
            <a:spLocks noChangeArrowheads="1"/>
          </p:cNvSpPr>
          <p:nvPr/>
        </p:nvSpPr>
        <p:spPr bwMode="auto">
          <a:xfrm>
            <a:off x="0" y="3276600"/>
            <a:ext cx="9144000" cy="641350"/>
          </a:xfrm>
          <a:prstGeom prst="rect">
            <a:avLst/>
          </a:prstGeom>
          <a:noFill/>
          <a:ln w="9525">
            <a:noFill/>
            <a:miter lim="800000"/>
            <a:headEnd/>
            <a:tailEnd/>
          </a:ln>
          <a:effectLst/>
        </p:spPr>
        <p:txBody>
          <a:bodyPr>
            <a:spAutoFit/>
          </a:bodyPr>
          <a:lstStyle/>
          <a:p>
            <a:pPr>
              <a:spcBef>
                <a:spcPct val="50000"/>
              </a:spcBef>
            </a:pPr>
            <a:r>
              <a:rPr lang="en-US"/>
              <a:t>and interpolate for the other frequencies. This might not yield good results and the channel estimate might be unreliable;</a:t>
            </a:r>
          </a:p>
        </p:txBody>
      </p:sp>
      <p:sp>
        <p:nvSpPr>
          <p:cNvPr id="89097" name="Line 9"/>
          <p:cNvSpPr>
            <a:spLocks noChangeShapeType="1"/>
          </p:cNvSpPr>
          <p:nvPr/>
        </p:nvSpPr>
        <p:spPr bwMode="auto">
          <a:xfrm>
            <a:off x="2209800" y="4114800"/>
            <a:ext cx="0" cy="1447800"/>
          </a:xfrm>
          <a:prstGeom prst="line">
            <a:avLst/>
          </a:prstGeom>
          <a:noFill/>
          <a:ln w="9525">
            <a:solidFill>
              <a:schemeClr val="tx1"/>
            </a:solidFill>
            <a:round/>
            <a:headEnd type="triangle" w="med" len="med"/>
            <a:tailEnd/>
          </a:ln>
          <a:effectLst/>
        </p:spPr>
        <p:txBody>
          <a:bodyPr/>
          <a:lstStyle/>
          <a:p>
            <a:endParaRPr lang="en-US"/>
          </a:p>
        </p:txBody>
      </p:sp>
      <p:sp>
        <p:nvSpPr>
          <p:cNvPr id="89098" name="Line 10"/>
          <p:cNvSpPr>
            <a:spLocks noChangeShapeType="1"/>
          </p:cNvSpPr>
          <p:nvPr/>
        </p:nvSpPr>
        <p:spPr bwMode="auto">
          <a:xfrm>
            <a:off x="2057400" y="5410200"/>
            <a:ext cx="3733800" cy="0"/>
          </a:xfrm>
          <a:prstGeom prst="line">
            <a:avLst/>
          </a:prstGeom>
          <a:noFill/>
          <a:ln w="9525">
            <a:solidFill>
              <a:schemeClr val="tx1"/>
            </a:solidFill>
            <a:round/>
            <a:headEnd/>
            <a:tailEnd type="triangle" w="med" len="med"/>
          </a:ln>
          <a:effectLst/>
        </p:spPr>
        <p:txBody>
          <a:bodyPr/>
          <a:lstStyle/>
          <a:p>
            <a:endParaRPr lang="en-US"/>
          </a:p>
        </p:txBody>
      </p:sp>
      <p:graphicFrame>
        <p:nvGraphicFramePr>
          <p:cNvPr id="89099" name="Object 11"/>
          <p:cNvGraphicFramePr>
            <a:graphicFrameLocks noChangeAspect="1"/>
          </p:cNvGraphicFramePr>
          <p:nvPr/>
        </p:nvGraphicFramePr>
        <p:xfrm>
          <a:off x="5791200" y="5486400"/>
          <a:ext cx="227013" cy="317500"/>
        </p:xfrm>
        <a:graphic>
          <a:graphicData uri="http://schemas.openxmlformats.org/presentationml/2006/ole">
            <p:oleObj spid="_x0000_s193540" name="Equation" r:id="rId6" imgW="126720" imgH="177480" progId="Equation.3">
              <p:embed/>
            </p:oleObj>
          </a:graphicData>
        </a:graphic>
      </p:graphicFrame>
      <p:sp>
        <p:nvSpPr>
          <p:cNvPr id="89100" name="Oval 12"/>
          <p:cNvSpPr>
            <a:spLocks noChangeArrowheads="1"/>
          </p:cNvSpPr>
          <p:nvPr/>
        </p:nvSpPr>
        <p:spPr bwMode="auto">
          <a:xfrm>
            <a:off x="3200400" y="4343400"/>
            <a:ext cx="152400" cy="152400"/>
          </a:xfrm>
          <a:prstGeom prst="ellipse">
            <a:avLst/>
          </a:prstGeom>
          <a:solidFill>
            <a:schemeClr val="tx2"/>
          </a:solidFill>
          <a:ln w="9525">
            <a:solidFill>
              <a:schemeClr val="tx1"/>
            </a:solidFill>
            <a:round/>
            <a:headEnd/>
            <a:tailEnd/>
          </a:ln>
          <a:effectLst/>
        </p:spPr>
        <p:txBody>
          <a:bodyPr wrap="none" anchor="ctr"/>
          <a:lstStyle/>
          <a:p>
            <a:endParaRPr lang="en-US"/>
          </a:p>
        </p:txBody>
      </p:sp>
      <p:sp>
        <p:nvSpPr>
          <p:cNvPr id="89101" name="Oval 13"/>
          <p:cNvSpPr>
            <a:spLocks noChangeArrowheads="1"/>
          </p:cNvSpPr>
          <p:nvPr/>
        </p:nvSpPr>
        <p:spPr bwMode="auto">
          <a:xfrm>
            <a:off x="3962400" y="4495800"/>
            <a:ext cx="152400" cy="152400"/>
          </a:xfrm>
          <a:prstGeom prst="ellipse">
            <a:avLst/>
          </a:prstGeom>
          <a:solidFill>
            <a:schemeClr val="tx2"/>
          </a:solidFill>
          <a:ln w="9525">
            <a:solidFill>
              <a:schemeClr val="tx1"/>
            </a:solidFill>
            <a:round/>
            <a:headEnd/>
            <a:tailEnd/>
          </a:ln>
          <a:effectLst/>
        </p:spPr>
        <p:txBody>
          <a:bodyPr wrap="none" anchor="ctr"/>
          <a:lstStyle/>
          <a:p>
            <a:endParaRPr lang="en-US"/>
          </a:p>
        </p:txBody>
      </p:sp>
      <p:sp>
        <p:nvSpPr>
          <p:cNvPr id="89102" name="Line 14"/>
          <p:cNvSpPr>
            <a:spLocks noChangeShapeType="1"/>
          </p:cNvSpPr>
          <p:nvPr/>
        </p:nvSpPr>
        <p:spPr bwMode="auto">
          <a:xfrm>
            <a:off x="3276600" y="4419600"/>
            <a:ext cx="0" cy="1066800"/>
          </a:xfrm>
          <a:prstGeom prst="line">
            <a:avLst/>
          </a:prstGeom>
          <a:noFill/>
          <a:ln w="9525">
            <a:solidFill>
              <a:schemeClr val="tx1"/>
            </a:solidFill>
            <a:round/>
            <a:headEnd/>
            <a:tailEnd/>
          </a:ln>
          <a:effectLst/>
        </p:spPr>
        <p:txBody>
          <a:bodyPr/>
          <a:lstStyle/>
          <a:p>
            <a:endParaRPr lang="en-US"/>
          </a:p>
        </p:txBody>
      </p:sp>
      <p:sp>
        <p:nvSpPr>
          <p:cNvPr id="89103" name="Line 15"/>
          <p:cNvSpPr>
            <a:spLocks noChangeShapeType="1"/>
          </p:cNvSpPr>
          <p:nvPr/>
        </p:nvSpPr>
        <p:spPr bwMode="auto">
          <a:xfrm>
            <a:off x="4038600" y="4572000"/>
            <a:ext cx="0" cy="914400"/>
          </a:xfrm>
          <a:prstGeom prst="line">
            <a:avLst/>
          </a:prstGeom>
          <a:noFill/>
          <a:ln w="9525">
            <a:solidFill>
              <a:schemeClr val="tx1"/>
            </a:solidFill>
            <a:round/>
            <a:headEnd/>
            <a:tailEnd/>
          </a:ln>
          <a:effectLst/>
        </p:spPr>
        <p:txBody>
          <a:bodyPr/>
          <a:lstStyle/>
          <a:p>
            <a:endParaRPr lang="en-US"/>
          </a:p>
        </p:txBody>
      </p:sp>
      <p:sp>
        <p:nvSpPr>
          <p:cNvPr id="89104" name="Oval 16"/>
          <p:cNvSpPr>
            <a:spLocks noChangeArrowheads="1"/>
          </p:cNvSpPr>
          <p:nvPr/>
        </p:nvSpPr>
        <p:spPr bwMode="auto">
          <a:xfrm>
            <a:off x="3581400" y="4419600"/>
            <a:ext cx="152400" cy="1524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89105" name="Line 17"/>
          <p:cNvSpPr>
            <a:spLocks noChangeShapeType="1"/>
          </p:cNvSpPr>
          <p:nvPr/>
        </p:nvSpPr>
        <p:spPr bwMode="auto">
          <a:xfrm>
            <a:off x="3657600" y="4572000"/>
            <a:ext cx="0" cy="914400"/>
          </a:xfrm>
          <a:prstGeom prst="line">
            <a:avLst/>
          </a:prstGeom>
          <a:noFill/>
          <a:ln w="9525">
            <a:solidFill>
              <a:schemeClr val="tx1"/>
            </a:solidFill>
            <a:round/>
            <a:headEnd/>
            <a:tailEnd/>
          </a:ln>
          <a:effectLst/>
        </p:spPr>
        <p:txBody>
          <a:bodyPr/>
          <a:lstStyle/>
          <a:p>
            <a:endParaRPr lang="en-US"/>
          </a:p>
        </p:txBody>
      </p:sp>
      <p:graphicFrame>
        <p:nvGraphicFramePr>
          <p:cNvPr id="89106" name="Object 18"/>
          <p:cNvGraphicFramePr>
            <a:graphicFrameLocks noChangeAspect="1"/>
          </p:cNvGraphicFramePr>
          <p:nvPr/>
        </p:nvGraphicFramePr>
        <p:xfrm>
          <a:off x="4191000" y="4724400"/>
          <a:ext cx="622300" cy="266700"/>
        </p:xfrm>
        <a:graphic>
          <a:graphicData uri="http://schemas.openxmlformats.org/presentationml/2006/ole">
            <p:oleObj spid="_x0000_s193541" name="Equation" r:id="rId7" imgW="177480" imgH="75960" progId="Equation.3">
              <p:embed/>
            </p:oleObj>
          </a:graphicData>
        </a:graphic>
      </p:graphicFrame>
      <p:graphicFrame>
        <p:nvGraphicFramePr>
          <p:cNvPr id="89107" name="Object 19"/>
          <p:cNvGraphicFramePr>
            <a:graphicFrameLocks noChangeAspect="1"/>
          </p:cNvGraphicFramePr>
          <p:nvPr/>
        </p:nvGraphicFramePr>
        <p:xfrm>
          <a:off x="2438400" y="4724400"/>
          <a:ext cx="622300" cy="266700"/>
        </p:xfrm>
        <a:graphic>
          <a:graphicData uri="http://schemas.openxmlformats.org/presentationml/2006/ole">
            <p:oleObj spid="_x0000_s193542" name="Equation" r:id="rId8" imgW="177480" imgH="75960" progId="Equation.3">
              <p:embed/>
            </p:oleObj>
          </a:graphicData>
        </a:graphic>
      </p:graphicFrame>
      <p:sp>
        <p:nvSpPr>
          <p:cNvPr id="89108" name="Line 20"/>
          <p:cNvSpPr>
            <a:spLocks noChangeShapeType="1"/>
          </p:cNvSpPr>
          <p:nvPr/>
        </p:nvSpPr>
        <p:spPr bwMode="auto">
          <a:xfrm flipV="1">
            <a:off x="3352800" y="4038600"/>
            <a:ext cx="381000" cy="228600"/>
          </a:xfrm>
          <a:prstGeom prst="line">
            <a:avLst/>
          </a:prstGeom>
          <a:noFill/>
          <a:ln w="9525">
            <a:solidFill>
              <a:schemeClr val="tx1"/>
            </a:solidFill>
            <a:round/>
            <a:headEnd type="triangle" w="med" len="med"/>
            <a:tailEnd/>
          </a:ln>
          <a:effectLst/>
        </p:spPr>
        <p:txBody>
          <a:bodyPr/>
          <a:lstStyle/>
          <a:p>
            <a:endParaRPr lang="en-US"/>
          </a:p>
        </p:txBody>
      </p:sp>
      <p:sp>
        <p:nvSpPr>
          <p:cNvPr id="89109" name="Line 21"/>
          <p:cNvSpPr>
            <a:spLocks noChangeShapeType="1"/>
          </p:cNvSpPr>
          <p:nvPr/>
        </p:nvSpPr>
        <p:spPr bwMode="auto">
          <a:xfrm flipH="1" flipV="1">
            <a:off x="3962400" y="4114800"/>
            <a:ext cx="76200" cy="304800"/>
          </a:xfrm>
          <a:prstGeom prst="line">
            <a:avLst/>
          </a:prstGeom>
          <a:noFill/>
          <a:ln w="9525">
            <a:solidFill>
              <a:schemeClr val="tx1"/>
            </a:solidFill>
            <a:round/>
            <a:headEnd type="triangle" w="med" len="med"/>
            <a:tailEnd/>
          </a:ln>
          <a:effectLst/>
        </p:spPr>
        <p:txBody>
          <a:bodyPr/>
          <a:lstStyle/>
          <a:p>
            <a:endParaRPr lang="en-US"/>
          </a:p>
        </p:txBody>
      </p:sp>
      <p:sp>
        <p:nvSpPr>
          <p:cNvPr id="89110" name="Text Box 22"/>
          <p:cNvSpPr txBox="1">
            <a:spLocks noChangeArrowheads="1"/>
          </p:cNvSpPr>
          <p:nvPr/>
        </p:nvSpPr>
        <p:spPr bwMode="auto">
          <a:xfrm>
            <a:off x="3810000" y="3810000"/>
            <a:ext cx="1905000" cy="366713"/>
          </a:xfrm>
          <a:prstGeom prst="rect">
            <a:avLst/>
          </a:prstGeom>
          <a:noFill/>
          <a:ln w="9525">
            <a:noFill/>
            <a:miter lim="800000"/>
            <a:headEnd/>
            <a:tailEnd/>
          </a:ln>
          <a:effectLst/>
        </p:spPr>
        <p:txBody>
          <a:bodyPr>
            <a:spAutoFit/>
          </a:bodyPr>
          <a:lstStyle/>
          <a:p>
            <a:pPr>
              <a:spcBef>
                <a:spcPct val="50000"/>
              </a:spcBef>
            </a:pPr>
            <a:r>
              <a:rPr lang="en-US"/>
              <a:t>known</a:t>
            </a:r>
          </a:p>
        </p:txBody>
      </p:sp>
      <p:sp>
        <p:nvSpPr>
          <p:cNvPr id="89111" name="Line 23"/>
          <p:cNvSpPr>
            <a:spLocks noChangeShapeType="1"/>
          </p:cNvSpPr>
          <p:nvPr/>
        </p:nvSpPr>
        <p:spPr bwMode="auto">
          <a:xfrm>
            <a:off x="3810000" y="4572000"/>
            <a:ext cx="762000" cy="457200"/>
          </a:xfrm>
          <a:prstGeom prst="line">
            <a:avLst/>
          </a:prstGeom>
          <a:noFill/>
          <a:ln w="9525">
            <a:solidFill>
              <a:srgbClr val="FF0000"/>
            </a:solidFill>
            <a:round/>
            <a:headEnd type="triangle" w="med" len="med"/>
            <a:tailEnd/>
          </a:ln>
          <a:effectLst/>
        </p:spPr>
        <p:txBody>
          <a:bodyPr/>
          <a:lstStyle/>
          <a:p>
            <a:endParaRPr lang="en-US"/>
          </a:p>
        </p:txBody>
      </p:sp>
      <p:sp>
        <p:nvSpPr>
          <p:cNvPr id="89112" name="Text Box 24"/>
          <p:cNvSpPr txBox="1">
            <a:spLocks noChangeArrowheads="1"/>
          </p:cNvSpPr>
          <p:nvPr/>
        </p:nvSpPr>
        <p:spPr bwMode="auto">
          <a:xfrm>
            <a:off x="4648200" y="4953000"/>
            <a:ext cx="1295400" cy="395288"/>
          </a:xfrm>
          <a:prstGeom prst="rect">
            <a:avLst/>
          </a:prstGeom>
          <a:noFill/>
          <a:ln w="28575">
            <a:solidFill>
              <a:srgbClr val="FF0000"/>
            </a:solidFill>
            <a:miter lim="800000"/>
            <a:headEnd/>
            <a:tailEnd/>
          </a:ln>
          <a:effectLst/>
        </p:spPr>
        <p:txBody>
          <a:bodyPr>
            <a:spAutoFit/>
          </a:bodyPr>
          <a:lstStyle/>
          <a:p>
            <a:pPr algn="ctr">
              <a:spcBef>
                <a:spcPct val="50000"/>
              </a:spcBef>
            </a:pPr>
            <a:r>
              <a:rPr lang="en-US"/>
              <a:t>interpolate</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Text Box 4"/>
          <p:cNvSpPr txBox="1">
            <a:spLocks noChangeArrowheads="1"/>
          </p:cNvSpPr>
          <p:nvPr/>
        </p:nvSpPr>
        <p:spPr bwMode="auto">
          <a:xfrm>
            <a:off x="0" y="228600"/>
            <a:ext cx="9144000" cy="366713"/>
          </a:xfrm>
          <a:prstGeom prst="rect">
            <a:avLst/>
          </a:prstGeom>
          <a:noFill/>
          <a:ln w="9525">
            <a:noFill/>
            <a:miter lim="800000"/>
            <a:headEnd/>
            <a:tailEnd/>
          </a:ln>
          <a:effectLst/>
        </p:spPr>
        <p:txBody>
          <a:bodyPr>
            <a:spAutoFit/>
          </a:bodyPr>
          <a:lstStyle/>
          <a:p>
            <a:pPr>
              <a:spcBef>
                <a:spcPct val="50000"/>
              </a:spcBef>
            </a:pPr>
            <a:r>
              <a:rPr lang="en-US" b="1"/>
              <a:t>2. </a:t>
            </a:r>
          </a:p>
        </p:txBody>
      </p:sp>
      <p:sp>
        <p:nvSpPr>
          <p:cNvPr id="90117" name="Text Box 5"/>
          <p:cNvSpPr txBox="1">
            <a:spLocks noChangeArrowheads="1"/>
          </p:cNvSpPr>
          <p:nvPr/>
        </p:nvSpPr>
        <p:spPr bwMode="auto">
          <a:xfrm>
            <a:off x="381000" y="228600"/>
            <a:ext cx="8534400" cy="641350"/>
          </a:xfrm>
          <a:prstGeom prst="rect">
            <a:avLst/>
          </a:prstGeom>
          <a:noFill/>
          <a:ln w="9525">
            <a:noFill/>
            <a:miter lim="800000"/>
            <a:headEnd/>
            <a:tailEnd/>
          </a:ln>
          <a:effectLst/>
        </p:spPr>
        <p:txBody>
          <a:bodyPr>
            <a:spAutoFit/>
          </a:bodyPr>
          <a:lstStyle/>
          <a:p>
            <a:pPr>
              <a:spcBef>
                <a:spcPct val="50000"/>
              </a:spcBef>
            </a:pPr>
            <a:r>
              <a:rPr lang="en-US"/>
              <a:t>Recall the FFT and use the fact that we know the maximum length </a:t>
            </a:r>
            <a:r>
              <a:rPr lang="en-US" i="1"/>
              <a:t>L </a:t>
            </a:r>
            <a:r>
              <a:rPr lang="en-US"/>
              <a:t>of the channel impulse response</a:t>
            </a:r>
          </a:p>
        </p:txBody>
      </p:sp>
      <p:graphicFrame>
        <p:nvGraphicFramePr>
          <p:cNvPr id="90118" name="Object 6"/>
          <p:cNvGraphicFramePr>
            <a:graphicFrameLocks noChangeAspect="1"/>
          </p:cNvGraphicFramePr>
          <p:nvPr/>
        </p:nvGraphicFramePr>
        <p:xfrm>
          <a:off x="417513" y="3581400"/>
          <a:ext cx="5357812" cy="949325"/>
        </p:xfrm>
        <a:graphic>
          <a:graphicData uri="http://schemas.openxmlformats.org/presentationml/2006/ole">
            <p:oleObj spid="_x0000_s194562" name="Equation" r:id="rId4" imgW="2717640" imgH="482400" progId="Equation.DSMT4">
              <p:embed/>
            </p:oleObj>
          </a:graphicData>
        </a:graphic>
      </p:graphicFrame>
      <p:graphicFrame>
        <p:nvGraphicFramePr>
          <p:cNvPr id="90119" name="Object 7"/>
          <p:cNvGraphicFramePr>
            <a:graphicFrameLocks noChangeAspect="1"/>
          </p:cNvGraphicFramePr>
          <p:nvPr/>
        </p:nvGraphicFramePr>
        <p:xfrm>
          <a:off x="2286000" y="1295400"/>
          <a:ext cx="3130550" cy="474663"/>
        </p:xfrm>
        <a:graphic>
          <a:graphicData uri="http://schemas.openxmlformats.org/presentationml/2006/ole">
            <p:oleObj spid="_x0000_s194563" name="Equation" r:id="rId5" imgW="1587240" imgH="241200" progId="Equation.3">
              <p:embed/>
            </p:oleObj>
          </a:graphicData>
        </a:graphic>
      </p:graphicFrame>
      <p:sp>
        <p:nvSpPr>
          <p:cNvPr id="90121" name="Text Box 9"/>
          <p:cNvSpPr txBox="1">
            <a:spLocks noChangeArrowheads="1"/>
          </p:cNvSpPr>
          <p:nvPr/>
        </p:nvSpPr>
        <p:spPr bwMode="auto">
          <a:xfrm>
            <a:off x="228600" y="1981200"/>
            <a:ext cx="6705600" cy="366713"/>
          </a:xfrm>
          <a:prstGeom prst="rect">
            <a:avLst/>
          </a:prstGeom>
          <a:noFill/>
          <a:ln w="9525">
            <a:noFill/>
            <a:miter lim="800000"/>
            <a:headEnd/>
            <a:tailEnd/>
          </a:ln>
          <a:effectLst/>
        </p:spPr>
        <p:txBody>
          <a:bodyPr>
            <a:spAutoFit/>
          </a:bodyPr>
          <a:lstStyle/>
          <a:p>
            <a:pPr>
              <a:spcBef>
                <a:spcPct val="50000"/>
              </a:spcBef>
            </a:pPr>
            <a:r>
              <a:rPr lang="en-US"/>
              <a:t>Since the  preamble is such that either                               or </a:t>
            </a:r>
          </a:p>
        </p:txBody>
      </p:sp>
      <p:graphicFrame>
        <p:nvGraphicFramePr>
          <p:cNvPr id="90122" name="Object 10"/>
          <p:cNvGraphicFramePr>
            <a:graphicFrameLocks noChangeAspect="1"/>
          </p:cNvGraphicFramePr>
          <p:nvPr/>
        </p:nvGraphicFramePr>
        <p:xfrm>
          <a:off x="4572000" y="1981200"/>
          <a:ext cx="1343025" cy="457200"/>
        </p:xfrm>
        <a:graphic>
          <a:graphicData uri="http://schemas.openxmlformats.org/presentationml/2006/ole">
            <p:oleObj spid="_x0000_s194564" name="Equation" r:id="rId6" imgW="711000" imgH="241200" progId="Equation.3">
              <p:embed/>
            </p:oleObj>
          </a:graphicData>
        </a:graphic>
      </p:graphicFrame>
      <p:graphicFrame>
        <p:nvGraphicFramePr>
          <p:cNvPr id="90123" name="Object 11"/>
          <p:cNvGraphicFramePr>
            <a:graphicFrameLocks noChangeAspect="1"/>
          </p:cNvGraphicFramePr>
          <p:nvPr/>
        </p:nvGraphicFramePr>
        <p:xfrm>
          <a:off x="6553200" y="1905000"/>
          <a:ext cx="1560513" cy="506413"/>
        </p:xfrm>
        <a:graphic>
          <a:graphicData uri="http://schemas.openxmlformats.org/presentationml/2006/ole">
            <p:oleObj spid="_x0000_s194565" name="Equation" r:id="rId7" imgW="825480" imgH="266400" progId="Equation.3">
              <p:embed/>
            </p:oleObj>
          </a:graphicData>
        </a:graphic>
      </p:graphicFrame>
      <p:sp>
        <p:nvSpPr>
          <p:cNvPr id="90124" name="Text Box 12"/>
          <p:cNvSpPr txBox="1">
            <a:spLocks noChangeArrowheads="1"/>
          </p:cNvSpPr>
          <p:nvPr/>
        </p:nvSpPr>
        <p:spPr bwMode="auto">
          <a:xfrm>
            <a:off x="228600" y="2667000"/>
            <a:ext cx="5562600" cy="366713"/>
          </a:xfrm>
          <a:prstGeom prst="rect">
            <a:avLst/>
          </a:prstGeom>
          <a:noFill/>
          <a:ln w="9525">
            <a:noFill/>
            <a:miter lim="800000"/>
            <a:headEnd/>
            <a:tailEnd/>
          </a:ln>
          <a:effectLst/>
        </p:spPr>
        <p:txBody>
          <a:bodyPr>
            <a:spAutoFit/>
          </a:bodyPr>
          <a:lstStyle/>
          <a:p>
            <a:pPr>
              <a:spcBef>
                <a:spcPct val="50000"/>
              </a:spcBef>
            </a:pPr>
            <a:r>
              <a:rPr lang="en-US"/>
              <a:t>for the indices where                           we can write:</a:t>
            </a:r>
          </a:p>
        </p:txBody>
      </p:sp>
      <p:graphicFrame>
        <p:nvGraphicFramePr>
          <p:cNvPr id="90126" name="Object 14"/>
          <p:cNvGraphicFramePr>
            <a:graphicFrameLocks noChangeAspect="1"/>
          </p:cNvGraphicFramePr>
          <p:nvPr/>
        </p:nvGraphicFramePr>
        <p:xfrm>
          <a:off x="6629400" y="3886200"/>
          <a:ext cx="2133600" cy="796925"/>
        </p:xfrm>
        <a:graphic>
          <a:graphicData uri="http://schemas.openxmlformats.org/presentationml/2006/ole">
            <p:oleObj spid="_x0000_s194566" name="Equation" r:id="rId8" imgW="1155600" imgH="431640" progId="Equation.3">
              <p:embed/>
            </p:oleObj>
          </a:graphicData>
        </a:graphic>
      </p:graphicFrame>
      <p:sp>
        <p:nvSpPr>
          <p:cNvPr id="90127" name="Text Box 15"/>
          <p:cNvSpPr txBox="1">
            <a:spLocks noChangeArrowheads="1"/>
          </p:cNvSpPr>
          <p:nvPr/>
        </p:nvSpPr>
        <p:spPr bwMode="auto">
          <a:xfrm>
            <a:off x="5867400" y="3886200"/>
            <a:ext cx="533400" cy="366713"/>
          </a:xfrm>
          <a:prstGeom prst="rect">
            <a:avLst/>
          </a:prstGeom>
          <a:noFill/>
          <a:ln w="9525">
            <a:noFill/>
            <a:miter lim="800000"/>
            <a:headEnd/>
            <a:tailEnd/>
          </a:ln>
          <a:effectLst/>
        </p:spPr>
        <p:txBody>
          <a:bodyPr>
            <a:spAutoFit/>
          </a:bodyPr>
          <a:lstStyle/>
          <a:p>
            <a:pPr>
              <a:spcBef>
                <a:spcPct val="50000"/>
              </a:spcBef>
            </a:pPr>
            <a:r>
              <a:rPr lang="en-US" b="1"/>
              <a:t>for</a:t>
            </a:r>
          </a:p>
        </p:txBody>
      </p:sp>
      <p:sp>
        <p:nvSpPr>
          <p:cNvPr id="90128" name="Text Box 16"/>
          <p:cNvSpPr txBox="1">
            <a:spLocks noChangeArrowheads="1"/>
          </p:cNvSpPr>
          <p:nvPr/>
        </p:nvSpPr>
        <p:spPr bwMode="auto">
          <a:xfrm>
            <a:off x="152400" y="4800600"/>
            <a:ext cx="5791200" cy="366713"/>
          </a:xfrm>
          <a:prstGeom prst="rect">
            <a:avLst/>
          </a:prstGeom>
          <a:noFill/>
          <a:ln w="9525">
            <a:noFill/>
            <a:miter lim="800000"/>
            <a:headEnd/>
            <a:tailEnd/>
          </a:ln>
          <a:effectLst/>
        </p:spPr>
        <p:txBody>
          <a:bodyPr>
            <a:spAutoFit/>
          </a:bodyPr>
          <a:lstStyle/>
          <a:p>
            <a:pPr>
              <a:spcBef>
                <a:spcPct val="50000"/>
              </a:spcBef>
            </a:pPr>
            <a:r>
              <a:rPr lang="en-US"/>
              <a:t>so that we have </a:t>
            </a:r>
            <a:r>
              <a:rPr lang="en-US" b="1"/>
              <a:t>100 equations and </a:t>
            </a:r>
            <a:r>
              <a:rPr lang="en-US" b="1" i="1"/>
              <a:t>L=</a:t>
            </a:r>
            <a:r>
              <a:rPr lang="en-US" b="1"/>
              <a:t>64 unknowns.</a:t>
            </a:r>
          </a:p>
        </p:txBody>
      </p:sp>
      <p:graphicFrame>
        <p:nvGraphicFramePr>
          <p:cNvPr id="90135" name="Object 23"/>
          <p:cNvGraphicFramePr>
            <a:graphicFrameLocks noChangeAspect="1"/>
          </p:cNvGraphicFramePr>
          <p:nvPr/>
        </p:nvGraphicFramePr>
        <p:xfrm>
          <a:off x="2590800" y="2590800"/>
          <a:ext cx="1560513" cy="506413"/>
        </p:xfrm>
        <a:graphic>
          <a:graphicData uri="http://schemas.openxmlformats.org/presentationml/2006/ole">
            <p:oleObj spid="_x0000_s194567" name="Equation" r:id="rId9" imgW="825480" imgH="266400" progId="Equation.3">
              <p:embed/>
            </p:oleObj>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80" name="Text Box 4"/>
          <p:cNvSpPr txBox="1">
            <a:spLocks noChangeArrowheads="1"/>
          </p:cNvSpPr>
          <p:nvPr/>
        </p:nvSpPr>
        <p:spPr bwMode="auto">
          <a:xfrm>
            <a:off x="0" y="152400"/>
            <a:ext cx="8915400" cy="366713"/>
          </a:xfrm>
          <a:prstGeom prst="rect">
            <a:avLst/>
          </a:prstGeom>
          <a:noFill/>
          <a:ln w="9525">
            <a:noFill/>
            <a:miter lim="800000"/>
            <a:headEnd/>
            <a:tailEnd/>
          </a:ln>
          <a:effectLst/>
        </p:spPr>
        <p:txBody>
          <a:bodyPr>
            <a:spAutoFit/>
          </a:bodyPr>
          <a:lstStyle/>
          <a:p>
            <a:pPr>
              <a:spcBef>
                <a:spcPct val="50000"/>
              </a:spcBef>
            </a:pPr>
            <a:r>
              <a:rPr lang="en-US"/>
              <a:t>This can be written in matrix form:</a:t>
            </a:r>
          </a:p>
        </p:txBody>
      </p:sp>
      <p:graphicFrame>
        <p:nvGraphicFramePr>
          <p:cNvPr id="178181" name="Object 5"/>
          <p:cNvGraphicFramePr>
            <a:graphicFrameLocks noChangeAspect="1"/>
          </p:cNvGraphicFramePr>
          <p:nvPr/>
        </p:nvGraphicFramePr>
        <p:xfrm>
          <a:off x="971550" y="847725"/>
          <a:ext cx="4879975" cy="1062038"/>
        </p:xfrm>
        <a:graphic>
          <a:graphicData uri="http://schemas.openxmlformats.org/presentationml/2006/ole">
            <p:oleObj spid="_x0000_s195586" name="Equation" r:id="rId4" imgW="1981080" imgH="431640" progId="Equation.DSMT4">
              <p:embed/>
            </p:oleObj>
          </a:graphicData>
        </a:graphic>
      </p:graphicFrame>
      <p:graphicFrame>
        <p:nvGraphicFramePr>
          <p:cNvPr id="178182" name="Object 6"/>
          <p:cNvGraphicFramePr>
            <a:graphicFrameLocks noChangeAspect="1"/>
          </p:cNvGraphicFramePr>
          <p:nvPr/>
        </p:nvGraphicFramePr>
        <p:xfrm>
          <a:off x="6477000" y="1143000"/>
          <a:ext cx="2133600" cy="796925"/>
        </p:xfrm>
        <a:graphic>
          <a:graphicData uri="http://schemas.openxmlformats.org/presentationml/2006/ole">
            <p:oleObj spid="_x0000_s195587" name="Equation" r:id="rId5" imgW="1155600" imgH="431640" progId="Equation.3">
              <p:embed/>
            </p:oleObj>
          </a:graphicData>
        </a:graphic>
      </p:graphicFrame>
      <p:sp>
        <p:nvSpPr>
          <p:cNvPr id="178183" name="Text Box 7"/>
          <p:cNvSpPr txBox="1">
            <a:spLocks noChangeArrowheads="1"/>
          </p:cNvSpPr>
          <p:nvPr/>
        </p:nvSpPr>
        <p:spPr bwMode="auto">
          <a:xfrm>
            <a:off x="228600" y="2057400"/>
            <a:ext cx="3352800" cy="366713"/>
          </a:xfrm>
          <a:prstGeom prst="rect">
            <a:avLst/>
          </a:prstGeom>
          <a:noFill/>
          <a:ln w="9525">
            <a:noFill/>
            <a:miter lim="800000"/>
            <a:headEnd/>
            <a:tailEnd/>
          </a:ln>
          <a:effectLst/>
        </p:spPr>
        <p:txBody>
          <a:bodyPr>
            <a:spAutoFit/>
          </a:bodyPr>
          <a:lstStyle/>
          <a:p>
            <a:pPr>
              <a:spcBef>
                <a:spcPct val="50000"/>
              </a:spcBef>
            </a:pPr>
            <a:r>
              <a:rPr lang="en-US"/>
              <a:t>where</a:t>
            </a:r>
          </a:p>
        </p:txBody>
      </p:sp>
      <p:graphicFrame>
        <p:nvGraphicFramePr>
          <p:cNvPr id="178184" name="Object 8"/>
          <p:cNvGraphicFramePr>
            <a:graphicFrameLocks noChangeAspect="1"/>
          </p:cNvGraphicFramePr>
          <p:nvPr/>
        </p:nvGraphicFramePr>
        <p:xfrm>
          <a:off x="677863" y="2819400"/>
          <a:ext cx="4529137" cy="1044575"/>
        </p:xfrm>
        <a:graphic>
          <a:graphicData uri="http://schemas.openxmlformats.org/presentationml/2006/ole">
            <p:oleObj spid="_x0000_s195588" name="Equation" r:id="rId6" imgW="2095200" imgH="482400" progId="Equation.DSMT4">
              <p:embed/>
            </p:oleObj>
          </a:graphicData>
        </a:graphic>
      </p:graphicFrame>
      <p:graphicFrame>
        <p:nvGraphicFramePr>
          <p:cNvPr id="178185" name="Object 9"/>
          <p:cNvGraphicFramePr>
            <a:graphicFrameLocks noChangeAspect="1"/>
          </p:cNvGraphicFramePr>
          <p:nvPr/>
        </p:nvGraphicFramePr>
        <p:xfrm>
          <a:off x="5867400" y="2514600"/>
          <a:ext cx="1771650" cy="1905000"/>
        </p:xfrm>
        <a:graphic>
          <a:graphicData uri="http://schemas.openxmlformats.org/presentationml/2006/ole">
            <p:oleObj spid="_x0000_s195589" name="Equation" r:id="rId7" imgW="850680" imgH="914400" progId="Equation.3">
              <p:embed/>
            </p:oleObj>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8" name="Text Box 4"/>
          <p:cNvSpPr txBox="1">
            <a:spLocks noChangeArrowheads="1"/>
          </p:cNvSpPr>
          <p:nvPr/>
        </p:nvSpPr>
        <p:spPr bwMode="auto">
          <a:xfrm>
            <a:off x="0" y="228600"/>
            <a:ext cx="9144000" cy="366713"/>
          </a:xfrm>
          <a:prstGeom prst="rect">
            <a:avLst/>
          </a:prstGeom>
          <a:noFill/>
          <a:ln w="9525">
            <a:noFill/>
            <a:miter lim="800000"/>
            <a:headEnd/>
            <a:tailEnd/>
          </a:ln>
          <a:effectLst/>
        </p:spPr>
        <p:txBody>
          <a:bodyPr>
            <a:spAutoFit/>
          </a:bodyPr>
          <a:lstStyle/>
          <a:p>
            <a:pPr>
              <a:spcBef>
                <a:spcPct val="50000"/>
              </a:spcBef>
            </a:pPr>
            <a:r>
              <a:rPr lang="en-US"/>
              <a:t>Write it in matrix form:</a:t>
            </a:r>
          </a:p>
        </p:txBody>
      </p:sp>
      <p:graphicFrame>
        <p:nvGraphicFramePr>
          <p:cNvPr id="180229" name="Object 5"/>
          <p:cNvGraphicFramePr>
            <a:graphicFrameLocks noChangeAspect="1"/>
          </p:cNvGraphicFramePr>
          <p:nvPr/>
        </p:nvGraphicFramePr>
        <p:xfrm>
          <a:off x="3124200" y="4191000"/>
          <a:ext cx="1827213" cy="512763"/>
        </p:xfrm>
        <a:graphic>
          <a:graphicData uri="http://schemas.openxmlformats.org/presentationml/2006/ole">
            <p:oleObj spid="_x0000_s196610" name="Equation" r:id="rId4" imgW="634680" imgH="177480" progId="Equation.DSMT4">
              <p:embed/>
            </p:oleObj>
          </a:graphicData>
        </a:graphic>
      </p:graphicFrame>
      <p:graphicFrame>
        <p:nvGraphicFramePr>
          <p:cNvPr id="180230" name="Object 6"/>
          <p:cNvGraphicFramePr>
            <a:graphicFrameLocks noChangeAspect="1"/>
          </p:cNvGraphicFramePr>
          <p:nvPr/>
        </p:nvGraphicFramePr>
        <p:xfrm>
          <a:off x="557213" y="1447800"/>
          <a:ext cx="8147050" cy="1546225"/>
        </p:xfrm>
        <a:graphic>
          <a:graphicData uri="http://schemas.openxmlformats.org/presentationml/2006/ole">
            <p:oleObj spid="_x0000_s196611" name="Equation" r:id="rId5" imgW="3873240" imgH="736560" progId="Equation.DSMT4">
              <p:embed/>
            </p:oleObj>
          </a:graphicData>
        </a:graphic>
      </p:graphicFrame>
      <p:sp>
        <p:nvSpPr>
          <p:cNvPr id="180231" name="Line 7"/>
          <p:cNvSpPr>
            <a:spLocks noChangeShapeType="1"/>
          </p:cNvSpPr>
          <p:nvPr/>
        </p:nvSpPr>
        <p:spPr bwMode="auto">
          <a:xfrm flipH="1" flipV="1">
            <a:off x="2438400" y="3200400"/>
            <a:ext cx="609600" cy="990600"/>
          </a:xfrm>
          <a:prstGeom prst="line">
            <a:avLst/>
          </a:prstGeom>
          <a:noFill/>
          <a:ln w="9525">
            <a:solidFill>
              <a:schemeClr val="tx1"/>
            </a:solidFill>
            <a:round/>
            <a:headEnd type="triangle" w="med" len="med"/>
            <a:tailEnd/>
          </a:ln>
          <a:effectLst/>
        </p:spPr>
        <p:txBody>
          <a:bodyPr/>
          <a:lstStyle/>
          <a:p>
            <a:endParaRPr lang="en-US"/>
          </a:p>
        </p:txBody>
      </p:sp>
      <p:sp>
        <p:nvSpPr>
          <p:cNvPr id="180232" name="Line 8"/>
          <p:cNvSpPr>
            <a:spLocks noChangeShapeType="1"/>
          </p:cNvSpPr>
          <p:nvPr/>
        </p:nvSpPr>
        <p:spPr bwMode="auto">
          <a:xfrm flipH="1" flipV="1">
            <a:off x="3810000" y="3048000"/>
            <a:ext cx="76200" cy="1066800"/>
          </a:xfrm>
          <a:prstGeom prst="line">
            <a:avLst/>
          </a:prstGeom>
          <a:noFill/>
          <a:ln w="9525">
            <a:solidFill>
              <a:schemeClr val="tx1"/>
            </a:solidFill>
            <a:round/>
            <a:headEnd type="triangle" w="med" len="med"/>
            <a:tailEnd/>
          </a:ln>
          <a:effectLst/>
        </p:spPr>
        <p:txBody>
          <a:bodyPr/>
          <a:lstStyle/>
          <a:p>
            <a:endParaRPr lang="en-US"/>
          </a:p>
        </p:txBody>
      </p:sp>
      <p:sp>
        <p:nvSpPr>
          <p:cNvPr id="180233" name="Line 9"/>
          <p:cNvSpPr>
            <a:spLocks noChangeShapeType="1"/>
          </p:cNvSpPr>
          <p:nvPr/>
        </p:nvSpPr>
        <p:spPr bwMode="auto">
          <a:xfrm flipV="1">
            <a:off x="4343400" y="3048000"/>
            <a:ext cx="762000" cy="1066800"/>
          </a:xfrm>
          <a:prstGeom prst="line">
            <a:avLst/>
          </a:prstGeom>
          <a:noFill/>
          <a:ln w="9525">
            <a:solidFill>
              <a:schemeClr val="tx1"/>
            </a:solidFill>
            <a:round/>
            <a:headEnd type="triangle" w="med" len="med"/>
            <a:tailEnd/>
          </a:ln>
          <a:effectLst/>
        </p:spPr>
        <p:txBody>
          <a:bodyPr/>
          <a:lstStyle/>
          <a:p>
            <a:endParaRPr lang="en-US"/>
          </a:p>
        </p:txBody>
      </p:sp>
      <p:sp>
        <p:nvSpPr>
          <p:cNvPr id="180234" name="Line 10"/>
          <p:cNvSpPr>
            <a:spLocks noChangeShapeType="1"/>
          </p:cNvSpPr>
          <p:nvPr/>
        </p:nvSpPr>
        <p:spPr bwMode="auto">
          <a:xfrm flipV="1">
            <a:off x="5029200" y="3048000"/>
            <a:ext cx="1828800" cy="1066800"/>
          </a:xfrm>
          <a:prstGeom prst="line">
            <a:avLst/>
          </a:prstGeom>
          <a:noFill/>
          <a:ln w="9525">
            <a:solidFill>
              <a:schemeClr val="tx1"/>
            </a:solidFill>
            <a:round/>
            <a:headEnd type="triangle" w="med" len="med"/>
            <a:tailEnd/>
          </a:ln>
          <a:effectLst/>
        </p:spPr>
        <p:txBody>
          <a:bodyPr/>
          <a:lstStyle/>
          <a:p>
            <a:endParaRPr lang="en-US"/>
          </a:p>
        </p:txBody>
      </p:sp>
      <p:graphicFrame>
        <p:nvGraphicFramePr>
          <p:cNvPr id="180235" name="Object 11"/>
          <p:cNvGraphicFramePr>
            <a:graphicFrameLocks noChangeAspect="1"/>
          </p:cNvGraphicFramePr>
          <p:nvPr/>
        </p:nvGraphicFramePr>
        <p:xfrm>
          <a:off x="2209800" y="3429000"/>
          <a:ext cx="736600" cy="304800"/>
        </p:xfrm>
        <a:graphic>
          <a:graphicData uri="http://schemas.openxmlformats.org/presentationml/2006/ole">
            <p:oleObj spid="_x0000_s196612" name="Equation" r:id="rId6" imgW="431640" imgH="177480" progId="Equation.3">
              <p:embed/>
            </p:oleObj>
          </a:graphicData>
        </a:graphic>
      </p:graphicFrame>
      <p:graphicFrame>
        <p:nvGraphicFramePr>
          <p:cNvPr id="180236" name="Object 12"/>
          <p:cNvGraphicFramePr>
            <a:graphicFrameLocks noChangeAspect="1"/>
          </p:cNvGraphicFramePr>
          <p:nvPr/>
        </p:nvGraphicFramePr>
        <p:xfrm>
          <a:off x="3352800" y="3429000"/>
          <a:ext cx="909638" cy="304800"/>
        </p:xfrm>
        <a:graphic>
          <a:graphicData uri="http://schemas.openxmlformats.org/presentationml/2006/ole">
            <p:oleObj spid="_x0000_s196613" name="Equation" r:id="rId7" imgW="533160" imgH="177480" progId="Equation.DSMT4">
              <p:embed/>
            </p:oleObj>
          </a:graphicData>
        </a:graphic>
      </p:graphicFrame>
      <p:graphicFrame>
        <p:nvGraphicFramePr>
          <p:cNvPr id="180237" name="Object 13"/>
          <p:cNvGraphicFramePr>
            <a:graphicFrameLocks noChangeAspect="1"/>
          </p:cNvGraphicFramePr>
          <p:nvPr/>
        </p:nvGraphicFramePr>
        <p:xfrm>
          <a:off x="4572000" y="3429000"/>
          <a:ext cx="628650" cy="304800"/>
        </p:xfrm>
        <a:graphic>
          <a:graphicData uri="http://schemas.openxmlformats.org/presentationml/2006/ole">
            <p:oleObj spid="_x0000_s196614" name="Equation" r:id="rId8" imgW="368280" imgH="177480" progId="Equation.DSMT4">
              <p:embed/>
            </p:oleObj>
          </a:graphicData>
        </a:graphic>
      </p:graphicFrame>
      <p:graphicFrame>
        <p:nvGraphicFramePr>
          <p:cNvPr id="180238" name="Object 14"/>
          <p:cNvGraphicFramePr>
            <a:graphicFrameLocks noChangeAspect="1"/>
          </p:cNvGraphicFramePr>
          <p:nvPr/>
        </p:nvGraphicFramePr>
        <p:xfrm>
          <a:off x="5791200" y="3429000"/>
          <a:ext cx="738188" cy="304800"/>
        </p:xfrm>
        <a:graphic>
          <a:graphicData uri="http://schemas.openxmlformats.org/presentationml/2006/ole">
            <p:oleObj spid="_x0000_s196615" name="Equation" r:id="rId9" imgW="431640" imgH="177480" progId="Equation.DSMT4">
              <p:embed/>
            </p:oleObj>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6" name="Text Box 4"/>
          <p:cNvSpPr txBox="1">
            <a:spLocks noChangeArrowheads="1"/>
          </p:cNvSpPr>
          <p:nvPr/>
        </p:nvSpPr>
        <p:spPr bwMode="auto">
          <a:xfrm>
            <a:off x="0" y="304800"/>
            <a:ext cx="8839200" cy="366713"/>
          </a:xfrm>
          <a:prstGeom prst="rect">
            <a:avLst/>
          </a:prstGeom>
          <a:noFill/>
          <a:ln w="9525">
            <a:noFill/>
            <a:miter lim="800000"/>
            <a:headEnd/>
            <a:tailEnd/>
          </a:ln>
          <a:effectLst/>
        </p:spPr>
        <p:txBody>
          <a:bodyPr>
            <a:spAutoFit/>
          </a:bodyPr>
          <a:lstStyle/>
          <a:p>
            <a:pPr>
              <a:spcBef>
                <a:spcPct val="50000"/>
              </a:spcBef>
            </a:pPr>
            <a:r>
              <a:rPr lang="en-US"/>
              <a:t>Least Squares solution</a:t>
            </a:r>
          </a:p>
        </p:txBody>
      </p:sp>
      <p:graphicFrame>
        <p:nvGraphicFramePr>
          <p:cNvPr id="182277" name="Object 5"/>
          <p:cNvGraphicFramePr>
            <a:graphicFrameLocks noChangeAspect="1"/>
          </p:cNvGraphicFramePr>
          <p:nvPr/>
        </p:nvGraphicFramePr>
        <p:xfrm>
          <a:off x="3200400" y="0"/>
          <a:ext cx="3106738" cy="846138"/>
        </p:xfrm>
        <a:graphic>
          <a:graphicData uri="http://schemas.openxmlformats.org/presentationml/2006/ole">
            <p:oleObj spid="_x0000_s197634" name="Equation" r:id="rId4" imgW="1117440" imgH="304560" progId="Equation.DSMT4">
              <p:embed/>
            </p:oleObj>
          </a:graphicData>
        </a:graphic>
      </p:graphicFrame>
      <p:sp>
        <p:nvSpPr>
          <p:cNvPr id="182288" name="Line 16"/>
          <p:cNvSpPr>
            <a:spLocks noChangeShapeType="1"/>
          </p:cNvSpPr>
          <p:nvPr/>
        </p:nvSpPr>
        <p:spPr bwMode="auto">
          <a:xfrm>
            <a:off x="4419600" y="685800"/>
            <a:ext cx="0" cy="457200"/>
          </a:xfrm>
          <a:prstGeom prst="line">
            <a:avLst/>
          </a:prstGeom>
          <a:noFill/>
          <a:ln w="9525">
            <a:solidFill>
              <a:schemeClr val="tx1"/>
            </a:solidFill>
            <a:round/>
            <a:headEnd type="triangle" w="med" len="med"/>
            <a:tailEnd/>
          </a:ln>
          <a:effectLst/>
        </p:spPr>
        <p:txBody>
          <a:bodyPr/>
          <a:lstStyle/>
          <a:p>
            <a:endParaRPr lang="en-US"/>
          </a:p>
        </p:txBody>
      </p:sp>
      <p:sp>
        <p:nvSpPr>
          <p:cNvPr id="182289" name="Text Box 17"/>
          <p:cNvSpPr txBox="1">
            <a:spLocks noChangeArrowheads="1"/>
          </p:cNvSpPr>
          <p:nvPr/>
        </p:nvSpPr>
        <p:spPr bwMode="auto">
          <a:xfrm>
            <a:off x="2209800" y="1219200"/>
            <a:ext cx="4419600" cy="366713"/>
          </a:xfrm>
          <a:prstGeom prst="rect">
            <a:avLst/>
          </a:prstGeom>
          <a:noFill/>
          <a:ln w="9525">
            <a:noFill/>
            <a:miter lim="800000"/>
            <a:headEnd/>
            <a:tailEnd/>
          </a:ln>
          <a:effectLst/>
        </p:spPr>
        <p:txBody>
          <a:bodyPr>
            <a:spAutoFit/>
          </a:bodyPr>
          <a:lstStyle/>
          <a:p>
            <a:pPr algn="ctr">
              <a:spcBef>
                <a:spcPct val="50000"/>
              </a:spcBef>
            </a:pPr>
            <a:r>
              <a:rPr lang="en-US"/>
              <a:t>this is ill conditioned.</a:t>
            </a:r>
          </a:p>
        </p:txBody>
      </p:sp>
      <p:pic>
        <p:nvPicPr>
          <p:cNvPr id="182291" name="Picture 19"/>
          <p:cNvPicPr>
            <a:picLocks noChangeAspect="1" noChangeArrowheads="1"/>
          </p:cNvPicPr>
          <p:nvPr/>
        </p:nvPicPr>
        <p:blipFill>
          <a:blip r:embed="rId5"/>
          <a:srcRect/>
          <a:stretch>
            <a:fillRect/>
          </a:stretch>
        </p:blipFill>
        <p:spPr bwMode="auto">
          <a:xfrm>
            <a:off x="2209800" y="1371600"/>
            <a:ext cx="5410200" cy="4057650"/>
          </a:xfrm>
          <a:prstGeom prst="rect">
            <a:avLst/>
          </a:prstGeom>
          <a:noFill/>
          <a:ln w="9525">
            <a:noFill/>
            <a:miter lim="800000"/>
            <a:headEnd/>
            <a:tailEnd/>
          </a:ln>
          <a:effectLst/>
        </p:spPr>
      </p:pic>
      <p:sp>
        <p:nvSpPr>
          <p:cNvPr id="182292" name="Text Box 20"/>
          <p:cNvSpPr txBox="1">
            <a:spLocks noChangeArrowheads="1"/>
          </p:cNvSpPr>
          <p:nvPr/>
        </p:nvSpPr>
        <p:spPr bwMode="auto">
          <a:xfrm>
            <a:off x="685800" y="1371600"/>
            <a:ext cx="1905000" cy="366713"/>
          </a:xfrm>
          <a:prstGeom prst="rect">
            <a:avLst/>
          </a:prstGeom>
          <a:noFill/>
          <a:ln w="9525">
            <a:noFill/>
            <a:miter lim="800000"/>
            <a:headEnd/>
            <a:tailEnd/>
          </a:ln>
          <a:effectLst/>
        </p:spPr>
        <p:txBody>
          <a:bodyPr>
            <a:spAutoFit/>
          </a:bodyPr>
          <a:lstStyle/>
          <a:p>
            <a:pPr algn="ctr">
              <a:spcBef>
                <a:spcPct val="50000"/>
              </a:spcBef>
            </a:pPr>
            <a:r>
              <a:rPr lang="en-US"/>
              <a:t>eigenvalues</a:t>
            </a:r>
          </a:p>
        </p:txBody>
      </p:sp>
      <p:sp>
        <p:nvSpPr>
          <p:cNvPr id="182293" name="Line 21"/>
          <p:cNvSpPr>
            <a:spLocks noChangeShapeType="1"/>
          </p:cNvSpPr>
          <p:nvPr/>
        </p:nvSpPr>
        <p:spPr bwMode="auto">
          <a:xfrm flipH="1">
            <a:off x="2743200" y="2133600"/>
            <a:ext cx="990600" cy="0"/>
          </a:xfrm>
          <a:prstGeom prst="line">
            <a:avLst/>
          </a:prstGeom>
          <a:noFill/>
          <a:ln w="9525">
            <a:solidFill>
              <a:schemeClr val="tx1"/>
            </a:solidFill>
            <a:prstDash val="dash"/>
            <a:round/>
            <a:headEnd/>
            <a:tailEnd/>
          </a:ln>
          <a:effectLst/>
        </p:spPr>
        <p:txBody>
          <a:bodyPr/>
          <a:lstStyle/>
          <a:p>
            <a:endParaRPr lang="en-US"/>
          </a:p>
        </p:txBody>
      </p:sp>
      <p:graphicFrame>
        <p:nvGraphicFramePr>
          <p:cNvPr id="182294" name="Object 22"/>
          <p:cNvGraphicFramePr>
            <a:graphicFrameLocks noChangeAspect="1"/>
          </p:cNvGraphicFramePr>
          <p:nvPr/>
        </p:nvGraphicFramePr>
        <p:xfrm>
          <a:off x="2362200" y="1981200"/>
          <a:ext cx="355600" cy="249238"/>
        </p:xfrm>
        <a:graphic>
          <a:graphicData uri="http://schemas.openxmlformats.org/presentationml/2006/ole">
            <p:oleObj spid="_x0000_s197635" name="Equation" r:id="rId6" imgW="253800" imgH="177480" progId="Equation.3">
              <p:embed/>
            </p:oleObj>
          </a:graphicData>
        </a:graphic>
      </p:graphicFrame>
      <p:graphicFrame>
        <p:nvGraphicFramePr>
          <p:cNvPr id="182295" name="Object 23"/>
          <p:cNvGraphicFramePr>
            <a:graphicFrameLocks noChangeAspect="1"/>
          </p:cNvGraphicFramePr>
          <p:nvPr/>
        </p:nvGraphicFramePr>
        <p:xfrm>
          <a:off x="557213" y="5562600"/>
          <a:ext cx="4060825" cy="846138"/>
        </p:xfrm>
        <a:graphic>
          <a:graphicData uri="http://schemas.openxmlformats.org/presentationml/2006/ole">
            <p:oleObj spid="_x0000_s197636" name="Equation" r:id="rId7" imgW="1460160" imgH="304560" progId="Equation.DSMT4">
              <p:embed/>
            </p:oleObj>
          </a:graphicData>
        </a:graphic>
      </p:graphicFrame>
      <p:graphicFrame>
        <p:nvGraphicFramePr>
          <p:cNvPr id="182296" name="Object 24"/>
          <p:cNvGraphicFramePr>
            <a:graphicFrameLocks noChangeAspect="1"/>
          </p:cNvGraphicFramePr>
          <p:nvPr/>
        </p:nvGraphicFramePr>
        <p:xfrm>
          <a:off x="4953000" y="5715000"/>
          <a:ext cx="1066800" cy="406400"/>
        </p:xfrm>
        <a:graphic>
          <a:graphicData uri="http://schemas.openxmlformats.org/presentationml/2006/ole">
            <p:oleObj spid="_x0000_s197637" name="Equation" r:id="rId8" imgW="533160" imgH="203040" progId="Equation.3">
              <p:embed/>
            </p:oleObj>
          </a:graphicData>
        </a:graphic>
      </p:graphicFrame>
      <p:sp>
        <p:nvSpPr>
          <p:cNvPr id="182297" name="Rectangle 25"/>
          <p:cNvSpPr>
            <a:spLocks noChangeArrowheads="1"/>
          </p:cNvSpPr>
          <p:nvPr/>
        </p:nvSpPr>
        <p:spPr bwMode="auto">
          <a:xfrm>
            <a:off x="304800" y="5410200"/>
            <a:ext cx="6096000" cy="1143000"/>
          </a:xfrm>
          <a:prstGeom prst="rect">
            <a:avLst/>
          </a:prstGeom>
          <a:noFill/>
          <a:ln w="9525">
            <a:solidFill>
              <a:srgbClr val="FF0000"/>
            </a:solidFill>
            <a:miter lim="800000"/>
            <a:headEnd/>
            <a:tailEnd/>
          </a:ln>
          <a:effectLst/>
        </p:spPr>
        <p:txBody>
          <a:bodyPr wrap="none" anchor="ctr"/>
          <a:lstStyle/>
          <a:p>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20" name="Text Box 4"/>
          <p:cNvSpPr txBox="1">
            <a:spLocks noChangeArrowheads="1"/>
          </p:cNvSpPr>
          <p:nvPr/>
        </p:nvSpPr>
        <p:spPr bwMode="auto">
          <a:xfrm>
            <a:off x="228600" y="533400"/>
            <a:ext cx="4953000" cy="366713"/>
          </a:xfrm>
          <a:prstGeom prst="rect">
            <a:avLst/>
          </a:prstGeom>
          <a:noFill/>
          <a:ln w="9525">
            <a:noFill/>
            <a:miter lim="800000"/>
            <a:headEnd/>
            <a:tailEnd/>
          </a:ln>
          <a:effectLst/>
        </p:spPr>
        <p:txBody>
          <a:bodyPr>
            <a:spAutoFit/>
          </a:bodyPr>
          <a:lstStyle/>
          <a:p>
            <a:pPr>
              <a:spcBef>
                <a:spcPct val="50000"/>
              </a:spcBef>
            </a:pPr>
            <a:r>
              <a:rPr lang="en-US"/>
              <a:t>1. Generate matrix  </a:t>
            </a:r>
          </a:p>
        </p:txBody>
      </p:sp>
      <p:sp>
        <p:nvSpPr>
          <p:cNvPr id="188421" name="Text Box 5"/>
          <p:cNvSpPr txBox="1">
            <a:spLocks noChangeArrowheads="1"/>
          </p:cNvSpPr>
          <p:nvPr/>
        </p:nvSpPr>
        <p:spPr bwMode="auto">
          <a:xfrm>
            <a:off x="762000" y="1371600"/>
            <a:ext cx="8077200" cy="1604963"/>
          </a:xfrm>
          <a:prstGeom prst="rect">
            <a:avLst/>
          </a:prstGeom>
          <a:noFill/>
          <a:ln w="9525">
            <a:noFill/>
            <a:miter lim="800000"/>
            <a:headEnd/>
            <a:tailEnd/>
          </a:ln>
          <a:effectLst/>
        </p:spPr>
        <p:txBody>
          <a:bodyPr>
            <a:spAutoFit/>
          </a:bodyPr>
          <a:lstStyle/>
          <a:p>
            <a:pPr>
              <a:spcBef>
                <a:spcPct val="50000"/>
              </a:spcBef>
            </a:pPr>
            <a:r>
              <a:rPr lang="en-US"/>
              <a:t>kF=[2,4,6,…,100, 156, …, 254]’;         non-null frequencies (data and pilots)</a:t>
            </a:r>
          </a:p>
          <a:p>
            <a:pPr>
              <a:spcBef>
                <a:spcPct val="50000"/>
              </a:spcBef>
            </a:pPr>
            <a:r>
              <a:rPr lang="en-US"/>
              <a:t>n=[0,…,63];                                       time index for channel impulse response</a:t>
            </a:r>
          </a:p>
          <a:p>
            <a:pPr>
              <a:spcBef>
                <a:spcPct val="50000"/>
              </a:spcBef>
            </a:pPr>
            <a:r>
              <a:rPr lang="en-US"/>
              <a:t>V=exp(-j*(2*pi/256)*kF*n);                           </a:t>
            </a:r>
          </a:p>
          <a:p>
            <a:pPr>
              <a:spcBef>
                <a:spcPct val="50000"/>
              </a:spcBef>
            </a:pPr>
            <a:r>
              <a:rPr lang="en-US"/>
              <a:t>M=inv(V’*V+0.001*eye(64))*V’;</a:t>
            </a:r>
          </a:p>
        </p:txBody>
      </p:sp>
      <p:sp>
        <p:nvSpPr>
          <p:cNvPr id="188422" name="Text Box 6"/>
          <p:cNvSpPr txBox="1">
            <a:spLocks noChangeArrowheads="1"/>
          </p:cNvSpPr>
          <p:nvPr/>
        </p:nvSpPr>
        <p:spPr bwMode="auto">
          <a:xfrm>
            <a:off x="0" y="0"/>
            <a:ext cx="6477000" cy="366713"/>
          </a:xfrm>
          <a:prstGeom prst="rect">
            <a:avLst/>
          </a:prstGeom>
          <a:noFill/>
          <a:ln w="9525">
            <a:noFill/>
            <a:miter lim="800000"/>
            <a:headEnd/>
            <a:tailEnd/>
          </a:ln>
          <a:effectLst/>
        </p:spPr>
        <p:txBody>
          <a:bodyPr>
            <a:spAutoFit/>
          </a:bodyPr>
          <a:lstStyle/>
          <a:p>
            <a:pPr>
              <a:spcBef>
                <a:spcPct val="50000"/>
              </a:spcBef>
            </a:pPr>
            <a:r>
              <a:rPr lang="en-US"/>
              <a:t>Channel Frequency Response Estimation:</a:t>
            </a:r>
          </a:p>
        </p:txBody>
      </p:sp>
      <p:graphicFrame>
        <p:nvGraphicFramePr>
          <p:cNvPr id="188423" name="Object 7"/>
          <p:cNvGraphicFramePr>
            <a:graphicFrameLocks noChangeAspect="1"/>
          </p:cNvGraphicFramePr>
          <p:nvPr/>
        </p:nvGraphicFramePr>
        <p:xfrm>
          <a:off x="2362200" y="457200"/>
          <a:ext cx="2520950" cy="539750"/>
        </p:xfrm>
        <a:graphic>
          <a:graphicData uri="http://schemas.openxmlformats.org/presentationml/2006/ole">
            <p:oleObj spid="_x0000_s198658" name="Equation" r:id="rId4" imgW="1422360" imgH="304560" progId="Equation.DSMT4">
              <p:embed/>
            </p:oleObj>
          </a:graphicData>
        </a:graphic>
      </p:graphicFrame>
      <p:sp>
        <p:nvSpPr>
          <p:cNvPr id="188424" name="Text Box 8"/>
          <p:cNvSpPr txBox="1">
            <a:spLocks noChangeArrowheads="1"/>
          </p:cNvSpPr>
          <p:nvPr/>
        </p:nvSpPr>
        <p:spPr bwMode="auto">
          <a:xfrm>
            <a:off x="228600" y="3276600"/>
            <a:ext cx="4953000" cy="366713"/>
          </a:xfrm>
          <a:prstGeom prst="rect">
            <a:avLst/>
          </a:prstGeom>
          <a:noFill/>
          <a:ln w="9525">
            <a:noFill/>
            <a:miter lim="800000"/>
            <a:headEnd/>
            <a:tailEnd/>
          </a:ln>
          <a:effectLst/>
        </p:spPr>
        <p:txBody>
          <a:bodyPr>
            <a:spAutoFit/>
          </a:bodyPr>
          <a:lstStyle/>
          <a:p>
            <a:pPr>
              <a:spcBef>
                <a:spcPct val="50000"/>
              </a:spcBef>
            </a:pPr>
            <a:r>
              <a:rPr lang="en-US"/>
              <a:t>2. Generate vector </a:t>
            </a:r>
            <a:r>
              <a:rPr lang="en-US" i="1"/>
              <a:t>z </a:t>
            </a:r>
            <a:r>
              <a:rPr lang="en-US"/>
              <a:t>from received data y[n]:  </a:t>
            </a:r>
          </a:p>
        </p:txBody>
      </p:sp>
      <p:sp>
        <p:nvSpPr>
          <p:cNvPr id="188425" name="Text Box 9"/>
          <p:cNvSpPr txBox="1">
            <a:spLocks noChangeArrowheads="1"/>
          </p:cNvSpPr>
          <p:nvPr/>
        </p:nvSpPr>
        <p:spPr bwMode="auto">
          <a:xfrm>
            <a:off x="609600" y="3657600"/>
            <a:ext cx="8153400" cy="2430463"/>
          </a:xfrm>
          <a:prstGeom prst="rect">
            <a:avLst/>
          </a:prstGeom>
          <a:noFill/>
          <a:ln w="9525">
            <a:noFill/>
            <a:miter lim="800000"/>
            <a:headEnd/>
            <a:tailEnd/>
          </a:ln>
          <a:effectLst/>
        </p:spPr>
        <p:txBody>
          <a:bodyPr>
            <a:spAutoFit/>
          </a:bodyPr>
          <a:lstStyle/>
          <a:p>
            <a:pPr>
              <a:spcBef>
                <a:spcPct val="50000"/>
              </a:spcBef>
            </a:pPr>
            <a:r>
              <a:rPr lang="en-US" dirty="0"/>
              <a:t>Let n0 be the estimated beginning of the data, from time synchronization.</a:t>
            </a:r>
          </a:p>
          <a:p>
            <a:pPr>
              <a:spcBef>
                <a:spcPct val="50000"/>
              </a:spcBef>
            </a:pPr>
            <a:r>
              <a:rPr lang="en-US" dirty="0"/>
              <a:t>Then</a:t>
            </a:r>
          </a:p>
          <a:p>
            <a:pPr>
              <a:spcBef>
                <a:spcPct val="50000"/>
              </a:spcBef>
            </a:pPr>
            <a:r>
              <a:rPr lang="en-US" dirty="0"/>
              <a:t>y0=y(n0-256:n0-1);                              received preamble</a:t>
            </a:r>
          </a:p>
          <a:p>
            <a:pPr>
              <a:spcBef>
                <a:spcPct val="50000"/>
              </a:spcBef>
            </a:pPr>
            <a:r>
              <a:rPr lang="en-US" dirty="0"/>
              <a:t>Y0=</a:t>
            </a:r>
            <a:r>
              <a:rPr lang="en-US" dirty="0" err="1"/>
              <a:t>fft</a:t>
            </a:r>
            <a:r>
              <a:rPr lang="en-US" dirty="0"/>
              <a:t>(y0);                                            decoded preamble    </a:t>
            </a:r>
          </a:p>
          <a:p>
            <a:pPr>
              <a:spcBef>
                <a:spcPct val="50000"/>
              </a:spcBef>
            </a:pPr>
            <a:r>
              <a:rPr lang="en-US" dirty="0"/>
              <a:t>z=Y0(kF+1).*</a:t>
            </a:r>
            <a:r>
              <a:rPr lang="en-US" dirty="0" smtClean="0"/>
              <a:t>conj(Xp256(kF+1</a:t>
            </a:r>
            <a:r>
              <a:rPr lang="en-US" dirty="0"/>
              <a:t>))/2;            multiply by transmitted preamble</a:t>
            </a:r>
          </a:p>
          <a:p>
            <a:pPr>
              <a:spcBef>
                <a:spcPct val="50000"/>
              </a:spcBef>
            </a:pPr>
            <a:r>
              <a:rPr lang="en-US" dirty="0"/>
              <a:t>h=M*z;                                                  channel impulse response</a:t>
            </a:r>
          </a:p>
        </p:txBody>
      </p:sp>
      <p:sp>
        <p:nvSpPr>
          <p:cNvPr id="188428" name="Text Box 12"/>
          <p:cNvSpPr txBox="1">
            <a:spLocks noChangeArrowheads="1"/>
          </p:cNvSpPr>
          <p:nvPr/>
        </p:nvSpPr>
        <p:spPr bwMode="auto">
          <a:xfrm>
            <a:off x="228600" y="6172200"/>
            <a:ext cx="6553200" cy="366713"/>
          </a:xfrm>
          <a:prstGeom prst="rect">
            <a:avLst/>
          </a:prstGeom>
          <a:noFill/>
          <a:ln w="9525">
            <a:noFill/>
            <a:miter lim="800000"/>
            <a:headEnd/>
            <a:tailEnd/>
          </a:ln>
          <a:effectLst/>
        </p:spPr>
        <p:txBody>
          <a:bodyPr>
            <a:spAutoFit/>
          </a:bodyPr>
          <a:lstStyle/>
          <a:p>
            <a:pPr>
              <a:spcBef>
                <a:spcPct val="50000"/>
              </a:spcBef>
            </a:pPr>
            <a:r>
              <a:rPr lang="en-US"/>
              <a:t>3. Channel Frequency Response:   H=fft(h, 256);</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140" name="Picture 4"/>
          <p:cNvPicPr>
            <a:picLocks noChangeAspect="1" noChangeArrowheads="1"/>
          </p:cNvPicPr>
          <p:nvPr/>
        </p:nvPicPr>
        <p:blipFill>
          <a:blip r:embed="rId4"/>
          <a:srcRect/>
          <a:stretch>
            <a:fillRect/>
          </a:stretch>
        </p:blipFill>
        <p:spPr bwMode="auto">
          <a:xfrm>
            <a:off x="1066800" y="2209800"/>
            <a:ext cx="6257925" cy="2752725"/>
          </a:xfrm>
          <a:prstGeom prst="rect">
            <a:avLst/>
          </a:prstGeom>
          <a:noFill/>
          <a:ln w="9525">
            <a:noFill/>
            <a:miter lim="800000"/>
            <a:headEnd/>
            <a:tailEnd/>
          </a:ln>
          <a:effectLst/>
        </p:spPr>
      </p:pic>
      <p:sp>
        <p:nvSpPr>
          <p:cNvPr id="91141" name="Rectangle 5"/>
          <p:cNvSpPr>
            <a:spLocks noChangeArrowheads="1"/>
          </p:cNvSpPr>
          <p:nvPr/>
        </p:nvSpPr>
        <p:spPr bwMode="auto">
          <a:xfrm>
            <a:off x="2362200" y="2133600"/>
            <a:ext cx="4343400" cy="3200400"/>
          </a:xfrm>
          <a:prstGeom prst="rect">
            <a:avLst/>
          </a:prstGeom>
          <a:noFill/>
          <a:ln w="9525">
            <a:solidFill>
              <a:schemeClr val="tx1"/>
            </a:solidFill>
            <a:miter lim="800000"/>
            <a:headEnd/>
            <a:tailEnd/>
          </a:ln>
          <a:effectLst/>
        </p:spPr>
        <p:txBody>
          <a:bodyPr wrap="none" anchor="ctr"/>
          <a:lstStyle/>
          <a:p>
            <a:endParaRPr lang="en-US"/>
          </a:p>
        </p:txBody>
      </p:sp>
      <p:sp>
        <p:nvSpPr>
          <p:cNvPr id="91142" name="Text Box 6"/>
          <p:cNvSpPr txBox="1">
            <a:spLocks noChangeArrowheads="1"/>
          </p:cNvSpPr>
          <p:nvPr/>
        </p:nvSpPr>
        <p:spPr bwMode="auto">
          <a:xfrm>
            <a:off x="7239000" y="3200400"/>
            <a:ext cx="1371600" cy="376238"/>
          </a:xfrm>
          <a:prstGeom prst="rect">
            <a:avLst/>
          </a:prstGeom>
          <a:noFill/>
          <a:ln w="9525">
            <a:solidFill>
              <a:srgbClr val="FF0000"/>
            </a:solidFill>
            <a:miter lim="800000"/>
            <a:headEnd/>
            <a:tailEnd/>
          </a:ln>
          <a:effectLst/>
        </p:spPr>
        <p:txBody>
          <a:bodyPr>
            <a:spAutoFit/>
          </a:bodyPr>
          <a:lstStyle/>
          <a:p>
            <a:pPr algn="ctr">
              <a:spcBef>
                <a:spcPct val="50000"/>
              </a:spcBef>
            </a:pPr>
            <a:r>
              <a:rPr lang="en-US"/>
              <a:t>Data in</a:t>
            </a:r>
          </a:p>
        </p:txBody>
      </p:sp>
      <p:sp>
        <p:nvSpPr>
          <p:cNvPr id="91143" name="Line 7"/>
          <p:cNvSpPr>
            <a:spLocks noChangeShapeType="1"/>
          </p:cNvSpPr>
          <p:nvPr/>
        </p:nvSpPr>
        <p:spPr bwMode="auto">
          <a:xfrm flipV="1">
            <a:off x="3124200" y="1524000"/>
            <a:ext cx="0" cy="914400"/>
          </a:xfrm>
          <a:prstGeom prst="line">
            <a:avLst/>
          </a:prstGeom>
          <a:noFill/>
          <a:ln w="9525">
            <a:solidFill>
              <a:schemeClr val="tx1"/>
            </a:solidFill>
            <a:round/>
            <a:headEnd type="triangle" w="med" len="med"/>
            <a:tailEnd/>
          </a:ln>
          <a:effectLst/>
        </p:spPr>
        <p:txBody>
          <a:bodyPr/>
          <a:lstStyle/>
          <a:p>
            <a:endParaRPr lang="en-US"/>
          </a:p>
        </p:txBody>
      </p:sp>
      <p:sp>
        <p:nvSpPr>
          <p:cNvPr id="91144" name="Text Box 8"/>
          <p:cNvSpPr txBox="1">
            <a:spLocks noChangeArrowheads="1"/>
          </p:cNvSpPr>
          <p:nvPr/>
        </p:nvSpPr>
        <p:spPr bwMode="auto">
          <a:xfrm>
            <a:off x="1295400" y="1066800"/>
            <a:ext cx="3810000" cy="376238"/>
          </a:xfrm>
          <a:prstGeom prst="rect">
            <a:avLst/>
          </a:prstGeom>
          <a:noFill/>
          <a:ln w="9525">
            <a:solidFill>
              <a:srgbClr val="FF0000"/>
            </a:solidFill>
            <a:miter lim="800000"/>
            <a:headEnd/>
            <a:tailEnd/>
          </a:ln>
          <a:effectLst/>
        </p:spPr>
        <p:txBody>
          <a:bodyPr>
            <a:spAutoFit/>
          </a:bodyPr>
          <a:lstStyle/>
          <a:p>
            <a:pPr>
              <a:spcBef>
                <a:spcPct val="50000"/>
              </a:spcBef>
            </a:pPr>
            <a:r>
              <a:rPr lang="en-US"/>
              <a:t>Trigger when preamble is detected</a:t>
            </a:r>
          </a:p>
        </p:txBody>
      </p:sp>
      <p:sp>
        <p:nvSpPr>
          <p:cNvPr id="91145" name="Text Box 9"/>
          <p:cNvSpPr txBox="1">
            <a:spLocks noChangeArrowheads="1"/>
          </p:cNvSpPr>
          <p:nvPr/>
        </p:nvSpPr>
        <p:spPr bwMode="auto">
          <a:xfrm>
            <a:off x="0" y="3200400"/>
            <a:ext cx="1752600" cy="650875"/>
          </a:xfrm>
          <a:prstGeom prst="rect">
            <a:avLst/>
          </a:prstGeom>
          <a:noFill/>
          <a:ln w="9525">
            <a:solidFill>
              <a:srgbClr val="FF0000"/>
            </a:solidFill>
            <a:miter lim="800000"/>
            <a:headEnd/>
            <a:tailEnd/>
          </a:ln>
          <a:effectLst/>
        </p:spPr>
        <p:txBody>
          <a:bodyPr>
            <a:spAutoFit/>
          </a:bodyPr>
          <a:lstStyle/>
          <a:p>
            <a:pPr algn="ctr">
              <a:spcBef>
                <a:spcPct val="50000"/>
              </a:spcBef>
            </a:pPr>
            <a:r>
              <a:rPr lang="en-US"/>
              <a:t>Channel Estimate out</a:t>
            </a:r>
          </a:p>
        </p:txBody>
      </p:sp>
      <p:sp>
        <p:nvSpPr>
          <p:cNvPr id="91146" name="Text Box 10"/>
          <p:cNvSpPr txBox="1">
            <a:spLocks noChangeArrowheads="1"/>
          </p:cNvSpPr>
          <p:nvPr/>
        </p:nvSpPr>
        <p:spPr bwMode="auto">
          <a:xfrm>
            <a:off x="228600" y="152400"/>
            <a:ext cx="8229600" cy="366713"/>
          </a:xfrm>
          <a:prstGeom prst="rect">
            <a:avLst/>
          </a:prstGeom>
          <a:noFill/>
          <a:ln w="9525">
            <a:noFill/>
            <a:miter lim="800000"/>
            <a:headEnd/>
            <a:tailEnd/>
          </a:ln>
          <a:effectLst/>
        </p:spPr>
        <p:txBody>
          <a:bodyPr>
            <a:spAutoFit/>
          </a:bodyPr>
          <a:lstStyle/>
          <a:p>
            <a:pPr algn="ctr">
              <a:spcBef>
                <a:spcPct val="50000"/>
              </a:spcBef>
            </a:pPr>
            <a:r>
              <a:rPr lang="en-US" b="1"/>
              <a:t>Simulink  Implementation</a:t>
            </a:r>
          </a:p>
        </p:txBody>
      </p:sp>
      <p:graphicFrame>
        <p:nvGraphicFramePr>
          <p:cNvPr id="91147" name="Object 11"/>
          <p:cNvGraphicFramePr>
            <a:graphicFrameLocks noChangeAspect="1"/>
          </p:cNvGraphicFramePr>
          <p:nvPr/>
        </p:nvGraphicFramePr>
        <p:xfrm>
          <a:off x="7162800" y="3733800"/>
          <a:ext cx="457200" cy="304800"/>
        </p:xfrm>
        <a:graphic>
          <a:graphicData uri="http://schemas.openxmlformats.org/presentationml/2006/ole">
            <p:oleObj spid="_x0000_s199682" name="Equation" r:id="rId5" imgW="304560" imgH="203040" progId="Equation.3">
              <p:embed/>
            </p:oleObj>
          </a:graphicData>
        </a:graphic>
      </p:graphicFrame>
      <p:graphicFrame>
        <p:nvGraphicFramePr>
          <p:cNvPr id="91148" name="Object 12"/>
          <p:cNvGraphicFramePr>
            <a:graphicFrameLocks noChangeAspect="1"/>
          </p:cNvGraphicFramePr>
          <p:nvPr/>
        </p:nvGraphicFramePr>
        <p:xfrm>
          <a:off x="5486400" y="2971800"/>
          <a:ext cx="476250" cy="304800"/>
        </p:xfrm>
        <a:graphic>
          <a:graphicData uri="http://schemas.openxmlformats.org/presentationml/2006/ole">
            <p:oleObj spid="_x0000_s199683" name="Equation" r:id="rId6" imgW="317160" imgH="203040" progId="Equation.3">
              <p:embed/>
            </p:oleObj>
          </a:graphicData>
        </a:graphic>
      </p:graphicFrame>
      <p:graphicFrame>
        <p:nvGraphicFramePr>
          <p:cNvPr id="91149" name="Object 13"/>
          <p:cNvGraphicFramePr>
            <a:graphicFrameLocks noChangeAspect="1"/>
          </p:cNvGraphicFramePr>
          <p:nvPr/>
        </p:nvGraphicFramePr>
        <p:xfrm>
          <a:off x="5105400" y="4305300"/>
          <a:ext cx="628650" cy="381000"/>
        </p:xfrm>
        <a:graphic>
          <a:graphicData uri="http://schemas.openxmlformats.org/presentationml/2006/ole">
            <p:oleObj spid="_x0000_s199684" name="Equation" r:id="rId7" imgW="419040" imgH="253800" progId="Equation.3">
              <p:embed/>
            </p:oleObj>
          </a:graphicData>
        </a:graphic>
      </p:graphicFrame>
      <p:graphicFrame>
        <p:nvGraphicFramePr>
          <p:cNvPr id="91150" name="Object 14"/>
          <p:cNvGraphicFramePr>
            <a:graphicFrameLocks noChangeAspect="1"/>
          </p:cNvGraphicFramePr>
          <p:nvPr/>
        </p:nvGraphicFramePr>
        <p:xfrm>
          <a:off x="3810000" y="3124200"/>
          <a:ext cx="438150" cy="304800"/>
        </p:xfrm>
        <a:graphic>
          <a:graphicData uri="http://schemas.openxmlformats.org/presentationml/2006/ole">
            <p:oleObj spid="_x0000_s199685" name="Equation" r:id="rId8" imgW="291960" imgH="203040" progId="Equation.3">
              <p:embed/>
            </p:oleObj>
          </a:graphicData>
        </a:graphic>
      </p:graphicFrame>
      <p:graphicFrame>
        <p:nvGraphicFramePr>
          <p:cNvPr id="91151" name="Object 15"/>
          <p:cNvGraphicFramePr>
            <a:graphicFrameLocks noChangeAspect="1"/>
          </p:cNvGraphicFramePr>
          <p:nvPr/>
        </p:nvGraphicFramePr>
        <p:xfrm>
          <a:off x="1524000" y="3962400"/>
          <a:ext cx="533400" cy="304800"/>
        </p:xfrm>
        <a:graphic>
          <a:graphicData uri="http://schemas.openxmlformats.org/presentationml/2006/ole">
            <p:oleObj spid="_x0000_s199686" name="Equation" r:id="rId9" imgW="355320" imgH="203040" progId="Equation.3">
              <p:embed/>
            </p:oleObj>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64" name="Picture 4"/>
          <p:cNvPicPr>
            <a:picLocks noChangeAspect="1" noChangeArrowheads="1"/>
          </p:cNvPicPr>
          <p:nvPr/>
        </p:nvPicPr>
        <p:blipFill>
          <a:blip r:embed="rId3"/>
          <a:srcRect/>
          <a:stretch>
            <a:fillRect/>
          </a:stretch>
        </p:blipFill>
        <p:spPr bwMode="auto">
          <a:xfrm>
            <a:off x="2362200" y="3429000"/>
            <a:ext cx="3895725" cy="3095625"/>
          </a:xfrm>
          <a:prstGeom prst="rect">
            <a:avLst/>
          </a:prstGeom>
          <a:noFill/>
          <a:ln w="9525">
            <a:noFill/>
            <a:miter lim="800000"/>
            <a:headEnd/>
            <a:tailEnd/>
          </a:ln>
          <a:effectLst/>
        </p:spPr>
      </p:pic>
      <p:pic>
        <p:nvPicPr>
          <p:cNvPr id="92165" name="Picture 5"/>
          <p:cNvPicPr>
            <a:picLocks noChangeAspect="1" noChangeArrowheads="1"/>
          </p:cNvPicPr>
          <p:nvPr/>
        </p:nvPicPr>
        <p:blipFill>
          <a:blip r:embed="rId4"/>
          <a:srcRect/>
          <a:stretch>
            <a:fillRect/>
          </a:stretch>
        </p:blipFill>
        <p:spPr bwMode="auto">
          <a:xfrm>
            <a:off x="2286000" y="228600"/>
            <a:ext cx="3886200" cy="3043238"/>
          </a:xfrm>
          <a:prstGeom prst="rect">
            <a:avLst/>
          </a:prstGeom>
          <a:noFill/>
          <a:ln w="9525">
            <a:noFill/>
            <a:miter lim="800000"/>
            <a:headEnd/>
            <a:tailEnd/>
          </a:ln>
          <a:effectLst/>
        </p:spPr>
      </p:pic>
      <p:sp>
        <p:nvSpPr>
          <p:cNvPr id="92166" name="Text Box 6"/>
          <p:cNvSpPr txBox="1">
            <a:spLocks noChangeArrowheads="1"/>
          </p:cNvSpPr>
          <p:nvPr/>
        </p:nvSpPr>
        <p:spPr bwMode="auto">
          <a:xfrm>
            <a:off x="0" y="0"/>
            <a:ext cx="5791200" cy="366713"/>
          </a:xfrm>
          <a:prstGeom prst="rect">
            <a:avLst/>
          </a:prstGeom>
          <a:noFill/>
          <a:ln w="9525">
            <a:noFill/>
            <a:miter lim="800000"/>
            <a:headEnd/>
            <a:tailEnd/>
          </a:ln>
          <a:effectLst/>
        </p:spPr>
        <p:txBody>
          <a:bodyPr>
            <a:spAutoFit/>
          </a:bodyPr>
          <a:lstStyle/>
          <a:p>
            <a:pPr>
              <a:spcBef>
                <a:spcPct val="50000"/>
              </a:spcBef>
            </a:pPr>
            <a:r>
              <a:rPr lang="en-US" b="1"/>
              <a:t>Example</a:t>
            </a:r>
            <a:r>
              <a:rPr lang="en-US"/>
              <a:t>:</a:t>
            </a:r>
          </a:p>
        </p:txBody>
      </p:sp>
      <p:sp>
        <p:nvSpPr>
          <p:cNvPr id="92167" name="Text Box 7"/>
          <p:cNvSpPr txBox="1">
            <a:spLocks noChangeArrowheads="1"/>
          </p:cNvSpPr>
          <p:nvPr/>
        </p:nvSpPr>
        <p:spPr bwMode="auto">
          <a:xfrm>
            <a:off x="6477000" y="914400"/>
            <a:ext cx="2133600" cy="641350"/>
          </a:xfrm>
          <a:prstGeom prst="rect">
            <a:avLst/>
          </a:prstGeom>
          <a:noFill/>
          <a:ln w="9525">
            <a:noFill/>
            <a:miter lim="800000"/>
            <a:headEnd/>
            <a:tailEnd/>
          </a:ln>
          <a:effectLst/>
        </p:spPr>
        <p:txBody>
          <a:bodyPr>
            <a:spAutoFit/>
          </a:bodyPr>
          <a:lstStyle/>
          <a:p>
            <a:pPr>
              <a:spcBef>
                <a:spcPct val="50000"/>
              </a:spcBef>
            </a:pPr>
            <a:r>
              <a:rPr lang="en-US"/>
              <a:t>Spectrum of Received Signal</a:t>
            </a:r>
          </a:p>
        </p:txBody>
      </p:sp>
      <p:sp>
        <p:nvSpPr>
          <p:cNvPr id="92168" name="Text Box 8"/>
          <p:cNvSpPr txBox="1">
            <a:spLocks noChangeArrowheads="1"/>
          </p:cNvSpPr>
          <p:nvPr/>
        </p:nvSpPr>
        <p:spPr bwMode="auto">
          <a:xfrm>
            <a:off x="6477000" y="4495800"/>
            <a:ext cx="2133600" cy="1190625"/>
          </a:xfrm>
          <a:prstGeom prst="rect">
            <a:avLst/>
          </a:prstGeom>
          <a:noFill/>
          <a:ln w="9525">
            <a:noFill/>
            <a:miter lim="800000"/>
            <a:headEnd/>
            <a:tailEnd/>
          </a:ln>
          <a:effectLst/>
        </p:spPr>
        <p:txBody>
          <a:bodyPr>
            <a:spAutoFit/>
          </a:bodyPr>
          <a:lstStyle/>
          <a:p>
            <a:pPr>
              <a:spcBef>
                <a:spcPct val="50000"/>
              </a:spcBef>
            </a:pPr>
            <a:r>
              <a:rPr lang="en-US"/>
              <a:t>Estimated Frequency Response of Channel</a:t>
            </a:r>
          </a:p>
        </p:txBody>
      </p:sp>
      <p:sp>
        <p:nvSpPr>
          <p:cNvPr id="92169" name="Text Box 9"/>
          <p:cNvSpPr txBox="1">
            <a:spLocks noChangeArrowheads="1"/>
          </p:cNvSpPr>
          <p:nvPr/>
        </p:nvSpPr>
        <p:spPr bwMode="auto">
          <a:xfrm>
            <a:off x="228600" y="2667000"/>
            <a:ext cx="1447800" cy="669925"/>
          </a:xfrm>
          <a:prstGeom prst="rect">
            <a:avLst/>
          </a:prstGeom>
          <a:noFill/>
          <a:ln w="28575">
            <a:solidFill>
              <a:srgbClr val="FF0000"/>
            </a:solidFill>
            <a:miter lim="800000"/>
            <a:headEnd/>
            <a:tailEnd/>
          </a:ln>
          <a:effectLst/>
        </p:spPr>
        <p:txBody>
          <a:bodyPr>
            <a:spAutoFit/>
          </a:bodyPr>
          <a:lstStyle/>
          <a:p>
            <a:pPr algn="ctr">
              <a:spcBef>
                <a:spcPct val="50000"/>
              </a:spcBef>
            </a:pPr>
            <a:r>
              <a:rPr lang="en-US"/>
              <a:t>NOT TO SCALE</a:t>
            </a:r>
          </a:p>
        </p:txBody>
      </p:sp>
      <p:sp>
        <p:nvSpPr>
          <p:cNvPr id="92170" name="Line 10"/>
          <p:cNvSpPr>
            <a:spLocks noChangeShapeType="1"/>
          </p:cNvSpPr>
          <p:nvPr/>
        </p:nvSpPr>
        <p:spPr bwMode="auto">
          <a:xfrm>
            <a:off x="3810000" y="0"/>
            <a:ext cx="0" cy="6400800"/>
          </a:xfrm>
          <a:prstGeom prst="line">
            <a:avLst/>
          </a:prstGeom>
          <a:noFill/>
          <a:ln w="9525">
            <a:solidFill>
              <a:srgbClr val="FF0000"/>
            </a:solidFill>
            <a:prstDash val="dash"/>
            <a:round/>
            <a:headEnd/>
            <a:tailEnd/>
          </a:ln>
          <a:effectLst/>
        </p:spPr>
        <p:txBody>
          <a:bodyPr/>
          <a:lstStyle/>
          <a:p>
            <a:endParaRPr lang="en-US"/>
          </a:p>
        </p:txBody>
      </p:sp>
      <p:sp>
        <p:nvSpPr>
          <p:cNvPr id="92171" name="Line 11"/>
          <p:cNvSpPr>
            <a:spLocks noChangeShapeType="1"/>
          </p:cNvSpPr>
          <p:nvPr/>
        </p:nvSpPr>
        <p:spPr bwMode="auto">
          <a:xfrm>
            <a:off x="4572000" y="0"/>
            <a:ext cx="0" cy="6400800"/>
          </a:xfrm>
          <a:prstGeom prst="line">
            <a:avLst/>
          </a:prstGeom>
          <a:noFill/>
          <a:ln w="9525">
            <a:solidFill>
              <a:srgbClr val="FF0000"/>
            </a:solidFill>
            <a:prstDash val="dash"/>
            <a:round/>
            <a:headEnd/>
            <a:tailEnd/>
          </a:ln>
          <a:effectLst/>
        </p:spPr>
        <p:txBody>
          <a:bodyPr/>
          <a:lstStyle/>
          <a:p>
            <a:endParaRPr lang="en-US"/>
          </a:p>
        </p:txBody>
      </p:sp>
      <p:sp>
        <p:nvSpPr>
          <p:cNvPr id="92172" name="Line 12"/>
          <p:cNvSpPr>
            <a:spLocks noChangeShapeType="1"/>
          </p:cNvSpPr>
          <p:nvPr/>
        </p:nvSpPr>
        <p:spPr bwMode="auto">
          <a:xfrm flipV="1">
            <a:off x="4419600" y="2971800"/>
            <a:ext cx="2133600" cy="762000"/>
          </a:xfrm>
          <a:prstGeom prst="line">
            <a:avLst/>
          </a:prstGeom>
          <a:noFill/>
          <a:ln w="9525">
            <a:solidFill>
              <a:srgbClr val="FF0000"/>
            </a:solidFill>
            <a:round/>
            <a:headEnd type="triangle" w="med" len="med"/>
            <a:tailEnd/>
          </a:ln>
          <a:effectLst/>
        </p:spPr>
        <p:txBody>
          <a:bodyPr/>
          <a:lstStyle/>
          <a:p>
            <a:endParaRPr lang="en-US"/>
          </a:p>
        </p:txBody>
      </p:sp>
      <p:sp>
        <p:nvSpPr>
          <p:cNvPr id="92173" name="Text Box 13"/>
          <p:cNvSpPr txBox="1">
            <a:spLocks noChangeArrowheads="1"/>
          </p:cNvSpPr>
          <p:nvPr/>
        </p:nvSpPr>
        <p:spPr bwMode="auto">
          <a:xfrm>
            <a:off x="6629400" y="2209800"/>
            <a:ext cx="2133600" cy="1200150"/>
          </a:xfrm>
          <a:prstGeom prst="rect">
            <a:avLst/>
          </a:prstGeom>
          <a:noFill/>
          <a:ln w="9525">
            <a:solidFill>
              <a:srgbClr val="FF0000"/>
            </a:solidFill>
            <a:miter lim="800000"/>
            <a:headEnd/>
            <a:tailEnd/>
          </a:ln>
          <a:effectLst/>
        </p:spPr>
        <p:txBody>
          <a:bodyPr>
            <a:spAutoFit/>
          </a:bodyPr>
          <a:lstStyle/>
          <a:p>
            <a:pPr algn="ctr">
              <a:spcBef>
                <a:spcPct val="50000"/>
              </a:spcBef>
            </a:pPr>
            <a:r>
              <a:rPr lang="en-US"/>
              <a:t>As expected, it does not match in the Frequency Guards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ext Box 2"/>
          <p:cNvSpPr txBox="1">
            <a:spLocks noChangeArrowheads="1"/>
          </p:cNvSpPr>
          <p:nvPr/>
        </p:nvSpPr>
        <p:spPr bwMode="auto">
          <a:xfrm>
            <a:off x="381000" y="228600"/>
            <a:ext cx="8458200" cy="457200"/>
          </a:xfrm>
          <a:prstGeom prst="rect">
            <a:avLst/>
          </a:prstGeom>
          <a:noFill/>
          <a:ln w="9525">
            <a:noFill/>
            <a:miter lim="800000"/>
            <a:headEnd/>
            <a:tailEnd/>
          </a:ln>
          <a:effectLst/>
        </p:spPr>
        <p:txBody>
          <a:bodyPr>
            <a:spAutoFit/>
          </a:bodyPr>
          <a:lstStyle/>
          <a:p>
            <a:pPr algn="ctr">
              <a:spcBef>
                <a:spcPct val="50000"/>
              </a:spcBef>
            </a:pPr>
            <a:r>
              <a:rPr lang="en-US" sz="2400" b="1"/>
              <a:t>IEEE 802.16-2004 Standard</a:t>
            </a:r>
          </a:p>
        </p:txBody>
      </p:sp>
      <p:sp>
        <p:nvSpPr>
          <p:cNvPr id="136195" name="Text Box 3"/>
          <p:cNvSpPr txBox="1">
            <a:spLocks noChangeArrowheads="1"/>
          </p:cNvSpPr>
          <p:nvPr/>
        </p:nvSpPr>
        <p:spPr bwMode="auto">
          <a:xfrm>
            <a:off x="0" y="1752600"/>
            <a:ext cx="9144000" cy="2430463"/>
          </a:xfrm>
          <a:prstGeom prst="rect">
            <a:avLst/>
          </a:prstGeom>
          <a:noFill/>
          <a:ln w="28575">
            <a:noFill/>
            <a:miter lim="800000"/>
            <a:headEnd/>
            <a:tailEnd/>
          </a:ln>
          <a:effectLst/>
        </p:spPr>
        <p:txBody>
          <a:bodyPr>
            <a:spAutoFit/>
          </a:bodyPr>
          <a:lstStyle/>
          <a:p>
            <a:pPr marL="342900" indent="-342900">
              <a:spcBef>
                <a:spcPct val="50000"/>
              </a:spcBef>
            </a:pPr>
            <a:endParaRPr lang="en-US"/>
          </a:p>
          <a:p>
            <a:pPr marL="342900" indent="-342900">
              <a:spcBef>
                <a:spcPct val="50000"/>
              </a:spcBef>
              <a:buFontTx/>
              <a:buChar char="•"/>
            </a:pPr>
            <a:r>
              <a:rPr lang="en-US"/>
              <a:t>WirelessMAN-SC, Single Carrier (SC), Line of Sight (LOS),  10-66GHz, TDD/FDD</a:t>
            </a:r>
          </a:p>
          <a:p>
            <a:pPr marL="342900" indent="-342900">
              <a:spcBef>
                <a:spcPct val="50000"/>
              </a:spcBef>
              <a:buFontTx/>
              <a:buChar char="•"/>
            </a:pPr>
            <a:r>
              <a:rPr lang="en-US"/>
              <a:t>WirelessMAN-SCa, SC, 2-11GHz licensed bands,TDD/FDD</a:t>
            </a:r>
          </a:p>
          <a:p>
            <a:pPr marL="342900" indent="-342900">
              <a:spcBef>
                <a:spcPct val="50000"/>
              </a:spcBef>
              <a:buFontTx/>
              <a:buChar char="•"/>
            </a:pPr>
            <a:r>
              <a:rPr lang="en-US"/>
              <a:t>WirelessMAN OFDM, 2-11GHZ licensed bands,TDD/FDD</a:t>
            </a:r>
          </a:p>
          <a:p>
            <a:pPr marL="342900" indent="-342900">
              <a:spcBef>
                <a:spcPct val="50000"/>
              </a:spcBef>
              <a:buFontTx/>
              <a:buChar char="•"/>
            </a:pPr>
            <a:r>
              <a:rPr lang="en-US"/>
              <a:t>WirelessMAN-OFDMA, 2-11GHz licensed bands,TDD/FDD</a:t>
            </a:r>
          </a:p>
          <a:p>
            <a:pPr marL="342900" indent="-342900">
              <a:spcBef>
                <a:spcPct val="50000"/>
              </a:spcBef>
              <a:buFontTx/>
              <a:buChar char="•"/>
            </a:pPr>
            <a:r>
              <a:rPr lang="en-US"/>
              <a:t>WirelessHUMAN 2-11GHz, unlicensed,TDD</a:t>
            </a:r>
          </a:p>
        </p:txBody>
      </p:sp>
      <p:sp>
        <p:nvSpPr>
          <p:cNvPr id="136196" name="Text Box 4"/>
          <p:cNvSpPr txBox="1">
            <a:spLocks noChangeArrowheads="1"/>
          </p:cNvSpPr>
          <p:nvPr/>
        </p:nvSpPr>
        <p:spPr bwMode="auto">
          <a:xfrm>
            <a:off x="304800" y="4953000"/>
            <a:ext cx="7924800" cy="779463"/>
          </a:xfrm>
          <a:prstGeom prst="rect">
            <a:avLst/>
          </a:prstGeom>
          <a:noFill/>
          <a:ln w="9525">
            <a:noFill/>
            <a:miter lim="800000"/>
            <a:headEnd/>
            <a:tailEnd/>
          </a:ln>
          <a:effectLst/>
        </p:spPr>
        <p:txBody>
          <a:bodyPr>
            <a:spAutoFit/>
          </a:bodyPr>
          <a:lstStyle/>
          <a:p>
            <a:pPr>
              <a:spcBef>
                <a:spcPct val="50000"/>
              </a:spcBef>
            </a:pPr>
            <a:r>
              <a:rPr lang="en-US"/>
              <a:t>MAN: Metropolitan Area Network</a:t>
            </a:r>
          </a:p>
          <a:p>
            <a:pPr>
              <a:spcBef>
                <a:spcPct val="50000"/>
              </a:spcBef>
            </a:pPr>
            <a:r>
              <a:rPr lang="en-US"/>
              <a:t>HUMAN: High Speed Unlicensed MAN</a:t>
            </a:r>
          </a:p>
        </p:txBody>
      </p:sp>
      <p:sp>
        <p:nvSpPr>
          <p:cNvPr id="136197" name="Rectangle 5"/>
          <p:cNvSpPr>
            <a:spLocks noChangeArrowheads="1"/>
          </p:cNvSpPr>
          <p:nvPr/>
        </p:nvSpPr>
        <p:spPr bwMode="auto">
          <a:xfrm>
            <a:off x="0" y="1219200"/>
            <a:ext cx="5632450" cy="366713"/>
          </a:xfrm>
          <a:prstGeom prst="rect">
            <a:avLst/>
          </a:prstGeom>
          <a:noFill/>
          <a:ln w="9525">
            <a:noFill/>
            <a:miter lim="800000"/>
            <a:headEnd/>
            <a:tailEnd/>
          </a:ln>
          <a:effectLst/>
        </p:spPr>
        <p:txBody>
          <a:bodyPr wrap="none">
            <a:spAutoFit/>
          </a:bodyPr>
          <a:lstStyle/>
          <a:p>
            <a:r>
              <a:rPr lang="en-US" b="1"/>
              <a:t>Table 1</a:t>
            </a:r>
            <a:r>
              <a:rPr lang="en-US"/>
              <a:t> (Section 1.3.4)  </a:t>
            </a:r>
            <a:r>
              <a:rPr lang="en-US" b="1"/>
              <a:t>Air Interface Nomenclature</a:t>
            </a:r>
            <a:r>
              <a:rPr lang="en-US"/>
              <a:t>:</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260" name="Picture 4"/>
          <p:cNvPicPr>
            <a:picLocks noChangeAspect="1" noChangeArrowheads="1"/>
          </p:cNvPicPr>
          <p:nvPr/>
        </p:nvPicPr>
        <p:blipFill>
          <a:blip r:embed="rId3"/>
          <a:srcRect/>
          <a:stretch>
            <a:fillRect/>
          </a:stretch>
        </p:blipFill>
        <p:spPr bwMode="auto">
          <a:xfrm>
            <a:off x="304800" y="1497013"/>
            <a:ext cx="8534400" cy="3497262"/>
          </a:xfrm>
          <a:prstGeom prst="rect">
            <a:avLst/>
          </a:prstGeom>
          <a:noFill/>
          <a:ln w="9525">
            <a:noFill/>
            <a:miter lim="800000"/>
            <a:headEnd/>
            <a:tailEnd/>
          </a:ln>
          <a:effectLst/>
        </p:spPr>
      </p:pic>
      <p:sp>
        <p:nvSpPr>
          <p:cNvPr id="96261" name="Rectangle 5"/>
          <p:cNvSpPr>
            <a:spLocks noChangeArrowheads="1"/>
          </p:cNvSpPr>
          <p:nvPr/>
        </p:nvSpPr>
        <p:spPr bwMode="auto">
          <a:xfrm>
            <a:off x="914400" y="1676400"/>
            <a:ext cx="7162800" cy="3657600"/>
          </a:xfrm>
          <a:prstGeom prst="rect">
            <a:avLst/>
          </a:prstGeom>
          <a:noFill/>
          <a:ln w="9525">
            <a:solidFill>
              <a:schemeClr val="tx1"/>
            </a:solidFill>
            <a:miter lim="800000"/>
            <a:headEnd/>
            <a:tailEnd/>
          </a:ln>
          <a:effectLst/>
        </p:spPr>
        <p:txBody>
          <a:bodyPr wrap="none" anchor="ctr"/>
          <a:lstStyle/>
          <a:p>
            <a:endParaRPr lang="en-US"/>
          </a:p>
        </p:txBody>
      </p:sp>
      <p:sp>
        <p:nvSpPr>
          <p:cNvPr id="96262" name="Text Box 6"/>
          <p:cNvSpPr txBox="1">
            <a:spLocks noChangeArrowheads="1"/>
          </p:cNvSpPr>
          <p:nvPr/>
        </p:nvSpPr>
        <p:spPr bwMode="auto">
          <a:xfrm>
            <a:off x="3124200" y="304800"/>
            <a:ext cx="4495800" cy="779463"/>
          </a:xfrm>
          <a:prstGeom prst="rect">
            <a:avLst/>
          </a:prstGeom>
          <a:noFill/>
          <a:ln w="9525">
            <a:noFill/>
            <a:miter lim="800000"/>
            <a:headEnd/>
            <a:tailEnd/>
          </a:ln>
          <a:effectLst/>
        </p:spPr>
        <p:txBody>
          <a:bodyPr>
            <a:spAutoFit/>
          </a:bodyPr>
          <a:lstStyle/>
          <a:p>
            <a:pPr algn="ctr">
              <a:spcBef>
                <a:spcPct val="50000"/>
              </a:spcBef>
            </a:pPr>
            <a:r>
              <a:rPr lang="en-US" b="1"/>
              <a:t>WiMax-2004 Demodulator</a:t>
            </a:r>
          </a:p>
          <a:p>
            <a:pPr algn="ctr">
              <a:spcBef>
                <a:spcPct val="50000"/>
              </a:spcBef>
            </a:pPr>
            <a:r>
              <a:rPr lang="en-US" b="1"/>
              <a:t>WiMax256.mdl</a:t>
            </a:r>
          </a:p>
        </p:txBody>
      </p:sp>
      <p:sp>
        <p:nvSpPr>
          <p:cNvPr id="96263" name="Text Box 7"/>
          <p:cNvSpPr txBox="1">
            <a:spLocks noChangeArrowheads="1"/>
          </p:cNvSpPr>
          <p:nvPr/>
        </p:nvSpPr>
        <p:spPr bwMode="auto">
          <a:xfrm>
            <a:off x="8229600" y="2743200"/>
            <a:ext cx="914400" cy="366713"/>
          </a:xfrm>
          <a:prstGeom prst="rect">
            <a:avLst/>
          </a:prstGeom>
          <a:noFill/>
          <a:ln w="9525">
            <a:noFill/>
            <a:miter lim="800000"/>
            <a:headEnd/>
            <a:tailEnd/>
          </a:ln>
          <a:effectLst/>
        </p:spPr>
        <p:txBody>
          <a:bodyPr>
            <a:spAutoFit/>
          </a:bodyPr>
          <a:lstStyle/>
          <a:p>
            <a:pPr>
              <a:spcBef>
                <a:spcPct val="50000"/>
              </a:spcBef>
            </a:pPr>
            <a:r>
              <a:rPr lang="en-US"/>
              <a:t>data</a:t>
            </a:r>
          </a:p>
        </p:txBody>
      </p:sp>
      <p:sp>
        <p:nvSpPr>
          <p:cNvPr id="96264" name="Text Box 8"/>
          <p:cNvSpPr txBox="1">
            <a:spLocks noChangeArrowheads="1"/>
          </p:cNvSpPr>
          <p:nvPr/>
        </p:nvSpPr>
        <p:spPr bwMode="auto">
          <a:xfrm>
            <a:off x="8229600" y="4648200"/>
            <a:ext cx="914400" cy="366713"/>
          </a:xfrm>
          <a:prstGeom prst="rect">
            <a:avLst/>
          </a:prstGeom>
          <a:noFill/>
          <a:ln w="9525">
            <a:noFill/>
            <a:miter lim="800000"/>
            <a:headEnd/>
            <a:tailEnd/>
          </a:ln>
          <a:effectLst/>
        </p:spPr>
        <p:txBody>
          <a:bodyPr>
            <a:spAutoFit/>
          </a:bodyPr>
          <a:lstStyle/>
          <a:p>
            <a:pPr>
              <a:spcBef>
                <a:spcPct val="50000"/>
              </a:spcBef>
            </a:pPr>
            <a:r>
              <a:rPr lang="en-US"/>
              <a:t>Ch.</a:t>
            </a:r>
          </a:p>
        </p:txBody>
      </p:sp>
      <p:sp>
        <p:nvSpPr>
          <p:cNvPr id="96265" name="Line 9"/>
          <p:cNvSpPr>
            <a:spLocks noChangeShapeType="1"/>
          </p:cNvSpPr>
          <p:nvPr/>
        </p:nvSpPr>
        <p:spPr bwMode="auto">
          <a:xfrm flipV="1">
            <a:off x="2438400" y="990600"/>
            <a:ext cx="0" cy="685800"/>
          </a:xfrm>
          <a:prstGeom prst="line">
            <a:avLst/>
          </a:prstGeom>
          <a:noFill/>
          <a:ln w="9525">
            <a:solidFill>
              <a:schemeClr val="tx1"/>
            </a:solidFill>
            <a:round/>
            <a:headEnd type="triangle" w="med" len="med"/>
            <a:tailEnd/>
          </a:ln>
          <a:effectLst/>
        </p:spPr>
        <p:txBody>
          <a:bodyPr/>
          <a:lstStyle/>
          <a:p>
            <a:endParaRPr lang="en-US"/>
          </a:p>
        </p:txBody>
      </p:sp>
      <p:sp>
        <p:nvSpPr>
          <p:cNvPr id="96266" name="Text Box 10"/>
          <p:cNvSpPr txBox="1">
            <a:spLocks noChangeArrowheads="1"/>
          </p:cNvSpPr>
          <p:nvPr/>
        </p:nvSpPr>
        <p:spPr bwMode="auto">
          <a:xfrm>
            <a:off x="1143000" y="304800"/>
            <a:ext cx="2438400" cy="641350"/>
          </a:xfrm>
          <a:prstGeom prst="rect">
            <a:avLst/>
          </a:prstGeom>
          <a:noFill/>
          <a:ln w="9525">
            <a:noFill/>
            <a:miter lim="800000"/>
            <a:headEnd/>
            <a:tailEnd/>
          </a:ln>
          <a:effectLst/>
        </p:spPr>
        <p:txBody>
          <a:bodyPr>
            <a:spAutoFit/>
          </a:bodyPr>
          <a:lstStyle/>
          <a:p>
            <a:pPr algn="ctr">
              <a:spcBef>
                <a:spcPct val="50000"/>
              </a:spcBef>
            </a:pPr>
            <a:r>
              <a:rPr lang="en-US"/>
              <a:t>Start after processing preamble</a:t>
            </a:r>
          </a:p>
        </p:txBody>
      </p:sp>
      <p:sp>
        <p:nvSpPr>
          <p:cNvPr id="96267" name="Line 11"/>
          <p:cNvSpPr>
            <a:spLocks noChangeShapeType="1"/>
          </p:cNvSpPr>
          <p:nvPr/>
        </p:nvSpPr>
        <p:spPr bwMode="auto">
          <a:xfrm>
            <a:off x="6705600" y="2438400"/>
            <a:ext cx="0" cy="609600"/>
          </a:xfrm>
          <a:prstGeom prst="line">
            <a:avLst/>
          </a:prstGeom>
          <a:noFill/>
          <a:ln w="9525">
            <a:solidFill>
              <a:schemeClr val="tx1"/>
            </a:solidFill>
            <a:round/>
            <a:headEnd/>
            <a:tailEnd type="triangle" w="med" len="med"/>
          </a:ln>
          <a:effectLst/>
        </p:spPr>
        <p:txBody>
          <a:bodyPr/>
          <a:lstStyle/>
          <a:p>
            <a:endParaRPr lang="en-US"/>
          </a:p>
        </p:txBody>
      </p:sp>
      <p:sp>
        <p:nvSpPr>
          <p:cNvPr id="96268" name="Text Box 12"/>
          <p:cNvSpPr txBox="1">
            <a:spLocks noChangeArrowheads="1"/>
          </p:cNvSpPr>
          <p:nvPr/>
        </p:nvSpPr>
        <p:spPr bwMode="auto">
          <a:xfrm>
            <a:off x="5181600" y="1828800"/>
            <a:ext cx="2362200" cy="641350"/>
          </a:xfrm>
          <a:prstGeom prst="rect">
            <a:avLst/>
          </a:prstGeom>
          <a:noFill/>
          <a:ln w="9525">
            <a:noFill/>
            <a:miter lim="800000"/>
            <a:headEnd/>
            <a:tailEnd/>
          </a:ln>
          <a:effectLst/>
        </p:spPr>
        <p:txBody>
          <a:bodyPr>
            <a:spAutoFit/>
          </a:bodyPr>
          <a:lstStyle/>
          <a:p>
            <a:pPr algn="ctr">
              <a:spcBef>
                <a:spcPct val="50000"/>
              </a:spcBef>
            </a:pPr>
            <a:r>
              <a:rPr lang="en-US"/>
              <a:t>Standard OFDM Demod (256 carriers)</a:t>
            </a:r>
          </a:p>
        </p:txBody>
      </p:sp>
      <p:sp>
        <p:nvSpPr>
          <p:cNvPr id="96269" name="Line 13"/>
          <p:cNvSpPr>
            <a:spLocks noChangeShapeType="1"/>
          </p:cNvSpPr>
          <p:nvPr/>
        </p:nvSpPr>
        <p:spPr bwMode="auto">
          <a:xfrm>
            <a:off x="2057400" y="3429000"/>
            <a:ext cx="0" cy="762000"/>
          </a:xfrm>
          <a:prstGeom prst="line">
            <a:avLst/>
          </a:prstGeom>
          <a:noFill/>
          <a:ln w="9525">
            <a:solidFill>
              <a:schemeClr val="tx1"/>
            </a:solidFill>
            <a:round/>
            <a:headEnd type="triangle" w="med" len="med"/>
            <a:tailEnd/>
          </a:ln>
          <a:effectLst/>
        </p:spPr>
        <p:txBody>
          <a:bodyPr/>
          <a:lstStyle/>
          <a:p>
            <a:endParaRPr lang="en-US"/>
          </a:p>
        </p:txBody>
      </p:sp>
      <p:sp>
        <p:nvSpPr>
          <p:cNvPr id="96270" name="Text Box 14"/>
          <p:cNvSpPr txBox="1">
            <a:spLocks noChangeArrowheads="1"/>
          </p:cNvSpPr>
          <p:nvPr/>
        </p:nvSpPr>
        <p:spPr bwMode="auto">
          <a:xfrm>
            <a:off x="1066800" y="4267200"/>
            <a:ext cx="2133600" cy="641350"/>
          </a:xfrm>
          <a:prstGeom prst="rect">
            <a:avLst/>
          </a:prstGeom>
          <a:noFill/>
          <a:ln w="9525">
            <a:noFill/>
            <a:miter lim="800000"/>
            <a:headEnd/>
            <a:tailEnd/>
          </a:ln>
          <a:effectLst/>
        </p:spPr>
        <p:txBody>
          <a:bodyPr>
            <a:spAutoFit/>
          </a:bodyPr>
          <a:lstStyle/>
          <a:p>
            <a:pPr algn="ctr">
              <a:spcBef>
                <a:spcPct val="50000"/>
              </a:spcBef>
            </a:pPr>
            <a:r>
              <a:rPr lang="en-US"/>
              <a:t>Error Correction Decoding</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Text Box 4"/>
          <p:cNvSpPr txBox="1">
            <a:spLocks noChangeArrowheads="1"/>
          </p:cNvSpPr>
          <p:nvPr/>
        </p:nvSpPr>
        <p:spPr bwMode="auto">
          <a:xfrm>
            <a:off x="0" y="304800"/>
            <a:ext cx="9144000" cy="396875"/>
          </a:xfrm>
          <a:prstGeom prst="rect">
            <a:avLst/>
          </a:prstGeom>
          <a:noFill/>
          <a:ln w="9525">
            <a:noFill/>
            <a:miter lim="800000"/>
            <a:headEnd/>
            <a:tailEnd/>
          </a:ln>
          <a:effectLst/>
        </p:spPr>
        <p:txBody>
          <a:bodyPr>
            <a:spAutoFit/>
          </a:bodyPr>
          <a:lstStyle/>
          <a:p>
            <a:pPr algn="ctr">
              <a:spcBef>
                <a:spcPct val="50000"/>
              </a:spcBef>
            </a:pPr>
            <a:r>
              <a:rPr lang="en-US" sz="2000" b="1"/>
              <a:t>Channel Tracking</a:t>
            </a:r>
          </a:p>
        </p:txBody>
      </p:sp>
      <p:sp>
        <p:nvSpPr>
          <p:cNvPr id="93189" name="Text Box 5"/>
          <p:cNvSpPr txBox="1">
            <a:spLocks noChangeArrowheads="1"/>
          </p:cNvSpPr>
          <p:nvPr/>
        </p:nvSpPr>
        <p:spPr bwMode="auto">
          <a:xfrm>
            <a:off x="0" y="1143000"/>
            <a:ext cx="9144000" cy="779463"/>
          </a:xfrm>
          <a:prstGeom prst="rect">
            <a:avLst/>
          </a:prstGeom>
          <a:noFill/>
          <a:ln w="9525">
            <a:noFill/>
            <a:miter lim="800000"/>
            <a:headEnd/>
            <a:tailEnd/>
          </a:ln>
          <a:effectLst/>
        </p:spPr>
        <p:txBody>
          <a:bodyPr>
            <a:spAutoFit/>
          </a:bodyPr>
          <a:lstStyle/>
          <a:p>
            <a:pPr>
              <a:spcBef>
                <a:spcPct val="50000"/>
              </a:spcBef>
            </a:pPr>
            <a:r>
              <a:rPr lang="en-US"/>
              <a:t>In mobile applications, the channel changes and we need to track it.</a:t>
            </a:r>
          </a:p>
          <a:p>
            <a:pPr>
              <a:spcBef>
                <a:spcPct val="50000"/>
              </a:spcBef>
            </a:pPr>
            <a:r>
              <a:rPr lang="en-US"/>
              <a:t>IEEE802.16-2005 tracks the channel by embedding pilots within the data.</a:t>
            </a:r>
          </a:p>
        </p:txBody>
      </p:sp>
      <p:sp>
        <p:nvSpPr>
          <p:cNvPr id="93190" name="Text Box 6"/>
          <p:cNvSpPr txBox="1">
            <a:spLocks noChangeArrowheads="1"/>
          </p:cNvSpPr>
          <p:nvPr/>
        </p:nvSpPr>
        <p:spPr bwMode="auto">
          <a:xfrm>
            <a:off x="0" y="2286000"/>
            <a:ext cx="8915400" cy="641350"/>
          </a:xfrm>
          <a:prstGeom prst="rect">
            <a:avLst/>
          </a:prstGeom>
          <a:noFill/>
          <a:ln w="9525">
            <a:noFill/>
            <a:miter lim="800000"/>
            <a:headEnd/>
            <a:tailEnd/>
          </a:ln>
          <a:effectLst/>
        </p:spPr>
        <p:txBody>
          <a:bodyPr>
            <a:spAutoFit/>
          </a:bodyPr>
          <a:lstStyle/>
          <a:p>
            <a:pPr>
              <a:spcBef>
                <a:spcPct val="50000"/>
              </a:spcBef>
            </a:pPr>
            <a:r>
              <a:rPr lang="en-US"/>
              <a:t>In the FUSC (Full Use of Sub Carriers) scheme, the pilots subcarriers are chosen within the non-null subcarriers as</a:t>
            </a:r>
          </a:p>
        </p:txBody>
      </p:sp>
      <p:graphicFrame>
        <p:nvGraphicFramePr>
          <p:cNvPr id="93191" name="Object 7"/>
          <p:cNvGraphicFramePr>
            <a:graphicFrameLocks noChangeAspect="1"/>
          </p:cNvGraphicFramePr>
          <p:nvPr/>
        </p:nvGraphicFramePr>
        <p:xfrm>
          <a:off x="3505200" y="3124200"/>
          <a:ext cx="1339850" cy="341313"/>
        </p:xfrm>
        <a:graphic>
          <a:graphicData uri="http://schemas.openxmlformats.org/presentationml/2006/ole">
            <p:oleObj spid="_x0000_s200706" name="Equation" r:id="rId4" imgW="698400" imgH="177480" progId="Equation.3">
              <p:embed/>
            </p:oleObj>
          </a:graphicData>
        </a:graphic>
      </p:graphicFrame>
      <p:sp>
        <p:nvSpPr>
          <p:cNvPr id="93192" name="Text Box 8"/>
          <p:cNvSpPr txBox="1">
            <a:spLocks noChangeArrowheads="1"/>
          </p:cNvSpPr>
          <p:nvPr/>
        </p:nvSpPr>
        <p:spPr bwMode="auto">
          <a:xfrm>
            <a:off x="1828800" y="3886200"/>
            <a:ext cx="1676400" cy="366713"/>
          </a:xfrm>
          <a:prstGeom prst="rect">
            <a:avLst/>
          </a:prstGeom>
          <a:noFill/>
          <a:ln w="9525">
            <a:noFill/>
            <a:miter lim="800000"/>
            <a:headEnd/>
            <a:tailEnd/>
          </a:ln>
          <a:effectLst/>
        </p:spPr>
        <p:txBody>
          <a:bodyPr>
            <a:spAutoFit/>
          </a:bodyPr>
          <a:lstStyle/>
          <a:p>
            <a:pPr>
              <a:spcBef>
                <a:spcPct val="50000"/>
              </a:spcBef>
            </a:pPr>
            <a:r>
              <a:rPr lang="en-US"/>
              <a:t>with</a:t>
            </a:r>
          </a:p>
        </p:txBody>
      </p:sp>
      <p:graphicFrame>
        <p:nvGraphicFramePr>
          <p:cNvPr id="93193" name="Object 9"/>
          <p:cNvGraphicFramePr>
            <a:graphicFrameLocks noChangeAspect="1"/>
          </p:cNvGraphicFramePr>
          <p:nvPr/>
        </p:nvGraphicFramePr>
        <p:xfrm>
          <a:off x="3429000" y="3810000"/>
          <a:ext cx="4876800" cy="512763"/>
        </p:xfrm>
        <a:graphic>
          <a:graphicData uri="http://schemas.openxmlformats.org/presentationml/2006/ole">
            <p:oleObj spid="_x0000_s200707" name="Equation" r:id="rId5" imgW="2057400" imgH="215640" progId="Equation.3">
              <p:embed/>
            </p:oleObj>
          </a:graphicData>
        </a:graphic>
      </p:graphicFrame>
      <p:graphicFrame>
        <p:nvGraphicFramePr>
          <p:cNvPr id="93194" name="Object 10"/>
          <p:cNvGraphicFramePr>
            <a:graphicFrameLocks noChangeAspect="1"/>
          </p:cNvGraphicFramePr>
          <p:nvPr/>
        </p:nvGraphicFramePr>
        <p:xfrm>
          <a:off x="3352800" y="4495800"/>
          <a:ext cx="3352800" cy="1698625"/>
        </p:xfrm>
        <a:graphic>
          <a:graphicData uri="http://schemas.openxmlformats.org/presentationml/2006/ole">
            <p:oleObj spid="_x0000_s200708" name="Equation" r:id="rId6" imgW="1854000" imgH="939600" progId="Equation.3">
              <p:embed/>
            </p:oleObj>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4" name="Oval 4"/>
          <p:cNvSpPr>
            <a:spLocks noChangeArrowheads="1"/>
          </p:cNvSpPr>
          <p:nvPr/>
        </p:nvSpPr>
        <p:spPr bwMode="auto">
          <a:xfrm>
            <a:off x="2133600" y="1385888"/>
            <a:ext cx="152400" cy="152400"/>
          </a:xfrm>
          <a:prstGeom prst="ellipse">
            <a:avLst/>
          </a:prstGeom>
          <a:noFill/>
          <a:ln w="9525">
            <a:solidFill>
              <a:schemeClr val="tx1"/>
            </a:solidFill>
            <a:round/>
            <a:headEnd/>
            <a:tailEnd/>
          </a:ln>
          <a:effectLst/>
        </p:spPr>
        <p:txBody>
          <a:bodyPr wrap="none" anchor="ctr"/>
          <a:lstStyle/>
          <a:p>
            <a:endParaRPr lang="en-US"/>
          </a:p>
        </p:txBody>
      </p:sp>
      <p:sp>
        <p:nvSpPr>
          <p:cNvPr id="128005" name="Oval 5"/>
          <p:cNvSpPr>
            <a:spLocks noChangeArrowheads="1"/>
          </p:cNvSpPr>
          <p:nvPr/>
        </p:nvSpPr>
        <p:spPr bwMode="auto">
          <a:xfrm>
            <a:off x="2438400" y="1385888"/>
            <a:ext cx="152400" cy="15240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128006" name="Oval 6"/>
          <p:cNvSpPr>
            <a:spLocks noChangeArrowheads="1"/>
          </p:cNvSpPr>
          <p:nvPr/>
        </p:nvSpPr>
        <p:spPr bwMode="auto">
          <a:xfrm>
            <a:off x="2743200" y="13858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28007" name="Oval 7"/>
          <p:cNvSpPr>
            <a:spLocks noChangeArrowheads="1"/>
          </p:cNvSpPr>
          <p:nvPr/>
        </p:nvSpPr>
        <p:spPr bwMode="auto">
          <a:xfrm>
            <a:off x="3048000" y="13858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28008" name="Oval 8"/>
          <p:cNvSpPr>
            <a:spLocks noChangeArrowheads="1"/>
          </p:cNvSpPr>
          <p:nvPr/>
        </p:nvSpPr>
        <p:spPr bwMode="auto">
          <a:xfrm>
            <a:off x="3352800" y="1385888"/>
            <a:ext cx="152400" cy="152400"/>
          </a:xfrm>
          <a:prstGeom prst="ellipse">
            <a:avLst/>
          </a:prstGeom>
          <a:solidFill>
            <a:schemeClr val="tx2"/>
          </a:solidFill>
          <a:ln w="9525">
            <a:solidFill>
              <a:schemeClr val="tx1"/>
            </a:solidFill>
            <a:round/>
            <a:headEnd/>
            <a:tailEnd/>
          </a:ln>
          <a:effectLst/>
        </p:spPr>
        <p:txBody>
          <a:bodyPr wrap="none" anchor="ctr"/>
          <a:lstStyle/>
          <a:p>
            <a:endParaRPr lang="en-US"/>
          </a:p>
        </p:txBody>
      </p:sp>
      <p:sp>
        <p:nvSpPr>
          <p:cNvPr id="128009" name="Oval 9"/>
          <p:cNvSpPr>
            <a:spLocks noChangeArrowheads="1"/>
          </p:cNvSpPr>
          <p:nvPr/>
        </p:nvSpPr>
        <p:spPr bwMode="auto">
          <a:xfrm>
            <a:off x="3657600" y="13858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28010" name="Oval 10"/>
          <p:cNvSpPr>
            <a:spLocks noChangeArrowheads="1"/>
          </p:cNvSpPr>
          <p:nvPr/>
        </p:nvSpPr>
        <p:spPr bwMode="auto">
          <a:xfrm>
            <a:off x="3962400" y="13858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28011" name="Oval 11"/>
          <p:cNvSpPr>
            <a:spLocks noChangeArrowheads="1"/>
          </p:cNvSpPr>
          <p:nvPr/>
        </p:nvSpPr>
        <p:spPr bwMode="auto">
          <a:xfrm>
            <a:off x="4267200" y="1385888"/>
            <a:ext cx="152400" cy="152400"/>
          </a:xfrm>
          <a:prstGeom prst="ellipse">
            <a:avLst/>
          </a:prstGeom>
          <a:solidFill>
            <a:schemeClr val="tx2"/>
          </a:solidFill>
          <a:ln w="9525">
            <a:solidFill>
              <a:schemeClr val="tx1"/>
            </a:solidFill>
            <a:round/>
            <a:headEnd/>
            <a:tailEnd/>
          </a:ln>
          <a:effectLst/>
        </p:spPr>
        <p:txBody>
          <a:bodyPr wrap="none" anchor="ctr"/>
          <a:lstStyle/>
          <a:p>
            <a:endParaRPr lang="en-US"/>
          </a:p>
        </p:txBody>
      </p:sp>
      <p:sp>
        <p:nvSpPr>
          <p:cNvPr id="128012" name="Oval 12"/>
          <p:cNvSpPr>
            <a:spLocks noChangeArrowheads="1"/>
          </p:cNvSpPr>
          <p:nvPr/>
        </p:nvSpPr>
        <p:spPr bwMode="auto">
          <a:xfrm>
            <a:off x="4572000" y="13858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28013" name="Oval 13"/>
          <p:cNvSpPr>
            <a:spLocks noChangeArrowheads="1"/>
          </p:cNvSpPr>
          <p:nvPr/>
        </p:nvSpPr>
        <p:spPr bwMode="auto">
          <a:xfrm>
            <a:off x="5638800" y="1385888"/>
            <a:ext cx="152400" cy="152400"/>
          </a:xfrm>
          <a:prstGeom prst="ellipse">
            <a:avLst/>
          </a:prstGeom>
          <a:solidFill>
            <a:schemeClr val="tx2"/>
          </a:solidFill>
          <a:ln w="9525">
            <a:solidFill>
              <a:schemeClr val="tx1"/>
            </a:solidFill>
            <a:round/>
            <a:headEnd/>
            <a:tailEnd/>
          </a:ln>
          <a:effectLst/>
        </p:spPr>
        <p:txBody>
          <a:bodyPr wrap="none" anchor="ctr"/>
          <a:lstStyle/>
          <a:p>
            <a:endParaRPr lang="en-US"/>
          </a:p>
        </p:txBody>
      </p:sp>
      <p:sp>
        <p:nvSpPr>
          <p:cNvPr id="128014" name="Oval 14"/>
          <p:cNvSpPr>
            <a:spLocks noChangeArrowheads="1"/>
          </p:cNvSpPr>
          <p:nvPr/>
        </p:nvSpPr>
        <p:spPr bwMode="auto">
          <a:xfrm>
            <a:off x="5943600" y="13858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28015" name="Oval 15"/>
          <p:cNvSpPr>
            <a:spLocks noChangeArrowheads="1"/>
          </p:cNvSpPr>
          <p:nvPr/>
        </p:nvSpPr>
        <p:spPr bwMode="auto">
          <a:xfrm>
            <a:off x="6248400" y="13858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28016" name="Oval 16"/>
          <p:cNvSpPr>
            <a:spLocks noChangeArrowheads="1"/>
          </p:cNvSpPr>
          <p:nvPr/>
        </p:nvSpPr>
        <p:spPr bwMode="auto">
          <a:xfrm>
            <a:off x="6553200" y="1385888"/>
            <a:ext cx="152400" cy="152400"/>
          </a:xfrm>
          <a:prstGeom prst="ellipse">
            <a:avLst/>
          </a:prstGeom>
          <a:solidFill>
            <a:schemeClr val="tx2"/>
          </a:solidFill>
          <a:ln w="9525">
            <a:solidFill>
              <a:schemeClr val="tx1"/>
            </a:solidFill>
            <a:round/>
            <a:headEnd/>
            <a:tailEnd/>
          </a:ln>
          <a:effectLst/>
        </p:spPr>
        <p:txBody>
          <a:bodyPr wrap="none" anchor="ctr"/>
          <a:lstStyle/>
          <a:p>
            <a:endParaRPr lang="en-US"/>
          </a:p>
        </p:txBody>
      </p:sp>
      <p:sp>
        <p:nvSpPr>
          <p:cNvPr id="128017" name="Oval 17"/>
          <p:cNvSpPr>
            <a:spLocks noChangeArrowheads="1"/>
          </p:cNvSpPr>
          <p:nvPr/>
        </p:nvSpPr>
        <p:spPr bwMode="auto">
          <a:xfrm>
            <a:off x="6858000" y="13858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28018" name="Oval 18"/>
          <p:cNvSpPr>
            <a:spLocks noChangeArrowheads="1"/>
          </p:cNvSpPr>
          <p:nvPr/>
        </p:nvSpPr>
        <p:spPr bwMode="auto">
          <a:xfrm>
            <a:off x="7162800" y="13858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28019" name="Oval 19"/>
          <p:cNvSpPr>
            <a:spLocks noChangeArrowheads="1"/>
          </p:cNvSpPr>
          <p:nvPr/>
        </p:nvSpPr>
        <p:spPr bwMode="auto">
          <a:xfrm>
            <a:off x="7467600" y="1385888"/>
            <a:ext cx="152400" cy="152400"/>
          </a:xfrm>
          <a:prstGeom prst="ellipse">
            <a:avLst/>
          </a:prstGeom>
          <a:solidFill>
            <a:schemeClr val="tx2"/>
          </a:solidFill>
          <a:ln w="9525">
            <a:solidFill>
              <a:schemeClr val="tx1"/>
            </a:solidFill>
            <a:round/>
            <a:headEnd/>
            <a:tailEnd/>
          </a:ln>
          <a:effectLst/>
        </p:spPr>
        <p:txBody>
          <a:bodyPr wrap="none" anchor="ctr"/>
          <a:lstStyle/>
          <a:p>
            <a:endParaRPr lang="en-US"/>
          </a:p>
        </p:txBody>
      </p:sp>
      <p:sp>
        <p:nvSpPr>
          <p:cNvPr id="128020" name="Oval 20"/>
          <p:cNvSpPr>
            <a:spLocks noChangeArrowheads="1"/>
          </p:cNvSpPr>
          <p:nvPr/>
        </p:nvSpPr>
        <p:spPr bwMode="auto">
          <a:xfrm>
            <a:off x="2133600" y="1843088"/>
            <a:ext cx="152400" cy="152400"/>
          </a:xfrm>
          <a:prstGeom prst="ellipse">
            <a:avLst/>
          </a:prstGeom>
          <a:noFill/>
          <a:ln w="9525">
            <a:solidFill>
              <a:schemeClr val="tx1"/>
            </a:solidFill>
            <a:round/>
            <a:headEnd/>
            <a:tailEnd/>
          </a:ln>
          <a:effectLst/>
        </p:spPr>
        <p:txBody>
          <a:bodyPr wrap="none" anchor="ctr"/>
          <a:lstStyle/>
          <a:p>
            <a:endParaRPr lang="en-US"/>
          </a:p>
        </p:txBody>
      </p:sp>
      <p:sp>
        <p:nvSpPr>
          <p:cNvPr id="128021" name="Oval 21"/>
          <p:cNvSpPr>
            <a:spLocks noChangeArrowheads="1"/>
          </p:cNvSpPr>
          <p:nvPr/>
        </p:nvSpPr>
        <p:spPr bwMode="auto">
          <a:xfrm>
            <a:off x="2438400" y="18430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28022" name="Oval 22"/>
          <p:cNvSpPr>
            <a:spLocks noChangeArrowheads="1"/>
          </p:cNvSpPr>
          <p:nvPr/>
        </p:nvSpPr>
        <p:spPr bwMode="auto">
          <a:xfrm>
            <a:off x="2743200" y="1843088"/>
            <a:ext cx="152400" cy="152400"/>
          </a:xfrm>
          <a:prstGeom prst="ellipse">
            <a:avLst/>
          </a:prstGeom>
          <a:solidFill>
            <a:schemeClr val="tx2"/>
          </a:solidFill>
          <a:ln w="9525">
            <a:solidFill>
              <a:schemeClr val="tx1"/>
            </a:solidFill>
            <a:round/>
            <a:headEnd/>
            <a:tailEnd/>
          </a:ln>
          <a:effectLst/>
        </p:spPr>
        <p:txBody>
          <a:bodyPr wrap="none" anchor="ctr"/>
          <a:lstStyle/>
          <a:p>
            <a:endParaRPr lang="en-US"/>
          </a:p>
        </p:txBody>
      </p:sp>
      <p:sp>
        <p:nvSpPr>
          <p:cNvPr id="128023" name="Oval 23"/>
          <p:cNvSpPr>
            <a:spLocks noChangeArrowheads="1"/>
          </p:cNvSpPr>
          <p:nvPr/>
        </p:nvSpPr>
        <p:spPr bwMode="auto">
          <a:xfrm>
            <a:off x="3048000" y="18430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28024" name="Oval 24"/>
          <p:cNvSpPr>
            <a:spLocks noChangeArrowheads="1"/>
          </p:cNvSpPr>
          <p:nvPr/>
        </p:nvSpPr>
        <p:spPr bwMode="auto">
          <a:xfrm>
            <a:off x="3352800" y="18430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28025" name="Oval 25"/>
          <p:cNvSpPr>
            <a:spLocks noChangeArrowheads="1"/>
          </p:cNvSpPr>
          <p:nvPr/>
        </p:nvSpPr>
        <p:spPr bwMode="auto">
          <a:xfrm>
            <a:off x="3657600" y="1843088"/>
            <a:ext cx="152400" cy="152400"/>
          </a:xfrm>
          <a:prstGeom prst="ellipse">
            <a:avLst/>
          </a:prstGeom>
          <a:solidFill>
            <a:schemeClr val="tx2"/>
          </a:solidFill>
          <a:ln w="9525">
            <a:solidFill>
              <a:schemeClr val="tx1"/>
            </a:solidFill>
            <a:round/>
            <a:headEnd/>
            <a:tailEnd/>
          </a:ln>
          <a:effectLst/>
        </p:spPr>
        <p:txBody>
          <a:bodyPr wrap="none" anchor="ctr"/>
          <a:lstStyle/>
          <a:p>
            <a:endParaRPr lang="en-US"/>
          </a:p>
        </p:txBody>
      </p:sp>
      <p:sp>
        <p:nvSpPr>
          <p:cNvPr id="128026" name="Oval 26"/>
          <p:cNvSpPr>
            <a:spLocks noChangeArrowheads="1"/>
          </p:cNvSpPr>
          <p:nvPr/>
        </p:nvSpPr>
        <p:spPr bwMode="auto">
          <a:xfrm>
            <a:off x="3962400" y="18430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28027" name="Oval 27"/>
          <p:cNvSpPr>
            <a:spLocks noChangeArrowheads="1"/>
          </p:cNvSpPr>
          <p:nvPr/>
        </p:nvSpPr>
        <p:spPr bwMode="auto">
          <a:xfrm>
            <a:off x="4267200" y="18430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28028" name="Oval 28"/>
          <p:cNvSpPr>
            <a:spLocks noChangeArrowheads="1"/>
          </p:cNvSpPr>
          <p:nvPr/>
        </p:nvSpPr>
        <p:spPr bwMode="auto">
          <a:xfrm>
            <a:off x="4572000" y="1843088"/>
            <a:ext cx="152400" cy="152400"/>
          </a:xfrm>
          <a:prstGeom prst="ellipse">
            <a:avLst/>
          </a:prstGeom>
          <a:solidFill>
            <a:schemeClr val="tx2"/>
          </a:solidFill>
          <a:ln w="9525">
            <a:solidFill>
              <a:schemeClr val="tx1"/>
            </a:solidFill>
            <a:round/>
            <a:headEnd/>
            <a:tailEnd/>
          </a:ln>
          <a:effectLst/>
        </p:spPr>
        <p:txBody>
          <a:bodyPr wrap="none" anchor="ctr"/>
          <a:lstStyle/>
          <a:p>
            <a:endParaRPr lang="en-US"/>
          </a:p>
        </p:txBody>
      </p:sp>
      <p:sp>
        <p:nvSpPr>
          <p:cNvPr id="128029" name="Oval 29"/>
          <p:cNvSpPr>
            <a:spLocks noChangeArrowheads="1"/>
          </p:cNvSpPr>
          <p:nvPr/>
        </p:nvSpPr>
        <p:spPr bwMode="auto">
          <a:xfrm>
            <a:off x="5638800" y="18430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28030" name="Oval 30"/>
          <p:cNvSpPr>
            <a:spLocks noChangeArrowheads="1"/>
          </p:cNvSpPr>
          <p:nvPr/>
        </p:nvSpPr>
        <p:spPr bwMode="auto">
          <a:xfrm>
            <a:off x="5943600" y="1843088"/>
            <a:ext cx="152400" cy="152400"/>
          </a:xfrm>
          <a:prstGeom prst="ellipse">
            <a:avLst/>
          </a:prstGeom>
          <a:solidFill>
            <a:schemeClr val="tx2"/>
          </a:solidFill>
          <a:ln w="9525">
            <a:solidFill>
              <a:schemeClr val="tx1"/>
            </a:solidFill>
            <a:round/>
            <a:headEnd/>
            <a:tailEnd/>
          </a:ln>
          <a:effectLst/>
        </p:spPr>
        <p:txBody>
          <a:bodyPr wrap="none" anchor="ctr"/>
          <a:lstStyle/>
          <a:p>
            <a:endParaRPr lang="en-US"/>
          </a:p>
        </p:txBody>
      </p:sp>
      <p:sp>
        <p:nvSpPr>
          <p:cNvPr id="128031" name="Oval 31"/>
          <p:cNvSpPr>
            <a:spLocks noChangeArrowheads="1"/>
          </p:cNvSpPr>
          <p:nvPr/>
        </p:nvSpPr>
        <p:spPr bwMode="auto">
          <a:xfrm>
            <a:off x="6248400" y="18430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28032" name="Oval 32"/>
          <p:cNvSpPr>
            <a:spLocks noChangeArrowheads="1"/>
          </p:cNvSpPr>
          <p:nvPr/>
        </p:nvSpPr>
        <p:spPr bwMode="auto">
          <a:xfrm>
            <a:off x="6553200" y="18430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28033" name="Oval 33"/>
          <p:cNvSpPr>
            <a:spLocks noChangeArrowheads="1"/>
          </p:cNvSpPr>
          <p:nvPr/>
        </p:nvSpPr>
        <p:spPr bwMode="auto">
          <a:xfrm>
            <a:off x="6858000" y="1843088"/>
            <a:ext cx="152400" cy="152400"/>
          </a:xfrm>
          <a:prstGeom prst="ellipse">
            <a:avLst/>
          </a:prstGeom>
          <a:solidFill>
            <a:schemeClr val="tx2"/>
          </a:solidFill>
          <a:ln w="9525">
            <a:solidFill>
              <a:schemeClr val="tx1"/>
            </a:solidFill>
            <a:round/>
            <a:headEnd/>
            <a:tailEnd/>
          </a:ln>
          <a:effectLst/>
        </p:spPr>
        <p:txBody>
          <a:bodyPr wrap="none" anchor="ctr"/>
          <a:lstStyle/>
          <a:p>
            <a:endParaRPr lang="en-US"/>
          </a:p>
        </p:txBody>
      </p:sp>
      <p:sp>
        <p:nvSpPr>
          <p:cNvPr id="128034" name="Oval 34"/>
          <p:cNvSpPr>
            <a:spLocks noChangeArrowheads="1"/>
          </p:cNvSpPr>
          <p:nvPr/>
        </p:nvSpPr>
        <p:spPr bwMode="auto">
          <a:xfrm>
            <a:off x="7162800" y="18430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28035" name="Oval 35"/>
          <p:cNvSpPr>
            <a:spLocks noChangeArrowheads="1"/>
          </p:cNvSpPr>
          <p:nvPr/>
        </p:nvSpPr>
        <p:spPr bwMode="auto">
          <a:xfrm>
            <a:off x="7467600" y="18430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28036" name="Oval 36"/>
          <p:cNvSpPr>
            <a:spLocks noChangeArrowheads="1"/>
          </p:cNvSpPr>
          <p:nvPr/>
        </p:nvSpPr>
        <p:spPr bwMode="auto">
          <a:xfrm>
            <a:off x="2133600" y="2300288"/>
            <a:ext cx="152400" cy="152400"/>
          </a:xfrm>
          <a:prstGeom prst="ellipse">
            <a:avLst/>
          </a:prstGeom>
          <a:noFill/>
          <a:ln w="9525">
            <a:solidFill>
              <a:schemeClr val="tx1"/>
            </a:solidFill>
            <a:round/>
            <a:headEnd/>
            <a:tailEnd/>
          </a:ln>
          <a:effectLst/>
        </p:spPr>
        <p:txBody>
          <a:bodyPr wrap="none" anchor="ctr"/>
          <a:lstStyle/>
          <a:p>
            <a:endParaRPr lang="en-US"/>
          </a:p>
        </p:txBody>
      </p:sp>
      <p:sp>
        <p:nvSpPr>
          <p:cNvPr id="128037" name="Oval 37"/>
          <p:cNvSpPr>
            <a:spLocks noChangeArrowheads="1"/>
          </p:cNvSpPr>
          <p:nvPr/>
        </p:nvSpPr>
        <p:spPr bwMode="auto">
          <a:xfrm>
            <a:off x="2438400" y="23002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28038" name="Oval 38"/>
          <p:cNvSpPr>
            <a:spLocks noChangeArrowheads="1"/>
          </p:cNvSpPr>
          <p:nvPr/>
        </p:nvSpPr>
        <p:spPr bwMode="auto">
          <a:xfrm>
            <a:off x="2743200" y="23002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28039" name="Oval 39"/>
          <p:cNvSpPr>
            <a:spLocks noChangeArrowheads="1"/>
          </p:cNvSpPr>
          <p:nvPr/>
        </p:nvSpPr>
        <p:spPr bwMode="auto">
          <a:xfrm>
            <a:off x="3048000" y="2300288"/>
            <a:ext cx="152400" cy="152400"/>
          </a:xfrm>
          <a:prstGeom prst="ellipse">
            <a:avLst/>
          </a:prstGeom>
          <a:solidFill>
            <a:schemeClr val="tx2"/>
          </a:solidFill>
          <a:ln w="9525">
            <a:solidFill>
              <a:schemeClr val="tx1"/>
            </a:solidFill>
            <a:round/>
            <a:headEnd/>
            <a:tailEnd/>
          </a:ln>
          <a:effectLst/>
        </p:spPr>
        <p:txBody>
          <a:bodyPr wrap="none" anchor="ctr"/>
          <a:lstStyle/>
          <a:p>
            <a:endParaRPr lang="en-US"/>
          </a:p>
        </p:txBody>
      </p:sp>
      <p:sp>
        <p:nvSpPr>
          <p:cNvPr id="128040" name="Oval 40"/>
          <p:cNvSpPr>
            <a:spLocks noChangeArrowheads="1"/>
          </p:cNvSpPr>
          <p:nvPr/>
        </p:nvSpPr>
        <p:spPr bwMode="auto">
          <a:xfrm>
            <a:off x="3352800" y="23002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28041" name="Oval 41"/>
          <p:cNvSpPr>
            <a:spLocks noChangeArrowheads="1"/>
          </p:cNvSpPr>
          <p:nvPr/>
        </p:nvSpPr>
        <p:spPr bwMode="auto">
          <a:xfrm>
            <a:off x="3657600" y="23002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28042" name="Oval 42"/>
          <p:cNvSpPr>
            <a:spLocks noChangeArrowheads="1"/>
          </p:cNvSpPr>
          <p:nvPr/>
        </p:nvSpPr>
        <p:spPr bwMode="auto">
          <a:xfrm>
            <a:off x="3962400" y="2300288"/>
            <a:ext cx="152400" cy="152400"/>
          </a:xfrm>
          <a:prstGeom prst="ellipse">
            <a:avLst/>
          </a:prstGeom>
          <a:solidFill>
            <a:schemeClr val="tx2"/>
          </a:solidFill>
          <a:ln w="9525">
            <a:solidFill>
              <a:schemeClr val="tx1"/>
            </a:solidFill>
            <a:round/>
            <a:headEnd/>
            <a:tailEnd/>
          </a:ln>
          <a:effectLst/>
        </p:spPr>
        <p:txBody>
          <a:bodyPr wrap="none" anchor="ctr"/>
          <a:lstStyle/>
          <a:p>
            <a:endParaRPr lang="en-US"/>
          </a:p>
        </p:txBody>
      </p:sp>
      <p:sp>
        <p:nvSpPr>
          <p:cNvPr id="128043" name="Oval 43"/>
          <p:cNvSpPr>
            <a:spLocks noChangeArrowheads="1"/>
          </p:cNvSpPr>
          <p:nvPr/>
        </p:nvSpPr>
        <p:spPr bwMode="auto">
          <a:xfrm>
            <a:off x="4267200" y="23002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28044" name="Oval 44"/>
          <p:cNvSpPr>
            <a:spLocks noChangeArrowheads="1"/>
          </p:cNvSpPr>
          <p:nvPr/>
        </p:nvSpPr>
        <p:spPr bwMode="auto">
          <a:xfrm>
            <a:off x="4572000" y="23002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28045" name="Oval 45"/>
          <p:cNvSpPr>
            <a:spLocks noChangeArrowheads="1"/>
          </p:cNvSpPr>
          <p:nvPr/>
        </p:nvSpPr>
        <p:spPr bwMode="auto">
          <a:xfrm>
            <a:off x="5638800" y="23002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28046" name="Oval 46"/>
          <p:cNvSpPr>
            <a:spLocks noChangeArrowheads="1"/>
          </p:cNvSpPr>
          <p:nvPr/>
        </p:nvSpPr>
        <p:spPr bwMode="auto">
          <a:xfrm>
            <a:off x="5943600" y="23002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28047" name="Oval 47"/>
          <p:cNvSpPr>
            <a:spLocks noChangeArrowheads="1"/>
          </p:cNvSpPr>
          <p:nvPr/>
        </p:nvSpPr>
        <p:spPr bwMode="auto">
          <a:xfrm>
            <a:off x="6248400" y="2300288"/>
            <a:ext cx="152400" cy="152400"/>
          </a:xfrm>
          <a:prstGeom prst="ellipse">
            <a:avLst/>
          </a:prstGeom>
          <a:solidFill>
            <a:schemeClr val="tx2"/>
          </a:solidFill>
          <a:ln w="9525">
            <a:solidFill>
              <a:schemeClr val="tx1"/>
            </a:solidFill>
            <a:round/>
            <a:headEnd/>
            <a:tailEnd/>
          </a:ln>
          <a:effectLst/>
        </p:spPr>
        <p:txBody>
          <a:bodyPr wrap="none" anchor="ctr"/>
          <a:lstStyle/>
          <a:p>
            <a:endParaRPr lang="en-US"/>
          </a:p>
        </p:txBody>
      </p:sp>
      <p:sp>
        <p:nvSpPr>
          <p:cNvPr id="128048" name="Oval 48"/>
          <p:cNvSpPr>
            <a:spLocks noChangeArrowheads="1"/>
          </p:cNvSpPr>
          <p:nvPr/>
        </p:nvSpPr>
        <p:spPr bwMode="auto">
          <a:xfrm>
            <a:off x="6553200" y="23002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28049" name="Oval 49"/>
          <p:cNvSpPr>
            <a:spLocks noChangeArrowheads="1"/>
          </p:cNvSpPr>
          <p:nvPr/>
        </p:nvSpPr>
        <p:spPr bwMode="auto">
          <a:xfrm>
            <a:off x="6858000" y="23002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28050" name="Oval 50"/>
          <p:cNvSpPr>
            <a:spLocks noChangeArrowheads="1"/>
          </p:cNvSpPr>
          <p:nvPr/>
        </p:nvSpPr>
        <p:spPr bwMode="auto">
          <a:xfrm>
            <a:off x="7162800" y="2300288"/>
            <a:ext cx="152400" cy="152400"/>
          </a:xfrm>
          <a:prstGeom prst="ellipse">
            <a:avLst/>
          </a:prstGeom>
          <a:solidFill>
            <a:schemeClr val="tx2"/>
          </a:solidFill>
          <a:ln w="9525">
            <a:solidFill>
              <a:schemeClr val="tx1"/>
            </a:solidFill>
            <a:round/>
            <a:headEnd/>
            <a:tailEnd/>
          </a:ln>
          <a:effectLst/>
        </p:spPr>
        <p:txBody>
          <a:bodyPr wrap="none" anchor="ctr"/>
          <a:lstStyle/>
          <a:p>
            <a:endParaRPr lang="en-US"/>
          </a:p>
        </p:txBody>
      </p:sp>
      <p:sp>
        <p:nvSpPr>
          <p:cNvPr id="128051" name="Oval 51"/>
          <p:cNvSpPr>
            <a:spLocks noChangeArrowheads="1"/>
          </p:cNvSpPr>
          <p:nvPr/>
        </p:nvSpPr>
        <p:spPr bwMode="auto">
          <a:xfrm>
            <a:off x="7467600" y="23002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28052" name="Oval 52"/>
          <p:cNvSpPr>
            <a:spLocks noChangeArrowheads="1"/>
          </p:cNvSpPr>
          <p:nvPr/>
        </p:nvSpPr>
        <p:spPr bwMode="auto">
          <a:xfrm>
            <a:off x="2133600" y="2757488"/>
            <a:ext cx="152400" cy="152400"/>
          </a:xfrm>
          <a:prstGeom prst="ellipse">
            <a:avLst/>
          </a:prstGeom>
          <a:noFill/>
          <a:ln w="9525">
            <a:solidFill>
              <a:schemeClr val="tx1"/>
            </a:solidFill>
            <a:round/>
            <a:headEnd/>
            <a:tailEnd/>
          </a:ln>
          <a:effectLst/>
        </p:spPr>
        <p:txBody>
          <a:bodyPr wrap="none" anchor="ctr"/>
          <a:lstStyle/>
          <a:p>
            <a:endParaRPr lang="en-US"/>
          </a:p>
        </p:txBody>
      </p:sp>
      <p:sp>
        <p:nvSpPr>
          <p:cNvPr id="128053" name="Oval 53"/>
          <p:cNvSpPr>
            <a:spLocks noChangeArrowheads="1"/>
          </p:cNvSpPr>
          <p:nvPr/>
        </p:nvSpPr>
        <p:spPr bwMode="auto">
          <a:xfrm>
            <a:off x="2438400" y="2757488"/>
            <a:ext cx="152400" cy="152400"/>
          </a:xfrm>
          <a:prstGeom prst="ellipse">
            <a:avLst/>
          </a:prstGeom>
          <a:solidFill>
            <a:schemeClr val="tx2"/>
          </a:solidFill>
          <a:ln w="9525">
            <a:solidFill>
              <a:schemeClr val="tx1"/>
            </a:solidFill>
            <a:round/>
            <a:headEnd/>
            <a:tailEnd/>
          </a:ln>
          <a:effectLst/>
        </p:spPr>
        <p:txBody>
          <a:bodyPr wrap="none" anchor="ctr"/>
          <a:lstStyle/>
          <a:p>
            <a:endParaRPr lang="en-US"/>
          </a:p>
        </p:txBody>
      </p:sp>
      <p:sp>
        <p:nvSpPr>
          <p:cNvPr id="128054" name="Oval 54"/>
          <p:cNvSpPr>
            <a:spLocks noChangeArrowheads="1"/>
          </p:cNvSpPr>
          <p:nvPr/>
        </p:nvSpPr>
        <p:spPr bwMode="auto">
          <a:xfrm>
            <a:off x="2743200" y="27574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28055" name="Oval 55"/>
          <p:cNvSpPr>
            <a:spLocks noChangeArrowheads="1"/>
          </p:cNvSpPr>
          <p:nvPr/>
        </p:nvSpPr>
        <p:spPr bwMode="auto">
          <a:xfrm>
            <a:off x="3048000" y="27574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28056" name="Oval 56"/>
          <p:cNvSpPr>
            <a:spLocks noChangeArrowheads="1"/>
          </p:cNvSpPr>
          <p:nvPr/>
        </p:nvSpPr>
        <p:spPr bwMode="auto">
          <a:xfrm>
            <a:off x="3352800" y="2757488"/>
            <a:ext cx="152400" cy="152400"/>
          </a:xfrm>
          <a:prstGeom prst="ellipse">
            <a:avLst/>
          </a:prstGeom>
          <a:solidFill>
            <a:schemeClr val="tx2"/>
          </a:solidFill>
          <a:ln w="9525">
            <a:solidFill>
              <a:schemeClr val="tx1"/>
            </a:solidFill>
            <a:round/>
            <a:headEnd/>
            <a:tailEnd/>
          </a:ln>
          <a:effectLst/>
        </p:spPr>
        <p:txBody>
          <a:bodyPr wrap="none" anchor="ctr"/>
          <a:lstStyle/>
          <a:p>
            <a:endParaRPr lang="en-US"/>
          </a:p>
        </p:txBody>
      </p:sp>
      <p:sp>
        <p:nvSpPr>
          <p:cNvPr id="128057" name="Oval 57"/>
          <p:cNvSpPr>
            <a:spLocks noChangeArrowheads="1"/>
          </p:cNvSpPr>
          <p:nvPr/>
        </p:nvSpPr>
        <p:spPr bwMode="auto">
          <a:xfrm>
            <a:off x="3657600" y="27574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28058" name="Oval 58"/>
          <p:cNvSpPr>
            <a:spLocks noChangeArrowheads="1"/>
          </p:cNvSpPr>
          <p:nvPr/>
        </p:nvSpPr>
        <p:spPr bwMode="auto">
          <a:xfrm>
            <a:off x="3962400" y="27574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28059" name="Oval 59"/>
          <p:cNvSpPr>
            <a:spLocks noChangeArrowheads="1"/>
          </p:cNvSpPr>
          <p:nvPr/>
        </p:nvSpPr>
        <p:spPr bwMode="auto">
          <a:xfrm>
            <a:off x="4267200" y="2757488"/>
            <a:ext cx="152400" cy="152400"/>
          </a:xfrm>
          <a:prstGeom prst="ellipse">
            <a:avLst/>
          </a:prstGeom>
          <a:solidFill>
            <a:schemeClr val="tx2"/>
          </a:solidFill>
          <a:ln w="9525">
            <a:solidFill>
              <a:schemeClr val="tx1"/>
            </a:solidFill>
            <a:round/>
            <a:headEnd/>
            <a:tailEnd/>
          </a:ln>
          <a:effectLst/>
        </p:spPr>
        <p:txBody>
          <a:bodyPr wrap="none" anchor="ctr"/>
          <a:lstStyle/>
          <a:p>
            <a:endParaRPr lang="en-US"/>
          </a:p>
        </p:txBody>
      </p:sp>
      <p:sp>
        <p:nvSpPr>
          <p:cNvPr id="128060" name="Oval 60"/>
          <p:cNvSpPr>
            <a:spLocks noChangeArrowheads="1"/>
          </p:cNvSpPr>
          <p:nvPr/>
        </p:nvSpPr>
        <p:spPr bwMode="auto">
          <a:xfrm>
            <a:off x="4572000" y="27574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28061" name="Oval 61"/>
          <p:cNvSpPr>
            <a:spLocks noChangeArrowheads="1"/>
          </p:cNvSpPr>
          <p:nvPr/>
        </p:nvSpPr>
        <p:spPr bwMode="auto">
          <a:xfrm>
            <a:off x="5638800" y="2757488"/>
            <a:ext cx="152400" cy="152400"/>
          </a:xfrm>
          <a:prstGeom prst="ellipse">
            <a:avLst/>
          </a:prstGeom>
          <a:solidFill>
            <a:schemeClr val="tx2"/>
          </a:solidFill>
          <a:ln w="9525">
            <a:solidFill>
              <a:schemeClr val="tx1"/>
            </a:solidFill>
            <a:round/>
            <a:headEnd/>
            <a:tailEnd/>
          </a:ln>
          <a:effectLst/>
        </p:spPr>
        <p:txBody>
          <a:bodyPr wrap="none" anchor="ctr"/>
          <a:lstStyle/>
          <a:p>
            <a:endParaRPr lang="en-US"/>
          </a:p>
        </p:txBody>
      </p:sp>
      <p:sp>
        <p:nvSpPr>
          <p:cNvPr id="128062" name="Oval 62"/>
          <p:cNvSpPr>
            <a:spLocks noChangeArrowheads="1"/>
          </p:cNvSpPr>
          <p:nvPr/>
        </p:nvSpPr>
        <p:spPr bwMode="auto">
          <a:xfrm>
            <a:off x="5943600" y="27574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28063" name="Oval 63"/>
          <p:cNvSpPr>
            <a:spLocks noChangeArrowheads="1"/>
          </p:cNvSpPr>
          <p:nvPr/>
        </p:nvSpPr>
        <p:spPr bwMode="auto">
          <a:xfrm>
            <a:off x="6248400" y="27574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28064" name="Oval 64"/>
          <p:cNvSpPr>
            <a:spLocks noChangeArrowheads="1"/>
          </p:cNvSpPr>
          <p:nvPr/>
        </p:nvSpPr>
        <p:spPr bwMode="auto">
          <a:xfrm>
            <a:off x="6553200" y="2757488"/>
            <a:ext cx="152400" cy="152400"/>
          </a:xfrm>
          <a:prstGeom prst="ellipse">
            <a:avLst/>
          </a:prstGeom>
          <a:solidFill>
            <a:schemeClr val="tx2"/>
          </a:solidFill>
          <a:ln w="9525">
            <a:solidFill>
              <a:schemeClr val="tx1"/>
            </a:solidFill>
            <a:round/>
            <a:headEnd/>
            <a:tailEnd/>
          </a:ln>
          <a:effectLst/>
        </p:spPr>
        <p:txBody>
          <a:bodyPr wrap="none" anchor="ctr"/>
          <a:lstStyle/>
          <a:p>
            <a:endParaRPr lang="en-US"/>
          </a:p>
        </p:txBody>
      </p:sp>
      <p:sp>
        <p:nvSpPr>
          <p:cNvPr id="128065" name="Oval 65"/>
          <p:cNvSpPr>
            <a:spLocks noChangeArrowheads="1"/>
          </p:cNvSpPr>
          <p:nvPr/>
        </p:nvSpPr>
        <p:spPr bwMode="auto">
          <a:xfrm>
            <a:off x="6858000" y="27574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28066" name="Oval 66"/>
          <p:cNvSpPr>
            <a:spLocks noChangeArrowheads="1"/>
          </p:cNvSpPr>
          <p:nvPr/>
        </p:nvSpPr>
        <p:spPr bwMode="auto">
          <a:xfrm>
            <a:off x="7162800" y="27574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28067" name="Oval 67"/>
          <p:cNvSpPr>
            <a:spLocks noChangeArrowheads="1"/>
          </p:cNvSpPr>
          <p:nvPr/>
        </p:nvSpPr>
        <p:spPr bwMode="auto">
          <a:xfrm>
            <a:off x="7467600" y="2757488"/>
            <a:ext cx="152400" cy="152400"/>
          </a:xfrm>
          <a:prstGeom prst="ellipse">
            <a:avLst/>
          </a:prstGeom>
          <a:solidFill>
            <a:schemeClr val="tx2"/>
          </a:solidFill>
          <a:ln w="9525">
            <a:solidFill>
              <a:schemeClr val="tx1"/>
            </a:solidFill>
            <a:round/>
            <a:headEnd/>
            <a:tailEnd/>
          </a:ln>
          <a:effectLst/>
        </p:spPr>
        <p:txBody>
          <a:bodyPr wrap="none" anchor="ctr"/>
          <a:lstStyle/>
          <a:p>
            <a:endParaRPr lang="en-US"/>
          </a:p>
        </p:txBody>
      </p:sp>
      <p:sp>
        <p:nvSpPr>
          <p:cNvPr id="128068" name="Line 68"/>
          <p:cNvSpPr>
            <a:spLocks noChangeShapeType="1"/>
          </p:cNvSpPr>
          <p:nvPr/>
        </p:nvSpPr>
        <p:spPr bwMode="auto">
          <a:xfrm>
            <a:off x="4800600" y="1157288"/>
            <a:ext cx="0" cy="1905000"/>
          </a:xfrm>
          <a:prstGeom prst="line">
            <a:avLst/>
          </a:prstGeom>
          <a:noFill/>
          <a:ln w="9525">
            <a:solidFill>
              <a:schemeClr val="tx1"/>
            </a:solidFill>
            <a:round/>
            <a:headEnd/>
            <a:tailEnd/>
          </a:ln>
          <a:effectLst/>
        </p:spPr>
        <p:txBody>
          <a:bodyPr/>
          <a:lstStyle/>
          <a:p>
            <a:endParaRPr lang="en-US"/>
          </a:p>
        </p:txBody>
      </p:sp>
      <p:sp>
        <p:nvSpPr>
          <p:cNvPr id="128069" name="Line 69"/>
          <p:cNvSpPr>
            <a:spLocks noChangeShapeType="1"/>
          </p:cNvSpPr>
          <p:nvPr/>
        </p:nvSpPr>
        <p:spPr bwMode="auto">
          <a:xfrm>
            <a:off x="5562600" y="1157288"/>
            <a:ext cx="0" cy="1905000"/>
          </a:xfrm>
          <a:prstGeom prst="line">
            <a:avLst/>
          </a:prstGeom>
          <a:noFill/>
          <a:ln w="9525">
            <a:solidFill>
              <a:schemeClr val="tx1"/>
            </a:solidFill>
            <a:round/>
            <a:headEnd/>
            <a:tailEnd/>
          </a:ln>
          <a:effectLst/>
        </p:spPr>
        <p:txBody>
          <a:bodyPr/>
          <a:lstStyle/>
          <a:p>
            <a:endParaRPr lang="en-US"/>
          </a:p>
        </p:txBody>
      </p:sp>
      <p:sp>
        <p:nvSpPr>
          <p:cNvPr id="128070" name="Line 70"/>
          <p:cNvSpPr>
            <a:spLocks noChangeShapeType="1"/>
          </p:cNvSpPr>
          <p:nvPr/>
        </p:nvSpPr>
        <p:spPr bwMode="auto">
          <a:xfrm>
            <a:off x="4800600" y="2909888"/>
            <a:ext cx="76200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128071" name="Text Box 71"/>
          <p:cNvSpPr txBox="1">
            <a:spLocks noChangeArrowheads="1"/>
          </p:cNvSpPr>
          <p:nvPr/>
        </p:nvSpPr>
        <p:spPr bwMode="auto">
          <a:xfrm>
            <a:off x="4800600" y="2300288"/>
            <a:ext cx="762000" cy="366712"/>
          </a:xfrm>
          <a:prstGeom prst="rect">
            <a:avLst/>
          </a:prstGeom>
          <a:noFill/>
          <a:ln w="9525">
            <a:noFill/>
            <a:miter lim="800000"/>
            <a:headEnd/>
            <a:tailEnd/>
          </a:ln>
          <a:effectLst/>
        </p:spPr>
        <p:txBody>
          <a:bodyPr>
            <a:spAutoFit/>
          </a:bodyPr>
          <a:lstStyle/>
          <a:p>
            <a:pPr algn="ctr">
              <a:spcBef>
                <a:spcPct val="50000"/>
              </a:spcBef>
            </a:pPr>
            <a:r>
              <a:rPr lang="en-US"/>
              <a:t>nulls</a:t>
            </a:r>
          </a:p>
        </p:txBody>
      </p:sp>
      <p:sp>
        <p:nvSpPr>
          <p:cNvPr id="128072" name="Text Box 72"/>
          <p:cNvSpPr txBox="1">
            <a:spLocks noChangeArrowheads="1"/>
          </p:cNvSpPr>
          <p:nvPr/>
        </p:nvSpPr>
        <p:spPr bwMode="auto">
          <a:xfrm>
            <a:off x="1752600" y="2909888"/>
            <a:ext cx="914400" cy="641350"/>
          </a:xfrm>
          <a:prstGeom prst="rect">
            <a:avLst/>
          </a:prstGeom>
          <a:noFill/>
          <a:ln w="9525">
            <a:noFill/>
            <a:miter lim="800000"/>
            <a:headEnd/>
            <a:tailEnd/>
          </a:ln>
          <a:effectLst/>
        </p:spPr>
        <p:txBody>
          <a:bodyPr>
            <a:spAutoFit/>
          </a:bodyPr>
          <a:lstStyle/>
          <a:p>
            <a:pPr algn="ctr">
              <a:spcBef>
                <a:spcPct val="50000"/>
              </a:spcBef>
            </a:pPr>
            <a:r>
              <a:rPr lang="en-US"/>
              <a:t>DC (null)</a:t>
            </a:r>
          </a:p>
        </p:txBody>
      </p:sp>
      <p:sp>
        <p:nvSpPr>
          <p:cNvPr id="128078" name="Oval 78"/>
          <p:cNvSpPr>
            <a:spLocks noChangeArrowheads="1"/>
          </p:cNvSpPr>
          <p:nvPr/>
        </p:nvSpPr>
        <p:spPr bwMode="auto">
          <a:xfrm>
            <a:off x="2286000" y="4205288"/>
            <a:ext cx="152400" cy="152400"/>
          </a:xfrm>
          <a:prstGeom prst="ellipse">
            <a:avLst/>
          </a:prstGeom>
          <a:solidFill>
            <a:schemeClr val="tx2"/>
          </a:solidFill>
          <a:ln w="9525">
            <a:solidFill>
              <a:schemeClr val="tx1"/>
            </a:solidFill>
            <a:round/>
            <a:headEnd/>
            <a:tailEnd/>
          </a:ln>
          <a:effectLst/>
        </p:spPr>
        <p:txBody>
          <a:bodyPr wrap="none" anchor="ctr"/>
          <a:lstStyle/>
          <a:p>
            <a:endParaRPr lang="en-US"/>
          </a:p>
        </p:txBody>
      </p:sp>
      <p:sp>
        <p:nvSpPr>
          <p:cNvPr id="128079" name="Oval 79"/>
          <p:cNvSpPr>
            <a:spLocks noChangeArrowheads="1"/>
          </p:cNvSpPr>
          <p:nvPr/>
        </p:nvSpPr>
        <p:spPr bwMode="auto">
          <a:xfrm>
            <a:off x="2286000" y="45100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28080" name="Oval 80"/>
          <p:cNvSpPr>
            <a:spLocks noChangeArrowheads="1"/>
          </p:cNvSpPr>
          <p:nvPr/>
        </p:nvSpPr>
        <p:spPr bwMode="auto">
          <a:xfrm>
            <a:off x="2286000" y="4814888"/>
            <a:ext cx="152400" cy="152400"/>
          </a:xfrm>
          <a:prstGeom prst="ellipse">
            <a:avLst/>
          </a:prstGeom>
          <a:noFill/>
          <a:ln w="9525">
            <a:solidFill>
              <a:schemeClr val="tx1"/>
            </a:solidFill>
            <a:round/>
            <a:headEnd/>
            <a:tailEnd/>
          </a:ln>
          <a:effectLst/>
        </p:spPr>
        <p:txBody>
          <a:bodyPr wrap="none" anchor="ctr"/>
          <a:lstStyle/>
          <a:p>
            <a:endParaRPr lang="en-US"/>
          </a:p>
        </p:txBody>
      </p:sp>
      <p:sp>
        <p:nvSpPr>
          <p:cNvPr id="128081" name="Text Box 81"/>
          <p:cNvSpPr txBox="1">
            <a:spLocks noChangeArrowheads="1"/>
          </p:cNvSpPr>
          <p:nvPr/>
        </p:nvSpPr>
        <p:spPr bwMode="auto">
          <a:xfrm>
            <a:off x="2514600" y="4052888"/>
            <a:ext cx="1371600" cy="366712"/>
          </a:xfrm>
          <a:prstGeom prst="rect">
            <a:avLst/>
          </a:prstGeom>
          <a:noFill/>
          <a:ln w="9525">
            <a:noFill/>
            <a:miter lim="800000"/>
            <a:headEnd/>
            <a:tailEnd/>
          </a:ln>
          <a:effectLst/>
        </p:spPr>
        <p:txBody>
          <a:bodyPr>
            <a:spAutoFit/>
          </a:bodyPr>
          <a:lstStyle/>
          <a:p>
            <a:pPr>
              <a:spcBef>
                <a:spcPct val="50000"/>
              </a:spcBef>
            </a:pPr>
            <a:r>
              <a:rPr lang="en-US"/>
              <a:t>pilots</a:t>
            </a:r>
          </a:p>
        </p:txBody>
      </p:sp>
      <p:sp>
        <p:nvSpPr>
          <p:cNvPr id="128082" name="Text Box 82"/>
          <p:cNvSpPr txBox="1">
            <a:spLocks noChangeArrowheads="1"/>
          </p:cNvSpPr>
          <p:nvPr/>
        </p:nvSpPr>
        <p:spPr bwMode="auto">
          <a:xfrm>
            <a:off x="2514600" y="4357688"/>
            <a:ext cx="1371600" cy="366712"/>
          </a:xfrm>
          <a:prstGeom prst="rect">
            <a:avLst/>
          </a:prstGeom>
          <a:noFill/>
          <a:ln w="9525">
            <a:noFill/>
            <a:miter lim="800000"/>
            <a:headEnd/>
            <a:tailEnd/>
          </a:ln>
          <a:effectLst/>
        </p:spPr>
        <p:txBody>
          <a:bodyPr>
            <a:spAutoFit/>
          </a:bodyPr>
          <a:lstStyle/>
          <a:p>
            <a:pPr>
              <a:spcBef>
                <a:spcPct val="50000"/>
              </a:spcBef>
            </a:pPr>
            <a:r>
              <a:rPr lang="en-US"/>
              <a:t>data</a:t>
            </a:r>
          </a:p>
        </p:txBody>
      </p:sp>
      <p:sp>
        <p:nvSpPr>
          <p:cNvPr id="128083" name="Text Box 83"/>
          <p:cNvSpPr txBox="1">
            <a:spLocks noChangeArrowheads="1"/>
          </p:cNvSpPr>
          <p:nvPr/>
        </p:nvSpPr>
        <p:spPr bwMode="auto">
          <a:xfrm>
            <a:off x="2514600" y="4662488"/>
            <a:ext cx="1371600" cy="366712"/>
          </a:xfrm>
          <a:prstGeom prst="rect">
            <a:avLst/>
          </a:prstGeom>
          <a:noFill/>
          <a:ln w="9525">
            <a:noFill/>
            <a:miter lim="800000"/>
            <a:headEnd/>
            <a:tailEnd/>
          </a:ln>
          <a:effectLst/>
        </p:spPr>
        <p:txBody>
          <a:bodyPr>
            <a:spAutoFit/>
          </a:bodyPr>
          <a:lstStyle/>
          <a:p>
            <a:pPr>
              <a:spcBef>
                <a:spcPct val="50000"/>
              </a:spcBef>
            </a:pPr>
            <a:r>
              <a:rPr lang="en-US"/>
              <a:t>nulls</a:t>
            </a:r>
          </a:p>
        </p:txBody>
      </p:sp>
      <p:sp>
        <p:nvSpPr>
          <p:cNvPr id="128084" name="Line 84"/>
          <p:cNvSpPr>
            <a:spLocks noChangeShapeType="1"/>
          </p:cNvSpPr>
          <p:nvPr/>
        </p:nvSpPr>
        <p:spPr bwMode="auto">
          <a:xfrm>
            <a:off x="1676400" y="990600"/>
            <a:ext cx="0" cy="2681288"/>
          </a:xfrm>
          <a:prstGeom prst="line">
            <a:avLst/>
          </a:prstGeom>
          <a:noFill/>
          <a:ln w="9525">
            <a:solidFill>
              <a:schemeClr val="tx1"/>
            </a:solidFill>
            <a:round/>
            <a:headEnd/>
            <a:tailEnd type="triangle" w="med" len="med"/>
          </a:ln>
          <a:effectLst/>
        </p:spPr>
        <p:txBody>
          <a:bodyPr/>
          <a:lstStyle/>
          <a:p>
            <a:endParaRPr lang="en-US"/>
          </a:p>
        </p:txBody>
      </p:sp>
      <p:sp>
        <p:nvSpPr>
          <p:cNvPr id="128085" name="Text Box 85"/>
          <p:cNvSpPr txBox="1">
            <a:spLocks noChangeArrowheads="1"/>
          </p:cNvSpPr>
          <p:nvPr/>
        </p:nvSpPr>
        <p:spPr bwMode="auto">
          <a:xfrm>
            <a:off x="457200" y="1828800"/>
            <a:ext cx="1371600" cy="641350"/>
          </a:xfrm>
          <a:prstGeom prst="rect">
            <a:avLst/>
          </a:prstGeom>
          <a:noFill/>
          <a:ln w="9525">
            <a:noFill/>
            <a:miter lim="800000"/>
            <a:headEnd/>
            <a:tailEnd/>
          </a:ln>
          <a:effectLst/>
        </p:spPr>
        <p:txBody>
          <a:bodyPr>
            <a:spAutoFit/>
          </a:bodyPr>
          <a:lstStyle/>
          <a:p>
            <a:pPr>
              <a:spcBef>
                <a:spcPct val="50000"/>
              </a:spcBef>
            </a:pPr>
            <a:r>
              <a:rPr lang="en-US"/>
              <a:t>OFDM Symbol</a:t>
            </a:r>
          </a:p>
        </p:txBody>
      </p:sp>
      <p:sp>
        <p:nvSpPr>
          <p:cNvPr id="128086" name="Text Box 86"/>
          <p:cNvSpPr txBox="1">
            <a:spLocks noChangeArrowheads="1"/>
          </p:cNvSpPr>
          <p:nvPr/>
        </p:nvSpPr>
        <p:spPr bwMode="auto">
          <a:xfrm>
            <a:off x="1143000" y="3124200"/>
            <a:ext cx="457200" cy="366713"/>
          </a:xfrm>
          <a:prstGeom prst="rect">
            <a:avLst/>
          </a:prstGeom>
          <a:noFill/>
          <a:ln w="9525">
            <a:noFill/>
            <a:miter lim="800000"/>
            <a:headEnd/>
            <a:tailEnd/>
          </a:ln>
          <a:effectLst/>
        </p:spPr>
        <p:txBody>
          <a:bodyPr>
            <a:spAutoFit/>
          </a:bodyPr>
          <a:lstStyle/>
          <a:p>
            <a:pPr>
              <a:spcBef>
                <a:spcPct val="50000"/>
              </a:spcBef>
            </a:pPr>
            <a:r>
              <a:rPr lang="en-US" i="1"/>
              <a:t>m</a:t>
            </a:r>
          </a:p>
        </p:txBody>
      </p:sp>
      <p:sp>
        <p:nvSpPr>
          <p:cNvPr id="128087" name="Line 87"/>
          <p:cNvSpPr>
            <a:spLocks noChangeShapeType="1"/>
          </p:cNvSpPr>
          <p:nvPr/>
        </p:nvSpPr>
        <p:spPr bwMode="auto">
          <a:xfrm>
            <a:off x="1676400" y="990600"/>
            <a:ext cx="6172200" cy="0"/>
          </a:xfrm>
          <a:prstGeom prst="line">
            <a:avLst/>
          </a:prstGeom>
          <a:noFill/>
          <a:ln w="9525">
            <a:solidFill>
              <a:schemeClr val="tx1"/>
            </a:solidFill>
            <a:round/>
            <a:headEnd/>
            <a:tailEnd type="triangle" w="med" len="med"/>
          </a:ln>
          <a:effectLst/>
        </p:spPr>
        <p:txBody>
          <a:bodyPr/>
          <a:lstStyle/>
          <a:p>
            <a:endParaRPr lang="en-US"/>
          </a:p>
        </p:txBody>
      </p:sp>
      <p:sp>
        <p:nvSpPr>
          <p:cNvPr id="128088" name="Text Box 88"/>
          <p:cNvSpPr txBox="1">
            <a:spLocks noChangeArrowheads="1"/>
          </p:cNvSpPr>
          <p:nvPr/>
        </p:nvSpPr>
        <p:spPr bwMode="auto">
          <a:xfrm>
            <a:off x="5334000" y="304800"/>
            <a:ext cx="1371600" cy="366713"/>
          </a:xfrm>
          <a:prstGeom prst="rect">
            <a:avLst/>
          </a:prstGeom>
          <a:noFill/>
          <a:ln w="9525">
            <a:noFill/>
            <a:miter lim="800000"/>
            <a:headEnd/>
            <a:tailEnd/>
          </a:ln>
          <a:effectLst/>
        </p:spPr>
        <p:txBody>
          <a:bodyPr>
            <a:spAutoFit/>
          </a:bodyPr>
          <a:lstStyle/>
          <a:p>
            <a:pPr>
              <a:spcBef>
                <a:spcPct val="50000"/>
              </a:spcBef>
            </a:pPr>
            <a:r>
              <a:rPr lang="en-US"/>
              <a:t>subcarrier</a:t>
            </a:r>
          </a:p>
        </p:txBody>
      </p:sp>
      <p:sp>
        <p:nvSpPr>
          <p:cNvPr id="128089" name="Text Box 89"/>
          <p:cNvSpPr txBox="1">
            <a:spLocks noChangeArrowheads="1"/>
          </p:cNvSpPr>
          <p:nvPr/>
        </p:nvSpPr>
        <p:spPr bwMode="auto">
          <a:xfrm>
            <a:off x="7391400" y="533400"/>
            <a:ext cx="457200" cy="366713"/>
          </a:xfrm>
          <a:prstGeom prst="rect">
            <a:avLst/>
          </a:prstGeom>
          <a:noFill/>
          <a:ln w="9525">
            <a:noFill/>
            <a:miter lim="800000"/>
            <a:headEnd/>
            <a:tailEnd/>
          </a:ln>
          <a:effectLst/>
        </p:spPr>
        <p:txBody>
          <a:bodyPr>
            <a:spAutoFit/>
          </a:bodyPr>
          <a:lstStyle/>
          <a:p>
            <a:pPr>
              <a:spcBef>
                <a:spcPct val="50000"/>
              </a:spcBef>
            </a:pPr>
            <a:r>
              <a:rPr lang="en-US" i="1"/>
              <a:t>k</a:t>
            </a:r>
          </a:p>
        </p:txBody>
      </p:sp>
      <p:sp>
        <p:nvSpPr>
          <p:cNvPr id="128090" name="Line 90"/>
          <p:cNvSpPr>
            <a:spLocks noChangeShapeType="1"/>
          </p:cNvSpPr>
          <p:nvPr/>
        </p:nvSpPr>
        <p:spPr bwMode="auto">
          <a:xfrm flipV="1">
            <a:off x="2219325" y="838200"/>
            <a:ext cx="0" cy="228600"/>
          </a:xfrm>
          <a:prstGeom prst="line">
            <a:avLst/>
          </a:prstGeom>
          <a:noFill/>
          <a:ln w="9525">
            <a:solidFill>
              <a:schemeClr val="tx1"/>
            </a:solidFill>
            <a:round/>
            <a:headEnd/>
            <a:tailEnd/>
          </a:ln>
          <a:effectLst/>
        </p:spPr>
        <p:txBody>
          <a:bodyPr/>
          <a:lstStyle/>
          <a:p>
            <a:endParaRPr lang="en-US"/>
          </a:p>
        </p:txBody>
      </p:sp>
      <p:sp>
        <p:nvSpPr>
          <p:cNvPr id="128091" name="Line 91"/>
          <p:cNvSpPr>
            <a:spLocks noChangeShapeType="1"/>
          </p:cNvSpPr>
          <p:nvPr/>
        </p:nvSpPr>
        <p:spPr bwMode="auto">
          <a:xfrm flipV="1">
            <a:off x="2524125" y="838200"/>
            <a:ext cx="0" cy="228600"/>
          </a:xfrm>
          <a:prstGeom prst="line">
            <a:avLst/>
          </a:prstGeom>
          <a:noFill/>
          <a:ln w="9525">
            <a:solidFill>
              <a:schemeClr val="tx1"/>
            </a:solidFill>
            <a:round/>
            <a:headEnd/>
            <a:tailEnd/>
          </a:ln>
          <a:effectLst/>
        </p:spPr>
        <p:txBody>
          <a:bodyPr/>
          <a:lstStyle/>
          <a:p>
            <a:endParaRPr lang="en-US"/>
          </a:p>
        </p:txBody>
      </p:sp>
      <p:sp>
        <p:nvSpPr>
          <p:cNvPr id="128092" name="Line 92"/>
          <p:cNvSpPr>
            <a:spLocks noChangeShapeType="1"/>
          </p:cNvSpPr>
          <p:nvPr/>
        </p:nvSpPr>
        <p:spPr bwMode="auto">
          <a:xfrm flipV="1">
            <a:off x="2828925" y="838200"/>
            <a:ext cx="0" cy="228600"/>
          </a:xfrm>
          <a:prstGeom prst="line">
            <a:avLst/>
          </a:prstGeom>
          <a:noFill/>
          <a:ln w="9525">
            <a:solidFill>
              <a:schemeClr val="tx1"/>
            </a:solidFill>
            <a:round/>
            <a:headEnd/>
            <a:tailEnd/>
          </a:ln>
          <a:effectLst/>
        </p:spPr>
        <p:txBody>
          <a:bodyPr/>
          <a:lstStyle/>
          <a:p>
            <a:endParaRPr lang="en-US"/>
          </a:p>
        </p:txBody>
      </p:sp>
      <p:sp>
        <p:nvSpPr>
          <p:cNvPr id="128093" name="Line 93"/>
          <p:cNvSpPr>
            <a:spLocks noChangeShapeType="1"/>
          </p:cNvSpPr>
          <p:nvPr/>
        </p:nvSpPr>
        <p:spPr bwMode="auto">
          <a:xfrm flipV="1">
            <a:off x="3133725" y="838200"/>
            <a:ext cx="0" cy="228600"/>
          </a:xfrm>
          <a:prstGeom prst="line">
            <a:avLst/>
          </a:prstGeom>
          <a:noFill/>
          <a:ln w="9525">
            <a:solidFill>
              <a:schemeClr val="tx1"/>
            </a:solidFill>
            <a:round/>
            <a:headEnd/>
            <a:tailEnd/>
          </a:ln>
          <a:effectLst/>
        </p:spPr>
        <p:txBody>
          <a:bodyPr/>
          <a:lstStyle/>
          <a:p>
            <a:endParaRPr lang="en-US"/>
          </a:p>
        </p:txBody>
      </p:sp>
      <p:sp>
        <p:nvSpPr>
          <p:cNvPr id="128094" name="Line 94"/>
          <p:cNvSpPr>
            <a:spLocks noChangeShapeType="1"/>
          </p:cNvSpPr>
          <p:nvPr/>
        </p:nvSpPr>
        <p:spPr bwMode="auto">
          <a:xfrm flipV="1">
            <a:off x="3438525" y="838200"/>
            <a:ext cx="0" cy="228600"/>
          </a:xfrm>
          <a:prstGeom prst="line">
            <a:avLst/>
          </a:prstGeom>
          <a:noFill/>
          <a:ln w="9525">
            <a:solidFill>
              <a:schemeClr val="tx1"/>
            </a:solidFill>
            <a:round/>
            <a:headEnd/>
            <a:tailEnd/>
          </a:ln>
          <a:effectLst/>
        </p:spPr>
        <p:txBody>
          <a:bodyPr/>
          <a:lstStyle/>
          <a:p>
            <a:endParaRPr lang="en-US"/>
          </a:p>
        </p:txBody>
      </p:sp>
      <p:sp>
        <p:nvSpPr>
          <p:cNvPr id="128095" name="Line 95"/>
          <p:cNvSpPr>
            <a:spLocks noChangeShapeType="1"/>
          </p:cNvSpPr>
          <p:nvPr/>
        </p:nvSpPr>
        <p:spPr bwMode="auto">
          <a:xfrm flipV="1">
            <a:off x="3743325" y="838200"/>
            <a:ext cx="0" cy="228600"/>
          </a:xfrm>
          <a:prstGeom prst="line">
            <a:avLst/>
          </a:prstGeom>
          <a:noFill/>
          <a:ln w="9525">
            <a:solidFill>
              <a:schemeClr val="tx1"/>
            </a:solidFill>
            <a:round/>
            <a:headEnd/>
            <a:tailEnd/>
          </a:ln>
          <a:effectLst/>
        </p:spPr>
        <p:txBody>
          <a:bodyPr/>
          <a:lstStyle/>
          <a:p>
            <a:endParaRPr lang="en-US"/>
          </a:p>
        </p:txBody>
      </p:sp>
      <p:graphicFrame>
        <p:nvGraphicFramePr>
          <p:cNvPr id="128096" name="Object 96"/>
          <p:cNvGraphicFramePr>
            <a:graphicFrameLocks noChangeAspect="1"/>
          </p:cNvGraphicFramePr>
          <p:nvPr/>
        </p:nvGraphicFramePr>
        <p:xfrm>
          <a:off x="2133600" y="457200"/>
          <a:ext cx="227013" cy="317500"/>
        </p:xfrm>
        <a:graphic>
          <a:graphicData uri="http://schemas.openxmlformats.org/presentationml/2006/ole">
            <p:oleObj spid="_x0000_s201730" name="Equation" r:id="rId4" imgW="126720" imgH="177480" progId="Equation.3">
              <p:embed/>
            </p:oleObj>
          </a:graphicData>
        </a:graphic>
      </p:graphicFrame>
      <p:graphicFrame>
        <p:nvGraphicFramePr>
          <p:cNvPr id="128097" name="Object 97"/>
          <p:cNvGraphicFramePr>
            <a:graphicFrameLocks noChangeAspect="1"/>
          </p:cNvGraphicFramePr>
          <p:nvPr/>
        </p:nvGraphicFramePr>
        <p:xfrm>
          <a:off x="2471738" y="468313"/>
          <a:ext cx="158750" cy="295275"/>
        </p:xfrm>
        <a:graphic>
          <a:graphicData uri="http://schemas.openxmlformats.org/presentationml/2006/ole">
            <p:oleObj spid="_x0000_s201731" name="Equation" r:id="rId5" imgW="88560" imgH="164880" progId="Equation.3">
              <p:embed/>
            </p:oleObj>
          </a:graphicData>
        </a:graphic>
      </p:graphicFrame>
      <p:graphicFrame>
        <p:nvGraphicFramePr>
          <p:cNvPr id="128098" name="Object 98"/>
          <p:cNvGraphicFramePr>
            <a:graphicFrameLocks noChangeAspect="1"/>
          </p:cNvGraphicFramePr>
          <p:nvPr/>
        </p:nvGraphicFramePr>
        <p:xfrm>
          <a:off x="2709863" y="457200"/>
          <a:ext cx="225425" cy="295275"/>
        </p:xfrm>
        <a:graphic>
          <a:graphicData uri="http://schemas.openxmlformats.org/presentationml/2006/ole">
            <p:oleObj spid="_x0000_s201732" name="Equation" r:id="rId6" imgW="126720" imgH="164880" progId="Equation.3">
              <p:embed/>
            </p:oleObj>
          </a:graphicData>
        </a:graphic>
      </p:graphicFrame>
      <p:graphicFrame>
        <p:nvGraphicFramePr>
          <p:cNvPr id="128099" name="Object 99"/>
          <p:cNvGraphicFramePr>
            <a:graphicFrameLocks noChangeAspect="1"/>
          </p:cNvGraphicFramePr>
          <p:nvPr/>
        </p:nvGraphicFramePr>
        <p:xfrm>
          <a:off x="2971800" y="446088"/>
          <a:ext cx="225425" cy="317500"/>
        </p:xfrm>
        <a:graphic>
          <a:graphicData uri="http://schemas.openxmlformats.org/presentationml/2006/ole">
            <p:oleObj spid="_x0000_s201733" name="Equation" r:id="rId7" imgW="126720" imgH="177480" progId="Equation.3">
              <p:embed/>
            </p:oleObj>
          </a:graphicData>
        </a:graphic>
      </p:graphicFrame>
      <p:graphicFrame>
        <p:nvGraphicFramePr>
          <p:cNvPr id="128100" name="Object 100"/>
          <p:cNvGraphicFramePr>
            <a:graphicFrameLocks noChangeAspect="1"/>
          </p:cNvGraphicFramePr>
          <p:nvPr/>
        </p:nvGraphicFramePr>
        <p:xfrm>
          <a:off x="3232150" y="547688"/>
          <a:ext cx="314325" cy="136525"/>
        </p:xfrm>
        <a:graphic>
          <a:graphicData uri="http://schemas.openxmlformats.org/presentationml/2006/ole">
            <p:oleObj spid="_x0000_s201734" name="Equation" r:id="rId8" imgW="177480" imgH="75960" progId="Equation.3">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ext Box 2"/>
          <p:cNvSpPr txBox="1">
            <a:spLocks noChangeArrowheads="1"/>
          </p:cNvSpPr>
          <p:nvPr/>
        </p:nvSpPr>
        <p:spPr bwMode="auto">
          <a:xfrm>
            <a:off x="0" y="381000"/>
            <a:ext cx="8915400" cy="3743325"/>
          </a:xfrm>
          <a:prstGeom prst="rect">
            <a:avLst/>
          </a:prstGeom>
          <a:noFill/>
          <a:ln w="9525">
            <a:noFill/>
            <a:miter lim="800000"/>
            <a:headEnd/>
            <a:tailEnd/>
          </a:ln>
          <a:effectLst/>
        </p:spPr>
        <p:txBody>
          <a:bodyPr>
            <a:spAutoFit/>
          </a:bodyPr>
          <a:lstStyle/>
          <a:p>
            <a:pPr>
              <a:spcBef>
                <a:spcPct val="50000"/>
              </a:spcBef>
            </a:pPr>
            <a:r>
              <a:rPr lang="en-US" sz="2400" b="1"/>
              <a:t>IEEE 802.16e 2005: </a:t>
            </a:r>
          </a:p>
          <a:p>
            <a:pPr>
              <a:spcBef>
                <a:spcPct val="50000"/>
              </a:spcBef>
            </a:pPr>
            <a:r>
              <a:rPr lang="en-US" sz="2400" b="1"/>
              <a:t>Part 16: Air Interface for Fixed and Mobile Broadband Wireless Access Systems</a:t>
            </a:r>
          </a:p>
          <a:p>
            <a:pPr>
              <a:spcBef>
                <a:spcPct val="50000"/>
              </a:spcBef>
            </a:pPr>
            <a:r>
              <a:rPr lang="en-US" sz="2400" b="1"/>
              <a:t>Amendment 2: Physical and Medium Access Control Layers for Combined Fixed and Mobile Operation in Licensed Bands </a:t>
            </a:r>
          </a:p>
          <a:p>
            <a:pPr>
              <a:spcBef>
                <a:spcPct val="50000"/>
              </a:spcBef>
            </a:pPr>
            <a:r>
              <a:rPr lang="en-US" sz="2400" b="1" i="1"/>
              <a:t>and</a:t>
            </a:r>
            <a:endParaRPr lang="en-US" sz="2400" b="1"/>
          </a:p>
          <a:p>
            <a:pPr>
              <a:spcBef>
                <a:spcPct val="50000"/>
              </a:spcBef>
            </a:pPr>
            <a:r>
              <a:rPr lang="en-US" sz="2400" b="1"/>
              <a:t>Corrigendum 1</a:t>
            </a:r>
            <a:endParaRPr lang="en-US" sz="2400" b="1" i="1"/>
          </a:p>
        </p:txBody>
      </p:sp>
      <p:sp>
        <p:nvSpPr>
          <p:cNvPr id="138243" name="Text Box 3"/>
          <p:cNvSpPr txBox="1">
            <a:spLocks noChangeArrowheads="1"/>
          </p:cNvSpPr>
          <p:nvPr/>
        </p:nvSpPr>
        <p:spPr bwMode="auto">
          <a:xfrm>
            <a:off x="0" y="4572000"/>
            <a:ext cx="9144000" cy="1879600"/>
          </a:xfrm>
          <a:prstGeom prst="rect">
            <a:avLst/>
          </a:prstGeom>
          <a:noFill/>
          <a:ln w="9525">
            <a:noFill/>
            <a:miter lim="800000"/>
            <a:headEnd/>
            <a:tailEnd/>
          </a:ln>
          <a:effectLst/>
        </p:spPr>
        <p:txBody>
          <a:bodyPr>
            <a:spAutoFit/>
          </a:bodyPr>
          <a:lstStyle/>
          <a:p>
            <a:pPr>
              <a:spcBef>
                <a:spcPct val="50000"/>
              </a:spcBef>
            </a:pPr>
            <a:r>
              <a:rPr lang="en-US" b="1"/>
              <a:t>Scope (</a:t>
            </a:r>
            <a:r>
              <a:rPr lang="en-US"/>
              <a:t>Section 1.1):</a:t>
            </a:r>
          </a:p>
          <a:p>
            <a:pPr>
              <a:spcBef>
                <a:spcPct val="50000"/>
              </a:spcBef>
              <a:buFontTx/>
              <a:buChar char="•"/>
            </a:pPr>
            <a:r>
              <a:rPr lang="en-US" b="1"/>
              <a:t> </a:t>
            </a:r>
            <a:r>
              <a:rPr lang="en-US"/>
              <a:t>it enhances IEEE 802.16-2004 to support mobility at vehicular speed, for combined fixed and mobile Broadband Wireless Access;</a:t>
            </a:r>
          </a:p>
          <a:p>
            <a:pPr>
              <a:spcBef>
                <a:spcPct val="50000"/>
              </a:spcBef>
              <a:buFontTx/>
              <a:buChar char="•"/>
            </a:pPr>
            <a:r>
              <a:rPr lang="en-US"/>
              <a:t> higher level handover between base stations;</a:t>
            </a:r>
          </a:p>
          <a:p>
            <a:pPr>
              <a:spcBef>
                <a:spcPct val="50000"/>
              </a:spcBef>
              <a:buFontTx/>
              <a:buChar char="•"/>
            </a:pPr>
            <a:r>
              <a:rPr lang="en-US"/>
              <a:t> licensed bands below 6GHz.</a:t>
            </a:r>
            <a:endParaRPr lang="en-US" b="1"/>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ext Box 2"/>
          <p:cNvSpPr txBox="1">
            <a:spLocks noChangeArrowheads="1"/>
          </p:cNvSpPr>
          <p:nvPr/>
        </p:nvSpPr>
        <p:spPr bwMode="auto">
          <a:xfrm>
            <a:off x="0" y="0"/>
            <a:ext cx="8915400" cy="366713"/>
          </a:xfrm>
          <a:prstGeom prst="rect">
            <a:avLst/>
          </a:prstGeom>
          <a:noFill/>
          <a:ln w="9525">
            <a:noFill/>
            <a:miter lim="800000"/>
            <a:headEnd/>
            <a:tailEnd/>
          </a:ln>
          <a:effectLst/>
        </p:spPr>
        <p:txBody>
          <a:bodyPr>
            <a:spAutoFit/>
          </a:bodyPr>
          <a:lstStyle/>
          <a:p>
            <a:pPr>
              <a:spcBef>
                <a:spcPct val="50000"/>
              </a:spcBef>
            </a:pPr>
            <a:r>
              <a:rPr lang="en-US" b="1"/>
              <a:t>IEEE 802.16-2004: Reference Model (Section 1.4), Figure 1</a:t>
            </a:r>
          </a:p>
        </p:txBody>
      </p:sp>
      <p:sp>
        <p:nvSpPr>
          <p:cNvPr id="140291" name="Text Box 3"/>
          <p:cNvSpPr txBox="1">
            <a:spLocks noChangeArrowheads="1"/>
          </p:cNvSpPr>
          <p:nvPr/>
        </p:nvSpPr>
        <p:spPr bwMode="auto">
          <a:xfrm>
            <a:off x="0" y="1447800"/>
            <a:ext cx="1828800" cy="366713"/>
          </a:xfrm>
          <a:prstGeom prst="rect">
            <a:avLst/>
          </a:prstGeom>
          <a:noFill/>
          <a:ln w="9525">
            <a:noFill/>
            <a:miter lim="800000"/>
            <a:headEnd/>
            <a:tailEnd/>
          </a:ln>
          <a:effectLst/>
        </p:spPr>
        <p:txBody>
          <a:bodyPr>
            <a:spAutoFit/>
          </a:bodyPr>
          <a:lstStyle/>
          <a:p>
            <a:pPr>
              <a:spcBef>
                <a:spcPct val="50000"/>
              </a:spcBef>
            </a:pPr>
            <a:r>
              <a:rPr lang="en-US"/>
              <a:t>By Layers:</a:t>
            </a:r>
          </a:p>
        </p:txBody>
      </p:sp>
      <p:sp>
        <p:nvSpPr>
          <p:cNvPr id="140292" name="Rectangle 4"/>
          <p:cNvSpPr>
            <a:spLocks noChangeArrowheads="1"/>
          </p:cNvSpPr>
          <p:nvPr/>
        </p:nvSpPr>
        <p:spPr bwMode="auto">
          <a:xfrm>
            <a:off x="1600200" y="1600200"/>
            <a:ext cx="4114800" cy="1295400"/>
          </a:xfrm>
          <a:prstGeom prst="rect">
            <a:avLst/>
          </a:prstGeom>
          <a:noFill/>
          <a:ln w="9525">
            <a:solidFill>
              <a:schemeClr val="tx1"/>
            </a:solidFill>
            <a:miter lim="800000"/>
            <a:headEnd/>
            <a:tailEnd/>
          </a:ln>
          <a:effectLst/>
        </p:spPr>
        <p:txBody>
          <a:bodyPr wrap="none" anchor="ctr"/>
          <a:lstStyle/>
          <a:p>
            <a:endParaRPr lang="en-US"/>
          </a:p>
        </p:txBody>
      </p:sp>
      <p:sp>
        <p:nvSpPr>
          <p:cNvPr id="140293" name="Text Box 5"/>
          <p:cNvSpPr txBox="1">
            <a:spLocks noChangeArrowheads="1"/>
          </p:cNvSpPr>
          <p:nvPr/>
        </p:nvSpPr>
        <p:spPr bwMode="auto">
          <a:xfrm>
            <a:off x="1600200" y="1905000"/>
            <a:ext cx="4114800" cy="641350"/>
          </a:xfrm>
          <a:prstGeom prst="rect">
            <a:avLst/>
          </a:prstGeom>
          <a:noFill/>
          <a:ln w="9525">
            <a:noFill/>
            <a:miter lim="800000"/>
            <a:headEnd/>
            <a:tailEnd/>
          </a:ln>
          <a:effectLst/>
        </p:spPr>
        <p:txBody>
          <a:bodyPr>
            <a:spAutoFit/>
          </a:bodyPr>
          <a:lstStyle/>
          <a:p>
            <a:pPr algn="ctr">
              <a:spcBef>
                <a:spcPct val="50000"/>
              </a:spcBef>
            </a:pPr>
            <a:r>
              <a:rPr lang="en-US"/>
              <a:t>Service Specific Convergence Sublayer (CS)</a:t>
            </a:r>
          </a:p>
        </p:txBody>
      </p:sp>
      <p:sp>
        <p:nvSpPr>
          <p:cNvPr id="140294" name="Rectangle 6"/>
          <p:cNvSpPr>
            <a:spLocks noChangeArrowheads="1"/>
          </p:cNvSpPr>
          <p:nvPr/>
        </p:nvSpPr>
        <p:spPr bwMode="auto">
          <a:xfrm>
            <a:off x="3048000" y="1295400"/>
            <a:ext cx="1295400" cy="6096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40295" name="Text Box 7"/>
          <p:cNvSpPr txBox="1">
            <a:spLocks noChangeArrowheads="1"/>
          </p:cNvSpPr>
          <p:nvPr/>
        </p:nvSpPr>
        <p:spPr bwMode="auto">
          <a:xfrm>
            <a:off x="3048000" y="1447800"/>
            <a:ext cx="1295400" cy="366713"/>
          </a:xfrm>
          <a:prstGeom prst="rect">
            <a:avLst/>
          </a:prstGeom>
          <a:noFill/>
          <a:ln w="9525">
            <a:noFill/>
            <a:miter lim="800000"/>
            <a:headEnd/>
            <a:tailEnd/>
          </a:ln>
          <a:effectLst/>
        </p:spPr>
        <p:txBody>
          <a:bodyPr>
            <a:spAutoFit/>
          </a:bodyPr>
          <a:lstStyle/>
          <a:p>
            <a:pPr algn="ctr">
              <a:spcBef>
                <a:spcPct val="50000"/>
              </a:spcBef>
            </a:pPr>
            <a:r>
              <a:rPr lang="en-US"/>
              <a:t>CS-SAP</a:t>
            </a:r>
          </a:p>
        </p:txBody>
      </p:sp>
      <p:sp>
        <p:nvSpPr>
          <p:cNvPr id="140296" name="Text Box 8"/>
          <p:cNvSpPr txBox="1">
            <a:spLocks noChangeArrowheads="1"/>
          </p:cNvSpPr>
          <p:nvPr/>
        </p:nvSpPr>
        <p:spPr bwMode="auto">
          <a:xfrm>
            <a:off x="5867400" y="1371600"/>
            <a:ext cx="3048000" cy="376238"/>
          </a:xfrm>
          <a:prstGeom prst="rect">
            <a:avLst/>
          </a:prstGeom>
          <a:noFill/>
          <a:ln w="9525">
            <a:solidFill>
              <a:schemeClr val="accent2"/>
            </a:solidFill>
            <a:miter lim="800000"/>
            <a:headEnd/>
            <a:tailEnd/>
          </a:ln>
          <a:effectLst/>
        </p:spPr>
        <p:txBody>
          <a:bodyPr>
            <a:spAutoFit/>
          </a:bodyPr>
          <a:lstStyle/>
          <a:p>
            <a:pPr>
              <a:spcBef>
                <a:spcPct val="50000"/>
              </a:spcBef>
            </a:pPr>
            <a:r>
              <a:rPr lang="en-US"/>
              <a:t>SAP=Service Access Point</a:t>
            </a:r>
          </a:p>
        </p:txBody>
      </p:sp>
      <p:sp>
        <p:nvSpPr>
          <p:cNvPr id="140297" name="Rectangle 9"/>
          <p:cNvSpPr>
            <a:spLocks noChangeArrowheads="1"/>
          </p:cNvSpPr>
          <p:nvPr/>
        </p:nvSpPr>
        <p:spPr bwMode="auto">
          <a:xfrm>
            <a:off x="1600200" y="2895600"/>
            <a:ext cx="4114800" cy="2209800"/>
          </a:xfrm>
          <a:prstGeom prst="rect">
            <a:avLst/>
          </a:prstGeom>
          <a:noFill/>
          <a:ln w="9525">
            <a:solidFill>
              <a:schemeClr val="tx1"/>
            </a:solidFill>
            <a:miter lim="800000"/>
            <a:headEnd/>
            <a:tailEnd/>
          </a:ln>
          <a:effectLst/>
        </p:spPr>
        <p:txBody>
          <a:bodyPr wrap="none" anchor="ctr"/>
          <a:lstStyle/>
          <a:p>
            <a:endParaRPr lang="en-US"/>
          </a:p>
        </p:txBody>
      </p:sp>
      <p:sp>
        <p:nvSpPr>
          <p:cNvPr id="140298" name="Text Box 10"/>
          <p:cNvSpPr txBox="1">
            <a:spLocks noChangeArrowheads="1"/>
          </p:cNvSpPr>
          <p:nvPr/>
        </p:nvSpPr>
        <p:spPr bwMode="auto">
          <a:xfrm>
            <a:off x="1600200" y="3276600"/>
            <a:ext cx="4114800" cy="641350"/>
          </a:xfrm>
          <a:prstGeom prst="rect">
            <a:avLst/>
          </a:prstGeom>
          <a:noFill/>
          <a:ln w="9525">
            <a:noFill/>
            <a:miter lim="800000"/>
            <a:headEnd/>
            <a:tailEnd/>
          </a:ln>
          <a:effectLst/>
        </p:spPr>
        <p:txBody>
          <a:bodyPr>
            <a:spAutoFit/>
          </a:bodyPr>
          <a:lstStyle/>
          <a:p>
            <a:pPr algn="ctr">
              <a:spcBef>
                <a:spcPct val="50000"/>
              </a:spcBef>
            </a:pPr>
            <a:r>
              <a:rPr lang="en-US"/>
              <a:t>MAC Common Part Convergence Sublayer (CS)</a:t>
            </a:r>
          </a:p>
        </p:txBody>
      </p:sp>
      <p:sp>
        <p:nvSpPr>
          <p:cNvPr id="140299" name="Rectangle 11"/>
          <p:cNvSpPr>
            <a:spLocks noChangeArrowheads="1"/>
          </p:cNvSpPr>
          <p:nvPr/>
        </p:nvSpPr>
        <p:spPr bwMode="auto">
          <a:xfrm>
            <a:off x="3048000" y="2590800"/>
            <a:ext cx="1295400" cy="6096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40300" name="Text Box 12"/>
          <p:cNvSpPr txBox="1">
            <a:spLocks noChangeArrowheads="1"/>
          </p:cNvSpPr>
          <p:nvPr/>
        </p:nvSpPr>
        <p:spPr bwMode="auto">
          <a:xfrm>
            <a:off x="3048000" y="2743200"/>
            <a:ext cx="1295400" cy="366713"/>
          </a:xfrm>
          <a:prstGeom prst="rect">
            <a:avLst/>
          </a:prstGeom>
          <a:noFill/>
          <a:ln w="9525">
            <a:noFill/>
            <a:miter lim="800000"/>
            <a:headEnd/>
            <a:tailEnd/>
          </a:ln>
          <a:effectLst/>
        </p:spPr>
        <p:txBody>
          <a:bodyPr>
            <a:spAutoFit/>
          </a:bodyPr>
          <a:lstStyle/>
          <a:p>
            <a:pPr algn="ctr">
              <a:spcBef>
                <a:spcPct val="50000"/>
              </a:spcBef>
            </a:pPr>
            <a:r>
              <a:rPr lang="en-US"/>
              <a:t>MAC-SAP</a:t>
            </a:r>
          </a:p>
        </p:txBody>
      </p:sp>
      <p:sp>
        <p:nvSpPr>
          <p:cNvPr id="140301" name="Text Box 13"/>
          <p:cNvSpPr txBox="1">
            <a:spLocks noChangeArrowheads="1"/>
          </p:cNvSpPr>
          <p:nvPr/>
        </p:nvSpPr>
        <p:spPr bwMode="auto">
          <a:xfrm>
            <a:off x="1752600" y="4343400"/>
            <a:ext cx="3810000" cy="366713"/>
          </a:xfrm>
          <a:prstGeom prst="rect">
            <a:avLst/>
          </a:prstGeom>
          <a:noFill/>
          <a:ln w="9525">
            <a:noFill/>
            <a:miter lim="800000"/>
            <a:headEnd/>
            <a:tailEnd/>
          </a:ln>
          <a:effectLst/>
        </p:spPr>
        <p:txBody>
          <a:bodyPr>
            <a:spAutoFit/>
          </a:bodyPr>
          <a:lstStyle/>
          <a:p>
            <a:pPr algn="ctr">
              <a:spcBef>
                <a:spcPct val="50000"/>
              </a:spcBef>
            </a:pPr>
            <a:r>
              <a:rPr lang="en-US"/>
              <a:t>Security Sublayer</a:t>
            </a:r>
          </a:p>
        </p:txBody>
      </p:sp>
      <p:sp>
        <p:nvSpPr>
          <p:cNvPr id="140302" name="Rectangle 14"/>
          <p:cNvSpPr>
            <a:spLocks noChangeArrowheads="1"/>
          </p:cNvSpPr>
          <p:nvPr/>
        </p:nvSpPr>
        <p:spPr bwMode="auto">
          <a:xfrm>
            <a:off x="1600200" y="5105400"/>
            <a:ext cx="4114800" cy="1295400"/>
          </a:xfrm>
          <a:prstGeom prst="rect">
            <a:avLst/>
          </a:prstGeom>
          <a:noFill/>
          <a:ln w="9525">
            <a:solidFill>
              <a:schemeClr val="tx1"/>
            </a:solidFill>
            <a:miter lim="800000"/>
            <a:headEnd/>
            <a:tailEnd/>
          </a:ln>
          <a:effectLst/>
        </p:spPr>
        <p:txBody>
          <a:bodyPr wrap="none" anchor="ctr"/>
          <a:lstStyle/>
          <a:p>
            <a:endParaRPr lang="en-US"/>
          </a:p>
        </p:txBody>
      </p:sp>
      <p:sp>
        <p:nvSpPr>
          <p:cNvPr id="140303" name="Text Box 15"/>
          <p:cNvSpPr txBox="1">
            <a:spLocks noChangeArrowheads="1"/>
          </p:cNvSpPr>
          <p:nvPr/>
        </p:nvSpPr>
        <p:spPr bwMode="auto">
          <a:xfrm>
            <a:off x="1600200" y="5486400"/>
            <a:ext cx="4114800" cy="366713"/>
          </a:xfrm>
          <a:prstGeom prst="rect">
            <a:avLst/>
          </a:prstGeom>
          <a:noFill/>
          <a:ln w="9525">
            <a:noFill/>
            <a:miter lim="800000"/>
            <a:headEnd/>
            <a:tailEnd/>
          </a:ln>
          <a:effectLst/>
        </p:spPr>
        <p:txBody>
          <a:bodyPr>
            <a:spAutoFit/>
          </a:bodyPr>
          <a:lstStyle/>
          <a:p>
            <a:pPr algn="ctr">
              <a:spcBef>
                <a:spcPct val="50000"/>
              </a:spcBef>
            </a:pPr>
            <a:r>
              <a:rPr lang="en-US"/>
              <a:t>Physical  Layer</a:t>
            </a:r>
          </a:p>
        </p:txBody>
      </p:sp>
      <p:sp>
        <p:nvSpPr>
          <p:cNvPr id="140304" name="Rectangle 16"/>
          <p:cNvSpPr>
            <a:spLocks noChangeArrowheads="1"/>
          </p:cNvSpPr>
          <p:nvPr/>
        </p:nvSpPr>
        <p:spPr bwMode="auto">
          <a:xfrm>
            <a:off x="3048000" y="4800600"/>
            <a:ext cx="1295400" cy="6096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40305" name="Text Box 17"/>
          <p:cNvSpPr txBox="1">
            <a:spLocks noChangeArrowheads="1"/>
          </p:cNvSpPr>
          <p:nvPr/>
        </p:nvSpPr>
        <p:spPr bwMode="auto">
          <a:xfrm>
            <a:off x="3048000" y="4953000"/>
            <a:ext cx="1295400" cy="366713"/>
          </a:xfrm>
          <a:prstGeom prst="rect">
            <a:avLst/>
          </a:prstGeom>
          <a:noFill/>
          <a:ln w="9525">
            <a:noFill/>
            <a:miter lim="800000"/>
            <a:headEnd/>
            <a:tailEnd/>
          </a:ln>
          <a:effectLst/>
        </p:spPr>
        <p:txBody>
          <a:bodyPr>
            <a:spAutoFit/>
          </a:bodyPr>
          <a:lstStyle/>
          <a:p>
            <a:pPr algn="ctr">
              <a:spcBef>
                <a:spcPct val="50000"/>
              </a:spcBef>
            </a:pPr>
            <a:r>
              <a:rPr lang="en-US"/>
              <a:t>PHY-SAP</a:t>
            </a:r>
          </a:p>
        </p:txBody>
      </p:sp>
      <p:sp>
        <p:nvSpPr>
          <p:cNvPr id="140306" name="Line 18"/>
          <p:cNvSpPr>
            <a:spLocks noChangeShapeType="1"/>
          </p:cNvSpPr>
          <p:nvPr/>
        </p:nvSpPr>
        <p:spPr bwMode="auto">
          <a:xfrm>
            <a:off x="1600200" y="4191000"/>
            <a:ext cx="4114800" cy="0"/>
          </a:xfrm>
          <a:prstGeom prst="line">
            <a:avLst/>
          </a:prstGeom>
          <a:noFill/>
          <a:ln w="9525">
            <a:solidFill>
              <a:schemeClr val="tx1"/>
            </a:solidFill>
            <a:prstDash val="dash"/>
            <a:round/>
            <a:headEnd/>
            <a:tailEnd/>
          </a:ln>
          <a:effectLst/>
        </p:spPr>
        <p:txBody>
          <a:bodyPr/>
          <a:lstStyle/>
          <a:p>
            <a:endParaRPr lang="en-US"/>
          </a:p>
        </p:txBody>
      </p:sp>
      <p:sp>
        <p:nvSpPr>
          <p:cNvPr id="140307" name="Line 19"/>
          <p:cNvSpPr>
            <a:spLocks noChangeShapeType="1"/>
          </p:cNvSpPr>
          <p:nvPr/>
        </p:nvSpPr>
        <p:spPr bwMode="auto">
          <a:xfrm>
            <a:off x="1371600" y="1600200"/>
            <a:ext cx="0" cy="35052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140308" name="Text Box 20"/>
          <p:cNvSpPr txBox="1">
            <a:spLocks noChangeArrowheads="1"/>
          </p:cNvSpPr>
          <p:nvPr/>
        </p:nvSpPr>
        <p:spPr bwMode="auto">
          <a:xfrm>
            <a:off x="0" y="3276600"/>
            <a:ext cx="1295400" cy="366713"/>
          </a:xfrm>
          <a:prstGeom prst="rect">
            <a:avLst/>
          </a:prstGeom>
          <a:noFill/>
          <a:ln w="9525">
            <a:noFill/>
            <a:miter lim="800000"/>
            <a:headEnd/>
            <a:tailEnd/>
          </a:ln>
          <a:effectLst/>
        </p:spPr>
        <p:txBody>
          <a:bodyPr>
            <a:spAutoFit/>
          </a:bodyPr>
          <a:lstStyle/>
          <a:p>
            <a:pPr algn="ctr">
              <a:spcBef>
                <a:spcPct val="50000"/>
              </a:spcBef>
            </a:pPr>
            <a:r>
              <a:rPr lang="en-US"/>
              <a:t>MAC</a:t>
            </a:r>
          </a:p>
        </p:txBody>
      </p:sp>
      <p:sp>
        <p:nvSpPr>
          <p:cNvPr id="140309" name="Text Box 21"/>
          <p:cNvSpPr txBox="1">
            <a:spLocks noChangeArrowheads="1"/>
          </p:cNvSpPr>
          <p:nvPr/>
        </p:nvSpPr>
        <p:spPr bwMode="auto">
          <a:xfrm>
            <a:off x="0" y="5562600"/>
            <a:ext cx="1295400" cy="366713"/>
          </a:xfrm>
          <a:prstGeom prst="rect">
            <a:avLst/>
          </a:prstGeom>
          <a:noFill/>
          <a:ln w="9525">
            <a:noFill/>
            <a:miter lim="800000"/>
            <a:headEnd/>
            <a:tailEnd/>
          </a:ln>
          <a:effectLst/>
        </p:spPr>
        <p:txBody>
          <a:bodyPr>
            <a:spAutoFit/>
          </a:bodyPr>
          <a:lstStyle/>
          <a:p>
            <a:pPr algn="ctr">
              <a:spcBef>
                <a:spcPct val="50000"/>
              </a:spcBef>
            </a:pPr>
            <a:r>
              <a:rPr lang="en-US"/>
              <a:t>PHY</a:t>
            </a:r>
          </a:p>
        </p:txBody>
      </p:sp>
      <p:sp>
        <p:nvSpPr>
          <p:cNvPr id="140310" name="Line 22"/>
          <p:cNvSpPr>
            <a:spLocks noChangeShapeType="1"/>
          </p:cNvSpPr>
          <p:nvPr/>
        </p:nvSpPr>
        <p:spPr bwMode="auto">
          <a:xfrm>
            <a:off x="1371600" y="5181600"/>
            <a:ext cx="0" cy="11430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140311" name="Line 23"/>
          <p:cNvSpPr>
            <a:spLocks noChangeShapeType="1"/>
          </p:cNvSpPr>
          <p:nvPr/>
        </p:nvSpPr>
        <p:spPr bwMode="auto">
          <a:xfrm flipH="1">
            <a:off x="990600" y="5105400"/>
            <a:ext cx="609600" cy="0"/>
          </a:xfrm>
          <a:prstGeom prst="line">
            <a:avLst/>
          </a:prstGeom>
          <a:noFill/>
          <a:ln w="9525">
            <a:solidFill>
              <a:schemeClr val="tx1"/>
            </a:solidFill>
            <a:prstDash val="dash"/>
            <a:round/>
            <a:headEnd/>
            <a:tailEnd/>
          </a:ln>
          <a:effectLst/>
        </p:spPr>
        <p:txBody>
          <a:bodyPr/>
          <a:lstStyle/>
          <a:p>
            <a:endParaRPr lang="en-US"/>
          </a:p>
        </p:txBody>
      </p:sp>
      <p:sp>
        <p:nvSpPr>
          <p:cNvPr id="140312" name="Text Box 24"/>
          <p:cNvSpPr txBox="1">
            <a:spLocks noChangeArrowheads="1"/>
          </p:cNvSpPr>
          <p:nvPr/>
        </p:nvSpPr>
        <p:spPr bwMode="auto">
          <a:xfrm>
            <a:off x="5791200" y="1981200"/>
            <a:ext cx="2362200" cy="366713"/>
          </a:xfrm>
          <a:prstGeom prst="rect">
            <a:avLst/>
          </a:prstGeom>
          <a:noFill/>
          <a:ln w="9525">
            <a:noFill/>
            <a:miter lim="800000"/>
            <a:headEnd/>
            <a:tailEnd/>
          </a:ln>
          <a:effectLst/>
        </p:spPr>
        <p:txBody>
          <a:bodyPr>
            <a:spAutoFit/>
          </a:bodyPr>
          <a:lstStyle/>
          <a:p>
            <a:pPr>
              <a:spcBef>
                <a:spcPct val="50000"/>
              </a:spcBef>
            </a:pPr>
            <a:r>
              <a:rPr lang="en-US"/>
              <a:t>Section 5</a:t>
            </a:r>
          </a:p>
        </p:txBody>
      </p:sp>
      <p:sp>
        <p:nvSpPr>
          <p:cNvPr id="140313" name="Text Box 25"/>
          <p:cNvSpPr txBox="1">
            <a:spLocks noChangeArrowheads="1"/>
          </p:cNvSpPr>
          <p:nvPr/>
        </p:nvSpPr>
        <p:spPr bwMode="auto">
          <a:xfrm>
            <a:off x="5791200" y="3276600"/>
            <a:ext cx="2362200" cy="366713"/>
          </a:xfrm>
          <a:prstGeom prst="rect">
            <a:avLst/>
          </a:prstGeom>
          <a:noFill/>
          <a:ln w="9525">
            <a:noFill/>
            <a:miter lim="800000"/>
            <a:headEnd/>
            <a:tailEnd/>
          </a:ln>
          <a:effectLst/>
        </p:spPr>
        <p:txBody>
          <a:bodyPr>
            <a:spAutoFit/>
          </a:bodyPr>
          <a:lstStyle/>
          <a:p>
            <a:pPr>
              <a:spcBef>
                <a:spcPct val="50000"/>
              </a:spcBef>
            </a:pPr>
            <a:r>
              <a:rPr lang="en-US"/>
              <a:t>Section 6</a:t>
            </a:r>
          </a:p>
        </p:txBody>
      </p:sp>
      <p:sp>
        <p:nvSpPr>
          <p:cNvPr id="140314" name="Text Box 26"/>
          <p:cNvSpPr txBox="1">
            <a:spLocks noChangeArrowheads="1"/>
          </p:cNvSpPr>
          <p:nvPr/>
        </p:nvSpPr>
        <p:spPr bwMode="auto">
          <a:xfrm>
            <a:off x="5867400" y="4419600"/>
            <a:ext cx="2362200" cy="366713"/>
          </a:xfrm>
          <a:prstGeom prst="rect">
            <a:avLst/>
          </a:prstGeom>
          <a:noFill/>
          <a:ln w="9525">
            <a:noFill/>
            <a:miter lim="800000"/>
            <a:headEnd/>
            <a:tailEnd/>
          </a:ln>
          <a:effectLst/>
        </p:spPr>
        <p:txBody>
          <a:bodyPr>
            <a:spAutoFit/>
          </a:bodyPr>
          <a:lstStyle/>
          <a:p>
            <a:pPr>
              <a:spcBef>
                <a:spcPct val="50000"/>
              </a:spcBef>
            </a:pPr>
            <a:r>
              <a:rPr lang="en-US"/>
              <a:t>Section 7</a:t>
            </a:r>
          </a:p>
        </p:txBody>
      </p:sp>
      <p:sp>
        <p:nvSpPr>
          <p:cNvPr id="140315" name="Text Box 27"/>
          <p:cNvSpPr txBox="1">
            <a:spLocks noChangeArrowheads="1"/>
          </p:cNvSpPr>
          <p:nvPr/>
        </p:nvSpPr>
        <p:spPr bwMode="auto">
          <a:xfrm>
            <a:off x="5867400" y="5562600"/>
            <a:ext cx="1143000" cy="366713"/>
          </a:xfrm>
          <a:prstGeom prst="rect">
            <a:avLst/>
          </a:prstGeom>
          <a:solidFill>
            <a:schemeClr val="folHlink"/>
          </a:solidFill>
          <a:ln w="9525">
            <a:noFill/>
            <a:miter lim="800000"/>
            <a:headEnd/>
            <a:tailEnd/>
          </a:ln>
          <a:effectLst/>
        </p:spPr>
        <p:txBody>
          <a:bodyPr>
            <a:spAutoFit/>
          </a:bodyPr>
          <a:lstStyle/>
          <a:p>
            <a:pPr>
              <a:spcBef>
                <a:spcPct val="50000"/>
              </a:spcBef>
            </a:pPr>
            <a:r>
              <a:rPr lang="en-US"/>
              <a:t>Section 8</a:t>
            </a:r>
          </a:p>
        </p:txBody>
      </p:sp>
      <p:sp>
        <p:nvSpPr>
          <p:cNvPr id="140316" name="Text Box 28"/>
          <p:cNvSpPr txBox="1">
            <a:spLocks noChangeArrowheads="1"/>
          </p:cNvSpPr>
          <p:nvPr/>
        </p:nvSpPr>
        <p:spPr bwMode="auto">
          <a:xfrm>
            <a:off x="2667000" y="609600"/>
            <a:ext cx="2133600" cy="376238"/>
          </a:xfrm>
          <a:prstGeom prst="rect">
            <a:avLst/>
          </a:prstGeom>
          <a:noFill/>
          <a:ln w="9525">
            <a:solidFill>
              <a:schemeClr val="accent2"/>
            </a:solidFill>
            <a:miter lim="800000"/>
            <a:headEnd/>
            <a:tailEnd/>
          </a:ln>
          <a:effectLst/>
        </p:spPr>
        <p:txBody>
          <a:bodyPr>
            <a:spAutoFit/>
          </a:bodyPr>
          <a:lstStyle/>
          <a:p>
            <a:pPr algn="ctr">
              <a:spcBef>
                <a:spcPct val="50000"/>
              </a:spcBef>
            </a:pPr>
            <a:r>
              <a:rPr lang="en-US"/>
              <a:t>External Data</a:t>
            </a:r>
          </a:p>
        </p:txBody>
      </p:sp>
      <p:sp>
        <p:nvSpPr>
          <p:cNvPr id="140317" name="Line 29"/>
          <p:cNvSpPr>
            <a:spLocks noChangeShapeType="1"/>
          </p:cNvSpPr>
          <p:nvPr/>
        </p:nvSpPr>
        <p:spPr bwMode="auto">
          <a:xfrm>
            <a:off x="3733800" y="990600"/>
            <a:ext cx="0" cy="2286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ext Box 2"/>
          <p:cNvSpPr txBox="1">
            <a:spLocks noChangeArrowheads="1"/>
          </p:cNvSpPr>
          <p:nvPr/>
        </p:nvSpPr>
        <p:spPr bwMode="auto">
          <a:xfrm>
            <a:off x="0" y="228600"/>
            <a:ext cx="9144000" cy="366713"/>
          </a:xfrm>
          <a:prstGeom prst="rect">
            <a:avLst/>
          </a:prstGeom>
          <a:noFill/>
          <a:ln w="9525">
            <a:noFill/>
            <a:miter lim="800000"/>
            <a:headEnd/>
            <a:tailEnd/>
          </a:ln>
          <a:effectLst/>
        </p:spPr>
        <p:txBody>
          <a:bodyPr>
            <a:spAutoFit/>
          </a:bodyPr>
          <a:lstStyle/>
          <a:p>
            <a:pPr algn="ctr">
              <a:spcBef>
                <a:spcPct val="50000"/>
              </a:spcBef>
            </a:pPr>
            <a:r>
              <a:rPr lang="en-US" b="1"/>
              <a:t>Parameters for IEEE 802.16 (OFDM only)</a:t>
            </a:r>
          </a:p>
        </p:txBody>
      </p:sp>
      <p:graphicFrame>
        <p:nvGraphicFramePr>
          <p:cNvPr id="142339" name="Group 3"/>
          <p:cNvGraphicFramePr>
            <a:graphicFrameLocks noGrp="1"/>
          </p:cNvGraphicFramePr>
          <p:nvPr/>
        </p:nvGraphicFramePr>
        <p:xfrm>
          <a:off x="533400" y="1143000"/>
          <a:ext cx="7848600" cy="4246881"/>
        </p:xfrm>
        <a:graphic>
          <a:graphicData uri="http://schemas.openxmlformats.org/drawingml/2006/table">
            <a:tbl>
              <a:tblPr/>
              <a:tblGrid>
                <a:gridCol w="2133600"/>
                <a:gridCol w="2743200"/>
                <a:gridCol w="2971800"/>
              </a:tblGrid>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802.16-2004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802.16e-2005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Frequency Band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2GHz-11GHz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2GHz-11GHz fixed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2GHz-6GHz   mobile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OFDM carriers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OFDM: 256</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OFDMA: 2048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OFDM: 256</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OFDMA: 128, 256, 512,1024, 2048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Modulation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QPSK, 16QAM, 64QAM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QPSK, 16QAM, 64QAM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Transmission Rate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1Mbps-75Mbps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1Mbps-75Mbps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Duplexing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TDD or FDD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TDD or FDD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Channel Bandwidth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(1,2,4,8)x1.75MHz</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(1,4,8,12)x1.25MHz</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8.75MHz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(1,2,4,8)x1.75MHz</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(1,4,8,12)x1.25MHz</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8.75MHz</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ChangeArrowheads="1"/>
          </p:cNvSpPr>
          <p:nvPr/>
        </p:nvSpPr>
        <p:spPr bwMode="auto">
          <a:xfrm>
            <a:off x="1143000" y="990600"/>
            <a:ext cx="1219200" cy="762000"/>
          </a:xfrm>
          <a:prstGeom prst="rect">
            <a:avLst/>
          </a:prstGeom>
          <a:noFill/>
          <a:ln w="9525">
            <a:solidFill>
              <a:schemeClr val="tx1"/>
            </a:solidFill>
            <a:miter lim="800000"/>
            <a:headEnd/>
            <a:tailEnd/>
          </a:ln>
          <a:effectLst/>
        </p:spPr>
        <p:txBody>
          <a:bodyPr wrap="none" anchor="ctr"/>
          <a:lstStyle/>
          <a:p>
            <a:endParaRPr lang="en-US"/>
          </a:p>
        </p:txBody>
      </p:sp>
      <p:sp>
        <p:nvSpPr>
          <p:cNvPr id="144387" name="Text Box 3"/>
          <p:cNvSpPr txBox="1">
            <a:spLocks noChangeArrowheads="1"/>
          </p:cNvSpPr>
          <p:nvPr/>
        </p:nvSpPr>
        <p:spPr bwMode="auto">
          <a:xfrm>
            <a:off x="1066800" y="1219200"/>
            <a:ext cx="1371600" cy="304800"/>
          </a:xfrm>
          <a:prstGeom prst="rect">
            <a:avLst/>
          </a:prstGeom>
          <a:noFill/>
          <a:ln w="9525">
            <a:noFill/>
            <a:miter lim="800000"/>
            <a:headEnd/>
            <a:tailEnd/>
          </a:ln>
          <a:effectLst/>
        </p:spPr>
        <p:txBody>
          <a:bodyPr>
            <a:spAutoFit/>
          </a:bodyPr>
          <a:lstStyle/>
          <a:p>
            <a:pPr algn="ctr">
              <a:spcBef>
                <a:spcPct val="50000"/>
              </a:spcBef>
            </a:pPr>
            <a:r>
              <a:rPr lang="en-US" sz="1400"/>
              <a:t>randomization</a:t>
            </a:r>
          </a:p>
        </p:txBody>
      </p:sp>
      <p:sp>
        <p:nvSpPr>
          <p:cNvPr id="144388" name="Line 4"/>
          <p:cNvSpPr>
            <a:spLocks noChangeShapeType="1"/>
          </p:cNvSpPr>
          <p:nvPr/>
        </p:nvSpPr>
        <p:spPr bwMode="auto">
          <a:xfrm flipH="1">
            <a:off x="609600" y="1371600"/>
            <a:ext cx="533400" cy="0"/>
          </a:xfrm>
          <a:prstGeom prst="line">
            <a:avLst/>
          </a:prstGeom>
          <a:noFill/>
          <a:ln w="9525">
            <a:solidFill>
              <a:schemeClr val="tx1"/>
            </a:solidFill>
            <a:round/>
            <a:headEnd type="triangle" w="med" len="med"/>
            <a:tailEnd/>
          </a:ln>
          <a:effectLst/>
        </p:spPr>
        <p:txBody>
          <a:bodyPr/>
          <a:lstStyle/>
          <a:p>
            <a:endParaRPr lang="en-US"/>
          </a:p>
        </p:txBody>
      </p:sp>
      <p:sp>
        <p:nvSpPr>
          <p:cNvPr id="144389" name="Text Box 5"/>
          <p:cNvSpPr txBox="1">
            <a:spLocks noChangeArrowheads="1"/>
          </p:cNvSpPr>
          <p:nvPr/>
        </p:nvSpPr>
        <p:spPr bwMode="auto">
          <a:xfrm>
            <a:off x="76200" y="762000"/>
            <a:ext cx="914400" cy="366713"/>
          </a:xfrm>
          <a:prstGeom prst="rect">
            <a:avLst/>
          </a:prstGeom>
          <a:noFill/>
          <a:ln w="9525">
            <a:noFill/>
            <a:miter lim="800000"/>
            <a:headEnd/>
            <a:tailEnd/>
          </a:ln>
          <a:effectLst/>
        </p:spPr>
        <p:txBody>
          <a:bodyPr>
            <a:spAutoFit/>
          </a:bodyPr>
          <a:lstStyle/>
          <a:p>
            <a:pPr algn="ctr">
              <a:spcBef>
                <a:spcPct val="50000"/>
              </a:spcBef>
            </a:pPr>
            <a:r>
              <a:rPr lang="en-US"/>
              <a:t>data</a:t>
            </a:r>
          </a:p>
        </p:txBody>
      </p:sp>
      <p:sp>
        <p:nvSpPr>
          <p:cNvPr id="144390" name="Line 6"/>
          <p:cNvSpPr>
            <a:spLocks noChangeShapeType="1"/>
          </p:cNvSpPr>
          <p:nvPr/>
        </p:nvSpPr>
        <p:spPr bwMode="auto">
          <a:xfrm>
            <a:off x="2362200" y="1371600"/>
            <a:ext cx="457200" cy="0"/>
          </a:xfrm>
          <a:prstGeom prst="line">
            <a:avLst/>
          </a:prstGeom>
          <a:noFill/>
          <a:ln w="9525">
            <a:solidFill>
              <a:schemeClr val="tx1"/>
            </a:solidFill>
            <a:round/>
            <a:headEnd/>
            <a:tailEnd type="triangle" w="med" len="med"/>
          </a:ln>
          <a:effectLst/>
        </p:spPr>
        <p:txBody>
          <a:bodyPr/>
          <a:lstStyle/>
          <a:p>
            <a:endParaRPr lang="en-US"/>
          </a:p>
        </p:txBody>
      </p:sp>
      <p:sp>
        <p:nvSpPr>
          <p:cNvPr id="144391" name="Rectangle 7"/>
          <p:cNvSpPr>
            <a:spLocks noChangeArrowheads="1"/>
          </p:cNvSpPr>
          <p:nvPr/>
        </p:nvSpPr>
        <p:spPr bwMode="auto">
          <a:xfrm>
            <a:off x="2819400" y="838200"/>
            <a:ext cx="1066800" cy="1066800"/>
          </a:xfrm>
          <a:prstGeom prst="rect">
            <a:avLst/>
          </a:prstGeom>
          <a:noFill/>
          <a:ln w="9525">
            <a:solidFill>
              <a:schemeClr val="tx1"/>
            </a:solidFill>
            <a:miter lim="800000"/>
            <a:headEnd/>
            <a:tailEnd/>
          </a:ln>
          <a:effectLst/>
        </p:spPr>
        <p:txBody>
          <a:bodyPr wrap="none" anchor="ctr"/>
          <a:lstStyle/>
          <a:p>
            <a:endParaRPr lang="en-US"/>
          </a:p>
        </p:txBody>
      </p:sp>
      <p:sp>
        <p:nvSpPr>
          <p:cNvPr id="144392" name="Text Box 8"/>
          <p:cNvSpPr txBox="1">
            <a:spLocks noChangeArrowheads="1"/>
          </p:cNvSpPr>
          <p:nvPr/>
        </p:nvSpPr>
        <p:spPr bwMode="auto">
          <a:xfrm>
            <a:off x="2819400" y="990600"/>
            <a:ext cx="1066800" cy="730250"/>
          </a:xfrm>
          <a:prstGeom prst="rect">
            <a:avLst/>
          </a:prstGeom>
          <a:noFill/>
          <a:ln w="9525">
            <a:noFill/>
            <a:miter lim="800000"/>
            <a:headEnd/>
            <a:tailEnd/>
          </a:ln>
          <a:effectLst/>
        </p:spPr>
        <p:txBody>
          <a:bodyPr>
            <a:spAutoFit/>
          </a:bodyPr>
          <a:lstStyle/>
          <a:p>
            <a:pPr algn="ctr">
              <a:spcBef>
                <a:spcPct val="50000"/>
              </a:spcBef>
            </a:pPr>
            <a:r>
              <a:rPr lang="en-US" sz="1400"/>
              <a:t>  Error CorrectionCoding</a:t>
            </a:r>
          </a:p>
        </p:txBody>
      </p:sp>
      <p:sp>
        <p:nvSpPr>
          <p:cNvPr id="144393" name="Line 9"/>
          <p:cNvSpPr>
            <a:spLocks noChangeShapeType="1"/>
          </p:cNvSpPr>
          <p:nvPr/>
        </p:nvSpPr>
        <p:spPr bwMode="auto">
          <a:xfrm>
            <a:off x="7239000" y="1371600"/>
            <a:ext cx="304800" cy="0"/>
          </a:xfrm>
          <a:prstGeom prst="line">
            <a:avLst/>
          </a:prstGeom>
          <a:noFill/>
          <a:ln w="9525">
            <a:solidFill>
              <a:schemeClr val="tx1"/>
            </a:solidFill>
            <a:round/>
            <a:headEnd/>
            <a:tailEnd type="triangle" w="med" len="med"/>
          </a:ln>
          <a:effectLst/>
        </p:spPr>
        <p:txBody>
          <a:bodyPr/>
          <a:lstStyle/>
          <a:p>
            <a:endParaRPr lang="en-US"/>
          </a:p>
        </p:txBody>
      </p:sp>
      <p:sp>
        <p:nvSpPr>
          <p:cNvPr id="144394" name="Rectangle 10"/>
          <p:cNvSpPr>
            <a:spLocks noChangeArrowheads="1"/>
          </p:cNvSpPr>
          <p:nvPr/>
        </p:nvSpPr>
        <p:spPr bwMode="auto">
          <a:xfrm>
            <a:off x="7543800" y="1066800"/>
            <a:ext cx="685800" cy="609600"/>
          </a:xfrm>
          <a:prstGeom prst="rect">
            <a:avLst/>
          </a:prstGeom>
          <a:noFill/>
          <a:ln w="9525">
            <a:solidFill>
              <a:schemeClr val="tx1"/>
            </a:solidFill>
            <a:miter lim="800000"/>
            <a:headEnd/>
            <a:tailEnd/>
          </a:ln>
          <a:effectLst/>
        </p:spPr>
        <p:txBody>
          <a:bodyPr wrap="none" anchor="ctr"/>
          <a:lstStyle/>
          <a:p>
            <a:endParaRPr lang="en-US"/>
          </a:p>
        </p:txBody>
      </p:sp>
      <p:sp>
        <p:nvSpPr>
          <p:cNvPr id="144395" name="Line 11"/>
          <p:cNvSpPr>
            <a:spLocks noChangeShapeType="1"/>
          </p:cNvSpPr>
          <p:nvPr/>
        </p:nvSpPr>
        <p:spPr bwMode="auto">
          <a:xfrm>
            <a:off x="8229600" y="1371600"/>
            <a:ext cx="304800" cy="0"/>
          </a:xfrm>
          <a:prstGeom prst="line">
            <a:avLst/>
          </a:prstGeom>
          <a:noFill/>
          <a:ln w="9525">
            <a:solidFill>
              <a:schemeClr val="tx1"/>
            </a:solidFill>
            <a:round/>
            <a:headEnd/>
            <a:tailEnd/>
          </a:ln>
          <a:effectLst/>
        </p:spPr>
        <p:txBody>
          <a:bodyPr/>
          <a:lstStyle/>
          <a:p>
            <a:endParaRPr lang="en-US"/>
          </a:p>
        </p:txBody>
      </p:sp>
      <p:sp>
        <p:nvSpPr>
          <p:cNvPr id="144396" name="Line 12"/>
          <p:cNvSpPr>
            <a:spLocks noChangeShapeType="1"/>
          </p:cNvSpPr>
          <p:nvPr/>
        </p:nvSpPr>
        <p:spPr bwMode="auto">
          <a:xfrm flipV="1">
            <a:off x="8534400" y="381000"/>
            <a:ext cx="0" cy="990600"/>
          </a:xfrm>
          <a:prstGeom prst="line">
            <a:avLst/>
          </a:prstGeom>
          <a:noFill/>
          <a:ln w="9525">
            <a:solidFill>
              <a:schemeClr val="tx1"/>
            </a:solidFill>
            <a:round/>
            <a:headEnd/>
            <a:tailEnd/>
          </a:ln>
          <a:effectLst/>
        </p:spPr>
        <p:txBody>
          <a:bodyPr/>
          <a:lstStyle/>
          <a:p>
            <a:endParaRPr lang="en-US"/>
          </a:p>
        </p:txBody>
      </p:sp>
      <p:sp>
        <p:nvSpPr>
          <p:cNvPr id="144397" name="Line 13"/>
          <p:cNvSpPr>
            <a:spLocks noChangeShapeType="1"/>
          </p:cNvSpPr>
          <p:nvPr/>
        </p:nvSpPr>
        <p:spPr bwMode="auto">
          <a:xfrm flipH="1" flipV="1">
            <a:off x="8153400" y="228600"/>
            <a:ext cx="381000" cy="533400"/>
          </a:xfrm>
          <a:prstGeom prst="line">
            <a:avLst/>
          </a:prstGeom>
          <a:noFill/>
          <a:ln w="9525">
            <a:solidFill>
              <a:schemeClr val="tx1"/>
            </a:solidFill>
            <a:round/>
            <a:headEnd/>
            <a:tailEnd/>
          </a:ln>
          <a:effectLst/>
        </p:spPr>
        <p:txBody>
          <a:bodyPr/>
          <a:lstStyle/>
          <a:p>
            <a:endParaRPr lang="en-US"/>
          </a:p>
        </p:txBody>
      </p:sp>
      <p:sp>
        <p:nvSpPr>
          <p:cNvPr id="144398" name="Line 14"/>
          <p:cNvSpPr>
            <a:spLocks noChangeShapeType="1"/>
          </p:cNvSpPr>
          <p:nvPr/>
        </p:nvSpPr>
        <p:spPr bwMode="auto">
          <a:xfrm flipV="1">
            <a:off x="8534400" y="152400"/>
            <a:ext cx="304800" cy="609600"/>
          </a:xfrm>
          <a:prstGeom prst="line">
            <a:avLst/>
          </a:prstGeom>
          <a:noFill/>
          <a:ln w="9525">
            <a:solidFill>
              <a:schemeClr val="tx1"/>
            </a:solidFill>
            <a:round/>
            <a:headEnd/>
            <a:tailEnd/>
          </a:ln>
          <a:effectLst/>
        </p:spPr>
        <p:txBody>
          <a:bodyPr/>
          <a:lstStyle/>
          <a:p>
            <a:endParaRPr lang="en-US"/>
          </a:p>
        </p:txBody>
      </p:sp>
      <p:sp>
        <p:nvSpPr>
          <p:cNvPr id="144399" name="Text Box 15"/>
          <p:cNvSpPr txBox="1">
            <a:spLocks noChangeArrowheads="1"/>
          </p:cNvSpPr>
          <p:nvPr/>
        </p:nvSpPr>
        <p:spPr bwMode="auto">
          <a:xfrm>
            <a:off x="7543800" y="1143000"/>
            <a:ext cx="685800" cy="366713"/>
          </a:xfrm>
          <a:prstGeom prst="rect">
            <a:avLst/>
          </a:prstGeom>
          <a:noFill/>
          <a:ln w="9525">
            <a:noFill/>
            <a:miter lim="800000"/>
            <a:headEnd/>
            <a:tailEnd/>
          </a:ln>
          <a:effectLst/>
        </p:spPr>
        <p:txBody>
          <a:bodyPr>
            <a:spAutoFit/>
          </a:bodyPr>
          <a:lstStyle/>
          <a:p>
            <a:pPr algn="ctr">
              <a:spcBef>
                <a:spcPct val="50000"/>
              </a:spcBef>
            </a:pPr>
            <a:r>
              <a:rPr lang="en-US"/>
              <a:t>TX</a:t>
            </a:r>
          </a:p>
        </p:txBody>
      </p:sp>
      <p:sp>
        <p:nvSpPr>
          <p:cNvPr id="144400" name="Text Box 16"/>
          <p:cNvSpPr txBox="1">
            <a:spLocks noChangeArrowheads="1"/>
          </p:cNvSpPr>
          <p:nvPr/>
        </p:nvSpPr>
        <p:spPr bwMode="auto">
          <a:xfrm>
            <a:off x="1295400" y="76200"/>
            <a:ext cx="6477000" cy="457200"/>
          </a:xfrm>
          <a:prstGeom prst="rect">
            <a:avLst/>
          </a:prstGeom>
          <a:noFill/>
          <a:ln w="9525">
            <a:noFill/>
            <a:miter lim="800000"/>
            <a:headEnd/>
            <a:tailEnd/>
          </a:ln>
          <a:effectLst/>
        </p:spPr>
        <p:txBody>
          <a:bodyPr>
            <a:spAutoFit/>
          </a:bodyPr>
          <a:lstStyle/>
          <a:p>
            <a:pPr algn="ctr">
              <a:spcBef>
                <a:spcPct val="50000"/>
              </a:spcBef>
            </a:pPr>
            <a:r>
              <a:rPr lang="en-US" sz="2400" b="1"/>
              <a:t>IEEE802.16 Structure</a:t>
            </a:r>
          </a:p>
        </p:txBody>
      </p:sp>
      <p:sp>
        <p:nvSpPr>
          <p:cNvPr id="144401" name="Line 17"/>
          <p:cNvSpPr>
            <a:spLocks noChangeShapeType="1"/>
          </p:cNvSpPr>
          <p:nvPr/>
        </p:nvSpPr>
        <p:spPr bwMode="auto">
          <a:xfrm>
            <a:off x="3886200" y="1371600"/>
            <a:ext cx="457200" cy="0"/>
          </a:xfrm>
          <a:prstGeom prst="line">
            <a:avLst/>
          </a:prstGeom>
          <a:noFill/>
          <a:ln w="9525">
            <a:solidFill>
              <a:schemeClr val="tx1"/>
            </a:solidFill>
            <a:round/>
            <a:headEnd/>
            <a:tailEnd type="triangle" w="med" len="med"/>
          </a:ln>
          <a:effectLst/>
        </p:spPr>
        <p:txBody>
          <a:bodyPr/>
          <a:lstStyle/>
          <a:p>
            <a:endParaRPr lang="en-US"/>
          </a:p>
        </p:txBody>
      </p:sp>
      <p:sp>
        <p:nvSpPr>
          <p:cNvPr id="144402" name="Rectangle 18"/>
          <p:cNvSpPr>
            <a:spLocks noChangeArrowheads="1"/>
          </p:cNvSpPr>
          <p:nvPr/>
        </p:nvSpPr>
        <p:spPr bwMode="auto">
          <a:xfrm>
            <a:off x="4343400" y="838200"/>
            <a:ext cx="1143000" cy="1066800"/>
          </a:xfrm>
          <a:prstGeom prst="rect">
            <a:avLst/>
          </a:prstGeom>
          <a:noFill/>
          <a:ln w="9525">
            <a:solidFill>
              <a:schemeClr val="tx1"/>
            </a:solidFill>
            <a:miter lim="800000"/>
            <a:headEnd/>
            <a:tailEnd/>
          </a:ln>
          <a:effectLst/>
        </p:spPr>
        <p:txBody>
          <a:bodyPr wrap="none" anchor="ctr"/>
          <a:lstStyle/>
          <a:p>
            <a:endParaRPr lang="en-US"/>
          </a:p>
        </p:txBody>
      </p:sp>
      <p:sp>
        <p:nvSpPr>
          <p:cNvPr id="144403" name="Line 19"/>
          <p:cNvSpPr>
            <a:spLocks noChangeShapeType="1"/>
          </p:cNvSpPr>
          <p:nvPr/>
        </p:nvSpPr>
        <p:spPr bwMode="auto">
          <a:xfrm>
            <a:off x="5486400" y="1371600"/>
            <a:ext cx="609600" cy="0"/>
          </a:xfrm>
          <a:prstGeom prst="line">
            <a:avLst/>
          </a:prstGeom>
          <a:noFill/>
          <a:ln w="9525">
            <a:solidFill>
              <a:schemeClr val="tx1"/>
            </a:solidFill>
            <a:round/>
            <a:headEnd/>
            <a:tailEnd type="triangle" w="med" len="med"/>
          </a:ln>
          <a:effectLst/>
        </p:spPr>
        <p:txBody>
          <a:bodyPr/>
          <a:lstStyle/>
          <a:p>
            <a:endParaRPr lang="en-US"/>
          </a:p>
        </p:txBody>
      </p:sp>
      <p:sp>
        <p:nvSpPr>
          <p:cNvPr id="144404" name="Text Box 20"/>
          <p:cNvSpPr txBox="1">
            <a:spLocks noChangeArrowheads="1"/>
          </p:cNvSpPr>
          <p:nvPr/>
        </p:nvSpPr>
        <p:spPr bwMode="auto">
          <a:xfrm>
            <a:off x="4343400" y="1066800"/>
            <a:ext cx="1143000" cy="701675"/>
          </a:xfrm>
          <a:prstGeom prst="rect">
            <a:avLst/>
          </a:prstGeom>
          <a:noFill/>
          <a:ln w="9525">
            <a:noFill/>
            <a:miter lim="800000"/>
            <a:headEnd/>
            <a:tailEnd/>
          </a:ln>
          <a:effectLst/>
        </p:spPr>
        <p:txBody>
          <a:bodyPr>
            <a:spAutoFit/>
          </a:bodyPr>
          <a:lstStyle/>
          <a:p>
            <a:pPr algn="ctr">
              <a:spcBef>
                <a:spcPct val="50000"/>
              </a:spcBef>
            </a:pPr>
            <a:r>
              <a:rPr lang="en-US" sz="2000"/>
              <a:t>M-QAM mod </a:t>
            </a:r>
          </a:p>
        </p:txBody>
      </p:sp>
      <p:sp>
        <p:nvSpPr>
          <p:cNvPr id="144405" name="Rectangle 21"/>
          <p:cNvSpPr>
            <a:spLocks noChangeArrowheads="1"/>
          </p:cNvSpPr>
          <p:nvPr/>
        </p:nvSpPr>
        <p:spPr bwMode="auto">
          <a:xfrm>
            <a:off x="6096000" y="838200"/>
            <a:ext cx="1143000" cy="1066800"/>
          </a:xfrm>
          <a:prstGeom prst="rect">
            <a:avLst/>
          </a:prstGeom>
          <a:noFill/>
          <a:ln w="9525">
            <a:solidFill>
              <a:schemeClr val="tx1"/>
            </a:solidFill>
            <a:miter lim="800000"/>
            <a:headEnd/>
            <a:tailEnd/>
          </a:ln>
          <a:effectLst/>
        </p:spPr>
        <p:txBody>
          <a:bodyPr wrap="none" anchor="ctr"/>
          <a:lstStyle/>
          <a:p>
            <a:endParaRPr lang="en-US"/>
          </a:p>
        </p:txBody>
      </p:sp>
      <p:sp>
        <p:nvSpPr>
          <p:cNvPr id="144406" name="Text Box 22"/>
          <p:cNvSpPr txBox="1">
            <a:spLocks noChangeArrowheads="1"/>
          </p:cNvSpPr>
          <p:nvPr/>
        </p:nvSpPr>
        <p:spPr bwMode="auto">
          <a:xfrm>
            <a:off x="6096000" y="1143000"/>
            <a:ext cx="1143000" cy="701675"/>
          </a:xfrm>
          <a:prstGeom prst="rect">
            <a:avLst/>
          </a:prstGeom>
          <a:noFill/>
          <a:ln w="9525">
            <a:noFill/>
            <a:miter lim="800000"/>
            <a:headEnd/>
            <a:tailEnd/>
          </a:ln>
          <a:effectLst/>
        </p:spPr>
        <p:txBody>
          <a:bodyPr>
            <a:spAutoFit/>
          </a:bodyPr>
          <a:lstStyle/>
          <a:p>
            <a:pPr algn="ctr">
              <a:spcBef>
                <a:spcPct val="50000"/>
              </a:spcBef>
            </a:pPr>
            <a:r>
              <a:rPr lang="en-US" sz="2000"/>
              <a:t>OFDM mod </a:t>
            </a:r>
          </a:p>
        </p:txBody>
      </p:sp>
      <p:sp>
        <p:nvSpPr>
          <p:cNvPr id="144407" name="Rectangle 23"/>
          <p:cNvSpPr>
            <a:spLocks noChangeArrowheads="1"/>
          </p:cNvSpPr>
          <p:nvPr/>
        </p:nvSpPr>
        <p:spPr bwMode="auto">
          <a:xfrm>
            <a:off x="1066800" y="3048000"/>
            <a:ext cx="1219200" cy="762000"/>
          </a:xfrm>
          <a:prstGeom prst="rect">
            <a:avLst/>
          </a:prstGeom>
          <a:noFill/>
          <a:ln w="9525">
            <a:solidFill>
              <a:schemeClr val="tx1"/>
            </a:solidFill>
            <a:miter lim="800000"/>
            <a:headEnd/>
            <a:tailEnd/>
          </a:ln>
          <a:effectLst/>
        </p:spPr>
        <p:txBody>
          <a:bodyPr wrap="none" anchor="ctr"/>
          <a:lstStyle/>
          <a:p>
            <a:endParaRPr lang="en-US"/>
          </a:p>
        </p:txBody>
      </p:sp>
      <p:sp>
        <p:nvSpPr>
          <p:cNvPr id="144408" name="Text Box 24"/>
          <p:cNvSpPr txBox="1">
            <a:spLocks noChangeArrowheads="1"/>
          </p:cNvSpPr>
          <p:nvPr/>
        </p:nvSpPr>
        <p:spPr bwMode="auto">
          <a:xfrm>
            <a:off x="990600" y="3276600"/>
            <a:ext cx="1371600" cy="304800"/>
          </a:xfrm>
          <a:prstGeom prst="rect">
            <a:avLst/>
          </a:prstGeom>
          <a:noFill/>
          <a:ln w="9525">
            <a:noFill/>
            <a:miter lim="800000"/>
            <a:headEnd/>
            <a:tailEnd/>
          </a:ln>
          <a:effectLst/>
        </p:spPr>
        <p:txBody>
          <a:bodyPr>
            <a:spAutoFit/>
          </a:bodyPr>
          <a:lstStyle/>
          <a:p>
            <a:pPr algn="ctr">
              <a:spcBef>
                <a:spcPct val="50000"/>
              </a:spcBef>
            </a:pPr>
            <a:r>
              <a:rPr lang="en-US" sz="1400"/>
              <a:t>De-rand.</a:t>
            </a:r>
          </a:p>
        </p:txBody>
      </p:sp>
      <p:sp>
        <p:nvSpPr>
          <p:cNvPr id="144409" name="Line 25"/>
          <p:cNvSpPr>
            <a:spLocks noChangeShapeType="1"/>
          </p:cNvSpPr>
          <p:nvPr/>
        </p:nvSpPr>
        <p:spPr bwMode="auto">
          <a:xfrm flipH="1">
            <a:off x="533400" y="3429000"/>
            <a:ext cx="533400" cy="0"/>
          </a:xfrm>
          <a:prstGeom prst="line">
            <a:avLst/>
          </a:prstGeom>
          <a:noFill/>
          <a:ln w="9525">
            <a:solidFill>
              <a:schemeClr val="tx1"/>
            </a:solidFill>
            <a:round/>
            <a:headEnd/>
            <a:tailEnd type="triangle" w="med" len="med"/>
          </a:ln>
          <a:effectLst/>
        </p:spPr>
        <p:txBody>
          <a:bodyPr/>
          <a:lstStyle/>
          <a:p>
            <a:endParaRPr lang="en-US"/>
          </a:p>
        </p:txBody>
      </p:sp>
      <p:sp>
        <p:nvSpPr>
          <p:cNvPr id="144410" name="Text Box 26"/>
          <p:cNvSpPr txBox="1">
            <a:spLocks noChangeArrowheads="1"/>
          </p:cNvSpPr>
          <p:nvPr/>
        </p:nvSpPr>
        <p:spPr bwMode="auto">
          <a:xfrm>
            <a:off x="0" y="2895600"/>
            <a:ext cx="914400" cy="366713"/>
          </a:xfrm>
          <a:prstGeom prst="rect">
            <a:avLst/>
          </a:prstGeom>
          <a:noFill/>
          <a:ln w="9525">
            <a:noFill/>
            <a:miter lim="800000"/>
            <a:headEnd/>
            <a:tailEnd/>
          </a:ln>
          <a:effectLst/>
        </p:spPr>
        <p:txBody>
          <a:bodyPr>
            <a:spAutoFit/>
          </a:bodyPr>
          <a:lstStyle/>
          <a:p>
            <a:pPr algn="ctr">
              <a:spcBef>
                <a:spcPct val="50000"/>
              </a:spcBef>
            </a:pPr>
            <a:r>
              <a:rPr lang="en-US"/>
              <a:t>data</a:t>
            </a:r>
          </a:p>
        </p:txBody>
      </p:sp>
      <p:sp>
        <p:nvSpPr>
          <p:cNvPr id="144411" name="Line 27"/>
          <p:cNvSpPr>
            <a:spLocks noChangeShapeType="1"/>
          </p:cNvSpPr>
          <p:nvPr/>
        </p:nvSpPr>
        <p:spPr bwMode="auto">
          <a:xfrm>
            <a:off x="2286000" y="3429000"/>
            <a:ext cx="457200" cy="0"/>
          </a:xfrm>
          <a:prstGeom prst="line">
            <a:avLst/>
          </a:prstGeom>
          <a:noFill/>
          <a:ln w="9525">
            <a:solidFill>
              <a:schemeClr val="tx1"/>
            </a:solidFill>
            <a:round/>
            <a:headEnd type="triangle" w="med" len="med"/>
            <a:tailEnd/>
          </a:ln>
          <a:effectLst/>
        </p:spPr>
        <p:txBody>
          <a:bodyPr/>
          <a:lstStyle/>
          <a:p>
            <a:endParaRPr lang="en-US"/>
          </a:p>
        </p:txBody>
      </p:sp>
      <p:sp>
        <p:nvSpPr>
          <p:cNvPr id="144412" name="Rectangle 28"/>
          <p:cNvSpPr>
            <a:spLocks noChangeArrowheads="1"/>
          </p:cNvSpPr>
          <p:nvPr/>
        </p:nvSpPr>
        <p:spPr bwMode="auto">
          <a:xfrm>
            <a:off x="2743200" y="2895600"/>
            <a:ext cx="1066800" cy="1066800"/>
          </a:xfrm>
          <a:prstGeom prst="rect">
            <a:avLst/>
          </a:prstGeom>
          <a:noFill/>
          <a:ln w="9525">
            <a:solidFill>
              <a:schemeClr val="tx1"/>
            </a:solidFill>
            <a:miter lim="800000"/>
            <a:headEnd/>
            <a:tailEnd/>
          </a:ln>
          <a:effectLst/>
        </p:spPr>
        <p:txBody>
          <a:bodyPr wrap="none" anchor="ctr"/>
          <a:lstStyle/>
          <a:p>
            <a:endParaRPr lang="en-US"/>
          </a:p>
        </p:txBody>
      </p:sp>
      <p:sp>
        <p:nvSpPr>
          <p:cNvPr id="144413" name="Text Box 29"/>
          <p:cNvSpPr txBox="1">
            <a:spLocks noChangeArrowheads="1"/>
          </p:cNvSpPr>
          <p:nvPr/>
        </p:nvSpPr>
        <p:spPr bwMode="auto">
          <a:xfrm>
            <a:off x="2743200" y="3048000"/>
            <a:ext cx="1066800" cy="730250"/>
          </a:xfrm>
          <a:prstGeom prst="rect">
            <a:avLst/>
          </a:prstGeom>
          <a:noFill/>
          <a:ln w="9525">
            <a:noFill/>
            <a:miter lim="800000"/>
            <a:headEnd/>
            <a:tailEnd/>
          </a:ln>
          <a:effectLst/>
        </p:spPr>
        <p:txBody>
          <a:bodyPr>
            <a:spAutoFit/>
          </a:bodyPr>
          <a:lstStyle/>
          <a:p>
            <a:pPr algn="ctr">
              <a:spcBef>
                <a:spcPct val="50000"/>
              </a:spcBef>
            </a:pPr>
            <a:r>
              <a:rPr lang="en-US" sz="1400"/>
              <a:t>  Error CorrectionDecoding</a:t>
            </a:r>
          </a:p>
        </p:txBody>
      </p:sp>
      <p:sp>
        <p:nvSpPr>
          <p:cNvPr id="144414" name="Line 30"/>
          <p:cNvSpPr>
            <a:spLocks noChangeShapeType="1"/>
          </p:cNvSpPr>
          <p:nvPr/>
        </p:nvSpPr>
        <p:spPr bwMode="auto">
          <a:xfrm>
            <a:off x="7162800" y="3429000"/>
            <a:ext cx="304800" cy="0"/>
          </a:xfrm>
          <a:prstGeom prst="line">
            <a:avLst/>
          </a:prstGeom>
          <a:noFill/>
          <a:ln w="9525">
            <a:solidFill>
              <a:schemeClr val="tx1"/>
            </a:solidFill>
            <a:round/>
            <a:headEnd type="triangle" w="med" len="med"/>
            <a:tailEnd/>
          </a:ln>
          <a:effectLst/>
        </p:spPr>
        <p:txBody>
          <a:bodyPr/>
          <a:lstStyle/>
          <a:p>
            <a:endParaRPr lang="en-US"/>
          </a:p>
        </p:txBody>
      </p:sp>
      <p:sp>
        <p:nvSpPr>
          <p:cNvPr id="144415" name="Rectangle 31"/>
          <p:cNvSpPr>
            <a:spLocks noChangeArrowheads="1"/>
          </p:cNvSpPr>
          <p:nvPr/>
        </p:nvSpPr>
        <p:spPr bwMode="auto">
          <a:xfrm>
            <a:off x="7467600" y="3124200"/>
            <a:ext cx="685800" cy="609600"/>
          </a:xfrm>
          <a:prstGeom prst="rect">
            <a:avLst/>
          </a:prstGeom>
          <a:noFill/>
          <a:ln w="9525">
            <a:solidFill>
              <a:schemeClr val="tx1"/>
            </a:solidFill>
            <a:miter lim="800000"/>
            <a:headEnd/>
            <a:tailEnd/>
          </a:ln>
          <a:effectLst/>
        </p:spPr>
        <p:txBody>
          <a:bodyPr wrap="none" anchor="ctr"/>
          <a:lstStyle/>
          <a:p>
            <a:endParaRPr lang="en-US"/>
          </a:p>
        </p:txBody>
      </p:sp>
      <p:sp>
        <p:nvSpPr>
          <p:cNvPr id="144416" name="Line 32"/>
          <p:cNvSpPr>
            <a:spLocks noChangeShapeType="1"/>
          </p:cNvSpPr>
          <p:nvPr/>
        </p:nvSpPr>
        <p:spPr bwMode="auto">
          <a:xfrm>
            <a:off x="8153400" y="3429000"/>
            <a:ext cx="304800" cy="0"/>
          </a:xfrm>
          <a:prstGeom prst="line">
            <a:avLst/>
          </a:prstGeom>
          <a:noFill/>
          <a:ln w="9525">
            <a:solidFill>
              <a:schemeClr val="tx1"/>
            </a:solidFill>
            <a:round/>
            <a:headEnd type="triangle" w="med" len="med"/>
            <a:tailEnd/>
          </a:ln>
          <a:effectLst/>
        </p:spPr>
        <p:txBody>
          <a:bodyPr/>
          <a:lstStyle/>
          <a:p>
            <a:endParaRPr lang="en-US"/>
          </a:p>
        </p:txBody>
      </p:sp>
      <p:sp>
        <p:nvSpPr>
          <p:cNvPr id="144417" name="Line 33"/>
          <p:cNvSpPr>
            <a:spLocks noChangeShapeType="1"/>
          </p:cNvSpPr>
          <p:nvPr/>
        </p:nvSpPr>
        <p:spPr bwMode="auto">
          <a:xfrm flipV="1">
            <a:off x="8458200" y="2438400"/>
            <a:ext cx="0" cy="990600"/>
          </a:xfrm>
          <a:prstGeom prst="line">
            <a:avLst/>
          </a:prstGeom>
          <a:noFill/>
          <a:ln w="9525">
            <a:solidFill>
              <a:schemeClr val="tx1"/>
            </a:solidFill>
            <a:round/>
            <a:headEnd/>
            <a:tailEnd/>
          </a:ln>
          <a:effectLst/>
        </p:spPr>
        <p:txBody>
          <a:bodyPr/>
          <a:lstStyle/>
          <a:p>
            <a:endParaRPr lang="en-US"/>
          </a:p>
        </p:txBody>
      </p:sp>
      <p:sp>
        <p:nvSpPr>
          <p:cNvPr id="144418" name="Line 34"/>
          <p:cNvSpPr>
            <a:spLocks noChangeShapeType="1"/>
          </p:cNvSpPr>
          <p:nvPr/>
        </p:nvSpPr>
        <p:spPr bwMode="auto">
          <a:xfrm flipH="1" flipV="1">
            <a:off x="8077200" y="2286000"/>
            <a:ext cx="381000" cy="533400"/>
          </a:xfrm>
          <a:prstGeom prst="line">
            <a:avLst/>
          </a:prstGeom>
          <a:noFill/>
          <a:ln w="9525">
            <a:solidFill>
              <a:schemeClr val="tx1"/>
            </a:solidFill>
            <a:round/>
            <a:headEnd/>
            <a:tailEnd/>
          </a:ln>
          <a:effectLst/>
        </p:spPr>
        <p:txBody>
          <a:bodyPr/>
          <a:lstStyle/>
          <a:p>
            <a:endParaRPr lang="en-US"/>
          </a:p>
        </p:txBody>
      </p:sp>
      <p:sp>
        <p:nvSpPr>
          <p:cNvPr id="144419" name="Line 35"/>
          <p:cNvSpPr>
            <a:spLocks noChangeShapeType="1"/>
          </p:cNvSpPr>
          <p:nvPr/>
        </p:nvSpPr>
        <p:spPr bwMode="auto">
          <a:xfrm flipV="1">
            <a:off x="8458200" y="2209800"/>
            <a:ext cx="304800" cy="609600"/>
          </a:xfrm>
          <a:prstGeom prst="line">
            <a:avLst/>
          </a:prstGeom>
          <a:noFill/>
          <a:ln w="9525">
            <a:solidFill>
              <a:schemeClr val="tx1"/>
            </a:solidFill>
            <a:round/>
            <a:headEnd/>
            <a:tailEnd/>
          </a:ln>
          <a:effectLst/>
        </p:spPr>
        <p:txBody>
          <a:bodyPr/>
          <a:lstStyle/>
          <a:p>
            <a:endParaRPr lang="en-US"/>
          </a:p>
        </p:txBody>
      </p:sp>
      <p:sp>
        <p:nvSpPr>
          <p:cNvPr id="144420" name="Text Box 36"/>
          <p:cNvSpPr txBox="1">
            <a:spLocks noChangeArrowheads="1"/>
          </p:cNvSpPr>
          <p:nvPr/>
        </p:nvSpPr>
        <p:spPr bwMode="auto">
          <a:xfrm>
            <a:off x="7467600" y="3200400"/>
            <a:ext cx="685800" cy="366713"/>
          </a:xfrm>
          <a:prstGeom prst="rect">
            <a:avLst/>
          </a:prstGeom>
          <a:noFill/>
          <a:ln w="9525">
            <a:noFill/>
            <a:miter lim="800000"/>
            <a:headEnd/>
            <a:tailEnd/>
          </a:ln>
          <a:effectLst/>
        </p:spPr>
        <p:txBody>
          <a:bodyPr>
            <a:spAutoFit/>
          </a:bodyPr>
          <a:lstStyle/>
          <a:p>
            <a:pPr algn="ctr">
              <a:spcBef>
                <a:spcPct val="50000"/>
              </a:spcBef>
            </a:pPr>
            <a:r>
              <a:rPr lang="en-US"/>
              <a:t>RX</a:t>
            </a:r>
          </a:p>
        </p:txBody>
      </p:sp>
      <p:sp>
        <p:nvSpPr>
          <p:cNvPr id="144421" name="Line 37"/>
          <p:cNvSpPr>
            <a:spLocks noChangeShapeType="1"/>
          </p:cNvSpPr>
          <p:nvPr/>
        </p:nvSpPr>
        <p:spPr bwMode="auto">
          <a:xfrm>
            <a:off x="3810000" y="3429000"/>
            <a:ext cx="457200" cy="0"/>
          </a:xfrm>
          <a:prstGeom prst="line">
            <a:avLst/>
          </a:prstGeom>
          <a:noFill/>
          <a:ln w="9525">
            <a:solidFill>
              <a:schemeClr val="tx1"/>
            </a:solidFill>
            <a:round/>
            <a:headEnd type="triangle" w="med" len="med"/>
            <a:tailEnd/>
          </a:ln>
          <a:effectLst/>
        </p:spPr>
        <p:txBody>
          <a:bodyPr/>
          <a:lstStyle/>
          <a:p>
            <a:endParaRPr lang="en-US"/>
          </a:p>
        </p:txBody>
      </p:sp>
      <p:sp>
        <p:nvSpPr>
          <p:cNvPr id="144422" name="Rectangle 38"/>
          <p:cNvSpPr>
            <a:spLocks noChangeArrowheads="1"/>
          </p:cNvSpPr>
          <p:nvPr/>
        </p:nvSpPr>
        <p:spPr bwMode="auto">
          <a:xfrm>
            <a:off x="4267200" y="2895600"/>
            <a:ext cx="1143000" cy="1066800"/>
          </a:xfrm>
          <a:prstGeom prst="rect">
            <a:avLst/>
          </a:prstGeom>
          <a:noFill/>
          <a:ln w="9525">
            <a:solidFill>
              <a:schemeClr val="tx1"/>
            </a:solidFill>
            <a:miter lim="800000"/>
            <a:headEnd/>
            <a:tailEnd/>
          </a:ln>
          <a:effectLst/>
        </p:spPr>
        <p:txBody>
          <a:bodyPr wrap="none" anchor="ctr"/>
          <a:lstStyle/>
          <a:p>
            <a:endParaRPr lang="en-US"/>
          </a:p>
        </p:txBody>
      </p:sp>
      <p:sp>
        <p:nvSpPr>
          <p:cNvPr id="144423" name="Line 39"/>
          <p:cNvSpPr>
            <a:spLocks noChangeShapeType="1"/>
          </p:cNvSpPr>
          <p:nvPr/>
        </p:nvSpPr>
        <p:spPr bwMode="auto">
          <a:xfrm>
            <a:off x="5410200" y="3429000"/>
            <a:ext cx="609600" cy="0"/>
          </a:xfrm>
          <a:prstGeom prst="line">
            <a:avLst/>
          </a:prstGeom>
          <a:noFill/>
          <a:ln w="9525">
            <a:solidFill>
              <a:schemeClr val="tx1"/>
            </a:solidFill>
            <a:round/>
            <a:headEnd type="triangle" w="med" len="med"/>
            <a:tailEnd/>
          </a:ln>
          <a:effectLst/>
        </p:spPr>
        <p:txBody>
          <a:bodyPr/>
          <a:lstStyle/>
          <a:p>
            <a:endParaRPr lang="en-US"/>
          </a:p>
        </p:txBody>
      </p:sp>
      <p:sp>
        <p:nvSpPr>
          <p:cNvPr id="144424" name="Text Box 40"/>
          <p:cNvSpPr txBox="1">
            <a:spLocks noChangeArrowheads="1"/>
          </p:cNvSpPr>
          <p:nvPr/>
        </p:nvSpPr>
        <p:spPr bwMode="auto">
          <a:xfrm>
            <a:off x="4267200" y="3124200"/>
            <a:ext cx="1143000" cy="701675"/>
          </a:xfrm>
          <a:prstGeom prst="rect">
            <a:avLst/>
          </a:prstGeom>
          <a:noFill/>
          <a:ln w="9525">
            <a:noFill/>
            <a:miter lim="800000"/>
            <a:headEnd/>
            <a:tailEnd/>
          </a:ln>
          <a:effectLst/>
        </p:spPr>
        <p:txBody>
          <a:bodyPr>
            <a:spAutoFit/>
          </a:bodyPr>
          <a:lstStyle/>
          <a:p>
            <a:pPr algn="ctr">
              <a:spcBef>
                <a:spcPct val="50000"/>
              </a:spcBef>
            </a:pPr>
            <a:r>
              <a:rPr lang="en-US" sz="2000"/>
              <a:t>M-QAM dem </a:t>
            </a:r>
          </a:p>
        </p:txBody>
      </p:sp>
      <p:sp>
        <p:nvSpPr>
          <p:cNvPr id="144425" name="Rectangle 41"/>
          <p:cNvSpPr>
            <a:spLocks noChangeArrowheads="1"/>
          </p:cNvSpPr>
          <p:nvPr/>
        </p:nvSpPr>
        <p:spPr bwMode="auto">
          <a:xfrm>
            <a:off x="6019800" y="2895600"/>
            <a:ext cx="1143000" cy="1066800"/>
          </a:xfrm>
          <a:prstGeom prst="rect">
            <a:avLst/>
          </a:prstGeom>
          <a:noFill/>
          <a:ln w="9525">
            <a:solidFill>
              <a:schemeClr val="tx1"/>
            </a:solidFill>
            <a:miter lim="800000"/>
            <a:headEnd/>
            <a:tailEnd/>
          </a:ln>
          <a:effectLst/>
        </p:spPr>
        <p:txBody>
          <a:bodyPr wrap="none" anchor="ctr"/>
          <a:lstStyle/>
          <a:p>
            <a:endParaRPr lang="en-US"/>
          </a:p>
        </p:txBody>
      </p:sp>
      <p:sp>
        <p:nvSpPr>
          <p:cNvPr id="144426" name="Text Box 42"/>
          <p:cNvSpPr txBox="1">
            <a:spLocks noChangeArrowheads="1"/>
          </p:cNvSpPr>
          <p:nvPr/>
        </p:nvSpPr>
        <p:spPr bwMode="auto">
          <a:xfrm>
            <a:off x="6019800" y="3200400"/>
            <a:ext cx="1143000" cy="701675"/>
          </a:xfrm>
          <a:prstGeom prst="rect">
            <a:avLst/>
          </a:prstGeom>
          <a:noFill/>
          <a:ln w="9525">
            <a:noFill/>
            <a:miter lim="800000"/>
            <a:headEnd/>
            <a:tailEnd/>
          </a:ln>
          <a:effectLst/>
        </p:spPr>
        <p:txBody>
          <a:bodyPr>
            <a:spAutoFit/>
          </a:bodyPr>
          <a:lstStyle/>
          <a:p>
            <a:pPr algn="ctr">
              <a:spcBef>
                <a:spcPct val="50000"/>
              </a:spcBef>
            </a:pPr>
            <a:r>
              <a:rPr lang="en-US" sz="2000"/>
              <a:t>OFDM dem </a:t>
            </a:r>
          </a:p>
        </p:txBody>
      </p:sp>
      <p:graphicFrame>
        <p:nvGraphicFramePr>
          <p:cNvPr id="144427" name="Group 43"/>
          <p:cNvGraphicFramePr>
            <a:graphicFrameLocks noGrp="1"/>
          </p:cNvGraphicFramePr>
          <p:nvPr/>
        </p:nvGraphicFramePr>
        <p:xfrm>
          <a:off x="457200" y="4695825"/>
          <a:ext cx="1600200" cy="2012315"/>
        </p:xfrm>
        <a:graphic>
          <a:graphicData uri="http://schemas.openxmlformats.org/drawingml/2006/table">
            <a:tbl>
              <a:tblPr/>
              <a:tblGrid>
                <a:gridCol w="1600200"/>
              </a:tblGrid>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Coding rates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2/3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3/4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5/6</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4441" name="Group 57"/>
          <p:cNvGraphicFramePr>
            <a:graphicFrameLocks noGrp="1"/>
          </p:cNvGraphicFramePr>
          <p:nvPr/>
        </p:nvGraphicFramePr>
        <p:xfrm>
          <a:off x="2743200" y="4695825"/>
          <a:ext cx="1600200" cy="2012315"/>
        </p:xfrm>
        <a:graphic>
          <a:graphicData uri="http://schemas.openxmlformats.org/drawingml/2006/table">
            <a:tbl>
              <a:tblPr/>
              <a:tblGrid>
                <a:gridCol w="1600200"/>
              </a:tblGrid>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M-QAM</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16</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64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4455" name="Group 71"/>
          <p:cNvGraphicFramePr>
            <a:graphicFrameLocks noGrp="1"/>
          </p:cNvGraphicFramePr>
          <p:nvPr/>
        </p:nvGraphicFramePr>
        <p:xfrm>
          <a:off x="4953000" y="4724400"/>
          <a:ext cx="1600200" cy="2103120"/>
        </p:xfrm>
        <a:graphic>
          <a:graphicData uri="http://schemas.openxmlformats.org/drawingml/2006/table">
            <a:tbl>
              <a:tblPr/>
              <a:tblGrid>
                <a:gridCol w="1600200"/>
              </a:tblGrid>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OFDM carriers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256</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512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1024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2048</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4469" name="Text Box 85"/>
          <p:cNvSpPr txBox="1">
            <a:spLocks noChangeArrowheads="1"/>
          </p:cNvSpPr>
          <p:nvPr/>
        </p:nvSpPr>
        <p:spPr bwMode="auto">
          <a:xfrm>
            <a:off x="0" y="4114800"/>
            <a:ext cx="1371600" cy="366713"/>
          </a:xfrm>
          <a:prstGeom prst="rect">
            <a:avLst/>
          </a:prstGeom>
          <a:noFill/>
          <a:ln w="9525">
            <a:noFill/>
            <a:miter lim="800000"/>
            <a:headEnd/>
            <a:tailEnd/>
          </a:ln>
          <a:effectLst/>
        </p:spPr>
        <p:txBody>
          <a:bodyPr>
            <a:spAutoFit/>
          </a:bodyPr>
          <a:lstStyle/>
          <a:p>
            <a:pPr>
              <a:spcBef>
                <a:spcPct val="50000"/>
              </a:spcBef>
            </a:pPr>
            <a:r>
              <a:rPr lang="en-US" b="1"/>
              <a:t>Choices:</a:t>
            </a:r>
          </a:p>
        </p:txBody>
      </p:sp>
      <p:sp>
        <p:nvSpPr>
          <p:cNvPr id="144470" name="Line 86"/>
          <p:cNvSpPr>
            <a:spLocks noChangeShapeType="1"/>
          </p:cNvSpPr>
          <p:nvPr/>
        </p:nvSpPr>
        <p:spPr bwMode="auto">
          <a:xfrm flipV="1">
            <a:off x="3124200" y="4038600"/>
            <a:ext cx="0" cy="381000"/>
          </a:xfrm>
          <a:prstGeom prst="line">
            <a:avLst/>
          </a:prstGeom>
          <a:noFill/>
          <a:ln w="9525">
            <a:solidFill>
              <a:schemeClr val="tx1"/>
            </a:solidFill>
            <a:round/>
            <a:headEnd/>
            <a:tailEnd type="triangle" w="med" len="med"/>
          </a:ln>
          <a:effectLst/>
        </p:spPr>
        <p:txBody>
          <a:bodyPr/>
          <a:lstStyle/>
          <a:p>
            <a:endParaRPr lang="en-US"/>
          </a:p>
        </p:txBody>
      </p:sp>
      <p:sp>
        <p:nvSpPr>
          <p:cNvPr id="144471" name="Line 87"/>
          <p:cNvSpPr>
            <a:spLocks noChangeShapeType="1"/>
          </p:cNvSpPr>
          <p:nvPr/>
        </p:nvSpPr>
        <p:spPr bwMode="auto">
          <a:xfrm flipV="1">
            <a:off x="4876800" y="4114800"/>
            <a:ext cx="0" cy="304800"/>
          </a:xfrm>
          <a:prstGeom prst="line">
            <a:avLst/>
          </a:prstGeom>
          <a:noFill/>
          <a:ln w="9525">
            <a:solidFill>
              <a:schemeClr val="tx1"/>
            </a:solidFill>
            <a:round/>
            <a:headEnd/>
            <a:tailEnd type="triangle" w="med" len="med"/>
          </a:ln>
          <a:effectLst/>
        </p:spPr>
        <p:txBody>
          <a:bodyPr/>
          <a:lstStyle/>
          <a:p>
            <a:endParaRPr lang="en-US"/>
          </a:p>
        </p:txBody>
      </p:sp>
      <p:sp>
        <p:nvSpPr>
          <p:cNvPr id="144472" name="Line 88"/>
          <p:cNvSpPr>
            <a:spLocks noChangeShapeType="1"/>
          </p:cNvSpPr>
          <p:nvPr/>
        </p:nvSpPr>
        <p:spPr bwMode="auto">
          <a:xfrm flipV="1">
            <a:off x="6553200" y="4114800"/>
            <a:ext cx="0" cy="304800"/>
          </a:xfrm>
          <a:prstGeom prst="line">
            <a:avLst/>
          </a:prstGeom>
          <a:noFill/>
          <a:ln w="9525">
            <a:solidFill>
              <a:schemeClr val="tx1"/>
            </a:solidFill>
            <a:round/>
            <a:headEnd/>
            <a:tailEnd type="triangle" w="med" len="med"/>
          </a:ln>
          <a:effectLst/>
        </p:spPr>
        <p:txBody>
          <a:bodyPr/>
          <a:lstStyle/>
          <a:p>
            <a:endParaRPr lang="en-US"/>
          </a:p>
        </p:txBody>
      </p:sp>
      <p:sp>
        <p:nvSpPr>
          <p:cNvPr id="144473" name="Line 89"/>
          <p:cNvSpPr>
            <a:spLocks noChangeShapeType="1"/>
          </p:cNvSpPr>
          <p:nvPr/>
        </p:nvSpPr>
        <p:spPr bwMode="auto">
          <a:xfrm>
            <a:off x="1600200" y="4419600"/>
            <a:ext cx="1524000" cy="0"/>
          </a:xfrm>
          <a:prstGeom prst="line">
            <a:avLst/>
          </a:prstGeom>
          <a:noFill/>
          <a:ln w="9525">
            <a:solidFill>
              <a:schemeClr val="tx1"/>
            </a:solidFill>
            <a:round/>
            <a:headEnd/>
            <a:tailEnd/>
          </a:ln>
          <a:effectLst/>
        </p:spPr>
        <p:txBody>
          <a:bodyPr/>
          <a:lstStyle/>
          <a:p>
            <a:endParaRPr lang="en-US"/>
          </a:p>
        </p:txBody>
      </p:sp>
      <p:sp>
        <p:nvSpPr>
          <p:cNvPr id="144474" name="Line 90"/>
          <p:cNvSpPr>
            <a:spLocks noChangeShapeType="1"/>
          </p:cNvSpPr>
          <p:nvPr/>
        </p:nvSpPr>
        <p:spPr bwMode="auto">
          <a:xfrm>
            <a:off x="1600200" y="4419600"/>
            <a:ext cx="0" cy="152400"/>
          </a:xfrm>
          <a:prstGeom prst="line">
            <a:avLst/>
          </a:prstGeom>
          <a:noFill/>
          <a:ln w="9525">
            <a:solidFill>
              <a:schemeClr val="tx1"/>
            </a:solidFill>
            <a:round/>
            <a:headEnd/>
            <a:tailEnd/>
          </a:ln>
          <a:effectLst/>
        </p:spPr>
        <p:txBody>
          <a:bodyPr/>
          <a:lstStyle/>
          <a:p>
            <a:endParaRPr lang="en-US"/>
          </a:p>
        </p:txBody>
      </p:sp>
      <p:sp>
        <p:nvSpPr>
          <p:cNvPr id="144475" name="Line 91"/>
          <p:cNvSpPr>
            <a:spLocks noChangeShapeType="1"/>
          </p:cNvSpPr>
          <p:nvPr/>
        </p:nvSpPr>
        <p:spPr bwMode="auto">
          <a:xfrm flipH="1">
            <a:off x="3962400" y="4419600"/>
            <a:ext cx="914400" cy="0"/>
          </a:xfrm>
          <a:prstGeom prst="line">
            <a:avLst/>
          </a:prstGeom>
          <a:noFill/>
          <a:ln w="9525">
            <a:solidFill>
              <a:schemeClr val="tx1"/>
            </a:solidFill>
            <a:round/>
            <a:headEnd/>
            <a:tailEnd/>
          </a:ln>
          <a:effectLst/>
        </p:spPr>
        <p:txBody>
          <a:bodyPr/>
          <a:lstStyle/>
          <a:p>
            <a:endParaRPr lang="en-US"/>
          </a:p>
        </p:txBody>
      </p:sp>
      <p:sp>
        <p:nvSpPr>
          <p:cNvPr id="144476" name="Line 92"/>
          <p:cNvSpPr>
            <a:spLocks noChangeShapeType="1"/>
          </p:cNvSpPr>
          <p:nvPr/>
        </p:nvSpPr>
        <p:spPr bwMode="auto">
          <a:xfrm>
            <a:off x="3962400" y="4419600"/>
            <a:ext cx="0" cy="152400"/>
          </a:xfrm>
          <a:prstGeom prst="line">
            <a:avLst/>
          </a:prstGeom>
          <a:noFill/>
          <a:ln w="9525">
            <a:solidFill>
              <a:schemeClr val="tx1"/>
            </a:solidFill>
            <a:round/>
            <a:headEnd/>
            <a:tailEnd/>
          </a:ln>
          <a:effectLst/>
        </p:spPr>
        <p:txBody>
          <a:bodyPr/>
          <a:lstStyle/>
          <a:p>
            <a:endParaRPr lang="en-US"/>
          </a:p>
        </p:txBody>
      </p:sp>
      <p:sp>
        <p:nvSpPr>
          <p:cNvPr id="144477" name="Line 93"/>
          <p:cNvSpPr>
            <a:spLocks noChangeShapeType="1"/>
          </p:cNvSpPr>
          <p:nvPr/>
        </p:nvSpPr>
        <p:spPr bwMode="auto">
          <a:xfrm flipH="1">
            <a:off x="5715000" y="4419600"/>
            <a:ext cx="838200" cy="0"/>
          </a:xfrm>
          <a:prstGeom prst="line">
            <a:avLst/>
          </a:prstGeom>
          <a:noFill/>
          <a:ln w="9525">
            <a:solidFill>
              <a:schemeClr val="tx1"/>
            </a:solidFill>
            <a:round/>
            <a:headEnd/>
            <a:tailEnd/>
          </a:ln>
          <a:effectLst/>
        </p:spPr>
        <p:txBody>
          <a:bodyPr/>
          <a:lstStyle/>
          <a:p>
            <a:endParaRPr lang="en-US"/>
          </a:p>
        </p:txBody>
      </p:sp>
      <p:sp>
        <p:nvSpPr>
          <p:cNvPr id="144478" name="Line 94"/>
          <p:cNvSpPr>
            <a:spLocks noChangeShapeType="1"/>
          </p:cNvSpPr>
          <p:nvPr/>
        </p:nvSpPr>
        <p:spPr bwMode="auto">
          <a:xfrm>
            <a:off x="5715000" y="4419600"/>
            <a:ext cx="0" cy="152400"/>
          </a:xfrm>
          <a:prstGeom prst="line">
            <a:avLst/>
          </a:prstGeom>
          <a:noFill/>
          <a:ln w="9525">
            <a:solidFill>
              <a:schemeClr val="tx1"/>
            </a:solidFill>
            <a:round/>
            <a:headEnd/>
            <a:tailEnd/>
          </a:ln>
          <a:effectLst/>
        </p:spPr>
        <p:txBody>
          <a:bodyPr/>
          <a:lstStyle/>
          <a:p>
            <a:endParaRPr lang="en-US"/>
          </a:p>
        </p:txBody>
      </p:sp>
      <p:graphicFrame>
        <p:nvGraphicFramePr>
          <p:cNvPr id="144479" name="Group 95"/>
          <p:cNvGraphicFramePr>
            <a:graphicFrameLocks noGrp="1"/>
          </p:cNvGraphicFramePr>
          <p:nvPr/>
        </p:nvGraphicFramePr>
        <p:xfrm>
          <a:off x="7086600" y="4648200"/>
          <a:ext cx="1600200" cy="2103120"/>
        </p:xfrm>
        <a:graphic>
          <a:graphicData uri="http://schemas.openxmlformats.org/drawingml/2006/table">
            <a:tbl>
              <a:tblPr/>
              <a:tblGrid>
                <a:gridCol w="1600200"/>
              </a:tblGrid>
              <a:tr h="549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Channel B/width</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1.25 MHz</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 MHz</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10 MHz</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1772</TotalTime>
  <Words>2140</Words>
  <Application>Microsoft PowerPoint</Application>
  <PresentationFormat>On-screen Show (4:3)</PresentationFormat>
  <Paragraphs>512</Paragraphs>
  <Slides>52</Slides>
  <Notes>52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54" baseType="lpstr">
      <vt:lpstr>Default Design</vt:lpstr>
      <vt:lpstr>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vector>
  </TitlesOfParts>
  <Company> Naval Postgraduate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Roberto Cristi</dc:creator>
  <cp:lastModifiedBy>rcristi</cp:lastModifiedBy>
  <cp:revision>152</cp:revision>
  <dcterms:created xsi:type="dcterms:W3CDTF">2005-11-12T15:28:33Z</dcterms:created>
  <dcterms:modified xsi:type="dcterms:W3CDTF">2010-12-07T18:42:23Z</dcterms:modified>
</cp:coreProperties>
</file>