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60" r:id="rId4"/>
    <p:sldId id="261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1C65D3-4936-47FC-8C63-7E15809DCBF2}" type="datetimeFigureOut">
              <a:rPr lang="en-US" smtClean="0"/>
              <a:t>11/23/2010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538F88-9558-4B6E-99D8-7FA8579D5CC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74154F-EB5A-4A01-AB20-B2F2A97DF14E}" type="slidenum">
              <a:rPr lang="en-US"/>
              <a:pPr/>
              <a:t>3</a:t>
            </a:fld>
            <a:endParaRPr lang="en-US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1616FA-1F02-490F-A3BB-33E5D714D66B}" type="slidenum">
              <a:rPr lang="en-US"/>
              <a:pPr/>
              <a:t>4</a:t>
            </a:fld>
            <a:endParaRPr lang="en-US"/>
          </a:p>
        </p:txBody>
      </p:sp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903548-F45C-4E38-9C0E-A26C7F0E7A1F}" type="slidenum">
              <a:rPr lang="en-US"/>
              <a:pPr/>
              <a:t>5</a:t>
            </a:fld>
            <a:endParaRPr lang="en-US"/>
          </a:p>
        </p:txBody>
      </p:sp>
      <p:sp>
        <p:nvSpPr>
          <p:cNvPr id="18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5E019-E6E2-4AE9-80AA-E848BA29A74A}" type="datetimeFigureOut">
              <a:rPr lang="en-US" smtClean="0"/>
              <a:t>11/23/2010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25290-C977-4ECB-9750-E72E283BE2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5E019-E6E2-4AE9-80AA-E848BA29A74A}" type="datetimeFigureOut">
              <a:rPr lang="en-US" smtClean="0"/>
              <a:t>11/23/2010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25290-C977-4ECB-9750-E72E283BE2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5E019-E6E2-4AE9-80AA-E848BA29A74A}" type="datetimeFigureOut">
              <a:rPr lang="en-US" smtClean="0"/>
              <a:t>11/23/2010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25290-C977-4ECB-9750-E72E283BE2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5E019-E6E2-4AE9-80AA-E848BA29A74A}" type="datetimeFigureOut">
              <a:rPr lang="en-US" smtClean="0"/>
              <a:t>11/23/2010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25290-C977-4ECB-9750-E72E283BE2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5E019-E6E2-4AE9-80AA-E848BA29A74A}" type="datetimeFigureOut">
              <a:rPr lang="en-US" smtClean="0"/>
              <a:t>11/23/2010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25290-C977-4ECB-9750-E72E283BE2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5E019-E6E2-4AE9-80AA-E848BA29A74A}" type="datetimeFigureOut">
              <a:rPr lang="en-US" smtClean="0"/>
              <a:t>11/23/2010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25290-C977-4ECB-9750-E72E283BE2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5E019-E6E2-4AE9-80AA-E848BA29A74A}" type="datetimeFigureOut">
              <a:rPr lang="en-US" smtClean="0"/>
              <a:t>11/23/2010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25290-C977-4ECB-9750-E72E283BE2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5E019-E6E2-4AE9-80AA-E848BA29A74A}" type="datetimeFigureOut">
              <a:rPr lang="en-US" smtClean="0"/>
              <a:t>11/23/2010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25290-C977-4ECB-9750-E72E283BE2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5E019-E6E2-4AE9-80AA-E848BA29A74A}" type="datetimeFigureOut">
              <a:rPr lang="en-US" smtClean="0"/>
              <a:t>11/23/2010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25290-C977-4ECB-9750-E72E283BE2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5E019-E6E2-4AE9-80AA-E848BA29A74A}" type="datetimeFigureOut">
              <a:rPr lang="en-US" smtClean="0"/>
              <a:t>11/23/2010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25290-C977-4ECB-9750-E72E283BE2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5E019-E6E2-4AE9-80AA-E848BA29A74A}" type="datetimeFigureOut">
              <a:rPr lang="en-US" smtClean="0"/>
              <a:t>11/23/2010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25290-C977-4ECB-9750-E72E283BE2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5E019-E6E2-4AE9-80AA-E848BA29A74A}" type="datetimeFigureOut">
              <a:rPr lang="en-US" smtClean="0"/>
              <a:t>11/23/2010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25290-C977-4ECB-9750-E72E283BE2B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8200" y="685800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Given Data: </a:t>
            </a:r>
            <a:r>
              <a:rPr lang="en-US" sz="2400" b="1" i="1" dirty="0" err="1" smtClean="0"/>
              <a:t>received_data</a:t>
            </a:r>
            <a:endParaRPr lang="en-US" sz="2400" b="1" i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009650"/>
            <a:ext cx="5772150" cy="584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143000" y="228600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Project 7</a:t>
            </a:r>
            <a:endParaRPr lang="en-US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752600"/>
            <a:ext cx="5343525" cy="4467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362200" y="129540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|Xp256|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781800" y="5638800"/>
            <a:ext cx="1371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k</a:t>
            </a:r>
            <a:r>
              <a:rPr lang="en-US" b="1" dirty="0" smtClean="0"/>
              <a:t>=0,…,255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533400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Given Data: </a:t>
            </a:r>
            <a:r>
              <a:rPr lang="en-US" sz="2400" b="1" i="1" dirty="0" smtClean="0"/>
              <a:t>Xp256, the FFT of Preamble</a:t>
            </a:r>
            <a:endParaRPr lang="en-US" sz="2400" b="1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0" y="136525"/>
            <a:ext cx="914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smtClean="0"/>
              <a:t>Coarse Time </a:t>
            </a:r>
            <a:r>
              <a:rPr lang="en-US" sz="2000" b="1" dirty="0"/>
              <a:t>Synchronization from Long Preamble</a:t>
            </a:r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1447800" y="2374900"/>
            <a:ext cx="623888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15" name="Line 7"/>
          <p:cNvSpPr>
            <a:spLocks noChangeShapeType="1"/>
          </p:cNvSpPr>
          <p:nvPr/>
        </p:nvSpPr>
        <p:spPr bwMode="auto">
          <a:xfrm flipV="1">
            <a:off x="838200" y="2743200"/>
            <a:ext cx="4572000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17" name="Rectangle 9"/>
          <p:cNvSpPr>
            <a:spLocks noChangeArrowheads="1"/>
          </p:cNvSpPr>
          <p:nvPr/>
        </p:nvSpPr>
        <p:spPr bwMode="auto">
          <a:xfrm>
            <a:off x="3276600" y="2362200"/>
            <a:ext cx="12192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18" name="Rectangle 10"/>
          <p:cNvSpPr>
            <a:spLocks noChangeArrowheads="1"/>
          </p:cNvSpPr>
          <p:nvPr/>
        </p:nvSpPr>
        <p:spPr bwMode="auto">
          <a:xfrm>
            <a:off x="2057400" y="2362200"/>
            <a:ext cx="1233488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21" name="Freeform 13"/>
          <p:cNvSpPr>
            <a:spLocks/>
          </p:cNvSpPr>
          <p:nvPr/>
        </p:nvSpPr>
        <p:spPr bwMode="auto">
          <a:xfrm>
            <a:off x="685800" y="2438400"/>
            <a:ext cx="762000" cy="304800"/>
          </a:xfrm>
          <a:custGeom>
            <a:avLst/>
            <a:gdLst/>
            <a:ahLst/>
            <a:cxnLst>
              <a:cxn ang="0">
                <a:pos x="0" y="592"/>
              </a:cxn>
              <a:cxn ang="0">
                <a:pos x="48" y="112"/>
              </a:cxn>
              <a:cxn ang="0">
                <a:pos x="96" y="784"/>
              </a:cxn>
              <a:cxn ang="0">
                <a:pos x="144" y="352"/>
              </a:cxn>
              <a:cxn ang="0">
                <a:pos x="192" y="640"/>
              </a:cxn>
              <a:cxn ang="0">
                <a:pos x="240" y="256"/>
              </a:cxn>
              <a:cxn ang="0">
                <a:pos x="288" y="688"/>
              </a:cxn>
              <a:cxn ang="0">
                <a:pos x="384" y="304"/>
              </a:cxn>
              <a:cxn ang="0">
                <a:pos x="432" y="640"/>
              </a:cxn>
              <a:cxn ang="0">
                <a:pos x="480" y="256"/>
              </a:cxn>
              <a:cxn ang="0">
                <a:pos x="528" y="688"/>
              </a:cxn>
              <a:cxn ang="0">
                <a:pos x="720" y="16"/>
              </a:cxn>
              <a:cxn ang="0">
                <a:pos x="768" y="784"/>
              </a:cxn>
              <a:cxn ang="0">
                <a:pos x="1008" y="208"/>
              </a:cxn>
              <a:cxn ang="0">
                <a:pos x="1104" y="688"/>
              </a:cxn>
              <a:cxn ang="0">
                <a:pos x="1200" y="160"/>
              </a:cxn>
              <a:cxn ang="0">
                <a:pos x="1248" y="352"/>
              </a:cxn>
              <a:cxn ang="0">
                <a:pos x="1296" y="112"/>
              </a:cxn>
              <a:cxn ang="0">
                <a:pos x="1488" y="832"/>
              </a:cxn>
              <a:cxn ang="0">
                <a:pos x="1728" y="112"/>
              </a:cxn>
              <a:cxn ang="0">
                <a:pos x="1824" y="352"/>
              </a:cxn>
              <a:cxn ang="0">
                <a:pos x="1872" y="160"/>
              </a:cxn>
              <a:cxn ang="0">
                <a:pos x="1968" y="736"/>
              </a:cxn>
              <a:cxn ang="0">
                <a:pos x="2160" y="160"/>
              </a:cxn>
              <a:cxn ang="0">
                <a:pos x="2256" y="304"/>
              </a:cxn>
              <a:cxn ang="0">
                <a:pos x="2256" y="160"/>
              </a:cxn>
              <a:cxn ang="0">
                <a:pos x="2400" y="784"/>
              </a:cxn>
              <a:cxn ang="0">
                <a:pos x="2448" y="640"/>
              </a:cxn>
              <a:cxn ang="0">
                <a:pos x="2496" y="688"/>
              </a:cxn>
              <a:cxn ang="0">
                <a:pos x="2544" y="352"/>
              </a:cxn>
              <a:cxn ang="0">
                <a:pos x="2592" y="544"/>
              </a:cxn>
              <a:cxn ang="0">
                <a:pos x="2688" y="256"/>
              </a:cxn>
              <a:cxn ang="0">
                <a:pos x="2688" y="784"/>
              </a:cxn>
              <a:cxn ang="0">
                <a:pos x="2832" y="208"/>
              </a:cxn>
            </a:cxnLst>
            <a:rect l="0" t="0" r="r" b="b"/>
            <a:pathLst>
              <a:path w="2832" h="864">
                <a:moveTo>
                  <a:pt x="0" y="592"/>
                </a:moveTo>
                <a:cubicBezTo>
                  <a:pt x="16" y="336"/>
                  <a:pt x="32" y="80"/>
                  <a:pt x="48" y="112"/>
                </a:cubicBezTo>
                <a:cubicBezTo>
                  <a:pt x="64" y="144"/>
                  <a:pt x="80" y="744"/>
                  <a:pt x="96" y="784"/>
                </a:cubicBezTo>
                <a:cubicBezTo>
                  <a:pt x="112" y="824"/>
                  <a:pt x="128" y="376"/>
                  <a:pt x="144" y="352"/>
                </a:cubicBezTo>
                <a:cubicBezTo>
                  <a:pt x="160" y="328"/>
                  <a:pt x="176" y="656"/>
                  <a:pt x="192" y="640"/>
                </a:cubicBezTo>
                <a:cubicBezTo>
                  <a:pt x="208" y="624"/>
                  <a:pt x="224" y="248"/>
                  <a:pt x="240" y="256"/>
                </a:cubicBezTo>
                <a:cubicBezTo>
                  <a:pt x="256" y="264"/>
                  <a:pt x="264" y="680"/>
                  <a:pt x="288" y="688"/>
                </a:cubicBezTo>
                <a:cubicBezTo>
                  <a:pt x="312" y="696"/>
                  <a:pt x="360" y="312"/>
                  <a:pt x="384" y="304"/>
                </a:cubicBezTo>
                <a:cubicBezTo>
                  <a:pt x="408" y="296"/>
                  <a:pt x="416" y="648"/>
                  <a:pt x="432" y="640"/>
                </a:cubicBezTo>
                <a:cubicBezTo>
                  <a:pt x="448" y="632"/>
                  <a:pt x="464" y="248"/>
                  <a:pt x="480" y="256"/>
                </a:cubicBezTo>
                <a:cubicBezTo>
                  <a:pt x="496" y="264"/>
                  <a:pt x="488" y="728"/>
                  <a:pt x="528" y="688"/>
                </a:cubicBezTo>
                <a:cubicBezTo>
                  <a:pt x="568" y="648"/>
                  <a:pt x="680" y="0"/>
                  <a:pt x="720" y="16"/>
                </a:cubicBezTo>
                <a:cubicBezTo>
                  <a:pt x="760" y="32"/>
                  <a:pt x="720" y="752"/>
                  <a:pt x="768" y="784"/>
                </a:cubicBezTo>
                <a:cubicBezTo>
                  <a:pt x="816" y="816"/>
                  <a:pt x="952" y="224"/>
                  <a:pt x="1008" y="208"/>
                </a:cubicBezTo>
                <a:cubicBezTo>
                  <a:pt x="1064" y="192"/>
                  <a:pt x="1072" y="696"/>
                  <a:pt x="1104" y="688"/>
                </a:cubicBezTo>
                <a:cubicBezTo>
                  <a:pt x="1136" y="680"/>
                  <a:pt x="1176" y="216"/>
                  <a:pt x="1200" y="160"/>
                </a:cubicBezTo>
                <a:cubicBezTo>
                  <a:pt x="1224" y="104"/>
                  <a:pt x="1232" y="360"/>
                  <a:pt x="1248" y="352"/>
                </a:cubicBezTo>
                <a:cubicBezTo>
                  <a:pt x="1264" y="344"/>
                  <a:pt x="1256" y="32"/>
                  <a:pt x="1296" y="112"/>
                </a:cubicBezTo>
                <a:cubicBezTo>
                  <a:pt x="1336" y="192"/>
                  <a:pt x="1416" y="832"/>
                  <a:pt x="1488" y="832"/>
                </a:cubicBezTo>
                <a:cubicBezTo>
                  <a:pt x="1560" y="832"/>
                  <a:pt x="1672" y="192"/>
                  <a:pt x="1728" y="112"/>
                </a:cubicBezTo>
                <a:cubicBezTo>
                  <a:pt x="1784" y="32"/>
                  <a:pt x="1800" y="344"/>
                  <a:pt x="1824" y="352"/>
                </a:cubicBezTo>
                <a:cubicBezTo>
                  <a:pt x="1848" y="360"/>
                  <a:pt x="1848" y="96"/>
                  <a:pt x="1872" y="160"/>
                </a:cubicBezTo>
                <a:cubicBezTo>
                  <a:pt x="1896" y="224"/>
                  <a:pt x="1920" y="736"/>
                  <a:pt x="1968" y="736"/>
                </a:cubicBezTo>
                <a:cubicBezTo>
                  <a:pt x="2016" y="736"/>
                  <a:pt x="2112" y="232"/>
                  <a:pt x="2160" y="160"/>
                </a:cubicBezTo>
                <a:cubicBezTo>
                  <a:pt x="2208" y="88"/>
                  <a:pt x="2240" y="304"/>
                  <a:pt x="2256" y="304"/>
                </a:cubicBezTo>
                <a:cubicBezTo>
                  <a:pt x="2272" y="304"/>
                  <a:pt x="2232" y="80"/>
                  <a:pt x="2256" y="160"/>
                </a:cubicBezTo>
                <a:cubicBezTo>
                  <a:pt x="2280" y="240"/>
                  <a:pt x="2368" y="704"/>
                  <a:pt x="2400" y="784"/>
                </a:cubicBezTo>
                <a:cubicBezTo>
                  <a:pt x="2432" y="864"/>
                  <a:pt x="2432" y="656"/>
                  <a:pt x="2448" y="640"/>
                </a:cubicBezTo>
                <a:cubicBezTo>
                  <a:pt x="2464" y="624"/>
                  <a:pt x="2480" y="736"/>
                  <a:pt x="2496" y="688"/>
                </a:cubicBezTo>
                <a:cubicBezTo>
                  <a:pt x="2512" y="640"/>
                  <a:pt x="2528" y="376"/>
                  <a:pt x="2544" y="352"/>
                </a:cubicBezTo>
                <a:cubicBezTo>
                  <a:pt x="2560" y="328"/>
                  <a:pt x="2568" y="560"/>
                  <a:pt x="2592" y="544"/>
                </a:cubicBezTo>
                <a:cubicBezTo>
                  <a:pt x="2616" y="528"/>
                  <a:pt x="2672" y="216"/>
                  <a:pt x="2688" y="256"/>
                </a:cubicBezTo>
                <a:cubicBezTo>
                  <a:pt x="2704" y="296"/>
                  <a:pt x="2664" y="792"/>
                  <a:pt x="2688" y="784"/>
                </a:cubicBezTo>
                <a:cubicBezTo>
                  <a:pt x="2712" y="776"/>
                  <a:pt x="2772" y="492"/>
                  <a:pt x="2832" y="20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22" name="Line 14"/>
          <p:cNvSpPr>
            <a:spLocks noChangeShapeType="1"/>
          </p:cNvSpPr>
          <p:nvPr/>
        </p:nvSpPr>
        <p:spPr bwMode="auto">
          <a:xfrm>
            <a:off x="1447800" y="2057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23" name="Line 15"/>
          <p:cNvSpPr>
            <a:spLocks noChangeShapeType="1"/>
          </p:cNvSpPr>
          <p:nvPr/>
        </p:nvSpPr>
        <p:spPr bwMode="auto">
          <a:xfrm>
            <a:off x="4495800" y="20574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24" name="Line 16"/>
          <p:cNvSpPr>
            <a:spLocks noChangeShapeType="1"/>
          </p:cNvSpPr>
          <p:nvPr/>
        </p:nvSpPr>
        <p:spPr bwMode="auto">
          <a:xfrm>
            <a:off x="1447800" y="21336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25" name="Text Box 17"/>
          <p:cNvSpPr txBox="1">
            <a:spLocks noChangeArrowheads="1"/>
          </p:cNvSpPr>
          <p:nvPr/>
        </p:nvSpPr>
        <p:spPr bwMode="auto">
          <a:xfrm>
            <a:off x="1676400" y="1676400"/>
            <a:ext cx="236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preamble</a:t>
            </a:r>
          </a:p>
        </p:txBody>
      </p:sp>
      <p:sp>
        <p:nvSpPr>
          <p:cNvPr id="68626" name="Line 18"/>
          <p:cNvSpPr>
            <a:spLocks noChangeShapeType="1"/>
          </p:cNvSpPr>
          <p:nvPr/>
        </p:nvSpPr>
        <p:spPr bwMode="auto">
          <a:xfrm>
            <a:off x="4495800" y="21336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27" name="Text Box 19"/>
          <p:cNvSpPr txBox="1">
            <a:spLocks noChangeArrowheads="1"/>
          </p:cNvSpPr>
          <p:nvPr/>
        </p:nvSpPr>
        <p:spPr bwMode="auto">
          <a:xfrm>
            <a:off x="5029200" y="1676400"/>
            <a:ext cx="236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OFDM Symbols</a:t>
            </a:r>
          </a:p>
        </p:txBody>
      </p:sp>
      <p:sp>
        <p:nvSpPr>
          <p:cNvPr id="68628" name="Text Box 20"/>
          <p:cNvSpPr txBox="1">
            <a:spLocks noChangeArrowheads="1"/>
          </p:cNvSpPr>
          <p:nvPr/>
        </p:nvSpPr>
        <p:spPr bwMode="auto">
          <a:xfrm>
            <a:off x="1524000" y="23749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/>
              <a:t>64</a:t>
            </a:r>
          </a:p>
        </p:txBody>
      </p:sp>
      <p:sp>
        <p:nvSpPr>
          <p:cNvPr id="68629" name="Text Box 21"/>
          <p:cNvSpPr txBox="1">
            <a:spLocks noChangeArrowheads="1"/>
          </p:cNvSpPr>
          <p:nvPr/>
        </p:nvSpPr>
        <p:spPr bwMode="auto">
          <a:xfrm>
            <a:off x="2286000" y="23749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/>
              <a:t>128</a:t>
            </a:r>
          </a:p>
        </p:txBody>
      </p:sp>
      <p:sp>
        <p:nvSpPr>
          <p:cNvPr id="68630" name="Text Box 22"/>
          <p:cNvSpPr txBox="1">
            <a:spLocks noChangeArrowheads="1"/>
          </p:cNvSpPr>
          <p:nvPr/>
        </p:nvSpPr>
        <p:spPr bwMode="auto">
          <a:xfrm>
            <a:off x="3505200" y="23749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/>
              <a:t>128</a:t>
            </a:r>
          </a:p>
        </p:txBody>
      </p:sp>
      <p:graphicFrame>
        <p:nvGraphicFramePr>
          <p:cNvPr id="68631" name="Object 23"/>
          <p:cNvGraphicFramePr>
            <a:graphicFrameLocks noChangeAspect="1"/>
          </p:cNvGraphicFramePr>
          <p:nvPr/>
        </p:nvGraphicFramePr>
        <p:xfrm>
          <a:off x="4800600" y="2362200"/>
          <a:ext cx="622300" cy="266700"/>
        </p:xfrm>
        <a:graphic>
          <a:graphicData uri="http://schemas.openxmlformats.org/presentationml/2006/ole">
            <p:oleObj spid="_x0000_s4098" name="Equation" r:id="rId4" imgW="177480" imgH="75960" progId="Equation.3">
              <p:embed/>
            </p:oleObj>
          </a:graphicData>
        </a:graphic>
      </p:graphicFrame>
      <p:sp>
        <p:nvSpPr>
          <p:cNvPr id="68632" name="Text Box 24"/>
          <p:cNvSpPr txBox="1">
            <a:spLocks noChangeArrowheads="1"/>
          </p:cNvSpPr>
          <p:nvPr/>
        </p:nvSpPr>
        <p:spPr bwMode="auto">
          <a:xfrm>
            <a:off x="0" y="1371600"/>
            <a:ext cx="2819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Received signal:</a:t>
            </a:r>
          </a:p>
        </p:txBody>
      </p:sp>
      <p:sp>
        <p:nvSpPr>
          <p:cNvPr id="68633" name="Line 25"/>
          <p:cNvSpPr>
            <a:spLocks noChangeShapeType="1"/>
          </p:cNvSpPr>
          <p:nvPr/>
        </p:nvSpPr>
        <p:spPr bwMode="auto">
          <a:xfrm>
            <a:off x="228600" y="50292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34" name="Line 26"/>
          <p:cNvSpPr>
            <a:spLocks noChangeShapeType="1"/>
          </p:cNvSpPr>
          <p:nvPr/>
        </p:nvSpPr>
        <p:spPr bwMode="auto">
          <a:xfrm>
            <a:off x="838200" y="5638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35" name="Rectangle 27"/>
          <p:cNvSpPr>
            <a:spLocks noChangeArrowheads="1"/>
          </p:cNvSpPr>
          <p:nvPr/>
        </p:nvSpPr>
        <p:spPr bwMode="auto">
          <a:xfrm>
            <a:off x="1219200" y="5334000"/>
            <a:ext cx="685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8636" name="Object 28"/>
          <p:cNvGraphicFramePr>
            <a:graphicFrameLocks noChangeAspect="1"/>
          </p:cNvGraphicFramePr>
          <p:nvPr/>
        </p:nvGraphicFramePr>
        <p:xfrm>
          <a:off x="1295400" y="5486400"/>
          <a:ext cx="533400" cy="333375"/>
        </p:xfrm>
        <a:graphic>
          <a:graphicData uri="http://schemas.openxmlformats.org/presentationml/2006/ole">
            <p:oleObj spid="_x0000_s4099" name="Equation" r:id="rId5" imgW="304560" imgH="190440" progId="Equation.3">
              <p:embed/>
            </p:oleObj>
          </a:graphicData>
        </a:graphic>
      </p:graphicFrame>
      <p:sp>
        <p:nvSpPr>
          <p:cNvPr id="68637" name="Line 29"/>
          <p:cNvSpPr>
            <a:spLocks noChangeShapeType="1"/>
          </p:cNvSpPr>
          <p:nvPr/>
        </p:nvSpPr>
        <p:spPr bwMode="auto">
          <a:xfrm flipV="1">
            <a:off x="838200" y="5029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38" name="Line 30"/>
          <p:cNvSpPr>
            <a:spLocks noChangeShapeType="1"/>
          </p:cNvSpPr>
          <p:nvPr/>
        </p:nvSpPr>
        <p:spPr bwMode="auto">
          <a:xfrm>
            <a:off x="1905000" y="5638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8639" name="Rectangle 31"/>
          <p:cNvSpPr>
            <a:spLocks noChangeArrowheads="1"/>
          </p:cNvSpPr>
          <p:nvPr/>
        </p:nvSpPr>
        <p:spPr bwMode="auto">
          <a:xfrm>
            <a:off x="2362200" y="4800600"/>
            <a:ext cx="11430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40" name="Text Box 32"/>
          <p:cNvSpPr txBox="1">
            <a:spLocks noChangeArrowheads="1"/>
          </p:cNvSpPr>
          <p:nvPr/>
        </p:nvSpPr>
        <p:spPr bwMode="auto">
          <a:xfrm>
            <a:off x="2438400" y="51054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i="1"/>
              <a:t>xcorr</a:t>
            </a:r>
          </a:p>
        </p:txBody>
      </p:sp>
      <p:sp>
        <p:nvSpPr>
          <p:cNvPr id="68641" name="Line 33"/>
          <p:cNvSpPr>
            <a:spLocks noChangeShapeType="1"/>
          </p:cNvSpPr>
          <p:nvPr/>
        </p:nvSpPr>
        <p:spPr bwMode="auto">
          <a:xfrm>
            <a:off x="3505200" y="5334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68642" name="Object 34"/>
          <p:cNvGraphicFramePr>
            <a:graphicFrameLocks noChangeAspect="1"/>
          </p:cNvGraphicFramePr>
          <p:nvPr/>
        </p:nvGraphicFramePr>
        <p:xfrm>
          <a:off x="217488" y="4495800"/>
          <a:ext cx="550862" cy="366713"/>
        </p:xfrm>
        <a:graphic>
          <a:graphicData uri="http://schemas.openxmlformats.org/presentationml/2006/ole">
            <p:oleObj spid="_x0000_s4100" name="Equation" r:id="rId6" imgW="304560" imgH="203040" progId="Equation.3">
              <p:embed/>
            </p:oleObj>
          </a:graphicData>
        </a:graphic>
      </p:graphicFrame>
      <p:graphicFrame>
        <p:nvGraphicFramePr>
          <p:cNvPr id="68643" name="Object 35"/>
          <p:cNvGraphicFramePr>
            <a:graphicFrameLocks noChangeAspect="1"/>
          </p:cNvGraphicFramePr>
          <p:nvPr/>
        </p:nvGraphicFramePr>
        <p:xfrm>
          <a:off x="3751263" y="3581400"/>
          <a:ext cx="5418137" cy="1806575"/>
        </p:xfrm>
        <a:graphic>
          <a:graphicData uri="http://schemas.openxmlformats.org/presentationml/2006/ole">
            <p:oleObj spid="_x0000_s4101" name="Equation" r:id="rId7" imgW="2781000" imgH="927000" progId="Equation.3">
              <p:embed/>
            </p:oleObj>
          </a:graphicData>
        </a:graphic>
      </p:graphicFrame>
      <p:graphicFrame>
        <p:nvGraphicFramePr>
          <p:cNvPr id="68654" name="Object 46"/>
          <p:cNvGraphicFramePr>
            <a:graphicFrameLocks noChangeAspect="1"/>
          </p:cNvGraphicFramePr>
          <p:nvPr/>
        </p:nvGraphicFramePr>
        <p:xfrm>
          <a:off x="4343400" y="2895600"/>
          <a:ext cx="330200" cy="457200"/>
        </p:xfrm>
        <a:graphic>
          <a:graphicData uri="http://schemas.openxmlformats.org/presentationml/2006/ole">
            <p:oleObj spid="_x0000_s4102" name="Equation" r:id="rId8" imgW="164880" imgH="228600" progId="Equation.3">
              <p:embed/>
            </p:oleObj>
          </a:graphicData>
        </a:graphic>
      </p:graphicFrame>
      <p:sp>
        <p:nvSpPr>
          <p:cNvPr id="68660" name="Text Box 52"/>
          <p:cNvSpPr txBox="1">
            <a:spLocks noChangeArrowheads="1"/>
          </p:cNvSpPr>
          <p:nvPr/>
        </p:nvSpPr>
        <p:spPr bwMode="auto">
          <a:xfrm>
            <a:off x="0" y="3429000"/>
            <a:ext cx="601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Compute Crosscorrelation Coefficient:</a:t>
            </a:r>
          </a:p>
        </p:txBody>
      </p:sp>
      <p:sp>
        <p:nvSpPr>
          <p:cNvPr id="68661" name="Text Box 53"/>
          <p:cNvSpPr txBox="1">
            <a:spLocks noChangeArrowheads="1"/>
          </p:cNvSpPr>
          <p:nvPr/>
        </p:nvSpPr>
        <p:spPr bwMode="auto">
          <a:xfrm>
            <a:off x="0" y="685800"/>
            <a:ext cx="891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1. Coarse Time Synchronization using Signal Autocorrelation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084" name="Object 4"/>
          <p:cNvGraphicFramePr>
            <a:graphicFrameLocks noChangeAspect="1"/>
          </p:cNvGraphicFramePr>
          <p:nvPr/>
        </p:nvGraphicFramePr>
        <p:xfrm>
          <a:off x="1447800" y="1295400"/>
          <a:ext cx="4989513" cy="2601913"/>
        </p:xfrm>
        <a:graphic>
          <a:graphicData uri="http://schemas.openxmlformats.org/presentationml/2006/ole">
            <p:oleObj spid="_x0000_s5122" name="Equation" r:id="rId4" imgW="2171520" imgH="1130040" progId="Equation.DSMT4">
              <p:embed/>
            </p:oleObj>
          </a:graphicData>
        </a:graphic>
      </p:graphicFrame>
      <p:sp>
        <p:nvSpPr>
          <p:cNvPr id="174085" name="Text Box 5"/>
          <p:cNvSpPr txBox="1">
            <a:spLocks noChangeArrowheads="1"/>
          </p:cNvSpPr>
          <p:nvPr/>
        </p:nvSpPr>
        <p:spPr bwMode="auto">
          <a:xfrm>
            <a:off x="152400" y="228600"/>
            <a:ext cx="8991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smtClean="0"/>
              <a:t>Fine Time Synchronization</a:t>
            </a:r>
            <a:endParaRPr lang="en-US" sz="2400" b="1" dirty="0"/>
          </a:p>
        </p:txBody>
      </p:sp>
      <p:graphicFrame>
        <p:nvGraphicFramePr>
          <p:cNvPr id="174088" name="Object 8"/>
          <p:cNvGraphicFramePr>
            <a:graphicFrameLocks noChangeAspect="1"/>
          </p:cNvGraphicFramePr>
          <p:nvPr/>
        </p:nvGraphicFramePr>
        <p:xfrm>
          <a:off x="4572000" y="5562600"/>
          <a:ext cx="2667000" cy="555625"/>
        </p:xfrm>
        <a:graphic>
          <a:graphicData uri="http://schemas.openxmlformats.org/presentationml/2006/ole">
            <p:oleObj spid="_x0000_s5124" name="Equation" r:id="rId5" imgW="1218960" imgH="253800" progId="Equation.3">
              <p:embed/>
            </p:oleObj>
          </a:graphicData>
        </a:graphic>
      </p:graphicFrame>
      <p:sp>
        <p:nvSpPr>
          <p:cNvPr id="174089" name="Line 9"/>
          <p:cNvSpPr>
            <a:spLocks noChangeShapeType="1"/>
          </p:cNvSpPr>
          <p:nvPr/>
        </p:nvSpPr>
        <p:spPr bwMode="auto">
          <a:xfrm>
            <a:off x="1600200" y="5867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090" name="Rectangle 10"/>
          <p:cNvSpPr>
            <a:spLocks noChangeArrowheads="1"/>
          </p:cNvSpPr>
          <p:nvPr/>
        </p:nvSpPr>
        <p:spPr bwMode="auto">
          <a:xfrm>
            <a:off x="2362200" y="5410200"/>
            <a:ext cx="13716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091" name="Line 11"/>
          <p:cNvSpPr>
            <a:spLocks noChangeShapeType="1"/>
          </p:cNvSpPr>
          <p:nvPr/>
        </p:nvSpPr>
        <p:spPr bwMode="auto">
          <a:xfrm>
            <a:off x="3733800" y="5867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74092" name="Object 12"/>
          <p:cNvGraphicFramePr>
            <a:graphicFrameLocks noChangeAspect="1"/>
          </p:cNvGraphicFramePr>
          <p:nvPr/>
        </p:nvGraphicFramePr>
        <p:xfrm>
          <a:off x="2667000" y="5562600"/>
          <a:ext cx="804863" cy="500063"/>
        </p:xfrm>
        <a:graphic>
          <a:graphicData uri="http://schemas.openxmlformats.org/presentationml/2006/ole">
            <p:oleObj spid="_x0000_s5125" name="Equation" r:id="rId6" imgW="368280" imgH="228600" progId="Equation.DSMT4">
              <p:embed/>
            </p:oleObj>
          </a:graphicData>
        </a:graphic>
      </p:graphicFrame>
      <p:graphicFrame>
        <p:nvGraphicFramePr>
          <p:cNvPr id="174093" name="Object 13"/>
          <p:cNvGraphicFramePr>
            <a:graphicFrameLocks noChangeAspect="1"/>
          </p:cNvGraphicFramePr>
          <p:nvPr/>
        </p:nvGraphicFramePr>
        <p:xfrm>
          <a:off x="914400" y="5638800"/>
          <a:ext cx="609600" cy="406400"/>
        </p:xfrm>
        <a:graphic>
          <a:graphicData uri="http://schemas.openxmlformats.org/presentationml/2006/ole">
            <p:oleObj spid="_x0000_s5126" name="Equation" r:id="rId7" imgW="304560" imgH="203040" progId="Equation.3">
              <p:embed/>
            </p:oleObj>
          </a:graphicData>
        </a:graphic>
      </p:graphicFrame>
      <p:sp>
        <p:nvSpPr>
          <p:cNvPr id="174094" name="Text Box 14"/>
          <p:cNvSpPr txBox="1">
            <a:spLocks noChangeArrowheads="1"/>
          </p:cNvSpPr>
          <p:nvPr/>
        </p:nvSpPr>
        <p:spPr bwMode="auto">
          <a:xfrm>
            <a:off x="0" y="3962400"/>
            <a:ext cx="861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Which van be computed as the output of an FIR Filter with impulse response:</a:t>
            </a:r>
          </a:p>
        </p:txBody>
      </p:sp>
      <p:graphicFrame>
        <p:nvGraphicFramePr>
          <p:cNvPr id="174095" name="Object 15"/>
          <p:cNvGraphicFramePr>
            <a:graphicFrameLocks noChangeAspect="1"/>
          </p:cNvGraphicFramePr>
          <p:nvPr/>
        </p:nvGraphicFramePr>
        <p:xfrm>
          <a:off x="2057400" y="4495800"/>
          <a:ext cx="4495800" cy="490538"/>
        </p:xfrm>
        <a:graphic>
          <a:graphicData uri="http://schemas.openxmlformats.org/presentationml/2006/ole">
            <p:oleObj spid="_x0000_s5127" name="Equation" r:id="rId8" imgW="209520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20" name="Text Box 4"/>
          <p:cNvSpPr txBox="1">
            <a:spLocks noChangeArrowheads="1"/>
          </p:cNvSpPr>
          <p:nvPr/>
        </p:nvSpPr>
        <p:spPr bwMode="auto">
          <a:xfrm>
            <a:off x="228600" y="533400"/>
            <a:ext cx="495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1. Generate matrix  </a:t>
            </a:r>
          </a:p>
        </p:txBody>
      </p:sp>
      <p:sp>
        <p:nvSpPr>
          <p:cNvPr id="188421" name="Text Box 5"/>
          <p:cNvSpPr txBox="1">
            <a:spLocks noChangeArrowheads="1"/>
          </p:cNvSpPr>
          <p:nvPr/>
        </p:nvSpPr>
        <p:spPr bwMode="auto">
          <a:xfrm>
            <a:off x="762000" y="1371600"/>
            <a:ext cx="8077200" cy="160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kF=[2,4,6,…,100, 156, …, 254]’;         non-null frequencies (data and pilots)</a:t>
            </a:r>
          </a:p>
          <a:p>
            <a:pPr>
              <a:spcBef>
                <a:spcPct val="50000"/>
              </a:spcBef>
            </a:pPr>
            <a:r>
              <a:rPr lang="en-US"/>
              <a:t>n=[0,…,63];                                       time index for channel impulse response</a:t>
            </a:r>
          </a:p>
          <a:p>
            <a:pPr>
              <a:spcBef>
                <a:spcPct val="50000"/>
              </a:spcBef>
            </a:pPr>
            <a:r>
              <a:rPr lang="en-US"/>
              <a:t>V=exp(-j*(2*pi/256)*kF*n);                           </a:t>
            </a:r>
          </a:p>
          <a:p>
            <a:pPr>
              <a:spcBef>
                <a:spcPct val="50000"/>
              </a:spcBef>
            </a:pPr>
            <a:r>
              <a:rPr lang="en-US"/>
              <a:t>M=inv(V’*V+0.001*eye(64))*V’;</a:t>
            </a:r>
          </a:p>
        </p:txBody>
      </p:sp>
      <p:sp>
        <p:nvSpPr>
          <p:cNvPr id="188422" name="Text Box 6"/>
          <p:cNvSpPr txBox="1">
            <a:spLocks noChangeArrowheads="1"/>
          </p:cNvSpPr>
          <p:nvPr/>
        </p:nvSpPr>
        <p:spPr bwMode="auto">
          <a:xfrm>
            <a:off x="0" y="0"/>
            <a:ext cx="807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Channel Frequency Response </a:t>
            </a:r>
            <a:r>
              <a:rPr lang="en-US" b="1" dirty="0" smtClean="0"/>
              <a:t>Estimation</a:t>
            </a:r>
            <a:endParaRPr lang="en-US" b="1" dirty="0"/>
          </a:p>
        </p:txBody>
      </p:sp>
      <p:graphicFrame>
        <p:nvGraphicFramePr>
          <p:cNvPr id="188423" name="Object 7"/>
          <p:cNvGraphicFramePr>
            <a:graphicFrameLocks noChangeAspect="1"/>
          </p:cNvGraphicFramePr>
          <p:nvPr/>
        </p:nvGraphicFramePr>
        <p:xfrm>
          <a:off x="2362200" y="457200"/>
          <a:ext cx="2520950" cy="539750"/>
        </p:xfrm>
        <a:graphic>
          <a:graphicData uri="http://schemas.openxmlformats.org/presentationml/2006/ole">
            <p:oleObj spid="_x0000_s3074" name="Equation" r:id="rId4" imgW="1422360" imgH="304560" progId="Equation.DSMT4">
              <p:embed/>
            </p:oleObj>
          </a:graphicData>
        </a:graphic>
      </p:graphicFrame>
      <p:sp>
        <p:nvSpPr>
          <p:cNvPr id="188424" name="Text Box 8"/>
          <p:cNvSpPr txBox="1">
            <a:spLocks noChangeArrowheads="1"/>
          </p:cNvSpPr>
          <p:nvPr/>
        </p:nvSpPr>
        <p:spPr bwMode="auto">
          <a:xfrm>
            <a:off x="228600" y="3276600"/>
            <a:ext cx="495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2. Generate vector </a:t>
            </a:r>
            <a:r>
              <a:rPr lang="en-US" i="1"/>
              <a:t>z </a:t>
            </a:r>
            <a:r>
              <a:rPr lang="en-US"/>
              <a:t>from received data y[n]:  </a:t>
            </a:r>
          </a:p>
        </p:txBody>
      </p:sp>
      <p:sp>
        <p:nvSpPr>
          <p:cNvPr id="188425" name="Text Box 9"/>
          <p:cNvSpPr txBox="1">
            <a:spLocks noChangeArrowheads="1"/>
          </p:cNvSpPr>
          <p:nvPr/>
        </p:nvSpPr>
        <p:spPr bwMode="auto">
          <a:xfrm>
            <a:off x="609600" y="3657600"/>
            <a:ext cx="8153400" cy="243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Let n0 be the estimated beginning of the data, from time synchronization.</a:t>
            </a:r>
          </a:p>
          <a:p>
            <a:pPr>
              <a:spcBef>
                <a:spcPct val="50000"/>
              </a:spcBef>
            </a:pPr>
            <a:r>
              <a:rPr lang="en-US" dirty="0"/>
              <a:t>Then</a:t>
            </a:r>
          </a:p>
          <a:p>
            <a:pPr>
              <a:spcBef>
                <a:spcPct val="50000"/>
              </a:spcBef>
            </a:pPr>
            <a:r>
              <a:rPr lang="en-US" dirty="0"/>
              <a:t>y0=y(n0-256:n0-1);                              received preamble</a:t>
            </a:r>
          </a:p>
          <a:p>
            <a:pPr>
              <a:spcBef>
                <a:spcPct val="50000"/>
              </a:spcBef>
            </a:pPr>
            <a:r>
              <a:rPr lang="en-US" dirty="0"/>
              <a:t>Y0=</a:t>
            </a:r>
            <a:r>
              <a:rPr lang="en-US" dirty="0" err="1"/>
              <a:t>fft</a:t>
            </a:r>
            <a:r>
              <a:rPr lang="en-US" dirty="0"/>
              <a:t>(y0);                                            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fft</a:t>
            </a:r>
            <a:r>
              <a:rPr lang="en-US" dirty="0" smtClean="0"/>
              <a:t> of received </a:t>
            </a:r>
            <a:r>
              <a:rPr lang="en-US" dirty="0" smtClean="0"/>
              <a:t> </a:t>
            </a:r>
            <a:r>
              <a:rPr lang="en-US" dirty="0"/>
              <a:t>preamble    </a:t>
            </a:r>
          </a:p>
          <a:p>
            <a:pPr>
              <a:spcBef>
                <a:spcPct val="50000"/>
              </a:spcBef>
            </a:pPr>
            <a:r>
              <a:rPr lang="en-US" dirty="0"/>
              <a:t>z=Y0(kF+1).*conj(</a:t>
            </a:r>
            <a:r>
              <a:rPr lang="en-US" dirty="0" err="1"/>
              <a:t>Xp</a:t>
            </a:r>
            <a:r>
              <a:rPr lang="en-US" dirty="0"/>
              <a:t>(kF+1))/2;            multiply by </a:t>
            </a:r>
            <a:r>
              <a:rPr lang="en-US" dirty="0" smtClean="0"/>
              <a:t>conj. transmitted </a:t>
            </a:r>
            <a:r>
              <a:rPr lang="en-US" dirty="0"/>
              <a:t>preamble</a:t>
            </a:r>
          </a:p>
          <a:p>
            <a:pPr>
              <a:spcBef>
                <a:spcPct val="50000"/>
              </a:spcBef>
            </a:pPr>
            <a:r>
              <a:rPr lang="en-US" dirty="0"/>
              <a:t>h=M*z;                                                  channel impulse response</a:t>
            </a:r>
          </a:p>
        </p:txBody>
      </p:sp>
      <p:sp>
        <p:nvSpPr>
          <p:cNvPr id="188428" name="Text Box 12"/>
          <p:cNvSpPr txBox="1">
            <a:spLocks noChangeArrowheads="1"/>
          </p:cNvSpPr>
          <p:nvPr/>
        </p:nvSpPr>
        <p:spPr bwMode="auto">
          <a:xfrm>
            <a:off x="228600" y="6172200"/>
            <a:ext cx="6553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3. Channel Frequency Response:   H=fft(h, 256);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184</Words>
  <Application>Microsoft Office PowerPoint</Application>
  <PresentationFormat>On-screen Show (4:3)</PresentationFormat>
  <Paragraphs>34</Paragraphs>
  <Slides>5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Equation</vt:lpstr>
      <vt:lpstr>Slide 1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rcristi</dc:creator>
  <cp:lastModifiedBy>rcristi</cp:lastModifiedBy>
  <cp:revision>3</cp:revision>
  <dcterms:created xsi:type="dcterms:W3CDTF">2010-11-23T15:45:34Z</dcterms:created>
  <dcterms:modified xsi:type="dcterms:W3CDTF">2010-11-23T16:11:05Z</dcterms:modified>
</cp:coreProperties>
</file>