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72" r:id="rId2"/>
    <p:sldId id="256" r:id="rId3"/>
    <p:sldId id="258" r:id="rId4"/>
    <p:sldId id="260" r:id="rId5"/>
    <p:sldId id="261" r:id="rId6"/>
    <p:sldId id="275" r:id="rId7"/>
    <p:sldId id="276" r:id="rId8"/>
    <p:sldId id="277" r:id="rId9"/>
    <p:sldId id="278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2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18" Type="http://schemas.openxmlformats.org/officeDocument/2006/relationships/image" Target="../media/image3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17" Type="http://schemas.openxmlformats.org/officeDocument/2006/relationships/image" Target="../media/image38.wmf"/><Relationship Id="rId2" Type="http://schemas.openxmlformats.org/officeDocument/2006/relationships/image" Target="../media/image23.wmf"/><Relationship Id="rId16" Type="http://schemas.openxmlformats.org/officeDocument/2006/relationships/image" Target="../media/image37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10" Type="http://schemas.openxmlformats.org/officeDocument/2006/relationships/image" Target="../media/image31.wmf"/><Relationship Id="rId19" Type="http://schemas.openxmlformats.org/officeDocument/2006/relationships/image" Target="../media/image40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12" Type="http://schemas.openxmlformats.org/officeDocument/2006/relationships/image" Target="../media/image63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11" Type="http://schemas.openxmlformats.org/officeDocument/2006/relationships/image" Target="../media/image62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3.wmf"/><Relationship Id="rId3" Type="http://schemas.openxmlformats.org/officeDocument/2006/relationships/image" Target="../media/image66.wmf"/><Relationship Id="rId7" Type="http://schemas.openxmlformats.org/officeDocument/2006/relationships/image" Target="../media/image58.wmf"/><Relationship Id="rId12" Type="http://schemas.openxmlformats.org/officeDocument/2006/relationships/image" Target="../media/image72.wmf"/><Relationship Id="rId17" Type="http://schemas.openxmlformats.org/officeDocument/2006/relationships/image" Target="../media/image77.wmf"/><Relationship Id="rId2" Type="http://schemas.openxmlformats.org/officeDocument/2006/relationships/image" Target="../media/image65.wmf"/><Relationship Id="rId16" Type="http://schemas.openxmlformats.org/officeDocument/2006/relationships/image" Target="../media/image76.wmf"/><Relationship Id="rId1" Type="http://schemas.openxmlformats.org/officeDocument/2006/relationships/image" Target="../media/image64.wmf"/><Relationship Id="rId6" Type="http://schemas.openxmlformats.org/officeDocument/2006/relationships/image" Target="../media/image57.wmf"/><Relationship Id="rId11" Type="http://schemas.openxmlformats.org/officeDocument/2006/relationships/image" Target="../media/image71.wmf"/><Relationship Id="rId5" Type="http://schemas.openxmlformats.org/officeDocument/2006/relationships/image" Target="../media/image56.wmf"/><Relationship Id="rId15" Type="http://schemas.openxmlformats.org/officeDocument/2006/relationships/image" Target="../media/image75.wmf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image" Target="../media/image69.wmf"/><Relationship Id="rId14" Type="http://schemas.openxmlformats.org/officeDocument/2006/relationships/image" Target="../media/image7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A824F-9561-4D84-A093-884F990F7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44371-4110-485B-BEAC-F400F2096E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E0719-942C-4DC0-BA57-AF7D2895F3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F087A-2193-49CD-BB85-A2C8A6CF7C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3C374-0FC2-4B6A-888A-EF691EEB92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FAB07-2C49-4B43-AAEE-8F746A452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57F8B-452A-46D5-848B-4FD255375E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75EAA-3111-4BF1-9063-FC5C3A0D7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4E65E-4D09-4617-B915-208EB75317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3810E-8FE8-46C3-A20B-369CC8210C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A955B-87A3-4CBD-A12A-BC8E46E625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37C667-F17F-4D3D-817B-DDFC894A9C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image" Target="../media/image21.png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2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29.bin"/><Relationship Id="rId18" Type="http://schemas.openxmlformats.org/officeDocument/2006/relationships/oleObject" Target="../embeddings/oleObject34.bin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8.bin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41.png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9.bin"/><Relationship Id="rId10" Type="http://schemas.openxmlformats.org/officeDocument/2006/relationships/oleObject" Target="../embeddings/oleObject26.bin"/><Relationship Id="rId19" Type="http://schemas.openxmlformats.org/officeDocument/2006/relationships/oleObject" Target="../embeddings/oleObject3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42.png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image" Target="../media/image50.wmf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image" Target="../media/image5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60.bin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Relationship Id="rId14" Type="http://schemas.openxmlformats.org/officeDocument/2006/relationships/oleObject" Target="../embeddings/oleObject5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oleObject" Target="../embeddings/oleObject71.bin"/><Relationship Id="rId18" Type="http://schemas.openxmlformats.org/officeDocument/2006/relationships/oleObject" Target="../embeddings/oleObject7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12" Type="http://schemas.openxmlformats.org/officeDocument/2006/relationships/oleObject" Target="../embeddings/oleObject70.bin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73.bin"/><Relationship Id="rId10" Type="http://schemas.openxmlformats.org/officeDocument/2006/relationships/oleObject" Target="../embeddings/oleObject68.bin"/><Relationship Id="rId19" Type="http://schemas.openxmlformats.org/officeDocument/2006/relationships/oleObject" Target="../embeddings/oleObject77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Relationship Id="rId14" Type="http://schemas.openxmlformats.org/officeDocument/2006/relationships/oleObject" Target="../embeddings/oleObject7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83.emf"/><Relationship Id="rId4" Type="http://schemas.openxmlformats.org/officeDocument/2006/relationships/oleObject" Target="../embeddings/oleObject7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285750"/>
            <a:ext cx="9144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Equiripple Filters</a:t>
            </a:r>
            <a:endParaRPr lang="en-US" b="1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95250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filter which has the Smallest Maximum Approximation Error among all filters over the frequencies of interest: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819400" y="28575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057400" y="415290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819400" y="32385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267200" y="41529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810000" y="32385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267200" y="4000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5486400" y="4000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2667000" y="4305300"/>
          <a:ext cx="280988" cy="393700"/>
        </p:xfrm>
        <a:graphic>
          <a:graphicData uri="http://schemas.openxmlformats.org/presentationml/2006/ole">
            <p:oleObj spid="_x0000_s19467" name="Equation" r:id="rId3" imgW="126720" imgH="177480" progId="Equation.3">
              <p:embed/>
            </p:oleObj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3559175" y="4310063"/>
          <a:ext cx="336550" cy="376237"/>
        </p:xfrm>
        <a:graphic>
          <a:graphicData uri="http://schemas.openxmlformats.org/presentationml/2006/ole">
            <p:oleObj spid="_x0000_s19468" name="Equation" r:id="rId4" imgW="215640" imgH="241200" progId="Equation.3">
              <p:embed/>
            </p:oleObj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4056063" y="4313238"/>
          <a:ext cx="300037" cy="358775"/>
        </p:xfrm>
        <a:graphic>
          <a:graphicData uri="http://schemas.openxmlformats.org/presentationml/2006/ole">
            <p:oleObj spid="_x0000_s19469" name="Equation" r:id="rId5" imgW="190440" imgH="228600" progId="Equation.3">
              <p:embed/>
            </p:oleObj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5392738" y="4383088"/>
          <a:ext cx="219075" cy="219075"/>
        </p:xfrm>
        <a:graphic>
          <a:graphicData uri="http://schemas.openxmlformats.org/presentationml/2006/ole">
            <p:oleObj spid="_x0000_s19470" name="Equation" r:id="rId6" imgW="139680" imgH="139680" progId="Equation.3">
              <p:embed/>
            </p:oleObj>
          </a:graphicData>
        </a:graphic>
      </p:graphicFrame>
      <p:sp>
        <p:nvSpPr>
          <p:cNvPr id="19471" name="Freeform 15"/>
          <p:cNvSpPr>
            <a:spLocks/>
          </p:cNvSpPr>
          <p:nvPr/>
        </p:nvSpPr>
        <p:spPr bwMode="auto">
          <a:xfrm>
            <a:off x="2819400" y="3009900"/>
            <a:ext cx="2667000" cy="13716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4" y="240"/>
              </a:cxn>
              <a:cxn ang="0">
                <a:pos x="336" y="0"/>
              </a:cxn>
              <a:cxn ang="0">
                <a:pos x="480" y="240"/>
              </a:cxn>
              <a:cxn ang="0">
                <a:pos x="576" y="96"/>
              </a:cxn>
              <a:cxn ang="0">
                <a:pos x="960" y="768"/>
              </a:cxn>
              <a:cxn ang="0">
                <a:pos x="1152" y="672"/>
              </a:cxn>
              <a:cxn ang="0">
                <a:pos x="1296" y="768"/>
              </a:cxn>
              <a:cxn ang="0">
                <a:pos x="1440" y="672"/>
              </a:cxn>
              <a:cxn ang="0">
                <a:pos x="1536" y="768"/>
              </a:cxn>
              <a:cxn ang="0">
                <a:pos x="1680" y="720"/>
              </a:cxn>
            </a:cxnLst>
            <a:rect l="0" t="0" r="r" b="b"/>
            <a:pathLst>
              <a:path w="1680" h="864">
                <a:moveTo>
                  <a:pt x="0" y="48"/>
                </a:moveTo>
                <a:cubicBezTo>
                  <a:pt x="44" y="148"/>
                  <a:pt x="88" y="248"/>
                  <a:pt x="144" y="240"/>
                </a:cubicBezTo>
                <a:cubicBezTo>
                  <a:pt x="200" y="232"/>
                  <a:pt x="280" y="0"/>
                  <a:pt x="336" y="0"/>
                </a:cubicBezTo>
                <a:cubicBezTo>
                  <a:pt x="392" y="0"/>
                  <a:pt x="440" y="224"/>
                  <a:pt x="480" y="240"/>
                </a:cubicBezTo>
                <a:cubicBezTo>
                  <a:pt x="520" y="256"/>
                  <a:pt x="496" y="8"/>
                  <a:pt x="576" y="96"/>
                </a:cubicBezTo>
                <a:cubicBezTo>
                  <a:pt x="656" y="184"/>
                  <a:pt x="864" y="672"/>
                  <a:pt x="960" y="768"/>
                </a:cubicBezTo>
                <a:cubicBezTo>
                  <a:pt x="1056" y="864"/>
                  <a:pt x="1096" y="672"/>
                  <a:pt x="1152" y="672"/>
                </a:cubicBezTo>
                <a:cubicBezTo>
                  <a:pt x="1208" y="672"/>
                  <a:pt x="1248" y="768"/>
                  <a:pt x="1296" y="768"/>
                </a:cubicBezTo>
                <a:cubicBezTo>
                  <a:pt x="1344" y="768"/>
                  <a:pt x="1400" y="672"/>
                  <a:pt x="1440" y="672"/>
                </a:cubicBezTo>
                <a:cubicBezTo>
                  <a:pt x="1480" y="672"/>
                  <a:pt x="1496" y="760"/>
                  <a:pt x="1536" y="768"/>
                </a:cubicBezTo>
                <a:cubicBezTo>
                  <a:pt x="1576" y="776"/>
                  <a:pt x="1628" y="748"/>
                  <a:pt x="1680" y="72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438400" y="30099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2438400" y="32385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2514600" y="2705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2514600" y="3238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76" name="Object 20"/>
          <p:cNvGraphicFramePr>
            <a:graphicFrameLocks noChangeAspect="1"/>
          </p:cNvGraphicFramePr>
          <p:nvPr/>
        </p:nvGraphicFramePr>
        <p:xfrm>
          <a:off x="4038600" y="3390900"/>
          <a:ext cx="577850" cy="296863"/>
        </p:xfrm>
        <a:graphic>
          <a:graphicData uri="http://schemas.openxmlformats.org/presentationml/2006/ole">
            <p:oleObj spid="_x0000_s19476" name="Equation" r:id="rId7" imgW="393480" imgH="203040" progId="Equation.3">
              <p:embed/>
            </p:oleObj>
          </a:graphicData>
        </a:graphic>
      </p:graphicFrame>
      <p:graphicFrame>
        <p:nvGraphicFramePr>
          <p:cNvPr id="19477" name="Object 21"/>
          <p:cNvGraphicFramePr>
            <a:graphicFrameLocks noChangeAspect="1"/>
          </p:cNvGraphicFramePr>
          <p:nvPr/>
        </p:nvGraphicFramePr>
        <p:xfrm>
          <a:off x="2257425" y="2324100"/>
          <a:ext cx="2514600" cy="419100"/>
        </p:xfrm>
        <a:graphic>
          <a:graphicData uri="http://schemas.openxmlformats.org/presentationml/2006/ole">
            <p:oleObj spid="_x0000_s19477" name="Equation" r:id="rId8" imgW="1371600" imgH="228600" progId="Equation.3">
              <p:embed/>
            </p:oleObj>
          </a:graphicData>
        </a:graphic>
      </p:graphicFrame>
      <p:graphicFrame>
        <p:nvGraphicFramePr>
          <p:cNvPr id="19478" name="Object 22"/>
          <p:cNvGraphicFramePr>
            <a:graphicFrameLocks noChangeAspect="1"/>
          </p:cNvGraphicFramePr>
          <p:nvPr/>
        </p:nvGraphicFramePr>
        <p:xfrm>
          <a:off x="5943600" y="4229100"/>
          <a:ext cx="331788" cy="307975"/>
        </p:xfrm>
        <a:graphic>
          <a:graphicData uri="http://schemas.openxmlformats.org/presentationml/2006/ole">
            <p:oleObj spid="_x0000_s19478" name="Equation" r:id="rId9" imgW="152280" imgH="139680" progId="Equation.3">
              <p:embed/>
            </p:oleObj>
          </a:graphicData>
        </a:graphic>
      </p:graphicFrame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1085850" y="2343150"/>
            <a:ext cx="15430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Define</a:t>
            </a:r>
            <a:r>
              <a:rPr lang="en-US" sz="2000"/>
              <a:t>:</a:t>
            </a:r>
            <a:r>
              <a:rPr lang="en-US"/>
              <a:t> </a:t>
            </a:r>
          </a:p>
        </p:txBody>
      </p:sp>
      <p:graphicFrame>
        <p:nvGraphicFramePr>
          <p:cNvPr id="19480" name="Object 24"/>
          <p:cNvGraphicFramePr>
            <a:graphicFrameLocks noChangeAspect="1"/>
          </p:cNvGraphicFramePr>
          <p:nvPr/>
        </p:nvGraphicFramePr>
        <p:xfrm>
          <a:off x="2660650" y="5353050"/>
          <a:ext cx="2963863" cy="476250"/>
        </p:xfrm>
        <a:graphic>
          <a:graphicData uri="http://schemas.openxmlformats.org/presentationml/2006/ole">
            <p:oleObj spid="_x0000_s19480" name="Equation" r:id="rId10" imgW="1422360" imgH="228600" progId="Equation.3">
              <p:embed/>
            </p:oleObj>
          </a:graphicData>
        </a:graphic>
      </p:graphicFrame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1714500" y="5372100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1113"/>
            <a:ext cx="4754563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67050" y="1485900"/>
            <a:ext cx="287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same ripple</a:t>
            </a:r>
          </a:p>
        </p:txBody>
      </p:sp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1588" y="1446213"/>
            <a:ext cx="4105275" cy="3470275"/>
            <a:chOff x="1" y="911"/>
            <a:chExt cx="2585" cy="2186"/>
          </a:xfrm>
        </p:grpSpPr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390" y="1380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414" y="1176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402" y="1380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590" y="2694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82" name="Object 10"/>
            <p:cNvGraphicFramePr>
              <a:graphicFrameLocks/>
            </p:cNvGraphicFramePr>
            <p:nvPr/>
          </p:nvGraphicFramePr>
          <p:xfrm>
            <a:off x="2467" y="2905"/>
            <a:ext cx="119" cy="119"/>
          </p:xfrm>
          <a:graphic>
            <a:graphicData uri="http://schemas.openxmlformats.org/presentationml/2006/ole">
              <p:oleObj spid="_x0000_s3082" name="Equation" r:id="rId4" imgW="139680" imgH="139680" progId="Equation.2">
                <p:embed/>
              </p:oleObj>
            </a:graphicData>
          </a:graphic>
        </p:graphicFrame>
        <p:graphicFrame>
          <p:nvGraphicFramePr>
            <p:cNvPr id="3083" name="Object 11"/>
            <p:cNvGraphicFramePr>
              <a:graphicFrameLocks/>
            </p:cNvGraphicFramePr>
            <p:nvPr/>
          </p:nvGraphicFramePr>
          <p:xfrm>
            <a:off x="1" y="911"/>
            <a:ext cx="326" cy="145"/>
          </p:xfrm>
          <a:graphic>
            <a:graphicData uri="http://schemas.openxmlformats.org/presentationml/2006/ole">
              <p:oleObj spid="_x0000_s3083" name="Equation" r:id="rId5" imgW="444240" imgH="203040" progId="Equation.2">
                <p:embed/>
              </p:oleObj>
            </a:graphicData>
          </a:graphic>
        </p:graphicFrame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 flipH="1">
              <a:off x="1428" y="1164"/>
              <a:ext cx="624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2316" y="1140"/>
              <a:ext cx="0" cy="14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86" name="Object 14"/>
            <p:cNvGraphicFramePr>
              <a:graphicFrameLocks/>
            </p:cNvGraphicFramePr>
            <p:nvPr/>
          </p:nvGraphicFramePr>
          <p:xfrm>
            <a:off x="1485" y="2941"/>
            <a:ext cx="171" cy="156"/>
          </p:xfrm>
          <a:graphic>
            <a:graphicData uri="http://schemas.openxmlformats.org/presentationml/2006/ole">
              <p:oleObj spid="_x0000_s3086" name="Equation" r:id="rId6" imgW="152280" imgH="139680" progId="Equation.2">
                <p:embed/>
              </p:oleObj>
            </a:graphicData>
          </a:graphic>
        </p:graphicFrame>
      </p:grp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323850" y="393700"/>
            <a:ext cx="85153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Fact: </a:t>
            </a:r>
            <a:r>
              <a:rPr lang="en-US" i="1"/>
              <a:t>filters with  the </a:t>
            </a:r>
            <a:r>
              <a:rPr lang="en-US" i="1" u="sng"/>
              <a:t>smallest maximum </a:t>
            </a:r>
            <a:r>
              <a:rPr lang="en-US" i="1"/>
              <a:t>deviation from ideal characteristic are </a:t>
            </a:r>
            <a:r>
              <a:rPr lang="en-US" sz="2000" b="1" i="1" u="sng"/>
              <a:t>equiripple</a:t>
            </a:r>
            <a:r>
              <a:rPr lang="en-US" b="1" i="1"/>
              <a:t>.</a:t>
            </a:r>
            <a:r>
              <a:rPr lang="en-US" i="1"/>
              <a:t>. </a:t>
            </a: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4649788" y="2133600"/>
            <a:ext cx="4494212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They are computed </a:t>
            </a:r>
            <a:r>
              <a:rPr lang="en-US" i="1" dirty="0" smtClean="0"/>
              <a:t>as follows:</a:t>
            </a:r>
            <a:endParaRPr lang="en-US" i="1" dirty="0"/>
          </a:p>
          <a:p>
            <a:pPr algn="ctr">
              <a:spcBef>
                <a:spcPct val="50000"/>
              </a:spcBef>
            </a:pPr>
            <a:r>
              <a:rPr lang="en-US" i="1" dirty="0" smtClean="0"/>
              <a:t>B=</a:t>
            </a:r>
            <a:r>
              <a:rPr lang="en-US" i="1" dirty="0" err="1" smtClean="0"/>
              <a:t>firpm</a:t>
            </a:r>
            <a:r>
              <a:rPr lang="en-US" i="1" dirty="0" smtClean="0"/>
              <a:t>(N,F,M</a:t>
            </a:r>
            <a:r>
              <a:rPr lang="en-US" i="1" dirty="0"/>
              <a:t>)</a:t>
            </a:r>
          </a:p>
          <a:p>
            <a:pPr>
              <a:spcBef>
                <a:spcPct val="50000"/>
              </a:spcBef>
            </a:pPr>
            <a:r>
              <a:rPr lang="en-US" i="1" dirty="0"/>
              <a:t>F=[F(1),F(2),…],      </a:t>
            </a:r>
          </a:p>
          <a:p>
            <a:pPr>
              <a:spcBef>
                <a:spcPct val="50000"/>
              </a:spcBef>
            </a:pPr>
            <a:r>
              <a:rPr lang="en-US" i="1" dirty="0"/>
              <a:t>M=[M(1), M(2), …];</a:t>
            </a:r>
          </a:p>
          <a:p>
            <a:pPr>
              <a:spcBef>
                <a:spcPct val="50000"/>
              </a:spcBef>
            </a:pPr>
            <a:r>
              <a:rPr lang="en-US" i="1" dirty="0"/>
              <a:t>F=1 corresponding to </a:t>
            </a:r>
          </a:p>
          <a:p>
            <a:pPr>
              <a:spcBef>
                <a:spcPct val="50000"/>
              </a:spcBef>
            </a:pPr>
            <a:r>
              <a:rPr lang="en-US" i="1" dirty="0"/>
              <a:t>N = filter order.</a:t>
            </a:r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609600" y="50292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381000" y="6248400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3429000" y="61341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2305050" y="61150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2686050" y="61150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97" name="Object 25"/>
          <p:cNvGraphicFramePr>
            <a:graphicFrameLocks/>
          </p:cNvGraphicFramePr>
          <p:nvPr/>
        </p:nvGraphicFramePr>
        <p:xfrm>
          <a:off x="192088" y="6305550"/>
          <a:ext cx="555625" cy="323850"/>
        </p:xfrm>
        <a:graphic>
          <a:graphicData uri="http://schemas.openxmlformats.org/presentationml/2006/ole">
            <p:oleObj spid="_x0000_s3097" name="Equation" r:id="rId7" imgW="330120" imgH="190440" progId="Equation.2">
              <p:embed/>
            </p:oleObj>
          </a:graphicData>
        </a:graphic>
      </p:graphicFrame>
      <p:graphicFrame>
        <p:nvGraphicFramePr>
          <p:cNvPr id="3098" name="Object 26"/>
          <p:cNvGraphicFramePr>
            <a:graphicFrameLocks/>
          </p:cNvGraphicFramePr>
          <p:nvPr/>
        </p:nvGraphicFramePr>
        <p:xfrm>
          <a:off x="3155950" y="6402388"/>
          <a:ext cx="563563" cy="312737"/>
        </p:xfrm>
        <a:graphic>
          <a:graphicData uri="http://schemas.openxmlformats.org/presentationml/2006/ole">
            <p:oleObj spid="_x0000_s3098" name="Equation" r:id="rId8" imgW="355320" imgH="190440" progId="Equation.2">
              <p:embed/>
            </p:oleObj>
          </a:graphicData>
        </a:graphic>
      </p:graphicFrame>
      <p:graphicFrame>
        <p:nvGraphicFramePr>
          <p:cNvPr id="3099" name="Object 27"/>
          <p:cNvGraphicFramePr>
            <a:graphicFrameLocks/>
          </p:cNvGraphicFramePr>
          <p:nvPr/>
        </p:nvGraphicFramePr>
        <p:xfrm>
          <a:off x="1770063" y="6496050"/>
          <a:ext cx="598487" cy="323850"/>
        </p:xfrm>
        <a:graphic>
          <a:graphicData uri="http://schemas.openxmlformats.org/presentationml/2006/ole">
            <p:oleObj spid="_x0000_s3099" name="Equation" r:id="rId9" imgW="355320" imgH="190440" progId="Equation.2">
              <p:embed/>
            </p:oleObj>
          </a:graphicData>
        </a:graphic>
      </p:graphicFrame>
      <p:graphicFrame>
        <p:nvGraphicFramePr>
          <p:cNvPr id="3100" name="Object 28"/>
          <p:cNvGraphicFramePr>
            <a:graphicFrameLocks/>
          </p:cNvGraphicFramePr>
          <p:nvPr/>
        </p:nvGraphicFramePr>
        <p:xfrm>
          <a:off x="2430463" y="6362700"/>
          <a:ext cx="574675" cy="323850"/>
        </p:xfrm>
        <a:graphic>
          <a:graphicData uri="http://schemas.openxmlformats.org/presentationml/2006/ole">
            <p:oleObj spid="_x0000_s3100" name="Equation" r:id="rId10" imgW="342720" imgH="190440" progId="Equation.2">
              <p:embed/>
            </p:oleObj>
          </a:graphicData>
        </a:graphic>
      </p:graphicFrame>
      <p:graphicFrame>
        <p:nvGraphicFramePr>
          <p:cNvPr id="3101" name="Object 29"/>
          <p:cNvGraphicFramePr>
            <a:graphicFrameLocks/>
          </p:cNvGraphicFramePr>
          <p:nvPr/>
        </p:nvGraphicFramePr>
        <p:xfrm>
          <a:off x="4664075" y="1722438"/>
          <a:ext cx="104775" cy="193675"/>
        </p:xfrm>
        <a:graphic>
          <a:graphicData uri="http://schemas.openxmlformats.org/presentationml/2006/ole">
            <p:oleObj spid="_x0000_s3101" name="Equation" r:id="rId11" imgW="114120" imgH="203040" progId="Equation.2">
              <p:embed/>
            </p:oleObj>
          </a:graphicData>
        </a:graphic>
      </p:graphicFrame>
      <p:sp>
        <p:nvSpPr>
          <p:cNvPr id="3102" name="Oval 30"/>
          <p:cNvSpPr>
            <a:spLocks noChangeArrowheads="1"/>
          </p:cNvSpPr>
          <p:nvPr/>
        </p:nvSpPr>
        <p:spPr bwMode="auto">
          <a:xfrm>
            <a:off x="539750" y="54927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Oval 31"/>
          <p:cNvSpPr>
            <a:spLocks noChangeArrowheads="1"/>
          </p:cNvSpPr>
          <p:nvPr/>
        </p:nvSpPr>
        <p:spPr bwMode="auto">
          <a:xfrm>
            <a:off x="2216150" y="54927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Oval 32"/>
          <p:cNvSpPr>
            <a:spLocks noChangeArrowheads="1"/>
          </p:cNvSpPr>
          <p:nvPr/>
        </p:nvSpPr>
        <p:spPr bwMode="auto">
          <a:xfrm>
            <a:off x="2597150" y="6178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Oval 33"/>
          <p:cNvSpPr>
            <a:spLocks noChangeArrowheads="1"/>
          </p:cNvSpPr>
          <p:nvPr/>
        </p:nvSpPr>
        <p:spPr bwMode="auto">
          <a:xfrm>
            <a:off x="3359150" y="6178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06" name="Object 34"/>
          <p:cNvGraphicFramePr>
            <a:graphicFrameLocks/>
          </p:cNvGraphicFramePr>
          <p:nvPr/>
        </p:nvGraphicFramePr>
        <p:xfrm>
          <a:off x="46038" y="5329238"/>
          <a:ext cx="411162" cy="303212"/>
        </p:xfrm>
        <a:graphic>
          <a:graphicData uri="http://schemas.openxmlformats.org/presentationml/2006/ole">
            <p:oleObj spid="_x0000_s3106" name="Equation" r:id="rId12" imgW="203040" imgH="152280" progId="Equation.2">
              <p:embed/>
            </p:oleObj>
          </a:graphicData>
        </a:graphic>
      </p:graphicFrame>
      <p:graphicFrame>
        <p:nvGraphicFramePr>
          <p:cNvPr id="3107" name="Object 35"/>
          <p:cNvGraphicFramePr>
            <a:graphicFrameLocks/>
          </p:cNvGraphicFramePr>
          <p:nvPr/>
        </p:nvGraphicFramePr>
        <p:xfrm>
          <a:off x="3817938" y="6396038"/>
          <a:ext cx="323850" cy="293687"/>
        </p:xfrm>
        <a:graphic>
          <a:graphicData uri="http://schemas.openxmlformats.org/presentationml/2006/ole">
            <p:oleObj spid="_x0000_s3107" name="Equation" r:id="rId13" imgW="164880" imgH="152280" progId="Equation.2">
              <p:embed/>
            </p:oleObj>
          </a:graphicData>
        </a:graphic>
      </p:graphicFrame>
      <p:graphicFrame>
        <p:nvGraphicFramePr>
          <p:cNvPr id="3108" name="Object 36"/>
          <p:cNvGraphicFramePr>
            <a:graphicFrameLocks/>
          </p:cNvGraphicFramePr>
          <p:nvPr/>
        </p:nvGraphicFramePr>
        <p:xfrm>
          <a:off x="6765925" y="2960688"/>
          <a:ext cx="1312863" cy="327025"/>
        </p:xfrm>
        <a:graphic>
          <a:graphicData uri="http://schemas.openxmlformats.org/presentationml/2006/ole">
            <p:oleObj spid="_x0000_s3108" name="Equation" r:id="rId14" imgW="787320" imgH="203040" progId="Equation.2">
              <p:embed/>
            </p:oleObj>
          </a:graphicData>
        </a:graphic>
      </p:graphicFrame>
      <p:graphicFrame>
        <p:nvGraphicFramePr>
          <p:cNvPr id="3109" name="Object 37"/>
          <p:cNvGraphicFramePr>
            <a:graphicFrameLocks/>
          </p:cNvGraphicFramePr>
          <p:nvPr/>
        </p:nvGraphicFramePr>
        <p:xfrm>
          <a:off x="6975475" y="3779838"/>
          <a:ext cx="622300" cy="334962"/>
        </p:xfrm>
        <a:graphic>
          <a:graphicData uri="http://schemas.openxmlformats.org/presentationml/2006/ole">
            <p:oleObj spid="_x0000_s3109" name="Equation" r:id="rId15" imgW="368280" imgH="203040" progId="Equation.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" y="304800"/>
            <a:ext cx="9104313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Fact: </a:t>
            </a:r>
            <a:r>
              <a:rPr lang="en-US" i="1"/>
              <a:t>the error                                              is miminal in </a:t>
            </a:r>
            <a:r>
              <a:rPr lang="en-US"/>
              <a:t>minmax</a:t>
            </a:r>
            <a:r>
              <a:rPr lang="en-US" i="1"/>
              <a:t> sense, provided there exist </a:t>
            </a:r>
            <a:r>
              <a:rPr lang="en-US"/>
              <a:t>L+2</a:t>
            </a:r>
            <a:r>
              <a:rPr lang="en-US" i="1"/>
              <a:t>   frequencies    </a:t>
            </a:r>
          </a:p>
          <a:p>
            <a:pPr>
              <a:spcBef>
                <a:spcPct val="50000"/>
              </a:spcBef>
            </a:pPr>
            <a:endParaRPr lang="en-US" i="1"/>
          </a:p>
          <a:p>
            <a:pPr>
              <a:spcBef>
                <a:spcPct val="50000"/>
              </a:spcBef>
            </a:pPr>
            <a:r>
              <a:rPr lang="en-US" i="1"/>
              <a:t>such that               </a:t>
            </a:r>
          </a:p>
        </p:txBody>
      </p:sp>
      <p:graphicFrame>
        <p:nvGraphicFramePr>
          <p:cNvPr id="5123" name="Object 3"/>
          <p:cNvGraphicFramePr>
            <a:graphicFrameLocks/>
          </p:cNvGraphicFramePr>
          <p:nvPr/>
        </p:nvGraphicFramePr>
        <p:xfrm>
          <a:off x="1766888" y="350838"/>
          <a:ext cx="2409825" cy="315912"/>
        </p:xfrm>
        <a:graphic>
          <a:graphicData uri="http://schemas.openxmlformats.org/presentationml/2006/ole">
            <p:oleObj spid="_x0000_s5123" name="Equation" r:id="rId3" imgW="1485720" imgH="203040" progId="Equation.2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/>
          </p:cNvGraphicFramePr>
          <p:nvPr/>
        </p:nvGraphicFramePr>
        <p:xfrm>
          <a:off x="2566988" y="846138"/>
          <a:ext cx="2949575" cy="334962"/>
        </p:xfrm>
        <a:graphic>
          <a:graphicData uri="http://schemas.openxmlformats.org/presentationml/2006/ole">
            <p:oleObj spid="_x0000_s5124" name="Equation" r:id="rId4" imgW="1714320" imgH="203040" progId="Equation.2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/>
          </p:cNvGraphicFramePr>
          <p:nvPr/>
        </p:nvGraphicFramePr>
        <p:xfrm>
          <a:off x="2484438" y="1290638"/>
          <a:ext cx="2551112" cy="747712"/>
        </p:xfrm>
        <a:graphic>
          <a:graphicData uri="http://schemas.openxmlformats.org/presentationml/2006/ole">
            <p:oleObj spid="_x0000_s5125" name="Equation" r:id="rId5" imgW="1536480" imgH="457200" progId="Equation.2">
              <p:embed/>
            </p:oleObj>
          </a:graphicData>
        </a:graphic>
      </p:graphicFrame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76200" y="2290763"/>
            <a:ext cx="4381500" cy="3138487"/>
            <a:chOff x="48" y="1443"/>
            <a:chExt cx="2760" cy="1977"/>
          </a:xfrm>
        </p:grpSpPr>
        <p:pic>
          <p:nvPicPr>
            <p:cNvPr id="5126" name="Picture 6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" y="1443"/>
              <a:ext cx="2760" cy="1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408" y="1816"/>
              <a:ext cx="8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447" y="2973"/>
              <a:ext cx="10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29" name="Object 9"/>
            <p:cNvGraphicFramePr>
              <a:graphicFrameLocks/>
            </p:cNvGraphicFramePr>
            <p:nvPr/>
          </p:nvGraphicFramePr>
          <p:xfrm>
            <a:off x="2124" y="2146"/>
            <a:ext cx="239" cy="101"/>
          </p:xfrm>
          <a:graphic>
            <a:graphicData uri="http://schemas.openxmlformats.org/presentationml/2006/ole">
              <p:oleObj spid="_x0000_s5129" name="Equation" r:id="rId7" imgW="419040" imgH="190440" progId="Equation.2">
                <p:embed/>
              </p:oleObj>
            </a:graphicData>
          </a:graphic>
        </p:graphicFrame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flipH="1" flipV="1">
              <a:off x="1331" y="2070"/>
              <a:ext cx="791" cy="1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31" name="Object 11"/>
            <p:cNvGraphicFramePr>
              <a:graphicFrameLocks/>
            </p:cNvGraphicFramePr>
            <p:nvPr/>
          </p:nvGraphicFramePr>
          <p:xfrm>
            <a:off x="2177" y="2322"/>
            <a:ext cx="267" cy="108"/>
          </p:xfrm>
          <a:graphic>
            <a:graphicData uri="http://schemas.openxmlformats.org/presentationml/2006/ole">
              <p:oleObj spid="_x0000_s5131" name="Equation" r:id="rId8" imgW="469800" imgH="203040" progId="Equation.2">
                <p:embed/>
              </p:oleObj>
            </a:graphicData>
          </a:graphic>
        </p:graphicFrame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2321" y="2445"/>
              <a:ext cx="66" cy="5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5134" name="Picture 14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62450" y="2271713"/>
            <a:ext cx="4754563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6469063" y="3638550"/>
            <a:ext cx="0" cy="7810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6792913" y="3638550"/>
            <a:ext cx="0" cy="7810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4983163" y="3648075"/>
            <a:ext cx="0" cy="7810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8305800" y="3657600"/>
            <a:ext cx="0" cy="7810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9" name="Object 19"/>
          <p:cNvGraphicFramePr>
            <a:graphicFrameLocks/>
          </p:cNvGraphicFramePr>
          <p:nvPr/>
        </p:nvGraphicFramePr>
        <p:xfrm>
          <a:off x="6078538" y="2681288"/>
          <a:ext cx="303212" cy="333375"/>
        </p:xfrm>
        <a:graphic>
          <a:graphicData uri="http://schemas.openxmlformats.org/presentationml/2006/ole">
            <p:oleObj spid="_x0000_s5139" name="Equation" r:id="rId10" imgW="139680" imgH="152280" progId="Equation.2">
              <p:embed/>
            </p:oleObj>
          </a:graphicData>
        </a:graphic>
      </p:graphicFrame>
      <p:graphicFrame>
        <p:nvGraphicFramePr>
          <p:cNvPr id="5140" name="Object 20"/>
          <p:cNvGraphicFramePr>
            <a:graphicFrameLocks/>
          </p:cNvGraphicFramePr>
          <p:nvPr/>
        </p:nvGraphicFramePr>
        <p:xfrm>
          <a:off x="4405313" y="3627438"/>
          <a:ext cx="466725" cy="201612"/>
        </p:xfrm>
        <a:graphic>
          <a:graphicData uri="http://schemas.openxmlformats.org/presentationml/2006/ole">
            <p:oleObj spid="_x0000_s5140" name="Equation" r:id="rId11" imgW="457200" imgH="203040" progId="Equation.2">
              <p:embed/>
            </p:oleObj>
          </a:graphicData>
        </a:graphic>
      </p:graphicFrame>
      <p:graphicFrame>
        <p:nvGraphicFramePr>
          <p:cNvPr id="5141" name="Object 21"/>
          <p:cNvGraphicFramePr>
            <a:graphicFrameLocks/>
          </p:cNvGraphicFramePr>
          <p:nvPr/>
        </p:nvGraphicFramePr>
        <p:xfrm>
          <a:off x="5053013" y="4217988"/>
          <a:ext cx="596900" cy="239712"/>
        </p:xfrm>
        <a:graphic>
          <a:graphicData uri="http://schemas.openxmlformats.org/presentationml/2006/ole">
            <p:oleObj spid="_x0000_s5141" name="Equation" r:id="rId12" imgW="469800" imgH="203040" progId="Equation.2">
              <p:embed/>
            </p:oleObj>
          </a:graphicData>
        </a:graphic>
      </p:graphicFrame>
      <p:graphicFrame>
        <p:nvGraphicFramePr>
          <p:cNvPr id="5142" name="Object 22"/>
          <p:cNvGraphicFramePr>
            <a:graphicFrameLocks/>
          </p:cNvGraphicFramePr>
          <p:nvPr/>
        </p:nvGraphicFramePr>
        <p:xfrm>
          <a:off x="5329238" y="3522663"/>
          <a:ext cx="600075" cy="258762"/>
        </p:xfrm>
        <a:graphic>
          <a:graphicData uri="http://schemas.openxmlformats.org/presentationml/2006/ole">
            <p:oleObj spid="_x0000_s5142" name="Equation" r:id="rId13" imgW="457200" imgH="203040" progId="Equation.2">
              <p:embed/>
            </p:oleObj>
          </a:graphicData>
        </a:graphic>
      </p:graphicFrame>
      <p:graphicFrame>
        <p:nvGraphicFramePr>
          <p:cNvPr id="5143" name="Object 23"/>
          <p:cNvGraphicFramePr>
            <a:graphicFrameLocks/>
          </p:cNvGraphicFramePr>
          <p:nvPr/>
        </p:nvGraphicFramePr>
        <p:xfrm>
          <a:off x="5751513" y="4217988"/>
          <a:ext cx="603250" cy="249237"/>
        </p:xfrm>
        <a:graphic>
          <a:graphicData uri="http://schemas.openxmlformats.org/presentationml/2006/ole">
            <p:oleObj spid="_x0000_s5143" name="Equation" r:id="rId14" imgW="469800" imgH="203040" progId="Equation.2">
              <p:embed/>
            </p:oleObj>
          </a:graphicData>
        </a:graphic>
      </p:graphicFrame>
      <p:graphicFrame>
        <p:nvGraphicFramePr>
          <p:cNvPr id="5144" name="Object 24"/>
          <p:cNvGraphicFramePr>
            <a:graphicFrameLocks/>
          </p:cNvGraphicFramePr>
          <p:nvPr/>
        </p:nvGraphicFramePr>
        <p:xfrm>
          <a:off x="5929313" y="3522663"/>
          <a:ext cx="598487" cy="258762"/>
        </p:xfrm>
        <a:graphic>
          <a:graphicData uri="http://schemas.openxmlformats.org/presentationml/2006/ole">
            <p:oleObj spid="_x0000_s5144" name="Equation" r:id="rId15" imgW="457200" imgH="203040" progId="Equation.2">
              <p:embed/>
            </p:oleObj>
          </a:graphicData>
        </a:graphic>
      </p:graphicFrame>
      <p:graphicFrame>
        <p:nvGraphicFramePr>
          <p:cNvPr id="5145" name="Object 25"/>
          <p:cNvGraphicFramePr>
            <a:graphicFrameLocks/>
          </p:cNvGraphicFramePr>
          <p:nvPr/>
        </p:nvGraphicFramePr>
        <p:xfrm>
          <a:off x="6161088" y="4437063"/>
          <a:ext cx="533400" cy="219075"/>
        </p:xfrm>
        <a:graphic>
          <a:graphicData uri="http://schemas.openxmlformats.org/presentationml/2006/ole">
            <p:oleObj spid="_x0000_s5145" name="Equation" r:id="rId16" imgW="469800" imgH="203040" progId="Equation.2">
              <p:embed/>
            </p:oleObj>
          </a:graphicData>
        </a:graphic>
      </p:graphicFrame>
      <p:graphicFrame>
        <p:nvGraphicFramePr>
          <p:cNvPr id="5146" name="Object 26"/>
          <p:cNvGraphicFramePr>
            <a:graphicFrameLocks/>
          </p:cNvGraphicFramePr>
          <p:nvPr/>
        </p:nvGraphicFramePr>
        <p:xfrm>
          <a:off x="6656388" y="3389313"/>
          <a:ext cx="533400" cy="219075"/>
        </p:xfrm>
        <a:graphic>
          <a:graphicData uri="http://schemas.openxmlformats.org/presentationml/2006/ole">
            <p:oleObj spid="_x0000_s5146" name="Equation" r:id="rId17" imgW="469800" imgH="203040" progId="Equation.2">
              <p:embed/>
            </p:oleObj>
          </a:graphicData>
        </a:graphic>
      </p:graphicFrame>
      <p:graphicFrame>
        <p:nvGraphicFramePr>
          <p:cNvPr id="5147" name="Object 27"/>
          <p:cNvGraphicFramePr>
            <a:graphicFrameLocks/>
          </p:cNvGraphicFramePr>
          <p:nvPr/>
        </p:nvGraphicFramePr>
        <p:xfrm>
          <a:off x="6796088" y="4227513"/>
          <a:ext cx="530225" cy="228600"/>
        </p:xfrm>
        <a:graphic>
          <a:graphicData uri="http://schemas.openxmlformats.org/presentationml/2006/ole">
            <p:oleObj spid="_x0000_s5147" name="Equation" r:id="rId18" imgW="457200" imgH="203040" progId="Equation.2">
              <p:embed/>
            </p:oleObj>
          </a:graphicData>
        </a:graphic>
      </p:graphicFrame>
      <p:graphicFrame>
        <p:nvGraphicFramePr>
          <p:cNvPr id="5148" name="Object 28"/>
          <p:cNvGraphicFramePr>
            <a:graphicFrameLocks/>
          </p:cNvGraphicFramePr>
          <p:nvPr/>
        </p:nvGraphicFramePr>
        <p:xfrm>
          <a:off x="7065963" y="3541713"/>
          <a:ext cx="533400" cy="219075"/>
        </p:xfrm>
        <a:graphic>
          <a:graphicData uri="http://schemas.openxmlformats.org/presentationml/2006/ole">
            <p:oleObj spid="_x0000_s5148" name="Equation" r:id="rId19" imgW="469800" imgH="203040" progId="Equation.2">
              <p:embed/>
            </p:oleObj>
          </a:graphicData>
        </a:graphic>
      </p:graphicFrame>
      <p:graphicFrame>
        <p:nvGraphicFramePr>
          <p:cNvPr id="5149" name="Object 29"/>
          <p:cNvGraphicFramePr>
            <a:graphicFrameLocks/>
          </p:cNvGraphicFramePr>
          <p:nvPr/>
        </p:nvGraphicFramePr>
        <p:xfrm>
          <a:off x="7377113" y="4227513"/>
          <a:ext cx="577850" cy="219075"/>
        </p:xfrm>
        <a:graphic>
          <a:graphicData uri="http://schemas.openxmlformats.org/presentationml/2006/ole">
            <p:oleObj spid="_x0000_s5149" name="Equation" r:id="rId20" imgW="507960" imgH="203040" progId="Equation.2">
              <p:embed/>
            </p:oleObj>
          </a:graphicData>
        </a:graphic>
      </p:graphicFrame>
      <p:graphicFrame>
        <p:nvGraphicFramePr>
          <p:cNvPr id="5150" name="Object 30"/>
          <p:cNvGraphicFramePr>
            <a:graphicFrameLocks/>
          </p:cNvGraphicFramePr>
          <p:nvPr/>
        </p:nvGraphicFramePr>
        <p:xfrm>
          <a:off x="7697788" y="3522663"/>
          <a:ext cx="563562" cy="219075"/>
        </p:xfrm>
        <a:graphic>
          <a:graphicData uri="http://schemas.openxmlformats.org/presentationml/2006/ole">
            <p:oleObj spid="_x0000_s5150" name="Equation" r:id="rId21" imgW="495000" imgH="203040" progId="Equation.2">
              <p:embed/>
            </p:oleObj>
          </a:graphicData>
        </a:graphic>
      </p:graphicFrame>
      <p:graphicFrame>
        <p:nvGraphicFramePr>
          <p:cNvPr id="5151" name="Object 31"/>
          <p:cNvGraphicFramePr>
            <a:graphicFrameLocks/>
          </p:cNvGraphicFramePr>
          <p:nvPr/>
        </p:nvGraphicFramePr>
        <p:xfrm>
          <a:off x="8148638" y="4484688"/>
          <a:ext cx="577850" cy="219075"/>
        </p:xfrm>
        <a:graphic>
          <a:graphicData uri="http://schemas.openxmlformats.org/presentationml/2006/ole">
            <p:oleObj spid="_x0000_s5151" name="Equation" r:id="rId22" imgW="507960" imgH="203040" progId="Equation.2">
              <p:embed/>
            </p:oleObj>
          </a:graphicData>
        </a:graphic>
      </p:graphicFrame>
      <p:graphicFrame>
        <p:nvGraphicFramePr>
          <p:cNvPr id="5152" name="Object 32"/>
          <p:cNvGraphicFramePr>
            <a:graphicFrameLocks/>
          </p:cNvGraphicFramePr>
          <p:nvPr/>
        </p:nvGraphicFramePr>
        <p:xfrm>
          <a:off x="4287838" y="2147888"/>
          <a:ext cx="679450" cy="309562"/>
        </p:xfrm>
        <a:graphic>
          <a:graphicData uri="http://schemas.openxmlformats.org/presentationml/2006/ole">
            <p:oleObj spid="_x0000_s5152" name="Equation" r:id="rId23" imgW="406080" imgH="190440" progId="Equation.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2017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Example:</a:t>
            </a:r>
            <a:r>
              <a:rPr lang="en-US" dirty="0"/>
              <a:t> see the same example we saw for the FIR filter with window.</a:t>
            </a:r>
          </a:p>
          <a:p>
            <a:pPr>
              <a:spcBef>
                <a:spcPct val="50000"/>
              </a:spcBef>
            </a:pPr>
            <a:r>
              <a:rPr lang="en-US" dirty="0"/>
              <a:t>Recall the specs:</a:t>
            </a:r>
          </a:p>
          <a:p>
            <a:pPr>
              <a:spcBef>
                <a:spcPct val="50000"/>
              </a:spcBef>
            </a:pPr>
            <a:r>
              <a:rPr lang="en-US" dirty="0"/>
              <a:t>1. Pass band </a:t>
            </a:r>
            <a:endParaRPr lang="en-US" b="1" dirty="0"/>
          </a:p>
          <a:p>
            <a:pPr>
              <a:spcBef>
                <a:spcPct val="50000"/>
              </a:spcBef>
            </a:pPr>
            <a:r>
              <a:rPr lang="en-US" dirty="0"/>
              <a:t>2. </a:t>
            </a:r>
            <a:r>
              <a:rPr lang="en-US" dirty="0" err="1"/>
              <a:t>Stopband</a:t>
            </a:r>
            <a:r>
              <a:rPr lang="en-US" dirty="0"/>
              <a:t>  </a:t>
            </a:r>
            <a:endParaRPr lang="en-US" b="1" dirty="0"/>
          </a:p>
          <a:p>
            <a:pPr>
              <a:spcBef>
                <a:spcPct val="50000"/>
              </a:spcBef>
            </a:pPr>
            <a:r>
              <a:rPr lang="en-US" dirty="0"/>
              <a:t>3. Sampling Frequency  </a:t>
            </a:r>
            <a:endParaRPr lang="en-US" b="1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366838" y="822325"/>
          <a:ext cx="1243012" cy="331788"/>
        </p:xfrm>
        <a:graphic>
          <a:graphicData uri="http://schemas.openxmlformats.org/presentationml/2006/ole">
            <p:oleObj spid="_x0000_s7172" name="Equation" r:id="rId3" imgW="660240" imgH="17748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552575" y="1222375"/>
          <a:ext cx="906463" cy="331788"/>
        </p:xfrm>
        <a:graphic>
          <a:graphicData uri="http://schemas.openxmlformats.org/presentationml/2006/ole">
            <p:oleObj spid="_x0000_s7173" name="Equation" r:id="rId4" imgW="482400" imgH="177480" progId="Equation.3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417763" y="1668463"/>
          <a:ext cx="1384300" cy="431800"/>
        </p:xfrm>
        <a:graphic>
          <a:graphicData uri="http://schemas.openxmlformats.org/presentationml/2006/ole">
            <p:oleObj spid="_x0000_s7174" name="Equation" r:id="rId5" imgW="736560" imgH="228600" progId="Equation.3">
              <p:embed/>
            </p:oleObj>
          </a:graphicData>
        </a:graphic>
      </p:graphicFrame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0" y="236220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Apply Remez Algorithm. You have to determine the filter order a priori, and let’s choose the same order N=81: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0" y="3352800"/>
            <a:ext cx="5181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/>
              <a:t>h=</a:t>
            </a:r>
            <a:r>
              <a:rPr lang="en-US" sz="2400" i="1" dirty="0" err="1" smtClean="0"/>
              <a:t>firpm</a:t>
            </a:r>
            <a:r>
              <a:rPr lang="en-US" sz="2400" i="1" dirty="0" smtClean="0"/>
              <a:t>(80</a:t>
            </a:r>
            <a:r>
              <a:rPr lang="en-US" sz="2400" i="1" dirty="0"/>
              <a:t>,[0,0.4,0.5,1],[1,1,0,0]);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0" y="4286250"/>
            <a:ext cx="5105400" cy="1603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impulse response obtained is shown.</a:t>
            </a:r>
          </a:p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 u="sng"/>
              <a:t>frequency response</a:t>
            </a:r>
            <a:r>
              <a:rPr lang="en-US"/>
              <a:t> is shown in the next slide, compared with the one we obtained by using the hamming window. Notice that the attenuation in the stopband is higher in the equiripple.</a:t>
            </a: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94350" y="3395663"/>
            <a:ext cx="3549650" cy="26622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5270500" y="3498850"/>
          <a:ext cx="495300" cy="315913"/>
        </p:xfrm>
        <a:graphic>
          <a:graphicData uri="http://schemas.openxmlformats.org/presentationml/2006/ole">
            <p:oleObj spid="_x0000_s7180" name="Equation" r:id="rId7" imgW="3171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0" y="3481388"/>
            <a:ext cx="4502150" cy="3376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90950" y="0"/>
            <a:ext cx="4267200" cy="3200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781050"/>
            <a:ext cx="39052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Equiripple (Remez Algorithm)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19100" y="4381500"/>
            <a:ext cx="3486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Hamming window</a:t>
            </a: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3206750" y="0"/>
          <a:ext cx="877888" cy="500063"/>
        </p:xfrm>
        <a:graphic>
          <a:graphicData uri="http://schemas.openxmlformats.org/presentationml/2006/ole">
            <p:oleObj spid="_x0000_s8201" name="Equation" r:id="rId5" imgW="444240" imgH="253800" progId="Equation.3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3130550" y="3638550"/>
          <a:ext cx="877888" cy="500063"/>
        </p:xfrm>
        <a:graphic>
          <a:graphicData uri="http://schemas.openxmlformats.org/presentationml/2006/ole">
            <p:oleObj spid="_x0000_s8202" name="Equation" r:id="rId6" imgW="444240" imgH="253800" progId="Equation.3">
              <p:embed/>
            </p:oleObj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8086725" y="2968625"/>
          <a:ext cx="298450" cy="277813"/>
        </p:xfrm>
        <a:graphic>
          <a:graphicData uri="http://schemas.openxmlformats.org/presentationml/2006/ole">
            <p:oleObj spid="_x0000_s8203" name="Equation" r:id="rId7" imgW="152280" imgH="139680" progId="Equation.3">
              <p:embed/>
            </p:oleObj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8048625" y="6302375"/>
          <a:ext cx="298450" cy="277813"/>
        </p:xfrm>
        <a:graphic>
          <a:graphicData uri="http://schemas.openxmlformats.org/presentationml/2006/ole">
            <p:oleObj spid="_x0000_s8204" name="Equation" r:id="rId8" imgW="152280" imgH="1396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Frequency Response of the Non Ideal LPF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2057400" y="19050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3886200" y="838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941" name="Group 5"/>
          <p:cNvGrpSpPr>
            <a:grpSpLocks/>
          </p:cNvGrpSpPr>
          <p:nvPr/>
        </p:nvGrpSpPr>
        <p:grpSpPr bwMode="auto">
          <a:xfrm>
            <a:off x="2114550" y="1123950"/>
            <a:ext cx="3524250" cy="869950"/>
            <a:chOff x="1332" y="948"/>
            <a:chExt cx="2220" cy="548"/>
          </a:xfrm>
        </p:grpSpPr>
        <p:sp>
          <p:nvSpPr>
            <p:cNvPr id="39942" name="Freeform 6"/>
            <p:cNvSpPr>
              <a:spLocks/>
            </p:cNvSpPr>
            <p:nvPr/>
          </p:nvSpPr>
          <p:spPr bwMode="auto">
            <a:xfrm>
              <a:off x="1332" y="952"/>
              <a:ext cx="1104" cy="544"/>
            </a:xfrm>
            <a:custGeom>
              <a:avLst/>
              <a:gdLst/>
              <a:ahLst/>
              <a:cxnLst>
                <a:cxn ang="0">
                  <a:pos x="0" y="488"/>
                </a:cxn>
                <a:cxn ang="0">
                  <a:pos x="144" y="392"/>
                </a:cxn>
                <a:cxn ang="0">
                  <a:pos x="336" y="488"/>
                </a:cxn>
                <a:cxn ang="0">
                  <a:pos x="432" y="392"/>
                </a:cxn>
                <a:cxn ang="0">
                  <a:pos x="528" y="488"/>
                </a:cxn>
                <a:cxn ang="0">
                  <a:pos x="816" y="56"/>
                </a:cxn>
                <a:cxn ang="0">
                  <a:pos x="1008" y="152"/>
                </a:cxn>
                <a:cxn ang="0">
                  <a:pos x="1104" y="56"/>
                </a:cxn>
              </a:cxnLst>
              <a:rect l="0" t="0" r="r" b="b"/>
              <a:pathLst>
                <a:path w="1104" h="544">
                  <a:moveTo>
                    <a:pt x="0" y="488"/>
                  </a:moveTo>
                  <a:cubicBezTo>
                    <a:pt x="44" y="440"/>
                    <a:pt x="88" y="392"/>
                    <a:pt x="144" y="392"/>
                  </a:cubicBezTo>
                  <a:cubicBezTo>
                    <a:pt x="200" y="392"/>
                    <a:pt x="288" y="488"/>
                    <a:pt x="336" y="488"/>
                  </a:cubicBezTo>
                  <a:cubicBezTo>
                    <a:pt x="384" y="488"/>
                    <a:pt x="400" y="392"/>
                    <a:pt x="432" y="392"/>
                  </a:cubicBezTo>
                  <a:cubicBezTo>
                    <a:pt x="464" y="392"/>
                    <a:pt x="464" y="544"/>
                    <a:pt x="528" y="488"/>
                  </a:cubicBezTo>
                  <a:cubicBezTo>
                    <a:pt x="592" y="432"/>
                    <a:pt x="736" y="112"/>
                    <a:pt x="816" y="56"/>
                  </a:cubicBezTo>
                  <a:cubicBezTo>
                    <a:pt x="896" y="0"/>
                    <a:pt x="960" y="152"/>
                    <a:pt x="1008" y="152"/>
                  </a:cubicBezTo>
                  <a:cubicBezTo>
                    <a:pt x="1056" y="152"/>
                    <a:pt x="1080" y="72"/>
                    <a:pt x="1104" y="56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auto">
            <a:xfrm flipH="1">
              <a:off x="2448" y="948"/>
              <a:ext cx="1104" cy="544"/>
            </a:xfrm>
            <a:custGeom>
              <a:avLst/>
              <a:gdLst/>
              <a:ahLst/>
              <a:cxnLst>
                <a:cxn ang="0">
                  <a:pos x="0" y="488"/>
                </a:cxn>
                <a:cxn ang="0">
                  <a:pos x="144" y="392"/>
                </a:cxn>
                <a:cxn ang="0">
                  <a:pos x="336" y="488"/>
                </a:cxn>
                <a:cxn ang="0">
                  <a:pos x="432" y="392"/>
                </a:cxn>
                <a:cxn ang="0">
                  <a:pos x="528" y="488"/>
                </a:cxn>
                <a:cxn ang="0">
                  <a:pos x="816" y="56"/>
                </a:cxn>
                <a:cxn ang="0">
                  <a:pos x="1008" y="152"/>
                </a:cxn>
                <a:cxn ang="0">
                  <a:pos x="1104" y="56"/>
                </a:cxn>
              </a:cxnLst>
              <a:rect l="0" t="0" r="r" b="b"/>
              <a:pathLst>
                <a:path w="1104" h="544">
                  <a:moveTo>
                    <a:pt x="0" y="488"/>
                  </a:moveTo>
                  <a:cubicBezTo>
                    <a:pt x="44" y="440"/>
                    <a:pt x="88" y="392"/>
                    <a:pt x="144" y="392"/>
                  </a:cubicBezTo>
                  <a:cubicBezTo>
                    <a:pt x="200" y="392"/>
                    <a:pt x="288" y="488"/>
                    <a:pt x="336" y="488"/>
                  </a:cubicBezTo>
                  <a:cubicBezTo>
                    <a:pt x="384" y="488"/>
                    <a:pt x="400" y="392"/>
                    <a:pt x="432" y="392"/>
                  </a:cubicBezTo>
                  <a:cubicBezTo>
                    <a:pt x="464" y="392"/>
                    <a:pt x="464" y="544"/>
                    <a:pt x="528" y="488"/>
                  </a:cubicBezTo>
                  <a:cubicBezTo>
                    <a:pt x="592" y="432"/>
                    <a:pt x="736" y="112"/>
                    <a:pt x="816" y="56"/>
                  </a:cubicBezTo>
                  <a:cubicBezTo>
                    <a:pt x="896" y="0"/>
                    <a:pt x="960" y="152"/>
                    <a:pt x="1008" y="152"/>
                  </a:cubicBezTo>
                  <a:cubicBezTo>
                    <a:pt x="1056" y="152"/>
                    <a:pt x="1080" y="72"/>
                    <a:pt x="1104" y="56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3505200" y="1371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3505200" y="114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2133600" y="1752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4572000" y="1752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3505200" y="1143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4267200" y="1143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3200400" y="175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4572000" y="175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3505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4267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45720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3200400" y="175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9956" name="Object 20"/>
          <p:cNvGraphicFramePr>
            <a:graphicFrameLocks noChangeAspect="1"/>
          </p:cNvGraphicFramePr>
          <p:nvPr/>
        </p:nvGraphicFramePr>
        <p:xfrm>
          <a:off x="4103688" y="1968500"/>
          <a:ext cx="387350" cy="438150"/>
        </p:xfrm>
        <a:graphic>
          <a:graphicData uri="http://schemas.openxmlformats.org/presentationml/2006/ole">
            <p:oleObj spid="_x0000_s39956" name="Equation" r:id="rId3" imgW="203040" imgH="228600" progId="Equation.DSMT4">
              <p:embed/>
            </p:oleObj>
          </a:graphicData>
        </a:graphic>
      </p:graphicFrame>
      <p:graphicFrame>
        <p:nvGraphicFramePr>
          <p:cNvPr id="39957" name="Object 21"/>
          <p:cNvGraphicFramePr>
            <a:graphicFrameLocks noChangeAspect="1"/>
          </p:cNvGraphicFramePr>
          <p:nvPr/>
        </p:nvGraphicFramePr>
        <p:xfrm>
          <a:off x="4484688" y="1981200"/>
          <a:ext cx="677862" cy="436563"/>
        </p:xfrm>
        <a:graphic>
          <a:graphicData uri="http://schemas.openxmlformats.org/presentationml/2006/ole">
            <p:oleObj spid="_x0000_s39957" name="Equation" r:id="rId4" imgW="355320" imgH="228600" progId="Equation.DSMT4">
              <p:embed/>
            </p:oleObj>
          </a:graphicData>
        </a:graphic>
      </p:graphicFrame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3505200" y="2362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4267200" y="2362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3505200" y="259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2057400" y="2362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3200400" y="2362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2057400" y="2590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>
            <a:off x="4572000" y="2362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>
            <a:off x="5715000" y="2362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>
            <a:off x="4572000" y="2590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3505200" y="2667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pass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2286000" y="2667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stop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4800600" y="2667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stop</a:t>
            </a:r>
          </a:p>
        </p:txBody>
      </p:sp>
      <p:graphicFrame>
        <p:nvGraphicFramePr>
          <p:cNvPr id="39970" name="Object 34"/>
          <p:cNvGraphicFramePr>
            <a:graphicFrameLocks noChangeAspect="1"/>
          </p:cNvGraphicFramePr>
          <p:nvPr/>
        </p:nvGraphicFramePr>
        <p:xfrm>
          <a:off x="5562600" y="1905000"/>
          <a:ext cx="285750" cy="381000"/>
        </p:xfrm>
        <a:graphic>
          <a:graphicData uri="http://schemas.openxmlformats.org/presentationml/2006/ole">
            <p:oleObj spid="_x0000_s39970" name="Equation" r:id="rId5" imgW="152280" imgH="203040" progId="Equation.3">
              <p:embed/>
            </p:oleObj>
          </a:graphicData>
        </a:graphic>
      </p:graphicFrame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3048000" y="3429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transition region</a:t>
            </a:r>
          </a:p>
        </p:txBody>
      </p:sp>
      <p:sp>
        <p:nvSpPr>
          <p:cNvPr id="39972" name="Line 36"/>
          <p:cNvSpPr>
            <a:spLocks noChangeShapeType="1"/>
          </p:cNvSpPr>
          <p:nvPr/>
        </p:nvSpPr>
        <p:spPr bwMode="auto">
          <a:xfrm>
            <a:off x="32004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3" name="Line 37"/>
          <p:cNvSpPr>
            <a:spLocks noChangeShapeType="1"/>
          </p:cNvSpPr>
          <p:nvPr/>
        </p:nvSpPr>
        <p:spPr bwMode="auto">
          <a:xfrm>
            <a:off x="42672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4" name="Line 38"/>
          <p:cNvSpPr>
            <a:spLocks noChangeShapeType="1"/>
          </p:cNvSpPr>
          <p:nvPr/>
        </p:nvSpPr>
        <p:spPr bwMode="auto">
          <a:xfrm>
            <a:off x="57912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5" name="Line 39"/>
          <p:cNvSpPr>
            <a:spLocks noChangeShapeType="1"/>
          </p:cNvSpPr>
          <p:nvPr/>
        </p:nvSpPr>
        <p:spPr bwMode="auto">
          <a:xfrm>
            <a:off x="57912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6" name="Line 40"/>
          <p:cNvSpPr>
            <a:spLocks noChangeShapeType="1"/>
          </p:cNvSpPr>
          <p:nvPr/>
        </p:nvSpPr>
        <p:spPr bwMode="auto">
          <a:xfrm>
            <a:off x="6019800" y="144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7" name="Line 41"/>
          <p:cNvSpPr>
            <a:spLocks noChangeShapeType="1"/>
          </p:cNvSpPr>
          <p:nvPr/>
        </p:nvSpPr>
        <p:spPr bwMode="auto">
          <a:xfrm>
            <a:off x="60198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8" name="Line 42"/>
          <p:cNvSpPr>
            <a:spLocks noChangeShapeType="1"/>
          </p:cNvSpPr>
          <p:nvPr/>
        </p:nvSpPr>
        <p:spPr bwMode="auto">
          <a:xfrm flipH="1">
            <a:off x="2362200" y="1371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9" name="Line 43"/>
          <p:cNvSpPr>
            <a:spLocks noChangeShapeType="1"/>
          </p:cNvSpPr>
          <p:nvPr/>
        </p:nvSpPr>
        <p:spPr bwMode="auto">
          <a:xfrm flipH="1">
            <a:off x="2286000" y="1143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0" name="Line 44"/>
          <p:cNvSpPr>
            <a:spLocks noChangeShapeType="1"/>
          </p:cNvSpPr>
          <p:nvPr/>
        </p:nvSpPr>
        <p:spPr bwMode="auto">
          <a:xfrm>
            <a:off x="2895600" y="91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1" name="Line 45"/>
          <p:cNvSpPr>
            <a:spLocks noChangeShapeType="1"/>
          </p:cNvSpPr>
          <p:nvPr/>
        </p:nvSpPr>
        <p:spPr bwMode="auto">
          <a:xfrm>
            <a:off x="2895600" y="137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2" name="Text Box 46"/>
          <p:cNvSpPr txBox="1">
            <a:spLocks noChangeArrowheads="1"/>
          </p:cNvSpPr>
          <p:nvPr/>
        </p:nvSpPr>
        <p:spPr bwMode="auto">
          <a:xfrm>
            <a:off x="6629400" y="1600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attenuation</a:t>
            </a:r>
          </a:p>
        </p:txBody>
      </p: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1219200" y="1066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i="1"/>
              <a:t>ripple</a:t>
            </a:r>
          </a:p>
        </p:txBody>
      </p:sp>
      <p:graphicFrame>
        <p:nvGraphicFramePr>
          <p:cNvPr id="39984" name="Object 48"/>
          <p:cNvGraphicFramePr>
            <a:graphicFrameLocks noChangeAspect="1"/>
          </p:cNvGraphicFramePr>
          <p:nvPr/>
        </p:nvGraphicFramePr>
        <p:xfrm>
          <a:off x="3962400" y="685800"/>
          <a:ext cx="1009650" cy="414338"/>
        </p:xfrm>
        <a:graphic>
          <a:graphicData uri="http://schemas.openxmlformats.org/presentationml/2006/ole">
            <p:oleObj spid="_x0000_s39984" name="Equation" r:id="rId6" imgW="495000" imgH="203040" progId="Equation.DSMT4">
              <p:embed/>
            </p:oleObj>
          </a:graphicData>
        </a:graphic>
      </p:graphicFrame>
      <p:graphicFrame>
        <p:nvGraphicFramePr>
          <p:cNvPr id="39985" name="Object 49"/>
          <p:cNvGraphicFramePr>
            <a:graphicFrameLocks noChangeAspect="1"/>
          </p:cNvGraphicFramePr>
          <p:nvPr/>
        </p:nvGraphicFramePr>
        <p:xfrm>
          <a:off x="2286000" y="838200"/>
          <a:ext cx="500063" cy="314325"/>
        </p:xfrm>
        <a:graphic>
          <a:graphicData uri="http://schemas.openxmlformats.org/presentationml/2006/ole">
            <p:oleObj spid="_x0000_s39985" name="Equation" r:id="rId7" imgW="342720" imgH="215640" progId="Equation.3">
              <p:embed/>
            </p:oleObj>
          </a:graphicData>
        </a:graphic>
      </p:graphicFrame>
      <p:graphicFrame>
        <p:nvGraphicFramePr>
          <p:cNvPr id="39986" name="Object 50"/>
          <p:cNvGraphicFramePr>
            <a:graphicFrameLocks noChangeAspect="1"/>
          </p:cNvGraphicFramePr>
          <p:nvPr/>
        </p:nvGraphicFramePr>
        <p:xfrm>
          <a:off x="2286000" y="1371600"/>
          <a:ext cx="500063" cy="314325"/>
        </p:xfrm>
        <a:graphic>
          <a:graphicData uri="http://schemas.openxmlformats.org/presentationml/2006/ole">
            <p:oleObj spid="_x0000_s39986" name="Equation" r:id="rId8" imgW="342720" imgH="215640" progId="Equation.3">
              <p:embed/>
            </p:oleObj>
          </a:graphicData>
        </a:graphic>
      </p:graphicFrame>
      <p:graphicFrame>
        <p:nvGraphicFramePr>
          <p:cNvPr id="39987" name="Object 51"/>
          <p:cNvGraphicFramePr>
            <a:graphicFrameLocks noChangeAspect="1"/>
          </p:cNvGraphicFramePr>
          <p:nvPr/>
        </p:nvGraphicFramePr>
        <p:xfrm>
          <a:off x="6172200" y="1676400"/>
          <a:ext cx="258763" cy="314325"/>
        </p:xfrm>
        <a:graphic>
          <a:graphicData uri="http://schemas.openxmlformats.org/presentationml/2006/ole">
            <p:oleObj spid="_x0000_s39987" name="Equation" r:id="rId9" imgW="177480" imgH="215640" progId="Equation.3">
              <p:embed/>
            </p:oleObj>
          </a:graphicData>
        </a:graphic>
      </p:graphicFrame>
      <p:sp>
        <p:nvSpPr>
          <p:cNvPr id="39988" name="Text Box 52"/>
          <p:cNvSpPr txBox="1">
            <a:spLocks noChangeArrowheads="1"/>
          </p:cNvSpPr>
          <p:nvPr/>
        </p:nvSpPr>
        <p:spPr bwMode="auto">
          <a:xfrm>
            <a:off x="0" y="3886200"/>
            <a:ext cx="8763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/>
              <a:t>LPF specified </a:t>
            </a:r>
            <a:r>
              <a:rPr lang="en-US" sz="2400" dirty="0" smtClean="0"/>
              <a:t>by:</a:t>
            </a:r>
            <a:endParaRPr lang="en-US" sz="2400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passband</a:t>
            </a:r>
            <a:r>
              <a:rPr lang="en-US" sz="2400" dirty="0"/>
              <a:t> frequency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passband</a:t>
            </a:r>
            <a:r>
              <a:rPr lang="en-US" sz="2400" dirty="0"/>
              <a:t> ripple                 or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stopband</a:t>
            </a:r>
            <a:r>
              <a:rPr lang="en-US" sz="2400" dirty="0"/>
              <a:t> frequency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stopband</a:t>
            </a:r>
            <a:r>
              <a:rPr lang="en-US" sz="2400" dirty="0"/>
              <a:t> attenuation          or</a:t>
            </a:r>
          </a:p>
        </p:txBody>
      </p:sp>
      <p:graphicFrame>
        <p:nvGraphicFramePr>
          <p:cNvPr id="39989" name="Object 53"/>
          <p:cNvGraphicFramePr>
            <a:graphicFrameLocks noChangeAspect="1"/>
          </p:cNvGraphicFramePr>
          <p:nvPr/>
        </p:nvGraphicFramePr>
        <p:xfrm>
          <a:off x="2881313" y="4405313"/>
          <a:ext cx="460375" cy="517525"/>
        </p:xfrm>
        <a:graphic>
          <a:graphicData uri="http://schemas.openxmlformats.org/presentationml/2006/ole">
            <p:oleObj spid="_x0000_s39989" name="Equation" r:id="rId10" imgW="203040" imgH="228600" progId="Equation.DSMT4">
              <p:embed/>
            </p:oleObj>
          </a:graphicData>
        </a:graphic>
      </p:graphicFrame>
      <p:graphicFrame>
        <p:nvGraphicFramePr>
          <p:cNvPr id="39990" name="Object 54"/>
          <p:cNvGraphicFramePr>
            <a:graphicFrameLocks noChangeAspect="1"/>
          </p:cNvGraphicFramePr>
          <p:nvPr/>
        </p:nvGraphicFramePr>
        <p:xfrm>
          <a:off x="2924175" y="5029200"/>
          <a:ext cx="374650" cy="488950"/>
        </p:xfrm>
        <a:graphic>
          <a:graphicData uri="http://schemas.openxmlformats.org/presentationml/2006/ole">
            <p:oleObj spid="_x0000_s39990" name="Equation" r:id="rId11" imgW="164880" imgH="215640" progId="Equation.3">
              <p:embed/>
            </p:oleObj>
          </a:graphicData>
        </a:graphic>
      </p:graphicFrame>
      <p:graphicFrame>
        <p:nvGraphicFramePr>
          <p:cNvPr id="39991" name="Object 55"/>
          <p:cNvGraphicFramePr>
            <a:graphicFrameLocks noChangeAspect="1"/>
          </p:cNvGraphicFramePr>
          <p:nvPr/>
        </p:nvGraphicFramePr>
        <p:xfrm>
          <a:off x="3962400" y="4953000"/>
          <a:ext cx="2809875" cy="606425"/>
        </p:xfrm>
        <a:graphic>
          <a:graphicData uri="http://schemas.openxmlformats.org/presentationml/2006/ole">
            <p:oleObj spid="_x0000_s39991" name="Equation" r:id="rId12" imgW="1295280" imgH="279360" progId="Equation.3">
              <p:embed/>
            </p:oleObj>
          </a:graphicData>
        </a:graphic>
      </p:graphicFrame>
      <p:graphicFrame>
        <p:nvGraphicFramePr>
          <p:cNvPr id="39992" name="Object 56"/>
          <p:cNvGraphicFramePr>
            <a:graphicFrameLocks noChangeAspect="1"/>
          </p:cNvGraphicFramePr>
          <p:nvPr/>
        </p:nvGraphicFramePr>
        <p:xfrm>
          <a:off x="2881313" y="5486400"/>
          <a:ext cx="806450" cy="517525"/>
        </p:xfrm>
        <a:graphic>
          <a:graphicData uri="http://schemas.openxmlformats.org/presentationml/2006/ole">
            <p:oleObj spid="_x0000_s39992" name="Equation" r:id="rId13" imgW="355320" imgH="228600" progId="Equation.DSMT4">
              <p:embed/>
            </p:oleObj>
          </a:graphicData>
        </a:graphic>
      </p:graphicFrame>
      <p:graphicFrame>
        <p:nvGraphicFramePr>
          <p:cNvPr id="39993" name="Object 57"/>
          <p:cNvGraphicFramePr>
            <a:graphicFrameLocks noChangeAspect="1"/>
          </p:cNvGraphicFramePr>
          <p:nvPr/>
        </p:nvGraphicFramePr>
        <p:xfrm>
          <a:off x="2957513" y="6096000"/>
          <a:ext cx="403225" cy="488950"/>
        </p:xfrm>
        <a:graphic>
          <a:graphicData uri="http://schemas.openxmlformats.org/presentationml/2006/ole">
            <p:oleObj spid="_x0000_s39993" name="Equation" r:id="rId14" imgW="177480" imgH="215640" progId="Equation.3">
              <p:embed/>
            </p:oleObj>
          </a:graphicData>
        </a:graphic>
      </p:graphicFrame>
      <p:graphicFrame>
        <p:nvGraphicFramePr>
          <p:cNvPr id="39994" name="Object 58"/>
          <p:cNvGraphicFramePr>
            <a:graphicFrameLocks noChangeAspect="1"/>
          </p:cNvGraphicFramePr>
          <p:nvPr/>
        </p:nvGraphicFramePr>
        <p:xfrm>
          <a:off x="4016375" y="6075363"/>
          <a:ext cx="2700338" cy="495300"/>
        </p:xfrm>
        <a:graphic>
          <a:graphicData uri="http://schemas.openxmlformats.org/presentationml/2006/ole">
            <p:oleObj spid="_x0000_s39994" name="Equation" r:id="rId15" imgW="12445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Best Design tool for FIR Filters: the Equiripple algorithm (or Remez). It minimizes the maximum error between the frequency responses of the ideal and actual filter.</a:t>
            </a: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2057400" y="2362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 flipV="1">
            <a:off x="3886200" y="1295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2114550" y="1581150"/>
            <a:ext cx="3524250" cy="869950"/>
            <a:chOff x="1332" y="948"/>
            <a:chExt cx="2220" cy="548"/>
          </a:xfrm>
        </p:grpSpPr>
        <p:sp>
          <p:nvSpPr>
            <p:cNvPr id="40966" name="Freeform 6"/>
            <p:cNvSpPr>
              <a:spLocks/>
            </p:cNvSpPr>
            <p:nvPr/>
          </p:nvSpPr>
          <p:spPr bwMode="auto">
            <a:xfrm>
              <a:off x="1332" y="952"/>
              <a:ext cx="1104" cy="544"/>
            </a:xfrm>
            <a:custGeom>
              <a:avLst/>
              <a:gdLst/>
              <a:ahLst/>
              <a:cxnLst>
                <a:cxn ang="0">
                  <a:pos x="0" y="488"/>
                </a:cxn>
                <a:cxn ang="0">
                  <a:pos x="144" y="392"/>
                </a:cxn>
                <a:cxn ang="0">
                  <a:pos x="336" y="488"/>
                </a:cxn>
                <a:cxn ang="0">
                  <a:pos x="432" y="392"/>
                </a:cxn>
                <a:cxn ang="0">
                  <a:pos x="528" y="488"/>
                </a:cxn>
                <a:cxn ang="0">
                  <a:pos x="816" y="56"/>
                </a:cxn>
                <a:cxn ang="0">
                  <a:pos x="1008" y="152"/>
                </a:cxn>
                <a:cxn ang="0">
                  <a:pos x="1104" y="56"/>
                </a:cxn>
              </a:cxnLst>
              <a:rect l="0" t="0" r="r" b="b"/>
              <a:pathLst>
                <a:path w="1104" h="544">
                  <a:moveTo>
                    <a:pt x="0" y="488"/>
                  </a:moveTo>
                  <a:cubicBezTo>
                    <a:pt x="44" y="440"/>
                    <a:pt x="88" y="392"/>
                    <a:pt x="144" y="392"/>
                  </a:cubicBezTo>
                  <a:cubicBezTo>
                    <a:pt x="200" y="392"/>
                    <a:pt x="288" y="488"/>
                    <a:pt x="336" y="488"/>
                  </a:cubicBezTo>
                  <a:cubicBezTo>
                    <a:pt x="384" y="488"/>
                    <a:pt x="400" y="392"/>
                    <a:pt x="432" y="392"/>
                  </a:cubicBezTo>
                  <a:cubicBezTo>
                    <a:pt x="464" y="392"/>
                    <a:pt x="464" y="544"/>
                    <a:pt x="528" y="488"/>
                  </a:cubicBezTo>
                  <a:cubicBezTo>
                    <a:pt x="592" y="432"/>
                    <a:pt x="736" y="112"/>
                    <a:pt x="816" y="56"/>
                  </a:cubicBezTo>
                  <a:cubicBezTo>
                    <a:pt x="896" y="0"/>
                    <a:pt x="960" y="152"/>
                    <a:pt x="1008" y="152"/>
                  </a:cubicBezTo>
                  <a:cubicBezTo>
                    <a:pt x="1056" y="152"/>
                    <a:pt x="1080" y="72"/>
                    <a:pt x="1104" y="56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auto">
            <a:xfrm flipH="1">
              <a:off x="2448" y="948"/>
              <a:ext cx="1104" cy="544"/>
            </a:xfrm>
            <a:custGeom>
              <a:avLst/>
              <a:gdLst/>
              <a:ahLst/>
              <a:cxnLst>
                <a:cxn ang="0">
                  <a:pos x="0" y="488"/>
                </a:cxn>
                <a:cxn ang="0">
                  <a:pos x="144" y="392"/>
                </a:cxn>
                <a:cxn ang="0">
                  <a:pos x="336" y="488"/>
                </a:cxn>
                <a:cxn ang="0">
                  <a:pos x="432" y="392"/>
                </a:cxn>
                <a:cxn ang="0">
                  <a:pos x="528" y="488"/>
                </a:cxn>
                <a:cxn ang="0">
                  <a:pos x="816" y="56"/>
                </a:cxn>
                <a:cxn ang="0">
                  <a:pos x="1008" y="152"/>
                </a:cxn>
                <a:cxn ang="0">
                  <a:pos x="1104" y="56"/>
                </a:cxn>
              </a:cxnLst>
              <a:rect l="0" t="0" r="r" b="b"/>
              <a:pathLst>
                <a:path w="1104" h="544">
                  <a:moveTo>
                    <a:pt x="0" y="488"/>
                  </a:moveTo>
                  <a:cubicBezTo>
                    <a:pt x="44" y="440"/>
                    <a:pt x="88" y="392"/>
                    <a:pt x="144" y="392"/>
                  </a:cubicBezTo>
                  <a:cubicBezTo>
                    <a:pt x="200" y="392"/>
                    <a:pt x="288" y="488"/>
                    <a:pt x="336" y="488"/>
                  </a:cubicBezTo>
                  <a:cubicBezTo>
                    <a:pt x="384" y="488"/>
                    <a:pt x="400" y="392"/>
                    <a:pt x="432" y="392"/>
                  </a:cubicBezTo>
                  <a:cubicBezTo>
                    <a:pt x="464" y="392"/>
                    <a:pt x="464" y="544"/>
                    <a:pt x="528" y="488"/>
                  </a:cubicBezTo>
                  <a:cubicBezTo>
                    <a:pt x="592" y="432"/>
                    <a:pt x="736" y="112"/>
                    <a:pt x="816" y="56"/>
                  </a:cubicBezTo>
                  <a:cubicBezTo>
                    <a:pt x="896" y="0"/>
                    <a:pt x="960" y="152"/>
                    <a:pt x="1008" y="152"/>
                  </a:cubicBezTo>
                  <a:cubicBezTo>
                    <a:pt x="1056" y="152"/>
                    <a:pt x="1080" y="72"/>
                    <a:pt x="1104" y="56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35052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3505200" y="1600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2133600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4572000" y="2209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3505200" y="160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4267200" y="160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32004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45720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3505200" y="228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4267200" y="228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4572000" y="228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32004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0980" name="Object 20"/>
          <p:cNvGraphicFramePr>
            <a:graphicFrameLocks noChangeAspect="1"/>
          </p:cNvGraphicFramePr>
          <p:nvPr/>
        </p:nvGraphicFramePr>
        <p:xfrm>
          <a:off x="4127500" y="2425700"/>
          <a:ext cx="338138" cy="438150"/>
        </p:xfrm>
        <a:graphic>
          <a:graphicData uri="http://schemas.openxmlformats.org/presentationml/2006/ole">
            <p:oleObj spid="_x0000_s40980" name="Equation" r:id="rId3" imgW="177480" imgH="228600" progId="Equation.DSMT4">
              <p:embed/>
            </p:oleObj>
          </a:graphicData>
        </a:graphic>
      </p:graphicFrame>
      <p:graphicFrame>
        <p:nvGraphicFramePr>
          <p:cNvPr id="40981" name="Object 21"/>
          <p:cNvGraphicFramePr>
            <a:graphicFrameLocks noChangeAspect="1"/>
          </p:cNvGraphicFramePr>
          <p:nvPr/>
        </p:nvGraphicFramePr>
        <p:xfrm>
          <a:off x="4640263" y="2439988"/>
          <a:ext cx="365125" cy="434975"/>
        </p:xfrm>
        <a:graphic>
          <a:graphicData uri="http://schemas.openxmlformats.org/presentationml/2006/ole">
            <p:oleObj spid="_x0000_s40981" name="Equation" r:id="rId4" imgW="190440" imgH="228600" progId="Equation.DSMT4">
              <p:embed/>
            </p:oleObj>
          </a:graphicData>
        </a:graphic>
      </p:graphicFrame>
      <p:graphicFrame>
        <p:nvGraphicFramePr>
          <p:cNvPr id="40982" name="Object 22"/>
          <p:cNvGraphicFramePr>
            <a:graphicFrameLocks noChangeAspect="1"/>
          </p:cNvGraphicFramePr>
          <p:nvPr/>
        </p:nvGraphicFramePr>
        <p:xfrm>
          <a:off x="5575300" y="2497138"/>
          <a:ext cx="261938" cy="261937"/>
        </p:xfrm>
        <a:graphic>
          <a:graphicData uri="http://schemas.openxmlformats.org/presentationml/2006/ole">
            <p:oleObj spid="_x0000_s40982" name="Equation" r:id="rId5" imgW="139680" imgH="139680" progId="Equation.DSMT4">
              <p:embed/>
            </p:oleObj>
          </a:graphicData>
        </a:graphic>
      </p:graphicFrame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5791200" y="220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5791200" y="2362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60198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>
            <a:off x="6019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 flipH="1">
            <a:off x="2362200" y="1828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 flipH="1">
            <a:off x="2286000" y="1600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2895600" y="137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>
            <a:off x="28956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6629400" y="2057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attenuation</a:t>
            </a:r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1219200" y="1524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i="1"/>
              <a:t>ripple</a:t>
            </a:r>
          </a:p>
        </p:txBody>
      </p:sp>
      <p:graphicFrame>
        <p:nvGraphicFramePr>
          <p:cNvPr id="40993" name="Object 33"/>
          <p:cNvGraphicFramePr>
            <a:graphicFrameLocks noChangeAspect="1"/>
          </p:cNvGraphicFramePr>
          <p:nvPr/>
        </p:nvGraphicFramePr>
        <p:xfrm>
          <a:off x="3962400" y="1143000"/>
          <a:ext cx="1009650" cy="414338"/>
        </p:xfrm>
        <a:graphic>
          <a:graphicData uri="http://schemas.openxmlformats.org/presentationml/2006/ole">
            <p:oleObj spid="_x0000_s40993" name="Equation" r:id="rId6" imgW="495000" imgH="203040" progId="Equation.DSMT4">
              <p:embed/>
            </p:oleObj>
          </a:graphicData>
        </a:graphic>
      </p:graphicFrame>
      <p:graphicFrame>
        <p:nvGraphicFramePr>
          <p:cNvPr id="40994" name="Object 34"/>
          <p:cNvGraphicFramePr>
            <a:graphicFrameLocks noChangeAspect="1"/>
          </p:cNvGraphicFramePr>
          <p:nvPr/>
        </p:nvGraphicFramePr>
        <p:xfrm>
          <a:off x="2286000" y="1295400"/>
          <a:ext cx="500063" cy="314325"/>
        </p:xfrm>
        <a:graphic>
          <a:graphicData uri="http://schemas.openxmlformats.org/presentationml/2006/ole">
            <p:oleObj spid="_x0000_s40994" name="Equation" r:id="rId7" imgW="342720" imgH="215640" progId="Equation.3">
              <p:embed/>
            </p:oleObj>
          </a:graphicData>
        </a:graphic>
      </p:graphicFrame>
      <p:graphicFrame>
        <p:nvGraphicFramePr>
          <p:cNvPr id="40995" name="Object 35"/>
          <p:cNvGraphicFramePr>
            <a:graphicFrameLocks noChangeAspect="1"/>
          </p:cNvGraphicFramePr>
          <p:nvPr/>
        </p:nvGraphicFramePr>
        <p:xfrm>
          <a:off x="2286000" y="1828800"/>
          <a:ext cx="500063" cy="314325"/>
        </p:xfrm>
        <a:graphic>
          <a:graphicData uri="http://schemas.openxmlformats.org/presentationml/2006/ole">
            <p:oleObj spid="_x0000_s40995" name="Equation" r:id="rId8" imgW="342720" imgH="215640" progId="Equation.3">
              <p:embed/>
            </p:oleObj>
          </a:graphicData>
        </a:graphic>
      </p:graphicFrame>
      <p:graphicFrame>
        <p:nvGraphicFramePr>
          <p:cNvPr id="40996" name="Object 36"/>
          <p:cNvGraphicFramePr>
            <a:graphicFrameLocks noChangeAspect="1"/>
          </p:cNvGraphicFramePr>
          <p:nvPr/>
        </p:nvGraphicFramePr>
        <p:xfrm>
          <a:off x="6172200" y="2133600"/>
          <a:ext cx="258763" cy="314325"/>
        </p:xfrm>
        <a:graphic>
          <a:graphicData uri="http://schemas.openxmlformats.org/presentationml/2006/ole">
            <p:oleObj spid="_x0000_s40996" name="Equation" r:id="rId9" imgW="177480" imgH="215640" progId="Equation.3">
              <p:embed/>
            </p:oleObj>
          </a:graphicData>
        </a:graphic>
      </p:graphicFrame>
      <p:graphicFrame>
        <p:nvGraphicFramePr>
          <p:cNvPr id="40997" name="Object 37"/>
          <p:cNvGraphicFramePr>
            <a:graphicFrameLocks noChangeAspect="1"/>
          </p:cNvGraphicFramePr>
          <p:nvPr/>
        </p:nvGraphicFramePr>
        <p:xfrm>
          <a:off x="585788" y="2992438"/>
          <a:ext cx="6583362" cy="619125"/>
        </p:xfrm>
        <a:graphic>
          <a:graphicData uri="http://schemas.openxmlformats.org/presentationml/2006/ole">
            <p:oleObj spid="_x0000_s40997" name="Equation" r:id="rId10" imgW="2971800" imgH="279360" progId="Equation.DSMT4">
              <p:embed/>
            </p:oleObj>
          </a:graphicData>
        </a:graphic>
      </p:graphicFrame>
      <p:sp>
        <p:nvSpPr>
          <p:cNvPr id="40998" name="Line 38"/>
          <p:cNvSpPr>
            <a:spLocks noChangeShapeType="1"/>
          </p:cNvSpPr>
          <p:nvPr/>
        </p:nvSpPr>
        <p:spPr bwMode="auto">
          <a:xfrm flipH="1">
            <a:off x="478970" y="3581400"/>
            <a:ext cx="206828" cy="2068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000" name="Object 40"/>
          <p:cNvGraphicFramePr>
            <a:graphicFrameLocks noChangeAspect="1"/>
          </p:cNvGraphicFramePr>
          <p:nvPr/>
        </p:nvGraphicFramePr>
        <p:xfrm>
          <a:off x="203200" y="3846286"/>
          <a:ext cx="2133600" cy="415925"/>
        </p:xfrm>
        <a:graphic>
          <a:graphicData uri="http://schemas.openxmlformats.org/presentationml/2006/ole">
            <p:oleObj spid="_x0000_s41000" name="Equation" r:id="rId11" imgW="1104840" imgH="215640" progId="Equation.3">
              <p:embed/>
            </p:oleObj>
          </a:graphicData>
        </a:graphic>
      </p:graphicFrame>
      <p:sp>
        <p:nvSpPr>
          <p:cNvPr id="41001" name="Line 41"/>
          <p:cNvSpPr>
            <a:spLocks noChangeShapeType="1"/>
          </p:cNvSpPr>
          <p:nvPr/>
        </p:nvSpPr>
        <p:spPr bwMode="auto">
          <a:xfrm flipV="1">
            <a:off x="2133600" y="3541486"/>
            <a:ext cx="145143" cy="2322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2" name="Line 42"/>
          <p:cNvSpPr>
            <a:spLocks noChangeShapeType="1"/>
          </p:cNvSpPr>
          <p:nvPr/>
        </p:nvSpPr>
        <p:spPr bwMode="auto">
          <a:xfrm>
            <a:off x="2307771" y="5486399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3" name="Line 43"/>
          <p:cNvSpPr>
            <a:spLocks noChangeShapeType="1"/>
          </p:cNvSpPr>
          <p:nvPr/>
        </p:nvSpPr>
        <p:spPr bwMode="auto">
          <a:xfrm flipV="1">
            <a:off x="2917371" y="4571999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004" name="Object 44"/>
          <p:cNvGraphicFramePr>
            <a:graphicFrameLocks noChangeAspect="1"/>
          </p:cNvGraphicFramePr>
          <p:nvPr/>
        </p:nvGraphicFramePr>
        <p:xfrm>
          <a:off x="3807959" y="5473699"/>
          <a:ext cx="339725" cy="438150"/>
        </p:xfrm>
        <a:graphic>
          <a:graphicData uri="http://schemas.openxmlformats.org/presentationml/2006/ole">
            <p:oleObj spid="_x0000_s41004" name="Equation" r:id="rId12" imgW="177480" imgH="228600" progId="Equation.DSMT4">
              <p:embed/>
            </p:oleObj>
          </a:graphicData>
        </a:graphic>
      </p:graphicFrame>
      <p:graphicFrame>
        <p:nvGraphicFramePr>
          <p:cNvPr id="41005" name="Object 45"/>
          <p:cNvGraphicFramePr>
            <a:graphicFrameLocks noChangeAspect="1"/>
          </p:cNvGraphicFramePr>
          <p:nvPr/>
        </p:nvGraphicFramePr>
        <p:xfrm>
          <a:off x="4277859" y="5473699"/>
          <a:ext cx="363537" cy="436563"/>
        </p:xfrm>
        <a:graphic>
          <a:graphicData uri="http://schemas.openxmlformats.org/presentationml/2006/ole">
            <p:oleObj spid="_x0000_s41005" name="Equation" r:id="rId13" imgW="190440" imgH="228600" progId="Equation.DSMT4">
              <p:embed/>
            </p:oleObj>
          </a:graphicData>
        </a:graphic>
      </p:graphicFrame>
      <p:graphicFrame>
        <p:nvGraphicFramePr>
          <p:cNvPr id="41006" name="Object 46"/>
          <p:cNvGraphicFramePr>
            <a:graphicFrameLocks noChangeAspect="1"/>
          </p:cNvGraphicFramePr>
          <p:nvPr/>
        </p:nvGraphicFramePr>
        <p:xfrm>
          <a:off x="4863646" y="5486399"/>
          <a:ext cx="833438" cy="428625"/>
        </p:xfrm>
        <a:graphic>
          <a:graphicData uri="http://schemas.openxmlformats.org/presentationml/2006/ole">
            <p:oleObj spid="_x0000_s41006" name="Equation" r:id="rId14" imgW="444240" imgH="228600" progId="Equation.DSMT4">
              <p:embed/>
            </p:oleObj>
          </a:graphicData>
        </a:graphic>
      </p:graphicFrame>
      <p:graphicFrame>
        <p:nvGraphicFramePr>
          <p:cNvPr id="41007" name="Object 47"/>
          <p:cNvGraphicFramePr>
            <a:graphicFrameLocks noChangeAspect="1"/>
          </p:cNvGraphicFramePr>
          <p:nvPr/>
        </p:nvGraphicFramePr>
        <p:xfrm>
          <a:off x="2788784" y="5522912"/>
          <a:ext cx="242887" cy="339725"/>
        </p:xfrm>
        <a:graphic>
          <a:graphicData uri="http://schemas.openxmlformats.org/presentationml/2006/ole">
            <p:oleObj spid="_x0000_s41007" name="Equation" r:id="rId15" imgW="126720" imgH="177480" progId="Equation.3">
              <p:embed/>
            </p:oleObj>
          </a:graphicData>
        </a:graphic>
      </p:graphicFrame>
      <p:sp>
        <p:nvSpPr>
          <p:cNvPr id="41008" name="Line 48"/>
          <p:cNvSpPr>
            <a:spLocks noChangeShapeType="1"/>
          </p:cNvSpPr>
          <p:nvPr/>
        </p:nvSpPr>
        <p:spPr bwMode="auto">
          <a:xfrm>
            <a:off x="2917371" y="4876799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9" name="Line 49"/>
          <p:cNvSpPr>
            <a:spLocks noChangeShapeType="1"/>
          </p:cNvSpPr>
          <p:nvPr/>
        </p:nvSpPr>
        <p:spPr bwMode="auto">
          <a:xfrm>
            <a:off x="4365171" y="5486399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0" name="Line 50"/>
          <p:cNvSpPr>
            <a:spLocks noChangeShapeType="1"/>
          </p:cNvSpPr>
          <p:nvPr/>
        </p:nvSpPr>
        <p:spPr bwMode="auto">
          <a:xfrm>
            <a:off x="3984171" y="548639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1" name="Line 51"/>
          <p:cNvSpPr>
            <a:spLocks noChangeShapeType="1"/>
          </p:cNvSpPr>
          <p:nvPr/>
        </p:nvSpPr>
        <p:spPr bwMode="auto">
          <a:xfrm>
            <a:off x="4365171" y="5410199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2" name="Line 52"/>
          <p:cNvSpPr>
            <a:spLocks noChangeShapeType="1"/>
          </p:cNvSpPr>
          <p:nvPr/>
        </p:nvSpPr>
        <p:spPr bwMode="auto">
          <a:xfrm>
            <a:off x="5127171" y="5410199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3" name="Oval 53"/>
          <p:cNvSpPr>
            <a:spLocks noChangeArrowheads="1"/>
          </p:cNvSpPr>
          <p:nvPr/>
        </p:nvSpPr>
        <p:spPr bwMode="auto">
          <a:xfrm>
            <a:off x="2841171" y="4800599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4" name="Oval 54"/>
          <p:cNvSpPr>
            <a:spLocks noChangeArrowheads="1"/>
          </p:cNvSpPr>
          <p:nvPr/>
        </p:nvSpPr>
        <p:spPr bwMode="auto">
          <a:xfrm>
            <a:off x="3907971" y="4800599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5" name="Oval 55"/>
          <p:cNvSpPr>
            <a:spLocks noChangeArrowheads="1"/>
          </p:cNvSpPr>
          <p:nvPr/>
        </p:nvSpPr>
        <p:spPr bwMode="auto">
          <a:xfrm>
            <a:off x="4288971" y="5410199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6" name="Oval 56"/>
          <p:cNvSpPr>
            <a:spLocks noChangeArrowheads="1"/>
          </p:cNvSpPr>
          <p:nvPr/>
        </p:nvSpPr>
        <p:spPr bwMode="auto">
          <a:xfrm>
            <a:off x="5050971" y="5410199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7" name="Line 57"/>
          <p:cNvSpPr>
            <a:spLocks noChangeShapeType="1"/>
          </p:cNvSpPr>
          <p:nvPr/>
        </p:nvSpPr>
        <p:spPr bwMode="auto">
          <a:xfrm>
            <a:off x="2917371" y="5029199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8" name="Rectangle 58"/>
          <p:cNvSpPr>
            <a:spLocks noChangeArrowheads="1"/>
          </p:cNvSpPr>
          <p:nvPr/>
        </p:nvSpPr>
        <p:spPr bwMode="auto">
          <a:xfrm>
            <a:off x="4365171" y="5333999"/>
            <a:ext cx="762000" cy="152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0" name="Line 60"/>
          <p:cNvSpPr>
            <a:spLocks noChangeShapeType="1"/>
          </p:cNvSpPr>
          <p:nvPr/>
        </p:nvSpPr>
        <p:spPr bwMode="auto">
          <a:xfrm>
            <a:off x="2917371" y="4724399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1" name="Line 61"/>
          <p:cNvSpPr>
            <a:spLocks noChangeShapeType="1"/>
          </p:cNvSpPr>
          <p:nvPr/>
        </p:nvSpPr>
        <p:spPr bwMode="auto">
          <a:xfrm>
            <a:off x="3450771" y="4952999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2" name="Text Box 62"/>
          <p:cNvSpPr txBox="1">
            <a:spLocks noChangeArrowheads="1"/>
          </p:cNvSpPr>
          <p:nvPr/>
        </p:nvSpPr>
        <p:spPr bwMode="auto">
          <a:xfrm>
            <a:off x="3222171" y="6095999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Linear Interpolation</a:t>
            </a:r>
          </a:p>
        </p:txBody>
      </p:sp>
      <p:sp>
        <p:nvSpPr>
          <p:cNvPr id="41023" name="Line 63"/>
          <p:cNvSpPr>
            <a:spLocks noChangeShapeType="1"/>
          </p:cNvSpPr>
          <p:nvPr/>
        </p:nvSpPr>
        <p:spPr bwMode="auto">
          <a:xfrm flipV="1">
            <a:off x="4822371" y="556259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024" name="Object 64"/>
          <p:cNvGraphicFramePr>
            <a:graphicFrameLocks noChangeAspect="1"/>
          </p:cNvGraphicFramePr>
          <p:nvPr/>
        </p:nvGraphicFramePr>
        <p:xfrm>
          <a:off x="2536371" y="4648199"/>
          <a:ext cx="207963" cy="387350"/>
        </p:xfrm>
        <a:graphic>
          <a:graphicData uri="http://schemas.openxmlformats.org/presentationml/2006/ole">
            <p:oleObj spid="_x0000_s41024" name="Equation" r:id="rId16" imgW="88560" imgH="164880" progId="Equation.3">
              <p:embed/>
            </p:oleObj>
          </a:graphicData>
        </a:graphic>
      </p:graphicFrame>
      <p:sp>
        <p:nvSpPr>
          <p:cNvPr id="41025" name="Line 65"/>
          <p:cNvSpPr>
            <a:spLocks noChangeShapeType="1"/>
          </p:cNvSpPr>
          <p:nvPr/>
        </p:nvSpPr>
        <p:spPr bwMode="auto">
          <a:xfrm>
            <a:off x="3603171" y="4343399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6" name="Line 66"/>
          <p:cNvSpPr>
            <a:spLocks noChangeShapeType="1"/>
          </p:cNvSpPr>
          <p:nvPr/>
        </p:nvSpPr>
        <p:spPr bwMode="auto">
          <a:xfrm>
            <a:off x="4746171" y="5029199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027" name="Object 67"/>
          <p:cNvGraphicFramePr>
            <a:graphicFrameLocks noChangeAspect="1"/>
          </p:cNvGraphicFramePr>
          <p:nvPr/>
        </p:nvGraphicFramePr>
        <p:xfrm>
          <a:off x="2982686" y="4107542"/>
          <a:ext cx="554038" cy="336550"/>
        </p:xfrm>
        <a:graphic>
          <a:graphicData uri="http://schemas.openxmlformats.org/presentationml/2006/ole">
            <p:oleObj spid="_x0000_s41027" name="Equation" r:id="rId17" imgW="355320" imgH="215640" progId="Equation.3">
              <p:embed/>
            </p:oleObj>
          </a:graphicData>
        </a:graphic>
      </p:graphicFrame>
      <p:graphicFrame>
        <p:nvGraphicFramePr>
          <p:cNvPr id="41028" name="Object 68"/>
          <p:cNvGraphicFramePr>
            <a:graphicFrameLocks noChangeAspect="1"/>
          </p:cNvGraphicFramePr>
          <p:nvPr/>
        </p:nvGraphicFramePr>
        <p:xfrm>
          <a:off x="4803321" y="4876799"/>
          <a:ext cx="593725" cy="336550"/>
        </p:xfrm>
        <a:graphic>
          <a:graphicData uri="http://schemas.openxmlformats.org/presentationml/2006/ole">
            <p:oleObj spid="_x0000_s41028" name="Equation" r:id="rId18" imgW="380880" imgH="215640" progId="Equation.3">
              <p:embed/>
            </p:oleObj>
          </a:graphicData>
        </a:graphic>
      </p:graphicFrame>
      <p:graphicFrame>
        <p:nvGraphicFramePr>
          <p:cNvPr id="41029" name="Object 69"/>
          <p:cNvGraphicFramePr>
            <a:graphicFrameLocks noChangeAspect="1"/>
          </p:cNvGraphicFramePr>
          <p:nvPr/>
        </p:nvGraphicFramePr>
        <p:xfrm>
          <a:off x="4736420" y="3991655"/>
          <a:ext cx="2774950" cy="895350"/>
        </p:xfrm>
        <a:graphic>
          <a:graphicData uri="http://schemas.openxmlformats.org/presentationml/2006/ole">
            <p:oleObj spid="_x0000_s41029" name="Equation" r:id="rId19" imgW="1218960" imgH="393480" progId="Equation.DSMT4">
              <p:embed/>
            </p:oleObj>
          </a:graphicData>
        </a:graphic>
      </p:graphicFrame>
      <p:cxnSp>
        <p:nvCxnSpPr>
          <p:cNvPr id="71" name="Straight Connector 70"/>
          <p:cNvCxnSpPr/>
          <p:nvPr/>
        </p:nvCxnSpPr>
        <p:spPr bwMode="auto">
          <a:xfrm rot="5400000" flipH="1" flipV="1">
            <a:off x="3403600" y="4869543"/>
            <a:ext cx="1161142" cy="145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72"/>
          <p:cNvCxnSpPr>
            <a:endCxn id="41018" idx="1"/>
          </p:cNvCxnSpPr>
          <p:nvPr/>
        </p:nvCxnSpPr>
        <p:spPr bwMode="auto">
          <a:xfrm rot="16200000" flipH="1">
            <a:off x="3788229" y="4833256"/>
            <a:ext cx="1142999" cy="108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>
            <a:off x="3730171" y="4397829"/>
            <a:ext cx="290286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rot="10800000">
            <a:off x="4383314" y="4412343"/>
            <a:ext cx="304800" cy="14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/>
              <a:t>Example</a:t>
            </a:r>
            <a:r>
              <a:rPr lang="en-US" sz="2400"/>
              <a:t>: Low Pass Filter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0" y="838200"/>
            <a:ext cx="784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 err="1"/>
              <a:t>Passband</a:t>
            </a:r>
            <a:r>
              <a:rPr lang="en-US" sz="2400" dirty="0"/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err="1" smtClean="0"/>
              <a:t>Stopband</a:t>
            </a:r>
            <a:r>
              <a:rPr lang="en-US" sz="2400" dirty="0" smtClean="0"/>
              <a:t>         </a:t>
            </a:r>
            <a:r>
              <a:rPr lang="en-US" sz="2400" i="1" dirty="0" smtClean="0"/>
              <a:t>          </a:t>
            </a:r>
            <a:r>
              <a:rPr lang="en-US" sz="2400" dirty="0" smtClean="0"/>
              <a:t>  </a:t>
            </a:r>
            <a:r>
              <a:rPr lang="en-US" sz="2400" dirty="0"/>
              <a:t>with attenuation 40dB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Choose order </a:t>
            </a: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110343" y="3200400"/>
          <a:ext cx="857250" cy="352425"/>
        </p:xfrm>
        <a:graphic>
          <a:graphicData uri="http://schemas.openxmlformats.org/presentationml/2006/ole">
            <p:oleObj spid="_x0000_s41989" name="Equation" r:id="rId3" imgW="495000" imgH="203040" progId="Equation.DSMT4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6350000" y="6331404"/>
          <a:ext cx="263525" cy="242888"/>
        </p:xfrm>
        <a:graphic>
          <a:graphicData uri="http://schemas.openxmlformats.org/presentationml/2006/ole">
            <p:oleObj spid="_x0000_s41990" name="Equation" r:id="rId4" imgW="152280" imgH="139680" progId="Equation.DSMT4">
              <p:embed/>
            </p:oleObj>
          </a:graphicData>
        </a:graphic>
      </p:graphicFrame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6640285" y="431074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6556829" y="3722915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 dirty="0"/>
              <a:t>Almost 40dB!!!</a:t>
            </a: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6315" y="2625272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574799" y="887414"/>
          <a:ext cx="1252004" cy="433386"/>
        </p:xfrm>
        <a:graphic>
          <a:graphicData uri="http://schemas.openxmlformats.org/presentationml/2006/ole">
            <p:oleObj spid="_x0000_s41991" name="Equation" r:id="rId6" imgW="660240" imgH="228600" progId="Equation.DSMT4">
              <p:embed/>
            </p:oleObj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1390650" y="1403350"/>
          <a:ext cx="1228725" cy="433388"/>
        </p:xfrm>
        <a:graphic>
          <a:graphicData uri="http://schemas.openxmlformats.org/presentationml/2006/ole">
            <p:oleObj spid="_x0000_s41992" name="Equation" r:id="rId7" imgW="647640" imgH="228600" progId="Equation.DSMT4">
              <p:embed/>
            </p:oleObj>
          </a:graphicData>
        </a:graphic>
      </p:graphicFrame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2023382" y="1801585"/>
          <a:ext cx="3300413" cy="795338"/>
        </p:xfrm>
        <a:graphic>
          <a:graphicData uri="http://schemas.openxmlformats.org/presentationml/2006/ole">
            <p:oleObj spid="_x0000_s41993" name="Equation" r:id="rId8" imgW="173988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/>
              <a:t>Example</a:t>
            </a:r>
            <a:r>
              <a:rPr lang="en-US" sz="2400"/>
              <a:t>: Low Pass Filter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0" y="838200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Choose </a:t>
            </a:r>
            <a:r>
              <a:rPr lang="en-US" sz="2400" dirty="0"/>
              <a:t>order N=40 &gt; 37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378857" y="2451020"/>
          <a:ext cx="1223736" cy="503091"/>
        </p:xfrm>
        <a:graphic>
          <a:graphicData uri="http://schemas.openxmlformats.org/presentationml/2006/ole">
            <p:oleObj spid="_x0000_s43012" name="Equation" r:id="rId3" imgW="495000" imgH="203040" progId="Equation.DSMT4">
              <p:embed/>
            </p:oleObj>
          </a:graphicData>
        </a:graphic>
      </p:graphicFrame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7206343" y="4241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7424057" y="3534229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/>
              <a:t>OK!!!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5914" y="2128611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285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Default Design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Roberto Cristi</dc:creator>
  <cp:lastModifiedBy>rcristi</cp:lastModifiedBy>
  <cp:revision>33</cp:revision>
  <cp:lastPrinted>1999-10-21T14:40:04Z</cp:lastPrinted>
  <dcterms:created xsi:type="dcterms:W3CDTF">1998-10-19T19:58:34Z</dcterms:created>
  <dcterms:modified xsi:type="dcterms:W3CDTF">2012-10-29T15:30:50Z</dcterms:modified>
</cp:coreProperties>
</file>