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65" r:id="rId2"/>
    <p:sldId id="457" r:id="rId3"/>
    <p:sldId id="463" r:id="rId4"/>
    <p:sldId id="456" r:id="rId5"/>
    <p:sldId id="458" r:id="rId6"/>
    <p:sldId id="466" r:id="rId7"/>
    <p:sldId id="467" r:id="rId8"/>
    <p:sldId id="468" r:id="rId9"/>
    <p:sldId id="470" r:id="rId10"/>
    <p:sldId id="471" r:id="rId11"/>
    <p:sldId id="478" r:id="rId12"/>
    <p:sldId id="472" r:id="rId13"/>
    <p:sldId id="476" r:id="rId14"/>
    <p:sldId id="473" r:id="rId15"/>
    <p:sldId id="474" r:id="rId16"/>
    <p:sldId id="475" r:id="rId17"/>
    <p:sldId id="481" r:id="rId18"/>
    <p:sldId id="479" r:id="rId19"/>
    <p:sldId id="480" r:id="rId20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2"/>
      </a:buClr>
      <a:buFont typeface="Symbol" pitchFamily="18" charset="2"/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Font typeface="Symbol" pitchFamily="18" charset="2"/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Font typeface="Symbol" pitchFamily="18" charset="2"/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Font typeface="Symbol" pitchFamily="18" charset="2"/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Font typeface="Symbol" pitchFamily="18" charset="2"/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01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i="1"/>
            </a:lvl1pPr>
          </a:lstStyle>
          <a:p>
            <a:pPr>
              <a:defRPr/>
            </a:pPr>
            <a:fld id="{07EBB5CC-8887-4744-A1D4-8C79DC7A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1EBDFBB5-D985-49B7-B634-AB9830F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93738"/>
            <a:ext cx="4578350" cy="3430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59275"/>
            <a:ext cx="5029200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06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94FD8D9C-F910-4407-ACED-CCF217E9E766}" type="slidenum">
              <a:rPr lang="en-US" sz="1000" smtClean="0">
                <a:latin typeface="Times New Roman" pitchFamily="18" charset="0"/>
              </a:rPr>
              <a:pPr/>
              <a:t>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8457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18460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A6D0B1A7-CF9B-442E-96CB-CAC15025BF29}" type="slidenum">
              <a:rPr lang="en-US" sz="1000" smtClean="0">
                <a:latin typeface="Times New Roman" pitchFamily="18" charset="0"/>
              </a:rPr>
              <a:pPr/>
              <a:t>10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7665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7669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7673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7676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F615F958-D517-4806-B90C-4047CBDA9A02}" type="slidenum">
              <a:rPr lang="en-US" sz="1000" smtClean="0">
                <a:latin typeface="Times New Roman" pitchFamily="18" charset="0"/>
              </a:rPr>
              <a:pPr/>
              <a:t>2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9477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19481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19484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E03A3239-61FC-4EE0-8B3D-7F2934CEB41E}" type="slidenum">
              <a:rPr lang="en-US" sz="1000" smtClean="0">
                <a:latin typeface="Times New Roman" pitchFamily="18" charset="0"/>
              </a:rPr>
              <a:pPr/>
              <a:t>3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2549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2556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C88CB274-0788-4689-B806-5025BD341DBF}" type="slidenum">
              <a:rPr lang="en-US" sz="1000" smtClean="0">
                <a:latin typeface="Times New Roman" pitchFamily="18" charset="0"/>
              </a:rPr>
              <a:pPr/>
              <a:t>4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0508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89DE6EA8-576A-400D-9739-2FCC5B2B6179}" type="slidenum">
              <a:rPr lang="en-US" sz="1000" smtClean="0">
                <a:latin typeface="Times New Roman" pitchFamily="18" charset="0"/>
              </a:rPr>
              <a:pPr/>
              <a:t>5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1529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1532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848C7678-0DDB-41F2-92A3-B268B6A2AE42}" type="slidenum">
              <a:rPr lang="en-US" sz="1000" smtClean="0">
                <a:latin typeface="Times New Roman" pitchFamily="18" charset="0"/>
              </a:rPr>
              <a:pPr/>
              <a:t>6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3580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4D9D254F-02E0-4FFA-BEB8-C70B67E12C87}" type="slidenum">
              <a:rPr lang="en-US" sz="1000" smtClean="0">
                <a:latin typeface="Times New Roman" pitchFamily="18" charset="0"/>
              </a:rPr>
              <a:pPr/>
              <a:t>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4593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4597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4601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4604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fld id="{C4A003B8-4BEF-42C2-9EEA-637E70D1919B}" type="slidenum">
              <a:rPr lang="en-US" sz="1000" smtClean="0">
                <a:latin typeface="Times New Roman" pitchFamily="18" charset="0"/>
              </a:rPr>
              <a:pPr/>
              <a:t>8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5621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latin typeface="Times New Roman" pitchFamily="18" charset="0"/>
              </a:rPr>
              <a:t>4</a:t>
            </a:r>
          </a:p>
        </p:txBody>
      </p:sp>
      <p:sp>
        <p:nvSpPr>
          <p:cNvPr id="25625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5628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buClr>
                <a:srgbClr val="1F497D"/>
              </a:buClr>
            </a:pPr>
            <a:fld id="{553F6FDC-110A-4135-A235-3A79EA862FCD}" type="slidenum">
              <a:rPr lang="en-US" sz="1000" smtClean="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srgbClr val="1F497D"/>
                </a:buClr>
              </a:pPr>
              <a:t>9</a:t>
            </a:fld>
            <a:endParaRPr lang="en-US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88620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87233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3884613" y="-1588"/>
            <a:ext cx="29733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3884613" y="8721725"/>
            <a:ext cx="2973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4932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0" y="87217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2" name="Rectangle 17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3883025" y="-1588"/>
            <a:ext cx="297497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4" name="Rectangle 19"/>
          <p:cNvSpPr>
            <a:spLocks noChangeArrowheads="1"/>
          </p:cNvSpPr>
          <p:nvPr/>
        </p:nvSpPr>
        <p:spPr bwMode="auto">
          <a:xfrm>
            <a:off x="3883025" y="8720138"/>
            <a:ext cx="2974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84250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0" y="87201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3881438" y="-1588"/>
            <a:ext cx="29765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8" name="Rectangle 23"/>
          <p:cNvSpPr>
            <a:spLocks noChangeArrowheads="1"/>
          </p:cNvSpPr>
          <p:nvPr/>
        </p:nvSpPr>
        <p:spPr bwMode="auto">
          <a:xfrm>
            <a:off x="3881438" y="8718550"/>
            <a:ext cx="29765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1019175" eaLnBrk="0" hangingPunct="0">
              <a:spcBef>
                <a:spcPct val="0"/>
              </a:spcBef>
              <a:buClrTx/>
              <a:buFontTx/>
              <a:buNone/>
            </a:pPr>
            <a:r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49" name="Rectangle 24"/>
          <p:cNvSpPr>
            <a:spLocks noChangeArrowheads="1"/>
          </p:cNvSpPr>
          <p:nvPr/>
        </p:nvSpPr>
        <p:spPr bwMode="auto">
          <a:xfrm>
            <a:off x="0" y="87185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50" name="Rectangle 25"/>
          <p:cNvSpPr>
            <a:spLocks noChangeArrowheads="1"/>
          </p:cNvSpPr>
          <p:nvPr/>
        </p:nvSpPr>
        <p:spPr bwMode="auto">
          <a:xfrm>
            <a:off x="0" y="-1588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1F497D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51" name="Rectangle 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8500"/>
            <a:ext cx="4568825" cy="3427413"/>
          </a:xfrm>
          <a:ln cap="flat"/>
        </p:spPr>
      </p:sp>
      <p:sp>
        <p:nvSpPr>
          <p:cNvPr id="26652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4438" cy="4132263"/>
          </a:xfrm>
          <a:noFill/>
        </p:spPr>
        <p:txBody>
          <a:bodyPr lIns="98425" tIns="52388" rIns="98425" bIns="5238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62FB-1E87-4334-A512-1A2AFE70C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6291-0122-477A-973E-CA0B32D22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09550"/>
            <a:ext cx="2019300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9550"/>
            <a:ext cx="590550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E6C8-0A7D-4E97-88E3-D40F5BDE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5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19E6-A7A0-4903-83A1-85C950BE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754C-2CE5-490B-99B2-BB372D6F8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7116-03B6-4096-A57C-D74EC5C3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BBF9-067B-4F0D-9529-36C62ABF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B164-ED73-41F4-A76E-A6F36A081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9199-3064-45DE-ADAE-0D44C829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AFDC-1ABD-454D-A870-E625AA6F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6B92E-71A5-44A5-8E19-37F77F52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400">
                <a:latin typeface="+mj-lt"/>
              </a:defRPr>
            </a:lvl1pPr>
          </a:lstStyle>
          <a:p>
            <a:pPr>
              <a:defRPr/>
            </a:pPr>
            <a:fld id="{67773447-13B4-4096-B1C9-30D39FEC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20955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</a:t>
            </a:r>
          </a:p>
          <a:p>
            <a:pPr lvl="2"/>
            <a:r>
              <a:rPr lang="en-US" smtClean="0"/>
              <a:t>Third</a:t>
            </a:r>
          </a:p>
        </p:txBody>
      </p:sp>
      <p:pic>
        <p:nvPicPr>
          <p:cNvPr id="1031" name="Picture 7" descr="npswtypehrznt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>
          <a:xfrm>
            <a:off x="3657600" y="133350"/>
            <a:ext cx="4953000" cy="9906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Oceanic Shortest Routes</a:t>
            </a: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295400" y="2209800"/>
            <a:ext cx="594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062" name="Text Box 21"/>
          <p:cNvSpPr txBox="1">
            <a:spLocks noChangeArrowheads="1"/>
          </p:cNvSpPr>
          <p:nvPr/>
        </p:nvSpPr>
        <p:spPr bwMode="auto">
          <a:xfrm>
            <a:off x="4876800" y="4035425"/>
            <a:ext cx="3657600" cy="209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Al Washburn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/>
              <a:t>80</a:t>
            </a:r>
            <a:r>
              <a:rPr lang="en-US" baseline="30000" dirty="0"/>
              <a:t>th</a:t>
            </a:r>
            <a:r>
              <a:rPr lang="en-US" dirty="0"/>
              <a:t> MORS, </a:t>
            </a:r>
            <a:r>
              <a:rPr lang="en-US" dirty="0" smtClean="0"/>
              <a:t>2012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/>
              <a:t>Anton Rowe, Jerry Brown, Wilson Price</a:t>
            </a:r>
            <a:endParaRPr lang="en-US" sz="2000" dirty="0"/>
          </a:p>
        </p:txBody>
      </p:sp>
      <p:pic>
        <p:nvPicPr>
          <p:cNvPr id="206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5413"/>
            <a:ext cx="4160838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3581400" y="133350"/>
            <a:ext cx="5334000" cy="99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Border method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400" smtClean="0"/>
              <a:t>Every point X has a “Border” that amounts to partitioning a circle about X into “wedges” wherein a ray from X will first encounter a certain controlling “chain” that is a continuous part of the border of some obstacle</a:t>
            </a:r>
            <a:endParaRPr lang="en-US" sz="1800" smtClean="0"/>
          </a:p>
          <a:p>
            <a:r>
              <a:rPr lang="en-US" sz="2400" smtClean="0"/>
              <a:t>Given the border of X, testing visibility to Y amounts to finding the bearing of Y from X, and then testing whether the distance to Y is smaller than the distance to the controlling chain or 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16466" y="1975532"/>
            <a:ext cx="2057400" cy="990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2743200"/>
            <a:ext cx="10668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10000" y="3740726"/>
            <a:ext cx="2025293" cy="1420721"/>
          </a:xfrm>
          <a:custGeom>
            <a:avLst/>
            <a:gdLst>
              <a:gd name="connsiteX0" fmla="*/ 309838 w 2025293"/>
              <a:gd name="connsiteY0" fmla="*/ 256939 h 1420721"/>
              <a:gd name="connsiteX1" fmla="*/ 309838 w 2025293"/>
              <a:gd name="connsiteY1" fmla="*/ 256939 h 1420721"/>
              <a:gd name="connsiteX2" fmla="*/ 377851 w 2025293"/>
              <a:gd name="connsiteY2" fmla="*/ 249382 h 1420721"/>
              <a:gd name="connsiteX3" fmla="*/ 415636 w 2025293"/>
              <a:gd name="connsiteY3" fmla="*/ 234268 h 1420721"/>
              <a:gd name="connsiteX4" fmla="*/ 597005 w 2025293"/>
              <a:gd name="connsiteY4" fmla="*/ 143584 h 1420721"/>
              <a:gd name="connsiteX5" fmla="*/ 657461 w 2025293"/>
              <a:gd name="connsiteY5" fmla="*/ 113356 h 1420721"/>
              <a:gd name="connsiteX6" fmla="*/ 710360 w 2025293"/>
              <a:gd name="connsiteY6" fmla="*/ 83128 h 1420721"/>
              <a:gd name="connsiteX7" fmla="*/ 884172 w 2025293"/>
              <a:gd name="connsiteY7" fmla="*/ 22671 h 1420721"/>
              <a:gd name="connsiteX8" fmla="*/ 929514 w 2025293"/>
              <a:gd name="connsiteY8" fmla="*/ 7557 h 1420721"/>
              <a:gd name="connsiteX9" fmla="*/ 1012641 w 2025293"/>
              <a:gd name="connsiteY9" fmla="*/ 0 h 1420721"/>
              <a:gd name="connsiteX10" fmla="*/ 1095769 w 2025293"/>
              <a:gd name="connsiteY10" fmla="*/ 7557 h 1420721"/>
              <a:gd name="connsiteX11" fmla="*/ 1186453 w 2025293"/>
              <a:gd name="connsiteY11" fmla="*/ 30228 h 1420721"/>
              <a:gd name="connsiteX12" fmla="*/ 1216681 w 2025293"/>
              <a:gd name="connsiteY12" fmla="*/ 37785 h 1420721"/>
              <a:gd name="connsiteX13" fmla="*/ 1254466 w 2025293"/>
              <a:gd name="connsiteY13" fmla="*/ 45342 h 1420721"/>
              <a:gd name="connsiteX14" fmla="*/ 1345151 w 2025293"/>
              <a:gd name="connsiteY14" fmla="*/ 68013 h 1420721"/>
              <a:gd name="connsiteX15" fmla="*/ 1375379 w 2025293"/>
              <a:gd name="connsiteY15" fmla="*/ 83128 h 1420721"/>
              <a:gd name="connsiteX16" fmla="*/ 1398050 w 2025293"/>
              <a:gd name="connsiteY16" fmla="*/ 98242 h 1420721"/>
              <a:gd name="connsiteX17" fmla="*/ 1443392 w 2025293"/>
              <a:gd name="connsiteY17" fmla="*/ 120913 h 1420721"/>
              <a:gd name="connsiteX18" fmla="*/ 1466063 w 2025293"/>
              <a:gd name="connsiteY18" fmla="*/ 151141 h 1420721"/>
              <a:gd name="connsiteX19" fmla="*/ 1488734 w 2025293"/>
              <a:gd name="connsiteY19" fmla="*/ 158698 h 1420721"/>
              <a:gd name="connsiteX20" fmla="*/ 1541633 w 2025293"/>
              <a:gd name="connsiteY20" fmla="*/ 211597 h 1420721"/>
              <a:gd name="connsiteX21" fmla="*/ 1571861 w 2025293"/>
              <a:gd name="connsiteY21" fmla="*/ 249382 h 1420721"/>
              <a:gd name="connsiteX22" fmla="*/ 1602089 w 2025293"/>
              <a:gd name="connsiteY22" fmla="*/ 264496 h 1420721"/>
              <a:gd name="connsiteX23" fmla="*/ 1639874 w 2025293"/>
              <a:gd name="connsiteY23" fmla="*/ 317395 h 1420721"/>
              <a:gd name="connsiteX24" fmla="*/ 1662546 w 2025293"/>
              <a:gd name="connsiteY24" fmla="*/ 332509 h 1420721"/>
              <a:gd name="connsiteX25" fmla="*/ 1685217 w 2025293"/>
              <a:gd name="connsiteY25" fmla="*/ 362737 h 1420721"/>
              <a:gd name="connsiteX26" fmla="*/ 1700331 w 2025293"/>
              <a:gd name="connsiteY26" fmla="*/ 377852 h 1420721"/>
              <a:gd name="connsiteX27" fmla="*/ 1723002 w 2025293"/>
              <a:gd name="connsiteY27" fmla="*/ 408080 h 1420721"/>
              <a:gd name="connsiteX28" fmla="*/ 1745673 w 2025293"/>
              <a:gd name="connsiteY28" fmla="*/ 453422 h 1420721"/>
              <a:gd name="connsiteX29" fmla="*/ 1791015 w 2025293"/>
              <a:gd name="connsiteY29" fmla="*/ 513878 h 1420721"/>
              <a:gd name="connsiteX30" fmla="*/ 1821243 w 2025293"/>
              <a:gd name="connsiteY30" fmla="*/ 559220 h 1420721"/>
              <a:gd name="connsiteX31" fmla="*/ 1843914 w 2025293"/>
              <a:gd name="connsiteY31" fmla="*/ 589448 h 1420721"/>
              <a:gd name="connsiteX32" fmla="*/ 1889256 w 2025293"/>
              <a:gd name="connsiteY32" fmla="*/ 627233 h 1420721"/>
              <a:gd name="connsiteX33" fmla="*/ 1927041 w 2025293"/>
              <a:gd name="connsiteY33" fmla="*/ 680133 h 1420721"/>
              <a:gd name="connsiteX34" fmla="*/ 1964827 w 2025293"/>
              <a:gd name="connsiteY34" fmla="*/ 725475 h 1420721"/>
              <a:gd name="connsiteX35" fmla="*/ 2002612 w 2025293"/>
              <a:gd name="connsiteY35" fmla="*/ 778374 h 1420721"/>
              <a:gd name="connsiteX36" fmla="*/ 2017726 w 2025293"/>
              <a:gd name="connsiteY36" fmla="*/ 823716 h 1420721"/>
              <a:gd name="connsiteX37" fmla="*/ 2025283 w 2025293"/>
              <a:gd name="connsiteY37" fmla="*/ 861501 h 1420721"/>
              <a:gd name="connsiteX38" fmla="*/ 2025283 w 2025293"/>
              <a:gd name="connsiteY38" fmla="*/ 861501 h 1420721"/>
              <a:gd name="connsiteX39" fmla="*/ 1307365 w 2025293"/>
              <a:gd name="connsiteY39" fmla="*/ 1420721 h 1420721"/>
              <a:gd name="connsiteX40" fmla="*/ 52899 w 2025293"/>
              <a:gd name="connsiteY40" fmla="*/ 1269580 h 1420721"/>
              <a:gd name="connsiteX41" fmla="*/ 0 w 2025293"/>
              <a:gd name="connsiteY41" fmla="*/ 400523 h 1420721"/>
              <a:gd name="connsiteX42" fmla="*/ 309838 w 2025293"/>
              <a:gd name="connsiteY42" fmla="*/ 256939 h 142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25293" h="1420721">
                <a:moveTo>
                  <a:pt x="309838" y="256939"/>
                </a:moveTo>
                <a:lnTo>
                  <a:pt x="309838" y="256939"/>
                </a:lnTo>
                <a:cubicBezTo>
                  <a:pt x="332509" y="254420"/>
                  <a:pt x="355547" y="254161"/>
                  <a:pt x="377851" y="249382"/>
                </a:cubicBezTo>
                <a:cubicBezTo>
                  <a:pt x="391115" y="246540"/>
                  <a:pt x="403420" y="240165"/>
                  <a:pt x="415636" y="234268"/>
                </a:cubicBezTo>
                <a:cubicBezTo>
                  <a:pt x="476506" y="204882"/>
                  <a:pt x="536549" y="173812"/>
                  <a:pt x="597005" y="143584"/>
                </a:cubicBezTo>
                <a:cubicBezTo>
                  <a:pt x="617157" y="133508"/>
                  <a:pt x="637899" y="124534"/>
                  <a:pt x="657461" y="113356"/>
                </a:cubicBezTo>
                <a:cubicBezTo>
                  <a:pt x="675094" y="103280"/>
                  <a:pt x="692195" y="92210"/>
                  <a:pt x="710360" y="83128"/>
                </a:cubicBezTo>
                <a:cubicBezTo>
                  <a:pt x="785570" y="45523"/>
                  <a:pt x="793429" y="48598"/>
                  <a:pt x="884172" y="22671"/>
                </a:cubicBezTo>
                <a:cubicBezTo>
                  <a:pt x="899491" y="18294"/>
                  <a:pt x="913825" y="10326"/>
                  <a:pt x="929514" y="7557"/>
                </a:cubicBezTo>
                <a:cubicBezTo>
                  <a:pt x="956914" y="2722"/>
                  <a:pt x="984932" y="2519"/>
                  <a:pt x="1012641" y="0"/>
                </a:cubicBezTo>
                <a:cubicBezTo>
                  <a:pt x="1040350" y="2519"/>
                  <a:pt x="1068357" y="2790"/>
                  <a:pt x="1095769" y="7557"/>
                </a:cubicBezTo>
                <a:cubicBezTo>
                  <a:pt x="1126467" y="12896"/>
                  <a:pt x="1156225" y="22671"/>
                  <a:pt x="1186453" y="30228"/>
                </a:cubicBezTo>
                <a:lnTo>
                  <a:pt x="1216681" y="37785"/>
                </a:lnTo>
                <a:cubicBezTo>
                  <a:pt x="1229142" y="40900"/>
                  <a:pt x="1242074" y="41962"/>
                  <a:pt x="1254466" y="45342"/>
                </a:cubicBezTo>
                <a:cubicBezTo>
                  <a:pt x="1348560" y="71004"/>
                  <a:pt x="1251185" y="52352"/>
                  <a:pt x="1345151" y="68013"/>
                </a:cubicBezTo>
                <a:cubicBezTo>
                  <a:pt x="1355227" y="73051"/>
                  <a:pt x="1365598" y="77539"/>
                  <a:pt x="1375379" y="83128"/>
                </a:cubicBezTo>
                <a:cubicBezTo>
                  <a:pt x="1383265" y="87634"/>
                  <a:pt x="1390111" y="93831"/>
                  <a:pt x="1398050" y="98242"/>
                </a:cubicBezTo>
                <a:cubicBezTo>
                  <a:pt x="1412821" y="106448"/>
                  <a:pt x="1428278" y="113356"/>
                  <a:pt x="1443392" y="120913"/>
                </a:cubicBezTo>
                <a:cubicBezTo>
                  <a:pt x="1450949" y="130989"/>
                  <a:pt x="1456387" y="143078"/>
                  <a:pt x="1466063" y="151141"/>
                </a:cubicBezTo>
                <a:cubicBezTo>
                  <a:pt x="1472182" y="156241"/>
                  <a:pt x="1482514" y="153722"/>
                  <a:pt x="1488734" y="158698"/>
                </a:cubicBezTo>
                <a:cubicBezTo>
                  <a:pt x="1508206" y="174276"/>
                  <a:pt x="1526055" y="192125"/>
                  <a:pt x="1541633" y="211597"/>
                </a:cubicBezTo>
                <a:cubicBezTo>
                  <a:pt x="1551709" y="224192"/>
                  <a:pt x="1559722" y="238761"/>
                  <a:pt x="1571861" y="249382"/>
                </a:cubicBezTo>
                <a:cubicBezTo>
                  <a:pt x="1580339" y="256800"/>
                  <a:pt x="1592013" y="259458"/>
                  <a:pt x="1602089" y="264496"/>
                </a:cubicBezTo>
                <a:cubicBezTo>
                  <a:pt x="1610671" y="277368"/>
                  <a:pt x="1630501" y="308022"/>
                  <a:pt x="1639874" y="317395"/>
                </a:cubicBezTo>
                <a:cubicBezTo>
                  <a:pt x="1646296" y="323817"/>
                  <a:pt x="1654989" y="327471"/>
                  <a:pt x="1662546" y="332509"/>
                </a:cubicBezTo>
                <a:cubicBezTo>
                  <a:pt x="1670103" y="342585"/>
                  <a:pt x="1677154" y="353061"/>
                  <a:pt x="1685217" y="362737"/>
                </a:cubicBezTo>
                <a:cubicBezTo>
                  <a:pt x="1689778" y="368211"/>
                  <a:pt x="1695770" y="372378"/>
                  <a:pt x="1700331" y="377852"/>
                </a:cubicBezTo>
                <a:cubicBezTo>
                  <a:pt x="1708394" y="387528"/>
                  <a:pt x="1715445" y="398004"/>
                  <a:pt x="1723002" y="408080"/>
                </a:cubicBezTo>
                <a:cubicBezTo>
                  <a:pt x="1732113" y="435414"/>
                  <a:pt x="1727643" y="428631"/>
                  <a:pt x="1745673" y="453422"/>
                </a:cubicBezTo>
                <a:cubicBezTo>
                  <a:pt x="1760489" y="473794"/>
                  <a:pt x="1791015" y="513878"/>
                  <a:pt x="1791015" y="513878"/>
                </a:cubicBezTo>
                <a:cubicBezTo>
                  <a:pt x="1803869" y="552441"/>
                  <a:pt x="1790366" y="523197"/>
                  <a:pt x="1821243" y="559220"/>
                </a:cubicBezTo>
                <a:cubicBezTo>
                  <a:pt x="1829440" y="568783"/>
                  <a:pt x="1835717" y="579885"/>
                  <a:pt x="1843914" y="589448"/>
                </a:cubicBezTo>
                <a:cubicBezTo>
                  <a:pt x="1863309" y="612076"/>
                  <a:pt x="1865934" y="611685"/>
                  <a:pt x="1889256" y="627233"/>
                </a:cubicBezTo>
                <a:cubicBezTo>
                  <a:pt x="1901215" y="645172"/>
                  <a:pt x="1912985" y="663734"/>
                  <a:pt x="1927041" y="680133"/>
                </a:cubicBezTo>
                <a:cubicBezTo>
                  <a:pt x="1987533" y="750707"/>
                  <a:pt x="1917102" y="658660"/>
                  <a:pt x="1964827" y="725475"/>
                </a:cubicBezTo>
                <a:cubicBezTo>
                  <a:pt x="1968111" y="730072"/>
                  <a:pt x="1998422" y="768945"/>
                  <a:pt x="2002612" y="778374"/>
                </a:cubicBezTo>
                <a:cubicBezTo>
                  <a:pt x="2009082" y="792932"/>
                  <a:pt x="2012688" y="808602"/>
                  <a:pt x="2017726" y="823716"/>
                </a:cubicBezTo>
                <a:cubicBezTo>
                  <a:pt x="2025894" y="848220"/>
                  <a:pt x="2025283" y="845539"/>
                  <a:pt x="2025283" y="861501"/>
                </a:cubicBezTo>
                <a:lnTo>
                  <a:pt x="2025283" y="861501"/>
                </a:lnTo>
                <a:lnTo>
                  <a:pt x="1307365" y="1420721"/>
                </a:lnTo>
                <a:lnTo>
                  <a:pt x="52899" y="1269580"/>
                </a:lnTo>
                <a:lnTo>
                  <a:pt x="0" y="400523"/>
                </a:lnTo>
                <a:lnTo>
                  <a:pt x="309838" y="2569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009900" y="3146241"/>
            <a:ext cx="987766" cy="76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97666" y="2743200"/>
            <a:ext cx="2479334" cy="997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97666" y="2590800"/>
            <a:ext cx="76200" cy="1149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352800" y="2971800"/>
            <a:ext cx="644868" cy="768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97668" y="3740727"/>
            <a:ext cx="20465" cy="297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6" idx="4"/>
          </p:cNvCxnSpPr>
          <p:nvPr/>
        </p:nvCxnSpPr>
        <p:spPr>
          <a:xfrm>
            <a:off x="3503783" y="3146241"/>
            <a:ext cx="493883" cy="76200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7250546">
            <a:off x="2420831" y="1144127"/>
            <a:ext cx="1579325" cy="1914731"/>
          </a:xfrm>
          <a:prstGeom prst="arc">
            <a:avLst>
              <a:gd name="adj1" fmla="val 16217015"/>
              <a:gd name="adj2" fmla="val 19300075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5" idx="8"/>
          </p:cNvCxnSpPr>
          <p:nvPr/>
        </p:nvCxnSpPr>
        <p:spPr>
          <a:xfrm flipV="1">
            <a:off x="3997666" y="3748283"/>
            <a:ext cx="741848" cy="290317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7000" y="2743200"/>
            <a:ext cx="0" cy="1005083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3997666" y="374072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007900" y="3740726"/>
            <a:ext cx="24691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503783" y="457200"/>
            <a:ext cx="480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Border with four Obstacles</a:t>
            </a:r>
            <a:endParaRPr lang="en-US" sz="24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990600" y="2743200"/>
            <a:ext cx="1143000" cy="10668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71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obstacle and its chains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r>
              <a:rPr lang="en-US" smtClean="0"/>
              <a:t>X is at the origin, each chain goes + to -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74975" y="5729288"/>
            <a:ext cx="27432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652838" y="2703513"/>
            <a:ext cx="2565400" cy="3025775"/>
          </a:xfrm>
          <a:custGeom>
            <a:avLst/>
            <a:gdLst>
              <a:gd name="connsiteX0" fmla="*/ 338556 w 2564643"/>
              <a:gd name="connsiteY0" fmla="*/ 833553 h 3027069"/>
              <a:gd name="connsiteX1" fmla="*/ 671065 w 2564643"/>
              <a:gd name="connsiteY1" fmla="*/ 644628 h 3027069"/>
              <a:gd name="connsiteX2" fmla="*/ 81617 w 2564643"/>
              <a:gd name="connsiteY2" fmla="*/ 236548 h 3027069"/>
              <a:gd name="connsiteX3" fmla="*/ 610609 w 2564643"/>
              <a:gd name="connsiteY3" fmla="*/ 55180 h 3027069"/>
              <a:gd name="connsiteX4" fmla="*/ 1608136 w 2564643"/>
              <a:gd name="connsiteY4" fmla="*/ 501044 h 3027069"/>
              <a:gd name="connsiteX5" fmla="*/ 1766834 w 2564643"/>
              <a:gd name="connsiteY5" fmla="*/ 145864 h 3027069"/>
              <a:gd name="connsiteX6" fmla="*/ 2356281 w 2564643"/>
              <a:gd name="connsiteY6" fmla="*/ 40066 h 3027069"/>
              <a:gd name="connsiteX7" fmla="*/ 2560321 w 2564643"/>
              <a:gd name="connsiteY7" fmla="*/ 795768 h 3027069"/>
              <a:gd name="connsiteX8" fmla="*/ 2197584 w 2564643"/>
              <a:gd name="connsiteY8" fmla="*/ 3002419 h 3027069"/>
              <a:gd name="connsiteX9" fmla="*/ 1985987 w 2564643"/>
              <a:gd name="connsiteY9" fmla="*/ 1936879 h 3027069"/>
              <a:gd name="connsiteX10" fmla="*/ 89174 w 2564643"/>
              <a:gd name="connsiteY10" fmla="*/ 1249190 h 3027069"/>
              <a:gd name="connsiteX11" fmla="*/ 338556 w 2564643"/>
              <a:gd name="connsiteY11" fmla="*/ 833553 h 302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4643" h="3027069">
                <a:moveTo>
                  <a:pt x="338556" y="833553"/>
                </a:moveTo>
                <a:cubicBezTo>
                  <a:pt x="435538" y="732793"/>
                  <a:pt x="713888" y="744129"/>
                  <a:pt x="671065" y="644628"/>
                </a:cubicBezTo>
                <a:cubicBezTo>
                  <a:pt x="628242" y="545127"/>
                  <a:pt x="91693" y="334789"/>
                  <a:pt x="81617" y="236548"/>
                </a:cubicBezTo>
                <a:cubicBezTo>
                  <a:pt x="71541" y="138307"/>
                  <a:pt x="356189" y="11097"/>
                  <a:pt x="610609" y="55180"/>
                </a:cubicBezTo>
                <a:cubicBezTo>
                  <a:pt x="865029" y="99263"/>
                  <a:pt x="1415432" y="485930"/>
                  <a:pt x="1608136" y="501044"/>
                </a:cubicBezTo>
                <a:cubicBezTo>
                  <a:pt x="1800840" y="516158"/>
                  <a:pt x="1642143" y="222694"/>
                  <a:pt x="1766834" y="145864"/>
                </a:cubicBezTo>
                <a:cubicBezTo>
                  <a:pt x="1891525" y="69034"/>
                  <a:pt x="2224033" y="-68251"/>
                  <a:pt x="2356281" y="40066"/>
                </a:cubicBezTo>
                <a:cubicBezTo>
                  <a:pt x="2488529" y="148383"/>
                  <a:pt x="2586770" y="302043"/>
                  <a:pt x="2560321" y="795768"/>
                </a:cubicBezTo>
                <a:cubicBezTo>
                  <a:pt x="2533872" y="1289493"/>
                  <a:pt x="2293306" y="2812234"/>
                  <a:pt x="2197584" y="3002419"/>
                </a:cubicBezTo>
                <a:cubicBezTo>
                  <a:pt x="2101862" y="3192604"/>
                  <a:pt x="2337389" y="2229084"/>
                  <a:pt x="1985987" y="1936879"/>
                </a:cubicBezTo>
                <a:cubicBezTo>
                  <a:pt x="1634585" y="1644674"/>
                  <a:pt x="359967" y="1431818"/>
                  <a:pt x="89174" y="1249190"/>
                </a:cubicBezTo>
                <a:cubicBezTo>
                  <a:pt x="-181619" y="1066562"/>
                  <a:pt x="241574" y="934313"/>
                  <a:pt x="338556" y="83355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4975" y="4375150"/>
            <a:ext cx="0" cy="1354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2781300" y="5127625"/>
            <a:ext cx="533400" cy="487363"/>
          </a:xfrm>
          <a:prstGeom prst="arc">
            <a:avLst>
              <a:gd name="adj1" fmla="val 15066132"/>
              <a:gd name="adj2" fmla="val 211293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0" name="Plus 9"/>
          <p:cNvSpPr/>
          <p:nvPr/>
        </p:nvSpPr>
        <p:spPr>
          <a:xfrm>
            <a:off x="5299075" y="3132138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Plus 10"/>
          <p:cNvSpPr/>
          <p:nvPr/>
        </p:nvSpPr>
        <p:spPr>
          <a:xfrm>
            <a:off x="5718175" y="5738813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Plus 11"/>
          <p:cNvSpPr/>
          <p:nvPr/>
        </p:nvSpPr>
        <p:spPr>
          <a:xfrm>
            <a:off x="4333875" y="3284538"/>
            <a:ext cx="228600" cy="228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3" name="Minus 12"/>
          <p:cNvSpPr/>
          <p:nvPr/>
        </p:nvSpPr>
        <p:spPr>
          <a:xfrm>
            <a:off x="3508375" y="2835275"/>
            <a:ext cx="152400" cy="2047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4" name="Minus 13"/>
          <p:cNvSpPr/>
          <p:nvPr/>
        </p:nvSpPr>
        <p:spPr>
          <a:xfrm>
            <a:off x="5146675" y="2782888"/>
            <a:ext cx="152400" cy="2047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5" name="Minus 14"/>
          <p:cNvSpPr/>
          <p:nvPr/>
        </p:nvSpPr>
        <p:spPr>
          <a:xfrm>
            <a:off x="3459163" y="3689350"/>
            <a:ext cx="152400" cy="2047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5781637">
            <a:off x="6130131" y="3856832"/>
            <a:ext cx="339725" cy="74612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52750" y="2955925"/>
            <a:ext cx="2324100" cy="279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17"/>
          <p:cNvSpPr txBox="1">
            <a:spLocks noChangeArrowheads="1"/>
          </p:cNvSpPr>
          <p:nvPr/>
        </p:nvSpPr>
        <p:spPr bwMode="auto">
          <a:xfrm>
            <a:off x="3028950" y="45720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defRPr sz="32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Topology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 a ray from X sweeps clockwise completely around the border of an obstacle, the angle A will increase by an amount B</a:t>
            </a:r>
          </a:p>
          <a:p>
            <a:pPr lvl="1"/>
            <a:r>
              <a:rPr lang="en-US" sz="2400" dirty="0" smtClean="0"/>
              <a:t>In Euclidean 2-D, B will be </a:t>
            </a:r>
          </a:p>
          <a:p>
            <a:pPr lvl="2"/>
            <a:r>
              <a:rPr lang="en-US" sz="2000" dirty="0" smtClean="0"/>
              <a:t>0 if X is outside the obstacle</a:t>
            </a:r>
          </a:p>
          <a:p>
            <a:pPr lvl="2"/>
            <a:r>
              <a:rPr lang="en-US" sz="2000" dirty="0" smtClean="0"/>
              <a:t>2</a:t>
            </a:r>
            <a:r>
              <a:rPr lang="el-GR" sz="2000" dirty="0" smtClean="0"/>
              <a:t>π</a:t>
            </a:r>
            <a:r>
              <a:rPr lang="en-US" sz="2000" dirty="0" smtClean="0"/>
              <a:t> if X is inside the obstacle</a:t>
            </a:r>
          </a:p>
          <a:p>
            <a:pPr lvl="2"/>
            <a:r>
              <a:rPr lang="en-US" sz="2000" dirty="0" smtClean="0"/>
              <a:t>Related to “winding numbers”</a:t>
            </a:r>
          </a:p>
          <a:p>
            <a:pPr lvl="2"/>
            <a:r>
              <a:rPr lang="en-US" sz="2000" dirty="0" smtClean="0"/>
              <a:t>Useful in deciding whether X is wet or dry</a:t>
            </a:r>
          </a:p>
          <a:p>
            <a:pPr lvl="1"/>
            <a:r>
              <a:rPr lang="en-US" sz="2400" dirty="0" smtClean="0"/>
              <a:t>On the surface of a sphere, B can also be </a:t>
            </a:r>
          </a:p>
          <a:p>
            <a:pPr lvl="2"/>
            <a:r>
              <a:rPr lang="en-US" sz="2000" dirty="0" smtClean="0"/>
              <a:t>- 2</a:t>
            </a:r>
            <a:r>
              <a:rPr lang="el-GR" sz="2000" dirty="0" smtClean="0"/>
              <a:t>π</a:t>
            </a:r>
            <a:r>
              <a:rPr lang="en-US" sz="2000" dirty="0" smtClean="0"/>
              <a:t>  if the antipode of X is inside the obstacle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the border of 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Cursor moves counterclockwise through 2</a:t>
            </a:r>
            <a:r>
              <a:rPr lang="el-GR" smtClean="0"/>
              <a:t>π</a:t>
            </a:r>
            <a:r>
              <a:rPr lang="en-US" smtClean="0"/>
              <a:t>, whisker follows cursor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1768475" y="2863850"/>
            <a:ext cx="5021263" cy="2982913"/>
            <a:chOff x="1300123" y="1371600"/>
            <a:chExt cx="4299632" cy="3168729"/>
          </a:xfrm>
        </p:grpSpPr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1300123" y="1371600"/>
              <a:ext cx="4299632" cy="2743200"/>
              <a:chOff x="1300123" y="1371600"/>
              <a:chExt cx="4299632" cy="27432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4876580" y="1371600"/>
                <a:ext cx="0" cy="2743759"/>
              </a:xfrm>
              <a:prstGeom prst="straightConnector1">
                <a:avLst/>
              </a:prstGeom>
              <a:ln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>
                <a:off x="4882017" y="2388494"/>
                <a:ext cx="717738" cy="377752"/>
              </a:xfrm>
              <a:custGeom>
                <a:avLst/>
                <a:gdLst>
                  <a:gd name="connsiteX0" fmla="*/ 0 w 717917"/>
                  <a:gd name="connsiteY0" fmla="*/ 0 h 377851"/>
                  <a:gd name="connsiteX1" fmla="*/ 400522 w 717917"/>
                  <a:gd name="connsiteY1" fmla="*/ 294724 h 377851"/>
                  <a:gd name="connsiteX2" fmla="*/ 717917 w 717917"/>
                  <a:gd name="connsiteY2" fmla="*/ 377851 h 377851"/>
                  <a:gd name="connsiteX3" fmla="*/ 717917 w 717917"/>
                  <a:gd name="connsiteY3" fmla="*/ 377851 h 37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7917" h="377851">
                    <a:moveTo>
                      <a:pt x="0" y="0"/>
                    </a:moveTo>
                    <a:cubicBezTo>
                      <a:pt x="140434" y="115874"/>
                      <a:pt x="280869" y="231749"/>
                      <a:pt x="400522" y="294724"/>
                    </a:cubicBezTo>
                    <a:cubicBezTo>
                      <a:pt x="520175" y="357699"/>
                      <a:pt x="717917" y="377851"/>
                      <a:pt x="717917" y="377851"/>
                    </a:cubicBezTo>
                    <a:lnTo>
                      <a:pt x="717917" y="37785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3504993" y="1600949"/>
                <a:ext cx="1377024" cy="2514410"/>
              </a:xfrm>
              <a:prstGeom prst="straightConnector1">
                <a:avLst/>
              </a:prstGeom>
              <a:ln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3604226" y="1766216"/>
                <a:ext cx="613067" cy="92752"/>
              </a:xfrm>
              <a:custGeom>
                <a:avLst/>
                <a:gdLst>
                  <a:gd name="connsiteX0" fmla="*/ 612441 w 612441"/>
                  <a:gd name="connsiteY0" fmla="*/ 92537 h 92537"/>
                  <a:gd name="connsiteX1" fmla="*/ 234590 w 612441"/>
                  <a:gd name="connsiteY1" fmla="*/ 1853 h 92537"/>
                  <a:gd name="connsiteX2" fmla="*/ 22993 w 612441"/>
                  <a:gd name="connsiteY2" fmla="*/ 32081 h 92537"/>
                  <a:gd name="connsiteX3" fmla="*/ 15436 w 612441"/>
                  <a:gd name="connsiteY3" fmla="*/ 39638 h 9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2441" h="92537">
                    <a:moveTo>
                      <a:pt x="612441" y="92537"/>
                    </a:moveTo>
                    <a:cubicBezTo>
                      <a:pt x="472636" y="52233"/>
                      <a:pt x="332831" y="11929"/>
                      <a:pt x="234590" y="1853"/>
                    </a:cubicBezTo>
                    <a:cubicBezTo>
                      <a:pt x="136349" y="-8223"/>
                      <a:pt x="59519" y="25784"/>
                      <a:pt x="22993" y="32081"/>
                    </a:cubicBezTo>
                    <a:cubicBezTo>
                      <a:pt x="-13533" y="38378"/>
                      <a:pt x="951" y="39008"/>
                      <a:pt x="15436" y="3963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037375" y="1806689"/>
                <a:ext cx="581803" cy="566627"/>
              </a:xfrm>
              <a:custGeom>
                <a:avLst/>
                <a:gdLst>
                  <a:gd name="connsiteX0" fmla="*/ 581891 w 581891"/>
                  <a:gd name="connsiteY0" fmla="*/ 0 h 566777"/>
                  <a:gd name="connsiteX1" fmla="*/ 151140 w 581891"/>
                  <a:gd name="connsiteY1" fmla="*/ 264496 h 566777"/>
                  <a:gd name="connsiteX2" fmla="*/ 0 w 581891"/>
                  <a:gd name="connsiteY2" fmla="*/ 566777 h 56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1891" h="566777">
                    <a:moveTo>
                      <a:pt x="581891" y="0"/>
                    </a:moveTo>
                    <a:cubicBezTo>
                      <a:pt x="415006" y="85016"/>
                      <a:pt x="248122" y="170033"/>
                      <a:pt x="151140" y="264496"/>
                    </a:cubicBezTo>
                    <a:cubicBezTo>
                      <a:pt x="54158" y="358959"/>
                      <a:pt x="27079" y="462868"/>
                      <a:pt x="0" y="566777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2743755" y="2090003"/>
                <a:ext cx="2132824" cy="20253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3128452" y="2909589"/>
                <a:ext cx="475773" cy="355829"/>
              </a:xfrm>
              <a:custGeom>
                <a:avLst/>
                <a:gdLst>
                  <a:gd name="connsiteX0" fmla="*/ 476093 w 476093"/>
                  <a:gd name="connsiteY0" fmla="*/ 0 h 355180"/>
                  <a:gd name="connsiteX1" fmla="*/ 302281 w 476093"/>
                  <a:gd name="connsiteY1" fmla="*/ 68013 h 355180"/>
                  <a:gd name="connsiteX2" fmla="*/ 249382 w 476093"/>
                  <a:gd name="connsiteY2" fmla="*/ 256938 h 355180"/>
                  <a:gd name="connsiteX3" fmla="*/ 113356 w 476093"/>
                  <a:gd name="connsiteY3" fmla="*/ 287166 h 355180"/>
                  <a:gd name="connsiteX4" fmla="*/ 0 w 476093"/>
                  <a:gd name="connsiteY4" fmla="*/ 355180 h 355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093" h="355180">
                    <a:moveTo>
                      <a:pt x="476093" y="0"/>
                    </a:moveTo>
                    <a:cubicBezTo>
                      <a:pt x="408079" y="12595"/>
                      <a:pt x="340066" y="25190"/>
                      <a:pt x="302281" y="68013"/>
                    </a:cubicBezTo>
                    <a:cubicBezTo>
                      <a:pt x="264496" y="110836"/>
                      <a:pt x="280869" y="220413"/>
                      <a:pt x="249382" y="256938"/>
                    </a:cubicBezTo>
                    <a:cubicBezTo>
                      <a:pt x="217894" y="293464"/>
                      <a:pt x="154920" y="270792"/>
                      <a:pt x="113356" y="287166"/>
                    </a:cubicBezTo>
                    <a:cubicBezTo>
                      <a:pt x="71792" y="303540"/>
                      <a:pt x="35896" y="329360"/>
                      <a:pt x="0" y="3551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2209530" y="3504885"/>
                <a:ext cx="2667049" cy="61047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53" name="TextBox 17"/>
              <p:cNvSpPr txBox="1">
                <a:spLocks noChangeArrowheads="1"/>
              </p:cNvSpPr>
              <p:nvPr/>
            </p:nvSpPr>
            <p:spPr bwMode="auto">
              <a:xfrm>
                <a:off x="1796210" y="1766491"/>
                <a:ext cx="94699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9pPr>
              </a:lstStyle>
              <a:p>
                <a:pPr eaLnBrk="1" hangingPunct="1"/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whisker</a:t>
                </a:r>
              </a:p>
            </p:txBody>
          </p:sp>
          <p:sp>
            <p:nvSpPr>
              <p:cNvPr id="14354" name="TextBox 18"/>
              <p:cNvSpPr txBox="1">
                <a:spLocks noChangeArrowheads="1"/>
              </p:cNvSpPr>
              <p:nvPr/>
            </p:nvSpPr>
            <p:spPr bwMode="auto">
              <a:xfrm>
                <a:off x="1300123" y="3320534"/>
                <a:ext cx="8763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Symbol" pitchFamily="18" charset="2"/>
                  <a:defRPr sz="3200">
                    <a:solidFill>
                      <a:schemeClr val="tx1"/>
                    </a:solidFill>
                    <a:latin typeface="Arial" charset="0"/>
                    <a:sym typeface="Symbol" pitchFamily="18" charset="2"/>
                  </a:defRPr>
                </a:lvl9pPr>
              </a:lstStyle>
              <a:p>
                <a:pPr eaLnBrk="1" hangingPunct="1"/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cursor</a:t>
                </a:r>
                <a:endParaRPr lang="en-US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2818520" y="2373316"/>
              <a:ext cx="221574" cy="264764"/>
            </a:xfrm>
            <a:custGeom>
              <a:avLst/>
              <a:gdLst>
                <a:gd name="connsiteX0" fmla="*/ 211597 w 221096"/>
                <a:gd name="connsiteY0" fmla="*/ 0 h 264496"/>
                <a:gd name="connsiteX1" fmla="*/ 196483 w 221096"/>
                <a:gd name="connsiteY1" fmla="*/ 105798 h 264496"/>
                <a:gd name="connsiteX2" fmla="*/ 0 w 221096"/>
                <a:gd name="connsiteY2" fmla="*/ 264496 h 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096" h="264496">
                  <a:moveTo>
                    <a:pt x="211597" y="0"/>
                  </a:moveTo>
                  <a:cubicBezTo>
                    <a:pt x="221673" y="30857"/>
                    <a:pt x="231749" y="61715"/>
                    <a:pt x="196483" y="105798"/>
                  </a:cubicBezTo>
                  <a:cubicBezTo>
                    <a:pt x="161217" y="149881"/>
                    <a:pt x="0" y="264496"/>
                    <a:pt x="0" y="26449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4819178" y="4170997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Symbol" pitchFamily="18" charset="2"/>
                <a:defRPr sz="32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eaLnBrk="1" hangingPunct="1"/>
              <a:r>
                <a:rPr lang="en-US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884252" y="2204677"/>
              <a:ext cx="989609" cy="183817"/>
            </a:xfrm>
            <a:custGeom>
              <a:avLst/>
              <a:gdLst>
                <a:gd name="connsiteX0" fmla="*/ 989970 w 989970"/>
                <a:gd name="connsiteY0" fmla="*/ 183440 h 183440"/>
                <a:gd name="connsiteX1" fmla="*/ 597005 w 989970"/>
                <a:gd name="connsiteY1" fmla="*/ 2071 h 183440"/>
                <a:gd name="connsiteX2" fmla="*/ 211596 w 989970"/>
                <a:gd name="connsiteY2" fmla="*/ 85199 h 183440"/>
                <a:gd name="connsiteX3" fmla="*/ 0 w 989970"/>
                <a:gd name="connsiteY3" fmla="*/ 85199 h 18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970" h="183440">
                  <a:moveTo>
                    <a:pt x="989970" y="183440"/>
                  </a:moveTo>
                  <a:cubicBezTo>
                    <a:pt x="858352" y="100942"/>
                    <a:pt x="726734" y="18444"/>
                    <a:pt x="597005" y="2071"/>
                  </a:cubicBezTo>
                  <a:cubicBezTo>
                    <a:pt x="467276" y="-14302"/>
                    <a:pt x="311097" y="71344"/>
                    <a:pt x="211596" y="85199"/>
                  </a:cubicBezTo>
                  <a:cubicBezTo>
                    <a:pt x="112095" y="99054"/>
                    <a:pt x="56047" y="92126"/>
                    <a:pt x="0" y="85199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 versus Border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 is a medium length computation, repeated for every pair (X,Y)</a:t>
            </a:r>
          </a:p>
          <a:p>
            <a:r>
              <a:rPr lang="en-US" sz="2400" dirty="0" smtClean="0"/>
              <a:t>Border is a longer length computation, repeated for every X</a:t>
            </a:r>
          </a:p>
          <a:p>
            <a:pPr lvl="1"/>
            <a:r>
              <a:rPr lang="en-US" sz="2400" dirty="0" smtClean="0"/>
              <a:t>The border of X determines visibility to all vertexes, as well as any other point Y</a:t>
            </a:r>
          </a:p>
          <a:p>
            <a:r>
              <a:rPr lang="en-US" sz="2400" dirty="0" smtClean="0"/>
              <a:t>Border wins by an order of magnitude</a:t>
            </a:r>
          </a:p>
          <a:p>
            <a:pPr lvl="1"/>
            <a:r>
              <a:rPr lang="en-US" sz="2400" dirty="0" smtClean="0"/>
              <a:t>Especially if X and Y are actually sets of points at which one might start or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Use the Border method to determine vertex-to-vertex visibility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Determine shortest distances among vertexes</a:t>
            </a:r>
          </a:p>
          <a:p>
            <a:pPr lvl="1">
              <a:defRPr/>
            </a:pPr>
            <a:r>
              <a:rPr lang="en-US" sz="2000" dirty="0" smtClean="0"/>
              <a:t>Consider Floyd-</a:t>
            </a:r>
            <a:r>
              <a:rPr lang="en-US" sz="2000" dirty="0" err="1" smtClean="0"/>
              <a:t>Warshall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Once X and Y are determined, use the Border method to determine point-to-point and point-to-vertex visibility</a:t>
            </a:r>
          </a:p>
          <a:p>
            <a:pPr lvl="1" indent="-342900">
              <a:defRPr/>
            </a:pPr>
            <a:r>
              <a:rPr lang="en-US" sz="2000" dirty="0" smtClean="0"/>
              <a:t>Exit if X can see 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Use brute force on visible (</a:t>
            </a:r>
            <a:r>
              <a:rPr lang="en-US" sz="2400" dirty="0" err="1" smtClean="0"/>
              <a:t>i,j</a:t>
            </a:r>
            <a:r>
              <a:rPr lang="en-US" sz="2400" dirty="0" smtClean="0"/>
              <a:t>) pairs to find the best route from X to Y</a:t>
            </a:r>
          </a:p>
          <a:p>
            <a:pPr marL="457200" lvl="1" indent="0">
              <a:buFont typeface="Symbol" pitchFamily="18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unexpected  </a:t>
            </a:r>
            <a:r>
              <a:rPr lang="en-US" dirty="0" smtClean="0"/>
              <a:t>“byproduct” of 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A Navy ship can currently find an optimal route from X to Y only by first sending a message to a Fleet Weather Center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It would therefore be useful to have a simple, web-based procedure for finding an optimal route.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Let’s call it Oceanic </a:t>
            </a:r>
            <a:r>
              <a:rPr lang="en-US" sz="2400" dirty="0"/>
              <a:t>R</a:t>
            </a:r>
            <a:r>
              <a:rPr lang="en-US" sz="2400" dirty="0" smtClean="0"/>
              <a:t>oute Finder!</a:t>
            </a: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8194" name="Picture 2" descr="C:\Users\arwashbu.ERN.000\AppData\Local\Microsoft\Windows\Temporary Internet Files\Content.IE5\V9X1M8FY\MC9003661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9335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\Desktop\ORS Excel 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50727"/>
            <a:ext cx="468788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on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613" y="2286000"/>
            <a:ext cx="4979987" cy="423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715000" y="4572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NPS Development Complete </a:t>
            </a:r>
          </a:p>
          <a:p>
            <a:pPr eaLnBrk="1" hangingPunct="1"/>
            <a:r>
              <a:rPr lang="en-US"/>
              <a:t>February 2012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33400" y="4953000"/>
            <a:ext cx="2497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Available in C2RPC </a:t>
            </a:r>
          </a:p>
          <a:p>
            <a:pPr algn="r" eaLnBrk="1" hangingPunct="1"/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200400" y="5486400"/>
            <a:ext cx="914400" cy="646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4808786" y="1295400"/>
            <a:ext cx="914400" cy="646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90032"/>
            <a:ext cx="6019800" cy="462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>
          <a:xfrm>
            <a:off x="3657600" y="133350"/>
            <a:ext cx="4953000" cy="99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Underway Replenishment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Traveling Salesman problem where the cities keep moving around on the surface of a sphere, the subject of RASP.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Here we deal with a relatively simple, embedded </a:t>
            </a:r>
            <a:r>
              <a:rPr lang="en-US" sz="2400" dirty="0" err="1" smtClean="0"/>
              <a:t>subproblem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long will it take to get from X to Y?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We assume at constant speed, so time is not involved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simple problem, were it not for various obstacles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>
          <a:xfrm>
            <a:off x="3657600" y="133350"/>
            <a:ext cx="4953000" cy="9906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Consider two approximation methods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400" dirty="0" smtClean="0"/>
              <a:t>Put some kind of a finite grid on the ocean, periodically calculate all shortest routes, store them, and look them up as needed.</a:t>
            </a:r>
          </a:p>
          <a:p>
            <a:pPr lvl="1"/>
            <a:r>
              <a:rPr lang="en-US" sz="1600" dirty="0" smtClean="0"/>
              <a:t>Move X and Y to the nearest stored points </a:t>
            </a:r>
          </a:p>
          <a:p>
            <a:pPr lvl="1"/>
            <a:r>
              <a:rPr lang="en-US" sz="1600" dirty="0" smtClean="0"/>
              <a:t>Consider winds, currents, hurricanes, etc. when defining “distance”</a:t>
            </a:r>
          </a:p>
          <a:p>
            <a:pPr lvl="1"/>
            <a:r>
              <a:rPr lang="en-US" sz="1600" dirty="0" smtClean="0"/>
              <a:t>Suffer from inaccuracies due to finite grid</a:t>
            </a:r>
          </a:p>
          <a:p>
            <a:r>
              <a:rPr lang="en-US" sz="2400" dirty="0" smtClean="0"/>
              <a:t>Don’t grid the ocean, and face the fact that routing calculations cannot be completed until X and Y are known.</a:t>
            </a:r>
          </a:p>
          <a:p>
            <a:pPr lvl="1"/>
            <a:r>
              <a:rPr lang="en-US" sz="1800" dirty="0" smtClean="0"/>
              <a:t>A different kind of approximation (symmetric shortest path)</a:t>
            </a:r>
          </a:p>
          <a:p>
            <a:pPr lvl="1"/>
            <a:r>
              <a:rPr lang="en-US" sz="1800" dirty="0" smtClean="0"/>
              <a:t>Suffer because “distance” will have to be geometric</a:t>
            </a:r>
          </a:p>
          <a:p>
            <a:pPr lvl="1"/>
            <a:r>
              <a:rPr lang="en-US" sz="1800" dirty="0" smtClean="0"/>
              <a:t>The subject of this talk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3657600" y="133350"/>
            <a:ext cx="4953000" cy="99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Obstacles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800" dirty="0" smtClean="0"/>
              <a:t>Landmasses such as America and Cyprus</a:t>
            </a:r>
          </a:p>
          <a:p>
            <a:pPr lvl="1"/>
            <a:r>
              <a:rPr lang="en-US" sz="2000" dirty="0" smtClean="0"/>
              <a:t>41 in our current database</a:t>
            </a:r>
          </a:p>
          <a:p>
            <a:r>
              <a:rPr lang="en-US" sz="2800" dirty="0" smtClean="0"/>
              <a:t>Each described by a clockwise “connect the dots” exercise (a spherical polygon)</a:t>
            </a:r>
          </a:p>
          <a:p>
            <a:pPr lvl="1"/>
            <a:r>
              <a:rPr lang="en-US" sz="2400" dirty="0" smtClean="0"/>
              <a:t>The dots are called “vertexes”</a:t>
            </a:r>
          </a:p>
          <a:p>
            <a:pPr lvl="1"/>
            <a:r>
              <a:rPr lang="en-US" sz="2400" dirty="0" smtClean="0"/>
              <a:t>The connecting arcs are called “segments”</a:t>
            </a:r>
          </a:p>
          <a:p>
            <a:pPr lvl="2"/>
            <a:r>
              <a:rPr lang="en-US" sz="2000" dirty="0" smtClean="0"/>
              <a:t>Great circle fragments with length &lt; </a:t>
            </a:r>
            <a:r>
              <a:rPr lang="el-GR" sz="2000" dirty="0" smtClean="0"/>
              <a:t>π</a:t>
            </a:r>
            <a:r>
              <a:rPr lang="en-US" sz="2000" dirty="0" smtClean="0"/>
              <a:t> Earth radii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3657600" y="133350"/>
            <a:ext cx="4953000" cy="9906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An interesting and useful fact about Earth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800" dirty="0" smtClean="0"/>
              <a:t>Every contiguous land mass will fit in a hemisphere</a:t>
            </a:r>
          </a:p>
          <a:p>
            <a:pPr lvl="1"/>
            <a:r>
              <a:rPr lang="en-US" sz="2000" dirty="0" smtClean="0"/>
              <a:t>Even </a:t>
            </a:r>
            <a:r>
              <a:rPr lang="en-US" sz="2000" dirty="0" err="1" smtClean="0"/>
              <a:t>EurAfrica</a:t>
            </a:r>
            <a:r>
              <a:rPr lang="en-US" sz="2000" dirty="0" smtClean="0"/>
              <a:t> before the Suez Canal</a:t>
            </a:r>
          </a:p>
          <a:p>
            <a:pPr lvl="1"/>
            <a:r>
              <a:rPr lang="en-US" sz="2000" dirty="0" smtClean="0"/>
              <a:t>Thank heavens the Asia-America connection is now wet!</a:t>
            </a:r>
          </a:p>
          <a:p>
            <a:r>
              <a:rPr lang="en-US" sz="2800" dirty="0" smtClean="0"/>
              <a:t>Therefore every obstacle has a convex hull</a:t>
            </a:r>
          </a:p>
          <a:p>
            <a:pPr lvl="1"/>
            <a:r>
              <a:rPr lang="en-US" sz="2000" dirty="0" smtClean="0"/>
              <a:t>Half of a baseball cover will not fit in a hemisphere, and therefore does not have a convex hull, but luckily Earth does not have any such obstacles</a:t>
            </a:r>
          </a:p>
          <a:p>
            <a:pPr lvl="1"/>
            <a:r>
              <a:rPr lang="en-US" sz="2000" dirty="0" smtClean="0"/>
              <a:t>However, many obstacles on Earth are not convex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title"/>
          </p:nvPr>
        </p:nvSpPr>
        <p:spPr>
          <a:xfrm>
            <a:off x="3657600" y="133350"/>
            <a:ext cx="4953000" cy="9906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Observation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400" smtClean="0"/>
              <a:t>The shortest path will either go directly from X to Y, or, if X cannot “see” Y because of some intervening obstacle, the shortest path will go from X to some vertex i that is visible from X, then from i to some vertex j (the two vertexes might be the same), etc., and then finally from j to Y that is visible from j.</a:t>
            </a:r>
          </a:p>
        </p:txBody>
      </p:sp>
      <p:graphicFrame>
        <p:nvGraphicFramePr>
          <p:cNvPr id="7182" name="Object 1"/>
          <p:cNvGraphicFramePr>
            <a:graphicFrameLocks noChangeAspect="1"/>
          </p:cNvGraphicFramePr>
          <p:nvPr/>
        </p:nvGraphicFramePr>
        <p:xfrm>
          <a:off x="3048000" y="47244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1384200" imgH="380880" progId="Equation.DSMT4">
                  <p:embed/>
                </p:oleObj>
              </mc:Choice>
              <mc:Fallback>
                <p:oleObj name="Equation" r:id="rId4" imgW="138420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4400"/>
                        <a:ext cx="304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3657600" y="133350"/>
            <a:ext cx="4953000" cy="990600"/>
          </a:xfrm>
          <a:noFill/>
        </p:spPr>
        <p:txBody>
          <a:bodyPr/>
          <a:lstStyle/>
          <a:p>
            <a:pPr eaLnBrk="1" hangingPunct="1"/>
            <a:r>
              <a:rPr lang="en-US" sz="3200" smtClean="0"/>
              <a:t>Therefore …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400" dirty="0" smtClean="0"/>
              <a:t>Step 1: Compute and store the shortest distances (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) from vertex i to vertex j, for all i and j</a:t>
            </a:r>
          </a:p>
          <a:p>
            <a:pPr lvl="1"/>
            <a:r>
              <a:rPr lang="en-US" sz="2000" dirty="0" smtClean="0"/>
              <a:t>These are the “static” computations, and can therefore take lots of time (~1000 vertexes)</a:t>
            </a:r>
          </a:p>
          <a:p>
            <a:r>
              <a:rPr lang="en-US" sz="2400" dirty="0" smtClean="0"/>
              <a:t>Step 2: Once X and Y are known, determine which vertexes are visible from X and from Y</a:t>
            </a:r>
          </a:p>
          <a:p>
            <a:pPr lvl="1"/>
            <a:r>
              <a:rPr lang="en-US" sz="2000" dirty="0" smtClean="0"/>
              <a:t>If Y is visible from X, the shortest route is direct, so quit</a:t>
            </a:r>
          </a:p>
          <a:p>
            <a:r>
              <a:rPr lang="en-US" sz="2400" dirty="0" smtClean="0"/>
              <a:t>Step 3: for all feasible pairs (</a:t>
            </a:r>
            <a:r>
              <a:rPr lang="en-US" sz="2400" dirty="0" err="1" smtClean="0"/>
              <a:t>i,j</a:t>
            </a:r>
            <a:r>
              <a:rPr lang="en-US" sz="2400" dirty="0" smtClean="0"/>
              <a:t>) sum three distances and then choose the minimum (brute force)</a:t>
            </a:r>
          </a:p>
          <a:p>
            <a:pPr lvl="1"/>
            <a:r>
              <a:rPr lang="en-US" sz="2000" dirty="0" smtClean="0"/>
              <a:t>Steps 2 and 3 are the “dynamic” computations, which must be fast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3581400" y="133350"/>
            <a:ext cx="5334000" cy="99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Visibility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800" dirty="0" smtClean="0"/>
              <a:t>Static and dynamic computations both depend on first establishing visibility</a:t>
            </a:r>
          </a:p>
          <a:p>
            <a:pPr lvl="1"/>
            <a:r>
              <a:rPr lang="en-US" sz="2000" dirty="0" smtClean="0"/>
              <a:t>A symmetric relationship between X and Y</a:t>
            </a:r>
          </a:p>
          <a:p>
            <a:pPr lvl="1"/>
            <a:r>
              <a:rPr lang="en-US" sz="2000" dirty="0" smtClean="0"/>
              <a:t>Usually obvious to a human eyeball viewing Earth</a:t>
            </a:r>
          </a:p>
          <a:p>
            <a:pPr lvl="1"/>
            <a:r>
              <a:rPr lang="en-US" sz="2000" dirty="0" smtClean="0"/>
              <a:t>Nontrivial analytically, and the core of the problem</a:t>
            </a:r>
          </a:p>
          <a:p>
            <a:r>
              <a:rPr lang="en-US" sz="2800" dirty="0" smtClean="0"/>
              <a:t>We have tested two analytic methods for determining visibility: the segment intersection (SI) method and the Border method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66"/>
              </a:buClr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>
          <a:xfrm>
            <a:off x="3581400" y="133350"/>
            <a:ext cx="5334000" cy="99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Visibility (SI method)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  <a:noFill/>
        </p:spPr>
        <p:txBody>
          <a:bodyPr/>
          <a:lstStyle/>
          <a:p>
            <a:r>
              <a:rPr lang="en-US" sz="2800" smtClean="0"/>
              <a:t>If X and Y are both “wet”, then X can see Y if and only if the (minimal) great circle segment connecting X to Y intersects no segment defining the border of any obstacle</a:t>
            </a:r>
          </a:p>
          <a:p>
            <a:pPr lvl="1"/>
            <a:r>
              <a:rPr lang="en-US" sz="1600" smtClean="0"/>
              <a:t>Also true if X and Y are vertexes, provided one is careful about the meaning of “intersect”</a:t>
            </a:r>
          </a:p>
          <a:p>
            <a:pPr lvl="1"/>
            <a:r>
              <a:rPr lang="en-US" sz="1600" smtClean="0"/>
              <a:t>One can gamble and test for an intersection with the obstacle’s convex hull </a:t>
            </a:r>
          </a:p>
          <a:p>
            <a:pPr lvl="1"/>
            <a:r>
              <a:rPr lang="en-US" sz="1600" smtClean="0"/>
              <a:t>Every pair (X,Y) requires an independent visibility calculation (1000x1000x1000 static intersection tests if there are 1000 vertexes)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S">
  <a:themeElements>
    <a:clrScheme name="">
      <a:dk1>
        <a:srgbClr val="000066"/>
      </a:dk1>
      <a:lt1>
        <a:srgbClr val="FFFFFF"/>
      </a:lt1>
      <a:dk2>
        <a:srgbClr val="000066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56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NP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NP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066C66C21BEF4DA5FF9FE4B19C90C5" ma:contentTypeVersion="19" ma:contentTypeDescription="Create a new document." ma:contentTypeScope="" ma:versionID="4af1a90c963b4b54f4b5dcf128fccf75">
  <xsd:schema xmlns:xsd="http://www.w3.org/2001/XMLSchema" xmlns:xs="http://www.w3.org/2001/XMLSchema" xmlns:p="http://schemas.microsoft.com/office/2006/metadata/properties" xmlns:ns2="99473c81-f1be-44ec-b35a-081ba5dc1748" xmlns:ns3="3c8c798b-c680-4c2c-9071-f0afa7204aeb" targetNamespace="http://schemas.microsoft.com/office/2006/metadata/properties" ma:root="true" ma:fieldsID="0fa1fe6fffaa5e3f28e2b3bbf2b0d43f" ns2:_="" ns3:_="">
    <xsd:import namespace="99473c81-f1be-44ec-b35a-081ba5dc1748"/>
    <xsd:import namespace="3c8c798b-c680-4c2c-9071-f0afa7204aeb"/>
    <xsd:element name="properties">
      <xsd:complexType>
        <xsd:sequence>
          <xsd:element name="documentManagement">
            <xsd:complexType>
              <xsd:all>
                <xsd:element ref="ns2:LastSyn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GrantedUserAccess" minOccurs="0"/>
                <xsd:element ref="ns2:Link" minOccurs="0"/>
                <xsd:element ref="ns2:Sync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73c81-f1be-44ec-b35a-081ba5dc1748" elementFormDefault="qualified">
    <xsd:import namespace="http://schemas.microsoft.com/office/2006/documentManagement/types"/>
    <xsd:import namespace="http://schemas.microsoft.com/office/infopath/2007/PartnerControls"/>
    <xsd:element name="LastSync" ma:index="8" nillable="true" ma:displayName="LastSync" ma:format="DateTime" ma:internalName="LastSync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3d128b-9ae0-43bc-bb56-1c8870922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GrantedUserAccess" ma:index="24" nillable="true" ma:displayName="Granted User Access" ma:default="0" ma:format="Dropdown" ma:internalName="GrantedUserAccess">
      <xsd:simpleType>
        <xsd:restriction base="dms:Boolean"/>
      </xsd:simpleType>
    </xsd:element>
    <xsd:element name="Link" ma:index="25" nillable="true" ma:displayName="Link" ma:format="Dropdown" ma:internalName="Link">
      <xsd:simpleType>
        <xsd:restriction base="dms:Note">
          <xsd:maxLength value="255"/>
        </xsd:restriction>
      </xsd:simpleType>
    </xsd:element>
    <xsd:element name="SyncStatus" ma:index="26" nillable="true" ma:displayName="Sync Status" ma:default="Needs to by syncd" ma:format="Dropdown" ma:internalName="SyncStatus">
      <xsd:simpleType>
        <xsd:restriction base="dms:Choice">
          <xsd:enumeration value="Needs to by syncd"/>
          <xsd:enumeration value="Completed and Confirmed"/>
          <xsd:enumeration value="Synced (Needs to be confirmed)"/>
          <xsd:enumeration value="Failed (Needs to be fixed)"/>
          <xsd:enumeration value="Site Has Errors (Sync Completed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c798b-c680-4c2c-9071-f0afa7204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a222e41-595b-4f22-ad51-37e9b29cb2c5}" ma:internalName="TaxCatchAll" ma:showField="CatchAllData" ma:web="3c8c798b-c680-4c2c-9071-f0afa7204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antedUserAccess xmlns="99473c81-f1be-44ec-b35a-081ba5dc1748">false</GrantedUserAccess>
    <SyncStatus xmlns="99473c81-f1be-44ec-b35a-081ba5dc1748">Needs to by syncd</SyncStatus>
    <LastSync xmlns="99473c81-f1be-44ec-b35a-081ba5dc1748" xsi:nil="true"/>
    <Link xmlns="99473c81-f1be-44ec-b35a-081ba5dc1748" xsi:nil="true"/>
    <lcf76f155ced4ddcb4097134ff3c332f xmlns="99473c81-f1be-44ec-b35a-081ba5dc1748">
      <Terms xmlns="http://schemas.microsoft.com/office/infopath/2007/PartnerControls"/>
    </lcf76f155ced4ddcb4097134ff3c332f>
    <TaxCatchAll xmlns="3c8c798b-c680-4c2c-9071-f0afa7204aeb" xsi:nil="true"/>
  </documentManagement>
</p:properties>
</file>

<file path=customXml/itemProps1.xml><?xml version="1.0" encoding="utf-8"?>
<ds:datastoreItem xmlns:ds="http://schemas.openxmlformats.org/officeDocument/2006/customXml" ds:itemID="{225D68C8-1AA3-46DC-993B-182D6E345BFE}"/>
</file>

<file path=customXml/itemProps2.xml><?xml version="1.0" encoding="utf-8"?>
<ds:datastoreItem xmlns:ds="http://schemas.openxmlformats.org/officeDocument/2006/customXml" ds:itemID="{CD690190-5F34-4AFF-8C0E-F587098BCD14}"/>
</file>

<file path=customXml/itemProps3.xml><?xml version="1.0" encoding="utf-8"?>
<ds:datastoreItem xmlns:ds="http://schemas.openxmlformats.org/officeDocument/2006/customXml" ds:itemID="{A65559CD-528A-469F-993B-3419B89C32E7}"/>
</file>

<file path=docProps/app.xml><?xml version="1.0" encoding="utf-8"?>
<Properties xmlns="http://schemas.openxmlformats.org/officeDocument/2006/extended-properties" xmlns:vt="http://schemas.openxmlformats.org/officeDocument/2006/docPropsVTypes">
  <Template>NPS</Template>
  <TotalTime>936</TotalTime>
  <Pages>8877712</Pages>
  <Words>1146</Words>
  <Application>Microsoft Office PowerPoint</Application>
  <PresentationFormat>On-screen Show (4:3)</PresentationFormat>
  <Paragraphs>166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NPS</vt:lpstr>
      <vt:lpstr>Equation</vt:lpstr>
      <vt:lpstr>Oceanic Shortest Routes</vt:lpstr>
      <vt:lpstr>Underway Replenishment</vt:lpstr>
      <vt:lpstr>Consider two approximation methods</vt:lpstr>
      <vt:lpstr>Obstacles</vt:lpstr>
      <vt:lpstr>An interesting and useful fact about Earth</vt:lpstr>
      <vt:lpstr>Observation</vt:lpstr>
      <vt:lpstr>Therefore …</vt:lpstr>
      <vt:lpstr>Visibility</vt:lpstr>
      <vt:lpstr>Visibility (SI method)</vt:lpstr>
      <vt:lpstr>The Border method</vt:lpstr>
      <vt:lpstr>PowerPoint Presentation</vt:lpstr>
      <vt:lpstr>An obstacle and its chains</vt:lpstr>
      <vt:lpstr>Spherical Topology</vt:lpstr>
      <vt:lpstr>Finding the border of X</vt:lpstr>
      <vt:lpstr>SI versus Border</vt:lpstr>
      <vt:lpstr>Shortest path summary</vt:lpstr>
      <vt:lpstr>An unexpected  “byproduct” of our work</vt:lpstr>
      <vt:lpstr>PowerPoint Presentation</vt:lpstr>
      <vt:lpstr>PowerPoint Presentation</vt:lpstr>
    </vt:vector>
  </TitlesOfParts>
  <Company>Naval Postgraduate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 Module (DPM)</dc:title>
  <dc:creator>arwashbu</dc:creator>
  <cp:lastModifiedBy>arwashbu</cp:lastModifiedBy>
  <cp:revision>64</cp:revision>
  <cp:lastPrinted>1997-12-14T23:46:27Z</cp:lastPrinted>
  <dcterms:created xsi:type="dcterms:W3CDTF">2005-11-07T21:06:42Z</dcterms:created>
  <dcterms:modified xsi:type="dcterms:W3CDTF">2012-05-11T20:06:38Z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0x0101003F066C66C21BEF4DA5FF9FE4B19C90C5</vt:lpwstr>
  </property>
</Properties>
</file>