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9.xml" ContentType="application/vnd.openxmlformats-officedocument.presentationml.slide+xml"/>
  <Override PartName="/ppt/slides/slide5.xml" ContentType="application/vnd.openxmlformats-officedocument.presentationml.slide+xml"/>
  <Override PartName="/ppt/slides/slide12.xml" ContentType="application/vnd.openxmlformats-officedocument.presentationml.slide+xml"/>
  <Override PartName="/ppt/slides/slide6.xml" ContentType="application/vnd.openxmlformats-officedocument.presentationml.slide+xml"/>
  <Override PartName="/ppt/slides/slide15.xml" ContentType="application/vnd.openxmlformats-officedocument.presentationml.slide+xml"/>
  <Override PartName="/ppt/slides/slide7.xml" ContentType="application/vnd.openxmlformats-officedocument.presentationml.slide+xml"/>
  <Override PartName="/ppt/slides/slide13.xml" ContentType="application/vnd.openxmlformats-officedocument.presentationml.slide+xml"/>
  <Override PartName="/ppt/slides/slide8.xml" ContentType="application/vnd.openxmlformats-officedocument.presentationml.slide+xml"/>
  <Override PartName="/ppt/slides/slide14.xml" ContentType="application/vnd.openxmlformats-officedocument.presentationml.slide+xml"/>
  <Override PartName="/ppt/slides/slide10.xml" ContentType="application/vnd.openxmlformats-officedocument.presentationml.slide+xml"/>
  <Override PartName="/ppt/slides/slide16.xml" ContentType="application/vnd.openxmlformats-officedocument.presentationml.slide+xml"/>
  <Override PartName="/ppt/slides/slide11.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1.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17.xml" ContentType="application/vnd.openxmlformats-officedocument.presentationml.slide+xml"/>
  <Override PartName="/ppt/slides/slide3.xml" ContentType="application/vnd.openxmlformats-officedocument.presentationml.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22.xml" ContentType="application/vnd.openxmlformats-officedocument.presentationml.slideLayout+xml"/>
  <Override PartName="/ppt/slideLayouts/slideLayout21.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Slides/notesSlide3.xml" ContentType="application/vnd.openxmlformats-officedocument.presentationml.notesSlide+xml"/>
  <Override PartName="/ppt/notesSlides/notesSlide5.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11.xml" ContentType="application/vnd.openxmlformats-officedocument.presentationml.notesSlide+xml"/>
  <Override PartName="/ppt/notesSlides/notesSlide4.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10.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4.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2"/>
  </p:notesMasterIdLst>
  <p:handoutMasterIdLst>
    <p:handoutMasterId r:id="rId23"/>
  </p:handoutMasterIdLst>
  <p:sldIdLst>
    <p:sldId id="274" r:id="rId3"/>
    <p:sldId id="275" r:id="rId4"/>
    <p:sldId id="277" r:id="rId5"/>
    <p:sldId id="278" r:id="rId6"/>
    <p:sldId id="266" r:id="rId7"/>
    <p:sldId id="268" r:id="rId8"/>
    <p:sldId id="269" r:id="rId9"/>
    <p:sldId id="276" r:id="rId10"/>
    <p:sldId id="280" r:id="rId11"/>
    <p:sldId id="261" r:id="rId12"/>
    <p:sldId id="267" r:id="rId13"/>
    <p:sldId id="279" r:id="rId14"/>
    <p:sldId id="270" r:id="rId15"/>
    <p:sldId id="265" r:id="rId16"/>
    <p:sldId id="271" r:id="rId17"/>
    <p:sldId id="273" r:id="rId18"/>
    <p:sldId id="282" r:id="rId19"/>
    <p:sldId id="262" r:id="rId20"/>
    <p:sldId id="281"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90" autoAdjust="0"/>
    <p:restoredTop sz="94660"/>
  </p:normalViewPr>
  <p:slideViewPr>
    <p:cSldViewPr>
      <p:cViewPr varScale="1">
        <p:scale>
          <a:sx n="106" d="100"/>
          <a:sy n="106" d="100"/>
        </p:scale>
        <p:origin x="-1692"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28" Type="http://schemas.openxmlformats.org/officeDocument/2006/relationships/customXml" Target="../customXml/item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 Id="rId30"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49A35FE-361D-491E-98E7-B2BBE6D478F0}" type="datetimeFigureOut">
              <a:rPr lang="en-US" smtClean="0"/>
              <a:t>7/12/2011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5D9AC04-72D8-412B-BFE6-1AFDCACF33F4}"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3F13083-FEE9-4203-9663-9FE98AE8BD3D}" type="datetimeFigureOut">
              <a:rPr lang="en-US" smtClean="0"/>
              <a:pPr/>
              <a:t>7/12/2011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52487D7-4D9C-4A3F-AF0A-9B607BFFAC9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p:spPr>
      </p:sp>
      <p:sp>
        <p:nvSpPr>
          <p:cNvPr id="184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8436" name="Slide Number Placeholder 3"/>
          <p:cNvSpPr>
            <a:spLocks noGrp="1"/>
          </p:cNvSpPr>
          <p:nvPr>
            <p:ph type="sldNum" sz="quarter" idx="5"/>
          </p:nvPr>
        </p:nvSpPr>
        <p:spPr bwMode="auto">
          <a:noFill/>
          <a:ln>
            <a:miter lim="800000"/>
            <a:headEnd/>
            <a:tailEnd/>
          </a:ln>
        </p:spPr>
        <p:txBody>
          <a:bodyPr/>
          <a:lstStyle/>
          <a:p>
            <a:fld id="{84B8F2EE-9AD1-4CDC-843A-4F76529D1818}"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52487D7-4D9C-4A3F-AF0A-9B607BFFAC91}"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031"/>
          <p:cNvSpPr>
            <a:spLocks noGrp="1" noChangeArrowheads="1"/>
          </p:cNvSpPr>
          <p:nvPr>
            <p:ph type="sldNum" sz="quarter" idx="5"/>
          </p:nvPr>
        </p:nvSpPr>
        <p:spPr bwMode="auto">
          <a:noFill/>
          <a:ln>
            <a:miter lim="800000"/>
            <a:headEnd/>
            <a:tailEnd/>
          </a:ln>
        </p:spPr>
        <p:txBody>
          <a:bodyPr/>
          <a:lstStyle/>
          <a:p>
            <a:fld id="{C19E6E12-B421-4BD9-B990-63513B5EE99F}" type="slidenum">
              <a:rPr lang="en-US" smtClean="0">
                <a:solidFill>
                  <a:srgbClr val="000000"/>
                </a:solidFill>
              </a:rPr>
              <a:pPr/>
              <a:t>11</a:t>
            </a:fld>
            <a:endParaRPr lang="en-US" smtClean="0">
              <a:solidFill>
                <a:srgbClr val="000000"/>
              </a:solidFill>
            </a:endParaRPr>
          </a:p>
        </p:txBody>
      </p:sp>
      <p:sp>
        <p:nvSpPr>
          <p:cNvPr id="21507" name="Rectangle 7"/>
          <p:cNvSpPr txBox="1">
            <a:spLocks noGrp="1" noChangeArrowheads="1"/>
          </p:cNvSpPr>
          <p:nvPr/>
        </p:nvSpPr>
        <p:spPr bwMode="auto">
          <a:xfrm>
            <a:off x="3883025" y="8685214"/>
            <a:ext cx="2973388" cy="457200"/>
          </a:xfrm>
          <a:prstGeom prst="rect">
            <a:avLst/>
          </a:prstGeom>
          <a:noFill/>
          <a:ln w="9525">
            <a:noFill/>
            <a:miter lim="800000"/>
            <a:headEnd/>
            <a:tailEnd/>
          </a:ln>
        </p:spPr>
        <p:txBody>
          <a:bodyPr lIns="91406" tIns="45702" rIns="91406" bIns="45702" anchor="b"/>
          <a:lstStyle/>
          <a:p>
            <a:pPr algn="r" fontAlgn="base">
              <a:spcBef>
                <a:spcPct val="0"/>
              </a:spcBef>
              <a:spcAft>
                <a:spcPct val="0"/>
              </a:spcAft>
            </a:pPr>
            <a:fld id="{E56AABDD-A99E-4C8F-AE2D-1F4BE2EF90B5}" type="slidenum">
              <a:rPr lang="en-US" sz="1200">
                <a:solidFill>
                  <a:srgbClr val="000000"/>
                </a:solidFill>
                <a:ea typeface="ＭＳ Ｐゴシック" charset="-128"/>
              </a:rPr>
              <a:pPr algn="r" fontAlgn="base">
                <a:spcBef>
                  <a:spcPct val="0"/>
                </a:spcBef>
                <a:spcAft>
                  <a:spcPct val="0"/>
                </a:spcAft>
              </a:pPr>
              <a:t>11</a:t>
            </a:fld>
            <a:endParaRPr lang="en-US" sz="1200" dirty="0">
              <a:solidFill>
                <a:srgbClr val="000000"/>
              </a:solidFill>
              <a:ea typeface="ＭＳ Ｐゴシック" charset="-128"/>
            </a:endParaRPr>
          </a:p>
        </p:txBody>
      </p:sp>
      <p:sp>
        <p:nvSpPr>
          <p:cNvPr id="21508" name="Rectangle 2"/>
          <p:cNvSpPr>
            <a:spLocks noGrp="1" noRot="1" noChangeAspect="1" noChangeArrowheads="1" noTextEdit="1"/>
          </p:cNvSpPr>
          <p:nvPr>
            <p:ph type="sldImg"/>
          </p:nvPr>
        </p:nvSpPr>
        <p:spPr bwMode="auto">
          <a:xfrm>
            <a:off x="1154113" y="677863"/>
            <a:ext cx="4559300" cy="3421062"/>
          </a:xfrm>
          <a:noFill/>
          <a:ln>
            <a:solidFill>
              <a:srgbClr val="000000"/>
            </a:solidFill>
            <a:miter lim="800000"/>
            <a:headEnd/>
            <a:tailEnd/>
          </a:ln>
        </p:spPr>
      </p:sp>
      <p:sp>
        <p:nvSpPr>
          <p:cNvPr id="21509" name="Rectangle 3"/>
          <p:cNvSpPr>
            <a:spLocks noGrp="1" noChangeArrowheads="1"/>
          </p:cNvSpPr>
          <p:nvPr>
            <p:ph type="body" idx="1"/>
          </p:nvPr>
        </p:nvSpPr>
        <p:spPr bwMode="auto">
          <a:xfrm>
            <a:off x="906464" y="4324350"/>
            <a:ext cx="5045075" cy="4102100"/>
          </a:xfrm>
          <a:noFill/>
        </p:spPr>
        <p:txBody>
          <a:bodyPr wrap="square" tIns="45702" bIns="45702"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52487D7-4D9C-4A3F-AF0A-9B607BFFAC91}"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52487D7-4D9C-4A3F-AF0A-9B607BFFAC91}"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52487D7-4D9C-4A3F-AF0A-9B607BFFAC91}"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52487D7-4D9C-4A3F-AF0A-9B607BFFAC91}"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52487D7-4D9C-4A3F-AF0A-9B607BFFAC91}"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52487D7-4D9C-4A3F-AF0A-9B607BFFAC91}"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52487D7-4D9C-4A3F-AF0A-9B607BFFAC91}"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52487D7-4D9C-4A3F-AF0A-9B607BFFAC91}"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9460" name="Slide Number Placeholder 3"/>
          <p:cNvSpPr>
            <a:spLocks noGrp="1"/>
          </p:cNvSpPr>
          <p:nvPr>
            <p:ph type="sldNum" sz="quarter" idx="5"/>
          </p:nvPr>
        </p:nvSpPr>
        <p:spPr bwMode="auto">
          <a:noFill/>
          <a:ln>
            <a:miter lim="800000"/>
            <a:headEnd/>
            <a:tailEnd/>
          </a:ln>
        </p:spPr>
        <p:txBody>
          <a:bodyPr/>
          <a:lstStyle/>
          <a:p>
            <a:fld id="{D63241C9-638F-45AE-98F3-74D9D4003AB5}" type="slidenum">
              <a:rPr lang="en-US" smtClean="0"/>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B2B99877-DB05-431E-A760-CCEB4C82F213}"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0484" name="Slide Number Placeholder 3"/>
          <p:cNvSpPr>
            <a:spLocks noGrp="1"/>
          </p:cNvSpPr>
          <p:nvPr>
            <p:ph type="sldNum" sz="quarter" idx="5"/>
          </p:nvPr>
        </p:nvSpPr>
        <p:spPr bwMode="auto">
          <a:noFill/>
          <a:ln>
            <a:miter lim="800000"/>
            <a:headEnd/>
            <a:tailEnd/>
          </a:ln>
        </p:spPr>
        <p:txBody>
          <a:bodyPr/>
          <a:lstStyle/>
          <a:p>
            <a:fld id="{40F9923B-727C-41D2-B1F7-931526F4BF00}" type="slidenum">
              <a:rPr lang="en-US" smtClean="0"/>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031"/>
          <p:cNvSpPr>
            <a:spLocks noGrp="1" noChangeArrowheads="1"/>
          </p:cNvSpPr>
          <p:nvPr>
            <p:ph type="sldNum" sz="quarter" idx="5"/>
          </p:nvPr>
        </p:nvSpPr>
        <p:spPr bwMode="auto">
          <a:noFill/>
          <a:ln>
            <a:miter lim="800000"/>
            <a:headEnd/>
            <a:tailEnd/>
          </a:ln>
        </p:spPr>
        <p:txBody>
          <a:bodyPr/>
          <a:lstStyle/>
          <a:p>
            <a:fld id="{C19E6E12-B421-4BD9-B990-63513B5EE99F}" type="slidenum">
              <a:rPr lang="en-US" smtClean="0">
                <a:solidFill>
                  <a:srgbClr val="000000"/>
                </a:solidFill>
              </a:rPr>
              <a:pPr/>
              <a:t>5</a:t>
            </a:fld>
            <a:endParaRPr lang="en-US" smtClean="0">
              <a:solidFill>
                <a:srgbClr val="000000"/>
              </a:solidFill>
            </a:endParaRPr>
          </a:p>
        </p:txBody>
      </p:sp>
      <p:sp>
        <p:nvSpPr>
          <p:cNvPr id="21507" name="Rectangle 7"/>
          <p:cNvSpPr txBox="1">
            <a:spLocks noGrp="1" noChangeArrowheads="1"/>
          </p:cNvSpPr>
          <p:nvPr/>
        </p:nvSpPr>
        <p:spPr bwMode="auto">
          <a:xfrm>
            <a:off x="3883025" y="8685214"/>
            <a:ext cx="2973388" cy="457200"/>
          </a:xfrm>
          <a:prstGeom prst="rect">
            <a:avLst/>
          </a:prstGeom>
          <a:noFill/>
          <a:ln w="9525">
            <a:noFill/>
            <a:miter lim="800000"/>
            <a:headEnd/>
            <a:tailEnd/>
          </a:ln>
        </p:spPr>
        <p:txBody>
          <a:bodyPr lIns="91406" tIns="45702" rIns="91406" bIns="45702" anchor="b"/>
          <a:lstStyle/>
          <a:p>
            <a:pPr algn="r" fontAlgn="base">
              <a:spcBef>
                <a:spcPct val="0"/>
              </a:spcBef>
              <a:spcAft>
                <a:spcPct val="0"/>
              </a:spcAft>
            </a:pPr>
            <a:fld id="{E56AABDD-A99E-4C8F-AE2D-1F4BE2EF90B5}" type="slidenum">
              <a:rPr lang="en-US" sz="1200">
                <a:solidFill>
                  <a:srgbClr val="000000"/>
                </a:solidFill>
                <a:ea typeface="ＭＳ Ｐゴシック" charset="-128"/>
              </a:rPr>
              <a:pPr algn="r" fontAlgn="base">
                <a:spcBef>
                  <a:spcPct val="0"/>
                </a:spcBef>
                <a:spcAft>
                  <a:spcPct val="0"/>
                </a:spcAft>
              </a:pPr>
              <a:t>5</a:t>
            </a:fld>
            <a:endParaRPr lang="en-US" sz="1200" dirty="0">
              <a:solidFill>
                <a:srgbClr val="000000"/>
              </a:solidFill>
              <a:ea typeface="ＭＳ Ｐゴシック" charset="-128"/>
            </a:endParaRPr>
          </a:p>
        </p:txBody>
      </p:sp>
      <p:sp>
        <p:nvSpPr>
          <p:cNvPr id="21508" name="Rectangle 2"/>
          <p:cNvSpPr>
            <a:spLocks noGrp="1" noRot="1" noChangeAspect="1" noChangeArrowheads="1" noTextEdit="1"/>
          </p:cNvSpPr>
          <p:nvPr>
            <p:ph type="sldImg"/>
          </p:nvPr>
        </p:nvSpPr>
        <p:spPr bwMode="auto">
          <a:xfrm>
            <a:off x="1154113" y="677863"/>
            <a:ext cx="4559300" cy="3421062"/>
          </a:xfrm>
          <a:noFill/>
          <a:ln>
            <a:solidFill>
              <a:srgbClr val="000000"/>
            </a:solidFill>
            <a:miter lim="800000"/>
            <a:headEnd/>
            <a:tailEnd/>
          </a:ln>
        </p:spPr>
      </p:sp>
      <p:sp>
        <p:nvSpPr>
          <p:cNvPr id="21509" name="Rectangle 3"/>
          <p:cNvSpPr>
            <a:spLocks noGrp="1" noChangeArrowheads="1"/>
          </p:cNvSpPr>
          <p:nvPr>
            <p:ph type="body" idx="1"/>
          </p:nvPr>
        </p:nvSpPr>
        <p:spPr bwMode="auto">
          <a:xfrm>
            <a:off x="906464" y="4324350"/>
            <a:ext cx="5045075" cy="4102100"/>
          </a:xfrm>
          <a:noFill/>
        </p:spPr>
        <p:txBody>
          <a:bodyPr wrap="square" tIns="45702" bIns="45702"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52487D7-4D9C-4A3F-AF0A-9B607BFFAC91}"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52487D7-4D9C-4A3F-AF0A-9B607BFFAC91}"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7652" name="Slide Number Placeholder 3"/>
          <p:cNvSpPr>
            <a:spLocks noGrp="1"/>
          </p:cNvSpPr>
          <p:nvPr>
            <p:ph type="sldNum" sz="quarter" idx="5"/>
          </p:nvPr>
        </p:nvSpPr>
        <p:spPr bwMode="auto">
          <a:noFill/>
          <a:ln>
            <a:miter lim="800000"/>
            <a:headEnd/>
            <a:tailEnd/>
          </a:ln>
        </p:spPr>
        <p:txBody>
          <a:bodyPr/>
          <a:lstStyle/>
          <a:p>
            <a:fld id="{916D66DE-46D7-41E4-85C9-548825052D43}" type="slidenum">
              <a:rPr lang="en-US" smtClean="0"/>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7652" name="Slide Number Placeholder 3"/>
          <p:cNvSpPr>
            <a:spLocks noGrp="1"/>
          </p:cNvSpPr>
          <p:nvPr>
            <p:ph type="sldNum" sz="quarter" idx="5"/>
          </p:nvPr>
        </p:nvSpPr>
        <p:spPr bwMode="auto">
          <a:noFill/>
          <a:ln>
            <a:miter lim="800000"/>
            <a:headEnd/>
            <a:tailEnd/>
          </a:ln>
        </p:spPr>
        <p:txBody>
          <a:bodyPr/>
          <a:lstStyle/>
          <a:p>
            <a:fld id="{916D66DE-46D7-41E4-85C9-548825052D43}" type="slidenum">
              <a:rPr lang="en-US" smtClean="0"/>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5514918-28E6-425B-A0B1-C633F8C4E4A9}" type="datetime1">
              <a:rPr lang="en-US" smtClean="0"/>
              <a:t>7/13/2011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4F41D1-165D-4ED8-80AB-2D07EE4FECB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8729D8-4F86-469A-BEA0-146CF9A60E0A}" type="datetime1">
              <a:rPr lang="en-US" smtClean="0"/>
              <a:t>7/13/2011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4F41D1-165D-4ED8-80AB-2D07EE4FECB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4C973B-9742-4288-AAA1-75186B8E82E8}" type="datetime1">
              <a:rPr lang="en-US" smtClean="0"/>
              <a:t>7/13/2011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4F41D1-165D-4ED8-80AB-2D07EE4FECB9}"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8" descr="MEC logo no background"/>
          <p:cNvPicPr>
            <a:picLocks noChangeAspect="1" noChangeArrowheads="1"/>
          </p:cNvPicPr>
          <p:nvPr userDrawn="1"/>
        </p:nvPicPr>
        <p:blipFill>
          <a:blip r:embed="rId2" cstate="print"/>
          <a:stretch>
            <a:fillRect/>
          </a:stretch>
        </p:blipFill>
        <p:spPr bwMode="auto">
          <a:xfrm>
            <a:off x="3460251" y="2117725"/>
            <a:ext cx="2217147" cy="2225675"/>
          </a:xfrm>
          <a:prstGeom prst="rect">
            <a:avLst/>
          </a:prstGeom>
          <a:noFill/>
          <a:ln w="9525">
            <a:noFill/>
            <a:miter lim="800000"/>
            <a:headEnd/>
            <a:tailEnd/>
          </a:ln>
        </p:spPr>
      </p:pic>
      <p:sp>
        <p:nvSpPr>
          <p:cNvPr id="11266" name="Rectangle 2"/>
          <p:cNvSpPr>
            <a:spLocks noGrp="1" noChangeArrowheads="1"/>
          </p:cNvSpPr>
          <p:nvPr>
            <p:ph type="ctrTitle"/>
          </p:nvPr>
        </p:nvSpPr>
        <p:spPr>
          <a:xfrm>
            <a:off x="685800" y="587376"/>
            <a:ext cx="7772400" cy="1470025"/>
          </a:xfrm>
        </p:spPr>
        <p:txBody>
          <a:bodyPr/>
          <a:lstStyle>
            <a:lvl1pPr algn="ctr">
              <a:defRPr/>
            </a:lvl1pPr>
          </a:lstStyle>
          <a:p>
            <a:r>
              <a:rPr lang="en-US"/>
              <a:t>Click to edit Master title style</a:t>
            </a:r>
          </a:p>
        </p:txBody>
      </p:sp>
      <p:sp>
        <p:nvSpPr>
          <p:cNvPr id="11267" name="Rectangle 3"/>
          <p:cNvSpPr>
            <a:spLocks noGrp="1" noChangeArrowheads="1"/>
          </p:cNvSpPr>
          <p:nvPr>
            <p:ph type="subTitle" idx="1"/>
          </p:nvPr>
        </p:nvSpPr>
        <p:spPr>
          <a:xfrm>
            <a:off x="1371600" y="4419600"/>
            <a:ext cx="6400800" cy="1524000"/>
          </a:xfrm>
        </p:spPr>
        <p:txBody>
          <a:bodyPr/>
          <a:lstStyle>
            <a:lvl1pPr marL="0" indent="0" algn="ctr">
              <a:buFontTx/>
              <a:buNone/>
              <a:defRPr/>
            </a:lvl1pPr>
          </a:lstStyle>
          <a:p>
            <a:r>
              <a:rPr lang="en-US"/>
              <a:t>Click to edit Master subtitle style</a:t>
            </a:r>
          </a:p>
        </p:txBody>
      </p:sp>
      <p:sp>
        <p:nvSpPr>
          <p:cNvPr id="5" name="Rectangle 4"/>
          <p:cNvSpPr>
            <a:spLocks noGrp="1" noChangeArrowheads="1"/>
          </p:cNvSpPr>
          <p:nvPr>
            <p:ph type="dt" sz="half" idx="10"/>
          </p:nvPr>
        </p:nvSpPr>
        <p:spPr>
          <a:xfrm>
            <a:off x="457200" y="6245225"/>
            <a:ext cx="2133600" cy="476250"/>
          </a:xfrm>
        </p:spPr>
        <p:txBody>
          <a:bodyPr/>
          <a:lstStyle>
            <a:lvl1pPr>
              <a:defRPr/>
            </a:lvl1pPr>
          </a:lstStyle>
          <a:p>
            <a:pPr>
              <a:defRPr/>
            </a:pPr>
            <a:fld id="{55929A6E-A139-494B-8C3E-2B00766A79CF}" type="datetime1">
              <a:rPr lang="en-US" smtClean="0">
                <a:solidFill>
                  <a:srgbClr val="000000"/>
                </a:solidFill>
              </a:rPr>
              <a:t>7/13/2011</a:t>
            </a:fld>
            <a:endParaRPr lang="en-US">
              <a:solidFill>
                <a:srgbClr val="000000"/>
              </a:solidFill>
            </a:endParaRPr>
          </a:p>
        </p:txBody>
      </p:sp>
      <p:sp>
        <p:nvSpPr>
          <p:cNvPr id="6" name="Rectangle 5"/>
          <p:cNvSpPr>
            <a:spLocks noGrp="1" noChangeArrowheads="1"/>
          </p:cNvSpPr>
          <p:nvPr>
            <p:ph type="ftr" sz="quarter" idx="11"/>
          </p:nvPr>
        </p:nvSpPr>
        <p:spPr>
          <a:xfrm>
            <a:off x="3124200" y="6245225"/>
            <a:ext cx="2895600" cy="476250"/>
          </a:xfrm>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xfrm>
            <a:off x="6553200" y="6245225"/>
            <a:ext cx="2133600" cy="476250"/>
          </a:xfrm>
        </p:spPr>
        <p:txBody>
          <a:bodyPr/>
          <a:lstStyle>
            <a:lvl1pPr>
              <a:defRPr/>
            </a:lvl1pPr>
          </a:lstStyle>
          <a:p>
            <a:pPr>
              <a:defRPr/>
            </a:pPr>
            <a:fld id="{06F824DD-EE1A-44B8-A99A-1A8C011D365D}"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sz="3600" b="0" smtClean="0">
                <a:solidFill>
                  <a:schemeClr val="tx2"/>
                </a:solidFill>
                <a:latin typeface="+mj-lt"/>
                <a:ea typeface="+mj-ea"/>
                <a:cs typeface="+mj-cs"/>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715A110-090E-4ADC-A361-C0F3AAC3A279}" type="datetime1">
              <a:rPr lang="en-US" smtClean="0">
                <a:solidFill>
                  <a:srgbClr val="000000"/>
                </a:solidFill>
              </a:rPr>
              <a:t>7/13/2011</a:t>
            </a:fld>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srgbClr val="000000"/>
              </a:solidFill>
            </a:endParaRPr>
          </a:p>
        </p:txBody>
      </p:sp>
      <p:sp>
        <p:nvSpPr>
          <p:cNvPr id="6" name="Slide Number Placeholder 5"/>
          <p:cNvSpPr>
            <a:spLocks noGrp="1"/>
          </p:cNvSpPr>
          <p:nvPr>
            <p:ph type="sldNum" sz="quarter" idx="12"/>
          </p:nvPr>
        </p:nvSpPr>
        <p:spPr>
          <a:xfrm>
            <a:off x="7162800" y="6477000"/>
            <a:ext cx="1905000" cy="304800"/>
          </a:xfrm>
        </p:spPr>
        <p:txBody>
          <a:bodyPr/>
          <a:lstStyle>
            <a:lvl1pPr>
              <a:defRPr/>
            </a:lvl1pPr>
          </a:lstStyle>
          <a:p>
            <a:pPr>
              <a:defRPr/>
            </a:pPr>
            <a:fld id="{2D3D0FAE-0FF4-4C65-A627-E0CFCC5AD5AD}"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143" indent="0">
              <a:buNone/>
              <a:defRPr sz="1800"/>
            </a:lvl2pPr>
            <a:lvl3pPr marL="914287" indent="0">
              <a:buNone/>
              <a:defRPr sz="1600"/>
            </a:lvl3pPr>
            <a:lvl4pPr marL="1371430" indent="0">
              <a:buNone/>
              <a:defRPr sz="1400"/>
            </a:lvl4pPr>
            <a:lvl5pPr marL="1828573" indent="0">
              <a:buNone/>
              <a:defRPr sz="1400"/>
            </a:lvl5pPr>
            <a:lvl6pPr marL="2285717" indent="0">
              <a:buNone/>
              <a:defRPr sz="1400"/>
            </a:lvl6pPr>
            <a:lvl7pPr marL="2742860" indent="0">
              <a:buNone/>
              <a:defRPr sz="1400"/>
            </a:lvl7pPr>
            <a:lvl8pPr marL="3200003" indent="0">
              <a:buNone/>
              <a:defRPr sz="1400"/>
            </a:lvl8pPr>
            <a:lvl9pPr marL="3657147"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E295BD21-4296-4D71-8259-07D18C2A9B2C}" type="datetime1">
              <a:rPr lang="en-US" smtClean="0">
                <a:solidFill>
                  <a:srgbClr val="000000"/>
                </a:solidFill>
              </a:rPr>
              <a:t>7/13/2011</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7F09027-85D9-4283-801A-C22CD8BDF43A}"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47800"/>
            <a:ext cx="41148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47800"/>
            <a:ext cx="41148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FE3BB17B-2AE4-46B1-93DC-F333FC3A5999}" type="datetime1">
              <a:rPr lang="en-US" smtClean="0">
                <a:solidFill>
                  <a:srgbClr val="000000"/>
                </a:solidFill>
              </a:rPr>
              <a:t>7/13/2011</a:t>
            </a:fld>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57EFD61-3AA5-48DC-8009-6BB084CB587C}"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4"/>
            <a:ext cx="4040188" cy="639762"/>
          </a:xfrm>
        </p:spPr>
        <p:txBody>
          <a:bodyPr anchor="b"/>
          <a:lstStyle>
            <a:lvl1pPr marL="0" indent="0">
              <a:buNone/>
              <a:defRPr sz="2400" b="1"/>
            </a:lvl1pPr>
            <a:lvl2pPr marL="457143" indent="0">
              <a:buNone/>
              <a:defRPr sz="2000" b="1"/>
            </a:lvl2pPr>
            <a:lvl3pPr marL="914287" indent="0">
              <a:buNone/>
              <a:defRPr sz="1800" b="1"/>
            </a:lvl3pPr>
            <a:lvl4pPr marL="1371430" indent="0">
              <a:buNone/>
              <a:defRPr sz="1600" b="1"/>
            </a:lvl4pPr>
            <a:lvl5pPr marL="1828573" indent="0">
              <a:buNone/>
              <a:defRPr sz="1600" b="1"/>
            </a:lvl5pPr>
            <a:lvl6pPr marL="2285717" indent="0">
              <a:buNone/>
              <a:defRPr sz="1600" b="1"/>
            </a:lvl6pPr>
            <a:lvl7pPr marL="2742860" indent="0">
              <a:buNone/>
              <a:defRPr sz="1600" b="1"/>
            </a:lvl7pPr>
            <a:lvl8pPr marL="3200003" indent="0">
              <a:buNone/>
              <a:defRPr sz="1600" b="1"/>
            </a:lvl8pPr>
            <a:lvl9pPr marL="3657147"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6"/>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4"/>
            <a:ext cx="4041775" cy="639762"/>
          </a:xfrm>
        </p:spPr>
        <p:txBody>
          <a:bodyPr anchor="b"/>
          <a:lstStyle>
            <a:lvl1pPr marL="0" indent="0">
              <a:buNone/>
              <a:defRPr sz="2400" b="1"/>
            </a:lvl1pPr>
            <a:lvl2pPr marL="457143" indent="0">
              <a:buNone/>
              <a:defRPr sz="2000" b="1"/>
            </a:lvl2pPr>
            <a:lvl3pPr marL="914287" indent="0">
              <a:buNone/>
              <a:defRPr sz="1800" b="1"/>
            </a:lvl3pPr>
            <a:lvl4pPr marL="1371430" indent="0">
              <a:buNone/>
              <a:defRPr sz="1600" b="1"/>
            </a:lvl4pPr>
            <a:lvl5pPr marL="1828573" indent="0">
              <a:buNone/>
              <a:defRPr sz="1600" b="1"/>
            </a:lvl5pPr>
            <a:lvl6pPr marL="2285717" indent="0">
              <a:buNone/>
              <a:defRPr sz="1600" b="1"/>
            </a:lvl6pPr>
            <a:lvl7pPr marL="2742860" indent="0">
              <a:buNone/>
              <a:defRPr sz="1600" b="1"/>
            </a:lvl7pPr>
            <a:lvl8pPr marL="3200003" indent="0">
              <a:buNone/>
              <a:defRPr sz="1600" b="1"/>
            </a:lvl8pPr>
            <a:lvl9pPr marL="3657147"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6"/>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026C7732-6E07-485B-89D8-15A287AF18F9}" type="datetime1">
              <a:rPr lang="en-US" smtClean="0">
                <a:solidFill>
                  <a:srgbClr val="000000"/>
                </a:solidFill>
              </a:rPr>
              <a:t>7/13/2011</a:t>
            </a:fld>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DE93F57D-E4FC-4DEF-86AF-4ACB2C2B5FA5}"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fld id="{B408B642-233E-4E1D-9688-217B11874587}" type="datetime1">
              <a:rPr lang="en-US" smtClean="0">
                <a:solidFill>
                  <a:srgbClr val="000000"/>
                </a:solidFill>
              </a:rPr>
              <a:t>7/13/2011</a:t>
            </a:fld>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EF4C7C75-0673-4432-9607-0B5825F982B3}"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FC18B37F-F21D-4031-8A70-29D84C8013D2}" type="datetime1">
              <a:rPr lang="en-US" smtClean="0">
                <a:solidFill>
                  <a:srgbClr val="000000"/>
                </a:solidFill>
              </a:rPr>
              <a:t>7/13/2011</a:t>
            </a:fld>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6BFAE21B-6736-472E-BE08-B6AE3E71CEF6}"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143" indent="0">
              <a:buNone/>
              <a:defRPr sz="1200"/>
            </a:lvl2pPr>
            <a:lvl3pPr marL="914287" indent="0">
              <a:buNone/>
              <a:defRPr sz="1000"/>
            </a:lvl3pPr>
            <a:lvl4pPr marL="1371430" indent="0">
              <a:buNone/>
              <a:defRPr sz="900"/>
            </a:lvl4pPr>
            <a:lvl5pPr marL="1828573" indent="0">
              <a:buNone/>
              <a:defRPr sz="900"/>
            </a:lvl5pPr>
            <a:lvl6pPr marL="2285717" indent="0">
              <a:buNone/>
              <a:defRPr sz="900"/>
            </a:lvl6pPr>
            <a:lvl7pPr marL="2742860" indent="0">
              <a:buNone/>
              <a:defRPr sz="900"/>
            </a:lvl7pPr>
            <a:lvl8pPr marL="3200003" indent="0">
              <a:buNone/>
              <a:defRPr sz="900"/>
            </a:lvl8pPr>
            <a:lvl9pPr marL="3657147"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CFAA150A-E9A4-4979-8CDC-EE871442B4CC}" type="datetime1">
              <a:rPr lang="en-US" smtClean="0">
                <a:solidFill>
                  <a:srgbClr val="000000"/>
                </a:solidFill>
              </a:rPr>
              <a:t>7/13/2011</a:t>
            </a:fld>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AAEB827-6167-471A-AC13-41183442C551}"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76C1EA-25A2-4E55-98C3-6D72BD948D71}" type="datetime1">
              <a:rPr lang="en-US" smtClean="0"/>
              <a:t>7/13/2011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4F41D1-165D-4ED8-80AB-2D07EE4FECB9}"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43" indent="0">
              <a:buNone/>
              <a:defRPr sz="2800"/>
            </a:lvl2pPr>
            <a:lvl3pPr marL="914287" indent="0">
              <a:buNone/>
              <a:defRPr sz="2400"/>
            </a:lvl3pPr>
            <a:lvl4pPr marL="1371430" indent="0">
              <a:buNone/>
              <a:defRPr sz="2000"/>
            </a:lvl4pPr>
            <a:lvl5pPr marL="1828573" indent="0">
              <a:buNone/>
              <a:defRPr sz="2000"/>
            </a:lvl5pPr>
            <a:lvl6pPr marL="2285717" indent="0">
              <a:buNone/>
              <a:defRPr sz="2000"/>
            </a:lvl6pPr>
            <a:lvl7pPr marL="2742860" indent="0">
              <a:buNone/>
              <a:defRPr sz="2000"/>
            </a:lvl7pPr>
            <a:lvl8pPr marL="3200003" indent="0">
              <a:buNone/>
              <a:defRPr sz="2000"/>
            </a:lvl8pPr>
            <a:lvl9pPr marL="3657147" indent="0">
              <a:buNone/>
              <a:defRPr sz="2000"/>
            </a:lvl9pPr>
          </a:lstStyle>
          <a:p>
            <a:pPr lvl="0"/>
            <a:endParaRPr lang="en-US" noProof="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143" indent="0">
              <a:buNone/>
              <a:defRPr sz="1200"/>
            </a:lvl2pPr>
            <a:lvl3pPr marL="914287" indent="0">
              <a:buNone/>
              <a:defRPr sz="1000"/>
            </a:lvl3pPr>
            <a:lvl4pPr marL="1371430" indent="0">
              <a:buNone/>
              <a:defRPr sz="900"/>
            </a:lvl4pPr>
            <a:lvl5pPr marL="1828573" indent="0">
              <a:buNone/>
              <a:defRPr sz="900"/>
            </a:lvl5pPr>
            <a:lvl6pPr marL="2285717" indent="0">
              <a:buNone/>
              <a:defRPr sz="900"/>
            </a:lvl6pPr>
            <a:lvl7pPr marL="2742860" indent="0">
              <a:buNone/>
              <a:defRPr sz="900"/>
            </a:lvl7pPr>
            <a:lvl8pPr marL="3200003" indent="0">
              <a:buNone/>
              <a:defRPr sz="900"/>
            </a:lvl8pPr>
            <a:lvl9pPr marL="3657147"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29A65896-AC36-4E0B-BCE5-6C1CCA0C1082}" type="datetime1">
              <a:rPr lang="en-US" smtClean="0">
                <a:solidFill>
                  <a:srgbClr val="000000"/>
                </a:solidFill>
              </a:rPr>
              <a:t>7/13/2011</a:t>
            </a:fld>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42A2E0F-074D-4947-BCF5-E3867D532F49}"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BEF7FBAA-9F9F-4D15-8161-D65588497DA3}" type="datetime1">
              <a:rPr lang="en-US" smtClean="0">
                <a:solidFill>
                  <a:srgbClr val="000000"/>
                </a:solidFill>
              </a:rPr>
              <a:t>7/13/2011</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D875558-3AB2-4ADE-96F9-80E712974756}"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38950" y="381000"/>
            <a:ext cx="215265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381000"/>
            <a:ext cx="630555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52227FA4-AF51-486E-9507-F5AA1D5940B5}" type="datetime1">
              <a:rPr lang="en-US" smtClean="0">
                <a:solidFill>
                  <a:srgbClr val="000000"/>
                </a:solidFill>
              </a:rPr>
              <a:t>7/13/2011</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68AE6F5-7893-4C88-AA1C-8D73496946E7}"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9B6A7AC-4C01-4F30-8CFC-0042D52582AE}" type="datetime1">
              <a:rPr lang="en-US" smtClean="0"/>
              <a:t>7/13/2011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4F41D1-165D-4ED8-80AB-2D07EE4FECB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9AC6E7D-2462-447F-9A49-1A353A02A2F7}" type="datetime1">
              <a:rPr lang="en-US" smtClean="0"/>
              <a:t>7/13/2011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4F41D1-165D-4ED8-80AB-2D07EE4FECB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8726734-3748-435A-963B-40F63C039BF4}" type="datetime1">
              <a:rPr lang="en-US" smtClean="0"/>
              <a:t>7/13/2011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24F41D1-165D-4ED8-80AB-2D07EE4FECB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4E7F6C8-0E5C-4C53-8853-CE55E3FE0079}" type="datetime1">
              <a:rPr lang="en-US" smtClean="0"/>
              <a:t>7/13/2011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24F41D1-165D-4ED8-80AB-2D07EE4FECB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21769B-74E2-49E4-8D7F-F1AD302CD60B}" type="datetime1">
              <a:rPr lang="en-US" smtClean="0"/>
              <a:t>7/13/2011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24F41D1-165D-4ED8-80AB-2D07EE4FECB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4BF847-7C32-48AA-A1B4-1DC8F4F9D5A5}" type="datetime1">
              <a:rPr lang="en-US" smtClean="0"/>
              <a:t>7/13/2011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4F41D1-165D-4ED8-80AB-2D07EE4FECB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900663-5A90-4CE0-90C0-6E8F3675A002}" type="datetime1">
              <a:rPr lang="en-US" smtClean="0"/>
              <a:t>7/13/2011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4F41D1-165D-4ED8-80AB-2D07EE4FECB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D389A6-2308-4081-BBF6-60C90B995E70}" type="datetime1">
              <a:rPr lang="en-US" smtClean="0"/>
              <a:t>7/13/2011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4F41D1-165D-4ED8-80AB-2D07EE4FECB9}" type="slidenum">
              <a:rPr lang="en-US" smtClean="0"/>
              <a:pPr/>
              <a:t>‹#›</a:t>
            </a:fld>
            <a:endParaRPr lang="en-US"/>
          </a:p>
        </p:txBody>
      </p:sp>
      <p:pic>
        <p:nvPicPr>
          <p:cNvPr id="7" name="Picture 10" descr="MEC logo no background"/>
          <p:cNvPicPr>
            <a:picLocks noChangeAspect="1" noChangeArrowheads="1"/>
          </p:cNvPicPr>
          <p:nvPr userDrawn="1"/>
        </p:nvPicPr>
        <p:blipFill>
          <a:blip r:embed="rId13" cstate="print"/>
          <a:stretch>
            <a:fillRect/>
          </a:stretch>
        </p:blipFill>
        <p:spPr bwMode="auto">
          <a:xfrm>
            <a:off x="173433" y="152400"/>
            <a:ext cx="1031084" cy="1035050"/>
          </a:xfrm>
          <a:prstGeom prst="rect">
            <a:avLst/>
          </a:prstGeom>
          <a:noFill/>
          <a:ln w="9525">
            <a:noFill/>
            <a:miter lim="800000"/>
            <a:headEnd/>
            <a:tailEnd/>
          </a:ln>
        </p:spPr>
      </p:pic>
      <p:sp>
        <p:nvSpPr>
          <p:cNvPr id="8" name="Line 7"/>
          <p:cNvSpPr>
            <a:spLocks noChangeShapeType="1"/>
          </p:cNvSpPr>
          <p:nvPr userDrawn="1"/>
        </p:nvSpPr>
        <p:spPr bwMode="auto">
          <a:xfrm>
            <a:off x="0" y="1219200"/>
            <a:ext cx="9144000" cy="0"/>
          </a:xfrm>
          <a:prstGeom prst="line">
            <a:avLst/>
          </a:prstGeom>
          <a:noFill/>
          <a:ln w="38100">
            <a:solidFill>
              <a:srgbClr val="FF0000"/>
            </a:solidFill>
            <a:round/>
            <a:headEnd/>
            <a:tailEnd/>
          </a:ln>
          <a:effectLst/>
        </p:spPr>
        <p:txBody>
          <a:bodyPr wrap="none" lIns="91428" tIns="45714" rIns="91428" bIns="45714" anchor="ctr"/>
          <a:lstStyle/>
          <a:p>
            <a:pPr fontAlgn="base">
              <a:spcBef>
                <a:spcPct val="0"/>
              </a:spcBef>
              <a:spcAft>
                <a:spcPct val="0"/>
              </a:spcAft>
              <a:defRPr/>
            </a:pPr>
            <a:endParaRPr lang="en-US" sz="2400">
              <a:solidFill>
                <a:srgbClr val="000000"/>
              </a:solidFill>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295400" y="381000"/>
            <a:ext cx="7696200" cy="762000"/>
          </a:xfrm>
          <a:prstGeom prst="rect">
            <a:avLst/>
          </a:prstGeom>
          <a:noFill/>
          <a:ln w="9525">
            <a:noFill/>
            <a:miter lim="800000"/>
            <a:headEnd/>
            <a:tailEnd/>
          </a:ln>
        </p:spPr>
        <p:txBody>
          <a:bodyPr vert="horz" wrap="square" lIns="91428" tIns="45714" rIns="91428" bIns="45714"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381000" y="1447800"/>
            <a:ext cx="8382000" cy="4648200"/>
          </a:xfrm>
          <a:prstGeom prst="rect">
            <a:avLst/>
          </a:prstGeom>
          <a:noFill/>
          <a:ln w="9525">
            <a:noFill/>
            <a:miter lim="800000"/>
            <a:headEnd/>
            <a:tailEnd/>
          </a:ln>
        </p:spPr>
        <p:txBody>
          <a:bodyPr vert="horz" wrap="square" lIns="91428" tIns="45714" rIns="91428" bIns="45714"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28" tIns="45714" rIns="91428" bIns="45714" numCol="1" anchor="t" anchorCtr="0" compatLnSpc="1">
            <a:prstTxWarp prst="textNoShape">
              <a:avLst/>
            </a:prstTxWarp>
          </a:bodyPr>
          <a:lstStyle>
            <a:lvl1pPr>
              <a:defRPr sz="1400">
                <a:latin typeface="Times New Roman" pitchFamily="18" charset="0"/>
                <a:ea typeface="+mn-ea"/>
              </a:defRPr>
            </a:lvl1pPr>
          </a:lstStyle>
          <a:p>
            <a:pPr fontAlgn="base">
              <a:spcBef>
                <a:spcPct val="0"/>
              </a:spcBef>
              <a:spcAft>
                <a:spcPct val="0"/>
              </a:spcAft>
              <a:defRPr/>
            </a:pPr>
            <a:fld id="{B8D8E0EA-3507-4F8E-8AA7-48AB3F3EE27A}" type="datetime1">
              <a:rPr lang="en-US" smtClean="0">
                <a:solidFill>
                  <a:srgbClr val="000000"/>
                </a:solidFill>
              </a:rPr>
              <a:t>7/13/2011</a:t>
            </a:fld>
            <a:endParaRPr lang="en-US">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28" tIns="45714" rIns="91428" bIns="45714" numCol="1" anchor="t" anchorCtr="0" compatLnSpc="1">
            <a:prstTxWarp prst="textNoShape">
              <a:avLst/>
            </a:prstTxWarp>
          </a:bodyPr>
          <a:lstStyle>
            <a:lvl1pPr algn="ctr">
              <a:defRPr sz="1400">
                <a:latin typeface="Times New Roman" pitchFamily="18" charset="0"/>
                <a:ea typeface="+mn-ea"/>
              </a:defRPr>
            </a:lvl1pPr>
          </a:lstStyle>
          <a:p>
            <a:pPr fontAlgn="base">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28" tIns="45714" rIns="91428" bIns="45714" numCol="1" anchor="t" anchorCtr="0" compatLnSpc="1">
            <a:prstTxWarp prst="textNoShape">
              <a:avLst/>
            </a:prstTxWarp>
          </a:bodyPr>
          <a:lstStyle>
            <a:lvl1pPr algn="r">
              <a:defRPr sz="1400"/>
            </a:lvl1pPr>
          </a:lstStyle>
          <a:p>
            <a:pPr fontAlgn="base">
              <a:spcBef>
                <a:spcPct val="0"/>
              </a:spcBef>
              <a:spcAft>
                <a:spcPct val="0"/>
              </a:spcAft>
              <a:defRPr/>
            </a:pPr>
            <a:fld id="{7E65184A-C382-4C24-8412-8C5505236608}" type="slidenum">
              <a:rPr lang="en-US">
                <a:solidFill>
                  <a:srgbClr val="000000"/>
                </a:solidFill>
                <a:ea typeface="ＭＳ Ｐゴシック" charset="-128"/>
              </a:rPr>
              <a:pPr fontAlgn="base">
                <a:spcBef>
                  <a:spcPct val="0"/>
                </a:spcBef>
                <a:spcAft>
                  <a:spcPct val="0"/>
                </a:spcAft>
                <a:defRPr/>
              </a:pPr>
              <a:t>‹#›</a:t>
            </a:fld>
            <a:endParaRPr lang="en-US">
              <a:solidFill>
                <a:srgbClr val="000000"/>
              </a:solidFill>
              <a:ea typeface="ＭＳ Ｐゴシック" charset="-128"/>
            </a:endParaRPr>
          </a:p>
        </p:txBody>
      </p:sp>
      <p:sp>
        <p:nvSpPr>
          <p:cNvPr id="1031" name="Line 7"/>
          <p:cNvSpPr>
            <a:spLocks noChangeShapeType="1"/>
          </p:cNvSpPr>
          <p:nvPr userDrawn="1"/>
        </p:nvSpPr>
        <p:spPr bwMode="auto">
          <a:xfrm>
            <a:off x="0" y="1219200"/>
            <a:ext cx="9144000" cy="0"/>
          </a:xfrm>
          <a:prstGeom prst="line">
            <a:avLst/>
          </a:prstGeom>
          <a:noFill/>
          <a:ln w="38100">
            <a:solidFill>
              <a:srgbClr val="FF0000"/>
            </a:solidFill>
            <a:round/>
            <a:headEnd/>
            <a:tailEnd/>
          </a:ln>
          <a:effectLst/>
        </p:spPr>
        <p:txBody>
          <a:bodyPr wrap="none" lIns="91428" tIns="45714" rIns="91428" bIns="45714" anchor="ctr"/>
          <a:lstStyle/>
          <a:p>
            <a:pPr fontAlgn="base">
              <a:spcBef>
                <a:spcPct val="0"/>
              </a:spcBef>
              <a:spcAft>
                <a:spcPct val="0"/>
              </a:spcAft>
              <a:defRPr/>
            </a:pPr>
            <a:endParaRPr lang="en-US" sz="2400">
              <a:solidFill>
                <a:srgbClr val="000000"/>
              </a:solidFill>
              <a:ea typeface="ＭＳ Ｐゴシック" charset="-128"/>
            </a:endParaRPr>
          </a:p>
        </p:txBody>
      </p:sp>
      <p:pic>
        <p:nvPicPr>
          <p:cNvPr id="1032" name="Picture 10" descr="MEC logo no background"/>
          <p:cNvPicPr>
            <a:picLocks noChangeAspect="1" noChangeArrowheads="1"/>
          </p:cNvPicPr>
          <p:nvPr userDrawn="1"/>
        </p:nvPicPr>
        <p:blipFill>
          <a:blip r:embed="rId13" cstate="print"/>
          <a:stretch>
            <a:fillRect/>
          </a:stretch>
        </p:blipFill>
        <p:spPr bwMode="auto">
          <a:xfrm>
            <a:off x="173433" y="152400"/>
            <a:ext cx="1031084" cy="10350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0" fontAlgn="base" hangingPunct="0">
        <a:spcBef>
          <a:spcPct val="0"/>
        </a:spcBef>
        <a:spcAft>
          <a:spcPct val="0"/>
        </a:spcAft>
        <a:defRPr sz="4000" b="1">
          <a:solidFill>
            <a:schemeClr val="tx2"/>
          </a:solidFill>
          <a:latin typeface="+mj-lt"/>
          <a:ea typeface="ＭＳ Ｐゴシック" charset="-128"/>
          <a:cs typeface="+mj-cs"/>
        </a:defRPr>
      </a:lvl1pPr>
      <a:lvl2pPr algn="l" rtl="0" eaLnBrk="0" fontAlgn="base" hangingPunct="0">
        <a:spcBef>
          <a:spcPct val="0"/>
        </a:spcBef>
        <a:spcAft>
          <a:spcPct val="0"/>
        </a:spcAft>
        <a:defRPr sz="4000" b="1">
          <a:solidFill>
            <a:schemeClr val="tx2"/>
          </a:solidFill>
          <a:latin typeface="Times New Roman" pitchFamily="18" charset="0"/>
          <a:ea typeface="ＭＳ Ｐゴシック" charset="-128"/>
        </a:defRPr>
      </a:lvl2pPr>
      <a:lvl3pPr algn="l" rtl="0" eaLnBrk="0" fontAlgn="base" hangingPunct="0">
        <a:spcBef>
          <a:spcPct val="0"/>
        </a:spcBef>
        <a:spcAft>
          <a:spcPct val="0"/>
        </a:spcAft>
        <a:defRPr sz="4000" b="1">
          <a:solidFill>
            <a:schemeClr val="tx2"/>
          </a:solidFill>
          <a:latin typeface="Times New Roman" pitchFamily="18" charset="0"/>
          <a:ea typeface="ＭＳ Ｐゴシック" charset="-128"/>
        </a:defRPr>
      </a:lvl3pPr>
      <a:lvl4pPr algn="l" rtl="0" eaLnBrk="0" fontAlgn="base" hangingPunct="0">
        <a:spcBef>
          <a:spcPct val="0"/>
        </a:spcBef>
        <a:spcAft>
          <a:spcPct val="0"/>
        </a:spcAft>
        <a:defRPr sz="4000" b="1">
          <a:solidFill>
            <a:schemeClr val="tx2"/>
          </a:solidFill>
          <a:latin typeface="Times New Roman" pitchFamily="18" charset="0"/>
          <a:ea typeface="ＭＳ Ｐゴシック" charset="-128"/>
        </a:defRPr>
      </a:lvl4pPr>
      <a:lvl5pPr algn="l" rtl="0" eaLnBrk="0" fontAlgn="base" hangingPunct="0">
        <a:spcBef>
          <a:spcPct val="0"/>
        </a:spcBef>
        <a:spcAft>
          <a:spcPct val="0"/>
        </a:spcAft>
        <a:defRPr sz="4000" b="1">
          <a:solidFill>
            <a:schemeClr val="tx2"/>
          </a:solidFill>
          <a:latin typeface="Times New Roman" pitchFamily="18" charset="0"/>
          <a:ea typeface="ＭＳ Ｐゴシック" charset="-128"/>
        </a:defRPr>
      </a:lvl5pPr>
      <a:lvl6pPr marL="457143" algn="l" rtl="0" fontAlgn="base">
        <a:spcBef>
          <a:spcPct val="0"/>
        </a:spcBef>
        <a:spcAft>
          <a:spcPct val="0"/>
        </a:spcAft>
        <a:defRPr sz="4000" b="1">
          <a:solidFill>
            <a:schemeClr val="tx2"/>
          </a:solidFill>
          <a:latin typeface="Times New Roman" pitchFamily="18" charset="0"/>
        </a:defRPr>
      </a:lvl6pPr>
      <a:lvl7pPr marL="914287" algn="l" rtl="0" fontAlgn="base">
        <a:spcBef>
          <a:spcPct val="0"/>
        </a:spcBef>
        <a:spcAft>
          <a:spcPct val="0"/>
        </a:spcAft>
        <a:defRPr sz="4000" b="1">
          <a:solidFill>
            <a:schemeClr val="tx2"/>
          </a:solidFill>
          <a:latin typeface="Times New Roman" pitchFamily="18" charset="0"/>
        </a:defRPr>
      </a:lvl7pPr>
      <a:lvl8pPr marL="1371430" algn="l" rtl="0" fontAlgn="base">
        <a:spcBef>
          <a:spcPct val="0"/>
        </a:spcBef>
        <a:spcAft>
          <a:spcPct val="0"/>
        </a:spcAft>
        <a:defRPr sz="4000" b="1">
          <a:solidFill>
            <a:schemeClr val="tx2"/>
          </a:solidFill>
          <a:latin typeface="Times New Roman" pitchFamily="18" charset="0"/>
        </a:defRPr>
      </a:lvl8pPr>
      <a:lvl9pPr marL="1828573" algn="l" rtl="0" fontAlgn="base">
        <a:spcBef>
          <a:spcPct val="0"/>
        </a:spcBef>
        <a:spcAft>
          <a:spcPct val="0"/>
        </a:spcAft>
        <a:defRPr sz="4000" b="1">
          <a:solidFill>
            <a:schemeClr val="tx2"/>
          </a:solidFill>
          <a:latin typeface="Times New Roman" pitchFamily="18" charset="0"/>
        </a:defRPr>
      </a:lvl9pPr>
    </p:titleStyle>
    <p:bodyStyle>
      <a:lvl1pPr marL="341313" indent="-341313" algn="l" rtl="0" eaLnBrk="0" fontAlgn="base" hangingPunct="0">
        <a:spcBef>
          <a:spcPct val="20000"/>
        </a:spcBef>
        <a:spcAft>
          <a:spcPct val="0"/>
        </a:spcAft>
        <a:buChar char="•"/>
        <a:defRPr sz="2400">
          <a:solidFill>
            <a:schemeClr val="tx1"/>
          </a:solidFill>
          <a:latin typeface="+mn-lt"/>
          <a:ea typeface="ＭＳ Ｐゴシック" charset="-128"/>
          <a:cs typeface="+mn-cs"/>
        </a:defRPr>
      </a:lvl1pPr>
      <a:lvl2pPr marL="741363" indent="-284163" algn="l" rtl="0" eaLnBrk="0" fontAlgn="base" hangingPunct="0">
        <a:spcBef>
          <a:spcPct val="20000"/>
        </a:spcBef>
        <a:spcAft>
          <a:spcPct val="0"/>
        </a:spcAft>
        <a:buChar char="–"/>
        <a:defRPr sz="1700">
          <a:solidFill>
            <a:schemeClr val="tx1"/>
          </a:solidFill>
          <a:latin typeface="+mn-lt"/>
          <a:ea typeface="ＭＳ Ｐゴシック" charset="-128"/>
        </a:defRPr>
      </a:lvl2pPr>
      <a:lvl3pPr marL="1141413" indent="-227013" algn="l" rtl="0" eaLnBrk="0" fontAlgn="base" hangingPunct="0">
        <a:spcBef>
          <a:spcPct val="20000"/>
        </a:spcBef>
        <a:spcAft>
          <a:spcPct val="0"/>
        </a:spcAft>
        <a:buChar char="•"/>
        <a:defRPr sz="1700">
          <a:solidFill>
            <a:schemeClr val="tx1"/>
          </a:solidFill>
          <a:latin typeface="+mn-lt"/>
          <a:ea typeface="ＭＳ Ｐゴシック" charset="-128"/>
        </a:defRPr>
      </a:lvl3pPr>
      <a:lvl4pPr marL="1598613" indent="-227013" algn="l" rtl="0" eaLnBrk="0" fontAlgn="base" hangingPunct="0">
        <a:spcBef>
          <a:spcPct val="20000"/>
        </a:spcBef>
        <a:spcAft>
          <a:spcPct val="0"/>
        </a:spcAft>
        <a:buChar char="–"/>
        <a:defRPr sz="1700">
          <a:solidFill>
            <a:schemeClr val="tx1"/>
          </a:solidFill>
          <a:latin typeface="+mn-lt"/>
          <a:ea typeface="ＭＳ Ｐゴシック" charset="-128"/>
        </a:defRPr>
      </a:lvl4pPr>
      <a:lvl5pPr marL="2055813" indent="-227013" algn="l" rtl="0" eaLnBrk="0" fontAlgn="base" hangingPunct="0">
        <a:spcBef>
          <a:spcPct val="20000"/>
        </a:spcBef>
        <a:spcAft>
          <a:spcPct val="0"/>
        </a:spcAft>
        <a:buChar char="»"/>
        <a:defRPr sz="1700">
          <a:solidFill>
            <a:schemeClr val="tx1"/>
          </a:solidFill>
          <a:latin typeface="+mn-lt"/>
          <a:ea typeface="ＭＳ Ｐゴシック" charset="-128"/>
        </a:defRPr>
      </a:lvl5pPr>
      <a:lvl6pPr marL="2514288" indent="-228572" algn="l" rtl="0" fontAlgn="base">
        <a:spcBef>
          <a:spcPct val="20000"/>
        </a:spcBef>
        <a:spcAft>
          <a:spcPct val="0"/>
        </a:spcAft>
        <a:buChar char="»"/>
        <a:defRPr sz="1700">
          <a:solidFill>
            <a:schemeClr val="tx1"/>
          </a:solidFill>
          <a:latin typeface="+mn-lt"/>
        </a:defRPr>
      </a:lvl6pPr>
      <a:lvl7pPr marL="2971432" indent="-228572" algn="l" rtl="0" fontAlgn="base">
        <a:spcBef>
          <a:spcPct val="20000"/>
        </a:spcBef>
        <a:spcAft>
          <a:spcPct val="0"/>
        </a:spcAft>
        <a:buChar char="»"/>
        <a:defRPr sz="1700">
          <a:solidFill>
            <a:schemeClr val="tx1"/>
          </a:solidFill>
          <a:latin typeface="+mn-lt"/>
        </a:defRPr>
      </a:lvl7pPr>
      <a:lvl8pPr marL="3428575" indent="-228572" algn="l" rtl="0" fontAlgn="base">
        <a:spcBef>
          <a:spcPct val="20000"/>
        </a:spcBef>
        <a:spcAft>
          <a:spcPct val="0"/>
        </a:spcAft>
        <a:buChar char="»"/>
        <a:defRPr sz="1700">
          <a:solidFill>
            <a:schemeClr val="tx1"/>
          </a:solidFill>
          <a:latin typeface="+mn-lt"/>
        </a:defRPr>
      </a:lvl8pPr>
      <a:lvl9pPr marL="3885718" indent="-228572" algn="l" rtl="0" fontAlgn="base">
        <a:spcBef>
          <a:spcPct val="20000"/>
        </a:spcBef>
        <a:spcAft>
          <a:spcPct val="0"/>
        </a:spcAft>
        <a:buChar char="»"/>
        <a:defRPr sz="1700">
          <a:solidFill>
            <a:schemeClr val="tx1"/>
          </a:solidFill>
          <a:latin typeface="+mn-lt"/>
        </a:defRPr>
      </a:lvl9pPr>
    </p:bodyStyle>
    <p:otherStyle>
      <a:defPPr>
        <a:defRPr lang="en-US"/>
      </a:defPPr>
      <a:lvl1pPr marL="0" algn="l" defTabSz="914287" rtl="0" eaLnBrk="1" latinLnBrk="0" hangingPunct="1">
        <a:defRPr sz="1800" kern="1200">
          <a:solidFill>
            <a:schemeClr val="tx1"/>
          </a:solidFill>
          <a:latin typeface="+mn-lt"/>
          <a:ea typeface="+mn-ea"/>
          <a:cs typeface="+mn-cs"/>
        </a:defRPr>
      </a:lvl1pPr>
      <a:lvl2pPr marL="457143" algn="l" defTabSz="914287" rtl="0" eaLnBrk="1" latinLnBrk="0" hangingPunct="1">
        <a:defRPr sz="1800" kern="1200">
          <a:solidFill>
            <a:schemeClr val="tx1"/>
          </a:solidFill>
          <a:latin typeface="+mn-lt"/>
          <a:ea typeface="+mn-ea"/>
          <a:cs typeface="+mn-cs"/>
        </a:defRPr>
      </a:lvl2pPr>
      <a:lvl3pPr marL="914287" algn="l" defTabSz="914287" rtl="0" eaLnBrk="1" latinLnBrk="0" hangingPunct="1">
        <a:defRPr sz="1800" kern="1200">
          <a:solidFill>
            <a:schemeClr val="tx1"/>
          </a:solidFill>
          <a:latin typeface="+mn-lt"/>
          <a:ea typeface="+mn-ea"/>
          <a:cs typeface="+mn-cs"/>
        </a:defRPr>
      </a:lvl3pPr>
      <a:lvl4pPr marL="1371430" algn="l" defTabSz="914287" rtl="0" eaLnBrk="1" latinLnBrk="0" hangingPunct="1">
        <a:defRPr sz="1800" kern="1200">
          <a:solidFill>
            <a:schemeClr val="tx1"/>
          </a:solidFill>
          <a:latin typeface="+mn-lt"/>
          <a:ea typeface="+mn-ea"/>
          <a:cs typeface="+mn-cs"/>
        </a:defRPr>
      </a:lvl4pPr>
      <a:lvl5pPr marL="1828573" algn="l" defTabSz="914287" rtl="0" eaLnBrk="1" latinLnBrk="0" hangingPunct="1">
        <a:defRPr sz="1800" kern="1200">
          <a:solidFill>
            <a:schemeClr val="tx1"/>
          </a:solidFill>
          <a:latin typeface="+mn-lt"/>
          <a:ea typeface="+mn-ea"/>
          <a:cs typeface="+mn-cs"/>
        </a:defRPr>
      </a:lvl5pPr>
      <a:lvl6pPr marL="2285717" algn="l" defTabSz="914287" rtl="0" eaLnBrk="1" latinLnBrk="0" hangingPunct="1">
        <a:defRPr sz="1800" kern="1200">
          <a:solidFill>
            <a:schemeClr val="tx1"/>
          </a:solidFill>
          <a:latin typeface="+mn-lt"/>
          <a:ea typeface="+mn-ea"/>
          <a:cs typeface="+mn-cs"/>
        </a:defRPr>
      </a:lvl6pPr>
      <a:lvl7pPr marL="2742860" algn="l" defTabSz="914287" rtl="0" eaLnBrk="1" latinLnBrk="0" hangingPunct="1">
        <a:defRPr sz="1800" kern="1200">
          <a:solidFill>
            <a:schemeClr val="tx1"/>
          </a:solidFill>
          <a:latin typeface="+mn-lt"/>
          <a:ea typeface="+mn-ea"/>
          <a:cs typeface="+mn-cs"/>
        </a:defRPr>
      </a:lvl7pPr>
      <a:lvl8pPr marL="3200003" algn="l" defTabSz="914287" rtl="0" eaLnBrk="1" latinLnBrk="0" hangingPunct="1">
        <a:defRPr sz="1800" kern="1200">
          <a:solidFill>
            <a:schemeClr val="tx1"/>
          </a:solidFill>
          <a:latin typeface="+mn-lt"/>
          <a:ea typeface="+mn-ea"/>
          <a:cs typeface="+mn-cs"/>
        </a:defRPr>
      </a:lvl8pPr>
      <a:lvl9pPr marL="3657147" algn="l" defTabSz="91428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ctrTitle"/>
          </p:nvPr>
        </p:nvSpPr>
        <p:spPr>
          <a:xfrm>
            <a:off x="685800" y="334963"/>
            <a:ext cx="7772400" cy="1470025"/>
          </a:xfrm>
        </p:spPr>
        <p:txBody>
          <a:bodyPr/>
          <a:lstStyle/>
          <a:p>
            <a:pPr eaLnBrk="1" hangingPunct="1"/>
            <a:r>
              <a:rPr lang="en-US" sz="3400" dirty="0" smtClean="0"/>
              <a:t>Humanitarian </a:t>
            </a:r>
            <a:r>
              <a:rPr lang="en-US" sz="3400" dirty="0" smtClean="0"/>
              <a:t>Assistance </a:t>
            </a:r>
            <a:r>
              <a:rPr lang="en-US" sz="3400" dirty="0" smtClean="0"/>
              <a:t>&amp; Disaster Response (HADR) </a:t>
            </a:r>
            <a:r>
              <a:rPr lang="en-US" sz="3400" dirty="0" smtClean="0"/>
              <a:t/>
            </a:r>
            <a:br>
              <a:rPr lang="en-US" sz="3400" dirty="0" smtClean="0"/>
            </a:br>
            <a:r>
              <a:rPr lang="en-US" sz="3400" dirty="0" smtClean="0"/>
              <a:t>Experimentation Concept</a:t>
            </a:r>
          </a:p>
        </p:txBody>
      </p:sp>
      <p:sp>
        <p:nvSpPr>
          <p:cNvPr id="4099" name="Rectangle 5"/>
          <p:cNvSpPr>
            <a:spLocks noGrp="1" noChangeArrowheads="1"/>
          </p:cNvSpPr>
          <p:nvPr>
            <p:ph type="subTitle" idx="1"/>
          </p:nvPr>
        </p:nvSpPr>
        <p:spPr>
          <a:xfrm>
            <a:off x="1371600" y="4495800"/>
            <a:ext cx="6400800" cy="1524000"/>
          </a:xfrm>
        </p:spPr>
        <p:txBody>
          <a:bodyPr/>
          <a:lstStyle/>
          <a:p>
            <a:pPr eaLnBrk="1" hangingPunct="1"/>
            <a:r>
              <a:rPr lang="en-US" dirty="0" smtClean="0"/>
              <a:t>Technology Experimentation </a:t>
            </a:r>
            <a:r>
              <a:rPr lang="en-US" dirty="0" smtClean="0"/>
              <a:t>and Training integrated </a:t>
            </a:r>
            <a:r>
              <a:rPr lang="en-US" dirty="0" smtClean="0"/>
              <a:t>into </a:t>
            </a:r>
          </a:p>
          <a:p>
            <a:pPr eaLnBrk="1" hangingPunct="1"/>
            <a:r>
              <a:rPr lang="en-US" dirty="0" smtClean="0"/>
              <a:t> Humanitarian Civic Action (HCA) </a:t>
            </a:r>
            <a:r>
              <a:rPr lang="en-US" dirty="0" smtClean="0"/>
              <a:t>events</a:t>
            </a:r>
          </a:p>
        </p:txBody>
      </p:sp>
      <p:sp>
        <p:nvSpPr>
          <p:cNvPr id="4" name="TextBox 3"/>
          <p:cNvSpPr txBox="1"/>
          <p:nvPr/>
        </p:nvSpPr>
        <p:spPr>
          <a:xfrm>
            <a:off x="7010400" y="6096000"/>
            <a:ext cx="1905000" cy="584775"/>
          </a:xfrm>
          <a:prstGeom prst="rect">
            <a:avLst/>
          </a:prstGeom>
          <a:noFill/>
          <a:ln>
            <a:solidFill>
              <a:schemeClr val="tx1"/>
            </a:solidFill>
          </a:ln>
        </p:spPr>
        <p:txBody>
          <a:bodyPr wrap="square" rtlCol="0">
            <a:spAutoFit/>
          </a:bodyPr>
          <a:lstStyle/>
          <a:p>
            <a:r>
              <a:rPr lang="en-US" sz="800" dirty="0" smtClean="0"/>
              <a:t>POC: Scott Hourin</a:t>
            </a:r>
          </a:p>
          <a:p>
            <a:r>
              <a:rPr lang="en-US" sz="800" dirty="0" smtClean="0"/>
              <a:t>MARFORPAC </a:t>
            </a:r>
          </a:p>
          <a:p>
            <a:r>
              <a:rPr lang="en-US" sz="800" dirty="0" smtClean="0"/>
              <a:t>Experimentation Center (MEC)</a:t>
            </a:r>
          </a:p>
          <a:p>
            <a:r>
              <a:rPr lang="en-US" sz="800" dirty="0" smtClean="0"/>
              <a:t>scott.hourin@usmc.mil  |  808.268.0468</a:t>
            </a:r>
            <a:endParaRPr lang="en-US" sz="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1143000"/>
          </a:xfrm>
        </p:spPr>
        <p:txBody>
          <a:bodyPr>
            <a:normAutofit/>
          </a:bodyPr>
          <a:lstStyle/>
          <a:p>
            <a:r>
              <a:rPr lang="en-US" dirty="0" smtClean="0"/>
              <a:t>Field Data </a:t>
            </a:r>
            <a:r>
              <a:rPr lang="en-US" dirty="0" smtClean="0"/>
              <a:t>Inputs to JCMOTF</a:t>
            </a:r>
            <a:br>
              <a:rPr lang="en-US" dirty="0" smtClean="0"/>
            </a:br>
            <a:r>
              <a:rPr lang="en-US" sz="1800" dirty="0" smtClean="0"/>
              <a:t>(not comprehensive)</a:t>
            </a:r>
            <a:endParaRPr lang="en-US" dirty="0"/>
          </a:p>
        </p:txBody>
      </p:sp>
      <p:sp>
        <p:nvSpPr>
          <p:cNvPr id="3" name="Content Placeholder 2"/>
          <p:cNvSpPr>
            <a:spLocks noGrp="1"/>
          </p:cNvSpPr>
          <p:nvPr>
            <p:ph sz="half" idx="1"/>
          </p:nvPr>
        </p:nvSpPr>
        <p:spPr/>
        <p:txBody>
          <a:bodyPr>
            <a:normAutofit fontScale="92500" lnSpcReduction="20000"/>
          </a:bodyPr>
          <a:lstStyle/>
          <a:p>
            <a:r>
              <a:rPr lang="en-US" dirty="0" smtClean="0"/>
              <a:t>Site Surveys</a:t>
            </a:r>
          </a:p>
          <a:p>
            <a:pPr lvl="1"/>
            <a:r>
              <a:rPr lang="en-US" dirty="0" smtClean="0"/>
              <a:t>Site Nomination</a:t>
            </a:r>
          </a:p>
          <a:p>
            <a:pPr lvl="1"/>
            <a:r>
              <a:rPr lang="en-US" dirty="0" smtClean="0"/>
              <a:t>Initial</a:t>
            </a:r>
          </a:p>
          <a:p>
            <a:pPr lvl="1"/>
            <a:r>
              <a:rPr lang="en-US" dirty="0" smtClean="0"/>
              <a:t>Final</a:t>
            </a:r>
          </a:p>
          <a:p>
            <a:pPr lvl="1"/>
            <a:r>
              <a:rPr lang="en-US" dirty="0" smtClean="0"/>
              <a:t>Ongoing</a:t>
            </a:r>
          </a:p>
          <a:p>
            <a:r>
              <a:rPr lang="en-US" dirty="0" smtClean="0"/>
              <a:t>Civil Military Operations</a:t>
            </a:r>
          </a:p>
          <a:p>
            <a:pPr lvl="1"/>
            <a:r>
              <a:rPr lang="en-US" dirty="0" smtClean="0"/>
              <a:t>District Support Framework (DSF)</a:t>
            </a:r>
          </a:p>
          <a:p>
            <a:pPr lvl="1"/>
            <a:r>
              <a:rPr lang="en-US" dirty="0" smtClean="0"/>
              <a:t>Area Structures Capabilities Organizations People and Events (ASCOPE)</a:t>
            </a:r>
          </a:p>
          <a:p>
            <a:pPr lvl="1"/>
            <a:r>
              <a:rPr lang="en-US" dirty="0" smtClean="0"/>
              <a:t>Key Leader Engagements</a:t>
            </a:r>
          </a:p>
          <a:p>
            <a:pPr lvl="1"/>
            <a:endParaRPr lang="en-US" dirty="0" smtClean="0"/>
          </a:p>
          <a:p>
            <a:endParaRPr lang="en-US" dirty="0" smtClean="0"/>
          </a:p>
          <a:p>
            <a:endParaRPr lang="en-US" dirty="0"/>
          </a:p>
        </p:txBody>
      </p:sp>
      <p:sp>
        <p:nvSpPr>
          <p:cNvPr id="7" name="Content Placeholder 6"/>
          <p:cNvSpPr>
            <a:spLocks noGrp="1"/>
          </p:cNvSpPr>
          <p:nvPr>
            <p:ph sz="half" idx="2"/>
          </p:nvPr>
        </p:nvSpPr>
        <p:spPr/>
        <p:txBody>
          <a:bodyPr>
            <a:normAutofit fontScale="92500" lnSpcReduction="20000"/>
          </a:bodyPr>
          <a:lstStyle/>
          <a:p>
            <a:r>
              <a:rPr lang="en-US" dirty="0" smtClean="0"/>
              <a:t>MDVCAPs</a:t>
            </a:r>
          </a:p>
          <a:p>
            <a:pPr lvl="1"/>
            <a:r>
              <a:rPr lang="en-US" dirty="0" smtClean="0"/>
              <a:t>Community demographics</a:t>
            </a:r>
          </a:p>
          <a:p>
            <a:pPr lvl="1"/>
            <a:r>
              <a:rPr lang="en-US" dirty="0" smtClean="0"/>
              <a:t>Medical trends</a:t>
            </a:r>
          </a:p>
          <a:p>
            <a:pPr lvl="1"/>
            <a:r>
              <a:rPr lang="en-US" dirty="0" smtClean="0"/>
              <a:t>OPSUMs</a:t>
            </a:r>
          </a:p>
          <a:p>
            <a:r>
              <a:rPr lang="en-US" dirty="0" smtClean="0"/>
              <a:t>ENCAPs</a:t>
            </a:r>
          </a:p>
          <a:p>
            <a:pPr lvl="1"/>
            <a:r>
              <a:rPr lang="en-US" dirty="0" smtClean="0"/>
              <a:t>Project SITREPS</a:t>
            </a:r>
          </a:p>
          <a:p>
            <a:pPr lvl="1"/>
            <a:r>
              <a:rPr lang="en-US" dirty="0" smtClean="0"/>
              <a:t>Project LOGSTAT</a:t>
            </a:r>
          </a:p>
          <a:p>
            <a:r>
              <a:rPr lang="en-US" dirty="0" smtClean="0"/>
              <a:t>Administration</a:t>
            </a:r>
          </a:p>
          <a:p>
            <a:pPr lvl="1"/>
            <a:r>
              <a:rPr lang="en-US" dirty="0" smtClean="0"/>
              <a:t>PERSTAT</a:t>
            </a:r>
          </a:p>
          <a:p>
            <a:r>
              <a:rPr lang="en-US" dirty="0" smtClean="0"/>
              <a:t>Operations</a:t>
            </a:r>
          </a:p>
          <a:p>
            <a:pPr lvl="1"/>
            <a:r>
              <a:rPr lang="en-US" dirty="0" smtClean="0"/>
              <a:t>SIGACT</a:t>
            </a:r>
          </a:p>
          <a:p>
            <a:pPr lvl="1"/>
            <a:r>
              <a:rPr lang="en-US" dirty="0" smtClean="0"/>
              <a:t>SIGEVENT</a:t>
            </a:r>
            <a:endParaRPr lang="en-US" dirty="0"/>
          </a:p>
        </p:txBody>
      </p:sp>
      <p:sp>
        <p:nvSpPr>
          <p:cNvPr id="5" name="Slide Number Placeholder 4"/>
          <p:cNvSpPr>
            <a:spLocks noGrp="1"/>
          </p:cNvSpPr>
          <p:nvPr>
            <p:ph type="sldNum" sz="quarter" idx="12"/>
          </p:nvPr>
        </p:nvSpPr>
        <p:spPr>
          <a:xfrm>
            <a:off x="6934200" y="6492875"/>
            <a:ext cx="2133600" cy="365125"/>
          </a:xfrm>
        </p:spPr>
        <p:txBody>
          <a:bodyPr/>
          <a:lstStyle/>
          <a:p>
            <a:fld id="{224F41D1-165D-4ED8-80AB-2D07EE4FECB9}" type="slidenum">
              <a:rPr lang="en-US" smtClean="0">
                <a:solidFill>
                  <a:schemeClr val="tx1"/>
                </a:solidFill>
              </a:rPr>
              <a:pPr/>
              <a:t>10</a:t>
            </a:fld>
            <a:endParaRPr lang="en-US" dirty="0">
              <a:solidFill>
                <a:schemeClr val="tx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23" name="Rectangle 3"/>
          <p:cNvSpPr>
            <a:spLocks noChangeArrowheads="1"/>
          </p:cNvSpPr>
          <p:nvPr/>
        </p:nvSpPr>
        <p:spPr bwMode="auto">
          <a:xfrm>
            <a:off x="1219200" y="228600"/>
            <a:ext cx="7772400" cy="609600"/>
          </a:xfrm>
          <a:prstGeom prst="rect">
            <a:avLst/>
          </a:prstGeom>
          <a:noFill/>
          <a:ln w="9525">
            <a:noFill/>
            <a:miter lim="800000"/>
            <a:headEnd/>
            <a:tailEnd/>
          </a:ln>
          <a:effectLst/>
        </p:spPr>
        <p:txBody>
          <a:bodyPr anchor="ctr"/>
          <a:lstStyle/>
          <a:p>
            <a:pPr>
              <a:defRPr/>
            </a:pPr>
            <a:r>
              <a:rPr lang="en-US" sz="2400" dirty="0">
                <a:solidFill>
                  <a:prstClr val="black"/>
                </a:solidFill>
                <a:effectLst>
                  <a:outerShdw blurRad="38100" dist="38100" dir="2700000" algn="tl">
                    <a:srgbClr val="C0C0C0"/>
                  </a:outerShdw>
                </a:effectLst>
                <a:latin typeface="Calibri"/>
                <a:ea typeface="ＭＳ Ｐゴシック" charset="-128"/>
              </a:rPr>
              <a:t>HCA Information flow supports the Live, Virtual* &amp; Constructive Training model</a:t>
            </a:r>
          </a:p>
        </p:txBody>
      </p:sp>
      <p:sp>
        <p:nvSpPr>
          <p:cNvPr id="58" name="Notched Right Arrow 57"/>
          <p:cNvSpPr/>
          <p:nvPr/>
        </p:nvSpPr>
        <p:spPr>
          <a:xfrm rot="19380108">
            <a:off x="467909" y="3037658"/>
            <a:ext cx="6860240" cy="571500"/>
          </a:xfrm>
          <a:prstGeom prst="notchedRightArrow">
            <a:avLst/>
          </a:prstGeom>
          <a:solidFill>
            <a:srgbClr val="006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dirty="0">
                <a:solidFill>
                  <a:prstClr val="white"/>
                </a:solidFill>
              </a:rPr>
              <a:t>HCA</a:t>
            </a:r>
          </a:p>
        </p:txBody>
      </p:sp>
      <p:sp>
        <p:nvSpPr>
          <p:cNvPr id="66" name="Notched Right Arrow 65"/>
          <p:cNvSpPr/>
          <p:nvPr/>
        </p:nvSpPr>
        <p:spPr>
          <a:xfrm rot="19380108">
            <a:off x="2712433" y="2589050"/>
            <a:ext cx="4601202" cy="571500"/>
          </a:xfrm>
          <a:prstGeom prst="notchedRight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dirty="0">
                <a:solidFill>
                  <a:srgbClr val="FFFFFF"/>
                </a:solidFill>
              </a:rPr>
              <a:t>CPX</a:t>
            </a:r>
          </a:p>
        </p:txBody>
      </p:sp>
      <p:sp>
        <p:nvSpPr>
          <p:cNvPr id="43" name="TextBox 29"/>
          <p:cNvSpPr txBox="1">
            <a:spLocks noChangeArrowheads="1"/>
          </p:cNvSpPr>
          <p:nvPr/>
        </p:nvSpPr>
        <p:spPr bwMode="auto">
          <a:xfrm rot="-2233800">
            <a:off x="748656" y="4265829"/>
            <a:ext cx="2438830" cy="276999"/>
          </a:xfrm>
          <a:prstGeom prst="chevron">
            <a:avLst/>
          </a:prstGeom>
          <a:noFill/>
          <a:ln w="19050">
            <a:solidFill>
              <a:srgbClr val="006600"/>
            </a:solidFill>
            <a:miter lim="800000"/>
            <a:headEnd/>
            <a:tailEnd/>
          </a:ln>
        </p:spPr>
        <p:txBody>
          <a:bodyPr wrap="square" lIns="0" rIns="0">
            <a:spAutoFit/>
          </a:bodyPr>
          <a:lstStyle/>
          <a:p>
            <a:pPr algn="ctr" fontAlgn="base">
              <a:spcBef>
                <a:spcPct val="50000"/>
              </a:spcBef>
              <a:spcAft>
                <a:spcPct val="0"/>
              </a:spcAft>
              <a:defRPr/>
            </a:pPr>
            <a:r>
              <a:rPr lang="en-US" sz="1200" dirty="0">
                <a:solidFill>
                  <a:prstClr val="black"/>
                </a:solidFill>
                <a:latin typeface="Calibri" pitchFamily="34" charset="0"/>
                <a:ea typeface="ＭＳ Ｐゴシック" charset="-128"/>
                <a:cs typeface="Arial" charset="0"/>
              </a:rPr>
              <a:t>HCA Site Surveys</a:t>
            </a:r>
          </a:p>
        </p:txBody>
      </p:sp>
      <p:sp>
        <p:nvSpPr>
          <p:cNvPr id="44" name="TextBox 29"/>
          <p:cNvSpPr txBox="1">
            <a:spLocks noChangeArrowheads="1"/>
          </p:cNvSpPr>
          <p:nvPr/>
        </p:nvSpPr>
        <p:spPr bwMode="auto">
          <a:xfrm rot="-2233800">
            <a:off x="2800546" y="2877144"/>
            <a:ext cx="2011680" cy="276999"/>
          </a:xfrm>
          <a:prstGeom prst="chevron">
            <a:avLst/>
          </a:prstGeom>
          <a:noFill/>
          <a:ln w="19050">
            <a:solidFill>
              <a:srgbClr val="006600"/>
            </a:solidFill>
            <a:miter lim="800000"/>
            <a:headEnd/>
            <a:tailEnd/>
          </a:ln>
        </p:spPr>
        <p:txBody>
          <a:bodyPr wrap="square">
            <a:spAutoFit/>
          </a:bodyPr>
          <a:lstStyle/>
          <a:p>
            <a:pPr algn="ctr" fontAlgn="base">
              <a:spcBef>
                <a:spcPct val="50000"/>
              </a:spcBef>
              <a:spcAft>
                <a:spcPct val="0"/>
              </a:spcAft>
              <a:defRPr/>
            </a:pPr>
            <a:r>
              <a:rPr lang="en-US" sz="1200" dirty="0">
                <a:solidFill>
                  <a:prstClr val="black"/>
                </a:solidFill>
                <a:latin typeface="Calibri" pitchFamily="34" charset="0"/>
                <a:ea typeface="ＭＳ Ｐゴシック" charset="-128"/>
                <a:cs typeface="Arial" charset="0"/>
              </a:rPr>
              <a:t>CA team reports</a:t>
            </a:r>
          </a:p>
        </p:txBody>
      </p:sp>
      <p:sp>
        <p:nvSpPr>
          <p:cNvPr id="67" name="Explosion 1 66"/>
          <p:cNvSpPr/>
          <p:nvPr/>
        </p:nvSpPr>
        <p:spPr>
          <a:xfrm>
            <a:off x="1600200" y="2971800"/>
            <a:ext cx="1179576" cy="713125"/>
          </a:xfrm>
          <a:prstGeom prst="irregularSeal1">
            <a:avLst/>
          </a:prstGeom>
          <a:ln>
            <a:solidFill>
              <a:srgbClr val="006600"/>
            </a:solidFill>
          </a:ln>
        </p:spPr>
        <p:style>
          <a:lnRef idx="2">
            <a:schemeClr val="accent2"/>
          </a:lnRef>
          <a:fillRef idx="1">
            <a:schemeClr val="lt1"/>
          </a:fillRef>
          <a:effectRef idx="0">
            <a:schemeClr val="accent2"/>
          </a:effectRef>
          <a:fontRef idx="minor">
            <a:schemeClr val="dk1"/>
          </a:fontRef>
        </p:style>
        <p:txBody>
          <a:bodyPr wrap="square" lIns="0" rIns="0" anchor="ctr">
            <a:spAutoFit/>
          </a:bodyPr>
          <a:lstStyle/>
          <a:p>
            <a:pPr algn="ctr" fontAlgn="base">
              <a:spcBef>
                <a:spcPct val="0"/>
              </a:spcBef>
              <a:spcAft>
                <a:spcPct val="0"/>
              </a:spcAft>
              <a:defRPr/>
            </a:pPr>
            <a:r>
              <a:rPr lang="en-US" sz="1050" b="1" dirty="0">
                <a:solidFill>
                  <a:prstClr val="black"/>
                </a:solidFill>
              </a:rPr>
              <a:t>HCA Start</a:t>
            </a:r>
          </a:p>
        </p:txBody>
      </p:sp>
      <p:sp>
        <p:nvSpPr>
          <p:cNvPr id="68" name="TextBox 29"/>
          <p:cNvSpPr txBox="1">
            <a:spLocks noChangeArrowheads="1"/>
          </p:cNvSpPr>
          <p:nvPr/>
        </p:nvSpPr>
        <p:spPr bwMode="auto">
          <a:xfrm rot="-2233800">
            <a:off x="4429832" y="1712604"/>
            <a:ext cx="1828800" cy="276999"/>
          </a:xfrm>
          <a:prstGeom prst="chevron">
            <a:avLst/>
          </a:prstGeom>
          <a:noFill/>
          <a:ln w="19050">
            <a:solidFill>
              <a:srgbClr val="006600"/>
            </a:solidFill>
            <a:miter lim="800000"/>
            <a:headEnd/>
            <a:tailEnd/>
          </a:ln>
        </p:spPr>
        <p:txBody>
          <a:bodyPr wrap="square">
            <a:spAutoFit/>
          </a:bodyPr>
          <a:lstStyle/>
          <a:p>
            <a:pPr algn="ctr" fontAlgn="base">
              <a:spcBef>
                <a:spcPct val="50000"/>
              </a:spcBef>
              <a:spcAft>
                <a:spcPct val="0"/>
              </a:spcAft>
              <a:defRPr/>
            </a:pPr>
            <a:r>
              <a:rPr lang="en-US" sz="1200" dirty="0">
                <a:solidFill>
                  <a:prstClr val="black"/>
                </a:solidFill>
                <a:latin typeface="Calibri" pitchFamily="34" charset="0"/>
                <a:ea typeface="ＭＳ Ｐゴシック" charset="-128"/>
                <a:cs typeface="Arial" charset="0"/>
              </a:rPr>
              <a:t>CJCMOTF SITREPs</a:t>
            </a:r>
          </a:p>
        </p:txBody>
      </p:sp>
      <p:sp>
        <p:nvSpPr>
          <p:cNvPr id="69" name="Rectangle 68"/>
          <p:cNvSpPr/>
          <p:nvPr/>
        </p:nvSpPr>
        <p:spPr>
          <a:xfrm rot="19409360">
            <a:off x="165097" y="5264440"/>
            <a:ext cx="1127071" cy="913906"/>
          </a:xfrm>
          <a:prstGeom prst="rect">
            <a:avLst/>
          </a:prstGeom>
          <a:no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base">
              <a:spcBef>
                <a:spcPct val="0"/>
              </a:spcBef>
              <a:spcAft>
                <a:spcPct val="0"/>
              </a:spcAft>
            </a:pPr>
            <a:r>
              <a:rPr lang="en-US" sz="1200" b="1" dirty="0">
                <a:solidFill>
                  <a:srgbClr val="006600"/>
                </a:solidFill>
                <a:latin typeface="Calibri" pitchFamily="34" charset="0"/>
              </a:rPr>
              <a:t>HCA Sites (Live) </a:t>
            </a:r>
          </a:p>
          <a:p>
            <a:pPr algn="ctr" fontAlgn="base">
              <a:spcBef>
                <a:spcPct val="0"/>
              </a:spcBef>
              <a:spcAft>
                <a:spcPct val="0"/>
              </a:spcAft>
            </a:pPr>
            <a:r>
              <a:rPr lang="en-US" sz="1200" b="1" dirty="0">
                <a:solidFill>
                  <a:srgbClr val="006600"/>
                </a:solidFill>
                <a:latin typeface="Calibri" pitchFamily="34" charset="0"/>
              </a:rPr>
              <a:t>= </a:t>
            </a:r>
          </a:p>
          <a:p>
            <a:pPr algn="ctr" fontAlgn="base">
              <a:spcBef>
                <a:spcPct val="0"/>
              </a:spcBef>
              <a:spcAft>
                <a:spcPct val="0"/>
              </a:spcAft>
            </a:pPr>
            <a:r>
              <a:rPr lang="en-US" sz="1200" b="1" dirty="0">
                <a:solidFill>
                  <a:srgbClr val="006600"/>
                </a:solidFill>
                <a:latin typeface="Calibri" pitchFamily="34" charset="0"/>
              </a:rPr>
              <a:t>IDP Camps (Constructive)</a:t>
            </a:r>
          </a:p>
        </p:txBody>
      </p:sp>
      <p:sp>
        <p:nvSpPr>
          <p:cNvPr id="71" name="TextBox 29"/>
          <p:cNvSpPr txBox="1">
            <a:spLocks noChangeArrowheads="1"/>
          </p:cNvSpPr>
          <p:nvPr/>
        </p:nvSpPr>
        <p:spPr bwMode="auto">
          <a:xfrm rot="-2233800">
            <a:off x="3383072" y="3610404"/>
            <a:ext cx="2011680" cy="276999"/>
          </a:xfrm>
          <a:prstGeom prst="chevron">
            <a:avLst/>
          </a:prstGeom>
          <a:noFill/>
          <a:ln w="19050">
            <a:solidFill>
              <a:schemeClr val="accent2"/>
            </a:solidFill>
            <a:miter lim="800000"/>
            <a:headEnd/>
            <a:tailEnd/>
          </a:ln>
        </p:spPr>
        <p:txBody>
          <a:bodyPr wrap="square" lIns="45720" rIns="45720">
            <a:spAutoFit/>
          </a:bodyPr>
          <a:lstStyle/>
          <a:p>
            <a:pPr algn="ctr" fontAlgn="base">
              <a:spcBef>
                <a:spcPct val="50000"/>
              </a:spcBef>
              <a:spcAft>
                <a:spcPct val="0"/>
              </a:spcAft>
            </a:pPr>
            <a:r>
              <a:rPr lang="en-US" sz="1200" dirty="0">
                <a:solidFill>
                  <a:srgbClr val="000000"/>
                </a:solidFill>
                <a:latin typeface="Calibri" pitchFamily="34" charset="0"/>
                <a:ea typeface="ＭＳ Ｐゴシック" charset="-128"/>
                <a:cs typeface="Arial" pitchFamily="34" charset="0"/>
              </a:rPr>
              <a:t>HAST reports</a:t>
            </a:r>
          </a:p>
        </p:txBody>
      </p:sp>
      <p:sp>
        <p:nvSpPr>
          <p:cNvPr id="72" name="TextBox 29"/>
          <p:cNvSpPr txBox="1">
            <a:spLocks noChangeArrowheads="1"/>
          </p:cNvSpPr>
          <p:nvPr/>
        </p:nvSpPr>
        <p:spPr bwMode="auto">
          <a:xfrm rot="-2233800">
            <a:off x="5002852" y="2455548"/>
            <a:ext cx="1828800" cy="276999"/>
          </a:xfrm>
          <a:prstGeom prst="chevron">
            <a:avLst/>
          </a:prstGeom>
          <a:noFill/>
          <a:ln w="19050">
            <a:solidFill>
              <a:schemeClr val="accent2"/>
            </a:solidFill>
            <a:miter lim="800000"/>
            <a:headEnd/>
            <a:tailEnd/>
          </a:ln>
        </p:spPr>
        <p:txBody>
          <a:bodyPr wrap="square" lIns="45720" rIns="45720">
            <a:spAutoFit/>
          </a:bodyPr>
          <a:lstStyle/>
          <a:p>
            <a:pPr algn="ctr" fontAlgn="base">
              <a:spcBef>
                <a:spcPct val="50000"/>
              </a:spcBef>
              <a:spcAft>
                <a:spcPct val="0"/>
              </a:spcAft>
            </a:pPr>
            <a:r>
              <a:rPr lang="en-US" sz="1200" dirty="0">
                <a:solidFill>
                  <a:srgbClr val="000000"/>
                </a:solidFill>
                <a:latin typeface="Calibri" pitchFamily="34" charset="0"/>
                <a:ea typeface="ＭＳ Ｐゴシック" charset="-128"/>
                <a:cs typeface="Arial" pitchFamily="34" charset="0"/>
              </a:rPr>
              <a:t>XX MEU SITREPs</a:t>
            </a:r>
          </a:p>
        </p:txBody>
      </p:sp>
      <p:cxnSp>
        <p:nvCxnSpPr>
          <p:cNvPr id="105" name="Straight Arrow Connector 104"/>
          <p:cNvCxnSpPr/>
          <p:nvPr/>
        </p:nvCxnSpPr>
        <p:spPr>
          <a:xfrm rot="16200000" flipV="1">
            <a:off x="2647188" y="3561588"/>
            <a:ext cx="1219200" cy="954024"/>
          </a:xfrm>
          <a:prstGeom prst="straightConnector1">
            <a:avLst/>
          </a:prstGeom>
          <a:ln>
            <a:solidFill>
              <a:schemeClr val="tx1"/>
            </a:solidFill>
            <a:headEnd type="arrow"/>
            <a:tailEnd type="arrow"/>
          </a:ln>
        </p:spPr>
        <p:style>
          <a:lnRef idx="3">
            <a:schemeClr val="accent6"/>
          </a:lnRef>
          <a:fillRef idx="0">
            <a:schemeClr val="accent6"/>
          </a:fillRef>
          <a:effectRef idx="2">
            <a:schemeClr val="accent6"/>
          </a:effectRef>
          <a:fontRef idx="minor">
            <a:schemeClr val="tx1"/>
          </a:fontRef>
        </p:style>
      </p:cxnSp>
      <p:sp>
        <p:nvSpPr>
          <p:cNvPr id="112" name="Rectangular Callout 111"/>
          <p:cNvSpPr>
            <a:spLocks noChangeAspect="1"/>
          </p:cNvSpPr>
          <p:nvPr/>
        </p:nvSpPr>
        <p:spPr>
          <a:xfrm>
            <a:off x="5029200" y="4800600"/>
            <a:ext cx="2706624" cy="845820"/>
          </a:xfrm>
          <a:prstGeom prst="wedgeRectCallout">
            <a:avLst>
              <a:gd name="adj1" fmla="val -91173"/>
              <a:gd name="adj2" fmla="val -162845"/>
            </a:avLst>
          </a:prstGeom>
          <a:noFill/>
          <a:ln w="952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i="1" dirty="0">
                <a:solidFill>
                  <a:srgbClr val="000000"/>
                </a:solidFill>
                <a:latin typeface="Calibri" pitchFamily="34" charset="0"/>
                <a:cs typeface="Arial" pitchFamily="34" charset="0"/>
              </a:rPr>
              <a:t>HCA data collection &amp; information products can enable CPX training objectives </a:t>
            </a:r>
          </a:p>
        </p:txBody>
      </p:sp>
      <p:sp>
        <p:nvSpPr>
          <p:cNvPr id="113" name="Rectangular Callout 112"/>
          <p:cNvSpPr>
            <a:spLocks noChangeAspect="1"/>
          </p:cNvSpPr>
          <p:nvPr/>
        </p:nvSpPr>
        <p:spPr>
          <a:xfrm>
            <a:off x="381000" y="1524000"/>
            <a:ext cx="2819400" cy="845820"/>
          </a:xfrm>
          <a:prstGeom prst="wedgeRectCallout">
            <a:avLst>
              <a:gd name="adj1" fmla="val 39297"/>
              <a:gd name="adj2" fmla="val 121281"/>
            </a:avLst>
          </a:prstGeom>
          <a:noFill/>
          <a:ln w="952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i="1" dirty="0" smtClean="0">
                <a:solidFill>
                  <a:srgbClr val="000000"/>
                </a:solidFill>
                <a:latin typeface="Calibri" pitchFamily="34" charset="0"/>
                <a:cs typeface="Arial" pitchFamily="34" charset="0"/>
              </a:rPr>
              <a:t>Automated </a:t>
            </a:r>
            <a:r>
              <a:rPr lang="en-US" sz="1400" i="1" dirty="0">
                <a:solidFill>
                  <a:srgbClr val="000000"/>
                </a:solidFill>
                <a:latin typeface="Calibri" pitchFamily="34" charset="0"/>
                <a:cs typeface="Arial" pitchFamily="34" charset="0"/>
              </a:rPr>
              <a:t>data collection &amp; information management at HCA CJCMOTF will improve Tactical C2 capability in </a:t>
            </a:r>
            <a:r>
              <a:rPr lang="en-US" sz="1400" i="1" dirty="0" smtClean="0">
                <a:solidFill>
                  <a:srgbClr val="000000"/>
                </a:solidFill>
                <a:latin typeface="Calibri" pitchFamily="34" charset="0"/>
                <a:cs typeface="Arial" pitchFamily="34" charset="0"/>
              </a:rPr>
              <a:t>HADR </a:t>
            </a:r>
            <a:r>
              <a:rPr lang="en-US" sz="1400" i="1" dirty="0">
                <a:solidFill>
                  <a:srgbClr val="000000"/>
                </a:solidFill>
                <a:latin typeface="Calibri" pitchFamily="34" charset="0"/>
                <a:cs typeface="Arial" pitchFamily="34" charset="0"/>
              </a:rPr>
              <a:t>mission</a:t>
            </a:r>
          </a:p>
        </p:txBody>
      </p:sp>
      <p:sp>
        <p:nvSpPr>
          <p:cNvPr id="116" name="Right Brace 115"/>
          <p:cNvSpPr/>
          <p:nvPr/>
        </p:nvSpPr>
        <p:spPr>
          <a:xfrm rot="-7620000">
            <a:off x="2924192" y="25702"/>
            <a:ext cx="456671" cy="5838440"/>
          </a:xfrm>
          <a:prstGeom prst="rightBrace">
            <a:avLst>
              <a:gd name="adj1" fmla="val 48749"/>
              <a:gd name="adj2" fmla="val 50294"/>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endParaRPr lang="en-US" sz="1600" i="1" dirty="0">
              <a:solidFill>
                <a:srgbClr val="000000"/>
              </a:solidFill>
              <a:latin typeface="Calibri" pitchFamily="34" charset="0"/>
              <a:cs typeface="Arial" pitchFamily="34" charset="0"/>
            </a:endParaRPr>
          </a:p>
        </p:txBody>
      </p:sp>
      <p:grpSp>
        <p:nvGrpSpPr>
          <p:cNvPr id="2" name="Group 5"/>
          <p:cNvGrpSpPr>
            <a:grpSpLocks/>
          </p:cNvGrpSpPr>
          <p:nvPr/>
        </p:nvGrpSpPr>
        <p:grpSpPr bwMode="auto">
          <a:xfrm>
            <a:off x="6970776" y="1206500"/>
            <a:ext cx="685801" cy="622300"/>
            <a:chOff x="1728" y="1912"/>
            <a:chExt cx="432" cy="392"/>
          </a:xfrm>
        </p:grpSpPr>
        <p:sp>
          <p:nvSpPr>
            <p:cNvPr id="118" name="Text Box 7"/>
            <p:cNvSpPr txBox="1">
              <a:spLocks noChangeArrowheads="1"/>
            </p:cNvSpPr>
            <p:nvPr/>
          </p:nvSpPr>
          <p:spPr bwMode="auto">
            <a:xfrm>
              <a:off x="1861" y="1912"/>
              <a:ext cx="159" cy="96"/>
            </a:xfrm>
            <a:prstGeom prst="rect">
              <a:avLst/>
            </a:prstGeom>
            <a:noFill/>
            <a:ln w="19050">
              <a:noFill/>
              <a:miter lim="800000"/>
              <a:headEnd/>
              <a:tailEnd/>
            </a:ln>
            <a:effectLst/>
          </p:spPr>
          <p:txBody>
            <a:bodyPr wrap="none" lIns="0" tIns="0" rIns="0" bIns="0">
              <a:spAutoFit/>
            </a:bodyPr>
            <a:lstStyle/>
            <a:p>
              <a:pPr algn="ctr" fontAlgn="base">
                <a:spcBef>
                  <a:spcPct val="0"/>
                </a:spcBef>
                <a:spcAft>
                  <a:spcPct val="0"/>
                </a:spcAft>
              </a:pPr>
              <a:r>
                <a:rPr lang="en-US" sz="1000">
                  <a:solidFill>
                    <a:srgbClr val="000000"/>
                  </a:solidFill>
                  <a:latin typeface="Microsoft Sans Serif" pitchFamily="34" charset="0"/>
                  <a:ea typeface="ＭＳ Ｐゴシック" charset="-128"/>
                </a:rPr>
                <a:t>XXX</a:t>
              </a:r>
            </a:p>
          </p:txBody>
        </p:sp>
        <p:grpSp>
          <p:nvGrpSpPr>
            <p:cNvPr id="3" name="Group 9"/>
            <p:cNvGrpSpPr>
              <a:grpSpLocks/>
            </p:cNvGrpSpPr>
            <p:nvPr/>
          </p:nvGrpSpPr>
          <p:grpSpPr bwMode="auto">
            <a:xfrm>
              <a:off x="1728" y="2016"/>
              <a:ext cx="432" cy="288"/>
              <a:chOff x="1822" y="1199"/>
              <a:chExt cx="345" cy="230"/>
            </a:xfrm>
          </p:grpSpPr>
          <p:sp>
            <p:nvSpPr>
              <p:cNvPr id="120" name="Rectangle 10"/>
              <p:cNvSpPr>
                <a:spLocks noChangeArrowheads="1"/>
              </p:cNvSpPr>
              <p:nvPr/>
            </p:nvSpPr>
            <p:spPr bwMode="auto">
              <a:xfrm>
                <a:off x="1822" y="1199"/>
                <a:ext cx="345" cy="230"/>
              </a:xfrm>
              <a:prstGeom prst="rect">
                <a:avLst/>
              </a:prstGeom>
              <a:solidFill>
                <a:srgbClr val="3399FF"/>
              </a:solidFill>
              <a:ln w="19050">
                <a:solidFill>
                  <a:schemeClr val="tx1"/>
                </a:solidFill>
                <a:miter lim="800000"/>
                <a:headEnd/>
                <a:tailEnd/>
              </a:ln>
              <a:effectLst/>
            </p:spPr>
            <p:txBody>
              <a:bodyPr wrap="none" lIns="0" tIns="0" rIns="0" bIns="0" anchor="ctr"/>
              <a:lstStyle/>
              <a:p>
                <a:pPr fontAlgn="base">
                  <a:spcBef>
                    <a:spcPct val="0"/>
                  </a:spcBef>
                  <a:spcAft>
                    <a:spcPct val="0"/>
                  </a:spcAft>
                </a:pPr>
                <a:endParaRPr lang="en-US" sz="2400">
                  <a:solidFill>
                    <a:srgbClr val="000000"/>
                  </a:solidFill>
                  <a:ea typeface="ＭＳ Ｐゴシック" charset="-128"/>
                </a:endParaRPr>
              </a:p>
            </p:txBody>
          </p:sp>
          <p:sp>
            <p:nvSpPr>
              <p:cNvPr id="121" name="Line 11"/>
              <p:cNvSpPr>
                <a:spLocks noChangeShapeType="1"/>
              </p:cNvSpPr>
              <p:nvPr/>
            </p:nvSpPr>
            <p:spPr bwMode="auto">
              <a:xfrm>
                <a:off x="1824" y="1200"/>
                <a:ext cx="342" cy="228"/>
              </a:xfrm>
              <a:prstGeom prst="line">
                <a:avLst/>
              </a:prstGeom>
              <a:noFill/>
              <a:ln w="19050">
                <a:solidFill>
                  <a:schemeClr val="tx1"/>
                </a:solidFill>
                <a:round/>
                <a:headEnd/>
                <a:tailEnd/>
              </a:ln>
              <a:effectLst/>
            </p:spPr>
            <p:txBody>
              <a:bodyPr wrap="none" lIns="0" tIns="0" rIns="0" bIns="0"/>
              <a:lstStyle/>
              <a:p>
                <a:pPr fontAlgn="base">
                  <a:spcBef>
                    <a:spcPct val="0"/>
                  </a:spcBef>
                  <a:spcAft>
                    <a:spcPct val="0"/>
                  </a:spcAft>
                </a:pPr>
                <a:endParaRPr lang="en-US" sz="2400">
                  <a:solidFill>
                    <a:srgbClr val="000000"/>
                  </a:solidFill>
                  <a:ea typeface="ＭＳ Ｐゴシック" charset="-128"/>
                </a:endParaRPr>
              </a:p>
            </p:txBody>
          </p:sp>
          <p:sp>
            <p:nvSpPr>
              <p:cNvPr id="122" name="Line 12"/>
              <p:cNvSpPr>
                <a:spLocks noChangeShapeType="1"/>
              </p:cNvSpPr>
              <p:nvPr/>
            </p:nvSpPr>
            <p:spPr bwMode="auto">
              <a:xfrm flipH="1">
                <a:off x="1824" y="1200"/>
                <a:ext cx="342" cy="228"/>
              </a:xfrm>
              <a:prstGeom prst="line">
                <a:avLst/>
              </a:prstGeom>
              <a:noFill/>
              <a:ln w="19050">
                <a:solidFill>
                  <a:schemeClr val="tx1"/>
                </a:solidFill>
                <a:round/>
                <a:headEnd/>
                <a:tailEnd/>
              </a:ln>
              <a:effectLst/>
            </p:spPr>
            <p:txBody>
              <a:bodyPr wrap="none" lIns="0" tIns="0" rIns="0" bIns="0"/>
              <a:lstStyle/>
              <a:p>
                <a:pPr fontAlgn="base">
                  <a:spcBef>
                    <a:spcPct val="0"/>
                  </a:spcBef>
                  <a:spcAft>
                    <a:spcPct val="0"/>
                  </a:spcAft>
                </a:pPr>
                <a:endParaRPr lang="en-US" sz="2400">
                  <a:solidFill>
                    <a:srgbClr val="000000"/>
                  </a:solidFill>
                  <a:ea typeface="ＭＳ Ｐゴシック" charset="-128"/>
                </a:endParaRPr>
              </a:p>
            </p:txBody>
          </p:sp>
        </p:grpSp>
      </p:grpSp>
      <p:sp>
        <p:nvSpPr>
          <p:cNvPr id="123" name="TextBox 122"/>
          <p:cNvSpPr txBox="1"/>
          <p:nvPr/>
        </p:nvSpPr>
        <p:spPr>
          <a:xfrm>
            <a:off x="7580376" y="1428690"/>
            <a:ext cx="954024" cy="400110"/>
          </a:xfrm>
          <a:prstGeom prst="rect">
            <a:avLst/>
          </a:prstGeom>
          <a:noFill/>
        </p:spPr>
        <p:txBody>
          <a:bodyPr wrap="square" rtlCol="0">
            <a:spAutoFit/>
          </a:bodyPr>
          <a:lstStyle/>
          <a:p>
            <a:pPr fontAlgn="base">
              <a:spcBef>
                <a:spcPct val="0"/>
              </a:spcBef>
              <a:spcAft>
                <a:spcPct val="0"/>
              </a:spcAft>
            </a:pPr>
            <a:r>
              <a:rPr lang="en-US" sz="1000" b="1" dirty="0" smtClean="0">
                <a:solidFill>
                  <a:srgbClr val="000000"/>
                </a:solidFill>
                <a:latin typeface="Calibri" pitchFamily="34" charset="0"/>
                <a:ea typeface="ＭＳ Ｐゴシック" charset="-128"/>
              </a:rPr>
              <a:t>CTF</a:t>
            </a:r>
            <a:endParaRPr lang="en-US" sz="1000" b="1" dirty="0">
              <a:solidFill>
                <a:srgbClr val="000000"/>
              </a:solidFill>
              <a:latin typeface="Calibri" pitchFamily="34" charset="0"/>
              <a:ea typeface="ＭＳ Ｐゴシック" charset="-128"/>
            </a:endParaRPr>
          </a:p>
          <a:p>
            <a:pPr fontAlgn="base">
              <a:spcBef>
                <a:spcPct val="0"/>
              </a:spcBef>
              <a:spcAft>
                <a:spcPct val="0"/>
              </a:spcAft>
            </a:pPr>
            <a:r>
              <a:rPr lang="en-US" sz="1000" b="1" dirty="0">
                <a:solidFill>
                  <a:srgbClr val="000000"/>
                </a:solidFill>
                <a:latin typeface="Calibri" pitchFamily="34" charset="0"/>
                <a:ea typeface="ＭＳ Ｐゴシック" charset="-128"/>
              </a:rPr>
              <a:t>(Constructive)</a:t>
            </a:r>
          </a:p>
        </p:txBody>
      </p:sp>
      <p:grpSp>
        <p:nvGrpSpPr>
          <p:cNvPr id="4" name="Group 5"/>
          <p:cNvGrpSpPr>
            <a:grpSpLocks/>
          </p:cNvGrpSpPr>
          <p:nvPr/>
        </p:nvGrpSpPr>
        <p:grpSpPr bwMode="auto">
          <a:xfrm>
            <a:off x="6208776" y="533400"/>
            <a:ext cx="685801" cy="622300"/>
            <a:chOff x="1728" y="1912"/>
            <a:chExt cx="432" cy="392"/>
          </a:xfrm>
        </p:grpSpPr>
        <p:sp>
          <p:nvSpPr>
            <p:cNvPr id="127" name="Text Box 7"/>
            <p:cNvSpPr txBox="1">
              <a:spLocks noChangeArrowheads="1"/>
            </p:cNvSpPr>
            <p:nvPr/>
          </p:nvSpPr>
          <p:spPr bwMode="auto">
            <a:xfrm>
              <a:off x="1861" y="1912"/>
              <a:ext cx="159" cy="96"/>
            </a:xfrm>
            <a:prstGeom prst="rect">
              <a:avLst/>
            </a:prstGeom>
            <a:noFill/>
            <a:ln w="19050">
              <a:noFill/>
              <a:miter lim="800000"/>
              <a:headEnd/>
              <a:tailEnd/>
            </a:ln>
            <a:effectLst/>
          </p:spPr>
          <p:txBody>
            <a:bodyPr wrap="none" lIns="0" tIns="0" rIns="0" bIns="0">
              <a:spAutoFit/>
            </a:bodyPr>
            <a:lstStyle/>
            <a:p>
              <a:pPr algn="ctr" fontAlgn="base">
                <a:spcBef>
                  <a:spcPct val="0"/>
                </a:spcBef>
                <a:spcAft>
                  <a:spcPct val="0"/>
                </a:spcAft>
              </a:pPr>
              <a:r>
                <a:rPr lang="en-US" sz="1000">
                  <a:solidFill>
                    <a:srgbClr val="000000"/>
                  </a:solidFill>
                  <a:latin typeface="Microsoft Sans Serif" pitchFamily="34" charset="0"/>
                  <a:ea typeface="ＭＳ Ｐゴシック" charset="-128"/>
                </a:rPr>
                <a:t>XXX</a:t>
              </a:r>
            </a:p>
          </p:txBody>
        </p:sp>
        <p:grpSp>
          <p:nvGrpSpPr>
            <p:cNvPr id="5" name="Group 9"/>
            <p:cNvGrpSpPr>
              <a:grpSpLocks/>
            </p:cNvGrpSpPr>
            <p:nvPr/>
          </p:nvGrpSpPr>
          <p:grpSpPr bwMode="auto">
            <a:xfrm>
              <a:off x="1728" y="2016"/>
              <a:ext cx="432" cy="288"/>
              <a:chOff x="1822" y="1199"/>
              <a:chExt cx="345" cy="230"/>
            </a:xfrm>
          </p:grpSpPr>
          <p:sp>
            <p:nvSpPr>
              <p:cNvPr id="129" name="Rectangle 10"/>
              <p:cNvSpPr>
                <a:spLocks noChangeArrowheads="1"/>
              </p:cNvSpPr>
              <p:nvPr/>
            </p:nvSpPr>
            <p:spPr bwMode="auto">
              <a:xfrm>
                <a:off x="1822" y="1199"/>
                <a:ext cx="345" cy="230"/>
              </a:xfrm>
              <a:prstGeom prst="rect">
                <a:avLst/>
              </a:prstGeom>
              <a:solidFill>
                <a:srgbClr val="3399FF"/>
              </a:solidFill>
              <a:ln w="19050">
                <a:solidFill>
                  <a:schemeClr val="tx1"/>
                </a:solidFill>
                <a:miter lim="800000"/>
                <a:headEnd/>
                <a:tailEnd/>
              </a:ln>
              <a:effectLst/>
            </p:spPr>
            <p:txBody>
              <a:bodyPr wrap="none" lIns="0" tIns="0" rIns="0" bIns="0" anchor="ctr"/>
              <a:lstStyle/>
              <a:p>
                <a:pPr fontAlgn="base">
                  <a:spcBef>
                    <a:spcPct val="0"/>
                  </a:spcBef>
                  <a:spcAft>
                    <a:spcPct val="0"/>
                  </a:spcAft>
                </a:pPr>
                <a:endParaRPr lang="en-US" sz="2400">
                  <a:solidFill>
                    <a:srgbClr val="000000"/>
                  </a:solidFill>
                  <a:ea typeface="ＭＳ Ｐゴシック" charset="-128"/>
                </a:endParaRPr>
              </a:p>
            </p:txBody>
          </p:sp>
          <p:sp>
            <p:nvSpPr>
              <p:cNvPr id="130" name="Line 11"/>
              <p:cNvSpPr>
                <a:spLocks noChangeShapeType="1"/>
              </p:cNvSpPr>
              <p:nvPr/>
            </p:nvSpPr>
            <p:spPr bwMode="auto">
              <a:xfrm>
                <a:off x="1824" y="1200"/>
                <a:ext cx="342" cy="228"/>
              </a:xfrm>
              <a:prstGeom prst="line">
                <a:avLst/>
              </a:prstGeom>
              <a:noFill/>
              <a:ln w="19050">
                <a:solidFill>
                  <a:schemeClr val="tx1"/>
                </a:solidFill>
                <a:round/>
                <a:headEnd/>
                <a:tailEnd/>
              </a:ln>
              <a:effectLst/>
            </p:spPr>
            <p:txBody>
              <a:bodyPr wrap="none" lIns="0" tIns="0" rIns="0" bIns="0"/>
              <a:lstStyle/>
              <a:p>
                <a:pPr fontAlgn="base">
                  <a:spcBef>
                    <a:spcPct val="0"/>
                  </a:spcBef>
                  <a:spcAft>
                    <a:spcPct val="0"/>
                  </a:spcAft>
                </a:pPr>
                <a:endParaRPr lang="en-US" sz="2400">
                  <a:solidFill>
                    <a:srgbClr val="000000"/>
                  </a:solidFill>
                  <a:ea typeface="ＭＳ Ｐゴシック" charset="-128"/>
                </a:endParaRPr>
              </a:p>
            </p:txBody>
          </p:sp>
          <p:sp>
            <p:nvSpPr>
              <p:cNvPr id="131" name="Line 12"/>
              <p:cNvSpPr>
                <a:spLocks noChangeShapeType="1"/>
              </p:cNvSpPr>
              <p:nvPr/>
            </p:nvSpPr>
            <p:spPr bwMode="auto">
              <a:xfrm flipH="1">
                <a:off x="1824" y="1200"/>
                <a:ext cx="342" cy="228"/>
              </a:xfrm>
              <a:prstGeom prst="line">
                <a:avLst/>
              </a:prstGeom>
              <a:noFill/>
              <a:ln w="19050">
                <a:solidFill>
                  <a:schemeClr val="tx1"/>
                </a:solidFill>
                <a:round/>
                <a:headEnd/>
                <a:tailEnd/>
              </a:ln>
              <a:effectLst/>
            </p:spPr>
            <p:txBody>
              <a:bodyPr wrap="none" lIns="0" tIns="0" rIns="0" bIns="0"/>
              <a:lstStyle/>
              <a:p>
                <a:pPr fontAlgn="base">
                  <a:spcBef>
                    <a:spcPct val="0"/>
                  </a:spcBef>
                  <a:spcAft>
                    <a:spcPct val="0"/>
                  </a:spcAft>
                </a:pPr>
                <a:endParaRPr lang="en-US" sz="2400">
                  <a:solidFill>
                    <a:srgbClr val="000000"/>
                  </a:solidFill>
                  <a:ea typeface="ＭＳ Ｐゴシック" charset="-128"/>
                </a:endParaRPr>
              </a:p>
            </p:txBody>
          </p:sp>
        </p:grpSp>
      </p:grpSp>
      <p:sp>
        <p:nvSpPr>
          <p:cNvPr id="132" name="TextBox 131"/>
          <p:cNvSpPr txBox="1"/>
          <p:nvPr/>
        </p:nvSpPr>
        <p:spPr>
          <a:xfrm>
            <a:off x="6818376" y="752475"/>
            <a:ext cx="762000" cy="246221"/>
          </a:xfrm>
          <a:prstGeom prst="rect">
            <a:avLst/>
          </a:prstGeom>
          <a:noFill/>
        </p:spPr>
        <p:txBody>
          <a:bodyPr wrap="square" rtlCol="0">
            <a:spAutoFit/>
          </a:bodyPr>
          <a:lstStyle/>
          <a:p>
            <a:pPr fontAlgn="base">
              <a:spcBef>
                <a:spcPct val="0"/>
              </a:spcBef>
              <a:spcAft>
                <a:spcPct val="0"/>
              </a:spcAft>
            </a:pPr>
            <a:r>
              <a:rPr lang="en-US" sz="1000" b="1" dirty="0" smtClean="0">
                <a:solidFill>
                  <a:srgbClr val="000000"/>
                </a:solidFill>
                <a:latin typeface="Calibri" pitchFamily="34" charset="0"/>
                <a:ea typeface="ＭＳ Ｐゴシック" charset="-128"/>
              </a:rPr>
              <a:t>JTF (</a:t>
            </a:r>
            <a:r>
              <a:rPr lang="en-US" sz="1000" b="1" dirty="0">
                <a:solidFill>
                  <a:srgbClr val="000000"/>
                </a:solidFill>
                <a:latin typeface="Calibri" pitchFamily="34" charset="0"/>
                <a:ea typeface="ＭＳ Ｐゴシック" charset="-128"/>
              </a:rPr>
              <a:t>Live)</a:t>
            </a:r>
          </a:p>
        </p:txBody>
      </p:sp>
      <p:sp>
        <p:nvSpPr>
          <p:cNvPr id="35" name="Right Brace 34"/>
          <p:cNvSpPr/>
          <p:nvPr/>
        </p:nvSpPr>
        <p:spPr>
          <a:xfrm rot="3180000">
            <a:off x="5203139" y="1819263"/>
            <a:ext cx="506149" cy="3359503"/>
          </a:xfrm>
          <a:prstGeom prst="rightBrace">
            <a:avLst>
              <a:gd name="adj1" fmla="val 48749"/>
              <a:gd name="adj2" fmla="val 50294"/>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endParaRPr lang="en-US" sz="1600" i="1" dirty="0">
              <a:solidFill>
                <a:srgbClr val="000000"/>
              </a:solidFill>
              <a:latin typeface="Calibri" pitchFamily="34" charset="0"/>
              <a:cs typeface="Arial" pitchFamily="34" charset="0"/>
            </a:endParaRPr>
          </a:p>
        </p:txBody>
      </p:sp>
      <p:sp>
        <p:nvSpPr>
          <p:cNvPr id="37" name="TextBox 36"/>
          <p:cNvSpPr txBox="1"/>
          <p:nvPr/>
        </p:nvSpPr>
        <p:spPr>
          <a:xfrm rot="19380000">
            <a:off x="3967495" y="3157875"/>
            <a:ext cx="2819400" cy="461665"/>
          </a:xfrm>
          <a:prstGeom prst="rect">
            <a:avLst/>
          </a:prstGeom>
          <a:noFill/>
        </p:spPr>
        <p:txBody>
          <a:bodyPr wrap="square" rtlCol="0">
            <a:spAutoFit/>
          </a:bodyPr>
          <a:lstStyle/>
          <a:p>
            <a:pPr algn="ctr" fontAlgn="base">
              <a:spcBef>
                <a:spcPct val="0"/>
              </a:spcBef>
              <a:spcAft>
                <a:spcPct val="0"/>
              </a:spcAft>
            </a:pPr>
            <a:r>
              <a:rPr lang="en-US" sz="2400" spc="600" dirty="0">
                <a:solidFill>
                  <a:srgbClr val="000000"/>
                </a:solidFill>
                <a:latin typeface="Calibri" pitchFamily="34" charset="0"/>
                <a:ea typeface="ＭＳ Ｐゴシック" charset="-128"/>
              </a:rPr>
              <a:t>Constructive</a:t>
            </a:r>
          </a:p>
        </p:txBody>
      </p:sp>
      <p:sp>
        <p:nvSpPr>
          <p:cNvPr id="38" name="TextBox 37"/>
          <p:cNvSpPr txBox="1"/>
          <p:nvPr/>
        </p:nvSpPr>
        <p:spPr>
          <a:xfrm rot="19380000">
            <a:off x="337755" y="2806360"/>
            <a:ext cx="5821700" cy="461665"/>
          </a:xfrm>
          <a:prstGeom prst="rect">
            <a:avLst/>
          </a:prstGeom>
          <a:noFill/>
        </p:spPr>
        <p:txBody>
          <a:bodyPr wrap="square" rtlCol="0">
            <a:spAutoFit/>
          </a:bodyPr>
          <a:lstStyle/>
          <a:p>
            <a:pPr algn="ctr" fontAlgn="base">
              <a:spcBef>
                <a:spcPct val="0"/>
              </a:spcBef>
              <a:spcAft>
                <a:spcPct val="0"/>
              </a:spcAft>
            </a:pPr>
            <a:r>
              <a:rPr lang="en-US" sz="2400" spc="600" dirty="0">
                <a:solidFill>
                  <a:srgbClr val="000000"/>
                </a:solidFill>
                <a:latin typeface="Calibri" pitchFamily="34" charset="0"/>
                <a:ea typeface="ＭＳ Ｐゴシック" charset="-128"/>
              </a:rPr>
              <a:t>Live</a:t>
            </a:r>
          </a:p>
        </p:txBody>
      </p:sp>
      <p:sp>
        <p:nvSpPr>
          <p:cNvPr id="42" name="Explosion 1 41"/>
          <p:cNvSpPr/>
          <p:nvPr/>
        </p:nvSpPr>
        <p:spPr>
          <a:xfrm>
            <a:off x="3276600" y="4495800"/>
            <a:ext cx="1295400" cy="907613"/>
          </a:xfrm>
          <a:prstGeom prst="irregularSeal1">
            <a:avLst/>
          </a:prstGeom>
          <a:ln>
            <a:solidFill>
              <a:schemeClr val="accent2"/>
            </a:solidFill>
          </a:ln>
        </p:spPr>
        <p:style>
          <a:lnRef idx="2">
            <a:schemeClr val="accent2"/>
          </a:lnRef>
          <a:fillRef idx="1">
            <a:schemeClr val="lt1"/>
          </a:fillRef>
          <a:effectRef idx="0">
            <a:schemeClr val="accent2"/>
          </a:effectRef>
          <a:fontRef idx="minor">
            <a:schemeClr val="dk1"/>
          </a:fontRef>
        </p:style>
        <p:txBody>
          <a:bodyPr wrap="square" lIns="0" tIns="0" rIns="0" bIns="0" anchor="ctr">
            <a:spAutoFit/>
          </a:bodyPr>
          <a:lstStyle/>
          <a:p>
            <a:pPr algn="ctr" fontAlgn="base">
              <a:spcBef>
                <a:spcPct val="0"/>
              </a:spcBef>
              <a:spcAft>
                <a:spcPct val="0"/>
              </a:spcAft>
              <a:defRPr/>
            </a:pPr>
            <a:r>
              <a:rPr lang="en-US" sz="1050" b="1" dirty="0">
                <a:solidFill>
                  <a:prstClr val="black"/>
                </a:solidFill>
              </a:rPr>
              <a:t>Phases 2-4 Support HA</a:t>
            </a:r>
          </a:p>
        </p:txBody>
      </p:sp>
      <p:sp>
        <p:nvSpPr>
          <p:cNvPr id="45" name="TextBox 44"/>
          <p:cNvSpPr txBox="1"/>
          <p:nvPr/>
        </p:nvSpPr>
        <p:spPr>
          <a:xfrm>
            <a:off x="3429000" y="6477000"/>
            <a:ext cx="3124200" cy="276999"/>
          </a:xfrm>
          <a:prstGeom prst="rect">
            <a:avLst/>
          </a:prstGeom>
          <a:noFill/>
        </p:spPr>
        <p:txBody>
          <a:bodyPr wrap="square" rtlCol="0">
            <a:spAutoFit/>
          </a:bodyPr>
          <a:lstStyle/>
          <a:p>
            <a:pPr fontAlgn="base">
              <a:spcBef>
                <a:spcPct val="0"/>
              </a:spcBef>
              <a:spcAft>
                <a:spcPct val="0"/>
              </a:spcAft>
            </a:pPr>
            <a:r>
              <a:rPr lang="en-US" sz="1200" dirty="0">
                <a:solidFill>
                  <a:srgbClr val="000000"/>
                </a:solidFill>
                <a:ea typeface="ＭＳ Ｐゴシック" charset="-128"/>
              </a:rPr>
              <a:t>* No Virtual play planned in </a:t>
            </a:r>
            <a:r>
              <a:rPr lang="en-US" sz="1200" dirty="0" smtClean="0">
                <a:solidFill>
                  <a:srgbClr val="000000"/>
                </a:solidFill>
                <a:ea typeface="ＭＳ Ｐゴシック" charset="-128"/>
              </a:rPr>
              <a:t>CG or BK </a:t>
            </a:r>
            <a:r>
              <a:rPr lang="en-US" sz="1200" dirty="0">
                <a:solidFill>
                  <a:srgbClr val="000000"/>
                </a:solidFill>
                <a:ea typeface="ＭＳ Ｐゴシック" charset="-128"/>
              </a:rPr>
              <a:t>CPX</a:t>
            </a:r>
          </a:p>
        </p:txBody>
      </p:sp>
      <p:sp>
        <p:nvSpPr>
          <p:cNvPr id="49" name="Arc 48"/>
          <p:cNvSpPr/>
          <p:nvPr/>
        </p:nvSpPr>
        <p:spPr>
          <a:xfrm rot="19893785">
            <a:off x="3526952" y="2990644"/>
            <a:ext cx="1401558" cy="990254"/>
          </a:xfrm>
          <a:prstGeom prst="arc">
            <a:avLst>
              <a:gd name="adj1" fmla="val 15148475"/>
              <a:gd name="adj2" fmla="val 110641"/>
            </a:avLst>
          </a:prstGeom>
          <a:ln w="41275">
            <a:solidFill>
              <a:schemeClr val="bg1"/>
            </a:solidFill>
            <a:prstDash val="sysDash"/>
            <a:headEnd type="non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fontAlgn="base">
              <a:spcBef>
                <a:spcPct val="0"/>
              </a:spcBef>
              <a:spcAft>
                <a:spcPct val="0"/>
              </a:spcAft>
            </a:pPr>
            <a:endParaRPr lang="en-US" sz="2400">
              <a:solidFill>
                <a:srgbClr val="000000"/>
              </a:solidFill>
            </a:endParaRPr>
          </a:p>
        </p:txBody>
      </p:sp>
      <p:sp>
        <p:nvSpPr>
          <p:cNvPr id="50" name="Arc 49"/>
          <p:cNvSpPr/>
          <p:nvPr/>
        </p:nvSpPr>
        <p:spPr>
          <a:xfrm rot="19893785">
            <a:off x="4259077" y="2445857"/>
            <a:ext cx="1401558" cy="961088"/>
          </a:xfrm>
          <a:prstGeom prst="arc">
            <a:avLst>
              <a:gd name="adj1" fmla="val 15148475"/>
              <a:gd name="adj2" fmla="val 110641"/>
            </a:avLst>
          </a:prstGeom>
          <a:ln w="41275">
            <a:solidFill>
              <a:schemeClr val="bg1"/>
            </a:solidFill>
            <a:prstDash val="sysDash"/>
            <a:headEnd type="non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fontAlgn="base">
              <a:spcBef>
                <a:spcPct val="0"/>
              </a:spcBef>
              <a:spcAft>
                <a:spcPct val="0"/>
              </a:spcAft>
            </a:pPr>
            <a:endParaRPr lang="en-US" sz="2400">
              <a:solidFill>
                <a:srgbClr val="000000"/>
              </a:solidFill>
            </a:endParaRPr>
          </a:p>
        </p:txBody>
      </p:sp>
      <p:sp>
        <p:nvSpPr>
          <p:cNvPr id="51" name="Arc 50"/>
          <p:cNvSpPr/>
          <p:nvPr/>
        </p:nvSpPr>
        <p:spPr>
          <a:xfrm rot="19893785">
            <a:off x="4923903" y="1954197"/>
            <a:ext cx="1401558" cy="926734"/>
          </a:xfrm>
          <a:prstGeom prst="arc">
            <a:avLst>
              <a:gd name="adj1" fmla="val 15148475"/>
              <a:gd name="adj2" fmla="val 110641"/>
            </a:avLst>
          </a:prstGeom>
          <a:ln w="41275">
            <a:solidFill>
              <a:schemeClr val="bg1"/>
            </a:solidFill>
            <a:prstDash val="sysDash"/>
            <a:headEnd type="non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fontAlgn="base">
              <a:spcBef>
                <a:spcPct val="0"/>
              </a:spcBef>
              <a:spcAft>
                <a:spcPct val="0"/>
              </a:spcAft>
            </a:pPr>
            <a:endParaRPr lang="en-US" sz="2400">
              <a:solidFill>
                <a:srgbClr val="000000"/>
              </a:solidFill>
            </a:endParaRPr>
          </a:p>
        </p:txBody>
      </p:sp>
      <p:sp>
        <p:nvSpPr>
          <p:cNvPr id="52" name="Arc 51"/>
          <p:cNvSpPr/>
          <p:nvPr/>
        </p:nvSpPr>
        <p:spPr>
          <a:xfrm rot="19893785">
            <a:off x="2607270" y="3658826"/>
            <a:ext cx="1401558" cy="1064379"/>
          </a:xfrm>
          <a:prstGeom prst="arc">
            <a:avLst>
              <a:gd name="adj1" fmla="val 15148475"/>
              <a:gd name="adj2" fmla="val 110641"/>
            </a:avLst>
          </a:prstGeom>
          <a:ln w="41275">
            <a:solidFill>
              <a:schemeClr val="bg1"/>
            </a:solidFill>
            <a:prstDash val="sysDash"/>
            <a:headEnd type="non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fontAlgn="base">
              <a:spcBef>
                <a:spcPct val="0"/>
              </a:spcBef>
              <a:spcAft>
                <a:spcPct val="0"/>
              </a:spcAft>
            </a:pPr>
            <a:endParaRPr lang="en-US" sz="2400">
              <a:solidFill>
                <a:srgbClr val="000000"/>
              </a:solidFill>
            </a:endParaRPr>
          </a:p>
        </p:txBody>
      </p:sp>
      <p:sp>
        <p:nvSpPr>
          <p:cNvPr id="39" name="Chevron 38"/>
          <p:cNvSpPr/>
          <p:nvPr/>
        </p:nvSpPr>
        <p:spPr>
          <a:xfrm rot="19380108">
            <a:off x="1076934" y="4787071"/>
            <a:ext cx="2422274" cy="274320"/>
          </a:xfrm>
          <a:prstGeom prst="chevron">
            <a:avLst/>
          </a:prstGeom>
          <a:noFill/>
          <a:ln>
            <a:solidFill>
              <a:schemeClr val="bg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dirty="0">
                <a:solidFill>
                  <a:srgbClr val="808080"/>
                </a:solidFill>
              </a:rPr>
              <a:t>Pre-Exercise</a:t>
            </a:r>
          </a:p>
        </p:txBody>
      </p:sp>
      <p:sp>
        <p:nvSpPr>
          <p:cNvPr id="40" name="Slide Number Placeholder 39"/>
          <p:cNvSpPr>
            <a:spLocks noGrp="1"/>
          </p:cNvSpPr>
          <p:nvPr>
            <p:ph type="sldNum" sz="quarter" idx="12"/>
          </p:nvPr>
        </p:nvSpPr>
        <p:spPr>
          <a:xfrm>
            <a:off x="7086600" y="6477000"/>
            <a:ext cx="1905000" cy="304800"/>
          </a:xfrm>
        </p:spPr>
        <p:txBody>
          <a:bodyPr/>
          <a:lstStyle/>
          <a:p>
            <a:pPr>
              <a:defRPr/>
            </a:pPr>
            <a:fld id="{6BFAE21B-6736-472E-BE08-B6AE3E71CEF6}" type="slidenum">
              <a:rPr lang="en-US" smtClean="0">
                <a:solidFill>
                  <a:srgbClr val="000000"/>
                </a:solidFill>
              </a:rPr>
              <a:pPr>
                <a:defRPr/>
              </a:pPr>
              <a:t>11</a:t>
            </a:fld>
            <a:endParaRPr lang="en-US" dirty="0">
              <a:solidFill>
                <a:srgbClr val="000000"/>
              </a:solidFill>
            </a:endParaRPr>
          </a:p>
        </p:txBody>
      </p:sp>
    </p:spTree>
  </p:cSld>
  <p:clrMapOvr>
    <a:masterClrMapping/>
  </p:clrMapOvr>
  <p:transition advClick="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will we do this?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Two types of technologies to insert:</a:t>
            </a:r>
          </a:p>
          <a:p>
            <a:pPr lvl="1"/>
            <a:r>
              <a:rPr lang="en-US" dirty="0" smtClean="0"/>
              <a:t>Point: may have little or no impact on the rest of the </a:t>
            </a:r>
            <a:r>
              <a:rPr lang="en-US" dirty="0" err="1" smtClean="0"/>
              <a:t>ShadowX</a:t>
            </a:r>
            <a:r>
              <a:rPr lang="en-US" dirty="0" smtClean="0"/>
              <a:t> Exercise writ large and may or may not be impacted by any other technology yet Could be integrated into the overall scenario</a:t>
            </a:r>
          </a:p>
          <a:p>
            <a:pPr lvl="1"/>
            <a:r>
              <a:rPr lang="en-US" dirty="0" smtClean="0"/>
              <a:t>Broad: will impact at least one other technology and/or the execution of the exercise mission</a:t>
            </a:r>
          </a:p>
          <a:p>
            <a:r>
              <a:rPr lang="en-US" dirty="0" smtClean="0"/>
              <a:t>Proposed technologies will have a CONOPs developed or approved by the MEC that address its individual use and its employment in the </a:t>
            </a:r>
            <a:r>
              <a:rPr lang="en-US" dirty="0" err="1" smtClean="0"/>
              <a:t>ShadowX</a:t>
            </a:r>
            <a:endParaRPr lang="en-US" dirty="0" smtClean="0"/>
          </a:p>
          <a:p>
            <a:r>
              <a:rPr lang="en-US" dirty="0" smtClean="0"/>
              <a:t>Partner unit(s) will be identified to participate as the users or employers</a:t>
            </a:r>
          </a:p>
          <a:p>
            <a:r>
              <a:rPr lang="en-US" dirty="0" smtClean="0"/>
              <a:t>MEC will coordinate and facilitate or execute the appropriate level of preparation and participation</a:t>
            </a:r>
          </a:p>
          <a:p>
            <a:r>
              <a:rPr lang="en-US" dirty="0" smtClean="0"/>
              <a:t>MEC will facilitate or execute the technology integration into the units’ mission execution</a:t>
            </a:r>
          </a:p>
          <a:p>
            <a:r>
              <a:rPr lang="en-US" dirty="0" smtClean="0"/>
              <a:t>Where necessary, MEC will conduct assessments</a:t>
            </a:r>
          </a:p>
          <a:p>
            <a:endParaRPr lang="en-US" dirty="0" smtClean="0"/>
          </a:p>
          <a:p>
            <a:pPr lvl="1"/>
            <a:endParaRPr lang="en-US" dirty="0"/>
          </a:p>
        </p:txBody>
      </p:sp>
      <p:sp>
        <p:nvSpPr>
          <p:cNvPr id="4" name="TextBox 3"/>
          <p:cNvSpPr txBox="1"/>
          <p:nvPr/>
        </p:nvSpPr>
        <p:spPr>
          <a:xfrm>
            <a:off x="2147213" y="5715000"/>
            <a:ext cx="4849574" cy="923330"/>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en-US" b="1" dirty="0" smtClean="0"/>
              <a:t>Below is an example of how Civil Information from HCA will integrate into the CPX</a:t>
            </a:r>
          </a:p>
          <a:p>
            <a:pPr algn="ctr"/>
            <a:r>
              <a:rPr lang="en-US" b="1" dirty="0" smtClean="0"/>
              <a:t>(i.e. the dashed white arrows in the slide above)</a:t>
            </a:r>
            <a:endParaRPr lang="en-US" b="1" dirty="0"/>
          </a:p>
        </p:txBody>
      </p:sp>
      <p:sp>
        <p:nvSpPr>
          <p:cNvPr id="5" name="Slide Number Placeholder 4"/>
          <p:cNvSpPr>
            <a:spLocks noGrp="1"/>
          </p:cNvSpPr>
          <p:nvPr>
            <p:ph type="sldNum" sz="quarter" idx="12"/>
          </p:nvPr>
        </p:nvSpPr>
        <p:spPr>
          <a:xfrm>
            <a:off x="6934200" y="6492875"/>
            <a:ext cx="2133600" cy="365125"/>
          </a:xfrm>
        </p:spPr>
        <p:txBody>
          <a:bodyPr/>
          <a:lstStyle/>
          <a:p>
            <a:fld id="{224F41D1-165D-4ED8-80AB-2D07EE4FECB9}" type="slidenum">
              <a:rPr lang="en-US" smtClean="0">
                <a:solidFill>
                  <a:schemeClr val="tx1"/>
                </a:solidFill>
              </a:rPr>
              <a:pPr/>
              <a:t>12</a:t>
            </a:fld>
            <a:endParaRPr lang="en-US" dirty="0">
              <a:solidFill>
                <a:schemeClr val="tx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76200"/>
            <a:ext cx="7391400" cy="1143000"/>
          </a:xfrm>
        </p:spPr>
        <p:txBody>
          <a:bodyPr anchor="t" anchorCtr="0">
            <a:noAutofit/>
          </a:bodyPr>
          <a:lstStyle/>
          <a:p>
            <a:pPr algn="l"/>
            <a:r>
              <a:rPr lang="en-US" sz="2400" dirty="0" smtClean="0"/>
              <a:t>CHIME </a:t>
            </a:r>
            <a:r>
              <a:rPr lang="en-US" sz="2400" dirty="0" smtClean="0"/>
              <a:t>Data is collected during normal HCA activities &amp; operations</a:t>
            </a:r>
            <a:endParaRPr lang="en-US" sz="2400" dirty="0"/>
          </a:p>
        </p:txBody>
      </p:sp>
      <p:sp>
        <p:nvSpPr>
          <p:cNvPr id="9" name="Chevron 8"/>
          <p:cNvSpPr/>
          <p:nvPr/>
        </p:nvSpPr>
        <p:spPr>
          <a:xfrm>
            <a:off x="533400" y="4876800"/>
            <a:ext cx="8305800" cy="1905000"/>
          </a:xfrm>
          <a:prstGeom prst="chevron">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dirty="0">
              <a:solidFill>
                <a:schemeClr val="bg1"/>
              </a:solidFill>
            </a:endParaRPr>
          </a:p>
        </p:txBody>
      </p:sp>
      <p:sp>
        <p:nvSpPr>
          <p:cNvPr id="20" name="Oval 19"/>
          <p:cNvSpPr/>
          <p:nvPr/>
        </p:nvSpPr>
        <p:spPr>
          <a:xfrm>
            <a:off x="1752600" y="5345281"/>
            <a:ext cx="457200" cy="36971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Autofit/>
          </a:bodyPr>
          <a:lstStyle/>
          <a:p>
            <a:pPr algn="ctr"/>
            <a:r>
              <a:rPr lang="en-US" sz="800" dirty="0" smtClean="0">
                <a:solidFill>
                  <a:schemeClr val="tx1"/>
                </a:solidFill>
              </a:rPr>
              <a:t>FSS reports</a:t>
            </a:r>
            <a:endParaRPr lang="en-US" sz="800" dirty="0">
              <a:solidFill>
                <a:schemeClr val="tx1"/>
              </a:solidFill>
            </a:endParaRPr>
          </a:p>
        </p:txBody>
      </p:sp>
      <p:sp>
        <p:nvSpPr>
          <p:cNvPr id="24" name="Rectangle 23"/>
          <p:cNvSpPr/>
          <p:nvPr/>
        </p:nvSpPr>
        <p:spPr>
          <a:xfrm>
            <a:off x="867575" y="6412468"/>
            <a:ext cx="1491114" cy="369332"/>
          </a:xfrm>
          <a:prstGeom prst="rect">
            <a:avLst/>
          </a:prstGeom>
        </p:spPr>
        <p:txBody>
          <a:bodyPr wrap="none">
            <a:spAutoFit/>
          </a:bodyPr>
          <a:lstStyle/>
          <a:p>
            <a:pPr algn="ctr"/>
            <a:r>
              <a:rPr lang="en-US" dirty="0" smtClean="0">
                <a:solidFill>
                  <a:schemeClr val="bg1"/>
                </a:solidFill>
              </a:rPr>
              <a:t>HCA </a:t>
            </a:r>
            <a:r>
              <a:rPr lang="en-US" dirty="0" smtClean="0">
                <a:solidFill>
                  <a:schemeClr val="bg1"/>
                </a:solidFill>
              </a:rPr>
              <a:t>Activities</a:t>
            </a:r>
            <a:endParaRPr lang="en-US" dirty="0">
              <a:solidFill>
                <a:schemeClr val="bg1"/>
              </a:solidFill>
            </a:endParaRPr>
          </a:p>
        </p:txBody>
      </p:sp>
      <p:sp>
        <p:nvSpPr>
          <p:cNvPr id="29" name="Oval 28"/>
          <p:cNvSpPr/>
          <p:nvPr/>
        </p:nvSpPr>
        <p:spPr>
          <a:xfrm>
            <a:off x="3810000" y="6324600"/>
            <a:ext cx="4038600" cy="3048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Autofit/>
          </a:bodyPr>
          <a:lstStyle/>
          <a:p>
            <a:pPr algn="ctr"/>
            <a:r>
              <a:rPr lang="en-US" sz="800" dirty="0" smtClean="0">
                <a:solidFill>
                  <a:schemeClr val="tx1"/>
                </a:solidFill>
              </a:rPr>
              <a:t>ENCAP project status reports</a:t>
            </a:r>
            <a:endParaRPr lang="en-US" sz="800" dirty="0">
              <a:solidFill>
                <a:schemeClr val="tx1"/>
              </a:solidFill>
            </a:endParaRPr>
          </a:p>
        </p:txBody>
      </p:sp>
      <p:sp>
        <p:nvSpPr>
          <p:cNvPr id="35" name="Oval 34"/>
          <p:cNvSpPr/>
          <p:nvPr/>
        </p:nvSpPr>
        <p:spPr>
          <a:xfrm>
            <a:off x="4876800" y="5867400"/>
            <a:ext cx="3124200" cy="381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Autofit/>
          </a:bodyPr>
          <a:lstStyle/>
          <a:p>
            <a:pPr algn="ctr"/>
            <a:r>
              <a:rPr lang="en-US" sz="800" dirty="0" smtClean="0">
                <a:solidFill>
                  <a:schemeClr val="tx1"/>
                </a:solidFill>
              </a:rPr>
              <a:t>Community Relations (COMREL) Operations OPSUMs</a:t>
            </a:r>
            <a:endParaRPr lang="en-US" sz="800" dirty="0">
              <a:solidFill>
                <a:schemeClr val="tx1"/>
              </a:solidFill>
            </a:endParaRPr>
          </a:p>
        </p:txBody>
      </p:sp>
      <p:sp>
        <p:nvSpPr>
          <p:cNvPr id="38" name="Oval 37"/>
          <p:cNvSpPr/>
          <p:nvPr/>
        </p:nvSpPr>
        <p:spPr>
          <a:xfrm>
            <a:off x="3200400" y="5410200"/>
            <a:ext cx="5105400" cy="3048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Autofit/>
          </a:bodyPr>
          <a:lstStyle/>
          <a:p>
            <a:pPr algn="ctr"/>
            <a:r>
              <a:rPr lang="en-US" sz="800" dirty="0" smtClean="0">
                <a:solidFill>
                  <a:schemeClr val="tx1"/>
                </a:solidFill>
              </a:rPr>
              <a:t>CA Team ASCOPE, DSF, KLE, SIGACT, SIGEVENT, etc reports</a:t>
            </a:r>
            <a:endParaRPr lang="en-US" sz="800" dirty="0">
              <a:solidFill>
                <a:schemeClr val="tx1"/>
              </a:solidFill>
            </a:endParaRPr>
          </a:p>
        </p:txBody>
      </p:sp>
      <p:sp>
        <p:nvSpPr>
          <p:cNvPr id="47" name="Oval 46"/>
          <p:cNvSpPr/>
          <p:nvPr/>
        </p:nvSpPr>
        <p:spPr>
          <a:xfrm>
            <a:off x="3124200" y="5867400"/>
            <a:ext cx="609600" cy="609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Autofit/>
          </a:bodyPr>
          <a:lstStyle/>
          <a:p>
            <a:pPr algn="ctr"/>
            <a:r>
              <a:rPr lang="en-US" sz="800" dirty="0" smtClean="0">
                <a:solidFill>
                  <a:schemeClr val="tx1"/>
                </a:solidFill>
              </a:rPr>
              <a:t>Materials  delivered  LOGSTAT</a:t>
            </a:r>
            <a:endParaRPr lang="en-US" sz="800" dirty="0">
              <a:solidFill>
                <a:schemeClr val="tx1"/>
              </a:solidFill>
            </a:endParaRPr>
          </a:p>
        </p:txBody>
      </p:sp>
      <p:sp>
        <p:nvSpPr>
          <p:cNvPr id="33" name="Oval 32"/>
          <p:cNvSpPr/>
          <p:nvPr/>
        </p:nvSpPr>
        <p:spPr>
          <a:xfrm>
            <a:off x="5486400" y="5029200"/>
            <a:ext cx="2286000" cy="3048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Autofit/>
          </a:bodyPr>
          <a:lstStyle/>
          <a:p>
            <a:pPr algn="ctr"/>
            <a:r>
              <a:rPr lang="en-US" sz="800" dirty="0" smtClean="0">
                <a:solidFill>
                  <a:schemeClr val="tx1"/>
                </a:solidFill>
              </a:rPr>
              <a:t>MDVCAPs status reports &amp; OPSUMs</a:t>
            </a:r>
            <a:endParaRPr lang="en-US" sz="800" dirty="0">
              <a:solidFill>
                <a:schemeClr val="tx1"/>
              </a:solidFill>
            </a:endParaRPr>
          </a:p>
        </p:txBody>
      </p:sp>
      <p:sp>
        <p:nvSpPr>
          <p:cNvPr id="86" name="TextBox 85"/>
          <p:cNvSpPr txBox="1"/>
          <p:nvPr/>
        </p:nvSpPr>
        <p:spPr>
          <a:xfrm>
            <a:off x="381000" y="5562600"/>
            <a:ext cx="1026243" cy="276999"/>
          </a:xfrm>
          <a:prstGeom prst="rect">
            <a:avLst/>
          </a:prstGeom>
          <a:noFill/>
        </p:spPr>
        <p:txBody>
          <a:bodyPr wrap="none" rtlCol="0">
            <a:spAutoFit/>
          </a:bodyPr>
          <a:lstStyle/>
          <a:p>
            <a:r>
              <a:rPr lang="en-US" sz="1200" dirty="0" smtClean="0"/>
              <a:t>HCA Timeline</a:t>
            </a:r>
            <a:endParaRPr lang="en-US" sz="1200" dirty="0"/>
          </a:p>
        </p:txBody>
      </p:sp>
      <p:sp>
        <p:nvSpPr>
          <p:cNvPr id="49" name="Oval 48"/>
          <p:cNvSpPr/>
          <p:nvPr/>
        </p:nvSpPr>
        <p:spPr>
          <a:xfrm>
            <a:off x="1371600" y="5878681"/>
            <a:ext cx="457200" cy="36971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Autofit/>
          </a:bodyPr>
          <a:lstStyle/>
          <a:p>
            <a:pPr algn="ctr"/>
            <a:r>
              <a:rPr lang="en-US" sz="800" dirty="0" smtClean="0">
                <a:solidFill>
                  <a:schemeClr val="tx1"/>
                </a:solidFill>
              </a:rPr>
              <a:t>ISS reports</a:t>
            </a:r>
            <a:endParaRPr lang="en-US" sz="800" dirty="0">
              <a:solidFill>
                <a:schemeClr val="tx1"/>
              </a:solidFill>
            </a:endParaRPr>
          </a:p>
        </p:txBody>
      </p:sp>
      <p:sp>
        <p:nvSpPr>
          <p:cNvPr id="51" name="Oval 50"/>
          <p:cNvSpPr/>
          <p:nvPr/>
        </p:nvSpPr>
        <p:spPr>
          <a:xfrm>
            <a:off x="3733800" y="4953000"/>
            <a:ext cx="609600" cy="4572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Autofit/>
          </a:bodyPr>
          <a:lstStyle/>
          <a:p>
            <a:pPr algn="ctr"/>
            <a:r>
              <a:rPr lang="en-US" sz="800" dirty="0" smtClean="0">
                <a:solidFill>
                  <a:schemeClr val="tx1"/>
                </a:solidFill>
              </a:rPr>
              <a:t>UAV feed from MDV site</a:t>
            </a:r>
            <a:endParaRPr lang="en-US" sz="800" dirty="0">
              <a:solidFill>
                <a:schemeClr val="tx1"/>
              </a:solidFill>
            </a:endParaRPr>
          </a:p>
        </p:txBody>
      </p:sp>
      <p:grpSp>
        <p:nvGrpSpPr>
          <p:cNvPr id="57" name="Group 56"/>
          <p:cNvGrpSpPr/>
          <p:nvPr/>
        </p:nvGrpSpPr>
        <p:grpSpPr>
          <a:xfrm>
            <a:off x="457200" y="5720243"/>
            <a:ext cx="8382000" cy="182880"/>
            <a:chOff x="457200" y="5720243"/>
            <a:chExt cx="8382000" cy="182880"/>
          </a:xfrm>
        </p:grpSpPr>
        <p:cxnSp>
          <p:nvCxnSpPr>
            <p:cNvPr id="58" name="Straight Arrow Connector 57"/>
            <p:cNvCxnSpPr/>
            <p:nvPr/>
          </p:nvCxnSpPr>
          <p:spPr>
            <a:xfrm>
              <a:off x="457200" y="5791200"/>
              <a:ext cx="8382000" cy="381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59" name="Straight Connector 58"/>
            <p:cNvCxnSpPr/>
            <p:nvPr/>
          </p:nvCxnSpPr>
          <p:spPr>
            <a:xfrm rot="5400000">
              <a:off x="2262293" y="5811683"/>
              <a:ext cx="182880" cy="0"/>
            </a:xfrm>
            <a:prstGeom prst="line">
              <a:avLst/>
            </a:prstGeom>
          </p:spPr>
          <p:style>
            <a:lnRef idx="2">
              <a:schemeClr val="dk1"/>
            </a:lnRef>
            <a:fillRef idx="0">
              <a:schemeClr val="dk1"/>
            </a:fillRef>
            <a:effectRef idx="1">
              <a:schemeClr val="dk1"/>
            </a:effectRef>
            <a:fontRef idx="minor">
              <a:schemeClr val="tx1"/>
            </a:fontRef>
          </p:style>
        </p:cxnSp>
        <p:cxnSp>
          <p:nvCxnSpPr>
            <p:cNvPr id="60" name="Straight Connector 59"/>
            <p:cNvCxnSpPr/>
            <p:nvPr/>
          </p:nvCxnSpPr>
          <p:spPr>
            <a:xfrm rot="5400000">
              <a:off x="3015826" y="5811683"/>
              <a:ext cx="182880" cy="0"/>
            </a:xfrm>
            <a:prstGeom prst="line">
              <a:avLst/>
            </a:prstGeom>
          </p:spPr>
          <p:style>
            <a:lnRef idx="2">
              <a:schemeClr val="dk1"/>
            </a:lnRef>
            <a:fillRef idx="0">
              <a:schemeClr val="dk1"/>
            </a:fillRef>
            <a:effectRef idx="1">
              <a:schemeClr val="dk1"/>
            </a:effectRef>
            <a:fontRef idx="minor">
              <a:schemeClr val="tx1"/>
            </a:fontRef>
          </p:style>
        </p:cxnSp>
        <p:cxnSp>
          <p:nvCxnSpPr>
            <p:cNvPr id="61" name="Straight Connector 60"/>
            <p:cNvCxnSpPr/>
            <p:nvPr/>
          </p:nvCxnSpPr>
          <p:spPr>
            <a:xfrm rot="5400000">
              <a:off x="1508760" y="5811683"/>
              <a:ext cx="182880" cy="0"/>
            </a:xfrm>
            <a:prstGeom prst="line">
              <a:avLst/>
            </a:prstGeom>
          </p:spPr>
          <p:style>
            <a:lnRef idx="2">
              <a:schemeClr val="dk1"/>
            </a:lnRef>
            <a:fillRef idx="0">
              <a:schemeClr val="dk1"/>
            </a:fillRef>
            <a:effectRef idx="1">
              <a:schemeClr val="dk1"/>
            </a:effectRef>
            <a:fontRef idx="minor">
              <a:schemeClr val="tx1"/>
            </a:fontRef>
          </p:style>
        </p:cxnSp>
        <p:cxnSp>
          <p:nvCxnSpPr>
            <p:cNvPr id="62" name="Straight Connector 61"/>
            <p:cNvCxnSpPr/>
            <p:nvPr/>
          </p:nvCxnSpPr>
          <p:spPr>
            <a:xfrm rot="5400000">
              <a:off x="3769359" y="5811683"/>
              <a:ext cx="182880" cy="0"/>
            </a:xfrm>
            <a:prstGeom prst="line">
              <a:avLst/>
            </a:prstGeom>
          </p:spPr>
          <p:style>
            <a:lnRef idx="2">
              <a:schemeClr val="dk1"/>
            </a:lnRef>
            <a:fillRef idx="0">
              <a:schemeClr val="dk1"/>
            </a:fillRef>
            <a:effectRef idx="1">
              <a:schemeClr val="dk1"/>
            </a:effectRef>
            <a:fontRef idx="minor">
              <a:schemeClr val="tx1"/>
            </a:fontRef>
          </p:style>
        </p:cxnSp>
        <p:cxnSp>
          <p:nvCxnSpPr>
            <p:cNvPr id="63" name="Straight Connector 62"/>
            <p:cNvCxnSpPr/>
            <p:nvPr/>
          </p:nvCxnSpPr>
          <p:spPr>
            <a:xfrm rot="5400000">
              <a:off x="4522892" y="5811683"/>
              <a:ext cx="182880" cy="0"/>
            </a:xfrm>
            <a:prstGeom prst="line">
              <a:avLst/>
            </a:prstGeom>
          </p:spPr>
          <p:style>
            <a:lnRef idx="2">
              <a:schemeClr val="dk1"/>
            </a:lnRef>
            <a:fillRef idx="0">
              <a:schemeClr val="dk1"/>
            </a:fillRef>
            <a:effectRef idx="1">
              <a:schemeClr val="dk1"/>
            </a:effectRef>
            <a:fontRef idx="minor">
              <a:schemeClr val="tx1"/>
            </a:fontRef>
          </p:style>
        </p:cxnSp>
        <p:cxnSp>
          <p:nvCxnSpPr>
            <p:cNvPr id="64" name="Straight Connector 63"/>
            <p:cNvCxnSpPr/>
            <p:nvPr/>
          </p:nvCxnSpPr>
          <p:spPr>
            <a:xfrm rot="5400000">
              <a:off x="5276425" y="5811683"/>
              <a:ext cx="182880" cy="0"/>
            </a:xfrm>
            <a:prstGeom prst="line">
              <a:avLst/>
            </a:prstGeom>
          </p:spPr>
          <p:style>
            <a:lnRef idx="2">
              <a:schemeClr val="dk1"/>
            </a:lnRef>
            <a:fillRef idx="0">
              <a:schemeClr val="dk1"/>
            </a:fillRef>
            <a:effectRef idx="1">
              <a:schemeClr val="dk1"/>
            </a:effectRef>
            <a:fontRef idx="minor">
              <a:schemeClr val="tx1"/>
            </a:fontRef>
          </p:style>
        </p:cxnSp>
        <p:cxnSp>
          <p:nvCxnSpPr>
            <p:cNvPr id="65" name="Straight Connector 64"/>
            <p:cNvCxnSpPr/>
            <p:nvPr/>
          </p:nvCxnSpPr>
          <p:spPr>
            <a:xfrm rot="5400000">
              <a:off x="6029958" y="5811683"/>
              <a:ext cx="182880" cy="0"/>
            </a:xfrm>
            <a:prstGeom prst="line">
              <a:avLst/>
            </a:prstGeom>
          </p:spPr>
          <p:style>
            <a:lnRef idx="2">
              <a:schemeClr val="dk1"/>
            </a:lnRef>
            <a:fillRef idx="0">
              <a:schemeClr val="dk1"/>
            </a:fillRef>
            <a:effectRef idx="1">
              <a:schemeClr val="dk1"/>
            </a:effectRef>
            <a:fontRef idx="minor">
              <a:schemeClr val="tx1"/>
            </a:fontRef>
          </p:style>
        </p:cxnSp>
        <p:cxnSp>
          <p:nvCxnSpPr>
            <p:cNvPr id="66" name="Straight Connector 65"/>
            <p:cNvCxnSpPr/>
            <p:nvPr/>
          </p:nvCxnSpPr>
          <p:spPr>
            <a:xfrm rot="5400000">
              <a:off x="6783491" y="5811683"/>
              <a:ext cx="182880" cy="0"/>
            </a:xfrm>
            <a:prstGeom prst="line">
              <a:avLst/>
            </a:prstGeom>
          </p:spPr>
          <p:style>
            <a:lnRef idx="2">
              <a:schemeClr val="dk1"/>
            </a:lnRef>
            <a:fillRef idx="0">
              <a:schemeClr val="dk1"/>
            </a:fillRef>
            <a:effectRef idx="1">
              <a:schemeClr val="dk1"/>
            </a:effectRef>
            <a:fontRef idx="minor">
              <a:schemeClr val="tx1"/>
            </a:fontRef>
          </p:style>
        </p:cxnSp>
        <p:cxnSp>
          <p:nvCxnSpPr>
            <p:cNvPr id="67" name="Straight Connector 66"/>
            <p:cNvCxnSpPr/>
            <p:nvPr/>
          </p:nvCxnSpPr>
          <p:spPr>
            <a:xfrm rot="5400000">
              <a:off x="7537024" y="5811683"/>
              <a:ext cx="182880" cy="0"/>
            </a:xfrm>
            <a:prstGeom prst="line">
              <a:avLst/>
            </a:prstGeom>
          </p:spPr>
          <p:style>
            <a:lnRef idx="2">
              <a:schemeClr val="dk1"/>
            </a:lnRef>
            <a:fillRef idx="0">
              <a:schemeClr val="dk1"/>
            </a:fillRef>
            <a:effectRef idx="1">
              <a:schemeClr val="dk1"/>
            </a:effectRef>
            <a:fontRef idx="minor">
              <a:schemeClr val="tx1"/>
            </a:fontRef>
          </p:style>
        </p:cxnSp>
        <p:cxnSp>
          <p:nvCxnSpPr>
            <p:cNvPr id="68" name="Straight Connector 67"/>
            <p:cNvCxnSpPr/>
            <p:nvPr/>
          </p:nvCxnSpPr>
          <p:spPr>
            <a:xfrm rot="5400000">
              <a:off x="8290559" y="5811683"/>
              <a:ext cx="182880" cy="0"/>
            </a:xfrm>
            <a:prstGeom prst="line">
              <a:avLst/>
            </a:prstGeom>
          </p:spPr>
          <p:style>
            <a:lnRef idx="2">
              <a:schemeClr val="dk1"/>
            </a:lnRef>
            <a:fillRef idx="0">
              <a:schemeClr val="dk1"/>
            </a:fillRef>
            <a:effectRef idx="1">
              <a:schemeClr val="dk1"/>
            </a:effectRef>
            <a:fontRef idx="minor">
              <a:schemeClr val="tx1"/>
            </a:fontRef>
          </p:style>
        </p:cxnSp>
      </p:grpSp>
      <p:sp>
        <p:nvSpPr>
          <p:cNvPr id="26" name="Slide Number Placeholder 25"/>
          <p:cNvSpPr>
            <a:spLocks noGrp="1"/>
          </p:cNvSpPr>
          <p:nvPr>
            <p:ph type="sldNum" sz="quarter" idx="12"/>
          </p:nvPr>
        </p:nvSpPr>
        <p:spPr>
          <a:xfrm>
            <a:off x="6934200" y="6492875"/>
            <a:ext cx="2133600" cy="365125"/>
          </a:xfrm>
        </p:spPr>
        <p:txBody>
          <a:bodyPr/>
          <a:lstStyle/>
          <a:p>
            <a:fld id="{224F41D1-165D-4ED8-80AB-2D07EE4FECB9}" type="slidenum">
              <a:rPr lang="en-US" smtClean="0">
                <a:solidFill>
                  <a:schemeClr val="tx1"/>
                </a:solidFill>
              </a:rPr>
              <a:pPr/>
              <a:t>13</a:t>
            </a:fld>
            <a:endParaRPr lang="en-US">
              <a:solidFill>
                <a:schemeClr val="tx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76200"/>
            <a:ext cx="7391400" cy="1143000"/>
          </a:xfrm>
        </p:spPr>
        <p:txBody>
          <a:bodyPr anchor="t" anchorCtr="0">
            <a:noAutofit/>
          </a:bodyPr>
          <a:lstStyle/>
          <a:p>
            <a:pPr algn="l"/>
            <a:r>
              <a:rPr lang="en-US" sz="2400" dirty="0" smtClean="0"/>
              <a:t>CHIME </a:t>
            </a:r>
            <a:r>
              <a:rPr lang="en-US" sz="2400" dirty="0" smtClean="0"/>
              <a:t>Data is reported to “Live” JCMOTF where it is used to enhance SA, inform Decisions and accelerate Action</a:t>
            </a:r>
            <a:endParaRPr lang="en-US" sz="2400" dirty="0"/>
          </a:p>
        </p:txBody>
      </p:sp>
      <p:sp>
        <p:nvSpPr>
          <p:cNvPr id="9" name="Chevron 8"/>
          <p:cNvSpPr/>
          <p:nvPr/>
        </p:nvSpPr>
        <p:spPr>
          <a:xfrm>
            <a:off x="533400" y="4876800"/>
            <a:ext cx="8305800" cy="1905000"/>
          </a:xfrm>
          <a:prstGeom prst="chevron">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dirty="0">
              <a:solidFill>
                <a:schemeClr val="bg1"/>
              </a:solidFill>
            </a:endParaRPr>
          </a:p>
        </p:txBody>
      </p:sp>
      <p:sp>
        <p:nvSpPr>
          <p:cNvPr id="20" name="Oval 19"/>
          <p:cNvSpPr/>
          <p:nvPr/>
        </p:nvSpPr>
        <p:spPr>
          <a:xfrm>
            <a:off x="1752600" y="5345281"/>
            <a:ext cx="457200" cy="36971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Autofit/>
          </a:bodyPr>
          <a:lstStyle/>
          <a:p>
            <a:pPr algn="ctr"/>
            <a:r>
              <a:rPr lang="en-US" sz="800" dirty="0" smtClean="0">
                <a:solidFill>
                  <a:schemeClr val="tx1"/>
                </a:solidFill>
              </a:rPr>
              <a:t>FSS reports</a:t>
            </a:r>
            <a:endParaRPr lang="en-US" sz="800" dirty="0">
              <a:solidFill>
                <a:schemeClr val="tx1"/>
              </a:solidFill>
            </a:endParaRPr>
          </a:p>
        </p:txBody>
      </p:sp>
      <p:sp>
        <p:nvSpPr>
          <p:cNvPr id="24" name="Rectangle 23"/>
          <p:cNvSpPr/>
          <p:nvPr/>
        </p:nvSpPr>
        <p:spPr>
          <a:xfrm>
            <a:off x="867575" y="6412468"/>
            <a:ext cx="1491114" cy="369332"/>
          </a:xfrm>
          <a:prstGeom prst="rect">
            <a:avLst/>
          </a:prstGeom>
        </p:spPr>
        <p:txBody>
          <a:bodyPr wrap="none">
            <a:spAutoFit/>
          </a:bodyPr>
          <a:lstStyle/>
          <a:p>
            <a:pPr algn="ctr"/>
            <a:r>
              <a:rPr lang="en-US" dirty="0" smtClean="0">
                <a:solidFill>
                  <a:schemeClr val="bg1"/>
                </a:solidFill>
              </a:rPr>
              <a:t>HCA </a:t>
            </a:r>
            <a:r>
              <a:rPr lang="en-US" dirty="0" smtClean="0">
                <a:solidFill>
                  <a:schemeClr val="bg1"/>
                </a:solidFill>
              </a:rPr>
              <a:t>Activities</a:t>
            </a:r>
            <a:endParaRPr lang="en-US" dirty="0">
              <a:solidFill>
                <a:schemeClr val="bg1"/>
              </a:solidFill>
            </a:endParaRPr>
          </a:p>
        </p:txBody>
      </p:sp>
      <p:sp>
        <p:nvSpPr>
          <p:cNvPr id="29" name="Oval 28"/>
          <p:cNvSpPr/>
          <p:nvPr/>
        </p:nvSpPr>
        <p:spPr>
          <a:xfrm>
            <a:off x="3810000" y="6324600"/>
            <a:ext cx="4038600" cy="3048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Autofit/>
          </a:bodyPr>
          <a:lstStyle/>
          <a:p>
            <a:pPr algn="ctr"/>
            <a:r>
              <a:rPr lang="en-US" sz="800" dirty="0" smtClean="0">
                <a:solidFill>
                  <a:schemeClr val="tx1"/>
                </a:solidFill>
              </a:rPr>
              <a:t>ENCAP project status reports</a:t>
            </a:r>
            <a:endParaRPr lang="en-US" sz="800" dirty="0">
              <a:solidFill>
                <a:schemeClr val="tx1"/>
              </a:solidFill>
            </a:endParaRPr>
          </a:p>
        </p:txBody>
      </p:sp>
      <p:sp>
        <p:nvSpPr>
          <p:cNvPr id="35" name="Oval 34"/>
          <p:cNvSpPr/>
          <p:nvPr/>
        </p:nvSpPr>
        <p:spPr>
          <a:xfrm>
            <a:off x="4876800" y="5867400"/>
            <a:ext cx="3124200" cy="381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Autofit/>
          </a:bodyPr>
          <a:lstStyle/>
          <a:p>
            <a:pPr algn="ctr"/>
            <a:r>
              <a:rPr lang="en-US" sz="800" dirty="0" err="1" smtClean="0">
                <a:solidFill>
                  <a:schemeClr val="tx1"/>
                </a:solidFill>
              </a:rPr>
              <a:t>ComRel</a:t>
            </a:r>
            <a:r>
              <a:rPr lang="en-US" sz="800" dirty="0" smtClean="0">
                <a:solidFill>
                  <a:schemeClr val="tx1"/>
                </a:solidFill>
              </a:rPr>
              <a:t> OPSUMs</a:t>
            </a:r>
            <a:endParaRPr lang="en-US" sz="800" dirty="0">
              <a:solidFill>
                <a:schemeClr val="tx1"/>
              </a:solidFill>
            </a:endParaRPr>
          </a:p>
        </p:txBody>
      </p:sp>
      <p:sp>
        <p:nvSpPr>
          <p:cNvPr id="38" name="Oval 37"/>
          <p:cNvSpPr/>
          <p:nvPr/>
        </p:nvSpPr>
        <p:spPr>
          <a:xfrm>
            <a:off x="3200400" y="5410200"/>
            <a:ext cx="5105400" cy="3048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Autofit/>
          </a:bodyPr>
          <a:lstStyle/>
          <a:p>
            <a:pPr algn="ctr"/>
            <a:r>
              <a:rPr lang="en-US" sz="800" dirty="0" smtClean="0">
                <a:solidFill>
                  <a:schemeClr val="tx1"/>
                </a:solidFill>
              </a:rPr>
              <a:t>CA Team ASCOPE, DSF, KLE, SIGACT, SIGEVENT, etc reports</a:t>
            </a:r>
            <a:endParaRPr lang="en-US" sz="800" dirty="0">
              <a:solidFill>
                <a:schemeClr val="tx1"/>
              </a:solidFill>
            </a:endParaRPr>
          </a:p>
        </p:txBody>
      </p:sp>
      <p:sp>
        <p:nvSpPr>
          <p:cNvPr id="47" name="Oval 46"/>
          <p:cNvSpPr/>
          <p:nvPr/>
        </p:nvSpPr>
        <p:spPr>
          <a:xfrm>
            <a:off x="3352800" y="5867400"/>
            <a:ext cx="609600" cy="609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Autofit/>
          </a:bodyPr>
          <a:lstStyle/>
          <a:p>
            <a:pPr algn="ctr"/>
            <a:r>
              <a:rPr lang="en-US" sz="800" dirty="0" smtClean="0">
                <a:solidFill>
                  <a:schemeClr val="tx1"/>
                </a:solidFill>
              </a:rPr>
              <a:t>Materials  delivered  LOGSTAT</a:t>
            </a:r>
            <a:endParaRPr lang="en-US" sz="800" dirty="0">
              <a:solidFill>
                <a:schemeClr val="tx1"/>
              </a:solidFill>
            </a:endParaRPr>
          </a:p>
        </p:txBody>
      </p:sp>
      <p:sp>
        <p:nvSpPr>
          <p:cNvPr id="33" name="Oval 32"/>
          <p:cNvSpPr/>
          <p:nvPr/>
        </p:nvSpPr>
        <p:spPr>
          <a:xfrm>
            <a:off x="5486400" y="5029200"/>
            <a:ext cx="2286000" cy="3048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Autofit/>
          </a:bodyPr>
          <a:lstStyle/>
          <a:p>
            <a:pPr algn="ctr"/>
            <a:r>
              <a:rPr lang="en-US" sz="800" dirty="0" smtClean="0">
                <a:solidFill>
                  <a:schemeClr val="tx1"/>
                </a:solidFill>
              </a:rPr>
              <a:t>MDVCAPs status reports &amp; OPSUMs</a:t>
            </a:r>
            <a:endParaRPr lang="en-US" sz="800" dirty="0">
              <a:solidFill>
                <a:schemeClr val="tx1"/>
              </a:solidFill>
            </a:endParaRPr>
          </a:p>
        </p:txBody>
      </p:sp>
      <p:sp>
        <p:nvSpPr>
          <p:cNvPr id="86" name="TextBox 85"/>
          <p:cNvSpPr txBox="1"/>
          <p:nvPr/>
        </p:nvSpPr>
        <p:spPr>
          <a:xfrm>
            <a:off x="381000" y="5562600"/>
            <a:ext cx="1026243" cy="276999"/>
          </a:xfrm>
          <a:prstGeom prst="rect">
            <a:avLst/>
          </a:prstGeom>
          <a:noFill/>
        </p:spPr>
        <p:txBody>
          <a:bodyPr wrap="none" rtlCol="0">
            <a:spAutoFit/>
          </a:bodyPr>
          <a:lstStyle/>
          <a:p>
            <a:r>
              <a:rPr lang="en-US" sz="1200" dirty="0" smtClean="0"/>
              <a:t>HCA Timeline</a:t>
            </a:r>
            <a:endParaRPr lang="en-US" sz="1200" dirty="0"/>
          </a:p>
        </p:txBody>
      </p:sp>
      <p:cxnSp>
        <p:nvCxnSpPr>
          <p:cNvPr id="109" name="Straight Connector 108"/>
          <p:cNvCxnSpPr/>
          <p:nvPr/>
        </p:nvCxnSpPr>
        <p:spPr>
          <a:xfrm>
            <a:off x="228600" y="3009900"/>
            <a:ext cx="8686800" cy="38100"/>
          </a:xfrm>
          <a:prstGeom prst="line">
            <a:avLst/>
          </a:prstGeom>
          <a:ln>
            <a:prstDash val="lgDash"/>
          </a:ln>
        </p:spPr>
        <p:style>
          <a:lnRef idx="2">
            <a:schemeClr val="dk1"/>
          </a:lnRef>
          <a:fillRef idx="0">
            <a:schemeClr val="dk1"/>
          </a:fillRef>
          <a:effectRef idx="1">
            <a:schemeClr val="dk1"/>
          </a:effectRef>
          <a:fontRef idx="minor">
            <a:schemeClr val="tx1"/>
          </a:fontRef>
        </p:style>
      </p:cxnSp>
      <p:sp>
        <p:nvSpPr>
          <p:cNvPr id="137" name="Up-Down Arrow 136"/>
          <p:cNvSpPr/>
          <p:nvPr/>
        </p:nvSpPr>
        <p:spPr>
          <a:xfrm>
            <a:off x="48768" y="3124200"/>
            <a:ext cx="484632" cy="3581400"/>
          </a:xfrm>
          <a:prstGeom prst="upDown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dirty="0" smtClean="0">
                <a:solidFill>
                  <a:schemeClr val="tx1"/>
                </a:solidFill>
              </a:rPr>
              <a:t>LIVE</a:t>
            </a:r>
            <a:endParaRPr lang="en-US" dirty="0">
              <a:solidFill>
                <a:schemeClr val="tx1"/>
              </a:solidFill>
            </a:endParaRPr>
          </a:p>
        </p:txBody>
      </p:sp>
      <p:sp>
        <p:nvSpPr>
          <p:cNvPr id="49" name="Oval 48"/>
          <p:cNvSpPr/>
          <p:nvPr/>
        </p:nvSpPr>
        <p:spPr>
          <a:xfrm>
            <a:off x="1371600" y="5878681"/>
            <a:ext cx="457200" cy="36971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Autofit/>
          </a:bodyPr>
          <a:lstStyle/>
          <a:p>
            <a:pPr algn="ctr"/>
            <a:r>
              <a:rPr lang="en-US" sz="800" dirty="0" smtClean="0">
                <a:solidFill>
                  <a:schemeClr val="tx1"/>
                </a:solidFill>
              </a:rPr>
              <a:t>ISS reports</a:t>
            </a:r>
            <a:endParaRPr lang="en-US" sz="800" dirty="0">
              <a:solidFill>
                <a:schemeClr val="tx1"/>
              </a:solidFill>
            </a:endParaRPr>
          </a:p>
        </p:txBody>
      </p:sp>
      <p:sp>
        <p:nvSpPr>
          <p:cNvPr id="51" name="Oval 50"/>
          <p:cNvSpPr/>
          <p:nvPr/>
        </p:nvSpPr>
        <p:spPr>
          <a:xfrm>
            <a:off x="3733800" y="4953000"/>
            <a:ext cx="609600" cy="4572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Autofit/>
          </a:bodyPr>
          <a:lstStyle/>
          <a:p>
            <a:pPr algn="ctr"/>
            <a:r>
              <a:rPr lang="en-US" sz="800" dirty="0" smtClean="0">
                <a:solidFill>
                  <a:schemeClr val="tx1"/>
                </a:solidFill>
              </a:rPr>
              <a:t>UAV feed from MDV site</a:t>
            </a:r>
            <a:endParaRPr lang="en-US" sz="800" dirty="0">
              <a:solidFill>
                <a:schemeClr val="tx1"/>
              </a:solidFill>
            </a:endParaRPr>
          </a:p>
        </p:txBody>
      </p:sp>
      <p:grpSp>
        <p:nvGrpSpPr>
          <p:cNvPr id="85" name="Group 5"/>
          <p:cNvGrpSpPr>
            <a:grpSpLocks/>
          </p:cNvGrpSpPr>
          <p:nvPr/>
        </p:nvGrpSpPr>
        <p:grpSpPr bwMode="auto">
          <a:xfrm>
            <a:off x="7924800" y="3815230"/>
            <a:ext cx="685801" cy="622300"/>
            <a:chOff x="1728" y="1912"/>
            <a:chExt cx="432" cy="392"/>
          </a:xfrm>
        </p:grpSpPr>
        <p:sp>
          <p:nvSpPr>
            <p:cNvPr id="87" name="Text Box 7"/>
            <p:cNvSpPr txBox="1">
              <a:spLocks noChangeArrowheads="1"/>
            </p:cNvSpPr>
            <p:nvPr/>
          </p:nvSpPr>
          <p:spPr bwMode="auto">
            <a:xfrm>
              <a:off x="1861" y="1912"/>
              <a:ext cx="159" cy="96"/>
            </a:xfrm>
            <a:prstGeom prst="rect">
              <a:avLst/>
            </a:prstGeom>
            <a:noFill/>
            <a:ln w="19050">
              <a:noFill/>
              <a:miter lim="800000"/>
              <a:headEnd/>
              <a:tailEnd/>
            </a:ln>
            <a:effectLst/>
          </p:spPr>
          <p:txBody>
            <a:bodyPr wrap="none" lIns="0" tIns="0" rIns="0" bIns="0">
              <a:spAutoFit/>
            </a:bodyPr>
            <a:lstStyle/>
            <a:p>
              <a:pPr algn="ctr" fontAlgn="base">
                <a:spcBef>
                  <a:spcPct val="0"/>
                </a:spcBef>
                <a:spcAft>
                  <a:spcPct val="0"/>
                </a:spcAft>
              </a:pPr>
              <a:r>
                <a:rPr lang="en-US" sz="1000">
                  <a:solidFill>
                    <a:srgbClr val="000000"/>
                  </a:solidFill>
                  <a:latin typeface="Microsoft Sans Serif" pitchFamily="34" charset="0"/>
                  <a:ea typeface="ＭＳ Ｐゴシック" charset="-128"/>
                </a:rPr>
                <a:t>XXX</a:t>
              </a:r>
            </a:p>
          </p:txBody>
        </p:sp>
        <p:grpSp>
          <p:nvGrpSpPr>
            <p:cNvPr id="91" name="Group 9"/>
            <p:cNvGrpSpPr>
              <a:grpSpLocks/>
            </p:cNvGrpSpPr>
            <p:nvPr/>
          </p:nvGrpSpPr>
          <p:grpSpPr bwMode="auto">
            <a:xfrm>
              <a:off x="1728" y="2016"/>
              <a:ext cx="432" cy="288"/>
              <a:chOff x="1822" y="1199"/>
              <a:chExt cx="345" cy="230"/>
            </a:xfrm>
          </p:grpSpPr>
          <p:sp>
            <p:nvSpPr>
              <p:cNvPr id="92" name="Rectangle 10"/>
              <p:cNvSpPr>
                <a:spLocks noChangeArrowheads="1"/>
              </p:cNvSpPr>
              <p:nvPr/>
            </p:nvSpPr>
            <p:spPr bwMode="auto">
              <a:xfrm>
                <a:off x="1822" y="1199"/>
                <a:ext cx="345" cy="230"/>
              </a:xfrm>
              <a:prstGeom prst="rect">
                <a:avLst/>
              </a:prstGeom>
              <a:solidFill>
                <a:srgbClr val="3399FF"/>
              </a:solidFill>
              <a:ln w="19050">
                <a:solidFill>
                  <a:schemeClr val="tx1"/>
                </a:solidFill>
                <a:miter lim="800000"/>
                <a:headEnd/>
                <a:tailEnd/>
              </a:ln>
              <a:effectLst/>
            </p:spPr>
            <p:txBody>
              <a:bodyPr wrap="none" lIns="0" tIns="0" rIns="0" bIns="0" anchor="ctr"/>
              <a:lstStyle/>
              <a:p>
                <a:pPr fontAlgn="base">
                  <a:spcBef>
                    <a:spcPct val="0"/>
                  </a:spcBef>
                  <a:spcAft>
                    <a:spcPct val="0"/>
                  </a:spcAft>
                </a:pPr>
                <a:endParaRPr lang="en-US" sz="2400">
                  <a:solidFill>
                    <a:srgbClr val="000000"/>
                  </a:solidFill>
                  <a:ea typeface="ＭＳ Ｐゴシック" charset="-128"/>
                </a:endParaRPr>
              </a:p>
            </p:txBody>
          </p:sp>
          <p:sp>
            <p:nvSpPr>
              <p:cNvPr id="93" name="Line 11"/>
              <p:cNvSpPr>
                <a:spLocks noChangeShapeType="1"/>
              </p:cNvSpPr>
              <p:nvPr/>
            </p:nvSpPr>
            <p:spPr bwMode="auto">
              <a:xfrm>
                <a:off x="1824" y="1200"/>
                <a:ext cx="342" cy="228"/>
              </a:xfrm>
              <a:prstGeom prst="line">
                <a:avLst/>
              </a:prstGeom>
              <a:noFill/>
              <a:ln w="19050">
                <a:solidFill>
                  <a:schemeClr val="tx1"/>
                </a:solidFill>
                <a:round/>
                <a:headEnd/>
                <a:tailEnd/>
              </a:ln>
              <a:effectLst/>
            </p:spPr>
            <p:txBody>
              <a:bodyPr wrap="none" lIns="0" tIns="0" rIns="0" bIns="0"/>
              <a:lstStyle/>
              <a:p>
                <a:pPr fontAlgn="base">
                  <a:spcBef>
                    <a:spcPct val="0"/>
                  </a:spcBef>
                  <a:spcAft>
                    <a:spcPct val="0"/>
                  </a:spcAft>
                </a:pPr>
                <a:endParaRPr lang="en-US" sz="2400">
                  <a:solidFill>
                    <a:srgbClr val="000000"/>
                  </a:solidFill>
                  <a:ea typeface="ＭＳ Ｐゴシック" charset="-128"/>
                </a:endParaRPr>
              </a:p>
            </p:txBody>
          </p:sp>
          <p:sp>
            <p:nvSpPr>
              <p:cNvPr id="94" name="Line 12"/>
              <p:cNvSpPr>
                <a:spLocks noChangeShapeType="1"/>
              </p:cNvSpPr>
              <p:nvPr/>
            </p:nvSpPr>
            <p:spPr bwMode="auto">
              <a:xfrm flipH="1">
                <a:off x="1824" y="1200"/>
                <a:ext cx="342" cy="228"/>
              </a:xfrm>
              <a:prstGeom prst="line">
                <a:avLst/>
              </a:prstGeom>
              <a:noFill/>
              <a:ln w="19050">
                <a:solidFill>
                  <a:schemeClr val="tx1"/>
                </a:solidFill>
                <a:round/>
                <a:headEnd/>
                <a:tailEnd/>
              </a:ln>
              <a:effectLst/>
            </p:spPr>
            <p:txBody>
              <a:bodyPr wrap="none" lIns="0" tIns="0" rIns="0" bIns="0"/>
              <a:lstStyle/>
              <a:p>
                <a:pPr fontAlgn="base">
                  <a:spcBef>
                    <a:spcPct val="0"/>
                  </a:spcBef>
                  <a:spcAft>
                    <a:spcPct val="0"/>
                  </a:spcAft>
                </a:pPr>
                <a:endParaRPr lang="en-US" sz="2400">
                  <a:solidFill>
                    <a:srgbClr val="000000"/>
                  </a:solidFill>
                  <a:ea typeface="ＭＳ Ｐゴシック" charset="-128"/>
                </a:endParaRPr>
              </a:p>
            </p:txBody>
          </p:sp>
        </p:grpSp>
      </p:grpSp>
      <p:sp>
        <p:nvSpPr>
          <p:cNvPr id="108" name="TextBox 107"/>
          <p:cNvSpPr txBox="1"/>
          <p:nvPr/>
        </p:nvSpPr>
        <p:spPr>
          <a:xfrm>
            <a:off x="8534400" y="4034305"/>
            <a:ext cx="762000" cy="246221"/>
          </a:xfrm>
          <a:prstGeom prst="rect">
            <a:avLst/>
          </a:prstGeom>
          <a:noFill/>
        </p:spPr>
        <p:txBody>
          <a:bodyPr wrap="square" rtlCol="0">
            <a:spAutoFit/>
          </a:bodyPr>
          <a:lstStyle/>
          <a:p>
            <a:pPr fontAlgn="base">
              <a:spcBef>
                <a:spcPct val="0"/>
              </a:spcBef>
              <a:spcAft>
                <a:spcPct val="0"/>
              </a:spcAft>
            </a:pPr>
            <a:r>
              <a:rPr lang="en-US" sz="1000" b="1" dirty="0" smtClean="0">
                <a:solidFill>
                  <a:srgbClr val="000000"/>
                </a:solidFill>
                <a:latin typeface="Calibri" pitchFamily="34" charset="0"/>
                <a:ea typeface="ＭＳ Ｐゴシック" charset="-128"/>
              </a:rPr>
              <a:t>JTF (</a:t>
            </a:r>
            <a:r>
              <a:rPr lang="en-US" sz="1000" b="1" dirty="0">
                <a:solidFill>
                  <a:srgbClr val="000000"/>
                </a:solidFill>
                <a:latin typeface="Calibri" pitchFamily="34" charset="0"/>
                <a:ea typeface="ＭＳ Ｐゴシック" charset="-128"/>
              </a:rPr>
              <a:t>Live)</a:t>
            </a:r>
          </a:p>
        </p:txBody>
      </p:sp>
      <p:grpSp>
        <p:nvGrpSpPr>
          <p:cNvPr id="138" name="Group 137"/>
          <p:cNvGrpSpPr/>
          <p:nvPr/>
        </p:nvGrpSpPr>
        <p:grpSpPr>
          <a:xfrm>
            <a:off x="457200" y="5720243"/>
            <a:ext cx="8382000" cy="182880"/>
            <a:chOff x="457200" y="5720243"/>
            <a:chExt cx="8382000" cy="182880"/>
          </a:xfrm>
        </p:grpSpPr>
        <p:cxnSp>
          <p:nvCxnSpPr>
            <p:cNvPr id="140" name="Straight Arrow Connector 139"/>
            <p:cNvCxnSpPr/>
            <p:nvPr/>
          </p:nvCxnSpPr>
          <p:spPr>
            <a:xfrm>
              <a:off x="457200" y="5791200"/>
              <a:ext cx="8382000" cy="381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41" name="Straight Connector 140"/>
            <p:cNvCxnSpPr/>
            <p:nvPr/>
          </p:nvCxnSpPr>
          <p:spPr>
            <a:xfrm rot="5400000">
              <a:off x="2262293" y="5811683"/>
              <a:ext cx="182880" cy="0"/>
            </a:xfrm>
            <a:prstGeom prst="line">
              <a:avLst/>
            </a:prstGeom>
          </p:spPr>
          <p:style>
            <a:lnRef idx="2">
              <a:schemeClr val="dk1"/>
            </a:lnRef>
            <a:fillRef idx="0">
              <a:schemeClr val="dk1"/>
            </a:fillRef>
            <a:effectRef idx="1">
              <a:schemeClr val="dk1"/>
            </a:effectRef>
            <a:fontRef idx="minor">
              <a:schemeClr val="tx1"/>
            </a:fontRef>
          </p:style>
        </p:cxnSp>
        <p:cxnSp>
          <p:nvCxnSpPr>
            <p:cNvPr id="144" name="Straight Connector 143"/>
            <p:cNvCxnSpPr/>
            <p:nvPr/>
          </p:nvCxnSpPr>
          <p:spPr>
            <a:xfrm rot="5400000">
              <a:off x="3015826" y="5811683"/>
              <a:ext cx="182880" cy="0"/>
            </a:xfrm>
            <a:prstGeom prst="line">
              <a:avLst/>
            </a:prstGeom>
          </p:spPr>
          <p:style>
            <a:lnRef idx="2">
              <a:schemeClr val="dk1"/>
            </a:lnRef>
            <a:fillRef idx="0">
              <a:schemeClr val="dk1"/>
            </a:fillRef>
            <a:effectRef idx="1">
              <a:schemeClr val="dk1"/>
            </a:effectRef>
            <a:fontRef idx="minor">
              <a:schemeClr val="tx1"/>
            </a:fontRef>
          </p:style>
        </p:cxnSp>
        <p:cxnSp>
          <p:nvCxnSpPr>
            <p:cNvPr id="145" name="Straight Connector 144"/>
            <p:cNvCxnSpPr/>
            <p:nvPr/>
          </p:nvCxnSpPr>
          <p:spPr>
            <a:xfrm rot="5400000">
              <a:off x="1508760" y="5811683"/>
              <a:ext cx="182880" cy="0"/>
            </a:xfrm>
            <a:prstGeom prst="line">
              <a:avLst/>
            </a:prstGeom>
          </p:spPr>
          <p:style>
            <a:lnRef idx="2">
              <a:schemeClr val="dk1"/>
            </a:lnRef>
            <a:fillRef idx="0">
              <a:schemeClr val="dk1"/>
            </a:fillRef>
            <a:effectRef idx="1">
              <a:schemeClr val="dk1"/>
            </a:effectRef>
            <a:fontRef idx="minor">
              <a:schemeClr val="tx1"/>
            </a:fontRef>
          </p:style>
        </p:cxnSp>
        <p:cxnSp>
          <p:nvCxnSpPr>
            <p:cNvPr id="146" name="Straight Connector 145"/>
            <p:cNvCxnSpPr/>
            <p:nvPr/>
          </p:nvCxnSpPr>
          <p:spPr>
            <a:xfrm rot="5400000">
              <a:off x="3769359" y="5811683"/>
              <a:ext cx="182880" cy="0"/>
            </a:xfrm>
            <a:prstGeom prst="line">
              <a:avLst/>
            </a:prstGeom>
          </p:spPr>
          <p:style>
            <a:lnRef idx="2">
              <a:schemeClr val="dk1"/>
            </a:lnRef>
            <a:fillRef idx="0">
              <a:schemeClr val="dk1"/>
            </a:fillRef>
            <a:effectRef idx="1">
              <a:schemeClr val="dk1"/>
            </a:effectRef>
            <a:fontRef idx="minor">
              <a:schemeClr val="tx1"/>
            </a:fontRef>
          </p:style>
        </p:cxnSp>
        <p:cxnSp>
          <p:nvCxnSpPr>
            <p:cNvPr id="147" name="Straight Connector 146"/>
            <p:cNvCxnSpPr/>
            <p:nvPr/>
          </p:nvCxnSpPr>
          <p:spPr>
            <a:xfrm rot="5400000">
              <a:off x="4522892" y="5811683"/>
              <a:ext cx="182880" cy="0"/>
            </a:xfrm>
            <a:prstGeom prst="line">
              <a:avLst/>
            </a:prstGeom>
          </p:spPr>
          <p:style>
            <a:lnRef idx="2">
              <a:schemeClr val="dk1"/>
            </a:lnRef>
            <a:fillRef idx="0">
              <a:schemeClr val="dk1"/>
            </a:fillRef>
            <a:effectRef idx="1">
              <a:schemeClr val="dk1"/>
            </a:effectRef>
            <a:fontRef idx="minor">
              <a:schemeClr val="tx1"/>
            </a:fontRef>
          </p:style>
        </p:cxnSp>
        <p:cxnSp>
          <p:nvCxnSpPr>
            <p:cNvPr id="148" name="Straight Connector 147"/>
            <p:cNvCxnSpPr/>
            <p:nvPr/>
          </p:nvCxnSpPr>
          <p:spPr>
            <a:xfrm rot="5400000">
              <a:off x="5276425" y="5811683"/>
              <a:ext cx="182880" cy="0"/>
            </a:xfrm>
            <a:prstGeom prst="line">
              <a:avLst/>
            </a:prstGeom>
          </p:spPr>
          <p:style>
            <a:lnRef idx="2">
              <a:schemeClr val="dk1"/>
            </a:lnRef>
            <a:fillRef idx="0">
              <a:schemeClr val="dk1"/>
            </a:fillRef>
            <a:effectRef idx="1">
              <a:schemeClr val="dk1"/>
            </a:effectRef>
            <a:fontRef idx="minor">
              <a:schemeClr val="tx1"/>
            </a:fontRef>
          </p:style>
        </p:cxnSp>
        <p:cxnSp>
          <p:nvCxnSpPr>
            <p:cNvPr id="149" name="Straight Connector 148"/>
            <p:cNvCxnSpPr/>
            <p:nvPr/>
          </p:nvCxnSpPr>
          <p:spPr>
            <a:xfrm rot="5400000">
              <a:off x="6029958" y="5811683"/>
              <a:ext cx="182880" cy="0"/>
            </a:xfrm>
            <a:prstGeom prst="line">
              <a:avLst/>
            </a:prstGeom>
          </p:spPr>
          <p:style>
            <a:lnRef idx="2">
              <a:schemeClr val="dk1"/>
            </a:lnRef>
            <a:fillRef idx="0">
              <a:schemeClr val="dk1"/>
            </a:fillRef>
            <a:effectRef idx="1">
              <a:schemeClr val="dk1"/>
            </a:effectRef>
            <a:fontRef idx="minor">
              <a:schemeClr val="tx1"/>
            </a:fontRef>
          </p:style>
        </p:cxnSp>
        <p:cxnSp>
          <p:nvCxnSpPr>
            <p:cNvPr id="150" name="Straight Connector 149"/>
            <p:cNvCxnSpPr/>
            <p:nvPr/>
          </p:nvCxnSpPr>
          <p:spPr>
            <a:xfrm rot="5400000">
              <a:off x="6783491" y="5811683"/>
              <a:ext cx="182880" cy="0"/>
            </a:xfrm>
            <a:prstGeom prst="line">
              <a:avLst/>
            </a:prstGeom>
          </p:spPr>
          <p:style>
            <a:lnRef idx="2">
              <a:schemeClr val="dk1"/>
            </a:lnRef>
            <a:fillRef idx="0">
              <a:schemeClr val="dk1"/>
            </a:fillRef>
            <a:effectRef idx="1">
              <a:schemeClr val="dk1"/>
            </a:effectRef>
            <a:fontRef idx="minor">
              <a:schemeClr val="tx1"/>
            </a:fontRef>
          </p:style>
        </p:cxnSp>
        <p:cxnSp>
          <p:nvCxnSpPr>
            <p:cNvPr id="151" name="Straight Connector 150"/>
            <p:cNvCxnSpPr/>
            <p:nvPr/>
          </p:nvCxnSpPr>
          <p:spPr>
            <a:xfrm rot="5400000">
              <a:off x="7537024" y="5811683"/>
              <a:ext cx="182880" cy="0"/>
            </a:xfrm>
            <a:prstGeom prst="line">
              <a:avLst/>
            </a:prstGeom>
          </p:spPr>
          <p:style>
            <a:lnRef idx="2">
              <a:schemeClr val="dk1"/>
            </a:lnRef>
            <a:fillRef idx="0">
              <a:schemeClr val="dk1"/>
            </a:fillRef>
            <a:effectRef idx="1">
              <a:schemeClr val="dk1"/>
            </a:effectRef>
            <a:fontRef idx="minor">
              <a:schemeClr val="tx1"/>
            </a:fontRef>
          </p:style>
        </p:cxnSp>
        <p:cxnSp>
          <p:nvCxnSpPr>
            <p:cNvPr id="152" name="Straight Connector 151"/>
            <p:cNvCxnSpPr/>
            <p:nvPr/>
          </p:nvCxnSpPr>
          <p:spPr>
            <a:xfrm rot="5400000">
              <a:off x="8290559" y="5811683"/>
              <a:ext cx="182880" cy="0"/>
            </a:xfrm>
            <a:prstGeom prst="line">
              <a:avLst/>
            </a:prstGeom>
          </p:spPr>
          <p:style>
            <a:lnRef idx="2">
              <a:schemeClr val="dk1"/>
            </a:lnRef>
            <a:fillRef idx="0">
              <a:schemeClr val="dk1"/>
            </a:fillRef>
            <a:effectRef idx="1">
              <a:schemeClr val="dk1"/>
            </a:effectRef>
            <a:fontRef idx="minor">
              <a:schemeClr val="tx1"/>
            </a:fontRef>
          </p:style>
        </p:cxnSp>
      </p:grpSp>
      <p:sp>
        <p:nvSpPr>
          <p:cNvPr id="153" name="Freeform 152"/>
          <p:cNvSpPr/>
          <p:nvPr/>
        </p:nvSpPr>
        <p:spPr>
          <a:xfrm>
            <a:off x="3162300" y="4572000"/>
            <a:ext cx="4038600" cy="304800"/>
          </a:xfrm>
          <a:custGeom>
            <a:avLst/>
            <a:gdLst>
              <a:gd name="connsiteX0" fmla="*/ 0 w 304800"/>
              <a:gd name="connsiteY0" fmla="*/ 152400 h 304800"/>
              <a:gd name="connsiteX1" fmla="*/ 152400 w 304800"/>
              <a:gd name="connsiteY1" fmla="*/ 0 h 304800"/>
              <a:gd name="connsiteX2" fmla="*/ 304800 w 304800"/>
              <a:gd name="connsiteY2" fmla="*/ 152400 h 304800"/>
              <a:gd name="connsiteX3" fmla="*/ 228600 w 304800"/>
              <a:gd name="connsiteY3" fmla="*/ 152400 h 304800"/>
              <a:gd name="connsiteX4" fmla="*/ 228600 w 304800"/>
              <a:gd name="connsiteY4" fmla="*/ 304800 h 304800"/>
              <a:gd name="connsiteX5" fmla="*/ 76200 w 304800"/>
              <a:gd name="connsiteY5" fmla="*/ 304800 h 304800"/>
              <a:gd name="connsiteX6" fmla="*/ 76200 w 304800"/>
              <a:gd name="connsiteY6" fmla="*/ 152400 h 304800"/>
              <a:gd name="connsiteX7" fmla="*/ 0 w 304800"/>
              <a:gd name="connsiteY7" fmla="*/ 152400 h 304800"/>
              <a:gd name="connsiteX0" fmla="*/ 1828800 w 2133600"/>
              <a:gd name="connsiteY0" fmla="*/ 152400 h 304800"/>
              <a:gd name="connsiteX1" fmla="*/ 1981200 w 2133600"/>
              <a:gd name="connsiteY1" fmla="*/ 0 h 304800"/>
              <a:gd name="connsiteX2" fmla="*/ 2133600 w 2133600"/>
              <a:gd name="connsiteY2" fmla="*/ 152400 h 304800"/>
              <a:gd name="connsiteX3" fmla="*/ 2057400 w 2133600"/>
              <a:gd name="connsiteY3" fmla="*/ 152400 h 304800"/>
              <a:gd name="connsiteX4" fmla="*/ 2057400 w 2133600"/>
              <a:gd name="connsiteY4" fmla="*/ 304800 h 304800"/>
              <a:gd name="connsiteX5" fmla="*/ 0 w 2133600"/>
              <a:gd name="connsiteY5" fmla="*/ 304800 h 304800"/>
              <a:gd name="connsiteX6" fmla="*/ 1905000 w 2133600"/>
              <a:gd name="connsiteY6" fmla="*/ 152400 h 304800"/>
              <a:gd name="connsiteX7" fmla="*/ 1828800 w 2133600"/>
              <a:gd name="connsiteY7" fmla="*/ 152400 h 304800"/>
              <a:gd name="connsiteX0" fmla="*/ 1828800 w 4038600"/>
              <a:gd name="connsiteY0" fmla="*/ 152400 h 304800"/>
              <a:gd name="connsiteX1" fmla="*/ 1981200 w 4038600"/>
              <a:gd name="connsiteY1" fmla="*/ 0 h 304800"/>
              <a:gd name="connsiteX2" fmla="*/ 2133600 w 4038600"/>
              <a:gd name="connsiteY2" fmla="*/ 152400 h 304800"/>
              <a:gd name="connsiteX3" fmla="*/ 2057400 w 4038600"/>
              <a:gd name="connsiteY3" fmla="*/ 152400 h 304800"/>
              <a:gd name="connsiteX4" fmla="*/ 4038600 w 4038600"/>
              <a:gd name="connsiteY4" fmla="*/ 304800 h 304800"/>
              <a:gd name="connsiteX5" fmla="*/ 0 w 4038600"/>
              <a:gd name="connsiteY5" fmla="*/ 304800 h 304800"/>
              <a:gd name="connsiteX6" fmla="*/ 1905000 w 4038600"/>
              <a:gd name="connsiteY6" fmla="*/ 152400 h 304800"/>
              <a:gd name="connsiteX7" fmla="*/ 1828800 w 4038600"/>
              <a:gd name="connsiteY7" fmla="*/ 152400 h 304800"/>
              <a:gd name="connsiteX0" fmla="*/ 1828800 w 4038600"/>
              <a:gd name="connsiteY0" fmla="*/ 152400 h 304800"/>
              <a:gd name="connsiteX1" fmla="*/ 1981200 w 4038600"/>
              <a:gd name="connsiteY1" fmla="*/ 0 h 304800"/>
              <a:gd name="connsiteX2" fmla="*/ 2362200 w 4038600"/>
              <a:gd name="connsiteY2" fmla="*/ 152400 h 304800"/>
              <a:gd name="connsiteX3" fmla="*/ 2057400 w 4038600"/>
              <a:gd name="connsiteY3" fmla="*/ 152400 h 304800"/>
              <a:gd name="connsiteX4" fmla="*/ 4038600 w 4038600"/>
              <a:gd name="connsiteY4" fmla="*/ 304800 h 304800"/>
              <a:gd name="connsiteX5" fmla="*/ 0 w 4038600"/>
              <a:gd name="connsiteY5" fmla="*/ 304800 h 304800"/>
              <a:gd name="connsiteX6" fmla="*/ 1905000 w 4038600"/>
              <a:gd name="connsiteY6" fmla="*/ 152400 h 304800"/>
              <a:gd name="connsiteX7" fmla="*/ 1828800 w 4038600"/>
              <a:gd name="connsiteY7" fmla="*/ 152400 h 304800"/>
              <a:gd name="connsiteX0" fmla="*/ 1524000 w 4038600"/>
              <a:gd name="connsiteY0" fmla="*/ 152400 h 304800"/>
              <a:gd name="connsiteX1" fmla="*/ 1981200 w 4038600"/>
              <a:gd name="connsiteY1" fmla="*/ 0 h 304800"/>
              <a:gd name="connsiteX2" fmla="*/ 2362200 w 4038600"/>
              <a:gd name="connsiteY2" fmla="*/ 152400 h 304800"/>
              <a:gd name="connsiteX3" fmla="*/ 2057400 w 4038600"/>
              <a:gd name="connsiteY3" fmla="*/ 152400 h 304800"/>
              <a:gd name="connsiteX4" fmla="*/ 4038600 w 4038600"/>
              <a:gd name="connsiteY4" fmla="*/ 304800 h 304800"/>
              <a:gd name="connsiteX5" fmla="*/ 0 w 4038600"/>
              <a:gd name="connsiteY5" fmla="*/ 304800 h 304800"/>
              <a:gd name="connsiteX6" fmla="*/ 1905000 w 4038600"/>
              <a:gd name="connsiteY6" fmla="*/ 152400 h 304800"/>
              <a:gd name="connsiteX7" fmla="*/ 1524000 w 4038600"/>
              <a:gd name="connsiteY7" fmla="*/ 152400 h 304800"/>
              <a:gd name="connsiteX0" fmla="*/ 1219200 w 4038600"/>
              <a:gd name="connsiteY0" fmla="*/ 152400 h 304800"/>
              <a:gd name="connsiteX1" fmla="*/ 1981200 w 4038600"/>
              <a:gd name="connsiteY1" fmla="*/ 0 h 304800"/>
              <a:gd name="connsiteX2" fmla="*/ 2362200 w 4038600"/>
              <a:gd name="connsiteY2" fmla="*/ 152400 h 304800"/>
              <a:gd name="connsiteX3" fmla="*/ 2057400 w 4038600"/>
              <a:gd name="connsiteY3" fmla="*/ 152400 h 304800"/>
              <a:gd name="connsiteX4" fmla="*/ 4038600 w 4038600"/>
              <a:gd name="connsiteY4" fmla="*/ 304800 h 304800"/>
              <a:gd name="connsiteX5" fmla="*/ 0 w 4038600"/>
              <a:gd name="connsiteY5" fmla="*/ 304800 h 304800"/>
              <a:gd name="connsiteX6" fmla="*/ 1905000 w 4038600"/>
              <a:gd name="connsiteY6" fmla="*/ 152400 h 304800"/>
              <a:gd name="connsiteX7" fmla="*/ 1219200 w 4038600"/>
              <a:gd name="connsiteY7" fmla="*/ 152400 h 304800"/>
              <a:gd name="connsiteX0" fmla="*/ 1219200 w 4038600"/>
              <a:gd name="connsiteY0" fmla="*/ 152400 h 304800"/>
              <a:gd name="connsiteX1" fmla="*/ 1981200 w 4038600"/>
              <a:gd name="connsiteY1" fmla="*/ 0 h 304800"/>
              <a:gd name="connsiteX2" fmla="*/ 2743200 w 4038600"/>
              <a:gd name="connsiteY2" fmla="*/ 152400 h 304800"/>
              <a:gd name="connsiteX3" fmla="*/ 2057400 w 4038600"/>
              <a:gd name="connsiteY3" fmla="*/ 152400 h 304800"/>
              <a:gd name="connsiteX4" fmla="*/ 4038600 w 4038600"/>
              <a:gd name="connsiteY4" fmla="*/ 304800 h 304800"/>
              <a:gd name="connsiteX5" fmla="*/ 0 w 4038600"/>
              <a:gd name="connsiteY5" fmla="*/ 304800 h 304800"/>
              <a:gd name="connsiteX6" fmla="*/ 1905000 w 4038600"/>
              <a:gd name="connsiteY6" fmla="*/ 152400 h 304800"/>
              <a:gd name="connsiteX7" fmla="*/ 1219200 w 4038600"/>
              <a:gd name="connsiteY7" fmla="*/ 152400 h 304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38600" h="304800">
                <a:moveTo>
                  <a:pt x="1219200" y="152400"/>
                </a:moveTo>
                <a:lnTo>
                  <a:pt x="1981200" y="0"/>
                </a:lnTo>
                <a:lnTo>
                  <a:pt x="2743200" y="152400"/>
                </a:lnTo>
                <a:lnTo>
                  <a:pt x="2057400" y="152400"/>
                </a:lnTo>
                <a:lnTo>
                  <a:pt x="4038600" y="304800"/>
                </a:lnTo>
                <a:lnTo>
                  <a:pt x="0" y="304800"/>
                </a:lnTo>
                <a:lnTo>
                  <a:pt x="1905000" y="152400"/>
                </a:lnTo>
                <a:lnTo>
                  <a:pt x="1219200" y="152400"/>
                </a:lnTo>
                <a:close/>
              </a:path>
            </a:pathLst>
          </a:custGeom>
          <a:gradFill>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154" name="TextBox 153"/>
          <p:cNvSpPr txBox="1"/>
          <p:nvPr/>
        </p:nvSpPr>
        <p:spPr>
          <a:xfrm>
            <a:off x="2971801" y="3879532"/>
            <a:ext cx="4419599" cy="692468"/>
          </a:xfrm>
          <a:prstGeom prst="ellipse">
            <a:avLst/>
          </a:prstGeom>
        </p:spPr>
        <p:style>
          <a:lnRef idx="0">
            <a:schemeClr val="accent2"/>
          </a:lnRef>
          <a:fillRef idx="3">
            <a:schemeClr val="accent2"/>
          </a:fillRef>
          <a:effectRef idx="3">
            <a:schemeClr val="accent2"/>
          </a:effectRef>
          <a:fontRef idx="minor">
            <a:schemeClr val="lt1"/>
          </a:fontRef>
        </p:style>
        <p:txBody>
          <a:bodyPr wrap="square" tIns="0" bIns="0" rtlCol="0">
            <a:spAutoFit/>
          </a:bodyPr>
          <a:lstStyle/>
          <a:p>
            <a:pPr algn="ctr"/>
            <a:r>
              <a:rPr lang="en-US"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HCA JCMOTF</a:t>
            </a:r>
            <a:endParaRPr lang="en-US"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7" name="Slide Number Placeholder 36"/>
          <p:cNvSpPr>
            <a:spLocks noGrp="1"/>
          </p:cNvSpPr>
          <p:nvPr>
            <p:ph type="sldNum" sz="quarter" idx="12"/>
          </p:nvPr>
        </p:nvSpPr>
        <p:spPr>
          <a:xfrm>
            <a:off x="6934200" y="6492875"/>
            <a:ext cx="2133600" cy="365125"/>
          </a:xfrm>
        </p:spPr>
        <p:txBody>
          <a:bodyPr/>
          <a:lstStyle/>
          <a:p>
            <a:fld id="{224F41D1-165D-4ED8-80AB-2D07EE4FECB9}" type="slidenum">
              <a:rPr lang="en-US" smtClean="0">
                <a:solidFill>
                  <a:schemeClr val="tx1"/>
                </a:solidFill>
              </a:rPr>
              <a:pPr/>
              <a:t>14</a:t>
            </a:fld>
            <a:endParaRPr lang="en-US" dirty="0">
              <a:solidFill>
                <a:schemeClr val="tx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Freeform 131"/>
          <p:cNvSpPr/>
          <p:nvPr/>
        </p:nvSpPr>
        <p:spPr>
          <a:xfrm>
            <a:off x="3200400" y="3519488"/>
            <a:ext cx="3962400" cy="595312"/>
          </a:xfrm>
          <a:custGeom>
            <a:avLst/>
            <a:gdLst>
              <a:gd name="connsiteX0" fmla="*/ 0 w 304800"/>
              <a:gd name="connsiteY0" fmla="*/ 152400 h 304800"/>
              <a:gd name="connsiteX1" fmla="*/ 152400 w 304800"/>
              <a:gd name="connsiteY1" fmla="*/ 0 h 304800"/>
              <a:gd name="connsiteX2" fmla="*/ 304800 w 304800"/>
              <a:gd name="connsiteY2" fmla="*/ 152400 h 304800"/>
              <a:gd name="connsiteX3" fmla="*/ 228600 w 304800"/>
              <a:gd name="connsiteY3" fmla="*/ 152400 h 304800"/>
              <a:gd name="connsiteX4" fmla="*/ 228600 w 304800"/>
              <a:gd name="connsiteY4" fmla="*/ 304800 h 304800"/>
              <a:gd name="connsiteX5" fmla="*/ 76200 w 304800"/>
              <a:gd name="connsiteY5" fmla="*/ 304800 h 304800"/>
              <a:gd name="connsiteX6" fmla="*/ 76200 w 304800"/>
              <a:gd name="connsiteY6" fmla="*/ 152400 h 304800"/>
              <a:gd name="connsiteX7" fmla="*/ 0 w 304800"/>
              <a:gd name="connsiteY7" fmla="*/ 152400 h 304800"/>
              <a:gd name="connsiteX0" fmla="*/ 1828800 w 2133600"/>
              <a:gd name="connsiteY0" fmla="*/ 152400 h 304800"/>
              <a:gd name="connsiteX1" fmla="*/ 1981200 w 2133600"/>
              <a:gd name="connsiteY1" fmla="*/ 0 h 304800"/>
              <a:gd name="connsiteX2" fmla="*/ 2133600 w 2133600"/>
              <a:gd name="connsiteY2" fmla="*/ 152400 h 304800"/>
              <a:gd name="connsiteX3" fmla="*/ 2057400 w 2133600"/>
              <a:gd name="connsiteY3" fmla="*/ 152400 h 304800"/>
              <a:gd name="connsiteX4" fmla="*/ 2057400 w 2133600"/>
              <a:gd name="connsiteY4" fmla="*/ 304800 h 304800"/>
              <a:gd name="connsiteX5" fmla="*/ 0 w 2133600"/>
              <a:gd name="connsiteY5" fmla="*/ 304800 h 304800"/>
              <a:gd name="connsiteX6" fmla="*/ 1905000 w 2133600"/>
              <a:gd name="connsiteY6" fmla="*/ 152400 h 304800"/>
              <a:gd name="connsiteX7" fmla="*/ 1828800 w 2133600"/>
              <a:gd name="connsiteY7" fmla="*/ 152400 h 304800"/>
              <a:gd name="connsiteX0" fmla="*/ 1828800 w 4038600"/>
              <a:gd name="connsiteY0" fmla="*/ 152400 h 304800"/>
              <a:gd name="connsiteX1" fmla="*/ 1981200 w 4038600"/>
              <a:gd name="connsiteY1" fmla="*/ 0 h 304800"/>
              <a:gd name="connsiteX2" fmla="*/ 2133600 w 4038600"/>
              <a:gd name="connsiteY2" fmla="*/ 152400 h 304800"/>
              <a:gd name="connsiteX3" fmla="*/ 2057400 w 4038600"/>
              <a:gd name="connsiteY3" fmla="*/ 152400 h 304800"/>
              <a:gd name="connsiteX4" fmla="*/ 4038600 w 4038600"/>
              <a:gd name="connsiteY4" fmla="*/ 304800 h 304800"/>
              <a:gd name="connsiteX5" fmla="*/ 0 w 4038600"/>
              <a:gd name="connsiteY5" fmla="*/ 304800 h 304800"/>
              <a:gd name="connsiteX6" fmla="*/ 1905000 w 4038600"/>
              <a:gd name="connsiteY6" fmla="*/ 152400 h 304800"/>
              <a:gd name="connsiteX7" fmla="*/ 1828800 w 4038600"/>
              <a:gd name="connsiteY7" fmla="*/ 152400 h 304800"/>
              <a:gd name="connsiteX0" fmla="*/ 1828800 w 4038600"/>
              <a:gd name="connsiteY0" fmla="*/ 152400 h 304800"/>
              <a:gd name="connsiteX1" fmla="*/ 1981200 w 4038600"/>
              <a:gd name="connsiteY1" fmla="*/ 0 h 304800"/>
              <a:gd name="connsiteX2" fmla="*/ 2362200 w 4038600"/>
              <a:gd name="connsiteY2" fmla="*/ 152400 h 304800"/>
              <a:gd name="connsiteX3" fmla="*/ 2057400 w 4038600"/>
              <a:gd name="connsiteY3" fmla="*/ 152400 h 304800"/>
              <a:gd name="connsiteX4" fmla="*/ 4038600 w 4038600"/>
              <a:gd name="connsiteY4" fmla="*/ 304800 h 304800"/>
              <a:gd name="connsiteX5" fmla="*/ 0 w 4038600"/>
              <a:gd name="connsiteY5" fmla="*/ 304800 h 304800"/>
              <a:gd name="connsiteX6" fmla="*/ 1905000 w 4038600"/>
              <a:gd name="connsiteY6" fmla="*/ 152400 h 304800"/>
              <a:gd name="connsiteX7" fmla="*/ 1828800 w 4038600"/>
              <a:gd name="connsiteY7" fmla="*/ 152400 h 304800"/>
              <a:gd name="connsiteX0" fmla="*/ 1524000 w 4038600"/>
              <a:gd name="connsiteY0" fmla="*/ 152400 h 304800"/>
              <a:gd name="connsiteX1" fmla="*/ 1981200 w 4038600"/>
              <a:gd name="connsiteY1" fmla="*/ 0 h 304800"/>
              <a:gd name="connsiteX2" fmla="*/ 2362200 w 4038600"/>
              <a:gd name="connsiteY2" fmla="*/ 152400 h 304800"/>
              <a:gd name="connsiteX3" fmla="*/ 2057400 w 4038600"/>
              <a:gd name="connsiteY3" fmla="*/ 152400 h 304800"/>
              <a:gd name="connsiteX4" fmla="*/ 4038600 w 4038600"/>
              <a:gd name="connsiteY4" fmla="*/ 304800 h 304800"/>
              <a:gd name="connsiteX5" fmla="*/ 0 w 4038600"/>
              <a:gd name="connsiteY5" fmla="*/ 304800 h 304800"/>
              <a:gd name="connsiteX6" fmla="*/ 1905000 w 4038600"/>
              <a:gd name="connsiteY6" fmla="*/ 152400 h 304800"/>
              <a:gd name="connsiteX7" fmla="*/ 1524000 w 4038600"/>
              <a:gd name="connsiteY7" fmla="*/ 152400 h 304800"/>
              <a:gd name="connsiteX0" fmla="*/ 1219200 w 4038600"/>
              <a:gd name="connsiteY0" fmla="*/ 152400 h 304800"/>
              <a:gd name="connsiteX1" fmla="*/ 1981200 w 4038600"/>
              <a:gd name="connsiteY1" fmla="*/ 0 h 304800"/>
              <a:gd name="connsiteX2" fmla="*/ 2362200 w 4038600"/>
              <a:gd name="connsiteY2" fmla="*/ 152400 h 304800"/>
              <a:gd name="connsiteX3" fmla="*/ 2057400 w 4038600"/>
              <a:gd name="connsiteY3" fmla="*/ 152400 h 304800"/>
              <a:gd name="connsiteX4" fmla="*/ 4038600 w 4038600"/>
              <a:gd name="connsiteY4" fmla="*/ 304800 h 304800"/>
              <a:gd name="connsiteX5" fmla="*/ 0 w 4038600"/>
              <a:gd name="connsiteY5" fmla="*/ 304800 h 304800"/>
              <a:gd name="connsiteX6" fmla="*/ 1905000 w 4038600"/>
              <a:gd name="connsiteY6" fmla="*/ 152400 h 304800"/>
              <a:gd name="connsiteX7" fmla="*/ 1219200 w 4038600"/>
              <a:gd name="connsiteY7" fmla="*/ 152400 h 304800"/>
              <a:gd name="connsiteX0" fmla="*/ 1219200 w 4038600"/>
              <a:gd name="connsiteY0" fmla="*/ 152400 h 304800"/>
              <a:gd name="connsiteX1" fmla="*/ 1981200 w 4038600"/>
              <a:gd name="connsiteY1" fmla="*/ 0 h 304800"/>
              <a:gd name="connsiteX2" fmla="*/ 2743200 w 4038600"/>
              <a:gd name="connsiteY2" fmla="*/ 152400 h 304800"/>
              <a:gd name="connsiteX3" fmla="*/ 2057400 w 4038600"/>
              <a:gd name="connsiteY3" fmla="*/ 152400 h 304800"/>
              <a:gd name="connsiteX4" fmla="*/ 4038600 w 4038600"/>
              <a:gd name="connsiteY4" fmla="*/ 304800 h 304800"/>
              <a:gd name="connsiteX5" fmla="*/ 0 w 4038600"/>
              <a:gd name="connsiteY5" fmla="*/ 304800 h 304800"/>
              <a:gd name="connsiteX6" fmla="*/ 1905000 w 4038600"/>
              <a:gd name="connsiteY6" fmla="*/ 152400 h 304800"/>
              <a:gd name="connsiteX7" fmla="*/ 1219200 w 4038600"/>
              <a:gd name="connsiteY7" fmla="*/ 152400 h 304800"/>
              <a:gd name="connsiteX0" fmla="*/ 1219200 w 4038600"/>
              <a:gd name="connsiteY0" fmla="*/ 152400 h 533400"/>
              <a:gd name="connsiteX1" fmla="*/ 1981200 w 4038600"/>
              <a:gd name="connsiteY1" fmla="*/ 0 h 533400"/>
              <a:gd name="connsiteX2" fmla="*/ 2743200 w 4038600"/>
              <a:gd name="connsiteY2" fmla="*/ 152400 h 533400"/>
              <a:gd name="connsiteX3" fmla="*/ 2057400 w 4038600"/>
              <a:gd name="connsiteY3" fmla="*/ 152400 h 533400"/>
              <a:gd name="connsiteX4" fmla="*/ 4038600 w 4038600"/>
              <a:gd name="connsiteY4" fmla="*/ 304800 h 533400"/>
              <a:gd name="connsiteX5" fmla="*/ 0 w 4038600"/>
              <a:gd name="connsiteY5" fmla="*/ 533400 h 533400"/>
              <a:gd name="connsiteX6" fmla="*/ 1905000 w 4038600"/>
              <a:gd name="connsiteY6" fmla="*/ 152400 h 533400"/>
              <a:gd name="connsiteX7" fmla="*/ 1219200 w 4038600"/>
              <a:gd name="connsiteY7" fmla="*/ 152400 h 533400"/>
              <a:gd name="connsiteX0" fmla="*/ 1219200 w 4038600"/>
              <a:gd name="connsiteY0" fmla="*/ 152400 h 533400"/>
              <a:gd name="connsiteX1" fmla="*/ 1981200 w 4038600"/>
              <a:gd name="connsiteY1" fmla="*/ 0 h 533400"/>
              <a:gd name="connsiteX2" fmla="*/ 2743200 w 4038600"/>
              <a:gd name="connsiteY2" fmla="*/ 152400 h 533400"/>
              <a:gd name="connsiteX3" fmla="*/ 2057400 w 4038600"/>
              <a:gd name="connsiteY3" fmla="*/ 152400 h 533400"/>
              <a:gd name="connsiteX4" fmla="*/ 4038600 w 4038600"/>
              <a:gd name="connsiteY4" fmla="*/ 533400 h 533400"/>
              <a:gd name="connsiteX5" fmla="*/ 0 w 4038600"/>
              <a:gd name="connsiteY5" fmla="*/ 533400 h 533400"/>
              <a:gd name="connsiteX6" fmla="*/ 1905000 w 4038600"/>
              <a:gd name="connsiteY6" fmla="*/ 152400 h 533400"/>
              <a:gd name="connsiteX7" fmla="*/ 1219200 w 4038600"/>
              <a:gd name="connsiteY7" fmla="*/ 152400 h 533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38600" h="533400">
                <a:moveTo>
                  <a:pt x="1219200" y="152400"/>
                </a:moveTo>
                <a:lnTo>
                  <a:pt x="1981200" y="0"/>
                </a:lnTo>
                <a:lnTo>
                  <a:pt x="2743200" y="152400"/>
                </a:lnTo>
                <a:lnTo>
                  <a:pt x="2057400" y="152400"/>
                </a:lnTo>
                <a:lnTo>
                  <a:pt x="4038600" y="533400"/>
                </a:lnTo>
                <a:lnTo>
                  <a:pt x="0" y="533400"/>
                </a:lnTo>
                <a:lnTo>
                  <a:pt x="1905000" y="152400"/>
                </a:lnTo>
                <a:lnTo>
                  <a:pt x="1219200" y="152400"/>
                </a:lnTo>
                <a:close/>
              </a:path>
            </a:pathLst>
          </a:custGeom>
          <a:scene3d>
            <a:camera prst="orthographicFront"/>
            <a:lightRig rig="threePt" dir="t"/>
          </a:scene3d>
          <a:sp3d>
            <a:bevelT/>
          </a:sp3d>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131" name="Freeform 130"/>
          <p:cNvSpPr/>
          <p:nvPr/>
        </p:nvSpPr>
        <p:spPr>
          <a:xfrm>
            <a:off x="3162300" y="4572000"/>
            <a:ext cx="4038600" cy="304800"/>
          </a:xfrm>
          <a:custGeom>
            <a:avLst/>
            <a:gdLst>
              <a:gd name="connsiteX0" fmla="*/ 0 w 304800"/>
              <a:gd name="connsiteY0" fmla="*/ 152400 h 304800"/>
              <a:gd name="connsiteX1" fmla="*/ 152400 w 304800"/>
              <a:gd name="connsiteY1" fmla="*/ 0 h 304800"/>
              <a:gd name="connsiteX2" fmla="*/ 304800 w 304800"/>
              <a:gd name="connsiteY2" fmla="*/ 152400 h 304800"/>
              <a:gd name="connsiteX3" fmla="*/ 228600 w 304800"/>
              <a:gd name="connsiteY3" fmla="*/ 152400 h 304800"/>
              <a:gd name="connsiteX4" fmla="*/ 228600 w 304800"/>
              <a:gd name="connsiteY4" fmla="*/ 304800 h 304800"/>
              <a:gd name="connsiteX5" fmla="*/ 76200 w 304800"/>
              <a:gd name="connsiteY5" fmla="*/ 304800 h 304800"/>
              <a:gd name="connsiteX6" fmla="*/ 76200 w 304800"/>
              <a:gd name="connsiteY6" fmla="*/ 152400 h 304800"/>
              <a:gd name="connsiteX7" fmla="*/ 0 w 304800"/>
              <a:gd name="connsiteY7" fmla="*/ 152400 h 304800"/>
              <a:gd name="connsiteX0" fmla="*/ 1828800 w 2133600"/>
              <a:gd name="connsiteY0" fmla="*/ 152400 h 304800"/>
              <a:gd name="connsiteX1" fmla="*/ 1981200 w 2133600"/>
              <a:gd name="connsiteY1" fmla="*/ 0 h 304800"/>
              <a:gd name="connsiteX2" fmla="*/ 2133600 w 2133600"/>
              <a:gd name="connsiteY2" fmla="*/ 152400 h 304800"/>
              <a:gd name="connsiteX3" fmla="*/ 2057400 w 2133600"/>
              <a:gd name="connsiteY3" fmla="*/ 152400 h 304800"/>
              <a:gd name="connsiteX4" fmla="*/ 2057400 w 2133600"/>
              <a:gd name="connsiteY4" fmla="*/ 304800 h 304800"/>
              <a:gd name="connsiteX5" fmla="*/ 0 w 2133600"/>
              <a:gd name="connsiteY5" fmla="*/ 304800 h 304800"/>
              <a:gd name="connsiteX6" fmla="*/ 1905000 w 2133600"/>
              <a:gd name="connsiteY6" fmla="*/ 152400 h 304800"/>
              <a:gd name="connsiteX7" fmla="*/ 1828800 w 2133600"/>
              <a:gd name="connsiteY7" fmla="*/ 152400 h 304800"/>
              <a:gd name="connsiteX0" fmla="*/ 1828800 w 4038600"/>
              <a:gd name="connsiteY0" fmla="*/ 152400 h 304800"/>
              <a:gd name="connsiteX1" fmla="*/ 1981200 w 4038600"/>
              <a:gd name="connsiteY1" fmla="*/ 0 h 304800"/>
              <a:gd name="connsiteX2" fmla="*/ 2133600 w 4038600"/>
              <a:gd name="connsiteY2" fmla="*/ 152400 h 304800"/>
              <a:gd name="connsiteX3" fmla="*/ 2057400 w 4038600"/>
              <a:gd name="connsiteY3" fmla="*/ 152400 h 304800"/>
              <a:gd name="connsiteX4" fmla="*/ 4038600 w 4038600"/>
              <a:gd name="connsiteY4" fmla="*/ 304800 h 304800"/>
              <a:gd name="connsiteX5" fmla="*/ 0 w 4038600"/>
              <a:gd name="connsiteY5" fmla="*/ 304800 h 304800"/>
              <a:gd name="connsiteX6" fmla="*/ 1905000 w 4038600"/>
              <a:gd name="connsiteY6" fmla="*/ 152400 h 304800"/>
              <a:gd name="connsiteX7" fmla="*/ 1828800 w 4038600"/>
              <a:gd name="connsiteY7" fmla="*/ 152400 h 304800"/>
              <a:gd name="connsiteX0" fmla="*/ 1828800 w 4038600"/>
              <a:gd name="connsiteY0" fmla="*/ 152400 h 304800"/>
              <a:gd name="connsiteX1" fmla="*/ 1981200 w 4038600"/>
              <a:gd name="connsiteY1" fmla="*/ 0 h 304800"/>
              <a:gd name="connsiteX2" fmla="*/ 2362200 w 4038600"/>
              <a:gd name="connsiteY2" fmla="*/ 152400 h 304800"/>
              <a:gd name="connsiteX3" fmla="*/ 2057400 w 4038600"/>
              <a:gd name="connsiteY3" fmla="*/ 152400 h 304800"/>
              <a:gd name="connsiteX4" fmla="*/ 4038600 w 4038600"/>
              <a:gd name="connsiteY4" fmla="*/ 304800 h 304800"/>
              <a:gd name="connsiteX5" fmla="*/ 0 w 4038600"/>
              <a:gd name="connsiteY5" fmla="*/ 304800 h 304800"/>
              <a:gd name="connsiteX6" fmla="*/ 1905000 w 4038600"/>
              <a:gd name="connsiteY6" fmla="*/ 152400 h 304800"/>
              <a:gd name="connsiteX7" fmla="*/ 1828800 w 4038600"/>
              <a:gd name="connsiteY7" fmla="*/ 152400 h 304800"/>
              <a:gd name="connsiteX0" fmla="*/ 1524000 w 4038600"/>
              <a:gd name="connsiteY0" fmla="*/ 152400 h 304800"/>
              <a:gd name="connsiteX1" fmla="*/ 1981200 w 4038600"/>
              <a:gd name="connsiteY1" fmla="*/ 0 h 304800"/>
              <a:gd name="connsiteX2" fmla="*/ 2362200 w 4038600"/>
              <a:gd name="connsiteY2" fmla="*/ 152400 h 304800"/>
              <a:gd name="connsiteX3" fmla="*/ 2057400 w 4038600"/>
              <a:gd name="connsiteY3" fmla="*/ 152400 h 304800"/>
              <a:gd name="connsiteX4" fmla="*/ 4038600 w 4038600"/>
              <a:gd name="connsiteY4" fmla="*/ 304800 h 304800"/>
              <a:gd name="connsiteX5" fmla="*/ 0 w 4038600"/>
              <a:gd name="connsiteY5" fmla="*/ 304800 h 304800"/>
              <a:gd name="connsiteX6" fmla="*/ 1905000 w 4038600"/>
              <a:gd name="connsiteY6" fmla="*/ 152400 h 304800"/>
              <a:gd name="connsiteX7" fmla="*/ 1524000 w 4038600"/>
              <a:gd name="connsiteY7" fmla="*/ 152400 h 304800"/>
              <a:gd name="connsiteX0" fmla="*/ 1219200 w 4038600"/>
              <a:gd name="connsiteY0" fmla="*/ 152400 h 304800"/>
              <a:gd name="connsiteX1" fmla="*/ 1981200 w 4038600"/>
              <a:gd name="connsiteY1" fmla="*/ 0 h 304800"/>
              <a:gd name="connsiteX2" fmla="*/ 2362200 w 4038600"/>
              <a:gd name="connsiteY2" fmla="*/ 152400 h 304800"/>
              <a:gd name="connsiteX3" fmla="*/ 2057400 w 4038600"/>
              <a:gd name="connsiteY3" fmla="*/ 152400 h 304800"/>
              <a:gd name="connsiteX4" fmla="*/ 4038600 w 4038600"/>
              <a:gd name="connsiteY4" fmla="*/ 304800 h 304800"/>
              <a:gd name="connsiteX5" fmla="*/ 0 w 4038600"/>
              <a:gd name="connsiteY5" fmla="*/ 304800 h 304800"/>
              <a:gd name="connsiteX6" fmla="*/ 1905000 w 4038600"/>
              <a:gd name="connsiteY6" fmla="*/ 152400 h 304800"/>
              <a:gd name="connsiteX7" fmla="*/ 1219200 w 4038600"/>
              <a:gd name="connsiteY7" fmla="*/ 152400 h 304800"/>
              <a:gd name="connsiteX0" fmla="*/ 1219200 w 4038600"/>
              <a:gd name="connsiteY0" fmla="*/ 152400 h 304800"/>
              <a:gd name="connsiteX1" fmla="*/ 1981200 w 4038600"/>
              <a:gd name="connsiteY1" fmla="*/ 0 h 304800"/>
              <a:gd name="connsiteX2" fmla="*/ 2743200 w 4038600"/>
              <a:gd name="connsiteY2" fmla="*/ 152400 h 304800"/>
              <a:gd name="connsiteX3" fmla="*/ 2057400 w 4038600"/>
              <a:gd name="connsiteY3" fmla="*/ 152400 h 304800"/>
              <a:gd name="connsiteX4" fmla="*/ 4038600 w 4038600"/>
              <a:gd name="connsiteY4" fmla="*/ 304800 h 304800"/>
              <a:gd name="connsiteX5" fmla="*/ 0 w 4038600"/>
              <a:gd name="connsiteY5" fmla="*/ 304800 h 304800"/>
              <a:gd name="connsiteX6" fmla="*/ 1905000 w 4038600"/>
              <a:gd name="connsiteY6" fmla="*/ 152400 h 304800"/>
              <a:gd name="connsiteX7" fmla="*/ 1219200 w 4038600"/>
              <a:gd name="connsiteY7" fmla="*/ 152400 h 304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38600" h="304800">
                <a:moveTo>
                  <a:pt x="1219200" y="152400"/>
                </a:moveTo>
                <a:lnTo>
                  <a:pt x="1981200" y="0"/>
                </a:lnTo>
                <a:lnTo>
                  <a:pt x="2743200" y="152400"/>
                </a:lnTo>
                <a:lnTo>
                  <a:pt x="2057400" y="152400"/>
                </a:lnTo>
                <a:lnTo>
                  <a:pt x="4038600" y="304800"/>
                </a:lnTo>
                <a:lnTo>
                  <a:pt x="0" y="304800"/>
                </a:lnTo>
                <a:lnTo>
                  <a:pt x="1905000" y="152400"/>
                </a:lnTo>
                <a:lnTo>
                  <a:pt x="1219200" y="152400"/>
                </a:lnTo>
                <a:close/>
              </a:path>
            </a:pathLst>
          </a:custGeom>
          <a:gradFill>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142" name="Oval 141"/>
          <p:cNvSpPr/>
          <p:nvPr/>
        </p:nvSpPr>
        <p:spPr>
          <a:xfrm>
            <a:off x="2819400" y="2655500"/>
            <a:ext cx="4724400" cy="838200"/>
          </a:xfrm>
          <a:prstGeom prst="ellipse">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 name="Title 1"/>
          <p:cNvSpPr>
            <a:spLocks noGrp="1"/>
          </p:cNvSpPr>
          <p:nvPr>
            <p:ph type="title"/>
          </p:nvPr>
        </p:nvSpPr>
        <p:spPr>
          <a:xfrm>
            <a:off x="1219200" y="76200"/>
            <a:ext cx="7391400" cy="1143000"/>
          </a:xfrm>
        </p:spPr>
        <p:txBody>
          <a:bodyPr anchor="t" anchorCtr="0">
            <a:noAutofit/>
          </a:bodyPr>
          <a:lstStyle/>
          <a:p>
            <a:pPr algn="l"/>
            <a:r>
              <a:rPr lang="en-US" sz="2400" dirty="0" smtClean="0"/>
              <a:t>CPX White Cell extracts </a:t>
            </a:r>
            <a:r>
              <a:rPr lang="en-US" sz="2400" dirty="0" smtClean="0"/>
              <a:t>CHIME </a:t>
            </a:r>
            <a:r>
              <a:rPr lang="en-US" sz="2400" dirty="0" smtClean="0"/>
              <a:t>from JCMOTF and creates operationally realistic input to Constructive training</a:t>
            </a:r>
            <a:endParaRPr lang="en-US" sz="2400" dirty="0"/>
          </a:p>
        </p:txBody>
      </p:sp>
      <p:sp>
        <p:nvSpPr>
          <p:cNvPr id="9" name="Chevron 8"/>
          <p:cNvSpPr/>
          <p:nvPr/>
        </p:nvSpPr>
        <p:spPr>
          <a:xfrm>
            <a:off x="533400" y="4876800"/>
            <a:ext cx="8305800" cy="1905000"/>
          </a:xfrm>
          <a:prstGeom prst="chevron">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dirty="0">
              <a:solidFill>
                <a:schemeClr val="bg1"/>
              </a:solidFill>
            </a:endParaRPr>
          </a:p>
        </p:txBody>
      </p:sp>
      <p:sp>
        <p:nvSpPr>
          <p:cNvPr id="20" name="Oval 19"/>
          <p:cNvSpPr/>
          <p:nvPr/>
        </p:nvSpPr>
        <p:spPr>
          <a:xfrm>
            <a:off x="1752600" y="5345281"/>
            <a:ext cx="457200" cy="36971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Autofit/>
          </a:bodyPr>
          <a:lstStyle/>
          <a:p>
            <a:pPr algn="ctr"/>
            <a:r>
              <a:rPr lang="en-US" sz="800" dirty="0" smtClean="0">
                <a:solidFill>
                  <a:schemeClr val="tx1"/>
                </a:solidFill>
              </a:rPr>
              <a:t>FSS reports</a:t>
            </a:r>
            <a:endParaRPr lang="en-US" sz="800" dirty="0">
              <a:solidFill>
                <a:schemeClr val="tx1"/>
              </a:solidFill>
            </a:endParaRPr>
          </a:p>
        </p:txBody>
      </p:sp>
      <p:sp>
        <p:nvSpPr>
          <p:cNvPr id="24" name="Rectangle 23"/>
          <p:cNvSpPr/>
          <p:nvPr/>
        </p:nvSpPr>
        <p:spPr>
          <a:xfrm>
            <a:off x="867575" y="6412468"/>
            <a:ext cx="1491114" cy="369332"/>
          </a:xfrm>
          <a:prstGeom prst="rect">
            <a:avLst/>
          </a:prstGeom>
        </p:spPr>
        <p:txBody>
          <a:bodyPr wrap="none">
            <a:spAutoFit/>
          </a:bodyPr>
          <a:lstStyle/>
          <a:p>
            <a:pPr algn="ctr"/>
            <a:r>
              <a:rPr lang="en-US" dirty="0" smtClean="0">
                <a:solidFill>
                  <a:schemeClr val="bg1"/>
                </a:solidFill>
              </a:rPr>
              <a:t>HCA </a:t>
            </a:r>
            <a:r>
              <a:rPr lang="en-US" dirty="0" smtClean="0">
                <a:solidFill>
                  <a:schemeClr val="bg1"/>
                </a:solidFill>
              </a:rPr>
              <a:t>Activities</a:t>
            </a:r>
            <a:endParaRPr lang="en-US" dirty="0">
              <a:solidFill>
                <a:schemeClr val="bg1"/>
              </a:solidFill>
            </a:endParaRPr>
          </a:p>
        </p:txBody>
      </p:sp>
      <p:sp>
        <p:nvSpPr>
          <p:cNvPr id="29" name="Oval 28"/>
          <p:cNvSpPr/>
          <p:nvPr/>
        </p:nvSpPr>
        <p:spPr>
          <a:xfrm>
            <a:off x="3810000" y="6324600"/>
            <a:ext cx="4038600" cy="3048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Autofit/>
          </a:bodyPr>
          <a:lstStyle/>
          <a:p>
            <a:pPr algn="ctr"/>
            <a:r>
              <a:rPr lang="en-US" sz="800" dirty="0" smtClean="0">
                <a:solidFill>
                  <a:schemeClr val="tx1"/>
                </a:solidFill>
              </a:rPr>
              <a:t>ENCAP project status reports</a:t>
            </a:r>
            <a:endParaRPr lang="en-US" sz="800" dirty="0">
              <a:solidFill>
                <a:schemeClr val="tx1"/>
              </a:solidFill>
            </a:endParaRPr>
          </a:p>
        </p:txBody>
      </p:sp>
      <p:sp>
        <p:nvSpPr>
          <p:cNvPr id="35" name="Oval 34"/>
          <p:cNvSpPr/>
          <p:nvPr/>
        </p:nvSpPr>
        <p:spPr>
          <a:xfrm>
            <a:off x="4876800" y="5867400"/>
            <a:ext cx="3124200" cy="381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Autofit/>
          </a:bodyPr>
          <a:lstStyle/>
          <a:p>
            <a:pPr algn="ctr"/>
            <a:r>
              <a:rPr lang="en-US" sz="800" dirty="0" err="1" smtClean="0">
                <a:solidFill>
                  <a:schemeClr val="tx1"/>
                </a:solidFill>
              </a:rPr>
              <a:t>ComRel</a:t>
            </a:r>
            <a:r>
              <a:rPr lang="en-US" sz="800" dirty="0" smtClean="0">
                <a:solidFill>
                  <a:schemeClr val="tx1"/>
                </a:solidFill>
              </a:rPr>
              <a:t> OPSUMs</a:t>
            </a:r>
            <a:endParaRPr lang="en-US" sz="800" dirty="0">
              <a:solidFill>
                <a:schemeClr val="tx1"/>
              </a:solidFill>
            </a:endParaRPr>
          </a:p>
        </p:txBody>
      </p:sp>
      <p:sp>
        <p:nvSpPr>
          <p:cNvPr id="38" name="Oval 37"/>
          <p:cNvSpPr/>
          <p:nvPr/>
        </p:nvSpPr>
        <p:spPr>
          <a:xfrm>
            <a:off x="3200400" y="5410200"/>
            <a:ext cx="5105400" cy="3048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Autofit/>
          </a:bodyPr>
          <a:lstStyle/>
          <a:p>
            <a:pPr algn="ctr"/>
            <a:r>
              <a:rPr lang="en-US" sz="800" dirty="0" smtClean="0">
                <a:solidFill>
                  <a:schemeClr val="tx1"/>
                </a:solidFill>
              </a:rPr>
              <a:t>CA Team ASCOPE, DSF, KLE, SIGACT, SIGEVENT, etc reports</a:t>
            </a:r>
            <a:endParaRPr lang="en-US" sz="800" dirty="0">
              <a:solidFill>
                <a:schemeClr val="tx1"/>
              </a:solidFill>
            </a:endParaRPr>
          </a:p>
        </p:txBody>
      </p:sp>
      <p:sp>
        <p:nvSpPr>
          <p:cNvPr id="47" name="Oval 46"/>
          <p:cNvSpPr/>
          <p:nvPr/>
        </p:nvSpPr>
        <p:spPr>
          <a:xfrm>
            <a:off x="3352800" y="5867400"/>
            <a:ext cx="609600" cy="609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Autofit/>
          </a:bodyPr>
          <a:lstStyle/>
          <a:p>
            <a:pPr algn="ctr"/>
            <a:r>
              <a:rPr lang="en-US" sz="800" dirty="0" smtClean="0">
                <a:solidFill>
                  <a:schemeClr val="tx1"/>
                </a:solidFill>
              </a:rPr>
              <a:t>Materials  delivered  LOGSTAT</a:t>
            </a:r>
            <a:endParaRPr lang="en-US" sz="800" dirty="0">
              <a:solidFill>
                <a:schemeClr val="tx1"/>
              </a:solidFill>
            </a:endParaRPr>
          </a:p>
        </p:txBody>
      </p:sp>
      <p:sp>
        <p:nvSpPr>
          <p:cNvPr id="82" name="TextBox 81"/>
          <p:cNvSpPr txBox="1"/>
          <p:nvPr/>
        </p:nvSpPr>
        <p:spPr>
          <a:xfrm>
            <a:off x="2971801" y="3879532"/>
            <a:ext cx="4419599" cy="692468"/>
          </a:xfrm>
          <a:prstGeom prst="ellipse">
            <a:avLst/>
          </a:prstGeom>
        </p:spPr>
        <p:style>
          <a:lnRef idx="0">
            <a:schemeClr val="accent2"/>
          </a:lnRef>
          <a:fillRef idx="3">
            <a:schemeClr val="accent2"/>
          </a:fillRef>
          <a:effectRef idx="3">
            <a:schemeClr val="accent2"/>
          </a:effectRef>
          <a:fontRef idx="minor">
            <a:schemeClr val="lt1"/>
          </a:fontRef>
        </p:style>
        <p:txBody>
          <a:bodyPr wrap="square" tIns="0" bIns="0" rtlCol="0">
            <a:spAutoFit/>
          </a:bodyPr>
          <a:lstStyle/>
          <a:p>
            <a:pPr algn="ctr"/>
            <a:r>
              <a:rPr lang="en-US"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HCA JCMOTF</a:t>
            </a:r>
            <a:endParaRPr lang="en-US"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3" name="Oval 32"/>
          <p:cNvSpPr/>
          <p:nvPr/>
        </p:nvSpPr>
        <p:spPr>
          <a:xfrm>
            <a:off x="5486400" y="5029200"/>
            <a:ext cx="2286000" cy="3048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Autofit/>
          </a:bodyPr>
          <a:lstStyle/>
          <a:p>
            <a:pPr algn="ctr"/>
            <a:r>
              <a:rPr lang="en-US" sz="800" dirty="0" smtClean="0">
                <a:solidFill>
                  <a:schemeClr val="tx1"/>
                </a:solidFill>
              </a:rPr>
              <a:t>MDVCAPs status reports &amp; OPSUMs</a:t>
            </a:r>
            <a:endParaRPr lang="en-US" sz="800" dirty="0">
              <a:solidFill>
                <a:schemeClr val="tx1"/>
              </a:solidFill>
            </a:endParaRPr>
          </a:p>
        </p:txBody>
      </p:sp>
      <p:sp>
        <p:nvSpPr>
          <p:cNvPr id="86" name="TextBox 85"/>
          <p:cNvSpPr txBox="1"/>
          <p:nvPr/>
        </p:nvSpPr>
        <p:spPr>
          <a:xfrm>
            <a:off x="381000" y="5562600"/>
            <a:ext cx="1026243" cy="276999"/>
          </a:xfrm>
          <a:prstGeom prst="rect">
            <a:avLst/>
          </a:prstGeom>
          <a:noFill/>
        </p:spPr>
        <p:txBody>
          <a:bodyPr wrap="none" rtlCol="0">
            <a:spAutoFit/>
          </a:bodyPr>
          <a:lstStyle/>
          <a:p>
            <a:r>
              <a:rPr lang="en-US" sz="1200" dirty="0" smtClean="0"/>
              <a:t>HCA Timeline</a:t>
            </a:r>
            <a:endParaRPr lang="en-US" sz="1200" dirty="0"/>
          </a:p>
        </p:txBody>
      </p:sp>
      <p:sp>
        <p:nvSpPr>
          <p:cNvPr id="90" name="TextBox 89"/>
          <p:cNvSpPr txBox="1"/>
          <p:nvPr/>
        </p:nvSpPr>
        <p:spPr>
          <a:xfrm>
            <a:off x="3352800" y="2659082"/>
            <a:ext cx="685800" cy="731818"/>
          </a:xfrm>
          <a:prstGeom prst="flowChartMultidocument">
            <a:avLst/>
          </a:prstGeom>
          <a:solidFill>
            <a:schemeClr val="bg1"/>
          </a:solidFill>
          <a:ln>
            <a:solidFill>
              <a:schemeClr val="tx1"/>
            </a:solidFill>
          </a:ln>
        </p:spPr>
        <p:txBody>
          <a:bodyPr wrap="square" rtlCol="0">
            <a:spAutoFit/>
          </a:bodyPr>
          <a:lstStyle/>
          <a:p>
            <a:pPr algn="ctr"/>
            <a:r>
              <a:rPr lang="en-US" sz="800" dirty="0" smtClean="0"/>
              <a:t>MDV/ ENCAP site surveys</a:t>
            </a:r>
            <a:endParaRPr lang="en-US" sz="800" dirty="0"/>
          </a:p>
        </p:txBody>
      </p:sp>
      <p:sp>
        <p:nvSpPr>
          <p:cNvPr id="98" name="TextBox 97"/>
          <p:cNvSpPr txBox="1"/>
          <p:nvPr/>
        </p:nvSpPr>
        <p:spPr>
          <a:xfrm>
            <a:off x="4191000" y="2736116"/>
            <a:ext cx="838200" cy="577751"/>
          </a:xfrm>
          <a:prstGeom prst="flowChartMultidocument">
            <a:avLst/>
          </a:prstGeom>
          <a:solidFill>
            <a:schemeClr val="bg1"/>
          </a:solidFill>
          <a:ln>
            <a:solidFill>
              <a:schemeClr val="tx1"/>
            </a:solidFill>
          </a:ln>
        </p:spPr>
        <p:txBody>
          <a:bodyPr wrap="square" rtlCol="0">
            <a:spAutoFit/>
          </a:bodyPr>
          <a:lstStyle/>
          <a:p>
            <a:pPr algn="ctr"/>
            <a:r>
              <a:rPr lang="en-US" sz="800" dirty="0" smtClean="0"/>
              <a:t>Key Leader Engagement reports</a:t>
            </a:r>
            <a:endParaRPr lang="en-US" sz="800" dirty="0"/>
          </a:p>
        </p:txBody>
      </p:sp>
      <p:sp>
        <p:nvSpPr>
          <p:cNvPr id="102" name="TextBox 101"/>
          <p:cNvSpPr txBox="1"/>
          <p:nvPr/>
        </p:nvSpPr>
        <p:spPr>
          <a:xfrm>
            <a:off x="5181600" y="2659082"/>
            <a:ext cx="838200" cy="731818"/>
          </a:xfrm>
          <a:prstGeom prst="flowChartMultidocument">
            <a:avLst/>
          </a:prstGeom>
          <a:solidFill>
            <a:schemeClr val="bg1"/>
          </a:solidFill>
          <a:ln>
            <a:solidFill>
              <a:schemeClr val="tx1"/>
            </a:solidFill>
          </a:ln>
        </p:spPr>
        <p:txBody>
          <a:bodyPr wrap="square" rtlCol="0">
            <a:spAutoFit/>
          </a:bodyPr>
          <a:lstStyle/>
          <a:p>
            <a:pPr algn="ctr"/>
            <a:r>
              <a:rPr lang="en-US" sz="800" dirty="0" smtClean="0"/>
              <a:t>District Support Framework reports</a:t>
            </a:r>
            <a:endParaRPr lang="en-US" sz="800" dirty="0"/>
          </a:p>
        </p:txBody>
      </p:sp>
      <p:sp>
        <p:nvSpPr>
          <p:cNvPr id="106" name="TextBox 105"/>
          <p:cNvSpPr txBox="1"/>
          <p:nvPr/>
        </p:nvSpPr>
        <p:spPr>
          <a:xfrm>
            <a:off x="6172200" y="2659082"/>
            <a:ext cx="914400" cy="731818"/>
          </a:xfrm>
          <a:prstGeom prst="flowChartMultidocument">
            <a:avLst/>
          </a:prstGeom>
          <a:solidFill>
            <a:schemeClr val="bg1"/>
          </a:solidFill>
          <a:ln>
            <a:solidFill>
              <a:schemeClr val="tx1"/>
            </a:solidFill>
          </a:ln>
        </p:spPr>
        <p:txBody>
          <a:bodyPr wrap="square" rtlCol="0">
            <a:spAutoFit/>
          </a:bodyPr>
          <a:lstStyle/>
          <a:p>
            <a:pPr algn="ctr"/>
            <a:r>
              <a:rPr lang="en-US" sz="800" dirty="0" smtClean="0"/>
              <a:t>DSF, Social Media, Commander’s Narrative, etc</a:t>
            </a:r>
            <a:endParaRPr lang="en-US" sz="800" dirty="0"/>
          </a:p>
        </p:txBody>
      </p:sp>
      <p:cxnSp>
        <p:nvCxnSpPr>
          <p:cNvPr id="109" name="Straight Connector 108"/>
          <p:cNvCxnSpPr>
            <a:endCxn id="142" idx="2"/>
          </p:cNvCxnSpPr>
          <p:nvPr/>
        </p:nvCxnSpPr>
        <p:spPr>
          <a:xfrm>
            <a:off x="228600" y="3036500"/>
            <a:ext cx="2590800" cy="38100"/>
          </a:xfrm>
          <a:prstGeom prst="line">
            <a:avLst/>
          </a:prstGeom>
          <a:ln>
            <a:prstDash val="lgDash"/>
          </a:ln>
        </p:spPr>
        <p:style>
          <a:lnRef idx="2">
            <a:schemeClr val="dk1"/>
          </a:lnRef>
          <a:fillRef idx="0">
            <a:schemeClr val="dk1"/>
          </a:fillRef>
          <a:effectRef idx="1">
            <a:schemeClr val="dk1"/>
          </a:effectRef>
          <a:fontRef idx="minor">
            <a:schemeClr val="tx1"/>
          </a:fontRef>
        </p:style>
      </p:cxnSp>
      <p:sp>
        <p:nvSpPr>
          <p:cNvPr id="137" name="Up-Down Arrow 136"/>
          <p:cNvSpPr/>
          <p:nvPr/>
        </p:nvSpPr>
        <p:spPr>
          <a:xfrm>
            <a:off x="48768" y="3124200"/>
            <a:ext cx="484632" cy="3581400"/>
          </a:xfrm>
          <a:prstGeom prst="upDown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dirty="0" smtClean="0">
                <a:solidFill>
                  <a:schemeClr val="tx1"/>
                </a:solidFill>
              </a:rPr>
              <a:t>LIVE</a:t>
            </a:r>
            <a:endParaRPr lang="en-US" dirty="0">
              <a:solidFill>
                <a:schemeClr val="tx1"/>
              </a:solidFill>
            </a:endParaRPr>
          </a:p>
        </p:txBody>
      </p:sp>
      <p:sp>
        <p:nvSpPr>
          <p:cNvPr id="143" name="Rounded Rectangular Callout 142"/>
          <p:cNvSpPr/>
          <p:nvPr/>
        </p:nvSpPr>
        <p:spPr>
          <a:xfrm>
            <a:off x="838200" y="3200400"/>
            <a:ext cx="1447800" cy="1295400"/>
          </a:xfrm>
          <a:prstGeom prst="wedgeRoundRectCallout">
            <a:avLst>
              <a:gd name="adj1" fmla="val 87865"/>
              <a:gd name="adj2" fmla="val -55443"/>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t>SHADOW </a:t>
            </a:r>
            <a:r>
              <a:rPr lang="en-US" sz="1100" b="1" dirty="0" smtClean="0"/>
              <a:t>HADR </a:t>
            </a:r>
            <a:r>
              <a:rPr lang="en-US" sz="1100" b="1" dirty="0" smtClean="0"/>
              <a:t>JCMOTF</a:t>
            </a:r>
            <a:r>
              <a:rPr lang="en-US" sz="1100" dirty="0" smtClean="0"/>
              <a:t>:</a:t>
            </a:r>
          </a:p>
          <a:p>
            <a:pPr algn="ctr"/>
            <a:r>
              <a:rPr lang="en-US" sz="1100" dirty="0" smtClean="0"/>
              <a:t>Exercise Control White Cell adapts LIVE HCA reporting to match CPX  </a:t>
            </a:r>
            <a:r>
              <a:rPr lang="en-US" sz="1100" dirty="0" smtClean="0"/>
              <a:t>HADR </a:t>
            </a:r>
            <a:r>
              <a:rPr lang="en-US" sz="1100" dirty="0" smtClean="0"/>
              <a:t>scenario</a:t>
            </a:r>
            <a:endParaRPr lang="en-US" sz="1100" dirty="0"/>
          </a:p>
        </p:txBody>
      </p:sp>
      <p:sp>
        <p:nvSpPr>
          <p:cNvPr id="49" name="Oval 48"/>
          <p:cNvSpPr/>
          <p:nvPr/>
        </p:nvSpPr>
        <p:spPr>
          <a:xfrm>
            <a:off x="1371600" y="5878681"/>
            <a:ext cx="457200" cy="36971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Autofit/>
          </a:bodyPr>
          <a:lstStyle/>
          <a:p>
            <a:pPr algn="ctr"/>
            <a:r>
              <a:rPr lang="en-US" sz="800" dirty="0" smtClean="0">
                <a:solidFill>
                  <a:schemeClr val="tx1"/>
                </a:solidFill>
              </a:rPr>
              <a:t>ISS reports</a:t>
            </a:r>
            <a:endParaRPr lang="en-US" sz="800" dirty="0">
              <a:solidFill>
                <a:schemeClr val="tx1"/>
              </a:solidFill>
            </a:endParaRPr>
          </a:p>
        </p:txBody>
      </p:sp>
      <p:sp>
        <p:nvSpPr>
          <p:cNvPr id="51" name="Oval 50"/>
          <p:cNvSpPr/>
          <p:nvPr/>
        </p:nvSpPr>
        <p:spPr>
          <a:xfrm>
            <a:off x="3733800" y="4953000"/>
            <a:ext cx="609600" cy="4572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Autofit/>
          </a:bodyPr>
          <a:lstStyle/>
          <a:p>
            <a:pPr algn="ctr"/>
            <a:r>
              <a:rPr lang="en-US" sz="800" dirty="0" smtClean="0">
                <a:solidFill>
                  <a:schemeClr val="tx1"/>
                </a:solidFill>
              </a:rPr>
              <a:t>UAV feed from MDV site</a:t>
            </a:r>
            <a:endParaRPr lang="en-US" sz="800" dirty="0">
              <a:solidFill>
                <a:schemeClr val="tx1"/>
              </a:solidFill>
            </a:endParaRPr>
          </a:p>
        </p:txBody>
      </p:sp>
      <p:cxnSp>
        <p:nvCxnSpPr>
          <p:cNvPr id="55" name="Straight Connector 54"/>
          <p:cNvCxnSpPr>
            <a:stCxn id="142" idx="6"/>
          </p:cNvCxnSpPr>
          <p:nvPr/>
        </p:nvCxnSpPr>
        <p:spPr>
          <a:xfrm flipV="1">
            <a:off x="7543800" y="3074548"/>
            <a:ext cx="1448646" cy="52"/>
          </a:xfrm>
          <a:prstGeom prst="line">
            <a:avLst/>
          </a:prstGeom>
          <a:ln>
            <a:prstDash val="lgDash"/>
          </a:ln>
        </p:spPr>
        <p:style>
          <a:lnRef idx="2">
            <a:schemeClr val="dk1"/>
          </a:lnRef>
          <a:fillRef idx="0">
            <a:schemeClr val="dk1"/>
          </a:fillRef>
          <a:effectRef idx="1">
            <a:schemeClr val="dk1"/>
          </a:effectRef>
          <a:fontRef idx="minor">
            <a:schemeClr val="tx1"/>
          </a:fontRef>
        </p:style>
      </p:cxnSp>
      <p:grpSp>
        <p:nvGrpSpPr>
          <p:cNvPr id="3" name="Group 5"/>
          <p:cNvGrpSpPr>
            <a:grpSpLocks/>
          </p:cNvGrpSpPr>
          <p:nvPr/>
        </p:nvGrpSpPr>
        <p:grpSpPr bwMode="auto">
          <a:xfrm>
            <a:off x="7924800" y="3815230"/>
            <a:ext cx="685801" cy="622300"/>
            <a:chOff x="1728" y="1912"/>
            <a:chExt cx="432" cy="392"/>
          </a:xfrm>
        </p:grpSpPr>
        <p:sp>
          <p:nvSpPr>
            <p:cNvPr id="87" name="Text Box 7"/>
            <p:cNvSpPr txBox="1">
              <a:spLocks noChangeArrowheads="1"/>
            </p:cNvSpPr>
            <p:nvPr/>
          </p:nvSpPr>
          <p:spPr bwMode="auto">
            <a:xfrm>
              <a:off x="1861" y="1912"/>
              <a:ext cx="159" cy="96"/>
            </a:xfrm>
            <a:prstGeom prst="rect">
              <a:avLst/>
            </a:prstGeom>
            <a:noFill/>
            <a:ln w="19050">
              <a:noFill/>
              <a:miter lim="800000"/>
              <a:headEnd/>
              <a:tailEnd/>
            </a:ln>
            <a:effectLst/>
          </p:spPr>
          <p:txBody>
            <a:bodyPr wrap="none" lIns="0" tIns="0" rIns="0" bIns="0">
              <a:spAutoFit/>
            </a:bodyPr>
            <a:lstStyle/>
            <a:p>
              <a:pPr algn="ctr" fontAlgn="base">
                <a:spcBef>
                  <a:spcPct val="0"/>
                </a:spcBef>
                <a:spcAft>
                  <a:spcPct val="0"/>
                </a:spcAft>
              </a:pPr>
              <a:r>
                <a:rPr lang="en-US" sz="1000">
                  <a:solidFill>
                    <a:srgbClr val="000000"/>
                  </a:solidFill>
                  <a:latin typeface="Microsoft Sans Serif" pitchFamily="34" charset="0"/>
                  <a:ea typeface="ＭＳ Ｐゴシック" charset="-128"/>
                </a:rPr>
                <a:t>XXX</a:t>
              </a:r>
            </a:p>
          </p:txBody>
        </p:sp>
        <p:grpSp>
          <p:nvGrpSpPr>
            <p:cNvPr id="4" name="Group 9"/>
            <p:cNvGrpSpPr>
              <a:grpSpLocks/>
            </p:cNvGrpSpPr>
            <p:nvPr/>
          </p:nvGrpSpPr>
          <p:grpSpPr bwMode="auto">
            <a:xfrm>
              <a:off x="1728" y="2016"/>
              <a:ext cx="432" cy="288"/>
              <a:chOff x="1822" y="1199"/>
              <a:chExt cx="345" cy="230"/>
            </a:xfrm>
          </p:grpSpPr>
          <p:sp>
            <p:nvSpPr>
              <p:cNvPr id="92" name="Rectangle 10"/>
              <p:cNvSpPr>
                <a:spLocks noChangeArrowheads="1"/>
              </p:cNvSpPr>
              <p:nvPr/>
            </p:nvSpPr>
            <p:spPr bwMode="auto">
              <a:xfrm>
                <a:off x="1822" y="1199"/>
                <a:ext cx="345" cy="230"/>
              </a:xfrm>
              <a:prstGeom prst="rect">
                <a:avLst/>
              </a:prstGeom>
              <a:solidFill>
                <a:srgbClr val="3399FF"/>
              </a:solidFill>
              <a:ln w="19050">
                <a:solidFill>
                  <a:schemeClr val="tx1"/>
                </a:solidFill>
                <a:miter lim="800000"/>
                <a:headEnd/>
                <a:tailEnd/>
              </a:ln>
              <a:effectLst/>
            </p:spPr>
            <p:txBody>
              <a:bodyPr wrap="none" lIns="0" tIns="0" rIns="0" bIns="0" anchor="ctr"/>
              <a:lstStyle/>
              <a:p>
                <a:pPr fontAlgn="base">
                  <a:spcBef>
                    <a:spcPct val="0"/>
                  </a:spcBef>
                  <a:spcAft>
                    <a:spcPct val="0"/>
                  </a:spcAft>
                </a:pPr>
                <a:endParaRPr lang="en-US" sz="2400">
                  <a:solidFill>
                    <a:srgbClr val="000000"/>
                  </a:solidFill>
                  <a:ea typeface="ＭＳ Ｐゴシック" charset="-128"/>
                </a:endParaRPr>
              </a:p>
            </p:txBody>
          </p:sp>
          <p:sp>
            <p:nvSpPr>
              <p:cNvPr id="93" name="Line 11"/>
              <p:cNvSpPr>
                <a:spLocks noChangeShapeType="1"/>
              </p:cNvSpPr>
              <p:nvPr/>
            </p:nvSpPr>
            <p:spPr bwMode="auto">
              <a:xfrm>
                <a:off x="1824" y="1200"/>
                <a:ext cx="342" cy="228"/>
              </a:xfrm>
              <a:prstGeom prst="line">
                <a:avLst/>
              </a:prstGeom>
              <a:noFill/>
              <a:ln w="19050">
                <a:solidFill>
                  <a:schemeClr val="tx1"/>
                </a:solidFill>
                <a:round/>
                <a:headEnd/>
                <a:tailEnd/>
              </a:ln>
              <a:effectLst/>
            </p:spPr>
            <p:txBody>
              <a:bodyPr wrap="none" lIns="0" tIns="0" rIns="0" bIns="0"/>
              <a:lstStyle/>
              <a:p>
                <a:pPr fontAlgn="base">
                  <a:spcBef>
                    <a:spcPct val="0"/>
                  </a:spcBef>
                  <a:spcAft>
                    <a:spcPct val="0"/>
                  </a:spcAft>
                </a:pPr>
                <a:endParaRPr lang="en-US" sz="2400">
                  <a:solidFill>
                    <a:srgbClr val="000000"/>
                  </a:solidFill>
                  <a:ea typeface="ＭＳ Ｐゴシック" charset="-128"/>
                </a:endParaRPr>
              </a:p>
            </p:txBody>
          </p:sp>
          <p:sp>
            <p:nvSpPr>
              <p:cNvPr id="94" name="Line 12"/>
              <p:cNvSpPr>
                <a:spLocks noChangeShapeType="1"/>
              </p:cNvSpPr>
              <p:nvPr/>
            </p:nvSpPr>
            <p:spPr bwMode="auto">
              <a:xfrm flipH="1">
                <a:off x="1824" y="1200"/>
                <a:ext cx="342" cy="228"/>
              </a:xfrm>
              <a:prstGeom prst="line">
                <a:avLst/>
              </a:prstGeom>
              <a:noFill/>
              <a:ln w="19050">
                <a:solidFill>
                  <a:schemeClr val="tx1"/>
                </a:solidFill>
                <a:round/>
                <a:headEnd/>
                <a:tailEnd/>
              </a:ln>
              <a:effectLst/>
            </p:spPr>
            <p:txBody>
              <a:bodyPr wrap="none" lIns="0" tIns="0" rIns="0" bIns="0"/>
              <a:lstStyle/>
              <a:p>
                <a:pPr fontAlgn="base">
                  <a:spcBef>
                    <a:spcPct val="0"/>
                  </a:spcBef>
                  <a:spcAft>
                    <a:spcPct val="0"/>
                  </a:spcAft>
                </a:pPr>
                <a:endParaRPr lang="en-US" sz="2400">
                  <a:solidFill>
                    <a:srgbClr val="000000"/>
                  </a:solidFill>
                  <a:ea typeface="ＭＳ Ｐゴシック" charset="-128"/>
                </a:endParaRPr>
              </a:p>
            </p:txBody>
          </p:sp>
        </p:grpSp>
      </p:grpSp>
      <p:sp>
        <p:nvSpPr>
          <p:cNvPr id="108" name="TextBox 107"/>
          <p:cNvSpPr txBox="1"/>
          <p:nvPr/>
        </p:nvSpPr>
        <p:spPr>
          <a:xfrm>
            <a:off x="8534400" y="4034305"/>
            <a:ext cx="762000" cy="246221"/>
          </a:xfrm>
          <a:prstGeom prst="rect">
            <a:avLst/>
          </a:prstGeom>
          <a:noFill/>
        </p:spPr>
        <p:txBody>
          <a:bodyPr wrap="square" rtlCol="0">
            <a:spAutoFit/>
          </a:bodyPr>
          <a:lstStyle/>
          <a:p>
            <a:pPr fontAlgn="base">
              <a:spcBef>
                <a:spcPct val="0"/>
              </a:spcBef>
              <a:spcAft>
                <a:spcPct val="0"/>
              </a:spcAft>
            </a:pPr>
            <a:r>
              <a:rPr lang="en-US" sz="1000" b="1" dirty="0" smtClean="0">
                <a:solidFill>
                  <a:srgbClr val="000000"/>
                </a:solidFill>
                <a:latin typeface="Calibri" pitchFamily="34" charset="0"/>
                <a:ea typeface="ＭＳ Ｐゴシック" charset="-128"/>
              </a:rPr>
              <a:t>JTF (</a:t>
            </a:r>
            <a:r>
              <a:rPr lang="en-US" sz="1000" b="1" dirty="0">
                <a:solidFill>
                  <a:srgbClr val="000000"/>
                </a:solidFill>
                <a:latin typeface="Calibri" pitchFamily="34" charset="0"/>
                <a:ea typeface="ＭＳ Ｐゴシック" charset="-128"/>
              </a:rPr>
              <a:t>Live)</a:t>
            </a:r>
          </a:p>
        </p:txBody>
      </p:sp>
      <p:grpSp>
        <p:nvGrpSpPr>
          <p:cNvPr id="58" name="Group 57"/>
          <p:cNvGrpSpPr/>
          <p:nvPr/>
        </p:nvGrpSpPr>
        <p:grpSpPr>
          <a:xfrm>
            <a:off x="457200" y="5720243"/>
            <a:ext cx="8382000" cy="182880"/>
            <a:chOff x="457200" y="5720243"/>
            <a:chExt cx="8382000" cy="182880"/>
          </a:xfrm>
        </p:grpSpPr>
        <p:cxnSp>
          <p:nvCxnSpPr>
            <p:cNvPr id="59" name="Straight Arrow Connector 58"/>
            <p:cNvCxnSpPr/>
            <p:nvPr/>
          </p:nvCxnSpPr>
          <p:spPr>
            <a:xfrm>
              <a:off x="457200" y="5791200"/>
              <a:ext cx="8382000" cy="381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60" name="Straight Connector 59"/>
            <p:cNvCxnSpPr/>
            <p:nvPr/>
          </p:nvCxnSpPr>
          <p:spPr>
            <a:xfrm rot="5400000">
              <a:off x="2262293" y="5811683"/>
              <a:ext cx="182880" cy="0"/>
            </a:xfrm>
            <a:prstGeom prst="line">
              <a:avLst/>
            </a:prstGeom>
          </p:spPr>
          <p:style>
            <a:lnRef idx="2">
              <a:schemeClr val="dk1"/>
            </a:lnRef>
            <a:fillRef idx="0">
              <a:schemeClr val="dk1"/>
            </a:fillRef>
            <a:effectRef idx="1">
              <a:schemeClr val="dk1"/>
            </a:effectRef>
            <a:fontRef idx="minor">
              <a:schemeClr val="tx1"/>
            </a:fontRef>
          </p:style>
        </p:cxnSp>
        <p:cxnSp>
          <p:nvCxnSpPr>
            <p:cNvPr id="61" name="Straight Connector 60"/>
            <p:cNvCxnSpPr/>
            <p:nvPr/>
          </p:nvCxnSpPr>
          <p:spPr>
            <a:xfrm rot="5400000">
              <a:off x="3015826" y="5811683"/>
              <a:ext cx="182880" cy="0"/>
            </a:xfrm>
            <a:prstGeom prst="line">
              <a:avLst/>
            </a:prstGeom>
          </p:spPr>
          <p:style>
            <a:lnRef idx="2">
              <a:schemeClr val="dk1"/>
            </a:lnRef>
            <a:fillRef idx="0">
              <a:schemeClr val="dk1"/>
            </a:fillRef>
            <a:effectRef idx="1">
              <a:schemeClr val="dk1"/>
            </a:effectRef>
            <a:fontRef idx="minor">
              <a:schemeClr val="tx1"/>
            </a:fontRef>
          </p:style>
        </p:cxnSp>
        <p:cxnSp>
          <p:nvCxnSpPr>
            <p:cNvPr id="62" name="Straight Connector 61"/>
            <p:cNvCxnSpPr/>
            <p:nvPr/>
          </p:nvCxnSpPr>
          <p:spPr>
            <a:xfrm rot="5400000">
              <a:off x="1508760" y="5811683"/>
              <a:ext cx="182880" cy="0"/>
            </a:xfrm>
            <a:prstGeom prst="line">
              <a:avLst/>
            </a:prstGeom>
          </p:spPr>
          <p:style>
            <a:lnRef idx="2">
              <a:schemeClr val="dk1"/>
            </a:lnRef>
            <a:fillRef idx="0">
              <a:schemeClr val="dk1"/>
            </a:fillRef>
            <a:effectRef idx="1">
              <a:schemeClr val="dk1"/>
            </a:effectRef>
            <a:fontRef idx="minor">
              <a:schemeClr val="tx1"/>
            </a:fontRef>
          </p:style>
        </p:cxnSp>
        <p:cxnSp>
          <p:nvCxnSpPr>
            <p:cNvPr id="63" name="Straight Connector 62"/>
            <p:cNvCxnSpPr/>
            <p:nvPr/>
          </p:nvCxnSpPr>
          <p:spPr>
            <a:xfrm rot="5400000">
              <a:off x="3769359" y="5811683"/>
              <a:ext cx="182880" cy="0"/>
            </a:xfrm>
            <a:prstGeom prst="line">
              <a:avLst/>
            </a:prstGeom>
          </p:spPr>
          <p:style>
            <a:lnRef idx="2">
              <a:schemeClr val="dk1"/>
            </a:lnRef>
            <a:fillRef idx="0">
              <a:schemeClr val="dk1"/>
            </a:fillRef>
            <a:effectRef idx="1">
              <a:schemeClr val="dk1"/>
            </a:effectRef>
            <a:fontRef idx="minor">
              <a:schemeClr val="tx1"/>
            </a:fontRef>
          </p:style>
        </p:cxnSp>
        <p:cxnSp>
          <p:nvCxnSpPr>
            <p:cNvPr id="64" name="Straight Connector 63"/>
            <p:cNvCxnSpPr/>
            <p:nvPr/>
          </p:nvCxnSpPr>
          <p:spPr>
            <a:xfrm rot="5400000">
              <a:off x="4522892" y="5811683"/>
              <a:ext cx="182880" cy="0"/>
            </a:xfrm>
            <a:prstGeom prst="line">
              <a:avLst/>
            </a:prstGeom>
          </p:spPr>
          <p:style>
            <a:lnRef idx="2">
              <a:schemeClr val="dk1"/>
            </a:lnRef>
            <a:fillRef idx="0">
              <a:schemeClr val="dk1"/>
            </a:fillRef>
            <a:effectRef idx="1">
              <a:schemeClr val="dk1"/>
            </a:effectRef>
            <a:fontRef idx="minor">
              <a:schemeClr val="tx1"/>
            </a:fontRef>
          </p:style>
        </p:cxnSp>
        <p:cxnSp>
          <p:nvCxnSpPr>
            <p:cNvPr id="65" name="Straight Connector 64"/>
            <p:cNvCxnSpPr/>
            <p:nvPr/>
          </p:nvCxnSpPr>
          <p:spPr>
            <a:xfrm rot="5400000">
              <a:off x="5276425" y="5811683"/>
              <a:ext cx="182880" cy="0"/>
            </a:xfrm>
            <a:prstGeom prst="line">
              <a:avLst/>
            </a:prstGeom>
          </p:spPr>
          <p:style>
            <a:lnRef idx="2">
              <a:schemeClr val="dk1"/>
            </a:lnRef>
            <a:fillRef idx="0">
              <a:schemeClr val="dk1"/>
            </a:fillRef>
            <a:effectRef idx="1">
              <a:schemeClr val="dk1"/>
            </a:effectRef>
            <a:fontRef idx="minor">
              <a:schemeClr val="tx1"/>
            </a:fontRef>
          </p:style>
        </p:cxnSp>
        <p:cxnSp>
          <p:nvCxnSpPr>
            <p:cNvPr id="66" name="Straight Connector 65"/>
            <p:cNvCxnSpPr/>
            <p:nvPr/>
          </p:nvCxnSpPr>
          <p:spPr>
            <a:xfrm rot="5400000">
              <a:off x="6029958" y="5811683"/>
              <a:ext cx="182880" cy="0"/>
            </a:xfrm>
            <a:prstGeom prst="line">
              <a:avLst/>
            </a:prstGeom>
          </p:spPr>
          <p:style>
            <a:lnRef idx="2">
              <a:schemeClr val="dk1"/>
            </a:lnRef>
            <a:fillRef idx="0">
              <a:schemeClr val="dk1"/>
            </a:fillRef>
            <a:effectRef idx="1">
              <a:schemeClr val="dk1"/>
            </a:effectRef>
            <a:fontRef idx="minor">
              <a:schemeClr val="tx1"/>
            </a:fontRef>
          </p:style>
        </p:cxnSp>
        <p:cxnSp>
          <p:nvCxnSpPr>
            <p:cNvPr id="67" name="Straight Connector 66"/>
            <p:cNvCxnSpPr/>
            <p:nvPr/>
          </p:nvCxnSpPr>
          <p:spPr>
            <a:xfrm rot="5400000">
              <a:off x="6783491" y="5811683"/>
              <a:ext cx="182880" cy="0"/>
            </a:xfrm>
            <a:prstGeom prst="line">
              <a:avLst/>
            </a:prstGeom>
          </p:spPr>
          <p:style>
            <a:lnRef idx="2">
              <a:schemeClr val="dk1"/>
            </a:lnRef>
            <a:fillRef idx="0">
              <a:schemeClr val="dk1"/>
            </a:fillRef>
            <a:effectRef idx="1">
              <a:schemeClr val="dk1"/>
            </a:effectRef>
            <a:fontRef idx="minor">
              <a:schemeClr val="tx1"/>
            </a:fontRef>
          </p:style>
        </p:cxnSp>
        <p:cxnSp>
          <p:nvCxnSpPr>
            <p:cNvPr id="68" name="Straight Connector 67"/>
            <p:cNvCxnSpPr/>
            <p:nvPr/>
          </p:nvCxnSpPr>
          <p:spPr>
            <a:xfrm rot="5400000">
              <a:off x="7537024" y="5811683"/>
              <a:ext cx="182880" cy="0"/>
            </a:xfrm>
            <a:prstGeom prst="line">
              <a:avLst/>
            </a:prstGeom>
          </p:spPr>
          <p:style>
            <a:lnRef idx="2">
              <a:schemeClr val="dk1"/>
            </a:lnRef>
            <a:fillRef idx="0">
              <a:schemeClr val="dk1"/>
            </a:fillRef>
            <a:effectRef idx="1">
              <a:schemeClr val="dk1"/>
            </a:effectRef>
            <a:fontRef idx="minor">
              <a:schemeClr val="tx1"/>
            </a:fontRef>
          </p:style>
        </p:cxnSp>
        <p:cxnSp>
          <p:nvCxnSpPr>
            <p:cNvPr id="69" name="Straight Connector 68"/>
            <p:cNvCxnSpPr/>
            <p:nvPr/>
          </p:nvCxnSpPr>
          <p:spPr>
            <a:xfrm rot="5400000">
              <a:off x="8290559" y="5811683"/>
              <a:ext cx="182880" cy="0"/>
            </a:xfrm>
            <a:prstGeom prst="line">
              <a:avLst/>
            </a:prstGeom>
          </p:spPr>
          <p:style>
            <a:lnRef idx="2">
              <a:schemeClr val="dk1"/>
            </a:lnRef>
            <a:fillRef idx="0">
              <a:schemeClr val="dk1"/>
            </a:fillRef>
            <a:effectRef idx="1">
              <a:schemeClr val="dk1"/>
            </a:effectRef>
            <a:fontRef idx="minor">
              <a:schemeClr val="tx1"/>
            </a:fontRef>
          </p:style>
        </p:cxnSp>
      </p:grpSp>
      <p:sp>
        <p:nvSpPr>
          <p:cNvPr id="45" name="Slide Number Placeholder 44"/>
          <p:cNvSpPr>
            <a:spLocks noGrp="1"/>
          </p:cNvSpPr>
          <p:nvPr>
            <p:ph type="sldNum" sz="quarter" idx="12"/>
          </p:nvPr>
        </p:nvSpPr>
        <p:spPr>
          <a:xfrm>
            <a:off x="7010400" y="6492875"/>
            <a:ext cx="2133600" cy="365125"/>
          </a:xfrm>
        </p:spPr>
        <p:txBody>
          <a:bodyPr/>
          <a:lstStyle/>
          <a:p>
            <a:fld id="{224F41D1-165D-4ED8-80AB-2D07EE4FECB9}" type="slidenum">
              <a:rPr lang="en-US" smtClean="0">
                <a:solidFill>
                  <a:schemeClr val="tx1"/>
                </a:solidFill>
              </a:rPr>
              <a:pPr/>
              <a:t>15</a:t>
            </a:fld>
            <a:endParaRPr lang="en-US" dirty="0">
              <a:solidFill>
                <a:schemeClr val="tx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Freeform 132"/>
          <p:cNvSpPr/>
          <p:nvPr/>
        </p:nvSpPr>
        <p:spPr>
          <a:xfrm>
            <a:off x="3200400" y="2362200"/>
            <a:ext cx="3962400" cy="457200"/>
          </a:xfrm>
          <a:custGeom>
            <a:avLst/>
            <a:gdLst>
              <a:gd name="connsiteX0" fmla="*/ 0 w 304800"/>
              <a:gd name="connsiteY0" fmla="*/ 152400 h 304800"/>
              <a:gd name="connsiteX1" fmla="*/ 152400 w 304800"/>
              <a:gd name="connsiteY1" fmla="*/ 0 h 304800"/>
              <a:gd name="connsiteX2" fmla="*/ 304800 w 304800"/>
              <a:gd name="connsiteY2" fmla="*/ 152400 h 304800"/>
              <a:gd name="connsiteX3" fmla="*/ 228600 w 304800"/>
              <a:gd name="connsiteY3" fmla="*/ 152400 h 304800"/>
              <a:gd name="connsiteX4" fmla="*/ 228600 w 304800"/>
              <a:gd name="connsiteY4" fmla="*/ 304800 h 304800"/>
              <a:gd name="connsiteX5" fmla="*/ 76200 w 304800"/>
              <a:gd name="connsiteY5" fmla="*/ 304800 h 304800"/>
              <a:gd name="connsiteX6" fmla="*/ 76200 w 304800"/>
              <a:gd name="connsiteY6" fmla="*/ 152400 h 304800"/>
              <a:gd name="connsiteX7" fmla="*/ 0 w 304800"/>
              <a:gd name="connsiteY7" fmla="*/ 152400 h 304800"/>
              <a:gd name="connsiteX0" fmla="*/ 1828800 w 2133600"/>
              <a:gd name="connsiteY0" fmla="*/ 152400 h 304800"/>
              <a:gd name="connsiteX1" fmla="*/ 1981200 w 2133600"/>
              <a:gd name="connsiteY1" fmla="*/ 0 h 304800"/>
              <a:gd name="connsiteX2" fmla="*/ 2133600 w 2133600"/>
              <a:gd name="connsiteY2" fmla="*/ 152400 h 304800"/>
              <a:gd name="connsiteX3" fmla="*/ 2057400 w 2133600"/>
              <a:gd name="connsiteY3" fmla="*/ 152400 h 304800"/>
              <a:gd name="connsiteX4" fmla="*/ 2057400 w 2133600"/>
              <a:gd name="connsiteY4" fmla="*/ 304800 h 304800"/>
              <a:gd name="connsiteX5" fmla="*/ 0 w 2133600"/>
              <a:gd name="connsiteY5" fmla="*/ 304800 h 304800"/>
              <a:gd name="connsiteX6" fmla="*/ 1905000 w 2133600"/>
              <a:gd name="connsiteY6" fmla="*/ 152400 h 304800"/>
              <a:gd name="connsiteX7" fmla="*/ 1828800 w 2133600"/>
              <a:gd name="connsiteY7" fmla="*/ 152400 h 304800"/>
              <a:gd name="connsiteX0" fmla="*/ 1828800 w 4038600"/>
              <a:gd name="connsiteY0" fmla="*/ 152400 h 304800"/>
              <a:gd name="connsiteX1" fmla="*/ 1981200 w 4038600"/>
              <a:gd name="connsiteY1" fmla="*/ 0 h 304800"/>
              <a:gd name="connsiteX2" fmla="*/ 2133600 w 4038600"/>
              <a:gd name="connsiteY2" fmla="*/ 152400 h 304800"/>
              <a:gd name="connsiteX3" fmla="*/ 2057400 w 4038600"/>
              <a:gd name="connsiteY3" fmla="*/ 152400 h 304800"/>
              <a:gd name="connsiteX4" fmla="*/ 4038600 w 4038600"/>
              <a:gd name="connsiteY4" fmla="*/ 304800 h 304800"/>
              <a:gd name="connsiteX5" fmla="*/ 0 w 4038600"/>
              <a:gd name="connsiteY5" fmla="*/ 304800 h 304800"/>
              <a:gd name="connsiteX6" fmla="*/ 1905000 w 4038600"/>
              <a:gd name="connsiteY6" fmla="*/ 152400 h 304800"/>
              <a:gd name="connsiteX7" fmla="*/ 1828800 w 4038600"/>
              <a:gd name="connsiteY7" fmla="*/ 152400 h 304800"/>
              <a:gd name="connsiteX0" fmla="*/ 1828800 w 4038600"/>
              <a:gd name="connsiteY0" fmla="*/ 152400 h 304800"/>
              <a:gd name="connsiteX1" fmla="*/ 1981200 w 4038600"/>
              <a:gd name="connsiteY1" fmla="*/ 0 h 304800"/>
              <a:gd name="connsiteX2" fmla="*/ 2362200 w 4038600"/>
              <a:gd name="connsiteY2" fmla="*/ 152400 h 304800"/>
              <a:gd name="connsiteX3" fmla="*/ 2057400 w 4038600"/>
              <a:gd name="connsiteY3" fmla="*/ 152400 h 304800"/>
              <a:gd name="connsiteX4" fmla="*/ 4038600 w 4038600"/>
              <a:gd name="connsiteY4" fmla="*/ 304800 h 304800"/>
              <a:gd name="connsiteX5" fmla="*/ 0 w 4038600"/>
              <a:gd name="connsiteY5" fmla="*/ 304800 h 304800"/>
              <a:gd name="connsiteX6" fmla="*/ 1905000 w 4038600"/>
              <a:gd name="connsiteY6" fmla="*/ 152400 h 304800"/>
              <a:gd name="connsiteX7" fmla="*/ 1828800 w 4038600"/>
              <a:gd name="connsiteY7" fmla="*/ 152400 h 304800"/>
              <a:gd name="connsiteX0" fmla="*/ 1524000 w 4038600"/>
              <a:gd name="connsiteY0" fmla="*/ 152400 h 304800"/>
              <a:gd name="connsiteX1" fmla="*/ 1981200 w 4038600"/>
              <a:gd name="connsiteY1" fmla="*/ 0 h 304800"/>
              <a:gd name="connsiteX2" fmla="*/ 2362200 w 4038600"/>
              <a:gd name="connsiteY2" fmla="*/ 152400 h 304800"/>
              <a:gd name="connsiteX3" fmla="*/ 2057400 w 4038600"/>
              <a:gd name="connsiteY3" fmla="*/ 152400 h 304800"/>
              <a:gd name="connsiteX4" fmla="*/ 4038600 w 4038600"/>
              <a:gd name="connsiteY4" fmla="*/ 304800 h 304800"/>
              <a:gd name="connsiteX5" fmla="*/ 0 w 4038600"/>
              <a:gd name="connsiteY5" fmla="*/ 304800 h 304800"/>
              <a:gd name="connsiteX6" fmla="*/ 1905000 w 4038600"/>
              <a:gd name="connsiteY6" fmla="*/ 152400 h 304800"/>
              <a:gd name="connsiteX7" fmla="*/ 1524000 w 4038600"/>
              <a:gd name="connsiteY7" fmla="*/ 152400 h 304800"/>
              <a:gd name="connsiteX0" fmla="*/ 1219200 w 4038600"/>
              <a:gd name="connsiteY0" fmla="*/ 152400 h 304800"/>
              <a:gd name="connsiteX1" fmla="*/ 1981200 w 4038600"/>
              <a:gd name="connsiteY1" fmla="*/ 0 h 304800"/>
              <a:gd name="connsiteX2" fmla="*/ 2362200 w 4038600"/>
              <a:gd name="connsiteY2" fmla="*/ 152400 h 304800"/>
              <a:gd name="connsiteX3" fmla="*/ 2057400 w 4038600"/>
              <a:gd name="connsiteY3" fmla="*/ 152400 h 304800"/>
              <a:gd name="connsiteX4" fmla="*/ 4038600 w 4038600"/>
              <a:gd name="connsiteY4" fmla="*/ 304800 h 304800"/>
              <a:gd name="connsiteX5" fmla="*/ 0 w 4038600"/>
              <a:gd name="connsiteY5" fmla="*/ 304800 h 304800"/>
              <a:gd name="connsiteX6" fmla="*/ 1905000 w 4038600"/>
              <a:gd name="connsiteY6" fmla="*/ 152400 h 304800"/>
              <a:gd name="connsiteX7" fmla="*/ 1219200 w 4038600"/>
              <a:gd name="connsiteY7" fmla="*/ 152400 h 304800"/>
              <a:gd name="connsiteX0" fmla="*/ 1219200 w 4038600"/>
              <a:gd name="connsiteY0" fmla="*/ 152400 h 304800"/>
              <a:gd name="connsiteX1" fmla="*/ 1981200 w 4038600"/>
              <a:gd name="connsiteY1" fmla="*/ 0 h 304800"/>
              <a:gd name="connsiteX2" fmla="*/ 2743200 w 4038600"/>
              <a:gd name="connsiteY2" fmla="*/ 152400 h 304800"/>
              <a:gd name="connsiteX3" fmla="*/ 2057400 w 4038600"/>
              <a:gd name="connsiteY3" fmla="*/ 152400 h 304800"/>
              <a:gd name="connsiteX4" fmla="*/ 4038600 w 4038600"/>
              <a:gd name="connsiteY4" fmla="*/ 304800 h 304800"/>
              <a:gd name="connsiteX5" fmla="*/ 0 w 4038600"/>
              <a:gd name="connsiteY5" fmla="*/ 304800 h 304800"/>
              <a:gd name="connsiteX6" fmla="*/ 1905000 w 4038600"/>
              <a:gd name="connsiteY6" fmla="*/ 152400 h 304800"/>
              <a:gd name="connsiteX7" fmla="*/ 1219200 w 4038600"/>
              <a:gd name="connsiteY7" fmla="*/ 152400 h 304800"/>
              <a:gd name="connsiteX0" fmla="*/ 1185859 w 4005259"/>
              <a:gd name="connsiteY0" fmla="*/ 152400 h 457200"/>
              <a:gd name="connsiteX1" fmla="*/ 1947859 w 4005259"/>
              <a:gd name="connsiteY1" fmla="*/ 0 h 457200"/>
              <a:gd name="connsiteX2" fmla="*/ 2709859 w 4005259"/>
              <a:gd name="connsiteY2" fmla="*/ 152400 h 457200"/>
              <a:gd name="connsiteX3" fmla="*/ 2024059 w 4005259"/>
              <a:gd name="connsiteY3" fmla="*/ 152400 h 457200"/>
              <a:gd name="connsiteX4" fmla="*/ 4005259 w 4005259"/>
              <a:gd name="connsiteY4" fmla="*/ 304800 h 457200"/>
              <a:gd name="connsiteX5" fmla="*/ 0 w 4005259"/>
              <a:gd name="connsiteY5" fmla="*/ 457200 h 457200"/>
              <a:gd name="connsiteX6" fmla="*/ 1871659 w 4005259"/>
              <a:gd name="connsiteY6" fmla="*/ 152400 h 457200"/>
              <a:gd name="connsiteX7" fmla="*/ 1185859 w 4005259"/>
              <a:gd name="connsiteY7" fmla="*/ 152400 h 457200"/>
              <a:gd name="connsiteX0" fmla="*/ 1185859 w 3962400"/>
              <a:gd name="connsiteY0" fmla="*/ 152400 h 457200"/>
              <a:gd name="connsiteX1" fmla="*/ 1947859 w 3962400"/>
              <a:gd name="connsiteY1" fmla="*/ 0 h 457200"/>
              <a:gd name="connsiteX2" fmla="*/ 2709859 w 3962400"/>
              <a:gd name="connsiteY2" fmla="*/ 152400 h 457200"/>
              <a:gd name="connsiteX3" fmla="*/ 2024059 w 3962400"/>
              <a:gd name="connsiteY3" fmla="*/ 152400 h 457200"/>
              <a:gd name="connsiteX4" fmla="*/ 3962400 w 3962400"/>
              <a:gd name="connsiteY4" fmla="*/ 457200 h 457200"/>
              <a:gd name="connsiteX5" fmla="*/ 0 w 3962400"/>
              <a:gd name="connsiteY5" fmla="*/ 457200 h 457200"/>
              <a:gd name="connsiteX6" fmla="*/ 1871659 w 3962400"/>
              <a:gd name="connsiteY6" fmla="*/ 152400 h 457200"/>
              <a:gd name="connsiteX7" fmla="*/ 1185859 w 3962400"/>
              <a:gd name="connsiteY7" fmla="*/ 152400 h 45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62400" h="457200">
                <a:moveTo>
                  <a:pt x="1185859" y="152400"/>
                </a:moveTo>
                <a:lnTo>
                  <a:pt x="1947859" y="0"/>
                </a:lnTo>
                <a:lnTo>
                  <a:pt x="2709859" y="152400"/>
                </a:lnTo>
                <a:lnTo>
                  <a:pt x="2024059" y="152400"/>
                </a:lnTo>
                <a:lnTo>
                  <a:pt x="3962400" y="457200"/>
                </a:lnTo>
                <a:lnTo>
                  <a:pt x="0" y="457200"/>
                </a:lnTo>
                <a:lnTo>
                  <a:pt x="1871659" y="152400"/>
                </a:lnTo>
                <a:lnTo>
                  <a:pt x="1185859" y="152400"/>
                </a:lnTo>
                <a:close/>
              </a:path>
            </a:pathLst>
          </a:custGeom>
          <a:gradFill>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142" name="Oval 141"/>
          <p:cNvSpPr/>
          <p:nvPr/>
        </p:nvSpPr>
        <p:spPr>
          <a:xfrm>
            <a:off x="2819400" y="2628900"/>
            <a:ext cx="4724400" cy="838200"/>
          </a:xfrm>
          <a:prstGeom prst="ellipse">
            <a:avLst/>
          </a:prstGeom>
          <a:gradFill>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 name="Title 1"/>
          <p:cNvSpPr>
            <a:spLocks noGrp="1"/>
          </p:cNvSpPr>
          <p:nvPr>
            <p:ph type="title"/>
          </p:nvPr>
        </p:nvSpPr>
        <p:spPr>
          <a:xfrm>
            <a:off x="1219200" y="76200"/>
            <a:ext cx="7391400" cy="1143000"/>
          </a:xfrm>
        </p:spPr>
        <p:txBody>
          <a:bodyPr anchor="t" anchorCtr="0">
            <a:noAutofit/>
          </a:bodyPr>
          <a:lstStyle/>
          <a:p>
            <a:pPr algn="l"/>
            <a:r>
              <a:rPr lang="en-US" sz="2400" dirty="0" smtClean="0"/>
              <a:t>HCA Data is reported to Live JCMOTF where White Cell translates it to relevant MSEL injects for the CPX</a:t>
            </a:r>
            <a:endParaRPr lang="en-US" sz="2400" dirty="0"/>
          </a:p>
        </p:txBody>
      </p:sp>
      <p:sp>
        <p:nvSpPr>
          <p:cNvPr id="9" name="Chevron 8"/>
          <p:cNvSpPr/>
          <p:nvPr/>
        </p:nvSpPr>
        <p:spPr>
          <a:xfrm>
            <a:off x="533400" y="4876800"/>
            <a:ext cx="8305800" cy="1905000"/>
          </a:xfrm>
          <a:prstGeom prst="chevron">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dirty="0">
              <a:solidFill>
                <a:schemeClr val="bg1"/>
              </a:solidFill>
            </a:endParaRPr>
          </a:p>
        </p:txBody>
      </p:sp>
      <p:sp>
        <p:nvSpPr>
          <p:cNvPr id="11" name="Chevron 10"/>
          <p:cNvSpPr/>
          <p:nvPr/>
        </p:nvSpPr>
        <p:spPr>
          <a:xfrm>
            <a:off x="1600200" y="1028702"/>
            <a:ext cx="5791200" cy="1314450"/>
          </a:xfrm>
          <a:prstGeom prst="chevron">
            <a:avLst/>
          </a:prstGeom>
          <a:ln/>
        </p:spPr>
        <p:style>
          <a:lnRef idx="0">
            <a:schemeClr val="accent4"/>
          </a:lnRef>
          <a:fillRef idx="3">
            <a:schemeClr val="accent4"/>
          </a:fillRef>
          <a:effectRef idx="3">
            <a:schemeClr val="accent4"/>
          </a:effectRef>
          <a:fontRef idx="minor">
            <a:schemeClr val="lt1"/>
          </a:fontRef>
        </p:style>
        <p:txBody>
          <a:bodyPr lIns="0" tIns="0" rIns="0" bIns="0" rtlCol="0" anchor="b"/>
          <a:lstStyle/>
          <a:p>
            <a:r>
              <a:rPr lang="en-US" dirty="0" smtClean="0">
                <a:solidFill>
                  <a:schemeClr val="bg1"/>
                </a:solidFill>
              </a:rPr>
              <a:t>CPX </a:t>
            </a:r>
            <a:r>
              <a:rPr lang="en-US" dirty="0" smtClean="0">
                <a:solidFill>
                  <a:schemeClr val="bg1"/>
                </a:solidFill>
              </a:rPr>
              <a:t>HADR </a:t>
            </a:r>
            <a:r>
              <a:rPr lang="en-US" dirty="0" smtClean="0">
                <a:solidFill>
                  <a:schemeClr val="bg1"/>
                </a:solidFill>
              </a:rPr>
              <a:t>MSEL Injects</a:t>
            </a:r>
            <a:endParaRPr lang="en-US" dirty="0">
              <a:solidFill>
                <a:schemeClr val="bg1"/>
              </a:solidFill>
            </a:endParaRPr>
          </a:p>
        </p:txBody>
      </p:sp>
      <p:sp>
        <p:nvSpPr>
          <p:cNvPr id="20" name="Oval 19"/>
          <p:cNvSpPr/>
          <p:nvPr/>
        </p:nvSpPr>
        <p:spPr>
          <a:xfrm>
            <a:off x="1752600" y="5345281"/>
            <a:ext cx="457200" cy="36971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Autofit/>
          </a:bodyPr>
          <a:lstStyle/>
          <a:p>
            <a:pPr algn="ctr"/>
            <a:r>
              <a:rPr lang="en-US" sz="800" dirty="0" smtClean="0">
                <a:solidFill>
                  <a:schemeClr val="tx1"/>
                </a:solidFill>
              </a:rPr>
              <a:t>FSS reports</a:t>
            </a:r>
            <a:endParaRPr lang="en-US" sz="800" dirty="0">
              <a:solidFill>
                <a:schemeClr val="tx1"/>
              </a:solidFill>
            </a:endParaRPr>
          </a:p>
        </p:txBody>
      </p:sp>
      <p:sp>
        <p:nvSpPr>
          <p:cNvPr id="24" name="Rectangle 23"/>
          <p:cNvSpPr/>
          <p:nvPr/>
        </p:nvSpPr>
        <p:spPr>
          <a:xfrm>
            <a:off x="867575" y="6412468"/>
            <a:ext cx="1491114" cy="369332"/>
          </a:xfrm>
          <a:prstGeom prst="rect">
            <a:avLst/>
          </a:prstGeom>
        </p:spPr>
        <p:txBody>
          <a:bodyPr wrap="none">
            <a:spAutoFit/>
          </a:bodyPr>
          <a:lstStyle/>
          <a:p>
            <a:pPr algn="ctr"/>
            <a:r>
              <a:rPr lang="en-US" dirty="0" smtClean="0">
                <a:solidFill>
                  <a:schemeClr val="bg1"/>
                </a:solidFill>
              </a:rPr>
              <a:t>HCA </a:t>
            </a:r>
            <a:r>
              <a:rPr lang="en-US" dirty="0" smtClean="0">
                <a:solidFill>
                  <a:schemeClr val="bg1"/>
                </a:solidFill>
              </a:rPr>
              <a:t>Activities</a:t>
            </a:r>
            <a:endParaRPr lang="en-US" dirty="0">
              <a:solidFill>
                <a:schemeClr val="bg1"/>
              </a:solidFill>
            </a:endParaRPr>
          </a:p>
        </p:txBody>
      </p:sp>
      <p:sp>
        <p:nvSpPr>
          <p:cNvPr id="29" name="Oval 28"/>
          <p:cNvSpPr/>
          <p:nvPr/>
        </p:nvSpPr>
        <p:spPr>
          <a:xfrm>
            <a:off x="3810000" y="6324600"/>
            <a:ext cx="4038600" cy="3048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Autofit/>
          </a:bodyPr>
          <a:lstStyle/>
          <a:p>
            <a:pPr algn="ctr"/>
            <a:r>
              <a:rPr lang="en-US" sz="800" dirty="0" smtClean="0">
                <a:solidFill>
                  <a:schemeClr val="tx1"/>
                </a:solidFill>
              </a:rPr>
              <a:t>ENCAP project status reports</a:t>
            </a:r>
            <a:endParaRPr lang="en-US" sz="800" dirty="0">
              <a:solidFill>
                <a:schemeClr val="tx1"/>
              </a:solidFill>
            </a:endParaRPr>
          </a:p>
        </p:txBody>
      </p:sp>
      <p:sp>
        <p:nvSpPr>
          <p:cNvPr id="35" name="Oval 34"/>
          <p:cNvSpPr/>
          <p:nvPr/>
        </p:nvSpPr>
        <p:spPr>
          <a:xfrm>
            <a:off x="4876800" y="5867400"/>
            <a:ext cx="3124200" cy="381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Autofit/>
          </a:bodyPr>
          <a:lstStyle/>
          <a:p>
            <a:pPr algn="ctr"/>
            <a:r>
              <a:rPr lang="en-US" sz="800" dirty="0" err="1" smtClean="0">
                <a:solidFill>
                  <a:schemeClr val="tx1"/>
                </a:solidFill>
              </a:rPr>
              <a:t>ComRel</a:t>
            </a:r>
            <a:r>
              <a:rPr lang="en-US" sz="800" dirty="0" smtClean="0">
                <a:solidFill>
                  <a:schemeClr val="tx1"/>
                </a:solidFill>
              </a:rPr>
              <a:t> OPSUMs</a:t>
            </a:r>
            <a:endParaRPr lang="en-US" sz="800" dirty="0">
              <a:solidFill>
                <a:schemeClr val="tx1"/>
              </a:solidFill>
            </a:endParaRPr>
          </a:p>
        </p:txBody>
      </p:sp>
      <p:sp>
        <p:nvSpPr>
          <p:cNvPr id="38" name="Oval 37"/>
          <p:cNvSpPr/>
          <p:nvPr/>
        </p:nvSpPr>
        <p:spPr>
          <a:xfrm>
            <a:off x="3200400" y="5410200"/>
            <a:ext cx="5105400" cy="3048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Autofit/>
          </a:bodyPr>
          <a:lstStyle/>
          <a:p>
            <a:pPr algn="ctr"/>
            <a:r>
              <a:rPr lang="en-US" sz="800" dirty="0" smtClean="0">
                <a:solidFill>
                  <a:schemeClr val="tx1"/>
                </a:solidFill>
              </a:rPr>
              <a:t>CA Team ASCOPE, DSF, KLE, SIGACT, SIGEVENT, etc reports</a:t>
            </a:r>
            <a:endParaRPr lang="en-US" sz="800" dirty="0">
              <a:solidFill>
                <a:schemeClr val="tx1"/>
              </a:solidFill>
            </a:endParaRPr>
          </a:p>
        </p:txBody>
      </p:sp>
      <p:sp>
        <p:nvSpPr>
          <p:cNvPr id="47" name="Oval 46"/>
          <p:cNvSpPr/>
          <p:nvPr/>
        </p:nvSpPr>
        <p:spPr>
          <a:xfrm>
            <a:off x="3352800" y="5867400"/>
            <a:ext cx="609600" cy="609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Autofit/>
          </a:bodyPr>
          <a:lstStyle/>
          <a:p>
            <a:pPr algn="ctr"/>
            <a:r>
              <a:rPr lang="en-US" sz="800" dirty="0" smtClean="0">
                <a:solidFill>
                  <a:schemeClr val="tx1"/>
                </a:solidFill>
              </a:rPr>
              <a:t>Materials  delivered  LOGSTAT</a:t>
            </a:r>
            <a:endParaRPr lang="en-US" sz="800" dirty="0">
              <a:solidFill>
                <a:schemeClr val="tx1"/>
              </a:solidFill>
            </a:endParaRPr>
          </a:p>
        </p:txBody>
      </p:sp>
      <p:sp>
        <p:nvSpPr>
          <p:cNvPr id="33" name="Oval 32"/>
          <p:cNvSpPr/>
          <p:nvPr/>
        </p:nvSpPr>
        <p:spPr>
          <a:xfrm>
            <a:off x="5486400" y="5029200"/>
            <a:ext cx="2286000" cy="3048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Autofit/>
          </a:bodyPr>
          <a:lstStyle/>
          <a:p>
            <a:pPr algn="ctr"/>
            <a:r>
              <a:rPr lang="en-US" sz="800" dirty="0" smtClean="0">
                <a:solidFill>
                  <a:schemeClr val="tx1"/>
                </a:solidFill>
              </a:rPr>
              <a:t>MDVCAPs status reports &amp; OPSUMs</a:t>
            </a:r>
            <a:endParaRPr lang="en-US" sz="800" dirty="0">
              <a:solidFill>
                <a:schemeClr val="tx1"/>
              </a:solidFill>
            </a:endParaRPr>
          </a:p>
        </p:txBody>
      </p:sp>
      <p:sp>
        <p:nvSpPr>
          <p:cNvPr id="86" name="TextBox 85"/>
          <p:cNvSpPr txBox="1"/>
          <p:nvPr/>
        </p:nvSpPr>
        <p:spPr>
          <a:xfrm>
            <a:off x="381000" y="5562600"/>
            <a:ext cx="1026243" cy="276999"/>
          </a:xfrm>
          <a:prstGeom prst="rect">
            <a:avLst/>
          </a:prstGeom>
          <a:noFill/>
        </p:spPr>
        <p:txBody>
          <a:bodyPr wrap="none" rtlCol="0">
            <a:spAutoFit/>
          </a:bodyPr>
          <a:lstStyle/>
          <a:p>
            <a:r>
              <a:rPr lang="en-US" sz="1200" dirty="0" smtClean="0"/>
              <a:t>HCA Timeline</a:t>
            </a:r>
            <a:endParaRPr lang="en-US" sz="1200" dirty="0"/>
          </a:p>
        </p:txBody>
      </p:sp>
      <p:sp>
        <p:nvSpPr>
          <p:cNvPr id="89" name="Oval 88"/>
          <p:cNvSpPr/>
          <p:nvPr/>
        </p:nvSpPr>
        <p:spPr>
          <a:xfrm>
            <a:off x="2057400" y="1104902"/>
            <a:ext cx="838200" cy="4572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800" dirty="0" smtClean="0"/>
              <a:t>IDP Camp site selection</a:t>
            </a:r>
            <a:endParaRPr lang="en-US" sz="800" dirty="0"/>
          </a:p>
        </p:txBody>
      </p:sp>
      <p:sp>
        <p:nvSpPr>
          <p:cNvPr id="90" name="TextBox 89"/>
          <p:cNvSpPr txBox="1"/>
          <p:nvPr/>
        </p:nvSpPr>
        <p:spPr>
          <a:xfrm>
            <a:off x="3352800" y="2659082"/>
            <a:ext cx="685800" cy="731818"/>
          </a:xfrm>
          <a:prstGeom prst="flowChartMultidocument">
            <a:avLst/>
          </a:prstGeom>
          <a:solidFill>
            <a:schemeClr val="bg1"/>
          </a:solidFill>
          <a:ln>
            <a:solidFill>
              <a:schemeClr val="tx1"/>
            </a:solidFill>
          </a:ln>
        </p:spPr>
        <p:txBody>
          <a:bodyPr wrap="square" rtlCol="0">
            <a:spAutoFit/>
          </a:bodyPr>
          <a:lstStyle/>
          <a:p>
            <a:pPr algn="ctr"/>
            <a:r>
              <a:rPr lang="en-US" sz="800" dirty="0" smtClean="0"/>
              <a:t>MDV/ ENCAP site surveys</a:t>
            </a:r>
            <a:endParaRPr lang="en-US" sz="800" dirty="0"/>
          </a:p>
        </p:txBody>
      </p:sp>
      <p:sp>
        <p:nvSpPr>
          <p:cNvPr id="97" name="Oval 96"/>
          <p:cNvSpPr/>
          <p:nvPr/>
        </p:nvSpPr>
        <p:spPr>
          <a:xfrm>
            <a:off x="2819400" y="1714502"/>
            <a:ext cx="2590800" cy="3810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800" dirty="0" smtClean="0"/>
              <a:t>Community social network analysis</a:t>
            </a:r>
            <a:endParaRPr lang="en-US" sz="800" dirty="0"/>
          </a:p>
        </p:txBody>
      </p:sp>
      <p:sp>
        <p:nvSpPr>
          <p:cNvPr id="98" name="TextBox 97"/>
          <p:cNvSpPr txBox="1"/>
          <p:nvPr/>
        </p:nvSpPr>
        <p:spPr>
          <a:xfrm>
            <a:off x="4191000" y="2736116"/>
            <a:ext cx="838200" cy="577751"/>
          </a:xfrm>
          <a:prstGeom prst="flowChartMultidocument">
            <a:avLst/>
          </a:prstGeom>
          <a:solidFill>
            <a:schemeClr val="bg1"/>
          </a:solidFill>
          <a:ln>
            <a:solidFill>
              <a:schemeClr val="tx1"/>
            </a:solidFill>
          </a:ln>
        </p:spPr>
        <p:txBody>
          <a:bodyPr wrap="square" rtlCol="0">
            <a:spAutoFit/>
          </a:bodyPr>
          <a:lstStyle/>
          <a:p>
            <a:pPr algn="ctr"/>
            <a:r>
              <a:rPr lang="en-US" sz="800" dirty="0" smtClean="0"/>
              <a:t>Key Leader Engagement reports</a:t>
            </a:r>
            <a:endParaRPr lang="en-US" sz="800" dirty="0"/>
          </a:p>
        </p:txBody>
      </p:sp>
      <p:sp>
        <p:nvSpPr>
          <p:cNvPr id="101" name="Oval 100"/>
          <p:cNvSpPr/>
          <p:nvPr/>
        </p:nvSpPr>
        <p:spPr>
          <a:xfrm>
            <a:off x="3962400" y="1104903"/>
            <a:ext cx="1981200" cy="3810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800" dirty="0" smtClean="0"/>
              <a:t>CMO Prioritization of effort</a:t>
            </a:r>
          </a:p>
        </p:txBody>
      </p:sp>
      <p:sp>
        <p:nvSpPr>
          <p:cNvPr id="102" name="TextBox 101"/>
          <p:cNvSpPr txBox="1"/>
          <p:nvPr/>
        </p:nvSpPr>
        <p:spPr>
          <a:xfrm>
            <a:off x="5181600" y="2659082"/>
            <a:ext cx="838200" cy="731818"/>
          </a:xfrm>
          <a:prstGeom prst="flowChartMultidocument">
            <a:avLst/>
          </a:prstGeom>
          <a:solidFill>
            <a:schemeClr val="bg1"/>
          </a:solidFill>
          <a:ln>
            <a:solidFill>
              <a:schemeClr val="tx1"/>
            </a:solidFill>
          </a:ln>
        </p:spPr>
        <p:txBody>
          <a:bodyPr wrap="square" rtlCol="0">
            <a:spAutoFit/>
          </a:bodyPr>
          <a:lstStyle/>
          <a:p>
            <a:pPr algn="ctr"/>
            <a:r>
              <a:rPr lang="en-US" sz="800" dirty="0" smtClean="0"/>
              <a:t>District Support Framework reports</a:t>
            </a:r>
            <a:endParaRPr lang="en-US" sz="800" dirty="0"/>
          </a:p>
        </p:txBody>
      </p:sp>
      <p:sp>
        <p:nvSpPr>
          <p:cNvPr id="105" name="Oval 104"/>
          <p:cNvSpPr/>
          <p:nvPr/>
        </p:nvSpPr>
        <p:spPr>
          <a:xfrm>
            <a:off x="5181600" y="1485902"/>
            <a:ext cx="1981200" cy="3810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800" dirty="0" smtClean="0"/>
              <a:t>Analysis of </a:t>
            </a:r>
            <a:r>
              <a:rPr lang="en-US" sz="800" dirty="0" smtClean="0"/>
              <a:t>HADR </a:t>
            </a:r>
            <a:r>
              <a:rPr lang="en-US" sz="800" dirty="0" smtClean="0"/>
              <a:t>Impact/Effectiveness</a:t>
            </a:r>
          </a:p>
        </p:txBody>
      </p:sp>
      <p:sp>
        <p:nvSpPr>
          <p:cNvPr id="106" name="TextBox 105"/>
          <p:cNvSpPr txBox="1"/>
          <p:nvPr/>
        </p:nvSpPr>
        <p:spPr>
          <a:xfrm>
            <a:off x="6172200" y="2659082"/>
            <a:ext cx="914400" cy="731818"/>
          </a:xfrm>
          <a:prstGeom prst="flowChartMultidocument">
            <a:avLst/>
          </a:prstGeom>
          <a:solidFill>
            <a:schemeClr val="bg1"/>
          </a:solidFill>
          <a:ln>
            <a:solidFill>
              <a:schemeClr val="tx1"/>
            </a:solidFill>
          </a:ln>
        </p:spPr>
        <p:txBody>
          <a:bodyPr wrap="square" rtlCol="0">
            <a:spAutoFit/>
          </a:bodyPr>
          <a:lstStyle/>
          <a:p>
            <a:pPr algn="ctr"/>
            <a:r>
              <a:rPr lang="en-US" sz="800" dirty="0" smtClean="0"/>
              <a:t>DSF, Social Media, Commander’s Narrative, etc</a:t>
            </a:r>
            <a:endParaRPr lang="en-US" sz="800" dirty="0"/>
          </a:p>
        </p:txBody>
      </p:sp>
      <p:cxnSp>
        <p:nvCxnSpPr>
          <p:cNvPr id="109" name="Straight Connector 108"/>
          <p:cNvCxnSpPr>
            <a:endCxn id="142" idx="2"/>
          </p:cNvCxnSpPr>
          <p:nvPr/>
        </p:nvCxnSpPr>
        <p:spPr>
          <a:xfrm>
            <a:off x="228600" y="3009900"/>
            <a:ext cx="2590800" cy="38100"/>
          </a:xfrm>
          <a:prstGeom prst="line">
            <a:avLst/>
          </a:prstGeom>
          <a:ln>
            <a:prstDash val="lgDash"/>
          </a:ln>
        </p:spPr>
        <p:style>
          <a:lnRef idx="2">
            <a:schemeClr val="dk1"/>
          </a:lnRef>
          <a:fillRef idx="0">
            <a:schemeClr val="dk1"/>
          </a:fillRef>
          <a:effectRef idx="1">
            <a:schemeClr val="dk1"/>
          </a:effectRef>
          <a:fontRef idx="minor">
            <a:schemeClr val="tx1"/>
          </a:fontRef>
        </p:style>
      </p:cxnSp>
      <p:sp>
        <p:nvSpPr>
          <p:cNvPr id="137" name="Up-Down Arrow 136"/>
          <p:cNvSpPr/>
          <p:nvPr/>
        </p:nvSpPr>
        <p:spPr>
          <a:xfrm>
            <a:off x="48768" y="3124200"/>
            <a:ext cx="484632" cy="3581400"/>
          </a:xfrm>
          <a:prstGeom prst="upDown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dirty="0" smtClean="0">
                <a:solidFill>
                  <a:schemeClr val="tx1"/>
                </a:solidFill>
              </a:rPr>
              <a:t>LIVE</a:t>
            </a:r>
            <a:endParaRPr lang="en-US" dirty="0">
              <a:solidFill>
                <a:schemeClr val="tx1"/>
              </a:solidFill>
            </a:endParaRPr>
          </a:p>
        </p:txBody>
      </p:sp>
      <p:sp>
        <p:nvSpPr>
          <p:cNvPr id="139" name="Up-Down Arrow 138"/>
          <p:cNvSpPr/>
          <p:nvPr/>
        </p:nvSpPr>
        <p:spPr>
          <a:xfrm>
            <a:off x="48768" y="1295400"/>
            <a:ext cx="484632" cy="1524000"/>
          </a:xfrm>
          <a:prstGeom prst="upDownArrow">
            <a:avLst/>
          </a:prstGeom>
        </p:spPr>
        <p:style>
          <a:lnRef idx="1">
            <a:schemeClr val="accent3"/>
          </a:lnRef>
          <a:fillRef idx="2">
            <a:schemeClr val="accent3"/>
          </a:fillRef>
          <a:effectRef idx="1">
            <a:schemeClr val="accent3"/>
          </a:effectRef>
          <a:fontRef idx="minor">
            <a:schemeClr val="dk1"/>
          </a:fontRef>
        </p:style>
        <p:txBody>
          <a:bodyPr vert="vert270" rtlCol="0" anchor="ctr"/>
          <a:lstStyle/>
          <a:p>
            <a:pPr algn="ctr"/>
            <a:r>
              <a:rPr lang="en-US" sz="1400" dirty="0" smtClean="0">
                <a:solidFill>
                  <a:schemeClr val="tx1"/>
                </a:solidFill>
              </a:rPr>
              <a:t>CONSTRUCTIVE</a:t>
            </a:r>
            <a:endParaRPr lang="en-US" sz="1400" dirty="0">
              <a:solidFill>
                <a:schemeClr val="tx1"/>
              </a:solidFill>
            </a:endParaRPr>
          </a:p>
        </p:txBody>
      </p:sp>
      <p:sp>
        <p:nvSpPr>
          <p:cNvPr id="143" name="Rounded Rectangular Callout 142"/>
          <p:cNvSpPr/>
          <p:nvPr/>
        </p:nvSpPr>
        <p:spPr>
          <a:xfrm>
            <a:off x="838200" y="3200400"/>
            <a:ext cx="1447800" cy="1295400"/>
          </a:xfrm>
          <a:prstGeom prst="wedgeRoundRectCallout">
            <a:avLst>
              <a:gd name="adj1" fmla="val 87865"/>
              <a:gd name="adj2" fmla="val -55443"/>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t>SHADOW </a:t>
            </a:r>
            <a:r>
              <a:rPr lang="en-US" sz="1100" b="1" dirty="0" smtClean="0"/>
              <a:t>HADR </a:t>
            </a:r>
            <a:r>
              <a:rPr lang="en-US" sz="1100" b="1" dirty="0" smtClean="0"/>
              <a:t>JCMOTF</a:t>
            </a:r>
            <a:r>
              <a:rPr lang="en-US" sz="1100" dirty="0" smtClean="0"/>
              <a:t>:</a:t>
            </a:r>
          </a:p>
          <a:p>
            <a:pPr algn="ctr"/>
            <a:r>
              <a:rPr lang="en-US" sz="1100" dirty="0" smtClean="0"/>
              <a:t>Exercise Control White Cell adapts LIVE HCA reporting to match CPX  </a:t>
            </a:r>
            <a:r>
              <a:rPr lang="en-US" sz="1100" dirty="0" smtClean="0"/>
              <a:t>HADR </a:t>
            </a:r>
            <a:r>
              <a:rPr lang="en-US" sz="1100" dirty="0" smtClean="0"/>
              <a:t>scenario</a:t>
            </a:r>
            <a:endParaRPr lang="en-US" sz="1100" dirty="0"/>
          </a:p>
        </p:txBody>
      </p:sp>
      <p:sp>
        <p:nvSpPr>
          <p:cNvPr id="49" name="Oval 48"/>
          <p:cNvSpPr/>
          <p:nvPr/>
        </p:nvSpPr>
        <p:spPr>
          <a:xfrm>
            <a:off x="1371600" y="5878681"/>
            <a:ext cx="457200" cy="36971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Autofit/>
          </a:bodyPr>
          <a:lstStyle/>
          <a:p>
            <a:pPr algn="ctr"/>
            <a:r>
              <a:rPr lang="en-US" sz="800" dirty="0" smtClean="0">
                <a:solidFill>
                  <a:schemeClr val="tx1"/>
                </a:solidFill>
              </a:rPr>
              <a:t>ISS reports</a:t>
            </a:r>
            <a:endParaRPr lang="en-US" sz="800" dirty="0">
              <a:solidFill>
                <a:schemeClr val="tx1"/>
              </a:solidFill>
            </a:endParaRPr>
          </a:p>
        </p:txBody>
      </p:sp>
      <p:sp>
        <p:nvSpPr>
          <p:cNvPr id="51" name="Oval 50"/>
          <p:cNvSpPr/>
          <p:nvPr/>
        </p:nvSpPr>
        <p:spPr>
          <a:xfrm>
            <a:off x="3733800" y="4953000"/>
            <a:ext cx="609600" cy="4572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Autofit/>
          </a:bodyPr>
          <a:lstStyle/>
          <a:p>
            <a:pPr algn="ctr"/>
            <a:r>
              <a:rPr lang="en-US" sz="800" dirty="0" smtClean="0">
                <a:solidFill>
                  <a:schemeClr val="tx1"/>
                </a:solidFill>
              </a:rPr>
              <a:t>UAV feed from MDV site</a:t>
            </a:r>
            <a:endParaRPr lang="en-US" sz="800" dirty="0">
              <a:solidFill>
                <a:schemeClr val="tx1"/>
              </a:solidFill>
            </a:endParaRPr>
          </a:p>
        </p:txBody>
      </p:sp>
      <p:cxnSp>
        <p:nvCxnSpPr>
          <p:cNvPr id="55" name="Straight Connector 54"/>
          <p:cNvCxnSpPr>
            <a:stCxn id="142" idx="6"/>
          </p:cNvCxnSpPr>
          <p:nvPr/>
        </p:nvCxnSpPr>
        <p:spPr>
          <a:xfrm flipV="1">
            <a:off x="7543800" y="3047948"/>
            <a:ext cx="1448646" cy="52"/>
          </a:xfrm>
          <a:prstGeom prst="line">
            <a:avLst/>
          </a:prstGeom>
          <a:ln>
            <a:prstDash val="lgDash"/>
          </a:ln>
        </p:spPr>
        <p:style>
          <a:lnRef idx="2">
            <a:schemeClr val="dk1"/>
          </a:lnRef>
          <a:fillRef idx="0">
            <a:schemeClr val="dk1"/>
          </a:fillRef>
          <a:effectRef idx="1">
            <a:schemeClr val="dk1"/>
          </a:effectRef>
          <a:fontRef idx="minor">
            <a:schemeClr val="tx1"/>
          </a:fontRef>
        </p:style>
      </p:cxnSp>
      <p:grpSp>
        <p:nvGrpSpPr>
          <p:cNvPr id="3" name="Group 5"/>
          <p:cNvGrpSpPr>
            <a:grpSpLocks/>
          </p:cNvGrpSpPr>
          <p:nvPr/>
        </p:nvGrpSpPr>
        <p:grpSpPr bwMode="auto">
          <a:xfrm>
            <a:off x="7924800" y="3815230"/>
            <a:ext cx="685801" cy="622300"/>
            <a:chOff x="1728" y="1912"/>
            <a:chExt cx="432" cy="392"/>
          </a:xfrm>
        </p:grpSpPr>
        <p:sp>
          <p:nvSpPr>
            <p:cNvPr id="87" name="Text Box 7"/>
            <p:cNvSpPr txBox="1">
              <a:spLocks noChangeArrowheads="1"/>
            </p:cNvSpPr>
            <p:nvPr/>
          </p:nvSpPr>
          <p:spPr bwMode="auto">
            <a:xfrm>
              <a:off x="1861" y="1912"/>
              <a:ext cx="159" cy="96"/>
            </a:xfrm>
            <a:prstGeom prst="rect">
              <a:avLst/>
            </a:prstGeom>
            <a:noFill/>
            <a:ln w="19050">
              <a:noFill/>
              <a:miter lim="800000"/>
              <a:headEnd/>
              <a:tailEnd/>
            </a:ln>
            <a:effectLst/>
          </p:spPr>
          <p:txBody>
            <a:bodyPr wrap="none" lIns="0" tIns="0" rIns="0" bIns="0">
              <a:spAutoFit/>
            </a:bodyPr>
            <a:lstStyle/>
            <a:p>
              <a:pPr algn="ctr" fontAlgn="base">
                <a:spcBef>
                  <a:spcPct val="0"/>
                </a:spcBef>
                <a:spcAft>
                  <a:spcPct val="0"/>
                </a:spcAft>
              </a:pPr>
              <a:r>
                <a:rPr lang="en-US" sz="1000">
                  <a:solidFill>
                    <a:srgbClr val="000000"/>
                  </a:solidFill>
                  <a:latin typeface="Microsoft Sans Serif" pitchFamily="34" charset="0"/>
                  <a:ea typeface="ＭＳ Ｐゴシック" charset="-128"/>
                </a:rPr>
                <a:t>XXX</a:t>
              </a:r>
            </a:p>
          </p:txBody>
        </p:sp>
        <p:grpSp>
          <p:nvGrpSpPr>
            <p:cNvPr id="4" name="Group 9"/>
            <p:cNvGrpSpPr>
              <a:grpSpLocks/>
            </p:cNvGrpSpPr>
            <p:nvPr/>
          </p:nvGrpSpPr>
          <p:grpSpPr bwMode="auto">
            <a:xfrm>
              <a:off x="1728" y="2016"/>
              <a:ext cx="432" cy="288"/>
              <a:chOff x="1822" y="1199"/>
              <a:chExt cx="345" cy="230"/>
            </a:xfrm>
          </p:grpSpPr>
          <p:sp>
            <p:nvSpPr>
              <p:cNvPr id="92" name="Rectangle 10"/>
              <p:cNvSpPr>
                <a:spLocks noChangeArrowheads="1"/>
              </p:cNvSpPr>
              <p:nvPr/>
            </p:nvSpPr>
            <p:spPr bwMode="auto">
              <a:xfrm>
                <a:off x="1822" y="1199"/>
                <a:ext cx="345" cy="230"/>
              </a:xfrm>
              <a:prstGeom prst="rect">
                <a:avLst/>
              </a:prstGeom>
              <a:solidFill>
                <a:srgbClr val="3399FF"/>
              </a:solidFill>
              <a:ln w="19050">
                <a:solidFill>
                  <a:schemeClr val="tx1"/>
                </a:solidFill>
                <a:miter lim="800000"/>
                <a:headEnd/>
                <a:tailEnd/>
              </a:ln>
              <a:effectLst/>
            </p:spPr>
            <p:txBody>
              <a:bodyPr wrap="none" lIns="0" tIns="0" rIns="0" bIns="0" anchor="ctr"/>
              <a:lstStyle/>
              <a:p>
                <a:pPr fontAlgn="base">
                  <a:spcBef>
                    <a:spcPct val="0"/>
                  </a:spcBef>
                  <a:spcAft>
                    <a:spcPct val="0"/>
                  </a:spcAft>
                </a:pPr>
                <a:endParaRPr lang="en-US" sz="2400">
                  <a:solidFill>
                    <a:srgbClr val="000000"/>
                  </a:solidFill>
                  <a:ea typeface="ＭＳ Ｐゴシック" charset="-128"/>
                </a:endParaRPr>
              </a:p>
            </p:txBody>
          </p:sp>
          <p:sp>
            <p:nvSpPr>
              <p:cNvPr id="93" name="Line 11"/>
              <p:cNvSpPr>
                <a:spLocks noChangeShapeType="1"/>
              </p:cNvSpPr>
              <p:nvPr/>
            </p:nvSpPr>
            <p:spPr bwMode="auto">
              <a:xfrm>
                <a:off x="1824" y="1200"/>
                <a:ext cx="342" cy="228"/>
              </a:xfrm>
              <a:prstGeom prst="line">
                <a:avLst/>
              </a:prstGeom>
              <a:noFill/>
              <a:ln w="19050">
                <a:solidFill>
                  <a:schemeClr val="tx1"/>
                </a:solidFill>
                <a:round/>
                <a:headEnd/>
                <a:tailEnd/>
              </a:ln>
              <a:effectLst/>
            </p:spPr>
            <p:txBody>
              <a:bodyPr wrap="none" lIns="0" tIns="0" rIns="0" bIns="0"/>
              <a:lstStyle/>
              <a:p>
                <a:pPr fontAlgn="base">
                  <a:spcBef>
                    <a:spcPct val="0"/>
                  </a:spcBef>
                  <a:spcAft>
                    <a:spcPct val="0"/>
                  </a:spcAft>
                </a:pPr>
                <a:endParaRPr lang="en-US" sz="2400">
                  <a:solidFill>
                    <a:srgbClr val="000000"/>
                  </a:solidFill>
                  <a:ea typeface="ＭＳ Ｐゴシック" charset="-128"/>
                </a:endParaRPr>
              </a:p>
            </p:txBody>
          </p:sp>
          <p:sp>
            <p:nvSpPr>
              <p:cNvPr id="94" name="Line 12"/>
              <p:cNvSpPr>
                <a:spLocks noChangeShapeType="1"/>
              </p:cNvSpPr>
              <p:nvPr/>
            </p:nvSpPr>
            <p:spPr bwMode="auto">
              <a:xfrm flipH="1">
                <a:off x="1824" y="1200"/>
                <a:ext cx="342" cy="228"/>
              </a:xfrm>
              <a:prstGeom prst="line">
                <a:avLst/>
              </a:prstGeom>
              <a:noFill/>
              <a:ln w="19050">
                <a:solidFill>
                  <a:schemeClr val="tx1"/>
                </a:solidFill>
                <a:round/>
                <a:headEnd/>
                <a:tailEnd/>
              </a:ln>
              <a:effectLst/>
            </p:spPr>
            <p:txBody>
              <a:bodyPr wrap="none" lIns="0" tIns="0" rIns="0" bIns="0"/>
              <a:lstStyle/>
              <a:p>
                <a:pPr fontAlgn="base">
                  <a:spcBef>
                    <a:spcPct val="0"/>
                  </a:spcBef>
                  <a:spcAft>
                    <a:spcPct val="0"/>
                  </a:spcAft>
                </a:pPr>
                <a:endParaRPr lang="en-US" sz="2400">
                  <a:solidFill>
                    <a:srgbClr val="000000"/>
                  </a:solidFill>
                  <a:ea typeface="ＭＳ Ｐゴシック" charset="-128"/>
                </a:endParaRPr>
              </a:p>
            </p:txBody>
          </p:sp>
        </p:grpSp>
      </p:grpSp>
      <p:sp>
        <p:nvSpPr>
          <p:cNvPr id="108" name="TextBox 107"/>
          <p:cNvSpPr txBox="1"/>
          <p:nvPr/>
        </p:nvSpPr>
        <p:spPr>
          <a:xfrm>
            <a:off x="8534400" y="4034305"/>
            <a:ext cx="762000" cy="246221"/>
          </a:xfrm>
          <a:prstGeom prst="rect">
            <a:avLst/>
          </a:prstGeom>
          <a:noFill/>
        </p:spPr>
        <p:txBody>
          <a:bodyPr wrap="square" rtlCol="0">
            <a:spAutoFit/>
          </a:bodyPr>
          <a:lstStyle/>
          <a:p>
            <a:pPr fontAlgn="base">
              <a:spcBef>
                <a:spcPct val="0"/>
              </a:spcBef>
              <a:spcAft>
                <a:spcPct val="0"/>
              </a:spcAft>
            </a:pPr>
            <a:r>
              <a:rPr lang="en-US" sz="1000" b="1" dirty="0" smtClean="0">
                <a:solidFill>
                  <a:srgbClr val="000000"/>
                </a:solidFill>
                <a:latin typeface="Calibri" pitchFamily="34" charset="0"/>
                <a:ea typeface="ＭＳ Ｐゴシック" charset="-128"/>
              </a:rPr>
              <a:t>JTF (</a:t>
            </a:r>
            <a:r>
              <a:rPr lang="en-US" sz="1000" b="1" dirty="0">
                <a:solidFill>
                  <a:srgbClr val="000000"/>
                </a:solidFill>
                <a:latin typeface="Calibri" pitchFamily="34" charset="0"/>
                <a:ea typeface="ＭＳ Ｐゴシック" charset="-128"/>
              </a:rPr>
              <a:t>Live)</a:t>
            </a:r>
          </a:p>
        </p:txBody>
      </p:sp>
      <p:grpSp>
        <p:nvGrpSpPr>
          <p:cNvPr id="5" name="Group 5"/>
          <p:cNvGrpSpPr>
            <a:grpSpLocks/>
          </p:cNvGrpSpPr>
          <p:nvPr/>
        </p:nvGrpSpPr>
        <p:grpSpPr bwMode="auto">
          <a:xfrm>
            <a:off x="7656576" y="1587500"/>
            <a:ext cx="685801" cy="622300"/>
            <a:chOff x="1728" y="1912"/>
            <a:chExt cx="432" cy="392"/>
          </a:xfrm>
        </p:grpSpPr>
        <p:sp>
          <p:nvSpPr>
            <p:cNvPr id="113" name="Text Box 7"/>
            <p:cNvSpPr txBox="1">
              <a:spLocks noChangeArrowheads="1"/>
            </p:cNvSpPr>
            <p:nvPr/>
          </p:nvSpPr>
          <p:spPr bwMode="auto">
            <a:xfrm>
              <a:off x="1861" y="1912"/>
              <a:ext cx="159" cy="96"/>
            </a:xfrm>
            <a:prstGeom prst="rect">
              <a:avLst/>
            </a:prstGeom>
            <a:noFill/>
            <a:ln w="19050">
              <a:noFill/>
              <a:miter lim="800000"/>
              <a:headEnd/>
              <a:tailEnd/>
            </a:ln>
            <a:effectLst/>
          </p:spPr>
          <p:txBody>
            <a:bodyPr wrap="none" lIns="0" tIns="0" rIns="0" bIns="0">
              <a:spAutoFit/>
            </a:bodyPr>
            <a:lstStyle/>
            <a:p>
              <a:pPr algn="ctr" fontAlgn="base">
                <a:spcBef>
                  <a:spcPct val="0"/>
                </a:spcBef>
                <a:spcAft>
                  <a:spcPct val="0"/>
                </a:spcAft>
              </a:pPr>
              <a:r>
                <a:rPr lang="en-US" sz="1000">
                  <a:solidFill>
                    <a:srgbClr val="000000"/>
                  </a:solidFill>
                  <a:latin typeface="Microsoft Sans Serif" pitchFamily="34" charset="0"/>
                  <a:ea typeface="ＭＳ Ｐゴシック" charset="-128"/>
                </a:rPr>
                <a:t>XXX</a:t>
              </a:r>
            </a:p>
          </p:txBody>
        </p:sp>
        <p:grpSp>
          <p:nvGrpSpPr>
            <p:cNvPr id="6" name="Group 9"/>
            <p:cNvGrpSpPr>
              <a:grpSpLocks/>
            </p:cNvGrpSpPr>
            <p:nvPr/>
          </p:nvGrpSpPr>
          <p:grpSpPr bwMode="auto">
            <a:xfrm>
              <a:off x="1728" y="2016"/>
              <a:ext cx="432" cy="288"/>
              <a:chOff x="1822" y="1199"/>
              <a:chExt cx="345" cy="230"/>
            </a:xfrm>
          </p:grpSpPr>
          <p:sp>
            <p:nvSpPr>
              <p:cNvPr id="115" name="Rectangle 10"/>
              <p:cNvSpPr>
                <a:spLocks noChangeArrowheads="1"/>
              </p:cNvSpPr>
              <p:nvPr/>
            </p:nvSpPr>
            <p:spPr bwMode="auto">
              <a:xfrm>
                <a:off x="1822" y="1199"/>
                <a:ext cx="345" cy="230"/>
              </a:xfrm>
              <a:prstGeom prst="rect">
                <a:avLst/>
              </a:prstGeom>
              <a:solidFill>
                <a:srgbClr val="3399FF"/>
              </a:solidFill>
              <a:ln w="19050">
                <a:solidFill>
                  <a:schemeClr val="tx1"/>
                </a:solidFill>
                <a:miter lim="800000"/>
                <a:headEnd/>
                <a:tailEnd/>
              </a:ln>
              <a:effectLst/>
            </p:spPr>
            <p:txBody>
              <a:bodyPr wrap="none" lIns="0" tIns="0" rIns="0" bIns="0" anchor="ctr"/>
              <a:lstStyle/>
              <a:p>
                <a:pPr fontAlgn="base">
                  <a:spcBef>
                    <a:spcPct val="0"/>
                  </a:spcBef>
                  <a:spcAft>
                    <a:spcPct val="0"/>
                  </a:spcAft>
                </a:pPr>
                <a:endParaRPr lang="en-US" sz="2400">
                  <a:solidFill>
                    <a:srgbClr val="000000"/>
                  </a:solidFill>
                  <a:ea typeface="ＭＳ Ｐゴシック" charset="-128"/>
                </a:endParaRPr>
              </a:p>
            </p:txBody>
          </p:sp>
          <p:sp>
            <p:nvSpPr>
              <p:cNvPr id="116" name="Line 11"/>
              <p:cNvSpPr>
                <a:spLocks noChangeShapeType="1"/>
              </p:cNvSpPr>
              <p:nvPr/>
            </p:nvSpPr>
            <p:spPr bwMode="auto">
              <a:xfrm>
                <a:off x="1824" y="1200"/>
                <a:ext cx="342" cy="228"/>
              </a:xfrm>
              <a:prstGeom prst="line">
                <a:avLst/>
              </a:prstGeom>
              <a:noFill/>
              <a:ln w="19050">
                <a:solidFill>
                  <a:schemeClr val="tx1"/>
                </a:solidFill>
                <a:round/>
                <a:headEnd/>
                <a:tailEnd/>
              </a:ln>
              <a:effectLst/>
            </p:spPr>
            <p:txBody>
              <a:bodyPr wrap="none" lIns="0" tIns="0" rIns="0" bIns="0"/>
              <a:lstStyle/>
              <a:p>
                <a:pPr fontAlgn="base">
                  <a:spcBef>
                    <a:spcPct val="0"/>
                  </a:spcBef>
                  <a:spcAft>
                    <a:spcPct val="0"/>
                  </a:spcAft>
                </a:pPr>
                <a:endParaRPr lang="en-US" sz="2400">
                  <a:solidFill>
                    <a:srgbClr val="000000"/>
                  </a:solidFill>
                  <a:ea typeface="ＭＳ Ｐゴシック" charset="-128"/>
                </a:endParaRPr>
              </a:p>
            </p:txBody>
          </p:sp>
          <p:sp>
            <p:nvSpPr>
              <p:cNvPr id="117" name="Line 12"/>
              <p:cNvSpPr>
                <a:spLocks noChangeShapeType="1"/>
              </p:cNvSpPr>
              <p:nvPr/>
            </p:nvSpPr>
            <p:spPr bwMode="auto">
              <a:xfrm flipH="1">
                <a:off x="1824" y="1200"/>
                <a:ext cx="342" cy="228"/>
              </a:xfrm>
              <a:prstGeom prst="line">
                <a:avLst/>
              </a:prstGeom>
              <a:noFill/>
              <a:ln w="19050">
                <a:solidFill>
                  <a:schemeClr val="tx1"/>
                </a:solidFill>
                <a:round/>
                <a:headEnd/>
                <a:tailEnd/>
              </a:ln>
              <a:effectLst/>
            </p:spPr>
            <p:txBody>
              <a:bodyPr wrap="none" lIns="0" tIns="0" rIns="0" bIns="0"/>
              <a:lstStyle/>
              <a:p>
                <a:pPr fontAlgn="base">
                  <a:spcBef>
                    <a:spcPct val="0"/>
                  </a:spcBef>
                  <a:spcAft>
                    <a:spcPct val="0"/>
                  </a:spcAft>
                </a:pPr>
                <a:endParaRPr lang="en-US" sz="2400">
                  <a:solidFill>
                    <a:srgbClr val="000000"/>
                  </a:solidFill>
                  <a:ea typeface="ＭＳ Ｐゴシック" charset="-128"/>
                </a:endParaRPr>
              </a:p>
            </p:txBody>
          </p:sp>
        </p:grpSp>
      </p:grpSp>
      <p:sp>
        <p:nvSpPr>
          <p:cNvPr id="118" name="TextBox 117"/>
          <p:cNvSpPr txBox="1"/>
          <p:nvPr/>
        </p:nvSpPr>
        <p:spPr>
          <a:xfrm>
            <a:off x="8266176" y="1809690"/>
            <a:ext cx="954024" cy="400110"/>
          </a:xfrm>
          <a:prstGeom prst="rect">
            <a:avLst/>
          </a:prstGeom>
          <a:noFill/>
        </p:spPr>
        <p:txBody>
          <a:bodyPr wrap="square" rtlCol="0">
            <a:spAutoFit/>
          </a:bodyPr>
          <a:lstStyle/>
          <a:p>
            <a:pPr fontAlgn="base">
              <a:spcBef>
                <a:spcPct val="0"/>
              </a:spcBef>
              <a:spcAft>
                <a:spcPct val="0"/>
              </a:spcAft>
            </a:pPr>
            <a:r>
              <a:rPr lang="en-US" sz="1000" b="1" dirty="0" smtClean="0">
                <a:solidFill>
                  <a:srgbClr val="000000"/>
                </a:solidFill>
                <a:latin typeface="Calibri" pitchFamily="34" charset="0"/>
                <a:ea typeface="ＭＳ Ｐゴシック" charset="-128"/>
              </a:rPr>
              <a:t>CTF </a:t>
            </a:r>
            <a:endParaRPr lang="en-US" sz="1000" b="1" dirty="0">
              <a:solidFill>
                <a:srgbClr val="000000"/>
              </a:solidFill>
              <a:latin typeface="Calibri" pitchFamily="34" charset="0"/>
              <a:ea typeface="ＭＳ Ｐゴシック" charset="-128"/>
            </a:endParaRPr>
          </a:p>
          <a:p>
            <a:pPr fontAlgn="base">
              <a:spcBef>
                <a:spcPct val="0"/>
              </a:spcBef>
              <a:spcAft>
                <a:spcPct val="0"/>
              </a:spcAft>
            </a:pPr>
            <a:r>
              <a:rPr lang="en-US" sz="1000" b="1" dirty="0">
                <a:solidFill>
                  <a:srgbClr val="000000"/>
                </a:solidFill>
                <a:latin typeface="Calibri" pitchFamily="34" charset="0"/>
                <a:ea typeface="ＭＳ Ｐゴシック" charset="-128"/>
              </a:rPr>
              <a:t>(Constructive)</a:t>
            </a:r>
          </a:p>
        </p:txBody>
      </p:sp>
      <p:sp>
        <p:nvSpPr>
          <p:cNvPr id="124" name="Oval 123"/>
          <p:cNvSpPr/>
          <p:nvPr/>
        </p:nvSpPr>
        <p:spPr>
          <a:xfrm>
            <a:off x="2133600" y="1181102"/>
            <a:ext cx="838200" cy="4572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800" dirty="0" smtClean="0"/>
              <a:t>IDP Camp site selection</a:t>
            </a:r>
            <a:endParaRPr lang="en-US" sz="800" dirty="0"/>
          </a:p>
        </p:txBody>
      </p:sp>
      <p:sp>
        <p:nvSpPr>
          <p:cNvPr id="125" name="Oval 124"/>
          <p:cNvSpPr/>
          <p:nvPr/>
        </p:nvSpPr>
        <p:spPr>
          <a:xfrm>
            <a:off x="2209800" y="1257302"/>
            <a:ext cx="838200" cy="4572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800" dirty="0" smtClean="0"/>
              <a:t>IDP Camp site selection</a:t>
            </a:r>
            <a:endParaRPr lang="en-US" sz="800" dirty="0"/>
          </a:p>
        </p:txBody>
      </p:sp>
      <p:sp>
        <p:nvSpPr>
          <p:cNvPr id="126" name="Oval 125"/>
          <p:cNvSpPr/>
          <p:nvPr/>
        </p:nvSpPr>
        <p:spPr>
          <a:xfrm>
            <a:off x="2286000" y="1333502"/>
            <a:ext cx="838200" cy="4572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800" dirty="0" smtClean="0"/>
              <a:t>IDP Camp site selection</a:t>
            </a:r>
            <a:endParaRPr lang="en-US" sz="800" dirty="0"/>
          </a:p>
        </p:txBody>
      </p:sp>
      <p:sp>
        <p:nvSpPr>
          <p:cNvPr id="127" name="Oval 126"/>
          <p:cNvSpPr/>
          <p:nvPr/>
        </p:nvSpPr>
        <p:spPr>
          <a:xfrm>
            <a:off x="3124200" y="1104902"/>
            <a:ext cx="685800" cy="5334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800" dirty="0" smtClean="0"/>
              <a:t>ISR Sensor media</a:t>
            </a:r>
            <a:endParaRPr lang="en-US" sz="800" dirty="0"/>
          </a:p>
        </p:txBody>
      </p:sp>
      <p:grpSp>
        <p:nvGrpSpPr>
          <p:cNvPr id="57" name="Group 56"/>
          <p:cNvGrpSpPr/>
          <p:nvPr/>
        </p:nvGrpSpPr>
        <p:grpSpPr>
          <a:xfrm>
            <a:off x="457200" y="5720243"/>
            <a:ext cx="8382000" cy="182880"/>
            <a:chOff x="457200" y="5720243"/>
            <a:chExt cx="8382000" cy="182880"/>
          </a:xfrm>
        </p:grpSpPr>
        <p:cxnSp>
          <p:nvCxnSpPr>
            <p:cNvPr id="58" name="Straight Arrow Connector 57"/>
            <p:cNvCxnSpPr/>
            <p:nvPr/>
          </p:nvCxnSpPr>
          <p:spPr>
            <a:xfrm>
              <a:off x="457200" y="5791200"/>
              <a:ext cx="8382000" cy="381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59" name="Straight Connector 58"/>
            <p:cNvCxnSpPr/>
            <p:nvPr/>
          </p:nvCxnSpPr>
          <p:spPr>
            <a:xfrm rot="5400000">
              <a:off x="2262293" y="5811683"/>
              <a:ext cx="182880" cy="0"/>
            </a:xfrm>
            <a:prstGeom prst="line">
              <a:avLst/>
            </a:prstGeom>
          </p:spPr>
          <p:style>
            <a:lnRef idx="2">
              <a:schemeClr val="dk1"/>
            </a:lnRef>
            <a:fillRef idx="0">
              <a:schemeClr val="dk1"/>
            </a:fillRef>
            <a:effectRef idx="1">
              <a:schemeClr val="dk1"/>
            </a:effectRef>
            <a:fontRef idx="minor">
              <a:schemeClr val="tx1"/>
            </a:fontRef>
          </p:style>
        </p:cxnSp>
        <p:cxnSp>
          <p:nvCxnSpPr>
            <p:cNvPr id="60" name="Straight Connector 59"/>
            <p:cNvCxnSpPr/>
            <p:nvPr/>
          </p:nvCxnSpPr>
          <p:spPr>
            <a:xfrm rot="5400000">
              <a:off x="3015826" y="5811683"/>
              <a:ext cx="182880" cy="0"/>
            </a:xfrm>
            <a:prstGeom prst="line">
              <a:avLst/>
            </a:prstGeom>
          </p:spPr>
          <p:style>
            <a:lnRef idx="2">
              <a:schemeClr val="dk1"/>
            </a:lnRef>
            <a:fillRef idx="0">
              <a:schemeClr val="dk1"/>
            </a:fillRef>
            <a:effectRef idx="1">
              <a:schemeClr val="dk1"/>
            </a:effectRef>
            <a:fontRef idx="minor">
              <a:schemeClr val="tx1"/>
            </a:fontRef>
          </p:style>
        </p:cxnSp>
        <p:cxnSp>
          <p:nvCxnSpPr>
            <p:cNvPr id="61" name="Straight Connector 60"/>
            <p:cNvCxnSpPr/>
            <p:nvPr/>
          </p:nvCxnSpPr>
          <p:spPr>
            <a:xfrm rot="5400000">
              <a:off x="1508760" y="5811683"/>
              <a:ext cx="182880" cy="0"/>
            </a:xfrm>
            <a:prstGeom prst="line">
              <a:avLst/>
            </a:prstGeom>
          </p:spPr>
          <p:style>
            <a:lnRef idx="2">
              <a:schemeClr val="dk1"/>
            </a:lnRef>
            <a:fillRef idx="0">
              <a:schemeClr val="dk1"/>
            </a:fillRef>
            <a:effectRef idx="1">
              <a:schemeClr val="dk1"/>
            </a:effectRef>
            <a:fontRef idx="minor">
              <a:schemeClr val="tx1"/>
            </a:fontRef>
          </p:style>
        </p:cxnSp>
        <p:cxnSp>
          <p:nvCxnSpPr>
            <p:cNvPr id="62" name="Straight Connector 61"/>
            <p:cNvCxnSpPr/>
            <p:nvPr/>
          </p:nvCxnSpPr>
          <p:spPr>
            <a:xfrm rot="5400000">
              <a:off x="3769359" y="5811683"/>
              <a:ext cx="182880" cy="0"/>
            </a:xfrm>
            <a:prstGeom prst="line">
              <a:avLst/>
            </a:prstGeom>
          </p:spPr>
          <p:style>
            <a:lnRef idx="2">
              <a:schemeClr val="dk1"/>
            </a:lnRef>
            <a:fillRef idx="0">
              <a:schemeClr val="dk1"/>
            </a:fillRef>
            <a:effectRef idx="1">
              <a:schemeClr val="dk1"/>
            </a:effectRef>
            <a:fontRef idx="minor">
              <a:schemeClr val="tx1"/>
            </a:fontRef>
          </p:style>
        </p:cxnSp>
        <p:cxnSp>
          <p:nvCxnSpPr>
            <p:cNvPr id="63" name="Straight Connector 62"/>
            <p:cNvCxnSpPr/>
            <p:nvPr/>
          </p:nvCxnSpPr>
          <p:spPr>
            <a:xfrm rot="5400000">
              <a:off x="4522892" y="5811683"/>
              <a:ext cx="182880" cy="0"/>
            </a:xfrm>
            <a:prstGeom prst="line">
              <a:avLst/>
            </a:prstGeom>
          </p:spPr>
          <p:style>
            <a:lnRef idx="2">
              <a:schemeClr val="dk1"/>
            </a:lnRef>
            <a:fillRef idx="0">
              <a:schemeClr val="dk1"/>
            </a:fillRef>
            <a:effectRef idx="1">
              <a:schemeClr val="dk1"/>
            </a:effectRef>
            <a:fontRef idx="minor">
              <a:schemeClr val="tx1"/>
            </a:fontRef>
          </p:style>
        </p:cxnSp>
        <p:cxnSp>
          <p:nvCxnSpPr>
            <p:cNvPr id="64" name="Straight Connector 63"/>
            <p:cNvCxnSpPr/>
            <p:nvPr/>
          </p:nvCxnSpPr>
          <p:spPr>
            <a:xfrm rot="5400000">
              <a:off x="5276425" y="5811683"/>
              <a:ext cx="182880" cy="0"/>
            </a:xfrm>
            <a:prstGeom prst="line">
              <a:avLst/>
            </a:prstGeom>
          </p:spPr>
          <p:style>
            <a:lnRef idx="2">
              <a:schemeClr val="dk1"/>
            </a:lnRef>
            <a:fillRef idx="0">
              <a:schemeClr val="dk1"/>
            </a:fillRef>
            <a:effectRef idx="1">
              <a:schemeClr val="dk1"/>
            </a:effectRef>
            <a:fontRef idx="minor">
              <a:schemeClr val="tx1"/>
            </a:fontRef>
          </p:style>
        </p:cxnSp>
        <p:cxnSp>
          <p:nvCxnSpPr>
            <p:cNvPr id="65" name="Straight Connector 64"/>
            <p:cNvCxnSpPr/>
            <p:nvPr/>
          </p:nvCxnSpPr>
          <p:spPr>
            <a:xfrm rot="5400000">
              <a:off x="6029958" y="5811683"/>
              <a:ext cx="182880" cy="0"/>
            </a:xfrm>
            <a:prstGeom prst="line">
              <a:avLst/>
            </a:prstGeom>
          </p:spPr>
          <p:style>
            <a:lnRef idx="2">
              <a:schemeClr val="dk1"/>
            </a:lnRef>
            <a:fillRef idx="0">
              <a:schemeClr val="dk1"/>
            </a:fillRef>
            <a:effectRef idx="1">
              <a:schemeClr val="dk1"/>
            </a:effectRef>
            <a:fontRef idx="minor">
              <a:schemeClr val="tx1"/>
            </a:fontRef>
          </p:style>
        </p:cxnSp>
        <p:cxnSp>
          <p:nvCxnSpPr>
            <p:cNvPr id="66" name="Straight Connector 65"/>
            <p:cNvCxnSpPr/>
            <p:nvPr/>
          </p:nvCxnSpPr>
          <p:spPr>
            <a:xfrm rot="5400000">
              <a:off x="6783491" y="5811683"/>
              <a:ext cx="182880" cy="0"/>
            </a:xfrm>
            <a:prstGeom prst="line">
              <a:avLst/>
            </a:prstGeom>
          </p:spPr>
          <p:style>
            <a:lnRef idx="2">
              <a:schemeClr val="dk1"/>
            </a:lnRef>
            <a:fillRef idx="0">
              <a:schemeClr val="dk1"/>
            </a:fillRef>
            <a:effectRef idx="1">
              <a:schemeClr val="dk1"/>
            </a:effectRef>
            <a:fontRef idx="minor">
              <a:schemeClr val="tx1"/>
            </a:fontRef>
          </p:style>
        </p:cxnSp>
        <p:cxnSp>
          <p:nvCxnSpPr>
            <p:cNvPr id="67" name="Straight Connector 66"/>
            <p:cNvCxnSpPr/>
            <p:nvPr/>
          </p:nvCxnSpPr>
          <p:spPr>
            <a:xfrm rot="5400000">
              <a:off x="7537024" y="5811683"/>
              <a:ext cx="182880" cy="0"/>
            </a:xfrm>
            <a:prstGeom prst="line">
              <a:avLst/>
            </a:prstGeom>
          </p:spPr>
          <p:style>
            <a:lnRef idx="2">
              <a:schemeClr val="dk1"/>
            </a:lnRef>
            <a:fillRef idx="0">
              <a:schemeClr val="dk1"/>
            </a:fillRef>
            <a:effectRef idx="1">
              <a:schemeClr val="dk1"/>
            </a:effectRef>
            <a:fontRef idx="minor">
              <a:schemeClr val="tx1"/>
            </a:fontRef>
          </p:style>
        </p:cxnSp>
        <p:cxnSp>
          <p:nvCxnSpPr>
            <p:cNvPr id="68" name="Straight Connector 67"/>
            <p:cNvCxnSpPr/>
            <p:nvPr/>
          </p:nvCxnSpPr>
          <p:spPr>
            <a:xfrm rot="5400000">
              <a:off x="8290559" y="5811683"/>
              <a:ext cx="182880" cy="0"/>
            </a:xfrm>
            <a:prstGeom prst="line">
              <a:avLst/>
            </a:prstGeom>
          </p:spPr>
          <p:style>
            <a:lnRef idx="2">
              <a:schemeClr val="dk1"/>
            </a:lnRef>
            <a:fillRef idx="0">
              <a:schemeClr val="dk1"/>
            </a:fillRef>
            <a:effectRef idx="1">
              <a:schemeClr val="dk1"/>
            </a:effectRef>
            <a:fontRef idx="minor">
              <a:schemeClr val="tx1"/>
            </a:fontRef>
          </p:style>
        </p:cxnSp>
      </p:grpSp>
      <p:sp>
        <p:nvSpPr>
          <p:cNvPr id="69" name="Freeform 68"/>
          <p:cNvSpPr/>
          <p:nvPr/>
        </p:nvSpPr>
        <p:spPr>
          <a:xfrm>
            <a:off x="3200400" y="3519488"/>
            <a:ext cx="3962400" cy="595312"/>
          </a:xfrm>
          <a:custGeom>
            <a:avLst/>
            <a:gdLst>
              <a:gd name="connsiteX0" fmla="*/ 0 w 304800"/>
              <a:gd name="connsiteY0" fmla="*/ 152400 h 304800"/>
              <a:gd name="connsiteX1" fmla="*/ 152400 w 304800"/>
              <a:gd name="connsiteY1" fmla="*/ 0 h 304800"/>
              <a:gd name="connsiteX2" fmla="*/ 304800 w 304800"/>
              <a:gd name="connsiteY2" fmla="*/ 152400 h 304800"/>
              <a:gd name="connsiteX3" fmla="*/ 228600 w 304800"/>
              <a:gd name="connsiteY3" fmla="*/ 152400 h 304800"/>
              <a:gd name="connsiteX4" fmla="*/ 228600 w 304800"/>
              <a:gd name="connsiteY4" fmla="*/ 304800 h 304800"/>
              <a:gd name="connsiteX5" fmla="*/ 76200 w 304800"/>
              <a:gd name="connsiteY5" fmla="*/ 304800 h 304800"/>
              <a:gd name="connsiteX6" fmla="*/ 76200 w 304800"/>
              <a:gd name="connsiteY6" fmla="*/ 152400 h 304800"/>
              <a:gd name="connsiteX7" fmla="*/ 0 w 304800"/>
              <a:gd name="connsiteY7" fmla="*/ 152400 h 304800"/>
              <a:gd name="connsiteX0" fmla="*/ 1828800 w 2133600"/>
              <a:gd name="connsiteY0" fmla="*/ 152400 h 304800"/>
              <a:gd name="connsiteX1" fmla="*/ 1981200 w 2133600"/>
              <a:gd name="connsiteY1" fmla="*/ 0 h 304800"/>
              <a:gd name="connsiteX2" fmla="*/ 2133600 w 2133600"/>
              <a:gd name="connsiteY2" fmla="*/ 152400 h 304800"/>
              <a:gd name="connsiteX3" fmla="*/ 2057400 w 2133600"/>
              <a:gd name="connsiteY3" fmla="*/ 152400 h 304800"/>
              <a:gd name="connsiteX4" fmla="*/ 2057400 w 2133600"/>
              <a:gd name="connsiteY4" fmla="*/ 304800 h 304800"/>
              <a:gd name="connsiteX5" fmla="*/ 0 w 2133600"/>
              <a:gd name="connsiteY5" fmla="*/ 304800 h 304800"/>
              <a:gd name="connsiteX6" fmla="*/ 1905000 w 2133600"/>
              <a:gd name="connsiteY6" fmla="*/ 152400 h 304800"/>
              <a:gd name="connsiteX7" fmla="*/ 1828800 w 2133600"/>
              <a:gd name="connsiteY7" fmla="*/ 152400 h 304800"/>
              <a:gd name="connsiteX0" fmla="*/ 1828800 w 4038600"/>
              <a:gd name="connsiteY0" fmla="*/ 152400 h 304800"/>
              <a:gd name="connsiteX1" fmla="*/ 1981200 w 4038600"/>
              <a:gd name="connsiteY1" fmla="*/ 0 h 304800"/>
              <a:gd name="connsiteX2" fmla="*/ 2133600 w 4038600"/>
              <a:gd name="connsiteY2" fmla="*/ 152400 h 304800"/>
              <a:gd name="connsiteX3" fmla="*/ 2057400 w 4038600"/>
              <a:gd name="connsiteY3" fmla="*/ 152400 h 304800"/>
              <a:gd name="connsiteX4" fmla="*/ 4038600 w 4038600"/>
              <a:gd name="connsiteY4" fmla="*/ 304800 h 304800"/>
              <a:gd name="connsiteX5" fmla="*/ 0 w 4038600"/>
              <a:gd name="connsiteY5" fmla="*/ 304800 h 304800"/>
              <a:gd name="connsiteX6" fmla="*/ 1905000 w 4038600"/>
              <a:gd name="connsiteY6" fmla="*/ 152400 h 304800"/>
              <a:gd name="connsiteX7" fmla="*/ 1828800 w 4038600"/>
              <a:gd name="connsiteY7" fmla="*/ 152400 h 304800"/>
              <a:gd name="connsiteX0" fmla="*/ 1828800 w 4038600"/>
              <a:gd name="connsiteY0" fmla="*/ 152400 h 304800"/>
              <a:gd name="connsiteX1" fmla="*/ 1981200 w 4038600"/>
              <a:gd name="connsiteY1" fmla="*/ 0 h 304800"/>
              <a:gd name="connsiteX2" fmla="*/ 2362200 w 4038600"/>
              <a:gd name="connsiteY2" fmla="*/ 152400 h 304800"/>
              <a:gd name="connsiteX3" fmla="*/ 2057400 w 4038600"/>
              <a:gd name="connsiteY3" fmla="*/ 152400 h 304800"/>
              <a:gd name="connsiteX4" fmla="*/ 4038600 w 4038600"/>
              <a:gd name="connsiteY4" fmla="*/ 304800 h 304800"/>
              <a:gd name="connsiteX5" fmla="*/ 0 w 4038600"/>
              <a:gd name="connsiteY5" fmla="*/ 304800 h 304800"/>
              <a:gd name="connsiteX6" fmla="*/ 1905000 w 4038600"/>
              <a:gd name="connsiteY6" fmla="*/ 152400 h 304800"/>
              <a:gd name="connsiteX7" fmla="*/ 1828800 w 4038600"/>
              <a:gd name="connsiteY7" fmla="*/ 152400 h 304800"/>
              <a:gd name="connsiteX0" fmla="*/ 1524000 w 4038600"/>
              <a:gd name="connsiteY0" fmla="*/ 152400 h 304800"/>
              <a:gd name="connsiteX1" fmla="*/ 1981200 w 4038600"/>
              <a:gd name="connsiteY1" fmla="*/ 0 h 304800"/>
              <a:gd name="connsiteX2" fmla="*/ 2362200 w 4038600"/>
              <a:gd name="connsiteY2" fmla="*/ 152400 h 304800"/>
              <a:gd name="connsiteX3" fmla="*/ 2057400 w 4038600"/>
              <a:gd name="connsiteY3" fmla="*/ 152400 h 304800"/>
              <a:gd name="connsiteX4" fmla="*/ 4038600 w 4038600"/>
              <a:gd name="connsiteY4" fmla="*/ 304800 h 304800"/>
              <a:gd name="connsiteX5" fmla="*/ 0 w 4038600"/>
              <a:gd name="connsiteY5" fmla="*/ 304800 h 304800"/>
              <a:gd name="connsiteX6" fmla="*/ 1905000 w 4038600"/>
              <a:gd name="connsiteY6" fmla="*/ 152400 h 304800"/>
              <a:gd name="connsiteX7" fmla="*/ 1524000 w 4038600"/>
              <a:gd name="connsiteY7" fmla="*/ 152400 h 304800"/>
              <a:gd name="connsiteX0" fmla="*/ 1219200 w 4038600"/>
              <a:gd name="connsiteY0" fmla="*/ 152400 h 304800"/>
              <a:gd name="connsiteX1" fmla="*/ 1981200 w 4038600"/>
              <a:gd name="connsiteY1" fmla="*/ 0 h 304800"/>
              <a:gd name="connsiteX2" fmla="*/ 2362200 w 4038600"/>
              <a:gd name="connsiteY2" fmla="*/ 152400 h 304800"/>
              <a:gd name="connsiteX3" fmla="*/ 2057400 w 4038600"/>
              <a:gd name="connsiteY3" fmla="*/ 152400 h 304800"/>
              <a:gd name="connsiteX4" fmla="*/ 4038600 w 4038600"/>
              <a:gd name="connsiteY4" fmla="*/ 304800 h 304800"/>
              <a:gd name="connsiteX5" fmla="*/ 0 w 4038600"/>
              <a:gd name="connsiteY5" fmla="*/ 304800 h 304800"/>
              <a:gd name="connsiteX6" fmla="*/ 1905000 w 4038600"/>
              <a:gd name="connsiteY6" fmla="*/ 152400 h 304800"/>
              <a:gd name="connsiteX7" fmla="*/ 1219200 w 4038600"/>
              <a:gd name="connsiteY7" fmla="*/ 152400 h 304800"/>
              <a:gd name="connsiteX0" fmla="*/ 1219200 w 4038600"/>
              <a:gd name="connsiteY0" fmla="*/ 152400 h 304800"/>
              <a:gd name="connsiteX1" fmla="*/ 1981200 w 4038600"/>
              <a:gd name="connsiteY1" fmla="*/ 0 h 304800"/>
              <a:gd name="connsiteX2" fmla="*/ 2743200 w 4038600"/>
              <a:gd name="connsiteY2" fmla="*/ 152400 h 304800"/>
              <a:gd name="connsiteX3" fmla="*/ 2057400 w 4038600"/>
              <a:gd name="connsiteY3" fmla="*/ 152400 h 304800"/>
              <a:gd name="connsiteX4" fmla="*/ 4038600 w 4038600"/>
              <a:gd name="connsiteY4" fmla="*/ 304800 h 304800"/>
              <a:gd name="connsiteX5" fmla="*/ 0 w 4038600"/>
              <a:gd name="connsiteY5" fmla="*/ 304800 h 304800"/>
              <a:gd name="connsiteX6" fmla="*/ 1905000 w 4038600"/>
              <a:gd name="connsiteY6" fmla="*/ 152400 h 304800"/>
              <a:gd name="connsiteX7" fmla="*/ 1219200 w 4038600"/>
              <a:gd name="connsiteY7" fmla="*/ 152400 h 304800"/>
              <a:gd name="connsiteX0" fmla="*/ 1219200 w 4038600"/>
              <a:gd name="connsiteY0" fmla="*/ 152400 h 533400"/>
              <a:gd name="connsiteX1" fmla="*/ 1981200 w 4038600"/>
              <a:gd name="connsiteY1" fmla="*/ 0 h 533400"/>
              <a:gd name="connsiteX2" fmla="*/ 2743200 w 4038600"/>
              <a:gd name="connsiteY2" fmla="*/ 152400 h 533400"/>
              <a:gd name="connsiteX3" fmla="*/ 2057400 w 4038600"/>
              <a:gd name="connsiteY3" fmla="*/ 152400 h 533400"/>
              <a:gd name="connsiteX4" fmla="*/ 4038600 w 4038600"/>
              <a:gd name="connsiteY4" fmla="*/ 304800 h 533400"/>
              <a:gd name="connsiteX5" fmla="*/ 0 w 4038600"/>
              <a:gd name="connsiteY5" fmla="*/ 533400 h 533400"/>
              <a:gd name="connsiteX6" fmla="*/ 1905000 w 4038600"/>
              <a:gd name="connsiteY6" fmla="*/ 152400 h 533400"/>
              <a:gd name="connsiteX7" fmla="*/ 1219200 w 4038600"/>
              <a:gd name="connsiteY7" fmla="*/ 152400 h 533400"/>
              <a:gd name="connsiteX0" fmla="*/ 1219200 w 4038600"/>
              <a:gd name="connsiteY0" fmla="*/ 152400 h 533400"/>
              <a:gd name="connsiteX1" fmla="*/ 1981200 w 4038600"/>
              <a:gd name="connsiteY1" fmla="*/ 0 h 533400"/>
              <a:gd name="connsiteX2" fmla="*/ 2743200 w 4038600"/>
              <a:gd name="connsiteY2" fmla="*/ 152400 h 533400"/>
              <a:gd name="connsiteX3" fmla="*/ 2057400 w 4038600"/>
              <a:gd name="connsiteY3" fmla="*/ 152400 h 533400"/>
              <a:gd name="connsiteX4" fmla="*/ 4038600 w 4038600"/>
              <a:gd name="connsiteY4" fmla="*/ 533400 h 533400"/>
              <a:gd name="connsiteX5" fmla="*/ 0 w 4038600"/>
              <a:gd name="connsiteY5" fmla="*/ 533400 h 533400"/>
              <a:gd name="connsiteX6" fmla="*/ 1905000 w 4038600"/>
              <a:gd name="connsiteY6" fmla="*/ 152400 h 533400"/>
              <a:gd name="connsiteX7" fmla="*/ 1219200 w 4038600"/>
              <a:gd name="connsiteY7" fmla="*/ 152400 h 533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38600" h="533400">
                <a:moveTo>
                  <a:pt x="1219200" y="152400"/>
                </a:moveTo>
                <a:lnTo>
                  <a:pt x="1981200" y="0"/>
                </a:lnTo>
                <a:lnTo>
                  <a:pt x="2743200" y="152400"/>
                </a:lnTo>
                <a:lnTo>
                  <a:pt x="2057400" y="152400"/>
                </a:lnTo>
                <a:lnTo>
                  <a:pt x="4038600" y="533400"/>
                </a:lnTo>
                <a:lnTo>
                  <a:pt x="0" y="533400"/>
                </a:lnTo>
                <a:lnTo>
                  <a:pt x="1905000" y="152400"/>
                </a:lnTo>
                <a:lnTo>
                  <a:pt x="1219200" y="152400"/>
                </a:lnTo>
                <a:close/>
              </a:path>
            </a:pathLst>
          </a:custGeom>
          <a:scene3d>
            <a:camera prst="orthographicFront"/>
            <a:lightRig rig="threePt" dir="t"/>
          </a:scene3d>
          <a:sp3d>
            <a:bevelT/>
          </a:sp3d>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70" name="Freeform 69"/>
          <p:cNvSpPr/>
          <p:nvPr/>
        </p:nvSpPr>
        <p:spPr>
          <a:xfrm>
            <a:off x="3162300" y="4572000"/>
            <a:ext cx="4038600" cy="304800"/>
          </a:xfrm>
          <a:custGeom>
            <a:avLst/>
            <a:gdLst>
              <a:gd name="connsiteX0" fmla="*/ 0 w 304800"/>
              <a:gd name="connsiteY0" fmla="*/ 152400 h 304800"/>
              <a:gd name="connsiteX1" fmla="*/ 152400 w 304800"/>
              <a:gd name="connsiteY1" fmla="*/ 0 h 304800"/>
              <a:gd name="connsiteX2" fmla="*/ 304800 w 304800"/>
              <a:gd name="connsiteY2" fmla="*/ 152400 h 304800"/>
              <a:gd name="connsiteX3" fmla="*/ 228600 w 304800"/>
              <a:gd name="connsiteY3" fmla="*/ 152400 h 304800"/>
              <a:gd name="connsiteX4" fmla="*/ 228600 w 304800"/>
              <a:gd name="connsiteY4" fmla="*/ 304800 h 304800"/>
              <a:gd name="connsiteX5" fmla="*/ 76200 w 304800"/>
              <a:gd name="connsiteY5" fmla="*/ 304800 h 304800"/>
              <a:gd name="connsiteX6" fmla="*/ 76200 w 304800"/>
              <a:gd name="connsiteY6" fmla="*/ 152400 h 304800"/>
              <a:gd name="connsiteX7" fmla="*/ 0 w 304800"/>
              <a:gd name="connsiteY7" fmla="*/ 152400 h 304800"/>
              <a:gd name="connsiteX0" fmla="*/ 1828800 w 2133600"/>
              <a:gd name="connsiteY0" fmla="*/ 152400 h 304800"/>
              <a:gd name="connsiteX1" fmla="*/ 1981200 w 2133600"/>
              <a:gd name="connsiteY1" fmla="*/ 0 h 304800"/>
              <a:gd name="connsiteX2" fmla="*/ 2133600 w 2133600"/>
              <a:gd name="connsiteY2" fmla="*/ 152400 h 304800"/>
              <a:gd name="connsiteX3" fmla="*/ 2057400 w 2133600"/>
              <a:gd name="connsiteY3" fmla="*/ 152400 h 304800"/>
              <a:gd name="connsiteX4" fmla="*/ 2057400 w 2133600"/>
              <a:gd name="connsiteY4" fmla="*/ 304800 h 304800"/>
              <a:gd name="connsiteX5" fmla="*/ 0 w 2133600"/>
              <a:gd name="connsiteY5" fmla="*/ 304800 h 304800"/>
              <a:gd name="connsiteX6" fmla="*/ 1905000 w 2133600"/>
              <a:gd name="connsiteY6" fmla="*/ 152400 h 304800"/>
              <a:gd name="connsiteX7" fmla="*/ 1828800 w 2133600"/>
              <a:gd name="connsiteY7" fmla="*/ 152400 h 304800"/>
              <a:gd name="connsiteX0" fmla="*/ 1828800 w 4038600"/>
              <a:gd name="connsiteY0" fmla="*/ 152400 h 304800"/>
              <a:gd name="connsiteX1" fmla="*/ 1981200 w 4038600"/>
              <a:gd name="connsiteY1" fmla="*/ 0 h 304800"/>
              <a:gd name="connsiteX2" fmla="*/ 2133600 w 4038600"/>
              <a:gd name="connsiteY2" fmla="*/ 152400 h 304800"/>
              <a:gd name="connsiteX3" fmla="*/ 2057400 w 4038600"/>
              <a:gd name="connsiteY3" fmla="*/ 152400 h 304800"/>
              <a:gd name="connsiteX4" fmla="*/ 4038600 w 4038600"/>
              <a:gd name="connsiteY4" fmla="*/ 304800 h 304800"/>
              <a:gd name="connsiteX5" fmla="*/ 0 w 4038600"/>
              <a:gd name="connsiteY5" fmla="*/ 304800 h 304800"/>
              <a:gd name="connsiteX6" fmla="*/ 1905000 w 4038600"/>
              <a:gd name="connsiteY6" fmla="*/ 152400 h 304800"/>
              <a:gd name="connsiteX7" fmla="*/ 1828800 w 4038600"/>
              <a:gd name="connsiteY7" fmla="*/ 152400 h 304800"/>
              <a:gd name="connsiteX0" fmla="*/ 1828800 w 4038600"/>
              <a:gd name="connsiteY0" fmla="*/ 152400 h 304800"/>
              <a:gd name="connsiteX1" fmla="*/ 1981200 w 4038600"/>
              <a:gd name="connsiteY1" fmla="*/ 0 h 304800"/>
              <a:gd name="connsiteX2" fmla="*/ 2362200 w 4038600"/>
              <a:gd name="connsiteY2" fmla="*/ 152400 h 304800"/>
              <a:gd name="connsiteX3" fmla="*/ 2057400 w 4038600"/>
              <a:gd name="connsiteY3" fmla="*/ 152400 h 304800"/>
              <a:gd name="connsiteX4" fmla="*/ 4038600 w 4038600"/>
              <a:gd name="connsiteY4" fmla="*/ 304800 h 304800"/>
              <a:gd name="connsiteX5" fmla="*/ 0 w 4038600"/>
              <a:gd name="connsiteY5" fmla="*/ 304800 h 304800"/>
              <a:gd name="connsiteX6" fmla="*/ 1905000 w 4038600"/>
              <a:gd name="connsiteY6" fmla="*/ 152400 h 304800"/>
              <a:gd name="connsiteX7" fmla="*/ 1828800 w 4038600"/>
              <a:gd name="connsiteY7" fmla="*/ 152400 h 304800"/>
              <a:gd name="connsiteX0" fmla="*/ 1524000 w 4038600"/>
              <a:gd name="connsiteY0" fmla="*/ 152400 h 304800"/>
              <a:gd name="connsiteX1" fmla="*/ 1981200 w 4038600"/>
              <a:gd name="connsiteY1" fmla="*/ 0 h 304800"/>
              <a:gd name="connsiteX2" fmla="*/ 2362200 w 4038600"/>
              <a:gd name="connsiteY2" fmla="*/ 152400 h 304800"/>
              <a:gd name="connsiteX3" fmla="*/ 2057400 w 4038600"/>
              <a:gd name="connsiteY3" fmla="*/ 152400 h 304800"/>
              <a:gd name="connsiteX4" fmla="*/ 4038600 w 4038600"/>
              <a:gd name="connsiteY4" fmla="*/ 304800 h 304800"/>
              <a:gd name="connsiteX5" fmla="*/ 0 w 4038600"/>
              <a:gd name="connsiteY5" fmla="*/ 304800 h 304800"/>
              <a:gd name="connsiteX6" fmla="*/ 1905000 w 4038600"/>
              <a:gd name="connsiteY6" fmla="*/ 152400 h 304800"/>
              <a:gd name="connsiteX7" fmla="*/ 1524000 w 4038600"/>
              <a:gd name="connsiteY7" fmla="*/ 152400 h 304800"/>
              <a:gd name="connsiteX0" fmla="*/ 1219200 w 4038600"/>
              <a:gd name="connsiteY0" fmla="*/ 152400 h 304800"/>
              <a:gd name="connsiteX1" fmla="*/ 1981200 w 4038600"/>
              <a:gd name="connsiteY1" fmla="*/ 0 h 304800"/>
              <a:gd name="connsiteX2" fmla="*/ 2362200 w 4038600"/>
              <a:gd name="connsiteY2" fmla="*/ 152400 h 304800"/>
              <a:gd name="connsiteX3" fmla="*/ 2057400 w 4038600"/>
              <a:gd name="connsiteY3" fmla="*/ 152400 h 304800"/>
              <a:gd name="connsiteX4" fmla="*/ 4038600 w 4038600"/>
              <a:gd name="connsiteY4" fmla="*/ 304800 h 304800"/>
              <a:gd name="connsiteX5" fmla="*/ 0 w 4038600"/>
              <a:gd name="connsiteY5" fmla="*/ 304800 h 304800"/>
              <a:gd name="connsiteX6" fmla="*/ 1905000 w 4038600"/>
              <a:gd name="connsiteY6" fmla="*/ 152400 h 304800"/>
              <a:gd name="connsiteX7" fmla="*/ 1219200 w 4038600"/>
              <a:gd name="connsiteY7" fmla="*/ 152400 h 304800"/>
              <a:gd name="connsiteX0" fmla="*/ 1219200 w 4038600"/>
              <a:gd name="connsiteY0" fmla="*/ 152400 h 304800"/>
              <a:gd name="connsiteX1" fmla="*/ 1981200 w 4038600"/>
              <a:gd name="connsiteY1" fmla="*/ 0 h 304800"/>
              <a:gd name="connsiteX2" fmla="*/ 2743200 w 4038600"/>
              <a:gd name="connsiteY2" fmla="*/ 152400 h 304800"/>
              <a:gd name="connsiteX3" fmla="*/ 2057400 w 4038600"/>
              <a:gd name="connsiteY3" fmla="*/ 152400 h 304800"/>
              <a:gd name="connsiteX4" fmla="*/ 4038600 w 4038600"/>
              <a:gd name="connsiteY4" fmla="*/ 304800 h 304800"/>
              <a:gd name="connsiteX5" fmla="*/ 0 w 4038600"/>
              <a:gd name="connsiteY5" fmla="*/ 304800 h 304800"/>
              <a:gd name="connsiteX6" fmla="*/ 1905000 w 4038600"/>
              <a:gd name="connsiteY6" fmla="*/ 152400 h 304800"/>
              <a:gd name="connsiteX7" fmla="*/ 1219200 w 4038600"/>
              <a:gd name="connsiteY7" fmla="*/ 152400 h 304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38600" h="304800">
                <a:moveTo>
                  <a:pt x="1219200" y="152400"/>
                </a:moveTo>
                <a:lnTo>
                  <a:pt x="1981200" y="0"/>
                </a:lnTo>
                <a:lnTo>
                  <a:pt x="2743200" y="152400"/>
                </a:lnTo>
                <a:lnTo>
                  <a:pt x="2057400" y="152400"/>
                </a:lnTo>
                <a:lnTo>
                  <a:pt x="4038600" y="304800"/>
                </a:lnTo>
                <a:lnTo>
                  <a:pt x="0" y="304800"/>
                </a:lnTo>
                <a:lnTo>
                  <a:pt x="1905000" y="152400"/>
                </a:lnTo>
                <a:lnTo>
                  <a:pt x="1219200" y="152400"/>
                </a:lnTo>
                <a:close/>
              </a:path>
            </a:pathLst>
          </a:custGeom>
          <a:gradFill>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71" name="TextBox 70"/>
          <p:cNvSpPr txBox="1"/>
          <p:nvPr/>
        </p:nvSpPr>
        <p:spPr>
          <a:xfrm>
            <a:off x="2971801" y="3879532"/>
            <a:ext cx="4419599" cy="692468"/>
          </a:xfrm>
          <a:prstGeom prst="ellipse">
            <a:avLst/>
          </a:prstGeom>
        </p:spPr>
        <p:style>
          <a:lnRef idx="0">
            <a:schemeClr val="accent2"/>
          </a:lnRef>
          <a:fillRef idx="3">
            <a:schemeClr val="accent2"/>
          </a:fillRef>
          <a:effectRef idx="3">
            <a:schemeClr val="accent2"/>
          </a:effectRef>
          <a:fontRef idx="minor">
            <a:schemeClr val="lt1"/>
          </a:fontRef>
        </p:style>
        <p:txBody>
          <a:bodyPr wrap="square" tIns="0" bIns="0" rtlCol="0">
            <a:spAutoFit/>
          </a:bodyPr>
          <a:lstStyle/>
          <a:p>
            <a:pPr algn="ctr"/>
            <a:r>
              <a:rPr lang="en-US"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HCA JCMOTF</a:t>
            </a:r>
            <a:endParaRPr lang="en-US"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72" name="Slide Number Placeholder 71"/>
          <p:cNvSpPr>
            <a:spLocks noGrp="1"/>
          </p:cNvSpPr>
          <p:nvPr>
            <p:ph type="sldNum" sz="quarter" idx="12"/>
          </p:nvPr>
        </p:nvSpPr>
        <p:spPr>
          <a:xfrm>
            <a:off x="6934200" y="6492875"/>
            <a:ext cx="2133600" cy="365125"/>
          </a:xfrm>
        </p:spPr>
        <p:txBody>
          <a:bodyPr/>
          <a:lstStyle/>
          <a:p>
            <a:fld id="{224F41D1-165D-4ED8-80AB-2D07EE4FECB9}" type="slidenum">
              <a:rPr lang="en-US" smtClean="0">
                <a:solidFill>
                  <a:schemeClr val="tx1"/>
                </a:solidFill>
              </a:rPr>
              <a:pPr/>
              <a:t>16</a:t>
            </a:fld>
            <a:endParaRPr lang="en-US" dirty="0">
              <a:solidFill>
                <a:schemeClr val="tx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Reference Slides</a:t>
            </a:r>
            <a:endParaRPr lang="en-US" dirty="0"/>
          </a:p>
        </p:txBody>
      </p:sp>
      <p:sp>
        <p:nvSpPr>
          <p:cNvPr id="7" name="Slide Number Placeholder 6"/>
          <p:cNvSpPr>
            <a:spLocks noGrp="1"/>
          </p:cNvSpPr>
          <p:nvPr>
            <p:ph type="sldNum" sz="quarter" idx="12"/>
          </p:nvPr>
        </p:nvSpPr>
        <p:spPr>
          <a:xfrm>
            <a:off x="6934200" y="6492875"/>
            <a:ext cx="2133600" cy="365125"/>
          </a:xfrm>
        </p:spPr>
        <p:txBody>
          <a:bodyPr/>
          <a:lstStyle/>
          <a:p>
            <a:fld id="{224F41D1-165D-4ED8-80AB-2D07EE4FECB9}" type="slidenum">
              <a:rPr lang="en-US" smtClean="0">
                <a:solidFill>
                  <a:schemeClr val="tx1"/>
                </a:solidFill>
              </a:rPr>
              <a:pPr/>
              <a:t>17</a:t>
            </a:fld>
            <a:endParaRPr lang="en-US" dirty="0">
              <a:solidFill>
                <a:schemeClr val="tx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to Action Cycle</a:t>
            </a:r>
            <a:endParaRPr lang="en-US" dirty="0"/>
          </a:p>
        </p:txBody>
      </p:sp>
      <p:sp>
        <p:nvSpPr>
          <p:cNvPr id="14" name="Content Placeholder 13"/>
          <p:cNvSpPr>
            <a:spLocks noGrp="1"/>
          </p:cNvSpPr>
          <p:nvPr>
            <p:ph idx="1"/>
          </p:nvPr>
        </p:nvSpPr>
        <p:spPr>
          <a:xfrm>
            <a:off x="457200" y="3094037"/>
            <a:ext cx="8229600" cy="3459163"/>
          </a:xfrm>
        </p:spPr>
        <p:txBody>
          <a:bodyPr>
            <a:normAutofit/>
          </a:bodyPr>
          <a:lstStyle/>
          <a:p>
            <a:r>
              <a:rPr lang="en-US" dirty="0" smtClean="0"/>
              <a:t>Data is the foundation for the Decision that leads to Action</a:t>
            </a:r>
          </a:p>
          <a:p>
            <a:r>
              <a:rPr lang="en-US" dirty="0" smtClean="0"/>
              <a:t>Data must be collected </a:t>
            </a:r>
            <a:r>
              <a:rPr lang="en-US" u="sng" dirty="0" smtClean="0"/>
              <a:t>early</a:t>
            </a:r>
            <a:r>
              <a:rPr lang="en-US" dirty="0" smtClean="0"/>
              <a:t>, </a:t>
            </a:r>
            <a:r>
              <a:rPr lang="en-US" u="sng" dirty="0" smtClean="0"/>
              <a:t>widely</a:t>
            </a:r>
            <a:r>
              <a:rPr lang="en-US" dirty="0" smtClean="0"/>
              <a:t> and </a:t>
            </a:r>
            <a:r>
              <a:rPr lang="en-US" u="sng" dirty="0" smtClean="0"/>
              <a:t>frequently</a:t>
            </a:r>
            <a:r>
              <a:rPr lang="en-US" dirty="0" smtClean="0"/>
              <a:t> to create that foundation</a:t>
            </a:r>
          </a:p>
        </p:txBody>
      </p:sp>
      <p:grpSp>
        <p:nvGrpSpPr>
          <p:cNvPr id="3" name="Group 18"/>
          <p:cNvGrpSpPr/>
          <p:nvPr/>
        </p:nvGrpSpPr>
        <p:grpSpPr>
          <a:xfrm>
            <a:off x="381000" y="1676400"/>
            <a:ext cx="8458200" cy="1143000"/>
            <a:chOff x="609600" y="2438400"/>
            <a:chExt cx="8458200" cy="1143000"/>
          </a:xfrm>
        </p:grpSpPr>
        <p:sp>
          <p:nvSpPr>
            <p:cNvPr id="15" name="Chevron 14"/>
            <p:cNvSpPr/>
            <p:nvPr/>
          </p:nvSpPr>
          <p:spPr>
            <a:xfrm>
              <a:off x="609600" y="2438400"/>
              <a:ext cx="7162800" cy="1143000"/>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dirty="0" smtClean="0">
                  <a:solidFill>
                    <a:schemeClr val="bg1"/>
                  </a:solidFill>
                </a:rPr>
                <a:t>Data</a:t>
              </a:r>
              <a:endParaRPr lang="en-US" sz="4000" dirty="0">
                <a:solidFill>
                  <a:schemeClr val="bg1"/>
                </a:solidFill>
              </a:endParaRPr>
            </a:p>
          </p:txBody>
        </p:sp>
        <p:sp>
          <p:nvSpPr>
            <p:cNvPr id="16" name="Chevron 15"/>
            <p:cNvSpPr/>
            <p:nvPr/>
          </p:nvSpPr>
          <p:spPr>
            <a:xfrm>
              <a:off x="2209800" y="2667000"/>
              <a:ext cx="5562600" cy="685800"/>
            </a:xfrm>
            <a:prstGeom prst="chevr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smtClean="0">
                  <a:solidFill>
                    <a:schemeClr val="bg1"/>
                  </a:solidFill>
                </a:rPr>
                <a:t>Information</a:t>
              </a:r>
              <a:endParaRPr lang="en-US" sz="2400" dirty="0">
                <a:solidFill>
                  <a:schemeClr val="bg1"/>
                </a:solidFill>
              </a:endParaRPr>
            </a:p>
          </p:txBody>
        </p:sp>
        <p:sp>
          <p:nvSpPr>
            <p:cNvPr id="17" name="Chevron 16"/>
            <p:cNvSpPr/>
            <p:nvPr/>
          </p:nvSpPr>
          <p:spPr>
            <a:xfrm>
              <a:off x="4495800" y="2779060"/>
              <a:ext cx="3276600" cy="457200"/>
            </a:xfrm>
            <a:prstGeom prst="chevron">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bg1"/>
                  </a:solidFill>
                </a:rPr>
                <a:t>Knowledge</a:t>
              </a:r>
              <a:endParaRPr lang="en-US" dirty="0">
                <a:solidFill>
                  <a:schemeClr val="bg1"/>
                </a:solidFill>
              </a:endParaRPr>
            </a:p>
          </p:txBody>
        </p:sp>
        <p:sp>
          <p:nvSpPr>
            <p:cNvPr id="18" name="Chevron 17"/>
            <p:cNvSpPr/>
            <p:nvPr/>
          </p:nvSpPr>
          <p:spPr>
            <a:xfrm>
              <a:off x="6257365" y="2859740"/>
              <a:ext cx="1524000" cy="304800"/>
            </a:xfrm>
            <a:prstGeom prst="chevron">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rPr>
                <a:t>Decision</a:t>
              </a:r>
              <a:endParaRPr lang="en-US" dirty="0">
                <a:solidFill>
                  <a:schemeClr val="bg1"/>
                </a:solidFill>
              </a:endParaRPr>
            </a:p>
          </p:txBody>
        </p:sp>
        <p:sp>
          <p:nvSpPr>
            <p:cNvPr id="7" name="Curved Down Arrow 6"/>
            <p:cNvSpPr/>
            <p:nvPr/>
          </p:nvSpPr>
          <p:spPr>
            <a:xfrm>
              <a:off x="2590800" y="2438400"/>
              <a:ext cx="1371600" cy="381000"/>
            </a:xfrm>
            <a:prstGeom prst="curvedDownArrow">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Curved Down Arrow 7"/>
            <p:cNvSpPr/>
            <p:nvPr/>
          </p:nvSpPr>
          <p:spPr>
            <a:xfrm flipV="1">
              <a:off x="990600" y="3200400"/>
              <a:ext cx="1371600" cy="381000"/>
            </a:xfrm>
            <a:prstGeom prst="curvedDownArrow">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Curved Down Arrow 8"/>
            <p:cNvSpPr/>
            <p:nvPr/>
          </p:nvSpPr>
          <p:spPr>
            <a:xfrm flipV="1">
              <a:off x="4114800" y="3200400"/>
              <a:ext cx="1371600" cy="381000"/>
            </a:xfrm>
            <a:prstGeom prst="curvedDownArrow">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Curved Down Arrow 9"/>
            <p:cNvSpPr/>
            <p:nvPr/>
          </p:nvSpPr>
          <p:spPr>
            <a:xfrm>
              <a:off x="5638800" y="2438400"/>
              <a:ext cx="1371600" cy="381000"/>
            </a:xfrm>
            <a:prstGeom prst="curvedDownArrow">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Explosion 1 11"/>
            <p:cNvSpPr/>
            <p:nvPr/>
          </p:nvSpPr>
          <p:spPr>
            <a:xfrm>
              <a:off x="7696200" y="2487705"/>
              <a:ext cx="1371600" cy="990600"/>
            </a:xfrm>
            <a:prstGeom prst="irregularSeal1">
              <a:avLst/>
            </a:prstGeom>
            <a:solidFill>
              <a:srgbClr val="FFFF0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Action</a:t>
              </a:r>
              <a:endParaRPr lang="en-US" sz="1600" dirty="0">
                <a:solidFill>
                  <a:schemeClr val="tx1"/>
                </a:solidFill>
              </a:endParaRPr>
            </a:p>
          </p:txBody>
        </p:sp>
      </p:grpSp>
      <p:sp>
        <p:nvSpPr>
          <p:cNvPr id="38" name="Freeform 37"/>
          <p:cNvSpPr/>
          <p:nvPr/>
        </p:nvSpPr>
        <p:spPr>
          <a:xfrm>
            <a:off x="5638800" y="1795046"/>
            <a:ext cx="880690" cy="338554"/>
          </a:xfrm>
          <a:custGeom>
            <a:avLst/>
            <a:gdLst>
              <a:gd name="connsiteX0" fmla="*/ 0 w 2533450"/>
              <a:gd name="connsiteY0" fmla="*/ 0 h 923330"/>
              <a:gd name="connsiteX1" fmla="*/ 2533450 w 2533450"/>
              <a:gd name="connsiteY1" fmla="*/ 0 h 923330"/>
              <a:gd name="connsiteX2" fmla="*/ 2533450 w 2533450"/>
              <a:gd name="connsiteY2" fmla="*/ 923330 h 923330"/>
              <a:gd name="connsiteX3" fmla="*/ 0 w 2533450"/>
              <a:gd name="connsiteY3" fmla="*/ 923330 h 923330"/>
              <a:gd name="connsiteX4" fmla="*/ 0 w 2533450"/>
              <a:gd name="connsiteY4" fmla="*/ 0 h 9233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33450" h="923330">
                <a:moveTo>
                  <a:pt x="0" y="0"/>
                </a:moveTo>
                <a:lnTo>
                  <a:pt x="2533450" y="0"/>
                </a:lnTo>
                <a:lnTo>
                  <a:pt x="2533450" y="923330"/>
                </a:lnTo>
                <a:lnTo>
                  <a:pt x="0" y="923330"/>
                </a:lnTo>
                <a:lnTo>
                  <a:pt x="0" y="0"/>
                </a:lnTo>
                <a:close/>
              </a:path>
            </a:pathLst>
          </a:custGeom>
          <a:noFill/>
        </p:spPr>
        <p:txBody>
          <a:bodyPr wrap="none" lIns="91440" tIns="45720" rIns="91440" bIns="45720">
            <a:prstTxWarp prst="textArchUp">
              <a:avLst/>
            </a:prstTxWarp>
            <a:spAutoFit/>
          </a:bodyPr>
          <a:lstStyle/>
          <a:p>
            <a:pPr algn="ctr"/>
            <a:r>
              <a:rPr lang="en-US" sz="1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Analysis</a:t>
            </a:r>
            <a:endParaRPr lang="en-US" sz="1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9" name="Freeform 38"/>
          <p:cNvSpPr/>
          <p:nvPr/>
        </p:nvSpPr>
        <p:spPr>
          <a:xfrm>
            <a:off x="2590800" y="1795046"/>
            <a:ext cx="880690" cy="338554"/>
          </a:xfrm>
          <a:custGeom>
            <a:avLst/>
            <a:gdLst>
              <a:gd name="connsiteX0" fmla="*/ 0 w 2533450"/>
              <a:gd name="connsiteY0" fmla="*/ 0 h 923330"/>
              <a:gd name="connsiteX1" fmla="*/ 2533450 w 2533450"/>
              <a:gd name="connsiteY1" fmla="*/ 0 h 923330"/>
              <a:gd name="connsiteX2" fmla="*/ 2533450 w 2533450"/>
              <a:gd name="connsiteY2" fmla="*/ 923330 h 923330"/>
              <a:gd name="connsiteX3" fmla="*/ 0 w 2533450"/>
              <a:gd name="connsiteY3" fmla="*/ 923330 h 923330"/>
              <a:gd name="connsiteX4" fmla="*/ 0 w 2533450"/>
              <a:gd name="connsiteY4" fmla="*/ 0 h 9233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33450" h="923330">
                <a:moveTo>
                  <a:pt x="0" y="0"/>
                </a:moveTo>
                <a:lnTo>
                  <a:pt x="2533450" y="0"/>
                </a:lnTo>
                <a:lnTo>
                  <a:pt x="2533450" y="923330"/>
                </a:lnTo>
                <a:lnTo>
                  <a:pt x="0" y="923330"/>
                </a:lnTo>
                <a:lnTo>
                  <a:pt x="0" y="0"/>
                </a:lnTo>
                <a:close/>
              </a:path>
            </a:pathLst>
          </a:custGeom>
          <a:noFill/>
        </p:spPr>
        <p:txBody>
          <a:bodyPr wrap="none" lIns="91440" tIns="45720" rIns="91440" bIns="45720">
            <a:prstTxWarp prst="textArchUp">
              <a:avLst/>
            </a:prstTxWarp>
            <a:spAutoFit/>
          </a:bodyPr>
          <a:lstStyle/>
          <a:p>
            <a:pPr algn="ctr"/>
            <a:r>
              <a:rPr lang="en-US" sz="1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Analysis</a:t>
            </a:r>
            <a:endParaRPr lang="en-US" sz="1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40" name="Freeform 39"/>
          <p:cNvSpPr/>
          <p:nvPr/>
        </p:nvSpPr>
        <p:spPr>
          <a:xfrm>
            <a:off x="1024310" y="2362200"/>
            <a:ext cx="880690" cy="338554"/>
          </a:xfrm>
          <a:custGeom>
            <a:avLst/>
            <a:gdLst>
              <a:gd name="connsiteX0" fmla="*/ 0 w 2533450"/>
              <a:gd name="connsiteY0" fmla="*/ 0 h 923330"/>
              <a:gd name="connsiteX1" fmla="*/ 2533450 w 2533450"/>
              <a:gd name="connsiteY1" fmla="*/ 0 h 923330"/>
              <a:gd name="connsiteX2" fmla="*/ 2533450 w 2533450"/>
              <a:gd name="connsiteY2" fmla="*/ 923330 h 923330"/>
              <a:gd name="connsiteX3" fmla="*/ 0 w 2533450"/>
              <a:gd name="connsiteY3" fmla="*/ 923330 h 923330"/>
              <a:gd name="connsiteX4" fmla="*/ 0 w 2533450"/>
              <a:gd name="connsiteY4" fmla="*/ 0 h 9233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33450" h="923330">
                <a:moveTo>
                  <a:pt x="0" y="0"/>
                </a:moveTo>
                <a:lnTo>
                  <a:pt x="2533450" y="0"/>
                </a:lnTo>
                <a:lnTo>
                  <a:pt x="2533450" y="923330"/>
                </a:lnTo>
                <a:lnTo>
                  <a:pt x="0" y="923330"/>
                </a:lnTo>
                <a:lnTo>
                  <a:pt x="0" y="0"/>
                </a:lnTo>
                <a:close/>
              </a:path>
            </a:pathLst>
          </a:custGeom>
          <a:noFill/>
        </p:spPr>
        <p:txBody>
          <a:bodyPr wrap="none" lIns="91440" tIns="45720" rIns="91440" bIns="45720">
            <a:prstTxWarp prst="textArchDown">
              <a:avLst/>
            </a:prstTxWarp>
            <a:spAutoFit/>
          </a:bodyPr>
          <a:lstStyle/>
          <a:p>
            <a:pPr algn="ctr"/>
            <a:r>
              <a:rPr lang="en-US" sz="1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Analysis</a:t>
            </a:r>
            <a:endParaRPr lang="en-US" sz="1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41" name="Freeform 40"/>
          <p:cNvSpPr/>
          <p:nvPr/>
        </p:nvSpPr>
        <p:spPr>
          <a:xfrm>
            <a:off x="4114800" y="2404646"/>
            <a:ext cx="880690" cy="338554"/>
          </a:xfrm>
          <a:custGeom>
            <a:avLst/>
            <a:gdLst>
              <a:gd name="connsiteX0" fmla="*/ 0 w 2533450"/>
              <a:gd name="connsiteY0" fmla="*/ 0 h 923330"/>
              <a:gd name="connsiteX1" fmla="*/ 2533450 w 2533450"/>
              <a:gd name="connsiteY1" fmla="*/ 0 h 923330"/>
              <a:gd name="connsiteX2" fmla="*/ 2533450 w 2533450"/>
              <a:gd name="connsiteY2" fmla="*/ 923330 h 923330"/>
              <a:gd name="connsiteX3" fmla="*/ 0 w 2533450"/>
              <a:gd name="connsiteY3" fmla="*/ 923330 h 923330"/>
              <a:gd name="connsiteX4" fmla="*/ 0 w 2533450"/>
              <a:gd name="connsiteY4" fmla="*/ 0 h 9233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33450" h="923330">
                <a:moveTo>
                  <a:pt x="0" y="0"/>
                </a:moveTo>
                <a:lnTo>
                  <a:pt x="2533450" y="0"/>
                </a:lnTo>
                <a:lnTo>
                  <a:pt x="2533450" y="923330"/>
                </a:lnTo>
                <a:lnTo>
                  <a:pt x="0" y="923330"/>
                </a:lnTo>
                <a:lnTo>
                  <a:pt x="0" y="0"/>
                </a:lnTo>
                <a:close/>
              </a:path>
            </a:pathLst>
          </a:custGeom>
          <a:noFill/>
        </p:spPr>
        <p:txBody>
          <a:bodyPr wrap="none" lIns="91440" tIns="45720" rIns="91440" bIns="45720">
            <a:prstTxWarp prst="textArchDown">
              <a:avLst/>
            </a:prstTxWarp>
            <a:spAutoFit/>
          </a:bodyPr>
          <a:lstStyle/>
          <a:p>
            <a:pPr algn="ctr"/>
            <a:r>
              <a:rPr lang="en-US" sz="1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Analysis</a:t>
            </a:r>
            <a:endParaRPr lang="en-US" sz="1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42" name="Freeform 41"/>
          <p:cNvSpPr/>
          <p:nvPr/>
        </p:nvSpPr>
        <p:spPr>
          <a:xfrm>
            <a:off x="7066520" y="2456330"/>
            <a:ext cx="880690" cy="338554"/>
          </a:xfrm>
          <a:custGeom>
            <a:avLst/>
            <a:gdLst>
              <a:gd name="connsiteX0" fmla="*/ 0 w 2533450"/>
              <a:gd name="connsiteY0" fmla="*/ 0 h 923330"/>
              <a:gd name="connsiteX1" fmla="*/ 2533450 w 2533450"/>
              <a:gd name="connsiteY1" fmla="*/ 0 h 923330"/>
              <a:gd name="connsiteX2" fmla="*/ 2533450 w 2533450"/>
              <a:gd name="connsiteY2" fmla="*/ 923330 h 923330"/>
              <a:gd name="connsiteX3" fmla="*/ 0 w 2533450"/>
              <a:gd name="connsiteY3" fmla="*/ 923330 h 923330"/>
              <a:gd name="connsiteX4" fmla="*/ 0 w 2533450"/>
              <a:gd name="connsiteY4" fmla="*/ 0 h 9233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33450" h="923330">
                <a:moveTo>
                  <a:pt x="0" y="0"/>
                </a:moveTo>
                <a:lnTo>
                  <a:pt x="2533450" y="0"/>
                </a:lnTo>
                <a:lnTo>
                  <a:pt x="2533450" y="923330"/>
                </a:lnTo>
                <a:lnTo>
                  <a:pt x="0" y="923330"/>
                </a:lnTo>
                <a:lnTo>
                  <a:pt x="0" y="0"/>
                </a:lnTo>
                <a:close/>
              </a:path>
            </a:pathLst>
          </a:custGeom>
          <a:noFill/>
        </p:spPr>
        <p:txBody>
          <a:bodyPr wrap="none" lIns="91440" tIns="45720" rIns="91440" bIns="45720">
            <a:prstTxWarp prst="textArchDown">
              <a:avLst/>
            </a:prstTxWarp>
            <a:spAutoFit/>
          </a:bodyPr>
          <a:lstStyle/>
          <a:p>
            <a:pPr algn="ctr"/>
            <a:r>
              <a:rPr lang="en-US" sz="1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Analysis</a:t>
            </a:r>
            <a:endParaRPr lang="en-US" sz="1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43" name="Curved Down Arrow 42"/>
          <p:cNvSpPr/>
          <p:nvPr/>
        </p:nvSpPr>
        <p:spPr>
          <a:xfrm flipV="1">
            <a:off x="6858000" y="2514600"/>
            <a:ext cx="1371600" cy="381000"/>
          </a:xfrm>
          <a:prstGeom prst="curvedDownArrow">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 name="Oval 19"/>
          <p:cNvSpPr/>
          <p:nvPr/>
        </p:nvSpPr>
        <p:spPr>
          <a:xfrm>
            <a:off x="1371600" y="5791200"/>
            <a:ext cx="6400800" cy="762000"/>
          </a:xfrm>
          <a:prstGeom prst="ellips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2000" dirty="0" smtClean="0"/>
              <a:t>Provided as background info on the information lifecycle</a:t>
            </a:r>
            <a:endParaRPr lang="en-US" sz="2000" dirty="0"/>
          </a:p>
        </p:txBody>
      </p:sp>
      <p:sp>
        <p:nvSpPr>
          <p:cNvPr id="21" name="Slide Number Placeholder 20"/>
          <p:cNvSpPr>
            <a:spLocks noGrp="1"/>
          </p:cNvSpPr>
          <p:nvPr>
            <p:ph type="sldNum" sz="quarter" idx="12"/>
          </p:nvPr>
        </p:nvSpPr>
        <p:spPr>
          <a:xfrm>
            <a:off x="6934200" y="6492875"/>
            <a:ext cx="2133600" cy="365125"/>
          </a:xfrm>
        </p:spPr>
        <p:txBody>
          <a:bodyPr/>
          <a:lstStyle/>
          <a:p>
            <a:fld id="{224F41D1-165D-4ED8-80AB-2D07EE4FECB9}" type="slidenum">
              <a:rPr lang="en-US" smtClean="0">
                <a:solidFill>
                  <a:schemeClr val="tx1"/>
                </a:solidFill>
              </a:rPr>
              <a:pPr/>
              <a:t>18</a:t>
            </a:fld>
            <a:endParaRPr lang="en-US" dirty="0">
              <a:solidFill>
                <a:schemeClr val="tx1"/>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MCDP 6: Command and Control Theory</a:t>
            </a:r>
            <a:endParaRPr lang="en-US" sz="3200" dirty="0"/>
          </a:p>
        </p:txBody>
      </p:sp>
      <p:pic>
        <p:nvPicPr>
          <p:cNvPr id="1027" name="Picture 3"/>
          <p:cNvPicPr>
            <a:picLocks noChangeAspect="1" noChangeArrowheads="1"/>
          </p:cNvPicPr>
          <p:nvPr/>
        </p:nvPicPr>
        <p:blipFill>
          <a:blip r:embed="rId3" cstate="print"/>
          <a:srcRect/>
          <a:stretch>
            <a:fillRect/>
          </a:stretch>
        </p:blipFill>
        <p:spPr bwMode="auto">
          <a:xfrm>
            <a:off x="5647720" y="1676400"/>
            <a:ext cx="2801560" cy="2924175"/>
          </a:xfrm>
          <a:prstGeom prst="rect">
            <a:avLst/>
          </a:prstGeom>
          <a:noFill/>
          <a:ln w="9525">
            <a:noFill/>
            <a:miter lim="800000"/>
            <a:headEnd/>
            <a:tailEnd/>
          </a:ln>
        </p:spPr>
      </p:pic>
      <p:sp>
        <p:nvSpPr>
          <p:cNvPr id="7" name="Rectangle 6"/>
          <p:cNvSpPr/>
          <p:nvPr/>
        </p:nvSpPr>
        <p:spPr>
          <a:xfrm>
            <a:off x="5486400" y="4724400"/>
            <a:ext cx="3124200" cy="923330"/>
          </a:xfrm>
          <a:prstGeom prst="rect">
            <a:avLst/>
          </a:prstGeom>
        </p:spPr>
        <p:txBody>
          <a:bodyPr wrap="square">
            <a:spAutoFit/>
          </a:bodyPr>
          <a:lstStyle/>
          <a:p>
            <a:pPr algn="ctr"/>
            <a:r>
              <a:rPr lang="en-US" b="1" dirty="0" smtClean="0"/>
              <a:t>The command and control process:</a:t>
            </a:r>
          </a:p>
          <a:p>
            <a:pPr algn="ctr"/>
            <a:r>
              <a:rPr lang="en-US" b="1" dirty="0" smtClean="0"/>
              <a:t>The OODA loop</a:t>
            </a:r>
            <a:endParaRPr lang="en-US" b="1" dirty="0"/>
          </a:p>
        </p:txBody>
      </p:sp>
      <p:pic>
        <p:nvPicPr>
          <p:cNvPr id="9" name="Picture 2"/>
          <p:cNvPicPr>
            <a:picLocks noChangeAspect="1" noChangeArrowheads="1"/>
          </p:cNvPicPr>
          <p:nvPr/>
        </p:nvPicPr>
        <p:blipFill>
          <a:blip r:embed="rId4" cstate="print"/>
          <a:srcRect/>
          <a:stretch>
            <a:fillRect/>
          </a:stretch>
        </p:blipFill>
        <p:spPr bwMode="auto">
          <a:xfrm>
            <a:off x="1123397" y="1371600"/>
            <a:ext cx="2077003" cy="4525963"/>
          </a:xfrm>
          <a:prstGeom prst="rect">
            <a:avLst/>
          </a:prstGeom>
          <a:noFill/>
          <a:ln w="9525">
            <a:noFill/>
            <a:miter lim="800000"/>
            <a:headEnd/>
            <a:tailEnd/>
          </a:ln>
        </p:spPr>
      </p:pic>
      <p:sp>
        <p:nvSpPr>
          <p:cNvPr id="10" name="TextBox 9"/>
          <p:cNvSpPr txBox="1"/>
          <p:nvPr/>
        </p:nvSpPr>
        <p:spPr>
          <a:xfrm>
            <a:off x="1133198" y="5943600"/>
            <a:ext cx="2057400" cy="584775"/>
          </a:xfrm>
          <a:prstGeom prst="rect">
            <a:avLst/>
          </a:prstGeom>
          <a:noFill/>
        </p:spPr>
        <p:txBody>
          <a:bodyPr wrap="square" rtlCol="0">
            <a:spAutoFit/>
          </a:bodyPr>
          <a:lstStyle/>
          <a:p>
            <a:pPr algn="ctr"/>
            <a:r>
              <a:rPr lang="en-US" sz="1600" b="1" dirty="0" smtClean="0"/>
              <a:t>The information hierarchy</a:t>
            </a:r>
            <a:endParaRPr lang="en-US" sz="1600" b="1" dirty="0"/>
          </a:p>
        </p:txBody>
      </p:sp>
      <p:sp>
        <p:nvSpPr>
          <p:cNvPr id="11" name="Slide Number Placeholder 10"/>
          <p:cNvSpPr>
            <a:spLocks noGrp="1"/>
          </p:cNvSpPr>
          <p:nvPr>
            <p:ph type="sldNum" sz="quarter" idx="12"/>
          </p:nvPr>
        </p:nvSpPr>
        <p:spPr>
          <a:xfrm>
            <a:off x="6934200" y="6492875"/>
            <a:ext cx="2133600" cy="365125"/>
          </a:xfrm>
        </p:spPr>
        <p:txBody>
          <a:bodyPr/>
          <a:lstStyle/>
          <a:p>
            <a:fld id="{224F41D1-165D-4ED8-80AB-2D07EE4FECB9}" type="slidenum">
              <a:rPr lang="en-US" smtClean="0">
                <a:solidFill>
                  <a:schemeClr val="tx1"/>
                </a:solidFill>
              </a:rPr>
              <a:pPr/>
              <a:t>19</a:t>
            </a:fld>
            <a:endParaRPr lang="en-US"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4"/>
          <p:cNvSpPr>
            <a:spLocks noGrp="1"/>
          </p:cNvSpPr>
          <p:nvPr>
            <p:ph type="title"/>
          </p:nvPr>
        </p:nvSpPr>
        <p:spPr/>
        <p:txBody>
          <a:bodyPr/>
          <a:lstStyle/>
          <a:p>
            <a:pPr eaLnBrk="1" hangingPunct="1"/>
            <a:r>
              <a:rPr lang="en-US" sz="3600" b="0" dirty="0" smtClean="0"/>
              <a:t>Reference: Joint Pub 3-29</a:t>
            </a:r>
          </a:p>
        </p:txBody>
      </p:sp>
      <p:sp>
        <p:nvSpPr>
          <p:cNvPr id="5123" name="Content Placeholder 5"/>
          <p:cNvSpPr>
            <a:spLocks noGrp="1"/>
          </p:cNvSpPr>
          <p:nvPr>
            <p:ph sz="half" idx="1"/>
          </p:nvPr>
        </p:nvSpPr>
        <p:spPr>
          <a:xfrm>
            <a:off x="381000" y="1295400"/>
            <a:ext cx="4114800" cy="3733800"/>
          </a:xfrm>
        </p:spPr>
        <p:txBody>
          <a:bodyPr/>
          <a:lstStyle/>
          <a:p>
            <a:pPr marL="0" indent="0" eaLnBrk="1" hangingPunct="1">
              <a:buFontTx/>
              <a:buNone/>
            </a:pPr>
            <a:r>
              <a:rPr lang="en-US" u="sng" dirty="0" smtClean="0"/>
              <a:t>Humanitarian Civic Action</a:t>
            </a:r>
          </a:p>
          <a:p>
            <a:pPr marL="0" indent="0" eaLnBrk="1" hangingPunct="1">
              <a:buFontTx/>
              <a:buNone/>
            </a:pPr>
            <a:r>
              <a:rPr lang="en-US" sz="1800" dirty="0" smtClean="0"/>
              <a:t>“… is assistance to the local populace provided in conjunction with authorized military operations…Assistance provided under these provisions </a:t>
            </a:r>
            <a:r>
              <a:rPr lang="en-US" sz="1800" b="1" dirty="0" smtClean="0"/>
              <a:t>must promote </a:t>
            </a:r>
            <a:r>
              <a:rPr lang="en-US" sz="1800" dirty="0" smtClean="0"/>
              <a:t>the security interests of both the US and the HN and </a:t>
            </a:r>
            <a:r>
              <a:rPr lang="en-US" sz="1800" b="1" dirty="0" smtClean="0"/>
              <a:t>the specific operational readiness skills of  the members of the armed forces who participate in the activities</a:t>
            </a:r>
            <a:r>
              <a:rPr lang="en-US" sz="1800" dirty="0" smtClean="0"/>
              <a:t>.”</a:t>
            </a:r>
          </a:p>
          <a:p>
            <a:pPr marL="0" indent="0" eaLnBrk="1" hangingPunct="1">
              <a:buFontTx/>
              <a:buNone/>
            </a:pPr>
            <a:endParaRPr lang="en-US" sz="1200" dirty="0" smtClean="0"/>
          </a:p>
          <a:p>
            <a:pPr marL="0" indent="0" algn="r" eaLnBrk="1" hangingPunct="1">
              <a:buFontTx/>
              <a:buNone/>
            </a:pPr>
            <a:r>
              <a:rPr lang="en-US" sz="1200" dirty="0" smtClean="0"/>
              <a:t>- JP 3-29 Foreign Humanitarian Assistance</a:t>
            </a:r>
          </a:p>
        </p:txBody>
      </p:sp>
      <p:sp>
        <p:nvSpPr>
          <p:cNvPr id="5124" name="Content Placeholder 6"/>
          <p:cNvSpPr>
            <a:spLocks noGrp="1"/>
          </p:cNvSpPr>
          <p:nvPr>
            <p:ph sz="half" idx="2"/>
          </p:nvPr>
        </p:nvSpPr>
        <p:spPr>
          <a:xfrm>
            <a:off x="4648200" y="1295400"/>
            <a:ext cx="4114800" cy="4648200"/>
          </a:xfrm>
        </p:spPr>
        <p:txBody>
          <a:bodyPr/>
          <a:lstStyle/>
          <a:p>
            <a:pPr algn="ctr" eaLnBrk="1" hangingPunct="1">
              <a:buFontTx/>
              <a:buNone/>
            </a:pPr>
            <a:r>
              <a:rPr lang="en-US" u="sng" dirty="0" smtClean="0"/>
              <a:t>Foreign Humanitarian </a:t>
            </a:r>
            <a:r>
              <a:rPr lang="en-US" u="sng" dirty="0" smtClean="0"/>
              <a:t>Assistance </a:t>
            </a:r>
            <a:r>
              <a:rPr lang="en-US" i="1" u="sng" dirty="0" smtClean="0"/>
              <a:t>(aka </a:t>
            </a:r>
            <a:r>
              <a:rPr lang="en-US" b="1" i="1" u="sng" dirty="0" smtClean="0"/>
              <a:t>HADR</a:t>
            </a:r>
            <a:r>
              <a:rPr lang="en-US" i="1" u="sng" dirty="0" smtClean="0"/>
              <a:t>)</a:t>
            </a:r>
            <a:endParaRPr lang="en-US" i="1" u="sng" dirty="0" smtClean="0"/>
          </a:p>
          <a:p>
            <a:pPr eaLnBrk="1" hangingPunct="1">
              <a:buFontTx/>
              <a:buNone/>
            </a:pPr>
            <a:r>
              <a:rPr lang="en-US" sz="1800" dirty="0" smtClean="0"/>
              <a:t>“…is conducted </a:t>
            </a:r>
            <a:r>
              <a:rPr lang="en-US" sz="1800" b="1" dirty="0" smtClean="0"/>
              <a:t>to relieve or reduce the results of natural or man-made disasters or endemic conditions…</a:t>
            </a:r>
            <a:r>
              <a:rPr lang="en-US" sz="1800" dirty="0" smtClean="0"/>
              <a:t>FHA provided by US forces is limited in scope and duration. The</a:t>
            </a:r>
            <a:r>
              <a:rPr lang="en-US" sz="1800" b="1" dirty="0" smtClean="0"/>
              <a:t> foreign assistance provided is designed to supplement or complement the efforts of the host nation (HN)</a:t>
            </a:r>
            <a:r>
              <a:rPr lang="en-US" sz="1800" dirty="0" smtClean="0"/>
              <a:t> civil authorities or agencies that may have the primary responsibility for providing that assistance.”</a:t>
            </a:r>
          </a:p>
          <a:p>
            <a:pPr algn="r" eaLnBrk="1" hangingPunct="1">
              <a:buFontTx/>
              <a:buNone/>
            </a:pPr>
            <a:r>
              <a:rPr lang="en-US" sz="1200" dirty="0" smtClean="0"/>
              <a:t>- JP 3-29 Foreign Humanitarian Assistance</a:t>
            </a:r>
          </a:p>
        </p:txBody>
      </p:sp>
      <p:sp>
        <p:nvSpPr>
          <p:cNvPr id="5125" name="Slide Number Placeholder 3"/>
          <p:cNvSpPr>
            <a:spLocks noGrp="1"/>
          </p:cNvSpPr>
          <p:nvPr>
            <p:ph type="sldNum" sz="quarter" idx="12"/>
          </p:nvPr>
        </p:nvSpPr>
        <p:spPr>
          <a:xfrm>
            <a:off x="7162800" y="6477000"/>
            <a:ext cx="1905000" cy="304800"/>
          </a:xfrm>
          <a:noFill/>
        </p:spPr>
        <p:txBody>
          <a:bodyPr/>
          <a:lstStyle/>
          <a:p>
            <a:fld id="{E4C48D21-66C3-49D3-97AF-98D2154C0DD7}" type="slidenum">
              <a:rPr lang="en-US" smtClean="0"/>
              <a:pPr/>
              <a:t>2</a:t>
            </a:fld>
            <a:endParaRPr lang="en-US" smtClean="0"/>
          </a:p>
        </p:txBody>
      </p:sp>
      <p:sp>
        <p:nvSpPr>
          <p:cNvPr id="5126" name="TextBox 7"/>
          <p:cNvSpPr txBox="1">
            <a:spLocks noChangeArrowheads="1"/>
          </p:cNvSpPr>
          <p:nvPr/>
        </p:nvSpPr>
        <p:spPr bwMode="auto">
          <a:xfrm>
            <a:off x="0" y="5715000"/>
            <a:ext cx="4572000" cy="646113"/>
          </a:xfrm>
          <a:prstGeom prst="rect">
            <a:avLst/>
          </a:prstGeom>
          <a:noFill/>
          <a:ln w="9525">
            <a:noFill/>
            <a:miter lim="800000"/>
            <a:headEnd/>
            <a:tailEnd/>
          </a:ln>
        </p:spPr>
        <p:txBody>
          <a:bodyPr>
            <a:spAutoFit/>
          </a:bodyPr>
          <a:lstStyle/>
          <a:p>
            <a:pPr algn="ctr"/>
            <a:r>
              <a:rPr lang="en-US" sz="1800" b="1" dirty="0">
                <a:latin typeface="Arial Black" pitchFamily="34" charset="0"/>
              </a:rPr>
              <a:t>HCA = resiliency through capacity building</a:t>
            </a:r>
          </a:p>
        </p:txBody>
      </p:sp>
      <p:sp>
        <p:nvSpPr>
          <p:cNvPr id="5127" name="TextBox 8"/>
          <p:cNvSpPr txBox="1">
            <a:spLocks noChangeArrowheads="1"/>
          </p:cNvSpPr>
          <p:nvPr/>
        </p:nvSpPr>
        <p:spPr bwMode="auto">
          <a:xfrm>
            <a:off x="4572000" y="5715000"/>
            <a:ext cx="4572000" cy="369888"/>
          </a:xfrm>
          <a:prstGeom prst="rect">
            <a:avLst/>
          </a:prstGeom>
          <a:noFill/>
          <a:ln w="9525">
            <a:noFill/>
            <a:miter lim="800000"/>
            <a:headEnd/>
            <a:tailEnd/>
          </a:ln>
        </p:spPr>
        <p:txBody>
          <a:bodyPr>
            <a:spAutoFit/>
          </a:bodyPr>
          <a:lstStyle/>
          <a:p>
            <a:pPr algn="ctr"/>
            <a:r>
              <a:rPr lang="en-US" sz="1800" b="1" dirty="0">
                <a:latin typeface="Arial Black" pitchFamily="34" charset="0"/>
              </a:rPr>
              <a:t>FHA = post disaster response</a:t>
            </a:r>
          </a:p>
        </p:txBody>
      </p:sp>
      <p:cxnSp>
        <p:nvCxnSpPr>
          <p:cNvPr id="11" name="Straight Connector 10"/>
          <p:cNvCxnSpPr/>
          <p:nvPr/>
        </p:nvCxnSpPr>
        <p:spPr>
          <a:xfrm rot="5400000">
            <a:off x="2360613" y="3886200"/>
            <a:ext cx="4419600" cy="0"/>
          </a:xfrm>
          <a:prstGeom prst="line">
            <a:avLst/>
          </a:prstGeom>
        </p:spPr>
        <p:style>
          <a:lnRef idx="1">
            <a:schemeClr val="dk1"/>
          </a:lnRef>
          <a:fillRef idx="0">
            <a:schemeClr val="dk1"/>
          </a:fillRef>
          <a:effectRef idx="0">
            <a:schemeClr val="dk1"/>
          </a:effectRef>
          <a:fontRef idx="minor">
            <a:schemeClr val="tx1"/>
          </a:fontRef>
        </p:style>
      </p:cxnSp>
      <p:sp>
        <p:nvSpPr>
          <p:cNvPr id="9" name="TextBox 8"/>
          <p:cNvSpPr txBox="1"/>
          <p:nvPr/>
        </p:nvSpPr>
        <p:spPr>
          <a:xfrm>
            <a:off x="3174087" y="6248400"/>
            <a:ext cx="2795827" cy="483632"/>
          </a:xfrm>
          <a:prstGeom prst="roundRect">
            <a:avLst>
              <a:gd name="adj" fmla="val 40800"/>
            </a:avLst>
          </a:prstGeom>
        </p:spPr>
        <p:style>
          <a:lnRef idx="0">
            <a:schemeClr val="accent6"/>
          </a:lnRef>
          <a:fillRef idx="3">
            <a:schemeClr val="accent6"/>
          </a:fillRef>
          <a:effectRef idx="3">
            <a:schemeClr val="accent6"/>
          </a:effectRef>
          <a:fontRef idx="minor">
            <a:schemeClr val="lt1"/>
          </a:fontRef>
        </p:style>
        <p:txBody>
          <a:bodyPr wrap="none" rtlCol="0" anchor="ctr" anchorCtr="0">
            <a:spAutoFit/>
          </a:bodyPr>
          <a:lstStyle/>
          <a:p>
            <a:pPr algn="ctr"/>
            <a:r>
              <a:rPr lang="en-US" dirty="0" smtClean="0">
                <a:latin typeface="Arial Black" pitchFamily="34" charset="0"/>
              </a:rPr>
              <a:t>HCA  Mirrors  HADR</a:t>
            </a:r>
            <a:endParaRPr lang="en-US" dirty="0">
              <a:latin typeface="Arial Black"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itle 2"/>
          <p:cNvSpPr>
            <a:spLocks noGrp="1"/>
          </p:cNvSpPr>
          <p:nvPr>
            <p:ph type="title"/>
          </p:nvPr>
        </p:nvSpPr>
        <p:spPr>
          <a:xfrm>
            <a:off x="1295400" y="381000"/>
            <a:ext cx="8229600" cy="639763"/>
          </a:xfrm>
        </p:spPr>
        <p:txBody>
          <a:bodyPr lIns="91440" tIns="45720" rIns="91440" bIns="45720" anchor="t"/>
          <a:lstStyle/>
          <a:p>
            <a:r>
              <a:rPr sz="4000" dirty="0">
                <a:ea typeface="ＭＳ Ｐゴシック" charset="-128"/>
              </a:rPr>
              <a:t>Situation</a:t>
            </a:r>
          </a:p>
        </p:txBody>
      </p:sp>
      <p:sp>
        <p:nvSpPr>
          <p:cNvPr id="6146" name="Content Placeholder 1"/>
          <p:cNvSpPr>
            <a:spLocks noGrp="1"/>
          </p:cNvSpPr>
          <p:nvPr>
            <p:ph idx="1"/>
          </p:nvPr>
        </p:nvSpPr>
        <p:spPr>
          <a:xfrm>
            <a:off x="457200" y="1295400"/>
            <a:ext cx="8229600" cy="5287963"/>
          </a:xfrm>
        </p:spPr>
        <p:txBody>
          <a:bodyPr lIns="91440" tIns="45720" rIns="91440" bIns="45720"/>
          <a:lstStyle/>
          <a:p>
            <a:r>
              <a:rPr lang="en-US" sz="2800" dirty="0" smtClean="0"/>
              <a:t>Frequent HCA and </a:t>
            </a:r>
            <a:r>
              <a:rPr lang="en-US" sz="2800" dirty="0" smtClean="0"/>
              <a:t>HADR </a:t>
            </a:r>
            <a:r>
              <a:rPr lang="en-US" sz="2800" dirty="0" smtClean="0"/>
              <a:t>events in PACOM AOR.</a:t>
            </a:r>
          </a:p>
          <a:p>
            <a:pPr>
              <a:buFontTx/>
              <a:buNone/>
            </a:pPr>
            <a:endParaRPr lang="en-US" sz="1600" dirty="0" smtClean="0"/>
          </a:p>
          <a:p>
            <a:r>
              <a:rPr lang="en-US" sz="2800" dirty="0" smtClean="0"/>
              <a:t>MARFORPAC is traditionally PACOM’s lead for </a:t>
            </a:r>
            <a:r>
              <a:rPr lang="en-US" sz="2800" dirty="0" smtClean="0"/>
              <a:t>HADR </a:t>
            </a:r>
            <a:r>
              <a:rPr lang="en-US" sz="2800" dirty="0" smtClean="0"/>
              <a:t>planning.</a:t>
            </a:r>
          </a:p>
          <a:p>
            <a:endParaRPr lang="en-US" sz="2800" dirty="0" smtClean="0"/>
          </a:p>
          <a:p>
            <a:r>
              <a:rPr lang="en-US" sz="2800" dirty="0" smtClean="0"/>
              <a:t>III MEF is traditionally designated as the JTF in support of </a:t>
            </a:r>
            <a:r>
              <a:rPr lang="en-US" sz="2800" dirty="0" smtClean="0"/>
              <a:t>HADR </a:t>
            </a:r>
            <a:endParaRPr lang="en-US" sz="2800" dirty="0" smtClean="0"/>
          </a:p>
          <a:p>
            <a:endParaRPr lang="en-US" sz="2800" dirty="0" smtClean="0"/>
          </a:p>
          <a:p>
            <a:r>
              <a:rPr lang="en-US" sz="2800" dirty="0" smtClean="0"/>
              <a:t> MEC facilitates S&amp;T experimentation &amp; bridges the  gap between technical capability and </a:t>
            </a:r>
            <a:r>
              <a:rPr lang="en-US" sz="2800" dirty="0" err="1" smtClean="0"/>
              <a:t>warfighter</a:t>
            </a:r>
            <a:r>
              <a:rPr lang="en-US" sz="2800" dirty="0" smtClean="0"/>
              <a:t> requirements.</a:t>
            </a:r>
          </a:p>
        </p:txBody>
      </p:sp>
      <p:sp>
        <p:nvSpPr>
          <p:cNvPr id="4" name="Slide Number Placeholder 3"/>
          <p:cNvSpPr>
            <a:spLocks noGrp="1"/>
          </p:cNvSpPr>
          <p:nvPr>
            <p:ph type="sldNum" sz="quarter" idx="12"/>
          </p:nvPr>
        </p:nvSpPr>
        <p:spPr/>
        <p:txBody>
          <a:bodyPr/>
          <a:lstStyle/>
          <a:p>
            <a:pPr>
              <a:defRPr/>
            </a:pPr>
            <a:fld id="{2D3D0FAE-0FF4-4C65-A627-E0CFCC5AD5AD}" type="slidenum">
              <a:rPr lang="en-US" smtClean="0">
                <a:solidFill>
                  <a:srgbClr val="000000"/>
                </a:solidFill>
              </a:rPr>
              <a:pPr>
                <a:defRPr/>
              </a:pPr>
              <a:t>3</a:t>
            </a:fld>
            <a:endParaRPr lang="en-US">
              <a:solidFill>
                <a:srgbClr val="00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752600" y="304800"/>
            <a:ext cx="6400800" cy="762000"/>
          </a:xfrm>
        </p:spPr>
        <p:txBody>
          <a:bodyPr/>
          <a:lstStyle/>
          <a:p>
            <a:pPr algn="ctr" eaLnBrk="1" hangingPunct="1"/>
            <a:r>
              <a:rPr lang="en-US" dirty="0" smtClean="0">
                <a:ea typeface="ＭＳ Ｐゴシック" charset="-128"/>
              </a:rPr>
              <a:t>HADR</a:t>
            </a:r>
            <a:r>
              <a:rPr dirty="0" smtClean="0">
                <a:ea typeface="ＭＳ Ｐゴシック" charset="-128"/>
              </a:rPr>
              <a:t> </a:t>
            </a:r>
            <a:r>
              <a:rPr dirty="0">
                <a:ea typeface="ＭＳ Ｐゴシック" charset="-128"/>
              </a:rPr>
              <a:t>Experimentation Plan </a:t>
            </a:r>
          </a:p>
        </p:txBody>
      </p:sp>
      <p:sp>
        <p:nvSpPr>
          <p:cNvPr id="3" name="Content Placeholder 2"/>
          <p:cNvSpPr>
            <a:spLocks noGrp="1"/>
          </p:cNvSpPr>
          <p:nvPr>
            <p:ph idx="1"/>
          </p:nvPr>
        </p:nvSpPr>
        <p:spPr/>
        <p:txBody>
          <a:bodyPr/>
          <a:lstStyle/>
          <a:p>
            <a:pPr marL="684128" indent="-230159" eaLnBrk="1" hangingPunct="1">
              <a:defRPr/>
            </a:pPr>
            <a:r>
              <a:rPr lang="en-US" dirty="0" smtClean="0">
                <a:ea typeface="+mn-ea"/>
              </a:rPr>
              <a:t>HCA </a:t>
            </a:r>
            <a:r>
              <a:rPr lang="en-US" dirty="0" smtClean="0">
                <a:ea typeface="+mn-ea"/>
              </a:rPr>
              <a:t>events </a:t>
            </a:r>
            <a:r>
              <a:rPr lang="en-US" dirty="0" smtClean="0">
                <a:ea typeface="+mn-ea"/>
              </a:rPr>
              <a:t>consist of many </a:t>
            </a:r>
            <a:r>
              <a:rPr lang="en-US" dirty="0" smtClean="0">
                <a:ea typeface="+mn-ea"/>
              </a:rPr>
              <a:t>tactical tasks </a:t>
            </a:r>
            <a:r>
              <a:rPr lang="en-US" dirty="0" smtClean="0">
                <a:ea typeface="+mn-ea"/>
              </a:rPr>
              <a:t>that are executed at the small unit level in </a:t>
            </a:r>
            <a:r>
              <a:rPr lang="en-US" dirty="0" smtClean="0">
                <a:ea typeface="+mn-ea"/>
              </a:rPr>
              <a:t>the </a:t>
            </a:r>
            <a:r>
              <a:rPr lang="en-US" dirty="0" smtClean="0">
                <a:ea typeface="+mn-ea"/>
              </a:rPr>
              <a:t>field </a:t>
            </a:r>
          </a:p>
          <a:p>
            <a:pPr marL="1084178" lvl="1" indent="-230159" eaLnBrk="1" hangingPunct="1">
              <a:buFont typeface="Wingdings" pitchFamily="2" charset="2"/>
              <a:buChar char="v"/>
              <a:defRPr/>
            </a:pPr>
            <a:r>
              <a:rPr lang="en-US" i="1" dirty="0" smtClean="0">
                <a:ea typeface="+mn-ea"/>
              </a:rPr>
              <a:t>Live</a:t>
            </a:r>
            <a:r>
              <a:rPr lang="en-US" dirty="0" smtClean="0">
                <a:ea typeface="+mn-ea"/>
              </a:rPr>
              <a:t> training</a:t>
            </a:r>
          </a:p>
          <a:p>
            <a:pPr marL="684128" indent="-230159" eaLnBrk="1" hangingPunct="1">
              <a:defRPr/>
            </a:pPr>
            <a:r>
              <a:rPr lang="en-US" dirty="0" smtClean="0">
                <a:ea typeface="+mn-ea"/>
              </a:rPr>
              <a:t>Command Post Exercises (CPX) consist of tactical and operational levels of command and control staff training</a:t>
            </a:r>
          </a:p>
          <a:p>
            <a:pPr marL="1084178" lvl="1" indent="-230159" eaLnBrk="1" hangingPunct="1">
              <a:buFont typeface="Wingdings" pitchFamily="2" charset="2"/>
              <a:buChar char="v"/>
              <a:defRPr/>
            </a:pPr>
            <a:r>
              <a:rPr lang="en-US" i="1" dirty="0" smtClean="0">
                <a:ea typeface="+mn-ea"/>
              </a:rPr>
              <a:t>Constructive</a:t>
            </a:r>
            <a:r>
              <a:rPr lang="en-US" dirty="0" smtClean="0">
                <a:ea typeface="+mn-ea"/>
              </a:rPr>
              <a:t> training</a:t>
            </a:r>
            <a:endParaRPr lang="en-US" dirty="0" smtClean="0">
              <a:ea typeface="+mn-ea"/>
            </a:endParaRPr>
          </a:p>
          <a:p>
            <a:pPr marL="684128" indent="-230159" eaLnBrk="1" hangingPunct="1">
              <a:defRPr/>
            </a:pPr>
            <a:r>
              <a:rPr lang="en-US" dirty="0" smtClean="0"/>
              <a:t>Limited HADR training opportunities linking </a:t>
            </a:r>
            <a:r>
              <a:rPr lang="en-US" i="1" dirty="0" smtClean="0"/>
              <a:t>Live</a:t>
            </a:r>
            <a:r>
              <a:rPr lang="en-US" dirty="0" smtClean="0"/>
              <a:t> to </a:t>
            </a:r>
            <a:r>
              <a:rPr lang="en-US" i="1" dirty="0" smtClean="0"/>
              <a:t>Constructive</a:t>
            </a:r>
            <a:endParaRPr lang="en-US" b="1" dirty="0" smtClean="0"/>
          </a:p>
          <a:p>
            <a:pPr marL="684128" indent="-230159" eaLnBrk="1" hangingPunct="1">
              <a:defRPr/>
            </a:pPr>
            <a:r>
              <a:rPr lang="en-US" b="1" dirty="0" smtClean="0"/>
              <a:t>Shadow Exercise (</a:t>
            </a:r>
            <a:r>
              <a:rPr lang="en-US" b="1" dirty="0" err="1" smtClean="0"/>
              <a:t>ShadowX</a:t>
            </a:r>
            <a:r>
              <a:rPr lang="en-US" b="1" dirty="0" smtClean="0"/>
              <a:t>) concept:</a:t>
            </a:r>
            <a:r>
              <a:rPr lang="en-US" dirty="0" smtClean="0"/>
              <a:t> Use HCA events for HADR training and experimentation to provide </a:t>
            </a:r>
            <a:r>
              <a:rPr lang="en-US" i="1" dirty="0" smtClean="0"/>
              <a:t>Live</a:t>
            </a:r>
            <a:r>
              <a:rPr lang="en-US" dirty="0" smtClean="0"/>
              <a:t> input to </a:t>
            </a:r>
            <a:r>
              <a:rPr lang="en-US" i="1" dirty="0" smtClean="0"/>
              <a:t>Constructive</a:t>
            </a:r>
            <a:r>
              <a:rPr lang="en-US" dirty="0" smtClean="0"/>
              <a:t> training</a:t>
            </a:r>
            <a:endParaRPr lang="en-US" b="1" dirty="0" smtClean="0"/>
          </a:p>
          <a:p>
            <a:pPr marL="684128" indent="-230159" eaLnBrk="1" hangingPunct="1">
              <a:defRPr/>
            </a:pPr>
            <a:endParaRPr lang="en-US" dirty="0" smtClean="0">
              <a:ea typeface="+mn-ea"/>
            </a:endParaRPr>
          </a:p>
          <a:p>
            <a:pPr marL="684128" indent="-230159" eaLnBrk="1" hangingPunct="1">
              <a:defRPr/>
            </a:pPr>
            <a:endParaRPr lang="en-US" dirty="0" smtClean="0">
              <a:ea typeface="+mn-ea"/>
            </a:endParaRPr>
          </a:p>
        </p:txBody>
      </p:sp>
      <p:sp>
        <p:nvSpPr>
          <p:cNvPr id="7172" name="Slide Number Placeholder 3"/>
          <p:cNvSpPr>
            <a:spLocks noGrp="1"/>
          </p:cNvSpPr>
          <p:nvPr>
            <p:ph type="sldNum" sz="quarter" idx="12"/>
          </p:nvPr>
        </p:nvSpPr>
        <p:spPr>
          <a:noFill/>
        </p:spPr>
        <p:txBody>
          <a:bodyPr/>
          <a:lstStyle/>
          <a:p>
            <a:fld id="{8AB0C5EE-2917-4074-AA37-0FD6C083C24F}" type="slidenum">
              <a:rPr lang="en-US" smtClean="0"/>
              <a:pPr/>
              <a:t>4</a:t>
            </a:fld>
            <a:endParaRPr 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Rounded Rectangle 45"/>
          <p:cNvSpPr/>
          <p:nvPr/>
        </p:nvSpPr>
        <p:spPr>
          <a:xfrm>
            <a:off x="152400" y="1828800"/>
            <a:ext cx="1828800" cy="1600200"/>
          </a:xfrm>
          <a:prstGeom prst="roundRect">
            <a:avLst/>
          </a:prstGeom>
          <a:ln/>
        </p:spPr>
        <p:style>
          <a:lnRef idx="1">
            <a:schemeClr val="accent4"/>
          </a:lnRef>
          <a:fillRef idx="2">
            <a:schemeClr val="accent4"/>
          </a:fillRef>
          <a:effectRef idx="1">
            <a:schemeClr val="accent4"/>
          </a:effectRef>
          <a:fontRef idx="minor">
            <a:schemeClr val="dk1"/>
          </a:fontRef>
        </p:style>
        <p:txBody>
          <a:bodyPr anchor="ctr"/>
          <a:lstStyle/>
          <a:p>
            <a:pPr algn="ctr" fontAlgn="base">
              <a:spcBef>
                <a:spcPct val="0"/>
              </a:spcBef>
              <a:spcAft>
                <a:spcPct val="0"/>
              </a:spcAft>
            </a:pPr>
            <a:r>
              <a:rPr lang="en-US" sz="1600" i="1" dirty="0" smtClean="0">
                <a:solidFill>
                  <a:schemeClr val="accent6"/>
                </a:solidFill>
                <a:latin typeface="Calibri" pitchFamily="34" charset="0"/>
                <a:ea typeface="ＭＳ Ｐゴシック" charset="-128"/>
                <a:cs typeface="Arial" pitchFamily="34" charset="0"/>
              </a:rPr>
              <a:t>Use CG &amp; BK HCA </a:t>
            </a:r>
            <a:r>
              <a:rPr lang="en-US" sz="1600" i="1" dirty="0" smtClean="0">
                <a:solidFill>
                  <a:schemeClr val="accent6"/>
                </a:solidFill>
                <a:latin typeface="Calibri" pitchFamily="34" charset="0"/>
                <a:ea typeface="ＭＳ Ｐゴシック" charset="-128"/>
                <a:cs typeface="Arial" pitchFamily="34" charset="0"/>
              </a:rPr>
              <a:t>to </a:t>
            </a:r>
            <a:r>
              <a:rPr lang="en-US" sz="1600" i="1" dirty="0" smtClean="0">
                <a:solidFill>
                  <a:schemeClr val="accent6"/>
                </a:solidFill>
                <a:latin typeface="Calibri" pitchFamily="34" charset="0"/>
                <a:ea typeface="ＭＳ Ｐゴシック" charset="-128"/>
                <a:cs typeface="Arial" pitchFamily="34" charset="0"/>
              </a:rPr>
              <a:t>drive </a:t>
            </a:r>
            <a:r>
              <a:rPr lang="en-US" sz="1600" i="1" dirty="0" smtClean="0">
                <a:solidFill>
                  <a:schemeClr val="accent6"/>
                </a:solidFill>
                <a:latin typeface="Calibri" pitchFamily="34" charset="0"/>
                <a:ea typeface="ＭＳ Ｐゴシック" charset="-128"/>
                <a:cs typeface="Arial" pitchFamily="34" charset="0"/>
              </a:rPr>
              <a:t>HADR Technology </a:t>
            </a:r>
            <a:r>
              <a:rPr lang="en-US" sz="1600" i="1" dirty="0" smtClean="0">
                <a:solidFill>
                  <a:schemeClr val="accent6"/>
                </a:solidFill>
                <a:latin typeface="Calibri" pitchFamily="34" charset="0"/>
                <a:ea typeface="ＭＳ Ｐゴシック" charset="-128"/>
                <a:cs typeface="Arial" pitchFamily="34" charset="0"/>
              </a:rPr>
              <a:t>Insertion &amp; Training </a:t>
            </a:r>
            <a:endParaRPr lang="en-US" sz="1600" i="1" dirty="0">
              <a:solidFill>
                <a:schemeClr val="accent6"/>
              </a:solidFill>
              <a:latin typeface="Arial" pitchFamily="34" charset="0"/>
              <a:ea typeface="ＭＳ Ｐゴシック" charset="-128"/>
              <a:cs typeface="Arial" pitchFamily="34" charset="0"/>
            </a:endParaRPr>
          </a:p>
        </p:txBody>
      </p:sp>
      <p:cxnSp>
        <p:nvCxnSpPr>
          <p:cNvPr id="108" name="Shape 79"/>
          <p:cNvCxnSpPr>
            <a:stCxn id="8212" idx="0"/>
            <a:endCxn id="104" idx="3"/>
          </p:cNvCxnSpPr>
          <p:nvPr/>
        </p:nvCxnSpPr>
        <p:spPr>
          <a:xfrm rot="16200000" flipV="1">
            <a:off x="3611563" y="3883025"/>
            <a:ext cx="1919287" cy="220663"/>
          </a:xfrm>
          <a:prstGeom prst="bentConnector2">
            <a:avLst/>
          </a:prstGeom>
          <a:ln>
            <a:headEnd type="arrow" w="med" len="med"/>
            <a:tailEnd type="arrow" w="med" len="med"/>
          </a:ln>
        </p:spPr>
        <p:style>
          <a:lnRef idx="1">
            <a:schemeClr val="dk1"/>
          </a:lnRef>
          <a:fillRef idx="0">
            <a:schemeClr val="dk1"/>
          </a:fillRef>
          <a:effectRef idx="0">
            <a:schemeClr val="dk1"/>
          </a:effectRef>
          <a:fontRef idx="minor">
            <a:schemeClr val="tx1"/>
          </a:fontRef>
        </p:style>
      </p:cxnSp>
      <p:cxnSp>
        <p:nvCxnSpPr>
          <p:cNvPr id="114" name="Shape 79"/>
          <p:cNvCxnSpPr>
            <a:stCxn id="8217" idx="1"/>
            <a:endCxn id="103" idx="0"/>
          </p:cNvCxnSpPr>
          <p:nvPr/>
        </p:nvCxnSpPr>
        <p:spPr>
          <a:xfrm rot="10800000" flipV="1">
            <a:off x="3943350" y="2452688"/>
            <a:ext cx="3114675" cy="138112"/>
          </a:xfrm>
          <a:prstGeom prst="bentConnector2">
            <a:avLst/>
          </a:prstGeom>
          <a:ln>
            <a:headEnd type="arrow" w="med" len="med"/>
            <a:tailEnd type="arrow" w="med" len="med"/>
          </a:ln>
        </p:spPr>
        <p:style>
          <a:lnRef idx="1">
            <a:schemeClr val="dk1"/>
          </a:lnRef>
          <a:fillRef idx="0">
            <a:schemeClr val="dk1"/>
          </a:fillRef>
          <a:effectRef idx="0">
            <a:schemeClr val="dk1"/>
          </a:effectRef>
          <a:fontRef idx="minor">
            <a:schemeClr val="tx1"/>
          </a:fontRef>
        </p:style>
      </p:cxnSp>
      <p:cxnSp>
        <p:nvCxnSpPr>
          <p:cNvPr id="98" name="Shape 79"/>
          <p:cNvCxnSpPr>
            <a:stCxn id="8218" idx="1"/>
            <a:endCxn id="2066" idx="2"/>
          </p:cNvCxnSpPr>
          <p:nvPr/>
        </p:nvCxnSpPr>
        <p:spPr>
          <a:xfrm rot="10800000">
            <a:off x="6745288" y="1038225"/>
            <a:ext cx="1331912" cy="623888"/>
          </a:xfrm>
          <a:prstGeom prst="bentConnector2">
            <a:avLst/>
          </a:prstGeom>
          <a:ln>
            <a:headEnd type="arrow" w="med" len="med"/>
            <a:tailEnd type="arrow" w="med" len="med"/>
          </a:ln>
        </p:spPr>
        <p:style>
          <a:lnRef idx="1">
            <a:schemeClr val="dk1"/>
          </a:lnRef>
          <a:fillRef idx="0">
            <a:schemeClr val="dk1"/>
          </a:fillRef>
          <a:effectRef idx="0">
            <a:schemeClr val="dk1"/>
          </a:effectRef>
          <a:fontRef idx="minor">
            <a:schemeClr val="tx1"/>
          </a:fontRef>
        </p:style>
      </p:cxnSp>
      <p:cxnSp>
        <p:nvCxnSpPr>
          <p:cNvPr id="90" name="Shape 79"/>
          <p:cNvCxnSpPr>
            <a:stCxn id="8216" idx="1"/>
            <a:endCxn id="2055" idx="3"/>
          </p:cNvCxnSpPr>
          <p:nvPr/>
        </p:nvCxnSpPr>
        <p:spPr>
          <a:xfrm rot="10800000">
            <a:off x="5791200" y="1966913"/>
            <a:ext cx="550863" cy="1247775"/>
          </a:xfrm>
          <a:prstGeom prst="bentConnector3">
            <a:avLst>
              <a:gd name="adj1" fmla="val 50000"/>
            </a:avLst>
          </a:prstGeom>
          <a:ln>
            <a:headEnd type="arrow" w="med" len="med"/>
            <a:tailEnd type="arrow" w="med" len="med"/>
          </a:ln>
        </p:spPr>
        <p:style>
          <a:lnRef idx="1">
            <a:schemeClr val="dk1"/>
          </a:lnRef>
          <a:fillRef idx="0">
            <a:schemeClr val="dk1"/>
          </a:fillRef>
          <a:effectRef idx="0">
            <a:schemeClr val="dk1"/>
          </a:effectRef>
          <a:fontRef idx="minor">
            <a:schemeClr val="tx1"/>
          </a:fontRef>
        </p:style>
      </p:cxnSp>
      <p:cxnSp>
        <p:nvCxnSpPr>
          <p:cNvPr id="95" name="Shape 79"/>
          <p:cNvCxnSpPr>
            <a:stCxn id="8215" idx="1"/>
            <a:endCxn id="2055" idx="3"/>
          </p:cNvCxnSpPr>
          <p:nvPr/>
        </p:nvCxnSpPr>
        <p:spPr>
          <a:xfrm rot="10800000">
            <a:off x="5791200" y="1966913"/>
            <a:ext cx="825500" cy="866775"/>
          </a:xfrm>
          <a:prstGeom prst="bentConnector3">
            <a:avLst>
              <a:gd name="adj1" fmla="val 50000"/>
            </a:avLst>
          </a:prstGeom>
          <a:ln>
            <a:headEnd type="arrow" w="med" len="med"/>
            <a:tailEnd type="arrow" w="med" len="med"/>
          </a:ln>
        </p:spPr>
        <p:style>
          <a:lnRef idx="1">
            <a:schemeClr val="dk1"/>
          </a:lnRef>
          <a:fillRef idx="0">
            <a:schemeClr val="dk1"/>
          </a:fillRef>
          <a:effectRef idx="0">
            <a:schemeClr val="dk1"/>
          </a:effectRef>
          <a:fontRef idx="minor">
            <a:schemeClr val="tx1"/>
          </a:fontRef>
        </p:style>
      </p:cxnSp>
      <p:cxnSp>
        <p:nvCxnSpPr>
          <p:cNvPr id="78" name="Shape 77"/>
          <p:cNvCxnSpPr>
            <a:stCxn id="8213" idx="1"/>
            <a:endCxn id="2058" idx="3"/>
          </p:cNvCxnSpPr>
          <p:nvPr/>
        </p:nvCxnSpPr>
        <p:spPr>
          <a:xfrm rot="10800000">
            <a:off x="4065588" y="3340100"/>
            <a:ext cx="650875" cy="912813"/>
          </a:xfrm>
          <a:prstGeom prst="bentConnector3">
            <a:avLst>
              <a:gd name="adj1" fmla="val 50000"/>
            </a:avLst>
          </a:prstGeom>
          <a:ln>
            <a:headEnd type="arrow" w="med" len="med"/>
            <a:tailEnd type="arrow" w="med" len="med"/>
          </a:ln>
        </p:spPr>
        <p:style>
          <a:lnRef idx="1">
            <a:schemeClr val="dk1"/>
          </a:lnRef>
          <a:fillRef idx="0">
            <a:schemeClr val="dk1"/>
          </a:fillRef>
          <a:effectRef idx="0">
            <a:schemeClr val="dk1"/>
          </a:effectRef>
          <a:fontRef idx="minor">
            <a:schemeClr val="tx1"/>
          </a:fontRef>
        </p:style>
      </p:cxnSp>
      <p:cxnSp>
        <p:nvCxnSpPr>
          <p:cNvPr id="111" name="Shape 79"/>
          <p:cNvCxnSpPr>
            <a:stCxn id="8214" idx="1"/>
            <a:endCxn id="103" idx="3"/>
          </p:cNvCxnSpPr>
          <p:nvPr/>
        </p:nvCxnSpPr>
        <p:spPr>
          <a:xfrm rot="10800000">
            <a:off x="4876800" y="2728913"/>
            <a:ext cx="835025" cy="1023937"/>
          </a:xfrm>
          <a:prstGeom prst="bentConnector3">
            <a:avLst>
              <a:gd name="adj1" fmla="val 50000"/>
            </a:avLst>
          </a:prstGeom>
          <a:ln>
            <a:headEnd type="arrow" w="med" len="med"/>
            <a:tailEnd type="arrow" w="med" len="med"/>
          </a:ln>
        </p:spPr>
        <p:style>
          <a:lnRef idx="1">
            <a:schemeClr val="dk1"/>
          </a:lnRef>
          <a:fillRef idx="0">
            <a:schemeClr val="dk1"/>
          </a:fillRef>
          <a:effectRef idx="0">
            <a:schemeClr val="dk1"/>
          </a:effectRef>
          <a:fontRef idx="minor">
            <a:schemeClr val="tx1"/>
          </a:fontRef>
        </p:style>
      </p:cxnSp>
      <p:cxnSp>
        <p:nvCxnSpPr>
          <p:cNvPr id="101" name="Shape 79"/>
          <p:cNvCxnSpPr>
            <a:stCxn id="8229" idx="1"/>
            <a:endCxn id="2072" idx="3"/>
          </p:cNvCxnSpPr>
          <p:nvPr/>
        </p:nvCxnSpPr>
        <p:spPr>
          <a:xfrm rot="10800000">
            <a:off x="3687763" y="3652838"/>
            <a:ext cx="544512" cy="1009650"/>
          </a:xfrm>
          <a:prstGeom prst="bentConnector3">
            <a:avLst>
              <a:gd name="adj1" fmla="val 50000"/>
            </a:avLst>
          </a:prstGeom>
          <a:ln>
            <a:headEnd type="arrow" w="med" len="med"/>
            <a:tailEnd type="arrow" w="med" len="med"/>
          </a:ln>
        </p:spPr>
        <p:style>
          <a:lnRef idx="1">
            <a:schemeClr val="dk1"/>
          </a:lnRef>
          <a:fillRef idx="0">
            <a:schemeClr val="dk1"/>
          </a:fillRef>
          <a:effectRef idx="0">
            <a:schemeClr val="dk1"/>
          </a:effectRef>
          <a:fontRef idx="minor">
            <a:schemeClr val="tx1"/>
          </a:fontRef>
        </p:style>
      </p:cxnSp>
      <p:cxnSp>
        <p:nvCxnSpPr>
          <p:cNvPr id="80" name="Shape 79"/>
          <p:cNvCxnSpPr>
            <a:endCxn id="2061" idx="3"/>
          </p:cNvCxnSpPr>
          <p:nvPr/>
        </p:nvCxnSpPr>
        <p:spPr>
          <a:xfrm rot="10800000">
            <a:off x="2438400" y="4405313"/>
            <a:ext cx="1447800" cy="776287"/>
          </a:xfrm>
          <a:prstGeom prst="bentConnector3">
            <a:avLst>
              <a:gd name="adj1" fmla="val 50000"/>
            </a:avLst>
          </a:prstGeom>
          <a:ln>
            <a:headEnd type="arrow" w="med" len="med"/>
            <a:tailEnd type="arrow" w="med" len="med"/>
          </a:ln>
        </p:spPr>
        <p:style>
          <a:lnRef idx="1">
            <a:schemeClr val="dk1"/>
          </a:lnRef>
          <a:fillRef idx="0">
            <a:schemeClr val="dk1"/>
          </a:fillRef>
          <a:effectRef idx="0">
            <a:schemeClr val="dk1"/>
          </a:effectRef>
          <a:fontRef idx="minor">
            <a:schemeClr val="tx1"/>
          </a:fontRef>
        </p:style>
      </p:cxnSp>
      <p:cxnSp>
        <p:nvCxnSpPr>
          <p:cNvPr id="83" name="Shape 79"/>
          <p:cNvCxnSpPr>
            <a:endCxn id="29" idx="3"/>
          </p:cNvCxnSpPr>
          <p:nvPr/>
        </p:nvCxnSpPr>
        <p:spPr>
          <a:xfrm rot="10800000">
            <a:off x="1847850" y="4786313"/>
            <a:ext cx="2038350" cy="471487"/>
          </a:xfrm>
          <a:prstGeom prst="bentConnector3">
            <a:avLst>
              <a:gd name="adj1" fmla="val 50000"/>
            </a:avLst>
          </a:prstGeom>
          <a:ln>
            <a:headEnd type="arrow" w="med" len="med"/>
            <a:tailEnd type="arrow" w="med" len="med"/>
          </a:ln>
        </p:spPr>
        <p:style>
          <a:lnRef idx="1">
            <a:schemeClr val="dk1"/>
          </a:lnRef>
          <a:fillRef idx="0">
            <a:schemeClr val="dk1"/>
          </a:fillRef>
          <a:effectRef idx="0">
            <a:schemeClr val="dk1"/>
          </a:effectRef>
          <a:fontRef idx="minor">
            <a:schemeClr val="tx1"/>
          </a:fontRef>
        </p:style>
      </p:cxnSp>
      <p:sp>
        <p:nvSpPr>
          <p:cNvPr id="337923" name="Rectangle 3"/>
          <p:cNvSpPr>
            <a:spLocks noChangeArrowheads="1"/>
          </p:cNvSpPr>
          <p:nvPr/>
        </p:nvSpPr>
        <p:spPr bwMode="auto">
          <a:xfrm>
            <a:off x="1219200" y="228600"/>
            <a:ext cx="5181600" cy="762000"/>
          </a:xfrm>
          <a:prstGeom prst="rect">
            <a:avLst/>
          </a:prstGeom>
          <a:noFill/>
          <a:ln w="9525">
            <a:noFill/>
            <a:miter lim="800000"/>
            <a:headEnd/>
            <a:tailEnd/>
          </a:ln>
          <a:effectLst/>
        </p:spPr>
        <p:txBody>
          <a:bodyPr anchor="ctr"/>
          <a:lstStyle/>
          <a:p>
            <a:pPr>
              <a:defRPr/>
            </a:pPr>
            <a:r>
              <a:rPr lang="en-US" sz="2000" dirty="0" smtClean="0">
                <a:solidFill>
                  <a:prstClr val="black"/>
                </a:solidFill>
                <a:effectLst>
                  <a:outerShdw blurRad="38100" dist="38100" dir="2700000" algn="tl">
                    <a:srgbClr val="C0C0C0"/>
                  </a:outerShdw>
                </a:effectLst>
                <a:latin typeface="Calibri"/>
                <a:ea typeface="ＭＳ Ｐゴシック" charset="-128"/>
              </a:rPr>
              <a:t>Foreign Humanitarian Assistance and Disaster </a:t>
            </a:r>
            <a:r>
              <a:rPr lang="en-US" sz="2000" dirty="0">
                <a:solidFill>
                  <a:prstClr val="black"/>
                </a:solidFill>
                <a:effectLst>
                  <a:outerShdw blurRad="38100" dist="38100" dir="2700000" algn="tl">
                    <a:srgbClr val="C0C0C0"/>
                  </a:outerShdw>
                </a:effectLst>
                <a:latin typeface="Calibri"/>
                <a:ea typeface="ＭＳ Ｐゴシック" charset="-128"/>
              </a:rPr>
              <a:t>Response Technology Experimentation &amp; Training Using HCA Platform</a:t>
            </a:r>
          </a:p>
        </p:txBody>
      </p:sp>
      <p:sp>
        <p:nvSpPr>
          <p:cNvPr id="2058" name="Text Box 16"/>
          <p:cNvSpPr txBox="1">
            <a:spLocks noChangeArrowheads="1"/>
          </p:cNvSpPr>
          <p:nvPr/>
        </p:nvSpPr>
        <p:spPr bwMode="auto">
          <a:xfrm>
            <a:off x="2617788" y="3200400"/>
            <a:ext cx="1447800" cy="277813"/>
          </a:xfrm>
          <a:prstGeom prst="rect">
            <a:avLst/>
          </a:prstGeom>
          <a:noFill/>
          <a:ln w="19050">
            <a:solidFill>
              <a:schemeClr val="accent3">
                <a:lumMod val="75000"/>
              </a:schemeClr>
            </a:solidFill>
            <a:miter lim="800000"/>
            <a:headEnd/>
            <a:tailEnd/>
          </a:ln>
        </p:spPr>
        <p:txBody>
          <a:bodyPr>
            <a:spAutoFit/>
          </a:bodyPr>
          <a:lstStyle/>
          <a:p>
            <a:pPr algn="ctr" fontAlgn="base">
              <a:spcBef>
                <a:spcPct val="50000"/>
              </a:spcBef>
              <a:spcAft>
                <a:spcPct val="0"/>
              </a:spcAft>
              <a:defRPr/>
            </a:pPr>
            <a:r>
              <a:rPr lang="en-US" sz="1200" dirty="0">
                <a:solidFill>
                  <a:prstClr val="black"/>
                </a:solidFill>
                <a:latin typeface="Calibri" pitchFamily="34" charset="0"/>
                <a:ea typeface="ＭＳ Ｐゴシック" charset="-128"/>
                <a:cs typeface="Arial" charset="0"/>
              </a:rPr>
              <a:t>Establish JCMOTF</a:t>
            </a:r>
          </a:p>
        </p:txBody>
      </p:sp>
      <p:sp>
        <p:nvSpPr>
          <p:cNvPr id="2061" name="Text Box 31"/>
          <p:cNvSpPr txBox="1">
            <a:spLocks noChangeArrowheads="1"/>
          </p:cNvSpPr>
          <p:nvPr/>
        </p:nvSpPr>
        <p:spPr bwMode="auto">
          <a:xfrm>
            <a:off x="1143000" y="4267200"/>
            <a:ext cx="1295400" cy="276225"/>
          </a:xfrm>
          <a:prstGeom prst="rect">
            <a:avLst/>
          </a:prstGeom>
          <a:noFill/>
          <a:ln w="19050">
            <a:solidFill>
              <a:schemeClr val="accent3">
                <a:lumMod val="75000"/>
              </a:schemeClr>
            </a:solidFill>
            <a:miter lim="800000"/>
            <a:headEnd/>
            <a:tailEnd/>
          </a:ln>
        </p:spPr>
        <p:txBody>
          <a:bodyPr>
            <a:spAutoFit/>
          </a:bodyPr>
          <a:lstStyle/>
          <a:p>
            <a:pPr algn="ctr" fontAlgn="base">
              <a:spcBef>
                <a:spcPct val="50000"/>
              </a:spcBef>
              <a:spcAft>
                <a:spcPct val="0"/>
              </a:spcAft>
              <a:defRPr/>
            </a:pPr>
            <a:r>
              <a:rPr lang="en-US" sz="1200" dirty="0">
                <a:solidFill>
                  <a:prstClr val="black"/>
                </a:solidFill>
                <a:latin typeface="Calibri" pitchFamily="34" charset="0"/>
                <a:ea typeface="ＭＳ Ｐゴシック" charset="-128"/>
                <a:cs typeface="Arial" charset="0"/>
              </a:rPr>
              <a:t>Final Site Survey</a:t>
            </a:r>
          </a:p>
        </p:txBody>
      </p:sp>
      <p:sp>
        <p:nvSpPr>
          <p:cNvPr id="2066" name="Text Box 17"/>
          <p:cNvSpPr txBox="1">
            <a:spLocks noChangeArrowheads="1"/>
          </p:cNvSpPr>
          <p:nvPr/>
        </p:nvSpPr>
        <p:spPr bwMode="auto">
          <a:xfrm>
            <a:off x="6021388" y="762000"/>
            <a:ext cx="1446212" cy="276225"/>
          </a:xfrm>
          <a:prstGeom prst="rect">
            <a:avLst/>
          </a:prstGeom>
          <a:noFill/>
          <a:ln w="19050">
            <a:solidFill>
              <a:schemeClr val="accent3">
                <a:lumMod val="75000"/>
              </a:schemeClr>
            </a:solidFill>
            <a:miter lim="800000"/>
            <a:headEnd/>
            <a:tailEnd/>
          </a:ln>
        </p:spPr>
        <p:txBody>
          <a:bodyPr>
            <a:spAutoFit/>
          </a:bodyPr>
          <a:lstStyle/>
          <a:p>
            <a:pPr algn="ctr" fontAlgn="base">
              <a:spcBef>
                <a:spcPct val="50000"/>
              </a:spcBef>
              <a:spcAft>
                <a:spcPct val="0"/>
              </a:spcAft>
              <a:defRPr/>
            </a:pPr>
            <a:r>
              <a:rPr lang="en-US" sz="1200" dirty="0">
                <a:solidFill>
                  <a:prstClr val="black"/>
                </a:solidFill>
                <a:latin typeface="Calibri" pitchFamily="34" charset="0"/>
                <a:ea typeface="ＭＳ Ｐゴシック" charset="-128"/>
                <a:cs typeface="Arial" charset="0"/>
              </a:rPr>
              <a:t>Retrograde</a:t>
            </a:r>
          </a:p>
        </p:txBody>
      </p:sp>
      <p:sp>
        <p:nvSpPr>
          <p:cNvPr id="2072" name="Text Box 16"/>
          <p:cNvSpPr txBox="1">
            <a:spLocks noChangeArrowheads="1"/>
          </p:cNvSpPr>
          <p:nvPr/>
        </p:nvSpPr>
        <p:spPr bwMode="auto">
          <a:xfrm>
            <a:off x="1822450" y="3514725"/>
            <a:ext cx="1865313" cy="277813"/>
          </a:xfrm>
          <a:prstGeom prst="rect">
            <a:avLst/>
          </a:prstGeom>
          <a:noFill/>
          <a:ln w="19050">
            <a:solidFill>
              <a:schemeClr val="accent3">
                <a:lumMod val="75000"/>
              </a:schemeClr>
            </a:solidFill>
            <a:miter lim="800000"/>
            <a:headEnd/>
            <a:tailEnd/>
          </a:ln>
        </p:spPr>
        <p:txBody>
          <a:bodyPr>
            <a:spAutoFit/>
          </a:bodyPr>
          <a:lstStyle/>
          <a:p>
            <a:pPr fontAlgn="base">
              <a:spcBef>
                <a:spcPct val="50000"/>
              </a:spcBef>
              <a:spcAft>
                <a:spcPct val="0"/>
              </a:spcAft>
              <a:buFont typeface="Arial" pitchFamily="34" charset="0"/>
              <a:buChar char="•"/>
              <a:defRPr/>
            </a:pPr>
            <a:r>
              <a:rPr lang="en-US" sz="1200" dirty="0">
                <a:solidFill>
                  <a:prstClr val="black"/>
                </a:solidFill>
                <a:latin typeface="Calibri" pitchFamily="34" charset="0"/>
                <a:ea typeface="ＭＳ Ｐゴシック" charset="-128"/>
                <a:cs typeface="Arial" charset="0"/>
              </a:rPr>
              <a:t>Arrival Assembly Ops</a:t>
            </a:r>
          </a:p>
        </p:txBody>
      </p:sp>
      <p:sp>
        <p:nvSpPr>
          <p:cNvPr id="27" name="Text Box 31"/>
          <p:cNvSpPr txBox="1">
            <a:spLocks noChangeArrowheads="1"/>
          </p:cNvSpPr>
          <p:nvPr/>
        </p:nvSpPr>
        <p:spPr bwMode="auto">
          <a:xfrm>
            <a:off x="76200" y="5181600"/>
            <a:ext cx="1219200" cy="461963"/>
          </a:xfrm>
          <a:prstGeom prst="rect">
            <a:avLst/>
          </a:prstGeom>
          <a:noFill/>
          <a:ln w="19050">
            <a:solidFill>
              <a:schemeClr val="accent3">
                <a:lumMod val="75000"/>
              </a:schemeClr>
            </a:solidFill>
            <a:miter lim="800000"/>
            <a:headEnd/>
            <a:tailEnd/>
          </a:ln>
        </p:spPr>
        <p:txBody>
          <a:bodyPr>
            <a:spAutoFit/>
          </a:bodyPr>
          <a:lstStyle/>
          <a:p>
            <a:pPr algn="ctr" fontAlgn="base">
              <a:spcAft>
                <a:spcPct val="0"/>
              </a:spcAft>
              <a:defRPr/>
            </a:pPr>
            <a:r>
              <a:rPr lang="en-US" sz="1200" dirty="0">
                <a:solidFill>
                  <a:prstClr val="black"/>
                </a:solidFill>
                <a:latin typeface="Calibri" pitchFamily="34" charset="0"/>
                <a:ea typeface="ＭＳ Ｐゴシック" charset="-128"/>
                <a:cs typeface="Arial" charset="0"/>
              </a:rPr>
              <a:t>HCA Nomination</a:t>
            </a:r>
          </a:p>
          <a:p>
            <a:pPr fontAlgn="base">
              <a:spcAft>
                <a:spcPct val="0"/>
              </a:spcAft>
              <a:defRPr/>
            </a:pPr>
            <a:r>
              <a:rPr lang="en-US" sz="1200" dirty="0">
                <a:solidFill>
                  <a:prstClr val="black"/>
                </a:solidFill>
                <a:latin typeface="Calibri" pitchFamily="34" charset="0"/>
                <a:ea typeface="ＭＳ Ｐゴシック" charset="-128"/>
                <a:cs typeface="Arial" charset="0"/>
              </a:rPr>
              <a:t>Surveys</a:t>
            </a:r>
          </a:p>
        </p:txBody>
      </p:sp>
      <p:sp>
        <p:nvSpPr>
          <p:cNvPr id="29" name="Text Box 31"/>
          <p:cNvSpPr txBox="1">
            <a:spLocks noChangeArrowheads="1"/>
          </p:cNvSpPr>
          <p:nvPr/>
        </p:nvSpPr>
        <p:spPr bwMode="auto">
          <a:xfrm>
            <a:off x="533400" y="4648200"/>
            <a:ext cx="1314450" cy="276225"/>
          </a:xfrm>
          <a:prstGeom prst="rect">
            <a:avLst/>
          </a:prstGeom>
          <a:noFill/>
          <a:ln w="19050">
            <a:solidFill>
              <a:schemeClr val="accent3">
                <a:lumMod val="75000"/>
              </a:schemeClr>
            </a:solidFill>
            <a:miter lim="800000"/>
            <a:headEnd/>
            <a:tailEnd/>
          </a:ln>
        </p:spPr>
        <p:txBody>
          <a:bodyPr>
            <a:spAutoFit/>
          </a:bodyPr>
          <a:lstStyle/>
          <a:p>
            <a:pPr algn="ctr" fontAlgn="base">
              <a:spcBef>
                <a:spcPct val="50000"/>
              </a:spcBef>
              <a:spcAft>
                <a:spcPct val="0"/>
              </a:spcAft>
              <a:defRPr/>
            </a:pPr>
            <a:r>
              <a:rPr lang="en-US" sz="1200" dirty="0">
                <a:solidFill>
                  <a:prstClr val="black"/>
                </a:solidFill>
                <a:latin typeface="Calibri" pitchFamily="34" charset="0"/>
                <a:ea typeface="ＭＳ Ｐゴシック" charset="-128"/>
                <a:cs typeface="Arial" charset="0"/>
              </a:rPr>
              <a:t>Initial Site Survey</a:t>
            </a:r>
          </a:p>
        </p:txBody>
      </p:sp>
      <p:sp>
        <p:nvSpPr>
          <p:cNvPr id="8211" name="TextBox 29"/>
          <p:cNvSpPr txBox="1">
            <a:spLocks noChangeArrowheads="1"/>
          </p:cNvSpPr>
          <p:nvPr/>
        </p:nvSpPr>
        <p:spPr bwMode="auto">
          <a:xfrm rot="-2233800">
            <a:off x="1076325" y="6102350"/>
            <a:ext cx="1677988" cy="276225"/>
          </a:xfrm>
          <a:prstGeom prst="rect">
            <a:avLst/>
          </a:prstGeom>
          <a:noFill/>
          <a:ln w="19050">
            <a:solidFill>
              <a:srgbClr val="FF0000"/>
            </a:solidFill>
            <a:miter lim="800000"/>
            <a:headEnd/>
            <a:tailEnd/>
          </a:ln>
        </p:spPr>
        <p:txBody>
          <a:bodyPr wrap="none" lIns="45720" rIns="45720">
            <a:spAutoFit/>
          </a:bodyPr>
          <a:lstStyle/>
          <a:p>
            <a:pPr algn="ctr" fontAlgn="base">
              <a:spcBef>
                <a:spcPct val="50000"/>
              </a:spcBef>
              <a:spcAft>
                <a:spcPct val="0"/>
              </a:spcAft>
            </a:pPr>
            <a:r>
              <a:rPr lang="en-US" sz="1200">
                <a:solidFill>
                  <a:srgbClr val="000000"/>
                </a:solidFill>
                <a:latin typeface="Calibri" pitchFamily="34" charset="0"/>
                <a:ea typeface="ＭＳ Ｐゴシック" charset="-128"/>
                <a:cs typeface="Arial" pitchFamily="34" charset="0"/>
              </a:rPr>
              <a:t>Phase 0 TSC Assessments</a:t>
            </a:r>
          </a:p>
        </p:txBody>
      </p:sp>
      <p:sp>
        <p:nvSpPr>
          <p:cNvPr id="8212" name="Text Box 31"/>
          <p:cNvSpPr txBox="1">
            <a:spLocks noChangeArrowheads="1"/>
          </p:cNvSpPr>
          <p:nvPr/>
        </p:nvSpPr>
        <p:spPr bwMode="auto">
          <a:xfrm>
            <a:off x="3886200" y="4953000"/>
            <a:ext cx="1590675" cy="554038"/>
          </a:xfrm>
          <a:prstGeom prst="rect">
            <a:avLst/>
          </a:prstGeom>
          <a:noFill/>
          <a:ln w="19050">
            <a:solidFill>
              <a:srgbClr val="FF0000"/>
            </a:solidFill>
            <a:miter lim="800000"/>
            <a:headEnd/>
            <a:tailEnd/>
          </a:ln>
        </p:spPr>
        <p:txBody>
          <a:bodyPr wrap="none" lIns="45720" rIns="45720">
            <a:spAutoFit/>
          </a:bodyPr>
          <a:lstStyle/>
          <a:p>
            <a:pPr algn="ctr" fontAlgn="base">
              <a:spcBef>
                <a:spcPct val="50000"/>
              </a:spcBef>
              <a:spcAft>
                <a:spcPct val="0"/>
              </a:spcAft>
            </a:pPr>
            <a:r>
              <a:rPr lang="en-US" sz="1200">
                <a:solidFill>
                  <a:srgbClr val="000000"/>
                </a:solidFill>
                <a:latin typeface="Calibri" pitchFamily="34" charset="0"/>
                <a:ea typeface="ＭＳ Ｐゴシック" charset="-128"/>
                <a:cs typeface="Arial" pitchFamily="34" charset="0"/>
              </a:rPr>
              <a:t>HAST Assessing damage</a:t>
            </a:r>
          </a:p>
          <a:p>
            <a:pPr algn="ctr" fontAlgn="base">
              <a:spcBef>
                <a:spcPct val="50000"/>
              </a:spcBef>
              <a:spcAft>
                <a:spcPct val="0"/>
              </a:spcAft>
            </a:pPr>
            <a:r>
              <a:rPr lang="en-US" sz="1200">
                <a:solidFill>
                  <a:srgbClr val="000000"/>
                </a:solidFill>
                <a:latin typeface="Calibri" pitchFamily="34" charset="0"/>
                <a:ea typeface="ＭＳ Ｐゴシック" charset="-128"/>
                <a:cs typeface="Arial" pitchFamily="34" charset="0"/>
              </a:rPr>
              <a:t> &amp; potential HA sites</a:t>
            </a:r>
          </a:p>
        </p:txBody>
      </p:sp>
      <p:sp>
        <p:nvSpPr>
          <p:cNvPr id="8213" name="Text Box 16"/>
          <p:cNvSpPr txBox="1">
            <a:spLocks noChangeArrowheads="1"/>
          </p:cNvSpPr>
          <p:nvPr/>
        </p:nvSpPr>
        <p:spPr bwMode="auto">
          <a:xfrm>
            <a:off x="4716463" y="4114800"/>
            <a:ext cx="1074737" cy="276225"/>
          </a:xfrm>
          <a:prstGeom prst="rect">
            <a:avLst/>
          </a:prstGeom>
          <a:noFill/>
          <a:ln w="19050">
            <a:solidFill>
              <a:srgbClr val="FF0000"/>
            </a:solidFill>
            <a:miter lim="800000"/>
            <a:headEnd/>
            <a:tailEnd/>
          </a:ln>
        </p:spPr>
        <p:txBody>
          <a:bodyPr wrap="none" lIns="45720" rIns="45720">
            <a:spAutoFit/>
          </a:bodyPr>
          <a:lstStyle/>
          <a:p>
            <a:pPr algn="ctr" fontAlgn="base">
              <a:spcBef>
                <a:spcPct val="50000"/>
              </a:spcBef>
              <a:spcAft>
                <a:spcPct val="0"/>
              </a:spcAft>
            </a:pPr>
            <a:r>
              <a:rPr lang="en-US" sz="1200">
                <a:solidFill>
                  <a:srgbClr val="000000"/>
                </a:solidFill>
                <a:latin typeface="Calibri" pitchFamily="34" charset="0"/>
                <a:ea typeface="ＭＳ Ｐゴシック" charset="-128"/>
                <a:cs typeface="Arial" pitchFamily="34" charset="0"/>
              </a:rPr>
              <a:t>Establish CMOC</a:t>
            </a:r>
          </a:p>
        </p:txBody>
      </p:sp>
      <p:sp>
        <p:nvSpPr>
          <p:cNvPr id="8214" name="Text Box 16"/>
          <p:cNvSpPr txBox="1">
            <a:spLocks noChangeArrowheads="1"/>
          </p:cNvSpPr>
          <p:nvPr/>
        </p:nvSpPr>
        <p:spPr bwMode="auto">
          <a:xfrm>
            <a:off x="5711825" y="3429000"/>
            <a:ext cx="2746375" cy="646113"/>
          </a:xfrm>
          <a:prstGeom prst="rect">
            <a:avLst/>
          </a:prstGeom>
          <a:noFill/>
          <a:ln w="19050">
            <a:solidFill>
              <a:srgbClr val="FF0000"/>
            </a:solidFill>
            <a:miter lim="800000"/>
            <a:headEnd/>
            <a:tailEnd/>
          </a:ln>
        </p:spPr>
        <p:txBody>
          <a:bodyPr lIns="45720" rIns="45720">
            <a:spAutoFit/>
          </a:bodyPr>
          <a:lstStyle/>
          <a:p>
            <a:pPr fontAlgn="base">
              <a:spcBef>
                <a:spcPct val="50000"/>
              </a:spcBef>
              <a:spcAft>
                <a:spcPct val="0"/>
              </a:spcAft>
            </a:pPr>
            <a:r>
              <a:rPr lang="en-US" sz="1200">
                <a:solidFill>
                  <a:srgbClr val="000000"/>
                </a:solidFill>
                <a:latin typeface="Calibri" pitchFamily="34" charset="0"/>
                <a:ea typeface="ＭＳ Ｐゴシック" charset="-128"/>
                <a:cs typeface="Arial" pitchFamily="34" charset="0"/>
              </a:rPr>
              <a:t>Disaster Response Engineering (urban SAR, life support services &amp; facilities, IDP camp construction etc) </a:t>
            </a:r>
          </a:p>
        </p:txBody>
      </p:sp>
      <p:sp>
        <p:nvSpPr>
          <p:cNvPr id="8215" name="Text Box 16"/>
          <p:cNvSpPr txBox="1">
            <a:spLocks noChangeArrowheads="1"/>
          </p:cNvSpPr>
          <p:nvPr/>
        </p:nvSpPr>
        <p:spPr bwMode="auto">
          <a:xfrm>
            <a:off x="6616700" y="2695575"/>
            <a:ext cx="1917700" cy="276225"/>
          </a:xfrm>
          <a:prstGeom prst="rect">
            <a:avLst/>
          </a:prstGeom>
          <a:noFill/>
          <a:ln w="19050">
            <a:solidFill>
              <a:srgbClr val="FF0000"/>
            </a:solidFill>
            <a:miter lim="800000"/>
            <a:headEnd/>
            <a:tailEnd/>
          </a:ln>
        </p:spPr>
        <p:txBody>
          <a:bodyPr wrap="none" lIns="45720" rIns="45720">
            <a:spAutoFit/>
          </a:bodyPr>
          <a:lstStyle/>
          <a:p>
            <a:pPr algn="ctr" fontAlgn="base">
              <a:spcBef>
                <a:spcPct val="50000"/>
              </a:spcBef>
              <a:spcAft>
                <a:spcPct val="0"/>
              </a:spcAft>
            </a:pPr>
            <a:r>
              <a:rPr lang="en-US" sz="1200">
                <a:solidFill>
                  <a:srgbClr val="000000"/>
                </a:solidFill>
                <a:latin typeface="Calibri" pitchFamily="34" charset="0"/>
                <a:ea typeface="ＭＳ Ｐゴシック" charset="-128"/>
                <a:cs typeface="Arial" pitchFamily="34" charset="0"/>
              </a:rPr>
              <a:t>Displaced Persons Processing</a:t>
            </a:r>
          </a:p>
        </p:txBody>
      </p:sp>
      <p:sp>
        <p:nvSpPr>
          <p:cNvPr id="8216" name="Text Box 16"/>
          <p:cNvSpPr txBox="1">
            <a:spLocks noChangeArrowheads="1"/>
          </p:cNvSpPr>
          <p:nvPr/>
        </p:nvSpPr>
        <p:spPr bwMode="auto">
          <a:xfrm>
            <a:off x="6342063" y="3076575"/>
            <a:ext cx="2578100" cy="276225"/>
          </a:xfrm>
          <a:prstGeom prst="rect">
            <a:avLst/>
          </a:prstGeom>
          <a:noFill/>
          <a:ln w="19050">
            <a:solidFill>
              <a:srgbClr val="FF0000"/>
            </a:solidFill>
            <a:miter lim="800000"/>
            <a:headEnd/>
            <a:tailEnd/>
          </a:ln>
        </p:spPr>
        <p:txBody>
          <a:bodyPr wrap="none" lIns="45720" rIns="45720">
            <a:spAutoFit/>
          </a:bodyPr>
          <a:lstStyle/>
          <a:p>
            <a:pPr algn="ctr" fontAlgn="base">
              <a:spcBef>
                <a:spcPct val="50000"/>
              </a:spcBef>
              <a:spcAft>
                <a:spcPct val="0"/>
              </a:spcAft>
            </a:pPr>
            <a:r>
              <a:rPr lang="en-US" sz="1200">
                <a:solidFill>
                  <a:srgbClr val="000000"/>
                </a:solidFill>
                <a:latin typeface="Calibri" pitchFamily="34" charset="0"/>
                <a:ea typeface="ＭＳ Ｐゴシック" charset="-128"/>
                <a:cs typeface="Arial" pitchFamily="34" charset="0"/>
              </a:rPr>
              <a:t>Humanitarian Medical &amp; Veterinary Ops</a:t>
            </a:r>
          </a:p>
        </p:txBody>
      </p:sp>
      <p:sp>
        <p:nvSpPr>
          <p:cNvPr id="8217" name="Text Box 16"/>
          <p:cNvSpPr txBox="1">
            <a:spLocks noChangeArrowheads="1"/>
          </p:cNvSpPr>
          <p:nvPr/>
        </p:nvSpPr>
        <p:spPr bwMode="auto">
          <a:xfrm>
            <a:off x="7058025" y="2314575"/>
            <a:ext cx="1704975" cy="276225"/>
          </a:xfrm>
          <a:prstGeom prst="rect">
            <a:avLst/>
          </a:prstGeom>
          <a:noFill/>
          <a:ln w="19050">
            <a:solidFill>
              <a:srgbClr val="FF0000"/>
            </a:solidFill>
            <a:miter lim="800000"/>
            <a:headEnd/>
            <a:tailEnd/>
          </a:ln>
        </p:spPr>
        <p:txBody>
          <a:bodyPr wrap="none" lIns="45720" rIns="45720">
            <a:spAutoFit/>
          </a:bodyPr>
          <a:lstStyle/>
          <a:p>
            <a:pPr algn="ctr" fontAlgn="base">
              <a:spcBef>
                <a:spcPct val="50000"/>
              </a:spcBef>
              <a:spcAft>
                <a:spcPct val="0"/>
              </a:spcAft>
            </a:pPr>
            <a:r>
              <a:rPr lang="en-US" sz="1200">
                <a:solidFill>
                  <a:srgbClr val="000000"/>
                </a:solidFill>
                <a:latin typeface="Calibri" pitchFamily="34" charset="0"/>
                <a:ea typeface="ＭＳ Ｐゴシック" charset="-128"/>
                <a:cs typeface="Arial" pitchFamily="34" charset="0"/>
              </a:rPr>
              <a:t>Reconstruction assistance</a:t>
            </a:r>
          </a:p>
        </p:txBody>
      </p:sp>
      <p:sp>
        <p:nvSpPr>
          <p:cNvPr id="8218" name="Text Box 16"/>
          <p:cNvSpPr txBox="1">
            <a:spLocks noChangeArrowheads="1"/>
          </p:cNvSpPr>
          <p:nvPr/>
        </p:nvSpPr>
        <p:spPr bwMode="auto">
          <a:xfrm>
            <a:off x="8077200" y="1524000"/>
            <a:ext cx="671513" cy="276225"/>
          </a:xfrm>
          <a:prstGeom prst="rect">
            <a:avLst/>
          </a:prstGeom>
          <a:noFill/>
          <a:ln w="19050">
            <a:solidFill>
              <a:srgbClr val="FF0000"/>
            </a:solidFill>
            <a:miter lim="800000"/>
            <a:headEnd/>
            <a:tailEnd/>
          </a:ln>
        </p:spPr>
        <p:txBody>
          <a:bodyPr wrap="none" lIns="45720" rIns="45720">
            <a:spAutoFit/>
          </a:bodyPr>
          <a:lstStyle/>
          <a:p>
            <a:pPr algn="ctr" fontAlgn="base">
              <a:spcBef>
                <a:spcPct val="50000"/>
              </a:spcBef>
              <a:spcAft>
                <a:spcPct val="0"/>
              </a:spcAft>
            </a:pPr>
            <a:r>
              <a:rPr lang="en-US" sz="1200">
                <a:solidFill>
                  <a:srgbClr val="000000"/>
                </a:solidFill>
                <a:latin typeface="Calibri" pitchFamily="34" charset="0"/>
                <a:ea typeface="ＭＳ Ｐゴシック" charset="-128"/>
                <a:cs typeface="Arial" pitchFamily="34" charset="0"/>
              </a:rPr>
              <a:t>Redeploy</a:t>
            </a:r>
          </a:p>
        </p:txBody>
      </p:sp>
      <p:sp>
        <p:nvSpPr>
          <p:cNvPr id="58" name="Right Arrow 57"/>
          <p:cNvSpPr/>
          <p:nvPr/>
        </p:nvSpPr>
        <p:spPr>
          <a:xfrm rot="19380108">
            <a:off x="-118602" y="3263516"/>
            <a:ext cx="8940449" cy="571500"/>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dirty="0">
                <a:solidFill>
                  <a:prstClr val="white"/>
                </a:solidFill>
              </a:rPr>
              <a:t>Exercise Cobra Gold  HCA timeline</a:t>
            </a:r>
          </a:p>
        </p:txBody>
      </p:sp>
      <p:sp>
        <p:nvSpPr>
          <p:cNvPr id="66" name="Right Arrow 65"/>
          <p:cNvSpPr/>
          <p:nvPr/>
        </p:nvSpPr>
        <p:spPr>
          <a:xfrm rot="19380108">
            <a:off x="86247" y="3538332"/>
            <a:ext cx="8973192" cy="571500"/>
          </a:xfrm>
          <a:prstGeom prst="rightArrow">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dirty="0" smtClean="0">
                <a:solidFill>
                  <a:srgbClr val="000000"/>
                </a:solidFill>
              </a:rPr>
              <a:t>HADR </a:t>
            </a:r>
            <a:r>
              <a:rPr lang="en-US" dirty="0">
                <a:solidFill>
                  <a:srgbClr val="000000"/>
                </a:solidFill>
              </a:rPr>
              <a:t>“Shadow X” notional timeline</a:t>
            </a:r>
          </a:p>
        </p:txBody>
      </p:sp>
      <p:sp>
        <p:nvSpPr>
          <p:cNvPr id="31" name="Explosion 1 30"/>
          <p:cNvSpPr/>
          <p:nvPr/>
        </p:nvSpPr>
        <p:spPr>
          <a:xfrm>
            <a:off x="2514600" y="5257800"/>
            <a:ext cx="1143000" cy="712788"/>
          </a:xfrm>
          <a:prstGeom prst="irregularSeal1">
            <a:avLst/>
          </a:prstGeom>
          <a:ln>
            <a:solidFill>
              <a:srgbClr val="FF0000"/>
            </a:solidFill>
          </a:ln>
        </p:spPr>
        <p:style>
          <a:lnRef idx="2">
            <a:schemeClr val="accent2"/>
          </a:lnRef>
          <a:fillRef idx="1">
            <a:schemeClr val="lt1"/>
          </a:fillRef>
          <a:effectRef idx="0">
            <a:schemeClr val="accent2"/>
          </a:effectRef>
          <a:fontRef idx="minor">
            <a:schemeClr val="dk1"/>
          </a:fontRef>
        </p:style>
        <p:txBody>
          <a:bodyPr lIns="0" rIns="0" anchor="ctr">
            <a:spAutoFit/>
          </a:bodyPr>
          <a:lstStyle/>
          <a:p>
            <a:pPr algn="ctr" fontAlgn="base">
              <a:spcBef>
                <a:spcPct val="0"/>
              </a:spcBef>
              <a:spcAft>
                <a:spcPct val="0"/>
              </a:spcAft>
              <a:defRPr/>
            </a:pPr>
            <a:r>
              <a:rPr lang="en-US" sz="1050" b="1" dirty="0">
                <a:solidFill>
                  <a:prstClr val="black"/>
                </a:solidFill>
              </a:rPr>
              <a:t>Disaster</a:t>
            </a:r>
          </a:p>
        </p:txBody>
      </p:sp>
      <p:sp>
        <p:nvSpPr>
          <p:cNvPr id="103" name="Text Box 16"/>
          <p:cNvSpPr txBox="1">
            <a:spLocks noChangeArrowheads="1"/>
          </p:cNvSpPr>
          <p:nvPr/>
        </p:nvSpPr>
        <p:spPr bwMode="auto">
          <a:xfrm>
            <a:off x="3011488" y="2590800"/>
            <a:ext cx="1865312" cy="276225"/>
          </a:xfrm>
          <a:prstGeom prst="rect">
            <a:avLst/>
          </a:prstGeom>
          <a:noFill/>
          <a:ln w="19050">
            <a:solidFill>
              <a:schemeClr val="accent3">
                <a:lumMod val="75000"/>
              </a:schemeClr>
            </a:solidFill>
            <a:miter lim="800000"/>
            <a:headEnd/>
            <a:tailEnd/>
          </a:ln>
        </p:spPr>
        <p:txBody>
          <a:bodyPr>
            <a:spAutoFit/>
          </a:bodyPr>
          <a:lstStyle/>
          <a:p>
            <a:pPr fontAlgn="base">
              <a:spcBef>
                <a:spcPct val="50000"/>
              </a:spcBef>
              <a:spcAft>
                <a:spcPct val="0"/>
              </a:spcAft>
              <a:buFont typeface="Arial" pitchFamily="34" charset="0"/>
              <a:buChar char="•"/>
              <a:defRPr/>
            </a:pPr>
            <a:r>
              <a:rPr lang="en-US" sz="1200" dirty="0">
                <a:solidFill>
                  <a:prstClr val="black"/>
                </a:solidFill>
                <a:latin typeface="Calibri" pitchFamily="34" charset="0"/>
                <a:ea typeface="ＭＳ Ｐゴシック" charset="-128"/>
                <a:cs typeface="Arial" charset="0"/>
              </a:rPr>
              <a:t>30 day ENCAPs Begin</a:t>
            </a:r>
          </a:p>
        </p:txBody>
      </p:sp>
      <p:sp>
        <p:nvSpPr>
          <p:cNvPr id="104" name="Text Box 16"/>
          <p:cNvSpPr txBox="1">
            <a:spLocks noChangeArrowheads="1"/>
          </p:cNvSpPr>
          <p:nvPr/>
        </p:nvSpPr>
        <p:spPr bwMode="auto">
          <a:xfrm>
            <a:off x="2593975" y="2895600"/>
            <a:ext cx="1866900" cy="276225"/>
          </a:xfrm>
          <a:prstGeom prst="rect">
            <a:avLst/>
          </a:prstGeom>
          <a:noFill/>
          <a:ln w="19050">
            <a:solidFill>
              <a:schemeClr val="accent3">
                <a:lumMod val="75000"/>
              </a:schemeClr>
            </a:solidFill>
            <a:miter lim="800000"/>
            <a:headEnd/>
            <a:tailEnd/>
          </a:ln>
        </p:spPr>
        <p:txBody>
          <a:bodyPr>
            <a:spAutoFit/>
          </a:bodyPr>
          <a:lstStyle/>
          <a:p>
            <a:pPr fontAlgn="base">
              <a:spcBef>
                <a:spcPct val="50000"/>
              </a:spcBef>
              <a:spcAft>
                <a:spcPct val="0"/>
              </a:spcAft>
              <a:buFont typeface="Arial" pitchFamily="34" charset="0"/>
              <a:buChar char="•"/>
              <a:defRPr/>
            </a:pPr>
            <a:r>
              <a:rPr lang="en-US" sz="1200" dirty="0">
                <a:solidFill>
                  <a:prstClr val="black"/>
                </a:solidFill>
                <a:latin typeface="Calibri" pitchFamily="34" charset="0"/>
                <a:ea typeface="ＭＳ Ｐゴシック" charset="-128"/>
                <a:cs typeface="Arial" charset="0"/>
              </a:rPr>
              <a:t>Civil Affairs teams in place</a:t>
            </a:r>
          </a:p>
        </p:txBody>
      </p:sp>
      <p:sp>
        <p:nvSpPr>
          <p:cNvPr id="75" name="Explosion 1 74"/>
          <p:cNvSpPr/>
          <p:nvPr/>
        </p:nvSpPr>
        <p:spPr>
          <a:xfrm>
            <a:off x="2438400" y="3810000"/>
            <a:ext cx="990600" cy="712788"/>
          </a:xfrm>
          <a:prstGeom prst="irregularSeal1">
            <a:avLst/>
          </a:prstGeom>
          <a:ln>
            <a:solidFill>
              <a:schemeClr val="accent2"/>
            </a:solidFill>
          </a:ln>
        </p:spPr>
        <p:style>
          <a:lnRef idx="2">
            <a:schemeClr val="accent2"/>
          </a:lnRef>
          <a:fillRef idx="1">
            <a:schemeClr val="lt1"/>
          </a:fillRef>
          <a:effectRef idx="0">
            <a:schemeClr val="accent2"/>
          </a:effectRef>
          <a:fontRef idx="minor">
            <a:schemeClr val="dk1"/>
          </a:fontRef>
        </p:style>
        <p:txBody>
          <a:bodyPr lIns="0" rIns="0" anchor="ctr">
            <a:spAutoFit/>
          </a:bodyPr>
          <a:lstStyle/>
          <a:p>
            <a:pPr algn="ctr" fontAlgn="base">
              <a:spcBef>
                <a:spcPct val="0"/>
              </a:spcBef>
              <a:spcAft>
                <a:spcPct val="0"/>
              </a:spcAft>
              <a:defRPr/>
            </a:pPr>
            <a:r>
              <a:rPr lang="en-US" sz="1050" b="1" dirty="0">
                <a:solidFill>
                  <a:prstClr val="black"/>
                </a:solidFill>
              </a:rPr>
              <a:t>HCA Start</a:t>
            </a:r>
          </a:p>
        </p:txBody>
      </p:sp>
      <p:sp>
        <p:nvSpPr>
          <p:cNvPr id="2055" name="Text Box 8"/>
          <p:cNvSpPr txBox="1">
            <a:spLocks noChangeArrowheads="1"/>
          </p:cNvSpPr>
          <p:nvPr/>
        </p:nvSpPr>
        <p:spPr bwMode="auto">
          <a:xfrm>
            <a:off x="4038600" y="1828800"/>
            <a:ext cx="1752600" cy="276225"/>
          </a:xfrm>
          <a:prstGeom prst="rect">
            <a:avLst/>
          </a:prstGeom>
          <a:noFill/>
          <a:ln w="19050">
            <a:solidFill>
              <a:schemeClr val="accent3">
                <a:lumMod val="75000"/>
              </a:schemeClr>
            </a:solidFill>
            <a:miter lim="800000"/>
            <a:headEnd/>
            <a:tailEnd/>
          </a:ln>
        </p:spPr>
        <p:txBody>
          <a:bodyPr>
            <a:spAutoFit/>
          </a:bodyPr>
          <a:lstStyle/>
          <a:p>
            <a:pPr algn="ctr" fontAlgn="base">
              <a:spcBef>
                <a:spcPct val="50000"/>
              </a:spcBef>
              <a:spcAft>
                <a:spcPct val="0"/>
              </a:spcAft>
              <a:defRPr/>
            </a:pPr>
            <a:r>
              <a:rPr lang="en-US" sz="1200" dirty="0">
                <a:solidFill>
                  <a:prstClr val="black"/>
                </a:solidFill>
                <a:latin typeface="Calibri" pitchFamily="34" charset="0"/>
                <a:ea typeface="ＭＳ Ｐゴシック" charset="-128"/>
                <a:cs typeface="Arial" charset="0"/>
              </a:rPr>
              <a:t>~14 day MDVCAPs begin</a:t>
            </a:r>
          </a:p>
        </p:txBody>
      </p:sp>
      <p:cxnSp>
        <p:nvCxnSpPr>
          <p:cNvPr id="86" name="Shape 79"/>
          <p:cNvCxnSpPr>
            <a:endCxn id="27" idx="3"/>
          </p:cNvCxnSpPr>
          <p:nvPr/>
        </p:nvCxnSpPr>
        <p:spPr>
          <a:xfrm rot="16200000" flipV="1">
            <a:off x="1181894" y="5525294"/>
            <a:ext cx="684212" cy="457200"/>
          </a:xfrm>
          <a:prstGeom prst="bentConnector2">
            <a:avLst/>
          </a:prstGeom>
          <a:ln>
            <a:headEnd type="arrow" w="med" len="med"/>
            <a:tailEnd type="arrow" w="med" len="med"/>
          </a:ln>
        </p:spPr>
        <p:style>
          <a:lnRef idx="1">
            <a:schemeClr val="dk1"/>
          </a:lnRef>
          <a:fillRef idx="0">
            <a:schemeClr val="dk1"/>
          </a:fillRef>
          <a:effectRef idx="0">
            <a:schemeClr val="dk1"/>
          </a:effectRef>
          <a:fontRef idx="minor">
            <a:schemeClr val="tx1"/>
          </a:fontRef>
        </p:style>
      </p:cxnSp>
      <p:sp>
        <p:nvSpPr>
          <p:cNvPr id="8229" name="Text Box 16"/>
          <p:cNvSpPr txBox="1">
            <a:spLocks noChangeArrowheads="1"/>
          </p:cNvSpPr>
          <p:nvPr/>
        </p:nvSpPr>
        <p:spPr bwMode="auto">
          <a:xfrm>
            <a:off x="4232275" y="4524375"/>
            <a:ext cx="720725" cy="276225"/>
          </a:xfrm>
          <a:prstGeom prst="rect">
            <a:avLst/>
          </a:prstGeom>
          <a:noFill/>
          <a:ln w="19050">
            <a:solidFill>
              <a:srgbClr val="FF0000"/>
            </a:solidFill>
            <a:miter lim="800000"/>
            <a:headEnd/>
            <a:tailEnd/>
          </a:ln>
        </p:spPr>
        <p:txBody>
          <a:bodyPr wrap="none" lIns="45720" rIns="45720">
            <a:spAutoFit/>
          </a:bodyPr>
          <a:lstStyle/>
          <a:p>
            <a:pPr algn="ctr" fontAlgn="base">
              <a:spcBef>
                <a:spcPct val="50000"/>
              </a:spcBef>
              <a:spcAft>
                <a:spcPct val="0"/>
              </a:spcAft>
            </a:pPr>
            <a:r>
              <a:rPr lang="en-US" sz="1200">
                <a:solidFill>
                  <a:srgbClr val="000000"/>
                </a:solidFill>
                <a:latin typeface="Calibri" pitchFamily="34" charset="0"/>
                <a:ea typeface="ＭＳ Ｐゴシック" charset="-128"/>
                <a:cs typeface="Arial" pitchFamily="34" charset="0"/>
              </a:rPr>
              <a:t>JTF RSO&amp;I</a:t>
            </a:r>
          </a:p>
        </p:txBody>
      </p:sp>
      <p:sp>
        <p:nvSpPr>
          <p:cNvPr id="42" name="Oval 41"/>
          <p:cNvSpPr/>
          <p:nvPr/>
        </p:nvSpPr>
        <p:spPr>
          <a:xfrm>
            <a:off x="7732060" y="58270"/>
            <a:ext cx="1371600" cy="990600"/>
          </a:xfrm>
          <a:prstGeom prst="ellipse">
            <a:avLst/>
          </a:prstGeom>
          <a:ln/>
        </p:spPr>
        <p:style>
          <a:lnRef idx="0">
            <a:schemeClr val="accent6"/>
          </a:lnRef>
          <a:fillRef idx="3">
            <a:schemeClr val="accent6"/>
          </a:fillRef>
          <a:effectRef idx="3">
            <a:schemeClr val="accent6"/>
          </a:effectRef>
          <a:fontRef idx="minor">
            <a:schemeClr val="lt1"/>
          </a:fontRef>
        </p:style>
        <p:txBody>
          <a:bodyPr lIns="0" tIns="0" rIns="0" bIns="0" anchor="ctr"/>
          <a:lstStyle/>
          <a:p>
            <a:pPr algn="ctr" fontAlgn="base">
              <a:spcBef>
                <a:spcPct val="0"/>
              </a:spcBef>
              <a:spcAft>
                <a:spcPct val="0"/>
              </a:spcAft>
            </a:pPr>
            <a:r>
              <a:rPr lang="en-US" sz="1400" i="1" dirty="0" smtClean="0">
                <a:solidFill>
                  <a:schemeClr val="bg1"/>
                </a:solidFill>
                <a:latin typeface="Calibri" pitchFamily="34" charset="0"/>
                <a:ea typeface="ＭＳ Ｐゴシック" charset="-128"/>
                <a:cs typeface="Arial" pitchFamily="34" charset="0"/>
              </a:rPr>
              <a:t>Improved </a:t>
            </a:r>
            <a:r>
              <a:rPr lang="en-US" sz="1400" i="1" dirty="0" smtClean="0">
                <a:solidFill>
                  <a:schemeClr val="bg1"/>
                </a:solidFill>
                <a:latin typeface="Calibri" pitchFamily="34" charset="0"/>
                <a:ea typeface="ＭＳ Ｐゴシック" charset="-128"/>
                <a:cs typeface="Arial" pitchFamily="34" charset="0"/>
              </a:rPr>
              <a:t>HADR</a:t>
            </a:r>
            <a:endParaRPr lang="en-US" sz="1400" i="1" dirty="0" smtClean="0">
              <a:solidFill>
                <a:schemeClr val="bg1"/>
              </a:solidFill>
              <a:latin typeface="Calibri" pitchFamily="34" charset="0"/>
              <a:ea typeface="ＭＳ Ｐゴシック" charset="-128"/>
              <a:cs typeface="Arial" pitchFamily="34" charset="0"/>
            </a:endParaRPr>
          </a:p>
          <a:p>
            <a:pPr algn="ctr" fontAlgn="base">
              <a:spcBef>
                <a:spcPct val="0"/>
              </a:spcBef>
              <a:spcAft>
                <a:spcPct val="0"/>
              </a:spcAft>
            </a:pPr>
            <a:r>
              <a:rPr lang="en-US" sz="1400" i="1" dirty="0" smtClean="0">
                <a:solidFill>
                  <a:schemeClr val="bg1"/>
                </a:solidFill>
                <a:latin typeface="Calibri" pitchFamily="34" charset="0"/>
                <a:ea typeface="ＭＳ Ｐゴシック" charset="-128"/>
                <a:cs typeface="Arial" pitchFamily="34" charset="0"/>
              </a:rPr>
              <a:t>Capabilities</a:t>
            </a:r>
            <a:endParaRPr lang="en-US" sz="1400" i="1" dirty="0">
              <a:solidFill>
                <a:schemeClr val="bg1"/>
              </a:solidFill>
              <a:latin typeface="Calibri" pitchFamily="34" charset="0"/>
              <a:ea typeface="ＭＳ Ｐゴシック" charset="-128"/>
              <a:cs typeface="Arial" pitchFamily="34" charset="0"/>
            </a:endParaRPr>
          </a:p>
        </p:txBody>
      </p:sp>
      <p:sp>
        <p:nvSpPr>
          <p:cNvPr id="47" name="Rectangle 46"/>
          <p:cNvSpPr/>
          <p:nvPr/>
        </p:nvSpPr>
        <p:spPr>
          <a:xfrm>
            <a:off x="6019800" y="4505325"/>
            <a:ext cx="2895600" cy="1939925"/>
          </a:xfrm>
          <a:prstGeom prst="rect">
            <a:avLst/>
          </a:prstGeom>
          <a:ln>
            <a:solidFill>
              <a:schemeClr val="accent1">
                <a:lumMod val="50000"/>
              </a:schemeClr>
            </a:solidFill>
          </a:ln>
        </p:spPr>
        <p:txBody>
          <a:bodyPr>
            <a:spAutoFit/>
          </a:bodyPr>
          <a:lstStyle/>
          <a:p>
            <a:pPr algn="ctr" fontAlgn="base">
              <a:spcBef>
                <a:spcPct val="0"/>
              </a:spcBef>
              <a:spcAft>
                <a:spcPct val="0"/>
              </a:spcAft>
              <a:defRPr/>
            </a:pPr>
            <a:r>
              <a:rPr lang="en-US" sz="1200" u="sng" dirty="0">
                <a:solidFill>
                  <a:srgbClr val="000000"/>
                </a:solidFill>
                <a:latin typeface="Calibri" pitchFamily="34" charset="0"/>
                <a:ea typeface="ＭＳ Ｐゴシック" charset="-128"/>
                <a:cs typeface="Arial" pitchFamily="34" charset="0"/>
              </a:rPr>
              <a:t>Potential Technologies</a:t>
            </a:r>
          </a:p>
          <a:p>
            <a:pPr fontAlgn="base">
              <a:spcBef>
                <a:spcPct val="0"/>
              </a:spcBef>
              <a:spcAft>
                <a:spcPct val="0"/>
              </a:spcAft>
              <a:defRPr/>
            </a:pPr>
            <a:r>
              <a:rPr lang="en-US" sz="1200" dirty="0">
                <a:solidFill>
                  <a:srgbClr val="000000"/>
                </a:solidFill>
                <a:latin typeface="Calibri" pitchFamily="34" charset="0"/>
                <a:ea typeface="ＭＳ Ｐゴシック" charset="-128"/>
                <a:cs typeface="Arial" pitchFamily="34" charset="0"/>
              </a:rPr>
              <a:t>Recon UAVs &amp; UGVs</a:t>
            </a:r>
          </a:p>
          <a:p>
            <a:pPr fontAlgn="base">
              <a:spcBef>
                <a:spcPct val="0"/>
              </a:spcBef>
              <a:spcAft>
                <a:spcPct val="0"/>
              </a:spcAft>
              <a:defRPr/>
            </a:pPr>
            <a:r>
              <a:rPr lang="en-US" sz="1200" dirty="0">
                <a:solidFill>
                  <a:srgbClr val="000000"/>
                </a:solidFill>
                <a:latin typeface="Calibri" pitchFamily="34" charset="0"/>
                <a:ea typeface="ＭＳ Ｐゴシック" charset="-128"/>
                <a:cs typeface="Arial" pitchFamily="34" charset="0"/>
              </a:rPr>
              <a:t>Crowd Sourcing</a:t>
            </a:r>
          </a:p>
          <a:p>
            <a:pPr fontAlgn="base">
              <a:spcBef>
                <a:spcPct val="0"/>
              </a:spcBef>
              <a:spcAft>
                <a:spcPct val="0"/>
              </a:spcAft>
              <a:defRPr/>
            </a:pPr>
            <a:r>
              <a:rPr lang="en-US" sz="1200" dirty="0">
                <a:solidFill>
                  <a:srgbClr val="000000"/>
                </a:solidFill>
                <a:latin typeface="Calibri" pitchFamily="34" charset="0"/>
                <a:ea typeface="ＭＳ Ｐゴシック" charset="-128"/>
                <a:cs typeface="Arial" pitchFamily="34" charset="0"/>
              </a:rPr>
              <a:t> Situational Awareness</a:t>
            </a:r>
          </a:p>
          <a:p>
            <a:pPr fontAlgn="base">
              <a:spcBef>
                <a:spcPct val="0"/>
              </a:spcBef>
              <a:spcAft>
                <a:spcPct val="0"/>
              </a:spcAft>
              <a:defRPr/>
            </a:pPr>
            <a:r>
              <a:rPr lang="en-US" sz="1200" dirty="0">
                <a:solidFill>
                  <a:srgbClr val="000000"/>
                </a:solidFill>
                <a:latin typeface="Calibri" pitchFamily="34" charset="0"/>
                <a:ea typeface="ＭＳ Ｐゴシック" charset="-128"/>
                <a:cs typeface="Arial" pitchFamily="34" charset="0"/>
              </a:rPr>
              <a:t>Machine Language Translation</a:t>
            </a:r>
          </a:p>
          <a:p>
            <a:pPr fontAlgn="base">
              <a:spcBef>
                <a:spcPct val="0"/>
              </a:spcBef>
              <a:spcAft>
                <a:spcPct val="0"/>
              </a:spcAft>
              <a:defRPr/>
            </a:pPr>
            <a:r>
              <a:rPr lang="en-US" sz="1200" dirty="0">
                <a:solidFill>
                  <a:srgbClr val="000000"/>
                </a:solidFill>
                <a:latin typeface="Calibri" pitchFamily="34" charset="0"/>
                <a:ea typeface="ＭＳ Ｐゴシック" charset="-128"/>
                <a:cs typeface="Arial" pitchFamily="34" charset="0"/>
              </a:rPr>
              <a:t>Social Cultural Modeling  &amp; Analysis</a:t>
            </a:r>
          </a:p>
          <a:p>
            <a:pPr fontAlgn="base">
              <a:spcBef>
                <a:spcPct val="0"/>
              </a:spcBef>
              <a:spcAft>
                <a:spcPct val="0"/>
              </a:spcAft>
              <a:defRPr/>
            </a:pPr>
            <a:r>
              <a:rPr lang="en-US" sz="1200" dirty="0">
                <a:solidFill>
                  <a:srgbClr val="000000"/>
                </a:solidFill>
                <a:latin typeface="Calibri" pitchFamily="34" charset="0"/>
                <a:ea typeface="ＭＳ Ｐゴシック" charset="-128"/>
                <a:cs typeface="Arial" pitchFamily="34" charset="0"/>
              </a:rPr>
              <a:t>Expeditionary Water  &amp; Power</a:t>
            </a:r>
          </a:p>
          <a:p>
            <a:pPr fontAlgn="base">
              <a:spcBef>
                <a:spcPct val="0"/>
              </a:spcBef>
              <a:spcAft>
                <a:spcPct val="0"/>
              </a:spcAft>
              <a:defRPr/>
            </a:pPr>
            <a:r>
              <a:rPr lang="en-US" sz="1200" dirty="0">
                <a:solidFill>
                  <a:srgbClr val="000000"/>
                </a:solidFill>
                <a:latin typeface="Calibri" pitchFamily="34" charset="0"/>
                <a:ea typeface="ＭＳ Ｐゴシック" charset="-128"/>
                <a:cs typeface="Arial" pitchFamily="34" charset="0"/>
              </a:rPr>
              <a:t>Collaboration &amp; Communication</a:t>
            </a:r>
          </a:p>
          <a:p>
            <a:pPr fontAlgn="base">
              <a:spcBef>
                <a:spcPct val="0"/>
              </a:spcBef>
              <a:spcAft>
                <a:spcPct val="0"/>
              </a:spcAft>
              <a:defRPr/>
            </a:pPr>
            <a:r>
              <a:rPr lang="en-US" sz="1200" dirty="0">
                <a:solidFill>
                  <a:srgbClr val="000000"/>
                </a:solidFill>
                <a:latin typeface="Calibri" pitchFamily="34" charset="0"/>
                <a:ea typeface="ＭＳ Ｐゴシック" charset="-128"/>
                <a:cs typeface="Arial" pitchFamily="34" charset="0"/>
              </a:rPr>
              <a:t>Movement Requirements Visibility</a:t>
            </a:r>
          </a:p>
          <a:p>
            <a:pPr fontAlgn="base">
              <a:spcBef>
                <a:spcPct val="0"/>
              </a:spcBef>
              <a:spcAft>
                <a:spcPct val="0"/>
              </a:spcAft>
              <a:defRPr/>
            </a:pPr>
            <a:r>
              <a:rPr lang="en-US" sz="1200" dirty="0">
                <a:solidFill>
                  <a:srgbClr val="000000"/>
                </a:solidFill>
                <a:latin typeface="Calibri" pitchFamily="34" charset="0"/>
                <a:ea typeface="ＭＳ Ｐゴシック" charset="-128"/>
                <a:cs typeface="Arial" pitchFamily="34" charset="0"/>
              </a:rPr>
              <a:t>Humanitarian Asset Visibility</a:t>
            </a:r>
          </a:p>
        </p:txBody>
      </p:sp>
      <p:sp>
        <p:nvSpPr>
          <p:cNvPr id="39" name="TextBox 38"/>
          <p:cNvSpPr txBox="1"/>
          <p:nvPr/>
        </p:nvSpPr>
        <p:spPr>
          <a:xfrm>
            <a:off x="152400" y="1335142"/>
            <a:ext cx="4153701" cy="369332"/>
          </a:xfrm>
          <a:prstGeom prst="rect">
            <a:avLst/>
          </a:prstGeom>
        </p:spPr>
        <p:style>
          <a:lnRef idx="0">
            <a:schemeClr val="accent6"/>
          </a:lnRef>
          <a:fillRef idx="3">
            <a:schemeClr val="accent6"/>
          </a:fillRef>
          <a:effectRef idx="3">
            <a:schemeClr val="accent6"/>
          </a:effectRef>
          <a:fontRef idx="minor">
            <a:schemeClr val="lt1"/>
          </a:fontRef>
        </p:style>
        <p:txBody>
          <a:bodyPr wrap="none" rtlCol="0">
            <a:spAutoFit/>
          </a:bodyPr>
          <a:lstStyle/>
          <a:p>
            <a:r>
              <a:rPr lang="en-US" dirty="0" smtClean="0">
                <a:latin typeface="Calibri" pitchFamily="34" charset="0"/>
                <a:cs typeface="Calibri" pitchFamily="34" charset="0"/>
              </a:rPr>
              <a:t>The tasks match but the timelines do not…</a:t>
            </a:r>
            <a:endParaRPr lang="en-US" dirty="0">
              <a:latin typeface="Calibri" pitchFamily="34" charset="0"/>
              <a:cs typeface="Calibri" pitchFamily="34" charset="0"/>
            </a:endParaRPr>
          </a:p>
        </p:txBody>
      </p:sp>
      <p:sp>
        <p:nvSpPr>
          <p:cNvPr id="40" name="Slide Number Placeholder 39"/>
          <p:cNvSpPr>
            <a:spLocks noGrp="1"/>
          </p:cNvSpPr>
          <p:nvPr>
            <p:ph type="sldNum" sz="quarter" idx="12"/>
          </p:nvPr>
        </p:nvSpPr>
        <p:spPr>
          <a:xfrm>
            <a:off x="7162800" y="6477000"/>
            <a:ext cx="1905000" cy="304800"/>
          </a:xfrm>
        </p:spPr>
        <p:txBody>
          <a:bodyPr/>
          <a:lstStyle/>
          <a:p>
            <a:pPr>
              <a:defRPr/>
            </a:pPr>
            <a:fld id="{6BFAE21B-6736-472E-BE08-B6AE3E71CEF6}" type="slidenum">
              <a:rPr lang="en-US" smtClean="0">
                <a:solidFill>
                  <a:srgbClr val="000000"/>
                </a:solidFill>
              </a:rPr>
              <a:pPr>
                <a:defRPr/>
              </a:pPr>
              <a:t>5</a:t>
            </a:fld>
            <a:endParaRPr lang="en-US">
              <a:solidFill>
                <a:srgbClr val="000000"/>
              </a:solidFill>
            </a:endParaRPr>
          </a:p>
        </p:txBody>
      </p:sp>
    </p:spTree>
  </p:cSld>
  <p:clrMapOvr>
    <a:masterClrMapping/>
  </p:clrMapOvr>
  <p:transition advClick="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295400" y="304800"/>
            <a:ext cx="7696200" cy="762000"/>
          </a:xfrm>
        </p:spPr>
        <p:txBody>
          <a:bodyPr/>
          <a:lstStyle/>
          <a:p>
            <a:r>
              <a:rPr lang="en-US" dirty="0" smtClean="0">
                <a:latin typeface="Calibri" pitchFamily="34" charset="0"/>
                <a:cs typeface="Calibri" pitchFamily="34" charset="0"/>
              </a:rPr>
              <a:t>Civil &amp; Humanitarian Information Management </a:t>
            </a:r>
            <a:r>
              <a:rPr lang="en-US" dirty="0" smtClean="0">
                <a:latin typeface="Calibri" pitchFamily="34" charset="0"/>
                <a:cs typeface="Calibri" pitchFamily="34" charset="0"/>
              </a:rPr>
              <a:t>Experiment (CHIME)</a:t>
            </a:r>
            <a:endParaRPr lang="en-US" dirty="0">
              <a:latin typeface="Calibri" pitchFamily="34" charset="0"/>
              <a:cs typeface="Calibri" pitchFamily="34" charset="0"/>
            </a:endParaRPr>
          </a:p>
        </p:txBody>
      </p:sp>
      <p:sp>
        <p:nvSpPr>
          <p:cNvPr id="6" name="Content Placeholder 5"/>
          <p:cNvSpPr>
            <a:spLocks noGrp="1"/>
          </p:cNvSpPr>
          <p:nvPr>
            <p:ph idx="1"/>
          </p:nvPr>
        </p:nvSpPr>
        <p:spPr/>
        <p:txBody>
          <a:bodyPr vert="horz" lIns="91440" tIns="45720" rIns="91440" bIns="45720" rtlCol="0">
            <a:normAutofit fontScale="85000" lnSpcReduction="20000"/>
          </a:bodyPr>
          <a:lstStyle/>
          <a:p>
            <a:pPr marL="342900" indent="-342900" eaLnBrk="1" hangingPunct="1">
              <a:buFont typeface="Arial" pitchFamily="34" charset="0"/>
              <a:buChar char="•"/>
            </a:pPr>
            <a:r>
              <a:rPr lang="en-US" sz="3200" kern="1200" dirty="0" smtClean="0">
                <a:latin typeface="Calibri" pitchFamily="34" charset="0"/>
                <a:ea typeface="+mn-ea"/>
                <a:cs typeface="Calibri" pitchFamily="34" charset="0"/>
              </a:rPr>
              <a:t>CHIME focus is </a:t>
            </a:r>
            <a:r>
              <a:rPr lang="en-US" sz="3200" kern="1200" dirty="0" smtClean="0">
                <a:latin typeface="Calibri" pitchFamily="34" charset="0"/>
                <a:ea typeface="+mn-ea"/>
                <a:cs typeface="Calibri" pitchFamily="34" charset="0"/>
              </a:rPr>
              <a:t>field data collection and reporting </a:t>
            </a:r>
            <a:r>
              <a:rPr lang="en-US" sz="3200" kern="1200" dirty="0" smtClean="0">
                <a:latin typeface="Calibri" pitchFamily="34" charset="0"/>
                <a:ea typeface="+mn-ea"/>
                <a:cs typeface="Calibri" pitchFamily="34" charset="0"/>
              </a:rPr>
              <a:t>using </a:t>
            </a:r>
            <a:r>
              <a:rPr lang="en-US" sz="3200" kern="1200" dirty="0" err="1" smtClean="0">
                <a:latin typeface="Calibri" pitchFamily="34" charset="0"/>
                <a:ea typeface="+mn-ea"/>
                <a:cs typeface="Calibri" pitchFamily="34" charset="0"/>
              </a:rPr>
              <a:t>smartphones</a:t>
            </a:r>
            <a:r>
              <a:rPr lang="en-US" sz="3200" kern="1200" dirty="0" smtClean="0">
                <a:latin typeface="Calibri" pitchFamily="34" charset="0"/>
                <a:ea typeface="+mn-ea"/>
                <a:cs typeface="Calibri" pitchFamily="34" charset="0"/>
              </a:rPr>
              <a:t> on </a:t>
            </a:r>
            <a:r>
              <a:rPr lang="en-US" sz="3200" kern="1200" dirty="0" smtClean="0">
                <a:latin typeface="Calibri" pitchFamily="34" charset="0"/>
                <a:ea typeface="+mn-ea"/>
                <a:cs typeface="Calibri" pitchFamily="34" charset="0"/>
              </a:rPr>
              <a:t>available commercial communications </a:t>
            </a:r>
            <a:endParaRPr lang="en-US" sz="3200" kern="1200" dirty="0" smtClean="0">
              <a:latin typeface="Calibri" pitchFamily="34" charset="0"/>
              <a:ea typeface="+mn-ea"/>
              <a:cs typeface="Calibri" pitchFamily="34" charset="0"/>
            </a:endParaRPr>
          </a:p>
          <a:p>
            <a:pPr marL="342900" indent="-342900" eaLnBrk="1" hangingPunct="1">
              <a:buFont typeface="Arial" pitchFamily="34" charset="0"/>
              <a:buChar char="•"/>
            </a:pPr>
            <a:r>
              <a:rPr lang="en-US" sz="3200" kern="1200" dirty="0" smtClean="0">
                <a:latin typeface="Calibri" pitchFamily="34" charset="0"/>
                <a:ea typeface="+mn-ea"/>
                <a:cs typeface="Calibri" pitchFamily="34" charset="0"/>
              </a:rPr>
              <a:t>Current paper-based collection and reporting results in reports that are widely varied in quality and </a:t>
            </a:r>
            <a:r>
              <a:rPr lang="en-US" sz="3200" kern="1200" dirty="0" smtClean="0">
                <a:latin typeface="Calibri" pitchFamily="34" charset="0"/>
                <a:ea typeface="+mn-ea"/>
                <a:cs typeface="Calibri" pitchFamily="34" charset="0"/>
              </a:rPr>
              <a:t>relevance</a:t>
            </a:r>
            <a:endParaRPr lang="en-US" sz="3200" kern="1200" dirty="0" smtClean="0">
              <a:latin typeface="Calibri" pitchFamily="34" charset="0"/>
              <a:ea typeface="+mn-ea"/>
              <a:cs typeface="Calibri" pitchFamily="34" charset="0"/>
            </a:endParaRPr>
          </a:p>
          <a:p>
            <a:pPr marL="342900" indent="-342900" eaLnBrk="1" hangingPunct="1">
              <a:buFont typeface="Arial" pitchFamily="34" charset="0"/>
              <a:buChar char="•"/>
            </a:pPr>
            <a:r>
              <a:rPr lang="en-US" sz="3200" kern="1200" dirty="0" smtClean="0">
                <a:latin typeface="Calibri" pitchFamily="34" charset="0"/>
                <a:ea typeface="+mn-ea"/>
                <a:cs typeface="Calibri" pitchFamily="34" charset="0"/>
              </a:rPr>
              <a:t>CHIME reporting can improve current paper-based data collection and reporting methods streamlining and reducing the Data to Action </a:t>
            </a:r>
            <a:r>
              <a:rPr lang="en-US" sz="3200" kern="1200" dirty="0" smtClean="0">
                <a:latin typeface="Calibri" pitchFamily="34" charset="0"/>
                <a:ea typeface="+mn-ea"/>
                <a:cs typeface="Calibri" pitchFamily="34" charset="0"/>
              </a:rPr>
              <a:t>cycle*</a:t>
            </a:r>
            <a:endParaRPr lang="en-US" sz="3200" kern="1200" dirty="0" smtClean="0">
              <a:latin typeface="Calibri" pitchFamily="34" charset="0"/>
              <a:ea typeface="+mn-ea"/>
              <a:cs typeface="Calibri" pitchFamily="34" charset="0"/>
            </a:endParaRPr>
          </a:p>
          <a:p>
            <a:pPr marL="342900" indent="-342900" eaLnBrk="1" hangingPunct="1">
              <a:buFont typeface="Arial" pitchFamily="34" charset="0"/>
              <a:buChar char="•"/>
            </a:pPr>
            <a:r>
              <a:rPr lang="en-US" sz="3200" kern="1200" dirty="0" smtClean="0">
                <a:latin typeface="Calibri" pitchFamily="34" charset="0"/>
                <a:ea typeface="+mn-ea"/>
                <a:cs typeface="Calibri" pitchFamily="34" charset="0"/>
              </a:rPr>
              <a:t>Making historical Civil and Humanitarian information available to the field will improve situational awareness and economize future data collection efforts</a:t>
            </a:r>
          </a:p>
          <a:p>
            <a:pPr marL="342900" indent="-342900" eaLnBrk="1" hangingPunct="1">
              <a:buFont typeface="Arial" pitchFamily="34" charset="0"/>
              <a:buChar char="•"/>
            </a:pPr>
            <a:r>
              <a:rPr lang="en-US" sz="3200" b="1" kern="1200" dirty="0" smtClean="0">
                <a:latin typeface="Calibri" pitchFamily="34" charset="0"/>
                <a:ea typeface="+mn-ea"/>
                <a:cs typeface="Calibri" pitchFamily="34" charset="0"/>
              </a:rPr>
              <a:t>Improved Data will enable better analysis enhancing the Commander’s decision cycle</a:t>
            </a:r>
            <a:endParaRPr lang="en-US" sz="3200" kern="1200" dirty="0" smtClean="0">
              <a:latin typeface="Calibri" pitchFamily="34" charset="0"/>
              <a:ea typeface="+mn-ea"/>
              <a:cs typeface="Calibri" pitchFamily="34" charset="0"/>
            </a:endParaRPr>
          </a:p>
          <a:p>
            <a:pPr marL="342900" indent="-342900" eaLnBrk="1" hangingPunct="1">
              <a:buFont typeface="Arial" pitchFamily="34" charset="0"/>
              <a:buChar char="•"/>
            </a:pPr>
            <a:endParaRPr lang="en-US" sz="3200" kern="1200" dirty="0" smtClean="0">
              <a:latin typeface="Calibri" pitchFamily="34" charset="0"/>
              <a:ea typeface="+mn-ea"/>
              <a:cs typeface="Calibri" pitchFamily="34" charset="0"/>
            </a:endParaRPr>
          </a:p>
          <a:p>
            <a:pPr marL="342900" indent="-342900" eaLnBrk="1" hangingPunct="1">
              <a:buFont typeface="Arial" pitchFamily="34" charset="0"/>
              <a:buChar char="•"/>
            </a:pPr>
            <a:endParaRPr lang="en-US" sz="3200" kern="1200" dirty="0" smtClean="0">
              <a:latin typeface="Calibri" pitchFamily="34" charset="0"/>
              <a:ea typeface="+mn-ea"/>
              <a:cs typeface="Calibri" pitchFamily="34" charset="0"/>
            </a:endParaRPr>
          </a:p>
        </p:txBody>
      </p:sp>
      <p:sp>
        <p:nvSpPr>
          <p:cNvPr id="4" name="TextBox 3"/>
          <p:cNvSpPr txBox="1"/>
          <p:nvPr/>
        </p:nvSpPr>
        <p:spPr>
          <a:xfrm>
            <a:off x="2315273" y="5943600"/>
            <a:ext cx="4513454" cy="646331"/>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pPr algn="ctr"/>
            <a:r>
              <a:rPr lang="en-US" dirty="0" smtClean="0">
                <a:latin typeface="Calibri" pitchFamily="34" charset="0"/>
                <a:cs typeface="Calibri" pitchFamily="34" charset="0"/>
              </a:rPr>
              <a:t>Civil &amp; Humanitarian Information Management Starts in the Field</a:t>
            </a:r>
            <a:endParaRPr lang="en-US" dirty="0"/>
          </a:p>
        </p:txBody>
      </p:sp>
      <p:sp>
        <p:nvSpPr>
          <p:cNvPr id="7" name="TextBox 6"/>
          <p:cNvSpPr txBox="1"/>
          <p:nvPr/>
        </p:nvSpPr>
        <p:spPr>
          <a:xfrm>
            <a:off x="7772400" y="6553200"/>
            <a:ext cx="963725" cy="261610"/>
          </a:xfrm>
          <a:prstGeom prst="rect">
            <a:avLst/>
          </a:prstGeom>
          <a:noFill/>
        </p:spPr>
        <p:txBody>
          <a:bodyPr wrap="none" rtlCol="0">
            <a:spAutoFit/>
          </a:bodyPr>
          <a:lstStyle/>
          <a:p>
            <a:r>
              <a:rPr lang="en-US" sz="1100" dirty="0" smtClean="0"/>
              <a:t>*see last slide</a:t>
            </a:r>
            <a:endParaRPr lang="en-US" sz="1100" dirty="0"/>
          </a:p>
        </p:txBody>
      </p:sp>
      <p:sp>
        <p:nvSpPr>
          <p:cNvPr id="8" name="Slide Number Placeholder 7"/>
          <p:cNvSpPr>
            <a:spLocks noGrp="1"/>
          </p:cNvSpPr>
          <p:nvPr>
            <p:ph type="sldNum" sz="quarter" idx="12"/>
          </p:nvPr>
        </p:nvSpPr>
        <p:spPr/>
        <p:txBody>
          <a:bodyPr/>
          <a:lstStyle/>
          <a:p>
            <a:pPr>
              <a:defRPr/>
            </a:pPr>
            <a:fld id="{2D3D0FAE-0FF4-4C65-A627-E0CFCC5AD5AD}" type="slidenum">
              <a:rPr lang="en-US" smtClean="0">
                <a:solidFill>
                  <a:srgbClr val="000000"/>
                </a:solidFill>
              </a:rPr>
              <a:pPr>
                <a:defRPr/>
              </a:pPr>
              <a:t>6</a:t>
            </a:fld>
            <a:endParaRPr lang="en-US">
              <a:solidFill>
                <a:srgbClr val="00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latin typeface="Calibri" pitchFamily="34" charset="0"/>
                <a:cs typeface="Calibri" pitchFamily="34" charset="0"/>
              </a:rPr>
              <a:t>Why CHIME in Exercise HCA?</a:t>
            </a:r>
            <a:endParaRPr lang="en-US" dirty="0">
              <a:latin typeface="Calibri" pitchFamily="34" charset="0"/>
              <a:cs typeface="Calibri" pitchFamily="34" charset="0"/>
            </a:endParaRPr>
          </a:p>
        </p:txBody>
      </p:sp>
      <p:sp>
        <p:nvSpPr>
          <p:cNvPr id="6" name="Content Placeholder 5"/>
          <p:cNvSpPr>
            <a:spLocks noGrp="1"/>
          </p:cNvSpPr>
          <p:nvPr>
            <p:ph idx="1"/>
          </p:nvPr>
        </p:nvSpPr>
        <p:spPr>
          <a:xfrm>
            <a:off x="381000" y="1447800"/>
            <a:ext cx="8382000" cy="4953000"/>
          </a:xfrm>
        </p:spPr>
        <p:txBody>
          <a:bodyPr vert="horz" lIns="91440" tIns="45720" rIns="91440" bIns="45720" rtlCol="0">
            <a:normAutofit/>
          </a:bodyPr>
          <a:lstStyle/>
          <a:p>
            <a:pPr marL="342900" indent="-342900" eaLnBrk="1" hangingPunct="1">
              <a:buFont typeface="Arial" pitchFamily="34" charset="0"/>
              <a:buChar char="•"/>
            </a:pPr>
            <a:r>
              <a:rPr lang="en-US" sz="2800" kern="1200" dirty="0" smtClean="0">
                <a:latin typeface="Calibri" pitchFamily="34" charset="0"/>
                <a:ea typeface="+mn-ea"/>
                <a:cs typeface="Calibri" pitchFamily="34" charset="0"/>
              </a:rPr>
              <a:t>CHIME in HCA will improve field input to the HA command </a:t>
            </a:r>
            <a:r>
              <a:rPr lang="en-US" sz="2800" kern="1200" dirty="0" smtClean="0">
                <a:latin typeface="Calibri" pitchFamily="34" charset="0"/>
                <a:ea typeface="+mn-ea"/>
                <a:cs typeface="Calibri" pitchFamily="34" charset="0"/>
              </a:rPr>
              <a:t>(i.e. JCMOTF</a:t>
            </a:r>
            <a:r>
              <a:rPr lang="en-US" sz="2800" kern="1200" dirty="0" smtClean="0">
                <a:latin typeface="Calibri" pitchFamily="34" charset="0"/>
                <a:ea typeface="+mn-ea"/>
                <a:cs typeface="Calibri" pitchFamily="34" charset="0"/>
              </a:rPr>
              <a:t>, CMOC, etc.)</a:t>
            </a:r>
          </a:p>
          <a:p>
            <a:pPr marL="742950" lvl="1" indent="-342900" eaLnBrk="1" hangingPunct="1">
              <a:buFont typeface="Wingdings" pitchFamily="2" charset="2"/>
              <a:buChar char="Ø"/>
            </a:pPr>
            <a:r>
              <a:rPr lang="en-US" sz="2000" kern="1200" dirty="0" smtClean="0">
                <a:latin typeface="Calibri" pitchFamily="34" charset="0"/>
                <a:ea typeface="+mn-ea"/>
                <a:cs typeface="Calibri" pitchFamily="34" charset="0"/>
              </a:rPr>
              <a:t>The HA command will be more efficient in reporting to the exercise JTF or other </a:t>
            </a:r>
            <a:r>
              <a:rPr lang="en-US" sz="2000" u="sng" kern="1200" dirty="0" smtClean="0">
                <a:latin typeface="Calibri" pitchFamily="34" charset="0"/>
                <a:ea typeface="+mn-ea"/>
                <a:cs typeface="Calibri" pitchFamily="34" charset="0"/>
              </a:rPr>
              <a:t>Live</a:t>
            </a:r>
            <a:r>
              <a:rPr lang="en-US" sz="2000" kern="1200" dirty="0" smtClean="0">
                <a:latin typeface="Calibri" pitchFamily="34" charset="0"/>
                <a:ea typeface="+mn-ea"/>
                <a:cs typeface="Calibri" pitchFamily="34" charset="0"/>
              </a:rPr>
              <a:t> HHQ</a:t>
            </a:r>
          </a:p>
          <a:p>
            <a:pPr marL="742950" lvl="1" indent="-342900" eaLnBrk="1" hangingPunct="1">
              <a:buFont typeface="Wingdings" pitchFamily="2" charset="2"/>
              <a:buChar char="Ø"/>
            </a:pPr>
            <a:r>
              <a:rPr lang="en-US" sz="2000" kern="1200" dirty="0" smtClean="0">
                <a:latin typeface="Calibri" pitchFamily="34" charset="0"/>
                <a:ea typeface="+mn-ea"/>
                <a:cs typeface="Calibri" pitchFamily="34" charset="0"/>
              </a:rPr>
              <a:t>The HA command can provide operationally relevant and realistic input to the exercise CTF or other </a:t>
            </a:r>
            <a:r>
              <a:rPr lang="en-US" sz="2000" u="sng" kern="1200" dirty="0" smtClean="0">
                <a:latin typeface="Calibri" pitchFamily="34" charset="0"/>
                <a:ea typeface="+mn-ea"/>
                <a:cs typeface="Calibri" pitchFamily="34" charset="0"/>
              </a:rPr>
              <a:t>Constructive</a:t>
            </a:r>
            <a:r>
              <a:rPr lang="en-US" sz="2000" kern="1200" dirty="0" smtClean="0">
                <a:latin typeface="Calibri" pitchFamily="34" charset="0"/>
                <a:ea typeface="+mn-ea"/>
                <a:cs typeface="Calibri" pitchFamily="34" charset="0"/>
              </a:rPr>
              <a:t> HHQ improving the quality of that command’s training</a:t>
            </a:r>
          </a:p>
          <a:p>
            <a:pPr marL="1143000" lvl="2" indent="-342900" eaLnBrk="1" hangingPunct="1">
              <a:buFont typeface="Courier New" pitchFamily="49" charset="0"/>
              <a:buChar char="o"/>
            </a:pPr>
            <a:r>
              <a:rPr lang="en-US" sz="2000" kern="1200" dirty="0" smtClean="0">
                <a:latin typeface="Calibri" pitchFamily="34" charset="0"/>
                <a:ea typeface="+mn-ea"/>
                <a:cs typeface="Calibri" pitchFamily="34" charset="0"/>
              </a:rPr>
              <a:t>Exercise White Cell, as a </a:t>
            </a:r>
            <a:r>
              <a:rPr lang="en-US" sz="2000" b="1" kern="1200" dirty="0" smtClean="0">
                <a:latin typeface="Calibri" pitchFamily="34" charset="0"/>
                <a:ea typeface="+mn-ea"/>
                <a:cs typeface="Calibri" pitchFamily="34" charset="0"/>
              </a:rPr>
              <a:t>Shadow</a:t>
            </a:r>
            <a:r>
              <a:rPr lang="en-US" sz="2000" kern="1200" dirty="0" smtClean="0">
                <a:latin typeface="Calibri" pitchFamily="34" charset="0"/>
                <a:ea typeface="+mn-ea"/>
                <a:cs typeface="Calibri" pitchFamily="34" charset="0"/>
              </a:rPr>
              <a:t> HA Command, would modify CHIME reports to fit a Constructive CPX scenario’s MSEL injects.</a:t>
            </a:r>
          </a:p>
          <a:p>
            <a:pPr marL="1143000" lvl="2" indent="-342900" eaLnBrk="1" hangingPunct="1">
              <a:buFont typeface="Courier New" pitchFamily="49" charset="0"/>
              <a:buChar char="o"/>
            </a:pPr>
            <a:r>
              <a:rPr lang="en-US" sz="2000" kern="1200" dirty="0" smtClean="0">
                <a:latin typeface="Calibri" pitchFamily="34" charset="0"/>
                <a:ea typeface="+mn-ea"/>
                <a:cs typeface="Calibri" pitchFamily="34" charset="0"/>
              </a:rPr>
              <a:t>Example: changing the description of a UAV video feed from a </a:t>
            </a:r>
            <a:r>
              <a:rPr lang="en-US" sz="2000" i="1" kern="1200" dirty="0" smtClean="0">
                <a:latin typeface="Calibri" pitchFamily="34" charset="0"/>
                <a:ea typeface="+mn-ea"/>
                <a:cs typeface="Calibri" pitchFamily="34" charset="0"/>
              </a:rPr>
              <a:t>Live</a:t>
            </a:r>
            <a:r>
              <a:rPr lang="en-US" sz="2000" kern="1200" dirty="0" smtClean="0">
                <a:latin typeface="Calibri" pitchFamily="34" charset="0"/>
                <a:ea typeface="+mn-ea"/>
                <a:cs typeface="Calibri" pitchFamily="34" charset="0"/>
              </a:rPr>
              <a:t> HCA MDVCAP to video of a </a:t>
            </a:r>
            <a:r>
              <a:rPr lang="en-US" sz="2000" i="1" kern="1200" dirty="0" smtClean="0">
                <a:latin typeface="Calibri" pitchFamily="34" charset="0"/>
                <a:ea typeface="+mn-ea"/>
                <a:cs typeface="Calibri" pitchFamily="34" charset="0"/>
              </a:rPr>
              <a:t>Constructive</a:t>
            </a:r>
            <a:r>
              <a:rPr lang="en-US" sz="2000" kern="1200" dirty="0" smtClean="0">
                <a:latin typeface="Calibri" pitchFamily="34" charset="0"/>
                <a:ea typeface="+mn-ea"/>
                <a:cs typeface="Calibri" pitchFamily="34" charset="0"/>
              </a:rPr>
              <a:t> </a:t>
            </a:r>
            <a:r>
              <a:rPr lang="en-US" sz="2000" kern="1200" dirty="0" smtClean="0">
                <a:latin typeface="Calibri" pitchFamily="34" charset="0"/>
                <a:ea typeface="+mn-ea"/>
                <a:cs typeface="Calibri" pitchFamily="34" charset="0"/>
              </a:rPr>
              <a:t>IDP camp in the</a:t>
            </a:r>
          </a:p>
          <a:p>
            <a:pPr marL="342900" indent="-342900" eaLnBrk="1" hangingPunct="1">
              <a:buFont typeface="Arial" pitchFamily="34" charset="0"/>
              <a:buChar char="•"/>
            </a:pPr>
            <a:endParaRPr lang="en-US" sz="2800" kern="1200" dirty="0" smtClean="0">
              <a:latin typeface="Calibri" pitchFamily="34" charset="0"/>
              <a:ea typeface="+mn-ea"/>
              <a:cs typeface="Calibri" pitchFamily="34" charset="0"/>
            </a:endParaRPr>
          </a:p>
          <a:p>
            <a:pPr marL="342900" indent="-342900" eaLnBrk="1" hangingPunct="1">
              <a:buFont typeface="Arial" pitchFamily="34" charset="0"/>
              <a:buChar char="•"/>
            </a:pPr>
            <a:endParaRPr lang="en-US" sz="2800" kern="1200" dirty="0" smtClean="0">
              <a:latin typeface="Calibri" pitchFamily="34" charset="0"/>
              <a:ea typeface="+mn-ea"/>
              <a:cs typeface="Calibri" pitchFamily="34" charset="0"/>
            </a:endParaRPr>
          </a:p>
        </p:txBody>
      </p:sp>
      <p:sp>
        <p:nvSpPr>
          <p:cNvPr id="4" name="TextBox 3"/>
          <p:cNvSpPr txBox="1"/>
          <p:nvPr/>
        </p:nvSpPr>
        <p:spPr>
          <a:xfrm>
            <a:off x="2400301" y="5410200"/>
            <a:ext cx="4343399" cy="1384935"/>
          </a:xfrm>
          <a:prstGeom prst="ellipse">
            <a:avLst/>
          </a:prstGeom>
        </p:spPr>
        <p:style>
          <a:lnRef idx="0">
            <a:schemeClr val="accent6"/>
          </a:lnRef>
          <a:fillRef idx="3">
            <a:schemeClr val="accent6"/>
          </a:fillRef>
          <a:effectRef idx="3">
            <a:schemeClr val="accent6"/>
          </a:effectRef>
          <a:fontRef idx="minor">
            <a:schemeClr val="lt1"/>
          </a:fontRef>
        </p:style>
        <p:txBody>
          <a:bodyPr wrap="square" lIns="0" tIns="0" rIns="0" bIns="0" rtlCol="0">
            <a:spAutoFit/>
          </a:bodyPr>
          <a:lstStyle/>
          <a:p>
            <a:pPr algn="ctr"/>
            <a:r>
              <a:rPr lang="en-US" sz="1600" dirty="0" smtClean="0">
                <a:latin typeface="Calibri" pitchFamily="34" charset="0"/>
                <a:cs typeface="Calibri" pitchFamily="34" charset="0"/>
              </a:rPr>
              <a:t>Humanitarian Assistance requires </a:t>
            </a:r>
          </a:p>
          <a:p>
            <a:pPr algn="ctr"/>
            <a:r>
              <a:rPr lang="en-US" sz="1600" dirty="0" smtClean="0">
                <a:latin typeface="Calibri" pitchFamily="34" charset="0"/>
                <a:cs typeface="Calibri" pitchFamily="34" charset="0"/>
              </a:rPr>
              <a:t>Unity of Effort </a:t>
            </a:r>
          </a:p>
          <a:p>
            <a:pPr algn="ctr"/>
            <a:r>
              <a:rPr lang="en-US" sz="1600" dirty="0" smtClean="0">
                <a:latin typeface="Calibri" pitchFamily="34" charset="0"/>
                <a:cs typeface="Calibri" pitchFamily="34" charset="0"/>
              </a:rPr>
              <a:t>without </a:t>
            </a:r>
          </a:p>
          <a:p>
            <a:pPr algn="ctr"/>
            <a:r>
              <a:rPr lang="en-US" sz="1600" dirty="0" smtClean="0">
                <a:latin typeface="Calibri" pitchFamily="34" charset="0"/>
                <a:cs typeface="Calibri" pitchFamily="34" charset="0"/>
              </a:rPr>
              <a:t>Unity of Command</a:t>
            </a:r>
            <a:endParaRPr lang="en-US" sz="1600" dirty="0"/>
          </a:p>
        </p:txBody>
      </p:sp>
      <p:sp>
        <p:nvSpPr>
          <p:cNvPr id="7" name="Slide Number Placeholder 6"/>
          <p:cNvSpPr>
            <a:spLocks noGrp="1"/>
          </p:cNvSpPr>
          <p:nvPr>
            <p:ph type="sldNum" sz="quarter" idx="12"/>
          </p:nvPr>
        </p:nvSpPr>
        <p:spPr/>
        <p:txBody>
          <a:bodyPr/>
          <a:lstStyle/>
          <a:p>
            <a:pPr>
              <a:defRPr/>
            </a:pPr>
            <a:fld id="{2D3D0FAE-0FF4-4C65-A627-E0CFCC5AD5AD}" type="slidenum">
              <a:rPr lang="en-US" smtClean="0">
                <a:solidFill>
                  <a:srgbClr val="000000"/>
                </a:solidFill>
              </a:rPr>
              <a:pPr>
                <a:defRPr/>
              </a:pPr>
              <a:t>7</a:t>
            </a:fld>
            <a:endParaRPr lang="en-US">
              <a:solidFill>
                <a:srgbClr val="00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295400" y="304800"/>
            <a:ext cx="6705600" cy="762000"/>
          </a:xfrm>
        </p:spPr>
        <p:txBody>
          <a:bodyPr/>
          <a:lstStyle/>
          <a:p>
            <a:pPr algn="ctr" eaLnBrk="1" hangingPunct="1"/>
            <a:r>
              <a:rPr sz="4000" dirty="0" smtClean="0">
                <a:ea typeface="ＭＳ Ｐゴシック" charset="-128"/>
              </a:rPr>
              <a:t>Exercise HCA Components </a:t>
            </a:r>
            <a:endParaRPr sz="4000" dirty="0">
              <a:ea typeface="ＭＳ Ｐゴシック" charset="-128"/>
            </a:endParaRPr>
          </a:p>
        </p:txBody>
      </p:sp>
      <p:sp>
        <p:nvSpPr>
          <p:cNvPr id="16387" name="Content Placeholder 2"/>
          <p:cNvSpPr>
            <a:spLocks noGrp="1"/>
          </p:cNvSpPr>
          <p:nvPr>
            <p:ph idx="1"/>
          </p:nvPr>
        </p:nvSpPr>
        <p:spPr>
          <a:xfrm>
            <a:off x="381000" y="1219200"/>
            <a:ext cx="8382000" cy="4648200"/>
          </a:xfrm>
        </p:spPr>
        <p:txBody>
          <a:bodyPr/>
          <a:lstStyle/>
          <a:p>
            <a:pPr lvl="1" eaLnBrk="1" hangingPunct="1">
              <a:buFontTx/>
              <a:buNone/>
            </a:pPr>
            <a:endParaRPr lang="en-US" sz="2000" dirty="0" smtClean="0"/>
          </a:p>
          <a:p>
            <a:pPr eaLnBrk="1" hangingPunct="1"/>
            <a:r>
              <a:rPr lang="en-US" b="1" dirty="0" smtClean="0"/>
              <a:t>JCMOTF</a:t>
            </a:r>
            <a:r>
              <a:rPr lang="en-US" dirty="0" smtClean="0"/>
              <a:t>:  Regimental level unit providing C2.</a:t>
            </a:r>
          </a:p>
          <a:p>
            <a:pPr eaLnBrk="1" hangingPunct="1"/>
            <a:r>
              <a:rPr lang="en-US" b="1" dirty="0" smtClean="0"/>
              <a:t>CA</a:t>
            </a:r>
            <a:r>
              <a:rPr lang="en-US" dirty="0" smtClean="0"/>
              <a:t>: Civil Affairs detachments provide liaison to local communities informing the local leaders of the benefits and coordinating local support. CA teams are in place before the HCA events, throughout the exercise and often for a short time after an HCA event concludes</a:t>
            </a:r>
            <a:r>
              <a:rPr lang="en-US" dirty="0" smtClean="0"/>
              <a:t>.</a:t>
            </a:r>
          </a:p>
          <a:p>
            <a:pPr eaLnBrk="1" hangingPunct="1"/>
            <a:r>
              <a:rPr lang="en-US" b="1" dirty="0" smtClean="0"/>
              <a:t>ENCAP</a:t>
            </a:r>
            <a:r>
              <a:rPr lang="en-US" dirty="0" smtClean="0"/>
              <a:t>: the Engineering Civic Assistance Program builds and renovates buildings and roads. Typically 30 day projects.</a:t>
            </a:r>
          </a:p>
          <a:p>
            <a:pPr eaLnBrk="1" hangingPunct="1"/>
            <a:endParaRPr lang="en-US" dirty="0" smtClean="0"/>
          </a:p>
        </p:txBody>
      </p:sp>
      <p:sp>
        <p:nvSpPr>
          <p:cNvPr id="16388" name="Slide Number Placeholder 3"/>
          <p:cNvSpPr>
            <a:spLocks noGrp="1"/>
          </p:cNvSpPr>
          <p:nvPr>
            <p:ph type="sldNum" sz="quarter" idx="12"/>
          </p:nvPr>
        </p:nvSpPr>
        <p:spPr>
          <a:noFill/>
        </p:spPr>
        <p:txBody>
          <a:bodyPr/>
          <a:lstStyle/>
          <a:p>
            <a:fld id="{B0408F90-774B-4621-9486-8F7BED36C288}" type="slidenum">
              <a:rPr lang="en-US" smtClean="0"/>
              <a:pPr/>
              <a:t>8</a:t>
            </a:fld>
            <a:endParaRPr lang="en-US"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295400" y="304800"/>
            <a:ext cx="6705600" cy="762000"/>
          </a:xfrm>
        </p:spPr>
        <p:txBody>
          <a:bodyPr/>
          <a:lstStyle/>
          <a:p>
            <a:pPr algn="ctr" eaLnBrk="1" hangingPunct="1"/>
            <a:r>
              <a:rPr sz="4000" dirty="0" smtClean="0">
                <a:ea typeface="ＭＳ Ｐゴシック" charset="-128"/>
              </a:rPr>
              <a:t>Exercise HCA Components </a:t>
            </a:r>
            <a:r>
              <a:rPr sz="2000" dirty="0" smtClean="0">
                <a:ea typeface="ＭＳ Ｐゴシック" charset="-128"/>
              </a:rPr>
              <a:t>(cont)</a:t>
            </a:r>
            <a:r>
              <a:rPr sz="4000" dirty="0" smtClean="0">
                <a:ea typeface="ＭＳ Ｐゴシック" charset="-128"/>
              </a:rPr>
              <a:t> </a:t>
            </a:r>
            <a:endParaRPr sz="4000" dirty="0">
              <a:ea typeface="ＭＳ Ｐゴシック" charset="-128"/>
            </a:endParaRPr>
          </a:p>
        </p:txBody>
      </p:sp>
      <p:sp>
        <p:nvSpPr>
          <p:cNvPr id="16387" name="Content Placeholder 2"/>
          <p:cNvSpPr>
            <a:spLocks noGrp="1"/>
          </p:cNvSpPr>
          <p:nvPr>
            <p:ph idx="1"/>
          </p:nvPr>
        </p:nvSpPr>
        <p:spPr>
          <a:xfrm>
            <a:off x="381000" y="1219200"/>
            <a:ext cx="8382000" cy="4648200"/>
          </a:xfrm>
        </p:spPr>
        <p:txBody>
          <a:bodyPr/>
          <a:lstStyle/>
          <a:p>
            <a:pPr eaLnBrk="1" hangingPunct="1"/>
            <a:r>
              <a:rPr lang="en-US" b="1" dirty="0" smtClean="0"/>
              <a:t>MDVCAP</a:t>
            </a:r>
            <a:r>
              <a:rPr lang="en-US" dirty="0" smtClean="0"/>
              <a:t>: the Medical Dental and Veterinary Civic Action Program conducts field clinics that provide health and vet services to rural communities. Typically 1-2 days per location seeing approximately 1000 patients per day</a:t>
            </a:r>
            <a:r>
              <a:rPr lang="en-US" dirty="0" smtClean="0"/>
              <a:t>.</a:t>
            </a:r>
          </a:p>
          <a:p>
            <a:pPr eaLnBrk="1" hangingPunct="1"/>
            <a:r>
              <a:rPr lang="en-US" b="1" dirty="0" smtClean="0"/>
              <a:t>COMREL</a:t>
            </a:r>
            <a:r>
              <a:rPr lang="en-US" dirty="0" smtClean="0"/>
              <a:t>: Community Relations projects are events that address a limited but impactful improvement to local quality of life; e.g. paint a building, clean up a soccer field, hand out school supplies, etc.</a:t>
            </a:r>
            <a:endParaRPr lang="en-US" dirty="0" smtClean="0"/>
          </a:p>
        </p:txBody>
      </p:sp>
      <p:sp>
        <p:nvSpPr>
          <p:cNvPr id="16388" name="Slide Number Placeholder 3"/>
          <p:cNvSpPr>
            <a:spLocks noGrp="1"/>
          </p:cNvSpPr>
          <p:nvPr>
            <p:ph type="sldNum" sz="quarter" idx="12"/>
          </p:nvPr>
        </p:nvSpPr>
        <p:spPr>
          <a:noFill/>
        </p:spPr>
        <p:txBody>
          <a:bodyPr/>
          <a:lstStyle/>
          <a:p>
            <a:fld id="{B0408F90-774B-4621-9486-8F7BED36C288}" type="slidenum">
              <a:rPr lang="en-US" smtClean="0"/>
              <a:pPr/>
              <a:t>9</a:t>
            </a:fld>
            <a:endParaRPr lang="en-US"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MEC_Templat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F066C66C21BEF4DA5FF9FE4B19C90C5" ma:contentTypeVersion="19" ma:contentTypeDescription="Create a new document." ma:contentTypeScope="" ma:versionID="f8c08420af76d13be4df27311eb2407f">
  <xsd:schema xmlns:xsd="http://www.w3.org/2001/XMLSchema" xmlns:xs="http://www.w3.org/2001/XMLSchema" xmlns:p="http://schemas.microsoft.com/office/2006/metadata/properties" xmlns:ns2="99473c81-f1be-44ec-b35a-081ba5dc1748" xmlns:ns3="3c8c798b-c680-4c2c-9071-f0afa7204aeb" targetNamespace="http://schemas.microsoft.com/office/2006/metadata/properties" ma:root="true" ma:fieldsID="9055d1da8894110ba8e89d0575b25038" ns2:_="" ns3:_="">
    <xsd:import namespace="99473c81-f1be-44ec-b35a-081ba5dc1748"/>
    <xsd:import namespace="3c8c798b-c680-4c2c-9071-f0afa7204aeb"/>
    <xsd:element name="properties">
      <xsd:complexType>
        <xsd:sequence>
          <xsd:element name="documentManagement">
            <xsd:complexType>
              <xsd:all>
                <xsd:element ref="ns2:LastSync" minOccurs="0"/>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element ref="ns2:lcf76f155ced4ddcb4097134ff3c332f" minOccurs="0"/>
                <xsd:element ref="ns3:TaxCatchAll" minOccurs="0"/>
                <xsd:element ref="ns2:MediaServiceDateTaken" minOccurs="0"/>
                <xsd:element ref="ns2:MediaServiceGenerationTime" minOccurs="0"/>
                <xsd:element ref="ns2:MediaServiceEventHashCode" minOccurs="0"/>
                <xsd:element ref="ns2:MediaServiceOCR" minOccurs="0"/>
                <xsd:element ref="ns2:MediaServiceLocation" minOccurs="0"/>
                <xsd:element ref="ns2:MediaLengthInSeconds" minOccurs="0"/>
                <xsd:element ref="ns2:GrantedUserAccess" minOccurs="0"/>
                <xsd:element ref="ns2:Link" minOccurs="0"/>
                <xsd:element ref="ns2:Sync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9473c81-f1be-44ec-b35a-081ba5dc1748" elementFormDefault="qualified">
    <xsd:import namespace="http://schemas.microsoft.com/office/2006/documentManagement/types"/>
    <xsd:import namespace="http://schemas.microsoft.com/office/infopath/2007/PartnerControls"/>
    <xsd:element name="LastSync" ma:index="8" nillable="true" ma:displayName="LastSync" ma:format="DateTime" ma:internalName="LastSync">
      <xsd:simpleType>
        <xsd:restriction base="dms:DateTime"/>
      </xsd:simple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SearchProperties" ma:index="11" nillable="true" ma:displayName="MediaServiceSearchProperties" ma:hidden="true" ma:internalName="MediaServiceSearchProperties"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3d3d128b-9ae0-43bc-bb56-1c8870922130" ma:termSetId="09814cd3-568e-fe90-9814-8d621ff8fb84" ma:anchorId="fba54fb3-c3e1-fe81-a776-ca4b69148c4d" ma:open="true" ma:isKeyword="false">
      <xsd:complexType>
        <xsd:sequence>
          <xsd:element ref="pc:Terms" minOccurs="0" maxOccurs="1"/>
        </xsd:sequence>
      </xsd:complexType>
    </xsd:element>
    <xsd:element name="MediaServiceDateTaken" ma:index="18" nillable="true" ma:displayName="MediaServiceDateTaken" ma:hidden="true" ma:indexed="true" ma:internalName="MediaServiceDateTaken" ma:readOnly="true">
      <xsd:simpleType>
        <xsd:restriction base="dms:Text"/>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OCR" ma:index="21" nillable="true" ma:displayName="Extracted Text" ma:internalName="MediaServiceOCR" ma:readOnly="true">
      <xsd:simpleType>
        <xsd:restriction base="dms:Note">
          <xsd:maxLength value="255"/>
        </xsd:restriction>
      </xsd:simpleType>
    </xsd:element>
    <xsd:element name="MediaServiceLocation" ma:index="22" nillable="true" ma:displayName="Location" ma:indexed="true" ma:internalName="MediaServiceLocation" ma:readOnly="true">
      <xsd:simpleType>
        <xsd:restriction base="dms:Text"/>
      </xsd:simpleType>
    </xsd:element>
    <xsd:element name="MediaLengthInSeconds" ma:index="23" nillable="true" ma:displayName="MediaLengthInSeconds" ma:hidden="true" ma:internalName="MediaLengthInSeconds" ma:readOnly="true">
      <xsd:simpleType>
        <xsd:restriction base="dms:Unknown"/>
      </xsd:simpleType>
    </xsd:element>
    <xsd:element name="GrantedUserAccess" ma:index="24" nillable="true" ma:displayName="Granted User Access" ma:default="0" ma:format="Dropdown" ma:internalName="GrantedUserAccess">
      <xsd:simpleType>
        <xsd:restriction base="dms:Boolean"/>
      </xsd:simpleType>
    </xsd:element>
    <xsd:element name="Link" ma:index="25" nillable="true" ma:displayName="Link" ma:format="Dropdown" ma:internalName="Link">
      <xsd:simpleType>
        <xsd:restriction base="dms:Note">
          <xsd:maxLength value="255"/>
        </xsd:restriction>
      </xsd:simpleType>
    </xsd:element>
    <xsd:element name="SyncStatus" ma:index="26" nillable="true" ma:displayName="Sync Status" ma:default="Needs to by syncd" ma:format="Dropdown" ma:internalName="SyncStatus">
      <xsd:simpleType>
        <xsd:restriction base="dms:Choice">
          <xsd:enumeration value="Needs to by syncd"/>
          <xsd:enumeration value="Completed and Confirmed"/>
          <xsd:enumeration value="Synced (Needs to be confirmed)"/>
          <xsd:enumeration value="Failed (Needs to be fixed)"/>
          <xsd:enumeration value="Site Has Errors (Sync Completed)"/>
          <xsd:enumeration value="Manually Uploaded to Storage"/>
        </xsd:restriction>
      </xsd:simpleType>
    </xsd:element>
  </xsd:schema>
  <xsd:schema xmlns:xsd="http://www.w3.org/2001/XMLSchema" xmlns:xs="http://www.w3.org/2001/XMLSchema" xmlns:dms="http://schemas.microsoft.com/office/2006/documentManagement/types" xmlns:pc="http://schemas.microsoft.com/office/infopath/2007/PartnerControls" targetNamespace="3c8c798b-c680-4c2c-9071-f0afa7204aeb"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TaxCatchAll" ma:index="17" nillable="true" ma:displayName="Taxonomy Catch All Column" ma:hidden="true" ma:list="{2a222e41-595b-4f22-ad51-37e9b29cb2c5}" ma:internalName="TaxCatchAll" ma:showField="CatchAllData" ma:web="3c8c798b-c680-4c2c-9071-f0afa7204ae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GrantedUserAccess xmlns="99473c81-f1be-44ec-b35a-081ba5dc1748">false</GrantedUserAccess>
    <SyncStatus xmlns="99473c81-f1be-44ec-b35a-081ba5dc1748">Needs to by syncd</SyncStatus>
    <LastSync xmlns="99473c81-f1be-44ec-b35a-081ba5dc1748" xsi:nil="true"/>
    <Link xmlns="99473c81-f1be-44ec-b35a-081ba5dc1748" xsi:nil="true"/>
    <lcf76f155ced4ddcb4097134ff3c332f xmlns="99473c81-f1be-44ec-b35a-081ba5dc1748">
      <Terms xmlns="http://schemas.microsoft.com/office/infopath/2007/PartnerControls"/>
    </lcf76f155ced4ddcb4097134ff3c332f>
    <TaxCatchAll xmlns="3c8c798b-c680-4c2c-9071-f0afa7204aeb" xsi:nil="true"/>
  </documentManagement>
</p:properties>
</file>

<file path=customXml/itemProps1.xml><?xml version="1.0" encoding="utf-8"?>
<ds:datastoreItem xmlns:ds="http://schemas.openxmlformats.org/officeDocument/2006/customXml" ds:itemID="{1627C82B-EEB5-470E-927D-AED216E47021}"/>
</file>

<file path=customXml/itemProps2.xml><?xml version="1.0" encoding="utf-8"?>
<ds:datastoreItem xmlns:ds="http://schemas.openxmlformats.org/officeDocument/2006/customXml" ds:itemID="{C87FF77E-4F69-49D3-BDBB-3901E313BE8C}"/>
</file>

<file path=customXml/itemProps3.xml><?xml version="1.0" encoding="utf-8"?>
<ds:datastoreItem xmlns:ds="http://schemas.openxmlformats.org/officeDocument/2006/customXml" ds:itemID="{CDAAE7D2-F0E4-45E6-A576-A0E092352B3E}"/>
</file>

<file path=docProps/app.xml><?xml version="1.0" encoding="utf-8"?>
<Properties xmlns="http://schemas.openxmlformats.org/officeDocument/2006/extended-properties" xmlns:vt="http://schemas.openxmlformats.org/officeDocument/2006/docPropsVTypes">
  <Template/>
  <TotalTime>4430</TotalTime>
  <Words>1643</Words>
  <Application>Microsoft Office PowerPoint</Application>
  <PresentationFormat>On-screen Show (4:3)</PresentationFormat>
  <Paragraphs>295</Paragraphs>
  <Slides>19</Slides>
  <Notes>19</Notes>
  <HiddenSlides>0</HiddenSlides>
  <MMClips>0</MMClips>
  <ScaleCrop>false</ScaleCrop>
  <HeadingPairs>
    <vt:vector size="4" baseType="variant">
      <vt:variant>
        <vt:lpstr>Theme</vt:lpstr>
      </vt:variant>
      <vt:variant>
        <vt:i4>2</vt:i4>
      </vt:variant>
      <vt:variant>
        <vt:lpstr>Slide Titles</vt:lpstr>
      </vt:variant>
      <vt:variant>
        <vt:i4>19</vt:i4>
      </vt:variant>
    </vt:vector>
  </HeadingPairs>
  <TitlesOfParts>
    <vt:vector size="21" baseType="lpstr">
      <vt:lpstr>Office Theme</vt:lpstr>
      <vt:lpstr>Default Design</vt:lpstr>
      <vt:lpstr>Humanitarian Assistance &amp; Disaster Response (HADR)  Experimentation Concept</vt:lpstr>
      <vt:lpstr>Reference: Joint Pub 3-29</vt:lpstr>
      <vt:lpstr>Situation</vt:lpstr>
      <vt:lpstr>HADR Experimentation Plan </vt:lpstr>
      <vt:lpstr>Slide 5</vt:lpstr>
      <vt:lpstr>Civil &amp; Humanitarian Information Management Experiment (CHIME)</vt:lpstr>
      <vt:lpstr>Why CHIME in Exercise HCA?</vt:lpstr>
      <vt:lpstr>Exercise HCA Components </vt:lpstr>
      <vt:lpstr>Exercise HCA Components (cont) </vt:lpstr>
      <vt:lpstr>Field Data Inputs to JCMOTF (not comprehensive)</vt:lpstr>
      <vt:lpstr>Slide 11</vt:lpstr>
      <vt:lpstr>How will we do this?</vt:lpstr>
      <vt:lpstr>CHIME Data is collected during normal HCA activities &amp; operations</vt:lpstr>
      <vt:lpstr>CHIME Data is reported to “Live” JCMOTF where it is used to enhance SA, inform Decisions and accelerate Action</vt:lpstr>
      <vt:lpstr>CPX White Cell extracts CHIME from JCMOTF and creates operationally realistic input to Constructive training</vt:lpstr>
      <vt:lpstr>HCA Data is reported to Live JCMOTF where White Cell translates it to relevant MSEL injects for the CPX</vt:lpstr>
      <vt:lpstr>Reference Slides</vt:lpstr>
      <vt:lpstr>Data to Action Cycle</vt:lpstr>
      <vt:lpstr>MCDP 6: Command and Control Theory</vt:lpstr>
    </vt:vector>
  </TitlesOfParts>
  <Company>MEC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Scott Hourin</dc:creator>
  <cp:lastModifiedBy>Scott Hourin</cp:lastModifiedBy>
  <cp:revision>225</cp:revision>
  <dcterms:created xsi:type="dcterms:W3CDTF">2011-07-07T00:30:27Z</dcterms:created>
  <dcterms:modified xsi:type="dcterms:W3CDTF">2011-07-13T20:28:24Z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-1560838218</vt:i4>
  </property>
  <property fmtid="{D5CDD505-2E9C-101B-9397-08002B2CF9AE}" pid="3" name="_NewReviewCycle">
    <vt:lpwstr/>
  </property>
  <property fmtid="{D5CDD505-2E9C-101B-9397-08002B2CF9AE}" pid="4" name="_EmailSubject">
    <vt:lpwstr>Presentation slides and handouts</vt:lpwstr>
  </property>
  <property fmtid="{D5CDD505-2E9C-101B-9397-08002B2CF9AE}" pid="5" name="_AuthorEmail">
    <vt:lpwstr>scott.hourin@us.army.mil</vt:lpwstr>
  </property>
  <property fmtid="{D5CDD505-2E9C-101B-9397-08002B2CF9AE}" pid="6" name="_AuthorEmailDisplayName">
    <vt:lpwstr>Scott Hourin</vt:lpwstr>
  </property>
  <property fmtid="{D5CDD505-2E9C-101B-9397-08002B2CF9AE}" pid="7" name="ContentTypeId">
    <vt:lpwstr>0x0101003F066C66C21BEF4DA5FF9FE4B19C90C5</vt:lpwstr>
  </property>
</Properties>
</file>