
<file path=[Content_Types].xml><?xml version="1.0" encoding="utf-8"?>
<Types xmlns="http://schemas.openxmlformats.org/package/2006/content-types">
  <Default Extension="bin" ContentType="application/vnd.openxmlformats-officedocument.oleObject"/>
  <Default Extension="doc" ContentType="application/msword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2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22.xml" ContentType="application/vnd.openxmlformats-officedocument.presentationml.slide+xml"/>
  <Override PartName="/ppt/slides/slide33.xml" ContentType="application/vnd.openxmlformats-officedocument.presentationml.slide+xml"/>
  <Override PartName="/ppt/slides/slide2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9"/>
  </p:notesMasterIdLst>
  <p:handoutMasterIdLst>
    <p:handoutMasterId r:id="rId40"/>
  </p:handoutMasterIdLst>
  <p:sldIdLst>
    <p:sldId id="556" r:id="rId2"/>
    <p:sldId id="631" r:id="rId3"/>
    <p:sldId id="630" r:id="rId4"/>
    <p:sldId id="626" r:id="rId5"/>
    <p:sldId id="632" r:id="rId6"/>
    <p:sldId id="650" r:id="rId7"/>
    <p:sldId id="629" r:id="rId8"/>
    <p:sldId id="649" r:id="rId9"/>
    <p:sldId id="593" r:id="rId10"/>
    <p:sldId id="596" r:id="rId11"/>
    <p:sldId id="642" r:id="rId12"/>
    <p:sldId id="645" r:id="rId13"/>
    <p:sldId id="564" r:id="rId14"/>
    <p:sldId id="612" r:id="rId15"/>
    <p:sldId id="613" r:id="rId16"/>
    <p:sldId id="617" r:id="rId17"/>
    <p:sldId id="618" r:id="rId18"/>
    <p:sldId id="633" r:id="rId19"/>
    <p:sldId id="636" r:id="rId20"/>
    <p:sldId id="635" r:id="rId21"/>
    <p:sldId id="623" r:id="rId22"/>
    <p:sldId id="567" r:id="rId23"/>
    <p:sldId id="558" r:id="rId24"/>
    <p:sldId id="604" r:id="rId25"/>
    <p:sldId id="606" r:id="rId26"/>
    <p:sldId id="647" r:id="rId27"/>
    <p:sldId id="601" r:id="rId28"/>
    <p:sldId id="602" r:id="rId29"/>
    <p:sldId id="581" r:id="rId30"/>
    <p:sldId id="651" r:id="rId31"/>
    <p:sldId id="652" r:id="rId32"/>
    <p:sldId id="653" r:id="rId33"/>
    <p:sldId id="654" r:id="rId34"/>
    <p:sldId id="655" r:id="rId35"/>
    <p:sldId id="656" r:id="rId36"/>
    <p:sldId id="637" r:id="rId37"/>
    <p:sldId id="530" r:id="rId38"/>
  </p:sldIdLst>
  <p:sldSz cx="9144000" cy="6858000" type="screen4x3"/>
  <p:notesSz cx="7010400" cy="9296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9FF"/>
    <a:srgbClr val="0C7E1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92" autoAdjust="0"/>
    <p:restoredTop sz="99307" autoAdjust="0"/>
  </p:normalViewPr>
  <p:slideViewPr>
    <p:cSldViewPr>
      <p:cViewPr varScale="1">
        <p:scale>
          <a:sx n="78" d="100"/>
          <a:sy n="78" d="100"/>
        </p:scale>
        <p:origin x="-1296" y="-84"/>
      </p:cViewPr>
      <p:guideLst>
        <p:guide orient="horz" pos="2160"/>
        <p:guide orient="horz" pos="3521"/>
        <p:guide orient="horz" pos="958"/>
        <p:guide pos="2880"/>
        <p:guide pos="5556"/>
        <p:guide pos="226"/>
        <p:guide pos="4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210"/>
    </p:cViewPr>
  </p:sorterViewPr>
  <p:notesViewPr>
    <p:cSldViewPr>
      <p:cViewPr varScale="1">
        <p:scale>
          <a:sx n="62" d="100"/>
          <a:sy n="62" d="100"/>
        </p:scale>
        <p:origin x="-2388" y="-96"/>
      </p:cViewPr>
      <p:guideLst>
        <p:guide orient="horz" pos="2928"/>
        <p:guide pos="2208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e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1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1" y="883158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fld id="{6A514B3D-D023-4D97-A484-8E1F05474A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1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89E2419D-AA72-4407-8A11-6DA76E8290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2FF56-C68C-4B44-A4D9-07896EC8DC4B}" type="slidenum">
              <a:rPr lang="en-GB" smtClean="0">
                <a:latin typeface="Arial" pitchFamily="34" charset="0"/>
              </a:rPr>
              <a:pPr/>
              <a:t>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F102E-1ED2-4DDB-B417-BBCD4546A25A}" type="slidenum">
              <a:rPr lang="en-GB" smtClean="0">
                <a:latin typeface="Arial" pitchFamily="34" charset="0"/>
              </a:rPr>
              <a:pPr/>
              <a:t>21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smtClean="0">
                <a:latin typeface="Arial" pitchFamily="34" charset="0"/>
                <a:cs typeface="Arial" pitchFamily="34" charset="0"/>
              </a:rPr>
              <a:t>Special Operations</a:t>
            </a:r>
          </a:p>
          <a:p>
            <a:pPr eaLnBrk="1" hangingPunct="1"/>
            <a:r>
              <a:rPr lang="en-US" sz="1400" smtClean="0">
                <a:latin typeface="Arial" pitchFamily="34" charset="0"/>
                <a:cs typeface="Arial" pitchFamily="34" charset="0"/>
              </a:rPr>
              <a:t>Unmanned Ariel Vehicles</a:t>
            </a:r>
          </a:p>
          <a:p>
            <a:pPr eaLnBrk="1" hangingPunct="1"/>
            <a:r>
              <a:rPr lang="en-US" sz="1400" smtClean="0">
                <a:latin typeface="Arial" pitchFamily="34" charset="0"/>
                <a:cs typeface="Arial" pitchFamily="34" charset="0"/>
              </a:rPr>
              <a:t>Unattended Sensors</a:t>
            </a:r>
          </a:p>
          <a:p>
            <a:pPr eaLnBrk="1" hangingPunct="1"/>
            <a:r>
              <a:rPr lang="en-US" sz="1400" smtClean="0">
                <a:latin typeface="Arial" pitchFamily="34" charset="0"/>
                <a:cs typeface="Arial" pitchFamily="34" charset="0"/>
              </a:rPr>
              <a:t>Biometrics</a:t>
            </a:r>
            <a:endParaRPr lang="en-GB" sz="140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6612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0D016-5686-4886-A0A3-EEC3653C42AD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E2419D-AA72-4407-8A11-6DA76E829093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E2419D-AA72-4407-8A11-6DA76E829093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63605-9629-45E5-8D98-19508665613A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63605-9629-45E5-8D98-19508665613A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8BCB5-57C3-425D-B781-526C01F9FA29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8DB998-2BBD-4DB2-ACC3-511CC78E3085}" type="slidenum">
              <a:rPr lang="en-GB" smtClean="0">
                <a:latin typeface="Arial" pitchFamily="34" charset="0"/>
                <a:ea typeface="ＭＳ Ｐゴシック" pitchFamily="34" charset="-128"/>
              </a:rPr>
              <a:pPr/>
              <a:t>37</a:t>
            </a:fld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60F685-1E22-4715-8D14-500C74BEF180}" type="slidenum">
              <a:rPr lang="en-GB"/>
              <a:pPr/>
              <a:t>8</a:t>
            </a:fld>
            <a:endParaRPr lang="en-GB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5" y="4416688"/>
            <a:ext cx="5607691" cy="4183543"/>
          </a:xfrm>
        </p:spPr>
        <p:txBody>
          <a:bodyPr/>
          <a:lstStyle/>
          <a:p>
            <a:endParaRPr lang="en-GB" sz="1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74D99-3BAB-4D3C-AD07-9C7786288A61}" type="slidenum">
              <a:rPr lang="en-GB" smtClean="0">
                <a:latin typeface="Arial" pitchFamily="34" charset="0"/>
                <a:ea typeface="ＭＳ Ｐゴシック" pitchFamily="34" charset="-128"/>
              </a:rPr>
              <a:pPr/>
              <a:t>9</a:t>
            </a:fld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62800A-DE3A-4C5F-BA85-CB369222491F}" type="slidenum">
              <a:rPr lang="en-GB">
                <a:latin typeface="Arial" pitchFamily="34" charset="0"/>
              </a:rPr>
              <a:pPr/>
              <a:t>11</a:t>
            </a:fld>
            <a:endParaRPr lang="en-GB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1850" cy="3481388"/>
          </a:xfrm>
          <a:ln w="12700" cap="flat">
            <a:solidFill>
              <a:schemeClr val="tx1"/>
            </a:solidFill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30713"/>
            <a:ext cx="5137150" cy="4202112"/>
          </a:xfrm>
          <a:noFill/>
          <a:ln/>
        </p:spPr>
        <p:txBody>
          <a:bodyPr lIns="90691" tIns="44550" rIns="90691" bIns="44550"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0C0B2B-FFAC-40EB-AE30-231EE307D76C}" type="slidenum">
              <a:rPr lang="en-GB"/>
              <a:pPr/>
              <a:t>18</a:t>
            </a:fld>
            <a:endParaRPr lang="en-GB" dirty="0"/>
          </a:p>
        </p:txBody>
      </p:sp>
      <p:sp>
        <p:nvSpPr>
          <p:cNvPr id="117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I wish I had the BGAN terminal during the Victoria Bushfires.  It would have also proved useful on at least a dozen other wildfires I mapped during my Government career where I had needed information with me in the field but there was a delay getting it to the incident command post due to communications availability. Even though a lot of wildfires burn in wilderness areas without adequate cellular coverage, all it takes is one good earthquake or hurricane in an urban area to turn a major city into wilderness.  The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Inmarsat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BGAN terminal provides reliable communications anywhere in the world.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FDAB52-F6FA-420F-A044-45B12970F93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_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25713" y="1982788"/>
            <a:ext cx="5934075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25713" y="3148013"/>
            <a:ext cx="5934075" cy="1752600"/>
          </a:xfrm>
          <a:ln algn="ctr"/>
        </p:spPr>
        <p:txBody>
          <a:bodyPr/>
          <a:lstStyle>
            <a:lvl1pPr marL="0" indent="0">
              <a:spcBef>
                <a:spcPct val="0"/>
              </a:spcBef>
              <a:spcAft>
                <a:spcPts val="1000"/>
              </a:spcAft>
              <a:buFontTx/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BFBFB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988" y="404813"/>
            <a:ext cx="1889125" cy="5691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8" y="404813"/>
            <a:ext cx="5518150" cy="5691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06438" y="1981200"/>
            <a:ext cx="370363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2475" y="1981200"/>
            <a:ext cx="3703638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357188" y="6167438"/>
            <a:ext cx="302418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Inmarsat Proprietary and Confidential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438" y="1981200"/>
            <a:ext cx="370363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62475" y="1981200"/>
            <a:ext cx="3703638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62475" y="4114800"/>
            <a:ext cx="3703638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>
          <a:xfrm>
            <a:off x="619124" y="6622404"/>
            <a:ext cx="3916871" cy="47625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Inmarsat and Boeing Proprietary</a:t>
            </a:r>
            <a:endParaRPr lang="en-US" dirty="0"/>
          </a:p>
        </p:txBody>
      </p:sp>
    </p:spTree>
  </p:cSld>
  <p:clrMapOvr>
    <a:masterClrMapping/>
  </p:clrMapOvr>
  <p:transition spd="med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438" y="1233488"/>
            <a:ext cx="3703637" cy="4862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2475" y="1233488"/>
            <a:ext cx="3703638" cy="4862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spd="med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404813"/>
            <a:ext cx="75247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6438" y="1233488"/>
            <a:ext cx="7559675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5" descr="PPT_Still_vis12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36513" y="6665913"/>
            <a:ext cx="9217026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6" descr="INM_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50088" y="5959475"/>
            <a:ext cx="14398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68" r:id="rId12"/>
    <p:sldLayoutId id="2147483669" r:id="rId13"/>
  </p:sldLayoutIdLst>
  <p:transition spd="med">
    <p:randomBar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A497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A4972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A4972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A4972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A4972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3A4972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3A4972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3A4972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3A497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rgbClr val="1C1C1C"/>
          </a:solidFill>
          <a:latin typeface="+mn-lt"/>
          <a:ea typeface="+mn-ea"/>
          <a:cs typeface="+mn-cs"/>
        </a:defRPr>
      </a:lvl1pPr>
      <a:lvl2pPr marL="587375" indent="-242888" algn="just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1C1C1C"/>
          </a:solidFill>
          <a:latin typeface="+mn-lt"/>
          <a:ea typeface="+mn-ea"/>
        </a:defRPr>
      </a:lvl2pPr>
      <a:lvl3pPr marL="804863" indent="-215900" algn="just" rtl="0" eaLnBrk="0" fontAlgn="base" hangingPunct="0">
        <a:spcBef>
          <a:spcPct val="20000"/>
        </a:spcBef>
        <a:spcAft>
          <a:spcPct val="0"/>
        </a:spcAft>
        <a:buSzPct val="70000"/>
        <a:buChar char="º"/>
        <a:defRPr sz="1600">
          <a:solidFill>
            <a:srgbClr val="1C1C1C"/>
          </a:solidFill>
          <a:latin typeface="+mn-lt"/>
          <a:ea typeface="+mn-ea"/>
        </a:defRPr>
      </a:lvl3pPr>
      <a:lvl4pPr marL="1092200" indent="-273050" algn="just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rgbClr val="1C1C1C"/>
          </a:solidFill>
          <a:latin typeface="+mn-lt"/>
          <a:ea typeface="+mn-ea"/>
        </a:defRPr>
      </a:lvl4pPr>
      <a:lvl5pPr marL="1323975" indent="-219075" algn="just" rtl="0" eaLnBrk="0" fontAlgn="base" hangingPunct="0">
        <a:spcBef>
          <a:spcPct val="20000"/>
        </a:spcBef>
        <a:spcAft>
          <a:spcPct val="0"/>
        </a:spcAft>
        <a:buSzPct val="70000"/>
        <a:buChar char="º"/>
        <a:defRPr sz="1600">
          <a:solidFill>
            <a:srgbClr val="1C1C1C"/>
          </a:solidFill>
          <a:latin typeface="+mn-lt"/>
          <a:ea typeface="+mn-ea"/>
        </a:defRPr>
      </a:lvl5pPr>
      <a:lvl6pPr marL="1781175" indent="-219075" algn="just" rtl="0" fontAlgn="base">
        <a:spcBef>
          <a:spcPct val="20000"/>
        </a:spcBef>
        <a:spcAft>
          <a:spcPct val="0"/>
        </a:spcAft>
        <a:buSzPct val="70000"/>
        <a:buChar char="º"/>
        <a:defRPr sz="1600">
          <a:solidFill>
            <a:srgbClr val="1C1C1C"/>
          </a:solidFill>
          <a:latin typeface="+mn-lt"/>
          <a:ea typeface="+mn-ea"/>
        </a:defRPr>
      </a:lvl6pPr>
      <a:lvl7pPr marL="2238375" indent="-219075" algn="just" rtl="0" fontAlgn="base">
        <a:spcBef>
          <a:spcPct val="20000"/>
        </a:spcBef>
        <a:spcAft>
          <a:spcPct val="0"/>
        </a:spcAft>
        <a:buSzPct val="70000"/>
        <a:buChar char="º"/>
        <a:defRPr sz="1600">
          <a:solidFill>
            <a:srgbClr val="1C1C1C"/>
          </a:solidFill>
          <a:latin typeface="+mn-lt"/>
          <a:ea typeface="+mn-ea"/>
        </a:defRPr>
      </a:lvl7pPr>
      <a:lvl8pPr marL="2695575" indent="-219075" algn="just" rtl="0" fontAlgn="base">
        <a:spcBef>
          <a:spcPct val="20000"/>
        </a:spcBef>
        <a:spcAft>
          <a:spcPct val="0"/>
        </a:spcAft>
        <a:buSzPct val="70000"/>
        <a:buChar char="º"/>
        <a:defRPr sz="1600">
          <a:solidFill>
            <a:srgbClr val="1C1C1C"/>
          </a:solidFill>
          <a:latin typeface="+mn-lt"/>
          <a:ea typeface="+mn-ea"/>
        </a:defRPr>
      </a:lvl8pPr>
      <a:lvl9pPr marL="3152775" indent="-219075" algn="just" rtl="0" fontAlgn="base">
        <a:spcBef>
          <a:spcPct val="20000"/>
        </a:spcBef>
        <a:spcAft>
          <a:spcPct val="0"/>
        </a:spcAft>
        <a:buSzPct val="70000"/>
        <a:buChar char="º"/>
        <a:defRPr sz="1600">
          <a:solidFill>
            <a:srgbClr val="1C1C1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ack_deasy@inmarsat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INM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410200"/>
            <a:ext cx="2125663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052228" y="1592796"/>
            <a:ext cx="6948264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tx2"/>
                </a:solidFill>
              </a:rPr>
              <a:t>Inmarsat </a:t>
            </a:r>
            <a:r>
              <a:rPr lang="en-US" sz="3600" b="1" dirty="0" smtClean="0">
                <a:solidFill>
                  <a:schemeClr val="tx2"/>
                </a:solidFill>
              </a:rPr>
              <a:t>Update</a:t>
            </a:r>
            <a:endParaRPr lang="en-US" sz="3600" b="1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architectures, technologies, users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2420938" y="3571899"/>
            <a:ext cx="6076950" cy="2665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2000"/>
              </a:spcAft>
            </a:pPr>
            <a:r>
              <a:rPr lang="en-US" sz="2000" b="1" dirty="0" smtClean="0">
                <a:solidFill>
                  <a:schemeClr val="tx2"/>
                </a:solidFill>
              </a:rPr>
              <a:t>Jack Deasy</a:t>
            </a:r>
            <a:endParaRPr lang="en-US" sz="2000" b="1" dirty="0">
              <a:solidFill>
                <a:schemeClr val="tx2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tx2"/>
                </a:solidFill>
              </a:rPr>
              <a:t>Director, </a:t>
            </a:r>
            <a:r>
              <a:rPr lang="en-US" sz="2000" dirty="0" smtClean="0">
                <a:solidFill>
                  <a:schemeClr val="tx2"/>
                </a:solidFill>
              </a:rPr>
              <a:t>UAS Programs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tx2"/>
                </a:solidFill>
              </a:rPr>
              <a:t>Inmarsat Government </a:t>
            </a:r>
            <a:r>
              <a:rPr lang="en-US" sz="2000" dirty="0" smtClean="0">
                <a:solidFill>
                  <a:schemeClr val="tx2"/>
                </a:solidFill>
              </a:rPr>
              <a:t>Services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Aft>
                <a:spcPts val="1000"/>
              </a:spcAft>
            </a:pPr>
            <a:endParaRPr lang="en-US" sz="2000" dirty="0">
              <a:solidFill>
                <a:schemeClr val="tx2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2000" smtClean="0">
                <a:solidFill>
                  <a:schemeClr val="tx2"/>
                </a:solidFill>
              </a:rPr>
              <a:t>19 July </a:t>
            </a:r>
            <a:r>
              <a:rPr lang="en-US" sz="2000" dirty="0" smtClean="0">
                <a:solidFill>
                  <a:schemeClr val="tx2"/>
                </a:solidFill>
              </a:rPr>
              <a:t>2011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092280" y="584684"/>
            <a:ext cx="1692188" cy="792088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571437" y="44624"/>
            <a:ext cx="8501063" cy="13716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GB" dirty="0" err="1" smtClean="0"/>
              <a:t>Alphasat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800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Location: 25E (EMEA coverage)</a:t>
            </a:r>
          </a:p>
        </p:txBody>
      </p:sp>
      <p:grpSp>
        <p:nvGrpSpPr>
          <p:cNvPr id="2" name="Group 24"/>
          <p:cNvGrpSpPr>
            <a:grpSpLocks noChangeAspect="1"/>
          </p:cNvGrpSpPr>
          <p:nvPr/>
        </p:nvGrpSpPr>
        <p:grpSpPr bwMode="auto">
          <a:xfrm>
            <a:off x="1331913" y="1071563"/>
            <a:ext cx="5761037" cy="5608637"/>
            <a:chOff x="975" y="709"/>
            <a:chExt cx="3629" cy="3533"/>
          </a:xfrm>
        </p:grpSpPr>
        <p:sp>
          <p:nvSpPr>
            <p:cNvPr id="52236" name="AutoShape 23"/>
            <p:cNvSpPr>
              <a:spLocks noChangeAspect="1" noChangeArrowheads="1" noTextEdit="1"/>
            </p:cNvSpPr>
            <p:nvPr/>
          </p:nvSpPr>
          <p:spPr bwMode="auto">
            <a:xfrm>
              <a:off x="975" y="709"/>
              <a:ext cx="3629" cy="3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" name="Group 225"/>
            <p:cNvGrpSpPr>
              <a:grpSpLocks/>
            </p:cNvGrpSpPr>
            <p:nvPr/>
          </p:nvGrpSpPr>
          <p:grpSpPr bwMode="auto">
            <a:xfrm>
              <a:off x="1230" y="829"/>
              <a:ext cx="3207" cy="3193"/>
              <a:chOff x="1230" y="829"/>
              <a:chExt cx="3207" cy="3193"/>
            </a:xfrm>
          </p:grpSpPr>
          <p:sp>
            <p:nvSpPr>
              <p:cNvPr id="56590" name="Freeform 25"/>
              <p:cNvSpPr>
                <a:spLocks/>
              </p:cNvSpPr>
              <p:nvPr/>
            </p:nvSpPr>
            <p:spPr bwMode="auto">
              <a:xfrm>
                <a:off x="2491" y="3987"/>
                <a:ext cx="685" cy="26"/>
              </a:xfrm>
              <a:custGeom>
                <a:avLst/>
                <a:gdLst>
                  <a:gd name="T0" fmla="*/ 11387 w 234"/>
                  <a:gd name="T1" fmla="*/ 0 h 9"/>
                  <a:gd name="T2" fmla="*/ 27775 w 234"/>
                  <a:gd name="T3" fmla="*/ 5232 h 9"/>
                  <a:gd name="T4" fmla="*/ 42145 w 234"/>
                  <a:gd name="T5" fmla="*/ 5232 h 9"/>
                  <a:gd name="T6" fmla="*/ 64244 w 234"/>
                  <a:gd name="T7" fmla="*/ 9880 h 9"/>
                  <a:gd name="T8" fmla="*/ 81307 w 234"/>
                  <a:gd name="T9" fmla="*/ 9880 h 9"/>
                  <a:gd name="T10" fmla="*/ 97580 w 234"/>
                  <a:gd name="T11" fmla="*/ 15115 h 9"/>
                  <a:gd name="T12" fmla="*/ 117571 w 234"/>
                  <a:gd name="T13" fmla="*/ 20346 h 9"/>
                  <a:gd name="T14" fmla="*/ 139749 w 234"/>
                  <a:gd name="T15" fmla="*/ 20346 h 9"/>
                  <a:gd name="T16" fmla="*/ 162278 w 234"/>
                  <a:gd name="T17" fmla="*/ 20346 h 9"/>
                  <a:gd name="T18" fmla="*/ 184482 w 234"/>
                  <a:gd name="T19" fmla="*/ 23334 h 9"/>
                  <a:gd name="T20" fmla="*/ 204449 w 234"/>
                  <a:gd name="T21" fmla="*/ 23334 h 9"/>
                  <a:gd name="T22" fmla="*/ 232195 w 234"/>
                  <a:gd name="T23" fmla="*/ 28542 h 9"/>
                  <a:gd name="T24" fmla="*/ 254296 w 234"/>
                  <a:gd name="T25" fmla="*/ 28542 h 9"/>
                  <a:gd name="T26" fmla="*/ 274290 w 234"/>
                  <a:gd name="T27" fmla="*/ 33774 h 9"/>
                  <a:gd name="T28" fmla="*/ 302026 w 234"/>
                  <a:gd name="T29" fmla="*/ 33774 h 9"/>
                  <a:gd name="T30" fmla="*/ 329801 w 234"/>
                  <a:gd name="T31" fmla="*/ 33774 h 9"/>
                  <a:gd name="T32" fmla="*/ 355562 w 234"/>
                  <a:gd name="T33" fmla="*/ 33774 h 9"/>
                  <a:gd name="T34" fmla="*/ 377464 w 234"/>
                  <a:gd name="T35" fmla="*/ 38457 h 9"/>
                  <a:gd name="T36" fmla="*/ 405204 w 234"/>
                  <a:gd name="T37" fmla="*/ 38457 h 9"/>
                  <a:gd name="T38" fmla="*/ 430997 w 234"/>
                  <a:gd name="T39" fmla="*/ 38457 h 9"/>
                  <a:gd name="T40" fmla="*/ 458736 w 234"/>
                  <a:gd name="T41" fmla="*/ 38457 h 9"/>
                  <a:gd name="T42" fmla="*/ 484529 w 234"/>
                  <a:gd name="T43" fmla="*/ 38457 h 9"/>
                  <a:gd name="T44" fmla="*/ 512269 w 234"/>
                  <a:gd name="T45" fmla="*/ 38457 h 9"/>
                  <a:gd name="T46" fmla="*/ 540044 w 234"/>
                  <a:gd name="T47" fmla="*/ 43666 h 9"/>
                  <a:gd name="T48" fmla="*/ 565801 w 234"/>
                  <a:gd name="T49" fmla="*/ 43666 h 9"/>
                  <a:gd name="T50" fmla="*/ 598494 w 234"/>
                  <a:gd name="T51" fmla="*/ 43666 h 9"/>
                  <a:gd name="T52" fmla="*/ 621040 w 234"/>
                  <a:gd name="T53" fmla="*/ 43666 h 9"/>
                  <a:gd name="T54" fmla="*/ 652026 w 234"/>
                  <a:gd name="T55" fmla="*/ 43666 h 9"/>
                  <a:gd name="T56" fmla="*/ 679716 w 234"/>
                  <a:gd name="T57" fmla="*/ 43666 h 9"/>
                  <a:gd name="T58" fmla="*/ 705559 w 234"/>
                  <a:gd name="T59" fmla="*/ 43666 h 9"/>
                  <a:gd name="T60" fmla="*/ 733026 w 234"/>
                  <a:gd name="T61" fmla="*/ 38457 h 9"/>
                  <a:gd name="T62" fmla="*/ 760772 w 234"/>
                  <a:gd name="T63" fmla="*/ 38457 h 9"/>
                  <a:gd name="T64" fmla="*/ 786559 w 234"/>
                  <a:gd name="T65" fmla="*/ 38457 h 9"/>
                  <a:gd name="T66" fmla="*/ 814304 w 234"/>
                  <a:gd name="T67" fmla="*/ 38457 h 9"/>
                  <a:gd name="T68" fmla="*/ 842003 w 234"/>
                  <a:gd name="T69" fmla="*/ 38457 h 9"/>
                  <a:gd name="T70" fmla="*/ 867840 w 234"/>
                  <a:gd name="T71" fmla="*/ 38457 h 9"/>
                  <a:gd name="T72" fmla="*/ 895535 w 234"/>
                  <a:gd name="T73" fmla="*/ 38457 h 9"/>
                  <a:gd name="T74" fmla="*/ 923076 w 234"/>
                  <a:gd name="T75" fmla="*/ 33774 h 9"/>
                  <a:gd name="T76" fmla="*/ 943266 w 234"/>
                  <a:gd name="T77" fmla="*/ 33774 h 9"/>
                  <a:gd name="T78" fmla="*/ 971014 w 234"/>
                  <a:gd name="T79" fmla="*/ 33774 h 9"/>
                  <a:gd name="T80" fmla="*/ 992908 w 234"/>
                  <a:gd name="T81" fmla="*/ 33774 h 9"/>
                  <a:gd name="T82" fmla="*/ 1018753 w 234"/>
                  <a:gd name="T83" fmla="*/ 28542 h 9"/>
                  <a:gd name="T84" fmla="*/ 1040855 w 234"/>
                  <a:gd name="T85" fmla="*/ 23334 h 9"/>
                  <a:gd name="T86" fmla="*/ 1068618 w 234"/>
                  <a:gd name="T87" fmla="*/ 23334 h 9"/>
                  <a:gd name="T88" fmla="*/ 1088585 w 234"/>
                  <a:gd name="T89" fmla="*/ 23334 h 9"/>
                  <a:gd name="T90" fmla="*/ 1110763 w 234"/>
                  <a:gd name="T91" fmla="*/ 20346 h 9"/>
                  <a:gd name="T92" fmla="*/ 1132642 w 234"/>
                  <a:gd name="T93" fmla="*/ 20346 h 9"/>
                  <a:gd name="T94" fmla="*/ 1149626 w 234"/>
                  <a:gd name="T95" fmla="*/ 15115 h 9"/>
                  <a:gd name="T96" fmla="*/ 1169892 w 234"/>
                  <a:gd name="T97" fmla="*/ 15115 h 9"/>
                  <a:gd name="T98" fmla="*/ 1186174 w 234"/>
                  <a:gd name="T99" fmla="*/ 9880 h 9"/>
                  <a:gd name="T100" fmla="*/ 1208369 w 234"/>
                  <a:gd name="T101" fmla="*/ 9880 h 9"/>
                  <a:gd name="T102" fmla="*/ 1225327 w 234"/>
                  <a:gd name="T103" fmla="*/ 5232 h 9"/>
                  <a:gd name="T104" fmla="*/ 1245304 w 234"/>
                  <a:gd name="T105" fmla="*/ 5232 h 9"/>
                  <a:gd name="T106" fmla="*/ 1261679 w 234"/>
                  <a:gd name="T107" fmla="*/ 0 h 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34"/>
                  <a:gd name="T163" fmla="*/ 0 h 9"/>
                  <a:gd name="T164" fmla="*/ 234 w 234"/>
                  <a:gd name="T165" fmla="*/ 9 h 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34" h="9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6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2" y="4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7" y="4"/>
                    </a:lnTo>
                    <a:lnTo>
                      <a:pt x="28" y="4"/>
                    </a:lnTo>
                    <a:lnTo>
                      <a:pt x="29" y="4"/>
                    </a:lnTo>
                    <a:lnTo>
                      <a:pt x="30" y="4"/>
                    </a:lnTo>
                    <a:lnTo>
                      <a:pt x="31" y="5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7" y="5"/>
                    </a:lnTo>
                    <a:lnTo>
                      <a:pt x="38" y="5"/>
                    </a:lnTo>
                    <a:lnTo>
                      <a:pt x="39" y="5"/>
                    </a:lnTo>
                    <a:lnTo>
                      <a:pt x="40" y="5"/>
                    </a:lnTo>
                    <a:lnTo>
                      <a:pt x="42" y="5"/>
                    </a:lnTo>
                    <a:lnTo>
                      <a:pt x="43" y="6"/>
                    </a:lnTo>
                    <a:lnTo>
                      <a:pt x="45" y="6"/>
                    </a:lnTo>
                    <a:lnTo>
                      <a:pt x="46" y="6"/>
                    </a:lnTo>
                    <a:lnTo>
                      <a:pt x="47" y="6"/>
                    </a:lnTo>
                    <a:lnTo>
                      <a:pt x="48" y="6"/>
                    </a:lnTo>
                    <a:lnTo>
                      <a:pt x="49" y="7"/>
                    </a:lnTo>
                    <a:lnTo>
                      <a:pt x="51" y="7"/>
                    </a:lnTo>
                    <a:lnTo>
                      <a:pt x="52" y="7"/>
                    </a:lnTo>
                    <a:lnTo>
                      <a:pt x="54" y="7"/>
                    </a:lnTo>
                    <a:lnTo>
                      <a:pt x="55" y="7"/>
                    </a:lnTo>
                    <a:lnTo>
                      <a:pt x="56" y="7"/>
                    </a:lnTo>
                    <a:lnTo>
                      <a:pt x="57" y="7"/>
                    </a:lnTo>
                    <a:lnTo>
                      <a:pt x="58" y="7"/>
                    </a:lnTo>
                    <a:lnTo>
                      <a:pt x="60" y="7"/>
                    </a:lnTo>
                    <a:lnTo>
                      <a:pt x="61" y="7"/>
                    </a:lnTo>
                    <a:lnTo>
                      <a:pt x="62" y="7"/>
                    </a:lnTo>
                    <a:lnTo>
                      <a:pt x="63" y="7"/>
                    </a:lnTo>
                    <a:lnTo>
                      <a:pt x="64" y="7"/>
                    </a:lnTo>
                    <a:lnTo>
                      <a:pt x="66" y="7"/>
                    </a:lnTo>
                    <a:lnTo>
                      <a:pt x="67" y="8"/>
                    </a:lnTo>
                    <a:lnTo>
                      <a:pt x="68" y="8"/>
                    </a:lnTo>
                    <a:lnTo>
                      <a:pt x="69" y="8"/>
                    </a:lnTo>
                    <a:lnTo>
                      <a:pt x="70" y="8"/>
                    </a:lnTo>
                    <a:lnTo>
                      <a:pt x="72" y="8"/>
                    </a:lnTo>
                    <a:lnTo>
                      <a:pt x="73" y="8"/>
                    </a:lnTo>
                    <a:lnTo>
                      <a:pt x="74" y="8"/>
                    </a:lnTo>
                    <a:lnTo>
                      <a:pt x="75" y="8"/>
                    </a:lnTo>
                    <a:lnTo>
                      <a:pt x="76" y="8"/>
                    </a:lnTo>
                    <a:lnTo>
                      <a:pt x="78" y="8"/>
                    </a:lnTo>
                    <a:lnTo>
                      <a:pt x="79" y="8"/>
                    </a:lnTo>
                    <a:lnTo>
                      <a:pt x="80" y="8"/>
                    </a:lnTo>
                    <a:lnTo>
                      <a:pt x="81" y="8"/>
                    </a:lnTo>
                    <a:lnTo>
                      <a:pt x="82" y="8"/>
                    </a:lnTo>
                    <a:lnTo>
                      <a:pt x="84" y="8"/>
                    </a:lnTo>
                    <a:lnTo>
                      <a:pt x="85" y="8"/>
                    </a:lnTo>
                    <a:lnTo>
                      <a:pt x="86" y="8"/>
                    </a:lnTo>
                    <a:lnTo>
                      <a:pt x="88" y="8"/>
                    </a:lnTo>
                    <a:lnTo>
                      <a:pt x="89" y="8"/>
                    </a:lnTo>
                    <a:lnTo>
                      <a:pt x="90" y="8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8"/>
                    </a:lnTo>
                    <a:lnTo>
                      <a:pt x="95" y="8"/>
                    </a:lnTo>
                    <a:lnTo>
                      <a:pt x="96" y="8"/>
                    </a:lnTo>
                    <a:lnTo>
                      <a:pt x="97" y="8"/>
                    </a:lnTo>
                    <a:lnTo>
                      <a:pt x="99" y="9"/>
                    </a:lnTo>
                    <a:lnTo>
                      <a:pt x="100" y="9"/>
                    </a:lnTo>
                    <a:lnTo>
                      <a:pt x="102" y="9"/>
                    </a:lnTo>
                    <a:lnTo>
                      <a:pt x="103" y="9"/>
                    </a:lnTo>
                    <a:lnTo>
                      <a:pt x="104" y="9"/>
                    </a:lnTo>
                    <a:lnTo>
                      <a:pt x="105" y="9"/>
                    </a:lnTo>
                    <a:lnTo>
                      <a:pt x="106" y="9"/>
                    </a:lnTo>
                    <a:lnTo>
                      <a:pt x="108" y="9"/>
                    </a:lnTo>
                    <a:lnTo>
                      <a:pt x="109" y="9"/>
                    </a:lnTo>
                    <a:lnTo>
                      <a:pt x="111" y="9"/>
                    </a:lnTo>
                    <a:lnTo>
                      <a:pt x="112" y="9"/>
                    </a:lnTo>
                    <a:lnTo>
                      <a:pt x="113" y="9"/>
                    </a:lnTo>
                    <a:lnTo>
                      <a:pt x="114" y="9"/>
                    </a:lnTo>
                    <a:lnTo>
                      <a:pt x="115" y="9"/>
                    </a:lnTo>
                    <a:lnTo>
                      <a:pt x="117" y="9"/>
                    </a:lnTo>
                    <a:lnTo>
                      <a:pt x="118" y="9"/>
                    </a:lnTo>
                    <a:lnTo>
                      <a:pt x="120" y="9"/>
                    </a:lnTo>
                    <a:lnTo>
                      <a:pt x="121" y="9"/>
                    </a:lnTo>
                    <a:lnTo>
                      <a:pt x="122" y="9"/>
                    </a:lnTo>
                    <a:lnTo>
                      <a:pt x="123" y="9"/>
                    </a:lnTo>
                    <a:lnTo>
                      <a:pt x="124" y="9"/>
                    </a:lnTo>
                    <a:lnTo>
                      <a:pt x="126" y="9"/>
                    </a:lnTo>
                    <a:lnTo>
                      <a:pt x="127" y="9"/>
                    </a:lnTo>
                    <a:lnTo>
                      <a:pt x="129" y="9"/>
                    </a:lnTo>
                    <a:lnTo>
                      <a:pt x="130" y="9"/>
                    </a:lnTo>
                    <a:lnTo>
                      <a:pt x="131" y="9"/>
                    </a:lnTo>
                    <a:lnTo>
                      <a:pt x="132" y="9"/>
                    </a:lnTo>
                    <a:lnTo>
                      <a:pt x="133" y="9"/>
                    </a:lnTo>
                    <a:lnTo>
                      <a:pt x="135" y="9"/>
                    </a:lnTo>
                    <a:lnTo>
                      <a:pt x="136" y="8"/>
                    </a:lnTo>
                    <a:lnTo>
                      <a:pt x="138" y="8"/>
                    </a:lnTo>
                    <a:lnTo>
                      <a:pt x="139" y="8"/>
                    </a:lnTo>
                    <a:lnTo>
                      <a:pt x="140" y="8"/>
                    </a:lnTo>
                    <a:lnTo>
                      <a:pt x="141" y="8"/>
                    </a:lnTo>
                    <a:lnTo>
                      <a:pt x="142" y="8"/>
                    </a:lnTo>
                    <a:lnTo>
                      <a:pt x="144" y="8"/>
                    </a:lnTo>
                    <a:lnTo>
                      <a:pt x="145" y="8"/>
                    </a:lnTo>
                    <a:lnTo>
                      <a:pt x="146" y="8"/>
                    </a:lnTo>
                    <a:lnTo>
                      <a:pt x="147" y="8"/>
                    </a:lnTo>
                    <a:lnTo>
                      <a:pt x="149" y="8"/>
                    </a:lnTo>
                    <a:lnTo>
                      <a:pt x="150" y="8"/>
                    </a:lnTo>
                    <a:lnTo>
                      <a:pt x="151" y="8"/>
                    </a:lnTo>
                    <a:lnTo>
                      <a:pt x="153" y="8"/>
                    </a:lnTo>
                    <a:lnTo>
                      <a:pt x="154" y="8"/>
                    </a:lnTo>
                    <a:lnTo>
                      <a:pt x="155" y="8"/>
                    </a:lnTo>
                    <a:lnTo>
                      <a:pt x="156" y="8"/>
                    </a:lnTo>
                    <a:lnTo>
                      <a:pt x="157" y="8"/>
                    </a:lnTo>
                    <a:lnTo>
                      <a:pt x="159" y="8"/>
                    </a:lnTo>
                    <a:lnTo>
                      <a:pt x="160" y="8"/>
                    </a:lnTo>
                    <a:lnTo>
                      <a:pt x="161" y="8"/>
                    </a:lnTo>
                    <a:lnTo>
                      <a:pt x="162" y="8"/>
                    </a:lnTo>
                    <a:lnTo>
                      <a:pt x="163" y="8"/>
                    </a:lnTo>
                    <a:lnTo>
                      <a:pt x="165" y="8"/>
                    </a:lnTo>
                    <a:lnTo>
                      <a:pt x="166" y="8"/>
                    </a:lnTo>
                    <a:lnTo>
                      <a:pt x="167" y="8"/>
                    </a:lnTo>
                    <a:lnTo>
                      <a:pt x="168" y="7"/>
                    </a:lnTo>
                    <a:lnTo>
                      <a:pt x="169" y="7"/>
                    </a:lnTo>
                    <a:lnTo>
                      <a:pt x="171" y="7"/>
                    </a:lnTo>
                    <a:lnTo>
                      <a:pt x="172" y="7"/>
                    </a:lnTo>
                    <a:lnTo>
                      <a:pt x="173" y="7"/>
                    </a:lnTo>
                    <a:lnTo>
                      <a:pt x="174" y="7"/>
                    </a:lnTo>
                    <a:lnTo>
                      <a:pt x="175" y="7"/>
                    </a:lnTo>
                    <a:lnTo>
                      <a:pt x="177" y="7"/>
                    </a:lnTo>
                    <a:lnTo>
                      <a:pt x="178" y="7"/>
                    </a:lnTo>
                    <a:lnTo>
                      <a:pt x="179" y="7"/>
                    </a:lnTo>
                    <a:lnTo>
                      <a:pt x="180" y="7"/>
                    </a:lnTo>
                    <a:lnTo>
                      <a:pt x="181" y="7"/>
                    </a:lnTo>
                    <a:lnTo>
                      <a:pt x="183" y="7"/>
                    </a:lnTo>
                    <a:lnTo>
                      <a:pt x="184" y="7"/>
                    </a:lnTo>
                    <a:lnTo>
                      <a:pt x="186" y="6"/>
                    </a:lnTo>
                    <a:lnTo>
                      <a:pt x="187" y="6"/>
                    </a:lnTo>
                    <a:lnTo>
                      <a:pt x="188" y="6"/>
                    </a:lnTo>
                    <a:lnTo>
                      <a:pt x="189" y="6"/>
                    </a:lnTo>
                    <a:lnTo>
                      <a:pt x="190" y="6"/>
                    </a:lnTo>
                    <a:lnTo>
                      <a:pt x="191" y="6"/>
                    </a:lnTo>
                    <a:lnTo>
                      <a:pt x="192" y="5"/>
                    </a:lnTo>
                    <a:lnTo>
                      <a:pt x="193" y="5"/>
                    </a:lnTo>
                    <a:lnTo>
                      <a:pt x="195" y="5"/>
                    </a:lnTo>
                    <a:lnTo>
                      <a:pt x="196" y="5"/>
                    </a:lnTo>
                    <a:lnTo>
                      <a:pt x="198" y="5"/>
                    </a:lnTo>
                    <a:lnTo>
                      <a:pt x="199" y="5"/>
                    </a:lnTo>
                    <a:lnTo>
                      <a:pt x="200" y="5"/>
                    </a:lnTo>
                    <a:lnTo>
                      <a:pt x="201" y="5"/>
                    </a:lnTo>
                    <a:lnTo>
                      <a:pt x="202" y="5"/>
                    </a:lnTo>
                    <a:lnTo>
                      <a:pt x="203" y="5"/>
                    </a:lnTo>
                    <a:lnTo>
                      <a:pt x="204" y="4"/>
                    </a:lnTo>
                    <a:lnTo>
                      <a:pt x="205" y="4"/>
                    </a:lnTo>
                    <a:lnTo>
                      <a:pt x="206" y="4"/>
                    </a:lnTo>
                    <a:lnTo>
                      <a:pt x="207" y="4"/>
                    </a:lnTo>
                    <a:lnTo>
                      <a:pt x="208" y="4"/>
                    </a:lnTo>
                    <a:lnTo>
                      <a:pt x="209" y="4"/>
                    </a:lnTo>
                    <a:lnTo>
                      <a:pt x="210" y="4"/>
                    </a:lnTo>
                    <a:lnTo>
                      <a:pt x="211" y="4"/>
                    </a:lnTo>
                    <a:lnTo>
                      <a:pt x="213" y="4"/>
                    </a:lnTo>
                    <a:lnTo>
                      <a:pt x="213" y="3"/>
                    </a:lnTo>
                    <a:lnTo>
                      <a:pt x="214" y="3"/>
                    </a:lnTo>
                    <a:lnTo>
                      <a:pt x="216" y="3"/>
                    </a:lnTo>
                    <a:lnTo>
                      <a:pt x="217" y="3"/>
                    </a:lnTo>
                    <a:lnTo>
                      <a:pt x="218" y="2"/>
                    </a:lnTo>
                    <a:lnTo>
                      <a:pt x="219" y="2"/>
                    </a:lnTo>
                    <a:lnTo>
                      <a:pt x="220" y="2"/>
                    </a:lnTo>
                    <a:lnTo>
                      <a:pt x="222" y="2"/>
                    </a:lnTo>
                    <a:lnTo>
                      <a:pt x="223" y="2"/>
                    </a:lnTo>
                    <a:lnTo>
                      <a:pt x="224" y="2"/>
                    </a:lnTo>
                    <a:lnTo>
                      <a:pt x="225" y="2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1" y="1"/>
                    </a:lnTo>
                    <a:lnTo>
                      <a:pt x="232" y="0"/>
                    </a:lnTo>
                    <a:lnTo>
                      <a:pt x="234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91" name="Freeform 26"/>
              <p:cNvSpPr>
                <a:spLocks/>
              </p:cNvSpPr>
              <p:nvPr/>
            </p:nvSpPr>
            <p:spPr bwMode="auto">
              <a:xfrm>
                <a:off x="2054" y="3823"/>
                <a:ext cx="1556" cy="82"/>
              </a:xfrm>
              <a:custGeom>
                <a:avLst/>
                <a:gdLst>
                  <a:gd name="T0" fmla="*/ 16427 w 531"/>
                  <a:gd name="T1" fmla="*/ 5599 h 28"/>
                  <a:gd name="T2" fmla="*/ 33461 w 531"/>
                  <a:gd name="T3" fmla="*/ 16397 h 28"/>
                  <a:gd name="T4" fmla="*/ 59430 w 531"/>
                  <a:gd name="T5" fmla="*/ 22204 h 28"/>
                  <a:gd name="T6" fmla="*/ 81703 w 531"/>
                  <a:gd name="T7" fmla="*/ 33406 h 28"/>
                  <a:gd name="T8" fmla="*/ 109559 w 531"/>
                  <a:gd name="T9" fmla="*/ 39211 h 28"/>
                  <a:gd name="T10" fmla="*/ 141054 w 531"/>
                  <a:gd name="T11" fmla="*/ 48020 h 28"/>
                  <a:gd name="T12" fmla="*/ 174149 w 531"/>
                  <a:gd name="T13" fmla="*/ 53628 h 28"/>
                  <a:gd name="T14" fmla="*/ 211534 w 531"/>
                  <a:gd name="T15" fmla="*/ 65026 h 28"/>
                  <a:gd name="T16" fmla="*/ 250613 w 531"/>
                  <a:gd name="T17" fmla="*/ 70028 h 28"/>
                  <a:gd name="T18" fmla="*/ 293161 w 531"/>
                  <a:gd name="T19" fmla="*/ 81426 h 28"/>
                  <a:gd name="T20" fmla="*/ 337470 w 531"/>
                  <a:gd name="T21" fmla="*/ 87034 h 28"/>
                  <a:gd name="T22" fmla="*/ 386061 w 531"/>
                  <a:gd name="T23" fmla="*/ 92180 h 28"/>
                  <a:gd name="T24" fmla="*/ 434294 w 531"/>
                  <a:gd name="T25" fmla="*/ 97832 h 28"/>
                  <a:gd name="T26" fmla="*/ 484423 w 531"/>
                  <a:gd name="T27" fmla="*/ 103434 h 28"/>
                  <a:gd name="T28" fmla="*/ 538168 w 531"/>
                  <a:gd name="T29" fmla="*/ 114832 h 28"/>
                  <a:gd name="T30" fmla="*/ 592015 w 531"/>
                  <a:gd name="T31" fmla="*/ 114832 h 28"/>
                  <a:gd name="T32" fmla="*/ 652682 w 531"/>
                  <a:gd name="T33" fmla="*/ 118048 h 28"/>
                  <a:gd name="T34" fmla="*/ 712334 w 531"/>
                  <a:gd name="T35" fmla="*/ 129250 h 28"/>
                  <a:gd name="T36" fmla="*/ 771770 w 531"/>
                  <a:gd name="T37" fmla="*/ 129250 h 28"/>
                  <a:gd name="T38" fmla="*/ 831405 w 531"/>
                  <a:gd name="T39" fmla="*/ 135054 h 28"/>
                  <a:gd name="T40" fmla="*/ 897704 w 531"/>
                  <a:gd name="T41" fmla="*/ 135054 h 28"/>
                  <a:gd name="T42" fmla="*/ 962947 w 531"/>
                  <a:gd name="T43" fmla="*/ 140630 h 28"/>
                  <a:gd name="T44" fmla="*/ 1027613 w 531"/>
                  <a:gd name="T45" fmla="*/ 145655 h 28"/>
                  <a:gd name="T46" fmla="*/ 1098471 w 531"/>
                  <a:gd name="T47" fmla="*/ 145655 h 28"/>
                  <a:gd name="T48" fmla="*/ 1168676 w 531"/>
                  <a:gd name="T49" fmla="*/ 151454 h 28"/>
                  <a:gd name="T50" fmla="*/ 1233920 w 531"/>
                  <a:gd name="T51" fmla="*/ 151454 h 28"/>
                  <a:gd name="T52" fmla="*/ 1304124 w 531"/>
                  <a:gd name="T53" fmla="*/ 151454 h 28"/>
                  <a:gd name="T54" fmla="*/ 1374595 w 531"/>
                  <a:gd name="T55" fmla="*/ 151454 h 28"/>
                  <a:gd name="T56" fmla="*/ 1445453 w 531"/>
                  <a:gd name="T57" fmla="*/ 151454 h 28"/>
                  <a:gd name="T58" fmla="*/ 1517645 w 531"/>
                  <a:gd name="T59" fmla="*/ 151454 h 28"/>
                  <a:gd name="T60" fmla="*/ 1582894 w 531"/>
                  <a:gd name="T61" fmla="*/ 151454 h 28"/>
                  <a:gd name="T62" fmla="*/ 1658681 w 531"/>
                  <a:gd name="T63" fmla="*/ 151454 h 28"/>
                  <a:gd name="T64" fmla="*/ 1723271 w 531"/>
                  <a:gd name="T65" fmla="*/ 151454 h 28"/>
                  <a:gd name="T66" fmla="*/ 1794352 w 531"/>
                  <a:gd name="T67" fmla="*/ 145655 h 28"/>
                  <a:gd name="T68" fmla="*/ 1858796 w 531"/>
                  <a:gd name="T69" fmla="*/ 145655 h 28"/>
                  <a:gd name="T70" fmla="*/ 1924066 w 531"/>
                  <a:gd name="T71" fmla="*/ 140630 h 28"/>
                  <a:gd name="T72" fmla="*/ 1988653 w 531"/>
                  <a:gd name="T73" fmla="*/ 135054 h 28"/>
                  <a:gd name="T74" fmla="*/ 2055810 w 531"/>
                  <a:gd name="T75" fmla="*/ 135054 h 28"/>
                  <a:gd name="T76" fmla="*/ 2120400 w 531"/>
                  <a:gd name="T77" fmla="*/ 129250 h 28"/>
                  <a:gd name="T78" fmla="*/ 2179830 w 531"/>
                  <a:gd name="T79" fmla="*/ 129250 h 28"/>
                  <a:gd name="T80" fmla="*/ 2239491 w 531"/>
                  <a:gd name="T81" fmla="*/ 118048 h 28"/>
                  <a:gd name="T82" fmla="*/ 2300834 w 531"/>
                  <a:gd name="T83" fmla="*/ 114832 h 28"/>
                  <a:gd name="T84" fmla="*/ 2354655 w 531"/>
                  <a:gd name="T85" fmla="*/ 114832 h 28"/>
                  <a:gd name="T86" fmla="*/ 2408400 w 531"/>
                  <a:gd name="T87" fmla="*/ 103434 h 28"/>
                  <a:gd name="T88" fmla="*/ 2458324 w 531"/>
                  <a:gd name="T89" fmla="*/ 97832 h 28"/>
                  <a:gd name="T90" fmla="*/ 2506540 w 531"/>
                  <a:gd name="T91" fmla="*/ 92180 h 28"/>
                  <a:gd name="T92" fmla="*/ 2554694 w 531"/>
                  <a:gd name="T93" fmla="*/ 87034 h 28"/>
                  <a:gd name="T94" fmla="*/ 2599012 w 531"/>
                  <a:gd name="T95" fmla="*/ 81426 h 28"/>
                  <a:gd name="T96" fmla="*/ 2641988 w 531"/>
                  <a:gd name="T97" fmla="*/ 70028 h 28"/>
                  <a:gd name="T98" fmla="*/ 2680636 w 531"/>
                  <a:gd name="T99" fmla="*/ 65026 h 28"/>
                  <a:gd name="T100" fmla="*/ 2717997 w 531"/>
                  <a:gd name="T101" fmla="*/ 53628 h 28"/>
                  <a:gd name="T102" fmla="*/ 2751564 w 531"/>
                  <a:gd name="T103" fmla="*/ 48020 h 28"/>
                  <a:gd name="T104" fmla="*/ 2782664 w 531"/>
                  <a:gd name="T105" fmla="*/ 39211 h 28"/>
                  <a:gd name="T106" fmla="*/ 2805306 w 531"/>
                  <a:gd name="T107" fmla="*/ 33406 h 28"/>
                  <a:gd name="T108" fmla="*/ 2833188 w 531"/>
                  <a:gd name="T109" fmla="*/ 22204 h 28"/>
                  <a:gd name="T110" fmla="*/ 2853522 w 531"/>
                  <a:gd name="T111" fmla="*/ 16397 h 28"/>
                  <a:gd name="T112" fmla="*/ 2875789 w 531"/>
                  <a:gd name="T113" fmla="*/ 5599 h 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31"/>
                  <a:gd name="T172" fmla="*/ 0 h 28"/>
                  <a:gd name="T173" fmla="*/ 531 w 531"/>
                  <a:gd name="T174" fmla="*/ 28 h 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31" h="28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7" y="7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20" y="7"/>
                    </a:lnTo>
                    <a:lnTo>
                      <a:pt x="21" y="8"/>
                    </a:lnTo>
                    <a:lnTo>
                      <a:pt x="23" y="8"/>
                    </a:lnTo>
                    <a:lnTo>
                      <a:pt x="24" y="9"/>
                    </a:lnTo>
                    <a:lnTo>
                      <a:pt x="25" y="9"/>
                    </a:lnTo>
                    <a:lnTo>
                      <a:pt x="26" y="9"/>
                    </a:lnTo>
                    <a:lnTo>
                      <a:pt x="27" y="9"/>
                    </a:lnTo>
                    <a:lnTo>
                      <a:pt x="29" y="10"/>
                    </a:lnTo>
                    <a:lnTo>
                      <a:pt x="30" y="10"/>
                    </a:lnTo>
                    <a:lnTo>
                      <a:pt x="31" y="10"/>
                    </a:lnTo>
                    <a:lnTo>
                      <a:pt x="32" y="10"/>
                    </a:lnTo>
                    <a:lnTo>
                      <a:pt x="33" y="10"/>
                    </a:lnTo>
                    <a:lnTo>
                      <a:pt x="35" y="11"/>
                    </a:lnTo>
                    <a:lnTo>
                      <a:pt x="36" y="11"/>
                    </a:lnTo>
                    <a:lnTo>
                      <a:pt x="38" y="12"/>
                    </a:lnTo>
                    <a:lnTo>
                      <a:pt x="39" y="12"/>
                    </a:lnTo>
                    <a:lnTo>
                      <a:pt x="41" y="12"/>
                    </a:lnTo>
                    <a:lnTo>
                      <a:pt x="42" y="12"/>
                    </a:lnTo>
                    <a:lnTo>
                      <a:pt x="43" y="13"/>
                    </a:lnTo>
                    <a:lnTo>
                      <a:pt x="45" y="13"/>
                    </a:lnTo>
                    <a:lnTo>
                      <a:pt x="46" y="13"/>
                    </a:lnTo>
                    <a:lnTo>
                      <a:pt x="48" y="13"/>
                    </a:lnTo>
                    <a:lnTo>
                      <a:pt x="49" y="13"/>
                    </a:lnTo>
                    <a:lnTo>
                      <a:pt x="51" y="14"/>
                    </a:lnTo>
                    <a:lnTo>
                      <a:pt x="52" y="14"/>
                    </a:lnTo>
                    <a:lnTo>
                      <a:pt x="54" y="15"/>
                    </a:lnTo>
                    <a:lnTo>
                      <a:pt x="56" y="15"/>
                    </a:lnTo>
                    <a:lnTo>
                      <a:pt x="57" y="15"/>
                    </a:lnTo>
                    <a:lnTo>
                      <a:pt x="59" y="15"/>
                    </a:lnTo>
                    <a:lnTo>
                      <a:pt x="60" y="16"/>
                    </a:lnTo>
                    <a:lnTo>
                      <a:pt x="62" y="16"/>
                    </a:lnTo>
                    <a:lnTo>
                      <a:pt x="63" y="16"/>
                    </a:lnTo>
                    <a:lnTo>
                      <a:pt x="65" y="16"/>
                    </a:lnTo>
                    <a:lnTo>
                      <a:pt x="67" y="16"/>
                    </a:lnTo>
                    <a:lnTo>
                      <a:pt x="69" y="17"/>
                    </a:lnTo>
                    <a:lnTo>
                      <a:pt x="71" y="17"/>
                    </a:lnTo>
                    <a:lnTo>
                      <a:pt x="72" y="17"/>
                    </a:lnTo>
                    <a:lnTo>
                      <a:pt x="74" y="18"/>
                    </a:lnTo>
                    <a:lnTo>
                      <a:pt x="76" y="18"/>
                    </a:lnTo>
                    <a:lnTo>
                      <a:pt x="78" y="18"/>
                    </a:lnTo>
                    <a:lnTo>
                      <a:pt x="80" y="18"/>
                    </a:lnTo>
                    <a:lnTo>
                      <a:pt x="81" y="18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9" y="19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0"/>
                    </a:lnTo>
                    <a:lnTo>
                      <a:pt x="97" y="20"/>
                    </a:lnTo>
                    <a:lnTo>
                      <a:pt x="99" y="21"/>
                    </a:lnTo>
                    <a:lnTo>
                      <a:pt x="101" y="21"/>
                    </a:lnTo>
                    <a:lnTo>
                      <a:pt x="103" y="21"/>
                    </a:lnTo>
                    <a:lnTo>
                      <a:pt x="105" y="21"/>
                    </a:lnTo>
                    <a:lnTo>
                      <a:pt x="107" y="21"/>
                    </a:lnTo>
                    <a:lnTo>
                      <a:pt x="109" y="21"/>
                    </a:lnTo>
                    <a:lnTo>
                      <a:pt x="111" y="22"/>
                    </a:lnTo>
                    <a:lnTo>
                      <a:pt x="113" y="22"/>
                    </a:lnTo>
                    <a:lnTo>
                      <a:pt x="116" y="22"/>
                    </a:lnTo>
                    <a:lnTo>
                      <a:pt x="117" y="22"/>
                    </a:lnTo>
                    <a:lnTo>
                      <a:pt x="120" y="22"/>
                    </a:lnTo>
                    <a:lnTo>
                      <a:pt x="122" y="22"/>
                    </a:lnTo>
                    <a:lnTo>
                      <a:pt x="124" y="23"/>
                    </a:lnTo>
                    <a:lnTo>
                      <a:pt x="126" y="23"/>
                    </a:lnTo>
                    <a:lnTo>
                      <a:pt x="128" y="23"/>
                    </a:lnTo>
                    <a:lnTo>
                      <a:pt x="131" y="24"/>
                    </a:lnTo>
                    <a:lnTo>
                      <a:pt x="133" y="24"/>
                    </a:lnTo>
                    <a:lnTo>
                      <a:pt x="135" y="24"/>
                    </a:lnTo>
                    <a:lnTo>
                      <a:pt x="137" y="24"/>
                    </a:lnTo>
                    <a:lnTo>
                      <a:pt x="140" y="24"/>
                    </a:lnTo>
                    <a:lnTo>
                      <a:pt x="142" y="24"/>
                    </a:lnTo>
                    <a:lnTo>
                      <a:pt x="144" y="24"/>
                    </a:lnTo>
                    <a:lnTo>
                      <a:pt x="147" y="24"/>
                    </a:lnTo>
                    <a:lnTo>
                      <a:pt x="149" y="25"/>
                    </a:lnTo>
                    <a:lnTo>
                      <a:pt x="151" y="25"/>
                    </a:lnTo>
                    <a:lnTo>
                      <a:pt x="153" y="25"/>
                    </a:lnTo>
                    <a:lnTo>
                      <a:pt x="156" y="25"/>
                    </a:lnTo>
                    <a:lnTo>
                      <a:pt x="158" y="25"/>
                    </a:lnTo>
                    <a:lnTo>
                      <a:pt x="161" y="25"/>
                    </a:lnTo>
                    <a:lnTo>
                      <a:pt x="163" y="25"/>
                    </a:lnTo>
                    <a:lnTo>
                      <a:pt x="165" y="25"/>
                    </a:lnTo>
                    <a:lnTo>
                      <a:pt x="168" y="26"/>
                    </a:lnTo>
                    <a:lnTo>
                      <a:pt x="170" y="26"/>
                    </a:lnTo>
                    <a:lnTo>
                      <a:pt x="173" y="26"/>
                    </a:lnTo>
                    <a:lnTo>
                      <a:pt x="175" y="26"/>
                    </a:lnTo>
                    <a:lnTo>
                      <a:pt x="177" y="26"/>
                    </a:lnTo>
                    <a:lnTo>
                      <a:pt x="180" y="27"/>
                    </a:lnTo>
                    <a:lnTo>
                      <a:pt x="182" y="27"/>
                    </a:lnTo>
                    <a:lnTo>
                      <a:pt x="185" y="27"/>
                    </a:lnTo>
                    <a:lnTo>
                      <a:pt x="187" y="27"/>
                    </a:lnTo>
                    <a:lnTo>
                      <a:pt x="189" y="27"/>
                    </a:lnTo>
                    <a:lnTo>
                      <a:pt x="192" y="27"/>
                    </a:lnTo>
                    <a:lnTo>
                      <a:pt x="195" y="27"/>
                    </a:lnTo>
                    <a:lnTo>
                      <a:pt x="197" y="27"/>
                    </a:lnTo>
                    <a:lnTo>
                      <a:pt x="200" y="27"/>
                    </a:lnTo>
                    <a:lnTo>
                      <a:pt x="202" y="27"/>
                    </a:lnTo>
                    <a:lnTo>
                      <a:pt x="204" y="27"/>
                    </a:lnTo>
                    <a:lnTo>
                      <a:pt x="207" y="27"/>
                    </a:lnTo>
                    <a:lnTo>
                      <a:pt x="210" y="27"/>
                    </a:lnTo>
                    <a:lnTo>
                      <a:pt x="212" y="28"/>
                    </a:lnTo>
                    <a:lnTo>
                      <a:pt x="215" y="28"/>
                    </a:lnTo>
                    <a:lnTo>
                      <a:pt x="217" y="28"/>
                    </a:lnTo>
                    <a:lnTo>
                      <a:pt x="219" y="28"/>
                    </a:lnTo>
                    <a:lnTo>
                      <a:pt x="222" y="28"/>
                    </a:lnTo>
                    <a:lnTo>
                      <a:pt x="225" y="28"/>
                    </a:lnTo>
                    <a:lnTo>
                      <a:pt x="227" y="28"/>
                    </a:lnTo>
                    <a:lnTo>
                      <a:pt x="230" y="28"/>
                    </a:lnTo>
                    <a:lnTo>
                      <a:pt x="233" y="28"/>
                    </a:lnTo>
                    <a:lnTo>
                      <a:pt x="235" y="28"/>
                    </a:lnTo>
                    <a:lnTo>
                      <a:pt x="237" y="28"/>
                    </a:lnTo>
                    <a:lnTo>
                      <a:pt x="240" y="28"/>
                    </a:lnTo>
                    <a:lnTo>
                      <a:pt x="243" y="28"/>
                    </a:lnTo>
                    <a:lnTo>
                      <a:pt x="245" y="28"/>
                    </a:lnTo>
                    <a:lnTo>
                      <a:pt x="248" y="28"/>
                    </a:lnTo>
                    <a:lnTo>
                      <a:pt x="251" y="28"/>
                    </a:lnTo>
                    <a:lnTo>
                      <a:pt x="253" y="28"/>
                    </a:lnTo>
                    <a:lnTo>
                      <a:pt x="255" y="28"/>
                    </a:lnTo>
                    <a:lnTo>
                      <a:pt x="258" y="28"/>
                    </a:lnTo>
                    <a:lnTo>
                      <a:pt x="261" y="28"/>
                    </a:lnTo>
                    <a:lnTo>
                      <a:pt x="263" y="28"/>
                    </a:lnTo>
                    <a:lnTo>
                      <a:pt x="266" y="28"/>
                    </a:lnTo>
                    <a:lnTo>
                      <a:pt x="269" y="28"/>
                    </a:lnTo>
                    <a:lnTo>
                      <a:pt x="271" y="28"/>
                    </a:lnTo>
                    <a:lnTo>
                      <a:pt x="273" y="28"/>
                    </a:lnTo>
                    <a:lnTo>
                      <a:pt x="276" y="28"/>
                    </a:lnTo>
                    <a:lnTo>
                      <a:pt x="279" y="28"/>
                    </a:lnTo>
                    <a:lnTo>
                      <a:pt x="281" y="28"/>
                    </a:lnTo>
                    <a:lnTo>
                      <a:pt x="284" y="28"/>
                    </a:lnTo>
                    <a:lnTo>
                      <a:pt x="287" y="28"/>
                    </a:lnTo>
                    <a:lnTo>
                      <a:pt x="289" y="28"/>
                    </a:lnTo>
                    <a:lnTo>
                      <a:pt x="291" y="28"/>
                    </a:lnTo>
                    <a:lnTo>
                      <a:pt x="294" y="28"/>
                    </a:lnTo>
                    <a:lnTo>
                      <a:pt x="297" y="28"/>
                    </a:lnTo>
                    <a:lnTo>
                      <a:pt x="299" y="28"/>
                    </a:lnTo>
                    <a:lnTo>
                      <a:pt x="302" y="28"/>
                    </a:lnTo>
                    <a:lnTo>
                      <a:pt x="305" y="28"/>
                    </a:lnTo>
                    <a:lnTo>
                      <a:pt x="307" y="28"/>
                    </a:lnTo>
                    <a:lnTo>
                      <a:pt x="309" y="28"/>
                    </a:lnTo>
                    <a:lnTo>
                      <a:pt x="312" y="28"/>
                    </a:lnTo>
                    <a:lnTo>
                      <a:pt x="315" y="28"/>
                    </a:lnTo>
                    <a:lnTo>
                      <a:pt x="317" y="28"/>
                    </a:lnTo>
                    <a:lnTo>
                      <a:pt x="320" y="28"/>
                    </a:lnTo>
                    <a:lnTo>
                      <a:pt x="322" y="27"/>
                    </a:lnTo>
                    <a:lnTo>
                      <a:pt x="325" y="27"/>
                    </a:lnTo>
                    <a:lnTo>
                      <a:pt x="327" y="27"/>
                    </a:lnTo>
                    <a:lnTo>
                      <a:pt x="330" y="27"/>
                    </a:lnTo>
                    <a:lnTo>
                      <a:pt x="332" y="27"/>
                    </a:lnTo>
                    <a:lnTo>
                      <a:pt x="335" y="27"/>
                    </a:lnTo>
                    <a:lnTo>
                      <a:pt x="337" y="27"/>
                    </a:lnTo>
                    <a:lnTo>
                      <a:pt x="340" y="27"/>
                    </a:lnTo>
                    <a:lnTo>
                      <a:pt x="342" y="27"/>
                    </a:lnTo>
                    <a:lnTo>
                      <a:pt x="345" y="27"/>
                    </a:lnTo>
                    <a:lnTo>
                      <a:pt x="347" y="27"/>
                    </a:lnTo>
                    <a:lnTo>
                      <a:pt x="350" y="27"/>
                    </a:lnTo>
                    <a:lnTo>
                      <a:pt x="352" y="27"/>
                    </a:lnTo>
                    <a:lnTo>
                      <a:pt x="354" y="26"/>
                    </a:lnTo>
                    <a:lnTo>
                      <a:pt x="357" y="26"/>
                    </a:lnTo>
                    <a:lnTo>
                      <a:pt x="359" y="26"/>
                    </a:lnTo>
                    <a:lnTo>
                      <a:pt x="362" y="26"/>
                    </a:lnTo>
                    <a:lnTo>
                      <a:pt x="364" y="26"/>
                    </a:lnTo>
                    <a:lnTo>
                      <a:pt x="366" y="25"/>
                    </a:lnTo>
                    <a:lnTo>
                      <a:pt x="369" y="25"/>
                    </a:lnTo>
                    <a:lnTo>
                      <a:pt x="371" y="25"/>
                    </a:lnTo>
                    <a:lnTo>
                      <a:pt x="374" y="25"/>
                    </a:lnTo>
                    <a:lnTo>
                      <a:pt x="376" y="25"/>
                    </a:lnTo>
                    <a:lnTo>
                      <a:pt x="378" y="25"/>
                    </a:lnTo>
                    <a:lnTo>
                      <a:pt x="381" y="25"/>
                    </a:lnTo>
                    <a:lnTo>
                      <a:pt x="383" y="25"/>
                    </a:lnTo>
                    <a:lnTo>
                      <a:pt x="385" y="24"/>
                    </a:lnTo>
                    <a:lnTo>
                      <a:pt x="387" y="24"/>
                    </a:lnTo>
                    <a:lnTo>
                      <a:pt x="390" y="24"/>
                    </a:lnTo>
                    <a:lnTo>
                      <a:pt x="392" y="24"/>
                    </a:lnTo>
                    <a:lnTo>
                      <a:pt x="395" y="24"/>
                    </a:lnTo>
                    <a:lnTo>
                      <a:pt x="396" y="24"/>
                    </a:lnTo>
                    <a:lnTo>
                      <a:pt x="399" y="24"/>
                    </a:lnTo>
                    <a:lnTo>
                      <a:pt x="401" y="24"/>
                    </a:lnTo>
                    <a:lnTo>
                      <a:pt x="404" y="23"/>
                    </a:lnTo>
                    <a:lnTo>
                      <a:pt x="405" y="23"/>
                    </a:lnTo>
                    <a:lnTo>
                      <a:pt x="408" y="23"/>
                    </a:lnTo>
                    <a:lnTo>
                      <a:pt x="410" y="22"/>
                    </a:lnTo>
                    <a:lnTo>
                      <a:pt x="412" y="22"/>
                    </a:lnTo>
                    <a:lnTo>
                      <a:pt x="414" y="22"/>
                    </a:lnTo>
                    <a:lnTo>
                      <a:pt x="416" y="22"/>
                    </a:lnTo>
                    <a:lnTo>
                      <a:pt x="419" y="22"/>
                    </a:lnTo>
                    <a:lnTo>
                      <a:pt x="420" y="22"/>
                    </a:lnTo>
                    <a:lnTo>
                      <a:pt x="423" y="21"/>
                    </a:lnTo>
                    <a:lnTo>
                      <a:pt x="425" y="21"/>
                    </a:lnTo>
                    <a:lnTo>
                      <a:pt x="427" y="21"/>
                    </a:lnTo>
                    <a:lnTo>
                      <a:pt x="429" y="21"/>
                    </a:lnTo>
                    <a:lnTo>
                      <a:pt x="431" y="21"/>
                    </a:lnTo>
                    <a:lnTo>
                      <a:pt x="433" y="21"/>
                    </a:lnTo>
                    <a:lnTo>
                      <a:pt x="435" y="20"/>
                    </a:lnTo>
                    <a:lnTo>
                      <a:pt x="437" y="20"/>
                    </a:lnTo>
                    <a:lnTo>
                      <a:pt x="439" y="20"/>
                    </a:lnTo>
                    <a:lnTo>
                      <a:pt x="441" y="19"/>
                    </a:lnTo>
                    <a:lnTo>
                      <a:pt x="443" y="19"/>
                    </a:lnTo>
                    <a:lnTo>
                      <a:pt x="444" y="19"/>
                    </a:lnTo>
                    <a:lnTo>
                      <a:pt x="447" y="19"/>
                    </a:lnTo>
                    <a:lnTo>
                      <a:pt x="449" y="19"/>
                    </a:lnTo>
                    <a:lnTo>
                      <a:pt x="450" y="18"/>
                    </a:lnTo>
                    <a:lnTo>
                      <a:pt x="452" y="18"/>
                    </a:lnTo>
                    <a:lnTo>
                      <a:pt x="454" y="18"/>
                    </a:lnTo>
                    <a:lnTo>
                      <a:pt x="456" y="18"/>
                    </a:lnTo>
                    <a:lnTo>
                      <a:pt x="458" y="18"/>
                    </a:lnTo>
                    <a:lnTo>
                      <a:pt x="459" y="17"/>
                    </a:lnTo>
                    <a:lnTo>
                      <a:pt x="461" y="17"/>
                    </a:lnTo>
                    <a:lnTo>
                      <a:pt x="463" y="17"/>
                    </a:lnTo>
                    <a:lnTo>
                      <a:pt x="465" y="16"/>
                    </a:lnTo>
                    <a:lnTo>
                      <a:pt x="467" y="16"/>
                    </a:lnTo>
                    <a:lnTo>
                      <a:pt x="468" y="16"/>
                    </a:lnTo>
                    <a:lnTo>
                      <a:pt x="470" y="16"/>
                    </a:lnTo>
                    <a:lnTo>
                      <a:pt x="471" y="16"/>
                    </a:lnTo>
                    <a:lnTo>
                      <a:pt x="473" y="15"/>
                    </a:lnTo>
                    <a:lnTo>
                      <a:pt x="475" y="15"/>
                    </a:lnTo>
                    <a:lnTo>
                      <a:pt x="476" y="15"/>
                    </a:lnTo>
                    <a:lnTo>
                      <a:pt x="478" y="15"/>
                    </a:lnTo>
                    <a:lnTo>
                      <a:pt x="480" y="14"/>
                    </a:lnTo>
                    <a:lnTo>
                      <a:pt x="481" y="14"/>
                    </a:lnTo>
                    <a:lnTo>
                      <a:pt x="483" y="13"/>
                    </a:lnTo>
                    <a:lnTo>
                      <a:pt x="484" y="13"/>
                    </a:lnTo>
                    <a:lnTo>
                      <a:pt x="486" y="13"/>
                    </a:lnTo>
                    <a:lnTo>
                      <a:pt x="487" y="13"/>
                    </a:lnTo>
                    <a:lnTo>
                      <a:pt x="489" y="13"/>
                    </a:lnTo>
                    <a:lnTo>
                      <a:pt x="490" y="12"/>
                    </a:lnTo>
                    <a:lnTo>
                      <a:pt x="491" y="12"/>
                    </a:lnTo>
                    <a:lnTo>
                      <a:pt x="493" y="12"/>
                    </a:lnTo>
                    <a:lnTo>
                      <a:pt x="494" y="12"/>
                    </a:lnTo>
                    <a:lnTo>
                      <a:pt x="495" y="11"/>
                    </a:lnTo>
                    <a:lnTo>
                      <a:pt x="497" y="11"/>
                    </a:lnTo>
                    <a:lnTo>
                      <a:pt x="498" y="10"/>
                    </a:lnTo>
                    <a:lnTo>
                      <a:pt x="500" y="10"/>
                    </a:lnTo>
                    <a:lnTo>
                      <a:pt x="501" y="10"/>
                    </a:lnTo>
                    <a:lnTo>
                      <a:pt x="502" y="10"/>
                    </a:lnTo>
                    <a:lnTo>
                      <a:pt x="503" y="10"/>
                    </a:lnTo>
                    <a:lnTo>
                      <a:pt x="504" y="9"/>
                    </a:lnTo>
                    <a:lnTo>
                      <a:pt x="506" y="9"/>
                    </a:lnTo>
                    <a:lnTo>
                      <a:pt x="507" y="9"/>
                    </a:lnTo>
                    <a:lnTo>
                      <a:pt x="508" y="9"/>
                    </a:lnTo>
                    <a:lnTo>
                      <a:pt x="509" y="8"/>
                    </a:lnTo>
                    <a:lnTo>
                      <a:pt x="510" y="8"/>
                    </a:lnTo>
                    <a:lnTo>
                      <a:pt x="512" y="7"/>
                    </a:lnTo>
                    <a:lnTo>
                      <a:pt x="513" y="7"/>
                    </a:lnTo>
                    <a:lnTo>
                      <a:pt x="515" y="7"/>
                    </a:lnTo>
                    <a:lnTo>
                      <a:pt x="516" y="6"/>
                    </a:lnTo>
                    <a:lnTo>
                      <a:pt x="518" y="6"/>
                    </a:lnTo>
                    <a:lnTo>
                      <a:pt x="519" y="6"/>
                    </a:lnTo>
                    <a:lnTo>
                      <a:pt x="519" y="5"/>
                    </a:lnTo>
                    <a:lnTo>
                      <a:pt x="521" y="5"/>
                    </a:lnTo>
                    <a:lnTo>
                      <a:pt x="521" y="4"/>
                    </a:lnTo>
                    <a:lnTo>
                      <a:pt x="522" y="4"/>
                    </a:lnTo>
                    <a:lnTo>
                      <a:pt x="523" y="4"/>
                    </a:lnTo>
                    <a:lnTo>
                      <a:pt x="524" y="4"/>
                    </a:lnTo>
                    <a:lnTo>
                      <a:pt x="525" y="3"/>
                    </a:lnTo>
                    <a:lnTo>
                      <a:pt x="526" y="3"/>
                    </a:lnTo>
                    <a:lnTo>
                      <a:pt x="527" y="3"/>
                    </a:lnTo>
                    <a:lnTo>
                      <a:pt x="528" y="2"/>
                    </a:lnTo>
                    <a:lnTo>
                      <a:pt x="529" y="1"/>
                    </a:lnTo>
                    <a:lnTo>
                      <a:pt x="530" y="1"/>
                    </a:lnTo>
                    <a:lnTo>
                      <a:pt x="531" y="1"/>
                    </a:lnTo>
                    <a:lnTo>
                      <a:pt x="531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92" name="Freeform 27"/>
              <p:cNvSpPr>
                <a:spLocks/>
              </p:cNvSpPr>
              <p:nvPr/>
            </p:nvSpPr>
            <p:spPr bwMode="auto">
              <a:xfrm>
                <a:off x="1708" y="3565"/>
                <a:ext cx="2251" cy="112"/>
              </a:xfrm>
              <a:custGeom>
                <a:avLst/>
                <a:gdLst>
                  <a:gd name="T0" fmla="*/ 5619 w 768"/>
                  <a:gd name="T1" fmla="*/ 6045 h 38"/>
                  <a:gd name="T2" fmla="*/ 22284 w 768"/>
                  <a:gd name="T3" fmla="*/ 17817 h 38"/>
                  <a:gd name="T4" fmla="*/ 42353 w 768"/>
                  <a:gd name="T5" fmla="*/ 28911 h 38"/>
                  <a:gd name="T6" fmla="*/ 65314 w 768"/>
                  <a:gd name="T7" fmla="*/ 40683 h 38"/>
                  <a:gd name="T8" fmla="*/ 98226 w 768"/>
                  <a:gd name="T9" fmla="*/ 46492 h 38"/>
                  <a:gd name="T10" fmla="*/ 130027 w 768"/>
                  <a:gd name="T11" fmla="*/ 55841 h 38"/>
                  <a:gd name="T12" fmla="*/ 163540 w 768"/>
                  <a:gd name="T13" fmla="*/ 67619 h 38"/>
                  <a:gd name="T14" fmla="*/ 206116 w 768"/>
                  <a:gd name="T15" fmla="*/ 79399 h 38"/>
                  <a:gd name="T16" fmla="*/ 251142 w 768"/>
                  <a:gd name="T17" fmla="*/ 91153 h 38"/>
                  <a:gd name="T18" fmla="*/ 299181 w 768"/>
                  <a:gd name="T19" fmla="*/ 96296 h 38"/>
                  <a:gd name="T20" fmla="*/ 354975 w 768"/>
                  <a:gd name="T21" fmla="*/ 108074 h 38"/>
                  <a:gd name="T22" fmla="*/ 414674 w 768"/>
                  <a:gd name="T23" fmla="*/ 119908 h 38"/>
                  <a:gd name="T24" fmla="*/ 473493 w 768"/>
                  <a:gd name="T25" fmla="*/ 125864 h 38"/>
                  <a:gd name="T26" fmla="*/ 538810 w 768"/>
                  <a:gd name="T27" fmla="*/ 137029 h 38"/>
                  <a:gd name="T28" fmla="*/ 604124 w 768"/>
                  <a:gd name="T29" fmla="*/ 142997 h 38"/>
                  <a:gd name="T30" fmla="*/ 680289 w 768"/>
                  <a:gd name="T31" fmla="*/ 154775 h 38"/>
                  <a:gd name="T32" fmla="*/ 756462 w 768"/>
                  <a:gd name="T33" fmla="*/ 160587 h 38"/>
                  <a:gd name="T34" fmla="*/ 832328 w 768"/>
                  <a:gd name="T35" fmla="*/ 164584 h 38"/>
                  <a:gd name="T36" fmla="*/ 914085 w 768"/>
                  <a:gd name="T37" fmla="*/ 175669 h 38"/>
                  <a:gd name="T38" fmla="*/ 1001683 w 768"/>
                  <a:gd name="T39" fmla="*/ 181478 h 38"/>
                  <a:gd name="T40" fmla="*/ 1089156 w 768"/>
                  <a:gd name="T41" fmla="*/ 187526 h 38"/>
                  <a:gd name="T42" fmla="*/ 1181684 w 768"/>
                  <a:gd name="T43" fmla="*/ 193259 h 38"/>
                  <a:gd name="T44" fmla="*/ 1274904 w 768"/>
                  <a:gd name="T45" fmla="*/ 199298 h 38"/>
                  <a:gd name="T46" fmla="*/ 1367512 w 768"/>
                  <a:gd name="T47" fmla="*/ 204648 h 38"/>
                  <a:gd name="T48" fmla="*/ 1464627 w 768"/>
                  <a:gd name="T49" fmla="*/ 210389 h 38"/>
                  <a:gd name="T50" fmla="*/ 1562804 w 768"/>
                  <a:gd name="T51" fmla="*/ 210389 h 38"/>
                  <a:gd name="T52" fmla="*/ 1661030 w 768"/>
                  <a:gd name="T53" fmla="*/ 216428 h 38"/>
                  <a:gd name="T54" fmla="*/ 1765063 w 768"/>
                  <a:gd name="T55" fmla="*/ 216428 h 38"/>
                  <a:gd name="T56" fmla="*/ 1861982 w 768"/>
                  <a:gd name="T57" fmla="*/ 216428 h 38"/>
                  <a:gd name="T58" fmla="*/ 1966049 w 768"/>
                  <a:gd name="T59" fmla="*/ 216428 h 38"/>
                  <a:gd name="T60" fmla="*/ 2070085 w 768"/>
                  <a:gd name="T61" fmla="*/ 216428 h 38"/>
                  <a:gd name="T62" fmla="*/ 2172168 w 768"/>
                  <a:gd name="T63" fmla="*/ 216428 h 38"/>
                  <a:gd name="T64" fmla="*/ 2276004 w 768"/>
                  <a:gd name="T65" fmla="*/ 216428 h 38"/>
                  <a:gd name="T66" fmla="*/ 2374805 w 768"/>
                  <a:gd name="T67" fmla="*/ 216428 h 38"/>
                  <a:gd name="T68" fmla="*/ 2478873 w 768"/>
                  <a:gd name="T69" fmla="*/ 216428 h 38"/>
                  <a:gd name="T70" fmla="*/ 2581023 w 768"/>
                  <a:gd name="T71" fmla="*/ 210389 h 38"/>
                  <a:gd name="T72" fmla="*/ 2679173 w 768"/>
                  <a:gd name="T73" fmla="*/ 210389 h 38"/>
                  <a:gd name="T74" fmla="*/ 2778276 w 768"/>
                  <a:gd name="T75" fmla="*/ 204648 h 38"/>
                  <a:gd name="T76" fmla="*/ 2870840 w 768"/>
                  <a:gd name="T77" fmla="*/ 199298 h 38"/>
                  <a:gd name="T78" fmla="*/ 2962116 w 768"/>
                  <a:gd name="T79" fmla="*/ 193259 h 38"/>
                  <a:gd name="T80" fmla="*/ 3055102 w 768"/>
                  <a:gd name="T81" fmla="*/ 193259 h 38"/>
                  <a:gd name="T82" fmla="*/ 3142118 w 768"/>
                  <a:gd name="T83" fmla="*/ 181478 h 38"/>
                  <a:gd name="T84" fmla="*/ 3235335 w 768"/>
                  <a:gd name="T85" fmla="*/ 175669 h 38"/>
                  <a:gd name="T86" fmla="*/ 3317092 w 768"/>
                  <a:gd name="T87" fmla="*/ 169727 h 38"/>
                  <a:gd name="T88" fmla="*/ 3398876 w 768"/>
                  <a:gd name="T89" fmla="*/ 164584 h 38"/>
                  <a:gd name="T90" fmla="*/ 3469123 w 768"/>
                  <a:gd name="T91" fmla="*/ 160587 h 38"/>
                  <a:gd name="T92" fmla="*/ 3545287 w 768"/>
                  <a:gd name="T93" fmla="*/ 148807 h 38"/>
                  <a:gd name="T94" fmla="*/ 3616197 w 768"/>
                  <a:gd name="T95" fmla="*/ 142997 h 38"/>
                  <a:gd name="T96" fmla="*/ 3680928 w 768"/>
                  <a:gd name="T97" fmla="*/ 131016 h 38"/>
                  <a:gd name="T98" fmla="*/ 3748156 w 768"/>
                  <a:gd name="T99" fmla="*/ 125864 h 38"/>
                  <a:gd name="T100" fmla="*/ 3807863 w 768"/>
                  <a:gd name="T101" fmla="*/ 114087 h 38"/>
                  <a:gd name="T102" fmla="*/ 3861743 w 768"/>
                  <a:gd name="T103" fmla="*/ 102341 h 38"/>
                  <a:gd name="T104" fmla="*/ 3909782 w 768"/>
                  <a:gd name="T105" fmla="*/ 91153 h 38"/>
                  <a:gd name="T106" fmla="*/ 3959969 w 768"/>
                  <a:gd name="T107" fmla="*/ 85211 h 38"/>
                  <a:gd name="T108" fmla="*/ 4002322 w 768"/>
                  <a:gd name="T109" fmla="*/ 73431 h 38"/>
                  <a:gd name="T110" fmla="*/ 4041753 w 768"/>
                  <a:gd name="T111" fmla="*/ 61573 h 38"/>
                  <a:gd name="T112" fmla="*/ 4073478 w 768"/>
                  <a:gd name="T113" fmla="*/ 55841 h 38"/>
                  <a:gd name="T114" fmla="*/ 4106381 w 768"/>
                  <a:gd name="T115" fmla="*/ 46492 h 38"/>
                  <a:gd name="T116" fmla="*/ 4129342 w 768"/>
                  <a:gd name="T117" fmla="*/ 34723 h 38"/>
                  <a:gd name="T118" fmla="*/ 4149411 w 768"/>
                  <a:gd name="T119" fmla="*/ 22942 h 38"/>
                  <a:gd name="T120" fmla="*/ 4166085 w 768"/>
                  <a:gd name="T121" fmla="*/ 11781 h 38"/>
                  <a:gd name="T122" fmla="*/ 4183129 w 768"/>
                  <a:gd name="T123" fmla="*/ 0 h 3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68"/>
                  <a:gd name="T187" fmla="*/ 0 h 38"/>
                  <a:gd name="T188" fmla="*/ 768 w 768"/>
                  <a:gd name="T189" fmla="*/ 38 h 3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68" h="38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0" y="6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8" y="8"/>
                    </a:lnTo>
                    <a:lnTo>
                      <a:pt x="19" y="9"/>
                    </a:lnTo>
                    <a:lnTo>
                      <a:pt x="20" y="10"/>
                    </a:lnTo>
                    <a:lnTo>
                      <a:pt x="21" y="10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5" y="11"/>
                    </a:lnTo>
                    <a:lnTo>
                      <a:pt x="26" y="11"/>
                    </a:lnTo>
                    <a:lnTo>
                      <a:pt x="27" y="11"/>
                    </a:lnTo>
                    <a:lnTo>
                      <a:pt x="29" y="12"/>
                    </a:lnTo>
                    <a:lnTo>
                      <a:pt x="30" y="12"/>
                    </a:lnTo>
                    <a:lnTo>
                      <a:pt x="32" y="13"/>
                    </a:lnTo>
                    <a:lnTo>
                      <a:pt x="33" y="13"/>
                    </a:lnTo>
                    <a:lnTo>
                      <a:pt x="35" y="13"/>
                    </a:lnTo>
                    <a:lnTo>
                      <a:pt x="36" y="14"/>
                    </a:lnTo>
                    <a:lnTo>
                      <a:pt x="38" y="14"/>
                    </a:lnTo>
                    <a:lnTo>
                      <a:pt x="39" y="14"/>
                    </a:lnTo>
                    <a:lnTo>
                      <a:pt x="41" y="15"/>
                    </a:lnTo>
                    <a:lnTo>
                      <a:pt x="43" y="15"/>
                    </a:lnTo>
                    <a:lnTo>
                      <a:pt x="45" y="16"/>
                    </a:lnTo>
                    <a:lnTo>
                      <a:pt x="46" y="16"/>
                    </a:lnTo>
                    <a:lnTo>
                      <a:pt x="48" y="16"/>
                    </a:lnTo>
                    <a:lnTo>
                      <a:pt x="49" y="16"/>
                    </a:lnTo>
                    <a:lnTo>
                      <a:pt x="51" y="17"/>
                    </a:lnTo>
                    <a:lnTo>
                      <a:pt x="54" y="17"/>
                    </a:lnTo>
                    <a:lnTo>
                      <a:pt x="55" y="17"/>
                    </a:lnTo>
                    <a:lnTo>
                      <a:pt x="57" y="18"/>
                    </a:lnTo>
                    <a:lnTo>
                      <a:pt x="59" y="18"/>
                    </a:lnTo>
                    <a:lnTo>
                      <a:pt x="61" y="19"/>
                    </a:lnTo>
                    <a:lnTo>
                      <a:pt x="63" y="19"/>
                    </a:lnTo>
                    <a:lnTo>
                      <a:pt x="65" y="19"/>
                    </a:lnTo>
                    <a:lnTo>
                      <a:pt x="67" y="20"/>
                    </a:lnTo>
                    <a:lnTo>
                      <a:pt x="69" y="20"/>
                    </a:lnTo>
                    <a:lnTo>
                      <a:pt x="71" y="20"/>
                    </a:lnTo>
                    <a:lnTo>
                      <a:pt x="73" y="20"/>
                    </a:lnTo>
                    <a:lnTo>
                      <a:pt x="76" y="21"/>
                    </a:lnTo>
                    <a:lnTo>
                      <a:pt x="78" y="21"/>
                    </a:lnTo>
                    <a:lnTo>
                      <a:pt x="80" y="22"/>
                    </a:lnTo>
                    <a:lnTo>
                      <a:pt x="82" y="22"/>
                    </a:lnTo>
                    <a:lnTo>
                      <a:pt x="85" y="22"/>
                    </a:lnTo>
                    <a:lnTo>
                      <a:pt x="87" y="22"/>
                    </a:lnTo>
                    <a:lnTo>
                      <a:pt x="89" y="23"/>
                    </a:lnTo>
                    <a:lnTo>
                      <a:pt x="91" y="23"/>
                    </a:lnTo>
                    <a:lnTo>
                      <a:pt x="94" y="23"/>
                    </a:lnTo>
                    <a:lnTo>
                      <a:pt x="96" y="23"/>
                    </a:lnTo>
                    <a:lnTo>
                      <a:pt x="99" y="24"/>
                    </a:lnTo>
                    <a:lnTo>
                      <a:pt x="101" y="24"/>
                    </a:lnTo>
                    <a:lnTo>
                      <a:pt x="104" y="25"/>
                    </a:lnTo>
                    <a:lnTo>
                      <a:pt x="106" y="25"/>
                    </a:lnTo>
                    <a:lnTo>
                      <a:pt x="109" y="25"/>
                    </a:lnTo>
                    <a:lnTo>
                      <a:pt x="111" y="25"/>
                    </a:lnTo>
                    <a:lnTo>
                      <a:pt x="114" y="26"/>
                    </a:lnTo>
                    <a:lnTo>
                      <a:pt x="117" y="26"/>
                    </a:lnTo>
                    <a:lnTo>
                      <a:pt x="120" y="26"/>
                    </a:lnTo>
                    <a:lnTo>
                      <a:pt x="122" y="26"/>
                    </a:lnTo>
                    <a:lnTo>
                      <a:pt x="125" y="27"/>
                    </a:lnTo>
                    <a:lnTo>
                      <a:pt x="127" y="27"/>
                    </a:lnTo>
                    <a:lnTo>
                      <a:pt x="130" y="28"/>
                    </a:lnTo>
                    <a:lnTo>
                      <a:pt x="133" y="28"/>
                    </a:lnTo>
                    <a:lnTo>
                      <a:pt x="136" y="28"/>
                    </a:lnTo>
                    <a:lnTo>
                      <a:pt x="139" y="28"/>
                    </a:lnTo>
                    <a:lnTo>
                      <a:pt x="142" y="29"/>
                    </a:lnTo>
                    <a:lnTo>
                      <a:pt x="144" y="29"/>
                    </a:lnTo>
                    <a:lnTo>
                      <a:pt x="147" y="29"/>
                    </a:lnTo>
                    <a:lnTo>
                      <a:pt x="150" y="29"/>
                    </a:lnTo>
                    <a:lnTo>
                      <a:pt x="153" y="29"/>
                    </a:lnTo>
                    <a:lnTo>
                      <a:pt x="156" y="30"/>
                    </a:lnTo>
                    <a:lnTo>
                      <a:pt x="159" y="30"/>
                    </a:lnTo>
                    <a:lnTo>
                      <a:pt x="162" y="31"/>
                    </a:lnTo>
                    <a:lnTo>
                      <a:pt x="165" y="31"/>
                    </a:lnTo>
                    <a:lnTo>
                      <a:pt x="168" y="31"/>
                    </a:lnTo>
                    <a:lnTo>
                      <a:pt x="171" y="31"/>
                    </a:lnTo>
                    <a:lnTo>
                      <a:pt x="174" y="31"/>
                    </a:lnTo>
                    <a:lnTo>
                      <a:pt x="178" y="32"/>
                    </a:lnTo>
                    <a:lnTo>
                      <a:pt x="181" y="32"/>
                    </a:lnTo>
                    <a:lnTo>
                      <a:pt x="184" y="32"/>
                    </a:lnTo>
                    <a:lnTo>
                      <a:pt x="187" y="32"/>
                    </a:lnTo>
                    <a:lnTo>
                      <a:pt x="190" y="32"/>
                    </a:lnTo>
                    <a:lnTo>
                      <a:pt x="193" y="32"/>
                    </a:lnTo>
                    <a:lnTo>
                      <a:pt x="197" y="33"/>
                    </a:lnTo>
                    <a:lnTo>
                      <a:pt x="200" y="33"/>
                    </a:lnTo>
                    <a:lnTo>
                      <a:pt x="204" y="33"/>
                    </a:lnTo>
                    <a:lnTo>
                      <a:pt x="207" y="34"/>
                    </a:lnTo>
                    <a:lnTo>
                      <a:pt x="210" y="34"/>
                    </a:lnTo>
                    <a:lnTo>
                      <a:pt x="213" y="34"/>
                    </a:lnTo>
                    <a:lnTo>
                      <a:pt x="217" y="34"/>
                    </a:lnTo>
                    <a:lnTo>
                      <a:pt x="220" y="34"/>
                    </a:lnTo>
                    <a:lnTo>
                      <a:pt x="223" y="34"/>
                    </a:lnTo>
                    <a:lnTo>
                      <a:pt x="227" y="35"/>
                    </a:lnTo>
                    <a:lnTo>
                      <a:pt x="230" y="35"/>
                    </a:lnTo>
                    <a:lnTo>
                      <a:pt x="234" y="35"/>
                    </a:lnTo>
                    <a:lnTo>
                      <a:pt x="237" y="35"/>
                    </a:lnTo>
                    <a:lnTo>
                      <a:pt x="241" y="35"/>
                    </a:lnTo>
                    <a:lnTo>
                      <a:pt x="244" y="35"/>
                    </a:lnTo>
                    <a:lnTo>
                      <a:pt x="247" y="35"/>
                    </a:lnTo>
                    <a:lnTo>
                      <a:pt x="251" y="36"/>
                    </a:lnTo>
                    <a:lnTo>
                      <a:pt x="255" y="36"/>
                    </a:lnTo>
                    <a:lnTo>
                      <a:pt x="258" y="36"/>
                    </a:lnTo>
                    <a:lnTo>
                      <a:pt x="262" y="36"/>
                    </a:lnTo>
                    <a:lnTo>
                      <a:pt x="265" y="36"/>
                    </a:lnTo>
                    <a:lnTo>
                      <a:pt x="269" y="37"/>
                    </a:lnTo>
                    <a:lnTo>
                      <a:pt x="273" y="37"/>
                    </a:lnTo>
                    <a:lnTo>
                      <a:pt x="276" y="37"/>
                    </a:lnTo>
                    <a:lnTo>
                      <a:pt x="280" y="37"/>
                    </a:lnTo>
                    <a:lnTo>
                      <a:pt x="283" y="37"/>
                    </a:lnTo>
                    <a:lnTo>
                      <a:pt x="287" y="37"/>
                    </a:lnTo>
                    <a:lnTo>
                      <a:pt x="291" y="37"/>
                    </a:lnTo>
                    <a:lnTo>
                      <a:pt x="294" y="37"/>
                    </a:lnTo>
                    <a:lnTo>
                      <a:pt x="298" y="37"/>
                    </a:lnTo>
                    <a:lnTo>
                      <a:pt x="301" y="37"/>
                    </a:lnTo>
                    <a:lnTo>
                      <a:pt x="305" y="38"/>
                    </a:lnTo>
                    <a:lnTo>
                      <a:pt x="309" y="38"/>
                    </a:lnTo>
                    <a:lnTo>
                      <a:pt x="313" y="38"/>
                    </a:lnTo>
                    <a:lnTo>
                      <a:pt x="316" y="38"/>
                    </a:lnTo>
                    <a:lnTo>
                      <a:pt x="320" y="38"/>
                    </a:lnTo>
                    <a:lnTo>
                      <a:pt x="324" y="38"/>
                    </a:lnTo>
                    <a:lnTo>
                      <a:pt x="328" y="38"/>
                    </a:lnTo>
                    <a:lnTo>
                      <a:pt x="331" y="38"/>
                    </a:lnTo>
                    <a:lnTo>
                      <a:pt x="335" y="38"/>
                    </a:lnTo>
                    <a:lnTo>
                      <a:pt x="339" y="38"/>
                    </a:lnTo>
                    <a:lnTo>
                      <a:pt x="342" y="38"/>
                    </a:lnTo>
                    <a:lnTo>
                      <a:pt x="346" y="38"/>
                    </a:lnTo>
                    <a:lnTo>
                      <a:pt x="350" y="38"/>
                    </a:lnTo>
                    <a:lnTo>
                      <a:pt x="354" y="38"/>
                    </a:lnTo>
                    <a:lnTo>
                      <a:pt x="358" y="38"/>
                    </a:lnTo>
                    <a:lnTo>
                      <a:pt x="361" y="38"/>
                    </a:lnTo>
                    <a:lnTo>
                      <a:pt x="365" y="38"/>
                    </a:lnTo>
                    <a:lnTo>
                      <a:pt x="369" y="38"/>
                    </a:lnTo>
                    <a:lnTo>
                      <a:pt x="373" y="38"/>
                    </a:lnTo>
                    <a:lnTo>
                      <a:pt x="376" y="38"/>
                    </a:lnTo>
                    <a:lnTo>
                      <a:pt x="380" y="38"/>
                    </a:lnTo>
                    <a:lnTo>
                      <a:pt x="384" y="38"/>
                    </a:lnTo>
                    <a:lnTo>
                      <a:pt x="388" y="38"/>
                    </a:lnTo>
                    <a:lnTo>
                      <a:pt x="391" y="38"/>
                    </a:lnTo>
                    <a:lnTo>
                      <a:pt x="395" y="38"/>
                    </a:lnTo>
                    <a:lnTo>
                      <a:pt x="399" y="38"/>
                    </a:lnTo>
                    <a:lnTo>
                      <a:pt x="403" y="38"/>
                    </a:lnTo>
                    <a:lnTo>
                      <a:pt x="406" y="38"/>
                    </a:lnTo>
                    <a:lnTo>
                      <a:pt x="410" y="38"/>
                    </a:lnTo>
                    <a:lnTo>
                      <a:pt x="414" y="38"/>
                    </a:lnTo>
                    <a:lnTo>
                      <a:pt x="418" y="38"/>
                    </a:lnTo>
                    <a:lnTo>
                      <a:pt x="421" y="38"/>
                    </a:lnTo>
                    <a:lnTo>
                      <a:pt x="426" y="38"/>
                    </a:lnTo>
                    <a:lnTo>
                      <a:pt x="429" y="38"/>
                    </a:lnTo>
                    <a:lnTo>
                      <a:pt x="433" y="38"/>
                    </a:lnTo>
                    <a:lnTo>
                      <a:pt x="436" y="38"/>
                    </a:lnTo>
                    <a:lnTo>
                      <a:pt x="440" y="38"/>
                    </a:lnTo>
                    <a:lnTo>
                      <a:pt x="444" y="38"/>
                    </a:lnTo>
                    <a:lnTo>
                      <a:pt x="448" y="38"/>
                    </a:lnTo>
                    <a:lnTo>
                      <a:pt x="451" y="38"/>
                    </a:lnTo>
                    <a:lnTo>
                      <a:pt x="455" y="38"/>
                    </a:lnTo>
                    <a:lnTo>
                      <a:pt x="459" y="38"/>
                    </a:lnTo>
                    <a:lnTo>
                      <a:pt x="463" y="38"/>
                    </a:lnTo>
                    <a:lnTo>
                      <a:pt x="466" y="37"/>
                    </a:lnTo>
                    <a:lnTo>
                      <a:pt x="470" y="37"/>
                    </a:lnTo>
                    <a:lnTo>
                      <a:pt x="474" y="37"/>
                    </a:lnTo>
                    <a:lnTo>
                      <a:pt x="477" y="37"/>
                    </a:lnTo>
                    <a:lnTo>
                      <a:pt x="481" y="37"/>
                    </a:lnTo>
                    <a:lnTo>
                      <a:pt x="484" y="37"/>
                    </a:lnTo>
                    <a:lnTo>
                      <a:pt x="488" y="37"/>
                    </a:lnTo>
                    <a:lnTo>
                      <a:pt x="492" y="37"/>
                    </a:lnTo>
                    <a:lnTo>
                      <a:pt x="495" y="37"/>
                    </a:lnTo>
                    <a:lnTo>
                      <a:pt x="499" y="37"/>
                    </a:lnTo>
                    <a:lnTo>
                      <a:pt x="502" y="36"/>
                    </a:lnTo>
                    <a:lnTo>
                      <a:pt x="506" y="36"/>
                    </a:lnTo>
                    <a:lnTo>
                      <a:pt x="510" y="36"/>
                    </a:lnTo>
                    <a:lnTo>
                      <a:pt x="513" y="36"/>
                    </a:lnTo>
                    <a:lnTo>
                      <a:pt x="517" y="36"/>
                    </a:lnTo>
                    <a:lnTo>
                      <a:pt x="520" y="35"/>
                    </a:lnTo>
                    <a:lnTo>
                      <a:pt x="523" y="35"/>
                    </a:lnTo>
                    <a:lnTo>
                      <a:pt x="527" y="35"/>
                    </a:lnTo>
                    <a:lnTo>
                      <a:pt x="531" y="35"/>
                    </a:lnTo>
                    <a:lnTo>
                      <a:pt x="534" y="35"/>
                    </a:lnTo>
                    <a:lnTo>
                      <a:pt x="538" y="35"/>
                    </a:lnTo>
                    <a:lnTo>
                      <a:pt x="541" y="35"/>
                    </a:lnTo>
                    <a:lnTo>
                      <a:pt x="544" y="34"/>
                    </a:lnTo>
                    <a:lnTo>
                      <a:pt x="548" y="34"/>
                    </a:lnTo>
                    <a:lnTo>
                      <a:pt x="551" y="34"/>
                    </a:lnTo>
                    <a:lnTo>
                      <a:pt x="555" y="34"/>
                    </a:lnTo>
                    <a:lnTo>
                      <a:pt x="558" y="34"/>
                    </a:lnTo>
                    <a:lnTo>
                      <a:pt x="561" y="34"/>
                    </a:lnTo>
                    <a:lnTo>
                      <a:pt x="564" y="33"/>
                    </a:lnTo>
                    <a:lnTo>
                      <a:pt x="568" y="33"/>
                    </a:lnTo>
                    <a:lnTo>
                      <a:pt x="571" y="33"/>
                    </a:lnTo>
                    <a:lnTo>
                      <a:pt x="574" y="32"/>
                    </a:lnTo>
                    <a:lnTo>
                      <a:pt x="577" y="32"/>
                    </a:lnTo>
                    <a:lnTo>
                      <a:pt x="580" y="32"/>
                    </a:lnTo>
                    <a:lnTo>
                      <a:pt x="584" y="32"/>
                    </a:lnTo>
                    <a:lnTo>
                      <a:pt x="587" y="32"/>
                    </a:lnTo>
                    <a:lnTo>
                      <a:pt x="590" y="32"/>
                    </a:lnTo>
                    <a:lnTo>
                      <a:pt x="594" y="31"/>
                    </a:lnTo>
                    <a:lnTo>
                      <a:pt x="597" y="31"/>
                    </a:lnTo>
                    <a:lnTo>
                      <a:pt x="600" y="31"/>
                    </a:lnTo>
                    <a:lnTo>
                      <a:pt x="603" y="31"/>
                    </a:lnTo>
                    <a:lnTo>
                      <a:pt x="606" y="31"/>
                    </a:lnTo>
                    <a:lnTo>
                      <a:pt x="609" y="30"/>
                    </a:lnTo>
                    <a:lnTo>
                      <a:pt x="612" y="30"/>
                    </a:lnTo>
                    <a:lnTo>
                      <a:pt x="615" y="29"/>
                    </a:lnTo>
                    <a:lnTo>
                      <a:pt x="618" y="29"/>
                    </a:lnTo>
                    <a:lnTo>
                      <a:pt x="621" y="29"/>
                    </a:lnTo>
                    <a:lnTo>
                      <a:pt x="624" y="29"/>
                    </a:lnTo>
                    <a:lnTo>
                      <a:pt x="626" y="29"/>
                    </a:lnTo>
                    <a:lnTo>
                      <a:pt x="629" y="28"/>
                    </a:lnTo>
                    <a:lnTo>
                      <a:pt x="632" y="28"/>
                    </a:lnTo>
                    <a:lnTo>
                      <a:pt x="635" y="28"/>
                    </a:lnTo>
                    <a:lnTo>
                      <a:pt x="637" y="28"/>
                    </a:lnTo>
                    <a:lnTo>
                      <a:pt x="640" y="27"/>
                    </a:lnTo>
                    <a:lnTo>
                      <a:pt x="643" y="27"/>
                    </a:lnTo>
                    <a:lnTo>
                      <a:pt x="646" y="26"/>
                    </a:lnTo>
                    <a:lnTo>
                      <a:pt x="648" y="26"/>
                    </a:lnTo>
                    <a:lnTo>
                      <a:pt x="651" y="26"/>
                    </a:lnTo>
                    <a:lnTo>
                      <a:pt x="654" y="26"/>
                    </a:lnTo>
                    <a:lnTo>
                      <a:pt x="657" y="25"/>
                    </a:lnTo>
                    <a:lnTo>
                      <a:pt x="659" y="25"/>
                    </a:lnTo>
                    <a:lnTo>
                      <a:pt x="661" y="25"/>
                    </a:lnTo>
                    <a:lnTo>
                      <a:pt x="664" y="25"/>
                    </a:lnTo>
                    <a:lnTo>
                      <a:pt x="667" y="24"/>
                    </a:lnTo>
                    <a:lnTo>
                      <a:pt x="669" y="24"/>
                    </a:lnTo>
                    <a:lnTo>
                      <a:pt x="672" y="23"/>
                    </a:lnTo>
                    <a:lnTo>
                      <a:pt x="674" y="23"/>
                    </a:lnTo>
                    <a:lnTo>
                      <a:pt x="676" y="23"/>
                    </a:lnTo>
                    <a:lnTo>
                      <a:pt x="679" y="23"/>
                    </a:lnTo>
                    <a:lnTo>
                      <a:pt x="681" y="22"/>
                    </a:lnTo>
                    <a:lnTo>
                      <a:pt x="683" y="22"/>
                    </a:lnTo>
                    <a:lnTo>
                      <a:pt x="685" y="22"/>
                    </a:lnTo>
                    <a:lnTo>
                      <a:pt x="688" y="22"/>
                    </a:lnTo>
                    <a:lnTo>
                      <a:pt x="690" y="21"/>
                    </a:lnTo>
                    <a:lnTo>
                      <a:pt x="692" y="21"/>
                    </a:lnTo>
                    <a:lnTo>
                      <a:pt x="694" y="20"/>
                    </a:lnTo>
                    <a:lnTo>
                      <a:pt x="697" y="20"/>
                    </a:lnTo>
                    <a:lnTo>
                      <a:pt x="699" y="20"/>
                    </a:lnTo>
                    <a:lnTo>
                      <a:pt x="701" y="20"/>
                    </a:lnTo>
                    <a:lnTo>
                      <a:pt x="703" y="19"/>
                    </a:lnTo>
                    <a:lnTo>
                      <a:pt x="705" y="19"/>
                    </a:lnTo>
                    <a:lnTo>
                      <a:pt x="707" y="19"/>
                    </a:lnTo>
                    <a:lnTo>
                      <a:pt x="709" y="18"/>
                    </a:lnTo>
                    <a:lnTo>
                      <a:pt x="711" y="18"/>
                    </a:lnTo>
                    <a:lnTo>
                      <a:pt x="712" y="17"/>
                    </a:lnTo>
                    <a:lnTo>
                      <a:pt x="714" y="17"/>
                    </a:lnTo>
                    <a:lnTo>
                      <a:pt x="716" y="17"/>
                    </a:lnTo>
                    <a:lnTo>
                      <a:pt x="718" y="16"/>
                    </a:lnTo>
                    <a:lnTo>
                      <a:pt x="720" y="16"/>
                    </a:lnTo>
                    <a:lnTo>
                      <a:pt x="721" y="16"/>
                    </a:lnTo>
                    <a:lnTo>
                      <a:pt x="723" y="16"/>
                    </a:lnTo>
                    <a:lnTo>
                      <a:pt x="725" y="15"/>
                    </a:lnTo>
                    <a:lnTo>
                      <a:pt x="727" y="15"/>
                    </a:lnTo>
                    <a:lnTo>
                      <a:pt x="729" y="14"/>
                    </a:lnTo>
                    <a:lnTo>
                      <a:pt x="730" y="14"/>
                    </a:lnTo>
                    <a:lnTo>
                      <a:pt x="732" y="14"/>
                    </a:lnTo>
                    <a:lnTo>
                      <a:pt x="733" y="13"/>
                    </a:lnTo>
                    <a:lnTo>
                      <a:pt x="735" y="13"/>
                    </a:lnTo>
                    <a:lnTo>
                      <a:pt x="736" y="13"/>
                    </a:lnTo>
                    <a:lnTo>
                      <a:pt x="738" y="12"/>
                    </a:lnTo>
                    <a:lnTo>
                      <a:pt x="739" y="12"/>
                    </a:lnTo>
                    <a:lnTo>
                      <a:pt x="741" y="11"/>
                    </a:lnTo>
                    <a:lnTo>
                      <a:pt x="742" y="11"/>
                    </a:lnTo>
                    <a:lnTo>
                      <a:pt x="743" y="11"/>
                    </a:lnTo>
                    <a:lnTo>
                      <a:pt x="744" y="10"/>
                    </a:lnTo>
                    <a:lnTo>
                      <a:pt x="745" y="10"/>
                    </a:lnTo>
                    <a:lnTo>
                      <a:pt x="747" y="10"/>
                    </a:lnTo>
                    <a:lnTo>
                      <a:pt x="748" y="10"/>
                    </a:lnTo>
                    <a:lnTo>
                      <a:pt x="749" y="9"/>
                    </a:lnTo>
                    <a:lnTo>
                      <a:pt x="750" y="8"/>
                    </a:lnTo>
                    <a:lnTo>
                      <a:pt x="751" y="8"/>
                    </a:lnTo>
                    <a:lnTo>
                      <a:pt x="753" y="8"/>
                    </a:lnTo>
                    <a:lnTo>
                      <a:pt x="754" y="8"/>
                    </a:lnTo>
                    <a:lnTo>
                      <a:pt x="754" y="7"/>
                    </a:lnTo>
                    <a:lnTo>
                      <a:pt x="756" y="7"/>
                    </a:lnTo>
                    <a:lnTo>
                      <a:pt x="757" y="6"/>
                    </a:lnTo>
                    <a:lnTo>
                      <a:pt x="758" y="6"/>
                    </a:lnTo>
                    <a:lnTo>
                      <a:pt x="759" y="5"/>
                    </a:lnTo>
                    <a:lnTo>
                      <a:pt x="760" y="5"/>
                    </a:lnTo>
                    <a:lnTo>
                      <a:pt x="761" y="5"/>
                    </a:lnTo>
                    <a:lnTo>
                      <a:pt x="762" y="4"/>
                    </a:lnTo>
                    <a:lnTo>
                      <a:pt x="763" y="4"/>
                    </a:lnTo>
                    <a:lnTo>
                      <a:pt x="763" y="3"/>
                    </a:lnTo>
                    <a:lnTo>
                      <a:pt x="764" y="3"/>
                    </a:lnTo>
                    <a:lnTo>
                      <a:pt x="765" y="2"/>
                    </a:lnTo>
                    <a:lnTo>
                      <a:pt x="766" y="2"/>
                    </a:lnTo>
                    <a:lnTo>
                      <a:pt x="766" y="1"/>
                    </a:lnTo>
                    <a:lnTo>
                      <a:pt x="767" y="1"/>
                    </a:lnTo>
                    <a:lnTo>
                      <a:pt x="768" y="1"/>
                    </a:lnTo>
                    <a:lnTo>
                      <a:pt x="768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93" name="Freeform 28"/>
              <p:cNvSpPr>
                <a:spLocks/>
              </p:cNvSpPr>
              <p:nvPr/>
            </p:nvSpPr>
            <p:spPr bwMode="auto">
              <a:xfrm>
                <a:off x="1447" y="3231"/>
                <a:ext cx="2773" cy="106"/>
              </a:xfrm>
              <a:custGeom>
                <a:avLst/>
                <a:gdLst>
                  <a:gd name="T0" fmla="*/ 5619 w 946"/>
                  <a:gd name="T1" fmla="*/ 5948 h 36"/>
                  <a:gd name="T2" fmla="*/ 16471 w 946"/>
                  <a:gd name="T3" fmla="*/ 11713 h 36"/>
                  <a:gd name="T4" fmla="*/ 33528 w 946"/>
                  <a:gd name="T5" fmla="*/ 22766 h 36"/>
                  <a:gd name="T6" fmla="*/ 59716 w 946"/>
                  <a:gd name="T7" fmla="*/ 34488 h 36"/>
                  <a:gd name="T8" fmla="*/ 87625 w 946"/>
                  <a:gd name="T9" fmla="*/ 40513 h 36"/>
                  <a:gd name="T10" fmla="*/ 119239 w 946"/>
                  <a:gd name="T11" fmla="*/ 51569 h 36"/>
                  <a:gd name="T12" fmla="*/ 157999 w 946"/>
                  <a:gd name="T13" fmla="*/ 61339 h 36"/>
                  <a:gd name="T14" fmla="*/ 201045 w 946"/>
                  <a:gd name="T15" fmla="*/ 67033 h 36"/>
                  <a:gd name="T16" fmla="*/ 251244 w 946"/>
                  <a:gd name="T17" fmla="*/ 78782 h 36"/>
                  <a:gd name="T18" fmla="*/ 305144 w 946"/>
                  <a:gd name="T19" fmla="*/ 89826 h 36"/>
                  <a:gd name="T20" fmla="*/ 364655 w 946"/>
                  <a:gd name="T21" fmla="*/ 95827 h 36"/>
                  <a:gd name="T22" fmla="*/ 431325 w 946"/>
                  <a:gd name="T23" fmla="*/ 107549 h 36"/>
                  <a:gd name="T24" fmla="*/ 501901 w 946"/>
                  <a:gd name="T25" fmla="*/ 113340 h 36"/>
                  <a:gd name="T26" fmla="*/ 578470 w 946"/>
                  <a:gd name="T27" fmla="*/ 124394 h 36"/>
                  <a:gd name="T28" fmla="*/ 654660 w 946"/>
                  <a:gd name="T29" fmla="*/ 130342 h 36"/>
                  <a:gd name="T30" fmla="*/ 742285 w 946"/>
                  <a:gd name="T31" fmla="*/ 136116 h 36"/>
                  <a:gd name="T32" fmla="*/ 833032 w 946"/>
                  <a:gd name="T33" fmla="*/ 147855 h 36"/>
                  <a:gd name="T34" fmla="*/ 926276 w 946"/>
                  <a:gd name="T35" fmla="*/ 151842 h 36"/>
                  <a:gd name="T36" fmla="*/ 1024556 w 946"/>
                  <a:gd name="T37" fmla="*/ 157174 h 36"/>
                  <a:gd name="T38" fmla="*/ 1128655 w 946"/>
                  <a:gd name="T39" fmla="*/ 162887 h 36"/>
                  <a:gd name="T40" fmla="*/ 1236351 w 946"/>
                  <a:gd name="T41" fmla="*/ 168887 h 36"/>
                  <a:gd name="T42" fmla="*/ 1340476 w 946"/>
                  <a:gd name="T43" fmla="*/ 174608 h 36"/>
                  <a:gd name="T44" fmla="*/ 1455854 w 946"/>
                  <a:gd name="T45" fmla="*/ 180609 h 36"/>
                  <a:gd name="T46" fmla="*/ 1575094 w 946"/>
                  <a:gd name="T47" fmla="*/ 186321 h 36"/>
                  <a:gd name="T48" fmla="*/ 1695663 w 946"/>
                  <a:gd name="T49" fmla="*/ 191663 h 36"/>
                  <a:gd name="T50" fmla="*/ 1814899 w 946"/>
                  <a:gd name="T51" fmla="*/ 191663 h 36"/>
                  <a:gd name="T52" fmla="*/ 1941285 w 946"/>
                  <a:gd name="T53" fmla="*/ 197375 h 36"/>
                  <a:gd name="T54" fmla="*/ 2066143 w 946"/>
                  <a:gd name="T55" fmla="*/ 197375 h 36"/>
                  <a:gd name="T56" fmla="*/ 2190614 w 946"/>
                  <a:gd name="T57" fmla="*/ 197375 h 36"/>
                  <a:gd name="T58" fmla="*/ 2322414 w 946"/>
                  <a:gd name="T59" fmla="*/ 203402 h 36"/>
                  <a:gd name="T60" fmla="*/ 2447469 w 946"/>
                  <a:gd name="T61" fmla="*/ 203402 h 36"/>
                  <a:gd name="T62" fmla="*/ 2579473 w 946"/>
                  <a:gd name="T63" fmla="*/ 203402 h 36"/>
                  <a:gd name="T64" fmla="*/ 2709564 w 946"/>
                  <a:gd name="T65" fmla="*/ 203402 h 36"/>
                  <a:gd name="T66" fmla="*/ 2833760 w 946"/>
                  <a:gd name="T67" fmla="*/ 203402 h 36"/>
                  <a:gd name="T68" fmla="*/ 2965765 w 946"/>
                  <a:gd name="T69" fmla="*/ 197375 h 36"/>
                  <a:gd name="T70" fmla="*/ 3090700 w 946"/>
                  <a:gd name="T71" fmla="*/ 197375 h 36"/>
                  <a:gd name="T72" fmla="*/ 3215092 w 946"/>
                  <a:gd name="T73" fmla="*/ 197375 h 36"/>
                  <a:gd name="T74" fmla="*/ 3341935 w 946"/>
                  <a:gd name="T75" fmla="*/ 191663 h 36"/>
                  <a:gd name="T76" fmla="*/ 3460494 w 946"/>
                  <a:gd name="T77" fmla="*/ 191663 h 36"/>
                  <a:gd name="T78" fmla="*/ 3581740 w 946"/>
                  <a:gd name="T79" fmla="*/ 186321 h 36"/>
                  <a:gd name="T80" fmla="*/ 3694706 w 946"/>
                  <a:gd name="T81" fmla="*/ 180609 h 36"/>
                  <a:gd name="T82" fmla="*/ 3810009 w 946"/>
                  <a:gd name="T83" fmla="*/ 174608 h 36"/>
                  <a:gd name="T84" fmla="*/ 3919803 w 946"/>
                  <a:gd name="T85" fmla="*/ 168887 h 36"/>
                  <a:gd name="T86" fmla="*/ 4027751 w 946"/>
                  <a:gd name="T87" fmla="*/ 162887 h 36"/>
                  <a:gd name="T88" fmla="*/ 4131624 w 946"/>
                  <a:gd name="T89" fmla="*/ 157174 h 36"/>
                  <a:gd name="T90" fmla="*/ 4230781 w 946"/>
                  <a:gd name="T91" fmla="*/ 151842 h 36"/>
                  <a:gd name="T92" fmla="*/ 4323348 w 946"/>
                  <a:gd name="T93" fmla="*/ 147855 h 36"/>
                  <a:gd name="T94" fmla="*/ 4414678 w 946"/>
                  <a:gd name="T95" fmla="*/ 136116 h 36"/>
                  <a:gd name="T96" fmla="*/ 4496484 w 946"/>
                  <a:gd name="T97" fmla="*/ 130342 h 36"/>
                  <a:gd name="T98" fmla="*/ 4578288 w 946"/>
                  <a:gd name="T99" fmla="*/ 124394 h 36"/>
                  <a:gd name="T100" fmla="*/ 4654484 w 946"/>
                  <a:gd name="T101" fmla="*/ 113340 h 36"/>
                  <a:gd name="T102" fmla="*/ 4724858 w 946"/>
                  <a:gd name="T103" fmla="*/ 107549 h 36"/>
                  <a:gd name="T104" fmla="*/ 4792178 w 946"/>
                  <a:gd name="T105" fmla="*/ 95827 h 36"/>
                  <a:gd name="T106" fmla="*/ 4851921 w 946"/>
                  <a:gd name="T107" fmla="*/ 89826 h 36"/>
                  <a:gd name="T108" fmla="*/ 4905745 w 946"/>
                  <a:gd name="T109" fmla="*/ 78782 h 36"/>
                  <a:gd name="T110" fmla="*/ 4955797 w 946"/>
                  <a:gd name="T111" fmla="*/ 67033 h 36"/>
                  <a:gd name="T112" fmla="*/ 4998380 w 946"/>
                  <a:gd name="T113" fmla="*/ 61339 h 36"/>
                  <a:gd name="T114" fmla="*/ 5037597 w 946"/>
                  <a:gd name="T115" fmla="*/ 51569 h 36"/>
                  <a:gd name="T116" fmla="*/ 5069413 w 946"/>
                  <a:gd name="T117" fmla="*/ 40513 h 36"/>
                  <a:gd name="T118" fmla="*/ 5097314 w 946"/>
                  <a:gd name="T119" fmla="*/ 34488 h 36"/>
                  <a:gd name="T120" fmla="*/ 5117619 w 946"/>
                  <a:gd name="T121" fmla="*/ 22766 h 36"/>
                  <a:gd name="T122" fmla="*/ 5134089 w 946"/>
                  <a:gd name="T123" fmla="*/ 11713 h 36"/>
                  <a:gd name="T124" fmla="*/ 5151214 w 946"/>
                  <a:gd name="T125" fmla="*/ 5948 h 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46"/>
                  <a:gd name="T190" fmla="*/ 0 h 36"/>
                  <a:gd name="T191" fmla="*/ 946 w 946"/>
                  <a:gd name="T192" fmla="*/ 36 h 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46" h="36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7" y="8"/>
                    </a:lnTo>
                    <a:lnTo>
                      <a:pt x="18" y="8"/>
                    </a:lnTo>
                    <a:lnTo>
                      <a:pt x="20" y="8"/>
                    </a:lnTo>
                    <a:lnTo>
                      <a:pt x="21" y="9"/>
                    </a:lnTo>
                    <a:lnTo>
                      <a:pt x="22" y="9"/>
                    </a:lnTo>
                    <a:lnTo>
                      <a:pt x="23" y="10"/>
                    </a:lnTo>
                    <a:lnTo>
                      <a:pt x="24" y="10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9" y="11"/>
                    </a:lnTo>
                    <a:lnTo>
                      <a:pt x="30" y="11"/>
                    </a:lnTo>
                    <a:lnTo>
                      <a:pt x="32" y="11"/>
                    </a:lnTo>
                    <a:lnTo>
                      <a:pt x="34" y="11"/>
                    </a:lnTo>
                    <a:lnTo>
                      <a:pt x="35" y="12"/>
                    </a:lnTo>
                    <a:lnTo>
                      <a:pt x="37" y="12"/>
                    </a:lnTo>
                    <a:lnTo>
                      <a:pt x="39" y="13"/>
                    </a:lnTo>
                    <a:lnTo>
                      <a:pt x="41" y="13"/>
                    </a:lnTo>
                    <a:lnTo>
                      <a:pt x="42" y="13"/>
                    </a:lnTo>
                    <a:lnTo>
                      <a:pt x="44" y="14"/>
                    </a:lnTo>
                    <a:lnTo>
                      <a:pt x="46" y="14"/>
                    </a:lnTo>
                    <a:lnTo>
                      <a:pt x="48" y="14"/>
                    </a:lnTo>
                    <a:lnTo>
                      <a:pt x="50" y="14"/>
                    </a:lnTo>
                    <a:lnTo>
                      <a:pt x="52" y="15"/>
                    </a:lnTo>
                    <a:lnTo>
                      <a:pt x="54" y="15"/>
                    </a:lnTo>
                    <a:lnTo>
                      <a:pt x="56" y="16"/>
                    </a:lnTo>
                    <a:lnTo>
                      <a:pt x="59" y="16"/>
                    </a:lnTo>
                    <a:lnTo>
                      <a:pt x="60" y="16"/>
                    </a:lnTo>
                    <a:lnTo>
                      <a:pt x="63" y="16"/>
                    </a:lnTo>
                    <a:lnTo>
                      <a:pt x="65" y="17"/>
                    </a:lnTo>
                    <a:lnTo>
                      <a:pt x="67" y="17"/>
                    </a:lnTo>
                    <a:lnTo>
                      <a:pt x="69" y="17"/>
                    </a:lnTo>
                    <a:lnTo>
                      <a:pt x="72" y="17"/>
                    </a:lnTo>
                    <a:lnTo>
                      <a:pt x="74" y="18"/>
                    </a:lnTo>
                    <a:lnTo>
                      <a:pt x="77" y="18"/>
                    </a:lnTo>
                    <a:lnTo>
                      <a:pt x="79" y="19"/>
                    </a:lnTo>
                    <a:lnTo>
                      <a:pt x="82" y="19"/>
                    </a:lnTo>
                    <a:lnTo>
                      <a:pt x="84" y="19"/>
                    </a:lnTo>
                    <a:lnTo>
                      <a:pt x="87" y="19"/>
                    </a:lnTo>
                    <a:lnTo>
                      <a:pt x="89" y="20"/>
                    </a:lnTo>
                    <a:lnTo>
                      <a:pt x="92" y="20"/>
                    </a:lnTo>
                    <a:lnTo>
                      <a:pt x="95" y="20"/>
                    </a:lnTo>
                    <a:lnTo>
                      <a:pt x="98" y="20"/>
                    </a:lnTo>
                    <a:lnTo>
                      <a:pt x="101" y="21"/>
                    </a:lnTo>
                    <a:lnTo>
                      <a:pt x="103" y="21"/>
                    </a:lnTo>
                    <a:lnTo>
                      <a:pt x="106" y="22"/>
                    </a:lnTo>
                    <a:lnTo>
                      <a:pt x="109" y="22"/>
                    </a:lnTo>
                    <a:lnTo>
                      <a:pt x="112" y="22"/>
                    </a:lnTo>
                    <a:lnTo>
                      <a:pt x="114" y="22"/>
                    </a:lnTo>
                    <a:lnTo>
                      <a:pt x="117" y="23"/>
                    </a:lnTo>
                    <a:lnTo>
                      <a:pt x="120" y="23"/>
                    </a:lnTo>
                    <a:lnTo>
                      <a:pt x="124" y="23"/>
                    </a:lnTo>
                    <a:lnTo>
                      <a:pt x="127" y="23"/>
                    </a:lnTo>
                    <a:lnTo>
                      <a:pt x="130" y="24"/>
                    </a:lnTo>
                    <a:lnTo>
                      <a:pt x="133" y="24"/>
                    </a:lnTo>
                    <a:lnTo>
                      <a:pt x="136" y="24"/>
                    </a:lnTo>
                    <a:lnTo>
                      <a:pt x="140" y="25"/>
                    </a:lnTo>
                    <a:lnTo>
                      <a:pt x="143" y="25"/>
                    </a:lnTo>
                    <a:lnTo>
                      <a:pt x="146" y="25"/>
                    </a:lnTo>
                    <a:lnTo>
                      <a:pt x="149" y="25"/>
                    </a:lnTo>
                    <a:lnTo>
                      <a:pt x="153" y="26"/>
                    </a:lnTo>
                    <a:lnTo>
                      <a:pt x="156" y="26"/>
                    </a:lnTo>
                    <a:lnTo>
                      <a:pt x="159" y="26"/>
                    </a:lnTo>
                    <a:lnTo>
                      <a:pt x="163" y="26"/>
                    </a:lnTo>
                    <a:lnTo>
                      <a:pt x="167" y="26"/>
                    </a:lnTo>
                    <a:lnTo>
                      <a:pt x="170" y="27"/>
                    </a:lnTo>
                    <a:lnTo>
                      <a:pt x="174" y="27"/>
                    </a:lnTo>
                    <a:lnTo>
                      <a:pt x="177" y="28"/>
                    </a:lnTo>
                    <a:lnTo>
                      <a:pt x="181" y="28"/>
                    </a:lnTo>
                    <a:lnTo>
                      <a:pt x="185" y="28"/>
                    </a:lnTo>
                    <a:lnTo>
                      <a:pt x="188" y="28"/>
                    </a:lnTo>
                    <a:lnTo>
                      <a:pt x="192" y="28"/>
                    </a:lnTo>
                    <a:lnTo>
                      <a:pt x="195" y="28"/>
                    </a:lnTo>
                    <a:lnTo>
                      <a:pt x="199" y="29"/>
                    </a:lnTo>
                    <a:lnTo>
                      <a:pt x="203" y="29"/>
                    </a:lnTo>
                    <a:lnTo>
                      <a:pt x="207" y="29"/>
                    </a:lnTo>
                    <a:lnTo>
                      <a:pt x="211" y="29"/>
                    </a:lnTo>
                    <a:lnTo>
                      <a:pt x="215" y="29"/>
                    </a:lnTo>
                    <a:lnTo>
                      <a:pt x="219" y="30"/>
                    </a:lnTo>
                    <a:lnTo>
                      <a:pt x="222" y="30"/>
                    </a:lnTo>
                    <a:lnTo>
                      <a:pt x="227" y="30"/>
                    </a:lnTo>
                    <a:lnTo>
                      <a:pt x="230" y="31"/>
                    </a:lnTo>
                    <a:lnTo>
                      <a:pt x="234" y="31"/>
                    </a:lnTo>
                    <a:lnTo>
                      <a:pt x="239" y="31"/>
                    </a:lnTo>
                    <a:lnTo>
                      <a:pt x="243" y="31"/>
                    </a:lnTo>
                    <a:lnTo>
                      <a:pt x="246" y="31"/>
                    </a:lnTo>
                    <a:lnTo>
                      <a:pt x="251" y="31"/>
                    </a:lnTo>
                    <a:lnTo>
                      <a:pt x="255" y="32"/>
                    </a:lnTo>
                    <a:lnTo>
                      <a:pt x="259" y="32"/>
                    </a:lnTo>
                    <a:lnTo>
                      <a:pt x="263" y="32"/>
                    </a:lnTo>
                    <a:lnTo>
                      <a:pt x="267" y="32"/>
                    </a:lnTo>
                    <a:lnTo>
                      <a:pt x="272" y="32"/>
                    </a:lnTo>
                    <a:lnTo>
                      <a:pt x="276" y="32"/>
                    </a:lnTo>
                    <a:lnTo>
                      <a:pt x="280" y="32"/>
                    </a:lnTo>
                    <a:lnTo>
                      <a:pt x="284" y="33"/>
                    </a:lnTo>
                    <a:lnTo>
                      <a:pt x="289" y="33"/>
                    </a:lnTo>
                    <a:lnTo>
                      <a:pt x="293" y="33"/>
                    </a:lnTo>
                    <a:lnTo>
                      <a:pt x="297" y="33"/>
                    </a:lnTo>
                    <a:lnTo>
                      <a:pt x="302" y="34"/>
                    </a:lnTo>
                    <a:lnTo>
                      <a:pt x="306" y="34"/>
                    </a:lnTo>
                    <a:lnTo>
                      <a:pt x="311" y="34"/>
                    </a:lnTo>
                    <a:lnTo>
                      <a:pt x="315" y="34"/>
                    </a:lnTo>
                    <a:lnTo>
                      <a:pt x="320" y="34"/>
                    </a:lnTo>
                    <a:lnTo>
                      <a:pt x="324" y="34"/>
                    </a:lnTo>
                    <a:lnTo>
                      <a:pt x="329" y="34"/>
                    </a:lnTo>
                    <a:lnTo>
                      <a:pt x="333" y="34"/>
                    </a:lnTo>
                    <a:lnTo>
                      <a:pt x="338" y="34"/>
                    </a:lnTo>
                    <a:lnTo>
                      <a:pt x="342" y="35"/>
                    </a:lnTo>
                    <a:lnTo>
                      <a:pt x="347" y="35"/>
                    </a:lnTo>
                    <a:lnTo>
                      <a:pt x="351" y="35"/>
                    </a:lnTo>
                    <a:lnTo>
                      <a:pt x="356" y="35"/>
                    </a:lnTo>
                    <a:lnTo>
                      <a:pt x="360" y="35"/>
                    </a:lnTo>
                    <a:lnTo>
                      <a:pt x="365" y="35"/>
                    </a:lnTo>
                    <a:lnTo>
                      <a:pt x="369" y="35"/>
                    </a:lnTo>
                    <a:lnTo>
                      <a:pt x="374" y="35"/>
                    </a:lnTo>
                    <a:lnTo>
                      <a:pt x="379" y="35"/>
                    </a:lnTo>
                    <a:lnTo>
                      <a:pt x="383" y="35"/>
                    </a:lnTo>
                    <a:lnTo>
                      <a:pt x="388" y="35"/>
                    </a:lnTo>
                    <a:lnTo>
                      <a:pt x="393" y="35"/>
                    </a:lnTo>
                    <a:lnTo>
                      <a:pt x="398" y="35"/>
                    </a:lnTo>
                    <a:lnTo>
                      <a:pt x="402" y="35"/>
                    </a:lnTo>
                    <a:lnTo>
                      <a:pt x="407" y="36"/>
                    </a:lnTo>
                    <a:lnTo>
                      <a:pt x="411" y="36"/>
                    </a:lnTo>
                    <a:lnTo>
                      <a:pt x="416" y="36"/>
                    </a:lnTo>
                    <a:lnTo>
                      <a:pt x="421" y="36"/>
                    </a:lnTo>
                    <a:lnTo>
                      <a:pt x="426" y="36"/>
                    </a:lnTo>
                    <a:lnTo>
                      <a:pt x="430" y="36"/>
                    </a:lnTo>
                    <a:lnTo>
                      <a:pt x="435" y="36"/>
                    </a:lnTo>
                    <a:lnTo>
                      <a:pt x="440" y="36"/>
                    </a:lnTo>
                    <a:lnTo>
                      <a:pt x="444" y="36"/>
                    </a:lnTo>
                    <a:lnTo>
                      <a:pt x="449" y="36"/>
                    </a:lnTo>
                    <a:lnTo>
                      <a:pt x="454" y="36"/>
                    </a:lnTo>
                    <a:lnTo>
                      <a:pt x="459" y="36"/>
                    </a:lnTo>
                    <a:lnTo>
                      <a:pt x="464" y="36"/>
                    </a:lnTo>
                    <a:lnTo>
                      <a:pt x="468" y="36"/>
                    </a:lnTo>
                    <a:lnTo>
                      <a:pt x="473" y="36"/>
                    </a:lnTo>
                    <a:lnTo>
                      <a:pt x="477" y="36"/>
                    </a:lnTo>
                    <a:lnTo>
                      <a:pt x="482" y="36"/>
                    </a:lnTo>
                    <a:lnTo>
                      <a:pt x="487" y="36"/>
                    </a:lnTo>
                    <a:lnTo>
                      <a:pt x="492" y="36"/>
                    </a:lnTo>
                    <a:lnTo>
                      <a:pt x="497" y="36"/>
                    </a:lnTo>
                    <a:lnTo>
                      <a:pt x="501" y="36"/>
                    </a:lnTo>
                    <a:lnTo>
                      <a:pt x="506" y="36"/>
                    </a:lnTo>
                    <a:lnTo>
                      <a:pt x="511" y="36"/>
                    </a:lnTo>
                    <a:lnTo>
                      <a:pt x="516" y="36"/>
                    </a:lnTo>
                    <a:lnTo>
                      <a:pt x="520" y="36"/>
                    </a:lnTo>
                    <a:lnTo>
                      <a:pt x="525" y="36"/>
                    </a:lnTo>
                    <a:lnTo>
                      <a:pt x="530" y="36"/>
                    </a:lnTo>
                    <a:lnTo>
                      <a:pt x="534" y="36"/>
                    </a:lnTo>
                    <a:lnTo>
                      <a:pt x="539" y="36"/>
                    </a:lnTo>
                    <a:lnTo>
                      <a:pt x="544" y="35"/>
                    </a:lnTo>
                    <a:lnTo>
                      <a:pt x="548" y="35"/>
                    </a:lnTo>
                    <a:lnTo>
                      <a:pt x="553" y="35"/>
                    </a:lnTo>
                    <a:lnTo>
                      <a:pt x="558" y="35"/>
                    </a:lnTo>
                    <a:lnTo>
                      <a:pt x="563" y="35"/>
                    </a:lnTo>
                    <a:lnTo>
                      <a:pt x="567" y="35"/>
                    </a:lnTo>
                    <a:lnTo>
                      <a:pt x="572" y="35"/>
                    </a:lnTo>
                    <a:lnTo>
                      <a:pt x="576" y="35"/>
                    </a:lnTo>
                    <a:lnTo>
                      <a:pt x="581" y="35"/>
                    </a:lnTo>
                    <a:lnTo>
                      <a:pt x="585" y="35"/>
                    </a:lnTo>
                    <a:lnTo>
                      <a:pt x="590" y="35"/>
                    </a:lnTo>
                    <a:lnTo>
                      <a:pt x="594" y="35"/>
                    </a:lnTo>
                    <a:lnTo>
                      <a:pt x="599" y="35"/>
                    </a:lnTo>
                    <a:lnTo>
                      <a:pt x="604" y="35"/>
                    </a:lnTo>
                    <a:lnTo>
                      <a:pt x="608" y="34"/>
                    </a:lnTo>
                    <a:lnTo>
                      <a:pt x="613" y="34"/>
                    </a:lnTo>
                    <a:lnTo>
                      <a:pt x="617" y="34"/>
                    </a:lnTo>
                    <a:lnTo>
                      <a:pt x="622" y="34"/>
                    </a:lnTo>
                    <a:lnTo>
                      <a:pt x="626" y="34"/>
                    </a:lnTo>
                    <a:lnTo>
                      <a:pt x="631" y="34"/>
                    </a:lnTo>
                    <a:lnTo>
                      <a:pt x="635" y="34"/>
                    </a:lnTo>
                    <a:lnTo>
                      <a:pt x="639" y="34"/>
                    </a:lnTo>
                    <a:lnTo>
                      <a:pt x="644" y="34"/>
                    </a:lnTo>
                    <a:lnTo>
                      <a:pt x="648" y="33"/>
                    </a:lnTo>
                    <a:lnTo>
                      <a:pt x="653" y="33"/>
                    </a:lnTo>
                    <a:lnTo>
                      <a:pt x="657" y="33"/>
                    </a:lnTo>
                    <a:lnTo>
                      <a:pt x="662" y="33"/>
                    </a:lnTo>
                    <a:lnTo>
                      <a:pt x="666" y="32"/>
                    </a:lnTo>
                    <a:lnTo>
                      <a:pt x="670" y="32"/>
                    </a:lnTo>
                    <a:lnTo>
                      <a:pt x="674" y="32"/>
                    </a:lnTo>
                    <a:lnTo>
                      <a:pt x="678" y="32"/>
                    </a:lnTo>
                    <a:lnTo>
                      <a:pt x="683" y="32"/>
                    </a:lnTo>
                    <a:lnTo>
                      <a:pt x="687" y="32"/>
                    </a:lnTo>
                    <a:lnTo>
                      <a:pt x="691" y="32"/>
                    </a:lnTo>
                    <a:lnTo>
                      <a:pt x="695" y="31"/>
                    </a:lnTo>
                    <a:lnTo>
                      <a:pt x="699" y="31"/>
                    </a:lnTo>
                    <a:lnTo>
                      <a:pt x="703" y="31"/>
                    </a:lnTo>
                    <a:lnTo>
                      <a:pt x="707" y="31"/>
                    </a:lnTo>
                    <a:lnTo>
                      <a:pt x="711" y="31"/>
                    </a:lnTo>
                    <a:lnTo>
                      <a:pt x="716" y="31"/>
                    </a:lnTo>
                    <a:lnTo>
                      <a:pt x="719" y="30"/>
                    </a:lnTo>
                    <a:lnTo>
                      <a:pt x="723" y="30"/>
                    </a:lnTo>
                    <a:lnTo>
                      <a:pt x="727" y="30"/>
                    </a:lnTo>
                    <a:lnTo>
                      <a:pt x="731" y="29"/>
                    </a:lnTo>
                    <a:lnTo>
                      <a:pt x="735" y="29"/>
                    </a:lnTo>
                    <a:lnTo>
                      <a:pt x="739" y="29"/>
                    </a:lnTo>
                    <a:lnTo>
                      <a:pt x="743" y="29"/>
                    </a:lnTo>
                    <a:lnTo>
                      <a:pt x="747" y="29"/>
                    </a:lnTo>
                    <a:lnTo>
                      <a:pt x="750" y="28"/>
                    </a:lnTo>
                    <a:lnTo>
                      <a:pt x="754" y="28"/>
                    </a:lnTo>
                    <a:lnTo>
                      <a:pt x="758" y="28"/>
                    </a:lnTo>
                    <a:lnTo>
                      <a:pt x="761" y="28"/>
                    </a:lnTo>
                    <a:lnTo>
                      <a:pt x="765" y="28"/>
                    </a:lnTo>
                    <a:lnTo>
                      <a:pt x="768" y="28"/>
                    </a:lnTo>
                    <a:lnTo>
                      <a:pt x="772" y="27"/>
                    </a:lnTo>
                    <a:lnTo>
                      <a:pt x="776" y="27"/>
                    </a:lnTo>
                    <a:lnTo>
                      <a:pt x="779" y="26"/>
                    </a:lnTo>
                    <a:lnTo>
                      <a:pt x="783" y="26"/>
                    </a:lnTo>
                    <a:lnTo>
                      <a:pt x="786" y="26"/>
                    </a:lnTo>
                    <a:lnTo>
                      <a:pt x="789" y="26"/>
                    </a:lnTo>
                    <a:lnTo>
                      <a:pt x="793" y="26"/>
                    </a:lnTo>
                    <a:lnTo>
                      <a:pt x="797" y="25"/>
                    </a:lnTo>
                    <a:lnTo>
                      <a:pt x="800" y="25"/>
                    </a:lnTo>
                    <a:lnTo>
                      <a:pt x="803" y="25"/>
                    </a:lnTo>
                    <a:lnTo>
                      <a:pt x="806" y="25"/>
                    </a:lnTo>
                    <a:lnTo>
                      <a:pt x="810" y="24"/>
                    </a:lnTo>
                    <a:lnTo>
                      <a:pt x="813" y="24"/>
                    </a:lnTo>
                    <a:lnTo>
                      <a:pt x="816" y="24"/>
                    </a:lnTo>
                    <a:lnTo>
                      <a:pt x="819" y="23"/>
                    </a:lnTo>
                    <a:lnTo>
                      <a:pt x="822" y="23"/>
                    </a:lnTo>
                    <a:lnTo>
                      <a:pt x="825" y="23"/>
                    </a:lnTo>
                    <a:lnTo>
                      <a:pt x="828" y="23"/>
                    </a:lnTo>
                    <a:lnTo>
                      <a:pt x="831" y="22"/>
                    </a:lnTo>
                    <a:lnTo>
                      <a:pt x="834" y="22"/>
                    </a:lnTo>
                    <a:lnTo>
                      <a:pt x="837" y="22"/>
                    </a:lnTo>
                    <a:lnTo>
                      <a:pt x="840" y="22"/>
                    </a:lnTo>
                    <a:lnTo>
                      <a:pt x="843" y="21"/>
                    </a:lnTo>
                    <a:lnTo>
                      <a:pt x="845" y="21"/>
                    </a:lnTo>
                    <a:lnTo>
                      <a:pt x="848" y="20"/>
                    </a:lnTo>
                    <a:lnTo>
                      <a:pt x="851" y="20"/>
                    </a:lnTo>
                    <a:lnTo>
                      <a:pt x="854" y="20"/>
                    </a:lnTo>
                    <a:lnTo>
                      <a:pt x="857" y="20"/>
                    </a:lnTo>
                    <a:lnTo>
                      <a:pt x="859" y="19"/>
                    </a:lnTo>
                    <a:lnTo>
                      <a:pt x="861" y="19"/>
                    </a:lnTo>
                    <a:lnTo>
                      <a:pt x="864" y="19"/>
                    </a:lnTo>
                    <a:lnTo>
                      <a:pt x="867" y="19"/>
                    </a:lnTo>
                    <a:lnTo>
                      <a:pt x="869" y="18"/>
                    </a:lnTo>
                    <a:lnTo>
                      <a:pt x="872" y="18"/>
                    </a:lnTo>
                    <a:lnTo>
                      <a:pt x="874" y="17"/>
                    </a:lnTo>
                    <a:lnTo>
                      <a:pt x="876" y="17"/>
                    </a:lnTo>
                    <a:lnTo>
                      <a:pt x="879" y="17"/>
                    </a:lnTo>
                    <a:lnTo>
                      <a:pt x="881" y="17"/>
                    </a:lnTo>
                    <a:lnTo>
                      <a:pt x="883" y="16"/>
                    </a:lnTo>
                    <a:lnTo>
                      <a:pt x="885" y="16"/>
                    </a:lnTo>
                    <a:lnTo>
                      <a:pt x="887" y="16"/>
                    </a:lnTo>
                    <a:lnTo>
                      <a:pt x="890" y="16"/>
                    </a:lnTo>
                    <a:lnTo>
                      <a:pt x="891" y="15"/>
                    </a:lnTo>
                    <a:lnTo>
                      <a:pt x="894" y="15"/>
                    </a:lnTo>
                    <a:lnTo>
                      <a:pt x="896" y="14"/>
                    </a:lnTo>
                    <a:lnTo>
                      <a:pt x="897" y="14"/>
                    </a:lnTo>
                    <a:lnTo>
                      <a:pt x="900" y="14"/>
                    </a:lnTo>
                    <a:lnTo>
                      <a:pt x="902" y="14"/>
                    </a:lnTo>
                    <a:lnTo>
                      <a:pt x="903" y="13"/>
                    </a:lnTo>
                    <a:lnTo>
                      <a:pt x="905" y="13"/>
                    </a:lnTo>
                    <a:lnTo>
                      <a:pt x="907" y="13"/>
                    </a:lnTo>
                    <a:lnTo>
                      <a:pt x="909" y="12"/>
                    </a:lnTo>
                    <a:lnTo>
                      <a:pt x="911" y="12"/>
                    </a:lnTo>
                    <a:lnTo>
                      <a:pt x="912" y="11"/>
                    </a:lnTo>
                    <a:lnTo>
                      <a:pt x="914" y="11"/>
                    </a:lnTo>
                    <a:lnTo>
                      <a:pt x="915" y="11"/>
                    </a:lnTo>
                    <a:lnTo>
                      <a:pt x="917" y="11"/>
                    </a:lnTo>
                    <a:lnTo>
                      <a:pt x="918" y="10"/>
                    </a:lnTo>
                    <a:lnTo>
                      <a:pt x="920" y="10"/>
                    </a:lnTo>
                    <a:lnTo>
                      <a:pt x="921" y="10"/>
                    </a:lnTo>
                    <a:lnTo>
                      <a:pt x="923" y="10"/>
                    </a:lnTo>
                    <a:lnTo>
                      <a:pt x="924" y="9"/>
                    </a:lnTo>
                    <a:lnTo>
                      <a:pt x="925" y="9"/>
                    </a:lnTo>
                    <a:lnTo>
                      <a:pt x="926" y="8"/>
                    </a:lnTo>
                    <a:lnTo>
                      <a:pt x="927" y="8"/>
                    </a:lnTo>
                    <a:lnTo>
                      <a:pt x="929" y="8"/>
                    </a:lnTo>
                    <a:lnTo>
                      <a:pt x="930" y="7"/>
                    </a:lnTo>
                    <a:lnTo>
                      <a:pt x="931" y="7"/>
                    </a:lnTo>
                    <a:lnTo>
                      <a:pt x="932" y="7"/>
                    </a:lnTo>
                    <a:lnTo>
                      <a:pt x="933" y="7"/>
                    </a:lnTo>
                    <a:lnTo>
                      <a:pt x="934" y="6"/>
                    </a:lnTo>
                    <a:lnTo>
                      <a:pt x="935" y="6"/>
                    </a:lnTo>
                    <a:lnTo>
                      <a:pt x="936" y="5"/>
                    </a:lnTo>
                    <a:lnTo>
                      <a:pt x="937" y="5"/>
                    </a:lnTo>
                    <a:lnTo>
                      <a:pt x="938" y="5"/>
                    </a:lnTo>
                    <a:lnTo>
                      <a:pt x="939" y="5"/>
                    </a:lnTo>
                    <a:lnTo>
                      <a:pt x="939" y="4"/>
                    </a:lnTo>
                    <a:lnTo>
                      <a:pt x="940" y="4"/>
                    </a:lnTo>
                    <a:lnTo>
                      <a:pt x="941" y="4"/>
                    </a:lnTo>
                    <a:lnTo>
                      <a:pt x="941" y="3"/>
                    </a:lnTo>
                    <a:lnTo>
                      <a:pt x="942" y="3"/>
                    </a:lnTo>
                    <a:lnTo>
                      <a:pt x="942" y="2"/>
                    </a:lnTo>
                    <a:lnTo>
                      <a:pt x="943" y="2"/>
                    </a:lnTo>
                    <a:lnTo>
                      <a:pt x="944" y="2"/>
                    </a:lnTo>
                    <a:lnTo>
                      <a:pt x="945" y="1"/>
                    </a:lnTo>
                    <a:lnTo>
                      <a:pt x="946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94" name="Freeform 29"/>
              <p:cNvSpPr>
                <a:spLocks/>
              </p:cNvSpPr>
              <p:nvPr/>
            </p:nvSpPr>
            <p:spPr bwMode="auto">
              <a:xfrm>
                <a:off x="1286" y="2842"/>
                <a:ext cx="3095" cy="64"/>
              </a:xfrm>
              <a:custGeom>
                <a:avLst/>
                <a:gdLst>
                  <a:gd name="T0" fmla="*/ 0 w 1056"/>
                  <a:gd name="T1" fmla="*/ 5443 h 22"/>
                  <a:gd name="T2" fmla="*/ 16466 w 1056"/>
                  <a:gd name="T3" fmla="*/ 10240 h 22"/>
                  <a:gd name="T4" fmla="*/ 39326 w 1056"/>
                  <a:gd name="T5" fmla="*/ 15834 h 22"/>
                  <a:gd name="T6" fmla="*/ 70317 w 1056"/>
                  <a:gd name="T7" fmla="*/ 26641 h 22"/>
                  <a:gd name="T8" fmla="*/ 109644 w 1056"/>
                  <a:gd name="T9" fmla="*/ 29789 h 22"/>
                  <a:gd name="T10" fmla="*/ 152018 w 1056"/>
                  <a:gd name="T11" fmla="*/ 35232 h 22"/>
                  <a:gd name="T12" fmla="*/ 211709 w 1056"/>
                  <a:gd name="T13" fmla="*/ 40596 h 22"/>
                  <a:gd name="T14" fmla="*/ 276985 w 1056"/>
                  <a:gd name="T15" fmla="*/ 46063 h 22"/>
                  <a:gd name="T16" fmla="*/ 349243 w 1056"/>
                  <a:gd name="T17" fmla="*/ 50836 h 22"/>
                  <a:gd name="T18" fmla="*/ 430996 w 1056"/>
                  <a:gd name="T19" fmla="*/ 56431 h 22"/>
                  <a:gd name="T20" fmla="*/ 522281 w 1056"/>
                  <a:gd name="T21" fmla="*/ 61871 h 22"/>
                  <a:gd name="T22" fmla="*/ 620492 w 1056"/>
                  <a:gd name="T23" fmla="*/ 72111 h 22"/>
                  <a:gd name="T24" fmla="*/ 730133 w 1056"/>
                  <a:gd name="T25" fmla="*/ 72111 h 22"/>
                  <a:gd name="T26" fmla="*/ 848640 w 1056"/>
                  <a:gd name="T27" fmla="*/ 77501 h 22"/>
                  <a:gd name="T28" fmla="*/ 969734 w 1056"/>
                  <a:gd name="T29" fmla="*/ 83139 h 22"/>
                  <a:gd name="T30" fmla="*/ 1099674 w 1056"/>
                  <a:gd name="T31" fmla="*/ 86659 h 22"/>
                  <a:gd name="T32" fmla="*/ 1235295 w 1056"/>
                  <a:gd name="T33" fmla="*/ 91459 h 22"/>
                  <a:gd name="T34" fmla="*/ 1378643 w 1056"/>
                  <a:gd name="T35" fmla="*/ 91459 h 22"/>
                  <a:gd name="T36" fmla="*/ 1530738 w 1056"/>
                  <a:gd name="T37" fmla="*/ 102493 h 22"/>
                  <a:gd name="T38" fmla="*/ 1688572 w 1056"/>
                  <a:gd name="T39" fmla="*/ 102493 h 22"/>
                  <a:gd name="T40" fmla="*/ 1846472 w 1056"/>
                  <a:gd name="T41" fmla="*/ 107290 h 22"/>
                  <a:gd name="T42" fmla="*/ 2007998 w 1056"/>
                  <a:gd name="T43" fmla="*/ 107290 h 22"/>
                  <a:gd name="T44" fmla="*/ 2177335 w 1056"/>
                  <a:gd name="T45" fmla="*/ 107290 h 22"/>
                  <a:gd name="T46" fmla="*/ 2351634 w 1056"/>
                  <a:gd name="T47" fmla="*/ 112733 h 22"/>
                  <a:gd name="T48" fmla="*/ 2520745 w 1056"/>
                  <a:gd name="T49" fmla="*/ 112733 h 22"/>
                  <a:gd name="T50" fmla="*/ 2700724 w 1056"/>
                  <a:gd name="T51" fmla="*/ 112733 h 22"/>
                  <a:gd name="T52" fmla="*/ 2875676 w 1056"/>
                  <a:gd name="T53" fmla="*/ 112733 h 22"/>
                  <a:gd name="T54" fmla="*/ 3048636 w 1056"/>
                  <a:gd name="T55" fmla="*/ 112733 h 22"/>
                  <a:gd name="T56" fmla="*/ 3223003 w 1056"/>
                  <a:gd name="T57" fmla="*/ 112733 h 22"/>
                  <a:gd name="T58" fmla="*/ 3397955 w 1056"/>
                  <a:gd name="T59" fmla="*/ 112733 h 22"/>
                  <a:gd name="T60" fmla="*/ 3566639 w 1056"/>
                  <a:gd name="T61" fmla="*/ 107290 h 22"/>
                  <a:gd name="T62" fmla="*/ 3741582 w 1056"/>
                  <a:gd name="T63" fmla="*/ 107290 h 22"/>
                  <a:gd name="T64" fmla="*/ 3903091 w 1056"/>
                  <a:gd name="T65" fmla="*/ 107290 h 22"/>
                  <a:gd name="T66" fmla="*/ 4060994 w 1056"/>
                  <a:gd name="T67" fmla="*/ 102493 h 22"/>
                  <a:gd name="T68" fmla="*/ 4218851 w 1056"/>
                  <a:gd name="T69" fmla="*/ 102493 h 22"/>
                  <a:gd name="T70" fmla="*/ 4367235 w 1056"/>
                  <a:gd name="T71" fmla="*/ 91459 h 22"/>
                  <a:gd name="T72" fmla="*/ 4514297 w 1056"/>
                  <a:gd name="T73" fmla="*/ 91459 h 22"/>
                  <a:gd name="T74" fmla="*/ 4649914 w 1056"/>
                  <a:gd name="T75" fmla="*/ 86659 h 22"/>
                  <a:gd name="T76" fmla="*/ 4779849 w 1056"/>
                  <a:gd name="T77" fmla="*/ 83139 h 22"/>
                  <a:gd name="T78" fmla="*/ 4900727 w 1056"/>
                  <a:gd name="T79" fmla="*/ 77501 h 22"/>
                  <a:gd name="T80" fmla="*/ 5019500 w 1056"/>
                  <a:gd name="T81" fmla="*/ 72111 h 22"/>
                  <a:gd name="T82" fmla="*/ 5129091 w 1056"/>
                  <a:gd name="T83" fmla="*/ 72111 h 22"/>
                  <a:gd name="T84" fmla="*/ 5227310 w 1056"/>
                  <a:gd name="T85" fmla="*/ 61871 h 22"/>
                  <a:gd name="T86" fmla="*/ 5314671 w 1056"/>
                  <a:gd name="T87" fmla="*/ 56431 h 22"/>
                  <a:gd name="T88" fmla="*/ 5394728 w 1056"/>
                  <a:gd name="T89" fmla="*/ 50836 h 22"/>
                  <a:gd name="T90" fmla="*/ 5472571 w 1056"/>
                  <a:gd name="T91" fmla="*/ 46063 h 22"/>
                  <a:gd name="T92" fmla="*/ 5537880 w 1056"/>
                  <a:gd name="T93" fmla="*/ 40596 h 22"/>
                  <a:gd name="T94" fmla="*/ 5591732 w 1056"/>
                  <a:gd name="T95" fmla="*/ 35232 h 22"/>
                  <a:gd name="T96" fmla="*/ 5639921 w 1056"/>
                  <a:gd name="T97" fmla="*/ 29789 h 22"/>
                  <a:gd name="T98" fmla="*/ 5679324 w 1056"/>
                  <a:gd name="T99" fmla="*/ 26641 h 22"/>
                  <a:gd name="T100" fmla="*/ 5710239 w 1056"/>
                  <a:gd name="T101" fmla="*/ 15834 h 22"/>
                  <a:gd name="T102" fmla="*/ 5733123 w 1056"/>
                  <a:gd name="T103" fmla="*/ 10240 h 22"/>
                  <a:gd name="T104" fmla="*/ 5749565 w 1056"/>
                  <a:gd name="T105" fmla="*/ 5443 h 2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56"/>
                  <a:gd name="T160" fmla="*/ 0 h 22"/>
                  <a:gd name="T161" fmla="*/ 1056 w 1056"/>
                  <a:gd name="T162" fmla="*/ 22 h 2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56" h="2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2" y="6"/>
                    </a:lnTo>
                    <a:lnTo>
                      <a:pt x="24" y="6"/>
                    </a:lnTo>
                    <a:lnTo>
                      <a:pt x="25" y="6"/>
                    </a:lnTo>
                    <a:lnTo>
                      <a:pt x="27" y="6"/>
                    </a:lnTo>
                    <a:lnTo>
                      <a:pt x="28" y="7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4" y="7"/>
                    </a:lnTo>
                    <a:lnTo>
                      <a:pt x="35" y="8"/>
                    </a:lnTo>
                    <a:lnTo>
                      <a:pt x="37" y="8"/>
                    </a:lnTo>
                    <a:lnTo>
                      <a:pt x="39" y="8"/>
                    </a:lnTo>
                    <a:lnTo>
                      <a:pt x="41" y="8"/>
                    </a:lnTo>
                    <a:lnTo>
                      <a:pt x="43" y="8"/>
                    </a:lnTo>
                    <a:lnTo>
                      <a:pt x="45" y="8"/>
                    </a:lnTo>
                    <a:lnTo>
                      <a:pt x="46" y="9"/>
                    </a:lnTo>
                    <a:lnTo>
                      <a:pt x="49" y="9"/>
                    </a:lnTo>
                    <a:lnTo>
                      <a:pt x="51" y="9"/>
                    </a:lnTo>
                    <a:lnTo>
                      <a:pt x="53" y="9"/>
                    </a:lnTo>
                    <a:lnTo>
                      <a:pt x="55" y="9"/>
                    </a:lnTo>
                    <a:lnTo>
                      <a:pt x="57" y="9"/>
                    </a:lnTo>
                    <a:lnTo>
                      <a:pt x="60" y="10"/>
                    </a:lnTo>
                    <a:lnTo>
                      <a:pt x="62" y="10"/>
                    </a:lnTo>
                    <a:lnTo>
                      <a:pt x="64" y="10"/>
                    </a:lnTo>
                    <a:lnTo>
                      <a:pt x="67" y="10"/>
                    </a:lnTo>
                    <a:lnTo>
                      <a:pt x="69" y="11"/>
                    </a:lnTo>
                    <a:lnTo>
                      <a:pt x="72" y="11"/>
                    </a:lnTo>
                    <a:lnTo>
                      <a:pt x="74" y="11"/>
                    </a:lnTo>
                    <a:lnTo>
                      <a:pt x="77" y="11"/>
                    </a:lnTo>
                    <a:lnTo>
                      <a:pt x="79" y="11"/>
                    </a:lnTo>
                    <a:lnTo>
                      <a:pt x="82" y="11"/>
                    </a:lnTo>
                    <a:lnTo>
                      <a:pt x="85" y="12"/>
                    </a:lnTo>
                    <a:lnTo>
                      <a:pt x="88" y="12"/>
                    </a:lnTo>
                    <a:lnTo>
                      <a:pt x="90" y="12"/>
                    </a:lnTo>
                    <a:lnTo>
                      <a:pt x="93" y="12"/>
                    </a:lnTo>
                    <a:lnTo>
                      <a:pt x="96" y="12"/>
                    </a:lnTo>
                    <a:lnTo>
                      <a:pt x="99" y="12"/>
                    </a:lnTo>
                    <a:lnTo>
                      <a:pt x="102" y="12"/>
                    </a:lnTo>
                    <a:lnTo>
                      <a:pt x="105" y="13"/>
                    </a:lnTo>
                    <a:lnTo>
                      <a:pt x="108" y="13"/>
                    </a:lnTo>
                    <a:lnTo>
                      <a:pt x="111" y="13"/>
                    </a:lnTo>
                    <a:lnTo>
                      <a:pt x="114" y="14"/>
                    </a:lnTo>
                    <a:lnTo>
                      <a:pt x="118" y="14"/>
                    </a:lnTo>
                    <a:lnTo>
                      <a:pt x="121" y="14"/>
                    </a:lnTo>
                    <a:lnTo>
                      <a:pt x="124" y="14"/>
                    </a:lnTo>
                    <a:lnTo>
                      <a:pt x="127" y="14"/>
                    </a:lnTo>
                    <a:lnTo>
                      <a:pt x="131" y="14"/>
                    </a:lnTo>
                    <a:lnTo>
                      <a:pt x="134" y="14"/>
                    </a:lnTo>
                    <a:lnTo>
                      <a:pt x="138" y="14"/>
                    </a:lnTo>
                    <a:lnTo>
                      <a:pt x="141" y="15"/>
                    </a:lnTo>
                    <a:lnTo>
                      <a:pt x="145" y="15"/>
                    </a:lnTo>
                    <a:lnTo>
                      <a:pt x="148" y="15"/>
                    </a:lnTo>
                    <a:lnTo>
                      <a:pt x="152" y="15"/>
                    </a:lnTo>
                    <a:lnTo>
                      <a:pt x="156" y="15"/>
                    </a:lnTo>
                    <a:lnTo>
                      <a:pt x="159" y="15"/>
                    </a:lnTo>
                    <a:lnTo>
                      <a:pt x="163" y="15"/>
                    </a:lnTo>
                    <a:lnTo>
                      <a:pt x="166" y="16"/>
                    </a:lnTo>
                    <a:lnTo>
                      <a:pt x="170" y="16"/>
                    </a:lnTo>
                    <a:lnTo>
                      <a:pt x="174" y="16"/>
                    </a:lnTo>
                    <a:lnTo>
                      <a:pt x="178" y="16"/>
                    </a:lnTo>
                    <a:lnTo>
                      <a:pt x="182" y="17"/>
                    </a:lnTo>
                    <a:lnTo>
                      <a:pt x="186" y="17"/>
                    </a:lnTo>
                    <a:lnTo>
                      <a:pt x="190" y="17"/>
                    </a:lnTo>
                    <a:lnTo>
                      <a:pt x="194" y="17"/>
                    </a:lnTo>
                    <a:lnTo>
                      <a:pt x="198" y="17"/>
                    </a:lnTo>
                    <a:lnTo>
                      <a:pt x="202" y="17"/>
                    </a:lnTo>
                    <a:lnTo>
                      <a:pt x="206" y="17"/>
                    </a:lnTo>
                    <a:lnTo>
                      <a:pt x="210" y="17"/>
                    </a:lnTo>
                    <a:lnTo>
                      <a:pt x="214" y="18"/>
                    </a:lnTo>
                    <a:lnTo>
                      <a:pt x="219" y="18"/>
                    </a:lnTo>
                    <a:lnTo>
                      <a:pt x="223" y="18"/>
                    </a:lnTo>
                    <a:lnTo>
                      <a:pt x="227" y="18"/>
                    </a:lnTo>
                    <a:lnTo>
                      <a:pt x="231" y="18"/>
                    </a:lnTo>
                    <a:lnTo>
                      <a:pt x="236" y="18"/>
                    </a:lnTo>
                    <a:lnTo>
                      <a:pt x="240" y="18"/>
                    </a:lnTo>
                    <a:lnTo>
                      <a:pt x="244" y="18"/>
                    </a:lnTo>
                    <a:lnTo>
                      <a:pt x="249" y="18"/>
                    </a:lnTo>
                    <a:lnTo>
                      <a:pt x="253" y="18"/>
                    </a:lnTo>
                    <a:lnTo>
                      <a:pt x="258" y="19"/>
                    </a:lnTo>
                    <a:lnTo>
                      <a:pt x="262" y="19"/>
                    </a:lnTo>
                    <a:lnTo>
                      <a:pt x="267" y="19"/>
                    </a:lnTo>
                    <a:lnTo>
                      <a:pt x="272" y="19"/>
                    </a:lnTo>
                    <a:lnTo>
                      <a:pt x="276" y="19"/>
                    </a:lnTo>
                    <a:lnTo>
                      <a:pt x="281" y="20"/>
                    </a:lnTo>
                    <a:lnTo>
                      <a:pt x="286" y="20"/>
                    </a:lnTo>
                    <a:lnTo>
                      <a:pt x="291" y="20"/>
                    </a:lnTo>
                    <a:lnTo>
                      <a:pt x="295" y="20"/>
                    </a:lnTo>
                    <a:lnTo>
                      <a:pt x="300" y="20"/>
                    </a:lnTo>
                    <a:lnTo>
                      <a:pt x="305" y="20"/>
                    </a:lnTo>
                    <a:lnTo>
                      <a:pt x="310" y="20"/>
                    </a:lnTo>
                    <a:lnTo>
                      <a:pt x="315" y="20"/>
                    </a:lnTo>
                    <a:lnTo>
                      <a:pt x="319" y="20"/>
                    </a:lnTo>
                    <a:lnTo>
                      <a:pt x="324" y="20"/>
                    </a:lnTo>
                    <a:lnTo>
                      <a:pt x="329" y="20"/>
                    </a:lnTo>
                    <a:lnTo>
                      <a:pt x="334" y="20"/>
                    </a:lnTo>
                    <a:lnTo>
                      <a:pt x="339" y="21"/>
                    </a:lnTo>
                    <a:lnTo>
                      <a:pt x="344" y="21"/>
                    </a:lnTo>
                    <a:lnTo>
                      <a:pt x="349" y="21"/>
                    </a:lnTo>
                    <a:lnTo>
                      <a:pt x="354" y="21"/>
                    </a:lnTo>
                    <a:lnTo>
                      <a:pt x="359" y="21"/>
                    </a:lnTo>
                    <a:lnTo>
                      <a:pt x="364" y="21"/>
                    </a:lnTo>
                    <a:lnTo>
                      <a:pt x="369" y="21"/>
                    </a:lnTo>
                    <a:lnTo>
                      <a:pt x="375" y="21"/>
                    </a:lnTo>
                    <a:lnTo>
                      <a:pt x="379" y="21"/>
                    </a:lnTo>
                    <a:lnTo>
                      <a:pt x="385" y="21"/>
                    </a:lnTo>
                    <a:lnTo>
                      <a:pt x="390" y="21"/>
                    </a:lnTo>
                    <a:lnTo>
                      <a:pt x="395" y="21"/>
                    </a:lnTo>
                    <a:lnTo>
                      <a:pt x="400" y="21"/>
                    </a:lnTo>
                    <a:lnTo>
                      <a:pt x="405" y="21"/>
                    </a:lnTo>
                    <a:lnTo>
                      <a:pt x="411" y="21"/>
                    </a:lnTo>
                    <a:lnTo>
                      <a:pt x="416" y="21"/>
                    </a:lnTo>
                    <a:lnTo>
                      <a:pt x="421" y="21"/>
                    </a:lnTo>
                    <a:lnTo>
                      <a:pt x="426" y="22"/>
                    </a:lnTo>
                    <a:lnTo>
                      <a:pt x="432" y="22"/>
                    </a:lnTo>
                    <a:lnTo>
                      <a:pt x="437" y="22"/>
                    </a:lnTo>
                    <a:lnTo>
                      <a:pt x="442" y="22"/>
                    </a:lnTo>
                    <a:lnTo>
                      <a:pt x="448" y="22"/>
                    </a:lnTo>
                    <a:lnTo>
                      <a:pt x="453" y="22"/>
                    </a:lnTo>
                    <a:lnTo>
                      <a:pt x="458" y="22"/>
                    </a:lnTo>
                    <a:lnTo>
                      <a:pt x="463" y="22"/>
                    </a:lnTo>
                    <a:lnTo>
                      <a:pt x="469" y="22"/>
                    </a:lnTo>
                    <a:lnTo>
                      <a:pt x="474" y="22"/>
                    </a:lnTo>
                    <a:lnTo>
                      <a:pt x="480" y="22"/>
                    </a:lnTo>
                    <a:lnTo>
                      <a:pt x="485" y="22"/>
                    </a:lnTo>
                    <a:lnTo>
                      <a:pt x="490" y="22"/>
                    </a:lnTo>
                    <a:lnTo>
                      <a:pt x="496" y="22"/>
                    </a:lnTo>
                    <a:lnTo>
                      <a:pt x="501" y="22"/>
                    </a:lnTo>
                    <a:lnTo>
                      <a:pt x="507" y="22"/>
                    </a:lnTo>
                    <a:lnTo>
                      <a:pt x="512" y="22"/>
                    </a:lnTo>
                    <a:lnTo>
                      <a:pt x="517" y="22"/>
                    </a:lnTo>
                    <a:lnTo>
                      <a:pt x="523" y="22"/>
                    </a:lnTo>
                    <a:lnTo>
                      <a:pt x="528" y="22"/>
                    </a:lnTo>
                    <a:lnTo>
                      <a:pt x="533" y="22"/>
                    </a:lnTo>
                    <a:lnTo>
                      <a:pt x="538" y="22"/>
                    </a:lnTo>
                    <a:lnTo>
                      <a:pt x="544" y="22"/>
                    </a:lnTo>
                    <a:lnTo>
                      <a:pt x="549" y="22"/>
                    </a:lnTo>
                    <a:lnTo>
                      <a:pt x="555" y="22"/>
                    </a:lnTo>
                    <a:lnTo>
                      <a:pt x="560" y="22"/>
                    </a:lnTo>
                    <a:lnTo>
                      <a:pt x="565" y="22"/>
                    </a:lnTo>
                    <a:lnTo>
                      <a:pt x="571" y="22"/>
                    </a:lnTo>
                    <a:lnTo>
                      <a:pt x="576" y="22"/>
                    </a:lnTo>
                    <a:lnTo>
                      <a:pt x="582" y="22"/>
                    </a:lnTo>
                    <a:lnTo>
                      <a:pt x="587" y="22"/>
                    </a:lnTo>
                    <a:lnTo>
                      <a:pt x="592" y="22"/>
                    </a:lnTo>
                    <a:lnTo>
                      <a:pt x="598" y="22"/>
                    </a:lnTo>
                    <a:lnTo>
                      <a:pt x="603" y="22"/>
                    </a:lnTo>
                    <a:lnTo>
                      <a:pt x="608" y="22"/>
                    </a:lnTo>
                    <a:lnTo>
                      <a:pt x="613" y="22"/>
                    </a:lnTo>
                    <a:lnTo>
                      <a:pt x="619" y="22"/>
                    </a:lnTo>
                    <a:lnTo>
                      <a:pt x="624" y="22"/>
                    </a:lnTo>
                    <a:lnTo>
                      <a:pt x="630" y="22"/>
                    </a:lnTo>
                    <a:lnTo>
                      <a:pt x="634" y="21"/>
                    </a:lnTo>
                    <a:lnTo>
                      <a:pt x="640" y="21"/>
                    </a:lnTo>
                    <a:lnTo>
                      <a:pt x="645" y="21"/>
                    </a:lnTo>
                    <a:lnTo>
                      <a:pt x="651" y="21"/>
                    </a:lnTo>
                    <a:lnTo>
                      <a:pt x="655" y="21"/>
                    </a:lnTo>
                    <a:lnTo>
                      <a:pt x="661" y="21"/>
                    </a:lnTo>
                    <a:lnTo>
                      <a:pt x="666" y="21"/>
                    </a:lnTo>
                    <a:lnTo>
                      <a:pt x="671" y="21"/>
                    </a:lnTo>
                    <a:lnTo>
                      <a:pt x="676" y="21"/>
                    </a:lnTo>
                    <a:lnTo>
                      <a:pt x="681" y="21"/>
                    </a:lnTo>
                    <a:lnTo>
                      <a:pt x="687" y="21"/>
                    </a:lnTo>
                    <a:lnTo>
                      <a:pt x="691" y="21"/>
                    </a:lnTo>
                    <a:lnTo>
                      <a:pt x="697" y="21"/>
                    </a:lnTo>
                    <a:lnTo>
                      <a:pt x="702" y="21"/>
                    </a:lnTo>
                    <a:lnTo>
                      <a:pt x="707" y="21"/>
                    </a:lnTo>
                    <a:lnTo>
                      <a:pt x="712" y="21"/>
                    </a:lnTo>
                    <a:lnTo>
                      <a:pt x="717" y="21"/>
                    </a:lnTo>
                    <a:lnTo>
                      <a:pt x="722" y="20"/>
                    </a:lnTo>
                    <a:lnTo>
                      <a:pt x="727" y="20"/>
                    </a:lnTo>
                    <a:lnTo>
                      <a:pt x="732" y="20"/>
                    </a:lnTo>
                    <a:lnTo>
                      <a:pt x="736" y="20"/>
                    </a:lnTo>
                    <a:lnTo>
                      <a:pt x="741" y="20"/>
                    </a:lnTo>
                    <a:lnTo>
                      <a:pt x="746" y="20"/>
                    </a:lnTo>
                    <a:lnTo>
                      <a:pt x="751" y="20"/>
                    </a:lnTo>
                    <a:lnTo>
                      <a:pt x="756" y="20"/>
                    </a:lnTo>
                    <a:lnTo>
                      <a:pt x="760" y="20"/>
                    </a:lnTo>
                    <a:lnTo>
                      <a:pt x="765" y="20"/>
                    </a:lnTo>
                    <a:lnTo>
                      <a:pt x="770" y="20"/>
                    </a:lnTo>
                    <a:lnTo>
                      <a:pt x="775" y="20"/>
                    </a:lnTo>
                    <a:lnTo>
                      <a:pt x="780" y="19"/>
                    </a:lnTo>
                    <a:lnTo>
                      <a:pt x="784" y="19"/>
                    </a:lnTo>
                    <a:lnTo>
                      <a:pt x="789" y="19"/>
                    </a:lnTo>
                    <a:lnTo>
                      <a:pt x="793" y="19"/>
                    </a:lnTo>
                    <a:lnTo>
                      <a:pt x="798" y="19"/>
                    </a:lnTo>
                    <a:lnTo>
                      <a:pt x="802" y="18"/>
                    </a:lnTo>
                    <a:lnTo>
                      <a:pt x="807" y="18"/>
                    </a:lnTo>
                    <a:lnTo>
                      <a:pt x="811" y="18"/>
                    </a:lnTo>
                    <a:lnTo>
                      <a:pt x="816" y="18"/>
                    </a:lnTo>
                    <a:lnTo>
                      <a:pt x="820" y="18"/>
                    </a:lnTo>
                    <a:lnTo>
                      <a:pt x="825" y="18"/>
                    </a:lnTo>
                    <a:lnTo>
                      <a:pt x="829" y="18"/>
                    </a:lnTo>
                    <a:lnTo>
                      <a:pt x="833" y="18"/>
                    </a:lnTo>
                    <a:lnTo>
                      <a:pt x="837" y="18"/>
                    </a:lnTo>
                    <a:lnTo>
                      <a:pt x="841" y="18"/>
                    </a:lnTo>
                    <a:lnTo>
                      <a:pt x="846" y="17"/>
                    </a:lnTo>
                    <a:lnTo>
                      <a:pt x="850" y="17"/>
                    </a:lnTo>
                    <a:lnTo>
                      <a:pt x="854" y="17"/>
                    </a:lnTo>
                    <a:lnTo>
                      <a:pt x="858" y="17"/>
                    </a:lnTo>
                    <a:lnTo>
                      <a:pt x="862" y="17"/>
                    </a:lnTo>
                    <a:lnTo>
                      <a:pt x="866" y="17"/>
                    </a:lnTo>
                    <a:lnTo>
                      <a:pt x="870" y="17"/>
                    </a:lnTo>
                    <a:lnTo>
                      <a:pt x="874" y="17"/>
                    </a:lnTo>
                    <a:lnTo>
                      <a:pt x="878" y="16"/>
                    </a:lnTo>
                    <a:lnTo>
                      <a:pt x="882" y="16"/>
                    </a:lnTo>
                    <a:lnTo>
                      <a:pt x="886" y="16"/>
                    </a:lnTo>
                    <a:lnTo>
                      <a:pt x="889" y="16"/>
                    </a:lnTo>
                    <a:lnTo>
                      <a:pt x="893" y="15"/>
                    </a:lnTo>
                    <a:lnTo>
                      <a:pt x="897" y="15"/>
                    </a:lnTo>
                    <a:lnTo>
                      <a:pt x="900" y="15"/>
                    </a:lnTo>
                    <a:lnTo>
                      <a:pt x="904" y="15"/>
                    </a:lnTo>
                    <a:lnTo>
                      <a:pt x="907" y="15"/>
                    </a:lnTo>
                    <a:lnTo>
                      <a:pt x="911" y="15"/>
                    </a:lnTo>
                    <a:lnTo>
                      <a:pt x="915" y="15"/>
                    </a:lnTo>
                    <a:lnTo>
                      <a:pt x="918" y="14"/>
                    </a:lnTo>
                    <a:lnTo>
                      <a:pt x="922" y="14"/>
                    </a:lnTo>
                    <a:lnTo>
                      <a:pt x="925" y="14"/>
                    </a:lnTo>
                    <a:lnTo>
                      <a:pt x="928" y="14"/>
                    </a:lnTo>
                    <a:lnTo>
                      <a:pt x="932" y="14"/>
                    </a:lnTo>
                    <a:lnTo>
                      <a:pt x="935" y="14"/>
                    </a:lnTo>
                    <a:lnTo>
                      <a:pt x="938" y="14"/>
                    </a:lnTo>
                    <a:lnTo>
                      <a:pt x="942" y="14"/>
                    </a:lnTo>
                    <a:lnTo>
                      <a:pt x="945" y="13"/>
                    </a:lnTo>
                    <a:lnTo>
                      <a:pt x="948" y="13"/>
                    </a:lnTo>
                    <a:lnTo>
                      <a:pt x="951" y="13"/>
                    </a:lnTo>
                    <a:lnTo>
                      <a:pt x="954" y="12"/>
                    </a:lnTo>
                    <a:lnTo>
                      <a:pt x="957" y="12"/>
                    </a:lnTo>
                    <a:lnTo>
                      <a:pt x="960" y="12"/>
                    </a:lnTo>
                    <a:lnTo>
                      <a:pt x="963" y="12"/>
                    </a:lnTo>
                    <a:lnTo>
                      <a:pt x="966" y="12"/>
                    </a:lnTo>
                    <a:lnTo>
                      <a:pt x="968" y="12"/>
                    </a:lnTo>
                    <a:lnTo>
                      <a:pt x="971" y="12"/>
                    </a:lnTo>
                    <a:lnTo>
                      <a:pt x="973" y="11"/>
                    </a:lnTo>
                    <a:lnTo>
                      <a:pt x="976" y="11"/>
                    </a:lnTo>
                    <a:lnTo>
                      <a:pt x="979" y="11"/>
                    </a:lnTo>
                    <a:lnTo>
                      <a:pt x="982" y="11"/>
                    </a:lnTo>
                    <a:lnTo>
                      <a:pt x="984" y="11"/>
                    </a:lnTo>
                    <a:lnTo>
                      <a:pt x="987" y="11"/>
                    </a:lnTo>
                    <a:lnTo>
                      <a:pt x="989" y="10"/>
                    </a:lnTo>
                    <a:lnTo>
                      <a:pt x="991" y="10"/>
                    </a:lnTo>
                    <a:lnTo>
                      <a:pt x="994" y="10"/>
                    </a:lnTo>
                    <a:lnTo>
                      <a:pt x="996" y="10"/>
                    </a:lnTo>
                    <a:lnTo>
                      <a:pt x="999" y="9"/>
                    </a:lnTo>
                    <a:lnTo>
                      <a:pt x="1000" y="9"/>
                    </a:lnTo>
                    <a:lnTo>
                      <a:pt x="1003" y="9"/>
                    </a:lnTo>
                    <a:lnTo>
                      <a:pt x="1005" y="9"/>
                    </a:lnTo>
                    <a:lnTo>
                      <a:pt x="1007" y="9"/>
                    </a:lnTo>
                    <a:lnTo>
                      <a:pt x="1009" y="9"/>
                    </a:lnTo>
                    <a:lnTo>
                      <a:pt x="1011" y="8"/>
                    </a:lnTo>
                    <a:lnTo>
                      <a:pt x="1013" y="8"/>
                    </a:lnTo>
                    <a:lnTo>
                      <a:pt x="1015" y="8"/>
                    </a:lnTo>
                    <a:lnTo>
                      <a:pt x="1017" y="8"/>
                    </a:lnTo>
                    <a:lnTo>
                      <a:pt x="1019" y="8"/>
                    </a:lnTo>
                    <a:lnTo>
                      <a:pt x="1021" y="8"/>
                    </a:lnTo>
                    <a:lnTo>
                      <a:pt x="1022" y="7"/>
                    </a:lnTo>
                    <a:lnTo>
                      <a:pt x="1024" y="7"/>
                    </a:lnTo>
                    <a:lnTo>
                      <a:pt x="1026" y="7"/>
                    </a:lnTo>
                    <a:lnTo>
                      <a:pt x="1027" y="7"/>
                    </a:lnTo>
                    <a:lnTo>
                      <a:pt x="1029" y="6"/>
                    </a:lnTo>
                    <a:lnTo>
                      <a:pt x="1030" y="6"/>
                    </a:lnTo>
                    <a:lnTo>
                      <a:pt x="1032" y="6"/>
                    </a:lnTo>
                    <a:lnTo>
                      <a:pt x="1033" y="6"/>
                    </a:lnTo>
                    <a:lnTo>
                      <a:pt x="1035" y="6"/>
                    </a:lnTo>
                    <a:lnTo>
                      <a:pt x="1036" y="6"/>
                    </a:lnTo>
                    <a:lnTo>
                      <a:pt x="1038" y="5"/>
                    </a:lnTo>
                    <a:lnTo>
                      <a:pt x="1039" y="5"/>
                    </a:lnTo>
                    <a:lnTo>
                      <a:pt x="1040" y="5"/>
                    </a:lnTo>
                    <a:lnTo>
                      <a:pt x="1041" y="5"/>
                    </a:lnTo>
                    <a:lnTo>
                      <a:pt x="1042" y="5"/>
                    </a:lnTo>
                    <a:lnTo>
                      <a:pt x="1043" y="5"/>
                    </a:lnTo>
                    <a:lnTo>
                      <a:pt x="1044" y="4"/>
                    </a:lnTo>
                    <a:lnTo>
                      <a:pt x="1045" y="4"/>
                    </a:lnTo>
                    <a:lnTo>
                      <a:pt x="1046" y="4"/>
                    </a:lnTo>
                    <a:lnTo>
                      <a:pt x="1047" y="3"/>
                    </a:lnTo>
                    <a:lnTo>
                      <a:pt x="1048" y="3"/>
                    </a:lnTo>
                    <a:lnTo>
                      <a:pt x="1049" y="3"/>
                    </a:lnTo>
                    <a:lnTo>
                      <a:pt x="1050" y="3"/>
                    </a:lnTo>
                    <a:lnTo>
                      <a:pt x="1051" y="3"/>
                    </a:lnTo>
                    <a:lnTo>
                      <a:pt x="1052" y="2"/>
                    </a:lnTo>
                    <a:lnTo>
                      <a:pt x="1053" y="2"/>
                    </a:lnTo>
                    <a:lnTo>
                      <a:pt x="1054" y="2"/>
                    </a:lnTo>
                    <a:lnTo>
                      <a:pt x="1055" y="2"/>
                    </a:lnTo>
                    <a:lnTo>
                      <a:pt x="1055" y="1"/>
                    </a:lnTo>
                    <a:lnTo>
                      <a:pt x="1056" y="1"/>
                    </a:lnTo>
                    <a:lnTo>
                      <a:pt x="1056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95" name="Freeform 30"/>
              <p:cNvSpPr>
                <a:spLocks/>
              </p:cNvSpPr>
              <p:nvPr/>
            </p:nvSpPr>
            <p:spPr bwMode="auto">
              <a:xfrm>
                <a:off x="1230" y="2426"/>
                <a:ext cx="3207" cy="0"/>
              </a:xfrm>
              <a:custGeom>
                <a:avLst/>
                <a:gdLst>
                  <a:gd name="T0" fmla="*/ 5620 w 1094"/>
                  <a:gd name="T1" fmla="*/ 11438 w 1094"/>
                  <a:gd name="T2" fmla="*/ 39425 w 1094"/>
                  <a:gd name="T3" fmla="*/ 65345 w 1094"/>
                  <a:gd name="T4" fmla="*/ 104116 w 1094"/>
                  <a:gd name="T5" fmla="*/ 152429 w 1094"/>
                  <a:gd name="T6" fmla="*/ 206318 w 1094"/>
                  <a:gd name="T7" fmla="*/ 273372 w 1094"/>
                  <a:gd name="T8" fmla="*/ 349578 w 1094"/>
                  <a:gd name="T9" fmla="*/ 431394 w 1094"/>
                  <a:gd name="T10" fmla="*/ 517148 w 1094"/>
                  <a:gd name="T11" fmla="*/ 621258 w 1094"/>
                  <a:gd name="T12" fmla="*/ 730994 w 1094"/>
                  <a:gd name="T13" fmla="*/ 850347 w 1094"/>
                  <a:gd name="T14" fmla="*/ 976523 w 1094"/>
                  <a:gd name="T15" fmla="*/ 1106661 w 1094"/>
                  <a:gd name="T16" fmla="*/ 1254054 w 1094"/>
                  <a:gd name="T17" fmla="*/ 1400565 w 1094"/>
                  <a:gd name="T18" fmla="*/ 1553422 w 1094"/>
                  <a:gd name="T19" fmla="*/ 1717067 w 1094"/>
                  <a:gd name="T20" fmla="*/ 1880932 w 1094"/>
                  <a:gd name="T21" fmla="*/ 2049818 w 1094"/>
                  <a:gd name="T22" fmla="*/ 2230588 w 1094"/>
                  <a:gd name="T23" fmla="*/ 2405006 w 1094"/>
                  <a:gd name="T24" fmla="*/ 2585999 w 1094"/>
                  <a:gd name="T25" fmla="*/ 2770018 w 1094"/>
                  <a:gd name="T26" fmla="*/ 2950135 w 1094"/>
                  <a:gd name="T27" fmla="*/ 3136097 w 1094"/>
                  <a:gd name="T28" fmla="*/ 3315079 w 1094"/>
                  <a:gd name="T29" fmla="*/ 3495196 w 1094"/>
                  <a:gd name="T30" fmla="*/ 3676189 w 1094"/>
                  <a:gd name="T31" fmla="*/ 3856306 w 1094"/>
                  <a:gd name="T32" fmla="*/ 4023850 w 1094"/>
                  <a:gd name="T33" fmla="*/ 4192686 w 1094"/>
                  <a:gd name="T34" fmla="*/ 4356319 w 1094"/>
                  <a:gd name="T35" fmla="*/ 4509411 w 1094"/>
                  <a:gd name="T36" fmla="*/ 4661591 w 1094"/>
                  <a:gd name="T37" fmla="*/ 4805073 w 1094"/>
                  <a:gd name="T38" fmla="*/ 4946650 w 1094"/>
                  <a:gd name="T39" fmla="*/ 5076762 w 1094"/>
                  <a:gd name="T40" fmla="*/ 5197353 w 1094"/>
                  <a:gd name="T41" fmla="*/ 5305166 w 1094"/>
                  <a:gd name="T42" fmla="*/ 5409962 w 1094"/>
                  <a:gd name="T43" fmla="*/ 5508236 w 1094"/>
                  <a:gd name="T44" fmla="*/ 5590052 w 1094"/>
                  <a:gd name="T45" fmla="*/ 5671869 w 1094"/>
                  <a:gd name="T46" fmla="*/ 5737240 w 1094"/>
                  <a:gd name="T47" fmla="*/ 5796317 w 1094"/>
                  <a:gd name="T48" fmla="*/ 5846975 w 1094"/>
                  <a:gd name="T49" fmla="*/ 5889651 w 1094"/>
                  <a:gd name="T50" fmla="*/ 5923172 w 1094"/>
                  <a:gd name="T51" fmla="*/ 5943558 w 1094"/>
                  <a:gd name="T52" fmla="*/ 5960029 w 1094"/>
                  <a:gd name="T53" fmla="*/ 5965875 w 109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94"/>
                  <a:gd name="T109" fmla="*/ 1094 w 1094"/>
                </a:gdLst>
                <a:ahLst/>
                <a:cxnLst>
                  <a:cxn ang="T54">
                    <a:pos x="T0" y="0"/>
                  </a:cxn>
                  <a:cxn ang="T55">
                    <a:pos x="T1" y="0"/>
                  </a:cxn>
                  <a:cxn ang="T56">
                    <a:pos x="T2" y="0"/>
                  </a:cxn>
                  <a:cxn ang="T57">
                    <a:pos x="T3" y="0"/>
                  </a:cxn>
                  <a:cxn ang="T58">
                    <a:pos x="T4" y="0"/>
                  </a:cxn>
                  <a:cxn ang="T59">
                    <a:pos x="T5" y="0"/>
                  </a:cxn>
                  <a:cxn ang="T60">
                    <a:pos x="T6" y="0"/>
                  </a:cxn>
                  <a:cxn ang="T61">
                    <a:pos x="T7" y="0"/>
                  </a:cxn>
                  <a:cxn ang="T62">
                    <a:pos x="T8" y="0"/>
                  </a:cxn>
                  <a:cxn ang="T63">
                    <a:pos x="T9" y="0"/>
                  </a:cxn>
                  <a:cxn ang="T64">
                    <a:pos x="T10" y="0"/>
                  </a:cxn>
                  <a:cxn ang="T65">
                    <a:pos x="T11" y="0"/>
                  </a:cxn>
                  <a:cxn ang="T66">
                    <a:pos x="T12" y="0"/>
                  </a:cxn>
                  <a:cxn ang="T67">
                    <a:pos x="T13" y="0"/>
                  </a:cxn>
                  <a:cxn ang="T68">
                    <a:pos x="T14" y="0"/>
                  </a:cxn>
                  <a:cxn ang="T69">
                    <a:pos x="T15" y="0"/>
                  </a:cxn>
                  <a:cxn ang="T70">
                    <a:pos x="T16" y="0"/>
                  </a:cxn>
                  <a:cxn ang="T71">
                    <a:pos x="T17" y="0"/>
                  </a:cxn>
                  <a:cxn ang="T72">
                    <a:pos x="T18" y="0"/>
                  </a:cxn>
                  <a:cxn ang="T73">
                    <a:pos x="T19" y="0"/>
                  </a:cxn>
                  <a:cxn ang="T74">
                    <a:pos x="T20" y="0"/>
                  </a:cxn>
                  <a:cxn ang="T75">
                    <a:pos x="T21" y="0"/>
                  </a:cxn>
                  <a:cxn ang="T76">
                    <a:pos x="T22" y="0"/>
                  </a:cxn>
                  <a:cxn ang="T77">
                    <a:pos x="T23" y="0"/>
                  </a:cxn>
                  <a:cxn ang="T78">
                    <a:pos x="T24" y="0"/>
                  </a:cxn>
                  <a:cxn ang="T79">
                    <a:pos x="T25" y="0"/>
                  </a:cxn>
                  <a:cxn ang="T80">
                    <a:pos x="T26" y="0"/>
                  </a:cxn>
                  <a:cxn ang="T81">
                    <a:pos x="T27" y="0"/>
                  </a:cxn>
                  <a:cxn ang="T82">
                    <a:pos x="T28" y="0"/>
                  </a:cxn>
                  <a:cxn ang="T83">
                    <a:pos x="T29" y="0"/>
                  </a:cxn>
                  <a:cxn ang="T84">
                    <a:pos x="T30" y="0"/>
                  </a:cxn>
                  <a:cxn ang="T85">
                    <a:pos x="T31" y="0"/>
                  </a:cxn>
                  <a:cxn ang="T86">
                    <a:pos x="T32" y="0"/>
                  </a:cxn>
                  <a:cxn ang="T87">
                    <a:pos x="T33" y="0"/>
                  </a:cxn>
                  <a:cxn ang="T88">
                    <a:pos x="T34" y="0"/>
                  </a:cxn>
                  <a:cxn ang="T89">
                    <a:pos x="T35" y="0"/>
                  </a:cxn>
                  <a:cxn ang="T90">
                    <a:pos x="T36" y="0"/>
                  </a:cxn>
                  <a:cxn ang="T91">
                    <a:pos x="T37" y="0"/>
                  </a:cxn>
                  <a:cxn ang="T92">
                    <a:pos x="T38" y="0"/>
                  </a:cxn>
                  <a:cxn ang="T93">
                    <a:pos x="T39" y="0"/>
                  </a:cxn>
                  <a:cxn ang="T94">
                    <a:pos x="T40" y="0"/>
                  </a:cxn>
                  <a:cxn ang="T95">
                    <a:pos x="T41" y="0"/>
                  </a:cxn>
                  <a:cxn ang="T96">
                    <a:pos x="T42" y="0"/>
                  </a:cxn>
                  <a:cxn ang="T97">
                    <a:pos x="T43" y="0"/>
                  </a:cxn>
                  <a:cxn ang="T98">
                    <a:pos x="T44" y="0"/>
                  </a:cxn>
                  <a:cxn ang="T99">
                    <a:pos x="T45" y="0"/>
                  </a:cxn>
                  <a:cxn ang="T100">
                    <a:pos x="T46" y="0"/>
                  </a:cxn>
                  <a:cxn ang="T101">
                    <a:pos x="T47" y="0"/>
                  </a:cxn>
                  <a:cxn ang="T102">
                    <a:pos x="T48" y="0"/>
                  </a:cxn>
                  <a:cxn ang="T103">
                    <a:pos x="T49" y="0"/>
                  </a:cxn>
                  <a:cxn ang="T104">
                    <a:pos x="T50" y="0"/>
                  </a:cxn>
                  <a:cxn ang="T105">
                    <a:pos x="T51" y="0"/>
                  </a:cxn>
                  <a:cxn ang="T106">
                    <a:pos x="T52" y="0"/>
                  </a:cxn>
                  <a:cxn ang="T107">
                    <a:pos x="T53" y="0"/>
                  </a:cxn>
                </a:cxnLst>
                <a:rect l="T108" t="0" r="T109" b="0"/>
                <a:pathLst>
                  <a:path w="109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9" y="0"/>
                    </a:lnTo>
                    <a:lnTo>
                      <a:pt x="61" y="0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6" y="0"/>
                    </a:lnTo>
                    <a:lnTo>
                      <a:pt x="79" y="0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7" y="0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5" y="0"/>
                    </a:lnTo>
                    <a:lnTo>
                      <a:pt x="98" y="0"/>
                    </a:lnTo>
                    <a:lnTo>
                      <a:pt x="101" y="0"/>
                    </a:lnTo>
                    <a:lnTo>
                      <a:pt x="104" y="0"/>
                    </a:lnTo>
                    <a:lnTo>
                      <a:pt x="108" y="0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18" y="0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7" y="0"/>
                    </a:lnTo>
                    <a:lnTo>
                      <a:pt x="131" y="0"/>
                    </a:lnTo>
                    <a:lnTo>
                      <a:pt x="134" y="0"/>
                    </a:lnTo>
                    <a:lnTo>
                      <a:pt x="138" y="0"/>
                    </a:lnTo>
                    <a:lnTo>
                      <a:pt x="141" y="0"/>
                    </a:lnTo>
                    <a:lnTo>
                      <a:pt x="145" y="0"/>
                    </a:lnTo>
                    <a:lnTo>
                      <a:pt x="149" y="0"/>
                    </a:lnTo>
                    <a:lnTo>
                      <a:pt x="152" y="0"/>
                    </a:lnTo>
                    <a:lnTo>
                      <a:pt x="156" y="0"/>
                    </a:lnTo>
                    <a:lnTo>
                      <a:pt x="160" y="0"/>
                    </a:lnTo>
                    <a:lnTo>
                      <a:pt x="163" y="0"/>
                    </a:lnTo>
                    <a:lnTo>
                      <a:pt x="167" y="0"/>
                    </a:lnTo>
                    <a:lnTo>
                      <a:pt x="171" y="0"/>
                    </a:lnTo>
                    <a:lnTo>
                      <a:pt x="175" y="0"/>
                    </a:lnTo>
                    <a:lnTo>
                      <a:pt x="179" y="0"/>
                    </a:lnTo>
                    <a:lnTo>
                      <a:pt x="183" y="0"/>
                    </a:lnTo>
                    <a:lnTo>
                      <a:pt x="187" y="0"/>
                    </a:lnTo>
                    <a:lnTo>
                      <a:pt x="191" y="0"/>
                    </a:lnTo>
                    <a:lnTo>
                      <a:pt x="195" y="0"/>
                    </a:lnTo>
                    <a:lnTo>
                      <a:pt x="199" y="0"/>
                    </a:lnTo>
                    <a:lnTo>
                      <a:pt x="203" y="0"/>
                    </a:lnTo>
                    <a:lnTo>
                      <a:pt x="208" y="0"/>
                    </a:lnTo>
                    <a:lnTo>
                      <a:pt x="212" y="0"/>
                    </a:lnTo>
                    <a:lnTo>
                      <a:pt x="217" y="0"/>
                    </a:lnTo>
                    <a:lnTo>
                      <a:pt x="221" y="0"/>
                    </a:lnTo>
                    <a:lnTo>
                      <a:pt x="225" y="0"/>
                    </a:lnTo>
                    <a:lnTo>
                      <a:pt x="230" y="0"/>
                    </a:lnTo>
                    <a:lnTo>
                      <a:pt x="234" y="0"/>
                    </a:lnTo>
                    <a:lnTo>
                      <a:pt x="239" y="0"/>
                    </a:lnTo>
                    <a:lnTo>
                      <a:pt x="243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57" y="0"/>
                    </a:lnTo>
                    <a:lnTo>
                      <a:pt x="262" y="0"/>
                    </a:lnTo>
                    <a:lnTo>
                      <a:pt x="266" y="0"/>
                    </a:lnTo>
                    <a:lnTo>
                      <a:pt x="271" y="0"/>
                    </a:lnTo>
                    <a:lnTo>
                      <a:pt x="275" y="0"/>
                    </a:lnTo>
                    <a:lnTo>
                      <a:pt x="280" y="0"/>
                    </a:lnTo>
                    <a:lnTo>
                      <a:pt x="285" y="0"/>
                    </a:lnTo>
                    <a:lnTo>
                      <a:pt x="290" y="0"/>
                    </a:lnTo>
                    <a:lnTo>
                      <a:pt x="295" y="0"/>
                    </a:lnTo>
                    <a:lnTo>
                      <a:pt x="300" y="0"/>
                    </a:lnTo>
                    <a:lnTo>
                      <a:pt x="305" y="0"/>
                    </a:lnTo>
                    <a:lnTo>
                      <a:pt x="310" y="0"/>
                    </a:lnTo>
                    <a:lnTo>
                      <a:pt x="315" y="0"/>
                    </a:lnTo>
                    <a:lnTo>
                      <a:pt x="320" y="0"/>
                    </a:lnTo>
                    <a:lnTo>
                      <a:pt x="325" y="0"/>
                    </a:lnTo>
                    <a:lnTo>
                      <a:pt x="330" y="0"/>
                    </a:lnTo>
                    <a:lnTo>
                      <a:pt x="335" y="0"/>
                    </a:lnTo>
                    <a:lnTo>
                      <a:pt x="340" y="0"/>
                    </a:lnTo>
                    <a:lnTo>
                      <a:pt x="345" y="0"/>
                    </a:lnTo>
                    <a:lnTo>
                      <a:pt x="350" y="0"/>
                    </a:lnTo>
                    <a:lnTo>
                      <a:pt x="356" y="0"/>
                    </a:lnTo>
                    <a:lnTo>
                      <a:pt x="361" y="0"/>
                    </a:lnTo>
                    <a:lnTo>
                      <a:pt x="366" y="0"/>
                    </a:lnTo>
                    <a:lnTo>
                      <a:pt x="371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7" y="0"/>
                    </a:lnTo>
                    <a:lnTo>
                      <a:pt x="392" y="0"/>
                    </a:lnTo>
                    <a:lnTo>
                      <a:pt x="398" y="0"/>
                    </a:lnTo>
                    <a:lnTo>
                      <a:pt x="403" y="0"/>
                    </a:lnTo>
                    <a:lnTo>
                      <a:pt x="409" y="0"/>
                    </a:lnTo>
                    <a:lnTo>
                      <a:pt x="414" y="0"/>
                    </a:lnTo>
                    <a:lnTo>
                      <a:pt x="419" y="0"/>
                    </a:lnTo>
                    <a:lnTo>
                      <a:pt x="425" y="0"/>
                    </a:lnTo>
                    <a:lnTo>
                      <a:pt x="430" y="0"/>
                    </a:lnTo>
                    <a:lnTo>
                      <a:pt x="436" y="0"/>
                    </a:lnTo>
                    <a:lnTo>
                      <a:pt x="441" y="0"/>
                    </a:lnTo>
                    <a:lnTo>
                      <a:pt x="446" y="0"/>
                    </a:lnTo>
                    <a:lnTo>
                      <a:pt x="452" y="0"/>
                    </a:lnTo>
                    <a:lnTo>
                      <a:pt x="458" y="0"/>
                    </a:lnTo>
                    <a:lnTo>
                      <a:pt x="463" y="0"/>
                    </a:lnTo>
                    <a:lnTo>
                      <a:pt x="469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5" y="0"/>
                    </a:lnTo>
                    <a:lnTo>
                      <a:pt x="491" y="0"/>
                    </a:lnTo>
                    <a:lnTo>
                      <a:pt x="497" y="0"/>
                    </a:lnTo>
                    <a:lnTo>
                      <a:pt x="502" y="0"/>
                    </a:lnTo>
                    <a:lnTo>
                      <a:pt x="508" y="0"/>
                    </a:lnTo>
                    <a:lnTo>
                      <a:pt x="513" y="0"/>
                    </a:lnTo>
                    <a:lnTo>
                      <a:pt x="519" y="0"/>
                    </a:lnTo>
                    <a:lnTo>
                      <a:pt x="524" y="0"/>
                    </a:lnTo>
                    <a:lnTo>
                      <a:pt x="530" y="0"/>
                    </a:lnTo>
                    <a:lnTo>
                      <a:pt x="536" y="0"/>
                    </a:lnTo>
                    <a:lnTo>
                      <a:pt x="541" y="0"/>
                    </a:lnTo>
                    <a:lnTo>
                      <a:pt x="547" y="0"/>
                    </a:lnTo>
                    <a:lnTo>
                      <a:pt x="553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69" y="0"/>
                    </a:lnTo>
                    <a:lnTo>
                      <a:pt x="575" y="0"/>
                    </a:lnTo>
                    <a:lnTo>
                      <a:pt x="580" y="0"/>
                    </a:lnTo>
                    <a:lnTo>
                      <a:pt x="586" y="0"/>
                    </a:lnTo>
                    <a:lnTo>
                      <a:pt x="592" y="0"/>
                    </a:lnTo>
                    <a:lnTo>
                      <a:pt x="597" y="0"/>
                    </a:lnTo>
                    <a:lnTo>
                      <a:pt x="603" y="0"/>
                    </a:lnTo>
                    <a:lnTo>
                      <a:pt x="608" y="0"/>
                    </a:lnTo>
                    <a:lnTo>
                      <a:pt x="614" y="0"/>
                    </a:lnTo>
                    <a:lnTo>
                      <a:pt x="620" y="0"/>
                    </a:lnTo>
                    <a:lnTo>
                      <a:pt x="625" y="0"/>
                    </a:lnTo>
                    <a:lnTo>
                      <a:pt x="631" y="0"/>
                    </a:lnTo>
                    <a:lnTo>
                      <a:pt x="636" y="0"/>
                    </a:lnTo>
                    <a:lnTo>
                      <a:pt x="641" y="0"/>
                    </a:lnTo>
                    <a:lnTo>
                      <a:pt x="647" y="0"/>
                    </a:lnTo>
                    <a:lnTo>
                      <a:pt x="653" y="0"/>
                    </a:lnTo>
                    <a:lnTo>
                      <a:pt x="658" y="0"/>
                    </a:lnTo>
                    <a:lnTo>
                      <a:pt x="664" y="0"/>
                    </a:lnTo>
                    <a:lnTo>
                      <a:pt x="669" y="0"/>
                    </a:lnTo>
                    <a:lnTo>
                      <a:pt x="674" y="0"/>
                    </a:lnTo>
                    <a:lnTo>
                      <a:pt x="680" y="0"/>
                    </a:lnTo>
                    <a:lnTo>
                      <a:pt x="685" y="0"/>
                    </a:lnTo>
                    <a:lnTo>
                      <a:pt x="691" y="0"/>
                    </a:lnTo>
                    <a:lnTo>
                      <a:pt x="696" y="0"/>
                    </a:lnTo>
                    <a:lnTo>
                      <a:pt x="701" y="0"/>
                    </a:lnTo>
                    <a:lnTo>
                      <a:pt x="707" y="0"/>
                    </a:lnTo>
                    <a:lnTo>
                      <a:pt x="712" y="0"/>
                    </a:lnTo>
                    <a:lnTo>
                      <a:pt x="717" y="0"/>
                    </a:lnTo>
                    <a:lnTo>
                      <a:pt x="722" y="0"/>
                    </a:lnTo>
                    <a:lnTo>
                      <a:pt x="728" y="0"/>
                    </a:lnTo>
                    <a:lnTo>
                      <a:pt x="733" y="0"/>
                    </a:lnTo>
                    <a:lnTo>
                      <a:pt x="738" y="0"/>
                    </a:lnTo>
                    <a:lnTo>
                      <a:pt x="743" y="0"/>
                    </a:lnTo>
                    <a:lnTo>
                      <a:pt x="749" y="0"/>
                    </a:lnTo>
                    <a:lnTo>
                      <a:pt x="754" y="0"/>
                    </a:lnTo>
                    <a:lnTo>
                      <a:pt x="759" y="0"/>
                    </a:lnTo>
                    <a:lnTo>
                      <a:pt x="764" y="0"/>
                    </a:lnTo>
                    <a:lnTo>
                      <a:pt x="769" y="0"/>
                    </a:lnTo>
                    <a:lnTo>
                      <a:pt x="774" y="0"/>
                    </a:lnTo>
                    <a:lnTo>
                      <a:pt x="779" y="0"/>
                    </a:lnTo>
                    <a:lnTo>
                      <a:pt x="784" y="0"/>
                    </a:lnTo>
                    <a:lnTo>
                      <a:pt x="789" y="0"/>
                    </a:lnTo>
                    <a:lnTo>
                      <a:pt x="794" y="0"/>
                    </a:lnTo>
                    <a:lnTo>
                      <a:pt x="799" y="0"/>
                    </a:lnTo>
                    <a:lnTo>
                      <a:pt x="804" y="0"/>
                    </a:lnTo>
                    <a:lnTo>
                      <a:pt x="809" y="0"/>
                    </a:lnTo>
                    <a:lnTo>
                      <a:pt x="814" y="0"/>
                    </a:lnTo>
                    <a:lnTo>
                      <a:pt x="818" y="0"/>
                    </a:lnTo>
                    <a:lnTo>
                      <a:pt x="823" y="0"/>
                    </a:lnTo>
                    <a:lnTo>
                      <a:pt x="827" y="0"/>
                    </a:lnTo>
                    <a:lnTo>
                      <a:pt x="832" y="0"/>
                    </a:lnTo>
                    <a:lnTo>
                      <a:pt x="837" y="0"/>
                    </a:lnTo>
                    <a:lnTo>
                      <a:pt x="842" y="0"/>
                    </a:lnTo>
                    <a:lnTo>
                      <a:pt x="846" y="0"/>
                    </a:lnTo>
                    <a:lnTo>
                      <a:pt x="851" y="0"/>
                    </a:lnTo>
                    <a:lnTo>
                      <a:pt x="855" y="0"/>
                    </a:lnTo>
                    <a:lnTo>
                      <a:pt x="860" y="0"/>
                    </a:lnTo>
                    <a:lnTo>
                      <a:pt x="864" y="0"/>
                    </a:lnTo>
                    <a:lnTo>
                      <a:pt x="869" y="0"/>
                    </a:lnTo>
                    <a:lnTo>
                      <a:pt x="873" y="0"/>
                    </a:lnTo>
                    <a:lnTo>
                      <a:pt x="877" y="0"/>
                    </a:lnTo>
                    <a:lnTo>
                      <a:pt x="881" y="0"/>
                    </a:lnTo>
                    <a:lnTo>
                      <a:pt x="886" y="0"/>
                    </a:lnTo>
                    <a:lnTo>
                      <a:pt x="890" y="0"/>
                    </a:lnTo>
                    <a:lnTo>
                      <a:pt x="895" y="0"/>
                    </a:lnTo>
                    <a:lnTo>
                      <a:pt x="898" y="0"/>
                    </a:lnTo>
                    <a:lnTo>
                      <a:pt x="902" y="0"/>
                    </a:lnTo>
                    <a:lnTo>
                      <a:pt x="907" y="0"/>
                    </a:lnTo>
                    <a:lnTo>
                      <a:pt x="911" y="0"/>
                    </a:lnTo>
                    <a:lnTo>
                      <a:pt x="915" y="0"/>
                    </a:lnTo>
                    <a:lnTo>
                      <a:pt x="919" y="0"/>
                    </a:lnTo>
                    <a:lnTo>
                      <a:pt x="923" y="0"/>
                    </a:lnTo>
                    <a:lnTo>
                      <a:pt x="926" y="0"/>
                    </a:lnTo>
                    <a:lnTo>
                      <a:pt x="931" y="0"/>
                    </a:lnTo>
                    <a:lnTo>
                      <a:pt x="934" y="0"/>
                    </a:lnTo>
                    <a:lnTo>
                      <a:pt x="938" y="0"/>
                    </a:lnTo>
                    <a:lnTo>
                      <a:pt x="941" y="0"/>
                    </a:lnTo>
                    <a:lnTo>
                      <a:pt x="945" y="0"/>
                    </a:lnTo>
                    <a:lnTo>
                      <a:pt x="949" y="0"/>
                    </a:lnTo>
                    <a:lnTo>
                      <a:pt x="953" y="0"/>
                    </a:lnTo>
                    <a:lnTo>
                      <a:pt x="956" y="0"/>
                    </a:lnTo>
                    <a:lnTo>
                      <a:pt x="959" y="0"/>
                    </a:lnTo>
                    <a:lnTo>
                      <a:pt x="963" y="0"/>
                    </a:lnTo>
                    <a:lnTo>
                      <a:pt x="967" y="0"/>
                    </a:lnTo>
                    <a:lnTo>
                      <a:pt x="970" y="0"/>
                    </a:lnTo>
                    <a:lnTo>
                      <a:pt x="973" y="0"/>
                    </a:lnTo>
                    <a:lnTo>
                      <a:pt x="976" y="0"/>
                    </a:lnTo>
                    <a:lnTo>
                      <a:pt x="980" y="0"/>
                    </a:lnTo>
                    <a:lnTo>
                      <a:pt x="983" y="0"/>
                    </a:lnTo>
                    <a:lnTo>
                      <a:pt x="986" y="0"/>
                    </a:lnTo>
                    <a:lnTo>
                      <a:pt x="989" y="0"/>
                    </a:lnTo>
                    <a:lnTo>
                      <a:pt x="992" y="0"/>
                    </a:lnTo>
                    <a:lnTo>
                      <a:pt x="995" y="0"/>
                    </a:lnTo>
                    <a:lnTo>
                      <a:pt x="998" y="0"/>
                    </a:lnTo>
                    <a:lnTo>
                      <a:pt x="1001" y="0"/>
                    </a:lnTo>
                    <a:lnTo>
                      <a:pt x="1004" y="0"/>
                    </a:lnTo>
                    <a:lnTo>
                      <a:pt x="1007" y="0"/>
                    </a:lnTo>
                    <a:lnTo>
                      <a:pt x="1010" y="0"/>
                    </a:lnTo>
                    <a:lnTo>
                      <a:pt x="1012" y="0"/>
                    </a:lnTo>
                    <a:lnTo>
                      <a:pt x="1015" y="0"/>
                    </a:lnTo>
                    <a:lnTo>
                      <a:pt x="1018" y="0"/>
                    </a:lnTo>
                    <a:lnTo>
                      <a:pt x="1021" y="0"/>
                    </a:lnTo>
                    <a:lnTo>
                      <a:pt x="1023" y="0"/>
                    </a:lnTo>
                    <a:lnTo>
                      <a:pt x="1025" y="0"/>
                    </a:lnTo>
                    <a:lnTo>
                      <a:pt x="1028" y="0"/>
                    </a:lnTo>
                    <a:lnTo>
                      <a:pt x="1030" y="0"/>
                    </a:lnTo>
                    <a:lnTo>
                      <a:pt x="1033" y="0"/>
                    </a:lnTo>
                    <a:lnTo>
                      <a:pt x="1035" y="0"/>
                    </a:lnTo>
                    <a:lnTo>
                      <a:pt x="1037" y="0"/>
                    </a:lnTo>
                    <a:lnTo>
                      <a:pt x="1040" y="0"/>
                    </a:lnTo>
                    <a:lnTo>
                      <a:pt x="1042" y="0"/>
                    </a:lnTo>
                    <a:lnTo>
                      <a:pt x="1044" y="0"/>
                    </a:lnTo>
                    <a:lnTo>
                      <a:pt x="1046" y="0"/>
                    </a:lnTo>
                    <a:lnTo>
                      <a:pt x="1048" y="0"/>
                    </a:lnTo>
                    <a:lnTo>
                      <a:pt x="1051" y="0"/>
                    </a:lnTo>
                    <a:lnTo>
                      <a:pt x="1052" y="0"/>
                    </a:lnTo>
                    <a:lnTo>
                      <a:pt x="1054" y="0"/>
                    </a:lnTo>
                    <a:lnTo>
                      <a:pt x="1056" y="0"/>
                    </a:lnTo>
                    <a:lnTo>
                      <a:pt x="1058" y="0"/>
                    </a:lnTo>
                    <a:lnTo>
                      <a:pt x="1060" y="0"/>
                    </a:lnTo>
                    <a:lnTo>
                      <a:pt x="1061" y="0"/>
                    </a:lnTo>
                    <a:lnTo>
                      <a:pt x="1063" y="0"/>
                    </a:lnTo>
                    <a:lnTo>
                      <a:pt x="1065" y="0"/>
                    </a:lnTo>
                    <a:lnTo>
                      <a:pt x="1066" y="0"/>
                    </a:lnTo>
                    <a:lnTo>
                      <a:pt x="1068" y="0"/>
                    </a:lnTo>
                    <a:lnTo>
                      <a:pt x="1069" y="0"/>
                    </a:lnTo>
                    <a:lnTo>
                      <a:pt x="1071" y="0"/>
                    </a:lnTo>
                    <a:lnTo>
                      <a:pt x="1072" y="0"/>
                    </a:lnTo>
                    <a:lnTo>
                      <a:pt x="1074" y="0"/>
                    </a:lnTo>
                    <a:lnTo>
                      <a:pt x="1075" y="0"/>
                    </a:lnTo>
                    <a:lnTo>
                      <a:pt x="1076" y="0"/>
                    </a:lnTo>
                    <a:lnTo>
                      <a:pt x="1078" y="0"/>
                    </a:lnTo>
                    <a:lnTo>
                      <a:pt x="1079" y="0"/>
                    </a:lnTo>
                    <a:lnTo>
                      <a:pt x="1080" y="0"/>
                    </a:lnTo>
                    <a:lnTo>
                      <a:pt x="1081" y="0"/>
                    </a:lnTo>
                    <a:lnTo>
                      <a:pt x="1082" y="0"/>
                    </a:lnTo>
                    <a:lnTo>
                      <a:pt x="1083" y="0"/>
                    </a:lnTo>
                    <a:lnTo>
                      <a:pt x="1084" y="0"/>
                    </a:lnTo>
                    <a:lnTo>
                      <a:pt x="1085" y="0"/>
                    </a:lnTo>
                    <a:lnTo>
                      <a:pt x="1086" y="0"/>
                    </a:lnTo>
                    <a:lnTo>
                      <a:pt x="1087" y="0"/>
                    </a:lnTo>
                    <a:lnTo>
                      <a:pt x="1088" y="0"/>
                    </a:lnTo>
                    <a:lnTo>
                      <a:pt x="1089" y="0"/>
                    </a:lnTo>
                    <a:lnTo>
                      <a:pt x="1090" y="0"/>
                    </a:lnTo>
                    <a:lnTo>
                      <a:pt x="1091" y="0"/>
                    </a:lnTo>
                    <a:lnTo>
                      <a:pt x="1092" y="0"/>
                    </a:lnTo>
                    <a:lnTo>
                      <a:pt x="1093" y="0"/>
                    </a:lnTo>
                    <a:lnTo>
                      <a:pt x="1094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96" name="Freeform 31"/>
              <p:cNvSpPr>
                <a:spLocks/>
              </p:cNvSpPr>
              <p:nvPr/>
            </p:nvSpPr>
            <p:spPr bwMode="auto">
              <a:xfrm>
                <a:off x="1286" y="1945"/>
                <a:ext cx="3095" cy="65"/>
              </a:xfrm>
              <a:custGeom>
                <a:avLst/>
                <a:gdLst>
                  <a:gd name="T0" fmla="*/ 0 w 1056"/>
                  <a:gd name="T1" fmla="*/ 121757 h 22"/>
                  <a:gd name="T2" fmla="*/ 16466 w 1056"/>
                  <a:gd name="T3" fmla="*/ 115750 h 22"/>
                  <a:gd name="T4" fmla="*/ 39326 w 1056"/>
                  <a:gd name="T5" fmla="*/ 109868 h 22"/>
                  <a:gd name="T6" fmla="*/ 70317 w 1056"/>
                  <a:gd name="T7" fmla="*/ 104482 h 22"/>
                  <a:gd name="T8" fmla="*/ 109644 w 1056"/>
                  <a:gd name="T9" fmla="*/ 98372 h 22"/>
                  <a:gd name="T10" fmla="*/ 152018 w 1056"/>
                  <a:gd name="T11" fmla="*/ 86482 h 22"/>
                  <a:gd name="T12" fmla="*/ 211709 w 1056"/>
                  <a:gd name="T13" fmla="*/ 86482 h 22"/>
                  <a:gd name="T14" fmla="*/ 276985 w 1056"/>
                  <a:gd name="T15" fmla="*/ 80387 h 22"/>
                  <a:gd name="T16" fmla="*/ 349243 w 1056"/>
                  <a:gd name="T17" fmla="*/ 68421 h 22"/>
                  <a:gd name="T18" fmla="*/ 430996 w 1056"/>
                  <a:gd name="T19" fmla="*/ 65304 h 22"/>
                  <a:gd name="T20" fmla="*/ 522281 w 1056"/>
                  <a:gd name="T21" fmla="*/ 59221 h 22"/>
                  <a:gd name="T22" fmla="*/ 620492 w 1056"/>
                  <a:gd name="T23" fmla="*/ 53099 h 22"/>
                  <a:gd name="T24" fmla="*/ 730133 w 1056"/>
                  <a:gd name="T25" fmla="*/ 47252 h 22"/>
                  <a:gd name="T26" fmla="*/ 848640 w 1056"/>
                  <a:gd name="T27" fmla="*/ 41210 h 22"/>
                  <a:gd name="T28" fmla="*/ 969734 w 1056"/>
                  <a:gd name="T29" fmla="*/ 35363 h 22"/>
                  <a:gd name="T30" fmla="*/ 1099674 w 1056"/>
                  <a:gd name="T31" fmla="*/ 29271 h 22"/>
                  <a:gd name="T32" fmla="*/ 1235295 w 1056"/>
                  <a:gd name="T33" fmla="*/ 29271 h 22"/>
                  <a:gd name="T34" fmla="*/ 1378643 w 1056"/>
                  <a:gd name="T35" fmla="*/ 23158 h 22"/>
                  <a:gd name="T36" fmla="*/ 1530738 w 1056"/>
                  <a:gd name="T37" fmla="*/ 17972 h 22"/>
                  <a:gd name="T38" fmla="*/ 1688572 w 1056"/>
                  <a:gd name="T39" fmla="*/ 11969 h 22"/>
                  <a:gd name="T40" fmla="*/ 1846472 w 1056"/>
                  <a:gd name="T41" fmla="*/ 11969 h 22"/>
                  <a:gd name="T42" fmla="*/ 2007998 w 1056"/>
                  <a:gd name="T43" fmla="*/ 11969 h 22"/>
                  <a:gd name="T44" fmla="*/ 2177335 w 1056"/>
                  <a:gd name="T45" fmla="*/ 6083 h 22"/>
                  <a:gd name="T46" fmla="*/ 2351634 w 1056"/>
                  <a:gd name="T47" fmla="*/ 0 h 22"/>
                  <a:gd name="T48" fmla="*/ 2520745 w 1056"/>
                  <a:gd name="T49" fmla="*/ 0 h 22"/>
                  <a:gd name="T50" fmla="*/ 2700724 w 1056"/>
                  <a:gd name="T51" fmla="*/ 0 h 22"/>
                  <a:gd name="T52" fmla="*/ 2875676 w 1056"/>
                  <a:gd name="T53" fmla="*/ 0 h 22"/>
                  <a:gd name="T54" fmla="*/ 3048636 w 1056"/>
                  <a:gd name="T55" fmla="*/ 0 h 22"/>
                  <a:gd name="T56" fmla="*/ 3223003 w 1056"/>
                  <a:gd name="T57" fmla="*/ 0 h 22"/>
                  <a:gd name="T58" fmla="*/ 3397955 w 1056"/>
                  <a:gd name="T59" fmla="*/ 0 h 22"/>
                  <a:gd name="T60" fmla="*/ 3566639 w 1056"/>
                  <a:gd name="T61" fmla="*/ 6083 h 22"/>
                  <a:gd name="T62" fmla="*/ 3741582 w 1056"/>
                  <a:gd name="T63" fmla="*/ 11969 h 22"/>
                  <a:gd name="T64" fmla="*/ 3903091 w 1056"/>
                  <a:gd name="T65" fmla="*/ 11969 h 22"/>
                  <a:gd name="T66" fmla="*/ 4060994 w 1056"/>
                  <a:gd name="T67" fmla="*/ 11969 h 22"/>
                  <a:gd name="T68" fmla="*/ 4218851 w 1056"/>
                  <a:gd name="T69" fmla="*/ 17972 h 22"/>
                  <a:gd name="T70" fmla="*/ 4367235 w 1056"/>
                  <a:gd name="T71" fmla="*/ 23158 h 22"/>
                  <a:gd name="T72" fmla="*/ 4514297 w 1056"/>
                  <a:gd name="T73" fmla="*/ 29271 h 22"/>
                  <a:gd name="T74" fmla="*/ 4649914 w 1056"/>
                  <a:gd name="T75" fmla="*/ 29271 h 22"/>
                  <a:gd name="T76" fmla="*/ 4779849 w 1056"/>
                  <a:gd name="T77" fmla="*/ 35363 h 22"/>
                  <a:gd name="T78" fmla="*/ 4900727 w 1056"/>
                  <a:gd name="T79" fmla="*/ 41210 h 22"/>
                  <a:gd name="T80" fmla="*/ 5019500 w 1056"/>
                  <a:gd name="T81" fmla="*/ 47252 h 22"/>
                  <a:gd name="T82" fmla="*/ 5129091 w 1056"/>
                  <a:gd name="T83" fmla="*/ 53099 h 22"/>
                  <a:gd name="T84" fmla="*/ 5227310 w 1056"/>
                  <a:gd name="T85" fmla="*/ 59221 h 22"/>
                  <a:gd name="T86" fmla="*/ 5314671 w 1056"/>
                  <a:gd name="T87" fmla="*/ 65304 h 22"/>
                  <a:gd name="T88" fmla="*/ 5394728 w 1056"/>
                  <a:gd name="T89" fmla="*/ 68421 h 22"/>
                  <a:gd name="T90" fmla="*/ 5472571 w 1056"/>
                  <a:gd name="T91" fmla="*/ 80387 h 22"/>
                  <a:gd name="T92" fmla="*/ 5537880 w 1056"/>
                  <a:gd name="T93" fmla="*/ 86482 h 22"/>
                  <a:gd name="T94" fmla="*/ 5591732 w 1056"/>
                  <a:gd name="T95" fmla="*/ 86482 h 22"/>
                  <a:gd name="T96" fmla="*/ 5639921 w 1056"/>
                  <a:gd name="T97" fmla="*/ 98372 h 22"/>
                  <a:gd name="T98" fmla="*/ 5679324 w 1056"/>
                  <a:gd name="T99" fmla="*/ 104482 h 22"/>
                  <a:gd name="T100" fmla="*/ 5710239 w 1056"/>
                  <a:gd name="T101" fmla="*/ 109868 h 22"/>
                  <a:gd name="T102" fmla="*/ 5733123 w 1056"/>
                  <a:gd name="T103" fmla="*/ 115750 h 22"/>
                  <a:gd name="T104" fmla="*/ 5749565 w 1056"/>
                  <a:gd name="T105" fmla="*/ 121757 h 2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56"/>
                  <a:gd name="T160" fmla="*/ 0 h 22"/>
                  <a:gd name="T161" fmla="*/ 1056 w 1056"/>
                  <a:gd name="T162" fmla="*/ 22 h 2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56" h="22">
                    <a:moveTo>
                      <a:pt x="0" y="22"/>
                    </a:moveTo>
                    <a:lnTo>
                      <a:pt x="0" y="22"/>
                    </a:lnTo>
                    <a:lnTo>
                      <a:pt x="0" y="21"/>
                    </a:lnTo>
                    <a:lnTo>
                      <a:pt x="1" y="21"/>
                    </a:lnTo>
                    <a:lnTo>
                      <a:pt x="2" y="21"/>
                    </a:lnTo>
                    <a:lnTo>
                      <a:pt x="3" y="20"/>
                    </a:lnTo>
                    <a:lnTo>
                      <a:pt x="4" y="20"/>
                    </a:lnTo>
                    <a:lnTo>
                      <a:pt x="5" y="20"/>
                    </a:lnTo>
                    <a:lnTo>
                      <a:pt x="6" y="20"/>
                    </a:lnTo>
                    <a:lnTo>
                      <a:pt x="6" y="19"/>
                    </a:lnTo>
                    <a:lnTo>
                      <a:pt x="7" y="19"/>
                    </a:lnTo>
                    <a:lnTo>
                      <a:pt x="8" y="19"/>
                    </a:lnTo>
                    <a:lnTo>
                      <a:pt x="9" y="19"/>
                    </a:lnTo>
                    <a:lnTo>
                      <a:pt x="10" y="18"/>
                    </a:lnTo>
                    <a:lnTo>
                      <a:pt x="12" y="18"/>
                    </a:lnTo>
                    <a:lnTo>
                      <a:pt x="13" y="18"/>
                    </a:lnTo>
                    <a:lnTo>
                      <a:pt x="15" y="18"/>
                    </a:lnTo>
                    <a:lnTo>
                      <a:pt x="16" y="17"/>
                    </a:lnTo>
                    <a:lnTo>
                      <a:pt x="17" y="17"/>
                    </a:lnTo>
                    <a:lnTo>
                      <a:pt x="18" y="17"/>
                    </a:lnTo>
                    <a:lnTo>
                      <a:pt x="20" y="17"/>
                    </a:lnTo>
                    <a:lnTo>
                      <a:pt x="21" y="17"/>
                    </a:lnTo>
                    <a:lnTo>
                      <a:pt x="22" y="17"/>
                    </a:lnTo>
                    <a:lnTo>
                      <a:pt x="24" y="16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28" y="15"/>
                    </a:lnTo>
                    <a:lnTo>
                      <a:pt x="30" y="15"/>
                    </a:lnTo>
                    <a:lnTo>
                      <a:pt x="32" y="15"/>
                    </a:lnTo>
                    <a:lnTo>
                      <a:pt x="34" y="15"/>
                    </a:lnTo>
                    <a:lnTo>
                      <a:pt x="35" y="15"/>
                    </a:lnTo>
                    <a:lnTo>
                      <a:pt x="37" y="15"/>
                    </a:lnTo>
                    <a:lnTo>
                      <a:pt x="39" y="15"/>
                    </a:lnTo>
                    <a:lnTo>
                      <a:pt x="41" y="14"/>
                    </a:lnTo>
                    <a:lnTo>
                      <a:pt x="43" y="14"/>
                    </a:lnTo>
                    <a:lnTo>
                      <a:pt x="45" y="14"/>
                    </a:lnTo>
                    <a:lnTo>
                      <a:pt x="46" y="14"/>
                    </a:lnTo>
                    <a:lnTo>
                      <a:pt x="49" y="14"/>
                    </a:lnTo>
                    <a:lnTo>
                      <a:pt x="51" y="14"/>
                    </a:lnTo>
                    <a:lnTo>
                      <a:pt x="53" y="13"/>
                    </a:lnTo>
                    <a:lnTo>
                      <a:pt x="55" y="13"/>
                    </a:lnTo>
                    <a:lnTo>
                      <a:pt x="57" y="13"/>
                    </a:lnTo>
                    <a:lnTo>
                      <a:pt x="60" y="12"/>
                    </a:lnTo>
                    <a:lnTo>
                      <a:pt x="62" y="12"/>
                    </a:lnTo>
                    <a:lnTo>
                      <a:pt x="64" y="12"/>
                    </a:lnTo>
                    <a:lnTo>
                      <a:pt x="67" y="12"/>
                    </a:lnTo>
                    <a:lnTo>
                      <a:pt x="69" y="12"/>
                    </a:lnTo>
                    <a:lnTo>
                      <a:pt x="72" y="12"/>
                    </a:lnTo>
                    <a:lnTo>
                      <a:pt x="74" y="12"/>
                    </a:lnTo>
                    <a:lnTo>
                      <a:pt x="77" y="11"/>
                    </a:lnTo>
                    <a:lnTo>
                      <a:pt x="79" y="11"/>
                    </a:lnTo>
                    <a:lnTo>
                      <a:pt x="82" y="11"/>
                    </a:lnTo>
                    <a:lnTo>
                      <a:pt x="85" y="11"/>
                    </a:lnTo>
                    <a:lnTo>
                      <a:pt x="88" y="11"/>
                    </a:lnTo>
                    <a:lnTo>
                      <a:pt x="90" y="11"/>
                    </a:lnTo>
                    <a:lnTo>
                      <a:pt x="93" y="11"/>
                    </a:lnTo>
                    <a:lnTo>
                      <a:pt x="96" y="10"/>
                    </a:lnTo>
                    <a:lnTo>
                      <a:pt x="99" y="10"/>
                    </a:lnTo>
                    <a:lnTo>
                      <a:pt x="102" y="10"/>
                    </a:lnTo>
                    <a:lnTo>
                      <a:pt x="105" y="9"/>
                    </a:lnTo>
                    <a:lnTo>
                      <a:pt x="108" y="9"/>
                    </a:lnTo>
                    <a:lnTo>
                      <a:pt x="111" y="9"/>
                    </a:lnTo>
                    <a:lnTo>
                      <a:pt x="114" y="9"/>
                    </a:lnTo>
                    <a:lnTo>
                      <a:pt x="118" y="9"/>
                    </a:lnTo>
                    <a:lnTo>
                      <a:pt x="121" y="9"/>
                    </a:lnTo>
                    <a:lnTo>
                      <a:pt x="124" y="9"/>
                    </a:lnTo>
                    <a:lnTo>
                      <a:pt x="127" y="8"/>
                    </a:lnTo>
                    <a:lnTo>
                      <a:pt x="131" y="8"/>
                    </a:lnTo>
                    <a:lnTo>
                      <a:pt x="134" y="8"/>
                    </a:lnTo>
                    <a:lnTo>
                      <a:pt x="138" y="8"/>
                    </a:lnTo>
                    <a:lnTo>
                      <a:pt x="141" y="8"/>
                    </a:lnTo>
                    <a:lnTo>
                      <a:pt x="145" y="8"/>
                    </a:lnTo>
                    <a:lnTo>
                      <a:pt x="148" y="8"/>
                    </a:lnTo>
                    <a:lnTo>
                      <a:pt x="152" y="7"/>
                    </a:lnTo>
                    <a:lnTo>
                      <a:pt x="156" y="7"/>
                    </a:lnTo>
                    <a:lnTo>
                      <a:pt x="159" y="7"/>
                    </a:lnTo>
                    <a:lnTo>
                      <a:pt x="163" y="7"/>
                    </a:lnTo>
                    <a:lnTo>
                      <a:pt x="166" y="6"/>
                    </a:lnTo>
                    <a:lnTo>
                      <a:pt x="170" y="6"/>
                    </a:lnTo>
                    <a:lnTo>
                      <a:pt x="174" y="6"/>
                    </a:lnTo>
                    <a:lnTo>
                      <a:pt x="178" y="6"/>
                    </a:lnTo>
                    <a:lnTo>
                      <a:pt x="182" y="6"/>
                    </a:lnTo>
                    <a:lnTo>
                      <a:pt x="186" y="6"/>
                    </a:lnTo>
                    <a:lnTo>
                      <a:pt x="190" y="6"/>
                    </a:lnTo>
                    <a:lnTo>
                      <a:pt x="194" y="6"/>
                    </a:lnTo>
                    <a:lnTo>
                      <a:pt x="198" y="5"/>
                    </a:lnTo>
                    <a:lnTo>
                      <a:pt x="202" y="5"/>
                    </a:lnTo>
                    <a:lnTo>
                      <a:pt x="206" y="5"/>
                    </a:lnTo>
                    <a:lnTo>
                      <a:pt x="210" y="5"/>
                    </a:lnTo>
                    <a:lnTo>
                      <a:pt x="214" y="5"/>
                    </a:lnTo>
                    <a:lnTo>
                      <a:pt x="219" y="5"/>
                    </a:lnTo>
                    <a:lnTo>
                      <a:pt x="223" y="5"/>
                    </a:lnTo>
                    <a:lnTo>
                      <a:pt x="227" y="5"/>
                    </a:lnTo>
                    <a:lnTo>
                      <a:pt x="231" y="5"/>
                    </a:lnTo>
                    <a:lnTo>
                      <a:pt x="236" y="4"/>
                    </a:lnTo>
                    <a:lnTo>
                      <a:pt x="240" y="4"/>
                    </a:lnTo>
                    <a:lnTo>
                      <a:pt x="244" y="4"/>
                    </a:lnTo>
                    <a:lnTo>
                      <a:pt x="249" y="4"/>
                    </a:lnTo>
                    <a:lnTo>
                      <a:pt x="253" y="4"/>
                    </a:lnTo>
                    <a:lnTo>
                      <a:pt x="258" y="3"/>
                    </a:lnTo>
                    <a:lnTo>
                      <a:pt x="262" y="3"/>
                    </a:lnTo>
                    <a:lnTo>
                      <a:pt x="267" y="3"/>
                    </a:lnTo>
                    <a:lnTo>
                      <a:pt x="272" y="3"/>
                    </a:lnTo>
                    <a:lnTo>
                      <a:pt x="276" y="3"/>
                    </a:lnTo>
                    <a:lnTo>
                      <a:pt x="281" y="3"/>
                    </a:lnTo>
                    <a:lnTo>
                      <a:pt x="286" y="3"/>
                    </a:lnTo>
                    <a:lnTo>
                      <a:pt x="291" y="3"/>
                    </a:lnTo>
                    <a:lnTo>
                      <a:pt x="295" y="3"/>
                    </a:lnTo>
                    <a:lnTo>
                      <a:pt x="300" y="3"/>
                    </a:lnTo>
                    <a:lnTo>
                      <a:pt x="305" y="2"/>
                    </a:lnTo>
                    <a:lnTo>
                      <a:pt x="310" y="2"/>
                    </a:lnTo>
                    <a:lnTo>
                      <a:pt x="315" y="2"/>
                    </a:lnTo>
                    <a:lnTo>
                      <a:pt x="319" y="2"/>
                    </a:lnTo>
                    <a:lnTo>
                      <a:pt x="324" y="2"/>
                    </a:lnTo>
                    <a:lnTo>
                      <a:pt x="329" y="2"/>
                    </a:lnTo>
                    <a:lnTo>
                      <a:pt x="334" y="2"/>
                    </a:lnTo>
                    <a:lnTo>
                      <a:pt x="339" y="2"/>
                    </a:lnTo>
                    <a:lnTo>
                      <a:pt x="344" y="2"/>
                    </a:lnTo>
                    <a:lnTo>
                      <a:pt x="349" y="2"/>
                    </a:lnTo>
                    <a:lnTo>
                      <a:pt x="354" y="2"/>
                    </a:lnTo>
                    <a:lnTo>
                      <a:pt x="359" y="2"/>
                    </a:lnTo>
                    <a:lnTo>
                      <a:pt x="364" y="2"/>
                    </a:lnTo>
                    <a:lnTo>
                      <a:pt x="369" y="2"/>
                    </a:lnTo>
                    <a:lnTo>
                      <a:pt x="375" y="1"/>
                    </a:lnTo>
                    <a:lnTo>
                      <a:pt x="379" y="1"/>
                    </a:lnTo>
                    <a:lnTo>
                      <a:pt x="385" y="1"/>
                    </a:lnTo>
                    <a:lnTo>
                      <a:pt x="390" y="1"/>
                    </a:lnTo>
                    <a:lnTo>
                      <a:pt x="395" y="1"/>
                    </a:lnTo>
                    <a:lnTo>
                      <a:pt x="400" y="1"/>
                    </a:lnTo>
                    <a:lnTo>
                      <a:pt x="405" y="1"/>
                    </a:lnTo>
                    <a:lnTo>
                      <a:pt x="411" y="1"/>
                    </a:lnTo>
                    <a:lnTo>
                      <a:pt x="416" y="1"/>
                    </a:lnTo>
                    <a:lnTo>
                      <a:pt x="421" y="1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7" y="0"/>
                    </a:lnTo>
                    <a:lnTo>
                      <a:pt x="442" y="0"/>
                    </a:lnTo>
                    <a:lnTo>
                      <a:pt x="448" y="0"/>
                    </a:lnTo>
                    <a:lnTo>
                      <a:pt x="453" y="0"/>
                    </a:lnTo>
                    <a:lnTo>
                      <a:pt x="458" y="0"/>
                    </a:lnTo>
                    <a:lnTo>
                      <a:pt x="463" y="0"/>
                    </a:lnTo>
                    <a:lnTo>
                      <a:pt x="469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5" y="0"/>
                    </a:lnTo>
                    <a:lnTo>
                      <a:pt x="490" y="0"/>
                    </a:lnTo>
                    <a:lnTo>
                      <a:pt x="496" y="0"/>
                    </a:lnTo>
                    <a:lnTo>
                      <a:pt x="501" y="0"/>
                    </a:lnTo>
                    <a:lnTo>
                      <a:pt x="507" y="0"/>
                    </a:lnTo>
                    <a:lnTo>
                      <a:pt x="512" y="0"/>
                    </a:lnTo>
                    <a:lnTo>
                      <a:pt x="517" y="0"/>
                    </a:lnTo>
                    <a:lnTo>
                      <a:pt x="523" y="0"/>
                    </a:lnTo>
                    <a:lnTo>
                      <a:pt x="528" y="0"/>
                    </a:lnTo>
                    <a:lnTo>
                      <a:pt x="533" y="0"/>
                    </a:lnTo>
                    <a:lnTo>
                      <a:pt x="538" y="0"/>
                    </a:lnTo>
                    <a:lnTo>
                      <a:pt x="544" y="0"/>
                    </a:lnTo>
                    <a:lnTo>
                      <a:pt x="549" y="0"/>
                    </a:lnTo>
                    <a:lnTo>
                      <a:pt x="555" y="0"/>
                    </a:lnTo>
                    <a:lnTo>
                      <a:pt x="560" y="0"/>
                    </a:lnTo>
                    <a:lnTo>
                      <a:pt x="565" y="0"/>
                    </a:lnTo>
                    <a:lnTo>
                      <a:pt x="571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7" y="0"/>
                    </a:lnTo>
                    <a:lnTo>
                      <a:pt x="592" y="0"/>
                    </a:lnTo>
                    <a:lnTo>
                      <a:pt x="598" y="0"/>
                    </a:lnTo>
                    <a:lnTo>
                      <a:pt x="603" y="0"/>
                    </a:lnTo>
                    <a:lnTo>
                      <a:pt x="608" y="0"/>
                    </a:lnTo>
                    <a:lnTo>
                      <a:pt x="613" y="0"/>
                    </a:lnTo>
                    <a:lnTo>
                      <a:pt x="619" y="0"/>
                    </a:lnTo>
                    <a:lnTo>
                      <a:pt x="624" y="0"/>
                    </a:lnTo>
                    <a:lnTo>
                      <a:pt x="630" y="0"/>
                    </a:lnTo>
                    <a:lnTo>
                      <a:pt x="634" y="1"/>
                    </a:lnTo>
                    <a:lnTo>
                      <a:pt x="640" y="1"/>
                    </a:lnTo>
                    <a:lnTo>
                      <a:pt x="645" y="1"/>
                    </a:lnTo>
                    <a:lnTo>
                      <a:pt x="651" y="1"/>
                    </a:lnTo>
                    <a:lnTo>
                      <a:pt x="655" y="1"/>
                    </a:lnTo>
                    <a:lnTo>
                      <a:pt x="661" y="1"/>
                    </a:lnTo>
                    <a:lnTo>
                      <a:pt x="666" y="1"/>
                    </a:lnTo>
                    <a:lnTo>
                      <a:pt x="671" y="1"/>
                    </a:lnTo>
                    <a:lnTo>
                      <a:pt x="676" y="1"/>
                    </a:lnTo>
                    <a:lnTo>
                      <a:pt x="681" y="1"/>
                    </a:lnTo>
                    <a:lnTo>
                      <a:pt x="687" y="2"/>
                    </a:lnTo>
                    <a:lnTo>
                      <a:pt x="691" y="2"/>
                    </a:lnTo>
                    <a:lnTo>
                      <a:pt x="697" y="2"/>
                    </a:lnTo>
                    <a:lnTo>
                      <a:pt x="702" y="2"/>
                    </a:lnTo>
                    <a:lnTo>
                      <a:pt x="707" y="2"/>
                    </a:lnTo>
                    <a:lnTo>
                      <a:pt x="712" y="2"/>
                    </a:lnTo>
                    <a:lnTo>
                      <a:pt x="717" y="2"/>
                    </a:lnTo>
                    <a:lnTo>
                      <a:pt x="722" y="2"/>
                    </a:lnTo>
                    <a:lnTo>
                      <a:pt x="727" y="2"/>
                    </a:lnTo>
                    <a:lnTo>
                      <a:pt x="732" y="2"/>
                    </a:lnTo>
                    <a:lnTo>
                      <a:pt x="736" y="2"/>
                    </a:lnTo>
                    <a:lnTo>
                      <a:pt x="741" y="2"/>
                    </a:lnTo>
                    <a:lnTo>
                      <a:pt x="746" y="2"/>
                    </a:lnTo>
                    <a:lnTo>
                      <a:pt x="751" y="2"/>
                    </a:lnTo>
                    <a:lnTo>
                      <a:pt x="756" y="3"/>
                    </a:lnTo>
                    <a:lnTo>
                      <a:pt x="760" y="3"/>
                    </a:lnTo>
                    <a:lnTo>
                      <a:pt x="765" y="3"/>
                    </a:lnTo>
                    <a:lnTo>
                      <a:pt x="770" y="3"/>
                    </a:lnTo>
                    <a:lnTo>
                      <a:pt x="775" y="3"/>
                    </a:lnTo>
                    <a:lnTo>
                      <a:pt x="780" y="3"/>
                    </a:lnTo>
                    <a:lnTo>
                      <a:pt x="784" y="3"/>
                    </a:lnTo>
                    <a:lnTo>
                      <a:pt x="789" y="3"/>
                    </a:lnTo>
                    <a:lnTo>
                      <a:pt x="793" y="3"/>
                    </a:lnTo>
                    <a:lnTo>
                      <a:pt x="798" y="3"/>
                    </a:lnTo>
                    <a:lnTo>
                      <a:pt x="802" y="4"/>
                    </a:lnTo>
                    <a:lnTo>
                      <a:pt x="807" y="4"/>
                    </a:lnTo>
                    <a:lnTo>
                      <a:pt x="811" y="4"/>
                    </a:lnTo>
                    <a:lnTo>
                      <a:pt x="816" y="4"/>
                    </a:lnTo>
                    <a:lnTo>
                      <a:pt x="820" y="4"/>
                    </a:lnTo>
                    <a:lnTo>
                      <a:pt x="825" y="5"/>
                    </a:lnTo>
                    <a:lnTo>
                      <a:pt x="829" y="5"/>
                    </a:lnTo>
                    <a:lnTo>
                      <a:pt x="833" y="5"/>
                    </a:lnTo>
                    <a:lnTo>
                      <a:pt x="837" y="5"/>
                    </a:lnTo>
                    <a:lnTo>
                      <a:pt x="841" y="5"/>
                    </a:lnTo>
                    <a:lnTo>
                      <a:pt x="846" y="5"/>
                    </a:lnTo>
                    <a:lnTo>
                      <a:pt x="850" y="5"/>
                    </a:lnTo>
                    <a:lnTo>
                      <a:pt x="854" y="5"/>
                    </a:lnTo>
                    <a:lnTo>
                      <a:pt x="858" y="5"/>
                    </a:lnTo>
                    <a:lnTo>
                      <a:pt x="862" y="6"/>
                    </a:lnTo>
                    <a:lnTo>
                      <a:pt x="866" y="6"/>
                    </a:lnTo>
                    <a:lnTo>
                      <a:pt x="870" y="6"/>
                    </a:lnTo>
                    <a:lnTo>
                      <a:pt x="874" y="6"/>
                    </a:lnTo>
                    <a:lnTo>
                      <a:pt x="878" y="6"/>
                    </a:lnTo>
                    <a:lnTo>
                      <a:pt x="882" y="6"/>
                    </a:lnTo>
                    <a:lnTo>
                      <a:pt x="886" y="6"/>
                    </a:lnTo>
                    <a:lnTo>
                      <a:pt x="889" y="6"/>
                    </a:lnTo>
                    <a:lnTo>
                      <a:pt x="893" y="7"/>
                    </a:lnTo>
                    <a:lnTo>
                      <a:pt x="897" y="7"/>
                    </a:lnTo>
                    <a:lnTo>
                      <a:pt x="900" y="7"/>
                    </a:lnTo>
                    <a:lnTo>
                      <a:pt x="904" y="7"/>
                    </a:lnTo>
                    <a:lnTo>
                      <a:pt x="907" y="8"/>
                    </a:lnTo>
                    <a:lnTo>
                      <a:pt x="911" y="8"/>
                    </a:lnTo>
                    <a:lnTo>
                      <a:pt x="915" y="8"/>
                    </a:lnTo>
                    <a:lnTo>
                      <a:pt x="918" y="8"/>
                    </a:lnTo>
                    <a:lnTo>
                      <a:pt x="922" y="8"/>
                    </a:lnTo>
                    <a:lnTo>
                      <a:pt x="925" y="8"/>
                    </a:lnTo>
                    <a:lnTo>
                      <a:pt x="928" y="8"/>
                    </a:lnTo>
                    <a:lnTo>
                      <a:pt x="932" y="9"/>
                    </a:lnTo>
                    <a:lnTo>
                      <a:pt x="935" y="9"/>
                    </a:lnTo>
                    <a:lnTo>
                      <a:pt x="938" y="9"/>
                    </a:lnTo>
                    <a:lnTo>
                      <a:pt x="942" y="9"/>
                    </a:lnTo>
                    <a:lnTo>
                      <a:pt x="945" y="9"/>
                    </a:lnTo>
                    <a:lnTo>
                      <a:pt x="948" y="9"/>
                    </a:lnTo>
                    <a:lnTo>
                      <a:pt x="951" y="9"/>
                    </a:lnTo>
                    <a:lnTo>
                      <a:pt x="954" y="10"/>
                    </a:lnTo>
                    <a:lnTo>
                      <a:pt x="957" y="10"/>
                    </a:lnTo>
                    <a:lnTo>
                      <a:pt x="960" y="10"/>
                    </a:lnTo>
                    <a:lnTo>
                      <a:pt x="963" y="11"/>
                    </a:lnTo>
                    <a:lnTo>
                      <a:pt x="966" y="11"/>
                    </a:lnTo>
                    <a:lnTo>
                      <a:pt x="968" y="11"/>
                    </a:lnTo>
                    <a:lnTo>
                      <a:pt x="971" y="11"/>
                    </a:lnTo>
                    <a:lnTo>
                      <a:pt x="973" y="11"/>
                    </a:lnTo>
                    <a:lnTo>
                      <a:pt x="976" y="11"/>
                    </a:lnTo>
                    <a:lnTo>
                      <a:pt x="979" y="11"/>
                    </a:lnTo>
                    <a:lnTo>
                      <a:pt x="982" y="12"/>
                    </a:lnTo>
                    <a:lnTo>
                      <a:pt x="984" y="12"/>
                    </a:lnTo>
                    <a:lnTo>
                      <a:pt x="987" y="12"/>
                    </a:lnTo>
                    <a:lnTo>
                      <a:pt x="989" y="12"/>
                    </a:lnTo>
                    <a:lnTo>
                      <a:pt x="991" y="12"/>
                    </a:lnTo>
                    <a:lnTo>
                      <a:pt x="994" y="12"/>
                    </a:lnTo>
                    <a:lnTo>
                      <a:pt x="996" y="12"/>
                    </a:lnTo>
                    <a:lnTo>
                      <a:pt x="999" y="13"/>
                    </a:lnTo>
                    <a:lnTo>
                      <a:pt x="1000" y="13"/>
                    </a:lnTo>
                    <a:lnTo>
                      <a:pt x="1003" y="13"/>
                    </a:lnTo>
                    <a:lnTo>
                      <a:pt x="1005" y="14"/>
                    </a:lnTo>
                    <a:lnTo>
                      <a:pt x="1007" y="14"/>
                    </a:lnTo>
                    <a:lnTo>
                      <a:pt x="1009" y="14"/>
                    </a:lnTo>
                    <a:lnTo>
                      <a:pt x="1011" y="14"/>
                    </a:lnTo>
                    <a:lnTo>
                      <a:pt x="1013" y="14"/>
                    </a:lnTo>
                    <a:lnTo>
                      <a:pt x="1015" y="14"/>
                    </a:lnTo>
                    <a:lnTo>
                      <a:pt x="1017" y="15"/>
                    </a:lnTo>
                    <a:lnTo>
                      <a:pt x="1019" y="15"/>
                    </a:lnTo>
                    <a:lnTo>
                      <a:pt x="1021" y="15"/>
                    </a:lnTo>
                    <a:lnTo>
                      <a:pt x="1022" y="15"/>
                    </a:lnTo>
                    <a:lnTo>
                      <a:pt x="1024" y="15"/>
                    </a:lnTo>
                    <a:lnTo>
                      <a:pt x="1026" y="15"/>
                    </a:lnTo>
                    <a:lnTo>
                      <a:pt x="1027" y="15"/>
                    </a:lnTo>
                    <a:lnTo>
                      <a:pt x="1029" y="16"/>
                    </a:lnTo>
                    <a:lnTo>
                      <a:pt x="1030" y="16"/>
                    </a:lnTo>
                    <a:lnTo>
                      <a:pt x="1032" y="16"/>
                    </a:lnTo>
                    <a:lnTo>
                      <a:pt x="1033" y="17"/>
                    </a:lnTo>
                    <a:lnTo>
                      <a:pt x="1035" y="17"/>
                    </a:lnTo>
                    <a:lnTo>
                      <a:pt x="1036" y="17"/>
                    </a:lnTo>
                    <a:lnTo>
                      <a:pt x="1038" y="17"/>
                    </a:lnTo>
                    <a:lnTo>
                      <a:pt x="1039" y="17"/>
                    </a:lnTo>
                    <a:lnTo>
                      <a:pt x="1040" y="17"/>
                    </a:lnTo>
                    <a:lnTo>
                      <a:pt x="1041" y="18"/>
                    </a:lnTo>
                    <a:lnTo>
                      <a:pt x="1042" y="18"/>
                    </a:lnTo>
                    <a:lnTo>
                      <a:pt x="1043" y="18"/>
                    </a:lnTo>
                    <a:lnTo>
                      <a:pt x="1044" y="18"/>
                    </a:lnTo>
                    <a:lnTo>
                      <a:pt x="1045" y="18"/>
                    </a:lnTo>
                    <a:lnTo>
                      <a:pt x="1046" y="18"/>
                    </a:lnTo>
                    <a:lnTo>
                      <a:pt x="1047" y="19"/>
                    </a:lnTo>
                    <a:lnTo>
                      <a:pt x="1048" y="19"/>
                    </a:lnTo>
                    <a:lnTo>
                      <a:pt x="1049" y="19"/>
                    </a:lnTo>
                    <a:lnTo>
                      <a:pt x="1050" y="19"/>
                    </a:lnTo>
                    <a:lnTo>
                      <a:pt x="1050" y="20"/>
                    </a:lnTo>
                    <a:lnTo>
                      <a:pt x="1051" y="20"/>
                    </a:lnTo>
                    <a:lnTo>
                      <a:pt x="1052" y="20"/>
                    </a:lnTo>
                    <a:lnTo>
                      <a:pt x="1053" y="20"/>
                    </a:lnTo>
                    <a:lnTo>
                      <a:pt x="1054" y="21"/>
                    </a:lnTo>
                    <a:lnTo>
                      <a:pt x="1055" y="21"/>
                    </a:lnTo>
                    <a:lnTo>
                      <a:pt x="1056" y="21"/>
                    </a:lnTo>
                    <a:lnTo>
                      <a:pt x="1056" y="22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97" name="Freeform 32"/>
              <p:cNvSpPr>
                <a:spLocks/>
              </p:cNvSpPr>
              <p:nvPr/>
            </p:nvSpPr>
            <p:spPr bwMode="auto">
              <a:xfrm>
                <a:off x="1447" y="1515"/>
                <a:ext cx="2773" cy="105"/>
              </a:xfrm>
              <a:custGeom>
                <a:avLst/>
                <a:gdLst>
                  <a:gd name="T0" fmla="*/ 5619 w 946"/>
                  <a:gd name="T1" fmla="*/ 182787 h 36"/>
                  <a:gd name="T2" fmla="*/ 16471 w 946"/>
                  <a:gd name="T3" fmla="*/ 177949 h 36"/>
                  <a:gd name="T4" fmla="*/ 33528 w 946"/>
                  <a:gd name="T5" fmla="*/ 166737 h 36"/>
                  <a:gd name="T6" fmla="*/ 59716 w 946"/>
                  <a:gd name="T7" fmla="*/ 156392 h 36"/>
                  <a:gd name="T8" fmla="*/ 87625 w 946"/>
                  <a:gd name="T9" fmla="*/ 152615 h 36"/>
                  <a:gd name="T10" fmla="*/ 119239 w 946"/>
                  <a:gd name="T11" fmla="*/ 141625 h 36"/>
                  <a:gd name="T12" fmla="*/ 157999 w 946"/>
                  <a:gd name="T13" fmla="*/ 136561 h 36"/>
                  <a:gd name="T14" fmla="*/ 201045 w 946"/>
                  <a:gd name="T15" fmla="*/ 125545 h 36"/>
                  <a:gd name="T16" fmla="*/ 251244 w 946"/>
                  <a:gd name="T17" fmla="*/ 120135 h 36"/>
                  <a:gd name="T18" fmla="*/ 305144 w 946"/>
                  <a:gd name="T19" fmla="*/ 109570 h 36"/>
                  <a:gd name="T20" fmla="*/ 364655 w 946"/>
                  <a:gd name="T21" fmla="*/ 104067 h 36"/>
                  <a:gd name="T22" fmla="*/ 431325 w 946"/>
                  <a:gd name="T23" fmla="*/ 95381 h 36"/>
                  <a:gd name="T24" fmla="*/ 501901 w 946"/>
                  <a:gd name="T25" fmla="*/ 89868 h 36"/>
                  <a:gd name="T26" fmla="*/ 578470 w 946"/>
                  <a:gd name="T27" fmla="*/ 78732 h 36"/>
                  <a:gd name="T28" fmla="*/ 654660 w 946"/>
                  <a:gd name="T29" fmla="*/ 73891 h 36"/>
                  <a:gd name="T30" fmla="*/ 742285 w 946"/>
                  <a:gd name="T31" fmla="*/ 62670 h 36"/>
                  <a:gd name="T32" fmla="*/ 833032 w 946"/>
                  <a:gd name="T33" fmla="*/ 57167 h 36"/>
                  <a:gd name="T34" fmla="*/ 926276 w 946"/>
                  <a:gd name="T35" fmla="*/ 46821 h 36"/>
                  <a:gd name="T36" fmla="*/ 1024556 w 946"/>
                  <a:gd name="T37" fmla="*/ 41189 h 36"/>
                  <a:gd name="T38" fmla="*/ 1128655 w 946"/>
                  <a:gd name="T39" fmla="*/ 35680 h 36"/>
                  <a:gd name="T40" fmla="*/ 1236351 w 946"/>
                  <a:gd name="T41" fmla="*/ 30812 h 36"/>
                  <a:gd name="T42" fmla="*/ 1340476 w 946"/>
                  <a:gd name="T43" fmla="*/ 26994 h 36"/>
                  <a:gd name="T44" fmla="*/ 1455854 w 946"/>
                  <a:gd name="T45" fmla="*/ 26994 h 36"/>
                  <a:gd name="T46" fmla="*/ 1575094 w 946"/>
                  <a:gd name="T47" fmla="*/ 16053 h 36"/>
                  <a:gd name="T48" fmla="*/ 1695663 w 946"/>
                  <a:gd name="T49" fmla="*/ 16053 h 36"/>
                  <a:gd name="T50" fmla="*/ 1814899 w 946"/>
                  <a:gd name="T51" fmla="*/ 10564 h 36"/>
                  <a:gd name="T52" fmla="*/ 1941285 w 946"/>
                  <a:gd name="T53" fmla="*/ 10564 h 36"/>
                  <a:gd name="T54" fmla="*/ 2066143 w 946"/>
                  <a:gd name="T55" fmla="*/ 5504 h 36"/>
                  <a:gd name="T56" fmla="*/ 2190614 w 946"/>
                  <a:gd name="T57" fmla="*/ 5504 h 36"/>
                  <a:gd name="T58" fmla="*/ 2322414 w 946"/>
                  <a:gd name="T59" fmla="*/ 0 h 36"/>
                  <a:gd name="T60" fmla="*/ 2447469 w 946"/>
                  <a:gd name="T61" fmla="*/ 0 h 36"/>
                  <a:gd name="T62" fmla="*/ 2579473 w 946"/>
                  <a:gd name="T63" fmla="*/ 0 h 36"/>
                  <a:gd name="T64" fmla="*/ 2709564 w 946"/>
                  <a:gd name="T65" fmla="*/ 0 h 36"/>
                  <a:gd name="T66" fmla="*/ 2833760 w 946"/>
                  <a:gd name="T67" fmla="*/ 0 h 36"/>
                  <a:gd name="T68" fmla="*/ 2965765 w 946"/>
                  <a:gd name="T69" fmla="*/ 5504 h 36"/>
                  <a:gd name="T70" fmla="*/ 3090700 w 946"/>
                  <a:gd name="T71" fmla="*/ 5504 h 36"/>
                  <a:gd name="T72" fmla="*/ 3215092 w 946"/>
                  <a:gd name="T73" fmla="*/ 10564 h 36"/>
                  <a:gd name="T74" fmla="*/ 3341935 w 946"/>
                  <a:gd name="T75" fmla="*/ 10564 h 36"/>
                  <a:gd name="T76" fmla="*/ 3460494 w 946"/>
                  <a:gd name="T77" fmla="*/ 16053 h 36"/>
                  <a:gd name="T78" fmla="*/ 3581740 w 946"/>
                  <a:gd name="T79" fmla="*/ 16053 h 36"/>
                  <a:gd name="T80" fmla="*/ 3694706 w 946"/>
                  <a:gd name="T81" fmla="*/ 26994 h 36"/>
                  <a:gd name="T82" fmla="*/ 3810009 w 946"/>
                  <a:gd name="T83" fmla="*/ 26994 h 36"/>
                  <a:gd name="T84" fmla="*/ 3919803 w 946"/>
                  <a:gd name="T85" fmla="*/ 30812 h 36"/>
                  <a:gd name="T86" fmla="*/ 4027751 w 946"/>
                  <a:gd name="T87" fmla="*/ 35680 h 36"/>
                  <a:gd name="T88" fmla="*/ 4131624 w 946"/>
                  <a:gd name="T89" fmla="*/ 41189 h 36"/>
                  <a:gd name="T90" fmla="*/ 4230781 w 946"/>
                  <a:gd name="T91" fmla="*/ 46821 h 36"/>
                  <a:gd name="T92" fmla="*/ 4323348 w 946"/>
                  <a:gd name="T93" fmla="*/ 57167 h 36"/>
                  <a:gd name="T94" fmla="*/ 4414678 w 946"/>
                  <a:gd name="T95" fmla="*/ 62670 h 36"/>
                  <a:gd name="T96" fmla="*/ 4496484 w 946"/>
                  <a:gd name="T97" fmla="*/ 73891 h 36"/>
                  <a:gd name="T98" fmla="*/ 4578288 w 946"/>
                  <a:gd name="T99" fmla="*/ 78732 h 36"/>
                  <a:gd name="T100" fmla="*/ 4654484 w 946"/>
                  <a:gd name="T101" fmla="*/ 89868 h 36"/>
                  <a:gd name="T102" fmla="*/ 4724858 w 946"/>
                  <a:gd name="T103" fmla="*/ 95381 h 36"/>
                  <a:gd name="T104" fmla="*/ 4792178 w 946"/>
                  <a:gd name="T105" fmla="*/ 104067 h 36"/>
                  <a:gd name="T106" fmla="*/ 4851921 w 946"/>
                  <a:gd name="T107" fmla="*/ 109570 h 36"/>
                  <a:gd name="T108" fmla="*/ 4905745 w 946"/>
                  <a:gd name="T109" fmla="*/ 120135 h 36"/>
                  <a:gd name="T110" fmla="*/ 4955797 w 946"/>
                  <a:gd name="T111" fmla="*/ 125545 h 36"/>
                  <a:gd name="T112" fmla="*/ 4998380 w 946"/>
                  <a:gd name="T113" fmla="*/ 136561 h 36"/>
                  <a:gd name="T114" fmla="*/ 5037597 w 946"/>
                  <a:gd name="T115" fmla="*/ 141625 h 36"/>
                  <a:gd name="T116" fmla="*/ 5069413 w 946"/>
                  <a:gd name="T117" fmla="*/ 152615 h 36"/>
                  <a:gd name="T118" fmla="*/ 5097314 w 946"/>
                  <a:gd name="T119" fmla="*/ 156392 h 36"/>
                  <a:gd name="T120" fmla="*/ 5117619 w 946"/>
                  <a:gd name="T121" fmla="*/ 166737 h 36"/>
                  <a:gd name="T122" fmla="*/ 5134089 w 946"/>
                  <a:gd name="T123" fmla="*/ 177949 h 36"/>
                  <a:gd name="T124" fmla="*/ 5151214 w 946"/>
                  <a:gd name="T125" fmla="*/ 182787 h 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46"/>
                  <a:gd name="T190" fmla="*/ 0 h 36"/>
                  <a:gd name="T191" fmla="*/ 946 w 946"/>
                  <a:gd name="T192" fmla="*/ 36 h 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46" h="36">
                    <a:moveTo>
                      <a:pt x="0" y="36"/>
                    </a:moveTo>
                    <a:lnTo>
                      <a:pt x="0" y="36"/>
                    </a:lnTo>
                    <a:lnTo>
                      <a:pt x="1" y="35"/>
                    </a:lnTo>
                    <a:lnTo>
                      <a:pt x="2" y="35"/>
                    </a:lnTo>
                    <a:lnTo>
                      <a:pt x="3" y="34"/>
                    </a:lnTo>
                    <a:lnTo>
                      <a:pt x="4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6" y="32"/>
                    </a:lnTo>
                    <a:lnTo>
                      <a:pt x="7" y="32"/>
                    </a:lnTo>
                    <a:lnTo>
                      <a:pt x="8" y="32"/>
                    </a:lnTo>
                    <a:lnTo>
                      <a:pt x="9" y="31"/>
                    </a:lnTo>
                    <a:lnTo>
                      <a:pt x="10" y="31"/>
                    </a:lnTo>
                    <a:lnTo>
                      <a:pt x="11" y="30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5" y="29"/>
                    </a:lnTo>
                    <a:lnTo>
                      <a:pt x="16" y="29"/>
                    </a:lnTo>
                    <a:lnTo>
                      <a:pt x="17" y="29"/>
                    </a:lnTo>
                    <a:lnTo>
                      <a:pt x="18" y="29"/>
                    </a:lnTo>
                    <a:lnTo>
                      <a:pt x="20" y="28"/>
                    </a:lnTo>
                    <a:lnTo>
                      <a:pt x="21" y="27"/>
                    </a:lnTo>
                    <a:lnTo>
                      <a:pt x="22" y="27"/>
                    </a:lnTo>
                    <a:lnTo>
                      <a:pt x="23" y="27"/>
                    </a:lnTo>
                    <a:lnTo>
                      <a:pt x="24" y="27"/>
                    </a:lnTo>
                    <a:lnTo>
                      <a:pt x="26" y="26"/>
                    </a:lnTo>
                    <a:lnTo>
                      <a:pt x="27" y="26"/>
                    </a:lnTo>
                    <a:lnTo>
                      <a:pt x="29" y="26"/>
                    </a:lnTo>
                    <a:lnTo>
                      <a:pt x="30" y="26"/>
                    </a:lnTo>
                    <a:lnTo>
                      <a:pt x="32" y="25"/>
                    </a:lnTo>
                    <a:lnTo>
                      <a:pt x="34" y="25"/>
                    </a:lnTo>
                    <a:lnTo>
                      <a:pt x="35" y="24"/>
                    </a:lnTo>
                    <a:lnTo>
                      <a:pt x="37" y="24"/>
                    </a:lnTo>
                    <a:lnTo>
                      <a:pt x="39" y="24"/>
                    </a:lnTo>
                    <a:lnTo>
                      <a:pt x="41" y="23"/>
                    </a:lnTo>
                    <a:lnTo>
                      <a:pt x="42" y="23"/>
                    </a:lnTo>
                    <a:lnTo>
                      <a:pt x="44" y="23"/>
                    </a:lnTo>
                    <a:lnTo>
                      <a:pt x="46" y="23"/>
                    </a:lnTo>
                    <a:lnTo>
                      <a:pt x="48" y="22"/>
                    </a:lnTo>
                    <a:lnTo>
                      <a:pt x="50" y="22"/>
                    </a:lnTo>
                    <a:lnTo>
                      <a:pt x="52" y="21"/>
                    </a:lnTo>
                    <a:lnTo>
                      <a:pt x="54" y="21"/>
                    </a:lnTo>
                    <a:lnTo>
                      <a:pt x="56" y="21"/>
                    </a:lnTo>
                    <a:lnTo>
                      <a:pt x="59" y="21"/>
                    </a:lnTo>
                    <a:lnTo>
                      <a:pt x="60" y="20"/>
                    </a:lnTo>
                    <a:lnTo>
                      <a:pt x="63" y="20"/>
                    </a:lnTo>
                    <a:lnTo>
                      <a:pt x="65" y="20"/>
                    </a:lnTo>
                    <a:lnTo>
                      <a:pt x="67" y="20"/>
                    </a:lnTo>
                    <a:lnTo>
                      <a:pt x="69" y="19"/>
                    </a:lnTo>
                    <a:lnTo>
                      <a:pt x="72" y="19"/>
                    </a:lnTo>
                    <a:lnTo>
                      <a:pt x="74" y="18"/>
                    </a:lnTo>
                    <a:lnTo>
                      <a:pt x="77" y="18"/>
                    </a:lnTo>
                    <a:lnTo>
                      <a:pt x="79" y="18"/>
                    </a:lnTo>
                    <a:lnTo>
                      <a:pt x="82" y="18"/>
                    </a:lnTo>
                    <a:lnTo>
                      <a:pt x="84" y="17"/>
                    </a:lnTo>
                    <a:lnTo>
                      <a:pt x="87" y="17"/>
                    </a:lnTo>
                    <a:lnTo>
                      <a:pt x="89" y="17"/>
                    </a:lnTo>
                    <a:lnTo>
                      <a:pt x="92" y="17"/>
                    </a:lnTo>
                    <a:lnTo>
                      <a:pt x="95" y="16"/>
                    </a:lnTo>
                    <a:lnTo>
                      <a:pt x="98" y="16"/>
                    </a:lnTo>
                    <a:lnTo>
                      <a:pt x="101" y="15"/>
                    </a:lnTo>
                    <a:lnTo>
                      <a:pt x="103" y="15"/>
                    </a:lnTo>
                    <a:lnTo>
                      <a:pt x="106" y="15"/>
                    </a:lnTo>
                    <a:lnTo>
                      <a:pt x="109" y="15"/>
                    </a:lnTo>
                    <a:lnTo>
                      <a:pt x="112" y="14"/>
                    </a:lnTo>
                    <a:lnTo>
                      <a:pt x="114" y="14"/>
                    </a:lnTo>
                    <a:lnTo>
                      <a:pt x="117" y="14"/>
                    </a:lnTo>
                    <a:lnTo>
                      <a:pt x="120" y="14"/>
                    </a:lnTo>
                    <a:lnTo>
                      <a:pt x="124" y="13"/>
                    </a:lnTo>
                    <a:lnTo>
                      <a:pt x="127" y="13"/>
                    </a:lnTo>
                    <a:lnTo>
                      <a:pt x="130" y="12"/>
                    </a:lnTo>
                    <a:lnTo>
                      <a:pt x="133" y="12"/>
                    </a:lnTo>
                    <a:lnTo>
                      <a:pt x="136" y="12"/>
                    </a:lnTo>
                    <a:lnTo>
                      <a:pt x="140" y="12"/>
                    </a:lnTo>
                    <a:lnTo>
                      <a:pt x="143" y="12"/>
                    </a:lnTo>
                    <a:lnTo>
                      <a:pt x="146" y="11"/>
                    </a:lnTo>
                    <a:lnTo>
                      <a:pt x="149" y="11"/>
                    </a:lnTo>
                    <a:lnTo>
                      <a:pt x="153" y="11"/>
                    </a:lnTo>
                    <a:lnTo>
                      <a:pt x="156" y="11"/>
                    </a:lnTo>
                    <a:lnTo>
                      <a:pt x="159" y="11"/>
                    </a:lnTo>
                    <a:lnTo>
                      <a:pt x="163" y="10"/>
                    </a:lnTo>
                    <a:lnTo>
                      <a:pt x="167" y="10"/>
                    </a:lnTo>
                    <a:lnTo>
                      <a:pt x="170" y="9"/>
                    </a:lnTo>
                    <a:lnTo>
                      <a:pt x="174" y="9"/>
                    </a:lnTo>
                    <a:lnTo>
                      <a:pt x="177" y="9"/>
                    </a:lnTo>
                    <a:lnTo>
                      <a:pt x="181" y="9"/>
                    </a:lnTo>
                    <a:lnTo>
                      <a:pt x="185" y="9"/>
                    </a:lnTo>
                    <a:lnTo>
                      <a:pt x="188" y="8"/>
                    </a:lnTo>
                    <a:lnTo>
                      <a:pt x="192" y="8"/>
                    </a:lnTo>
                    <a:lnTo>
                      <a:pt x="195" y="8"/>
                    </a:lnTo>
                    <a:lnTo>
                      <a:pt x="199" y="8"/>
                    </a:lnTo>
                    <a:lnTo>
                      <a:pt x="203" y="8"/>
                    </a:lnTo>
                    <a:lnTo>
                      <a:pt x="207" y="7"/>
                    </a:lnTo>
                    <a:lnTo>
                      <a:pt x="211" y="7"/>
                    </a:lnTo>
                    <a:lnTo>
                      <a:pt x="215" y="7"/>
                    </a:lnTo>
                    <a:lnTo>
                      <a:pt x="219" y="6"/>
                    </a:lnTo>
                    <a:lnTo>
                      <a:pt x="222" y="6"/>
                    </a:lnTo>
                    <a:lnTo>
                      <a:pt x="227" y="6"/>
                    </a:lnTo>
                    <a:lnTo>
                      <a:pt x="230" y="6"/>
                    </a:lnTo>
                    <a:lnTo>
                      <a:pt x="234" y="6"/>
                    </a:lnTo>
                    <a:lnTo>
                      <a:pt x="239" y="6"/>
                    </a:lnTo>
                    <a:lnTo>
                      <a:pt x="243" y="5"/>
                    </a:lnTo>
                    <a:lnTo>
                      <a:pt x="246" y="5"/>
                    </a:lnTo>
                    <a:lnTo>
                      <a:pt x="251" y="5"/>
                    </a:lnTo>
                    <a:lnTo>
                      <a:pt x="255" y="5"/>
                    </a:lnTo>
                    <a:lnTo>
                      <a:pt x="259" y="5"/>
                    </a:lnTo>
                    <a:lnTo>
                      <a:pt x="263" y="5"/>
                    </a:lnTo>
                    <a:lnTo>
                      <a:pt x="267" y="5"/>
                    </a:lnTo>
                    <a:lnTo>
                      <a:pt x="272" y="4"/>
                    </a:lnTo>
                    <a:lnTo>
                      <a:pt x="276" y="4"/>
                    </a:lnTo>
                    <a:lnTo>
                      <a:pt x="280" y="4"/>
                    </a:lnTo>
                    <a:lnTo>
                      <a:pt x="284" y="3"/>
                    </a:lnTo>
                    <a:lnTo>
                      <a:pt x="289" y="3"/>
                    </a:lnTo>
                    <a:lnTo>
                      <a:pt x="293" y="3"/>
                    </a:lnTo>
                    <a:lnTo>
                      <a:pt x="297" y="3"/>
                    </a:lnTo>
                    <a:lnTo>
                      <a:pt x="302" y="3"/>
                    </a:lnTo>
                    <a:lnTo>
                      <a:pt x="306" y="3"/>
                    </a:lnTo>
                    <a:lnTo>
                      <a:pt x="311" y="3"/>
                    </a:lnTo>
                    <a:lnTo>
                      <a:pt x="315" y="3"/>
                    </a:lnTo>
                    <a:lnTo>
                      <a:pt x="320" y="2"/>
                    </a:lnTo>
                    <a:lnTo>
                      <a:pt x="324" y="2"/>
                    </a:lnTo>
                    <a:lnTo>
                      <a:pt x="329" y="2"/>
                    </a:lnTo>
                    <a:lnTo>
                      <a:pt x="333" y="2"/>
                    </a:lnTo>
                    <a:lnTo>
                      <a:pt x="338" y="2"/>
                    </a:lnTo>
                    <a:lnTo>
                      <a:pt x="342" y="2"/>
                    </a:lnTo>
                    <a:lnTo>
                      <a:pt x="347" y="2"/>
                    </a:lnTo>
                    <a:lnTo>
                      <a:pt x="351" y="2"/>
                    </a:lnTo>
                    <a:lnTo>
                      <a:pt x="356" y="2"/>
                    </a:lnTo>
                    <a:lnTo>
                      <a:pt x="360" y="2"/>
                    </a:lnTo>
                    <a:lnTo>
                      <a:pt x="365" y="2"/>
                    </a:lnTo>
                    <a:lnTo>
                      <a:pt x="369" y="1"/>
                    </a:lnTo>
                    <a:lnTo>
                      <a:pt x="374" y="1"/>
                    </a:lnTo>
                    <a:lnTo>
                      <a:pt x="379" y="1"/>
                    </a:lnTo>
                    <a:lnTo>
                      <a:pt x="383" y="1"/>
                    </a:lnTo>
                    <a:lnTo>
                      <a:pt x="388" y="1"/>
                    </a:lnTo>
                    <a:lnTo>
                      <a:pt x="393" y="1"/>
                    </a:lnTo>
                    <a:lnTo>
                      <a:pt x="398" y="1"/>
                    </a:lnTo>
                    <a:lnTo>
                      <a:pt x="402" y="1"/>
                    </a:lnTo>
                    <a:lnTo>
                      <a:pt x="407" y="0"/>
                    </a:lnTo>
                    <a:lnTo>
                      <a:pt x="411" y="0"/>
                    </a:lnTo>
                    <a:lnTo>
                      <a:pt x="416" y="0"/>
                    </a:lnTo>
                    <a:lnTo>
                      <a:pt x="421" y="0"/>
                    </a:lnTo>
                    <a:lnTo>
                      <a:pt x="426" y="0"/>
                    </a:lnTo>
                    <a:lnTo>
                      <a:pt x="430" y="0"/>
                    </a:lnTo>
                    <a:lnTo>
                      <a:pt x="435" y="0"/>
                    </a:lnTo>
                    <a:lnTo>
                      <a:pt x="440" y="0"/>
                    </a:lnTo>
                    <a:lnTo>
                      <a:pt x="444" y="0"/>
                    </a:lnTo>
                    <a:lnTo>
                      <a:pt x="449" y="0"/>
                    </a:lnTo>
                    <a:lnTo>
                      <a:pt x="454" y="0"/>
                    </a:lnTo>
                    <a:lnTo>
                      <a:pt x="459" y="0"/>
                    </a:lnTo>
                    <a:lnTo>
                      <a:pt x="464" y="0"/>
                    </a:lnTo>
                    <a:lnTo>
                      <a:pt x="468" y="0"/>
                    </a:lnTo>
                    <a:lnTo>
                      <a:pt x="473" y="0"/>
                    </a:lnTo>
                    <a:lnTo>
                      <a:pt x="477" y="0"/>
                    </a:lnTo>
                    <a:lnTo>
                      <a:pt x="482" y="0"/>
                    </a:lnTo>
                    <a:lnTo>
                      <a:pt x="487" y="0"/>
                    </a:lnTo>
                    <a:lnTo>
                      <a:pt x="492" y="0"/>
                    </a:lnTo>
                    <a:lnTo>
                      <a:pt x="497" y="0"/>
                    </a:lnTo>
                    <a:lnTo>
                      <a:pt x="501" y="0"/>
                    </a:lnTo>
                    <a:lnTo>
                      <a:pt x="506" y="0"/>
                    </a:lnTo>
                    <a:lnTo>
                      <a:pt x="511" y="0"/>
                    </a:lnTo>
                    <a:lnTo>
                      <a:pt x="516" y="0"/>
                    </a:lnTo>
                    <a:lnTo>
                      <a:pt x="520" y="0"/>
                    </a:lnTo>
                    <a:lnTo>
                      <a:pt x="525" y="0"/>
                    </a:lnTo>
                    <a:lnTo>
                      <a:pt x="530" y="0"/>
                    </a:lnTo>
                    <a:lnTo>
                      <a:pt x="534" y="0"/>
                    </a:lnTo>
                    <a:lnTo>
                      <a:pt x="539" y="0"/>
                    </a:lnTo>
                    <a:lnTo>
                      <a:pt x="544" y="1"/>
                    </a:lnTo>
                    <a:lnTo>
                      <a:pt x="548" y="1"/>
                    </a:lnTo>
                    <a:lnTo>
                      <a:pt x="553" y="1"/>
                    </a:lnTo>
                    <a:lnTo>
                      <a:pt x="558" y="1"/>
                    </a:lnTo>
                    <a:lnTo>
                      <a:pt x="563" y="1"/>
                    </a:lnTo>
                    <a:lnTo>
                      <a:pt x="567" y="1"/>
                    </a:lnTo>
                    <a:lnTo>
                      <a:pt x="572" y="1"/>
                    </a:lnTo>
                    <a:lnTo>
                      <a:pt x="576" y="1"/>
                    </a:lnTo>
                    <a:lnTo>
                      <a:pt x="581" y="2"/>
                    </a:lnTo>
                    <a:lnTo>
                      <a:pt x="585" y="2"/>
                    </a:lnTo>
                    <a:lnTo>
                      <a:pt x="590" y="2"/>
                    </a:lnTo>
                    <a:lnTo>
                      <a:pt x="594" y="2"/>
                    </a:lnTo>
                    <a:lnTo>
                      <a:pt x="599" y="2"/>
                    </a:lnTo>
                    <a:lnTo>
                      <a:pt x="604" y="2"/>
                    </a:lnTo>
                    <a:lnTo>
                      <a:pt x="608" y="2"/>
                    </a:lnTo>
                    <a:lnTo>
                      <a:pt x="613" y="2"/>
                    </a:lnTo>
                    <a:lnTo>
                      <a:pt x="617" y="2"/>
                    </a:lnTo>
                    <a:lnTo>
                      <a:pt x="622" y="2"/>
                    </a:lnTo>
                    <a:lnTo>
                      <a:pt x="626" y="2"/>
                    </a:lnTo>
                    <a:lnTo>
                      <a:pt x="631" y="3"/>
                    </a:lnTo>
                    <a:lnTo>
                      <a:pt x="635" y="3"/>
                    </a:lnTo>
                    <a:lnTo>
                      <a:pt x="639" y="3"/>
                    </a:lnTo>
                    <a:lnTo>
                      <a:pt x="644" y="3"/>
                    </a:lnTo>
                    <a:lnTo>
                      <a:pt x="648" y="3"/>
                    </a:lnTo>
                    <a:lnTo>
                      <a:pt x="653" y="3"/>
                    </a:lnTo>
                    <a:lnTo>
                      <a:pt x="657" y="3"/>
                    </a:lnTo>
                    <a:lnTo>
                      <a:pt x="662" y="3"/>
                    </a:lnTo>
                    <a:lnTo>
                      <a:pt x="666" y="4"/>
                    </a:lnTo>
                    <a:lnTo>
                      <a:pt x="670" y="4"/>
                    </a:lnTo>
                    <a:lnTo>
                      <a:pt x="674" y="4"/>
                    </a:lnTo>
                    <a:lnTo>
                      <a:pt x="678" y="5"/>
                    </a:lnTo>
                    <a:lnTo>
                      <a:pt x="683" y="5"/>
                    </a:lnTo>
                    <a:lnTo>
                      <a:pt x="687" y="5"/>
                    </a:lnTo>
                    <a:lnTo>
                      <a:pt x="691" y="5"/>
                    </a:lnTo>
                    <a:lnTo>
                      <a:pt x="695" y="5"/>
                    </a:lnTo>
                    <a:lnTo>
                      <a:pt x="699" y="5"/>
                    </a:lnTo>
                    <a:lnTo>
                      <a:pt x="703" y="5"/>
                    </a:lnTo>
                    <a:lnTo>
                      <a:pt x="707" y="6"/>
                    </a:lnTo>
                    <a:lnTo>
                      <a:pt x="711" y="6"/>
                    </a:lnTo>
                    <a:lnTo>
                      <a:pt x="716" y="6"/>
                    </a:lnTo>
                    <a:lnTo>
                      <a:pt x="719" y="6"/>
                    </a:lnTo>
                    <a:lnTo>
                      <a:pt x="723" y="6"/>
                    </a:lnTo>
                    <a:lnTo>
                      <a:pt x="727" y="6"/>
                    </a:lnTo>
                    <a:lnTo>
                      <a:pt x="731" y="7"/>
                    </a:lnTo>
                    <a:lnTo>
                      <a:pt x="735" y="7"/>
                    </a:lnTo>
                    <a:lnTo>
                      <a:pt x="739" y="7"/>
                    </a:lnTo>
                    <a:lnTo>
                      <a:pt x="743" y="8"/>
                    </a:lnTo>
                    <a:lnTo>
                      <a:pt x="747" y="8"/>
                    </a:lnTo>
                    <a:lnTo>
                      <a:pt x="750" y="8"/>
                    </a:lnTo>
                    <a:lnTo>
                      <a:pt x="754" y="8"/>
                    </a:lnTo>
                    <a:lnTo>
                      <a:pt x="758" y="8"/>
                    </a:lnTo>
                    <a:lnTo>
                      <a:pt x="761" y="9"/>
                    </a:lnTo>
                    <a:lnTo>
                      <a:pt x="765" y="9"/>
                    </a:lnTo>
                    <a:lnTo>
                      <a:pt x="768" y="9"/>
                    </a:lnTo>
                    <a:lnTo>
                      <a:pt x="772" y="9"/>
                    </a:lnTo>
                    <a:lnTo>
                      <a:pt x="776" y="9"/>
                    </a:lnTo>
                    <a:lnTo>
                      <a:pt x="779" y="10"/>
                    </a:lnTo>
                    <a:lnTo>
                      <a:pt x="783" y="10"/>
                    </a:lnTo>
                    <a:lnTo>
                      <a:pt x="786" y="11"/>
                    </a:lnTo>
                    <a:lnTo>
                      <a:pt x="789" y="11"/>
                    </a:lnTo>
                    <a:lnTo>
                      <a:pt x="793" y="11"/>
                    </a:lnTo>
                    <a:lnTo>
                      <a:pt x="797" y="11"/>
                    </a:lnTo>
                    <a:lnTo>
                      <a:pt x="800" y="11"/>
                    </a:lnTo>
                    <a:lnTo>
                      <a:pt x="803" y="12"/>
                    </a:lnTo>
                    <a:lnTo>
                      <a:pt x="806" y="12"/>
                    </a:lnTo>
                    <a:lnTo>
                      <a:pt x="810" y="12"/>
                    </a:lnTo>
                    <a:lnTo>
                      <a:pt x="813" y="12"/>
                    </a:lnTo>
                    <a:lnTo>
                      <a:pt x="816" y="12"/>
                    </a:lnTo>
                    <a:lnTo>
                      <a:pt x="819" y="13"/>
                    </a:lnTo>
                    <a:lnTo>
                      <a:pt x="822" y="13"/>
                    </a:lnTo>
                    <a:lnTo>
                      <a:pt x="825" y="14"/>
                    </a:lnTo>
                    <a:lnTo>
                      <a:pt x="828" y="14"/>
                    </a:lnTo>
                    <a:lnTo>
                      <a:pt x="831" y="14"/>
                    </a:lnTo>
                    <a:lnTo>
                      <a:pt x="834" y="14"/>
                    </a:lnTo>
                    <a:lnTo>
                      <a:pt x="837" y="15"/>
                    </a:lnTo>
                    <a:lnTo>
                      <a:pt x="840" y="15"/>
                    </a:lnTo>
                    <a:lnTo>
                      <a:pt x="843" y="15"/>
                    </a:lnTo>
                    <a:lnTo>
                      <a:pt x="845" y="15"/>
                    </a:lnTo>
                    <a:lnTo>
                      <a:pt x="848" y="16"/>
                    </a:lnTo>
                    <a:lnTo>
                      <a:pt x="851" y="16"/>
                    </a:lnTo>
                    <a:lnTo>
                      <a:pt x="854" y="17"/>
                    </a:lnTo>
                    <a:lnTo>
                      <a:pt x="857" y="17"/>
                    </a:lnTo>
                    <a:lnTo>
                      <a:pt x="859" y="17"/>
                    </a:lnTo>
                    <a:lnTo>
                      <a:pt x="861" y="17"/>
                    </a:lnTo>
                    <a:lnTo>
                      <a:pt x="864" y="18"/>
                    </a:lnTo>
                    <a:lnTo>
                      <a:pt x="867" y="18"/>
                    </a:lnTo>
                    <a:lnTo>
                      <a:pt x="869" y="18"/>
                    </a:lnTo>
                    <a:lnTo>
                      <a:pt x="872" y="18"/>
                    </a:lnTo>
                    <a:lnTo>
                      <a:pt x="874" y="19"/>
                    </a:lnTo>
                    <a:lnTo>
                      <a:pt x="876" y="19"/>
                    </a:lnTo>
                    <a:lnTo>
                      <a:pt x="879" y="20"/>
                    </a:lnTo>
                    <a:lnTo>
                      <a:pt x="881" y="20"/>
                    </a:lnTo>
                    <a:lnTo>
                      <a:pt x="883" y="20"/>
                    </a:lnTo>
                    <a:lnTo>
                      <a:pt x="885" y="20"/>
                    </a:lnTo>
                    <a:lnTo>
                      <a:pt x="887" y="21"/>
                    </a:lnTo>
                    <a:lnTo>
                      <a:pt x="890" y="21"/>
                    </a:lnTo>
                    <a:lnTo>
                      <a:pt x="891" y="21"/>
                    </a:lnTo>
                    <a:lnTo>
                      <a:pt x="894" y="21"/>
                    </a:lnTo>
                    <a:lnTo>
                      <a:pt x="896" y="22"/>
                    </a:lnTo>
                    <a:lnTo>
                      <a:pt x="897" y="22"/>
                    </a:lnTo>
                    <a:lnTo>
                      <a:pt x="900" y="23"/>
                    </a:lnTo>
                    <a:lnTo>
                      <a:pt x="902" y="23"/>
                    </a:lnTo>
                    <a:lnTo>
                      <a:pt x="903" y="23"/>
                    </a:lnTo>
                    <a:lnTo>
                      <a:pt x="905" y="23"/>
                    </a:lnTo>
                    <a:lnTo>
                      <a:pt x="907" y="24"/>
                    </a:lnTo>
                    <a:lnTo>
                      <a:pt x="909" y="24"/>
                    </a:lnTo>
                    <a:lnTo>
                      <a:pt x="911" y="24"/>
                    </a:lnTo>
                    <a:lnTo>
                      <a:pt x="912" y="25"/>
                    </a:lnTo>
                    <a:lnTo>
                      <a:pt x="914" y="25"/>
                    </a:lnTo>
                    <a:lnTo>
                      <a:pt x="915" y="26"/>
                    </a:lnTo>
                    <a:lnTo>
                      <a:pt x="917" y="26"/>
                    </a:lnTo>
                    <a:lnTo>
                      <a:pt x="918" y="26"/>
                    </a:lnTo>
                    <a:lnTo>
                      <a:pt x="920" y="26"/>
                    </a:lnTo>
                    <a:lnTo>
                      <a:pt x="921" y="27"/>
                    </a:lnTo>
                    <a:lnTo>
                      <a:pt x="923" y="27"/>
                    </a:lnTo>
                    <a:lnTo>
                      <a:pt x="924" y="27"/>
                    </a:lnTo>
                    <a:lnTo>
                      <a:pt x="925" y="27"/>
                    </a:lnTo>
                    <a:lnTo>
                      <a:pt x="926" y="28"/>
                    </a:lnTo>
                    <a:lnTo>
                      <a:pt x="927" y="29"/>
                    </a:lnTo>
                    <a:lnTo>
                      <a:pt x="929" y="29"/>
                    </a:lnTo>
                    <a:lnTo>
                      <a:pt x="930" y="29"/>
                    </a:lnTo>
                    <a:lnTo>
                      <a:pt x="931" y="29"/>
                    </a:lnTo>
                    <a:lnTo>
                      <a:pt x="932" y="30"/>
                    </a:lnTo>
                    <a:lnTo>
                      <a:pt x="933" y="30"/>
                    </a:lnTo>
                    <a:lnTo>
                      <a:pt x="934" y="30"/>
                    </a:lnTo>
                    <a:lnTo>
                      <a:pt x="935" y="30"/>
                    </a:lnTo>
                    <a:lnTo>
                      <a:pt x="936" y="31"/>
                    </a:lnTo>
                    <a:lnTo>
                      <a:pt x="937" y="31"/>
                    </a:lnTo>
                    <a:lnTo>
                      <a:pt x="938" y="32"/>
                    </a:lnTo>
                    <a:lnTo>
                      <a:pt x="939" y="32"/>
                    </a:lnTo>
                    <a:lnTo>
                      <a:pt x="940" y="33"/>
                    </a:lnTo>
                    <a:lnTo>
                      <a:pt x="941" y="33"/>
                    </a:lnTo>
                    <a:lnTo>
                      <a:pt x="942" y="33"/>
                    </a:lnTo>
                    <a:lnTo>
                      <a:pt x="942" y="34"/>
                    </a:lnTo>
                    <a:lnTo>
                      <a:pt x="943" y="34"/>
                    </a:lnTo>
                    <a:lnTo>
                      <a:pt x="944" y="35"/>
                    </a:lnTo>
                    <a:lnTo>
                      <a:pt x="945" y="35"/>
                    </a:lnTo>
                    <a:lnTo>
                      <a:pt x="945" y="36"/>
                    </a:lnTo>
                    <a:lnTo>
                      <a:pt x="946" y="36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98" name="Freeform 33"/>
              <p:cNvSpPr>
                <a:spLocks/>
              </p:cNvSpPr>
              <p:nvPr/>
            </p:nvSpPr>
            <p:spPr bwMode="auto">
              <a:xfrm>
                <a:off x="1708" y="1175"/>
                <a:ext cx="2251" cy="111"/>
              </a:xfrm>
              <a:custGeom>
                <a:avLst/>
                <a:gdLst>
                  <a:gd name="T0" fmla="*/ 5619 w 768"/>
                  <a:gd name="T1" fmla="*/ 195626 h 38"/>
                  <a:gd name="T2" fmla="*/ 22284 w 768"/>
                  <a:gd name="T3" fmla="*/ 184984 h 38"/>
                  <a:gd name="T4" fmla="*/ 42353 w 768"/>
                  <a:gd name="T5" fmla="*/ 179458 h 38"/>
                  <a:gd name="T6" fmla="*/ 65314 w 768"/>
                  <a:gd name="T7" fmla="*/ 169056 h 38"/>
                  <a:gd name="T8" fmla="*/ 98226 w 768"/>
                  <a:gd name="T9" fmla="*/ 159738 h 38"/>
                  <a:gd name="T10" fmla="*/ 130027 w 768"/>
                  <a:gd name="T11" fmla="*/ 149096 h 38"/>
                  <a:gd name="T12" fmla="*/ 163540 w 768"/>
                  <a:gd name="T13" fmla="*/ 137827 h 38"/>
                  <a:gd name="T14" fmla="*/ 206116 w 768"/>
                  <a:gd name="T15" fmla="*/ 132297 h 38"/>
                  <a:gd name="T16" fmla="*/ 251142 w 768"/>
                  <a:gd name="T17" fmla="*/ 121878 h 38"/>
                  <a:gd name="T18" fmla="*/ 299181 w 768"/>
                  <a:gd name="T19" fmla="*/ 110591 h 38"/>
                  <a:gd name="T20" fmla="*/ 354975 w 768"/>
                  <a:gd name="T21" fmla="*/ 101863 h 38"/>
                  <a:gd name="T22" fmla="*/ 414674 w 768"/>
                  <a:gd name="T23" fmla="*/ 90573 h 38"/>
                  <a:gd name="T24" fmla="*/ 473493 w 768"/>
                  <a:gd name="T25" fmla="*/ 85044 h 38"/>
                  <a:gd name="T26" fmla="*/ 538810 w 768"/>
                  <a:gd name="T27" fmla="*/ 74627 h 38"/>
                  <a:gd name="T28" fmla="*/ 604124 w 768"/>
                  <a:gd name="T29" fmla="*/ 68867 h 38"/>
                  <a:gd name="T30" fmla="*/ 680289 w 768"/>
                  <a:gd name="T31" fmla="*/ 57875 h 38"/>
                  <a:gd name="T32" fmla="*/ 756462 w 768"/>
                  <a:gd name="T33" fmla="*/ 52713 h 38"/>
                  <a:gd name="T34" fmla="*/ 832328 w 768"/>
                  <a:gd name="T35" fmla="*/ 47184 h 38"/>
                  <a:gd name="T36" fmla="*/ 914085 w 768"/>
                  <a:gd name="T37" fmla="*/ 41724 h 38"/>
                  <a:gd name="T38" fmla="*/ 1001683 w 768"/>
                  <a:gd name="T39" fmla="*/ 35964 h 38"/>
                  <a:gd name="T40" fmla="*/ 1089156 w 768"/>
                  <a:gd name="T41" fmla="*/ 27440 h 38"/>
                  <a:gd name="T42" fmla="*/ 1181684 w 768"/>
                  <a:gd name="T43" fmla="*/ 21680 h 38"/>
                  <a:gd name="T44" fmla="*/ 1274904 w 768"/>
                  <a:gd name="T45" fmla="*/ 21680 h 38"/>
                  <a:gd name="T46" fmla="*/ 1367512 w 768"/>
                  <a:gd name="T47" fmla="*/ 11290 h 38"/>
                  <a:gd name="T48" fmla="*/ 1464627 w 768"/>
                  <a:gd name="T49" fmla="*/ 11290 h 38"/>
                  <a:gd name="T50" fmla="*/ 1562804 w 768"/>
                  <a:gd name="T51" fmla="*/ 5530 h 38"/>
                  <a:gd name="T52" fmla="*/ 1661030 w 768"/>
                  <a:gd name="T53" fmla="*/ 5530 h 38"/>
                  <a:gd name="T54" fmla="*/ 1765063 w 768"/>
                  <a:gd name="T55" fmla="*/ 5530 h 38"/>
                  <a:gd name="T56" fmla="*/ 1861982 w 768"/>
                  <a:gd name="T57" fmla="*/ 0 h 38"/>
                  <a:gd name="T58" fmla="*/ 1966049 w 768"/>
                  <a:gd name="T59" fmla="*/ 0 h 38"/>
                  <a:gd name="T60" fmla="*/ 2070085 w 768"/>
                  <a:gd name="T61" fmla="*/ 0 h 38"/>
                  <a:gd name="T62" fmla="*/ 2172168 w 768"/>
                  <a:gd name="T63" fmla="*/ 0 h 38"/>
                  <a:gd name="T64" fmla="*/ 2276004 w 768"/>
                  <a:gd name="T65" fmla="*/ 0 h 38"/>
                  <a:gd name="T66" fmla="*/ 2374805 w 768"/>
                  <a:gd name="T67" fmla="*/ 5530 h 38"/>
                  <a:gd name="T68" fmla="*/ 2478873 w 768"/>
                  <a:gd name="T69" fmla="*/ 5530 h 38"/>
                  <a:gd name="T70" fmla="*/ 2581023 w 768"/>
                  <a:gd name="T71" fmla="*/ 5530 h 38"/>
                  <a:gd name="T72" fmla="*/ 2679173 w 768"/>
                  <a:gd name="T73" fmla="*/ 11290 h 38"/>
                  <a:gd name="T74" fmla="*/ 2778276 w 768"/>
                  <a:gd name="T75" fmla="*/ 11290 h 38"/>
                  <a:gd name="T76" fmla="*/ 2870840 w 768"/>
                  <a:gd name="T77" fmla="*/ 16153 h 38"/>
                  <a:gd name="T78" fmla="*/ 2962116 w 768"/>
                  <a:gd name="T79" fmla="*/ 21680 h 38"/>
                  <a:gd name="T80" fmla="*/ 3055102 w 768"/>
                  <a:gd name="T81" fmla="*/ 27440 h 38"/>
                  <a:gd name="T82" fmla="*/ 3142118 w 768"/>
                  <a:gd name="T83" fmla="*/ 32979 h 38"/>
                  <a:gd name="T84" fmla="*/ 3235335 w 768"/>
                  <a:gd name="T85" fmla="*/ 35964 h 38"/>
                  <a:gd name="T86" fmla="*/ 3317092 w 768"/>
                  <a:gd name="T87" fmla="*/ 41724 h 38"/>
                  <a:gd name="T88" fmla="*/ 3398876 w 768"/>
                  <a:gd name="T89" fmla="*/ 52713 h 38"/>
                  <a:gd name="T90" fmla="*/ 3469123 w 768"/>
                  <a:gd name="T91" fmla="*/ 57875 h 38"/>
                  <a:gd name="T92" fmla="*/ 3545287 w 768"/>
                  <a:gd name="T93" fmla="*/ 68867 h 38"/>
                  <a:gd name="T94" fmla="*/ 3616197 w 768"/>
                  <a:gd name="T95" fmla="*/ 74627 h 38"/>
                  <a:gd name="T96" fmla="*/ 3680928 w 768"/>
                  <a:gd name="T97" fmla="*/ 85044 h 38"/>
                  <a:gd name="T98" fmla="*/ 3748156 w 768"/>
                  <a:gd name="T99" fmla="*/ 90573 h 38"/>
                  <a:gd name="T100" fmla="*/ 3807863 w 768"/>
                  <a:gd name="T101" fmla="*/ 101863 h 38"/>
                  <a:gd name="T102" fmla="*/ 3861743 w 768"/>
                  <a:gd name="T103" fmla="*/ 105053 h 38"/>
                  <a:gd name="T104" fmla="*/ 3909782 w 768"/>
                  <a:gd name="T105" fmla="*/ 116121 h 38"/>
                  <a:gd name="T106" fmla="*/ 3959969 w 768"/>
                  <a:gd name="T107" fmla="*/ 121878 h 38"/>
                  <a:gd name="T108" fmla="*/ 4002322 w 768"/>
                  <a:gd name="T109" fmla="*/ 132297 h 38"/>
                  <a:gd name="T110" fmla="*/ 4041753 w 768"/>
                  <a:gd name="T111" fmla="*/ 143561 h 38"/>
                  <a:gd name="T112" fmla="*/ 4073478 w 768"/>
                  <a:gd name="T113" fmla="*/ 153977 h 38"/>
                  <a:gd name="T114" fmla="*/ 4106381 w 768"/>
                  <a:gd name="T115" fmla="*/ 165267 h 38"/>
                  <a:gd name="T116" fmla="*/ 4129342 w 768"/>
                  <a:gd name="T117" fmla="*/ 169056 h 38"/>
                  <a:gd name="T118" fmla="*/ 4149411 w 768"/>
                  <a:gd name="T119" fmla="*/ 184984 h 38"/>
                  <a:gd name="T120" fmla="*/ 4166085 w 768"/>
                  <a:gd name="T121" fmla="*/ 195626 h 38"/>
                  <a:gd name="T122" fmla="*/ 4183129 w 768"/>
                  <a:gd name="T123" fmla="*/ 201164 h 3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68"/>
                  <a:gd name="T187" fmla="*/ 0 h 38"/>
                  <a:gd name="T188" fmla="*/ 768 w 768"/>
                  <a:gd name="T189" fmla="*/ 38 h 3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68" h="38">
                    <a:moveTo>
                      <a:pt x="0" y="38"/>
                    </a:moveTo>
                    <a:lnTo>
                      <a:pt x="0" y="38"/>
                    </a:lnTo>
                    <a:lnTo>
                      <a:pt x="1" y="37"/>
                    </a:lnTo>
                    <a:lnTo>
                      <a:pt x="2" y="37"/>
                    </a:lnTo>
                    <a:lnTo>
                      <a:pt x="3" y="37"/>
                    </a:lnTo>
                    <a:lnTo>
                      <a:pt x="3" y="36"/>
                    </a:lnTo>
                    <a:lnTo>
                      <a:pt x="4" y="35"/>
                    </a:lnTo>
                    <a:lnTo>
                      <a:pt x="5" y="35"/>
                    </a:lnTo>
                    <a:lnTo>
                      <a:pt x="6" y="35"/>
                    </a:lnTo>
                    <a:lnTo>
                      <a:pt x="6" y="34"/>
                    </a:lnTo>
                    <a:lnTo>
                      <a:pt x="7" y="34"/>
                    </a:lnTo>
                    <a:lnTo>
                      <a:pt x="8" y="34"/>
                    </a:lnTo>
                    <a:lnTo>
                      <a:pt x="9" y="33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14" y="31"/>
                    </a:lnTo>
                    <a:lnTo>
                      <a:pt x="15" y="31"/>
                    </a:lnTo>
                    <a:lnTo>
                      <a:pt x="16" y="30"/>
                    </a:lnTo>
                    <a:lnTo>
                      <a:pt x="18" y="30"/>
                    </a:lnTo>
                    <a:lnTo>
                      <a:pt x="19" y="29"/>
                    </a:lnTo>
                    <a:lnTo>
                      <a:pt x="20" y="29"/>
                    </a:lnTo>
                    <a:lnTo>
                      <a:pt x="21" y="29"/>
                    </a:lnTo>
                    <a:lnTo>
                      <a:pt x="22" y="28"/>
                    </a:lnTo>
                    <a:lnTo>
                      <a:pt x="24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9" y="26"/>
                    </a:lnTo>
                    <a:lnTo>
                      <a:pt x="30" y="26"/>
                    </a:lnTo>
                    <a:lnTo>
                      <a:pt x="32" y="26"/>
                    </a:lnTo>
                    <a:lnTo>
                      <a:pt x="33" y="25"/>
                    </a:lnTo>
                    <a:lnTo>
                      <a:pt x="35" y="25"/>
                    </a:lnTo>
                    <a:lnTo>
                      <a:pt x="36" y="25"/>
                    </a:lnTo>
                    <a:lnTo>
                      <a:pt x="38" y="25"/>
                    </a:lnTo>
                    <a:lnTo>
                      <a:pt x="39" y="24"/>
                    </a:lnTo>
                    <a:lnTo>
                      <a:pt x="41" y="23"/>
                    </a:lnTo>
                    <a:lnTo>
                      <a:pt x="43" y="23"/>
                    </a:lnTo>
                    <a:lnTo>
                      <a:pt x="45" y="23"/>
                    </a:lnTo>
                    <a:lnTo>
                      <a:pt x="46" y="23"/>
                    </a:lnTo>
                    <a:lnTo>
                      <a:pt x="48" y="22"/>
                    </a:lnTo>
                    <a:lnTo>
                      <a:pt x="49" y="22"/>
                    </a:lnTo>
                    <a:lnTo>
                      <a:pt x="51" y="22"/>
                    </a:lnTo>
                    <a:lnTo>
                      <a:pt x="54" y="21"/>
                    </a:lnTo>
                    <a:lnTo>
                      <a:pt x="55" y="21"/>
                    </a:lnTo>
                    <a:lnTo>
                      <a:pt x="57" y="20"/>
                    </a:lnTo>
                    <a:lnTo>
                      <a:pt x="59" y="20"/>
                    </a:lnTo>
                    <a:lnTo>
                      <a:pt x="61" y="20"/>
                    </a:lnTo>
                    <a:lnTo>
                      <a:pt x="63" y="20"/>
                    </a:lnTo>
                    <a:lnTo>
                      <a:pt x="65" y="19"/>
                    </a:lnTo>
                    <a:lnTo>
                      <a:pt x="67" y="19"/>
                    </a:lnTo>
                    <a:lnTo>
                      <a:pt x="69" y="19"/>
                    </a:lnTo>
                    <a:lnTo>
                      <a:pt x="71" y="18"/>
                    </a:lnTo>
                    <a:lnTo>
                      <a:pt x="73" y="18"/>
                    </a:lnTo>
                    <a:lnTo>
                      <a:pt x="76" y="17"/>
                    </a:lnTo>
                    <a:lnTo>
                      <a:pt x="78" y="17"/>
                    </a:lnTo>
                    <a:lnTo>
                      <a:pt x="80" y="17"/>
                    </a:lnTo>
                    <a:lnTo>
                      <a:pt x="82" y="17"/>
                    </a:lnTo>
                    <a:lnTo>
                      <a:pt x="85" y="16"/>
                    </a:lnTo>
                    <a:lnTo>
                      <a:pt x="87" y="16"/>
                    </a:lnTo>
                    <a:lnTo>
                      <a:pt x="89" y="16"/>
                    </a:lnTo>
                    <a:lnTo>
                      <a:pt x="91" y="16"/>
                    </a:lnTo>
                    <a:lnTo>
                      <a:pt x="94" y="15"/>
                    </a:lnTo>
                    <a:lnTo>
                      <a:pt x="96" y="15"/>
                    </a:lnTo>
                    <a:lnTo>
                      <a:pt x="99" y="14"/>
                    </a:lnTo>
                    <a:lnTo>
                      <a:pt x="101" y="14"/>
                    </a:lnTo>
                    <a:lnTo>
                      <a:pt x="104" y="14"/>
                    </a:lnTo>
                    <a:lnTo>
                      <a:pt x="106" y="14"/>
                    </a:lnTo>
                    <a:lnTo>
                      <a:pt x="109" y="13"/>
                    </a:lnTo>
                    <a:lnTo>
                      <a:pt x="111" y="13"/>
                    </a:lnTo>
                    <a:lnTo>
                      <a:pt x="114" y="13"/>
                    </a:lnTo>
                    <a:lnTo>
                      <a:pt x="117" y="13"/>
                    </a:lnTo>
                    <a:lnTo>
                      <a:pt x="120" y="12"/>
                    </a:lnTo>
                    <a:lnTo>
                      <a:pt x="122" y="12"/>
                    </a:lnTo>
                    <a:lnTo>
                      <a:pt x="125" y="11"/>
                    </a:lnTo>
                    <a:lnTo>
                      <a:pt x="127" y="11"/>
                    </a:lnTo>
                    <a:lnTo>
                      <a:pt x="130" y="11"/>
                    </a:lnTo>
                    <a:lnTo>
                      <a:pt x="133" y="11"/>
                    </a:lnTo>
                    <a:lnTo>
                      <a:pt x="136" y="10"/>
                    </a:lnTo>
                    <a:lnTo>
                      <a:pt x="139" y="10"/>
                    </a:lnTo>
                    <a:lnTo>
                      <a:pt x="142" y="10"/>
                    </a:lnTo>
                    <a:lnTo>
                      <a:pt x="144" y="10"/>
                    </a:lnTo>
                    <a:lnTo>
                      <a:pt x="147" y="10"/>
                    </a:lnTo>
                    <a:lnTo>
                      <a:pt x="150" y="9"/>
                    </a:lnTo>
                    <a:lnTo>
                      <a:pt x="153" y="9"/>
                    </a:lnTo>
                    <a:lnTo>
                      <a:pt x="156" y="8"/>
                    </a:lnTo>
                    <a:lnTo>
                      <a:pt x="159" y="8"/>
                    </a:lnTo>
                    <a:lnTo>
                      <a:pt x="162" y="8"/>
                    </a:lnTo>
                    <a:lnTo>
                      <a:pt x="165" y="8"/>
                    </a:lnTo>
                    <a:lnTo>
                      <a:pt x="168" y="8"/>
                    </a:lnTo>
                    <a:lnTo>
                      <a:pt x="171" y="7"/>
                    </a:lnTo>
                    <a:lnTo>
                      <a:pt x="174" y="7"/>
                    </a:lnTo>
                    <a:lnTo>
                      <a:pt x="178" y="7"/>
                    </a:lnTo>
                    <a:lnTo>
                      <a:pt x="181" y="7"/>
                    </a:lnTo>
                    <a:lnTo>
                      <a:pt x="184" y="7"/>
                    </a:lnTo>
                    <a:lnTo>
                      <a:pt x="187" y="6"/>
                    </a:lnTo>
                    <a:lnTo>
                      <a:pt x="190" y="6"/>
                    </a:lnTo>
                    <a:lnTo>
                      <a:pt x="193" y="6"/>
                    </a:lnTo>
                    <a:lnTo>
                      <a:pt x="197" y="5"/>
                    </a:lnTo>
                    <a:lnTo>
                      <a:pt x="200" y="5"/>
                    </a:lnTo>
                    <a:lnTo>
                      <a:pt x="204" y="5"/>
                    </a:lnTo>
                    <a:lnTo>
                      <a:pt x="207" y="5"/>
                    </a:lnTo>
                    <a:lnTo>
                      <a:pt x="210" y="5"/>
                    </a:lnTo>
                    <a:lnTo>
                      <a:pt x="213" y="5"/>
                    </a:lnTo>
                    <a:lnTo>
                      <a:pt x="217" y="4"/>
                    </a:lnTo>
                    <a:lnTo>
                      <a:pt x="220" y="4"/>
                    </a:lnTo>
                    <a:lnTo>
                      <a:pt x="223" y="4"/>
                    </a:lnTo>
                    <a:lnTo>
                      <a:pt x="227" y="4"/>
                    </a:lnTo>
                    <a:lnTo>
                      <a:pt x="230" y="4"/>
                    </a:lnTo>
                    <a:lnTo>
                      <a:pt x="234" y="4"/>
                    </a:lnTo>
                    <a:lnTo>
                      <a:pt x="237" y="4"/>
                    </a:lnTo>
                    <a:lnTo>
                      <a:pt x="241" y="3"/>
                    </a:lnTo>
                    <a:lnTo>
                      <a:pt x="244" y="3"/>
                    </a:lnTo>
                    <a:lnTo>
                      <a:pt x="247" y="3"/>
                    </a:lnTo>
                    <a:lnTo>
                      <a:pt x="251" y="2"/>
                    </a:lnTo>
                    <a:lnTo>
                      <a:pt x="255" y="2"/>
                    </a:lnTo>
                    <a:lnTo>
                      <a:pt x="258" y="2"/>
                    </a:lnTo>
                    <a:lnTo>
                      <a:pt x="262" y="2"/>
                    </a:lnTo>
                    <a:lnTo>
                      <a:pt x="265" y="2"/>
                    </a:lnTo>
                    <a:lnTo>
                      <a:pt x="269" y="2"/>
                    </a:lnTo>
                    <a:lnTo>
                      <a:pt x="273" y="2"/>
                    </a:lnTo>
                    <a:lnTo>
                      <a:pt x="276" y="2"/>
                    </a:lnTo>
                    <a:lnTo>
                      <a:pt x="280" y="2"/>
                    </a:lnTo>
                    <a:lnTo>
                      <a:pt x="283" y="1"/>
                    </a:lnTo>
                    <a:lnTo>
                      <a:pt x="287" y="1"/>
                    </a:lnTo>
                    <a:lnTo>
                      <a:pt x="291" y="1"/>
                    </a:lnTo>
                    <a:lnTo>
                      <a:pt x="294" y="1"/>
                    </a:lnTo>
                    <a:lnTo>
                      <a:pt x="298" y="1"/>
                    </a:lnTo>
                    <a:lnTo>
                      <a:pt x="301" y="1"/>
                    </a:lnTo>
                    <a:lnTo>
                      <a:pt x="305" y="1"/>
                    </a:lnTo>
                    <a:lnTo>
                      <a:pt x="309" y="1"/>
                    </a:lnTo>
                    <a:lnTo>
                      <a:pt x="313" y="1"/>
                    </a:lnTo>
                    <a:lnTo>
                      <a:pt x="316" y="1"/>
                    </a:lnTo>
                    <a:lnTo>
                      <a:pt x="320" y="1"/>
                    </a:lnTo>
                    <a:lnTo>
                      <a:pt x="324" y="1"/>
                    </a:lnTo>
                    <a:lnTo>
                      <a:pt x="328" y="1"/>
                    </a:lnTo>
                    <a:lnTo>
                      <a:pt x="331" y="1"/>
                    </a:lnTo>
                    <a:lnTo>
                      <a:pt x="335" y="0"/>
                    </a:lnTo>
                    <a:lnTo>
                      <a:pt x="339" y="0"/>
                    </a:lnTo>
                    <a:lnTo>
                      <a:pt x="342" y="0"/>
                    </a:lnTo>
                    <a:lnTo>
                      <a:pt x="346" y="0"/>
                    </a:lnTo>
                    <a:lnTo>
                      <a:pt x="350" y="0"/>
                    </a:lnTo>
                    <a:lnTo>
                      <a:pt x="354" y="0"/>
                    </a:lnTo>
                    <a:lnTo>
                      <a:pt x="358" y="0"/>
                    </a:lnTo>
                    <a:lnTo>
                      <a:pt x="361" y="0"/>
                    </a:lnTo>
                    <a:lnTo>
                      <a:pt x="365" y="0"/>
                    </a:lnTo>
                    <a:lnTo>
                      <a:pt x="369" y="0"/>
                    </a:lnTo>
                    <a:lnTo>
                      <a:pt x="373" y="0"/>
                    </a:lnTo>
                    <a:lnTo>
                      <a:pt x="376" y="0"/>
                    </a:lnTo>
                    <a:lnTo>
                      <a:pt x="380" y="0"/>
                    </a:lnTo>
                    <a:lnTo>
                      <a:pt x="384" y="0"/>
                    </a:lnTo>
                    <a:lnTo>
                      <a:pt x="388" y="0"/>
                    </a:lnTo>
                    <a:lnTo>
                      <a:pt x="391" y="0"/>
                    </a:lnTo>
                    <a:lnTo>
                      <a:pt x="395" y="0"/>
                    </a:lnTo>
                    <a:lnTo>
                      <a:pt x="399" y="0"/>
                    </a:lnTo>
                    <a:lnTo>
                      <a:pt x="403" y="0"/>
                    </a:lnTo>
                    <a:lnTo>
                      <a:pt x="406" y="0"/>
                    </a:lnTo>
                    <a:lnTo>
                      <a:pt x="410" y="0"/>
                    </a:lnTo>
                    <a:lnTo>
                      <a:pt x="414" y="0"/>
                    </a:lnTo>
                    <a:lnTo>
                      <a:pt x="418" y="0"/>
                    </a:lnTo>
                    <a:lnTo>
                      <a:pt x="421" y="0"/>
                    </a:lnTo>
                    <a:lnTo>
                      <a:pt x="426" y="0"/>
                    </a:lnTo>
                    <a:lnTo>
                      <a:pt x="429" y="0"/>
                    </a:lnTo>
                    <a:lnTo>
                      <a:pt x="433" y="0"/>
                    </a:lnTo>
                    <a:lnTo>
                      <a:pt x="436" y="1"/>
                    </a:lnTo>
                    <a:lnTo>
                      <a:pt x="440" y="1"/>
                    </a:lnTo>
                    <a:lnTo>
                      <a:pt x="444" y="1"/>
                    </a:lnTo>
                    <a:lnTo>
                      <a:pt x="448" y="1"/>
                    </a:lnTo>
                    <a:lnTo>
                      <a:pt x="451" y="1"/>
                    </a:lnTo>
                    <a:lnTo>
                      <a:pt x="455" y="1"/>
                    </a:lnTo>
                    <a:lnTo>
                      <a:pt x="459" y="1"/>
                    </a:lnTo>
                    <a:lnTo>
                      <a:pt x="463" y="1"/>
                    </a:lnTo>
                    <a:lnTo>
                      <a:pt x="466" y="1"/>
                    </a:lnTo>
                    <a:lnTo>
                      <a:pt x="470" y="1"/>
                    </a:lnTo>
                    <a:lnTo>
                      <a:pt x="474" y="1"/>
                    </a:lnTo>
                    <a:lnTo>
                      <a:pt x="477" y="1"/>
                    </a:lnTo>
                    <a:lnTo>
                      <a:pt x="481" y="1"/>
                    </a:lnTo>
                    <a:lnTo>
                      <a:pt x="484" y="1"/>
                    </a:lnTo>
                    <a:lnTo>
                      <a:pt x="488" y="2"/>
                    </a:lnTo>
                    <a:lnTo>
                      <a:pt x="492" y="2"/>
                    </a:lnTo>
                    <a:lnTo>
                      <a:pt x="495" y="2"/>
                    </a:lnTo>
                    <a:lnTo>
                      <a:pt x="499" y="2"/>
                    </a:lnTo>
                    <a:lnTo>
                      <a:pt x="502" y="2"/>
                    </a:lnTo>
                    <a:lnTo>
                      <a:pt x="506" y="2"/>
                    </a:lnTo>
                    <a:lnTo>
                      <a:pt x="510" y="2"/>
                    </a:lnTo>
                    <a:lnTo>
                      <a:pt x="513" y="2"/>
                    </a:lnTo>
                    <a:lnTo>
                      <a:pt x="517" y="2"/>
                    </a:lnTo>
                    <a:lnTo>
                      <a:pt x="520" y="3"/>
                    </a:lnTo>
                    <a:lnTo>
                      <a:pt x="523" y="3"/>
                    </a:lnTo>
                    <a:lnTo>
                      <a:pt x="527" y="3"/>
                    </a:lnTo>
                    <a:lnTo>
                      <a:pt x="531" y="4"/>
                    </a:lnTo>
                    <a:lnTo>
                      <a:pt x="534" y="4"/>
                    </a:lnTo>
                    <a:lnTo>
                      <a:pt x="538" y="4"/>
                    </a:lnTo>
                    <a:lnTo>
                      <a:pt x="541" y="4"/>
                    </a:lnTo>
                    <a:lnTo>
                      <a:pt x="544" y="4"/>
                    </a:lnTo>
                    <a:lnTo>
                      <a:pt x="548" y="4"/>
                    </a:lnTo>
                    <a:lnTo>
                      <a:pt x="551" y="4"/>
                    </a:lnTo>
                    <a:lnTo>
                      <a:pt x="555" y="5"/>
                    </a:lnTo>
                    <a:lnTo>
                      <a:pt x="558" y="5"/>
                    </a:lnTo>
                    <a:lnTo>
                      <a:pt x="561" y="5"/>
                    </a:lnTo>
                    <a:lnTo>
                      <a:pt x="564" y="5"/>
                    </a:lnTo>
                    <a:lnTo>
                      <a:pt x="568" y="5"/>
                    </a:lnTo>
                    <a:lnTo>
                      <a:pt x="571" y="5"/>
                    </a:lnTo>
                    <a:lnTo>
                      <a:pt x="574" y="6"/>
                    </a:lnTo>
                    <a:lnTo>
                      <a:pt x="577" y="6"/>
                    </a:lnTo>
                    <a:lnTo>
                      <a:pt x="580" y="6"/>
                    </a:lnTo>
                    <a:lnTo>
                      <a:pt x="584" y="7"/>
                    </a:lnTo>
                    <a:lnTo>
                      <a:pt x="587" y="7"/>
                    </a:lnTo>
                    <a:lnTo>
                      <a:pt x="590" y="7"/>
                    </a:lnTo>
                    <a:lnTo>
                      <a:pt x="594" y="7"/>
                    </a:lnTo>
                    <a:lnTo>
                      <a:pt x="597" y="7"/>
                    </a:lnTo>
                    <a:lnTo>
                      <a:pt x="600" y="8"/>
                    </a:lnTo>
                    <a:lnTo>
                      <a:pt x="603" y="8"/>
                    </a:lnTo>
                    <a:lnTo>
                      <a:pt x="606" y="8"/>
                    </a:lnTo>
                    <a:lnTo>
                      <a:pt x="609" y="8"/>
                    </a:lnTo>
                    <a:lnTo>
                      <a:pt x="612" y="8"/>
                    </a:lnTo>
                    <a:lnTo>
                      <a:pt x="615" y="9"/>
                    </a:lnTo>
                    <a:lnTo>
                      <a:pt x="618" y="9"/>
                    </a:lnTo>
                    <a:lnTo>
                      <a:pt x="621" y="10"/>
                    </a:lnTo>
                    <a:lnTo>
                      <a:pt x="624" y="10"/>
                    </a:lnTo>
                    <a:lnTo>
                      <a:pt x="626" y="10"/>
                    </a:lnTo>
                    <a:lnTo>
                      <a:pt x="629" y="10"/>
                    </a:lnTo>
                    <a:lnTo>
                      <a:pt x="632" y="10"/>
                    </a:lnTo>
                    <a:lnTo>
                      <a:pt x="635" y="11"/>
                    </a:lnTo>
                    <a:lnTo>
                      <a:pt x="637" y="11"/>
                    </a:lnTo>
                    <a:lnTo>
                      <a:pt x="640" y="11"/>
                    </a:lnTo>
                    <a:lnTo>
                      <a:pt x="643" y="11"/>
                    </a:lnTo>
                    <a:lnTo>
                      <a:pt x="646" y="12"/>
                    </a:lnTo>
                    <a:lnTo>
                      <a:pt x="648" y="12"/>
                    </a:lnTo>
                    <a:lnTo>
                      <a:pt x="651" y="13"/>
                    </a:lnTo>
                    <a:lnTo>
                      <a:pt x="654" y="13"/>
                    </a:lnTo>
                    <a:lnTo>
                      <a:pt x="657" y="13"/>
                    </a:lnTo>
                    <a:lnTo>
                      <a:pt x="659" y="13"/>
                    </a:lnTo>
                    <a:lnTo>
                      <a:pt x="661" y="14"/>
                    </a:lnTo>
                    <a:lnTo>
                      <a:pt x="664" y="14"/>
                    </a:lnTo>
                    <a:lnTo>
                      <a:pt x="667" y="14"/>
                    </a:lnTo>
                    <a:lnTo>
                      <a:pt x="669" y="14"/>
                    </a:lnTo>
                    <a:lnTo>
                      <a:pt x="672" y="15"/>
                    </a:lnTo>
                    <a:lnTo>
                      <a:pt x="674" y="15"/>
                    </a:lnTo>
                    <a:lnTo>
                      <a:pt x="676" y="16"/>
                    </a:lnTo>
                    <a:lnTo>
                      <a:pt x="679" y="16"/>
                    </a:lnTo>
                    <a:lnTo>
                      <a:pt x="681" y="16"/>
                    </a:lnTo>
                    <a:lnTo>
                      <a:pt x="683" y="16"/>
                    </a:lnTo>
                    <a:lnTo>
                      <a:pt x="685" y="17"/>
                    </a:lnTo>
                    <a:lnTo>
                      <a:pt x="688" y="17"/>
                    </a:lnTo>
                    <a:lnTo>
                      <a:pt x="690" y="17"/>
                    </a:lnTo>
                    <a:lnTo>
                      <a:pt x="692" y="17"/>
                    </a:lnTo>
                    <a:lnTo>
                      <a:pt x="694" y="18"/>
                    </a:lnTo>
                    <a:lnTo>
                      <a:pt x="697" y="18"/>
                    </a:lnTo>
                    <a:lnTo>
                      <a:pt x="699" y="19"/>
                    </a:lnTo>
                    <a:lnTo>
                      <a:pt x="701" y="19"/>
                    </a:lnTo>
                    <a:lnTo>
                      <a:pt x="703" y="19"/>
                    </a:lnTo>
                    <a:lnTo>
                      <a:pt x="705" y="20"/>
                    </a:lnTo>
                    <a:lnTo>
                      <a:pt x="707" y="20"/>
                    </a:lnTo>
                    <a:lnTo>
                      <a:pt x="709" y="20"/>
                    </a:lnTo>
                    <a:lnTo>
                      <a:pt x="711" y="20"/>
                    </a:lnTo>
                    <a:lnTo>
                      <a:pt x="712" y="21"/>
                    </a:lnTo>
                    <a:lnTo>
                      <a:pt x="714" y="21"/>
                    </a:lnTo>
                    <a:lnTo>
                      <a:pt x="716" y="22"/>
                    </a:lnTo>
                    <a:lnTo>
                      <a:pt x="718" y="22"/>
                    </a:lnTo>
                    <a:lnTo>
                      <a:pt x="720" y="22"/>
                    </a:lnTo>
                    <a:lnTo>
                      <a:pt x="721" y="23"/>
                    </a:lnTo>
                    <a:lnTo>
                      <a:pt x="723" y="23"/>
                    </a:lnTo>
                    <a:lnTo>
                      <a:pt x="725" y="23"/>
                    </a:lnTo>
                    <a:lnTo>
                      <a:pt x="727" y="23"/>
                    </a:lnTo>
                    <a:lnTo>
                      <a:pt x="729" y="24"/>
                    </a:lnTo>
                    <a:lnTo>
                      <a:pt x="730" y="25"/>
                    </a:lnTo>
                    <a:lnTo>
                      <a:pt x="732" y="25"/>
                    </a:lnTo>
                    <a:lnTo>
                      <a:pt x="733" y="25"/>
                    </a:lnTo>
                    <a:lnTo>
                      <a:pt x="735" y="25"/>
                    </a:lnTo>
                    <a:lnTo>
                      <a:pt x="736" y="26"/>
                    </a:lnTo>
                    <a:lnTo>
                      <a:pt x="738" y="26"/>
                    </a:lnTo>
                    <a:lnTo>
                      <a:pt x="739" y="26"/>
                    </a:lnTo>
                    <a:lnTo>
                      <a:pt x="741" y="27"/>
                    </a:lnTo>
                    <a:lnTo>
                      <a:pt x="742" y="27"/>
                    </a:lnTo>
                    <a:lnTo>
                      <a:pt x="743" y="28"/>
                    </a:lnTo>
                    <a:lnTo>
                      <a:pt x="744" y="28"/>
                    </a:lnTo>
                    <a:lnTo>
                      <a:pt x="745" y="28"/>
                    </a:lnTo>
                    <a:lnTo>
                      <a:pt x="747" y="29"/>
                    </a:lnTo>
                    <a:lnTo>
                      <a:pt x="748" y="29"/>
                    </a:lnTo>
                    <a:lnTo>
                      <a:pt x="749" y="29"/>
                    </a:lnTo>
                    <a:lnTo>
                      <a:pt x="750" y="30"/>
                    </a:lnTo>
                    <a:lnTo>
                      <a:pt x="751" y="30"/>
                    </a:lnTo>
                    <a:lnTo>
                      <a:pt x="753" y="31"/>
                    </a:lnTo>
                    <a:lnTo>
                      <a:pt x="754" y="31"/>
                    </a:lnTo>
                    <a:lnTo>
                      <a:pt x="756" y="32"/>
                    </a:lnTo>
                    <a:lnTo>
                      <a:pt x="757" y="32"/>
                    </a:lnTo>
                    <a:lnTo>
                      <a:pt x="758" y="32"/>
                    </a:lnTo>
                    <a:lnTo>
                      <a:pt x="759" y="33"/>
                    </a:lnTo>
                    <a:lnTo>
                      <a:pt x="760" y="34"/>
                    </a:lnTo>
                    <a:lnTo>
                      <a:pt x="761" y="34"/>
                    </a:lnTo>
                    <a:lnTo>
                      <a:pt x="762" y="34"/>
                    </a:lnTo>
                    <a:lnTo>
                      <a:pt x="762" y="35"/>
                    </a:lnTo>
                    <a:lnTo>
                      <a:pt x="763" y="35"/>
                    </a:lnTo>
                    <a:lnTo>
                      <a:pt x="764" y="35"/>
                    </a:lnTo>
                    <a:lnTo>
                      <a:pt x="765" y="36"/>
                    </a:lnTo>
                    <a:lnTo>
                      <a:pt x="765" y="37"/>
                    </a:lnTo>
                    <a:lnTo>
                      <a:pt x="766" y="37"/>
                    </a:lnTo>
                    <a:lnTo>
                      <a:pt x="767" y="37"/>
                    </a:lnTo>
                    <a:lnTo>
                      <a:pt x="768" y="38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99" name="Freeform 34"/>
              <p:cNvSpPr>
                <a:spLocks/>
              </p:cNvSpPr>
              <p:nvPr/>
            </p:nvSpPr>
            <p:spPr bwMode="auto">
              <a:xfrm>
                <a:off x="2054" y="946"/>
                <a:ext cx="1556" cy="82"/>
              </a:xfrm>
              <a:custGeom>
                <a:avLst/>
                <a:gdLst>
                  <a:gd name="T0" fmla="*/ 16427 w 531"/>
                  <a:gd name="T1" fmla="*/ 145655 h 28"/>
                  <a:gd name="T2" fmla="*/ 33461 w 531"/>
                  <a:gd name="T3" fmla="*/ 135054 h 28"/>
                  <a:gd name="T4" fmla="*/ 59430 w 531"/>
                  <a:gd name="T5" fmla="*/ 129250 h 28"/>
                  <a:gd name="T6" fmla="*/ 81703 w 531"/>
                  <a:gd name="T7" fmla="*/ 118048 h 28"/>
                  <a:gd name="T8" fmla="*/ 109559 w 531"/>
                  <a:gd name="T9" fmla="*/ 114832 h 28"/>
                  <a:gd name="T10" fmla="*/ 141054 w 531"/>
                  <a:gd name="T11" fmla="*/ 103434 h 28"/>
                  <a:gd name="T12" fmla="*/ 174149 w 531"/>
                  <a:gd name="T13" fmla="*/ 97832 h 28"/>
                  <a:gd name="T14" fmla="*/ 211534 w 531"/>
                  <a:gd name="T15" fmla="*/ 92180 h 28"/>
                  <a:gd name="T16" fmla="*/ 250613 w 531"/>
                  <a:gd name="T17" fmla="*/ 81426 h 28"/>
                  <a:gd name="T18" fmla="*/ 293161 w 531"/>
                  <a:gd name="T19" fmla="*/ 75627 h 28"/>
                  <a:gd name="T20" fmla="*/ 337470 w 531"/>
                  <a:gd name="T21" fmla="*/ 70028 h 28"/>
                  <a:gd name="T22" fmla="*/ 386061 w 531"/>
                  <a:gd name="T23" fmla="*/ 59230 h 28"/>
                  <a:gd name="T24" fmla="*/ 434294 w 531"/>
                  <a:gd name="T25" fmla="*/ 53628 h 28"/>
                  <a:gd name="T26" fmla="*/ 484423 w 531"/>
                  <a:gd name="T27" fmla="*/ 48020 h 28"/>
                  <a:gd name="T28" fmla="*/ 538168 w 531"/>
                  <a:gd name="T29" fmla="*/ 42221 h 28"/>
                  <a:gd name="T30" fmla="*/ 592015 w 531"/>
                  <a:gd name="T31" fmla="*/ 39211 h 28"/>
                  <a:gd name="T32" fmla="*/ 652682 w 531"/>
                  <a:gd name="T33" fmla="*/ 33406 h 28"/>
                  <a:gd name="T34" fmla="*/ 712334 w 531"/>
                  <a:gd name="T35" fmla="*/ 27804 h 28"/>
                  <a:gd name="T36" fmla="*/ 771770 w 531"/>
                  <a:gd name="T37" fmla="*/ 22204 h 28"/>
                  <a:gd name="T38" fmla="*/ 831405 w 531"/>
                  <a:gd name="T39" fmla="*/ 22204 h 28"/>
                  <a:gd name="T40" fmla="*/ 897704 w 531"/>
                  <a:gd name="T41" fmla="*/ 16397 h 28"/>
                  <a:gd name="T42" fmla="*/ 962947 w 531"/>
                  <a:gd name="T43" fmla="*/ 11407 h 28"/>
                  <a:gd name="T44" fmla="*/ 1027613 w 531"/>
                  <a:gd name="T45" fmla="*/ 11407 h 28"/>
                  <a:gd name="T46" fmla="*/ 1098471 w 531"/>
                  <a:gd name="T47" fmla="*/ 5599 h 28"/>
                  <a:gd name="T48" fmla="*/ 1168676 w 531"/>
                  <a:gd name="T49" fmla="*/ 5599 h 28"/>
                  <a:gd name="T50" fmla="*/ 1233920 w 531"/>
                  <a:gd name="T51" fmla="*/ 5599 h 28"/>
                  <a:gd name="T52" fmla="*/ 1304124 w 531"/>
                  <a:gd name="T53" fmla="*/ 5599 h 28"/>
                  <a:gd name="T54" fmla="*/ 1374595 w 531"/>
                  <a:gd name="T55" fmla="*/ 0 h 28"/>
                  <a:gd name="T56" fmla="*/ 1445453 w 531"/>
                  <a:gd name="T57" fmla="*/ 0 h 28"/>
                  <a:gd name="T58" fmla="*/ 1517645 w 531"/>
                  <a:gd name="T59" fmla="*/ 0 h 28"/>
                  <a:gd name="T60" fmla="*/ 1582894 w 531"/>
                  <a:gd name="T61" fmla="*/ 5599 h 28"/>
                  <a:gd name="T62" fmla="*/ 1658681 w 531"/>
                  <a:gd name="T63" fmla="*/ 5599 h 28"/>
                  <a:gd name="T64" fmla="*/ 1723271 w 531"/>
                  <a:gd name="T65" fmla="*/ 5599 h 28"/>
                  <a:gd name="T66" fmla="*/ 1794352 w 531"/>
                  <a:gd name="T67" fmla="*/ 5599 h 28"/>
                  <a:gd name="T68" fmla="*/ 1858796 w 531"/>
                  <a:gd name="T69" fmla="*/ 11407 h 28"/>
                  <a:gd name="T70" fmla="*/ 1924066 w 531"/>
                  <a:gd name="T71" fmla="*/ 11407 h 28"/>
                  <a:gd name="T72" fmla="*/ 1988653 w 531"/>
                  <a:gd name="T73" fmla="*/ 16397 h 28"/>
                  <a:gd name="T74" fmla="*/ 2055810 w 531"/>
                  <a:gd name="T75" fmla="*/ 22204 h 28"/>
                  <a:gd name="T76" fmla="*/ 2120400 w 531"/>
                  <a:gd name="T77" fmla="*/ 22204 h 28"/>
                  <a:gd name="T78" fmla="*/ 2179830 w 531"/>
                  <a:gd name="T79" fmla="*/ 27804 h 28"/>
                  <a:gd name="T80" fmla="*/ 2239491 w 531"/>
                  <a:gd name="T81" fmla="*/ 33406 h 28"/>
                  <a:gd name="T82" fmla="*/ 2300834 w 531"/>
                  <a:gd name="T83" fmla="*/ 39211 h 28"/>
                  <a:gd name="T84" fmla="*/ 2354655 w 531"/>
                  <a:gd name="T85" fmla="*/ 42221 h 28"/>
                  <a:gd name="T86" fmla="*/ 2408400 w 531"/>
                  <a:gd name="T87" fmla="*/ 48020 h 28"/>
                  <a:gd name="T88" fmla="*/ 2458324 w 531"/>
                  <a:gd name="T89" fmla="*/ 53628 h 28"/>
                  <a:gd name="T90" fmla="*/ 2506540 w 531"/>
                  <a:gd name="T91" fmla="*/ 59230 h 28"/>
                  <a:gd name="T92" fmla="*/ 2554694 w 531"/>
                  <a:gd name="T93" fmla="*/ 70028 h 28"/>
                  <a:gd name="T94" fmla="*/ 2599012 w 531"/>
                  <a:gd name="T95" fmla="*/ 75627 h 28"/>
                  <a:gd name="T96" fmla="*/ 2641988 w 531"/>
                  <a:gd name="T97" fmla="*/ 81426 h 28"/>
                  <a:gd name="T98" fmla="*/ 2680636 w 531"/>
                  <a:gd name="T99" fmla="*/ 92180 h 28"/>
                  <a:gd name="T100" fmla="*/ 2717997 w 531"/>
                  <a:gd name="T101" fmla="*/ 97832 h 28"/>
                  <a:gd name="T102" fmla="*/ 2751564 w 531"/>
                  <a:gd name="T103" fmla="*/ 103434 h 28"/>
                  <a:gd name="T104" fmla="*/ 2782664 w 531"/>
                  <a:gd name="T105" fmla="*/ 114832 h 28"/>
                  <a:gd name="T106" fmla="*/ 2805306 w 531"/>
                  <a:gd name="T107" fmla="*/ 118048 h 28"/>
                  <a:gd name="T108" fmla="*/ 2833188 w 531"/>
                  <a:gd name="T109" fmla="*/ 129250 h 28"/>
                  <a:gd name="T110" fmla="*/ 2853522 w 531"/>
                  <a:gd name="T111" fmla="*/ 135054 h 28"/>
                  <a:gd name="T112" fmla="*/ 2875789 w 531"/>
                  <a:gd name="T113" fmla="*/ 145655 h 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31"/>
                  <a:gd name="T172" fmla="*/ 0 h 28"/>
                  <a:gd name="T173" fmla="*/ 531 w 531"/>
                  <a:gd name="T174" fmla="*/ 28 h 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31" h="28">
                    <a:moveTo>
                      <a:pt x="0" y="28"/>
                    </a:moveTo>
                    <a:lnTo>
                      <a:pt x="1" y="28"/>
                    </a:lnTo>
                    <a:lnTo>
                      <a:pt x="2" y="28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6" y="25"/>
                    </a:lnTo>
                    <a:lnTo>
                      <a:pt x="7" y="25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9" y="24"/>
                    </a:lnTo>
                    <a:lnTo>
                      <a:pt x="11" y="24"/>
                    </a:lnTo>
                    <a:lnTo>
                      <a:pt x="11" y="23"/>
                    </a:lnTo>
                    <a:lnTo>
                      <a:pt x="12" y="23"/>
                    </a:lnTo>
                    <a:lnTo>
                      <a:pt x="13" y="23"/>
                    </a:lnTo>
                    <a:lnTo>
                      <a:pt x="14" y="23"/>
                    </a:lnTo>
                    <a:lnTo>
                      <a:pt x="15" y="22"/>
                    </a:lnTo>
                    <a:lnTo>
                      <a:pt x="16" y="22"/>
                    </a:lnTo>
                    <a:lnTo>
                      <a:pt x="17" y="22"/>
                    </a:lnTo>
                    <a:lnTo>
                      <a:pt x="18" y="22"/>
                    </a:lnTo>
                    <a:lnTo>
                      <a:pt x="19" y="21"/>
                    </a:lnTo>
                    <a:lnTo>
                      <a:pt x="20" y="21"/>
                    </a:lnTo>
                    <a:lnTo>
                      <a:pt x="21" y="20"/>
                    </a:lnTo>
                    <a:lnTo>
                      <a:pt x="23" y="20"/>
                    </a:lnTo>
                    <a:lnTo>
                      <a:pt x="24" y="20"/>
                    </a:lnTo>
                    <a:lnTo>
                      <a:pt x="25" y="20"/>
                    </a:lnTo>
                    <a:lnTo>
                      <a:pt x="26" y="19"/>
                    </a:lnTo>
                    <a:lnTo>
                      <a:pt x="27" y="19"/>
                    </a:lnTo>
                    <a:lnTo>
                      <a:pt x="29" y="19"/>
                    </a:lnTo>
                    <a:lnTo>
                      <a:pt x="30" y="19"/>
                    </a:lnTo>
                    <a:lnTo>
                      <a:pt x="31" y="19"/>
                    </a:lnTo>
                    <a:lnTo>
                      <a:pt x="32" y="18"/>
                    </a:lnTo>
                    <a:lnTo>
                      <a:pt x="33" y="18"/>
                    </a:lnTo>
                    <a:lnTo>
                      <a:pt x="35" y="17"/>
                    </a:lnTo>
                    <a:lnTo>
                      <a:pt x="36" y="17"/>
                    </a:lnTo>
                    <a:lnTo>
                      <a:pt x="38" y="17"/>
                    </a:lnTo>
                    <a:lnTo>
                      <a:pt x="39" y="17"/>
                    </a:lnTo>
                    <a:lnTo>
                      <a:pt x="41" y="16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5" y="16"/>
                    </a:lnTo>
                    <a:lnTo>
                      <a:pt x="46" y="15"/>
                    </a:lnTo>
                    <a:lnTo>
                      <a:pt x="48" y="15"/>
                    </a:lnTo>
                    <a:lnTo>
                      <a:pt x="49" y="15"/>
                    </a:lnTo>
                    <a:lnTo>
                      <a:pt x="51" y="14"/>
                    </a:lnTo>
                    <a:lnTo>
                      <a:pt x="52" y="14"/>
                    </a:lnTo>
                    <a:lnTo>
                      <a:pt x="54" y="14"/>
                    </a:lnTo>
                    <a:lnTo>
                      <a:pt x="56" y="14"/>
                    </a:lnTo>
                    <a:lnTo>
                      <a:pt x="57" y="13"/>
                    </a:lnTo>
                    <a:lnTo>
                      <a:pt x="59" y="13"/>
                    </a:lnTo>
                    <a:lnTo>
                      <a:pt x="60" y="13"/>
                    </a:lnTo>
                    <a:lnTo>
                      <a:pt x="62" y="13"/>
                    </a:lnTo>
                    <a:lnTo>
                      <a:pt x="63" y="13"/>
                    </a:lnTo>
                    <a:lnTo>
                      <a:pt x="65" y="12"/>
                    </a:lnTo>
                    <a:lnTo>
                      <a:pt x="67" y="12"/>
                    </a:lnTo>
                    <a:lnTo>
                      <a:pt x="69" y="11"/>
                    </a:lnTo>
                    <a:lnTo>
                      <a:pt x="71" y="11"/>
                    </a:lnTo>
                    <a:lnTo>
                      <a:pt x="72" y="11"/>
                    </a:lnTo>
                    <a:lnTo>
                      <a:pt x="74" y="11"/>
                    </a:lnTo>
                    <a:lnTo>
                      <a:pt x="76" y="11"/>
                    </a:lnTo>
                    <a:lnTo>
                      <a:pt x="78" y="10"/>
                    </a:lnTo>
                    <a:lnTo>
                      <a:pt x="80" y="10"/>
                    </a:lnTo>
                    <a:lnTo>
                      <a:pt x="81" y="10"/>
                    </a:lnTo>
                    <a:lnTo>
                      <a:pt x="83" y="10"/>
                    </a:lnTo>
                    <a:lnTo>
                      <a:pt x="85" y="10"/>
                    </a:lnTo>
                    <a:lnTo>
                      <a:pt x="87" y="9"/>
                    </a:lnTo>
                    <a:lnTo>
                      <a:pt x="89" y="9"/>
                    </a:lnTo>
                    <a:lnTo>
                      <a:pt x="91" y="9"/>
                    </a:lnTo>
                    <a:lnTo>
                      <a:pt x="93" y="8"/>
                    </a:lnTo>
                    <a:lnTo>
                      <a:pt x="95" y="8"/>
                    </a:lnTo>
                    <a:lnTo>
                      <a:pt x="97" y="8"/>
                    </a:lnTo>
                    <a:lnTo>
                      <a:pt x="99" y="8"/>
                    </a:lnTo>
                    <a:lnTo>
                      <a:pt x="101" y="8"/>
                    </a:lnTo>
                    <a:lnTo>
                      <a:pt x="103" y="8"/>
                    </a:lnTo>
                    <a:lnTo>
                      <a:pt x="105" y="7"/>
                    </a:lnTo>
                    <a:lnTo>
                      <a:pt x="107" y="7"/>
                    </a:lnTo>
                    <a:lnTo>
                      <a:pt x="109" y="7"/>
                    </a:lnTo>
                    <a:lnTo>
                      <a:pt x="111" y="7"/>
                    </a:lnTo>
                    <a:lnTo>
                      <a:pt x="113" y="7"/>
                    </a:lnTo>
                    <a:lnTo>
                      <a:pt x="116" y="7"/>
                    </a:lnTo>
                    <a:lnTo>
                      <a:pt x="117" y="6"/>
                    </a:lnTo>
                    <a:lnTo>
                      <a:pt x="120" y="6"/>
                    </a:lnTo>
                    <a:lnTo>
                      <a:pt x="122" y="6"/>
                    </a:lnTo>
                    <a:lnTo>
                      <a:pt x="124" y="5"/>
                    </a:lnTo>
                    <a:lnTo>
                      <a:pt x="126" y="5"/>
                    </a:lnTo>
                    <a:lnTo>
                      <a:pt x="128" y="5"/>
                    </a:lnTo>
                    <a:lnTo>
                      <a:pt x="131" y="5"/>
                    </a:lnTo>
                    <a:lnTo>
                      <a:pt x="133" y="5"/>
                    </a:lnTo>
                    <a:lnTo>
                      <a:pt x="135" y="5"/>
                    </a:lnTo>
                    <a:lnTo>
                      <a:pt x="137" y="5"/>
                    </a:lnTo>
                    <a:lnTo>
                      <a:pt x="140" y="4"/>
                    </a:lnTo>
                    <a:lnTo>
                      <a:pt x="142" y="4"/>
                    </a:lnTo>
                    <a:lnTo>
                      <a:pt x="144" y="4"/>
                    </a:lnTo>
                    <a:lnTo>
                      <a:pt x="147" y="4"/>
                    </a:lnTo>
                    <a:lnTo>
                      <a:pt x="149" y="4"/>
                    </a:lnTo>
                    <a:lnTo>
                      <a:pt x="151" y="4"/>
                    </a:lnTo>
                    <a:lnTo>
                      <a:pt x="153" y="4"/>
                    </a:lnTo>
                    <a:lnTo>
                      <a:pt x="156" y="4"/>
                    </a:lnTo>
                    <a:lnTo>
                      <a:pt x="158" y="3"/>
                    </a:lnTo>
                    <a:lnTo>
                      <a:pt x="161" y="3"/>
                    </a:lnTo>
                    <a:lnTo>
                      <a:pt x="163" y="3"/>
                    </a:lnTo>
                    <a:lnTo>
                      <a:pt x="165" y="3"/>
                    </a:lnTo>
                    <a:lnTo>
                      <a:pt x="168" y="2"/>
                    </a:lnTo>
                    <a:lnTo>
                      <a:pt x="170" y="2"/>
                    </a:lnTo>
                    <a:lnTo>
                      <a:pt x="173" y="2"/>
                    </a:lnTo>
                    <a:lnTo>
                      <a:pt x="175" y="2"/>
                    </a:lnTo>
                    <a:lnTo>
                      <a:pt x="177" y="2"/>
                    </a:lnTo>
                    <a:lnTo>
                      <a:pt x="180" y="2"/>
                    </a:lnTo>
                    <a:lnTo>
                      <a:pt x="182" y="2"/>
                    </a:lnTo>
                    <a:lnTo>
                      <a:pt x="185" y="2"/>
                    </a:lnTo>
                    <a:lnTo>
                      <a:pt x="187" y="2"/>
                    </a:lnTo>
                    <a:lnTo>
                      <a:pt x="189" y="2"/>
                    </a:lnTo>
                    <a:lnTo>
                      <a:pt x="192" y="2"/>
                    </a:lnTo>
                    <a:lnTo>
                      <a:pt x="195" y="1"/>
                    </a:lnTo>
                    <a:lnTo>
                      <a:pt x="197" y="1"/>
                    </a:lnTo>
                    <a:lnTo>
                      <a:pt x="200" y="1"/>
                    </a:lnTo>
                    <a:lnTo>
                      <a:pt x="202" y="1"/>
                    </a:lnTo>
                    <a:lnTo>
                      <a:pt x="204" y="1"/>
                    </a:lnTo>
                    <a:lnTo>
                      <a:pt x="207" y="1"/>
                    </a:lnTo>
                    <a:lnTo>
                      <a:pt x="210" y="1"/>
                    </a:lnTo>
                    <a:lnTo>
                      <a:pt x="212" y="1"/>
                    </a:lnTo>
                    <a:lnTo>
                      <a:pt x="215" y="1"/>
                    </a:lnTo>
                    <a:lnTo>
                      <a:pt x="217" y="1"/>
                    </a:lnTo>
                    <a:lnTo>
                      <a:pt x="219" y="1"/>
                    </a:lnTo>
                    <a:lnTo>
                      <a:pt x="222" y="1"/>
                    </a:lnTo>
                    <a:lnTo>
                      <a:pt x="225" y="1"/>
                    </a:lnTo>
                    <a:lnTo>
                      <a:pt x="227" y="1"/>
                    </a:lnTo>
                    <a:lnTo>
                      <a:pt x="230" y="1"/>
                    </a:lnTo>
                    <a:lnTo>
                      <a:pt x="233" y="1"/>
                    </a:lnTo>
                    <a:lnTo>
                      <a:pt x="235" y="1"/>
                    </a:lnTo>
                    <a:lnTo>
                      <a:pt x="237" y="1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5" y="0"/>
                    </a:lnTo>
                    <a:lnTo>
                      <a:pt x="248" y="0"/>
                    </a:lnTo>
                    <a:lnTo>
                      <a:pt x="251" y="0"/>
                    </a:lnTo>
                    <a:lnTo>
                      <a:pt x="253" y="0"/>
                    </a:lnTo>
                    <a:lnTo>
                      <a:pt x="255" y="0"/>
                    </a:lnTo>
                    <a:lnTo>
                      <a:pt x="258" y="0"/>
                    </a:lnTo>
                    <a:lnTo>
                      <a:pt x="261" y="0"/>
                    </a:lnTo>
                    <a:lnTo>
                      <a:pt x="263" y="0"/>
                    </a:lnTo>
                    <a:lnTo>
                      <a:pt x="266" y="0"/>
                    </a:lnTo>
                    <a:lnTo>
                      <a:pt x="269" y="0"/>
                    </a:lnTo>
                    <a:lnTo>
                      <a:pt x="271" y="0"/>
                    </a:lnTo>
                    <a:lnTo>
                      <a:pt x="273" y="0"/>
                    </a:lnTo>
                    <a:lnTo>
                      <a:pt x="276" y="0"/>
                    </a:lnTo>
                    <a:lnTo>
                      <a:pt x="279" y="0"/>
                    </a:lnTo>
                    <a:lnTo>
                      <a:pt x="281" y="0"/>
                    </a:lnTo>
                    <a:lnTo>
                      <a:pt x="284" y="0"/>
                    </a:lnTo>
                    <a:lnTo>
                      <a:pt x="287" y="0"/>
                    </a:lnTo>
                    <a:lnTo>
                      <a:pt x="289" y="0"/>
                    </a:lnTo>
                    <a:lnTo>
                      <a:pt x="291" y="1"/>
                    </a:lnTo>
                    <a:lnTo>
                      <a:pt x="294" y="1"/>
                    </a:lnTo>
                    <a:lnTo>
                      <a:pt x="297" y="1"/>
                    </a:lnTo>
                    <a:lnTo>
                      <a:pt x="299" y="1"/>
                    </a:lnTo>
                    <a:lnTo>
                      <a:pt x="302" y="1"/>
                    </a:lnTo>
                    <a:lnTo>
                      <a:pt x="305" y="1"/>
                    </a:lnTo>
                    <a:lnTo>
                      <a:pt x="307" y="1"/>
                    </a:lnTo>
                    <a:lnTo>
                      <a:pt x="309" y="1"/>
                    </a:lnTo>
                    <a:lnTo>
                      <a:pt x="312" y="1"/>
                    </a:lnTo>
                    <a:lnTo>
                      <a:pt x="315" y="1"/>
                    </a:lnTo>
                    <a:lnTo>
                      <a:pt x="317" y="1"/>
                    </a:lnTo>
                    <a:lnTo>
                      <a:pt x="320" y="1"/>
                    </a:lnTo>
                    <a:lnTo>
                      <a:pt x="322" y="1"/>
                    </a:lnTo>
                    <a:lnTo>
                      <a:pt x="325" y="1"/>
                    </a:lnTo>
                    <a:lnTo>
                      <a:pt x="327" y="1"/>
                    </a:lnTo>
                    <a:lnTo>
                      <a:pt x="330" y="1"/>
                    </a:lnTo>
                    <a:lnTo>
                      <a:pt x="332" y="1"/>
                    </a:lnTo>
                    <a:lnTo>
                      <a:pt x="335" y="1"/>
                    </a:lnTo>
                    <a:lnTo>
                      <a:pt x="337" y="1"/>
                    </a:lnTo>
                    <a:lnTo>
                      <a:pt x="340" y="2"/>
                    </a:lnTo>
                    <a:lnTo>
                      <a:pt x="342" y="2"/>
                    </a:lnTo>
                    <a:lnTo>
                      <a:pt x="345" y="2"/>
                    </a:lnTo>
                    <a:lnTo>
                      <a:pt x="347" y="2"/>
                    </a:lnTo>
                    <a:lnTo>
                      <a:pt x="350" y="2"/>
                    </a:lnTo>
                    <a:lnTo>
                      <a:pt x="352" y="2"/>
                    </a:lnTo>
                    <a:lnTo>
                      <a:pt x="354" y="2"/>
                    </a:lnTo>
                    <a:lnTo>
                      <a:pt x="357" y="2"/>
                    </a:lnTo>
                    <a:lnTo>
                      <a:pt x="359" y="2"/>
                    </a:lnTo>
                    <a:lnTo>
                      <a:pt x="362" y="2"/>
                    </a:lnTo>
                    <a:lnTo>
                      <a:pt x="364" y="2"/>
                    </a:lnTo>
                    <a:lnTo>
                      <a:pt x="366" y="3"/>
                    </a:lnTo>
                    <a:lnTo>
                      <a:pt x="369" y="3"/>
                    </a:lnTo>
                    <a:lnTo>
                      <a:pt x="371" y="3"/>
                    </a:lnTo>
                    <a:lnTo>
                      <a:pt x="374" y="3"/>
                    </a:lnTo>
                    <a:lnTo>
                      <a:pt x="376" y="4"/>
                    </a:lnTo>
                    <a:lnTo>
                      <a:pt x="378" y="4"/>
                    </a:lnTo>
                    <a:lnTo>
                      <a:pt x="381" y="4"/>
                    </a:lnTo>
                    <a:lnTo>
                      <a:pt x="383" y="4"/>
                    </a:lnTo>
                    <a:lnTo>
                      <a:pt x="385" y="4"/>
                    </a:lnTo>
                    <a:lnTo>
                      <a:pt x="387" y="4"/>
                    </a:lnTo>
                    <a:lnTo>
                      <a:pt x="390" y="4"/>
                    </a:lnTo>
                    <a:lnTo>
                      <a:pt x="392" y="4"/>
                    </a:lnTo>
                    <a:lnTo>
                      <a:pt x="395" y="5"/>
                    </a:lnTo>
                    <a:lnTo>
                      <a:pt x="396" y="5"/>
                    </a:lnTo>
                    <a:lnTo>
                      <a:pt x="399" y="5"/>
                    </a:lnTo>
                    <a:lnTo>
                      <a:pt x="401" y="5"/>
                    </a:lnTo>
                    <a:lnTo>
                      <a:pt x="404" y="5"/>
                    </a:lnTo>
                    <a:lnTo>
                      <a:pt x="405" y="5"/>
                    </a:lnTo>
                    <a:lnTo>
                      <a:pt x="408" y="5"/>
                    </a:lnTo>
                    <a:lnTo>
                      <a:pt x="410" y="6"/>
                    </a:lnTo>
                    <a:lnTo>
                      <a:pt x="412" y="6"/>
                    </a:lnTo>
                    <a:lnTo>
                      <a:pt x="414" y="6"/>
                    </a:lnTo>
                    <a:lnTo>
                      <a:pt x="416" y="7"/>
                    </a:lnTo>
                    <a:lnTo>
                      <a:pt x="419" y="7"/>
                    </a:lnTo>
                    <a:lnTo>
                      <a:pt x="420" y="7"/>
                    </a:lnTo>
                    <a:lnTo>
                      <a:pt x="423" y="7"/>
                    </a:lnTo>
                    <a:lnTo>
                      <a:pt x="425" y="7"/>
                    </a:lnTo>
                    <a:lnTo>
                      <a:pt x="427" y="7"/>
                    </a:lnTo>
                    <a:lnTo>
                      <a:pt x="429" y="8"/>
                    </a:lnTo>
                    <a:lnTo>
                      <a:pt x="431" y="8"/>
                    </a:lnTo>
                    <a:lnTo>
                      <a:pt x="433" y="8"/>
                    </a:lnTo>
                    <a:lnTo>
                      <a:pt x="435" y="8"/>
                    </a:lnTo>
                    <a:lnTo>
                      <a:pt x="437" y="8"/>
                    </a:lnTo>
                    <a:lnTo>
                      <a:pt x="439" y="8"/>
                    </a:lnTo>
                    <a:lnTo>
                      <a:pt x="441" y="9"/>
                    </a:lnTo>
                    <a:lnTo>
                      <a:pt x="443" y="9"/>
                    </a:lnTo>
                    <a:lnTo>
                      <a:pt x="444" y="9"/>
                    </a:lnTo>
                    <a:lnTo>
                      <a:pt x="447" y="10"/>
                    </a:lnTo>
                    <a:lnTo>
                      <a:pt x="449" y="10"/>
                    </a:lnTo>
                    <a:lnTo>
                      <a:pt x="450" y="10"/>
                    </a:lnTo>
                    <a:lnTo>
                      <a:pt x="452" y="10"/>
                    </a:lnTo>
                    <a:lnTo>
                      <a:pt x="454" y="10"/>
                    </a:lnTo>
                    <a:lnTo>
                      <a:pt x="456" y="11"/>
                    </a:lnTo>
                    <a:lnTo>
                      <a:pt x="458" y="11"/>
                    </a:lnTo>
                    <a:lnTo>
                      <a:pt x="459" y="11"/>
                    </a:lnTo>
                    <a:lnTo>
                      <a:pt x="461" y="11"/>
                    </a:lnTo>
                    <a:lnTo>
                      <a:pt x="463" y="11"/>
                    </a:lnTo>
                    <a:lnTo>
                      <a:pt x="465" y="12"/>
                    </a:lnTo>
                    <a:lnTo>
                      <a:pt x="467" y="12"/>
                    </a:lnTo>
                    <a:lnTo>
                      <a:pt x="468" y="13"/>
                    </a:lnTo>
                    <a:lnTo>
                      <a:pt x="470" y="13"/>
                    </a:lnTo>
                    <a:lnTo>
                      <a:pt x="471" y="13"/>
                    </a:lnTo>
                    <a:lnTo>
                      <a:pt x="473" y="13"/>
                    </a:lnTo>
                    <a:lnTo>
                      <a:pt x="475" y="13"/>
                    </a:lnTo>
                    <a:lnTo>
                      <a:pt x="476" y="14"/>
                    </a:lnTo>
                    <a:lnTo>
                      <a:pt x="478" y="14"/>
                    </a:lnTo>
                    <a:lnTo>
                      <a:pt x="480" y="14"/>
                    </a:lnTo>
                    <a:lnTo>
                      <a:pt x="481" y="14"/>
                    </a:lnTo>
                    <a:lnTo>
                      <a:pt x="483" y="15"/>
                    </a:lnTo>
                    <a:lnTo>
                      <a:pt x="484" y="15"/>
                    </a:lnTo>
                    <a:lnTo>
                      <a:pt x="486" y="15"/>
                    </a:lnTo>
                    <a:lnTo>
                      <a:pt x="487" y="16"/>
                    </a:lnTo>
                    <a:lnTo>
                      <a:pt x="489" y="16"/>
                    </a:lnTo>
                    <a:lnTo>
                      <a:pt x="490" y="16"/>
                    </a:lnTo>
                    <a:lnTo>
                      <a:pt x="491" y="16"/>
                    </a:lnTo>
                    <a:lnTo>
                      <a:pt x="493" y="17"/>
                    </a:lnTo>
                    <a:lnTo>
                      <a:pt x="494" y="17"/>
                    </a:lnTo>
                    <a:lnTo>
                      <a:pt x="495" y="17"/>
                    </a:lnTo>
                    <a:lnTo>
                      <a:pt x="497" y="17"/>
                    </a:lnTo>
                    <a:lnTo>
                      <a:pt x="498" y="18"/>
                    </a:lnTo>
                    <a:lnTo>
                      <a:pt x="500" y="18"/>
                    </a:lnTo>
                    <a:lnTo>
                      <a:pt x="501" y="19"/>
                    </a:lnTo>
                    <a:lnTo>
                      <a:pt x="502" y="19"/>
                    </a:lnTo>
                    <a:lnTo>
                      <a:pt x="503" y="19"/>
                    </a:lnTo>
                    <a:lnTo>
                      <a:pt x="504" y="19"/>
                    </a:lnTo>
                    <a:lnTo>
                      <a:pt x="506" y="19"/>
                    </a:lnTo>
                    <a:lnTo>
                      <a:pt x="507" y="20"/>
                    </a:lnTo>
                    <a:lnTo>
                      <a:pt x="508" y="20"/>
                    </a:lnTo>
                    <a:lnTo>
                      <a:pt x="509" y="20"/>
                    </a:lnTo>
                    <a:lnTo>
                      <a:pt x="510" y="20"/>
                    </a:lnTo>
                    <a:lnTo>
                      <a:pt x="512" y="21"/>
                    </a:lnTo>
                    <a:lnTo>
                      <a:pt x="513" y="21"/>
                    </a:lnTo>
                    <a:lnTo>
                      <a:pt x="513" y="22"/>
                    </a:lnTo>
                    <a:lnTo>
                      <a:pt x="515" y="22"/>
                    </a:lnTo>
                    <a:lnTo>
                      <a:pt x="516" y="22"/>
                    </a:lnTo>
                    <a:lnTo>
                      <a:pt x="518" y="23"/>
                    </a:lnTo>
                    <a:lnTo>
                      <a:pt x="519" y="23"/>
                    </a:lnTo>
                    <a:lnTo>
                      <a:pt x="521" y="23"/>
                    </a:lnTo>
                    <a:lnTo>
                      <a:pt x="521" y="24"/>
                    </a:lnTo>
                    <a:lnTo>
                      <a:pt x="522" y="24"/>
                    </a:lnTo>
                    <a:lnTo>
                      <a:pt x="523" y="25"/>
                    </a:lnTo>
                    <a:lnTo>
                      <a:pt x="524" y="25"/>
                    </a:lnTo>
                    <a:lnTo>
                      <a:pt x="525" y="25"/>
                    </a:lnTo>
                    <a:lnTo>
                      <a:pt x="526" y="26"/>
                    </a:lnTo>
                    <a:lnTo>
                      <a:pt x="527" y="26"/>
                    </a:lnTo>
                    <a:lnTo>
                      <a:pt x="528" y="26"/>
                    </a:lnTo>
                    <a:lnTo>
                      <a:pt x="529" y="27"/>
                    </a:lnTo>
                    <a:lnTo>
                      <a:pt x="530" y="27"/>
                    </a:lnTo>
                    <a:lnTo>
                      <a:pt x="530" y="28"/>
                    </a:lnTo>
                    <a:lnTo>
                      <a:pt x="531" y="28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00" name="Freeform 35"/>
              <p:cNvSpPr>
                <a:spLocks/>
              </p:cNvSpPr>
              <p:nvPr/>
            </p:nvSpPr>
            <p:spPr bwMode="auto">
              <a:xfrm>
                <a:off x="2491" y="838"/>
                <a:ext cx="685" cy="26"/>
              </a:xfrm>
              <a:custGeom>
                <a:avLst/>
                <a:gdLst>
                  <a:gd name="T0" fmla="*/ 11387 w 234"/>
                  <a:gd name="T1" fmla="*/ 43666 h 9"/>
                  <a:gd name="T2" fmla="*/ 27775 w 234"/>
                  <a:gd name="T3" fmla="*/ 43666 h 9"/>
                  <a:gd name="T4" fmla="*/ 42145 w 234"/>
                  <a:gd name="T5" fmla="*/ 38457 h 9"/>
                  <a:gd name="T6" fmla="*/ 64244 w 234"/>
                  <a:gd name="T7" fmla="*/ 38457 h 9"/>
                  <a:gd name="T8" fmla="*/ 81307 w 234"/>
                  <a:gd name="T9" fmla="*/ 33774 h 9"/>
                  <a:gd name="T10" fmla="*/ 97580 w 234"/>
                  <a:gd name="T11" fmla="*/ 28542 h 9"/>
                  <a:gd name="T12" fmla="*/ 117571 w 234"/>
                  <a:gd name="T13" fmla="*/ 28542 h 9"/>
                  <a:gd name="T14" fmla="*/ 139749 w 234"/>
                  <a:gd name="T15" fmla="*/ 23334 h 9"/>
                  <a:gd name="T16" fmla="*/ 162278 w 234"/>
                  <a:gd name="T17" fmla="*/ 23334 h 9"/>
                  <a:gd name="T18" fmla="*/ 184482 w 234"/>
                  <a:gd name="T19" fmla="*/ 23334 h 9"/>
                  <a:gd name="T20" fmla="*/ 204449 w 234"/>
                  <a:gd name="T21" fmla="*/ 20346 h 9"/>
                  <a:gd name="T22" fmla="*/ 232195 w 234"/>
                  <a:gd name="T23" fmla="*/ 15115 h 9"/>
                  <a:gd name="T24" fmla="*/ 254296 w 234"/>
                  <a:gd name="T25" fmla="*/ 15115 h 9"/>
                  <a:gd name="T26" fmla="*/ 274290 w 234"/>
                  <a:gd name="T27" fmla="*/ 15115 h 9"/>
                  <a:gd name="T28" fmla="*/ 302026 w 234"/>
                  <a:gd name="T29" fmla="*/ 15115 h 9"/>
                  <a:gd name="T30" fmla="*/ 329801 w 234"/>
                  <a:gd name="T31" fmla="*/ 9880 h 9"/>
                  <a:gd name="T32" fmla="*/ 355562 w 234"/>
                  <a:gd name="T33" fmla="*/ 9880 h 9"/>
                  <a:gd name="T34" fmla="*/ 377464 w 234"/>
                  <a:gd name="T35" fmla="*/ 9880 h 9"/>
                  <a:gd name="T36" fmla="*/ 405204 w 234"/>
                  <a:gd name="T37" fmla="*/ 9880 h 9"/>
                  <a:gd name="T38" fmla="*/ 430997 w 234"/>
                  <a:gd name="T39" fmla="*/ 5232 h 9"/>
                  <a:gd name="T40" fmla="*/ 458736 w 234"/>
                  <a:gd name="T41" fmla="*/ 5232 h 9"/>
                  <a:gd name="T42" fmla="*/ 484529 w 234"/>
                  <a:gd name="T43" fmla="*/ 5232 h 9"/>
                  <a:gd name="T44" fmla="*/ 512269 w 234"/>
                  <a:gd name="T45" fmla="*/ 5232 h 9"/>
                  <a:gd name="T46" fmla="*/ 540044 w 234"/>
                  <a:gd name="T47" fmla="*/ 0 h 9"/>
                  <a:gd name="T48" fmla="*/ 565801 w 234"/>
                  <a:gd name="T49" fmla="*/ 0 h 9"/>
                  <a:gd name="T50" fmla="*/ 598494 w 234"/>
                  <a:gd name="T51" fmla="*/ 0 h 9"/>
                  <a:gd name="T52" fmla="*/ 621040 w 234"/>
                  <a:gd name="T53" fmla="*/ 0 h 9"/>
                  <a:gd name="T54" fmla="*/ 652026 w 234"/>
                  <a:gd name="T55" fmla="*/ 0 h 9"/>
                  <a:gd name="T56" fmla="*/ 679716 w 234"/>
                  <a:gd name="T57" fmla="*/ 0 h 9"/>
                  <a:gd name="T58" fmla="*/ 705559 w 234"/>
                  <a:gd name="T59" fmla="*/ 0 h 9"/>
                  <a:gd name="T60" fmla="*/ 733026 w 234"/>
                  <a:gd name="T61" fmla="*/ 5232 h 9"/>
                  <a:gd name="T62" fmla="*/ 760772 w 234"/>
                  <a:gd name="T63" fmla="*/ 5232 h 9"/>
                  <a:gd name="T64" fmla="*/ 786559 w 234"/>
                  <a:gd name="T65" fmla="*/ 5232 h 9"/>
                  <a:gd name="T66" fmla="*/ 814304 w 234"/>
                  <a:gd name="T67" fmla="*/ 5232 h 9"/>
                  <a:gd name="T68" fmla="*/ 842003 w 234"/>
                  <a:gd name="T69" fmla="*/ 9880 h 9"/>
                  <a:gd name="T70" fmla="*/ 867840 w 234"/>
                  <a:gd name="T71" fmla="*/ 9880 h 9"/>
                  <a:gd name="T72" fmla="*/ 895535 w 234"/>
                  <a:gd name="T73" fmla="*/ 9880 h 9"/>
                  <a:gd name="T74" fmla="*/ 923076 w 234"/>
                  <a:gd name="T75" fmla="*/ 9880 h 9"/>
                  <a:gd name="T76" fmla="*/ 943266 w 234"/>
                  <a:gd name="T77" fmla="*/ 9880 h 9"/>
                  <a:gd name="T78" fmla="*/ 971014 w 234"/>
                  <a:gd name="T79" fmla="*/ 15115 h 9"/>
                  <a:gd name="T80" fmla="*/ 992908 w 234"/>
                  <a:gd name="T81" fmla="*/ 15115 h 9"/>
                  <a:gd name="T82" fmla="*/ 1018753 w 234"/>
                  <a:gd name="T83" fmla="*/ 15115 h 9"/>
                  <a:gd name="T84" fmla="*/ 1040855 w 234"/>
                  <a:gd name="T85" fmla="*/ 20346 h 9"/>
                  <a:gd name="T86" fmla="*/ 1068618 w 234"/>
                  <a:gd name="T87" fmla="*/ 20346 h 9"/>
                  <a:gd name="T88" fmla="*/ 1088585 w 234"/>
                  <a:gd name="T89" fmla="*/ 23334 h 9"/>
                  <a:gd name="T90" fmla="*/ 1110763 w 234"/>
                  <a:gd name="T91" fmla="*/ 23334 h 9"/>
                  <a:gd name="T92" fmla="*/ 1132642 w 234"/>
                  <a:gd name="T93" fmla="*/ 28542 h 9"/>
                  <a:gd name="T94" fmla="*/ 1149626 w 234"/>
                  <a:gd name="T95" fmla="*/ 28542 h 9"/>
                  <a:gd name="T96" fmla="*/ 1169892 w 234"/>
                  <a:gd name="T97" fmla="*/ 28542 h 9"/>
                  <a:gd name="T98" fmla="*/ 1186174 w 234"/>
                  <a:gd name="T99" fmla="*/ 33774 h 9"/>
                  <a:gd name="T100" fmla="*/ 1208369 w 234"/>
                  <a:gd name="T101" fmla="*/ 38457 h 9"/>
                  <a:gd name="T102" fmla="*/ 1225327 w 234"/>
                  <a:gd name="T103" fmla="*/ 38457 h 9"/>
                  <a:gd name="T104" fmla="*/ 1245304 w 234"/>
                  <a:gd name="T105" fmla="*/ 43666 h 9"/>
                  <a:gd name="T106" fmla="*/ 1261679 w 234"/>
                  <a:gd name="T107" fmla="*/ 43666 h 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34"/>
                  <a:gd name="T163" fmla="*/ 0 h 9"/>
                  <a:gd name="T164" fmla="*/ 234 w 234"/>
                  <a:gd name="T165" fmla="*/ 9 h 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34" h="9">
                    <a:moveTo>
                      <a:pt x="0" y="9"/>
                    </a:moveTo>
                    <a:lnTo>
                      <a:pt x="0" y="9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2" y="6"/>
                    </a:lnTo>
                    <a:lnTo>
                      <a:pt x="23" y="6"/>
                    </a:lnTo>
                    <a:lnTo>
                      <a:pt x="24" y="6"/>
                    </a:lnTo>
                    <a:lnTo>
                      <a:pt x="25" y="6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30" y="5"/>
                    </a:lnTo>
                    <a:lnTo>
                      <a:pt x="31" y="5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5" y="5"/>
                    </a:lnTo>
                    <a:lnTo>
                      <a:pt x="36" y="4"/>
                    </a:lnTo>
                    <a:lnTo>
                      <a:pt x="37" y="4"/>
                    </a:lnTo>
                    <a:lnTo>
                      <a:pt x="38" y="4"/>
                    </a:lnTo>
                    <a:lnTo>
                      <a:pt x="39" y="4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3" y="3"/>
                    </a:lnTo>
                    <a:lnTo>
                      <a:pt x="45" y="3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8" y="3"/>
                    </a:lnTo>
                    <a:lnTo>
                      <a:pt x="49" y="3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4" y="3"/>
                    </a:lnTo>
                    <a:lnTo>
                      <a:pt x="55" y="3"/>
                    </a:lnTo>
                    <a:lnTo>
                      <a:pt x="56" y="3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1" y="2"/>
                    </a:lnTo>
                    <a:lnTo>
                      <a:pt x="62" y="2"/>
                    </a:lnTo>
                    <a:lnTo>
                      <a:pt x="63" y="2"/>
                    </a:lnTo>
                    <a:lnTo>
                      <a:pt x="64" y="2"/>
                    </a:lnTo>
                    <a:lnTo>
                      <a:pt x="66" y="2"/>
                    </a:lnTo>
                    <a:lnTo>
                      <a:pt x="67" y="2"/>
                    </a:lnTo>
                    <a:lnTo>
                      <a:pt x="68" y="2"/>
                    </a:lnTo>
                    <a:lnTo>
                      <a:pt x="69" y="2"/>
                    </a:lnTo>
                    <a:lnTo>
                      <a:pt x="70" y="2"/>
                    </a:lnTo>
                    <a:lnTo>
                      <a:pt x="72" y="2"/>
                    </a:lnTo>
                    <a:lnTo>
                      <a:pt x="73" y="2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6" y="2"/>
                    </a:lnTo>
                    <a:lnTo>
                      <a:pt x="78" y="2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5" y="0"/>
                    </a:lnTo>
                    <a:lnTo>
                      <a:pt x="136" y="1"/>
                    </a:lnTo>
                    <a:lnTo>
                      <a:pt x="138" y="1"/>
                    </a:lnTo>
                    <a:lnTo>
                      <a:pt x="139" y="1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9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6" y="2"/>
                    </a:lnTo>
                    <a:lnTo>
                      <a:pt x="157" y="2"/>
                    </a:lnTo>
                    <a:lnTo>
                      <a:pt x="159" y="2"/>
                    </a:lnTo>
                    <a:lnTo>
                      <a:pt x="160" y="2"/>
                    </a:lnTo>
                    <a:lnTo>
                      <a:pt x="161" y="2"/>
                    </a:lnTo>
                    <a:lnTo>
                      <a:pt x="162" y="2"/>
                    </a:lnTo>
                    <a:lnTo>
                      <a:pt x="163" y="2"/>
                    </a:lnTo>
                    <a:lnTo>
                      <a:pt x="165" y="2"/>
                    </a:lnTo>
                    <a:lnTo>
                      <a:pt x="166" y="2"/>
                    </a:lnTo>
                    <a:lnTo>
                      <a:pt x="167" y="2"/>
                    </a:lnTo>
                    <a:lnTo>
                      <a:pt x="168" y="2"/>
                    </a:lnTo>
                    <a:lnTo>
                      <a:pt x="169" y="2"/>
                    </a:lnTo>
                    <a:lnTo>
                      <a:pt x="171" y="2"/>
                    </a:lnTo>
                    <a:lnTo>
                      <a:pt x="172" y="2"/>
                    </a:lnTo>
                    <a:lnTo>
                      <a:pt x="173" y="2"/>
                    </a:lnTo>
                    <a:lnTo>
                      <a:pt x="174" y="2"/>
                    </a:lnTo>
                    <a:lnTo>
                      <a:pt x="175" y="2"/>
                    </a:lnTo>
                    <a:lnTo>
                      <a:pt x="177" y="2"/>
                    </a:lnTo>
                    <a:lnTo>
                      <a:pt x="178" y="3"/>
                    </a:lnTo>
                    <a:lnTo>
                      <a:pt x="179" y="3"/>
                    </a:lnTo>
                    <a:lnTo>
                      <a:pt x="180" y="3"/>
                    </a:lnTo>
                    <a:lnTo>
                      <a:pt x="181" y="3"/>
                    </a:lnTo>
                    <a:lnTo>
                      <a:pt x="183" y="3"/>
                    </a:lnTo>
                    <a:lnTo>
                      <a:pt x="184" y="3"/>
                    </a:lnTo>
                    <a:lnTo>
                      <a:pt x="186" y="3"/>
                    </a:lnTo>
                    <a:lnTo>
                      <a:pt x="187" y="3"/>
                    </a:lnTo>
                    <a:lnTo>
                      <a:pt x="188" y="3"/>
                    </a:lnTo>
                    <a:lnTo>
                      <a:pt x="189" y="3"/>
                    </a:lnTo>
                    <a:lnTo>
                      <a:pt x="190" y="3"/>
                    </a:lnTo>
                    <a:lnTo>
                      <a:pt x="191" y="3"/>
                    </a:lnTo>
                    <a:lnTo>
                      <a:pt x="192" y="4"/>
                    </a:lnTo>
                    <a:lnTo>
                      <a:pt x="193" y="4"/>
                    </a:lnTo>
                    <a:lnTo>
                      <a:pt x="195" y="4"/>
                    </a:lnTo>
                    <a:lnTo>
                      <a:pt x="196" y="4"/>
                    </a:lnTo>
                    <a:lnTo>
                      <a:pt x="198" y="4"/>
                    </a:lnTo>
                    <a:lnTo>
                      <a:pt x="199" y="5"/>
                    </a:lnTo>
                    <a:lnTo>
                      <a:pt x="200" y="5"/>
                    </a:lnTo>
                    <a:lnTo>
                      <a:pt x="201" y="5"/>
                    </a:lnTo>
                    <a:lnTo>
                      <a:pt x="202" y="5"/>
                    </a:lnTo>
                    <a:lnTo>
                      <a:pt x="203" y="5"/>
                    </a:lnTo>
                    <a:lnTo>
                      <a:pt x="204" y="5"/>
                    </a:lnTo>
                    <a:lnTo>
                      <a:pt x="205" y="5"/>
                    </a:lnTo>
                    <a:lnTo>
                      <a:pt x="206" y="5"/>
                    </a:lnTo>
                    <a:lnTo>
                      <a:pt x="207" y="5"/>
                    </a:lnTo>
                    <a:lnTo>
                      <a:pt x="208" y="5"/>
                    </a:lnTo>
                    <a:lnTo>
                      <a:pt x="209" y="6"/>
                    </a:lnTo>
                    <a:lnTo>
                      <a:pt x="210" y="6"/>
                    </a:lnTo>
                    <a:lnTo>
                      <a:pt x="211" y="6"/>
                    </a:lnTo>
                    <a:lnTo>
                      <a:pt x="213" y="6"/>
                    </a:lnTo>
                    <a:lnTo>
                      <a:pt x="214" y="6"/>
                    </a:lnTo>
                    <a:lnTo>
                      <a:pt x="216" y="6"/>
                    </a:lnTo>
                    <a:lnTo>
                      <a:pt x="217" y="6"/>
                    </a:lnTo>
                    <a:lnTo>
                      <a:pt x="218" y="7"/>
                    </a:lnTo>
                    <a:lnTo>
                      <a:pt x="219" y="7"/>
                    </a:lnTo>
                    <a:lnTo>
                      <a:pt x="220" y="7"/>
                    </a:lnTo>
                    <a:lnTo>
                      <a:pt x="222" y="8"/>
                    </a:lnTo>
                    <a:lnTo>
                      <a:pt x="223" y="8"/>
                    </a:lnTo>
                    <a:lnTo>
                      <a:pt x="224" y="8"/>
                    </a:lnTo>
                    <a:lnTo>
                      <a:pt x="225" y="8"/>
                    </a:lnTo>
                    <a:lnTo>
                      <a:pt x="226" y="8"/>
                    </a:lnTo>
                    <a:lnTo>
                      <a:pt x="227" y="8"/>
                    </a:lnTo>
                    <a:lnTo>
                      <a:pt x="228" y="8"/>
                    </a:lnTo>
                    <a:lnTo>
                      <a:pt x="229" y="9"/>
                    </a:lnTo>
                    <a:lnTo>
                      <a:pt x="231" y="9"/>
                    </a:lnTo>
                    <a:lnTo>
                      <a:pt x="232" y="9"/>
                    </a:lnTo>
                    <a:lnTo>
                      <a:pt x="234" y="9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01" name="Freeform 36"/>
              <p:cNvSpPr>
                <a:spLocks/>
              </p:cNvSpPr>
              <p:nvPr/>
            </p:nvSpPr>
            <p:spPr bwMode="auto">
              <a:xfrm>
                <a:off x="1262" y="981"/>
                <a:ext cx="886" cy="2889"/>
              </a:xfrm>
              <a:custGeom>
                <a:avLst/>
                <a:gdLst>
                  <a:gd name="T0" fmla="*/ 1586371 w 302"/>
                  <a:gd name="T1" fmla="*/ 5322499 h 986"/>
                  <a:gd name="T2" fmla="*/ 1498296 w 302"/>
                  <a:gd name="T3" fmla="*/ 5274602 h 986"/>
                  <a:gd name="T4" fmla="*/ 1410503 w 302"/>
                  <a:gd name="T5" fmla="*/ 5226406 h 986"/>
                  <a:gd name="T6" fmla="*/ 1322504 w 302"/>
                  <a:gd name="T7" fmla="*/ 5170689 h 986"/>
                  <a:gd name="T8" fmla="*/ 1234474 w 302"/>
                  <a:gd name="T9" fmla="*/ 5116964 h 986"/>
                  <a:gd name="T10" fmla="*/ 1152102 w 302"/>
                  <a:gd name="T11" fmla="*/ 5057546 h 986"/>
                  <a:gd name="T12" fmla="*/ 1069965 w 302"/>
                  <a:gd name="T13" fmla="*/ 4992972 h 986"/>
                  <a:gd name="T14" fmla="*/ 999138 w 302"/>
                  <a:gd name="T15" fmla="*/ 4927749 h 986"/>
                  <a:gd name="T16" fmla="*/ 916969 w 302"/>
                  <a:gd name="T17" fmla="*/ 4855680 h 986"/>
                  <a:gd name="T18" fmla="*/ 845408 w 302"/>
                  <a:gd name="T19" fmla="*/ 4784776 h 986"/>
                  <a:gd name="T20" fmla="*/ 774804 w 302"/>
                  <a:gd name="T21" fmla="*/ 4708780 h 986"/>
                  <a:gd name="T22" fmla="*/ 703314 w 302"/>
                  <a:gd name="T23" fmla="*/ 4633019 h 986"/>
                  <a:gd name="T24" fmla="*/ 635699 w 302"/>
                  <a:gd name="T25" fmla="*/ 4551365 h 986"/>
                  <a:gd name="T26" fmla="*/ 576352 w 302"/>
                  <a:gd name="T27" fmla="*/ 4463875 h 986"/>
                  <a:gd name="T28" fmla="*/ 516415 w 302"/>
                  <a:gd name="T29" fmla="*/ 4379261 h 986"/>
                  <a:gd name="T30" fmla="*/ 460330 w 302"/>
                  <a:gd name="T31" fmla="*/ 4291771 h 986"/>
                  <a:gd name="T32" fmla="*/ 406193 w 302"/>
                  <a:gd name="T33" fmla="*/ 4204591 h 986"/>
                  <a:gd name="T34" fmla="*/ 357081 w 302"/>
                  <a:gd name="T35" fmla="*/ 4112096 h 986"/>
                  <a:gd name="T36" fmla="*/ 306703 w 302"/>
                  <a:gd name="T37" fmla="*/ 4019077 h 986"/>
                  <a:gd name="T38" fmla="*/ 258169 w 302"/>
                  <a:gd name="T39" fmla="*/ 3920977 h 986"/>
                  <a:gd name="T40" fmla="*/ 218628 w 302"/>
                  <a:gd name="T41" fmla="*/ 3824937 h 986"/>
                  <a:gd name="T42" fmla="*/ 181730 w 302"/>
                  <a:gd name="T43" fmla="*/ 3726260 h 986"/>
                  <a:gd name="T44" fmla="*/ 148024 w 302"/>
                  <a:gd name="T45" fmla="*/ 3622347 h 986"/>
                  <a:gd name="T46" fmla="*/ 116084 w 302"/>
                  <a:gd name="T47" fmla="*/ 3526227 h 986"/>
                  <a:gd name="T48" fmla="*/ 87999 w 302"/>
                  <a:gd name="T49" fmla="*/ 3416788 h 986"/>
                  <a:gd name="T50" fmla="*/ 65629 w 302"/>
                  <a:gd name="T51" fmla="*/ 3313071 h 986"/>
                  <a:gd name="T52" fmla="*/ 42827 w 302"/>
                  <a:gd name="T53" fmla="*/ 3211151 h 986"/>
                  <a:gd name="T54" fmla="*/ 28009 w 302"/>
                  <a:gd name="T55" fmla="*/ 3107305 h 986"/>
                  <a:gd name="T56" fmla="*/ 16517 w 302"/>
                  <a:gd name="T57" fmla="*/ 2997862 h 986"/>
                  <a:gd name="T58" fmla="*/ 5630 w 302"/>
                  <a:gd name="T59" fmla="*/ 2896140 h 986"/>
                  <a:gd name="T60" fmla="*/ 0 w 302"/>
                  <a:gd name="T61" fmla="*/ 2786619 h 986"/>
                  <a:gd name="T62" fmla="*/ 0 w 302"/>
                  <a:gd name="T63" fmla="*/ 2679085 h 986"/>
                  <a:gd name="T64" fmla="*/ 0 w 302"/>
                  <a:gd name="T65" fmla="*/ 2569558 h 986"/>
                  <a:gd name="T66" fmla="*/ 5630 w 302"/>
                  <a:gd name="T67" fmla="*/ 2465721 h 986"/>
                  <a:gd name="T68" fmla="*/ 16517 w 302"/>
                  <a:gd name="T69" fmla="*/ 2358186 h 986"/>
                  <a:gd name="T70" fmla="*/ 28009 w 302"/>
                  <a:gd name="T71" fmla="*/ 2254478 h 986"/>
                  <a:gd name="T72" fmla="*/ 42827 w 302"/>
                  <a:gd name="T73" fmla="*/ 2145036 h 986"/>
                  <a:gd name="T74" fmla="*/ 65629 w 302"/>
                  <a:gd name="T75" fmla="*/ 2043106 h 986"/>
                  <a:gd name="T76" fmla="*/ 87999 w 302"/>
                  <a:gd name="T77" fmla="*/ 1939469 h 986"/>
                  <a:gd name="T78" fmla="*/ 116084 w 302"/>
                  <a:gd name="T79" fmla="*/ 1835555 h 986"/>
                  <a:gd name="T80" fmla="*/ 148024 w 302"/>
                  <a:gd name="T81" fmla="*/ 1733635 h 986"/>
                  <a:gd name="T82" fmla="*/ 181730 w 302"/>
                  <a:gd name="T83" fmla="*/ 1634958 h 986"/>
                  <a:gd name="T84" fmla="*/ 218628 w 302"/>
                  <a:gd name="T85" fmla="*/ 1536925 h 986"/>
                  <a:gd name="T86" fmla="*/ 258169 w 302"/>
                  <a:gd name="T87" fmla="*/ 1438901 h 986"/>
                  <a:gd name="T88" fmla="*/ 306703 w 302"/>
                  <a:gd name="T89" fmla="*/ 1342131 h 986"/>
                  <a:gd name="T90" fmla="*/ 357081 w 302"/>
                  <a:gd name="T91" fmla="*/ 1249686 h 986"/>
                  <a:gd name="T92" fmla="*/ 406193 w 302"/>
                  <a:gd name="T93" fmla="*/ 1151662 h 986"/>
                  <a:gd name="T94" fmla="*/ 460330 w 302"/>
                  <a:gd name="T95" fmla="*/ 1064198 h 986"/>
                  <a:gd name="T96" fmla="*/ 516415 w 302"/>
                  <a:gd name="T97" fmla="*/ 976916 h 986"/>
                  <a:gd name="T98" fmla="*/ 576352 w 302"/>
                  <a:gd name="T99" fmla="*/ 891444 h 986"/>
                  <a:gd name="T100" fmla="*/ 635699 w 302"/>
                  <a:gd name="T101" fmla="*/ 809843 h 986"/>
                  <a:gd name="T102" fmla="*/ 703314 w 302"/>
                  <a:gd name="T103" fmla="*/ 728189 h 986"/>
                  <a:gd name="T104" fmla="*/ 774804 w 302"/>
                  <a:gd name="T105" fmla="*/ 647192 h 986"/>
                  <a:gd name="T106" fmla="*/ 845408 w 302"/>
                  <a:gd name="T107" fmla="*/ 576364 h 986"/>
                  <a:gd name="T108" fmla="*/ 916969 w 302"/>
                  <a:gd name="T109" fmla="*/ 500591 h 986"/>
                  <a:gd name="T110" fmla="*/ 999138 w 302"/>
                  <a:gd name="T111" fmla="*/ 434042 h 986"/>
                  <a:gd name="T112" fmla="*/ 1069965 w 302"/>
                  <a:gd name="T113" fmla="*/ 363205 h 986"/>
                  <a:gd name="T114" fmla="*/ 1152102 w 302"/>
                  <a:gd name="T115" fmla="*/ 304245 h 986"/>
                  <a:gd name="T116" fmla="*/ 1234474 w 302"/>
                  <a:gd name="T117" fmla="*/ 239239 h 986"/>
                  <a:gd name="T118" fmla="*/ 1322504 w 302"/>
                  <a:gd name="T119" fmla="*/ 185292 h 986"/>
                  <a:gd name="T120" fmla="*/ 1410503 w 302"/>
                  <a:gd name="T121" fmla="*/ 129797 h 986"/>
                  <a:gd name="T122" fmla="*/ 1498296 w 302"/>
                  <a:gd name="T123" fmla="*/ 81651 h 986"/>
                  <a:gd name="T124" fmla="*/ 1586371 w 302"/>
                  <a:gd name="T125" fmla="*/ 39295 h 9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2"/>
                  <a:gd name="T190" fmla="*/ 0 h 986"/>
                  <a:gd name="T191" fmla="*/ 302 w 302"/>
                  <a:gd name="T192" fmla="*/ 986 h 9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2" h="986">
                    <a:moveTo>
                      <a:pt x="302" y="986"/>
                    </a:moveTo>
                    <a:lnTo>
                      <a:pt x="297" y="984"/>
                    </a:lnTo>
                    <a:lnTo>
                      <a:pt x="293" y="982"/>
                    </a:lnTo>
                    <a:lnTo>
                      <a:pt x="289" y="980"/>
                    </a:lnTo>
                    <a:lnTo>
                      <a:pt x="285" y="978"/>
                    </a:lnTo>
                    <a:lnTo>
                      <a:pt x="281" y="976"/>
                    </a:lnTo>
                    <a:lnTo>
                      <a:pt x="277" y="974"/>
                    </a:lnTo>
                    <a:lnTo>
                      <a:pt x="273" y="971"/>
                    </a:lnTo>
                    <a:lnTo>
                      <a:pt x="269" y="969"/>
                    </a:lnTo>
                    <a:lnTo>
                      <a:pt x="264" y="967"/>
                    </a:lnTo>
                    <a:lnTo>
                      <a:pt x="261" y="965"/>
                    </a:lnTo>
                    <a:lnTo>
                      <a:pt x="257" y="962"/>
                    </a:lnTo>
                    <a:lnTo>
                      <a:pt x="253" y="960"/>
                    </a:lnTo>
                    <a:lnTo>
                      <a:pt x="249" y="957"/>
                    </a:lnTo>
                    <a:lnTo>
                      <a:pt x="245" y="955"/>
                    </a:lnTo>
                    <a:lnTo>
                      <a:pt x="241" y="952"/>
                    </a:lnTo>
                    <a:lnTo>
                      <a:pt x="237" y="950"/>
                    </a:lnTo>
                    <a:lnTo>
                      <a:pt x="233" y="947"/>
                    </a:lnTo>
                    <a:lnTo>
                      <a:pt x="229" y="944"/>
                    </a:lnTo>
                    <a:lnTo>
                      <a:pt x="225" y="942"/>
                    </a:lnTo>
                    <a:lnTo>
                      <a:pt x="222" y="939"/>
                    </a:lnTo>
                    <a:lnTo>
                      <a:pt x="218" y="936"/>
                    </a:lnTo>
                    <a:lnTo>
                      <a:pt x="214" y="934"/>
                    </a:lnTo>
                    <a:lnTo>
                      <a:pt x="210" y="931"/>
                    </a:lnTo>
                    <a:lnTo>
                      <a:pt x="207" y="928"/>
                    </a:lnTo>
                    <a:lnTo>
                      <a:pt x="203" y="925"/>
                    </a:lnTo>
                    <a:lnTo>
                      <a:pt x="199" y="922"/>
                    </a:lnTo>
                    <a:lnTo>
                      <a:pt x="195" y="919"/>
                    </a:lnTo>
                    <a:lnTo>
                      <a:pt x="192" y="916"/>
                    </a:lnTo>
                    <a:lnTo>
                      <a:pt x="188" y="913"/>
                    </a:lnTo>
                    <a:lnTo>
                      <a:pt x="185" y="910"/>
                    </a:lnTo>
                    <a:lnTo>
                      <a:pt x="182" y="907"/>
                    </a:lnTo>
                    <a:lnTo>
                      <a:pt x="178" y="904"/>
                    </a:lnTo>
                    <a:lnTo>
                      <a:pt x="174" y="901"/>
                    </a:lnTo>
                    <a:lnTo>
                      <a:pt x="171" y="897"/>
                    </a:lnTo>
                    <a:lnTo>
                      <a:pt x="167" y="894"/>
                    </a:lnTo>
                    <a:lnTo>
                      <a:pt x="164" y="890"/>
                    </a:lnTo>
                    <a:lnTo>
                      <a:pt x="161" y="887"/>
                    </a:lnTo>
                    <a:lnTo>
                      <a:pt x="158" y="884"/>
                    </a:lnTo>
                    <a:lnTo>
                      <a:pt x="154" y="881"/>
                    </a:lnTo>
                    <a:lnTo>
                      <a:pt x="150" y="877"/>
                    </a:lnTo>
                    <a:lnTo>
                      <a:pt x="147" y="874"/>
                    </a:lnTo>
                    <a:lnTo>
                      <a:pt x="144" y="870"/>
                    </a:lnTo>
                    <a:lnTo>
                      <a:pt x="141" y="867"/>
                    </a:lnTo>
                    <a:lnTo>
                      <a:pt x="138" y="863"/>
                    </a:lnTo>
                    <a:lnTo>
                      <a:pt x="135" y="860"/>
                    </a:lnTo>
                    <a:lnTo>
                      <a:pt x="132" y="856"/>
                    </a:lnTo>
                    <a:lnTo>
                      <a:pt x="128" y="853"/>
                    </a:lnTo>
                    <a:lnTo>
                      <a:pt x="125" y="849"/>
                    </a:lnTo>
                    <a:lnTo>
                      <a:pt x="122" y="845"/>
                    </a:lnTo>
                    <a:lnTo>
                      <a:pt x="119" y="841"/>
                    </a:lnTo>
                    <a:lnTo>
                      <a:pt x="116" y="838"/>
                    </a:lnTo>
                    <a:lnTo>
                      <a:pt x="114" y="834"/>
                    </a:lnTo>
                    <a:lnTo>
                      <a:pt x="111" y="830"/>
                    </a:lnTo>
                    <a:lnTo>
                      <a:pt x="108" y="826"/>
                    </a:lnTo>
                    <a:lnTo>
                      <a:pt x="105" y="822"/>
                    </a:lnTo>
                    <a:lnTo>
                      <a:pt x="102" y="818"/>
                    </a:lnTo>
                    <a:lnTo>
                      <a:pt x="99" y="814"/>
                    </a:lnTo>
                    <a:lnTo>
                      <a:pt x="96" y="811"/>
                    </a:lnTo>
                    <a:lnTo>
                      <a:pt x="94" y="806"/>
                    </a:lnTo>
                    <a:lnTo>
                      <a:pt x="91" y="803"/>
                    </a:lnTo>
                    <a:lnTo>
                      <a:pt x="89" y="799"/>
                    </a:lnTo>
                    <a:lnTo>
                      <a:pt x="86" y="794"/>
                    </a:lnTo>
                    <a:lnTo>
                      <a:pt x="84" y="790"/>
                    </a:lnTo>
                    <a:lnTo>
                      <a:pt x="81" y="786"/>
                    </a:lnTo>
                    <a:lnTo>
                      <a:pt x="78" y="782"/>
                    </a:lnTo>
                    <a:lnTo>
                      <a:pt x="76" y="778"/>
                    </a:lnTo>
                    <a:lnTo>
                      <a:pt x="74" y="774"/>
                    </a:lnTo>
                    <a:lnTo>
                      <a:pt x="71" y="770"/>
                    </a:lnTo>
                    <a:lnTo>
                      <a:pt x="69" y="766"/>
                    </a:lnTo>
                    <a:lnTo>
                      <a:pt x="66" y="761"/>
                    </a:lnTo>
                    <a:lnTo>
                      <a:pt x="65" y="757"/>
                    </a:lnTo>
                    <a:lnTo>
                      <a:pt x="62" y="752"/>
                    </a:lnTo>
                    <a:lnTo>
                      <a:pt x="60" y="748"/>
                    </a:lnTo>
                    <a:lnTo>
                      <a:pt x="58" y="744"/>
                    </a:lnTo>
                    <a:lnTo>
                      <a:pt x="56" y="740"/>
                    </a:lnTo>
                    <a:lnTo>
                      <a:pt x="54" y="735"/>
                    </a:lnTo>
                    <a:lnTo>
                      <a:pt x="51" y="731"/>
                    </a:lnTo>
                    <a:lnTo>
                      <a:pt x="50" y="727"/>
                    </a:lnTo>
                    <a:lnTo>
                      <a:pt x="47" y="722"/>
                    </a:lnTo>
                    <a:lnTo>
                      <a:pt x="45" y="718"/>
                    </a:lnTo>
                    <a:lnTo>
                      <a:pt x="44" y="713"/>
                    </a:lnTo>
                    <a:lnTo>
                      <a:pt x="42" y="709"/>
                    </a:lnTo>
                    <a:lnTo>
                      <a:pt x="40" y="704"/>
                    </a:lnTo>
                    <a:lnTo>
                      <a:pt x="38" y="700"/>
                    </a:lnTo>
                    <a:lnTo>
                      <a:pt x="36" y="695"/>
                    </a:lnTo>
                    <a:lnTo>
                      <a:pt x="35" y="691"/>
                    </a:lnTo>
                    <a:lnTo>
                      <a:pt x="33" y="686"/>
                    </a:lnTo>
                    <a:lnTo>
                      <a:pt x="32" y="681"/>
                    </a:lnTo>
                    <a:lnTo>
                      <a:pt x="30" y="677"/>
                    </a:lnTo>
                    <a:lnTo>
                      <a:pt x="28" y="672"/>
                    </a:lnTo>
                    <a:lnTo>
                      <a:pt x="27" y="667"/>
                    </a:lnTo>
                    <a:lnTo>
                      <a:pt x="26" y="662"/>
                    </a:lnTo>
                    <a:lnTo>
                      <a:pt x="24" y="658"/>
                    </a:lnTo>
                    <a:lnTo>
                      <a:pt x="23" y="653"/>
                    </a:lnTo>
                    <a:lnTo>
                      <a:pt x="21" y="649"/>
                    </a:lnTo>
                    <a:lnTo>
                      <a:pt x="20" y="644"/>
                    </a:lnTo>
                    <a:lnTo>
                      <a:pt x="18" y="639"/>
                    </a:lnTo>
                    <a:lnTo>
                      <a:pt x="17" y="634"/>
                    </a:lnTo>
                    <a:lnTo>
                      <a:pt x="16" y="629"/>
                    </a:lnTo>
                    <a:lnTo>
                      <a:pt x="15" y="625"/>
                    </a:lnTo>
                    <a:lnTo>
                      <a:pt x="14" y="620"/>
                    </a:lnTo>
                    <a:lnTo>
                      <a:pt x="13" y="615"/>
                    </a:lnTo>
                    <a:lnTo>
                      <a:pt x="12" y="610"/>
                    </a:lnTo>
                    <a:lnTo>
                      <a:pt x="11" y="605"/>
                    </a:lnTo>
                    <a:lnTo>
                      <a:pt x="10" y="601"/>
                    </a:lnTo>
                    <a:lnTo>
                      <a:pt x="9" y="596"/>
                    </a:lnTo>
                    <a:lnTo>
                      <a:pt x="8" y="591"/>
                    </a:lnTo>
                    <a:lnTo>
                      <a:pt x="8" y="586"/>
                    </a:lnTo>
                    <a:lnTo>
                      <a:pt x="6" y="581"/>
                    </a:lnTo>
                    <a:lnTo>
                      <a:pt x="6" y="577"/>
                    </a:lnTo>
                    <a:lnTo>
                      <a:pt x="5" y="572"/>
                    </a:lnTo>
                    <a:lnTo>
                      <a:pt x="5" y="567"/>
                    </a:lnTo>
                    <a:lnTo>
                      <a:pt x="4" y="562"/>
                    </a:lnTo>
                    <a:lnTo>
                      <a:pt x="3" y="557"/>
                    </a:lnTo>
                    <a:lnTo>
                      <a:pt x="3" y="552"/>
                    </a:lnTo>
                    <a:lnTo>
                      <a:pt x="2" y="547"/>
                    </a:lnTo>
                    <a:lnTo>
                      <a:pt x="2" y="542"/>
                    </a:lnTo>
                    <a:lnTo>
                      <a:pt x="2" y="538"/>
                    </a:lnTo>
                    <a:lnTo>
                      <a:pt x="1" y="533"/>
                    </a:lnTo>
                    <a:lnTo>
                      <a:pt x="1" y="527"/>
                    </a:lnTo>
                    <a:lnTo>
                      <a:pt x="0" y="523"/>
                    </a:lnTo>
                    <a:lnTo>
                      <a:pt x="0" y="518"/>
                    </a:lnTo>
                    <a:lnTo>
                      <a:pt x="0" y="513"/>
                    </a:lnTo>
                    <a:lnTo>
                      <a:pt x="0" y="508"/>
                    </a:lnTo>
                    <a:lnTo>
                      <a:pt x="0" y="503"/>
                    </a:lnTo>
                    <a:lnTo>
                      <a:pt x="0" y="498"/>
                    </a:lnTo>
                    <a:lnTo>
                      <a:pt x="0" y="493"/>
                    </a:lnTo>
                    <a:lnTo>
                      <a:pt x="0" y="488"/>
                    </a:lnTo>
                    <a:lnTo>
                      <a:pt x="0" y="484"/>
                    </a:lnTo>
                    <a:lnTo>
                      <a:pt x="0" y="478"/>
                    </a:lnTo>
                    <a:lnTo>
                      <a:pt x="0" y="473"/>
                    </a:lnTo>
                    <a:lnTo>
                      <a:pt x="0" y="469"/>
                    </a:lnTo>
                    <a:lnTo>
                      <a:pt x="0" y="464"/>
                    </a:lnTo>
                    <a:lnTo>
                      <a:pt x="1" y="459"/>
                    </a:lnTo>
                    <a:lnTo>
                      <a:pt x="1" y="454"/>
                    </a:lnTo>
                    <a:lnTo>
                      <a:pt x="2" y="449"/>
                    </a:lnTo>
                    <a:lnTo>
                      <a:pt x="2" y="444"/>
                    </a:lnTo>
                    <a:lnTo>
                      <a:pt x="2" y="439"/>
                    </a:lnTo>
                    <a:lnTo>
                      <a:pt x="3" y="434"/>
                    </a:lnTo>
                    <a:lnTo>
                      <a:pt x="3" y="430"/>
                    </a:lnTo>
                    <a:lnTo>
                      <a:pt x="4" y="424"/>
                    </a:lnTo>
                    <a:lnTo>
                      <a:pt x="5" y="419"/>
                    </a:lnTo>
                    <a:lnTo>
                      <a:pt x="5" y="415"/>
                    </a:lnTo>
                    <a:lnTo>
                      <a:pt x="6" y="410"/>
                    </a:lnTo>
                    <a:lnTo>
                      <a:pt x="6" y="405"/>
                    </a:lnTo>
                    <a:lnTo>
                      <a:pt x="8" y="400"/>
                    </a:lnTo>
                    <a:lnTo>
                      <a:pt x="8" y="395"/>
                    </a:lnTo>
                    <a:lnTo>
                      <a:pt x="9" y="391"/>
                    </a:lnTo>
                    <a:lnTo>
                      <a:pt x="10" y="386"/>
                    </a:lnTo>
                    <a:lnTo>
                      <a:pt x="11" y="381"/>
                    </a:lnTo>
                    <a:lnTo>
                      <a:pt x="12" y="376"/>
                    </a:lnTo>
                    <a:lnTo>
                      <a:pt x="13" y="371"/>
                    </a:lnTo>
                    <a:lnTo>
                      <a:pt x="14" y="367"/>
                    </a:lnTo>
                    <a:lnTo>
                      <a:pt x="15" y="362"/>
                    </a:lnTo>
                    <a:lnTo>
                      <a:pt x="16" y="357"/>
                    </a:lnTo>
                    <a:lnTo>
                      <a:pt x="17" y="352"/>
                    </a:lnTo>
                    <a:lnTo>
                      <a:pt x="18" y="347"/>
                    </a:lnTo>
                    <a:lnTo>
                      <a:pt x="20" y="343"/>
                    </a:lnTo>
                    <a:lnTo>
                      <a:pt x="21" y="338"/>
                    </a:lnTo>
                    <a:lnTo>
                      <a:pt x="23" y="333"/>
                    </a:lnTo>
                    <a:lnTo>
                      <a:pt x="24" y="328"/>
                    </a:lnTo>
                    <a:lnTo>
                      <a:pt x="26" y="324"/>
                    </a:lnTo>
                    <a:lnTo>
                      <a:pt x="27" y="319"/>
                    </a:lnTo>
                    <a:lnTo>
                      <a:pt x="28" y="314"/>
                    </a:lnTo>
                    <a:lnTo>
                      <a:pt x="30" y="310"/>
                    </a:lnTo>
                    <a:lnTo>
                      <a:pt x="32" y="305"/>
                    </a:lnTo>
                    <a:lnTo>
                      <a:pt x="33" y="301"/>
                    </a:lnTo>
                    <a:lnTo>
                      <a:pt x="35" y="296"/>
                    </a:lnTo>
                    <a:lnTo>
                      <a:pt x="36" y="292"/>
                    </a:lnTo>
                    <a:lnTo>
                      <a:pt x="38" y="287"/>
                    </a:lnTo>
                    <a:lnTo>
                      <a:pt x="40" y="283"/>
                    </a:lnTo>
                    <a:lnTo>
                      <a:pt x="42" y="278"/>
                    </a:lnTo>
                    <a:lnTo>
                      <a:pt x="44" y="274"/>
                    </a:lnTo>
                    <a:lnTo>
                      <a:pt x="45" y="269"/>
                    </a:lnTo>
                    <a:lnTo>
                      <a:pt x="47" y="265"/>
                    </a:lnTo>
                    <a:lnTo>
                      <a:pt x="50" y="260"/>
                    </a:lnTo>
                    <a:lnTo>
                      <a:pt x="51" y="256"/>
                    </a:lnTo>
                    <a:lnTo>
                      <a:pt x="54" y="251"/>
                    </a:lnTo>
                    <a:lnTo>
                      <a:pt x="56" y="247"/>
                    </a:lnTo>
                    <a:lnTo>
                      <a:pt x="58" y="242"/>
                    </a:lnTo>
                    <a:lnTo>
                      <a:pt x="60" y="238"/>
                    </a:lnTo>
                    <a:lnTo>
                      <a:pt x="62" y="234"/>
                    </a:lnTo>
                    <a:lnTo>
                      <a:pt x="65" y="230"/>
                    </a:lnTo>
                    <a:lnTo>
                      <a:pt x="66" y="225"/>
                    </a:lnTo>
                    <a:lnTo>
                      <a:pt x="69" y="221"/>
                    </a:lnTo>
                    <a:lnTo>
                      <a:pt x="71" y="217"/>
                    </a:lnTo>
                    <a:lnTo>
                      <a:pt x="74" y="212"/>
                    </a:lnTo>
                    <a:lnTo>
                      <a:pt x="76" y="208"/>
                    </a:lnTo>
                    <a:lnTo>
                      <a:pt x="78" y="204"/>
                    </a:lnTo>
                    <a:lnTo>
                      <a:pt x="81" y="200"/>
                    </a:lnTo>
                    <a:lnTo>
                      <a:pt x="84" y="196"/>
                    </a:lnTo>
                    <a:lnTo>
                      <a:pt x="86" y="192"/>
                    </a:lnTo>
                    <a:lnTo>
                      <a:pt x="89" y="188"/>
                    </a:lnTo>
                    <a:lnTo>
                      <a:pt x="91" y="184"/>
                    </a:lnTo>
                    <a:lnTo>
                      <a:pt x="94" y="180"/>
                    </a:lnTo>
                    <a:lnTo>
                      <a:pt x="96" y="176"/>
                    </a:lnTo>
                    <a:lnTo>
                      <a:pt x="99" y="172"/>
                    </a:lnTo>
                    <a:lnTo>
                      <a:pt x="102" y="168"/>
                    </a:lnTo>
                    <a:lnTo>
                      <a:pt x="105" y="164"/>
                    </a:lnTo>
                    <a:lnTo>
                      <a:pt x="108" y="160"/>
                    </a:lnTo>
                    <a:lnTo>
                      <a:pt x="111" y="157"/>
                    </a:lnTo>
                    <a:lnTo>
                      <a:pt x="114" y="152"/>
                    </a:lnTo>
                    <a:lnTo>
                      <a:pt x="116" y="149"/>
                    </a:lnTo>
                    <a:lnTo>
                      <a:pt x="119" y="145"/>
                    </a:lnTo>
                    <a:lnTo>
                      <a:pt x="122" y="142"/>
                    </a:lnTo>
                    <a:lnTo>
                      <a:pt x="125" y="137"/>
                    </a:lnTo>
                    <a:lnTo>
                      <a:pt x="128" y="134"/>
                    </a:lnTo>
                    <a:lnTo>
                      <a:pt x="132" y="130"/>
                    </a:lnTo>
                    <a:lnTo>
                      <a:pt x="135" y="127"/>
                    </a:lnTo>
                    <a:lnTo>
                      <a:pt x="138" y="123"/>
                    </a:lnTo>
                    <a:lnTo>
                      <a:pt x="141" y="119"/>
                    </a:lnTo>
                    <a:lnTo>
                      <a:pt x="144" y="116"/>
                    </a:lnTo>
                    <a:lnTo>
                      <a:pt x="147" y="113"/>
                    </a:lnTo>
                    <a:lnTo>
                      <a:pt x="150" y="109"/>
                    </a:lnTo>
                    <a:lnTo>
                      <a:pt x="154" y="106"/>
                    </a:lnTo>
                    <a:lnTo>
                      <a:pt x="158" y="103"/>
                    </a:lnTo>
                    <a:lnTo>
                      <a:pt x="161" y="99"/>
                    </a:lnTo>
                    <a:lnTo>
                      <a:pt x="164" y="96"/>
                    </a:lnTo>
                    <a:lnTo>
                      <a:pt x="167" y="92"/>
                    </a:lnTo>
                    <a:lnTo>
                      <a:pt x="171" y="89"/>
                    </a:lnTo>
                    <a:lnTo>
                      <a:pt x="174" y="86"/>
                    </a:lnTo>
                    <a:lnTo>
                      <a:pt x="178" y="83"/>
                    </a:lnTo>
                    <a:lnTo>
                      <a:pt x="182" y="80"/>
                    </a:lnTo>
                    <a:lnTo>
                      <a:pt x="185" y="77"/>
                    </a:lnTo>
                    <a:lnTo>
                      <a:pt x="188" y="73"/>
                    </a:lnTo>
                    <a:lnTo>
                      <a:pt x="192" y="70"/>
                    </a:lnTo>
                    <a:lnTo>
                      <a:pt x="195" y="67"/>
                    </a:lnTo>
                    <a:lnTo>
                      <a:pt x="199" y="64"/>
                    </a:lnTo>
                    <a:lnTo>
                      <a:pt x="203" y="62"/>
                    </a:lnTo>
                    <a:lnTo>
                      <a:pt x="207" y="59"/>
                    </a:lnTo>
                    <a:lnTo>
                      <a:pt x="210" y="56"/>
                    </a:lnTo>
                    <a:lnTo>
                      <a:pt x="214" y="53"/>
                    </a:lnTo>
                    <a:lnTo>
                      <a:pt x="218" y="50"/>
                    </a:lnTo>
                    <a:lnTo>
                      <a:pt x="222" y="47"/>
                    </a:lnTo>
                    <a:lnTo>
                      <a:pt x="225" y="44"/>
                    </a:lnTo>
                    <a:lnTo>
                      <a:pt x="229" y="42"/>
                    </a:lnTo>
                    <a:lnTo>
                      <a:pt x="233" y="40"/>
                    </a:lnTo>
                    <a:lnTo>
                      <a:pt x="237" y="37"/>
                    </a:lnTo>
                    <a:lnTo>
                      <a:pt x="241" y="34"/>
                    </a:lnTo>
                    <a:lnTo>
                      <a:pt x="245" y="32"/>
                    </a:lnTo>
                    <a:lnTo>
                      <a:pt x="249" y="29"/>
                    </a:lnTo>
                    <a:lnTo>
                      <a:pt x="253" y="26"/>
                    </a:lnTo>
                    <a:lnTo>
                      <a:pt x="257" y="24"/>
                    </a:lnTo>
                    <a:lnTo>
                      <a:pt x="261" y="22"/>
                    </a:lnTo>
                    <a:lnTo>
                      <a:pt x="264" y="20"/>
                    </a:lnTo>
                    <a:lnTo>
                      <a:pt x="269" y="17"/>
                    </a:lnTo>
                    <a:lnTo>
                      <a:pt x="273" y="15"/>
                    </a:lnTo>
                    <a:lnTo>
                      <a:pt x="277" y="13"/>
                    </a:lnTo>
                    <a:lnTo>
                      <a:pt x="281" y="11"/>
                    </a:lnTo>
                    <a:lnTo>
                      <a:pt x="285" y="8"/>
                    </a:lnTo>
                    <a:lnTo>
                      <a:pt x="289" y="7"/>
                    </a:lnTo>
                    <a:lnTo>
                      <a:pt x="293" y="4"/>
                    </a:lnTo>
                    <a:lnTo>
                      <a:pt x="297" y="2"/>
                    </a:lnTo>
                    <a:lnTo>
                      <a:pt x="302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02" name="Freeform 37"/>
              <p:cNvSpPr>
                <a:spLocks/>
              </p:cNvSpPr>
              <p:nvPr/>
            </p:nvSpPr>
            <p:spPr bwMode="auto">
              <a:xfrm>
                <a:off x="1409" y="870"/>
                <a:ext cx="1064" cy="3114"/>
              </a:xfrm>
              <a:custGeom>
                <a:avLst/>
                <a:gdLst>
                  <a:gd name="T0" fmla="*/ 1896139 w 363"/>
                  <a:gd name="T1" fmla="*/ 5742956 h 1063"/>
                  <a:gd name="T2" fmla="*/ 1786444 w 363"/>
                  <a:gd name="T3" fmla="*/ 5711204 h 1063"/>
                  <a:gd name="T4" fmla="*/ 1684359 w 363"/>
                  <a:gd name="T5" fmla="*/ 5672846 h 1063"/>
                  <a:gd name="T6" fmla="*/ 1574688 w 363"/>
                  <a:gd name="T7" fmla="*/ 5629680 h 1063"/>
                  <a:gd name="T8" fmla="*/ 1475765 w 363"/>
                  <a:gd name="T9" fmla="*/ 5579830 h 1063"/>
                  <a:gd name="T10" fmla="*/ 1373674 w 363"/>
                  <a:gd name="T11" fmla="*/ 5521130 h 1063"/>
                  <a:gd name="T12" fmla="*/ 1275437 w 363"/>
                  <a:gd name="T13" fmla="*/ 5461624 h 1063"/>
                  <a:gd name="T14" fmla="*/ 1176368 w 363"/>
                  <a:gd name="T15" fmla="*/ 5396687 h 1063"/>
                  <a:gd name="T16" fmla="*/ 1083744 w 363"/>
                  <a:gd name="T17" fmla="*/ 5326345 h 1063"/>
                  <a:gd name="T18" fmla="*/ 990517 w 363"/>
                  <a:gd name="T19" fmla="*/ 5244819 h 1063"/>
                  <a:gd name="T20" fmla="*/ 905048 w 363"/>
                  <a:gd name="T21" fmla="*/ 5163439 h 1063"/>
                  <a:gd name="T22" fmla="*/ 818093 w 363"/>
                  <a:gd name="T23" fmla="*/ 5076765 h 1063"/>
                  <a:gd name="T24" fmla="*/ 736294 w 363"/>
                  <a:gd name="T25" fmla="*/ 4983972 h 1063"/>
                  <a:gd name="T26" fmla="*/ 654501 w 363"/>
                  <a:gd name="T27" fmla="*/ 4886029 h 1063"/>
                  <a:gd name="T28" fmla="*/ 578321 w 363"/>
                  <a:gd name="T29" fmla="*/ 4784164 h 1063"/>
                  <a:gd name="T30" fmla="*/ 507337 w 363"/>
                  <a:gd name="T31" fmla="*/ 4680412 h 1063"/>
                  <a:gd name="T32" fmla="*/ 440754 w 363"/>
                  <a:gd name="T33" fmla="*/ 4572971 h 1063"/>
                  <a:gd name="T34" fmla="*/ 375425 w 363"/>
                  <a:gd name="T35" fmla="*/ 4458002 h 1063"/>
                  <a:gd name="T36" fmla="*/ 315841 w 363"/>
                  <a:gd name="T37" fmla="*/ 4339799 h 1063"/>
                  <a:gd name="T38" fmla="*/ 267644 w 363"/>
                  <a:gd name="T39" fmla="*/ 4213570 h 1063"/>
                  <a:gd name="T40" fmla="*/ 211842 w 363"/>
                  <a:gd name="T41" fmla="*/ 4089557 h 1063"/>
                  <a:gd name="T42" fmla="*/ 169408 w 363"/>
                  <a:gd name="T43" fmla="*/ 3963758 h 1063"/>
                  <a:gd name="T44" fmla="*/ 130066 w 363"/>
                  <a:gd name="T45" fmla="*/ 3834321 h 1063"/>
                  <a:gd name="T46" fmla="*/ 98237 w 363"/>
                  <a:gd name="T47" fmla="*/ 3704629 h 1063"/>
                  <a:gd name="T48" fmla="*/ 65320 w 363"/>
                  <a:gd name="T49" fmla="*/ 3569631 h 1063"/>
                  <a:gd name="T50" fmla="*/ 42434 w 363"/>
                  <a:gd name="T51" fmla="*/ 3432366 h 1063"/>
                  <a:gd name="T52" fmla="*/ 22285 w 363"/>
                  <a:gd name="T53" fmla="*/ 3297137 h 1063"/>
                  <a:gd name="T54" fmla="*/ 11434 w 363"/>
                  <a:gd name="T55" fmla="*/ 3156940 h 1063"/>
                  <a:gd name="T56" fmla="*/ 0 w 363"/>
                  <a:gd name="T57" fmla="*/ 3021640 h 1063"/>
                  <a:gd name="T58" fmla="*/ 0 w 363"/>
                  <a:gd name="T59" fmla="*/ 2880531 h 1063"/>
                  <a:gd name="T60" fmla="*/ 0 w 363"/>
                  <a:gd name="T61" fmla="*/ 2738342 h 1063"/>
                  <a:gd name="T62" fmla="*/ 11434 w 363"/>
                  <a:gd name="T63" fmla="*/ 2603113 h 1063"/>
                  <a:gd name="T64" fmla="*/ 22285 w 363"/>
                  <a:gd name="T65" fmla="*/ 2462236 h 1063"/>
                  <a:gd name="T66" fmla="*/ 42434 w 363"/>
                  <a:gd name="T67" fmla="*/ 2326957 h 1063"/>
                  <a:gd name="T68" fmla="*/ 65320 w 363"/>
                  <a:gd name="T69" fmla="*/ 2195581 h 1063"/>
                  <a:gd name="T70" fmla="*/ 98237 w 363"/>
                  <a:gd name="T71" fmla="*/ 2055357 h 1063"/>
                  <a:gd name="T72" fmla="*/ 130066 w 363"/>
                  <a:gd name="T73" fmla="*/ 1925662 h 1063"/>
                  <a:gd name="T74" fmla="*/ 169408 w 363"/>
                  <a:gd name="T75" fmla="*/ 1796037 h 1063"/>
                  <a:gd name="T76" fmla="*/ 211842 w 363"/>
                  <a:gd name="T77" fmla="*/ 1669816 h 1063"/>
                  <a:gd name="T78" fmla="*/ 267644 w 363"/>
                  <a:gd name="T79" fmla="*/ 1545728 h 1063"/>
                  <a:gd name="T80" fmla="*/ 315841 w 363"/>
                  <a:gd name="T81" fmla="*/ 1421935 h 1063"/>
                  <a:gd name="T82" fmla="*/ 375425 w 363"/>
                  <a:gd name="T83" fmla="*/ 1306977 h 1063"/>
                  <a:gd name="T84" fmla="*/ 440754 w 363"/>
                  <a:gd name="T85" fmla="*/ 1192592 h 1063"/>
                  <a:gd name="T86" fmla="*/ 507337 w 363"/>
                  <a:gd name="T87" fmla="*/ 1079339 h 1063"/>
                  <a:gd name="T88" fmla="*/ 578321 w 363"/>
                  <a:gd name="T89" fmla="*/ 975783 h 1063"/>
                  <a:gd name="T90" fmla="*/ 654501 w 363"/>
                  <a:gd name="T91" fmla="*/ 873947 h 1063"/>
                  <a:gd name="T92" fmla="*/ 736294 w 363"/>
                  <a:gd name="T93" fmla="*/ 781230 h 1063"/>
                  <a:gd name="T94" fmla="*/ 818093 w 363"/>
                  <a:gd name="T95" fmla="*/ 683261 h 1063"/>
                  <a:gd name="T96" fmla="*/ 905048 w 363"/>
                  <a:gd name="T97" fmla="*/ 595858 h 1063"/>
                  <a:gd name="T98" fmla="*/ 990517 w 363"/>
                  <a:gd name="T99" fmla="*/ 514554 h 1063"/>
                  <a:gd name="T100" fmla="*/ 1083744 w 363"/>
                  <a:gd name="T101" fmla="*/ 438635 h 1063"/>
                  <a:gd name="T102" fmla="*/ 1176368 w 363"/>
                  <a:gd name="T103" fmla="*/ 362841 h 1063"/>
                  <a:gd name="T104" fmla="*/ 1275437 w 363"/>
                  <a:gd name="T105" fmla="*/ 298332 h 1063"/>
                  <a:gd name="T106" fmla="*/ 1373674 w 363"/>
                  <a:gd name="T107" fmla="*/ 238826 h 1063"/>
                  <a:gd name="T108" fmla="*/ 1475765 w 363"/>
                  <a:gd name="T109" fmla="*/ 185079 h 1063"/>
                  <a:gd name="T110" fmla="*/ 1574688 w 363"/>
                  <a:gd name="T111" fmla="*/ 135273 h 1063"/>
                  <a:gd name="T112" fmla="*/ 1684359 w 363"/>
                  <a:gd name="T113" fmla="*/ 87130 h 1063"/>
                  <a:gd name="T114" fmla="*/ 1786444 w 363"/>
                  <a:gd name="T115" fmla="*/ 53697 h 1063"/>
                  <a:gd name="T116" fmla="*/ 1896139 w 363"/>
                  <a:gd name="T117" fmla="*/ 22252 h 10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3"/>
                  <a:gd name="T178" fmla="*/ 0 h 1063"/>
                  <a:gd name="T179" fmla="*/ 363 w 363"/>
                  <a:gd name="T180" fmla="*/ 1063 h 106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3" h="1063">
                    <a:moveTo>
                      <a:pt x="363" y="1063"/>
                    </a:moveTo>
                    <a:lnTo>
                      <a:pt x="360" y="1062"/>
                    </a:lnTo>
                    <a:lnTo>
                      <a:pt x="355" y="1060"/>
                    </a:lnTo>
                    <a:lnTo>
                      <a:pt x="352" y="1060"/>
                    </a:lnTo>
                    <a:lnTo>
                      <a:pt x="348" y="1059"/>
                    </a:lnTo>
                    <a:lnTo>
                      <a:pt x="344" y="1057"/>
                    </a:lnTo>
                    <a:lnTo>
                      <a:pt x="340" y="1056"/>
                    </a:lnTo>
                    <a:lnTo>
                      <a:pt x="336" y="1055"/>
                    </a:lnTo>
                    <a:lnTo>
                      <a:pt x="332" y="1054"/>
                    </a:lnTo>
                    <a:lnTo>
                      <a:pt x="328" y="1053"/>
                    </a:lnTo>
                    <a:lnTo>
                      <a:pt x="324" y="1051"/>
                    </a:lnTo>
                    <a:lnTo>
                      <a:pt x="321" y="1050"/>
                    </a:lnTo>
                    <a:lnTo>
                      <a:pt x="316" y="1048"/>
                    </a:lnTo>
                    <a:lnTo>
                      <a:pt x="313" y="1047"/>
                    </a:lnTo>
                    <a:lnTo>
                      <a:pt x="309" y="1046"/>
                    </a:lnTo>
                    <a:lnTo>
                      <a:pt x="305" y="1044"/>
                    </a:lnTo>
                    <a:lnTo>
                      <a:pt x="301" y="1042"/>
                    </a:lnTo>
                    <a:lnTo>
                      <a:pt x="297" y="1041"/>
                    </a:lnTo>
                    <a:lnTo>
                      <a:pt x="294" y="1039"/>
                    </a:lnTo>
                    <a:lnTo>
                      <a:pt x="289" y="1038"/>
                    </a:lnTo>
                    <a:lnTo>
                      <a:pt x="286" y="1036"/>
                    </a:lnTo>
                    <a:lnTo>
                      <a:pt x="282" y="1034"/>
                    </a:lnTo>
                    <a:lnTo>
                      <a:pt x="278" y="1032"/>
                    </a:lnTo>
                    <a:lnTo>
                      <a:pt x="274" y="1030"/>
                    </a:lnTo>
                    <a:lnTo>
                      <a:pt x="271" y="1029"/>
                    </a:lnTo>
                    <a:lnTo>
                      <a:pt x="267" y="1027"/>
                    </a:lnTo>
                    <a:lnTo>
                      <a:pt x="264" y="1024"/>
                    </a:lnTo>
                    <a:lnTo>
                      <a:pt x="259" y="1023"/>
                    </a:lnTo>
                    <a:lnTo>
                      <a:pt x="256" y="1021"/>
                    </a:lnTo>
                    <a:lnTo>
                      <a:pt x="252" y="1018"/>
                    </a:lnTo>
                    <a:lnTo>
                      <a:pt x="249" y="1016"/>
                    </a:lnTo>
                    <a:lnTo>
                      <a:pt x="245" y="1014"/>
                    </a:lnTo>
                    <a:lnTo>
                      <a:pt x="241" y="1012"/>
                    </a:lnTo>
                    <a:lnTo>
                      <a:pt x="238" y="1009"/>
                    </a:lnTo>
                    <a:lnTo>
                      <a:pt x="234" y="1007"/>
                    </a:lnTo>
                    <a:lnTo>
                      <a:pt x="231" y="1005"/>
                    </a:lnTo>
                    <a:lnTo>
                      <a:pt x="227" y="1002"/>
                    </a:lnTo>
                    <a:lnTo>
                      <a:pt x="223" y="1000"/>
                    </a:lnTo>
                    <a:lnTo>
                      <a:pt x="220" y="997"/>
                    </a:lnTo>
                    <a:lnTo>
                      <a:pt x="216" y="995"/>
                    </a:lnTo>
                    <a:lnTo>
                      <a:pt x="213" y="993"/>
                    </a:lnTo>
                    <a:lnTo>
                      <a:pt x="209" y="990"/>
                    </a:lnTo>
                    <a:lnTo>
                      <a:pt x="206" y="987"/>
                    </a:lnTo>
                    <a:lnTo>
                      <a:pt x="202" y="984"/>
                    </a:lnTo>
                    <a:lnTo>
                      <a:pt x="199" y="982"/>
                    </a:lnTo>
                    <a:lnTo>
                      <a:pt x="195" y="979"/>
                    </a:lnTo>
                    <a:lnTo>
                      <a:pt x="192" y="976"/>
                    </a:lnTo>
                    <a:lnTo>
                      <a:pt x="189" y="973"/>
                    </a:lnTo>
                    <a:lnTo>
                      <a:pt x="186" y="970"/>
                    </a:lnTo>
                    <a:lnTo>
                      <a:pt x="182" y="967"/>
                    </a:lnTo>
                    <a:lnTo>
                      <a:pt x="179" y="964"/>
                    </a:lnTo>
                    <a:lnTo>
                      <a:pt x="175" y="961"/>
                    </a:lnTo>
                    <a:lnTo>
                      <a:pt x="172" y="958"/>
                    </a:lnTo>
                    <a:lnTo>
                      <a:pt x="169" y="955"/>
                    </a:lnTo>
                    <a:lnTo>
                      <a:pt x="166" y="952"/>
                    </a:lnTo>
                    <a:lnTo>
                      <a:pt x="162" y="949"/>
                    </a:lnTo>
                    <a:lnTo>
                      <a:pt x="159" y="946"/>
                    </a:lnTo>
                    <a:lnTo>
                      <a:pt x="156" y="943"/>
                    </a:lnTo>
                    <a:lnTo>
                      <a:pt x="153" y="939"/>
                    </a:lnTo>
                    <a:lnTo>
                      <a:pt x="150" y="936"/>
                    </a:lnTo>
                    <a:lnTo>
                      <a:pt x="147" y="933"/>
                    </a:lnTo>
                    <a:lnTo>
                      <a:pt x="144" y="930"/>
                    </a:lnTo>
                    <a:lnTo>
                      <a:pt x="141" y="926"/>
                    </a:lnTo>
                    <a:lnTo>
                      <a:pt x="138" y="922"/>
                    </a:lnTo>
                    <a:lnTo>
                      <a:pt x="135" y="919"/>
                    </a:lnTo>
                    <a:lnTo>
                      <a:pt x="132" y="916"/>
                    </a:lnTo>
                    <a:lnTo>
                      <a:pt x="129" y="912"/>
                    </a:lnTo>
                    <a:lnTo>
                      <a:pt x="126" y="909"/>
                    </a:lnTo>
                    <a:lnTo>
                      <a:pt x="123" y="905"/>
                    </a:lnTo>
                    <a:lnTo>
                      <a:pt x="120" y="901"/>
                    </a:lnTo>
                    <a:lnTo>
                      <a:pt x="117" y="897"/>
                    </a:lnTo>
                    <a:lnTo>
                      <a:pt x="115" y="894"/>
                    </a:lnTo>
                    <a:lnTo>
                      <a:pt x="112" y="890"/>
                    </a:lnTo>
                    <a:lnTo>
                      <a:pt x="109" y="886"/>
                    </a:lnTo>
                    <a:lnTo>
                      <a:pt x="106" y="882"/>
                    </a:lnTo>
                    <a:lnTo>
                      <a:pt x="103" y="879"/>
                    </a:lnTo>
                    <a:lnTo>
                      <a:pt x="101" y="874"/>
                    </a:lnTo>
                    <a:lnTo>
                      <a:pt x="99" y="871"/>
                    </a:lnTo>
                    <a:lnTo>
                      <a:pt x="96" y="867"/>
                    </a:lnTo>
                    <a:lnTo>
                      <a:pt x="93" y="863"/>
                    </a:lnTo>
                    <a:lnTo>
                      <a:pt x="91" y="859"/>
                    </a:lnTo>
                    <a:lnTo>
                      <a:pt x="88" y="855"/>
                    </a:lnTo>
                    <a:lnTo>
                      <a:pt x="86" y="851"/>
                    </a:lnTo>
                    <a:lnTo>
                      <a:pt x="83" y="847"/>
                    </a:lnTo>
                    <a:lnTo>
                      <a:pt x="81" y="843"/>
                    </a:lnTo>
                    <a:lnTo>
                      <a:pt x="78" y="838"/>
                    </a:lnTo>
                    <a:lnTo>
                      <a:pt x="76" y="834"/>
                    </a:lnTo>
                    <a:lnTo>
                      <a:pt x="74" y="830"/>
                    </a:lnTo>
                    <a:lnTo>
                      <a:pt x="72" y="826"/>
                    </a:lnTo>
                    <a:lnTo>
                      <a:pt x="69" y="822"/>
                    </a:lnTo>
                    <a:lnTo>
                      <a:pt x="67" y="817"/>
                    </a:lnTo>
                    <a:lnTo>
                      <a:pt x="65" y="813"/>
                    </a:lnTo>
                    <a:lnTo>
                      <a:pt x="63" y="808"/>
                    </a:lnTo>
                    <a:lnTo>
                      <a:pt x="61" y="804"/>
                    </a:lnTo>
                    <a:lnTo>
                      <a:pt x="58" y="800"/>
                    </a:lnTo>
                    <a:lnTo>
                      <a:pt x="57" y="795"/>
                    </a:lnTo>
                    <a:lnTo>
                      <a:pt x="54" y="791"/>
                    </a:lnTo>
                    <a:lnTo>
                      <a:pt x="52" y="786"/>
                    </a:lnTo>
                    <a:lnTo>
                      <a:pt x="51" y="782"/>
                    </a:lnTo>
                    <a:lnTo>
                      <a:pt x="49" y="777"/>
                    </a:lnTo>
                    <a:lnTo>
                      <a:pt x="46" y="773"/>
                    </a:lnTo>
                    <a:lnTo>
                      <a:pt x="45" y="768"/>
                    </a:lnTo>
                    <a:lnTo>
                      <a:pt x="43" y="763"/>
                    </a:lnTo>
                    <a:lnTo>
                      <a:pt x="41" y="759"/>
                    </a:lnTo>
                    <a:lnTo>
                      <a:pt x="39" y="754"/>
                    </a:lnTo>
                    <a:lnTo>
                      <a:pt x="38" y="750"/>
                    </a:lnTo>
                    <a:lnTo>
                      <a:pt x="36" y="745"/>
                    </a:lnTo>
                    <a:lnTo>
                      <a:pt x="34" y="741"/>
                    </a:lnTo>
                    <a:lnTo>
                      <a:pt x="33" y="736"/>
                    </a:lnTo>
                    <a:lnTo>
                      <a:pt x="31" y="731"/>
                    </a:lnTo>
                    <a:lnTo>
                      <a:pt x="30" y="726"/>
                    </a:lnTo>
                    <a:lnTo>
                      <a:pt x="28" y="721"/>
                    </a:lnTo>
                    <a:lnTo>
                      <a:pt x="27" y="717"/>
                    </a:lnTo>
                    <a:lnTo>
                      <a:pt x="25" y="712"/>
                    </a:lnTo>
                    <a:lnTo>
                      <a:pt x="24" y="707"/>
                    </a:lnTo>
                    <a:lnTo>
                      <a:pt x="22" y="702"/>
                    </a:lnTo>
                    <a:lnTo>
                      <a:pt x="21" y="697"/>
                    </a:lnTo>
                    <a:lnTo>
                      <a:pt x="20" y="693"/>
                    </a:lnTo>
                    <a:lnTo>
                      <a:pt x="19" y="688"/>
                    </a:lnTo>
                    <a:lnTo>
                      <a:pt x="18" y="683"/>
                    </a:lnTo>
                    <a:lnTo>
                      <a:pt x="16" y="678"/>
                    </a:lnTo>
                    <a:lnTo>
                      <a:pt x="15" y="673"/>
                    </a:lnTo>
                    <a:lnTo>
                      <a:pt x="15" y="668"/>
                    </a:lnTo>
                    <a:lnTo>
                      <a:pt x="13" y="663"/>
                    </a:lnTo>
                    <a:lnTo>
                      <a:pt x="12" y="658"/>
                    </a:lnTo>
                    <a:lnTo>
                      <a:pt x="12" y="653"/>
                    </a:lnTo>
                    <a:lnTo>
                      <a:pt x="10" y="648"/>
                    </a:lnTo>
                    <a:lnTo>
                      <a:pt x="10" y="643"/>
                    </a:lnTo>
                    <a:lnTo>
                      <a:pt x="9" y="638"/>
                    </a:lnTo>
                    <a:lnTo>
                      <a:pt x="8" y="633"/>
                    </a:lnTo>
                    <a:lnTo>
                      <a:pt x="7" y="628"/>
                    </a:lnTo>
                    <a:lnTo>
                      <a:pt x="6" y="623"/>
                    </a:lnTo>
                    <a:lnTo>
                      <a:pt x="6" y="618"/>
                    </a:lnTo>
                    <a:lnTo>
                      <a:pt x="5" y="613"/>
                    </a:lnTo>
                    <a:lnTo>
                      <a:pt x="4" y="608"/>
                    </a:lnTo>
                    <a:lnTo>
                      <a:pt x="4" y="603"/>
                    </a:lnTo>
                    <a:lnTo>
                      <a:pt x="3" y="598"/>
                    </a:lnTo>
                    <a:lnTo>
                      <a:pt x="3" y="592"/>
                    </a:lnTo>
                    <a:lnTo>
                      <a:pt x="3" y="588"/>
                    </a:lnTo>
                    <a:lnTo>
                      <a:pt x="2" y="582"/>
                    </a:lnTo>
                    <a:lnTo>
                      <a:pt x="1" y="577"/>
                    </a:lnTo>
                    <a:lnTo>
                      <a:pt x="1" y="572"/>
                    </a:lnTo>
                    <a:lnTo>
                      <a:pt x="1" y="567"/>
                    </a:lnTo>
                    <a:lnTo>
                      <a:pt x="1" y="562"/>
                    </a:lnTo>
                    <a:lnTo>
                      <a:pt x="0" y="557"/>
                    </a:lnTo>
                    <a:lnTo>
                      <a:pt x="0" y="552"/>
                    </a:lnTo>
                    <a:lnTo>
                      <a:pt x="0" y="547"/>
                    </a:lnTo>
                    <a:lnTo>
                      <a:pt x="0" y="541"/>
                    </a:lnTo>
                    <a:lnTo>
                      <a:pt x="0" y="537"/>
                    </a:lnTo>
                    <a:lnTo>
                      <a:pt x="0" y="531"/>
                    </a:lnTo>
                    <a:lnTo>
                      <a:pt x="0" y="526"/>
                    </a:lnTo>
                    <a:lnTo>
                      <a:pt x="0" y="521"/>
                    </a:lnTo>
                    <a:lnTo>
                      <a:pt x="0" y="516"/>
                    </a:lnTo>
                    <a:lnTo>
                      <a:pt x="0" y="511"/>
                    </a:lnTo>
                    <a:lnTo>
                      <a:pt x="0" y="505"/>
                    </a:lnTo>
                    <a:lnTo>
                      <a:pt x="1" y="501"/>
                    </a:lnTo>
                    <a:lnTo>
                      <a:pt x="1" y="495"/>
                    </a:lnTo>
                    <a:lnTo>
                      <a:pt x="1" y="490"/>
                    </a:lnTo>
                    <a:lnTo>
                      <a:pt x="1" y="485"/>
                    </a:lnTo>
                    <a:lnTo>
                      <a:pt x="2" y="480"/>
                    </a:lnTo>
                    <a:lnTo>
                      <a:pt x="3" y="475"/>
                    </a:lnTo>
                    <a:lnTo>
                      <a:pt x="3" y="470"/>
                    </a:lnTo>
                    <a:lnTo>
                      <a:pt x="3" y="465"/>
                    </a:lnTo>
                    <a:lnTo>
                      <a:pt x="4" y="460"/>
                    </a:lnTo>
                    <a:lnTo>
                      <a:pt x="4" y="454"/>
                    </a:lnTo>
                    <a:lnTo>
                      <a:pt x="5" y="450"/>
                    </a:lnTo>
                    <a:lnTo>
                      <a:pt x="6" y="444"/>
                    </a:lnTo>
                    <a:lnTo>
                      <a:pt x="6" y="439"/>
                    </a:lnTo>
                    <a:lnTo>
                      <a:pt x="7" y="435"/>
                    </a:lnTo>
                    <a:lnTo>
                      <a:pt x="8" y="429"/>
                    </a:lnTo>
                    <a:lnTo>
                      <a:pt x="9" y="424"/>
                    </a:lnTo>
                    <a:lnTo>
                      <a:pt x="10" y="420"/>
                    </a:lnTo>
                    <a:lnTo>
                      <a:pt x="10" y="414"/>
                    </a:lnTo>
                    <a:lnTo>
                      <a:pt x="12" y="409"/>
                    </a:lnTo>
                    <a:lnTo>
                      <a:pt x="12" y="405"/>
                    </a:lnTo>
                    <a:lnTo>
                      <a:pt x="13" y="399"/>
                    </a:lnTo>
                    <a:lnTo>
                      <a:pt x="15" y="394"/>
                    </a:lnTo>
                    <a:lnTo>
                      <a:pt x="15" y="390"/>
                    </a:lnTo>
                    <a:lnTo>
                      <a:pt x="16" y="385"/>
                    </a:lnTo>
                    <a:lnTo>
                      <a:pt x="18" y="379"/>
                    </a:lnTo>
                    <a:lnTo>
                      <a:pt x="19" y="375"/>
                    </a:lnTo>
                    <a:lnTo>
                      <a:pt x="20" y="370"/>
                    </a:lnTo>
                    <a:lnTo>
                      <a:pt x="21" y="365"/>
                    </a:lnTo>
                    <a:lnTo>
                      <a:pt x="22" y="360"/>
                    </a:lnTo>
                    <a:lnTo>
                      <a:pt x="24" y="355"/>
                    </a:lnTo>
                    <a:lnTo>
                      <a:pt x="25" y="351"/>
                    </a:lnTo>
                    <a:lnTo>
                      <a:pt x="27" y="346"/>
                    </a:lnTo>
                    <a:lnTo>
                      <a:pt x="28" y="341"/>
                    </a:lnTo>
                    <a:lnTo>
                      <a:pt x="30" y="336"/>
                    </a:lnTo>
                    <a:lnTo>
                      <a:pt x="31" y="331"/>
                    </a:lnTo>
                    <a:lnTo>
                      <a:pt x="33" y="327"/>
                    </a:lnTo>
                    <a:lnTo>
                      <a:pt x="34" y="322"/>
                    </a:lnTo>
                    <a:lnTo>
                      <a:pt x="36" y="317"/>
                    </a:lnTo>
                    <a:lnTo>
                      <a:pt x="38" y="313"/>
                    </a:lnTo>
                    <a:lnTo>
                      <a:pt x="39" y="308"/>
                    </a:lnTo>
                    <a:lnTo>
                      <a:pt x="41" y="303"/>
                    </a:lnTo>
                    <a:lnTo>
                      <a:pt x="43" y="299"/>
                    </a:lnTo>
                    <a:lnTo>
                      <a:pt x="45" y="294"/>
                    </a:lnTo>
                    <a:lnTo>
                      <a:pt x="46" y="289"/>
                    </a:lnTo>
                    <a:lnTo>
                      <a:pt x="49" y="285"/>
                    </a:lnTo>
                    <a:lnTo>
                      <a:pt x="51" y="280"/>
                    </a:lnTo>
                    <a:lnTo>
                      <a:pt x="52" y="276"/>
                    </a:lnTo>
                    <a:lnTo>
                      <a:pt x="54" y="271"/>
                    </a:lnTo>
                    <a:lnTo>
                      <a:pt x="57" y="267"/>
                    </a:lnTo>
                    <a:lnTo>
                      <a:pt x="58" y="262"/>
                    </a:lnTo>
                    <a:lnTo>
                      <a:pt x="61" y="258"/>
                    </a:lnTo>
                    <a:lnTo>
                      <a:pt x="63" y="254"/>
                    </a:lnTo>
                    <a:lnTo>
                      <a:pt x="65" y="250"/>
                    </a:lnTo>
                    <a:lnTo>
                      <a:pt x="67" y="245"/>
                    </a:lnTo>
                    <a:lnTo>
                      <a:pt x="69" y="241"/>
                    </a:lnTo>
                    <a:lnTo>
                      <a:pt x="72" y="237"/>
                    </a:lnTo>
                    <a:lnTo>
                      <a:pt x="74" y="232"/>
                    </a:lnTo>
                    <a:lnTo>
                      <a:pt x="76" y="228"/>
                    </a:lnTo>
                    <a:lnTo>
                      <a:pt x="78" y="224"/>
                    </a:lnTo>
                    <a:lnTo>
                      <a:pt x="81" y="220"/>
                    </a:lnTo>
                    <a:lnTo>
                      <a:pt x="83" y="216"/>
                    </a:lnTo>
                    <a:lnTo>
                      <a:pt x="86" y="211"/>
                    </a:lnTo>
                    <a:lnTo>
                      <a:pt x="88" y="208"/>
                    </a:lnTo>
                    <a:lnTo>
                      <a:pt x="91" y="204"/>
                    </a:lnTo>
                    <a:lnTo>
                      <a:pt x="93" y="199"/>
                    </a:lnTo>
                    <a:lnTo>
                      <a:pt x="96" y="196"/>
                    </a:lnTo>
                    <a:lnTo>
                      <a:pt x="99" y="192"/>
                    </a:lnTo>
                    <a:lnTo>
                      <a:pt x="101" y="188"/>
                    </a:lnTo>
                    <a:lnTo>
                      <a:pt x="103" y="184"/>
                    </a:lnTo>
                    <a:lnTo>
                      <a:pt x="106" y="180"/>
                    </a:lnTo>
                    <a:lnTo>
                      <a:pt x="109" y="176"/>
                    </a:lnTo>
                    <a:lnTo>
                      <a:pt x="112" y="172"/>
                    </a:lnTo>
                    <a:lnTo>
                      <a:pt x="115" y="169"/>
                    </a:lnTo>
                    <a:lnTo>
                      <a:pt x="117" y="165"/>
                    </a:lnTo>
                    <a:lnTo>
                      <a:pt x="120" y="161"/>
                    </a:lnTo>
                    <a:lnTo>
                      <a:pt x="123" y="157"/>
                    </a:lnTo>
                    <a:lnTo>
                      <a:pt x="126" y="154"/>
                    </a:lnTo>
                    <a:lnTo>
                      <a:pt x="129" y="150"/>
                    </a:lnTo>
                    <a:lnTo>
                      <a:pt x="132" y="147"/>
                    </a:lnTo>
                    <a:lnTo>
                      <a:pt x="135" y="144"/>
                    </a:lnTo>
                    <a:lnTo>
                      <a:pt x="138" y="140"/>
                    </a:lnTo>
                    <a:lnTo>
                      <a:pt x="141" y="136"/>
                    </a:lnTo>
                    <a:lnTo>
                      <a:pt x="144" y="133"/>
                    </a:lnTo>
                    <a:lnTo>
                      <a:pt x="147" y="130"/>
                    </a:lnTo>
                    <a:lnTo>
                      <a:pt x="150" y="126"/>
                    </a:lnTo>
                    <a:lnTo>
                      <a:pt x="153" y="123"/>
                    </a:lnTo>
                    <a:lnTo>
                      <a:pt x="156" y="120"/>
                    </a:lnTo>
                    <a:lnTo>
                      <a:pt x="159" y="117"/>
                    </a:lnTo>
                    <a:lnTo>
                      <a:pt x="162" y="114"/>
                    </a:lnTo>
                    <a:lnTo>
                      <a:pt x="166" y="110"/>
                    </a:lnTo>
                    <a:lnTo>
                      <a:pt x="169" y="107"/>
                    </a:lnTo>
                    <a:lnTo>
                      <a:pt x="172" y="104"/>
                    </a:lnTo>
                    <a:lnTo>
                      <a:pt x="175" y="101"/>
                    </a:lnTo>
                    <a:lnTo>
                      <a:pt x="179" y="98"/>
                    </a:lnTo>
                    <a:lnTo>
                      <a:pt x="182" y="95"/>
                    </a:lnTo>
                    <a:lnTo>
                      <a:pt x="186" y="92"/>
                    </a:lnTo>
                    <a:lnTo>
                      <a:pt x="189" y="89"/>
                    </a:lnTo>
                    <a:lnTo>
                      <a:pt x="192" y="86"/>
                    </a:lnTo>
                    <a:lnTo>
                      <a:pt x="195" y="84"/>
                    </a:lnTo>
                    <a:lnTo>
                      <a:pt x="199" y="81"/>
                    </a:lnTo>
                    <a:lnTo>
                      <a:pt x="202" y="78"/>
                    </a:lnTo>
                    <a:lnTo>
                      <a:pt x="206" y="75"/>
                    </a:lnTo>
                    <a:lnTo>
                      <a:pt x="209" y="73"/>
                    </a:lnTo>
                    <a:lnTo>
                      <a:pt x="213" y="70"/>
                    </a:lnTo>
                    <a:lnTo>
                      <a:pt x="216" y="67"/>
                    </a:lnTo>
                    <a:lnTo>
                      <a:pt x="220" y="65"/>
                    </a:lnTo>
                    <a:lnTo>
                      <a:pt x="223" y="63"/>
                    </a:lnTo>
                    <a:lnTo>
                      <a:pt x="227" y="60"/>
                    </a:lnTo>
                    <a:lnTo>
                      <a:pt x="231" y="58"/>
                    </a:lnTo>
                    <a:lnTo>
                      <a:pt x="234" y="55"/>
                    </a:lnTo>
                    <a:lnTo>
                      <a:pt x="238" y="53"/>
                    </a:lnTo>
                    <a:lnTo>
                      <a:pt x="241" y="51"/>
                    </a:lnTo>
                    <a:lnTo>
                      <a:pt x="245" y="48"/>
                    </a:lnTo>
                    <a:lnTo>
                      <a:pt x="249" y="46"/>
                    </a:lnTo>
                    <a:lnTo>
                      <a:pt x="252" y="44"/>
                    </a:lnTo>
                    <a:lnTo>
                      <a:pt x="256" y="42"/>
                    </a:lnTo>
                    <a:lnTo>
                      <a:pt x="259" y="40"/>
                    </a:lnTo>
                    <a:lnTo>
                      <a:pt x="264" y="38"/>
                    </a:lnTo>
                    <a:lnTo>
                      <a:pt x="267" y="36"/>
                    </a:lnTo>
                    <a:lnTo>
                      <a:pt x="271" y="34"/>
                    </a:lnTo>
                    <a:lnTo>
                      <a:pt x="274" y="32"/>
                    </a:lnTo>
                    <a:lnTo>
                      <a:pt x="278" y="30"/>
                    </a:lnTo>
                    <a:lnTo>
                      <a:pt x="282" y="28"/>
                    </a:lnTo>
                    <a:lnTo>
                      <a:pt x="286" y="27"/>
                    </a:lnTo>
                    <a:lnTo>
                      <a:pt x="289" y="25"/>
                    </a:lnTo>
                    <a:lnTo>
                      <a:pt x="294" y="23"/>
                    </a:lnTo>
                    <a:lnTo>
                      <a:pt x="297" y="21"/>
                    </a:lnTo>
                    <a:lnTo>
                      <a:pt x="301" y="20"/>
                    </a:lnTo>
                    <a:lnTo>
                      <a:pt x="305" y="18"/>
                    </a:lnTo>
                    <a:lnTo>
                      <a:pt x="309" y="16"/>
                    </a:lnTo>
                    <a:lnTo>
                      <a:pt x="313" y="15"/>
                    </a:lnTo>
                    <a:lnTo>
                      <a:pt x="316" y="14"/>
                    </a:lnTo>
                    <a:lnTo>
                      <a:pt x="321" y="12"/>
                    </a:lnTo>
                    <a:lnTo>
                      <a:pt x="324" y="11"/>
                    </a:lnTo>
                    <a:lnTo>
                      <a:pt x="328" y="10"/>
                    </a:lnTo>
                    <a:lnTo>
                      <a:pt x="332" y="9"/>
                    </a:lnTo>
                    <a:lnTo>
                      <a:pt x="336" y="7"/>
                    </a:lnTo>
                    <a:lnTo>
                      <a:pt x="340" y="6"/>
                    </a:lnTo>
                    <a:lnTo>
                      <a:pt x="344" y="5"/>
                    </a:lnTo>
                    <a:lnTo>
                      <a:pt x="348" y="4"/>
                    </a:lnTo>
                    <a:lnTo>
                      <a:pt x="352" y="3"/>
                    </a:lnTo>
                    <a:lnTo>
                      <a:pt x="355" y="2"/>
                    </a:lnTo>
                    <a:lnTo>
                      <a:pt x="360" y="1"/>
                    </a:lnTo>
                    <a:lnTo>
                      <a:pt x="363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03" name="Freeform 38"/>
              <p:cNvSpPr>
                <a:spLocks/>
              </p:cNvSpPr>
              <p:nvPr/>
            </p:nvSpPr>
            <p:spPr bwMode="auto">
              <a:xfrm>
                <a:off x="1676" y="844"/>
                <a:ext cx="946" cy="3167"/>
              </a:xfrm>
              <a:custGeom>
                <a:avLst/>
                <a:gdLst>
                  <a:gd name="T0" fmla="*/ 1683921 w 323"/>
                  <a:gd name="T1" fmla="*/ 5850265 h 1081"/>
                  <a:gd name="T2" fmla="*/ 1596822 w 323"/>
                  <a:gd name="T3" fmla="*/ 5833689 h 1081"/>
                  <a:gd name="T4" fmla="*/ 1510425 w 323"/>
                  <a:gd name="T5" fmla="*/ 5812926 h 1081"/>
                  <a:gd name="T6" fmla="*/ 1428981 w 323"/>
                  <a:gd name="T7" fmla="*/ 5779909 h 1081"/>
                  <a:gd name="T8" fmla="*/ 1341923 w 323"/>
                  <a:gd name="T9" fmla="*/ 5742564 h 1081"/>
                  <a:gd name="T10" fmla="*/ 1260476 w 323"/>
                  <a:gd name="T11" fmla="*/ 5698361 h 1081"/>
                  <a:gd name="T12" fmla="*/ 1179615 w 323"/>
                  <a:gd name="T13" fmla="*/ 5650407 h 1081"/>
                  <a:gd name="T14" fmla="*/ 1100072 w 323"/>
                  <a:gd name="T15" fmla="*/ 5596694 h 1081"/>
                  <a:gd name="T16" fmla="*/ 1018625 w 323"/>
                  <a:gd name="T17" fmla="*/ 5535393 h 1081"/>
                  <a:gd name="T18" fmla="*/ 942977 w 323"/>
                  <a:gd name="T19" fmla="*/ 5470214 h 1081"/>
                  <a:gd name="T20" fmla="*/ 861531 w 323"/>
                  <a:gd name="T21" fmla="*/ 5394244 h 1081"/>
                  <a:gd name="T22" fmla="*/ 791495 w 323"/>
                  <a:gd name="T23" fmla="*/ 5318505 h 1081"/>
                  <a:gd name="T24" fmla="*/ 720846 w 323"/>
                  <a:gd name="T25" fmla="*/ 5231072 h 1081"/>
                  <a:gd name="T26" fmla="*/ 648894 w 323"/>
                  <a:gd name="T27" fmla="*/ 5144493 h 1081"/>
                  <a:gd name="T28" fmla="*/ 583773 w 323"/>
                  <a:gd name="T29" fmla="*/ 5053444 h 1081"/>
                  <a:gd name="T30" fmla="*/ 519310 w 323"/>
                  <a:gd name="T31" fmla="*/ 4949871 h 1081"/>
                  <a:gd name="T32" fmla="*/ 454496 w 323"/>
                  <a:gd name="T33" fmla="*/ 4845990 h 1081"/>
                  <a:gd name="T34" fmla="*/ 401435 w 323"/>
                  <a:gd name="T35" fmla="*/ 4738520 h 1081"/>
                  <a:gd name="T36" fmla="*/ 345893 w 323"/>
                  <a:gd name="T37" fmla="*/ 4624177 h 1081"/>
                  <a:gd name="T38" fmla="*/ 292179 w 323"/>
                  <a:gd name="T39" fmla="*/ 4510871 h 1081"/>
                  <a:gd name="T40" fmla="*/ 249366 w 323"/>
                  <a:gd name="T41" fmla="*/ 4385041 h 1081"/>
                  <a:gd name="T42" fmla="*/ 205130 w 323"/>
                  <a:gd name="T43" fmla="*/ 4260467 h 1081"/>
                  <a:gd name="T44" fmla="*/ 162894 w 323"/>
                  <a:gd name="T45" fmla="*/ 4129059 h 1081"/>
                  <a:gd name="T46" fmla="*/ 129286 w 323"/>
                  <a:gd name="T47" fmla="*/ 3999300 h 1081"/>
                  <a:gd name="T48" fmla="*/ 97857 w 323"/>
                  <a:gd name="T49" fmla="*/ 3863971 h 1081"/>
                  <a:gd name="T50" fmla="*/ 70039 w 323"/>
                  <a:gd name="T51" fmla="*/ 3728657 h 1081"/>
                  <a:gd name="T52" fmla="*/ 48061 w 323"/>
                  <a:gd name="T53" fmla="*/ 3588366 h 1081"/>
                  <a:gd name="T54" fmla="*/ 33412 w 323"/>
                  <a:gd name="T55" fmla="*/ 3445544 h 1081"/>
                  <a:gd name="T56" fmla="*/ 16410 w 323"/>
                  <a:gd name="T57" fmla="*/ 3305202 h 1081"/>
                  <a:gd name="T58" fmla="*/ 5603 w 323"/>
                  <a:gd name="T59" fmla="*/ 3164035 h 1081"/>
                  <a:gd name="T60" fmla="*/ 0 w 323"/>
                  <a:gd name="T61" fmla="*/ 3017503 h 1081"/>
                  <a:gd name="T62" fmla="*/ 0 w 323"/>
                  <a:gd name="T63" fmla="*/ 2871437 h 1081"/>
                  <a:gd name="T64" fmla="*/ 5603 w 323"/>
                  <a:gd name="T65" fmla="*/ 2730261 h 1081"/>
                  <a:gd name="T66" fmla="*/ 16410 w 323"/>
                  <a:gd name="T67" fmla="*/ 2588013 h 1081"/>
                  <a:gd name="T68" fmla="*/ 27809 w 323"/>
                  <a:gd name="T69" fmla="*/ 2441490 h 1081"/>
                  <a:gd name="T70" fmla="*/ 42227 w 323"/>
                  <a:gd name="T71" fmla="*/ 2300926 h 1081"/>
                  <a:gd name="T72" fmla="*/ 65046 w 323"/>
                  <a:gd name="T73" fmla="*/ 2165665 h 1081"/>
                  <a:gd name="T74" fmla="*/ 92272 w 323"/>
                  <a:gd name="T75" fmla="*/ 2024671 h 1081"/>
                  <a:gd name="T76" fmla="*/ 123674 w 323"/>
                  <a:gd name="T77" fmla="*/ 1889410 h 1081"/>
                  <a:gd name="T78" fmla="*/ 157095 w 323"/>
                  <a:gd name="T79" fmla="*/ 1757899 h 1081"/>
                  <a:gd name="T80" fmla="*/ 194399 w 323"/>
                  <a:gd name="T81" fmla="*/ 1628251 h 1081"/>
                  <a:gd name="T82" fmla="*/ 238541 w 323"/>
                  <a:gd name="T83" fmla="*/ 1504328 h 1081"/>
                  <a:gd name="T84" fmla="*/ 286603 w 323"/>
                  <a:gd name="T85" fmla="*/ 1383451 h 1081"/>
                  <a:gd name="T86" fmla="*/ 336395 w 323"/>
                  <a:gd name="T87" fmla="*/ 1259604 h 1081"/>
                  <a:gd name="T88" fmla="*/ 390051 w 323"/>
                  <a:gd name="T89" fmla="*/ 1145194 h 1081"/>
                  <a:gd name="T90" fmla="*/ 449341 w 323"/>
                  <a:gd name="T91" fmla="*/ 1037724 h 1081"/>
                  <a:gd name="T92" fmla="*/ 502979 w 323"/>
                  <a:gd name="T93" fmla="*/ 933919 h 1081"/>
                  <a:gd name="T94" fmla="*/ 569354 w 323"/>
                  <a:gd name="T95" fmla="*/ 830340 h 1081"/>
                  <a:gd name="T96" fmla="*/ 634177 w 323"/>
                  <a:gd name="T97" fmla="*/ 737281 h 1081"/>
                  <a:gd name="T98" fmla="*/ 704436 w 323"/>
                  <a:gd name="T99" fmla="*/ 646223 h 1081"/>
                  <a:gd name="T100" fmla="*/ 774484 w 323"/>
                  <a:gd name="T101" fmla="*/ 559671 h 1081"/>
                  <a:gd name="T102" fmla="*/ 850123 w 323"/>
                  <a:gd name="T103" fmla="*/ 483631 h 1081"/>
                  <a:gd name="T104" fmla="*/ 925993 w 323"/>
                  <a:gd name="T105" fmla="*/ 407913 h 1081"/>
                  <a:gd name="T106" fmla="*/ 1001641 w 323"/>
                  <a:gd name="T107" fmla="*/ 342716 h 1081"/>
                  <a:gd name="T108" fmla="*/ 1083088 w 323"/>
                  <a:gd name="T109" fmla="*/ 281406 h 1081"/>
                  <a:gd name="T110" fmla="*/ 1164535 w 323"/>
                  <a:gd name="T111" fmla="*/ 222569 h 1081"/>
                  <a:gd name="T112" fmla="*/ 1245759 w 323"/>
                  <a:gd name="T113" fmla="*/ 173936 h 1081"/>
                  <a:gd name="T114" fmla="*/ 1327229 w 323"/>
                  <a:gd name="T115" fmla="*/ 129724 h 1081"/>
                  <a:gd name="T116" fmla="*/ 1406772 w 323"/>
                  <a:gd name="T117" fmla="*/ 92388 h 1081"/>
                  <a:gd name="T118" fmla="*/ 1493441 w 323"/>
                  <a:gd name="T119" fmla="*/ 59370 h 1081"/>
                  <a:gd name="T120" fmla="*/ 1574665 w 323"/>
                  <a:gd name="T121" fmla="*/ 33440 h 1081"/>
                  <a:gd name="T122" fmla="*/ 1667520 w 323"/>
                  <a:gd name="T123" fmla="*/ 16421 h 1081"/>
                  <a:gd name="T124" fmla="*/ 1748967 w 323"/>
                  <a:gd name="T125" fmla="*/ 0 h 108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3"/>
                  <a:gd name="T190" fmla="*/ 0 h 1081"/>
                  <a:gd name="T191" fmla="*/ 323 w 323"/>
                  <a:gd name="T192" fmla="*/ 1081 h 108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3" h="1081">
                    <a:moveTo>
                      <a:pt x="323" y="1081"/>
                    </a:moveTo>
                    <a:lnTo>
                      <a:pt x="320" y="1080"/>
                    </a:lnTo>
                    <a:lnTo>
                      <a:pt x="317" y="1080"/>
                    </a:lnTo>
                    <a:lnTo>
                      <a:pt x="314" y="1079"/>
                    </a:lnTo>
                    <a:lnTo>
                      <a:pt x="311" y="1078"/>
                    </a:lnTo>
                    <a:lnTo>
                      <a:pt x="308" y="1078"/>
                    </a:lnTo>
                    <a:lnTo>
                      <a:pt x="304" y="1077"/>
                    </a:lnTo>
                    <a:lnTo>
                      <a:pt x="301" y="1077"/>
                    </a:lnTo>
                    <a:lnTo>
                      <a:pt x="298" y="1076"/>
                    </a:lnTo>
                    <a:lnTo>
                      <a:pt x="295" y="1075"/>
                    </a:lnTo>
                    <a:lnTo>
                      <a:pt x="291" y="1074"/>
                    </a:lnTo>
                    <a:lnTo>
                      <a:pt x="288" y="1074"/>
                    </a:lnTo>
                    <a:lnTo>
                      <a:pt x="285" y="1072"/>
                    </a:lnTo>
                    <a:lnTo>
                      <a:pt x="282" y="1072"/>
                    </a:lnTo>
                    <a:lnTo>
                      <a:pt x="279" y="1071"/>
                    </a:lnTo>
                    <a:lnTo>
                      <a:pt x="276" y="1069"/>
                    </a:lnTo>
                    <a:lnTo>
                      <a:pt x="273" y="1068"/>
                    </a:lnTo>
                    <a:lnTo>
                      <a:pt x="270" y="1067"/>
                    </a:lnTo>
                    <a:lnTo>
                      <a:pt x="267" y="1066"/>
                    </a:lnTo>
                    <a:lnTo>
                      <a:pt x="264" y="1065"/>
                    </a:lnTo>
                    <a:lnTo>
                      <a:pt x="260" y="1063"/>
                    </a:lnTo>
                    <a:lnTo>
                      <a:pt x="257" y="1062"/>
                    </a:lnTo>
                    <a:lnTo>
                      <a:pt x="254" y="1061"/>
                    </a:lnTo>
                    <a:lnTo>
                      <a:pt x="251" y="1059"/>
                    </a:lnTo>
                    <a:lnTo>
                      <a:pt x="248" y="1058"/>
                    </a:lnTo>
                    <a:lnTo>
                      <a:pt x="245" y="1057"/>
                    </a:lnTo>
                    <a:lnTo>
                      <a:pt x="242" y="1055"/>
                    </a:lnTo>
                    <a:lnTo>
                      <a:pt x="239" y="1053"/>
                    </a:lnTo>
                    <a:lnTo>
                      <a:pt x="236" y="1052"/>
                    </a:lnTo>
                    <a:lnTo>
                      <a:pt x="233" y="1050"/>
                    </a:lnTo>
                    <a:lnTo>
                      <a:pt x="230" y="1048"/>
                    </a:lnTo>
                    <a:lnTo>
                      <a:pt x="227" y="1047"/>
                    </a:lnTo>
                    <a:lnTo>
                      <a:pt x="224" y="1045"/>
                    </a:lnTo>
                    <a:lnTo>
                      <a:pt x="221" y="1043"/>
                    </a:lnTo>
                    <a:lnTo>
                      <a:pt x="218" y="1041"/>
                    </a:lnTo>
                    <a:lnTo>
                      <a:pt x="215" y="1039"/>
                    </a:lnTo>
                    <a:lnTo>
                      <a:pt x="212" y="1037"/>
                    </a:lnTo>
                    <a:lnTo>
                      <a:pt x="209" y="1035"/>
                    </a:lnTo>
                    <a:lnTo>
                      <a:pt x="206" y="1033"/>
                    </a:lnTo>
                    <a:lnTo>
                      <a:pt x="203" y="1031"/>
                    </a:lnTo>
                    <a:lnTo>
                      <a:pt x="200" y="1029"/>
                    </a:lnTo>
                    <a:lnTo>
                      <a:pt x="197" y="1027"/>
                    </a:lnTo>
                    <a:lnTo>
                      <a:pt x="194" y="1024"/>
                    </a:lnTo>
                    <a:lnTo>
                      <a:pt x="191" y="1022"/>
                    </a:lnTo>
                    <a:lnTo>
                      <a:pt x="188" y="1020"/>
                    </a:lnTo>
                    <a:lnTo>
                      <a:pt x="185" y="1017"/>
                    </a:lnTo>
                    <a:lnTo>
                      <a:pt x="182" y="1015"/>
                    </a:lnTo>
                    <a:lnTo>
                      <a:pt x="179" y="1012"/>
                    </a:lnTo>
                    <a:lnTo>
                      <a:pt x="177" y="1010"/>
                    </a:lnTo>
                    <a:lnTo>
                      <a:pt x="174" y="1008"/>
                    </a:lnTo>
                    <a:lnTo>
                      <a:pt x="171" y="1005"/>
                    </a:lnTo>
                    <a:lnTo>
                      <a:pt x="168" y="1002"/>
                    </a:lnTo>
                    <a:lnTo>
                      <a:pt x="165" y="1000"/>
                    </a:lnTo>
                    <a:lnTo>
                      <a:pt x="162" y="997"/>
                    </a:lnTo>
                    <a:lnTo>
                      <a:pt x="159" y="994"/>
                    </a:lnTo>
                    <a:lnTo>
                      <a:pt x="157" y="991"/>
                    </a:lnTo>
                    <a:lnTo>
                      <a:pt x="154" y="988"/>
                    </a:lnTo>
                    <a:lnTo>
                      <a:pt x="152" y="986"/>
                    </a:lnTo>
                    <a:lnTo>
                      <a:pt x="149" y="983"/>
                    </a:lnTo>
                    <a:lnTo>
                      <a:pt x="146" y="980"/>
                    </a:lnTo>
                    <a:lnTo>
                      <a:pt x="143" y="977"/>
                    </a:lnTo>
                    <a:lnTo>
                      <a:pt x="141" y="974"/>
                    </a:lnTo>
                    <a:lnTo>
                      <a:pt x="138" y="971"/>
                    </a:lnTo>
                    <a:lnTo>
                      <a:pt x="135" y="967"/>
                    </a:lnTo>
                    <a:lnTo>
                      <a:pt x="133" y="964"/>
                    </a:lnTo>
                    <a:lnTo>
                      <a:pt x="130" y="961"/>
                    </a:lnTo>
                    <a:lnTo>
                      <a:pt x="128" y="958"/>
                    </a:lnTo>
                    <a:lnTo>
                      <a:pt x="125" y="955"/>
                    </a:lnTo>
                    <a:lnTo>
                      <a:pt x="123" y="951"/>
                    </a:lnTo>
                    <a:lnTo>
                      <a:pt x="120" y="948"/>
                    </a:lnTo>
                    <a:lnTo>
                      <a:pt x="117" y="945"/>
                    </a:lnTo>
                    <a:lnTo>
                      <a:pt x="115" y="941"/>
                    </a:lnTo>
                    <a:lnTo>
                      <a:pt x="113" y="938"/>
                    </a:lnTo>
                    <a:lnTo>
                      <a:pt x="110" y="934"/>
                    </a:lnTo>
                    <a:lnTo>
                      <a:pt x="108" y="931"/>
                    </a:lnTo>
                    <a:lnTo>
                      <a:pt x="105" y="927"/>
                    </a:lnTo>
                    <a:lnTo>
                      <a:pt x="103" y="924"/>
                    </a:lnTo>
                    <a:lnTo>
                      <a:pt x="101" y="920"/>
                    </a:lnTo>
                    <a:lnTo>
                      <a:pt x="98" y="916"/>
                    </a:lnTo>
                    <a:lnTo>
                      <a:pt x="96" y="912"/>
                    </a:lnTo>
                    <a:lnTo>
                      <a:pt x="93" y="909"/>
                    </a:lnTo>
                    <a:lnTo>
                      <a:pt x="92" y="905"/>
                    </a:lnTo>
                    <a:lnTo>
                      <a:pt x="89" y="901"/>
                    </a:lnTo>
                    <a:lnTo>
                      <a:pt x="87" y="897"/>
                    </a:lnTo>
                    <a:lnTo>
                      <a:pt x="84" y="893"/>
                    </a:lnTo>
                    <a:lnTo>
                      <a:pt x="83" y="889"/>
                    </a:lnTo>
                    <a:lnTo>
                      <a:pt x="80" y="885"/>
                    </a:lnTo>
                    <a:lnTo>
                      <a:pt x="78" y="881"/>
                    </a:lnTo>
                    <a:lnTo>
                      <a:pt x="76" y="877"/>
                    </a:lnTo>
                    <a:lnTo>
                      <a:pt x="74" y="873"/>
                    </a:lnTo>
                    <a:lnTo>
                      <a:pt x="72" y="869"/>
                    </a:lnTo>
                    <a:lnTo>
                      <a:pt x="70" y="865"/>
                    </a:lnTo>
                    <a:lnTo>
                      <a:pt x="68" y="861"/>
                    </a:lnTo>
                    <a:lnTo>
                      <a:pt x="66" y="856"/>
                    </a:lnTo>
                    <a:lnTo>
                      <a:pt x="64" y="852"/>
                    </a:lnTo>
                    <a:lnTo>
                      <a:pt x="62" y="848"/>
                    </a:lnTo>
                    <a:lnTo>
                      <a:pt x="60" y="844"/>
                    </a:lnTo>
                    <a:lnTo>
                      <a:pt x="58" y="839"/>
                    </a:lnTo>
                    <a:lnTo>
                      <a:pt x="56" y="835"/>
                    </a:lnTo>
                    <a:lnTo>
                      <a:pt x="54" y="831"/>
                    </a:lnTo>
                    <a:lnTo>
                      <a:pt x="53" y="826"/>
                    </a:lnTo>
                    <a:lnTo>
                      <a:pt x="51" y="822"/>
                    </a:lnTo>
                    <a:lnTo>
                      <a:pt x="49" y="817"/>
                    </a:lnTo>
                    <a:lnTo>
                      <a:pt x="48" y="813"/>
                    </a:lnTo>
                    <a:lnTo>
                      <a:pt x="46" y="808"/>
                    </a:lnTo>
                    <a:lnTo>
                      <a:pt x="44" y="804"/>
                    </a:lnTo>
                    <a:lnTo>
                      <a:pt x="42" y="799"/>
                    </a:lnTo>
                    <a:lnTo>
                      <a:pt x="41" y="794"/>
                    </a:lnTo>
                    <a:lnTo>
                      <a:pt x="39" y="790"/>
                    </a:lnTo>
                    <a:lnTo>
                      <a:pt x="38" y="785"/>
                    </a:lnTo>
                    <a:lnTo>
                      <a:pt x="36" y="780"/>
                    </a:lnTo>
                    <a:lnTo>
                      <a:pt x="35" y="775"/>
                    </a:lnTo>
                    <a:lnTo>
                      <a:pt x="33" y="771"/>
                    </a:lnTo>
                    <a:lnTo>
                      <a:pt x="32" y="766"/>
                    </a:lnTo>
                    <a:lnTo>
                      <a:pt x="30" y="761"/>
                    </a:lnTo>
                    <a:lnTo>
                      <a:pt x="29" y="756"/>
                    </a:lnTo>
                    <a:lnTo>
                      <a:pt x="28" y="751"/>
                    </a:lnTo>
                    <a:lnTo>
                      <a:pt x="27" y="747"/>
                    </a:lnTo>
                    <a:lnTo>
                      <a:pt x="25" y="742"/>
                    </a:lnTo>
                    <a:lnTo>
                      <a:pt x="24" y="737"/>
                    </a:lnTo>
                    <a:lnTo>
                      <a:pt x="23" y="732"/>
                    </a:lnTo>
                    <a:lnTo>
                      <a:pt x="21" y="727"/>
                    </a:lnTo>
                    <a:lnTo>
                      <a:pt x="20" y="722"/>
                    </a:lnTo>
                    <a:lnTo>
                      <a:pt x="20" y="717"/>
                    </a:lnTo>
                    <a:lnTo>
                      <a:pt x="18" y="712"/>
                    </a:lnTo>
                    <a:lnTo>
                      <a:pt x="17" y="707"/>
                    </a:lnTo>
                    <a:lnTo>
                      <a:pt x="16" y="702"/>
                    </a:lnTo>
                    <a:lnTo>
                      <a:pt x="15" y="697"/>
                    </a:lnTo>
                    <a:lnTo>
                      <a:pt x="14" y="692"/>
                    </a:lnTo>
                    <a:lnTo>
                      <a:pt x="13" y="687"/>
                    </a:lnTo>
                    <a:lnTo>
                      <a:pt x="12" y="682"/>
                    </a:lnTo>
                    <a:lnTo>
                      <a:pt x="11" y="676"/>
                    </a:lnTo>
                    <a:lnTo>
                      <a:pt x="11" y="672"/>
                    </a:lnTo>
                    <a:lnTo>
                      <a:pt x="10" y="666"/>
                    </a:lnTo>
                    <a:lnTo>
                      <a:pt x="9" y="661"/>
                    </a:lnTo>
                    <a:lnTo>
                      <a:pt x="8" y="656"/>
                    </a:lnTo>
                    <a:lnTo>
                      <a:pt x="8" y="651"/>
                    </a:lnTo>
                    <a:lnTo>
                      <a:pt x="7" y="646"/>
                    </a:lnTo>
                    <a:lnTo>
                      <a:pt x="6" y="640"/>
                    </a:lnTo>
                    <a:lnTo>
                      <a:pt x="6" y="635"/>
                    </a:lnTo>
                    <a:lnTo>
                      <a:pt x="5" y="630"/>
                    </a:lnTo>
                    <a:lnTo>
                      <a:pt x="5" y="625"/>
                    </a:lnTo>
                    <a:lnTo>
                      <a:pt x="4" y="619"/>
                    </a:lnTo>
                    <a:lnTo>
                      <a:pt x="3" y="614"/>
                    </a:lnTo>
                    <a:lnTo>
                      <a:pt x="3" y="609"/>
                    </a:lnTo>
                    <a:lnTo>
                      <a:pt x="3" y="604"/>
                    </a:lnTo>
                    <a:lnTo>
                      <a:pt x="2" y="598"/>
                    </a:lnTo>
                    <a:lnTo>
                      <a:pt x="2" y="593"/>
                    </a:lnTo>
                    <a:lnTo>
                      <a:pt x="2" y="588"/>
                    </a:lnTo>
                    <a:lnTo>
                      <a:pt x="1" y="583"/>
                    </a:lnTo>
                    <a:lnTo>
                      <a:pt x="1" y="577"/>
                    </a:lnTo>
                    <a:lnTo>
                      <a:pt x="1" y="572"/>
                    </a:lnTo>
                    <a:lnTo>
                      <a:pt x="0" y="567"/>
                    </a:lnTo>
                    <a:lnTo>
                      <a:pt x="0" y="561"/>
                    </a:lnTo>
                    <a:lnTo>
                      <a:pt x="0" y="556"/>
                    </a:lnTo>
                    <a:lnTo>
                      <a:pt x="0" y="551"/>
                    </a:lnTo>
                    <a:lnTo>
                      <a:pt x="0" y="546"/>
                    </a:lnTo>
                    <a:lnTo>
                      <a:pt x="0" y="540"/>
                    </a:lnTo>
                    <a:lnTo>
                      <a:pt x="0" y="535"/>
                    </a:lnTo>
                    <a:lnTo>
                      <a:pt x="0" y="529"/>
                    </a:lnTo>
                    <a:lnTo>
                      <a:pt x="0" y="524"/>
                    </a:lnTo>
                    <a:lnTo>
                      <a:pt x="0" y="519"/>
                    </a:lnTo>
                    <a:lnTo>
                      <a:pt x="0" y="514"/>
                    </a:lnTo>
                    <a:lnTo>
                      <a:pt x="1" y="508"/>
                    </a:lnTo>
                    <a:lnTo>
                      <a:pt x="1" y="503"/>
                    </a:lnTo>
                    <a:lnTo>
                      <a:pt x="1" y="498"/>
                    </a:lnTo>
                    <a:lnTo>
                      <a:pt x="2" y="492"/>
                    </a:lnTo>
                    <a:lnTo>
                      <a:pt x="2" y="487"/>
                    </a:lnTo>
                    <a:lnTo>
                      <a:pt x="2" y="482"/>
                    </a:lnTo>
                    <a:lnTo>
                      <a:pt x="3" y="477"/>
                    </a:lnTo>
                    <a:lnTo>
                      <a:pt x="3" y="471"/>
                    </a:lnTo>
                    <a:lnTo>
                      <a:pt x="3" y="466"/>
                    </a:lnTo>
                    <a:lnTo>
                      <a:pt x="4" y="461"/>
                    </a:lnTo>
                    <a:lnTo>
                      <a:pt x="5" y="456"/>
                    </a:lnTo>
                    <a:lnTo>
                      <a:pt x="5" y="450"/>
                    </a:lnTo>
                    <a:lnTo>
                      <a:pt x="6" y="445"/>
                    </a:lnTo>
                    <a:lnTo>
                      <a:pt x="6" y="440"/>
                    </a:lnTo>
                    <a:lnTo>
                      <a:pt x="7" y="435"/>
                    </a:lnTo>
                    <a:lnTo>
                      <a:pt x="8" y="430"/>
                    </a:lnTo>
                    <a:lnTo>
                      <a:pt x="8" y="424"/>
                    </a:lnTo>
                    <a:lnTo>
                      <a:pt x="9" y="419"/>
                    </a:lnTo>
                    <a:lnTo>
                      <a:pt x="10" y="414"/>
                    </a:lnTo>
                    <a:lnTo>
                      <a:pt x="11" y="409"/>
                    </a:lnTo>
                    <a:lnTo>
                      <a:pt x="11" y="404"/>
                    </a:lnTo>
                    <a:lnTo>
                      <a:pt x="12" y="399"/>
                    </a:lnTo>
                    <a:lnTo>
                      <a:pt x="13" y="394"/>
                    </a:lnTo>
                    <a:lnTo>
                      <a:pt x="14" y="388"/>
                    </a:lnTo>
                    <a:lnTo>
                      <a:pt x="15" y="384"/>
                    </a:lnTo>
                    <a:lnTo>
                      <a:pt x="16" y="378"/>
                    </a:lnTo>
                    <a:lnTo>
                      <a:pt x="17" y="373"/>
                    </a:lnTo>
                    <a:lnTo>
                      <a:pt x="18" y="369"/>
                    </a:lnTo>
                    <a:lnTo>
                      <a:pt x="20" y="363"/>
                    </a:lnTo>
                    <a:lnTo>
                      <a:pt x="20" y="358"/>
                    </a:lnTo>
                    <a:lnTo>
                      <a:pt x="21" y="354"/>
                    </a:lnTo>
                    <a:lnTo>
                      <a:pt x="23" y="348"/>
                    </a:lnTo>
                    <a:lnTo>
                      <a:pt x="24" y="343"/>
                    </a:lnTo>
                    <a:lnTo>
                      <a:pt x="25" y="339"/>
                    </a:lnTo>
                    <a:lnTo>
                      <a:pt x="27" y="334"/>
                    </a:lnTo>
                    <a:lnTo>
                      <a:pt x="28" y="329"/>
                    </a:lnTo>
                    <a:lnTo>
                      <a:pt x="29" y="324"/>
                    </a:lnTo>
                    <a:lnTo>
                      <a:pt x="30" y="319"/>
                    </a:lnTo>
                    <a:lnTo>
                      <a:pt x="32" y="315"/>
                    </a:lnTo>
                    <a:lnTo>
                      <a:pt x="33" y="310"/>
                    </a:lnTo>
                    <a:lnTo>
                      <a:pt x="35" y="305"/>
                    </a:lnTo>
                    <a:lnTo>
                      <a:pt x="36" y="300"/>
                    </a:lnTo>
                    <a:lnTo>
                      <a:pt x="38" y="295"/>
                    </a:lnTo>
                    <a:lnTo>
                      <a:pt x="39" y="291"/>
                    </a:lnTo>
                    <a:lnTo>
                      <a:pt x="41" y="286"/>
                    </a:lnTo>
                    <a:lnTo>
                      <a:pt x="42" y="282"/>
                    </a:lnTo>
                    <a:lnTo>
                      <a:pt x="44" y="277"/>
                    </a:lnTo>
                    <a:lnTo>
                      <a:pt x="46" y="273"/>
                    </a:lnTo>
                    <a:lnTo>
                      <a:pt x="48" y="268"/>
                    </a:lnTo>
                    <a:lnTo>
                      <a:pt x="49" y="263"/>
                    </a:lnTo>
                    <a:lnTo>
                      <a:pt x="51" y="259"/>
                    </a:lnTo>
                    <a:lnTo>
                      <a:pt x="53" y="255"/>
                    </a:lnTo>
                    <a:lnTo>
                      <a:pt x="54" y="250"/>
                    </a:lnTo>
                    <a:lnTo>
                      <a:pt x="56" y="246"/>
                    </a:lnTo>
                    <a:lnTo>
                      <a:pt x="58" y="241"/>
                    </a:lnTo>
                    <a:lnTo>
                      <a:pt x="60" y="237"/>
                    </a:lnTo>
                    <a:lnTo>
                      <a:pt x="62" y="232"/>
                    </a:lnTo>
                    <a:lnTo>
                      <a:pt x="64" y="228"/>
                    </a:lnTo>
                    <a:lnTo>
                      <a:pt x="66" y="224"/>
                    </a:lnTo>
                    <a:lnTo>
                      <a:pt x="68" y="220"/>
                    </a:lnTo>
                    <a:lnTo>
                      <a:pt x="70" y="216"/>
                    </a:lnTo>
                    <a:lnTo>
                      <a:pt x="72" y="211"/>
                    </a:lnTo>
                    <a:lnTo>
                      <a:pt x="74" y="207"/>
                    </a:lnTo>
                    <a:lnTo>
                      <a:pt x="76" y="203"/>
                    </a:lnTo>
                    <a:lnTo>
                      <a:pt x="78" y="199"/>
                    </a:lnTo>
                    <a:lnTo>
                      <a:pt x="80" y="195"/>
                    </a:lnTo>
                    <a:lnTo>
                      <a:pt x="83" y="191"/>
                    </a:lnTo>
                    <a:lnTo>
                      <a:pt x="84" y="187"/>
                    </a:lnTo>
                    <a:lnTo>
                      <a:pt x="87" y="183"/>
                    </a:lnTo>
                    <a:lnTo>
                      <a:pt x="89" y="180"/>
                    </a:lnTo>
                    <a:lnTo>
                      <a:pt x="92" y="175"/>
                    </a:lnTo>
                    <a:lnTo>
                      <a:pt x="93" y="172"/>
                    </a:lnTo>
                    <a:lnTo>
                      <a:pt x="96" y="168"/>
                    </a:lnTo>
                    <a:lnTo>
                      <a:pt x="98" y="164"/>
                    </a:lnTo>
                    <a:lnTo>
                      <a:pt x="101" y="160"/>
                    </a:lnTo>
                    <a:lnTo>
                      <a:pt x="103" y="157"/>
                    </a:lnTo>
                    <a:lnTo>
                      <a:pt x="105" y="153"/>
                    </a:lnTo>
                    <a:lnTo>
                      <a:pt x="108" y="150"/>
                    </a:lnTo>
                    <a:lnTo>
                      <a:pt x="110" y="146"/>
                    </a:lnTo>
                    <a:lnTo>
                      <a:pt x="113" y="142"/>
                    </a:lnTo>
                    <a:lnTo>
                      <a:pt x="115" y="139"/>
                    </a:lnTo>
                    <a:lnTo>
                      <a:pt x="117" y="136"/>
                    </a:lnTo>
                    <a:lnTo>
                      <a:pt x="120" y="132"/>
                    </a:lnTo>
                    <a:lnTo>
                      <a:pt x="123" y="129"/>
                    </a:lnTo>
                    <a:lnTo>
                      <a:pt x="125" y="126"/>
                    </a:lnTo>
                    <a:lnTo>
                      <a:pt x="128" y="123"/>
                    </a:lnTo>
                    <a:lnTo>
                      <a:pt x="130" y="119"/>
                    </a:lnTo>
                    <a:lnTo>
                      <a:pt x="133" y="116"/>
                    </a:lnTo>
                    <a:lnTo>
                      <a:pt x="135" y="113"/>
                    </a:lnTo>
                    <a:lnTo>
                      <a:pt x="138" y="109"/>
                    </a:lnTo>
                    <a:lnTo>
                      <a:pt x="141" y="106"/>
                    </a:lnTo>
                    <a:lnTo>
                      <a:pt x="143" y="103"/>
                    </a:lnTo>
                    <a:lnTo>
                      <a:pt x="146" y="100"/>
                    </a:lnTo>
                    <a:lnTo>
                      <a:pt x="149" y="97"/>
                    </a:lnTo>
                    <a:lnTo>
                      <a:pt x="152" y="94"/>
                    </a:lnTo>
                    <a:lnTo>
                      <a:pt x="154" y="92"/>
                    </a:lnTo>
                    <a:lnTo>
                      <a:pt x="157" y="89"/>
                    </a:lnTo>
                    <a:lnTo>
                      <a:pt x="159" y="86"/>
                    </a:lnTo>
                    <a:lnTo>
                      <a:pt x="162" y="84"/>
                    </a:lnTo>
                    <a:lnTo>
                      <a:pt x="165" y="81"/>
                    </a:lnTo>
                    <a:lnTo>
                      <a:pt x="168" y="78"/>
                    </a:lnTo>
                    <a:lnTo>
                      <a:pt x="171" y="75"/>
                    </a:lnTo>
                    <a:lnTo>
                      <a:pt x="174" y="73"/>
                    </a:lnTo>
                    <a:lnTo>
                      <a:pt x="176" y="70"/>
                    </a:lnTo>
                    <a:lnTo>
                      <a:pt x="179" y="68"/>
                    </a:lnTo>
                    <a:lnTo>
                      <a:pt x="182" y="66"/>
                    </a:lnTo>
                    <a:lnTo>
                      <a:pt x="185" y="63"/>
                    </a:lnTo>
                    <a:lnTo>
                      <a:pt x="188" y="61"/>
                    </a:lnTo>
                    <a:lnTo>
                      <a:pt x="191" y="58"/>
                    </a:lnTo>
                    <a:lnTo>
                      <a:pt x="194" y="56"/>
                    </a:lnTo>
                    <a:lnTo>
                      <a:pt x="197" y="54"/>
                    </a:lnTo>
                    <a:lnTo>
                      <a:pt x="200" y="52"/>
                    </a:lnTo>
                    <a:lnTo>
                      <a:pt x="203" y="49"/>
                    </a:lnTo>
                    <a:lnTo>
                      <a:pt x="206" y="47"/>
                    </a:lnTo>
                    <a:lnTo>
                      <a:pt x="209" y="45"/>
                    </a:lnTo>
                    <a:lnTo>
                      <a:pt x="212" y="43"/>
                    </a:lnTo>
                    <a:lnTo>
                      <a:pt x="215" y="41"/>
                    </a:lnTo>
                    <a:lnTo>
                      <a:pt x="218" y="39"/>
                    </a:lnTo>
                    <a:lnTo>
                      <a:pt x="221" y="37"/>
                    </a:lnTo>
                    <a:lnTo>
                      <a:pt x="224" y="36"/>
                    </a:lnTo>
                    <a:lnTo>
                      <a:pt x="227" y="34"/>
                    </a:lnTo>
                    <a:lnTo>
                      <a:pt x="230" y="32"/>
                    </a:lnTo>
                    <a:lnTo>
                      <a:pt x="233" y="30"/>
                    </a:lnTo>
                    <a:lnTo>
                      <a:pt x="236" y="28"/>
                    </a:lnTo>
                    <a:lnTo>
                      <a:pt x="239" y="27"/>
                    </a:lnTo>
                    <a:lnTo>
                      <a:pt x="242" y="25"/>
                    </a:lnTo>
                    <a:lnTo>
                      <a:pt x="245" y="24"/>
                    </a:lnTo>
                    <a:lnTo>
                      <a:pt x="248" y="22"/>
                    </a:lnTo>
                    <a:lnTo>
                      <a:pt x="251" y="21"/>
                    </a:lnTo>
                    <a:lnTo>
                      <a:pt x="254" y="19"/>
                    </a:lnTo>
                    <a:lnTo>
                      <a:pt x="257" y="18"/>
                    </a:lnTo>
                    <a:lnTo>
                      <a:pt x="260" y="17"/>
                    </a:lnTo>
                    <a:lnTo>
                      <a:pt x="264" y="16"/>
                    </a:lnTo>
                    <a:lnTo>
                      <a:pt x="267" y="15"/>
                    </a:lnTo>
                    <a:lnTo>
                      <a:pt x="270" y="13"/>
                    </a:lnTo>
                    <a:lnTo>
                      <a:pt x="273" y="12"/>
                    </a:lnTo>
                    <a:lnTo>
                      <a:pt x="276" y="11"/>
                    </a:lnTo>
                    <a:lnTo>
                      <a:pt x="279" y="10"/>
                    </a:lnTo>
                    <a:lnTo>
                      <a:pt x="282" y="9"/>
                    </a:lnTo>
                    <a:lnTo>
                      <a:pt x="285" y="8"/>
                    </a:lnTo>
                    <a:lnTo>
                      <a:pt x="288" y="7"/>
                    </a:lnTo>
                    <a:lnTo>
                      <a:pt x="291" y="6"/>
                    </a:lnTo>
                    <a:lnTo>
                      <a:pt x="295" y="5"/>
                    </a:lnTo>
                    <a:lnTo>
                      <a:pt x="298" y="4"/>
                    </a:lnTo>
                    <a:lnTo>
                      <a:pt x="301" y="4"/>
                    </a:lnTo>
                    <a:lnTo>
                      <a:pt x="304" y="3"/>
                    </a:lnTo>
                    <a:lnTo>
                      <a:pt x="308" y="3"/>
                    </a:lnTo>
                    <a:lnTo>
                      <a:pt x="311" y="2"/>
                    </a:lnTo>
                    <a:lnTo>
                      <a:pt x="314" y="1"/>
                    </a:lnTo>
                    <a:lnTo>
                      <a:pt x="317" y="1"/>
                    </a:lnTo>
                    <a:lnTo>
                      <a:pt x="320" y="0"/>
                    </a:lnTo>
                    <a:lnTo>
                      <a:pt x="323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04" name="Freeform 39"/>
              <p:cNvSpPr>
                <a:spLocks/>
              </p:cNvSpPr>
              <p:nvPr/>
            </p:nvSpPr>
            <p:spPr bwMode="auto">
              <a:xfrm>
                <a:off x="2051" y="835"/>
                <a:ext cx="662" cy="3184"/>
              </a:xfrm>
              <a:custGeom>
                <a:avLst/>
                <a:gdLst>
                  <a:gd name="T0" fmla="*/ 1171236 w 226"/>
                  <a:gd name="T1" fmla="*/ 5885557 h 1087"/>
                  <a:gd name="T2" fmla="*/ 1101135 w 226"/>
                  <a:gd name="T3" fmla="*/ 5863319 h 1087"/>
                  <a:gd name="T4" fmla="*/ 1030837 w 226"/>
                  <a:gd name="T5" fmla="*/ 5837407 h 1087"/>
                  <a:gd name="T6" fmla="*/ 963989 w 226"/>
                  <a:gd name="T7" fmla="*/ 5803980 h 1087"/>
                  <a:gd name="T8" fmla="*/ 893888 w 226"/>
                  <a:gd name="T9" fmla="*/ 5761053 h 1087"/>
                  <a:gd name="T10" fmla="*/ 828748 w 226"/>
                  <a:gd name="T11" fmla="*/ 5706064 h 1087"/>
                  <a:gd name="T12" fmla="*/ 764250 w 226"/>
                  <a:gd name="T13" fmla="*/ 5646801 h 1087"/>
                  <a:gd name="T14" fmla="*/ 699333 w 226"/>
                  <a:gd name="T15" fmla="*/ 5576053 h 1087"/>
                  <a:gd name="T16" fmla="*/ 634893 w 226"/>
                  <a:gd name="T17" fmla="*/ 5500152 h 1087"/>
                  <a:gd name="T18" fmla="*/ 573641 w 226"/>
                  <a:gd name="T19" fmla="*/ 5413751 h 1087"/>
                  <a:gd name="T20" fmla="*/ 514102 w 226"/>
                  <a:gd name="T21" fmla="*/ 5317092 h 1087"/>
                  <a:gd name="T22" fmla="*/ 460415 w 226"/>
                  <a:gd name="T23" fmla="*/ 5213349 h 1087"/>
                  <a:gd name="T24" fmla="*/ 406676 w 226"/>
                  <a:gd name="T25" fmla="*/ 5099098 h 1087"/>
                  <a:gd name="T26" fmla="*/ 351917 w 226"/>
                  <a:gd name="T27" fmla="*/ 4980300 h 1087"/>
                  <a:gd name="T28" fmla="*/ 303158 w 226"/>
                  <a:gd name="T29" fmla="*/ 4850863 h 1087"/>
                  <a:gd name="T30" fmla="*/ 255099 w 226"/>
                  <a:gd name="T31" fmla="*/ 4719622 h 1087"/>
                  <a:gd name="T32" fmla="*/ 210920 w 226"/>
                  <a:gd name="T33" fmla="*/ 4579236 h 1087"/>
                  <a:gd name="T34" fmla="*/ 173819 w 226"/>
                  <a:gd name="T35" fmla="*/ 4426984 h 1087"/>
                  <a:gd name="T36" fmla="*/ 135241 w 226"/>
                  <a:gd name="T37" fmla="*/ 4275564 h 1087"/>
                  <a:gd name="T38" fmla="*/ 103495 w 226"/>
                  <a:gd name="T39" fmla="*/ 4118165 h 1087"/>
                  <a:gd name="T40" fmla="*/ 81505 w 226"/>
                  <a:gd name="T41" fmla="*/ 3955778 h 1087"/>
                  <a:gd name="T42" fmla="*/ 53660 w 226"/>
                  <a:gd name="T43" fmla="*/ 3787191 h 1087"/>
                  <a:gd name="T44" fmla="*/ 39228 w 226"/>
                  <a:gd name="T45" fmla="*/ 3615515 h 1087"/>
                  <a:gd name="T46" fmla="*/ 22239 w 226"/>
                  <a:gd name="T47" fmla="*/ 3446705 h 1087"/>
                  <a:gd name="T48" fmla="*/ 11412 w 226"/>
                  <a:gd name="T49" fmla="*/ 3267537 h 1087"/>
                  <a:gd name="T50" fmla="*/ 5604 w 226"/>
                  <a:gd name="T51" fmla="*/ 3089827 h 1087"/>
                  <a:gd name="T52" fmla="*/ 0 w 226"/>
                  <a:gd name="T53" fmla="*/ 2915559 h 1087"/>
                  <a:gd name="T54" fmla="*/ 5604 w 226"/>
                  <a:gd name="T55" fmla="*/ 2736169 h 1087"/>
                  <a:gd name="T56" fmla="*/ 16415 w 226"/>
                  <a:gd name="T57" fmla="*/ 2558682 h 1087"/>
                  <a:gd name="T58" fmla="*/ 22239 w 226"/>
                  <a:gd name="T59" fmla="*/ 2385091 h 1087"/>
                  <a:gd name="T60" fmla="*/ 39228 w 226"/>
                  <a:gd name="T61" fmla="*/ 2210703 h 1087"/>
                  <a:gd name="T62" fmla="*/ 65143 w 226"/>
                  <a:gd name="T63" fmla="*/ 2042690 h 1087"/>
                  <a:gd name="T64" fmla="*/ 87088 w 226"/>
                  <a:gd name="T65" fmla="*/ 1874061 h 1087"/>
                  <a:gd name="T66" fmla="*/ 114907 w 226"/>
                  <a:gd name="T67" fmla="*/ 1712986 h 1087"/>
                  <a:gd name="T68" fmla="*/ 151578 w 226"/>
                  <a:gd name="T69" fmla="*/ 1561414 h 1087"/>
                  <a:gd name="T70" fmla="*/ 185006 w 226"/>
                  <a:gd name="T71" fmla="*/ 1404235 h 1087"/>
                  <a:gd name="T72" fmla="*/ 227479 w 226"/>
                  <a:gd name="T73" fmla="*/ 1261860 h 1087"/>
                  <a:gd name="T74" fmla="*/ 270407 w 226"/>
                  <a:gd name="T75" fmla="*/ 1121096 h 1087"/>
                  <a:gd name="T76" fmla="*/ 320250 w 226"/>
                  <a:gd name="T77" fmla="*/ 991691 h 1087"/>
                  <a:gd name="T78" fmla="*/ 368324 w 226"/>
                  <a:gd name="T79" fmla="*/ 867943 h 1087"/>
                  <a:gd name="T80" fmla="*/ 421984 w 226"/>
                  <a:gd name="T81" fmla="*/ 747206 h 1087"/>
                  <a:gd name="T82" fmla="*/ 477431 w 226"/>
                  <a:gd name="T83" fmla="*/ 639794 h 1087"/>
                  <a:gd name="T84" fmla="*/ 536317 w 226"/>
                  <a:gd name="T85" fmla="*/ 536292 h 1087"/>
                  <a:gd name="T86" fmla="*/ 595580 w 226"/>
                  <a:gd name="T87" fmla="*/ 443988 h 1087"/>
                  <a:gd name="T88" fmla="*/ 655152 w 226"/>
                  <a:gd name="T89" fmla="*/ 362478 h 1087"/>
                  <a:gd name="T90" fmla="*/ 721322 w 226"/>
                  <a:gd name="T91" fmla="*/ 281003 h 1087"/>
                  <a:gd name="T92" fmla="*/ 786500 w 226"/>
                  <a:gd name="T93" fmla="*/ 216714 h 1087"/>
                  <a:gd name="T94" fmla="*/ 850986 w 226"/>
                  <a:gd name="T95" fmla="*/ 162984 h 1087"/>
                  <a:gd name="T96" fmla="*/ 915827 w 226"/>
                  <a:gd name="T97" fmla="*/ 114902 h 1087"/>
                  <a:gd name="T98" fmla="*/ 985929 w 226"/>
                  <a:gd name="T99" fmla="*/ 70089 h 1087"/>
                  <a:gd name="T100" fmla="*/ 1056904 w 226"/>
                  <a:gd name="T101" fmla="*/ 39227 h 1087"/>
                  <a:gd name="T102" fmla="*/ 1121170 w 226"/>
                  <a:gd name="T103" fmla="*/ 16412 h 1087"/>
                  <a:gd name="T104" fmla="*/ 1191237 w 226"/>
                  <a:gd name="T105" fmla="*/ 0 h 10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6"/>
                  <a:gd name="T160" fmla="*/ 0 h 1087"/>
                  <a:gd name="T161" fmla="*/ 226 w 226"/>
                  <a:gd name="T162" fmla="*/ 1087 h 10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6" h="1087">
                    <a:moveTo>
                      <a:pt x="226" y="1087"/>
                    </a:moveTo>
                    <a:lnTo>
                      <a:pt x="224" y="1087"/>
                    </a:lnTo>
                    <a:lnTo>
                      <a:pt x="222" y="1086"/>
                    </a:lnTo>
                    <a:lnTo>
                      <a:pt x="220" y="1086"/>
                    </a:lnTo>
                    <a:lnTo>
                      <a:pt x="217" y="1086"/>
                    </a:lnTo>
                    <a:lnTo>
                      <a:pt x="216" y="1086"/>
                    </a:lnTo>
                    <a:lnTo>
                      <a:pt x="213" y="1085"/>
                    </a:lnTo>
                    <a:lnTo>
                      <a:pt x="211" y="1084"/>
                    </a:lnTo>
                    <a:lnTo>
                      <a:pt x="209" y="1084"/>
                    </a:lnTo>
                    <a:lnTo>
                      <a:pt x="207" y="1083"/>
                    </a:lnTo>
                    <a:lnTo>
                      <a:pt x="205" y="1083"/>
                    </a:lnTo>
                    <a:lnTo>
                      <a:pt x="203" y="1082"/>
                    </a:lnTo>
                    <a:lnTo>
                      <a:pt x="201" y="1081"/>
                    </a:lnTo>
                    <a:lnTo>
                      <a:pt x="199" y="1081"/>
                    </a:lnTo>
                    <a:lnTo>
                      <a:pt x="196" y="1080"/>
                    </a:lnTo>
                    <a:lnTo>
                      <a:pt x="195" y="1079"/>
                    </a:lnTo>
                    <a:lnTo>
                      <a:pt x="192" y="1078"/>
                    </a:lnTo>
                    <a:lnTo>
                      <a:pt x="190" y="1077"/>
                    </a:lnTo>
                    <a:lnTo>
                      <a:pt x="188" y="1077"/>
                    </a:lnTo>
                    <a:lnTo>
                      <a:pt x="186" y="1075"/>
                    </a:lnTo>
                    <a:lnTo>
                      <a:pt x="184" y="1074"/>
                    </a:lnTo>
                    <a:lnTo>
                      <a:pt x="182" y="1074"/>
                    </a:lnTo>
                    <a:lnTo>
                      <a:pt x="180" y="1072"/>
                    </a:lnTo>
                    <a:lnTo>
                      <a:pt x="178" y="1071"/>
                    </a:lnTo>
                    <a:lnTo>
                      <a:pt x="175" y="1070"/>
                    </a:lnTo>
                    <a:lnTo>
                      <a:pt x="174" y="1069"/>
                    </a:lnTo>
                    <a:lnTo>
                      <a:pt x="172" y="1067"/>
                    </a:lnTo>
                    <a:lnTo>
                      <a:pt x="169" y="1066"/>
                    </a:lnTo>
                    <a:lnTo>
                      <a:pt x="168" y="1065"/>
                    </a:lnTo>
                    <a:lnTo>
                      <a:pt x="165" y="1063"/>
                    </a:lnTo>
                    <a:lnTo>
                      <a:pt x="163" y="1062"/>
                    </a:lnTo>
                    <a:lnTo>
                      <a:pt x="161" y="1060"/>
                    </a:lnTo>
                    <a:lnTo>
                      <a:pt x="159" y="1059"/>
                    </a:lnTo>
                    <a:lnTo>
                      <a:pt x="157" y="1057"/>
                    </a:lnTo>
                    <a:lnTo>
                      <a:pt x="155" y="1055"/>
                    </a:lnTo>
                    <a:lnTo>
                      <a:pt x="153" y="1053"/>
                    </a:lnTo>
                    <a:lnTo>
                      <a:pt x="151" y="1051"/>
                    </a:lnTo>
                    <a:lnTo>
                      <a:pt x="149" y="1050"/>
                    </a:lnTo>
                    <a:lnTo>
                      <a:pt x="147" y="1048"/>
                    </a:lnTo>
                    <a:lnTo>
                      <a:pt x="145" y="1046"/>
                    </a:lnTo>
                    <a:lnTo>
                      <a:pt x="143" y="1044"/>
                    </a:lnTo>
                    <a:lnTo>
                      <a:pt x="141" y="1042"/>
                    </a:lnTo>
                    <a:lnTo>
                      <a:pt x="139" y="1040"/>
                    </a:lnTo>
                    <a:lnTo>
                      <a:pt x="137" y="1038"/>
                    </a:lnTo>
                    <a:lnTo>
                      <a:pt x="135" y="1036"/>
                    </a:lnTo>
                    <a:lnTo>
                      <a:pt x="133" y="1034"/>
                    </a:lnTo>
                    <a:lnTo>
                      <a:pt x="131" y="1032"/>
                    </a:lnTo>
                    <a:lnTo>
                      <a:pt x="129" y="1029"/>
                    </a:lnTo>
                    <a:lnTo>
                      <a:pt x="127" y="1027"/>
                    </a:lnTo>
                    <a:lnTo>
                      <a:pt x="125" y="1024"/>
                    </a:lnTo>
                    <a:lnTo>
                      <a:pt x="123" y="1022"/>
                    </a:lnTo>
                    <a:lnTo>
                      <a:pt x="121" y="1020"/>
                    </a:lnTo>
                    <a:lnTo>
                      <a:pt x="120" y="1017"/>
                    </a:lnTo>
                    <a:lnTo>
                      <a:pt x="117" y="1015"/>
                    </a:lnTo>
                    <a:lnTo>
                      <a:pt x="115" y="1012"/>
                    </a:lnTo>
                    <a:lnTo>
                      <a:pt x="114" y="1009"/>
                    </a:lnTo>
                    <a:lnTo>
                      <a:pt x="112" y="1007"/>
                    </a:lnTo>
                    <a:lnTo>
                      <a:pt x="110" y="1005"/>
                    </a:lnTo>
                    <a:lnTo>
                      <a:pt x="108" y="1002"/>
                    </a:lnTo>
                    <a:lnTo>
                      <a:pt x="106" y="999"/>
                    </a:lnTo>
                    <a:lnTo>
                      <a:pt x="104" y="996"/>
                    </a:lnTo>
                    <a:lnTo>
                      <a:pt x="102" y="993"/>
                    </a:lnTo>
                    <a:lnTo>
                      <a:pt x="100" y="990"/>
                    </a:lnTo>
                    <a:lnTo>
                      <a:pt x="99" y="987"/>
                    </a:lnTo>
                    <a:lnTo>
                      <a:pt x="97" y="984"/>
                    </a:lnTo>
                    <a:lnTo>
                      <a:pt x="95" y="981"/>
                    </a:lnTo>
                    <a:lnTo>
                      <a:pt x="93" y="978"/>
                    </a:lnTo>
                    <a:lnTo>
                      <a:pt x="91" y="975"/>
                    </a:lnTo>
                    <a:lnTo>
                      <a:pt x="90" y="972"/>
                    </a:lnTo>
                    <a:lnTo>
                      <a:pt x="88" y="969"/>
                    </a:lnTo>
                    <a:lnTo>
                      <a:pt x="87" y="965"/>
                    </a:lnTo>
                    <a:lnTo>
                      <a:pt x="85" y="962"/>
                    </a:lnTo>
                    <a:lnTo>
                      <a:pt x="83" y="958"/>
                    </a:lnTo>
                    <a:lnTo>
                      <a:pt x="81" y="955"/>
                    </a:lnTo>
                    <a:lnTo>
                      <a:pt x="79" y="952"/>
                    </a:lnTo>
                    <a:lnTo>
                      <a:pt x="78" y="948"/>
                    </a:lnTo>
                    <a:lnTo>
                      <a:pt x="76" y="945"/>
                    </a:lnTo>
                    <a:lnTo>
                      <a:pt x="75" y="941"/>
                    </a:lnTo>
                    <a:lnTo>
                      <a:pt x="73" y="937"/>
                    </a:lnTo>
                    <a:lnTo>
                      <a:pt x="71" y="934"/>
                    </a:lnTo>
                    <a:lnTo>
                      <a:pt x="70" y="930"/>
                    </a:lnTo>
                    <a:lnTo>
                      <a:pt x="68" y="927"/>
                    </a:lnTo>
                    <a:lnTo>
                      <a:pt x="66" y="923"/>
                    </a:lnTo>
                    <a:lnTo>
                      <a:pt x="65" y="919"/>
                    </a:lnTo>
                    <a:lnTo>
                      <a:pt x="63" y="915"/>
                    </a:lnTo>
                    <a:lnTo>
                      <a:pt x="62" y="912"/>
                    </a:lnTo>
                    <a:lnTo>
                      <a:pt x="60" y="907"/>
                    </a:lnTo>
                    <a:lnTo>
                      <a:pt x="59" y="904"/>
                    </a:lnTo>
                    <a:lnTo>
                      <a:pt x="57" y="900"/>
                    </a:lnTo>
                    <a:lnTo>
                      <a:pt x="56" y="895"/>
                    </a:lnTo>
                    <a:lnTo>
                      <a:pt x="54" y="892"/>
                    </a:lnTo>
                    <a:lnTo>
                      <a:pt x="53" y="888"/>
                    </a:lnTo>
                    <a:lnTo>
                      <a:pt x="51" y="883"/>
                    </a:lnTo>
                    <a:lnTo>
                      <a:pt x="50" y="879"/>
                    </a:lnTo>
                    <a:lnTo>
                      <a:pt x="49" y="875"/>
                    </a:lnTo>
                    <a:lnTo>
                      <a:pt x="47" y="871"/>
                    </a:lnTo>
                    <a:lnTo>
                      <a:pt x="46" y="867"/>
                    </a:lnTo>
                    <a:lnTo>
                      <a:pt x="45" y="862"/>
                    </a:lnTo>
                    <a:lnTo>
                      <a:pt x="43" y="858"/>
                    </a:lnTo>
                    <a:lnTo>
                      <a:pt x="42" y="853"/>
                    </a:lnTo>
                    <a:lnTo>
                      <a:pt x="40" y="849"/>
                    </a:lnTo>
                    <a:lnTo>
                      <a:pt x="39" y="845"/>
                    </a:lnTo>
                    <a:lnTo>
                      <a:pt x="38" y="840"/>
                    </a:lnTo>
                    <a:lnTo>
                      <a:pt x="37" y="836"/>
                    </a:lnTo>
                    <a:lnTo>
                      <a:pt x="36" y="831"/>
                    </a:lnTo>
                    <a:lnTo>
                      <a:pt x="34" y="827"/>
                    </a:lnTo>
                    <a:lnTo>
                      <a:pt x="33" y="822"/>
                    </a:lnTo>
                    <a:lnTo>
                      <a:pt x="32" y="817"/>
                    </a:lnTo>
                    <a:lnTo>
                      <a:pt x="31" y="813"/>
                    </a:lnTo>
                    <a:lnTo>
                      <a:pt x="30" y="808"/>
                    </a:lnTo>
                    <a:lnTo>
                      <a:pt x="28" y="804"/>
                    </a:lnTo>
                    <a:lnTo>
                      <a:pt x="28" y="799"/>
                    </a:lnTo>
                    <a:lnTo>
                      <a:pt x="27" y="794"/>
                    </a:lnTo>
                    <a:lnTo>
                      <a:pt x="25" y="789"/>
                    </a:lnTo>
                    <a:lnTo>
                      <a:pt x="24" y="784"/>
                    </a:lnTo>
                    <a:lnTo>
                      <a:pt x="24" y="780"/>
                    </a:lnTo>
                    <a:lnTo>
                      <a:pt x="22" y="775"/>
                    </a:lnTo>
                    <a:lnTo>
                      <a:pt x="21" y="770"/>
                    </a:lnTo>
                    <a:lnTo>
                      <a:pt x="21" y="765"/>
                    </a:lnTo>
                    <a:lnTo>
                      <a:pt x="19" y="760"/>
                    </a:lnTo>
                    <a:lnTo>
                      <a:pt x="19" y="755"/>
                    </a:lnTo>
                    <a:lnTo>
                      <a:pt x="18" y="750"/>
                    </a:lnTo>
                    <a:lnTo>
                      <a:pt x="17" y="745"/>
                    </a:lnTo>
                    <a:lnTo>
                      <a:pt x="16" y="740"/>
                    </a:lnTo>
                    <a:lnTo>
                      <a:pt x="15" y="735"/>
                    </a:lnTo>
                    <a:lnTo>
                      <a:pt x="15" y="730"/>
                    </a:lnTo>
                    <a:lnTo>
                      <a:pt x="13" y="725"/>
                    </a:lnTo>
                    <a:lnTo>
                      <a:pt x="13" y="720"/>
                    </a:lnTo>
                    <a:lnTo>
                      <a:pt x="12" y="715"/>
                    </a:lnTo>
                    <a:lnTo>
                      <a:pt x="12" y="709"/>
                    </a:lnTo>
                    <a:lnTo>
                      <a:pt x="11" y="704"/>
                    </a:lnTo>
                    <a:lnTo>
                      <a:pt x="10" y="699"/>
                    </a:lnTo>
                    <a:lnTo>
                      <a:pt x="9" y="694"/>
                    </a:lnTo>
                    <a:lnTo>
                      <a:pt x="9" y="688"/>
                    </a:lnTo>
                    <a:lnTo>
                      <a:pt x="8" y="684"/>
                    </a:lnTo>
                    <a:lnTo>
                      <a:pt x="7" y="678"/>
                    </a:lnTo>
                    <a:lnTo>
                      <a:pt x="7" y="673"/>
                    </a:lnTo>
                    <a:lnTo>
                      <a:pt x="7" y="667"/>
                    </a:lnTo>
                    <a:lnTo>
                      <a:pt x="6" y="662"/>
                    </a:lnTo>
                    <a:lnTo>
                      <a:pt x="6" y="657"/>
                    </a:lnTo>
                    <a:lnTo>
                      <a:pt x="5" y="652"/>
                    </a:lnTo>
                    <a:lnTo>
                      <a:pt x="4" y="646"/>
                    </a:lnTo>
                    <a:lnTo>
                      <a:pt x="4" y="641"/>
                    </a:lnTo>
                    <a:lnTo>
                      <a:pt x="4" y="636"/>
                    </a:lnTo>
                    <a:lnTo>
                      <a:pt x="3" y="630"/>
                    </a:lnTo>
                    <a:lnTo>
                      <a:pt x="3" y="625"/>
                    </a:lnTo>
                    <a:lnTo>
                      <a:pt x="3" y="619"/>
                    </a:lnTo>
                    <a:lnTo>
                      <a:pt x="3" y="614"/>
                    </a:lnTo>
                    <a:lnTo>
                      <a:pt x="2" y="609"/>
                    </a:lnTo>
                    <a:lnTo>
                      <a:pt x="2" y="603"/>
                    </a:lnTo>
                    <a:lnTo>
                      <a:pt x="1" y="598"/>
                    </a:lnTo>
                    <a:lnTo>
                      <a:pt x="1" y="592"/>
                    </a:lnTo>
                    <a:lnTo>
                      <a:pt x="1" y="587"/>
                    </a:lnTo>
                    <a:lnTo>
                      <a:pt x="1" y="582"/>
                    </a:lnTo>
                    <a:lnTo>
                      <a:pt x="1" y="576"/>
                    </a:lnTo>
                    <a:lnTo>
                      <a:pt x="1" y="570"/>
                    </a:lnTo>
                    <a:lnTo>
                      <a:pt x="1" y="565"/>
                    </a:lnTo>
                    <a:lnTo>
                      <a:pt x="1" y="559"/>
                    </a:lnTo>
                    <a:lnTo>
                      <a:pt x="0" y="554"/>
                    </a:lnTo>
                    <a:lnTo>
                      <a:pt x="0" y="549"/>
                    </a:lnTo>
                    <a:lnTo>
                      <a:pt x="0" y="543"/>
                    </a:lnTo>
                    <a:lnTo>
                      <a:pt x="0" y="538"/>
                    </a:lnTo>
                    <a:lnTo>
                      <a:pt x="0" y="532"/>
                    </a:lnTo>
                    <a:lnTo>
                      <a:pt x="1" y="527"/>
                    </a:lnTo>
                    <a:lnTo>
                      <a:pt x="1" y="522"/>
                    </a:lnTo>
                    <a:lnTo>
                      <a:pt x="1" y="516"/>
                    </a:lnTo>
                    <a:lnTo>
                      <a:pt x="1" y="510"/>
                    </a:lnTo>
                    <a:lnTo>
                      <a:pt x="1" y="505"/>
                    </a:lnTo>
                    <a:lnTo>
                      <a:pt x="1" y="499"/>
                    </a:lnTo>
                    <a:lnTo>
                      <a:pt x="1" y="494"/>
                    </a:lnTo>
                    <a:lnTo>
                      <a:pt x="1" y="489"/>
                    </a:lnTo>
                    <a:lnTo>
                      <a:pt x="2" y="483"/>
                    </a:lnTo>
                    <a:lnTo>
                      <a:pt x="2" y="478"/>
                    </a:lnTo>
                    <a:lnTo>
                      <a:pt x="3" y="472"/>
                    </a:lnTo>
                    <a:lnTo>
                      <a:pt x="3" y="467"/>
                    </a:lnTo>
                    <a:lnTo>
                      <a:pt x="3" y="462"/>
                    </a:lnTo>
                    <a:lnTo>
                      <a:pt x="3" y="456"/>
                    </a:lnTo>
                    <a:lnTo>
                      <a:pt x="4" y="451"/>
                    </a:lnTo>
                    <a:lnTo>
                      <a:pt x="4" y="445"/>
                    </a:lnTo>
                    <a:lnTo>
                      <a:pt x="4" y="440"/>
                    </a:lnTo>
                    <a:lnTo>
                      <a:pt x="5" y="435"/>
                    </a:lnTo>
                    <a:lnTo>
                      <a:pt x="6" y="430"/>
                    </a:lnTo>
                    <a:lnTo>
                      <a:pt x="6" y="424"/>
                    </a:lnTo>
                    <a:lnTo>
                      <a:pt x="7" y="419"/>
                    </a:lnTo>
                    <a:lnTo>
                      <a:pt x="7" y="414"/>
                    </a:lnTo>
                    <a:lnTo>
                      <a:pt x="7" y="408"/>
                    </a:lnTo>
                    <a:lnTo>
                      <a:pt x="8" y="403"/>
                    </a:lnTo>
                    <a:lnTo>
                      <a:pt x="9" y="398"/>
                    </a:lnTo>
                    <a:lnTo>
                      <a:pt x="9" y="393"/>
                    </a:lnTo>
                    <a:lnTo>
                      <a:pt x="10" y="387"/>
                    </a:lnTo>
                    <a:lnTo>
                      <a:pt x="11" y="382"/>
                    </a:lnTo>
                    <a:lnTo>
                      <a:pt x="12" y="377"/>
                    </a:lnTo>
                    <a:lnTo>
                      <a:pt x="12" y="372"/>
                    </a:lnTo>
                    <a:lnTo>
                      <a:pt x="13" y="367"/>
                    </a:lnTo>
                    <a:lnTo>
                      <a:pt x="13" y="361"/>
                    </a:lnTo>
                    <a:lnTo>
                      <a:pt x="15" y="357"/>
                    </a:lnTo>
                    <a:lnTo>
                      <a:pt x="15" y="351"/>
                    </a:lnTo>
                    <a:lnTo>
                      <a:pt x="16" y="346"/>
                    </a:lnTo>
                    <a:lnTo>
                      <a:pt x="17" y="342"/>
                    </a:lnTo>
                    <a:lnTo>
                      <a:pt x="18" y="336"/>
                    </a:lnTo>
                    <a:lnTo>
                      <a:pt x="19" y="331"/>
                    </a:lnTo>
                    <a:lnTo>
                      <a:pt x="19" y="327"/>
                    </a:lnTo>
                    <a:lnTo>
                      <a:pt x="21" y="321"/>
                    </a:lnTo>
                    <a:lnTo>
                      <a:pt x="21" y="316"/>
                    </a:lnTo>
                    <a:lnTo>
                      <a:pt x="22" y="312"/>
                    </a:lnTo>
                    <a:lnTo>
                      <a:pt x="24" y="307"/>
                    </a:lnTo>
                    <a:lnTo>
                      <a:pt x="24" y="302"/>
                    </a:lnTo>
                    <a:lnTo>
                      <a:pt x="25" y="297"/>
                    </a:lnTo>
                    <a:lnTo>
                      <a:pt x="27" y="292"/>
                    </a:lnTo>
                    <a:lnTo>
                      <a:pt x="28" y="288"/>
                    </a:lnTo>
                    <a:lnTo>
                      <a:pt x="28" y="283"/>
                    </a:lnTo>
                    <a:lnTo>
                      <a:pt x="30" y="278"/>
                    </a:lnTo>
                    <a:lnTo>
                      <a:pt x="31" y="274"/>
                    </a:lnTo>
                    <a:lnTo>
                      <a:pt x="32" y="269"/>
                    </a:lnTo>
                    <a:lnTo>
                      <a:pt x="33" y="264"/>
                    </a:lnTo>
                    <a:lnTo>
                      <a:pt x="34" y="259"/>
                    </a:lnTo>
                    <a:lnTo>
                      <a:pt x="36" y="255"/>
                    </a:lnTo>
                    <a:lnTo>
                      <a:pt x="37" y="250"/>
                    </a:lnTo>
                    <a:lnTo>
                      <a:pt x="38" y="246"/>
                    </a:lnTo>
                    <a:lnTo>
                      <a:pt x="39" y="241"/>
                    </a:lnTo>
                    <a:lnTo>
                      <a:pt x="40" y="237"/>
                    </a:lnTo>
                    <a:lnTo>
                      <a:pt x="42" y="233"/>
                    </a:lnTo>
                    <a:lnTo>
                      <a:pt x="43" y="228"/>
                    </a:lnTo>
                    <a:lnTo>
                      <a:pt x="45" y="224"/>
                    </a:lnTo>
                    <a:lnTo>
                      <a:pt x="46" y="220"/>
                    </a:lnTo>
                    <a:lnTo>
                      <a:pt x="47" y="216"/>
                    </a:lnTo>
                    <a:lnTo>
                      <a:pt x="49" y="211"/>
                    </a:lnTo>
                    <a:lnTo>
                      <a:pt x="50" y="207"/>
                    </a:lnTo>
                    <a:lnTo>
                      <a:pt x="51" y="203"/>
                    </a:lnTo>
                    <a:lnTo>
                      <a:pt x="53" y="199"/>
                    </a:lnTo>
                    <a:lnTo>
                      <a:pt x="54" y="195"/>
                    </a:lnTo>
                    <a:lnTo>
                      <a:pt x="56" y="191"/>
                    </a:lnTo>
                    <a:lnTo>
                      <a:pt x="57" y="187"/>
                    </a:lnTo>
                    <a:lnTo>
                      <a:pt x="59" y="183"/>
                    </a:lnTo>
                    <a:lnTo>
                      <a:pt x="60" y="179"/>
                    </a:lnTo>
                    <a:lnTo>
                      <a:pt x="62" y="175"/>
                    </a:lnTo>
                    <a:lnTo>
                      <a:pt x="63" y="171"/>
                    </a:lnTo>
                    <a:lnTo>
                      <a:pt x="65" y="167"/>
                    </a:lnTo>
                    <a:lnTo>
                      <a:pt x="66" y="163"/>
                    </a:lnTo>
                    <a:lnTo>
                      <a:pt x="68" y="160"/>
                    </a:lnTo>
                    <a:lnTo>
                      <a:pt x="70" y="156"/>
                    </a:lnTo>
                    <a:lnTo>
                      <a:pt x="71" y="153"/>
                    </a:lnTo>
                    <a:lnTo>
                      <a:pt x="73" y="149"/>
                    </a:lnTo>
                    <a:lnTo>
                      <a:pt x="75" y="145"/>
                    </a:lnTo>
                    <a:lnTo>
                      <a:pt x="76" y="142"/>
                    </a:lnTo>
                    <a:lnTo>
                      <a:pt x="78" y="138"/>
                    </a:lnTo>
                    <a:lnTo>
                      <a:pt x="79" y="135"/>
                    </a:lnTo>
                    <a:lnTo>
                      <a:pt x="81" y="131"/>
                    </a:lnTo>
                    <a:lnTo>
                      <a:pt x="83" y="128"/>
                    </a:lnTo>
                    <a:lnTo>
                      <a:pt x="85" y="124"/>
                    </a:lnTo>
                    <a:lnTo>
                      <a:pt x="87" y="121"/>
                    </a:lnTo>
                    <a:lnTo>
                      <a:pt x="88" y="118"/>
                    </a:lnTo>
                    <a:lnTo>
                      <a:pt x="90" y="115"/>
                    </a:lnTo>
                    <a:lnTo>
                      <a:pt x="91" y="111"/>
                    </a:lnTo>
                    <a:lnTo>
                      <a:pt x="93" y="108"/>
                    </a:lnTo>
                    <a:lnTo>
                      <a:pt x="95" y="105"/>
                    </a:lnTo>
                    <a:lnTo>
                      <a:pt x="97" y="102"/>
                    </a:lnTo>
                    <a:lnTo>
                      <a:pt x="99" y="99"/>
                    </a:lnTo>
                    <a:lnTo>
                      <a:pt x="100" y="96"/>
                    </a:lnTo>
                    <a:lnTo>
                      <a:pt x="102" y="93"/>
                    </a:lnTo>
                    <a:lnTo>
                      <a:pt x="104" y="90"/>
                    </a:lnTo>
                    <a:lnTo>
                      <a:pt x="106" y="88"/>
                    </a:lnTo>
                    <a:lnTo>
                      <a:pt x="108" y="85"/>
                    </a:lnTo>
                    <a:lnTo>
                      <a:pt x="110" y="82"/>
                    </a:lnTo>
                    <a:lnTo>
                      <a:pt x="112" y="79"/>
                    </a:lnTo>
                    <a:lnTo>
                      <a:pt x="114" y="77"/>
                    </a:lnTo>
                    <a:lnTo>
                      <a:pt x="115" y="74"/>
                    </a:lnTo>
                    <a:lnTo>
                      <a:pt x="117" y="72"/>
                    </a:lnTo>
                    <a:lnTo>
                      <a:pt x="120" y="69"/>
                    </a:lnTo>
                    <a:lnTo>
                      <a:pt x="121" y="67"/>
                    </a:lnTo>
                    <a:lnTo>
                      <a:pt x="123" y="64"/>
                    </a:lnTo>
                    <a:lnTo>
                      <a:pt x="125" y="62"/>
                    </a:lnTo>
                    <a:lnTo>
                      <a:pt x="127" y="60"/>
                    </a:lnTo>
                    <a:lnTo>
                      <a:pt x="129" y="57"/>
                    </a:lnTo>
                    <a:lnTo>
                      <a:pt x="131" y="55"/>
                    </a:lnTo>
                    <a:lnTo>
                      <a:pt x="133" y="52"/>
                    </a:lnTo>
                    <a:lnTo>
                      <a:pt x="135" y="51"/>
                    </a:lnTo>
                    <a:lnTo>
                      <a:pt x="137" y="48"/>
                    </a:lnTo>
                    <a:lnTo>
                      <a:pt x="139" y="46"/>
                    </a:lnTo>
                    <a:lnTo>
                      <a:pt x="141" y="44"/>
                    </a:lnTo>
                    <a:lnTo>
                      <a:pt x="143" y="42"/>
                    </a:lnTo>
                    <a:lnTo>
                      <a:pt x="145" y="40"/>
                    </a:lnTo>
                    <a:lnTo>
                      <a:pt x="147" y="39"/>
                    </a:lnTo>
                    <a:lnTo>
                      <a:pt x="149" y="37"/>
                    </a:lnTo>
                    <a:lnTo>
                      <a:pt x="151" y="35"/>
                    </a:lnTo>
                    <a:lnTo>
                      <a:pt x="153" y="33"/>
                    </a:lnTo>
                    <a:lnTo>
                      <a:pt x="155" y="31"/>
                    </a:lnTo>
                    <a:lnTo>
                      <a:pt x="157" y="30"/>
                    </a:lnTo>
                    <a:lnTo>
                      <a:pt x="159" y="28"/>
                    </a:lnTo>
                    <a:lnTo>
                      <a:pt x="161" y="27"/>
                    </a:lnTo>
                    <a:lnTo>
                      <a:pt x="163" y="25"/>
                    </a:lnTo>
                    <a:lnTo>
                      <a:pt x="165" y="24"/>
                    </a:lnTo>
                    <a:lnTo>
                      <a:pt x="168" y="22"/>
                    </a:lnTo>
                    <a:lnTo>
                      <a:pt x="169" y="21"/>
                    </a:lnTo>
                    <a:lnTo>
                      <a:pt x="172" y="19"/>
                    </a:lnTo>
                    <a:lnTo>
                      <a:pt x="174" y="18"/>
                    </a:lnTo>
                    <a:lnTo>
                      <a:pt x="175" y="16"/>
                    </a:lnTo>
                    <a:lnTo>
                      <a:pt x="178" y="15"/>
                    </a:lnTo>
                    <a:lnTo>
                      <a:pt x="180" y="14"/>
                    </a:lnTo>
                    <a:lnTo>
                      <a:pt x="182" y="13"/>
                    </a:lnTo>
                    <a:lnTo>
                      <a:pt x="184" y="12"/>
                    </a:lnTo>
                    <a:lnTo>
                      <a:pt x="186" y="11"/>
                    </a:lnTo>
                    <a:lnTo>
                      <a:pt x="188" y="10"/>
                    </a:lnTo>
                    <a:lnTo>
                      <a:pt x="190" y="9"/>
                    </a:lnTo>
                    <a:lnTo>
                      <a:pt x="192" y="8"/>
                    </a:lnTo>
                    <a:lnTo>
                      <a:pt x="195" y="7"/>
                    </a:lnTo>
                    <a:lnTo>
                      <a:pt x="196" y="6"/>
                    </a:lnTo>
                    <a:lnTo>
                      <a:pt x="199" y="6"/>
                    </a:lnTo>
                    <a:lnTo>
                      <a:pt x="201" y="5"/>
                    </a:lnTo>
                    <a:lnTo>
                      <a:pt x="203" y="4"/>
                    </a:lnTo>
                    <a:lnTo>
                      <a:pt x="205" y="4"/>
                    </a:lnTo>
                    <a:lnTo>
                      <a:pt x="207" y="3"/>
                    </a:lnTo>
                    <a:lnTo>
                      <a:pt x="209" y="3"/>
                    </a:lnTo>
                    <a:lnTo>
                      <a:pt x="211" y="2"/>
                    </a:lnTo>
                    <a:lnTo>
                      <a:pt x="213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20" y="0"/>
                    </a:lnTo>
                    <a:lnTo>
                      <a:pt x="222" y="0"/>
                    </a:lnTo>
                    <a:lnTo>
                      <a:pt x="224" y="0"/>
                    </a:lnTo>
                    <a:lnTo>
                      <a:pt x="226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05" name="Freeform 40"/>
              <p:cNvSpPr>
                <a:spLocks/>
              </p:cNvSpPr>
              <p:nvPr/>
            </p:nvSpPr>
            <p:spPr bwMode="auto">
              <a:xfrm>
                <a:off x="2508" y="829"/>
                <a:ext cx="282" cy="3193"/>
              </a:xfrm>
              <a:custGeom>
                <a:avLst/>
                <a:gdLst>
                  <a:gd name="T0" fmla="*/ 503705 w 96"/>
                  <a:gd name="T1" fmla="*/ 5904928 h 1090"/>
                  <a:gd name="T2" fmla="*/ 477497 w 96"/>
                  <a:gd name="T3" fmla="*/ 5893524 h 1090"/>
                  <a:gd name="T4" fmla="*/ 449056 w 96"/>
                  <a:gd name="T5" fmla="*/ 5871495 h 1090"/>
                  <a:gd name="T6" fmla="*/ 420841 w 96"/>
                  <a:gd name="T7" fmla="*/ 5845436 h 1090"/>
                  <a:gd name="T8" fmla="*/ 388681 w 96"/>
                  <a:gd name="T9" fmla="*/ 5806346 h 1090"/>
                  <a:gd name="T10" fmla="*/ 366115 w 96"/>
                  <a:gd name="T11" fmla="*/ 5758258 h 1090"/>
                  <a:gd name="T12" fmla="*/ 332231 w 96"/>
                  <a:gd name="T13" fmla="*/ 5704566 h 1090"/>
                  <a:gd name="T14" fmla="*/ 305791 w 96"/>
                  <a:gd name="T15" fmla="*/ 5640061 h 1090"/>
                  <a:gd name="T16" fmla="*/ 283237 w 96"/>
                  <a:gd name="T17" fmla="*/ 5564376 h 1090"/>
                  <a:gd name="T18" fmla="*/ 255019 w 96"/>
                  <a:gd name="T19" fmla="*/ 5477175 h 1090"/>
                  <a:gd name="T20" fmla="*/ 226120 w 96"/>
                  <a:gd name="T21" fmla="*/ 5384841 h 1090"/>
                  <a:gd name="T22" fmla="*/ 205566 w 96"/>
                  <a:gd name="T23" fmla="*/ 5286330 h 1090"/>
                  <a:gd name="T24" fmla="*/ 183088 w 96"/>
                  <a:gd name="T25" fmla="*/ 5178896 h 1090"/>
                  <a:gd name="T26" fmla="*/ 154871 w 96"/>
                  <a:gd name="T27" fmla="*/ 5058716 h 1090"/>
                  <a:gd name="T28" fmla="*/ 134317 w 96"/>
                  <a:gd name="T29" fmla="*/ 4934933 h 1090"/>
                  <a:gd name="T30" fmla="*/ 117051 w 96"/>
                  <a:gd name="T31" fmla="*/ 4797962 h 1090"/>
                  <a:gd name="T32" fmla="*/ 94496 w 96"/>
                  <a:gd name="T33" fmla="*/ 4662705 h 1090"/>
                  <a:gd name="T34" fmla="*/ 76977 w 96"/>
                  <a:gd name="T35" fmla="*/ 4516682 h 1090"/>
                  <a:gd name="T36" fmla="*/ 60377 w 96"/>
                  <a:gd name="T37" fmla="*/ 4359397 h 1090"/>
                  <a:gd name="T38" fmla="*/ 48771 w 96"/>
                  <a:gd name="T39" fmla="*/ 4201958 h 1090"/>
                  <a:gd name="T40" fmla="*/ 34093 w 96"/>
                  <a:gd name="T41" fmla="*/ 4038849 h 1090"/>
                  <a:gd name="T42" fmla="*/ 22557 w 96"/>
                  <a:gd name="T43" fmla="*/ 3872133 h 1090"/>
                  <a:gd name="T44" fmla="*/ 16603 w 96"/>
                  <a:gd name="T45" fmla="*/ 3698513 h 1090"/>
                  <a:gd name="T46" fmla="*/ 5652 w 96"/>
                  <a:gd name="T47" fmla="*/ 3523988 h 1090"/>
                  <a:gd name="T48" fmla="*/ 5652 w 96"/>
                  <a:gd name="T49" fmla="*/ 3344533 h 1090"/>
                  <a:gd name="T50" fmla="*/ 0 w 96"/>
                  <a:gd name="T51" fmla="*/ 3167014 h 1090"/>
                  <a:gd name="T52" fmla="*/ 0 w 96"/>
                  <a:gd name="T53" fmla="*/ 2987558 h 1090"/>
                  <a:gd name="T54" fmla="*/ 0 w 96"/>
                  <a:gd name="T55" fmla="*/ 2808029 h 1090"/>
                  <a:gd name="T56" fmla="*/ 0 w 96"/>
                  <a:gd name="T57" fmla="*/ 2630557 h 1090"/>
                  <a:gd name="T58" fmla="*/ 5652 w 96"/>
                  <a:gd name="T59" fmla="*/ 2450454 h 1090"/>
                  <a:gd name="T60" fmla="*/ 16603 w 96"/>
                  <a:gd name="T61" fmla="*/ 2270920 h 1090"/>
                  <a:gd name="T62" fmla="*/ 22557 w 96"/>
                  <a:gd name="T63" fmla="*/ 2099057 h 1090"/>
                  <a:gd name="T64" fmla="*/ 34093 w 96"/>
                  <a:gd name="T65" fmla="*/ 1930362 h 1090"/>
                  <a:gd name="T66" fmla="*/ 45725 w 96"/>
                  <a:gd name="T67" fmla="*/ 1762316 h 1090"/>
                  <a:gd name="T68" fmla="*/ 54646 w 96"/>
                  <a:gd name="T69" fmla="*/ 1605033 h 1090"/>
                  <a:gd name="T70" fmla="*/ 71939 w 96"/>
                  <a:gd name="T71" fmla="*/ 1447603 h 1090"/>
                  <a:gd name="T72" fmla="*/ 88610 w 96"/>
                  <a:gd name="T73" fmla="*/ 1301150 h 1090"/>
                  <a:gd name="T74" fmla="*/ 105445 w 96"/>
                  <a:gd name="T75" fmla="*/ 1155134 h 1090"/>
                  <a:gd name="T76" fmla="*/ 128363 w 96"/>
                  <a:gd name="T77" fmla="*/ 1019868 h 1090"/>
                  <a:gd name="T78" fmla="*/ 148917 w 96"/>
                  <a:gd name="T79" fmla="*/ 894078 h 1090"/>
                  <a:gd name="T80" fmla="*/ 171474 w 96"/>
                  <a:gd name="T81" fmla="*/ 775228 h 1090"/>
                  <a:gd name="T82" fmla="*/ 194642 w 96"/>
                  <a:gd name="T83" fmla="*/ 660963 h 1090"/>
                  <a:gd name="T84" fmla="*/ 222859 w 96"/>
                  <a:gd name="T85" fmla="*/ 559129 h 1090"/>
                  <a:gd name="T86" fmla="*/ 243413 w 96"/>
                  <a:gd name="T87" fmla="*/ 466342 h 1090"/>
                  <a:gd name="T88" fmla="*/ 271854 w 96"/>
                  <a:gd name="T89" fmla="*/ 374070 h 1090"/>
                  <a:gd name="T90" fmla="*/ 300063 w 96"/>
                  <a:gd name="T91" fmla="*/ 303309 h 1090"/>
                  <a:gd name="T92" fmla="*/ 326344 w 96"/>
                  <a:gd name="T93" fmla="*/ 233200 h 1090"/>
                  <a:gd name="T94" fmla="*/ 354785 w 96"/>
                  <a:gd name="T95" fmla="*/ 173846 h 1090"/>
                  <a:gd name="T96" fmla="*/ 383029 w 96"/>
                  <a:gd name="T97" fmla="*/ 123774 h 1090"/>
                  <a:gd name="T98" fmla="*/ 409235 w 96"/>
                  <a:gd name="T99" fmla="*/ 81521 h 1090"/>
                  <a:gd name="T100" fmla="*/ 437444 w 96"/>
                  <a:gd name="T101" fmla="*/ 48088 h 1090"/>
                  <a:gd name="T102" fmla="*/ 466548 w 96"/>
                  <a:gd name="T103" fmla="*/ 27829 h 1090"/>
                  <a:gd name="T104" fmla="*/ 498508 w 96"/>
                  <a:gd name="T105" fmla="*/ 11413 h 1090"/>
                  <a:gd name="T106" fmla="*/ 526873 w 96"/>
                  <a:gd name="T107" fmla="*/ 0 h 109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6"/>
                  <a:gd name="T163" fmla="*/ 0 h 1090"/>
                  <a:gd name="T164" fmla="*/ 96 w 96"/>
                  <a:gd name="T165" fmla="*/ 1090 h 109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6" h="1090">
                    <a:moveTo>
                      <a:pt x="96" y="1090"/>
                    </a:moveTo>
                    <a:lnTo>
                      <a:pt x="95" y="1090"/>
                    </a:lnTo>
                    <a:lnTo>
                      <a:pt x="94" y="1090"/>
                    </a:lnTo>
                    <a:lnTo>
                      <a:pt x="93" y="1090"/>
                    </a:lnTo>
                    <a:lnTo>
                      <a:pt x="92" y="1089"/>
                    </a:lnTo>
                    <a:lnTo>
                      <a:pt x="91" y="1089"/>
                    </a:lnTo>
                    <a:lnTo>
                      <a:pt x="90" y="1089"/>
                    </a:lnTo>
                    <a:lnTo>
                      <a:pt x="89" y="1088"/>
                    </a:lnTo>
                    <a:lnTo>
                      <a:pt x="88" y="1088"/>
                    </a:lnTo>
                    <a:lnTo>
                      <a:pt x="87" y="1088"/>
                    </a:lnTo>
                    <a:lnTo>
                      <a:pt x="86" y="1087"/>
                    </a:lnTo>
                    <a:lnTo>
                      <a:pt x="85" y="1086"/>
                    </a:lnTo>
                    <a:lnTo>
                      <a:pt x="84" y="1086"/>
                    </a:lnTo>
                    <a:lnTo>
                      <a:pt x="84" y="1085"/>
                    </a:lnTo>
                    <a:lnTo>
                      <a:pt x="83" y="1085"/>
                    </a:lnTo>
                    <a:lnTo>
                      <a:pt x="82" y="1084"/>
                    </a:lnTo>
                    <a:lnTo>
                      <a:pt x="81" y="1083"/>
                    </a:lnTo>
                    <a:lnTo>
                      <a:pt x="80" y="1082"/>
                    </a:lnTo>
                    <a:lnTo>
                      <a:pt x="79" y="1082"/>
                    </a:lnTo>
                    <a:lnTo>
                      <a:pt x="78" y="1080"/>
                    </a:lnTo>
                    <a:lnTo>
                      <a:pt x="76" y="1079"/>
                    </a:lnTo>
                    <a:lnTo>
                      <a:pt x="76" y="1078"/>
                    </a:lnTo>
                    <a:lnTo>
                      <a:pt x="75" y="1077"/>
                    </a:lnTo>
                    <a:lnTo>
                      <a:pt x="74" y="1076"/>
                    </a:lnTo>
                    <a:lnTo>
                      <a:pt x="73" y="1074"/>
                    </a:lnTo>
                    <a:lnTo>
                      <a:pt x="72" y="1073"/>
                    </a:lnTo>
                    <a:lnTo>
                      <a:pt x="72" y="1072"/>
                    </a:lnTo>
                    <a:lnTo>
                      <a:pt x="70" y="1071"/>
                    </a:lnTo>
                    <a:lnTo>
                      <a:pt x="70" y="1069"/>
                    </a:lnTo>
                    <a:lnTo>
                      <a:pt x="69" y="1068"/>
                    </a:lnTo>
                    <a:lnTo>
                      <a:pt x="68" y="1067"/>
                    </a:lnTo>
                    <a:lnTo>
                      <a:pt x="67" y="1065"/>
                    </a:lnTo>
                    <a:lnTo>
                      <a:pt x="66" y="1064"/>
                    </a:lnTo>
                    <a:lnTo>
                      <a:pt x="66" y="1062"/>
                    </a:lnTo>
                    <a:lnTo>
                      <a:pt x="64" y="1060"/>
                    </a:lnTo>
                    <a:lnTo>
                      <a:pt x="64" y="1059"/>
                    </a:lnTo>
                    <a:lnTo>
                      <a:pt x="63" y="1057"/>
                    </a:lnTo>
                    <a:lnTo>
                      <a:pt x="62" y="1055"/>
                    </a:lnTo>
                    <a:lnTo>
                      <a:pt x="61" y="1053"/>
                    </a:lnTo>
                    <a:lnTo>
                      <a:pt x="60" y="1052"/>
                    </a:lnTo>
                    <a:lnTo>
                      <a:pt x="60" y="1050"/>
                    </a:lnTo>
                    <a:lnTo>
                      <a:pt x="59" y="1047"/>
                    </a:lnTo>
                    <a:lnTo>
                      <a:pt x="58" y="1046"/>
                    </a:lnTo>
                    <a:lnTo>
                      <a:pt x="57" y="1044"/>
                    </a:lnTo>
                    <a:lnTo>
                      <a:pt x="57" y="1041"/>
                    </a:lnTo>
                    <a:lnTo>
                      <a:pt x="55" y="1040"/>
                    </a:lnTo>
                    <a:lnTo>
                      <a:pt x="55" y="1037"/>
                    </a:lnTo>
                    <a:lnTo>
                      <a:pt x="54" y="1035"/>
                    </a:lnTo>
                    <a:lnTo>
                      <a:pt x="53" y="1033"/>
                    </a:lnTo>
                    <a:lnTo>
                      <a:pt x="52" y="1031"/>
                    </a:lnTo>
                    <a:lnTo>
                      <a:pt x="51" y="1028"/>
                    </a:lnTo>
                    <a:lnTo>
                      <a:pt x="51" y="1026"/>
                    </a:lnTo>
                    <a:lnTo>
                      <a:pt x="50" y="1023"/>
                    </a:lnTo>
                    <a:lnTo>
                      <a:pt x="49" y="1021"/>
                    </a:lnTo>
                    <a:lnTo>
                      <a:pt x="48" y="1018"/>
                    </a:lnTo>
                    <a:lnTo>
                      <a:pt x="48" y="1016"/>
                    </a:lnTo>
                    <a:lnTo>
                      <a:pt x="46" y="1013"/>
                    </a:lnTo>
                    <a:lnTo>
                      <a:pt x="46" y="1010"/>
                    </a:lnTo>
                    <a:lnTo>
                      <a:pt x="45" y="1008"/>
                    </a:lnTo>
                    <a:lnTo>
                      <a:pt x="44" y="1005"/>
                    </a:lnTo>
                    <a:lnTo>
                      <a:pt x="43" y="1002"/>
                    </a:lnTo>
                    <a:lnTo>
                      <a:pt x="43" y="999"/>
                    </a:lnTo>
                    <a:lnTo>
                      <a:pt x="42" y="996"/>
                    </a:lnTo>
                    <a:lnTo>
                      <a:pt x="41" y="993"/>
                    </a:lnTo>
                    <a:lnTo>
                      <a:pt x="40" y="990"/>
                    </a:lnTo>
                    <a:lnTo>
                      <a:pt x="40" y="987"/>
                    </a:lnTo>
                    <a:lnTo>
                      <a:pt x="39" y="984"/>
                    </a:lnTo>
                    <a:lnTo>
                      <a:pt x="38" y="981"/>
                    </a:lnTo>
                    <a:lnTo>
                      <a:pt x="37" y="978"/>
                    </a:lnTo>
                    <a:lnTo>
                      <a:pt x="37" y="975"/>
                    </a:lnTo>
                    <a:lnTo>
                      <a:pt x="36" y="972"/>
                    </a:lnTo>
                    <a:lnTo>
                      <a:pt x="35" y="968"/>
                    </a:lnTo>
                    <a:lnTo>
                      <a:pt x="34" y="965"/>
                    </a:lnTo>
                    <a:lnTo>
                      <a:pt x="34" y="962"/>
                    </a:lnTo>
                    <a:lnTo>
                      <a:pt x="33" y="958"/>
                    </a:lnTo>
                    <a:lnTo>
                      <a:pt x="33" y="955"/>
                    </a:lnTo>
                    <a:lnTo>
                      <a:pt x="31" y="951"/>
                    </a:lnTo>
                    <a:lnTo>
                      <a:pt x="31" y="948"/>
                    </a:lnTo>
                    <a:lnTo>
                      <a:pt x="30" y="944"/>
                    </a:lnTo>
                    <a:lnTo>
                      <a:pt x="30" y="941"/>
                    </a:lnTo>
                    <a:lnTo>
                      <a:pt x="29" y="937"/>
                    </a:lnTo>
                    <a:lnTo>
                      <a:pt x="28" y="933"/>
                    </a:lnTo>
                    <a:lnTo>
                      <a:pt x="28" y="929"/>
                    </a:lnTo>
                    <a:lnTo>
                      <a:pt x="27" y="926"/>
                    </a:lnTo>
                    <a:lnTo>
                      <a:pt x="26" y="922"/>
                    </a:lnTo>
                    <a:lnTo>
                      <a:pt x="25" y="918"/>
                    </a:lnTo>
                    <a:lnTo>
                      <a:pt x="25" y="914"/>
                    </a:lnTo>
                    <a:lnTo>
                      <a:pt x="24" y="910"/>
                    </a:lnTo>
                    <a:lnTo>
                      <a:pt x="24" y="906"/>
                    </a:lnTo>
                    <a:lnTo>
                      <a:pt x="23" y="902"/>
                    </a:lnTo>
                    <a:lnTo>
                      <a:pt x="22" y="898"/>
                    </a:lnTo>
                    <a:lnTo>
                      <a:pt x="22" y="894"/>
                    </a:lnTo>
                    <a:lnTo>
                      <a:pt x="21" y="890"/>
                    </a:lnTo>
                    <a:lnTo>
                      <a:pt x="21" y="885"/>
                    </a:lnTo>
                    <a:lnTo>
                      <a:pt x="20" y="881"/>
                    </a:lnTo>
                    <a:lnTo>
                      <a:pt x="19" y="877"/>
                    </a:lnTo>
                    <a:lnTo>
                      <a:pt x="19" y="873"/>
                    </a:lnTo>
                    <a:lnTo>
                      <a:pt x="18" y="869"/>
                    </a:lnTo>
                    <a:lnTo>
                      <a:pt x="18" y="864"/>
                    </a:lnTo>
                    <a:lnTo>
                      <a:pt x="17" y="860"/>
                    </a:lnTo>
                    <a:lnTo>
                      <a:pt x="17" y="855"/>
                    </a:lnTo>
                    <a:lnTo>
                      <a:pt x="16" y="851"/>
                    </a:lnTo>
                    <a:lnTo>
                      <a:pt x="16" y="846"/>
                    </a:lnTo>
                    <a:lnTo>
                      <a:pt x="15" y="842"/>
                    </a:lnTo>
                    <a:lnTo>
                      <a:pt x="15" y="837"/>
                    </a:lnTo>
                    <a:lnTo>
                      <a:pt x="14" y="833"/>
                    </a:lnTo>
                    <a:lnTo>
                      <a:pt x="13" y="828"/>
                    </a:lnTo>
                    <a:lnTo>
                      <a:pt x="13" y="824"/>
                    </a:lnTo>
                    <a:lnTo>
                      <a:pt x="13" y="819"/>
                    </a:lnTo>
                    <a:lnTo>
                      <a:pt x="12" y="814"/>
                    </a:lnTo>
                    <a:lnTo>
                      <a:pt x="12" y="809"/>
                    </a:lnTo>
                    <a:lnTo>
                      <a:pt x="11" y="804"/>
                    </a:lnTo>
                    <a:lnTo>
                      <a:pt x="11" y="800"/>
                    </a:lnTo>
                    <a:lnTo>
                      <a:pt x="10" y="795"/>
                    </a:lnTo>
                    <a:lnTo>
                      <a:pt x="10" y="790"/>
                    </a:lnTo>
                    <a:lnTo>
                      <a:pt x="9" y="785"/>
                    </a:lnTo>
                    <a:lnTo>
                      <a:pt x="9" y="780"/>
                    </a:lnTo>
                    <a:lnTo>
                      <a:pt x="9" y="775"/>
                    </a:lnTo>
                    <a:lnTo>
                      <a:pt x="8" y="770"/>
                    </a:lnTo>
                    <a:lnTo>
                      <a:pt x="8" y="765"/>
                    </a:lnTo>
                    <a:lnTo>
                      <a:pt x="7" y="760"/>
                    </a:lnTo>
                    <a:lnTo>
                      <a:pt x="7" y="755"/>
                    </a:lnTo>
                    <a:lnTo>
                      <a:pt x="7" y="750"/>
                    </a:lnTo>
                    <a:lnTo>
                      <a:pt x="6" y="745"/>
                    </a:lnTo>
                    <a:lnTo>
                      <a:pt x="6" y="740"/>
                    </a:lnTo>
                    <a:lnTo>
                      <a:pt x="6" y="735"/>
                    </a:lnTo>
                    <a:lnTo>
                      <a:pt x="6" y="729"/>
                    </a:lnTo>
                    <a:lnTo>
                      <a:pt x="5" y="725"/>
                    </a:lnTo>
                    <a:lnTo>
                      <a:pt x="5" y="719"/>
                    </a:lnTo>
                    <a:lnTo>
                      <a:pt x="4" y="714"/>
                    </a:lnTo>
                    <a:lnTo>
                      <a:pt x="4" y="708"/>
                    </a:lnTo>
                    <a:lnTo>
                      <a:pt x="4" y="704"/>
                    </a:lnTo>
                    <a:lnTo>
                      <a:pt x="4" y="698"/>
                    </a:lnTo>
                    <a:lnTo>
                      <a:pt x="3" y="693"/>
                    </a:lnTo>
                    <a:lnTo>
                      <a:pt x="3" y="687"/>
                    </a:lnTo>
                    <a:lnTo>
                      <a:pt x="3" y="682"/>
                    </a:lnTo>
                    <a:lnTo>
                      <a:pt x="3" y="677"/>
                    </a:lnTo>
                    <a:lnTo>
                      <a:pt x="3" y="671"/>
                    </a:lnTo>
                    <a:lnTo>
                      <a:pt x="2" y="666"/>
                    </a:lnTo>
                    <a:lnTo>
                      <a:pt x="2" y="660"/>
                    </a:lnTo>
                    <a:lnTo>
                      <a:pt x="1" y="655"/>
                    </a:lnTo>
                    <a:lnTo>
                      <a:pt x="1" y="650"/>
                    </a:lnTo>
                    <a:lnTo>
                      <a:pt x="1" y="644"/>
                    </a:lnTo>
                    <a:lnTo>
                      <a:pt x="1" y="639"/>
                    </a:lnTo>
                    <a:lnTo>
                      <a:pt x="1" y="633"/>
                    </a:lnTo>
                    <a:lnTo>
                      <a:pt x="1" y="628"/>
                    </a:lnTo>
                    <a:lnTo>
                      <a:pt x="1" y="623"/>
                    </a:lnTo>
                    <a:lnTo>
                      <a:pt x="1" y="617"/>
                    </a:lnTo>
                    <a:lnTo>
                      <a:pt x="0" y="612"/>
                    </a:lnTo>
                    <a:lnTo>
                      <a:pt x="0" y="606"/>
                    </a:lnTo>
                    <a:lnTo>
                      <a:pt x="0" y="600"/>
                    </a:lnTo>
                    <a:lnTo>
                      <a:pt x="0" y="595"/>
                    </a:lnTo>
                    <a:lnTo>
                      <a:pt x="0" y="590"/>
                    </a:lnTo>
                    <a:lnTo>
                      <a:pt x="0" y="584"/>
                    </a:lnTo>
                    <a:lnTo>
                      <a:pt x="0" y="578"/>
                    </a:lnTo>
                    <a:lnTo>
                      <a:pt x="0" y="573"/>
                    </a:lnTo>
                    <a:lnTo>
                      <a:pt x="0" y="567"/>
                    </a:lnTo>
                    <a:lnTo>
                      <a:pt x="0" y="562"/>
                    </a:lnTo>
                    <a:lnTo>
                      <a:pt x="0" y="557"/>
                    </a:lnTo>
                    <a:lnTo>
                      <a:pt x="0" y="551"/>
                    </a:lnTo>
                    <a:lnTo>
                      <a:pt x="0" y="545"/>
                    </a:lnTo>
                    <a:lnTo>
                      <a:pt x="0" y="540"/>
                    </a:lnTo>
                    <a:lnTo>
                      <a:pt x="0" y="534"/>
                    </a:lnTo>
                    <a:lnTo>
                      <a:pt x="0" y="528"/>
                    </a:lnTo>
                    <a:lnTo>
                      <a:pt x="0" y="523"/>
                    </a:lnTo>
                    <a:lnTo>
                      <a:pt x="0" y="518"/>
                    </a:lnTo>
                    <a:lnTo>
                      <a:pt x="0" y="512"/>
                    </a:lnTo>
                    <a:lnTo>
                      <a:pt x="0" y="506"/>
                    </a:lnTo>
                    <a:lnTo>
                      <a:pt x="0" y="501"/>
                    </a:lnTo>
                    <a:lnTo>
                      <a:pt x="0" y="495"/>
                    </a:lnTo>
                    <a:lnTo>
                      <a:pt x="0" y="490"/>
                    </a:lnTo>
                    <a:lnTo>
                      <a:pt x="0" y="485"/>
                    </a:lnTo>
                    <a:lnTo>
                      <a:pt x="0" y="479"/>
                    </a:lnTo>
                    <a:lnTo>
                      <a:pt x="1" y="473"/>
                    </a:lnTo>
                    <a:lnTo>
                      <a:pt x="1" y="468"/>
                    </a:lnTo>
                    <a:lnTo>
                      <a:pt x="1" y="462"/>
                    </a:lnTo>
                    <a:lnTo>
                      <a:pt x="1" y="457"/>
                    </a:lnTo>
                    <a:lnTo>
                      <a:pt x="1" y="452"/>
                    </a:lnTo>
                    <a:lnTo>
                      <a:pt x="1" y="446"/>
                    </a:lnTo>
                    <a:lnTo>
                      <a:pt x="1" y="441"/>
                    </a:lnTo>
                    <a:lnTo>
                      <a:pt x="1" y="435"/>
                    </a:lnTo>
                    <a:lnTo>
                      <a:pt x="2" y="430"/>
                    </a:lnTo>
                    <a:lnTo>
                      <a:pt x="2" y="425"/>
                    </a:lnTo>
                    <a:lnTo>
                      <a:pt x="3" y="419"/>
                    </a:lnTo>
                    <a:lnTo>
                      <a:pt x="3" y="414"/>
                    </a:lnTo>
                    <a:lnTo>
                      <a:pt x="3" y="408"/>
                    </a:lnTo>
                    <a:lnTo>
                      <a:pt x="3" y="403"/>
                    </a:lnTo>
                    <a:lnTo>
                      <a:pt x="3" y="398"/>
                    </a:lnTo>
                    <a:lnTo>
                      <a:pt x="4" y="392"/>
                    </a:lnTo>
                    <a:lnTo>
                      <a:pt x="4" y="387"/>
                    </a:lnTo>
                    <a:lnTo>
                      <a:pt x="4" y="382"/>
                    </a:lnTo>
                    <a:lnTo>
                      <a:pt x="4" y="377"/>
                    </a:lnTo>
                    <a:lnTo>
                      <a:pt x="5" y="371"/>
                    </a:lnTo>
                    <a:lnTo>
                      <a:pt x="5" y="366"/>
                    </a:lnTo>
                    <a:lnTo>
                      <a:pt x="6" y="361"/>
                    </a:lnTo>
                    <a:lnTo>
                      <a:pt x="6" y="356"/>
                    </a:lnTo>
                    <a:lnTo>
                      <a:pt x="6" y="351"/>
                    </a:lnTo>
                    <a:lnTo>
                      <a:pt x="6" y="345"/>
                    </a:lnTo>
                    <a:lnTo>
                      <a:pt x="7" y="341"/>
                    </a:lnTo>
                    <a:lnTo>
                      <a:pt x="7" y="335"/>
                    </a:lnTo>
                    <a:lnTo>
                      <a:pt x="7" y="330"/>
                    </a:lnTo>
                    <a:lnTo>
                      <a:pt x="8" y="325"/>
                    </a:lnTo>
                    <a:lnTo>
                      <a:pt x="8" y="320"/>
                    </a:lnTo>
                    <a:lnTo>
                      <a:pt x="9" y="315"/>
                    </a:lnTo>
                    <a:lnTo>
                      <a:pt x="9" y="310"/>
                    </a:lnTo>
                    <a:lnTo>
                      <a:pt x="9" y="305"/>
                    </a:lnTo>
                    <a:lnTo>
                      <a:pt x="10" y="300"/>
                    </a:lnTo>
                    <a:lnTo>
                      <a:pt x="10" y="296"/>
                    </a:lnTo>
                    <a:lnTo>
                      <a:pt x="11" y="291"/>
                    </a:lnTo>
                    <a:lnTo>
                      <a:pt x="11" y="286"/>
                    </a:lnTo>
                    <a:lnTo>
                      <a:pt x="12" y="281"/>
                    </a:lnTo>
                    <a:lnTo>
                      <a:pt x="12" y="276"/>
                    </a:lnTo>
                    <a:lnTo>
                      <a:pt x="13" y="272"/>
                    </a:lnTo>
                    <a:lnTo>
                      <a:pt x="13" y="267"/>
                    </a:lnTo>
                    <a:lnTo>
                      <a:pt x="13" y="263"/>
                    </a:lnTo>
                    <a:lnTo>
                      <a:pt x="14" y="258"/>
                    </a:lnTo>
                    <a:lnTo>
                      <a:pt x="15" y="253"/>
                    </a:lnTo>
                    <a:lnTo>
                      <a:pt x="15" y="249"/>
                    </a:lnTo>
                    <a:lnTo>
                      <a:pt x="16" y="244"/>
                    </a:lnTo>
                    <a:lnTo>
                      <a:pt x="16" y="240"/>
                    </a:lnTo>
                    <a:lnTo>
                      <a:pt x="17" y="235"/>
                    </a:lnTo>
                    <a:lnTo>
                      <a:pt x="17" y="231"/>
                    </a:lnTo>
                    <a:lnTo>
                      <a:pt x="18" y="226"/>
                    </a:lnTo>
                    <a:lnTo>
                      <a:pt x="18" y="222"/>
                    </a:lnTo>
                    <a:lnTo>
                      <a:pt x="19" y="218"/>
                    </a:lnTo>
                    <a:lnTo>
                      <a:pt x="19" y="213"/>
                    </a:lnTo>
                    <a:lnTo>
                      <a:pt x="20" y="209"/>
                    </a:lnTo>
                    <a:lnTo>
                      <a:pt x="21" y="205"/>
                    </a:lnTo>
                    <a:lnTo>
                      <a:pt x="21" y="201"/>
                    </a:lnTo>
                    <a:lnTo>
                      <a:pt x="22" y="197"/>
                    </a:lnTo>
                    <a:lnTo>
                      <a:pt x="22" y="192"/>
                    </a:lnTo>
                    <a:lnTo>
                      <a:pt x="23" y="188"/>
                    </a:lnTo>
                    <a:lnTo>
                      <a:pt x="24" y="185"/>
                    </a:lnTo>
                    <a:lnTo>
                      <a:pt x="24" y="180"/>
                    </a:lnTo>
                    <a:lnTo>
                      <a:pt x="25" y="176"/>
                    </a:lnTo>
                    <a:lnTo>
                      <a:pt x="25" y="173"/>
                    </a:lnTo>
                    <a:lnTo>
                      <a:pt x="26" y="168"/>
                    </a:lnTo>
                    <a:lnTo>
                      <a:pt x="27" y="165"/>
                    </a:lnTo>
                    <a:lnTo>
                      <a:pt x="28" y="161"/>
                    </a:lnTo>
                    <a:lnTo>
                      <a:pt x="28" y="157"/>
                    </a:lnTo>
                    <a:lnTo>
                      <a:pt x="29" y="153"/>
                    </a:lnTo>
                    <a:lnTo>
                      <a:pt x="30" y="150"/>
                    </a:lnTo>
                    <a:lnTo>
                      <a:pt x="30" y="146"/>
                    </a:lnTo>
                    <a:lnTo>
                      <a:pt x="31" y="143"/>
                    </a:lnTo>
                    <a:lnTo>
                      <a:pt x="31" y="139"/>
                    </a:lnTo>
                    <a:lnTo>
                      <a:pt x="33" y="135"/>
                    </a:lnTo>
                    <a:lnTo>
                      <a:pt x="33" y="132"/>
                    </a:lnTo>
                    <a:lnTo>
                      <a:pt x="34" y="129"/>
                    </a:lnTo>
                    <a:lnTo>
                      <a:pt x="34" y="125"/>
                    </a:lnTo>
                    <a:lnTo>
                      <a:pt x="35" y="122"/>
                    </a:lnTo>
                    <a:lnTo>
                      <a:pt x="36" y="119"/>
                    </a:lnTo>
                    <a:lnTo>
                      <a:pt x="37" y="116"/>
                    </a:lnTo>
                    <a:lnTo>
                      <a:pt x="37" y="113"/>
                    </a:lnTo>
                    <a:lnTo>
                      <a:pt x="38" y="109"/>
                    </a:lnTo>
                    <a:lnTo>
                      <a:pt x="39" y="106"/>
                    </a:lnTo>
                    <a:lnTo>
                      <a:pt x="40" y="103"/>
                    </a:lnTo>
                    <a:lnTo>
                      <a:pt x="40" y="100"/>
                    </a:lnTo>
                    <a:lnTo>
                      <a:pt x="41" y="97"/>
                    </a:lnTo>
                    <a:lnTo>
                      <a:pt x="42" y="94"/>
                    </a:lnTo>
                    <a:lnTo>
                      <a:pt x="43" y="91"/>
                    </a:lnTo>
                    <a:lnTo>
                      <a:pt x="43" y="88"/>
                    </a:lnTo>
                    <a:lnTo>
                      <a:pt x="44" y="86"/>
                    </a:lnTo>
                    <a:lnTo>
                      <a:pt x="45" y="83"/>
                    </a:lnTo>
                    <a:lnTo>
                      <a:pt x="46" y="80"/>
                    </a:lnTo>
                    <a:lnTo>
                      <a:pt x="46" y="77"/>
                    </a:lnTo>
                    <a:lnTo>
                      <a:pt x="48" y="75"/>
                    </a:lnTo>
                    <a:lnTo>
                      <a:pt x="48" y="72"/>
                    </a:lnTo>
                    <a:lnTo>
                      <a:pt x="49" y="69"/>
                    </a:lnTo>
                    <a:lnTo>
                      <a:pt x="50" y="67"/>
                    </a:lnTo>
                    <a:lnTo>
                      <a:pt x="51" y="65"/>
                    </a:lnTo>
                    <a:lnTo>
                      <a:pt x="51" y="62"/>
                    </a:lnTo>
                    <a:lnTo>
                      <a:pt x="52" y="60"/>
                    </a:lnTo>
                    <a:lnTo>
                      <a:pt x="53" y="57"/>
                    </a:lnTo>
                    <a:lnTo>
                      <a:pt x="54" y="56"/>
                    </a:lnTo>
                    <a:lnTo>
                      <a:pt x="55" y="53"/>
                    </a:lnTo>
                    <a:lnTo>
                      <a:pt x="55" y="51"/>
                    </a:lnTo>
                    <a:lnTo>
                      <a:pt x="57" y="49"/>
                    </a:lnTo>
                    <a:lnTo>
                      <a:pt x="57" y="47"/>
                    </a:lnTo>
                    <a:lnTo>
                      <a:pt x="58" y="45"/>
                    </a:lnTo>
                    <a:lnTo>
                      <a:pt x="59" y="43"/>
                    </a:lnTo>
                    <a:lnTo>
                      <a:pt x="60" y="41"/>
                    </a:lnTo>
                    <a:lnTo>
                      <a:pt x="60" y="39"/>
                    </a:lnTo>
                    <a:lnTo>
                      <a:pt x="61" y="37"/>
                    </a:lnTo>
                    <a:lnTo>
                      <a:pt x="62" y="35"/>
                    </a:lnTo>
                    <a:lnTo>
                      <a:pt x="63" y="33"/>
                    </a:lnTo>
                    <a:lnTo>
                      <a:pt x="64" y="32"/>
                    </a:lnTo>
                    <a:lnTo>
                      <a:pt x="64" y="30"/>
                    </a:lnTo>
                    <a:lnTo>
                      <a:pt x="66" y="29"/>
                    </a:lnTo>
                    <a:lnTo>
                      <a:pt x="66" y="27"/>
                    </a:lnTo>
                    <a:lnTo>
                      <a:pt x="67" y="26"/>
                    </a:lnTo>
                    <a:lnTo>
                      <a:pt x="68" y="24"/>
                    </a:lnTo>
                    <a:lnTo>
                      <a:pt x="69" y="23"/>
                    </a:lnTo>
                    <a:lnTo>
                      <a:pt x="70" y="21"/>
                    </a:lnTo>
                    <a:lnTo>
                      <a:pt x="70" y="20"/>
                    </a:lnTo>
                    <a:lnTo>
                      <a:pt x="72" y="18"/>
                    </a:lnTo>
                    <a:lnTo>
                      <a:pt x="72" y="17"/>
                    </a:lnTo>
                    <a:lnTo>
                      <a:pt x="73" y="16"/>
                    </a:lnTo>
                    <a:lnTo>
                      <a:pt x="74" y="15"/>
                    </a:lnTo>
                    <a:lnTo>
                      <a:pt x="75" y="14"/>
                    </a:lnTo>
                    <a:lnTo>
                      <a:pt x="76" y="12"/>
                    </a:lnTo>
                    <a:lnTo>
                      <a:pt x="78" y="11"/>
                    </a:lnTo>
                    <a:lnTo>
                      <a:pt x="78" y="10"/>
                    </a:lnTo>
                    <a:lnTo>
                      <a:pt x="79" y="9"/>
                    </a:lnTo>
                    <a:lnTo>
                      <a:pt x="80" y="8"/>
                    </a:lnTo>
                    <a:lnTo>
                      <a:pt x="81" y="7"/>
                    </a:lnTo>
                    <a:lnTo>
                      <a:pt x="82" y="6"/>
                    </a:lnTo>
                    <a:lnTo>
                      <a:pt x="83" y="6"/>
                    </a:lnTo>
                    <a:lnTo>
                      <a:pt x="84" y="5"/>
                    </a:lnTo>
                    <a:lnTo>
                      <a:pt x="85" y="4"/>
                    </a:lnTo>
                    <a:lnTo>
                      <a:pt x="86" y="3"/>
                    </a:lnTo>
                    <a:lnTo>
                      <a:pt x="87" y="3"/>
                    </a:lnTo>
                    <a:lnTo>
                      <a:pt x="88" y="2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1" y="2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06" name="Freeform 41"/>
              <p:cNvSpPr>
                <a:spLocks/>
              </p:cNvSpPr>
              <p:nvPr/>
            </p:nvSpPr>
            <p:spPr bwMode="auto">
              <a:xfrm>
                <a:off x="2854" y="829"/>
                <a:ext cx="144" cy="3193"/>
              </a:xfrm>
              <a:custGeom>
                <a:avLst/>
                <a:gdLst>
                  <a:gd name="T0" fmla="*/ 16625 w 49"/>
                  <a:gd name="T1" fmla="*/ 5904928 h 1090"/>
                  <a:gd name="T2" fmla="*/ 28277 w 49"/>
                  <a:gd name="T3" fmla="*/ 5899128 h 1090"/>
                  <a:gd name="T4" fmla="*/ 45789 w 49"/>
                  <a:gd name="T5" fmla="*/ 5871495 h 1090"/>
                  <a:gd name="T6" fmla="*/ 60480 w 49"/>
                  <a:gd name="T7" fmla="*/ 5845436 h 1090"/>
                  <a:gd name="T8" fmla="*/ 72132 w 49"/>
                  <a:gd name="T9" fmla="*/ 5806346 h 1090"/>
                  <a:gd name="T10" fmla="*/ 83100 w 49"/>
                  <a:gd name="T11" fmla="*/ 5758258 h 1090"/>
                  <a:gd name="T12" fmla="*/ 100406 w 49"/>
                  <a:gd name="T13" fmla="*/ 5704566 h 1090"/>
                  <a:gd name="T14" fmla="*/ 117257 w 49"/>
                  <a:gd name="T15" fmla="*/ 5640061 h 1090"/>
                  <a:gd name="T16" fmla="*/ 128880 w 49"/>
                  <a:gd name="T17" fmla="*/ 5564376 h 1090"/>
                  <a:gd name="T18" fmla="*/ 143580 w 49"/>
                  <a:gd name="T19" fmla="*/ 5482778 h 1090"/>
                  <a:gd name="T20" fmla="*/ 155232 w 49"/>
                  <a:gd name="T21" fmla="*/ 5389845 h 1090"/>
                  <a:gd name="T22" fmla="*/ 166778 w 49"/>
                  <a:gd name="T23" fmla="*/ 5286330 h 1090"/>
                  <a:gd name="T24" fmla="*/ 177737 w 49"/>
                  <a:gd name="T25" fmla="*/ 5182792 h 1090"/>
                  <a:gd name="T26" fmla="*/ 195123 w 49"/>
                  <a:gd name="T27" fmla="*/ 5064516 h 1090"/>
                  <a:gd name="T28" fmla="*/ 201012 w 49"/>
                  <a:gd name="T29" fmla="*/ 4940092 h 1090"/>
                  <a:gd name="T30" fmla="*/ 211980 w 49"/>
                  <a:gd name="T31" fmla="*/ 4803575 h 1090"/>
                  <a:gd name="T32" fmla="*/ 223606 w 49"/>
                  <a:gd name="T33" fmla="*/ 4662705 h 1090"/>
                  <a:gd name="T34" fmla="*/ 232560 w 49"/>
                  <a:gd name="T35" fmla="*/ 4516682 h 1090"/>
                  <a:gd name="T36" fmla="*/ 238217 w 49"/>
                  <a:gd name="T37" fmla="*/ 4364400 h 1090"/>
                  <a:gd name="T38" fmla="*/ 244212 w 49"/>
                  <a:gd name="T39" fmla="*/ 4207117 h 1090"/>
                  <a:gd name="T40" fmla="*/ 249869 w 49"/>
                  <a:gd name="T41" fmla="*/ 4044675 h 1090"/>
                  <a:gd name="T42" fmla="*/ 261492 w 49"/>
                  <a:gd name="T43" fmla="*/ 3872133 h 1090"/>
                  <a:gd name="T44" fmla="*/ 261492 w 49"/>
                  <a:gd name="T45" fmla="*/ 3704100 h 1090"/>
                  <a:gd name="T46" fmla="*/ 266726 w 49"/>
                  <a:gd name="T47" fmla="*/ 3523988 h 1090"/>
                  <a:gd name="T48" fmla="*/ 266726 w 49"/>
                  <a:gd name="T49" fmla="*/ 3344533 h 1090"/>
                  <a:gd name="T50" fmla="*/ 272460 w 49"/>
                  <a:gd name="T51" fmla="*/ 3167014 h 1090"/>
                  <a:gd name="T52" fmla="*/ 272460 w 49"/>
                  <a:gd name="T53" fmla="*/ 2987558 h 1090"/>
                  <a:gd name="T54" fmla="*/ 272460 w 49"/>
                  <a:gd name="T55" fmla="*/ 2808029 h 1090"/>
                  <a:gd name="T56" fmla="*/ 266726 w 49"/>
                  <a:gd name="T57" fmla="*/ 2624900 h 1090"/>
                  <a:gd name="T58" fmla="*/ 266726 w 49"/>
                  <a:gd name="T59" fmla="*/ 2445451 h 1090"/>
                  <a:gd name="T60" fmla="*/ 266726 w 49"/>
                  <a:gd name="T61" fmla="*/ 2270920 h 1090"/>
                  <a:gd name="T62" fmla="*/ 261492 w 49"/>
                  <a:gd name="T63" fmla="*/ 2099057 h 1090"/>
                  <a:gd name="T64" fmla="*/ 255835 w 49"/>
                  <a:gd name="T65" fmla="*/ 1925358 h 1090"/>
                  <a:gd name="T66" fmla="*/ 249869 w 49"/>
                  <a:gd name="T67" fmla="*/ 1762316 h 1090"/>
                  <a:gd name="T68" fmla="*/ 244212 w 49"/>
                  <a:gd name="T69" fmla="*/ 1599233 h 1090"/>
                  <a:gd name="T70" fmla="*/ 232560 w 49"/>
                  <a:gd name="T71" fmla="*/ 1442026 h 1090"/>
                  <a:gd name="T72" fmla="*/ 227335 w 49"/>
                  <a:gd name="T73" fmla="*/ 1296000 h 1090"/>
                  <a:gd name="T74" fmla="*/ 217637 w 49"/>
                  <a:gd name="T75" fmla="*/ 1155134 h 1090"/>
                  <a:gd name="T76" fmla="*/ 206014 w 49"/>
                  <a:gd name="T77" fmla="*/ 1019868 h 1090"/>
                  <a:gd name="T78" fmla="*/ 195123 w 49"/>
                  <a:gd name="T79" fmla="*/ 888501 h 1090"/>
                  <a:gd name="T80" fmla="*/ 183706 w 49"/>
                  <a:gd name="T81" fmla="*/ 770304 h 1090"/>
                  <a:gd name="T82" fmla="*/ 172080 w 49"/>
                  <a:gd name="T83" fmla="*/ 660963 h 1090"/>
                  <a:gd name="T84" fmla="*/ 161112 w 49"/>
                  <a:gd name="T85" fmla="*/ 553517 h 1090"/>
                  <a:gd name="T86" fmla="*/ 143580 w 49"/>
                  <a:gd name="T87" fmla="*/ 460738 h 1090"/>
                  <a:gd name="T88" fmla="*/ 134564 w 49"/>
                  <a:gd name="T89" fmla="*/ 374070 h 1090"/>
                  <a:gd name="T90" fmla="*/ 117257 w 49"/>
                  <a:gd name="T91" fmla="*/ 298305 h 1090"/>
                  <a:gd name="T92" fmla="*/ 106296 w 49"/>
                  <a:gd name="T93" fmla="*/ 227547 h 1090"/>
                  <a:gd name="T94" fmla="*/ 94723 w 49"/>
                  <a:gd name="T95" fmla="*/ 173846 h 1090"/>
                  <a:gd name="T96" fmla="*/ 77357 w 49"/>
                  <a:gd name="T97" fmla="*/ 118197 h 1090"/>
                  <a:gd name="T98" fmla="*/ 60480 w 49"/>
                  <a:gd name="T99" fmla="*/ 75917 h 1090"/>
                  <a:gd name="T100" fmla="*/ 48857 w 49"/>
                  <a:gd name="T101" fmla="*/ 48088 h 1090"/>
                  <a:gd name="T102" fmla="*/ 34166 w 49"/>
                  <a:gd name="T103" fmla="*/ 22243 h 1090"/>
                  <a:gd name="T104" fmla="*/ 16625 w 49"/>
                  <a:gd name="T105" fmla="*/ 11413 h 1090"/>
                  <a:gd name="T106" fmla="*/ 5657 w 49"/>
                  <a:gd name="T107" fmla="*/ 0 h 109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"/>
                  <a:gd name="T163" fmla="*/ 0 h 1090"/>
                  <a:gd name="T164" fmla="*/ 49 w 49"/>
                  <a:gd name="T165" fmla="*/ 1090 h 109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" h="1090">
                    <a:moveTo>
                      <a:pt x="0" y="1090"/>
                    </a:moveTo>
                    <a:lnTo>
                      <a:pt x="1" y="1090"/>
                    </a:lnTo>
                    <a:lnTo>
                      <a:pt x="2" y="1090"/>
                    </a:lnTo>
                    <a:lnTo>
                      <a:pt x="3" y="1089"/>
                    </a:lnTo>
                    <a:lnTo>
                      <a:pt x="4" y="1089"/>
                    </a:lnTo>
                    <a:lnTo>
                      <a:pt x="5" y="1088"/>
                    </a:lnTo>
                    <a:lnTo>
                      <a:pt x="6" y="1087"/>
                    </a:lnTo>
                    <a:lnTo>
                      <a:pt x="6" y="1086"/>
                    </a:lnTo>
                    <a:lnTo>
                      <a:pt x="7" y="1085"/>
                    </a:lnTo>
                    <a:lnTo>
                      <a:pt x="8" y="1084"/>
                    </a:lnTo>
                    <a:lnTo>
                      <a:pt x="8" y="1083"/>
                    </a:lnTo>
                    <a:lnTo>
                      <a:pt x="9" y="1082"/>
                    </a:lnTo>
                    <a:lnTo>
                      <a:pt x="9" y="1081"/>
                    </a:lnTo>
                    <a:lnTo>
                      <a:pt x="9" y="1080"/>
                    </a:lnTo>
                    <a:lnTo>
                      <a:pt x="10" y="1079"/>
                    </a:lnTo>
                    <a:lnTo>
                      <a:pt x="11" y="1078"/>
                    </a:lnTo>
                    <a:lnTo>
                      <a:pt x="11" y="1077"/>
                    </a:lnTo>
                    <a:lnTo>
                      <a:pt x="11" y="1076"/>
                    </a:lnTo>
                    <a:lnTo>
                      <a:pt x="12" y="1075"/>
                    </a:lnTo>
                    <a:lnTo>
                      <a:pt x="12" y="1074"/>
                    </a:lnTo>
                    <a:lnTo>
                      <a:pt x="12" y="1073"/>
                    </a:lnTo>
                    <a:lnTo>
                      <a:pt x="13" y="1071"/>
                    </a:lnTo>
                    <a:lnTo>
                      <a:pt x="14" y="1070"/>
                    </a:lnTo>
                    <a:lnTo>
                      <a:pt x="14" y="1068"/>
                    </a:lnTo>
                    <a:lnTo>
                      <a:pt x="14" y="1067"/>
                    </a:lnTo>
                    <a:lnTo>
                      <a:pt x="15" y="1065"/>
                    </a:lnTo>
                    <a:lnTo>
                      <a:pt x="15" y="1064"/>
                    </a:lnTo>
                    <a:lnTo>
                      <a:pt x="15" y="1062"/>
                    </a:lnTo>
                    <a:lnTo>
                      <a:pt x="16" y="1061"/>
                    </a:lnTo>
                    <a:lnTo>
                      <a:pt x="17" y="1059"/>
                    </a:lnTo>
                    <a:lnTo>
                      <a:pt x="17" y="1058"/>
                    </a:lnTo>
                    <a:lnTo>
                      <a:pt x="17" y="1056"/>
                    </a:lnTo>
                    <a:lnTo>
                      <a:pt x="18" y="1054"/>
                    </a:lnTo>
                    <a:lnTo>
                      <a:pt x="18" y="1052"/>
                    </a:lnTo>
                    <a:lnTo>
                      <a:pt x="18" y="1050"/>
                    </a:lnTo>
                    <a:lnTo>
                      <a:pt x="19" y="1048"/>
                    </a:lnTo>
                    <a:lnTo>
                      <a:pt x="20" y="1046"/>
                    </a:lnTo>
                    <a:lnTo>
                      <a:pt x="20" y="1044"/>
                    </a:lnTo>
                    <a:lnTo>
                      <a:pt x="20" y="1042"/>
                    </a:lnTo>
                    <a:lnTo>
                      <a:pt x="21" y="1040"/>
                    </a:lnTo>
                    <a:lnTo>
                      <a:pt x="21" y="1038"/>
                    </a:lnTo>
                    <a:lnTo>
                      <a:pt x="21" y="1035"/>
                    </a:lnTo>
                    <a:lnTo>
                      <a:pt x="22" y="1034"/>
                    </a:lnTo>
                    <a:lnTo>
                      <a:pt x="23" y="1031"/>
                    </a:lnTo>
                    <a:lnTo>
                      <a:pt x="23" y="1029"/>
                    </a:lnTo>
                    <a:lnTo>
                      <a:pt x="23" y="1026"/>
                    </a:lnTo>
                    <a:lnTo>
                      <a:pt x="24" y="1024"/>
                    </a:lnTo>
                    <a:lnTo>
                      <a:pt x="24" y="1022"/>
                    </a:lnTo>
                    <a:lnTo>
                      <a:pt x="24" y="1019"/>
                    </a:lnTo>
                    <a:lnTo>
                      <a:pt x="25" y="1016"/>
                    </a:lnTo>
                    <a:lnTo>
                      <a:pt x="25" y="1014"/>
                    </a:lnTo>
                    <a:lnTo>
                      <a:pt x="26" y="1011"/>
                    </a:lnTo>
                    <a:lnTo>
                      <a:pt x="26" y="1008"/>
                    </a:lnTo>
                    <a:lnTo>
                      <a:pt x="26" y="1005"/>
                    </a:lnTo>
                    <a:lnTo>
                      <a:pt x="27" y="1003"/>
                    </a:lnTo>
                    <a:lnTo>
                      <a:pt x="27" y="1000"/>
                    </a:lnTo>
                    <a:lnTo>
                      <a:pt x="27" y="997"/>
                    </a:lnTo>
                    <a:lnTo>
                      <a:pt x="28" y="994"/>
                    </a:lnTo>
                    <a:lnTo>
                      <a:pt x="29" y="991"/>
                    </a:lnTo>
                    <a:lnTo>
                      <a:pt x="29" y="988"/>
                    </a:lnTo>
                    <a:lnTo>
                      <a:pt x="29" y="985"/>
                    </a:lnTo>
                    <a:lnTo>
                      <a:pt x="29" y="982"/>
                    </a:lnTo>
                    <a:lnTo>
                      <a:pt x="30" y="979"/>
                    </a:lnTo>
                    <a:lnTo>
                      <a:pt x="30" y="975"/>
                    </a:lnTo>
                    <a:lnTo>
                      <a:pt x="30" y="972"/>
                    </a:lnTo>
                    <a:lnTo>
                      <a:pt x="31" y="969"/>
                    </a:lnTo>
                    <a:lnTo>
                      <a:pt x="31" y="966"/>
                    </a:lnTo>
                    <a:lnTo>
                      <a:pt x="32" y="962"/>
                    </a:lnTo>
                    <a:lnTo>
                      <a:pt x="32" y="959"/>
                    </a:lnTo>
                    <a:lnTo>
                      <a:pt x="32" y="956"/>
                    </a:lnTo>
                    <a:lnTo>
                      <a:pt x="33" y="952"/>
                    </a:lnTo>
                    <a:lnTo>
                      <a:pt x="33" y="948"/>
                    </a:lnTo>
                    <a:lnTo>
                      <a:pt x="33" y="945"/>
                    </a:lnTo>
                    <a:lnTo>
                      <a:pt x="34" y="941"/>
                    </a:lnTo>
                    <a:lnTo>
                      <a:pt x="34" y="938"/>
                    </a:lnTo>
                    <a:lnTo>
                      <a:pt x="35" y="934"/>
                    </a:lnTo>
                    <a:lnTo>
                      <a:pt x="35" y="930"/>
                    </a:lnTo>
                    <a:lnTo>
                      <a:pt x="35" y="926"/>
                    </a:lnTo>
                    <a:lnTo>
                      <a:pt x="35" y="923"/>
                    </a:lnTo>
                    <a:lnTo>
                      <a:pt x="36" y="918"/>
                    </a:lnTo>
                    <a:lnTo>
                      <a:pt x="36" y="915"/>
                    </a:lnTo>
                    <a:lnTo>
                      <a:pt x="36" y="911"/>
                    </a:lnTo>
                    <a:lnTo>
                      <a:pt x="37" y="906"/>
                    </a:lnTo>
                    <a:lnTo>
                      <a:pt x="37" y="903"/>
                    </a:lnTo>
                    <a:lnTo>
                      <a:pt x="38" y="899"/>
                    </a:lnTo>
                    <a:lnTo>
                      <a:pt x="38" y="894"/>
                    </a:lnTo>
                    <a:lnTo>
                      <a:pt x="38" y="890"/>
                    </a:lnTo>
                    <a:lnTo>
                      <a:pt x="38" y="886"/>
                    </a:lnTo>
                    <a:lnTo>
                      <a:pt x="39" y="882"/>
                    </a:lnTo>
                    <a:lnTo>
                      <a:pt x="39" y="878"/>
                    </a:lnTo>
                    <a:lnTo>
                      <a:pt x="39" y="873"/>
                    </a:lnTo>
                    <a:lnTo>
                      <a:pt x="39" y="869"/>
                    </a:lnTo>
                    <a:lnTo>
                      <a:pt x="40" y="865"/>
                    </a:lnTo>
                    <a:lnTo>
                      <a:pt x="40" y="860"/>
                    </a:lnTo>
                    <a:lnTo>
                      <a:pt x="40" y="856"/>
                    </a:lnTo>
                    <a:lnTo>
                      <a:pt x="41" y="851"/>
                    </a:lnTo>
                    <a:lnTo>
                      <a:pt x="41" y="847"/>
                    </a:lnTo>
                    <a:lnTo>
                      <a:pt x="41" y="842"/>
                    </a:lnTo>
                    <a:lnTo>
                      <a:pt x="41" y="838"/>
                    </a:lnTo>
                    <a:lnTo>
                      <a:pt x="42" y="833"/>
                    </a:lnTo>
                    <a:lnTo>
                      <a:pt x="42" y="828"/>
                    </a:lnTo>
                    <a:lnTo>
                      <a:pt x="42" y="824"/>
                    </a:lnTo>
                    <a:lnTo>
                      <a:pt x="42" y="819"/>
                    </a:lnTo>
                    <a:lnTo>
                      <a:pt x="42" y="815"/>
                    </a:lnTo>
                    <a:lnTo>
                      <a:pt x="43" y="810"/>
                    </a:lnTo>
                    <a:lnTo>
                      <a:pt x="43" y="805"/>
                    </a:lnTo>
                    <a:lnTo>
                      <a:pt x="43" y="800"/>
                    </a:lnTo>
                    <a:lnTo>
                      <a:pt x="44" y="795"/>
                    </a:lnTo>
                    <a:lnTo>
                      <a:pt x="44" y="791"/>
                    </a:lnTo>
                    <a:lnTo>
                      <a:pt x="44" y="786"/>
                    </a:lnTo>
                    <a:lnTo>
                      <a:pt x="44" y="780"/>
                    </a:lnTo>
                    <a:lnTo>
                      <a:pt x="44" y="776"/>
                    </a:lnTo>
                    <a:lnTo>
                      <a:pt x="45" y="771"/>
                    </a:lnTo>
                    <a:lnTo>
                      <a:pt x="45" y="765"/>
                    </a:lnTo>
                    <a:lnTo>
                      <a:pt x="45" y="761"/>
                    </a:lnTo>
                    <a:lnTo>
                      <a:pt x="45" y="756"/>
                    </a:lnTo>
                    <a:lnTo>
                      <a:pt x="45" y="750"/>
                    </a:lnTo>
                    <a:lnTo>
                      <a:pt x="45" y="746"/>
                    </a:lnTo>
                    <a:lnTo>
                      <a:pt x="45" y="740"/>
                    </a:lnTo>
                    <a:lnTo>
                      <a:pt x="46" y="735"/>
                    </a:lnTo>
                    <a:lnTo>
                      <a:pt x="46" y="730"/>
                    </a:lnTo>
                    <a:lnTo>
                      <a:pt x="46" y="725"/>
                    </a:lnTo>
                    <a:lnTo>
                      <a:pt x="47" y="720"/>
                    </a:lnTo>
                    <a:lnTo>
                      <a:pt x="47" y="714"/>
                    </a:lnTo>
                    <a:lnTo>
                      <a:pt x="47" y="709"/>
                    </a:lnTo>
                    <a:lnTo>
                      <a:pt x="47" y="704"/>
                    </a:lnTo>
                    <a:lnTo>
                      <a:pt x="47" y="698"/>
                    </a:lnTo>
                    <a:lnTo>
                      <a:pt x="47" y="693"/>
                    </a:lnTo>
                    <a:lnTo>
                      <a:pt x="47" y="688"/>
                    </a:lnTo>
                    <a:lnTo>
                      <a:pt x="47" y="683"/>
                    </a:lnTo>
                    <a:lnTo>
                      <a:pt x="47" y="677"/>
                    </a:lnTo>
                    <a:lnTo>
                      <a:pt x="48" y="672"/>
                    </a:lnTo>
                    <a:lnTo>
                      <a:pt x="48" y="666"/>
                    </a:lnTo>
                    <a:lnTo>
                      <a:pt x="48" y="661"/>
                    </a:lnTo>
                    <a:lnTo>
                      <a:pt x="48" y="656"/>
                    </a:lnTo>
                    <a:lnTo>
                      <a:pt x="48" y="650"/>
                    </a:lnTo>
                    <a:lnTo>
                      <a:pt x="48" y="645"/>
                    </a:lnTo>
                    <a:lnTo>
                      <a:pt x="48" y="639"/>
                    </a:lnTo>
                    <a:lnTo>
                      <a:pt x="48" y="634"/>
                    </a:lnTo>
                    <a:lnTo>
                      <a:pt x="48" y="628"/>
                    </a:lnTo>
                    <a:lnTo>
                      <a:pt x="48" y="623"/>
                    </a:lnTo>
                    <a:lnTo>
                      <a:pt x="48" y="617"/>
                    </a:lnTo>
                    <a:lnTo>
                      <a:pt x="48" y="612"/>
                    </a:lnTo>
                    <a:lnTo>
                      <a:pt x="48" y="606"/>
                    </a:lnTo>
                    <a:lnTo>
                      <a:pt x="48" y="600"/>
                    </a:lnTo>
                    <a:lnTo>
                      <a:pt x="48" y="595"/>
                    </a:lnTo>
                    <a:lnTo>
                      <a:pt x="48" y="590"/>
                    </a:lnTo>
                    <a:lnTo>
                      <a:pt x="49" y="584"/>
                    </a:lnTo>
                    <a:lnTo>
                      <a:pt x="49" y="579"/>
                    </a:lnTo>
                    <a:lnTo>
                      <a:pt x="49" y="573"/>
                    </a:lnTo>
                    <a:lnTo>
                      <a:pt x="49" y="567"/>
                    </a:lnTo>
                    <a:lnTo>
                      <a:pt x="49" y="562"/>
                    </a:lnTo>
                    <a:lnTo>
                      <a:pt x="49" y="557"/>
                    </a:lnTo>
                    <a:lnTo>
                      <a:pt x="49" y="551"/>
                    </a:lnTo>
                    <a:lnTo>
                      <a:pt x="49" y="545"/>
                    </a:lnTo>
                    <a:lnTo>
                      <a:pt x="49" y="540"/>
                    </a:lnTo>
                    <a:lnTo>
                      <a:pt x="49" y="534"/>
                    </a:lnTo>
                    <a:lnTo>
                      <a:pt x="49" y="528"/>
                    </a:lnTo>
                    <a:lnTo>
                      <a:pt x="49" y="523"/>
                    </a:lnTo>
                    <a:lnTo>
                      <a:pt x="49" y="518"/>
                    </a:lnTo>
                    <a:lnTo>
                      <a:pt x="49" y="512"/>
                    </a:lnTo>
                    <a:lnTo>
                      <a:pt x="49" y="506"/>
                    </a:lnTo>
                    <a:lnTo>
                      <a:pt x="48" y="501"/>
                    </a:lnTo>
                    <a:lnTo>
                      <a:pt x="48" y="495"/>
                    </a:lnTo>
                    <a:lnTo>
                      <a:pt x="48" y="490"/>
                    </a:lnTo>
                    <a:lnTo>
                      <a:pt x="48" y="484"/>
                    </a:lnTo>
                    <a:lnTo>
                      <a:pt x="48" y="479"/>
                    </a:lnTo>
                    <a:lnTo>
                      <a:pt x="48" y="473"/>
                    </a:lnTo>
                    <a:lnTo>
                      <a:pt x="48" y="468"/>
                    </a:lnTo>
                    <a:lnTo>
                      <a:pt x="48" y="462"/>
                    </a:lnTo>
                    <a:lnTo>
                      <a:pt x="48" y="456"/>
                    </a:lnTo>
                    <a:lnTo>
                      <a:pt x="48" y="451"/>
                    </a:lnTo>
                    <a:lnTo>
                      <a:pt x="48" y="446"/>
                    </a:lnTo>
                    <a:lnTo>
                      <a:pt x="48" y="440"/>
                    </a:lnTo>
                    <a:lnTo>
                      <a:pt x="48" y="435"/>
                    </a:lnTo>
                    <a:lnTo>
                      <a:pt x="48" y="429"/>
                    </a:lnTo>
                    <a:lnTo>
                      <a:pt x="48" y="424"/>
                    </a:lnTo>
                    <a:lnTo>
                      <a:pt x="48" y="419"/>
                    </a:lnTo>
                    <a:lnTo>
                      <a:pt x="47" y="413"/>
                    </a:lnTo>
                    <a:lnTo>
                      <a:pt x="47" y="408"/>
                    </a:lnTo>
                    <a:lnTo>
                      <a:pt x="47" y="402"/>
                    </a:lnTo>
                    <a:lnTo>
                      <a:pt x="47" y="397"/>
                    </a:lnTo>
                    <a:lnTo>
                      <a:pt x="47" y="392"/>
                    </a:lnTo>
                    <a:lnTo>
                      <a:pt x="47" y="387"/>
                    </a:lnTo>
                    <a:lnTo>
                      <a:pt x="47" y="381"/>
                    </a:lnTo>
                    <a:lnTo>
                      <a:pt x="47" y="376"/>
                    </a:lnTo>
                    <a:lnTo>
                      <a:pt x="47" y="371"/>
                    </a:lnTo>
                    <a:lnTo>
                      <a:pt x="46" y="366"/>
                    </a:lnTo>
                    <a:lnTo>
                      <a:pt x="46" y="360"/>
                    </a:lnTo>
                    <a:lnTo>
                      <a:pt x="46" y="355"/>
                    </a:lnTo>
                    <a:lnTo>
                      <a:pt x="45" y="350"/>
                    </a:lnTo>
                    <a:lnTo>
                      <a:pt x="45" y="345"/>
                    </a:lnTo>
                    <a:lnTo>
                      <a:pt x="45" y="340"/>
                    </a:lnTo>
                    <a:lnTo>
                      <a:pt x="45" y="335"/>
                    </a:lnTo>
                    <a:lnTo>
                      <a:pt x="45" y="330"/>
                    </a:lnTo>
                    <a:lnTo>
                      <a:pt x="45" y="325"/>
                    </a:lnTo>
                    <a:lnTo>
                      <a:pt x="45" y="320"/>
                    </a:lnTo>
                    <a:lnTo>
                      <a:pt x="44" y="315"/>
                    </a:lnTo>
                    <a:lnTo>
                      <a:pt x="44" y="310"/>
                    </a:lnTo>
                    <a:lnTo>
                      <a:pt x="44" y="305"/>
                    </a:lnTo>
                    <a:lnTo>
                      <a:pt x="44" y="300"/>
                    </a:lnTo>
                    <a:lnTo>
                      <a:pt x="44" y="295"/>
                    </a:lnTo>
                    <a:lnTo>
                      <a:pt x="43" y="290"/>
                    </a:lnTo>
                    <a:lnTo>
                      <a:pt x="43" y="285"/>
                    </a:lnTo>
                    <a:lnTo>
                      <a:pt x="43" y="281"/>
                    </a:lnTo>
                    <a:lnTo>
                      <a:pt x="42" y="276"/>
                    </a:lnTo>
                    <a:lnTo>
                      <a:pt x="42" y="271"/>
                    </a:lnTo>
                    <a:lnTo>
                      <a:pt x="42" y="266"/>
                    </a:lnTo>
                    <a:lnTo>
                      <a:pt x="42" y="262"/>
                    </a:lnTo>
                    <a:lnTo>
                      <a:pt x="42" y="257"/>
                    </a:lnTo>
                    <a:lnTo>
                      <a:pt x="41" y="252"/>
                    </a:lnTo>
                    <a:lnTo>
                      <a:pt x="41" y="248"/>
                    </a:lnTo>
                    <a:lnTo>
                      <a:pt x="41" y="243"/>
                    </a:lnTo>
                    <a:lnTo>
                      <a:pt x="41" y="239"/>
                    </a:lnTo>
                    <a:lnTo>
                      <a:pt x="40" y="234"/>
                    </a:lnTo>
                    <a:lnTo>
                      <a:pt x="40" y="230"/>
                    </a:lnTo>
                    <a:lnTo>
                      <a:pt x="40" y="225"/>
                    </a:lnTo>
                    <a:lnTo>
                      <a:pt x="39" y="221"/>
                    </a:lnTo>
                    <a:lnTo>
                      <a:pt x="39" y="217"/>
                    </a:lnTo>
                    <a:lnTo>
                      <a:pt x="39" y="213"/>
                    </a:lnTo>
                    <a:lnTo>
                      <a:pt x="39" y="209"/>
                    </a:lnTo>
                    <a:lnTo>
                      <a:pt x="38" y="204"/>
                    </a:lnTo>
                    <a:lnTo>
                      <a:pt x="38" y="200"/>
                    </a:lnTo>
                    <a:lnTo>
                      <a:pt x="38" y="196"/>
                    </a:lnTo>
                    <a:lnTo>
                      <a:pt x="38" y="192"/>
                    </a:lnTo>
                    <a:lnTo>
                      <a:pt x="37" y="188"/>
                    </a:lnTo>
                    <a:lnTo>
                      <a:pt x="37" y="184"/>
                    </a:lnTo>
                    <a:lnTo>
                      <a:pt x="36" y="180"/>
                    </a:lnTo>
                    <a:lnTo>
                      <a:pt x="36" y="176"/>
                    </a:lnTo>
                    <a:lnTo>
                      <a:pt x="36" y="172"/>
                    </a:lnTo>
                    <a:lnTo>
                      <a:pt x="35" y="168"/>
                    </a:lnTo>
                    <a:lnTo>
                      <a:pt x="35" y="164"/>
                    </a:lnTo>
                    <a:lnTo>
                      <a:pt x="35" y="161"/>
                    </a:lnTo>
                    <a:lnTo>
                      <a:pt x="35" y="156"/>
                    </a:lnTo>
                    <a:lnTo>
                      <a:pt x="34" y="153"/>
                    </a:lnTo>
                    <a:lnTo>
                      <a:pt x="34" y="149"/>
                    </a:lnTo>
                    <a:lnTo>
                      <a:pt x="33" y="146"/>
                    </a:lnTo>
                    <a:lnTo>
                      <a:pt x="33" y="142"/>
                    </a:lnTo>
                    <a:lnTo>
                      <a:pt x="33" y="138"/>
                    </a:lnTo>
                    <a:lnTo>
                      <a:pt x="32" y="135"/>
                    </a:lnTo>
                    <a:lnTo>
                      <a:pt x="32" y="132"/>
                    </a:lnTo>
                    <a:lnTo>
                      <a:pt x="32" y="128"/>
                    </a:lnTo>
                    <a:lnTo>
                      <a:pt x="31" y="125"/>
                    </a:lnTo>
                    <a:lnTo>
                      <a:pt x="31" y="122"/>
                    </a:lnTo>
                    <a:lnTo>
                      <a:pt x="30" y="118"/>
                    </a:lnTo>
                    <a:lnTo>
                      <a:pt x="30" y="115"/>
                    </a:lnTo>
                    <a:lnTo>
                      <a:pt x="30" y="111"/>
                    </a:lnTo>
                    <a:lnTo>
                      <a:pt x="29" y="108"/>
                    </a:lnTo>
                    <a:lnTo>
                      <a:pt x="29" y="105"/>
                    </a:lnTo>
                    <a:lnTo>
                      <a:pt x="29" y="102"/>
                    </a:lnTo>
                    <a:lnTo>
                      <a:pt x="29" y="99"/>
                    </a:lnTo>
                    <a:lnTo>
                      <a:pt x="28" y="96"/>
                    </a:lnTo>
                    <a:lnTo>
                      <a:pt x="27" y="93"/>
                    </a:lnTo>
                    <a:lnTo>
                      <a:pt x="27" y="90"/>
                    </a:lnTo>
                    <a:lnTo>
                      <a:pt x="27" y="87"/>
                    </a:lnTo>
                    <a:lnTo>
                      <a:pt x="26" y="85"/>
                    </a:lnTo>
                    <a:lnTo>
                      <a:pt x="26" y="82"/>
                    </a:lnTo>
                    <a:lnTo>
                      <a:pt x="26" y="80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4" y="72"/>
                    </a:lnTo>
                    <a:lnTo>
                      <a:pt x="24" y="69"/>
                    </a:lnTo>
                    <a:lnTo>
                      <a:pt x="24" y="66"/>
                    </a:lnTo>
                    <a:lnTo>
                      <a:pt x="23" y="64"/>
                    </a:lnTo>
                    <a:lnTo>
                      <a:pt x="23" y="62"/>
                    </a:lnTo>
                    <a:lnTo>
                      <a:pt x="23" y="59"/>
                    </a:lnTo>
                    <a:lnTo>
                      <a:pt x="22" y="57"/>
                    </a:lnTo>
                    <a:lnTo>
                      <a:pt x="21" y="55"/>
                    </a:lnTo>
                    <a:lnTo>
                      <a:pt x="21" y="53"/>
                    </a:lnTo>
                    <a:lnTo>
                      <a:pt x="21" y="50"/>
                    </a:lnTo>
                    <a:lnTo>
                      <a:pt x="20" y="48"/>
                    </a:lnTo>
                    <a:lnTo>
                      <a:pt x="20" y="46"/>
                    </a:lnTo>
                    <a:lnTo>
                      <a:pt x="20" y="44"/>
                    </a:lnTo>
                    <a:lnTo>
                      <a:pt x="19" y="42"/>
                    </a:lnTo>
                    <a:lnTo>
                      <a:pt x="18" y="41"/>
                    </a:lnTo>
                    <a:lnTo>
                      <a:pt x="18" y="38"/>
                    </a:lnTo>
                    <a:lnTo>
                      <a:pt x="18" y="36"/>
                    </a:lnTo>
                    <a:lnTo>
                      <a:pt x="17" y="35"/>
                    </a:lnTo>
                    <a:lnTo>
                      <a:pt x="17" y="33"/>
                    </a:lnTo>
                    <a:lnTo>
                      <a:pt x="17" y="32"/>
                    </a:lnTo>
                    <a:lnTo>
                      <a:pt x="16" y="30"/>
                    </a:lnTo>
                    <a:lnTo>
                      <a:pt x="15" y="28"/>
                    </a:lnTo>
                    <a:lnTo>
                      <a:pt x="15" y="27"/>
                    </a:lnTo>
                    <a:lnTo>
                      <a:pt x="15" y="25"/>
                    </a:lnTo>
                    <a:lnTo>
                      <a:pt x="14" y="24"/>
                    </a:lnTo>
                    <a:lnTo>
                      <a:pt x="14" y="22"/>
                    </a:lnTo>
                    <a:lnTo>
                      <a:pt x="14" y="21"/>
                    </a:lnTo>
                    <a:lnTo>
                      <a:pt x="13" y="20"/>
                    </a:lnTo>
                    <a:lnTo>
                      <a:pt x="12" y="18"/>
                    </a:lnTo>
                    <a:lnTo>
                      <a:pt x="12" y="17"/>
                    </a:lnTo>
                    <a:lnTo>
                      <a:pt x="12" y="15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07" name="Freeform 42"/>
              <p:cNvSpPr>
                <a:spLocks/>
              </p:cNvSpPr>
              <p:nvPr/>
            </p:nvSpPr>
            <p:spPr bwMode="auto">
              <a:xfrm>
                <a:off x="2924" y="832"/>
                <a:ext cx="546" cy="3187"/>
              </a:xfrm>
              <a:custGeom>
                <a:avLst/>
                <a:gdLst>
                  <a:gd name="T0" fmla="*/ 48644 w 186"/>
                  <a:gd name="T1" fmla="*/ 5891953 h 1088"/>
                  <a:gd name="T2" fmla="*/ 104853 w 186"/>
                  <a:gd name="T3" fmla="*/ 5880541 h 1088"/>
                  <a:gd name="T4" fmla="*/ 160019 w 186"/>
                  <a:gd name="T5" fmla="*/ 5854705 h 1088"/>
                  <a:gd name="T6" fmla="*/ 214299 w 186"/>
                  <a:gd name="T7" fmla="*/ 5821277 h 1088"/>
                  <a:gd name="T8" fmla="*/ 276376 w 186"/>
                  <a:gd name="T9" fmla="*/ 5782623 h 1088"/>
                  <a:gd name="T10" fmla="*/ 330888 w 186"/>
                  <a:gd name="T11" fmla="*/ 5728962 h 1088"/>
                  <a:gd name="T12" fmla="*/ 381451 w 186"/>
                  <a:gd name="T13" fmla="*/ 5669619 h 1088"/>
                  <a:gd name="T14" fmla="*/ 435714 w 186"/>
                  <a:gd name="T15" fmla="*/ 5605206 h 1088"/>
                  <a:gd name="T16" fmla="*/ 490226 w 186"/>
                  <a:gd name="T17" fmla="*/ 5529450 h 1088"/>
                  <a:gd name="T18" fmla="*/ 540558 w 186"/>
                  <a:gd name="T19" fmla="*/ 5442135 h 1088"/>
                  <a:gd name="T20" fmla="*/ 590012 w 186"/>
                  <a:gd name="T21" fmla="*/ 5349367 h 1088"/>
                  <a:gd name="T22" fmla="*/ 640379 w 186"/>
                  <a:gd name="T23" fmla="*/ 5245690 h 1088"/>
                  <a:gd name="T24" fmla="*/ 684032 w 186"/>
                  <a:gd name="T25" fmla="*/ 5133269 h 1088"/>
                  <a:gd name="T26" fmla="*/ 726934 w 186"/>
                  <a:gd name="T27" fmla="*/ 5018353 h 1088"/>
                  <a:gd name="T28" fmla="*/ 771660 w 186"/>
                  <a:gd name="T29" fmla="*/ 4888790 h 1088"/>
                  <a:gd name="T30" fmla="*/ 805652 w 186"/>
                  <a:gd name="T31" fmla="*/ 4759353 h 1088"/>
                  <a:gd name="T32" fmla="*/ 843291 w 186"/>
                  <a:gd name="T33" fmla="*/ 4618498 h 1088"/>
                  <a:gd name="T34" fmla="*/ 877313 w 186"/>
                  <a:gd name="T35" fmla="*/ 4472520 h 1088"/>
                  <a:gd name="T36" fmla="*/ 909161 w 186"/>
                  <a:gd name="T37" fmla="*/ 4320912 h 1088"/>
                  <a:gd name="T38" fmla="*/ 937312 w 186"/>
                  <a:gd name="T39" fmla="*/ 4157921 h 1088"/>
                  <a:gd name="T40" fmla="*/ 959727 w 186"/>
                  <a:gd name="T41" fmla="*/ 3994851 h 1088"/>
                  <a:gd name="T42" fmla="*/ 976521 w 186"/>
                  <a:gd name="T43" fmla="*/ 3826831 h 1088"/>
                  <a:gd name="T44" fmla="*/ 991730 w 186"/>
                  <a:gd name="T45" fmla="*/ 3652580 h 1088"/>
                  <a:gd name="T46" fmla="*/ 1008368 w 186"/>
                  <a:gd name="T47" fmla="*/ 3484560 h 1088"/>
                  <a:gd name="T48" fmla="*/ 1019881 w 186"/>
                  <a:gd name="T49" fmla="*/ 3307142 h 1088"/>
                  <a:gd name="T50" fmla="*/ 1025749 w 186"/>
                  <a:gd name="T51" fmla="*/ 3127059 h 1088"/>
                  <a:gd name="T52" fmla="*/ 1025749 w 186"/>
                  <a:gd name="T53" fmla="*/ 2949565 h 1088"/>
                  <a:gd name="T54" fmla="*/ 1025749 w 186"/>
                  <a:gd name="T55" fmla="*/ 2770132 h 1088"/>
                  <a:gd name="T56" fmla="*/ 1019881 w 186"/>
                  <a:gd name="T57" fmla="*/ 2590723 h 1088"/>
                  <a:gd name="T58" fmla="*/ 1008368 w 186"/>
                  <a:gd name="T59" fmla="*/ 2416894 h 1088"/>
                  <a:gd name="T60" fmla="*/ 991730 w 186"/>
                  <a:gd name="T61" fmla="*/ 2244532 h 1088"/>
                  <a:gd name="T62" fmla="*/ 976521 w 186"/>
                  <a:gd name="T63" fmla="*/ 2070700 h 1088"/>
                  <a:gd name="T64" fmla="*/ 959727 w 186"/>
                  <a:gd name="T65" fmla="*/ 1902132 h 1088"/>
                  <a:gd name="T66" fmla="*/ 937312 w 186"/>
                  <a:gd name="T67" fmla="*/ 1739036 h 1088"/>
                  <a:gd name="T68" fmla="*/ 909161 w 186"/>
                  <a:gd name="T69" fmla="*/ 1581853 h 1088"/>
                  <a:gd name="T70" fmla="*/ 877313 w 186"/>
                  <a:gd name="T71" fmla="*/ 1425037 h 1088"/>
                  <a:gd name="T72" fmla="*/ 843291 w 186"/>
                  <a:gd name="T73" fmla="*/ 1278614 h 1088"/>
                  <a:gd name="T74" fmla="*/ 805652 w 186"/>
                  <a:gd name="T75" fmla="*/ 1143439 h 1088"/>
                  <a:gd name="T76" fmla="*/ 771660 w 186"/>
                  <a:gd name="T77" fmla="*/ 1008193 h 1088"/>
                  <a:gd name="T78" fmla="*/ 726934 w 186"/>
                  <a:gd name="T79" fmla="*/ 882447 h 1088"/>
                  <a:gd name="T80" fmla="*/ 684032 w 186"/>
                  <a:gd name="T81" fmla="*/ 764271 h 1088"/>
                  <a:gd name="T82" fmla="*/ 640379 w 186"/>
                  <a:gd name="T83" fmla="*/ 655163 h 1088"/>
                  <a:gd name="T84" fmla="*/ 590012 w 186"/>
                  <a:gd name="T85" fmla="*/ 547745 h 1088"/>
                  <a:gd name="T86" fmla="*/ 540558 w 186"/>
                  <a:gd name="T87" fmla="*/ 455498 h 1088"/>
                  <a:gd name="T88" fmla="*/ 490226 w 186"/>
                  <a:gd name="T89" fmla="*/ 368339 h 1088"/>
                  <a:gd name="T90" fmla="*/ 435714 w 186"/>
                  <a:gd name="T91" fmla="*/ 292437 h 1088"/>
                  <a:gd name="T92" fmla="*/ 381451 w 186"/>
                  <a:gd name="T93" fmla="*/ 227484 h 1088"/>
                  <a:gd name="T94" fmla="*/ 330888 w 186"/>
                  <a:gd name="T95" fmla="*/ 168674 h 1088"/>
                  <a:gd name="T96" fmla="*/ 276376 w 186"/>
                  <a:gd name="T97" fmla="*/ 118150 h 1088"/>
                  <a:gd name="T98" fmla="*/ 214299 w 186"/>
                  <a:gd name="T99" fmla="*/ 75902 h 1088"/>
                  <a:gd name="T100" fmla="*/ 160019 w 186"/>
                  <a:gd name="T101" fmla="*/ 42251 h 1088"/>
                  <a:gd name="T102" fmla="*/ 104853 w 186"/>
                  <a:gd name="T103" fmla="*/ 22242 h 1088"/>
                  <a:gd name="T104" fmla="*/ 48644 w 186"/>
                  <a:gd name="T105" fmla="*/ 5604 h 108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86"/>
                  <a:gd name="T160" fmla="*/ 0 h 1088"/>
                  <a:gd name="T161" fmla="*/ 186 w 186"/>
                  <a:gd name="T162" fmla="*/ 1088 h 108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86" h="1088">
                    <a:moveTo>
                      <a:pt x="0" y="1088"/>
                    </a:moveTo>
                    <a:lnTo>
                      <a:pt x="2" y="1088"/>
                    </a:lnTo>
                    <a:lnTo>
                      <a:pt x="4" y="1088"/>
                    </a:lnTo>
                    <a:lnTo>
                      <a:pt x="6" y="1088"/>
                    </a:lnTo>
                    <a:lnTo>
                      <a:pt x="7" y="1088"/>
                    </a:lnTo>
                    <a:lnTo>
                      <a:pt x="9" y="1087"/>
                    </a:lnTo>
                    <a:lnTo>
                      <a:pt x="11" y="1087"/>
                    </a:lnTo>
                    <a:lnTo>
                      <a:pt x="12" y="1087"/>
                    </a:lnTo>
                    <a:lnTo>
                      <a:pt x="14" y="1086"/>
                    </a:lnTo>
                    <a:lnTo>
                      <a:pt x="16" y="1085"/>
                    </a:lnTo>
                    <a:lnTo>
                      <a:pt x="17" y="1085"/>
                    </a:lnTo>
                    <a:lnTo>
                      <a:pt x="19" y="1085"/>
                    </a:lnTo>
                    <a:lnTo>
                      <a:pt x="21" y="1084"/>
                    </a:lnTo>
                    <a:lnTo>
                      <a:pt x="23" y="1083"/>
                    </a:lnTo>
                    <a:lnTo>
                      <a:pt x="24" y="1082"/>
                    </a:lnTo>
                    <a:lnTo>
                      <a:pt x="26" y="1082"/>
                    </a:lnTo>
                    <a:lnTo>
                      <a:pt x="27" y="1081"/>
                    </a:lnTo>
                    <a:lnTo>
                      <a:pt x="29" y="1080"/>
                    </a:lnTo>
                    <a:lnTo>
                      <a:pt x="31" y="1079"/>
                    </a:lnTo>
                    <a:lnTo>
                      <a:pt x="33" y="1078"/>
                    </a:lnTo>
                    <a:lnTo>
                      <a:pt x="35" y="1078"/>
                    </a:lnTo>
                    <a:lnTo>
                      <a:pt x="36" y="1076"/>
                    </a:lnTo>
                    <a:lnTo>
                      <a:pt x="38" y="1075"/>
                    </a:lnTo>
                    <a:lnTo>
                      <a:pt x="39" y="1074"/>
                    </a:lnTo>
                    <a:lnTo>
                      <a:pt x="41" y="1073"/>
                    </a:lnTo>
                    <a:lnTo>
                      <a:pt x="43" y="1072"/>
                    </a:lnTo>
                    <a:lnTo>
                      <a:pt x="45" y="1070"/>
                    </a:lnTo>
                    <a:lnTo>
                      <a:pt x="46" y="1069"/>
                    </a:lnTo>
                    <a:lnTo>
                      <a:pt x="48" y="1068"/>
                    </a:lnTo>
                    <a:lnTo>
                      <a:pt x="50" y="1067"/>
                    </a:lnTo>
                    <a:lnTo>
                      <a:pt x="51" y="1065"/>
                    </a:lnTo>
                    <a:lnTo>
                      <a:pt x="53" y="1064"/>
                    </a:lnTo>
                    <a:lnTo>
                      <a:pt x="54" y="1062"/>
                    </a:lnTo>
                    <a:lnTo>
                      <a:pt x="56" y="1061"/>
                    </a:lnTo>
                    <a:lnTo>
                      <a:pt x="58" y="1059"/>
                    </a:lnTo>
                    <a:lnTo>
                      <a:pt x="60" y="1057"/>
                    </a:lnTo>
                    <a:lnTo>
                      <a:pt x="61" y="1056"/>
                    </a:lnTo>
                    <a:lnTo>
                      <a:pt x="63" y="1054"/>
                    </a:lnTo>
                    <a:lnTo>
                      <a:pt x="65" y="1052"/>
                    </a:lnTo>
                    <a:lnTo>
                      <a:pt x="66" y="1051"/>
                    </a:lnTo>
                    <a:lnTo>
                      <a:pt x="68" y="1049"/>
                    </a:lnTo>
                    <a:lnTo>
                      <a:pt x="69" y="1046"/>
                    </a:lnTo>
                    <a:lnTo>
                      <a:pt x="71" y="1045"/>
                    </a:lnTo>
                    <a:lnTo>
                      <a:pt x="73" y="1043"/>
                    </a:lnTo>
                    <a:lnTo>
                      <a:pt x="74" y="1040"/>
                    </a:lnTo>
                    <a:lnTo>
                      <a:pt x="76" y="1039"/>
                    </a:lnTo>
                    <a:lnTo>
                      <a:pt x="78" y="1036"/>
                    </a:lnTo>
                    <a:lnTo>
                      <a:pt x="79" y="1034"/>
                    </a:lnTo>
                    <a:lnTo>
                      <a:pt x="81" y="1032"/>
                    </a:lnTo>
                    <a:lnTo>
                      <a:pt x="83" y="1030"/>
                    </a:lnTo>
                    <a:lnTo>
                      <a:pt x="84" y="1027"/>
                    </a:lnTo>
                    <a:lnTo>
                      <a:pt x="86" y="1025"/>
                    </a:lnTo>
                    <a:lnTo>
                      <a:pt x="87" y="1022"/>
                    </a:lnTo>
                    <a:lnTo>
                      <a:pt x="89" y="1020"/>
                    </a:lnTo>
                    <a:lnTo>
                      <a:pt x="90" y="1018"/>
                    </a:lnTo>
                    <a:lnTo>
                      <a:pt x="92" y="1015"/>
                    </a:lnTo>
                    <a:lnTo>
                      <a:pt x="93" y="1012"/>
                    </a:lnTo>
                    <a:lnTo>
                      <a:pt x="95" y="1010"/>
                    </a:lnTo>
                    <a:lnTo>
                      <a:pt x="96" y="1007"/>
                    </a:lnTo>
                    <a:lnTo>
                      <a:pt x="98" y="1004"/>
                    </a:lnTo>
                    <a:lnTo>
                      <a:pt x="99" y="1001"/>
                    </a:lnTo>
                    <a:lnTo>
                      <a:pt x="101" y="998"/>
                    </a:lnTo>
                    <a:lnTo>
                      <a:pt x="102" y="996"/>
                    </a:lnTo>
                    <a:lnTo>
                      <a:pt x="104" y="993"/>
                    </a:lnTo>
                    <a:lnTo>
                      <a:pt x="105" y="990"/>
                    </a:lnTo>
                    <a:lnTo>
                      <a:pt x="107" y="987"/>
                    </a:lnTo>
                    <a:lnTo>
                      <a:pt x="108" y="984"/>
                    </a:lnTo>
                    <a:lnTo>
                      <a:pt x="110" y="981"/>
                    </a:lnTo>
                    <a:lnTo>
                      <a:pt x="111" y="978"/>
                    </a:lnTo>
                    <a:lnTo>
                      <a:pt x="113" y="974"/>
                    </a:lnTo>
                    <a:lnTo>
                      <a:pt x="114" y="971"/>
                    </a:lnTo>
                    <a:lnTo>
                      <a:pt x="116" y="968"/>
                    </a:lnTo>
                    <a:lnTo>
                      <a:pt x="117" y="965"/>
                    </a:lnTo>
                    <a:lnTo>
                      <a:pt x="119" y="961"/>
                    </a:lnTo>
                    <a:lnTo>
                      <a:pt x="120" y="958"/>
                    </a:lnTo>
                    <a:lnTo>
                      <a:pt x="121" y="955"/>
                    </a:lnTo>
                    <a:lnTo>
                      <a:pt x="123" y="951"/>
                    </a:lnTo>
                    <a:lnTo>
                      <a:pt x="124" y="947"/>
                    </a:lnTo>
                    <a:lnTo>
                      <a:pt x="125" y="944"/>
                    </a:lnTo>
                    <a:lnTo>
                      <a:pt x="126" y="941"/>
                    </a:lnTo>
                    <a:lnTo>
                      <a:pt x="128" y="937"/>
                    </a:lnTo>
                    <a:lnTo>
                      <a:pt x="129" y="933"/>
                    </a:lnTo>
                    <a:lnTo>
                      <a:pt x="131" y="929"/>
                    </a:lnTo>
                    <a:lnTo>
                      <a:pt x="132" y="926"/>
                    </a:lnTo>
                    <a:lnTo>
                      <a:pt x="133" y="922"/>
                    </a:lnTo>
                    <a:lnTo>
                      <a:pt x="134" y="918"/>
                    </a:lnTo>
                    <a:lnTo>
                      <a:pt x="136" y="914"/>
                    </a:lnTo>
                    <a:lnTo>
                      <a:pt x="137" y="910"/>
                    </a:lnTo>
                    <a:lnTo>
                      <a:pt x="138" y="907"/>
                    </a:lnTo>
                    <a:lnTo>
                      <a:pt x="140" y="902"/>
                    </a:lnTo>
                    <a:lnTo>
                      <a:pt x="141" y="898"/>
                    </a:lnTo>
                    <a:lnTo>
                      <a:pt x="142" y="895"/>
                    </a:lnTo>
                    <a:lnTo>
                      <a:pt x="143" y="890"/>
                    </a:lnTo>
                    <a:lnTo>
                      <a:pt x="144" y="886"/>
                    </a:lnTo>
                    <a:lnTo>
                      <a:pt x="146" y="882"/>
                    </a:lnTo>
                    <a:lnTo>
                      <a:pt x="146" y="878"/>
                    </a:lnTo>
                    <a:lnTo>
                      <a:pt x="147" y="874"/>
                    </a:lnTo>
                    <a:lnTo>
                      <a:pt x="149" y="869"/>
                    </a:lnTo>
                    <a:lnTo>
                      <a:pt x="150" y="865"/>
                    </a:lnTo>
                    <a:lnTo>
                      <a:pt x="151" y="860"/>
                    </a:lnTo>
                    <a:lnTo>
                      <a:pt x="152" y="856"/>
                    </a:lnTo>
                    <a:lnTo>
                      <a:pt x="153" y="852"/>
                    </a:lnTo>
                    <a:lnTo>
                      <a:pt x="154" y="847"/>
                    </a:lnTo>
                    <a:lnTo>
                      <a:pt x="155" y="843"/>
                    </a:lnTo>
                    <a:lnTo>
                      <a:pt x="156" y="838"/>
                    </a:lnTo>
                    <a:lnTo>
                      <a:pt x="157" y="834"/>
                    </a:lnTo>
                    <a:lnTo>
                      <a:pt x="158" y="829"/>
                    </a:lnTo>
                    <a:lnTo>
                      <a:pt x="159" y="825"/>
                    </a:lnTo>
                    <a:lnTo>
                      <a:pt x="160" y="820"/>
                    </a:lnTo>
                    <a:lnTo>
                      <a:pt x="161" y="815"/>
                    </a:lnTo>
                    <a:lnTo>
                      <a:pt x="162" y="811"/>
                    </a:lnTo>
                    <a:lnTo>
                      <a:pt x="163" y="806"/>
                    </a:lnTo>
                    <a:lnTo>
                      <a:pt x="164" y="802"/>
                    </a:lnTo>
                    <a:lnTo>
                      <a:pt x="165" y="797"/>
                    </a:lnTo>
                    <a:lnTo>
                      <a:pt x="165" y="792"/>
                    </a:lnTo>
                    <a:lnTo>
                      <a:pt x="166" y="787"/>
                    </a:lnTo>
                    <a:lnTo>
                      <a:pt x="167" y="782"/>
                    </a:lnTo>
                    <a:lnTo>
                      <a:pt x="168" y="777"/>
                    </a:lnTo>
                    <a:lnTo>
                      <a:pt x="168" y="772"/>
                    </a:lnTo>
                    <a:lnTo>
                      <a:pt x="170" y="767"/>
                    </a:lnTo>
                    <a:lnTo>
                      <a:pt x="170" y="763"/>
                    </a:lnTo>
                    <a:lnTo>
                      <a:pt x="171" y="757"/>
                    </a:lnTo>
                    <a:lnTo>
                      <a:pt x="172" y="752"/>
                    </a:lnTo>
                    <a:lnTo>
                      <a:pt x="173" y="747"/>
                    </a:lnTo>
                    <a:lnTo>
                      <a:pt x="173" y="742"/>
                    </a:lnTo>
                    <a:lnTo>
                      <a:pt x="174" y="737"/>
                    </a:lnTo>
                    <a:lnTo>
                      <a:pt x="174" y="732"/>
                    </a:lnTo>
                    <a:lnTo>
                      <a:pt x="175" y="727"/>
                    </a:lnTo>
                    <a:lnTo>
                      <a:pt x="176" y="722"/>
                    </a:lnTo>
                    <a:lnTo>
                      <a:pt x="176" y="716"/>
                    </a:lnTo>
                    <a:lnTo>
                      <a:pt x="177" y="712"/>
                    </a:lnTo>
                    <a:lnTo>
                      <a:pt x="177" y="706"/>
                    </a:lnTo>
                    <a:lnTo>
                      <a:pt x="178" y="701"/>
                    </a:lnTo>
                    <a:lnTo>
                      <a:pt x="179" y="696"/>
                    </a:lnTo>
                    <a:lnTo>
                      <a:pt x="179" y="691"/>
                    </a:lnTo>
                    <a:lnTo>
                      <a:pt x="180" y="685"/>
                    </a:lnTo>
                    <a:lnTo>
                      <a:pt x="180" y="680"/>
                    </a:lnTo>
                    <a:lnTo>
                      <a:pt x="180" y="674"/>
                    </a:lnTo>
                    <a:lnTo>
                      <a:pt x="181" y="670"/>
                    </a:lnTo>
                    <a:lnTo>
                      <a:pt x="182" y="664"/>
                    </a:lnTo>
                    <a:lnTo>
                      <a:pt x="182" y="659"/>
                    </a:lnTo>
                    <a:lnTo>
                      <a:pt x="182" y="653"/>
                    </a:lnTo>
                    <a:lnTo>
                      <a:pt x="183" y="648"/>
                    </a:lnTo>
                    <a:lnTo>
                      <a:pt x="183" y="643"/>
                    </a:lnTo>
                    <a:lnTo>
                      <a:pt x="183" y="637"/>
                    </a:lnTo>
                    <a:lnTo>
                      <a:pt x="183" y="632"/>
                    </a:lnTo>
                    <a:lnTo>
                      <a:pt x="184" y="626"/>
                    </a:lnTo>
                    <a:lnTo>
                      <a:pt x="184" y="621"/>
                    </a:lnTo>
                    <a:lnTo>
                      <a:pt x="185" y="616"/>
                    </a:lnTo>
                    <a:lnTo>
                      <a:pt x="185" y="610"/>
                    </a:lnTo>
                    <a:lnTo>
                      <a:pt x="185" y="605"/>
                    </a:lnTo>
                    <a:lnTo>
                      <a:pt x="185" y="599"/>
                    </a:lnTo>
                    <a:lnTo>
                      <a:pt x="185" y="593"/>
                    </a:lnTo>
                    <a:lnTo>
                      <a:pt x="185" y="588"/>
                    </a:lnTo>
                    <a:lnTo>
                      <a:pt x="185" y="583"/>
                    </a:lnTo>
                    <a:lnTo>
                      <a:pt x="186" y="577"/>
                    </a:lnTo>
                    <a:lnTo>
                      <a:pt x="186" y="572"/>
                    </a:lnTo>
                    <a:lnTo>
                      <a:pt x="186" y="566"/>
                    </a:lnTo>
                    <a:lnTo>
                      <a:pt x="186" y="560"/>
                    </a:lnTo>
                    <a:lnTo>
                      <a:pt x="186" y="555"/>
                    </a:lnTo>
                    <a:lnTo>
                      <a:pt x="186" y="550"/>
                    </a:lnTo>
                    <a:lnTo>
                      <a:pt x="186" y="544"/>
                    </a:lnTo>
                    <a:lnTo>
                      <a:pt x="186" y="539"/>
                    </a:lnTo>
                    <a:lnTo>
                      <a:pt x="186" y="533"/>
                    </a:lnTo>
                    <a:lnTo>
                      <a:pt x="186" y="528"/>
                    </a:lnTo>
                    <a:lnTo>
                      <a:pt x="186" y="522"/>
                    </a:lnTo>
                    <a:lnTo>
                      <a:pt x="186" y="517"/>
                    </a:lnTo>
                    <a:lnTo>
                      <a:pt x="186" y="511"/>
                    </a:lnTo>
                    <a:lnTo>
                      <a:pt x="185" y="506"/>
                    </a:lnTo>
                    <a:lnTo>
                      <a:pt x="185" y="500"/>
                    </a:lnTo>
                    <a:lnTo>
                      <a:pt x="185" y="495"/>
                    </a:lnTo>
                    <a:lnTo>
                      <a:pt x="185" y="490"/>
                    </a:lnTo>
                    <a:lnTo>
                      <a:pt x="185" y="484"/>
                    </a:lnTo>
                    <a:lnTo>
                      <a:pt x="185" y="478"/>
                    </a:lnTo>
                    <a:lnTo>
                      <a:pt x="185" y="473"/>
                    </a:lnTo>
                    <a:lnTo>
                      <a:pt x="184" y="467"/>
                    </a:lnTo>
                    <a:lnTo>
                      <a:pt x="184" y="462"/>
                    </a:lnTo>
                    <a:lnTo>
                      <a:pt x="183" y="457"/>
                    </a:lnTo>
                    <a:lnTo>
                      <a:pt x="183" y="451"/>
                    </a:lnTo>
                    <a:lnTo>
                      <a:pt x="183" y="446"/>
                    </a:lnTo>
                    <a:lnTo>
                      <a:pt x="183" y="440"/>
                    </a:lnTo>
                    <a:lnTo>
                      <a:pt x="182" y="435"/>
                    </a:lnTo>
                    <a:lnTo>
                      <a:pt x="182" y="430"/>
                    </a:lnTo>
                    <a:lnTo>
                      <a:pt x="182" y="424"/>
                    </a:lnTo>
                    <a:lnTo>
                      <a:pt x="181" y="419"/>
                    </a:lnTo>
                    <a:lnTo>
                      <a:pt x="180" y="414"/>
                    </a:lnTo>
                    <a:lnTo>
                      <a:pt x="180" y="409"/>
                    </a:lnTo>
                    <a:lnTo>
                      <a:pt x="180" y="403"/>
                    </a:lnTo>
                    <a:lnTo>
                      <a:pt x="179" y="398"/>
                    </a:lnTo>
                    <a:lnTo>
                      <a:pt x="179" y="392"/>
                    </a:lnTo>
                    <a:lnTo>
                      <a:pt x="178" y="388"/>
                    </a:lnTo>
                    <a:lnTo>
                      <a:pt x="177" y="382"/>
                    </a:lnTo>
                    <a:lnTo>
                      <a:pt x="177" y="377"/>
                    </a:lnTo>
                    <a:lnTo>
                      <a:pt x="176" y="372"/>
                    </a:lnTo>
                    <a:lnTo>
                      <a:pt x="176" y="367"/>
                    </a:lnTo>
                    <a:lnTo>
                      <a:pt x="175" y="361"/>
                    </a:lnTo>
                    <a:lnTo>
                      <a:pt x="174" y="356"/>
                    </a:lnTo>
                    <a:lnTo>
                      <a:pt x="174" y="351"/>
                    </a:lnTo>
                    <a:lnTo>
                      <a:pt x="173" y="346"/>
                    </a:lnTo>
                    <a:lnTo>
                      <a:pt x="173" y="341"/>
                    </a:lnTo>
                    <a:lnTo>
                      <a:pt x="172" y="336"/>
                    </a:lnTo>
                    <a:lnTo>
                      <a:pt x="171" y="331"/>
                    </a:lnTo>
                    <a:lnTo>
                      <a:pt x="170" y="326"/>
                    </a:lnTo>
                    <a:lnTo>
                      <a:pt x="170" y="321"/>
                    </a:lnTo>
                    <a:lnTo>
                      <a:pt x="168" y="316"/>
                    </a:lnTo>
                    <a:lnTo>
                      <a:pt x="168" y="311"/>
                    </a:lnTo>
                    <a:lnTo>
                      <a:pt x="167" y="307"/>
                    </a:lnTo>
                    <a:lnTo>
                      <a:pt x="166" y="302"/>
                    </a:lnTo>
                    <a:lnTo>
                      <a:pt x="165" y="296"/>
                    </a:lnTo>
                    <a:lnTo>
                      <a:pt x="165" y="292"/>
                    </a:lnTo>
                    <a:lnTo>
                      <a:pt x="164" y="287"/>
                    </a:lnTo>
                    <a:lnTo>
                      <a:pt x="163" y="283"/>
                    </a:lnTo>
                    <a:lnTo>
                      <a:pt x="162" y="278"/>
                    </a:lnTo>
                    <a:lnTo>
                      <a:pt x="161" y="273"/>
                    </a:lnTo>
                    <a:lnTo>
                      <a:pt x="160" y="268"/>
                    </a:lnTo>
                    <a:lnTo>
                      <a:pt x="159" y="263"/>
                    </a:lnTo>
                    <a:lnTo>
                      <a:pt x="158" y="259"/>
                    </a:lnTo>
                    <a:lnTo>
                      <a:pt x="157" y="254"/>
                    </a:lnTo>
                    <a:lnTo>
                      <a:pt x="156" y="250"/>
                    </a:lnTo>
                    <a:lnTo>
                      <a:pt x="155" y="245"/>
                    </a:lnTo>
                    <a:lnTo>
                      <a:pt x="154" y="241"/>
                    </a:lnTo>
                    <a:lnTo>
                      <a:pt x="153" y="236"/>
                    </a:lnTo>
                    <a:lnTo>
                      <a:pt x="152" y="232"/>
                    </a:lnTo>
                    <a:lnTo>
                      <a:pt x="151" y="228"/>
                    </a:lnTo>
                    <a:lnTo>
                      <a:pt x="150" y="223"/>
                    </a:lnTo>
                    <a:lnTo>
                      <a:pt x="149" y="219"/>
                    </a:lnTo>
                    <a:lnTo>
                      <a:pt x="147" y="215"/>
                    </a:lnTo>
                    <a:lnTo>
                      <a:pt x="146" y="211"/>
                    </a:lnTo>
                    <a:lnTo>
                      <a:pt x="146" y="206"/>
                    </a:lnTo>
                    <a:lnTo>
                      <a:pt x="144" y="202"/>
                    </a:lnTo>
                    <a:lnTo>
                      <a:pt x="143" y="198"/>
                    </a:lnTo>
                    <a:lnTo>
                      <a:pt x="142" y="194"/>
                    </a:lnTo>
                    <a:lnTo>
                      <a:pt x="141" y="190"/>
                    </a:lnTo>
                    <a:lnTo>
                      <a:pt x="140" y="186"/>
                    </a:lnTo>
                    <a:lnTo>
                      <a:pt x="138" y="182"/>
                    </a:lnTo>
                    <a:lnTo>
                      <a:pt x="137" y="178"/>
                    </a:lnTo>
                    <a:lnTo>
                      <a:pt x="136" y="174"/>
                    </a:lnTo>
                    <a:lnTo>
                      <a:pt x="134" y="170"/>
                    </a:lnTo>
                    <a:lnTo>
                      <a:pt x="133" y="166"/>
                    </a:lnTo>
                    <a:lnTo>
                      <a:pt x="132" y="163"/>
                    </a:lnTo>
                    <a:lnTo>
                      <a:pt x="131" y="159"/>
                    </a:lnTo>
                    <a:lnTo>
                      <a:pt x="129" y="155"/>
                    </a:lnTo>
                    <a:lnTo>
                      <a:pt x="128" y="151"/>
                    </a:lnTo>
                    <a:lnTo>
                      <a:pt x="126" y="148"/>
                    </a:lnTo>
                    <a:lnTo>
                      <a:pt x="125" y="144"/>
                    </a:lnTo>
                    <a:lnTo>
                      <a:pt x="124" y="141"/>
                    </a:lnTo>
                    <a:lnTo>
                      <a:pt x="123" y="137"/>
                    </a:lnTo>
                    <a:lnTo>
                      <a:pt x="121" y="134"/>
                    </a:lnTo>
                    <a:lnTo>
                      <a:pt x="120" y="130"/>
                    </a:lnTo>
                    <a:lnTo>
                      <a:pt x="119" y="127"/>
                    </a:lnTo>
                    <a:lnTo>
                      <a:pt x="117" y="124"/>
                    </a:lnTo>
                    <a:lnTo>
                      <a:pt x="116" y="121"/>
                    </a:lnTo>
                    <a:lnTo>
                      <a:pt x="114" y="117"/>
                    </a:lnTo>
                    <a:lnTo>
                      <a:pt x="113" y="114"/>
                    </a:lnTo>
                    <a:lnTo>
                      <a:pt x="111" y="110"/>
                    </a:lnTo>
                    <a:lnTo>
                      <a:pt x="110" y="107"/>
                    </a:lnTo>
                    <a:lnTo>
                      <a:pt x="108" y="104"/>
                    </a:lnTo>
                    <a:lnTo>
                      <a:pt x="107" y="101"/>
                    </a:lnTo>
                    <a:lnTo>
                      <a:pt x="105" y="98"/>
                    </a:lnTo>
                    <a:lnTo>
                      <a:pt x="104" y="95"/>
                    </a:lnTo>
                    <a:lnTo>
                      <a:pt x="102" y="92"/>
                    </a:lnTo>
                    <a:lnTo>
                      <a:pt x="101" y="90"/>
                    </a:lnTo>
                    <a:lnTo>
                      <a:pt x="99" y="87"/>
                    </a:lnTo>
                    <a:lnTo>
                      <a:pt x="98" y="84"/>
                    </a:lnTo>
                    <a:lnTo>
                      <a:pt x="96" y="82"/>
                    </a:lnTo>
                    <a:lnTo>
                      <a:pt x="95" y="79"/>
                    </a:lnTo>
                    <a:lnTo>
                      <a:pt x="93" y="76"/>
                    </a:lnTo>
                    <a:lnTo>
                      <a:pt x="92" y="73"/>
                    </a:lnTo>
                    <a:lnTo>
                      <a:pt x="90" y="71"/>
                    </a:lnTo>
                    <a:lnTo>
                      <a:pt x="89" y="68"/>
                    </a:lnTo>
                    <a:lnTo>
                      <a:pt x="87" y="66"/>
                    </a:lnTo>
                    <a:lnTo>
                      <a:pt x="86" y="64"/>
                    </a:lnTo>
                    <a:lnTo>
                      <a:pt x="84" y="61"/>
                    </a:lnTo>
                    <a:lnTo>
                      <a:pt x="83" y="59"/>
                    </a:lnTo>
                    <a:lnTo>
                      <a:pt x="81" y="56"/>
                    </a:lnTo>
                    <a:lnTo>
                      <a:pt x="79" y="54"/>
                    </a:lnTo>
                    <a:lnTo>
                      <a:pt x="78" y="52"/>
                    </a:lnTo>
                    <a:lnTo>
                      <a:pt x="76" y="50"/>
                    </a:lnTo>
                    <a:lnTo>
                      <a:pt x="74" y="48"/>
                    </a:lnTo>
                    <a:lnTo>
                      <a:pt x="73" y="46"/>
                    </a:lnTo>
                    <a:lnTo>
                      <a:pt x="71" y="44"/>
                    </a:lnTo>
                    <a:lnTo>
                      <a:pt x="69" y="42"/>
                    </a:lnTo>
                    <a:lnTo>
                      <a:pt x="68" y="40"/>
                    </a:lnTo>
                    <a:lnTo>
                      <a:pt x="66" y="38"/>
                    </a:lnTo>
                    <a:lnTo>
                      <a:pt x="65" y="36"/>
                    </a:lnTo>
                    <a:lnTo>
                      <a:pt x="63" y="34"/>
                    </a:lnTo>
                    <a:lnTo>
                      <a:pt x="61" y="32"/>
                    </a:lnTo>
                    <a:lnTo>
                      <a:pt x="60" y="31"/>
                    </a:lnTo>
                    <a:lnTo>
                      <a:pt x="58" y="29"/>
                    </a:lnTo>
                    <a:lnTo>
                      <a:pt x="56" y="28"/>
                    </a:lnTo>
                    <a:lnTo>
                      <a:pt x="54" y="26"/>
                    </a:lnTo>
                    <a:lnTo>
                      <a:pt x="53" y="25"/>
                    </a:lnTo>
                    <a:lnTo>
                      <a:pt x="51" y="23"/>
                    </a:lnTo>
                    <a:lnTo>
                      <a:pt x="50" y="22"/>
                    </a:lnTo>
                    <a:lnTo>
                      <a:pt x="48" y="20"/>
                    </a:lnTo>
                    <a:lnTo>
                      <a:pt x="46" y="19"/>
                    </a:lnTo>
                    <a:lnTo>
                      <a:pt x="45" y="18"/>
                    </a:lnTo>
                    <a:lnTo>
                      <a:pt x="43" y="17"/>
                    </a:lnTo>
                    <a:lnTo>
                      <a:pt x="41" y="16"/>
                    </a:lnTo>
                    <a:lnTo>
                      <a:pt x="39" y="14"/>
                    </a:lnTo>
                    <a:lnTo>
                      <a:pt x="38" y="13"/>
                    </a:lnTo>
                    <a:lnTo>
                      <a:pt x="36" y="12"/>
                    </a:lnTo>
                    <a:lnTo>
                      <a:pt x="35" y="11"/>
                    </a:lnTo>
                    <a:lnTo>
                      <a:pt x="33" y="10"/>
                    </a:lnTo>
                    <a:lnTo>
                      <a:pt x="31" y="9"/>
                    </a:lnTo>
                    <a:lnTo>
                      <a:pt x="29" y="8"/>
                    </a:lnTo>
                    <a:lnTo>
                      <a:pt x="27" y="7"/>
                    </a:lnTo>
                    <a:lnTo>
                      <a:pt x="26" y="7"/>
                    </a:lnTo>
                    <a:lnTo>
                      <a:pt x="24" y="6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08" name="Freeform 43"/>
              <p:cNvSpPr>
                <a:spLocks/>
              </p:cNvSpPr>
              <p:nvPr/>
            </p:nvSpPr>
            <p:spPr bwMode="auto">
              <a:xfrm>
                <a:off x="3012" y="838"/>
                <a:ext cx="862" cy="3175"/>
              </a:xfrm>
              <a:custGeom>
                <a:avLst/>
                <a:gdLst>
                  <a:gd name="T0" fmla="*/ 59789 w 294"/>
                  <a:gd name="T1" fmla="*/ 5860510 h 1084"/>
                  <a:gd name="T2" fmla="*/ 141746 w 294"/>
                  <a:gd name="T3" fmla="*/ 5844073 h 1084"/>
                  <a:gd name="T4" fmla="*/ 212102 w 294"/>
                  <a:gd name="T5" fmla="*/ 5823192 h 1084"/>
                  <a:gd name="T6" fmla="*/ 294264 w 294"/>
                  <a:gd name="T7" fmla="*/ 5795352 h 1084"/>
                  <a:gd name="T8" fmla="*/ 370311 w 294"/>
                  <a:gd name="T9" fmla="*/ 5756807 h 1084"/>
                  <a:gd name="T10" fmla="*/ 441558 w 294"/>
                  <a:gd name="T11" fmla="*/ 5719720 h 1084"/>
                  <a:gd name="T12" fmla="*/ 519595 w 294"/>
                  <a:gd name="T13" fmla="*/ 5671644 h 1084"/>
                  <a:gd name="T14" fmla="*/ 590241 w 294"/>
                  <a:gd name="T15" fmla="*/ 5616020 h 1084"/>
                  <a:gd name="T16" fmla="*/ 667162 w 294"/>
                  <a:gd name="T17" fmla="*/ 5557418 h 1084"/>
                  <a:gd name="T18" fmla="*/ 737508 w 294"/>
                  <a:gd name="T19" fmla="*/ 5492289 h 1084"/>
                  <a:gd name="T20" fmla="*/ 802997 w 294"/>
                  <a:gd name="T21" fmla="*/ 5427817 h 1084"/>
                  <a:gd name="T22" fmla="*/ 873417 w 294"/>
                  <a:gd name="T23" fmla="*/ 5346353 h 1084"/>
                  <a:gd name="T24" fmla="*/ 938821 w 294"/>
                  <a:gd name="T25" fmla="*/ 5265095 h 1084"/>
                  <a:gd name="T26" fmla="*/ 999940 w 294"/>
                  <a:gd name="T27" fmla="*/ 5177821 h 1084"/>
                  <a:gd name="T28" fmla="*/ 1065394 w 294"/>
                  <a:gd name="T29" fmla="*/ 5085737 h 1084"/>
                  <a:gd name="T30" fmla="*/ 1125183 w 294"/>
                  <a:gd name="T31" fmla="*/ 4989198 h 1084"/>
                  <a:gd name="T32" fmla="*/ 1179143 w 294"/>
                  <a:gd name="T33" fmla="*/ 4885498 h 1084"/>
                  <a:gd name="T34" fmla="*/ 1229174 w 294"/>
                  <a:gd name="T35" fmla="*/ 4777071 h 1084"/>
                  <a:gd name="T36" fmla="*/ 1283339 w 294"/>
                  <a:gd name="T37" fmla="*/ 4663899 h 1084"/>
                  <a:gd name="T38" fmla="*/ 1326495 w 294"/>
                  <a:gd name="T39" fmla="*/ 4543416 h 1084"/>
                  <a:gd name="T40" fmla="*/ 1376749 w 294"/>
                  <a:gd name="T41" fmla="*/ 4425293 h 1084"/>
                  <a:gd name="T42" fmla="*/ 1413551 w 294"/>
                  <a:gd name="T43" fmla="*/ 4301571 h 1084"/>
                  <a:gd name="T44" fmla="*/ 1452792 w 294"/>
                  <a:gd name="T45" fmla="*/ 4170280 h 1084"/>
                  <a:gd name="T46" fmla="*/ 1484628 w 294"/>
                  <a:gd name="T47" fmla="*/ 4040670 h 1084"/>
                  <a:gd name="T48" fmla="*/ 1512581 w 294"/>
                  <a:gd name="T49" fmla="*/ 3905768 h 1084"/>
                  <a:gd name="T50" fmla="*/ 1540503 w 294"/>
                  <a:gd name="T51" fmla="*/ 3764750 h 1084"/>
                  <a:gd name="T52" fmla="*/ 1562812 w 294"/>
                  <a:gd name="T53" fmla="*/ 3622710 h 1084"/>
                  <a:gd name="T54" fmla="*/ 1577384 w 294"/>
                  <a:gd name="T55" fmla="*/ 3487822 h 1084"/>
                  <a:gd name="T56" fmla="*/ 1588824 w 294"/>
                  <a:gd name="T57" fmla="*/ 3341890 h 1084"/>
                  <a:gd name="T58" fmla="*/ 1600371 w 294"/>
                  <a:gd name="T59" fmla="*/ 3195268 h 1084"/>
                  <a:gd name="T60" fmla="*/ 1605305 w 294"/>
                  <a:gd name="T61" fmla="*/ 3055131 h 1084"/>
                  <a:gd name="T62" fmla="*/ 1605305 w 294"/>
                  <a:gd name="T63" fmla="*/ 2908768 h 1084"/>
                  <a:gd name="T64" fmla="*/ 1605305 w 294"/>
                  <a:gd name="T65" fmla="*/ 2762876 h 1084"/>
                  <a:gd name="T66" fmla="*/ 1600371 w 294"/>
                  <a:gd name="T67" fmla="*/ 2616513 h 1084"/>
                  <a:gd name="T68" fmla="*/ 1588824 w 294"/>
                  <a:gd name="T69" fmla="*/ 2476154 h 1084"/>
                  <a:gd name="T70" fmla="*/ 1572361 w 294"/>
                  <a:gd name="T71" fmla="*/ 2333455 h 1084"/>
                  <a:gd name="T72" fmla="*/ 1551368 w 294"/>
                  <a:gd name="T73" fmla="*/ 2187715 h 1084"/>
                  <a:gd name="T74" fmla="*/ 1529035 w 294"/>
                  <a:gd name="T75" fmla="*/ 2052608 h 1084"/>
                  <a:gd name="T76" fmla="*/ 1501105 w 294"/>
                  <a:gd name="T77" fmla="*/ 1917407 h 1084"/>
                  <a:gd name="T78" fmla="*/ 1469478 w 294"/>
                  <a:gd name="T79" fmla="*/ 1782874 h 1084"/>
                  <a:gd name="T80" fmla="*/ 1436306 w 294"/>
                  <a:gd name="T81" fmla="*/ 1651659 h 1084"/>
                  <a:gd name="T82" fmla="*/ 1398832 w 294"/>
                  <a:gd name="T83" fmla="*/ 1522280 h 1084"/>
                  <a:gd name="T84" fmla="*/ 1354416 w 294"/>
                  <a:gd name="T85" fmla="*/ 1397896 h 1084"/>
                  <a:gd name="T86" fmla="*/ 1311269 w 294"/>
                  <a:gd name="T87" fmla="*/ 1277870 h 1084"/>
                  <a:gd name="T88" fmla="*/ 1261015 w 294"/>
                  <a:gd name="T89" fmla="*/ 1164897 h 1084"/>
                  <a:gd name="T90" fmla="*/ 1212693 w 294"/>
                  <a:gd name="T91" fmla="*/ 1050667 h 1084"/>
                  <a:gd name="T92" fmla="*/ 1158733 w 294"/>
                  <a:gd name="T93" fmla="*/ 948880 h 1084"/>
                  <a:gd name="T94" fmla="*/ 1097253 w 294"/>
                  <a:gd name="T95" fmla="*/ 845402 h 1084"/>
                  <a:gd name="T96" fmla="*/ 1043096 w 294"/>
                  <a:gd name="T97" fmla="*/ 746924 h 1084"/>
                  <a:gd name="T98" fmla="*/ 977608 w 294"/>
                  <a:gd name="T99" fmla="*/ 660467 h 1084"/>
                  <a:gd name="T100" fmla="*/ 912808 w 294"/>
                  <a:gd name="T101" fmla="*/ 573401 h 1084"/>
                  <a:gd name="T102" fmla="*/ 845487 w 294"/>
                  <a:gd name="T103" fmla="*/ 493628 h 1084"/>
                  <a:gd name="T104" fmla="*/ 780007 w 294"/>
                  <a:gd name="T105" fmla="*/ 417961 h 1084"/>
                  <a:gd name="T106" fmla="*/ 703964 w 294"/>
                  <a:gd name="T107" fmla="*/ 351578 h 1084"/>
                  <a:gd name="T108" fmla="*/ 639164 w 294"/>
                  <a:gd name="T109" fmla="*/ 286722 h 1084"/>
                  <a:gd name="T110" fmla="*/ 562217 w 294"/>
                  <a:gd name="T111" fmla="*/ 233002 h 1084"/>
                  <a:gd name="T112" fmla="*/ 491639 w 294"/>
                  <a:gd name="T113" fmla="*/ 179358 h 1084"/>
                  <a:gd name="T114" fmla="*/ 415595 w 294"/>
                  <a:gd name="T115" fmla="*/ 140787 h 1084"/>
                  <a:gd name="T116" fmla="*/ 339276 w 294"/>
                  <a:gd name="T117" fmla="*/ 97892 h 1084"/>
                  <a:gd name="T118" fmla="*/ 262406 w 294"/>
                  <a:gd name="T119" fmla="*/ 65131 h 1084"/>
                  <a:gd name="T120" fmla="*/ 186166 w 294"/>
                  <a:gd name="T121" fmla="*/ 42242 h 1084"/>
                  <a:gd name="T122" fmla="*/ 109887 w 294"/>
                  <a:gd name="T123" fmla="*/ 22237 h 1084"/>
                  <a:gd name="T124" fmla="*/ 33545 w 294"/>
                  <a:gd name="T125" fmla="*/ 5603 h 108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94"/>
                  <a:gd name="T190" fmla="*/ 0 h 1084"/>
                  <a:gd name="T191" fmla="*/ 294 w 294"/>
                  <a:gd name="T192" fmla="*/ 1084 h 108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94" h="1084">
                    <a:moveTo>
                      <a:pt x="0" y="1084"/>
                    </a:moveTo>
                    <a:lnTo>
                      <a:pt x="3" y="1083"/>
                    </a:lnTo>
                    <a:lnTo>
                      <a:pt x="6" y="1083"/>
                    </a:lnTo>
                    <a:lnTo>
                      <a:pt x="9" y="1083"/>
                    </a:lnTo>
                    <a:lnTo>
                      <a:pt x="11" y="1082"/>
                    </a:lnTo>
                    <a:lnTo>
                      <a:pt x="14" y="1082"/>
                    </a:lnTo>
                    <a:lnTo>
                      <a:pt x="17" y="1081"/>
                    </a:lnTo>
                    <a:lnTo>
                      <a:pt x="20" y="1080"/>
                    </a:lnTo>
                    <a:lnTo>
                      <a:pt x="23" y="1080"/>
                    </a:lnTo>
                    <a:lnTo>
                      <a:pt x="26" y="1079"/>
                    </a:lnTo>
                    <a:lnTo>
                      <a:pt x="29" y="1079"/>
                    </a:lnTo>
                    <a:lnTo>
                      <a:pt x="31" y="1077"/>
                    </a:lnTo>
                    <a:lnTo>
                      <a:pt x="34" y="1077"/>
                    </a:lnTo>
                    <a:lnTo>
                      <a:pt x="37" y="1076"/>
                    </a:lnTo>
                    <a:lnTo>
                      <a:pt x="39" y="1075"/>
                    </a:lnTo>
                    <a:lnTo>
                      <a:pt x="42" y="1074"/>
                    </a:lnTo>
                    <a:lnTo>
                      <a:pt x="45" y="1073"/>
                    </a:lnTo>
                    <a:lnTo>
                      <a:pt x="48" y="1072"/>
                    </a:lnTo>
                    <a:lnTo>
                      <a:pt x="51" y="1071"/>
                    </a:lnTo>
                    <a:lnTo>
                      <a:pt x="54" y="1070"/>
                    </a:lnTo>
                    <a:lnTo>
                      <a:pt x="56" y="1068"/>
                    </a:lnTo>
                    <a:lnTo>
                      <a:pt x="59" y="1067"/>
                    </a:lnTo>
                    <a:lnTo>
                      <a:pt x="62" y="1066"/>
                    </a:lnTo>
                    <a:lnTo>
                      <a:pt x="65" y="1065"/>
                    </a:lnTo>
                    <a:lnTo>
                      <a:pt x="68" y="1063"/>
                    </a:lnTo>
                    <a:lnTo>
                      <a:pt x="71" y="1062"/>
                    </a:lnTo>
                    <a:lnTo>
                      <a:pt x="73" y="1061"/>
                    </a:lnTo>
                    <a:lnTo>
                      <a:pt x="76" y="1059"/>
                    </a:lnTo>
                    <a:lnTo>
                      <a:pt x="78" y="1058"/>
                    </a:lnTo>
                    <a:lnTo>
                      <a:pt x="81" y="1056"/>
                    </a:lnTo>
                    <a:lnTo>
                      <a:pt x="84" y="1054"/>
                    </a:lnTo>
                    <a:lnTo>
                      <a:pt x="87" y="1052"/>
                    </a:lnTo>
                    <a:lnTo>
                      <a:pt x="90" y="1051"/>
                    </a:lnTo>
                    <a:lnTo>
                      <a:pt x="92" y="1049"/>
                    </a:lnTo>
                    <a:lnTo>
                      <a:pt x="95" y="1047"/>
                    </a:lnTo>
                    <a:lnTo>
                      <a:pt x="98" y="1045"/>
                    </a:lnTo>
                    <a:lnTo>
                      <a:pt x="101" y="1043"/>
                    </a:lnTo>
                    <a:lnTo>
                      <a:pt x="103" y="1041"/>
                    </a:lnTo>
                    <a:lnTo>
                      <a:pt x="106" y="1040"/>
                    </a:lnTo>
                    <a:lnTo>
                      <a:pt x="108" y="1037"/>
                    </a:lnTo>
                    <a:lnTo>
                      <a:pt x="111" y="1035"/>
                    </a:lnTo>
                    <a:lnTo>
                      <a:pt x="114" y="1033"/>
                    </a:lnTo>
                    <a:lnTo>
                      <a:pt x="117" y="1031"/>
                    </a:lnTo>
                    <a:lnTo>
                      <a:pt x="119" y="1029"/>
                    </a:lnTo>
                    <a:lnTo>
                      <a:pt x="122" y="1026"/>
                    </a:lnTo>
                    <a:lnTo>
                      <a:pt x="125" y="1024"/>
                    </a:lnTo>
                    <a:lnTo>
                      <a:pt x="127" y="1022"/>
                    </a:lnTo>
                    <a:lnTo>
                      <a:pt x="129" y="1020"/>
                    </a:lnTo>
                    <a:lnTo>
                      <a:pt x="132" y="1017"/>
                    </a:lnTo>
                    <a:lnTo>
                      <a:pt x="135" y="1014"/>
                    </a:lnTo>
                    <a:lnTo>
                      <a:pt x="137" y="1012"/>
                    </a:lnTo>
                    <a:lnTo>
                      <a:pt x="140" y="1010"/>
                    </a:lnTo>
                    <a:lnTo>
                      <a:pt x="143" y="1007"/>
                    </a:lnTo>
                    <a:lnTo>
                      <a:pt x="145" y="1004"/>
                    </a:lnTo>
                    <a:lnTo>
                      <a:pt x="147" y="1002"/>
                    </a:lnTo>
                    <a:lnTo>
                      <a:pt x="150" y="999"/>
                    </a:lnTo>
                    <a:lnTo>
                      <a:pt x="153" y="996"/>
                    </a:lnTo>
                    <a:lnTo>
                      <a:pt x="155" y="993"/>
                    </a:lnTo>
                    <a:lnTo>
                      <a:pt x="158" y="990"/>
                    </a:lnTo>
                    <a:lnTo>
                      <a:pt x="160" y="987"/>
                    </a:lnTo>
                    <a:lnTo>
                      <a:pt x="162" y="984"/>
                    </a:lnTo>
                    <a:lnTo>
                      <a:pt x="165" y="981"/>
                    </a:lnTo>
                    <a:lnTo>
                      <a:pt x="167" y="978"/>
                    </a:lnTo>
                    <a:lnTo>
                      <a:pt x="170" y="975"/>
                    </a:lnTo>
                    <a:lnTo>
                      <a:pt x="172" y="972"/>
                    </a:lnTo>
                    <a:lnTo>
                      <a:pt x="174" y="969"/>
                    </a:lnTo>
                    <a:lnTo>
                      <a:pt x="177" y="966"/>
                    </a:lnTo>
                    <a:lnTo>
                      <a:pt x="179" y="963"/>
                    </a:lnTo>
                    <a:lnTo>
                      <a:pt x="181" y="960"/>
                    </a:lnTo>
                    <a:lnTo>
                      <a:pt x="183" y="956"/>
                    </a:lnTo>
                    <a:lnTo>
                      <a:pt x="186" y="953"/>
                    </a:lnTo>
                    <a:lnTo>
                      <a:pt x="188" y="950"/>
                    </a:lnTo>
                    <a:lnTo>
                      <a:pt x="191" y="946"/>
                    </a:lnTo>
                    <a:lnTo>
                      <a:pt x="192" y="942"/>
                    </a:lnTo>
                    <a:lnTo>
                      <a:pt x="195" y="939"/>
                    </a:lnTo>
                    <a:lnTo>
                      <a:pt x="197" y="936"/>
                    </a:lnTo>
                    <a:lnTo>
                      <a:pt x="199" y="932"/>
                    </a:lnTo>
                    <a:lnTo>
                      <a:pt x="201" y="929"/>
                    </a:lnTo>
                    <a:lnTo>
                      <a:pt x="203" y="924"/>
                    </a:lnTo>
                    <a:lnTo>
                      <a:pt x="206" y="921"/>
                    </a:lnTo>
                    <a:lnTo>
                      <a:pt x="207" y="917"/>
                    </a:lnTo>
                    <a:lnTo>
                      <a:pt x="210" y="914"/>
                    </a:lnTo>
                    <a:lnTo>
                      <a:pt x="212" y="909"/>
                    </a:lnTo>
                    <a:lnTo>
                      <a:pt x="214" y="906"/>
                    </a:lnTo>
                    <a:lnTo>
                      <a:pt x="216" y="902"/>
                    </a:lnTo>
                    <a:lnTo>
                      <a:pt x="218" y="898"/>
                    </a:lnTo>
                    <a:lnTo>
                      <a:pt x="220" y="894"/>
                    </a:lnTo>
                    <a:lnTo>
                      <a:pt x="222" y="890"/>
                    </a:lnTo>
                    <a:lnTo>
                      <a:pt x="224" y="886"/>
                    </a:lnTo>
                    <a:lnTo>
                      <a:pt x="225" y="882"/>
                    </a:lnTo>
                    <a:lnTo>
                      <a:pt x="227" y="878"/>
                    </a:lnTo>
                    <a:lnTo>
                      <a:pt x="230" y="873"/>
                    </a:lnTo>
                    <a:lnTo>
                      <a:pt x="231" y="870"/>
                    </a:lnTo>
                    <a:lnTo>
                      <a:pt x="233" y="866"/>
                    </a:lnTo>
                    <a:lnTo>
                      <a:pt x="235" y="861"/>
                    </a:lnTo>
                    <a:lnTo>
                      <a:pt x="237" y="857"/>
                    </a:lnTo>
                    <a:lnTo>
                      <a:pt x="239" y="852"/>
                    </a:lnTo>
                    <a:lnTo>
                      <a:pt x="240" y="848"/>
                    </a:lnTo>
                    <a:lnTo>
                      <a:pt x="242" y="844"/>
                    </a:lnTo>
                    <a:lnTo>
                      <a:pt x="243" y="839"/>
                    </a:lnTo>
                    <a:lnTo>
                      <a:pt x="245" y="835"/>
                    </a:lnTo>
                    <a:lnTo>
                      <a:pt x="247" y="831"/>
                    </a:lnTo>
                    <a:lnTo>
                      <a:pt x="248" y="826"/>
                    </a:lnTo>
                    <a:lnTo>
                      <a:pt x="250" y="822"/>
                    </a:lnTo>
                    <a:lnTo>
                      <a:pt x="252" y="817"/>
                    </a:lnTo>
                    <a:lnTo>
                      <a:pt x="253" y="812"/>
                    </a:lnTo>
                    <a:lnTo>
                      <a:pt x="255" y="808"/>
                    </a:lnTo>
                    <a:lnTo>
                      <a:pt x="256" y="803"/>
                    </a:lnTo>
                    <a:lnTo>
                      <a:pt x="257" y="798"/>
                    </a:lnTo>
                    <a:lnTo>
                      <a:pt x="259" y="794"/>
                    </a:lnTo>
                    <a:lnTo>
                      <a:pt x="260" y="789"/>
                    </a:lnTo>
                    <a:lnTo>
                      <a:pt x="262" y="785"/>
                    </a:lnTo>
                    <a:lnTo>
                      <a:pt x="263" y="780"/>
                    </a:lnTo>
                    <a:lnTo>
                      <a:pt x="264" y="775"/>
                    </a:lnTo>
                    <a:lnTo>
                      <a:pt x="266" y="770"/>
                    </a:lnTo>
                    <a:lnTo>
                      <a:pt x="267" y="765"/>
                    </a:lnTo>
                    <a:lnTo>
                      <a:pt x="268" y="761"/>
                    </a:lnTo>
                    <a:lnTo>
                      <a:pt x="269" y="756"/>
                    </a:lnTo>
                    <a:lnTo>
                      <a:pt x="270" y="750"/>
                    </a:lnTo>
                    <a:lnTo>
                      <a:pt x="272" y="746"/>
                    </a:lnTo>
                    <a:lnTo>
                      <a:pt x="273" y="741"/>
                    </a:lnTo>
                    <a:lnTo>
                      <a:pt x="274" y="736"/>
                    </a:lnTo>
                    <a:lnTo>
                      <a:pt x="275" y="731"/>
                    </a:lnTo>
                    <a:lnTo>
                      <a:pt x="276" y="726"/>
                    </a:lnTo>
                    <a:lnTo>
                      <a:pt x="277" y="721"/>
                    </a:lnTo>
                    <a:lnTo>
                      <a:pt x="278" y="716"/>
                    </a:lnTo>
                    <a:lnTo>
                      <a:pt x="279" y="711"/>
                    </a:lnTo>
                    <a:lnTo>
                      <a:pt x="280" y="705"/>
                    </a:lnTo>
                    <a:lnTo>
                      <a:pt x="281" y="701"/>
                    </a:lnTo>
                    <a:lnTo>
                      <a:pt x="282" y="695"/>
                    </a:lnTo>
                    <a:lnTo>
                      <a:pt x="283" y="690"/>
                    </a:lnTo>
                    <a:lnTo>
                      <a:pt x="284" y="685"/>
                    </a:lnTo>
                    <a:lnTo>
                      <a:pt x="284" y="680"/>
                    </a:lnTo>
                    <a:lnTo>
                      <a:pt x="285" y="675"/>
                    </a:lnTo>
                    <a:lnTo>
                      <a:pt x="286" y="669"/>
                    </a:lnTo>
                    <a:lnTo>
                      <a:pt x="287" y="665"/>
                    </a:lnTo>
                    <a:lnTo>
                      <a:pt x="287" y="659"/>
                    </a:lnTo>
                    <a:lnTo>
                      <a:pt x="288" y="654"/>
                    </a:lnTo>
                    <a:lnTo>
                      <a:pt x="288" y="649"/>
                    </a:lnTo>
                    <a:lnTo>
                      <a:pt x="289" y="644"/>
                    </a:lnTo>
                    <a:lnTo>
                      <a:pt x="290" y="638"/>
                    </a:lnTo>
                    <a:lnTo>
                      <a:pt x="290" y="633"/>
                    </a:lnTo>
                    <a:lnTo>
                      <a:pt x="291" y="627"/>
                    </a:lnTo>
                    <a:lnTo>
                      <a:pt x="291" y="623"/>
                    </a:lnTo>
                    <a:lnTo>
                      <a:pt x="291" y="617"/>
                    </a:lnTo>
                    <a:lnTo>
                      <a:pt x="292" y="612"/>
                    </a:lnTo>
                    <a:lnTo>
                      <a:pt x="293" y="606"/>
                    </a:lnTo>
                    <a:lnTo>
                      <a:pt x="293" y="601"/>
                    </a:lnTo>
                    <a:lnTo>
                      <a:pt x="293" y="596"/>
                    </a:lnTo>
                    <a:lnTo>
                      <a:pt x="293" y="590"/>
                    </a:lnTo>
                    <a:lnTo>
                      <a:pt x="294" y="585"/>
                    </a:lnTo>
                    <a:lnTo>
                      <a:pt x="294" y="580"/>
                    </a:lnTo>
                    <a:lnTo>
                      <a:pt x="294" y="575"/>
                    </a:lnTo>
                    <a:lnTo>
                      <a:pt x="294" y="569"/>
                    </a:lnTo>
                    <a:lnTo>
                      <a:pt x="294" y="564"/>
                    </a:lnTo>
                    <a:lnTo>
                      <a:pt x="294" y="558"/>
                    </a:lnTo>
                    <a:lnTo>
                      <a:pt x="294" y="553"/>
                    </a:lnTo>
                    <a:lnTo>
                      <a:pt x="294" y="548"/>
                    </a:lnTo>
                    <a:lnTo>
                      <a:pt x="294" y="542"/>
                    </a:lnTo>
                    <a:lnTo>
                      <a:pt x="294" y="537"/>
                    </a:lnTo>
                    <a:lnTo>
                      <a:pt x="294" y="531"/>
                    </a:lnTo>
                    <a:lnTo>
                      <a:pt x="294" y="526"/>
                    </a:lnTo>
                    <a:lnTo>
                      <a:pt x="294" y="521"/>
                    </a:lnTo>
                    <a:lnTo>
                      <a:pt x="294" y="515"/>
                    </a:lnTo>
                    <a:lnTo>
                      <a:pt x="294" y="510"/>
                    </a:lnTo>
                    <a:lnTo>
                      <a:pt x="294" y="504"/>
                    </a:lnTo>
                    <a:lnTo>
                      <a:pt x="294" y="500"/>
                    </a:lnTo>
                    <a:lnTo>
                      <a:pt x="293" y="494"/>
                    </a:lnTo>
                    <a:lnTo>
                      <a:pt x="293" y="489"/>
                    </a:lnTo>
                    <a:lnTo>
                      <a:pt x="293" y="483"/>
                    </a:lnTo>
                    <a:lnTo>
                      <a:pt x="293" y="478"/>
                    </a:lnTo>
                    <a:lnTo>
                      <a:pt x="292" y="473"/>
                    </a:lnTo>
                    <a:lnTo>
                      <a:pt x="291" y="467"/>
                    </a:lnTo>
                    <a:lnTo>
                      <a:pt x="291" y="462"/>
                    </a:lnTo>
                    <a:lnTo>
                      <a:pt x="291" y="457"/>
                    </a:lnTo>
                    <a:lnTo>
                      <a:pt x="290" y="452"/>
                    </a:lnTo>
                    <a:lnTo>
                      <a:pt x="290" y="446"/>
                    </a:lnTo>
                    <a:lnTo>
                      <a:pt x="289" y="441"/>
                    </a:lnTo>
                    <a:lnTo>
                      <a:pt x="288" y="435"/>
                    </a:lnTo>
                    <a:lnTo>
                      <a:pt x="288" y="431"/>
                    </a:lnTo>
                    <a:lnTo>
                      <a:pt x="287" y="425"/>
                    </a:lnTo>
                    <a:lnTo>
                      <a:pt x="287" y="420"/>
                    </a:lnTo>
                    <a:lnTo>
                      <a:pt x="286" y="415"/>
                    </a:lnTo>
                    <a:lnTo>
                      <a:pt x="285" y="410"/>
                    </a:lnTo>
                    <a:lnTo>
                      <a:pt x="284" y="404"/>
                    </a:lnTo>
                    <a:lnTo>
                      <a:pt x="284" y="399"/>
                    </a:lnTo>
                    <a:lnTo>
                      <a:pt x="283" y="394"/>
                    </a:lnTo>
                    <a:lnTo>
                      <a:pt x="282" y="389"/>
                    </a:lnTo>
                    <a:lnTo>
                      <a:pt x="281" y="384"/>
                    </a:lnTo>
                    <a:lnTo>
                      <a:pt x="280" y="379"/>
                    </a:lnTo>
                    <a:lnTo>
                      <a:pt x="279" y="374"/>
                    </a:lnTo>
                    <a:lnTo>
                      <a:pt x="278" y="369"/>
                    </a:lnTo>
                    <a:lnTo>
                      <a:pt x="277" y="363"/>
                    </a:lnTo>
                    <a:lnTo>
                      <a:pt x="276" y="359"/>
                    </a:lnTo>
                    <a:lnTo>
                      <a:pt x="275" y="354"/>
                    </a:lnTo>
                    <a:lnTo>
                      <a:pt x="274" y="348"/>
                    </a:lnTo>
                    <a:lnTo>
                      <a:pt x="273" y="344"/>
                    </a:lnTo>
                    <a:lnTo>
                      <a:pt x="272" y="339"/>
                    </a:lnTo>
                    <a:lnTo>
                      <a:pt x="270" y="334"/>
                    </a:lnTo>
                    <a:lnTo>
                      <a:pt x="269" y="329"/>
                    </a:lnTo>
                    <a:lnTo>
                      <a:pt x="268" y="324"/>
                    </a:lnTo>
                    <a:lnTo>
                      <a:pt x="267" y="319"/>
                    </a:lnTo>
                    <a:lnTo>
                      <a:pt x="266" y="314"/>
                    </a:lnTo>
                    <a:lnTo>
                      <a:pt x="264" y="309"/>
                    </a:lnTo>
                    <a:lnTo>
                      <a:pt x="263" y="305"/>
                    </a:lnTo>
                    <a:lnTo>
                      <a:pt x="262" y="300"/>
                    </a:lnTo>
                    <a:lnTo>
                      <a:pt x="260" y="295"/>
                    </a:lnTo>
                    <a:lnTo>
                      <a:pt x="259" y="291"/>
                    </a:lnTo>
                    <a:lnTo>
                      <a:pt x="257" y="286"/>
                    </a:lnTo>
                    <a:lnTo>
                      <a:pt x="256" y="281"/>
                    </a:lnTo>
                    <a:lnTo>
                      <a:pt x="255" y="276"/>
                    </a:lnTo>
                    <a:lnTo>
                      <a:pt x="253" y="272"/>
                    </a:lnTo>
                    <a:lnTo>
                      <a:pt x="252" y="267"/>
                    </a:lnTo>
                    <a:lnTo>
                      <a:pt x="250" y="263"/>
                    </a:lnTo>
                    <a:lnTo>
                      <a:pt x="248" y="258"/>
                    </a:lnTo>
                    <a:lnTo>
                      <a:pt x="247" y="254"/>
                    </a:lnTo>
                    <a:lnTo>
                      <a:pt x="245" y="249"/>
                    </a:lnTo>
                    <a:lnTo>
                      <a:pt x="243" y="245"/>
                    </a:lnTo>
                    <a:lnTo>
                      <a:pt x="242" y="240"/>
                    </a:lnTo>
                    <a:lnTo>
                      <a:pt x="240" y="236"/>
                    </a:lnTo>
                    <a:lnTo>
                      <a:pt x="239" y="232"/>
                    </a:lnTo>
                    <a:lnTo>
                      <a:pt x="237" y="228"/>
                    </a:lnTo>
                    <a:lnTo>
                      <a:pt x="235" y="224"/>
                    </a:lnTo>
                    <a:lnTo>
                      <a:pt x="233" y="219"/>
                    </a:lnTo>
                    <a:lnTo>
                      <a:pt x="231" y="215"/>
                    </a:lnTo>
                    <a:lnTo>
                      <a:pt x="230" y="211"/>
                    </a:lnTo>
                    <a:lnTo>
                      <a:pt x="227" y="207"/>
                    </a:lnTo>
                    <a:lnTo>
                      <a:pt x="225" y="203"/>
                    </a:lnTo>
                    <a:lnTo>
                      <a:pt x="224" y="198"/>
                    </a:lnTo>
                    <a:lnTo>
                      <a:pt x="222" y="194"/>
                    </a:lnTo>
                    <a:lnTo>
                      <a:pt x="220" y="191"/>
                    </a:lnTo>
                    <a:lnTo>
                      <a:pt x="218" y="186"/>
                    </a:lnTo>
                    <a:lnTo>
                      <a:pt x="216" y="183"/>
                    </a:lnTo>
                    <a:lnTo>
                      <a:pt x="214" y="179"/>
                    </a:lnTo>
                    <a:lnTo>
                      <a:pt x="212" y="175"/>
                    </a:lnTo>
                    <a:lnTo>
                      <a:pt x="210" y="171"/>
                    </a:lnTo>
                    <a:lnTo>
                      <a:pt x="207" y="167"/>
                    </a:lnTo>
                    <a:lnTo>
                      <a:pt x="206" y="164"/>
                    </a:lnTo>
                    <a:lnTo>
                      <a:pt x="203" y="160"/>
                    </a:lnTo>
                    <a:lnTo>
                      <a:pt x="201" y="156"/>
                    </a:lnTo>
                    <a:lnTo>
                      <a:pt x="199" y="152"/>
                    </a:lnTo>
                    <a:lnTo>
                      <a:pt x="197" y="149"/>
                    </a:lnTo>
                    <a:lnTo>
                      <a:pt x="195" y="146"/>
                    </a:lnTo>
                    <a:lnTo>
                      <a:pt x="192" y="142"/>
                    </a:lnTo>
                    <a:lnTo>
                      <a:pt x="191" y="138"/>
                    </a:lnTo>
                    <a:lnTo>
                      <a:pt x="188" y="135"/>
                    </a:lnTo>
                    <a:lnTo>
                      <a:pt x="186" y="132"/>
                    </a:lnTo>
                    <a:lnTo>
                      <a:pt x="183" y="128"/>
                    </a:lnTo>
                    <a:lnTo>
                      <a:pt x="181" y="125"/>
                    </a:lnTo>
                    <a:lnTo>
                      <a:pt x="179" y="122"/>
                    </a:lnTo>
                    <a:lnTo>
                      <a:pt x="177" y="119"/>
                    </a:lnTo>
                    <a:lnTo>
                      <a:pt x="174" y="115"/>
                    </a:lnTo>
                    <a:lnTo>
                      <a:pt x="172" y="112"/>
                    </a:lnTo>
                    <a:lnTo>
                      <a:pt x="170" y="109"/>
                    </a:lnTo>
                    <a:lnTo>
                      <a:pt x="167" y="106"/>
                    </a:lnTo>
                    <a:lnTo>
                      <a:pt x="165" y="103"/>
                    </a:lnTo>
                    <a:lnTo>
                      <a:pt x="162" y="100"/>
                    </a:lnTo>
                    <a:lnTo>
                      <a:pt x="160" y="97"/>
                    </a:lnTo>
                    <a:lnTo>
                      <a:pt x="158" y="94"/>
                    </a:lnTo>
                    <a:lnTo>
                      <a:pt x="155" y="91"/>
                    </a:lnTo>
                    <a:lnTo>
                      <a:pt x="153" y="88"/>
                    </a:lnTo>
                    <a:lnTo>
                      <a:pt x="150" y="86"/>
                    </a:lnTo>
                    <a:lnTo>
                      <a:pt x="147" y="83"/>
                    </a:lnTo>
                    <a:lnTo>
                      <a:pt x="145" y="80"/>
                    </a:lnTo>
                    <a:lnTo>
                      <a:pt x="143" y="77"/>
                    </a:lnTo>
                    <a:lnTo>
                      <a:pt x="140" y="75"/>
                    </a:lnTo>
                    <a:lnTo>
                      <a:pt x="137" y="72"/>
                    </a:lnTo>
                    <a:lnTo>
                      <a:pt x="135" y="70"/>
                    </a:lnTo>
                    <a:lnTo>
                      <a:pt x="132" y="67"/>
                    </a:lnTo>
                    <a:lnTo>
                      <a:pt x="129" y="65"/>
                    </a:lnTo>
                    <a:lnTo>
                      <a:pt x="127" y="62"/>
                    </a:lnTo>
                    <a:lnTo>
                      <a:pt x="125" y="60"/>
                    </a:lnTo>
                    <a:lnTo>
                      <a:pt x="122" y="58"/>
                    </a:lnTo>
                    <a:lnTo>
                      <a:pt x="119" y="56"/>
                    </a:lnTo>
                    <a:lnTo>
                      <a:pt x="117" y="53"/>
                    </a:lnTo>
                    <a:lnTo>
                      <a:pt x="114" y="51"/>
                    </a:lnTo>
                    <a:lnTo>
                      <a:pt x="111" y="49"/>
                    </a:lnTo>
                    <a:lnTo>
                      <a:pt x="108" y="47"/>
                    </a:lnTo>
                    <a:lnTo>
                      <a:pt x="106" y="45"/>
                    </a:lnTo>
                    <a:lnTo>
                      <a:pt x="103" y="43"/>
                    </a:lnTo>
                    <a:lnTo>
                      <a:pt x="101" y="41"/>
                    </a:lnTo>
                    <a:lnTo>
                      <a:pt x="98" y="39"/>
                    </a:lnTo>
                    <a:lnTo>
                      <a:pt x="95" y="37"/>
                    </a:lnTo>
                    <a:lnTo>
                      <a:pt x="92" y="35"/>
                    </a:lnTo>
                    <a:lnTo>
                      <a:pt x="90" y="33"/>
                    </a:lnTo>
                    <a:lnTo>
                      <a:pt x="87" y="32"/>
                    </a:lnTo>
                    <a:lnTo>
                      <a:pt x="84" y="30"/>
                    </a:lnTo>
                    <a:lnTo>
                      <a:pt x="81" y="29"/>
                    </a:lnTo>
                    <a:lnTo>
                      <a:pt x="78" y="27"/>
                    </a:lnTo>
                    <a:lnTo>
                      <a:pt x="76" y="26"/>
                    </a:lnTo>
                    <a:lnTo>
                      <a:pt x="73" y="24"/>
                    </a:lnTo>
                    <a:lnTo>
                      <a:pt x="71" y="23"/>
                    </a:lnTo>
                    <a:lnTo>
                      <a:pt x="68" y="21"/>
                    </a:lnTo>
                    <a:lnTo>
                      <a:pt x="65" y="20"/>
                    </a:lnTo>
                    <a:lnTo>
                      <a:pt x="62" y="18"/>
                    </a:lnTo>
                    <a:lnTo>
                      <a:pt x="59" y="17"/>
                    </a:lnTo>
                    <a:lnTo>
                      <a:pt x="56" y="16"/>
                    </a:lnTo>
                    <a:lnTo>
                      <a:pt x="54" y="15"/>
                    </a:lnTo>
                    <a:lnTo>
                      <a:pt x="51" y="14"/>
                    </a:lnTo>
                    <a:lnTo>
                      <a:pt x="48" y="12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39" y="9"/>
                    </a:lnTo>
                    <a:lnTo>
                      <a:pt x="37" y="9"/>
                    </a:lnTo>
                    <a:lnTo>
                      <a:pt x="34" y="8"/>
                    </a:lnTo>
                    <a:lnTo>
                      <a:pt x="31" y="7"/>
                    </a:lnTo>
                    <a:lnTo>
                      <a:pt x="29" y="6"/>
                    </a:lnTo>
                    <a:lnTo>
                      <a:pt x="26" y="5"/>
                    </a:lnTo>
                    <a:lnTo>
                      <a:pt x="23" y="5"/>
                    </a:lnTo>
                    <a:lnTo>
                      <a:pt x="20" y="4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09" name="Freeform 44"/>
              <p:cNvSpPr>
                <a:spLocks/>
              </p:cNvSpPr>
              <p:nvPr/>
            </p:nvSpPr>
            <p:spPr bwMode="auto">
              <a:xfrm>
                <a:off x="3135" y="858"/>
                <a:ext cx="1047" cy="3135"/>
              </a:xfrm>
              <a:custGeom>
                <a:avLst/>
                <a:gdLst>
                  <a:gd name="T0" fmla="*/ 82030 w 357"/>
                  <a:gd name="T1" fmla="*/ 5793886 h 1070"/>
                  <a:gd name="T2" fmla="*/ 186360 w 357"/>
                  <a:gd name="T3" fmla="*/ 5767953 h 1070"/>
                  <a:gd name="T4" fmla="*/ 289412 w 357"/>
                  <a:gd name="T5" fmla="*/ 5734482 h 1070"/>
                  <a:gd name="T6" fmla="*/ 388170 w 357"/>
                  <a:gd name="T7" fmla="*/ 5695872 h 1070"/>
                  <a:gd name="T8" fmla="*/ 486870 w 357"/>
                  <a:gd name="T9" fmla="*/ 5647104 h 1070"/>
                  <a:gd name="T10" fmla="*/ 580381 w 357"/>
                  <a:gd name="T11" fmla="*/ 5599118 h 1070"/>
                  <a:gd name="T12" fmla="*/ 673893 w 357"/>
                  <a:gd name="T13" fmla="*/ 5543406 h 1070"/>
                  <a:gd name="T14" fmla="*/ 772419 w 357"/>
                  <a:gd name="T15" fmla="*/ 5478869 h 1070"/>
                  <a:gd name="T16" fmla="*/ 864168 w 357"/>
                  <a:gd name="T17" fmla="*/ 5413652 h 1070"/>
                  <a:gd name="T18" fmla="*/ 951823 w 357"/>
                  <a:gd name="T19" fmla="*/ 5337896 h 1070"/>
                  <a:gd name="T20" fmla="*/ 1034084 w 357"/>
                  <a:gd name="T21" fmla="*/ 5261915 h 1070"/>
                  <a:gd name="T22" fmla="*/ 1121695 w 357"/>
                  <a:gd name="T23" fmla="*/ 5174662 h 1070"/>
                  <a:gd name="T24" fmla="*/ 1198099 w 357"/>
                  <a:gd name="T25" fmla="*/ 5087867 h 1070"/>
                  <a:gd name="T26" fmla="*/ 1280308 w 357"/>
                  <a:gd name="T27" fmla="*/ 4991183 h 1070"/>
                  <a:gd name="T28" fmla="*/ 1356712 w 357"/>
                  <a:gd name="T29" fmla="*/ 4893098 h 1070"/>
                  <a:gd name="T30" fmla="*/ 1424190 w 357"/>
                  <a:gd name="T31" fmla="*/ 4789268 h 1070"/>
                  <a:gd name="T32" fmla="*/ 1489074 w 357"/>
                  <a:gd name="T33" fmla="*/ 4681750 h 1070"/>
                  <a:gd name="T34" fmla="*/ 1554531 w 357"/>
                  <a:gd name="T35" fmla="*/ 4566625 h 1070"/>
                  <a:gd name="T36" fmla="*/ 1614240 w 357"/>
                  <a:gd name="T37" fmla="*/ 4453947 h 1070"/>
                  <a:gd name="T38" fmla="*/ 1668469 w 357"/>
                  <a:gd name="T39" fmla="*/ 4333252 h 1070"/>
                  <a:gd name="T40" fmla="*/ 1718547 w 357"/>
                  <a:gd name="T41" fmla="*/ 4209303 h 1070"/>
                  <a:gd name="T42" fmla="*/ 1761981 w 357"/>
                  <a:gd name="T43" fmla="*/ 4083446 h 1070"/>
                  <a:gd name="T44" fmla="*/ 1806433 w 357"/>
                  <a:gd name="T45" fmla="*/ 3953085 h 1070"/>
                  <a:gd name="T46" fmla="*/ 1838318 w 357"/>
                  <a:gd name="T47" fmla="*/ 3818301 h 1070"/>
                  <a:gd name="T48" fmla="*/ 1871989 w 357"/>
                  <a:gd name="T49" fmla="*/ 3686610 h 1070"/>
                  <a:gd name="T50" fmla="*/ 1899944 w 357"/>
                  <a:gd name="T51" fmla="*/ 3545638 h 1070"/>
                  <a:gd name="T52" fmla="*/ 1920371 w 357"/>
                  <a:gd name="T53" fmla="*/ 3410270 h 1070"/>
                  <a:gd name="T54" fmla="*/ 1936868 w 357"/>
                  <a:gd name="T55" fmla="*/ 3269298 h 1070"/>
                  <a:gd name="T56" fmla="*/ 1948353 w 357"/>
                  <a:gd name="T57" fmla="*/ 3133934 h 1070"/>
                  <a:gd name="T58" fmla="*/ 1954174 w 357"/>
                  <a:gd name="T59" fmla="*/ 2991627 h 1070"/>
                  <a:gd name="T60" fmla="*/ 1954174 w 357"/>
                  <a:gd name="T61" fmla="*/ 2850450 h 1070"/>
                  <a:gd name="T62" fmla="*/ 1948353 w 357"/>
                  <a:gd name="T63" fmla="*/ 2710055 h 1070"/>
                  <a:gd name="T64" fmla="*/ 1936868 w 357"/>
                  <a:gd name="T65" fmla="*/ 2568883 h 1070"/>
                  <a:gd name="T66" fmla="*/ 1920371 w 357"/>
                  <a:gd name="T67" fmla="*/ 2433492 h 1070"/>
                  <a:gd name="T68" fmla="*/ 1905217 w 357"/>
                  <a:gd name="T69" fmla="*/ 2290536 h 1070"/>
                  <a:gd name="T70" fmla="*/ 1877160 w 357"/>
                  <a:gd name="T71" fmla="*/ 2155169 h 1070"/>
                  <a:gd name="T72" fmla="*/ 1849213 w 357"/>
                  <a:gd name="T73" fmla="*/ 2020455 h 1070"/>
                  <a:gd name="T74" fmla="*/ 1812281 w 357"/>
                  <a:gd name="T75" fmla="*/ 1885090 h 1070"/>
                  <a:gd name="T76" fmla="*/ 1772853 w 357"/>
                  <a:gd name="T77" fmla="*/ 1753628 h 1070"/>
                  <a:gd name="T78" fmla="*/ 1724471 w 357"/>
                  <a:gd name="T79" fmla="*/ 1629028 h 1070"/>
                  <a:gd name="T80" fmla="*/ 1674095 w 357"/>
                  <a:gd name="T81" fmla="*/ 1504852 h 1070"/>
                  <a:gd name="T82" fmla="*/ 1625035 w 357"/>
                  <a:gd name="T83" fmla="*/ 1384811 h 1070"/>
                  <a:gd name="T84" fmla="*/ 1566081 w 357"/>
                  <a:gd name="T85" fmla="*/ 1265866 h 1070"/>
                  <a:gd name="T86" fmla="*/ 1506149 w 357"/>
                  <a:gd name="T87" fmla="*/ 1150551 h 1070"/>
                  <a:gd name="T88" fmla="*/ 1438698 w 357"/>
                  <a:gd name="T89" fmla="*/ 1046923 h 1070"/>
                  <a:gd name="T90" fmla="*/ 1367963 w 357"/>
                  <a:gd name="T91" fmla="*/ 939401 h 1070"/>
                  <a:gd name="T92" fmla="*/ 1296805 w 357"/>
                  <a:gd name="T93" fmla="*/ 841413 h 1070"/>
                  <a:gd name="T94" fmla="*/ 1214819 w 357"/>
                  <a:gd name="T95" fmla="*/ 743396 h 1070"/>
                  <a:gd name="T96" fmla="*/ 1138415 w 357"/>
                  <a:gd name="T97" fmla="*/ 657837 h 1070"/>
                  <a:gd name="T98" fmla="*/ 1050502 w 357"/>
                  <a:gd name="T99" fmla="*/ 565425 h 1070"/>
                  <a:gd name="T100" fmla="*/ 968551 w 357"/>
                  <a:gd name="T101" fmla="*/ 489016 h 1070"/>
                  <a:gd name="T102" fmla="*/ 880665 w 357"/>
                  <a:gd name="T103" fmla="*/ 413035 h 1070"/>
                  <a:gd name="T104" fmla="*/ 787805 w 357"/>
                  <a:gd name="T105" fmla="*/ 348498 h 1070"/>
                  <a:gd name="T106" fmla="*/ 694302 w 357"/>
                  <a:gd name="T107" fmla="*/ 281567 h 1070"/>
                  <a:gd name="T108" fmla="*/ 602503 w 357"/>
                  <a:gd name="T109" fmla="*/ 222617 h 1070"/>
                  <a:gd name="T110" fmla="*/ 504026 w 357"/>
                  <a:gd name="T111" fmla="*/ 174048 h 1070"/>
                  <a:gd name="T112" fmla="*/ 404667 w 357"/>
                  <a:gd name="T113" fmla="*/ 123950 h 1070"/>
                  <a:gd name="T114" fmla="*/ 306132 w 357"/>
                  <a:gd name="T115" fmla="*/ 87253 h 1070"/>
                  <a:gd name="T116" fmla="*/ 207426 w 357"/>
                  <a:gd name="T117" fmla="*/ 53799 h 1070"/>
                  <a:gd name="T118" fmla="*/ 104383 w 357"/>
                  <a:gd name="T119" fmla="*/ 22258 h 1070"/>
                  <a:gd name="T120" fmla="*/ 0 w 357"/>
                  <a:gd name="T121" fmla="*/ 0 h 107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57"/>
                  <a:gd name="T184" fmla="*/ 0 h 1070"/>
                  <a:gd name="T185" fmla="*/ 357 w 357"/>
                  <a:gd name="T186" fmla="*/ 1070 h 107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57" h="1070">
                    <a:moveTo>
                      <a:pt x="0" y="1070"/>
                    </a:moveTo>
                    <a:lnTo>
                      <a:pt x="5" y="1070"/>
                    </a:lnTo>
                    <a:lnTo>
                      <a:pt x="8" y="1069"/>
                    </a:lnTo>
                    <a:lnTo>
                      <a:pt x="12" y="1068"/>
                    </a:lnTo>
                    <a:lnTo>
                      <a:pt x="15" y="1067"/>
                    </a:lnTo>
                    <a:lnTo>
                      <a:pt x="19" y="1066"/>
                    </a:lnTo>
                    <a:lnTo>
                      <a:pt x="23" y="1066"/>
                    </a:lnTo>
                    <a:lnTo>
                      <a:pt x="27" y="1064"/>
                    </a:lnTo>
                    <a:lnTo>
                      <a:pt x="30" y="1063"/>
                    </a:lnTo>
                    <a:lnTo>
                      <a:pt x="34" y="1062"/>
                    </a:lnTo>
                    <a:lnTo>
                      <a:pt x="38" y="1061"/>
                    </a:lnTo>
                    <a:lnTo>
                      <a:pt x="41" y="1060"/>
                    </a:lnTo>
                    <a:lnTo>
                      <a:pt x="45" y="1058"/>
                    </a:lnTo>
                    <a:lnTo>
                      <a:pt x="48" y="1057"/>
                    </a:lnTo>
                    <a:lnTo>
                      <a:pt x="53" y="1056"/>
                    </a:lnTo>
                    <a:lnTo>
                      <a:pt x="56" y="1055"/>
                    </a:lnTo>
                    <a:lnTo>
                      <a:pt x="60" y="1054"/>
                    </a:lnTo>
                    <a:lnTo>
                      <a:pt x="63" y="1052"/>
                    </a:lnTo>
                    <a:lnTo>
                      <a:pt x="67" y="1051"/>
                    </a:lnTo>
                    <a:lnTo>
                      <a:pt x="71" y="1049"/>
                    </a:lnTo>
                    <a:lnTo>
                      <a:pt x="74" y="1048"/>
                    </a:lnTo>
                    <a:lnTo>
                      <a:pt x="78" y="1046"/>
                    </a:lnTo>
                    <a:lnTo>
                      <a:pt x="81" y="1044"/>
                    </a:lnTo>
                    <a:lnTo>
                      <a:pt x="85" y="1042"/>
                    </a:lnTo>
                    <a:lnTo>
                      <a:pt x="89" y="1040"/>
                    </a:lnTo>
                    <a:lnTo>
                      <a:pt x="92" y="1039"/>
                    </a:lnTo>
                    <a:lnTo>
                      <a:pt x="96" y="1037"/>
                    </a:lnTo>
                    <a:lnTo>
                      <a:pt x="99" y="1035"/>
                    </a:lnTo>
                    <a:lnTo>
                      <a:pt x="102" y="1033"/>
                    </a:lnTo>
                    <a:lnTo>
                      <a:pt x="106" y="1031"/>
                    </a:lnTo>
                    <a:lnTo>
                      <a:pt x="110" y="1029"/>
                    </a:lnTo>
                    <a:lnTo>
                      <a:pt x="113" y="1027"/>
                    </a:lnTo>
                    <a:lnTo>
                      <a:pt x="117" y="1025"/>
                    </a:lnTo>
                    <a:lnTo>
                      <a:pt x="120" y="1023"/>
                    </a:lnTo>
                    <a:lnTo>
                      <a:pt x="123" y="1021"/>
                    </a:lnTo>
                    <a:lnTo>
                      <a:pt x="127" y="1019"/>
                    </a:lnTo>
                    <a:lnTo>
                      <a:pt x="131" y="1016"/>
                    </a:lnTo>
                    <a:lnTo>
                      <a:pt x="134" y="1014"/>
                    </a:lnTo>
                    <a:lnTo>
                      <a:pt x="137" y="1012"/>
                    </a:lnTo>
                    <a:lnTo>
                      <a:pt x="141" y="1009"/>
                    </a:lnTo>
                    <a:lnTo>
                      <a:pt x="144" y="1007"/>
                    </a:lnTo>
                    <a:lnTo>
                      <a:pt x="147" y="1004"/>
                    </a:lnTo>
                    <a:lnTo>
                      <a:pt x="151" y="1002"/>
                    </a:lnTo>
                    <a:lnTo>
                      <a:pt x="154" y="1000"/>
                    </a:lnTo>
                    <a:lnTo>
                      <a:pt x="158" y="997"/>
                    </a:lnTo>
                    <a:lnTo>
                      <a:pt x="161" y="994"/>
                    </a:lnTo>
                    <a:lnTo>
                      <a:pt x="164" y="992"/>
                    </a:lnTo>
                    <a:lnTo>
                      <a:pt x="167" y="989"/>
                    </a:lnTo>
                    <a:lnTo>
                      <a:pt x="170" y="986"/>
                    </a:lnTo>
                    <a:lnTo>
                      <a:pt x="174" y="983"/>
                    </a:lnTo>
                    <a:lnTo>
                      <a:pt x="177" y="980"/>
                    </a:lnTo>
                    <a:lnTo>
                      <a:pt x="180" y="977"/>
                    </a:lnTo>
                    <a:lnTo>
                      <a:pt x="183" y="975"/>
                    </a:lnTo>
                    <a:lnTo>
                      <a:pt x="186" y="972"/>
                    </a:lnTo>
                    <a:lnTo>
                      <a:pt x="189" y="969"/>
                    </a:lnTo>
                    <a:lnTo>
                      <a:pt x="192" y="966"/>
                    </a:lnTo>
                    <a:lnTo>
                      <a:pt x="195" y="963"/>
                    </a:lnTo>
                    <a:lnTo>
                      <a:pt x="199" y="959"/>
                    </a:lnTo>
                    <a:lnTo>
                      <a:pt x="202" y="956"/>
                    </a:lnTo>
                    <a:lnTo>
                      <a:pt x="205" y="953"/>
                    </a:lnTo>
                    <a:lnTo>
                      <a:pt x="208" y="950"/>
                    </a:lnTo>
                    <a:lnTo>
                      <a:pt x="211" y="947"/>
                    </a:lnTo>
                    <a:lnTo>
                      <a:pt x="214" y="944"/>
                    </a:lnTo>
                    <a:lnTo>
                      <a:pt x="216" y="940"/>
                    </a:lnTo>
                    <a:lnTo>
                      <a:pt x="219" y="937"/>
                    </a:lnTo>
                    <a:lnTo>
                      <a:pt x="222" y="934"/>
                    </a:lnTo>
                    <a:lnTo>
                      <a:pt x="225" y="930"/>
                    </a:lnTo>
                    <a:lnTo>
                      <a:pt x="228" y="926"/>
                    </a:lnTo>
                    <a:lnTo>
                      <a:pt x="231" y="923"/>
                    </a:lnTo>
                    <a:lnTo>
                      <a:pt x="234" y="919"/>
                    </a:lnTo>
                    <a:lnTo>
                      <a:pt x="237" y="916"/>
                    </a:lnTo>
                    <a:lnTo>
                      <a:pt x="239" y="912"/>
                    </a:lnTo>
                    <a:lnTo>
                      <a:pt x="242" y="908"/>
                    </a:lnTo>
                    <a:lnTo>
                      <a:pt x="245" y="905"/>
                    </a:lnTo>
                    <a:lnTo>
                      <a:pt x="248" y="901"/>
                    </a:lnTo>
                    <a:lnTo>
                      <a:pt x="250" y="898"/>
                    </a:lnTo>
                    <a:lnTo>
                      <a:pt x="252" y="893"/>
                    </a:lnTo>
                    <a:lnTo>
                      <a:pt x="255" y="890"/>
                    </a:lnTo>
                    <a:lnTo>
                      <a:pt x="258" y="886"/>
                    </a:lnTo>
                    <a:lnTo>
                      <a:pt x="260" y="882"/>
                    </a:lnTo>
                    <a:lnTo>
                      <a:pt x="263" y="878"/>
                    </a:lnTo>
                    <a:lnTo>
                      <a:pt x="265" y="874"/>
                    </a:lnTo>
                    <a:lnTo>
                      <a:pt x="267" y="870"/>
                    </a:lnTo>
                    <a:lnTo>
                      <a:pt x="270" y="866"/>
                    </a:lnTo>
                    <a:lnTo>
                      <a:pt x="272" y="862"/>
                    </a:lnTo>
                    <a:lnTo>
                      <a:pt x="275" y="858"/>
                    </a:lnTo>
                    <a:lnTo>
                      <a:pt x="277" y="854"/>
                    </a:lnTo>
                    <a:lnTo>
                      <a:pt x="279" y="850"/>
                    </a:lnTo>
                    <a:lnTo>
                      <a:pt x="282" y="845"/>
                    </a:lnTo>
                    <a:lnTo>
                      <a:pt x="284" y="841"/>
                    </a:lnTo>
                    <a:lnTo>
                      <a:pt x="286" y="837"/>
                    </a:lnTo>
                    <a:lnTo>
                      <a:pt x="288" y="833"/>
                    </a:lnTo>
                    <a:lnTo>
                      <a:pt x="291" y="829"/>
                    </a:lnTo>
                    <a:lnTo>
                      <a:pt x="293" y="824"/>
                    </a:lnTo>
                    <a:lnTo>
                      <a:pt x="295" y="820"/>
                    </a:lnTo>
                    <a:lnTo>
                      <a:pt x="297" y="815"/>
                    </a:lnTo>
                    <a:lnTo>
                      <a:pt x="299" y="811"/>
                    </a:lnTo>
                    <a:lnTo>
                      <a:pt x="301" y="806"/>
                    </a:lnTo>
                    <a:lnTo>
                      <a:pt x="303" y="802"/>
                    </a:lnTo>
                    <a:lnTo>
                      <a:pt x="305" y="798"/>
                    </a:lnTo>
                    <a:lnTo>
                      <a:pt x="306" y="793"/>
                    </a:lnTo>
                    <a:lnTo>
                      <a:pt x="309" y="788"/>
                    </a:lnTo>
                    <a:lnTo>
                      <a:pt x="311" y="784"/>
                    </a:lnTo>
                    <a:lnTo>
                      <a:pt x="312" y="779"/>
                    </a:lnTo>
                    <a:lnTo>
                      <a:pt x="314" y="775"/>
                    </a:lnTo>
                    <a:lnTo>
                      <a:pt x="315" y="770"/>
                    </a:lnTo>
                    <a:lnTo>
                      <a:pt x="317" y="766"/>
                    </a:lnTo>
                    <a:lnTo>
                      <a:pt x="319" y="761"/>
                    </a:lnTo>
                    <a:lnTo>
                      <a:pt x="321" y="757"/>
                    </a:lnTo>
                    <a:lnTo>
                      <a:pt x="322" y="752"/>
                    </a:lnTo>
                    <a:lnTo>
                      <a:pt x="324" y="747"/>
                    </a:lnTo>
                    <a:lnTo>
                      <a:pt x="326" y="742"/>
                    </a:lnTo>
                    <a:lnTo>
                      <a:pt x="327" y="737"/>
                    </a:lnTo>
                    <a:lnTo>
                      <a:pt x="329" y="733"/>
                    </a:lnTo>
                    <a:lnTo>
                      <a:pt x="330" y="728"/>
                    </a:lnTo>
                    <a:lnTo>
                      <a:pt x="331" y="723"/>
                    </a:lnTo>
                    <a:lnTo>
                      <a:pt x="333" y="718"/>
                    </a:lnTo>
                    <a:lnTo>
                      <a:pt x="334" y="713"/>
                    </a:lnTo>
                    <a:lnTo>
                      <a:pt x="335" y="708"/>
                    </a:lnTo>
                    <a:lnTo>
                      <a:pt x="336" y="703"/>
                    </a:lnTo>
                    <a:lnTo>
                      <a:pt x="338" y="698"/>
                    </a:lnTo>
                    <a:lnTo>
                      <a:pt x="339" y="694"/>
                    </a:lnTo>
                    <a:lnTo>
                      <a:pt x="340" y="689"/>
                    </a:lnTo>
                    <a:lnTo>
                      <a:pt x="341" y="683"/>
                    </a:lnTo>
                    <a:lnTo>
                      <a:pt x="342" y="679"/>
                    </a:lnTo>
                    <a:lnTo>
                      <a:pt x="343" y="674"/>
                    </a:lnTo>
                    <a:lnTo>
                      <a:pt x="344" y="668"/>
                    </a:lnTo>
                    <a:lnTo>
                      <a:pt x="345" y="664"/>
                    </a:lnTo>
                    <a:lnTo>
                      <a:pt x="346" y="659"/>
                    </a:lnTo>
                    <a:lnTo>
                      <a:pt x="347" y="653"/>
                    </a:lnTo>
                    <a:lnTo>
                      <a:pt x="348" y="649"/>
                    </a:lnTo>
                    <a:lnTo>
                      <a:pt x="348" y="643"/>
                    </a:lnTo>
                    <a:lnTo>
                      <a:pt x="350" y="638"/>
                    </a:lnTo>
                    <a:lnTo>
                      <a:pt x="350" y="633"/>
                    </a:lnTo>
                    <a:lnTo>
                      <a:pt x="351" y="628"/>
                    </a:lnTo>
                    <a:lnTo>
                      <a:pt x="351" y="623"/>
                    </a:lnTo>
                    <a:lnTo>
                      <a:pt x="352" y="618"/>
                    </a:lnTo>
                    <a:lnTo>
                      <a:pt x="353" y="613"/>
                    </a:lnTo>
                    <a:lnTo>
                      <a:pt x="353" y="608"/>
                    </a:lnTo>
                    <a:lnTo>
                      <a:pt x="354" y="602"/>
                    </a:lnTo>
                    <a:lnTo>
                      <a:pt x="354" y="598"/>
                    </a:lnTo>
                    <a:lnTo>
                      <a:pt x="354" y="592"/>
                    </a:lnTo>
                    <a:lnTo>
                      <a:pt x="355" y="587"/>
                    </a:lnTo>
                    <a:lnTo>
                      <a:pt x="356" y="582"/>
                    </a:lnTo>
                    <a:lnTo>
                      <a:pt x="356" y="577"/>
                    </a:lnTo>
                    <a:lnTo>
                      <a:pt x="356" y="571"/>
                    </a:lnTo>
                    <a:lnTo>
                      <a:pt x="356" y="566"/>
                    </a:lnTo>
                    <a:lnTo>
                      <a:pt x="356" y="561"/>
                    </a:lnTo>
                    <a:lnTo>
                      <a:pt x="357" y="556"/>
                    </a:lnTo>
                    <a:lnTo>
                      <a:pt x="357" y="551"/>
                    </a:lnTo>
                    <a:lnTo>
                      <a:pt x="357" y="545"/>
                    </a:lnTo>
                    <a:lnTo>
                      <a:pt x="357" y="541"/>
                    </a:lnTo>
                    <a:lnTo>
                      <a:pt x="357" y="535"/>
                    </a:lnTo>
                    <a:lnTo>
                      <a:pt x="357" y="530"/>
                    </a:lnTo>
                    <a:lnTo>
                      <a:pt x="357" y="525"/>
                    </a:lnTo>
                    <a:lnTo>
                      <a:pt x="357" y="520"/>
                    </a:lnTo>
                    <a:lnTo>
                      <a:pt x="357" y="514"/>
                    </a:lnTo>
                    <a:lnTo>
                      <a:pt x="356" y="509"/>
                    </a:lnTo>
                    <a:lnTo>
                      <a:pt x="356" y="504"/>
                    </a:lnTo>
                    <a:lnTo>
                      <a:pt x="356" y="499"/>
                    </a:lnTo>
                    <a:lnTo>
                      <a:pt x="356" y="494"/>
                    </a:lnTo>
                    <a:lnTo>
                      <a:pt x="356" y="488"/>
                    </a:lnTo>
                    <a:lnTo>
                      <a:pt x="355" y="484"/>
                    </a:lnTo>
                    <a:lnTo>
                      <a:pt x="354" y="478"/>
                    </a:lnTo>
                    <a:lnTo>
                      <a:pt x="354" y="473"/>
                    </a:lnTo>
                    <a:lnTo>
                      <a:pt x="354" y="468"/>
                    </a:lnTo>
                    <a:lnTo>
                      <a:pt x="353" y="463"/>
                    </a:lnTo>
                    <a:lnTo>
                      <a:pt x="353" y="458"/>
                    </a:lnTo>
                    <a:lnTo>
                      <a:pt x="352" y="452"/>
                    </a:lnTo>
                    <a:lnTo>
                      <a:pt x="351" y="448"/>
                    </a:lnTo>
                    <a:lnTo>
                      <a:pt x="351" y="442"/>
                    </a:lnTo>
                    <a:lnTo>
                      <a:pt x="350" y="437"/>
                    </a:lnTo>
                    <a:lnTo>
                      <a:pt x="350" y="432"/>
                    </a:lnTo>
                    <a:lnTo>
                      <a:pt x="348" y="427"/>
                    </a:lnTo>
                    <a:lnTo>
                      <a:pt x="348" y="422"/>
                    </a:lnTo>
                    <a:lnTo>
                      <a:pt x="347" y="417"/>
                    </a:lnTo>
                    <a:lnTo>
                      <a:pt x="346" y="412"/>
                    </a:lnTo>
                    <a:lnTo>
                      <a:pt x="345" y="407"/>
                    </a:lnTo>
                    <a:lnTo>
                      <a:pt x="344" y="402"/>
                    </a:lnTo>
                    <a:lnTo>
                      <a:pt x="343" y="397"/>
                    </a:lnTo>
                    <a:lnTo>
                      <a:pt x="342" y="392"/>
                    </a:lnTo>
                    <a:lnTo>
                      <a:pt x="341" y="387"/>
                    </a:lnTo>
                    <a:lnTo>
                      <a:pt x="340" y="382"/>
                    </a:lnTo>
                    <a:lnTo>
                      <a:pt x="339" y="377"/>
                    </a:lnTo>
                    <a:lnTo>
                      <a:pt x="338" y="372"/>
                    </a:lnTo>
                    <a:lnTo>
                      <a:pt x="336" y="367"/>
                    </a:lnTo>
                    <a:lnTo>
                      <a:pt x="335" y="362"/>
                    </a:lnTo>
                    <a:lnTo>
                      <a:pt x="334" y="357"/>
                    </a:lnTo>
                    <a:lnTo>
                      <a:pt x="333" y="352"/>
                    </a:lnTo>
                    <a:lnTo>
                      <a:pt x="331" y="347"/>
                    </a:lnTo>
                    <a:lnTo>
                      <a:pt x="330" y="343"/>
                    </a:lnTo>
                    <a:lnTo>
                      <a:pt x="329" y="338"/>
                    </a:lnTo>
                    <a:lnTo>
                      <a:pt x="327" y="333"/>
                    </a:lnTo>
                    <a:lnTo>
                      <a:pt x="326" y="328"/>
                    </a:lnTo>
                    <a:lnTo>
                      <a:pt x="324" y="323"/>
                    </a:lnTo>
                    <a:lnTo>
                      <a:pt x="322" y="319"/>
                    </a:lnTo>
                    <a:lnTo>
                      <a:pt x="321" y="314"/>
                    </a:lnTo>
                    <a:lnTo>
                      <a:pt x="319" y="310"/>
                    </a:lnTo>
                    <a:lnTo>
                      <a:pt x="317" y="305"/>
                    </a:lnTo>
                    <a:lnTo>
                      <a:pt x="315" y="300"/>
                    </a:lnTo>
                    <a:lnTo>
                      <a:pt x="314" y="295"/>
                    </a:lnTo>
                    <a:lnTo>
                      <a:pt x="312" y="291"/>
                    </a:lnTo>
                    <a:lnTo>
                      <a:pt x="311" y="286"/>
                    </a:lnTo>
                    <a:lnTo>
                      <a:pt x="309" y="282"/>
                    </a:lnTo>
                    <a:lnTo>
                      <a:pt x="306" y="277"/>
                    </a:lnTo>
                    <a:lnTo>
                      <a:pt x="305" y="272"/>
                    </a:lnTo>
                    <a:lnTo>
                      <a:pt x="303" y="268"/>
                    </a:lnTo>
                    <a:lnTo>
                      <a:pt x="301" y="264"/>
                    </a:lnTo>
                    <a:lnTo>
                      <a:pt x="299" y="259"/>
                    </a:lnTo>
                    <a:lnTo>
                      <a:pt x="297" y="255"/>
                    </a:lnTo>
                    <a:lnTo>
                      <a:pt x="295" y="251"/>
                    </a:lnTo>
                    <a:lnTo>
                      <a:pt x="293" y="246"/>
                    </a:lnTo>
                    <a:lnTo>
                      <a:pt x="291" y="242"/>
                    </a:lnTo>
                    <a:lnTo>
                      <a:pt x="288" y="238"/>
                    </a:lnTo>
                    <a:lnTo>
                      <a:pt x="286" y="233"/>
                    </a:lnTo>
                    <a:lnTo>
                      <a:pt x="284" y="229"/>
                    </a:lnTo>
                    <a:lnTo>
                      <a:pt x="282" y="225"/>
                    </a:lnTo>
                    <a:lnTo>
                      <a:pt x="279" y="221"/>
                    </a:lnTo>
                    <a:lnTo>
                      <a:pt x="277" y="217"/>
                    </a:lnTo>
                    <a:lnTo>
                      <a:pt x="275" y="212"/>
                    </a:lnTo>
                    <a:lnTo>
                      <a:pt x="272" y="208"/>
                    </a:lnTo>
                    <a:lnTo>
                      <a:pt x="270" y="205"/>
                    </a:lnTo>
                    <a:lnTo>
                      <a:pt x="267" y="200"/>
                    </a:lnTo>
                    <a:lnTo>
                      <a:pt x="265" y="196"/>
                    </a:lnTo>
                    <a:lnTo>
                      <a:pt x="263" y="193"/>
                    </a:lnTo>
                    <a:lnTo>
                      <a:pt x="260" y="188"/>
                    </a:lnTo>
                    <a:lnTo>
                      <a:pt x="258" y="185"/>
                    </a:lnTo>
                    <a:lnTo>
                      <a:pt x="255" y="181"/>
                    </a:lnTo>
                    <a:lnTo>
                      <a:pt x="252" y="177"/>
                    </a:lnTo>
                    <a:lnTo>
                      <a:pt x="250" y="173"/>
                    </a:lnTo>
                    <a:lnTo>
                      <a:pt x="248" y="169"/>
                    </a:lnTo>
                    <a:lnTo>
                      <a:pt x="245" y="166"/>
                    </a:lnTo>
                    <a:lnTo>
                      <a:pt x="242" y="162"/>
                    </a:lnTo>
                    <a:lnTo>
                      <a:pt x="239" y="158"/>
                    </a:lnTo>
                    <a:lnTo>
                      <a:pt x="237" y="155"/>
                    </a:lnTo>
                    <a:lnTo>
                      <a:pt x="234" y="151"/>
                    </a:lnTo>
                    <a:lnTo>
                      <a:pt x="231" y="148"/>
                    </a:lnTo>
                    <a:lnTo>
                      <a:pt x="228" y="144"/>
                    </a:lnTo>
                    <a:lnTo>
                      <a:pt x="225" y="140"/>
                    </a:lnTo>
                    <a:lnTo>
                      <a:pt x="222" y="137"/>
                    </a:lnTo>
                    <a:lnTo>
                      <a:pt x="219" y="134"/>
                    </a:lnTo>
                    <a:lnTo>
                      <a:pt x="216" y="130"/>
                    </a:lnTo>
                    <a:lnTo>
                      <a:pt x="214" y="127"/>
                    </a:lnTo>
                    <a:lnTo>
                      <a:pt x="211" y="124"/>
                    </a:lnTo>
                    <a:lnTo>
                      <a:pt x="208" y="121"/>
                    </a:lnTo>
                    <a:lnTo>
                      <a:pt x="205" y="117"/>
                    </a:lnTo>
                    <a:lnTo>
                      <a:pt x="202" y="114"/>
                    </a:lnTo>
                    <a:lnTo>
                      <a:pt x="199" y="111"/>
                    </a:lnTo>
                    <a:lnTo>
                      <a:pt x="195" y="107"/>
                    </a:lnTo>
                    <a:lnTo>
                      <a:pt x="192" y="104"/>
                    </a:lnTo>
                    <a:lnTo>
                      <a:pt x="189" y="101"/>
                    </a:lnTo>
                    <a:lnTo>
                      <a:pt x="186" y="98"/>
                    </a:lnTo>
                    <a:lnTo>
                      <a:pt x="183" y="95"/>
                    </a:lnTo>
                    <a:lnTo>
                      <a:pt x="180" y="93"/>
                    </a:lnTo>
                    <a:lnTo>
                      <a:pt x="177" y="90"/>
                    </a:lnTo>
                    <a:lnTo>
                      <a:pt x="174" y="87"/>
                    </a:lnTo>
                    <a:lnTo>
                      <a:pt x="170" y="84"/>
                    </a:lnTo>
                    <a:lnTo>
                      <a:pt x="167" y="82"/>
                    </a:lnTo>
                    <a:lnTo>
                      <a:pt x="164" y="79"/>
                    </a:lnTo>
                    <a:lnTo>
                      <a:pt x="161" y="76"/>
                    </a:lnTo>
                    <a:lnTo>
                      <a:pt x="158" y="74"/>
                    </a:lnTo>
                    <a:lnTo>
                      <a:pt x="154" y="71"/>
                    </a:lnTo>
                    <a:lnTo>
                      <a:pt x="151" y="68"/>
                    </a:lnTo>
                    <a:lnTo>
                      <a:pt x="147" y="66"/>
                    </a:lnTo>
                    <a:lnTo>
                      <a:pt x="144" y="64"/>
                    </a:lnTo>
                    <a:lnTo>
                      <a:pt x="141" y="61"/>
                    </a:lnTo>
                    <a:lnTo>
                      <a:pt x="137" y="59"/>
                    </a:lnTo>
                    <a:lnTo>
                      <a:pt x="134" y="56"/>
                    </a:lnTo>
                    <a:lnTo>
                      <a:pt x="131" y="54"/>
                    </a:lnTo>
                    <a:lnTo>
                      <a:pt x="127" y="52"/>
                    </a:lnTo>
                    <a:lnTo>
                      <a:pt x="123" y="50"/>
                    </a:lnTo>
                    <a:lnTo>
                      <a:pt x="120" y="47"/>
                    </a:lnTo>
                    <a:lnTo>
                      <a:pt x="117" y="45"/>
                    </a:lnTo>
                    <a:lnTo>
                      <a:pt x="113" y="43"/>
                    </a:lnTo>
                    <a:lnTo>
                      <a:pt x="110" y="41"/>
                    </a:lnTo>
                    <a:lnTo>
                      <a:pt x="106" y="39"/>
                    </a:lnTo>
                    <a:lnTo>
                      <a:pt x="102" y="37"/>
                    </a:lnTo>
                    <a:lnTo>
                      <a:pt x="99" y="35"/>
                    </a:lnTo>
                    <a:lnTo>
                      <a:pt x="96" y="34"/>
                    </a:lnTo>
                    <a:lnTo>
                      <a:pt x="92" y="32"/>
                    </a:lnTo>
                    <a:lnTo>
                      <a:pt x="89" y="30"/>
                    </a:lnTo>
                    <a:lnTo>
                      <a:pt x="85" y="28"/>
                    </a:lnTo>
                    <a:lnTo>
                      <a:pt x="81" y="26"/>
                    </a:lnTo>
                    <a:lnTo>
                      <a:pt x="78" y="25"/>
                    </a:lnTo>
                    <a:lnTo>
                      <a:pt x="74" y="23"/>
                    </a:lnTo>
                    <a:lnTo>
                      <a:pt x="71" y="22"/>
                    </a:lnTo>
                    <a:lnTo>
                      <a:pt x="67" y="20"/>
                    </a:lnTo>
                    <a:lnTo>
                      <a:pt x="63" y="19"/>
                    </a:lnTo>
                    <a:lnTo>
                      <a:pt x="60" y="17"/>
                    </a:lnTo>
                    <a:lnTo>
                      <a:pt x="56" y="16"/>
                    </a:lnTo>
                    <a:lnTo>
                      <a:pt x="53" y="14"/>
                    </a:lnTo>
                    <a:lnTo>
                      <a:pt x="48" y="13"/>
                    </a:lnTo>
                    <a:lnTo>
                      <a:pt x="45" y="12"/>
                    </a:lnTo>
                    <a:lnTo>
                      <a:pt x="41" y="11"/>
                    </a:lnTo>
                    <a:lnTo>
                      <a:pt x="38" y="10"/>
                    </a:lnTo>
                    <a:lnTo>
                      <a:pt x="34" y="8"/>
                    </a:lnTo>
                    <a:lnTo>
                      <a:pt x="30" y="7"/>
                    </a:lnTo>
                    <a:lnTo>
                      <a:pt x="27" y="6"/>
                    </a:lnTo>
                    <a:lnTo>
                      <a:pt x="23" y="5"/>
                    </a:lnTo>
                    <a:lnTo>
                      <a:pt x="19" y="4"/>
                    </a:lnTo>
                    <a:lnTo>
                      <a:pt x="15" y="3"/>
                    </a:lnTo>
                    <a:lnTo>
                      <a:pt x="12" y="2"/>
                    </a:lnTo>
                    <a:lnTo>
                      <a:pt x="8" y="1"/>
                    </a:lnTo>
                    <a:lnTo>
                      <a:pt x="5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10" name="Freeform 45"/>
              <p:cNvSpPr>
                <a:spLocks/>
              </p:cNvSpPr>
              <p:nvPr/>
            </p:nvSpPr>
            <p:spPr bwMode="auto">
              <a:xfrm>
                <a:off x="3364" y="920"/>
                <a:ext cx="1005" cy="3011"/>
              </a:xfrm>
              <a:custGeom>
                <a:avLst/>
                <a:gdLst>
                  <a:gd name="T0" fmla="*/ 93096 w 343"/>
                  <a:gd name="T1" fmla="*/ 5535005 h 1028"/>
                  <a:gd name="T2" fmla="*/ 205562 w 343"/>
                  <a:gd name="T3" fmla="*/ 5492540 h 1028"/>
                  <a:gd name="T4" fmla="*/ 315089 w 343"/>
                  <a:gd name="T5" fmla="*/ 5438793 h 1028"/>
                  <a:gd name="T6" fmla="*/ 424532 w 343"/>
                  <a:gd name="T7" fmla="*/ 5377633 h 1028"/>
                  <a:gd name="T8" fmla="*/ 532146 w 343"/>
                  <a:gd name="T9" fmla="*/ 5318977 h 1028"/>
                  <a:gd name="T10" fmla="*/ 635983 w 343"/>
                  <a:gd name="T11" fmla="*/ 5248245 h 1028"/>
                  <a:gd name="T12" fmla="*/ 734007 w 343"/>
                  <a:gd name="T13" fmla="*/ 5172364 h 1028"/>
                  <a:gd name="T14" fmla="*/ 830778 w 343"/>
                  <a:gd name="T15" fmla="*/ 5096696 h 1028"/>
                  <a:gd name="T16" fmla="*/ 928802 w 343"/>
                  <a:gd name="T17" fmla="*/ 5010315 h 1028"/>
                  <a:gd name="T18" fmla="*/ 1021221 w 343"/>
                  <a:gd name="T19" fmla="*/ 4919352 h 1028"/>
                  <a:gd name="T20" fmla="*/ 1102898 w 343"/>
                  <a:gd name="T21" fmla="*/ 4832209 h 1028"/>
                  <a:gd name="T22" fmla="*/ 1190087 w 343"/>
                  <a:gd name="T23" fmla="*/ 4734313 h 1028"/>
                  <a:gd name="T24" fmla="*/ 1266153 w 343"/>
                  <a:gd name="T25" fmla="*/ 4625027 h 1028"/>
                  <a:gd name="T26" fmla="*/ 1342147 w 343"/>
                  <a:gd name="T27" fmla="*/ 4523315 h 1028"/>
                  <a:gd name="T28" fmla="*/ 1412983 w 343"/>
                  <a:gd name="T29" fmla="*/ 4414231 h 1028"/>
                  <a:gd name="T30" fmla="*/ 1477526 w 343"/>
                  <a:gd name="T31" fmla="*/ 4301684 h 1028"/>
                  <a:gd name="T32" fmla="*/ 1542549 w 343"/>
                  <a:gd name="T33" fmla="*/ 4181227 h 1028"/>
                  <a:gd name="T34" fmla="*/ 1596350 w 343"/>
                  <a:gd name="T35" fmla="*/ 4063104 h 1028"/>
                  <a:gd name="T36" fmla="*/ 1646463 w 343"/>
                  <a:gd name="T37" fmla="*/ 3943185 h 1028"/>
                  <a:gd name="T38" fmla="*/ 1694582 w 343"/>
                  <a:gd name="T39" fmla="*/ 3813654 h 1028"/>
                  <a:gd name="T40" fmla="*/ 1733651 w 343"/>
                  <a:gd name="T41" fmla="*/ 3689274 h 1028"/>
                  <a:gd name="T42" fmla="*/ 1770353 w 343"/>
                  <a:gd name="T43" fmla="*/ 3557982 h 1028"/>
                  <a:gd name="T44" fmla="*/ 1798221 w 343"/>
                  <a:gd name="T45" fmla="*/ 3428448 h 1028"/>
                  <a:gd name="T46" fmla="*/ 1820483 w 343"/>
                  <a:gd name="T47" fmla="*/ 3294145 h 1028"/>
                  <a:gd name="T48" fmla="*/ 1841181 w 343"/>
                  <a:gd name="T49" fmla="*/ 3163934 h 1028"/>
                  <a:gd name="T50" fmla="*/ 1852022 w 343"/>
                  <a:gd name="T51" fmla="*/ 3027484 h 1028"/>
                  <a:gd name="T52" fmla="*/ 1857835 w 343"/>
                  <a:gd name="T53" fmla="*/ 2892501 h 1028"/>
                  <a:gd name="T54" fmla="*/ 1863449 w 343"/>
                  <a:gd name="T55" fmla="*/ 2757384 h 1028"/>
                  <a:gd name="T56" fmla="*/ 1857835 w 343"/>
                  <a:gd name="T57" fmla="*/ 2622179 h 1028"/>
                  <a:gd name="T58" fmla="*/ 1852022 w 343"/>
                  <a:gd name="T59" fmla="*/ 2490887 h 1028"/>
                  <a:gd name="T60" fmla="*/ 1835573 w 343"/>
                  <a:gd name="T61" fmla="*/ 2350817 h 1028"/>
                  <a:gd name="T62" fmla="*/ 1814643 w 343"/>
                  <a:gd name="T63" fmla="*/ 2221216 h 1028"/>
                  <a:gd name="T64" fmla="*/ 1787456 w 343"/>
                  <a:gd name="T65" fmla="*/ 2091904 h 1028"/>
                  <a:gd name="T66" fmla="*/ 1753998 w 343"/>
                  <a:gd name="T67" fmla="*/ 1960586 h 1028"/>
                  <a:gd name="T68" fmla="*/ 1716619 w 343"/>
                  <a:gd name="T69" fmla="*/ 1831054 h 1028"/>
                  <a:gd name="T70" fmla="*/ 1672320 w 343"/>
                  <a:gd name="T71" fmla="*/ 1701672 h 1028"/>
                  <a:gd name="T72" fmla="*/ 1624200 w 343"/>
                  <a:gd name="T73" fmla="*/ 1580983 h 1028"/>
                  <a:gd name="T74" fmla="*/ 1576227 w 343"/>
                  <a:gd name="T75" fmla="*/ 1457259 h 1028"/>
                  <a:gd name="T76" fmla="*/ 1514681 w 343"/>
                  <a:gd name="T77" fmla="*/ 1337376 h 1028"/>
                  <a:gd name="T78" fmla="*/ 1449676 w 343"/>
                  <a:gd name="T79" fmla="*/ 1224244 h 1028"/>
                  <a:gd name="T80" fmla="*/ 1385107 w 343"/>
                  <a:gd name="T81" fmla="*/ 1109363 h 1028"/>
                  <a:gd name="T82" fmla="*/ 1314270 w 343"/>
                  <a:gd name="T83" fmla="*/ 1002642 h 1028"/>
                  <a:gd name="T84" fmla="*/ 1238286 w 343"/>
                  <a:gd name="T85" fmla="*/ 898493 h 1028"/>
                  <a:gd name="T86" fmla="*/ 1156632 w 343"/>
                  <a:gd name="T87" fmla="*/ 800616 h 1028"/>
                  <a:gd name="T88" fmla="*/ 1070026 w 343"/>
                  <a:gd name="T89" fmla="*/ 704703 h 1028"/>
                  <a:gd name="T90" fmla="*/ 982612 w 343"/>
                  <a:gd name="T91" fmla="*/ 611757 h 1028"/>
                  <a:gd name="T92" fmla="*/ 891447 w 343"/>
                  <a:gd name="T93" fmla="*/ 525340 h 1028"/>
                  <a:gd name="T94" fmla="*/ 793423 w 343"/>
                  <a:gd name="T95" fmla="*/ 443885 h 1028"/>
                  <a:gd name="T96" fmla="*/ 695398 w 343"/>
                  <a:gd name="T97" fmla="*/ 368218 h 1028"/>
                  <a:gd name="T98" fmla="*/ 591684 w 343"/>
                  <a:gd name="T99" fmla="*/ 297940 h 1028"/>
                  <a:gd name="T100" fmla="*/ 489760 w 343"/>
                  <a:gd name="T101" fmla="*/ 227205 h 1028"/>
                  <a:gd name="T102" fmla="*/ 385237 w 343"/>
                  <a:gd name="T103" fmla="*/ 168534 h 1028"/>
                  <a:gd name="T104" fmla="*/ 272774 w 343"/>
                  <a:gd name="T105" fmla="*/ 109304 h 1028"/>
                  <a:gd name="T106" fmla="*/ 163252 w 343"/>
                  <a:gd name="T107" fmla="*/ 59256 h 1028"/>
                  <a:gd name="T108" fmla="*/ 48120 w 343"/>
                  <a:gd name="T109" fmla="*/ 16411 h 10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3"/>
                  <a:gd name="T166" fmla="*/ 0 h 1028"/>
                  <a:gd name="T167" fmla="*/ 343 w 343"/>
                  <a:gd name="T168" fmla="*/ 1028 h 102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3" h="1028">
                    <a:moveTo>
                      <a:pt x="0" y="1028"/>
                    </a:moveTo>
                    <a:lnTo>
                      <a:pt x="5" y="1027"/>
                    </a:lnTo>
                    <a:lnTo>
                      <a:pt x="9" y="1025"/>
                    </a:lnTo>
                    <a:lnTo>
                      <a:pt x="13" y="1024"/>
                    </a:lnTo>
                    <a:lnTo>
                      <a:pt x="17" y="1022"/>
                    </a:lnTo>
                    <a:lnTo>
                      <a:pt x="21" y="1021"/>
                    </a:lnTo>
                    <a:lnTo>
                      <a:pt x="26" y="1019"/>
                    </a:lnTo>
                    <a:lnTo>
                      <a:pt x="30" y="1018"/>
                    </a:lnTo>
                    <a:lnTo>
                      <a:pt x="34" y="1016"/>
                    </a:lnTo>
                    <a:lnTo>
                      <a:pt x="38" y="1014"/>
                    </a:lnTo>
                    <a:lnTo>
                      <a:pt x="42" y="1012"/>
                    </a:lnTo>
                    <a:lnTo>
                      <a:pt x="46" y="1010"/>
                    </a:lnTo>
                    <a:lnTo>
                      <a:pt x="50" y="1008"/>
                    </a:lnTo>
                    <a:lnTo>
                      <a:pt x="54" y="1006"/>
                    </a:lnTo>
                    <a:lnTo>
                      <a:pt x="58" y="1004"/>
                    </a:lnTo>
                    <a:lnTo>
                      <a:pt x="62" y="1002"/>
                    </a:lnTo>
                    <a:lnTo>
                      <a:pt x="66" y="1000"/>
                    </a:lnTo>
                    <a:lnTo>
                      <a:pt x="71" y="998"/>
                    </a:lnTo>
                    <a:lnTo>
                      <a:pt x="74" y="995"/>
                    </a:lnTo>
                    <a:lnTo>
                      <a:pt x="78" y="993"/>
                    </a:lnTo>
                    <a:lnTo>
                      <a:pt x="82" y="991"/>
                    </a:lnTo>
                    <a:lnTo>
                      <a:pt x="86" y="989"/>
                    </a:lnTo>
                    <a:lnTo>
                      <a:pt x="90" y="986"/>
                    </a:lnTo>
                    <a:lnTo>
                      <a:pt x="94" y="984"/>
                    </a:lnTo>
                    <a:lnTo>
                      <a:pt x="98" y="982"/>
                    </a:lnTo>
                    <a:lnTo>
                      <a:pt x="102" y="979"/>
                    </a:lnTo>
                    <a:lnTo>
                      <a:pt x="105" y="977"/>
                    </a:lnTo>
                    <a:lnTo>
                      <a:pt x="109" y="974"/>
                    </a:lnTo>
                    <a:lnTo>
                      <a:pt x="113" y="971"/>
                    </a:lnTo>
                    <a:lnTo>
                      <a:pt x="117" y="969"/>
                    </a:lnTo>
                    <a:lnTo>
                      <a:pt x="120" y="966"/>
                    </a:lnTo>
                    <a:lnTo>
                      <a:pt x="125" y="964"/>
                    </a:lnTo>
                    <a:lnTo>
                      <a:pt x="128" y="961"/>
                    </a:lnTo>
                    <a:lnTo>
                      <a:pt x="132" y="958"/>
                    </a:lnTo>
                    <a:lnTo>
                      <a:pt x="135" y="955"/>
                    </a:lnTo>
                    <a:lnTo>
                      <a:pt x="139" y="952"/>
                    </a:lnTo>
                    <a:lnTo>
                      <a:pt x="143" y="949"/>
                    </a:lnTo>
                    <a:lnTo>
                      <a:pt x="146" y="946"/>
                    </a:lnTo>
                    <a:lnTo>
                      <a:pt x="150" y="944"/>
                    </a:lnTo>
                    <a:lnTo>
                      <a:pt x="153" y="941"/>
                    </a:lnTo>
                    <a:lnTo>
                      <a:pt x="157" y="938"/>
                    </a:lnTo>
                    <a:lnTo>
                      <a:pt x="161" y="934"/>
                    </a:lnTo>
                    <a:lnTo>
                      <a:pt x="164" y="931"/>
                    </a:lnTo>
                    <a:lnTo>
                      <a:pt x="167" y="928"/>
                    </a:lnTo>
                    <a:lnTo>
                      <a:pt x="171" y="925"/>
                    </a:lnTo>
                    <a:lnTo>
                      <a:pt x="174" y="922"/>
                    </a:lnTo>
                    <a:lnTo>
                      <a:pt x="177" y="919"/>
                    </a:lnTo>
                    <a:lnTo>
                      <a:pt x="181" y="916"/>
                    </a:lnTo>
                    <a:lnTo>
                      <a:pt x="184" y="912"/>
                    </a:lnTo>
                    <a:lnTo>
                      <a:pt x="188" y="908"/>
                    </a:lnTo>
                    <a:lnTo>
                      <a:pt x="191" y="905"/>
                    </a:lnTo>
                    <a:lnTo>
                      <a:pt x="194" y="902"/>
                    </a:lnTo>
                    <a:lnTo>
                      <a:pt x="197" y="898"/>
                    </a:lnTo>
                    <a:lnTo>
                      <a:pt x="200" y="895"/>
                    </a:lnTo>
                    <a:lnTo>
                      <a:pt x="203" y="892"/>
                    </a:lnTo>
                    <a:lnTo>
                      <a:pt x="207" y="888"/>
                    </a:lnTo>
                    <a:lnTo>
                      <a:pt x="210" y="884"/>
                    </a:lnTo>
                    <a:lnTo>
                      <a:pt x="213" y="881"/>
                    </a:lnTo>
                    <a:lnTo>
                      <a:pt x="216" y="877"/>
                    </a:lnTo>
                    <a:lnTo>
                      <a:pt x="219" y="874"/>
                    </a:lnTo>
                    <a:lnTo>
                      <a:pt x="222" y="869"/>
                    </a:lnTo>
                    <a:lnTo>
                      <a:pt x="225" y="866"/>
                    </a:lnTo>
                    <a:lnTo>
                      <a:pt x="228" y="862"/>
                    </a:lnTo>
                    <a:lnTo>
                      <a:pt x="231" y="859"/>
                    </a:lnTo>
                    <a:lnTo>
                      <a:pt x="233" y="854"/>
                    </a:lnTo>
                    <a:lnTo>
                      <a:pt x="236" y="851"/>
                    </a:lnTo>
                    <a:lnTo>
                      <a:pt x="239" y="847"/>
                    </a:lnTo>
                    <a:lnTo>
                      <a:pt x="242" y="843"/>
                    </a:lnTo>
                    <a:lnTo>
                      <a:pt x="245" y="839"/>
                    </a:lnTo>
                    <a:lnTo>
                      <a:pt x="247" y="835"/>
                    </a:lnTo>
                    <a:lnTo>
                      <a:pt x="250" y="831"/>
                    </a:lnTo>
                    <a:lnTo>
                      <a:pt x="252" y="827"/>
                    </a:lnTo>
                    <a:lnTo>
                      <a:pt x="255" y="823"/>
                    </a:lnTo>
                    <a:lnTo>
                      <a:pt x="258" y="819"/>
                    </a:lnTo>
                    <a:lnTo>
                      <a:pt x="260" y="815"/>
                    </a:lnTo>
                    <a:lnTo>
                      <a:pt x="263" y="811"/>
                    </a:lnTo>
                    <a:lnTo>
                      <a:pt x="265" y="806"/>
                    </a:lnTo>
                    <a:lnTo>
                      <a:pt x="267" y="802"/>
                    </a:lnTo>
                    <a:lnTo>
                      <a:pt x="270" y="798"/>
                    </a:lnTo>
                    <a:lnTo>
                      <a:pt x="272" y="794"/>
                    </a:lnTo>
                    <a:lnTo>
                      <a:pt x="275" y="790"/>
                    </a:lnTo>
                    <a:lnTo>
                      <a:pt x="277" y="785"/>
                    </a:lnTo>
                    <a:lnTo>
                      <a:pt x="279" y="781"/>
                    </a:lnTo>
                    <a:lnTo>
                      <a:pt x="281" y="776"/>
                    </a:lnTo>
                    <a:lnTo>
                      <a:pt x="284" y="772"/>
                    </a:lnTo>
                    <a:lnTo>
                      <a:pt x="285" y="768"/>
                    </a:lnTo>
                    <a:lnTo>
                      <a:pt x="288" y="764"/>
                    </a:lnTo>
                    <a:lnTo>
                      <a:pt x="290" y="759"/>
                    </a:lnTo>
                    <a:lnTo>
                      <a:pt x="292" y="755"/>
                    </a:lnTo>
                    <a:lnTo>
                      <a:pt x="294" y="750"/>
                    </a:lnTo>
                    <a:lnTo>
                      <a:pt x="296" y="746"/>
                    </a:lnTo>
                    <a:lnTo>
                      <a:pt x="297" y="741"/>
                    </a:lnTo>
                    <a:lnTo>
                      <a:pt x="299" y="737"/>
                    </a:lnTo>
                    <a:lnTo>
                      <a:pt x="302" y="732"/>
                    </a:lnTo>
                    <a:lnTo>
                      <a:pt x="303" y="728"/>
                    </a:lnTo>
                    <a:lnTo>
                      <a:pt x="305" y="723"/>
                    </a:lnTo>
                    <a:lnTo>
                      <a:pt x="306" y="718"/>
                    </a:lnTo>
                    <a:lnTo>
                      <a:pt x="308" y="714"/>
                    </a:lnTo>
                    <a:lnTo>
                      <a:pt x="310" y="709"/>
                    </a:lnTo>
                    <a:lnTo>
                      <a:pt x="312" y="704"/>
                    </a:lnTo>
                    <a:lnTo>
                      <a:pt x="313" y="700"/>
                    </a:lnTo>
                    <a:lnTo>
                      <a:pt x="315" y="695"/>
                    </a:lnTo>
                    <a:lnTo>
                      <a:pt x="316" y="691"/>
                    </a:lnTo>
                    <a:lnTo>
                      <a:pt x="318" y="686"/>
                    </a:lnTo>
                    <a:lnTo>
                      <a:pt x="319" y="681"/>
                    </a:lnTo>
                    <a:lnTo>
                      <a:pt x="320" y="676"/>
                    </a:lnTo>
                    <a:lnTo>
                      <a:pt x="322" y="671"/>
                    </a:lnTo>
                    <a:lnTo>
                      <a:pt x="323" y="667"/>
                    </a:lnTo>
                    <a:lnTo>
                      <a:pt x="324" y="662"/>
                    </a:lnTo>
                    <a:lnTo>
                      <a:pt x="326" y="657"/>
                    </a:lnTo>
                    <a:lnTo>
                      <a:pt x="327" y="652"/>
                    </a:lnTo>
                    <a:lnTo>
                      <a:pt x="328" y="647"/>
                    </a:lnTo>
                    <a:lnTo>
                      <a:pt x="329" y="643"/>
                    </a:lnTo>
                    <a:lnTo>
                      <a:pt x="330" y="638"/>
                    </a:lnTo>
                    <a:lnTo>
                      <a:pt x="331" y="633"/>
                    </a:lnTo>
                    <a:lnTo>
                      <a:pt x="332" y="628"/>
                    </a:lnTo>
                    <a:lnTo>
                      <a:pt x="333" y="623"/>
                    </a:lnTo>
                    <a:lnTo>
                      <a:pt x="334" y="619"/>
                    </a:lnTo>
                    <a:lnTo>
                      <a:pt x="335" y="613"/>
                    </a:lnTo>
                    <a:lnTo>
                      <a:pt x="335" y="608"/>
                    </a:lnTo>
                    <a:lnTo>
                      <a:pt x="336" y="604"/>
                    </a:lnTo>
                    <a:lnTo>
                      <a:pt x="337" y="599"/>
                    </a:lnTo>
                    <a:lnTo>
                      <a:pt x="338" y="594"/>
                    </a:lnTo>
                    <a:lnTo>
                      <a:pt x="338" y="589"/>
                    </a:lnTo>
                    <a:lnTo>
                      <a:pt x="339" y="584"/>
                    </a:lnTo>
                    <a:lnTo>
                      <a:pt x="339" y="579"/>
                    </a:lnTo>
                    <a:lnTo>
                      <a:pt x="340" y="574"/>
                    </a:lnTo>
                    <a:lnTo>
                      <a:pt x="341" y="569"/>
                    </a:lnTo>
                    <a:lnTo>
                      <a:pt x="341" y="564"/>
                    </a:lnTo>
                    <a:lnTo>
                      <a:pt x="341" y="559"/>
                    </a:lnTo>
                    <a:lnTo>
                      <a:pt x="342" y="554"/>
                    </a:lnTo>
                    <a:lnTo>
                      <a:pt x="342" y="549"/>
                    </a:lnTo>
                    <a:lnTo>
                      <a:pt x="342" y="544"/>
                    </a:lnTo>
                    <a:lnTo>
                      <a:pt x="342" y="539"/>
                    </a:lnTo>
                    <a:lnTo>
                      <a:pt x="342" y="534"/>
                    </a:lnTo>
                    <a:lnTo>
                      <a:pt x="343" y="529"/>
                    </a:lnTo>
                    <a:lnTo>
                      <a:pt x="343" y="524"/>
                    </a:lnTo>
                    <a:lnTo>
                      <a:pt x="343" y="519"/>
                    </a:lnTo>
                    <a:lnTo>
                      <a:pt x="343" y="514"/>
                    </a:lnTo>
                    <a:lnTo>
                      <a:pt x="343" y="509"/>
                    </a:lnTo>
                    <a:lnTo>
                      <a:pt x="343" y="504"/>
                    </a:lnTo>
                    <a:lnTo>
                      <a:pt x="343" y="499"/>
                    </a:lnTo>
                    <a:lnTo>
                      <a:pt x="342" y="494"/>
                    </a:lnTo>
                    <a:lnTo>
                      <a:pt x="342" y="489"/>
                    </a:lnTo>
                    <a:lnTo>
                      <a:pt x="342" y="484"/>
                    </a:lnTo>
                    <a:lnTo>
                      <a:pt x="342" y="479"/>
                    </a:lnTo>
                    <a:lnTo>
                      <a:pt x="342" y="475"/>
                    </a:lnTo>
                    <a:lnTo>
                      <a:pt x="341" y="469"/>
                    </a:lnTo>
                    <a:lnTo>
                      <a:pt x="341" y="464"/>
                    </a:lnTo>
                    <a:lnTo>
                      <a:pt x="341" y="460"/>
                    </a:lnTo>
                    <a:lnTo>
                      <a:pt x="340" y="454"/>
                    </a:lnTo>
                    <a:lnTo>
                      <a:pt x="339" y="449"/>
                    </a:lnTo>
                    <a:lnTo>
                      <a:pt x="339" y="445"/>
                    </a:lnTo>
                    <a:lnTo>
                      <a:pt x="338" y="440"/>
                    </a:lnTo>
                    <a:lnTo>
                      <a:pt x="338" y="434"/>
                    </a:lnTo>
                    <a:lnTo>
                      <a:pt x="337" y="430"/>
                    </a:lnTo>
                    <a:lnTo>
                      <a:pt x="336" y="425"/>
                    </a:lnTo>
                    <a:lnTo>
                      <a:pt x="335" y="420"/>
                    </a:lnTo>
                    <a:lnTo>
                      <a:pt x="335" y="415"/>
                    </a:lnTo>
                    <a:lnTo>
                      <a:pt x="334" y="410"/>
                    </a:lnTo>
                    <a:lnTo>
                      <a:pt x="333" y="405"/>
                    </a:lnTo>
                    <a:lnTo>
                      <a:pt x="332" y="400"/>
                    </a:lnTo>
                    <a:lnTo>
                      <a:pt x="331" y="395"/>
                    </a:lnTo>
                    <a:lnTo>
                      <a:pt x="330" y="391"/>
                    </a:lnTo>
                    <a:lnTo>
                      <a:pt x="329" y="386"/>
                    </a:lnTo>
                    <a:lnTo>
                      <a:pt x="328" y="381"/>
                    </a:lnTo>
                    <a:lnTo>
                      <a:pt x="327" y="376"/>
                    </a:lnTo>
                    <a:lnTo>
                      <a:pt x="326" y="371"/>
                    </a:lnTo>
                    <a:lnTo>
                      <a:pt x="324" y="367"/>
                    </a:lnTo>
                    <a:lnTo>
                      <a:pt x="323" y="362"/>
                    </a:lnTo>
                    <a:lnTo>
                      <a:pt x="322" y="357"/>
                    </a:lnTo>
                    <a:lnTo>
                      <a:pt x="320" y="352"/>
                    </a:lnTo>
                    <a:lnTo>
                      <a:pt x="319" y="347"/>
                    </a:lnTo>
                    <a:lnTo>
                      <a:pt x="318" y="343"/>
                    </a:lnTo>
                    <a:lnTo>
                      <a:pt x="316" y="338"/>
                    </a:lnTo>
                    <a:lnTo>
                      <a:pt x="315" y="333"/>
                    </a:lnTo>
                    <a:lnTo>
                      <a:pt x="313" y="329"/>
                    </a:lnTo>
                    <a:lnTo>
                      <a:pt x="312" y="324"/>
                    </a:lnTo>
                    <a:lnTo>
                      <a:pt x="310" y="319"/>
                    </a:lnTo>
                    <a:lnTo>
                      <a:pt x="308" y="314"/>
                    </a:lnTo>
                    <a:lnTo>
                      <a:pt x="306" y="310"/>
                    </a:lnTo>
                    <a:lnTo>
                      <a:pt x="305" y="305"/>
                    </a:lnTo>
                    <a:lnTo>
                      <a:pt x="303" y="301"/>
                    </a:lnTo>
                    <a:lnTo>
                      <a:pt x="302" y="296"/>
                    </a:lnTo>
                    <a:lnTo>
                      <a:pt x="299" y="292"/>
                    </a:lnTo>
                    <a:lnTo>
                      <a:pt x="297" y="287"/>
                    </a:lnTo>
                    <a:lnTo>
                      <a:pt x="296" y="283"/>
                    </a:lnTo>
                    <a:lnTo>
                      <a:pt x="294" y="278"/>
                    </a:lnTo>
                    <a:lnTo>
                      <a:pt x="292" y="274"/>
                    </a:lnTo>
                    <a:lnTo>
                      <a:pt x="290" y="269"/>
                    </a:lnTo>
                    <a:lnTo>
                      <a:pt x="288" y="265"/>
                    </a:lnTo>
                    <a:lnTo>
                      <a:pt x="285" y="260"/>
                    </a:lnTo>
                    <a:lnTo>
                      <a:pt x="284" y="256"/>
                    </a:lnTo>
                    <a:lnTo>
                      <a:pt x="281" y="252"/>
                    </a:lnTo>
                    <a:lnTo>
                      <a:pt x="279" y="247"/>
                    </a:lnTo>
                    <a:lnTo>
                      <a:pt x="277" y="243"/>
                    </a:lnTo>
                    <a:lnTo>
                      <a:pt x="275" y="239"/>
                    </a:lnTo>
                    <a:lnTo>
                      <a:pt x="272" y="235"/>
                    </a:lnTo>
                    <a:lnTo>
                      <a:pt x="270" y="230"/>
                    </a:lnTo>
                    <a:lnTo>
                      <a:pt x="267" y="226"/>
                    </a:lnTo>
                    <a:lnTo>
                      <a:pt x="265" y="222"/>
                    </a:lnTo>
                    <a:lnTo>
                      <a:pt x="263" y="218"/>
                    </a:lnTo>
                    <a:lnTo>
                      <a:pt x="260" y="214"/>
                    </a:lnTo>
                    <a:lnTo>
                      <a:pt x="258" y="209"/>
                    </a:lnTo>
                    <a:lnTo>
                      <a:pt x="255" y="205"/>
                    </a:lnTo>
                    <a:lnTo>
                      <a:pt x="252" y="202"/>
                    </a:lnTo>
                    <a:lnTo>
                      <a:pt x="250" y="197"/>
                    </a:lnTo>
                    <a:lnTo>
                      <a:pt x="247" y="193"/>
                    </a:lnTo>
                    <a:lnTo>
                      <a:pt x="245" y="190"/>
                    </a:lnTo>
                    <a:lnTo>
                      <a:pt x="242" y="185"/>
                    </a:lnTo>
                    <a:lnTo>
                      <a:pt x="239" y="182"/>
                    </a:lnTo>
                    <a:lnTo>
                      <a:pt x="236" y="178"/>
                    </a:lnTo>
                    <a:lnTo>
                      <a:pt x="233" y="174"/>
                    </a:lnTo>
                    <a:lnTo>
                      <a:pt x="231" y="170"/>
                    </a:lnTo>
                    <a:lnTo>
                      <a:pt x="228" y="166"/>
                    </a:lnTo>
                    <a:lnTo>
                      <a:pt x="225" y="163"/>
                    </a:lnTo>
                    <a:lnTo>
                      <a:pt x="222" y="159"/>
                    </a:lnTo>
                    <a:lnTo>
                      <a:pt x="219" y="155"/>
                    </a:lnTo>
                    <a:lnTo>
                      <a:pt x="216" y="151"/>
                    </a:lnTo>
                    <a:lnTo>
                      <a:pt x="213" y="148"/>
                    </a:lnTo>
                    <a:lnTo>
                      <a:pt x="210" y="144"/>
                    </a:lnTo>
                    <a:lnTo>
                      <a:pt x="207" y="140"/>
                    </a:lnTo>
                    <a:lnTo>
                      <a:pt x="203" y="137"/>
                    </a:lnTo>
                    <a:lnTo>
                      <a:pt x="200" y="133"/>
                    </a:lnTo>
                    <a:lnTo>
                      <a:pt x="197" y="130"/>
                    </a:lnTo>
                    <a:lnTo>
                      <a:pt x="194" y="127"/>
                    </a:lnTo>
                    <a:lnTo>
                      <a:pt x="191" y="123"/>
                    </a:lnTo>
                    <a:lnTo>
                      <a:pt x="188" y="120"/>
                    </a:lnTo>
                    <a:lnTo>
                      <a:pt x="184" y="116"/>
                    </a:lnTo>
                    <a:lnTo>
                      <a:pt x="181" y="113"/>
                    </a:lnTo>
                    <a:lnTo>
                      <a:pt x="177" y="110"/>
                    </a:lnTo>
                    <a:lnTo>
                      <a:pt x="174" y="107"/>
                    </a:lnTo>
                    <a:lnTo>
                      <a:pt x="171" y="103"/>
                    </a:lnTo>
                    <a:lnTo>
                      <a:pt x="167" y="100"/>
                    </a:lnTo>
                    <a:lnTo>
                      <a:pt x="164" y="97"/>
                    </a:lnTo>
                    <a:lnTo>
                      <a:pt x="161" y="94"/>
                    </a:lnTo>
                    <a:lnTo>
                      <a:pt x="157" y="91"/>
                    </a:lnTo>
                    <a:lnTo>
                      <a:pt x="153" y="88"/>
                    </a:lnTo>
                    <a:lnTo>
                      <a:pt x="150" y="85"/>
                    </a:lnTo>
                    <a:lnTo>
                      <a:pt x="146" y="82"/>
                    </a:lnTo>
                    <a:lnTo>
                      <a:pt x="143" y="79"/>
                    </a:lnTo>
                    <a:lnTo>
                      <a:pt x="139" y="76"/>
                    </a:lnTo>
                    <a:lnTo>
                      <a:pt x="135" y="73"/>
                    </a:lnTo>
                    <a:lnTo>
                      <a:pt x="132" y="70"/>
                    </a:lnTo>
                    <a:lnTo>
                      <a:pt x="128" y="68"/>
                    </a:lnTo>
                    <a:lnTo>
                      <a:pt x="125" y="65"/>
                    </a:lnTo>
                    <a:lnTo>
                      <a:pt x="120" y="62"/>
                    </a:lnTo>
                    <a:lnTo>
                      <a:pt x="117" y="59"/>
                    </a:lnTo>
                    <a:lnTo>
                      <a:pt x="113" y="57"/>
                    </a:lnTo>
                    <a:lnTo>
                      <a:pt x="109" y="55"/>
                    </a:lnTo>
                    <a:lnTo>
                      <a:pt x="105" y="52"/>
                    </a:lnTo>
                    <a:lnTo>
                      <a:pt x="102" y="49"/>
                    </a:lnTo>
                    <a:lnTo>
                      <a:pt x="98" y="47"/>
                    </a:lnTo>
                    <a:lnTo>
                      <a:pt x="94" y="44"/>
                    </a:lnTo>
                    <a:lnTo>
                      <a:pt x="90" y="42"/>
                    </a:lnTo>
                    <a:lnTo>
                      <a:pt x="86" y="40"/>
                    </a:lnTo>
                    <a:lnTo>
                      <a:pt x="82" y="37"/>
                    </a:lnTo>
                    <a:lnTo>
                      <a:pt x="78" y="35"/>
                    </a:lnTo>
                    <a:lnTo>
                      <a:pt x="74" y="33"/>
                    </a:lnTo>
                    <a:lnTo>
                      <a:pt x="71" y="31"/>
                    </a:lnTo>
                    <a:lnTo>
                      <a:pt x="66" y="29"/>
                    </a:lnTo>
                    <a:lnTo>
                      <a:pt x="62" y="26"/>
                    </a:lnTo>
                    <a:lnTo>
                      <a:pt x="59" y="25"/>
                    </a:lnTo>
                    <a:lnTo>
                      <a:pt x="54" y="22"/>
                    </a:lnTo>
                    <a:lnTo>
                      <a:pt x="50" y="20"/>
                    </a:lnTo>
                    <a:lnTo>
                      <a:pt x="46" y="19"/>
                    </a:lnTo>
                    <a:lnTo>
                      <a:pt x="42" y="17"/>
                    </a:lnTo>
                    <a:lnTo>
                      <a:pt x="38" y="14"/>
                    </a:lnTo>
                    <a:lnTo>
                      <a:pt x="34" y="13"/>
                    </a:lnTo>
                    <a:lnTo>
                      <a:pt x="30" y="11"/>
                    </a:lnTo>
                    <a:lnTo>
                      <a:pt x="26" y="10"/>
                    </a:lnTo>
                    <a:lnTo>
                      <a:pt x="21" y="8"/>
                    </a:lnTo>
                    <a:lnTo>
                      <a:pt x="17" y="6"/>
                    </a:lnTo>
                    <a:lnTo>
                      <a:pt x="13" y="4"/>
                    </a:lnTo>
                    <a:lnTo>
                      <a:pt x="9" y="3"/>
                    </a:lnTo>
                    <a:lnTo>
                      <a:pt x="5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11" name="Freeform 46"/>
              <p:cNvSpPr>
                <a:spLocks/>
              </p:cNvSpPr>
              <p:nvPr/>
            </p:nvSpPr>
            <p:spPr bwMode="auto">
              <a:xfrm>
                <a:off x="4235" y="1646"/>
                <a:ext cx="202" cy="1559"/>
              </a:xfrm>
              <a:custGeom>
                <a:avLst/>
                <a:gdLst>
                  <a:gd name="T0" fmla="*/ 11391 w 69"/>
                  <a:gd name="T1" fmla="*/ 2870789 h 532"/>
                  <a:gd name="T2" fmla="*/ 37162 w 69"/>
                  <a:gd name="T3" fmla="*/ 2822622 h 532"/>
                  <a:gd name="T4" fmla="*/ 59136 w 69"/>
                  <a:gd name="T5" fmla="*/ 2778310 h 532"/>
                  <a:gd name="T6" fmla="*/ 81315 w 69"/>
                  <a:gd name="T7" fmla="*/ 2735294 h 532"/>
                  <a:gd name="T8" fmla="*/ 108793 w 69"/>
                  <a:gd name="T9" fmla="*/ 2687085 h 532"/>
                  <a:gd name="T10" fmla="*/ 123399 w 69"/>
                  <a:gd name="T11" fmla="*/ 2636925 h 532"/>
                  <a:gd name="T12" fmla="*/ 145373 w 69"/>
                  <a:gd name="T13" fmla="*/ 2588989 h 532"/>
                  <a:gd name="T14" fmla="*/ 167552 w 69"/>
                  <a:gd name="T15" fmla="*/ 2540771 h 532"/>
                  <a:gd name="T16" fmla="*/ 184514 w 69"/>
                  <a:gd name="T17" fmla="*/ 2490619 h 532"/>
                  <a:gd name="T18" fmla="*/ 204483 w 69"/>
                  <a:gd name="T19" fmla="*/ 2442024 h 532"/>
                  <a:gd name="T20" fmla="*/ 221093 w 69"/>
                  <a:gd name="T21" fmla="*/ 2391872 h 532"/>
                  <a:gd name="T22" fmla="*/ 238053 w 69"/>
                  <a:gd name="T23" fmla="*/ 2343927 h 532"/>
                  <a:gd name="T24" fmla="*/ 254362 w 69"/>
                  <a:gd name="T25" fmla="*/ 2295709 h 532"/>
                  <a:gd name="T26" fmla="*/ 263850 w 69"/>
                  <a:gd name="T27" fmla="*/ 2245555 h 532"/>
                  <a:gd name="T28" fmla="*/ 274410 w 69"/>
                  <a:gd name="T29" fmla="*/ 2197612 h 532"/>
                  <a:gd name="T30" fmla="*/ 291395 w 69"/>
                  <a:gd name="T31" fmla="*/ 2148750 h 532"/>
                  <a:gd name="T32" fmla="*/ 302110 w 69"/>
                  <a:gd name="T33" fmla="*/ 2093634 h 532"/>
                  <a:gd name="T34" fmla="*/ 313507 w 69"/>
                  <a:gd name="T35" fmla="*/ 2044839 h 532"/>
                  <a:gd name="T36" fmla="*/ 324289 w 69"/>
                  <a:gd name="T37" fmla="*/ 1990986 h 532"/>
                  <a:gd name="T38" fmla="*/ 335458 w 69"/>
                  <a:gd name="T39" fmla="*/ 1941060 h 532"/>
                  <a:gd name="T40" fmla="*/ 339348 w 69"/>
                  <a:gd name="T41" fmla="*/ 1887301 h 532"/>
                  <a:gd name="T42" fmla="*/ 344266 w 69"/>
                  <a:gd name="T43" fmla="*/ 1837150 h 532"/>
                  <a:gd name="T44" fmla="*/ 350086 w 69"/>
                  <a:gd name="T45" fmla="*/ 1789155 h 532"/>
                  <a:gd name="T46" fmla="*/ 355658 w 69"/>
                  <a:gd name="T47" fmla="*/ 1735182 h 532"/>
                  <a:gd name="T48" fmla="*/ 361255 w 69"/>
                  <a:gd name="T49" fmla="*/ 1681320 h 532"/>
                  <a:gd name="T50" fmla="*/ 367049 w 69"/>
                  <a:gd name="T51" fmla="*/ 1631394 h 532"/>
                  <a:gd name="T52" fmla="*/ 367049 w 69"/>
                  <a:gd name="T53" fmla="*/ 1577567 h 532"/>
                  <a:gd name="T54" fmla="*/ 372034 w 69"/>
                  <a:gd name="T55" fmla="*/ 1527415 h 532"/>
                  <a:gd name="T56" fmla="*/ 372034 w 69"/>
                  <a:gd name="T57" fmla="*/ 1473656 h 532"/>
                  <a:gd name="T58" fmla="*/ 372034 w 69"/>
                  <a:gd name="T59" fmla="*/ 1419830 h 532"/>
                  <a:gd name="T60" fmla="*/ 372034 w 69"/>
                  <a:gd name="T61" fmla="*/ 1369901 h 532"/>
                  <a:gd name="T62" fmla="*/ 367049 w 69"/>
                  <a:gd name="T63" fmla="*/ 1315922 h 532"/>
                  <a:gd name="T64" fmla="*/ 367049 w 69"/>
                  <a:gd name="T65" fmla="*/ 1267256 h 532"/>
                  <a:gd name="T66" fmla="*/ 361255 w 69"/>
                  <a:gd name="T67" fmla="*/ 1212166 h 532"/>
                  <a:gd name="T68" fmla="*/ 355658 w 69"/>
                  <a:gd name="T69" fmla="*/ 1158340 h 532"/>
                  <a:gd name="T70" fmla="*/ 350086 w 69"/>
                  <a:gd name="T71" fmla="*/ 1109518 h 532"/>
                  <a:gd name="T72" fmla="*/ 344266 w 69"/>
                  <a:gd name="T73" fmla="*/ 1059589 h 532"/>
                  <a:gd name="T74" fmla="*/ 339348 w 69"/>
                  <a:gd name="T75" fmla="*/ 1005731 h 532"/>
                  <a:gd name="T76" fmla="*/ 335458 w 69"/>
                  <a:gd name="T77" fmla="*/ 957598 h 532"/>
                  <a:gd name="T78" fmla="*/ 324289 w 69"/>
                  <a:gd name="T79" fmla="*/ 901829 h 532"/>
                  <a:gd name="T80" fmla="*/ 313507 w 69"/>
                  <a:gd name="T81" fmla="*/ 853611 h 532"/>
                  <a:gd name="T82" fmla="*/ 302110 w 69"/>
                  <a:gd name="T83" fmla="*/ 799852 h 532"/>
                  <a:gd name="T84" fmla="*/ 291395 w 69"/>
                  <a:gd name="T85" fmla="*/ 749923 h 532"/>
                  <a:gd name="T86" fmla="*/ 274410 w 69"/>
                  <a:gd name="T87" fmla="*/ 701688 h 532"/>
                  <a:gd name="T88" fmla="*/ 263850 w 69"/>
                  <a:gd name="T89" fmla="*/ 647861 h 532"/>
                  <a:gd name="T90" fmla="*/ 254362 w 69"/>
                  <a:gd name="T91" fmla="*/ 597780 h 532"/>
                  <a:gd name="T92" fmla="*/ 238053 w 69"/>
                  <a:gd name="T93" fmla="*/ 549105 h 532"/>
                  <a:gd name="T94" fmla="*/ 221093 w 69"/>
                  <a:gd name="T95" fmla="*/ 500964 h 532"/>
                  <a:gd name="T96" fmla="*/ 204483 w 69"/>
                  <a:gd name="T97" fmla="*/ 450812 h 532"/>
                  <a:gd name="T98" fmla="*/ 184514 w 69"/>
                  <a:gd name="T99" fmla="*/ 402799 h 532"/>
                  <a:gd name="T100" fmla="*/ 167552 w 69"/>
                  <a:gd name="T101" fmla="*/ 352639 h 532"/>
                  <a:gd name="T102" fmla="*/ 145373 w 69"/>
                  <a:gd name="T103" fmla="*/ 304729 h 532"/>
                  <a:gd name="T104" fmla="*/ 123399 w 69"/>
                  <a:gd name="T105" fmla="*/ 255907 h 532"/>
                  <a:gd name="T106" fmla="*/ 108793 w 69"/>
                  <a:gd name="T107" fmla="*/ 211564 h 532"/>
                  <a:gd name="T108" fmla="*/ 81315 w 69"/>
                  <a:gd name="T109" fmla="*/ 163352 h 532"/>
                  <a:gd name="T110" fmla="*/ 59136 w 69"/>
                  <a:gd name="T111" fmla="*/ 115184 h 532"/>
                  <a:gd name="T112" fmla="*/ 37162 w 69"/>
                  <a:gd name="T113" fmla="*/ 70211 h 532"/>
                  <a:gd name="T114" fmla="*/ 11391 w 69"/>
                  <a:gd name="T115" fmla="*/ 27883 h 5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"/>
                  <a:gd name="T175" fmla="*/ 0 h 532"/>
                  <a:gd name="T176" fmla="*/ 69 w 69"/>
                  <a:gd name="T177" fmla="*/ 532 h 5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" h="532">
                    <a:moveTo>
                      <a:pt x="0" y="532"/>
                    </a:moveTo>
                    <a:lnTo>
                      <a:pt x="2" y="528"/>
                    </a:lnTo>
                    <a:lnTo>
                      <a:pt x="5" y="524"/>
                    </a:lnTo>
                    <a:lnTo>
                      <a:pt x="7" y="519"/>
                    </a:lnTo>
                    <a:lnTo>
                      <a:pt x="9" y="515"/>
                    </a:lnTo>
                    <a:lnTo>
                      <a:pt x="11" y="511"/>
                    </a:lnTo>
                    <a:lnTo>
                      <a:pt x="14" y="507"/>
                    </a:lnTo>
                    <a:lnTo>
                      <a:pt x="15" y="503"/>
                    </a:lnTo>
                    <a:lnTo>
                      <a:pt x="17" y="498"/>
                    </a:lnTo>
                    <a:lnTo>
                      <a:pt x="20" y="494"/>
                    </a:lnTo>
                    <a:lnTo>
                      <a:pt x="21" y="489"/>
                    </a:lnTo>
                    <a:lnTo>
                      <a:pt x="23" y="485"/>
                    </a:lnTo>
                    <a:lnTo>
                      <a:pt x="25" y="480"/>
                    </a:lnTo>
                    <a:lnTo>
                      <a:pt x="27" y="476"/>
                    </a:lnTo>
                    <a:lnTo>
                      <a:pt x="29" y="472"/>
                    </a:lnTo>
                    <a:lnTo>
                      <a:pt x="31" y="467"/>
                    </a:lnTo>
                    <a:lnTo>
                      <a:pt x="32" y="463"/>
                    </a:lnTo>
                    <a:lnTo>
                      <a:pt x="34" y="458"/>
                    </a:lnTo>
                    <a:lnTo>
                      <a:pt x="36" y="454"/>
                    </a:lnTo>
                    <a:lnTo>
                      <a:pt x="38" y="449"/>
                    </a:lnTo>
                    <a:lnTo>
                      <a:pt x="39" y="445"/>
                    </a:lnTo>
                    <a:lnTo>
                      <a:pt x="41" y="440"/>
                    </a:lnTo>
                    <a:lnTo>
                      <a:pt x="42" y="436"/>
                    </a:lnTo>
                    <a:lnTo>
                      <a:pt x="44" y="431"/>
                    </a:lnTo>
                    <a:lnTo>
                      <a:pt x="45" y="427"/>
                    </a:lnTo>
                    <a:lnTo>
                      <a:pt x="47" y="422"/>
                    </a:lnTo>
                    <a:lnTo>
                      <a:pt x="48" y="417"/>
                    </a:lnTo>
                    <a:lnTo>
                      <a:pt x="49" y="413"/>
                    </a:lnTo>
                    <a:lnTo>
                      <a:pt x="50" y="408"/>
                    </a:lnTo>
                    <a:lnTo>
                      <a:pt x="51" y="404"/>
                    </a:lnTo>
                    <a:lnTo>
                      <a:pt x="53" y="399"/>
                    </a:lnTo>
                    <a:lnTo>
                      <a:pt x="54" y="395"/>
                    </a:lnTo>
                    <a:lnTo>
                      <a:pt x="55" y="390"/>
                    </a:lnTo>
                    <a:lnTo>
                      <a:pt x="56" y="385"/>
                    </a:lnTo>
                    <a:lnTo>
                      <a:pt x="57" y="380"/>
                    </a:lnTo>
                    <a:lnTo>
                      <a:pt x="58" y="376"/>
                    </a:lnTo>
                    <a:lnTo>
                      <a:pt x="59" y="371"/>
                    </a:lnTo>
                    <a:lnTo>
                      <a:pt x="60" y="366"/>
                    </a:lnTo>
                    <a:lnTo>
                      <a:pt x="60" y="362"/>
                    </a:lnTo>
                    <a:lnTo>
                      <a:pt x="62" y="357"/>
                    </a:lnTo>
                    <a:lnTo>
                      <a:pt x="62" y="352"/>
                    </a:lnTo>
                    <a:lnTo>
                      <a:pt x="63" y="347"/>
                    </a:lnTo>
                    <a:lnTo>
                      <a:pt x="63" y="342"/>
                    </a:lnTo>
                    <a:lnTo>
                      <a:pt x="64" y="338"/>
                    </a:lnTo>
                    <a:lnTo>
                      <a:pt x="65" y="333"/>
                    </a:lnTo>
                    <a:lnTo>
                      <a:pt x="65" y="329"/>
                    </a:lnTo>
                    <a:lnTo>
                      <a:pt x="66" y="324"/>
                    </a:lnTo>
                    <a:lnTo>
                      <a:pt x="66" y="319"/>
                    </a:lnTo>
                    <a:lnTo>
                      <a:pt x="67" y="314"/>
                    </a:lnTo>
                    <a:lnTo>
                      <a:pt x="67" y="309"/>
                    </a:lnTo>
                    <a:lnTo>
                      <a:pt x="68" y="305"/>
                    </a:lnTo>
                    <a:lnTo>
                      <a:pt x="68" y="300"/>
                    </a:lnTo>
                    <a:lnTo>
                      <a:pt x="68" y="295"/>
                    </a:lnTo>
                    <a:lnTo>
                      <a:pt x="68" y="290"/>
                    </a:lnTo>
                    <a:lnTo>
                      <a:pt x="69" y="285"/>
                    </a:lnTo>
                    <a:lnTo>
                      <a:pt x="69" y="281"/>
                    </a:lnTo>
                    <a:lnTo>
                      <a:pt x="69" y="276"/>
                    </a:lnTo>
                    <a:lnTo>
                      <a:pt x="69" y="271"/>
                    </a:lnTo>
                    <a:lnTo>
                      <a:pt x="69" y="266"/>
                    </a:lnTo>
                    <a:lnTo>
                      <a:pt x="69" y="261"/>
                    </a:lnTo>
                    <a:lnTo>
                      <a:pt x="69" y="257"/>
                    </a:lnTo>
                    <a:lnTo>
                      <a:pt x="69" y="252"/>
                    </a:lnTo>
                    <a:lnTo>
                      <a:pt x="69" y="247"/>
                    </a:lnTo>
                    <a:lnTo>
                      <a:pt x="68" y="242"/>
                    </a:lnTo>
                    <a:lnTo>
                      <a:pt x="68" y="237"/>
                    </a:lnTo>
                    <a:lnTo>
                      <a:pt x="68" y="233"/>
                    </a:lnTo>
                    <a:lnTo>
                      <a:pt x="68" y="228"/>
                    </a:lnTo>
                    <a:lnTo>
                      <a:pt x="67" y="223"/>
                    </a:lnTo>
                    <a:lnTo>
                      <a:pt x="67" y="218"/>
                    </a:lnTo>
                    <a:lnTo>
                      <a:pt x="66" y="213"/>
                    </a:lnTo>
                    <a:lnTo>
                      <a:pt x="66" y="209"/>
                    </a:lnTo>
                    <a:lnTo>
                      <a:pt x="65" y="204"/>
                    </a:lnTo>
                    <a:lnTo>
                      <a:pt x="65" y="199"/>
                    </a:lnTo>
                    <a:lnTo>
                      <a:pt x="64" y="195"/>
                    </a:lnTo>
                    <a:lnTo>
                      <a:pt x="63" y="190"/>
                    </a:lnTo>
                    <a:lnTo>
                      <a:pt x="63" y="185"/>
                    </a:lnTo>
                    <a:lnTo>
                      <a:pt x="62" y="180"/>
                    </a:lnTo>
                    <a:lnTo>
                      <a:pt x="62" y="176"/>
                    </a:lnTo>
                    <a:lnTo>
                      <a:pt x="60" y="171"/>
                    </a:lnTo>
                    <a:lnTo>
                      <a:pt x="60" y="166"/>
                    </a:lnTo>
                    <a:lnTo>
                      <a:pt x="59" y="161"/>
                    </a:lnTo>
                    <a:lnTo>
                      <a:pt x="58" y="157"/>
                    </a:lnTo>
                    <a:lnTo>
                      <a:pt x="57" y="152"/>
                    </a:lnTo>
                    <a:lnTo>
                      <a:pt x="56" y="147"/>
                    </a:lnTo>
                    <a:lnTo>
                      <a:pt x="55" y="143"/>
                    </a:lnTo>
                    <a:lnTo>
                      <a:pt x="54" y="138"/>
                    </a:lnTo>
                    <a:lnTo>
                      <a:pt x="53" y="134"/>
                    </a:lnTo>
                    <a:lnTo>
                      <a:pt x="51" y="129"/>
                    </a:lnTo>
                    <a:lnTo>
                      <a:pt x="50" y="124"/>
                    </a:lnTo>
                    <a:lnTo>
                      <a:pt x="49" y="119"/>
                    </a:lnTo>
                    <a:lnTo>
                      <a:pt x="48" y="115"/>
                    </a:lnTo>
                    <a:lnTo>
                      <a:pt x="47" y="110"/>
                    </a:lnTo>
                    <a:lnTo>
                      <a:pt x="45" y="105"/>
                    </a:lnTo>
                    <a:lnTo>
                      <a:pt x="44" y="101"/>
                    </a:lnTo>
                    <a:lnTo>
                      <a:pt x="42" y="96"/>
                    </a:lnTo>
                    <a:lnTo>
                      <a:pt x="41" y="92"/>
                    </a:lnTo>
                    <a:lnTo>
                      <a:pt x="39" y="87"/>
                    </a:lnTo>
                    <a:lnTo>
                      <a:pt x="38" y="83"/>
                    </a:lnTo>
                    <a:lnTo>
                      <a:pt x="36" y="78"/>
                    </a:lnTo>
                    <a:lnTo>
                      <a:pt x="34" y="74"/>
                    </a:lnTo>
                    <a:lnTo>
                      <a:pt x="32" y="69"/>
                    </a:lnTo>
                    <a:lnTo>
                      <a:pt x="31" y="65"/>
                    </a:lnTo>
                    <a:lnTo>
                      <a:pt x="29" y="60"/>
                    </a:lnTo>
                    <a:lnTo>
                      <a:pt x="27" y="56"/>
                    </a:lnTo>
                    <a:lnTo>
                      <a:pt x="25" y="52"/>
                    </a:lnTo>
                    <a:lnTo>
                      <a:pt x="23" y="47"/>
                    </a:lnTo>
                    <a:lnTo>
                      <a:pt x="21" y="43"/>
                    </a:lnTo>
                    <a:lnTo>
                      <a:pt x="20" y="39"/>
                    </a:lnTo>
                    <a:lnTo>
                      <a:pt x="17" y="35"/>
                    </a:lnTo>
                    <a:lnTo>
                      <a:pt x="15" y="30"/>
                    </a:lnTo>
                    <a:lnTo>
                      <a:pt x="14" y="26"/>
                    </a:lnTo>
                    <a:lnTo>
                      <a:pt x="11" y="21"/>
                    </a:lnTo>
                    <a:lnTo>
                      <a:pt x="9" y="17"/>
                    </a:lnTo>
                    <a:lnTo>
                      <a:pt x="7" y="13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C0C0C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12" name="Freeform 47"/>
              <p:cNvSpPr>
                <a:spLocks/>
              </p:cNvSpPr>
              <p:nvPr/>
            </p:nvSpPr>
            <p:spPr bwMode="auto">
              <a:xfrm>
                <a:off x="4135" y="217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13" name="Freeform 48"/>
              <p:cNvSpPr>
                <a:spLocks/>
              </p:cNvSpPr>
              <p:nvPr/>
            </p:nvSpPr>
            <p:spPr bwMode="auto">
              <a:xfrm>
                <a:off x="4117" y="19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14" name="Freeform 49"/>
              <p:cNvSpPr>
                <a:spLocks/>
              </p:cNvSpPr>
              <p:nvPr/>
            </p:nvSpPr>
            <p:spPr bwMode="auto">
              <a:xfrm>
                <a:off x="4120" y="198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15" name="Freeform 50"/>
              <p:cNvSpPr>
                <a:spLocks/>
              </p:cNvSpPr>
              <p:nvPr/>
            </p:nvSpPr>
            <p:spPr bwMode="auto">
              <a:xfrm>
                <a:off x="4120" y="198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16" name="Line 51"/>
              <p:cNvSpPr>
                <a:spLocks noChangeShapeType="1"/>
              </p:cNvSpPr>
              <p:nvPr/>
            </p:nvSpPr>
            <p:spPr bwMode="auto">
              <a:xfrm>
                <a:off x="4126" y="19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17" name="Rectangle 52"/>
              <p:cNvSpPr>
                <a:spLocks noChangeArrowheads="1"/>
              </p:cNvSpPr>
              <p:nvPr/>
            </p:nvSpPr>
            <p:spPr bwMode="auto">
              <a:xfrm>
                <a:off x="4129" y="2004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18" name="Line 53"/>
              <p:cNvSpPr>
                <a:spLocks noChangeShapeType="1"/>
              </p:cNvSpPr>
              <p:nvPr/>
            </p:nvSpPr>
            <p:spPr bwMode="auto">
              <a:xfrm>
                <a:off x="4126" y="20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19" name="Line 54"/>
              <p:cNvSpPr>
                <a:spLocks noChangeShapeType="1"/>
              </p:cNvSpPr>
              <p:nvPr/>
            </p:nvSpPr>
            <p:spPr bwMode="auto">
              <a:xfrm>
                <a:off x="4129" y="20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20" name="Rectangle 55"/>
              <p:cNvSpPr>
                <a:spLocks noChangeArrowheads="1"/>
              </p:cNvSpPr>
              <p:nvPr/>
            </p:nvSpPr>
            <p:spPr bwMode="auto">
              <a:xfrm>
                <a:off x="4138" y="2024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21" name="Freeform 56"/>
              <p:cNvSpPr>
                <a:spLocks/>
              </p:cNvSpPr>
              <p:nvPr/>
            </p:nvSpPr>
            <p:spPr bwMode="auto">
              <a:xfrm>
                <a:off x="4138" y="202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22" name="Freeform 57"/>
              <p:cNvSpPr>
                <a:spLocks/>
              </p:cNvSpPr>
              <p:nvPr/>
            </p:nvSpPr>
            <p:spPr bwMode="auto">
              <a:xfrm>
                <a:off x="4138" y="203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23" name="Freeform 58"/>
              <p:cNvSpPr>
                <a:spLocks/>
              </p:cNvSpPr>
              <p:nvPr/>
            </p:nvSpPr>
            <p:spPr bwMode="auto">
              <a:xfrm>
                <a:off x="4094" y="20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24" name="Line 59"/>
              <p:cNvSpPr>
                <a:spLocks noChangeShapeType="1"/>
              </p:cNvSpPr>
              <p:nvPr/>
            </p:nvSpPr>
            <p:spPr bwMode="auto">
              <a:xfrm>
                <a:off x="4112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25" name="Line 60"/>
              <p:cNvSpPr>
                <a:spLocks noChangeShapeType="1"/>
              </p:cNvSpPr>
              <p:nvPr/>
            </p:nvSpPr>
            <p:spPr bwMode="auto">
              <a:xfrm>
                <a:off x="4103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26" name="Freeform 61"/>
              <p:cNvSpPr>
                <a:spLocks/>
              </p:cNvSpPr>
              <p:nvPr/>
            </p:nvSpPr>
            <p:spPr bwMode="auto">
              <a:xfrm>
                <a:off x="4117" y="2077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27" name="Line 62"/>
              <p:cNvSpPr>
                <a:spLocks noChangeShapeType="1"/>
              </p:cNvSpPr>
              <p:nvPr/>
            </p:nvSpPr>
            <p:spPr bwMode="auto">
              <a:xfrm>
                <a:off x="4103" y="20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28" name="Line 63"/>
              <p:cNvSpPr>
                <a:spLocks noChangeShapeType="1"/>
              </p:cNvSpPr>
              <p:nvPr/>
            </p:nvSpPr>
            <p:spPr bwMode="auto">
              <a:xfrm>
                <a:off x="4117" y="20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29" name="Line 64"/>
              <p:cNvSpPr>
                <a:spLocks noChangeShapeType="1"/>
              </p:cNvSpPr>
              <p:nvPr/>
            </p:nvSpPr>
            <p:spPr bwMode="auto">
              <a:xfrm>
                <a:off x="4103" y="20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30" name="Line 65"/>
              <p:cNvSpPr>
                <a:spLocks noChangeShapeType="1"/>
              </p:cNvSpPr>
              <p:nvPr/>
            </p:nvSpPr>
            <p:spPr bwMode="auto">
              <a:xfrm>
                <a:off x="4117" y="20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31" name="Freeform 66"/>
              <p:cNvSpPr>
                <a:spLocks/>
              </p:cNvSpPr>
              <p:nvPr/>
            </p:nvSpPr>
            <p:spPr bwMode="auto">
              <a:xfrm>
                <a:off x="4109" y="209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32" name="Line 67"/>
              <p:cNvSpPr>
                <a:spLocks noChangeShapeType="1"/>
              </p:cNvSpPr>
              <p:nvPr/>
            </p:nvSpPr>
            <p:spPr bwMode="auto">
              <a:xfrm>
                <a:off x="4135" y="21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33" name="Freeform 68"/>
              <p:cNvSpPr>
                <a:spLocks/>
              </p:cNvSpPr>
              <p:nvPr/>
            </p:nvSpPr>
            <p:spPr bwMode="auto">
              <a:xfrm>
                <a:off x="4109" y="2095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6561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34" name="Line 69"/>
              <p:cNvSpPr>
                <a:spLocks noChangeShapeType="1"/>
              </p:cNvSpPr>
              <p:nvPr/>
            </p:nvSpPr>
            <p:spPr bwMode="auto">
              <a:xfrm>
                <a:off x="4117" y="210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35" name="Freeform 70"/>
              <p:cNvSpPr>
                <a:spLocks/>
              </p:cNvSpPr>
              <p:nvPr/>
            </p:nvSpPr>
            <p:spPr bwMode="auto">
              <a:xfrm>
                <a:off x="4117" y="19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36" name="Line 71"/>
              <p:cNvSpPr>
                <a:spLocks noChangeShapeType="1"/>
              </p:cNvSpPr>
              <p:nvPr/>
            </p:nvSpPr>
            <p:spPr bwMode="auto">
              <a:xfrm>
                <a:off x="4135" y="21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37" name="Line 72"/>
              <p:cNvSpPr>
                <a:spLocks noChangeShapeType="1"/>
              </p:cNvSpPr>
              <p:nvPr/>
            </p:nvSpPr>
            <p:spPr bwMode="auto">
              <a:xfrm>
                <a:off x="4112" y="21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38" name="Freeform 73"/>
              <p:cNvSpPr>
                <a:spLocks/>
              </p:cNvSpPr>
              <p:nvPr/>
            </p:nvSpPr>
            <p:spPr bwMode="auto">
              <a:xfrm>
                <a:off x="4135" y="212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39" name="Line 74"/>
              <p:cNvSpPr>
                <a:spLocks noChangeShapeType="1"/>
              </p:cNvSpPr>
              <p:nvPr/>
            </p:nvSpPr>
            <p:spPr bwMode="auto">
              <a:xfrm>
                <a:off x="4156" y="24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40" name="Line 75"/>
              <p:cNvSpPr>
                <a:spLocks noChangeShapeType="1"/>
              </p:cNvSpPr>
              <p:nvPr/>
            </p:nvSpPr>
            <p:spPr bwMode="auto">
              <a:xfrm>
                <a:off x="4153" y="24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41" name="Line 76"/>
              <p:cNvSpPr>
                <a:spLocks noChangeShapeType="1"/>
              </p:cNvSpPr>
              <p:nvPr/>
            </p:nvSpPr>
            <p:spPr bwMode="auto">
              <a:xfrm>
                <a:off x="4153" y="24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42" name="Freeform 77"/>
              <p:cNvSpPr>
                <a:spLocks/>
              </p:cNvSpPr>
              <p:nvPr/>
            </p:nvSpPr>
            <p:spPr bwMode="auto">
              <a:xfrm>
                <a:off x="4150" y="244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43" name="Line 78"/>
              <p:cNvSpPr>
                <a:spLocks noChangeShapeType="1"/>
              </p:cNvSpPr>
              <p:nvPr/>
            </p:nvSpPr>
            <p:spPr bwMode="auto">
              <a:xfrm>
                <a:off x="4153" y="24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44" name="Line 79"/>
              <p:cNvSpPr>
                <a:spLocks noChangeShapeType="1"/>
              </p:cNvSpPr>
              <p:nvPr/>
            </p:nvSpPr>
            <p:spPr bwMode="auto">
              <a:xfrm>
                <a:off x="4150" y="24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45" name="Freeform 80"/>
              <p:cNvSpPr>
                <a:spLocks/>
              </p:cNvSpPr>
              <p:nvPr/>
            </p:nvSpPr>
            <p:spPr bwMode="auto">
              <a:xfrm>
                <a:off x="4141" y="22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46" name="Line 81"/>
              <p:cNvSpPr>
                <a:spLocks noChangeShapeType="1"/>
              </p:cNvSpPr>
              <p:nvPr/>
            </p:nvSpPr>
            <p:spPr bwMode="auto">
              <a:xfrm>
                <a:off x="4144" y="22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47" name="Line 82"/>
              <p:cNvSpPr>
                <a:spLocks noChangeShapeType="1"/>
              </p:cNvSpPr>
              <p:nvPr/>
            </p:nvSpPr>
            <p:spPr bwMode="auto">
              <a:xfrm>
                <a:off x="4153" y="22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48" name="Line 83"/>
              <p:cNvSpPr>
                <a:spLocks noChangeShapeType="1"/>
              </p:cNvSpPr>
              <p:nvPr/>
            </p:nvSpPr>
            <p:spPr bwMode="auto">
              <a:xfrm>
                <a:off x="4150" y="22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49" name="Line 84"/>
              <p:cNvSpPr>
                <a:spLocks noChangeShapeType="1"/>
              </p:cNvSpPr>
              <p:nvPr/>
            </p:nvSpPr>
            <p:spPr bwMode="auto">
              <a:xfrm>
                <a:off x="4156" y="22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50" name="Freeform 85"/>
              <p:cNvSpPr>
                <a:spLocks/>
              </p:cNvSpPr>
              <p:nvPr/>
            </p:nvSpPr>
            <p:spPr bwMode="auto">
              <a:xfrm>
                <a:off x="4144" y="22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51" name="Line 86"/>
              <p:cNvSpPr>
                <a:spLocks noChangeShapeType="1"/>
              </p:cNvSpPr>
              <p:nvPr/>
            </p:nvSpPr>
            <p:spPr bwMode="auto">
              <a:xfrm>
                <a:off x="4156" y="22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52" name="Line 87"/>
              <p:cNvSpPr>
                <a:spLocks noChangeShapeType="1"/>
              </p:cNvSpPr>
              <p:nvPr/>
            </p:nvSpPr>
            <p:spPr bwMode="auto">
              <a:xfrm>
                <a:off x="4150" y="22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53" name="Line 88"/>
              <p:cNvSpPr>
                <a:spLocks noChangeShapeType="1"/>
              </p:cNvSpPr>
              <p:nvPr/>
            </p:nvSpPr>
            <p:spPr bwMode="auto">
              <a:xfrm>
                <a:off x="4144" y="229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54" name="Line 89"/>
              <p:cNvSpPr>
                <a:spLocks noChangeShapeType="1"/>
              </p:cNvSpPr>
              <p:nvPr/>
            </p:nvSpPr>
            <p:spPr bwMode="auto">
              <a:xfrm>
                <a:off x="4141" y="229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55" name="Freeform 90"/>
              <p:cNvSpPr>
                <a:spLocks/>
              </p:cNvSpPr>
              <p:nvPr/>
            </p:nvSpPr>
            <p:spPr bwMode="auto">
              <a:xfrm>
                <a:off x="4153" y="230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56" name="Line 91"/>
              <p:cNvSpPr>
                <a:spLocks noChangeShapeType="1"/>
              </p:cNvSpPr>
              <p:nvPr/>
            </p:nvSpPr>
            <p:spPr bwMode="auto">
              <a:xfrm>
                <a:off x="4144" y="23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57" name="Line 92"/>
              <p:cNvSpPr>
                <a:spLocks noChangeShapeType="1"/>
              </p:cNvSpPr>
              <p:nvPr/>
            </p:nvSpPr>
            <p:spPr bwMode="auto">
              <a:xfrm>
                <a:off x="4153" y="23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58" name="Line 93"/>
              <p:cNvSpPr>
                <a:spLocks noChangeShapeType="1"/>
              </p:cNvSpPr>
              <p:nvPr/>
            </p:nvSpPr>
            <p:spPr bwMode="auto">
              <a:xfrm>
                <a:off x="4138" y="23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59" name="Line 94"/>
              <p:cNvSpPr>
                <a:spLocks noChangeShapeType="1"/>
              </p:cNvSpPr>
              <p:nvPr/>
            </p:nvSpPr>
            <p:spPr bwMode="auto">
              <a:xfrm>
                <a:off x="4144" y="23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60" name="Line 95"/>
              <p:cNvSpPr>
                <a:spLocks noChangeShapeType="1"/>
              </p:cNvSpPr>
              <p:nvPr/>
            </p:nvSpPr>
            <p:spPr bwMode="auto">
              <a:xfrm>
                <a:off x="4138" y="230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61" name="Freeform 96"/>
              <p:cNvSpPr>
                <a:spLocks/>
              </p:cNvSpPr>
              <p:nvPr/>
            </p:nvSpPr>
            <p:spPr bwMode="auto">
              <a:xfrm>
                <a:off x="4153" y="230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62" name="Freeform 97"/>
              <p:cNvSpPr>
                <a:spLocks/>
              </p:cNvSpPr>
              <p:nvPr/>
            </p:nvSpPr>
            <p:spPr bwMode="auto">
              <a:xfrm>
                <a:off x="4153" y="230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63" name="Line 98"/>
              <p:cNvSpPr>
                <a:spLocks noChangeShapeType="1"/>
              </p:cNvSpPr>
              <p:nvPr/>
            </p:nvSpPr>
            <p:spPr bwMode="auto">
              <a:xfrm>
                <a:off x="4138" y="23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64" name="Line 99"/>
              <p:cNvSpPr>
                <a:spLocks noChangeShapeType="1"/>
              </p:cNvSpPr>
              <p:nvPr/>
            </p:nvSpPr>
            <p:spPr bwMode="auto">
              <a:xfrm>
                <a:off x="4153" y="23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65" name="Line 100"/>
              <p:cNvSpPr>
                <a:spLocks noChangeShapeType="1"/>
              </p:cNvSpPr>
              <p:nvPr/>
            </p:nvSpPr>
            <p:spPr bwMode="auto">
              <a:xfrm>
                <a:off x="4141" y="23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66" name="Freeform 101"/>
              <p:cNvSpPr>
                <a:spLocks/>
              </p:cNvSpPr>
              <p:nvPr/>
            </p:nvSpPr>
            <p:spPr bwMode="auto">
              <a:xfrm>
                <a:off x="4144" y="23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67" name="Freeform 102"/>
              <p:cNvSpPr>
                <a:spLocks/>
              </p:cNvSpPr>
              <p:nvPr/>
            </p:nvSpPr>
            <p:spPr bwMode="auto">
              <a:xfrm>
                <a:off x="4141" y="23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68" name="Line 103"/>
              <p:cNvSpPr>
                <a:spLocks noChangeShapeType="1"/>
              </p:cNvSpPr>
              <p:nvPr/>
            </p:nvSpPr>
            <p:spPr bwMode="auto">
              <a:xfrm>
                <a:off x="4144" y="23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69" name="Line 104"/>
              <p:cNvSpPr>
                <a:spLocks noChangeShapeType="1"/>
              </p:cNvSpPr>
              <p:nvPr/>
            </p:nvSpPr>
            <p:spPr bwMode="auto">
              <a:xfrm>
                <a:off x="4156" y="23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70" name="Line 105"/>
              <p:cNvSpPr>
                <a:spLocks noChangeShapeType="1"/>
              </p:cNvSpPr>
              <p:nvPr/>
            </p:nvSpPr>
            <p:spPr bwMode="auto">
              <a:xfrm>
                <a:off x="4144" y="23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71" name="Freeform 106"/>
              <p:cNvSpPr>
                <a:spLocks/>
              </p:cNvSpPr>
              <p:nvPr/>
            </p:nvSpPr>
            <p:spPr bwMode="auto">
              <a:xfrm>
                <a:off x="4144" y="23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72" name="Line 107"/>
              <p:cNvSpPr>
                <a:spLocks noChangeShapeType="1"/>
              </p:cNvSpPr>
              <p:nvPr/>
            </p:nvSpPr>
            <p:spPr bwMode="auto">
              <a:xfrm>
                <a:off x="4147" y="23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73" name="Freeform 108"/>
              <p:cNvSpPr>
                <a:spLocks/>
              </p:cNvSpPr>
              <p:nvPr/>
            </p:nvSpPr>
            <p:spPr bwMode="auto">
              <a:xfrm>
                <a:off x="4156" y="233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74" name="Line 109"/>
              <p:cNvSpPr>
                <a:spLocks noChangeShapeType="1"/>
              </p:cNvSpPr>
              <p:nvPr/>
            </p:nvSpPr>
            <p:spPr bwMode="auto">
              <a:xfrm>
                <a:off x="4147" y="23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75" name="Freeform 110"/>
              <p:cNvSpPr>
                <a:spLocks/>
              </p:cNvSpPr>
              <p:nvPr/>
            </p:nvSpPr>
            <p:spPr bwMode="auto">
              <a:xfrm>
                <a:off x="4144" y="233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76" name="Freeform 111"/>
              <p:cNvSpPr>
                <a:spLocks/>
              </p:cNvSpPr>
              <p:nvPr/>
            </p:nvSpPr>
            <p:spPr bwMode="auto">
              <a:xfrm>
                <a:off x="4156" y="233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77" name="Line 112"/>
              <p:cNvSpPr>
                <a:spLocks noChangeShapeType="1"/>
              </p:cNvSpPr>
              <p:nvPr/>
            </p:nvSpPr>
            <p:spPr bwMode="auto">
              <a:xfrm>
                <a:off x="4144" y="23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78" name="Line 113"/>
              <p:cNvSpPr>
                <a:spLocks noChangeShapeType="1"/>
              </p:cNvSpPr>
              <p:nvPr/>
            </p:nvSpPr>
            <p:spPr bwMode="auto">
              <a:xfrm>
                <a:off x="4156" y="23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79" name="Line 114"/>
              <p:cNvSpPr>
                <a:spLocks noChangeShapeType="1"/>
              </p:cNvSpPr>
              <p:nvPr/>
            </p:nvSpPr>
            <p:spPr bwMode="auto">
              <a:xfrm>
                <a:off x="4144" y="23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80" name="Line 115"/>
              <p:cNvSpPr>
                <a:spLocks noChangeShapeType="1"/>
              </p:cNvSpPr>
              <p:nvPr/>
            </p:nvSpPr>
            <p:spPr bwMode="auto">
              <a:xfrm>
                <a:off x="4147" y="23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81" name="Rectangle 116"/>
              <p:cNvSpPr>
                <a:spLocks noChangeArrowheads="1"/>
              </p:cNvSpPr>
              <p:nvPr/>
            </p:nvSpPr>
            <p:spPr bwMode="auto">
              <a:xfrm>
                <a:off x="4153" y="2341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82" name="Line 117"/>
              <p:cNvSpPr>
                <a:spLocks noChangeShapeType="1"/>
              </p:cNvSpPr>
              <p:nvPr/>
            </p:nvSpPr>
            <p:spPr bwMode="auto">
              <a:xfrm>
                <a:off x="4147" y="23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83" name="Freeform 118"/>
              <p:cNvSpPr>
                <a:spLocks/>
              </p:cNvSpPr>
              <p:nvPr/>
            </p:nvSpPr>
            <p:spPr bwMode="auto">
              <a:xfrm>
                <a:off x="4144" y="23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84" name="Line 119"/>
              <p:cNvSpPr>
                <a:spLocks noChangeShapeType="1"/>
              </p:cNvSpPr>
              <p:nvPr/>
            </p:nvSpPr>
            <p:spPr bwMode="auto">
              <a:xfrm>
                <a:off x="4153" y="23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85" name="Freeform 120"/>
              <p:cNvSpPr>
                <a:spLocks/>
              </p:cNvSpPr>
              <p:nvPr/>
            </p:nvSpPr>
            <p:spPr bwMode="auto">
              <a:xfrm>
                <a:off x="4153" y="23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86" name="Line 121"/>
              <p:cNvSpPr>
                <a:spLocks noChangeShapeType="1"/>
              </p:cNvSpPr>
              <p:nvPr/>
            </p:nvSpPr>
            <p:spPr bwMode="auto">
              <a:xfrm>
                <a:off x="4144" y="23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87" name="Freeform 122"/>
              <p:cNvSpPr>
                <a:spLocks/>
              </p:cNvSpPr>
              <p:nvPr/>
            </p:nvSpPr>
            <p:spPr bwMode="auto">
              <a:xfrm>
                <a:off x="4153" y="23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88" name="Freeform 123"/>
              <p:cNvSpPr>
                <a:spLocks/>
              </p:cNvSpPr>
              <p:nvPr/>
            </p:nvSpPr>
            <p:spPr bwMode="auto">
              <a:xfrm>
                <a:off x="4144" y="23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89" name="Line 124"/>
              <p:cNvSpPr>
                <a:spLocks noChangeShapeType="1"/>
              </p:cNvSpPr>
              <p:nvPr/>
            </p:nvSpPr>
            <p:spPr bwMode="auto">
              <a:xfrm>
                <a:off x="4147" y="23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90" name="Line 125"/>
              <p:cNvSpPr>
                <a:spLocks noChangeShapeType="1"/>
              </p:cNvSpPr>
              <p:nvPr/>
            </p:nvSpPr>
            <p:spPr bwMode="auto">
              <a:xfrm>
                <a:off x="4147" y="23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91" name="Line 126"/>
              <p:cNvSpPr>
                <a:spLocks noChangeShapeType="1"/>
              </p:cNvSpPr>
              <p:nvPr/>
            </p:nvSpPr>
            <p:spPr bwMode="auto">
              <a:xfrm>
                <a:off x="4150" y="23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92" name="Freeform 127"/>
              <p:cNvSpPr>
                <a:spLocks/>
              </p:cNvSpPr>
              <p:nvPr/>
            </p:nvSpPr>
            <p:spPr bwMode="auto">
              <a:xfrm>
                <a:off x="4147" y="23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93" name="Freeform 128"/>
              <p:cNvSpPr>
                <a:spLocks/>
              </p:cNvSpPr>
              <p:nvPr/>
            </p:nvSpPr>
            <p:spPr bwMode="auto">
              <a:xfrm>
                <a:off x="4156" y="23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94" name="Line 129"/>
              <p:cNvSpPr>
                <a:spLocks noChangeShapeType="1"/>
              </p:cNvSpPr>
              <p:nvPr/>
            </p:nvSpPr>
            <p:spPr bwMode="auto">
              <a:xfrm>
                <a:off x="4153" y="23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95" name="Line 130"/>
              <p:cNvSpPr>
                <a:spLocks noChangeShapeType="1"/>
              </p:cNvSpPr>
              <p:nvPr/>
            </p:nvSpPr>
            <p:spPr bwMode="auto">
              <a:xfrm>
                <a:off x="4156" y="23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96" name="Freeform 131"/>
              <p:cNvSpPr>
                <a:spLocks/>
              </p:cNvSpPr>
              <p:nvPr/>
            </p:nvSpPr>
            <p:spPr bwMode="auto">
              <a:xfrm>
                <a:off x="4153" y="23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97" name="Line 132"/>
              <p:cNvSpPr>
                <a:spLocks noChangeShapeType="1"/>
              </p:cNvSpPr>
              <p:nvPr/>
            </p:nvSpPr>
            <p:spPr bwMode="auto">
              <a:xfrm>
                <a:off x="4156" y="23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98" name="Freeform 133"/>
              <p:cNvSpPr>
                <a:spLocks/>
              </p:cNvSpPr>
              <p:nvPr/>
            </p:nvSpPr>
            <p:spPr bwMode="auto">
              <a:xfrm>
                <a:off x="4156" y="23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99" name="Line 134"/>
              <p:cNvSpPr>
                <a:spLocks noChangeShapeType="1"/>
              </p:cNvSpPr>
              <p:nvPr/>
            </p:nvSpPr>
            <p:spPr bwMode="auto">
              <a:xfrm>
                <a:off x="4153" y="23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00" name="Freeform 135"/>
              <p:cNvSpPr>
                <a:spLocks/>
              </p:cNvSpPr>
              <p:nvPr/>
            </p:nvSpPr>
            <p:spPr bwMode="auto">
              <a:xfrm>
                <a:off x="4156" y="23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01" name="Line 136"/>
              <p:cNvSpPr>
                <a:spLocks noChangeShapeType="1"/>
              </p:cNvSpPr>
              <p:nvPr/>
            </p:nvSpPr>
            <p:spPr bwMode="auto">
              <a:xfrm>
                <a:off x="4153" y="23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02" name="Freeform 137"/>
              <p:cNvSpPr>
                <a:spLocks/>
              </p:cNvSpPr>
              <p:nvPr/>
            </p:nvSpPr>
            <p:spPr bwMode="auto">
              <a:xfrm>
                <a:off x="4156" y="23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03" name="Line 138"/>
              <p:cNvSpPr>
                <a:spLocks noChangeShapeType="1"/>
              </p:cNvSpPr>
              <p:nvPr/>
            </p:nvSpPr>
            <p:spPr bwMode="auto">
              <a:xfrm>
                <a:off x="4153" y="23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04" name="Line 139"/>
              <p:cNvSpPr>
                <a:spLocks noChangeShapeType="1"/>
              </p:cNvSpPr>
              <p:nvPr/>
            </p:nvSpPr>
            <p:spPr bwMode="auto">
              <a:xfrm>
                <a:off x="4156" y="23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05" name="Freeform 140"/>
              <p:cNvSpPr>
                <a:spLocks/>
              </p:cNvSpPr>
              <p:nvPr/>
            </p:nvSpPr>
            <p:spPr bwMode="auto">
              <a:xfrm>
                <a:off x="4153" y="23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06" name="Line 141"/>
              <p:cNvSpPr>
                <a:spLocks noChangeShapeType="1"/>
              </p:cNvSpPr>
              <p:nvPr/>
            </p:nvSpPr>
            <p:spPr bwMode="auto">
              <a:xfrm>
                <a:off x="4153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07" name="Freeform 142"/>
              <p:cNvSpPr>
                <a:spLocks/>
              </p:cNvSpPr>
              <p:nvPr/>
            </p:nvSpPr>
            <p:spPr bwMode="auto">
              <a:xfrm>
                <a:off x="4156" y="24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08" name="Freeform 143"/>
              <p:cNvSpPr>
                <a:spLocks/>
              </p:cNvSpPr>
              <p:nvPr/>
            </p:nvSpPr>
            <p:spPr bwMode="auto">
              <a:xfrm>
                <a:off x="4156" y="24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09" name="Line 144"/>
              <p:cNvSpPr>
                <a:spLocks noChangeShapeType="1"/>
              </p:cNvSpPr>
              <p:nvPr/>
            </p:nvSpPr>
            <p:spPr bwMode="auto">
              <a:xfrm>
                <a:off x="4150" y="24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10" name="Freeform 145"/>
              <p:cNvSpPr>
                <a:spLocks/>
              </p:cNvSpPr>
              <p:nvPr/>
            </p:nvSpPr>
            <p:spPr bwMode="auto">
              <a:xfrm>
                <a:off x="4156" y="24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11" name="Line 146"/>
              <p:cNvSpPr>
                <a:spLocks noChangeShapeType="1"/>
              </p:cNvSpPr>
              <p:nvPr/>
            </p:nvSpPr>
            <p:spPr bwMode="auto">
              <a:xfrm>
                <a:off x="4147" y="24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12" name="Line 147"/>
              <p:cNvSpPr>
                <a:spLocks noChangeShapeType="1"/>
              </p:cNvSpPr>
              <p:nvPr/>
            </p:nvSpPr>
            <p:spPr bwMode="auto">
              <a:xfrm>
                <a:off x="4156" y="24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13" name="Line 148"/>
              <p:cNvSpPr>
                <a:spLocks noChangeShapeType="1"/>
              </p:cNvSpPr>
              <p:nvPr/>
            </p:nvSpPr>
            <p:spPr bwMode="auto">
              <a:xfrm>
                <a:off x="4147" y="24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14" name="Freeform 149"/>
              <p:cNvSpPr>
                <a:spLocks/>
              </p:cNvSpPr>
              <p:nvPr/>
            </p:nvSpPr>
            <p:spPr bwMode="auto">
              <a:xfrm>
                <a:off x="4156" y="24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15" name="Line 150"/>
              <p:cNvSpPr>
                <a:spLocks noChangeShapeType="1"/>
              </p:cNvSpPr>
              <p:nvPr/>
            </p:nvSpPr>
            <p:spPr bwMode="auto">
              <a:xfrm>
                <a:off x="4147" y="24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16" name="Line 151"/>
              <p:cNvSpPr>
                <a:spLocks noChangeShapeType="1"/>
              </p:cNvSpPr>
              <p:nvPr/>
            </p:nvSpPr>
            <p:spPr bwMode="auto">
              <a:xfrm>
                <a:off x="4156" y="24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17" name="Freeform 152"/>
              <p:cNvSpPr>
                <a:spLocks/>
              </p:cNvSpPr>
              <p:nvPr/>
            </p:nvSpPr>
            <p:spPr bwMode="auto">
              <a:xfrm>
                <a:off x="4147" y="24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18" name="Line 153"/>
              <p:cNvSpPr>
                <a:spLocks noChangeShapeType="1"/>
              </p:cNvSpPr>
              <p:nvPr/>
            </p:nvSpPr>
            <p:spPr bwMode="auto">
              <a:xfrm>
                <a:off x="4156" y="24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19" name="Freeform 154"/>
              <p:cNvSpPr>
                <a:spLocks/>
              </p:cNvSpPr>
              <p:nvPr/>
            </p:nvSpPr>
            <p:spPr bwMode="auto">
              <a:xfrm>
                <a:off x="4156" y="24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20" name="Line 155"/>
              <p:cNvSpPr>
                <a:spLocks noChangeShapeType="1"/>
              </p:cNvSpPr>
              <p:nvPr/>
            </p:nvSpPr>
            <p:spPr bwMode="auto">
              <a:xfrm>
                <a:off x="4147" y="24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21" name="Line 156"/>
              <p:cNvSpPr>
                <a:spLocks noChangeShapeType="1"/>
              </p:cNvSpPr>
              <p:nvPr/>
            </p:nvSpPr>
            <p:spPr bwMode="auto">
              <a:xfrm>
                <a:off x="4156" y="24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22" name="Line 157"/>
              <p:cNvSpPr>
                <a:spLocks noChangeShapeType="1"/>
              </p:cNvSpPr>
              <p:nvPr/>
            </p:nvSpPr>
            <p:spPr bwMode="auto">
              <a:xfrm>
                <a:off x="4147" y="24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23" name="Line 158"/>
              <p:cNvSpPr>
                <a:spLocks noChangeShapeType="1"/>
              </p:cNvSpPr>
              <p:nvPr/>
            </p:nvSpPr>
            <p:spPr bwMode="auto">
              <a:xfrm>
                <a:off x="4156" y="24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24" name="Line 159"/>
              <p:cNvSpPr>
                <a:spLocks noChangeShapeType="1"/>
              </p:cNvSpPr>
              <p:nvPr/>
            </p:nvSpPr>
            <p:spPr bwMode="auto">
              <a:xfrm>
                <a:off x="4147" y="24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25" name="Freeform 160"/>
              <p:cNvSpPr>
                <a:spLocks/>
              </p:cNvSpPr>
              <p:nvPr/>
            </p:nvSpPr>
            <p:spPr bwMode="auto">
              <a:xfrm>
                <a:off x="4153" y="24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26" name="Line 161"/>
              <p:cNvSpPr>
                <a:spLocks noChangeShapeType="1"/>
              </p:cNvSpPr>
              <p:nvPr/>
            </p:nvSpPr>
            <p:spPr bwMode="auto">
              <a:xfrm>
                <a:off x="4147" y="24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27" name="Line 162"/>
              <p:cNvSpPr>
                <a:spLocks noChangeShapeType="1"/>
              </p:cNvSpPr>
              <p:nvPr/>
            </p:nvSpPr>
            <p:spPr bwMode="auto">
              <a:xfrm>
                <a:off x="4150" y="24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28" name="Freeform 163"/>
              <p:cNvSpPr>
                <a:spLocks/>
              </p:cNvSpPr>
              <p:nvPr/>
            </p:nvSpPr>
            <p:spPr bwMode="auto">
              <a:xfrm>
                <a:off x="4135" y="220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29" name="Line 164"/>
              <p:cNvSpPr>
                <a:spLocks noChangeShapeType="1"/>
              </p:cNvSpPr>
              <p:nvPr/>
            </p:nvSpPr>
            <p:spPr bwMode="auto">
              <a:xfrm>
                <a:off x="4135" y="2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30" name="Line 165"/>
              <p:cNvSpPr>
                <a:spLocks noChangeShapeType="1"/>
              </p:cNvSpPr>
              <p:nvPr/>
            </p:nvSpPr>
            <p:spPr bwMode="auto">
              <a:xfrm>
                <a:off x="4135" y="22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31" name="Line 166"/>
              <p:cNvSpPr>
                <a:spLocks noChangeShapeType="1"/>
              </p:cNvSpPr>
              <p:nvPr/>
            </p:nvSpPr>
            <p:spPr bwMode="auto">
              <a:xfrm>
                <a:off x="4141" y="22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32" name="Freeform 167"/>
              <p:cNvSpPr>
                <a:spLocks/>
              </p:cNvSpPr>
              <p:nvPr/>
            </p:nvSpPr>
            <p:spPr bwMode="auto">
              <a:xfrm>
                <a:off x="4135" y="221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33" name="Freeform 168"/>
              <p:cNvSpPr>
                <a:spLocks/>
              </p:cNvSpPr>
              <p:nvPr/>
            </p:nvSpPr>
            <p:spPr bwMode="auto">
              <a:xfrm>
                <a:off x="4141" y="2215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34" name="Line 169"/>
              <p:cNvSpPr>
                <a:spLocks noChangeShapeType="1"/>
              </p:cNvSpPr>
              <p:nvPr/>
            </p:nvSpPr>
            <p:spPr bwMode="auto">
              <a:xfrm>
                <a:off x="4138" y="22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35" name="Line 170"/>
              <p:cNvSpPr>
                <a:spLocks noChangeShapeType="1"/>
              </p:cNvSpPr>
              <p:nvPr/>
            </p:nvSpPr>
            <p:spPr bwMode="auto">
              <a:xfrm>
                <a:off x="4138" y="22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36" name="Freeform 171"/>
              <p:cNvSpPr>
                <a:spLocks/>
              </p:cNvSpPr>
              <p:nvPr/>
            </p:nvSpPr>
            <p:spPr bwMode="auto">
              <a:xfrm>
                <a:off x="4138" y="22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37" name="Freeform 172"/>
              <p:cNvSpPr>
                <a:spLocks/>
              </p:cNvSpPr>
              <p:nvPr/>
            </p:nvSpPr>
            <p:spPr bwMode="auto">
              <a:xfrm>
                <a:off x="4141" y="22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38" name="Freeform 173"/>
              <p:cNvSpPr>
                <a:spLocks/>
              </p:cNvSpPr>
              <p:nvPr/>
            </p:nvSpPr>
            <p:spPr bwMode="auto">
              <a:xfrm>
                <a:off x="4138" y="222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39" name="Line 174"/>
              <p:cNvSpPr>
                <a:spLocks noChangeShapeType="1"/>
              </p:cNvSpPr>
              <p:nvPr/>
            </p:nvSpPr>
            <p:spPr bwMode="auto">
              <a:xfrm>
                <a:off x="4135" y="222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40" name="Line 175"/>
              <p:cNvSpPr>
                <a:spLocks noChangeShapeType="1"/>
              </p:cNvSpPr>
              <p:nvPr/>
            </p:nvSpPr>
            <p:spPr bwMode="auto">
              <a:xfrm>
                <a:off x="4138" y="222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41" name="Line 176"/>
              <p:cNvSpPr>
                <a:spLocks noChangeShapeType="1"/>
              </p:cNvSpPr>
              <p:nvPr/>
            </p:nvSpPr>
            <p:spPr bwMode="auto">
              <a:xfrm>
                <a:off x="4135" y="222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42" name="Line 177"/>
              <p:cNvSpPr>
                <a:spLocks noChangeShapeType="1"/>
              </p:cNvSpPr>
              <p:nvPr/>
            </p:nvSpPr>
            <p:spPr bwMode="auto">
              <a:xfrm>
                <a:off x="4138" y="222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43" name="Freeform 178"/>
              <p:cNvSpPr>
                <a:spLocks/>
              </p:cNvSpPr>
              <p:nvPr/>
            </p:nvSpPr>
            <p:spPr bwMode="auto">
              <a:xfrm>
                <a:off x="4135" y="222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44" name="Line 179"/>
              <p:cNvSpPr>
                <a:spLocks noChangeShapeType="1"/>
              </p:cNvSpPr>
              <p:nvPr/>
            </p:nvSpPr>
            <p:spPr bwMode="auto">
              <a:xfrm>
                <a:off x="4138" y="222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45" name="Line 180"/>
              <p:cNvSpPr>
                <a:spLocks noChangeShapeType="1"/>
              </p:cNvSpPr>
              <p:nvPr/>
            </p:nvSpPr>
            <p:spPr bwMode="auto">
              <a:xfrm>
                <a:off x="4135" y="222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46" name="Freeform 181"/>
              <p:cNvSpPr>
                <a:spLocks/>
              </p:cNvSpPr>
              <p:nvPr/>
            </p:nvSpPr>
            <p:spPr bwMode="auto">
              <a:xfrm>
                <a:off x="4138" y="222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47" name="Freeform 182"/>
              <p:cNvSpPr>
                <a:spLocks/>
              </p:cNvSpPr>
              <p:nvPr/>
            </p:nvSpPr>
            <p:spPr bwMode="auto">
              <a:xfrm>
                <a:off x="4138" y="22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48" name="Freeform 183"/>
              <p:cNvSpPr>
                <a:spLocks/>
              </p:cNvSpPr>
              <p:nvPr/>
            </p:nvSpPr>
            <p:spPr bwMode="auto">
              <a:xfrm>
                <a:off x="4138" y="22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49" name="Line 184"/>
              <p:cNvSpPr>
                <a:spLocks noChangeShapeType="1"/>
              </p:cNvSpPr>
              <p:nvPr/>
            </p:nvSpPr>
            <p:spPr bwMode="auto">
              <a:xfrm>
                <a:off x="4135" y="22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50" name="Line 185"/>
              <p:cNvSpPr>
                <a:spLocks noChangeShapeType="1"/>
              </p:cNvSpPr>
              <p:nvPr/>
            </p:nvSpPr>
            <p:spPr bwMode="auto">
              <a:xfrm>
                <a:off x="4144" y="22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51" name="Line 186"/>
              <p:cNvSpPr>
                <a:spLocks noChangeShapeType="1"/>
              </p:cNvSpPr>
              <p:nvPr/>
            </p:nvSpPr>
            <p:spPr bwMode="auto">
              <a:xfrm>
                <a:off x="4138" y="22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52" name="Line 187"/>
              <p:cNvSpPr>
                <a:spLocks noChangeShapeType="1"/>
              </p:cNvSpPr>
              <p:nvPr/>
            </p:nvSpPr>
            <p:spPr bwMode="auto">
              <a:xfrm>
                <a:off x="4141" y="22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53" name="Freeform 188"/>
              <p:cNvSpPr>
                <a:spLocks/>
              </p:cNvSpPr>
              <p:nvPr/>
            </p:nvSpPr>
            <p:spPr bwMode="auto">
              <a:xfrm>
                <a:off x="4144" y="22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54" name="Line 189"/>
              <p:cNvSpPr>
                <a:spLocks noChangeShapeType="1"/>
              </p:cNvSpPr>
              <p:nvPr/>
            </p:nvSpPr>
            <p:spPr bwMode="auto">
              <a:xfrm>
                <a:off x="4138" y="22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55" name="Line 190"/>
              <p:cNvSpPr>
                <a:spLocks noChangeShapeType="1"/>
              </p:cNvSpPr>
              <p:nvPr/>
            </p:nvSpPr>
            <p:spPr bwMode="auto">
              <a:xfrm>
                <a:off x="4144" y="22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56" name="Freeform 191"/>
              <p:cNvSpPr>
                <a:spLocks/>
              </p:cNvSpPr>
              <p:nvPr/>
            </p:nvSpPr>
            <p:spPr bwMode="auto">
              <a:xfrm>
                <a:off x="4144" y="223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57" name="Freeform 192"/>
              <p:cNvSpPr>
                <a:spLocks/>
              </p:cNvSpPr>
              <p:nvPr/>
            </p:nvSpPr>
            <p:spPr bwMode="auto">
              <a:xfrm>
                <a:off x="4144" y="224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58" name="Line 193"/>
              <p:cNvSpPr>
                <a:spLocks noChangeShapeType="1"/>
              </p:cNvSpPr>
              <p:nvPr/>
            </p:nvSpPr>
            <p:spPr bwMode="auto">
              <a:xfrm>
                <a:off x="4141" y="22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59" name="Line 194"/>
              <p:cNvSpPr>
                <a:spLocks noChangeShapeType="1"/>
              </p:cNvSpPr>
              <p:nvPr/>
            </p:nvSpPr>
            <p:spPr bwMode="auto">
              <a:xfrm>
                <a:off x="4144" y="22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60" name="Freeform 195"/>
              <p:cNvSpPr>
                <a:spLocks/>
              </p:cNvSpPr>
              <p:nvPr/>
            </p:nvSpPr>
            <p:spPr bwMode="auto">
              <a:xfrm>
                <a:off x="4147" y="22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61" name="Line 196"/>
              <p:cNvSpPr>
                <a:spLocks noChangeShapeType="1"/>
              </p:cNvSpPr>
              <p:nvPr/>
            </p:nvSpPr>
            <p:spPr bwMode="auto">
              <a:xfrm>
                <a:off x="4147" y="22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62" name="Line 197"/>
              <p:cNvSpPr>
                <a:spLocks noChangeShapeType="1"/>
              </p:cNvSpPr>
              <p:nvPr/>
            </p:nvSpPr>
            <p:spPr bwMode="auto">
              <a:xfrm>
                <a:off x="4138" y="22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63" name="Line 198"/>
              <p:cNvSpPr>
                <a:spLocks noChangeShapeType="1"/>
              </p:cNvSpPr>
              <p:nvPr/>
            </p:nvSpPr>
            <p:spPr bwMode="auto">
              <a:xfrm>
                <a:off x="4147" y="22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64" name="Line 199"/>
              <p:cNvSpPr>
                <a:spLocks noChangeShapeType="1"/>
              </p:cNvSpPr>
              <p:nvPr/>
            </p:nvSpPr>
            <p:spPr bwMode="auto">
              <a:xfrm>
                <a:off x="4144" y="22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65" name="Line 200"/>
              <p:cNvSpPr>
                <a:spLocks noChangeShapeType="1"/>
              </p:cNvSpPr>
              <p:nvPr/>
            </p:nvSpPr>
            <p:spPr bwMode="auto">
              <a:xfrm>
                <a:off x="4138" y="22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66" name="Line 201"/>
              <p:cNvSpPr>
                <a:spLocks noChangeShapeType="1"/>
              </p:cNvSpPr>
              <p:nvPr/>
            </p:nvSpPr>
            <p:spPr bwMode="auto">
              <a:xfrm>
                <a:off x="4147" y="22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67" name="Line 202"/>
              <p:cNvSpPr>
                <a:spLocks noChangeShapeType="1"/>
              </p:cNvSpPr>
              <p:nvPr/>
            </p:nvSpPr>
            <p:spPr bwMode="auto">
              <a:xfrm>
                <a:off x="4141" y="22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68" name="Line 203"/>
              <p:cNvSpPr>
                <a:spLocks noChangeShapeType="1"/>
              </p:cNvSpPr>
              <p:nvPr/>
            </p:nvSpPr>
            <p:spPr bwMode="auto">
              <a:xfrm>
                <a:off x="4147" y="22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69" name="Freeform 204"/>
              <p:cNvSpPr>
                <a:spLocks/>
              </p:cNvSpPr>
              <p:nvPr/>
            </p:nvSpPr>
            <p:spPr bwMode="auto">
              <a:xfrm>
                <a:off x="4147" y="22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70" name="Line 205"/>
              <p:cNvSpPr>
                <a:spLocks noChangeShapeType="1"/>
              </p:cNvSpPr>
              <p:nvPr/>
            </p:nvSpPr>
            <p:spPr bwMode="auto">
              <a:xfrm>
                <a:off x="4141" y="22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71" name="Line 206"/>
              <p:cNvSpPr>
                <a:spLocks noChangeShapeType="1"/>
              </p:cNvSpPr>
              <p:nvPr/>
            </p:nvSpPr>
            <p:spPr bwMode="auto">
              <a:xfrm>
                <a:off x="4141" y="225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72" name="Line 207"/>
              <p:cNvSpPr>
                <a:spLocks noChangeShapeType="1"/>
              </p:cNvSpPr>
              <p:nvPr/>
            </p:nvSpPr>
            <p:spPr bwMode="auto">
              <a:xfrm>
                <a:off x="4150" y="225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73" name="Line 208"/>
              <p:cNvSpPr>
                <a:spLocks noChangeShapeType="1"/>
              </p:cNvSpPr>
              <p:nvPr/>
            </p:nvSpPr>
            <p:spPr bwMode="auto">
              <a:xfrm>
                <a:off x="4147" y="22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74" name="Line 209"/>
              <p:cNvSpPr>
                <a:spLocks noChangeShapeType="1"/>
              </p:cNvSpPr>
              <p:nvPr/>
            </p:nvSpPr>
            <p:spPr bwMode="auto">
              <a:xfrm>
                <a:off x="4141" y="225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75" name="Freeform 210"/>
              <p:cNvSpPr>
                <a:spLocks/>
              </p:cNvSpPr>
              <p:nvPr/>
            </p:nvSpPr>
            <p:spPr bwMode="auto">
              <a:xfrm>
                <a:off x="4147" y="226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76" name="Freeform 211"/>
              <p:cNvSpPr>
                <a:spLocks/>
              </p:cNvSpPr>
              <p:nvPr/>
            </p:nvSpPr>
            <p:spPr bwMode="auto">
              <a:xfrm>
                <a:off x="4153" y="226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77" name="Freeform 212"/>
              <p:cNvSpPr>
                <a:spLocks/>
              </p:cNvSpPr>
              <p:nvPr/>
            </p:nvSpPr>
            <p:spPr bwMode="auto">
              <a:xfrm>
                <a:off x="4147" y="226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78" name="Line 213"/>
              <p:cNvSpPr>
                <a:spLocks noChangeShapeType="1"/>
              </p:cNvSpPr>
              <p:nvPr/>
            </p:nvSpPr>
            <p:spPr bwMode="auto">
              <a:xfrm>
                <a:off x="4153" y="22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79" name="Freeform 214"/>
              <p:cNvSpPr>
                <a:spLocks/>
              </p:cNvSpPr>
              <p:nvPr/>
            </p:nvSpPr>
            <p:spPr bwMode="auto">
              <a:xfrm>
                <a:off x="4144" y="226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80" name="Line 215"/>
              <p:cNvSpPr>
                <a:spLocks noChangeShapeType="1"/>
              </p:cNvSpPr>
              <p:nvPr/>
            </p:nvSpPr>
            <p:spPr bwMode="auto">
              <a:xfrm>
                <a:off x="4141" y="22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81" name="Line 216"/>
              <p:cNvSpPr>
                <a:spLocks noChangeShapeType="1"/>
              </p:cNvSpPr>
              <p:nvPr/>
            </p:nvSpPr>
            <p:spPr bwMode="auto">
              <a:xfrm>
                <a:off x="4153" y="22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82" name="Freeform 217"/>
              <p:cNvSpPr>
                <a:spLocks/>
              </p:cNvSpPr>
              <p:nvPr/>
            </p:nvSpPr>
            <p:spPr bwMode="auto">
              <a:xfrm>
                <a:off x="4144" y="226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83" name="Freeform 218"/>
              <p:cNvSpPr>
                <a:spLocks/>
              </p:cNvSpPr>
              <p:nvPr/>
            </p:nvSpPr>
            <p:spPr bwMode="auto">
              <a:xfrm>
                <a:off x="4144" y="22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84" name="Freeform 219"/>
              <p:cNvSpPr>
                <a:spLocks/>
              </p:cNvSpPr>
              <p:nvPr/>
            </p:nvSpPr>
            <p:spPr bwMode="auto">
              <a:xfrm>
                <a:off x="4141" y="22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85" name="Line 220"/>
              <p:cNvSpPr>
                <a:spLocks noChangeShapeType="1"/>
              </p:cNvSpPr>
              <p:nvPr/>
            </p:nvSpPr>
            <p:spPr bwMode="auto">
              <a:xfrm>
                <a:off x="4150" y="22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86" name="Line 221"/>
              <p:cNvSpPr>
                <a:spLocks noChangeShapeType="1"/>
              </p:cNvSpPr>
              <p:nvPr/>
            </p:nvSpPr>
            <p:spPr bwMode="auto">
              <a:xfrm>
                <a:off x="4378" y="27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87" name="Freeform 222"/>
              <p:cNvSpPr>
                <a:spLocks/>
              </p:cNvSpPr>
              <p:nvPr/>
            </p:nvSpPr>
            <p:spPr bwMode="auto">
              <a:xfrm>
                <a:off x="4378" y="277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88" name="Line 223"/>
              <p:cNvSpPr>
                <a:spLocks noChangeShapeType="1"/>
              </p:cNvSpPr>
              <p:nvPr/>
            </p:nvSpPr>
            <p:spPr bwMode="auto">
              <a:xfrm>
                <a:off x="4381" y="27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89" name="Line 224"/>
              <p:cNvSpPr>
                <a:spLocks noChangeShapeType="1"/>
              </p:cNvSpPr>
              <p:nvPr/>
            </p:nvSpPr>
            <p:spPr bwMode="auto">
              <a:xfrm>
                <a:off x="4378" y="27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" name="Group 426"/>
            <p:cNvGrpSpPr>
              <a:grpSpLocks/>
            </p:cNvGrpSpPr>
            <p:nvPr/>
          </p:nvGrpSpPr>
          <p:grpSpPr bwMode="auto">
            <a:xfrm>
              <a:off x="4399" y="2256"/>
              <a:ext cx="39" cy="366"/>
              <a:chOff x="4399" y="2256"/>
              <a:chExt cx="39" cy="366"/>
            </a:xfrm>
          </p:grpSpPr>
          <p:sp>
            <p:nvSpPr>
              <p:cNvPr id="56390" name="Line 226"/>
              <p:cNvSpPr>
                <a:spLocks noChangeShapeType="1"/>
              </p:cNvSpPr>
              <p:nvPr/>
            </p:nvSpPr>
            <p:spPr bwMode="auto">
              <a:xfrm>
                <a:off x="4422" y="24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91" name="Line 227"/>
              <p:cNvSpPr>
                <a:spLocks noChangeShapeType="1"/>
              </p:cNvSpPr>
              <p:nvPr/>
            </p:nvSpPr>
            <p:spPr bwMode="auto">
              <a:xfrm>
                <a:off x="4422" y="24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92" name="Line 228"/>
              <p:cNvSpPr>
                <a:spLocks noChangeShapeType="1"/>
              </p:cNvSpPr>
              <p:nvPr/>
            </p:nvSpPr>
            <p:spPr bwMode="auto">
              <a:xfrm>
                <a:off x="4425" y="24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93" name="Line 229"/>
              <p:cNvSpPr>
                <a:spLocks noChangeShapeType="1"/>
              </p:cNvSpPr>
              <p:nvPr/>
            </p:nvSpPr>
            <p:spPr bwMode="auto">
              <a:xfrm>
                <a:off x="4425" y="24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94" name="Line 230"/>
              <p:cNvSpPr>
                <a:spLocks noChangeShapeType="1"/>
              </p:cNvSpPr>
              <p:nvPr/>
            </p:nvSpPr>
            <p:spPr bwMode="auto">
              <a:xfrm>
                <a:off x="4425" y="24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95" name="Line 231"/>
              <p:cNvSpPr>
                <a:spLocks noChangeShapeType="1"/>
              </p:cNvSpPr>
              <p:nvPr/>
            </p:nvSpPr>
            <p:spPr bwMode="auto">
              <a:xfrm>
                <a:off x="4425" y="24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96" name="Freeform 232"/>
              <p:cNvSpPr>
                <a:spLocks/>
              </p:cNvSpPr>
              <p:nvPr/>
            </p:nvSpPr>
            <p:spPr bwMode="auto">
              <a:xfrm>
                <a:off x="4422" y="2452"/>
                <a:ext cx="3" cy="26"/>
              </a:xfrm>
              <a:custGeom>
                <a:avLst/>
                <a:gdLst>
                  <a:gd name="T0" fmla="*/ 0 w 1"/>
                  <a:gd name="T1" fmla="*/ 0 h 9"/>
                  <a:gd name="T2" fmla="*/ 6561 w 1"/>
                  <a:gd name="T3" fmla="*/ 0 h 9"/>
                  <a:gd name="T4" fmla="*/ 6561 w 1"/>
                  <a:gd name="T5" fmla="*/ 9880 h 9"/>
                  <a:gd name="T6" fmla="*/ 6561 w 1"/>
                  <a:gd name="T7" fmla="*/ 20346 h 9"/>
                  <a:gd name="T8" fmla="*/ 6561 w 1"/>
                  <a:gd name="T9" fmla="*/ 20346 h 9"/>
                  <a:gd name="T10" fmla="*/ 6561 w 1"/>
                  <a:gd name="T11" fmla="*/ 28542 h 9"/>
                  <a:gd name="T12" fmla="*/ 6561 w 1"/>
                  <a:gd name="T13" fmla="*/ 33774 h 9"/>
                  <a:gd name="T14" fmla="*/ 6561 w 1"/>
                  <a:gd name="T15" fmla="*/ 33774 h 9"/>
                  <a:gd name="T16" fmla="*/ 6561 w 1"/>
                  <a:gd name="T17" fmla="*/ 38457 h 9"/>
                  <a:gd name="T18" fmla="*/ 6561 w 1"/>
                  <a:gd name="T19" fmla="*/ 43666 h 9"/>
                  <a:gd name="T20" fmla="*/ 6561 w 1"/>
                  <a:gd name="T21" fmla="*/ 43666 h 9"/>
                  <a:gd name="T22" fmla="*/ 0 w 1"/>
                  <a:gd name="T23" fmla="*/ 28542 h 9"/>
                  <a:gd name="T24" fmla="*/ 0 w 1"/>
                  <a:gd name="T25" fmla="*/ 15115 h 9"/>
                  <a:gd name="T26" fmla="*/ 0 w 1"/>
                  <a:gd name="T27" fmla="*/ 5232 h 9"/>
                  <a:gd name="T28" fmla="*/ 0 w 1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"/>
                  <a:gd name="T46" fmla="*/ 0 h 9"/>
                  <a:gd name="T47" fmla="*/ 1 w 1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" h="9">
                    <a:moveTo>
                      <a:pt x="0" y="0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97" name="Freeform 233"/>
              <p:cNvSpPr>
                <a:spLocks/>
              </p:cNvSpPr>
              <p:nvPr/>
            </p:nvSpPr>
            <p:spPr bwMode="auto">
              <a:xfrm>
                <a:off x="4425" y="247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98" name="Rectangle 234"/>
              <p:cNvSpPr>
                <a:spLocks noChangeArrowheads="1"/>
              </p:cNvSpPr>
              <p:nvPr/>
            </p:nvSpPr>
            <p:spPr bwMode="auto">
              <a:xfrm>
                <a:off x="4425" y="2481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99" name="Freeform 235"/>
              <p:cNvSpPr>
                <a:spLocks/>
              </p:cNvSpPr>
              <p:nvPr/>
            </p:nvSpPr>
            <p:spPr bwMode="auto">
              <a:xfrm>
                <a:off x="4425" y="24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00" name="Freeform 236"/>
              <p:cNvSpPr>
                <a:spLocks/>
              </p:cNvSpPr>
              <p:nvPr/>
            </p:nvSpPr>
            <p:spPr bwMode="auto">
              <a:xfrm>
                <a:off x="4425" y="24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01" name="Line 237"/>
              <p:cNvSpPr>
                <a:spLocks noChangeShapeType="1"/>
              </p:cNvSpPr>
              <p:nvPr/>
            </p:nvSpPr>
            <p:spPr bwMode="auto">
              <a:xfrm>
                <a:off x="4425" y="24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02" name="Line 238"/>
              <p:cNvSpPr>
                <a:spLocks noChangeShapeType="1"/>
              </p:cNvSpPr>
              <p:nvPr/>
            </p:nvSpPr>
            <p:spPr bwMode="auto">
              <a:xfrm>
                <a:off x="4425" y="24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03" name="Freeform 239"/>
              <p:cNvSpPr>
                <a:spLocks/>
              </p:cNvSpPr>
              <p:nvPr/>
            </p:nvSpPr>
            <p:spPr bwMode="auto">
              <a:xfrm>
                <a:off x="4419" y="2434"/>
                <a:ext cx="3" cy="9"/>
              </a:xfrm>
              <a:custGeom>
                <a:avLst/>
                <a:gdLst>
                  <a:gd name="T0" fmla="*/ 6561 w 1"/>
                  <a:gd name="T1" fmla="*/ 6561 h 3"/>
                  <a:gd name="T2" fmla="*/ 6561 w 1"/>
                  <a:gd name="T3" fmla="*/ 0 h 3"/>
                  <a:gd name="T4" fmla="*/ 6561 w 1"/>
                  <a:gd name="T5" fmla="*/ 6561 h 3"/>
                  <a:gd name="T6" fmla="*/ 6561 w 1"/>
                  <a:gd name="T7" fmla="*/ 19683 h 3"/>
                  <a:gd name="T8" fmla="*/ 0 w 1"/>
                  <a:gd name="T9" fmla="*/ 19683 h 3"/>
                  <a:gd name="T10" fmla="*/ 6561 w 1"/>
                  <a:gd name="T11" fmla="*/ 6561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3"/>
                  <a:gd name="T20" fmla="*/ 1 w 1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3">
                    <a:moveTo>
                      <a:pt x="1" y="1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04" name="Freeform 240"/>
              <p:cNvSpPr>
                <a:spLocks/>
              </p:cNvSpPr>
              <p:nvPr/>
            </p:nvSpPr>
            <p:spPr bwMode="auto">
              <a:xfrm>
                <a:off x="4422" y="243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05" name="Freeform 241"/>
              <p:cNvSpPr>
                <a:spLocks/>
              </p:cNvSpPr>
              <p:nvPr/>
            </p:nvSpPr>
            <p:spPr bwMode="auto">
              <a:xfrm>
                <a:off x="4425" y="2578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6561 h 1"/>
                  <a:gd name="T3" fmla="*/ 0 h 1"/>
                  <a:gd name="T4" fmla="*/ 0 h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1"/>
                  <a:gd name="T13" fmla="*/ 1 h 1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06" name="Line 242"/>
              <p:cNvSpPr>
                <a:spLocks noChangeShapeType="1"/>
              </p:cNvSpPr>
              <p:nvPr/>
            </p:nvSpPr>
            <p:spPr bwMode="auto">
              <a:xfrm>
                <a:off x="4425" y="25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07" name="Line 243"/>
              <p:cNvSpPr>
                <a:spLocks noChangeShapeType="1"/>
              </p:cNvSpPr>
              <p:nvPr/>
            </p:nvSpPr>
            <p:spPr bwMode="auto">
              <a:xfrm>
                <a:off x="4434" y="24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08" name="Line 244"/>
              <p:cNvSpPr>
                <a:spLocks noChangeShapeType="1"/>
              </p:cNvSpPr>
              <p:nvPr/>
            </p:nvSpPr>
            <p:spPr bwMode="auto">
              <a:xfrm>
                <a:off x="4437" y="24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09" name="Freeform 245"/>
              <p:cNvSpPr>
                <a:spLocks/>
              </p:cNvSpPr>
              <p:nvPr/>
            </p:nvSpPr>
            <p:spPr bwMode="auto">
              <a:xfrm>
                <a:off x="4437" y="2437"/>
                <a:ext cx="0" cy="9"/>
              </a:xfrm>
              <a:custGeom>
                <a:avLst/>
                <a:gdLst>
                  <a:gd name="T0" fmla="*/ 0 h 3"/>
                  <a:gd name="T1" fmla="*/ 0 h 3"/>
                  <a:gd name="T2" fmla="*/ 0 h 3"/>
                  <a:gd name="T3" fmla="*/ 0 h 3"/>
                  <a:gd name="T4" fmla="*/ 0 h 3"/>
                  <a:gd name="T5" fmla="*/ 0 h 3"/>
                  <a:gd name="T6" fmla="*/ 0 h 3"/>
                  <a:gd name="T7" fmla="*/ 0 h 3"/>
                  <a:gd name="T8" fmla="*/ 0 h 3"/>
                  <a:gd name="T9" fmla="*/ 0 h 3"/>
                  <a:gd name="T10" fmla="*/ 6561 h 3"/>
                  <a:gd name="T11" fmla="*/ 19683 h 3"/>
                  <a:gd name="T12" fmla="*/ 6561 h 3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h 3"/>
                  <a:gd name="T29" fmla="*/ 3 h 3"/>
                </a:gdLst>
                <a:ahLst/>
                <a:cxnLst>
                  <a:cxn ang="T14">
                    <a:pos x="0" y="T0"/>
                  </a:cxn>
                  <a:cxn ang="T15">
                    <a:pos x="0" y="T1"/>
                  </a:cxn>
                  <a:cxn ang="T16">
                    <a:pos x="0" y="T2"/>
                  </a:cxn>
                  <a:cxn ang="T17">
                    <a:pos x="0" y="T3"/>
                  </a:cxn>
                  <a:cxn ang="T18">
                    <a:pos x="0" y="T4"/>
                  </a:cxn>
                  <a:cxn ang="T19">
                    <a:pos x="0" y="T5"/>
                  </a:cxn>
                  <a:cxn ang="T20">
                    <a:pos x="0" y="T6"/>
                  </a:cxn>
                  <a:cxn ang="T21">
                    <a:pos x="0" y="T7"/>
                  </a:cxn>
                  <a:cxn ang="T22">
                    <a:pos x="0" y="T8"/>
                  </a:cxn>
                  <a:cxn ang="T23">
                    <a:pos x="0" y="T9"/>
                  </a:cxn>
                  <a:cxn ang="T24">
                    <a:pos x="0" y="T10"/>
                  </a:cxn>
                  <a:cxn ang="T25">
                    <a:pos x="0" y="T11"/>
                  </a:cxn>
                  <a:cxn ang="T26">
                    <a:pos x="0" y="T12"/>
                  </a:cxn>
                  <a:cxn ang="T27">
                    <a:pos x="0" y="T13"/>
                  </a:cxn>
                </a:cxnLst>
                <a:rect l="0" t="T28" r="0" b="T29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10" name="Freeform 246"/>
              <p:cNvSpPr>
                <a:spLocks/>
              </p:cNvSpPr>
              <p:nvPr/>
            </p:nvSpPr>
            <p:spPr bwMode="auto">
              <a:xfrm>
                <a:off x="4437" y="24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11" name="Freeform 247"/>
              <p:cNvSpPr>
                <a:spLocks/>
              </p:cNvSpPr>
              <p:nvPr/>
            </p:nvSpPr>
            <p:spPr bwMode="auto">
              <a:xfrm>
                <a:off x="4425" y="25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12" name="Freeform 248"/>
              <p:cNvSpPr>
                <a:spLocks/>
              </p:cNvSpPr>
              <p:nvPr/>
            </p:nvSpPr>
            <p:spPr bwMode="auto">
              <a:xfrm>
                <a:off x="4425" y="25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13" name="Rectangle 249"/>
              <p:cNvSpPr>
                <a:spLocks noChangeArrowheads="1"/>
              </p:cNvSpPr>
              <p:nvPr/>
            </p:nvSpPr>
            <p:spPr bwMode="auto">
              <a:xfrm>
                <a:off x="4425" y="2519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14" name="Freeform 250"/>
              <p:cNvSpPr>
                <a:spLocks/>
              </p:cNvSpPr>
              <p:nvPr/>
            </p:nvSpPr>
            <p:spPr bwMode="auto">
              <a:xfrm>
                <a:off x="4425" y="252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15" name="Freeform 251"/>
              <p:cNvSpPr>
                <a:spLocks/>
              </p:cNvSpPr>
              <p:nvPr/>
            </p:nvSpPr>
            <p:spPr bwMode="auto">
              <a:xfrm>
                <a:off x="4428" y="24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16" name="Line 252"/>
              <p:cNvSpPr>
                <a:spLocks noChangeShapeType="1"/>
              </p:cNvSpPr>
              <p:nvPr/>
            </p:nvSpPr>
            <p:spPr bwMode="auto">
              <a:xfrm>
                <a:off x="4425" y="25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17" name="Freeform 253"/>
              <p:cNvSpPr>
                <a:spLocks/>
              </p:cNvSpPr>
              <p:nvPr/>
            </p:nvSpPr>
            <p:spPr bwMode="auto">
              <a:xfrm>
                <a:off x="4416" y="229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18" name="Freeform 254"/>
              <p:cNvSpPr>
                <a:spLocks/>
              </p:cNvSpPr>
              <p:nvPr/>
            </p:nvSpPr>
            <p:spPr bwMode="auto">
              <a:xfrm>
                <a:off x="4416" y="230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19" name="Line 255"/>
              <p:cNvSpPr>
                <a:spLocks noChangeShapeType="1"/>
              </p:cNvSpPr>
              <p:nvPr/>
            </p:nvSpPr>
            <p:spPr bwMode="auto">
              <a:xfrm>
                <a:off x="4419" y="23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20" name="Freeform 256"/>
              <p:cNvSpPr>
                <a:spLocks/>
              </p:cNvSpPr>
              <p:nvPr/>
            </p:nvSpPr>
            <p:spPr bwMode="auto">
              <a:xfrm>
                <a:off x="4419" y="23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21" name="Line 257"/>
              <p:cNvSpPr>
                <a:spLocks noChangeShapeType="1"/>
              </p:cNvSpPr>
              <p:nvPr/>
            </p:nvSpPr>
            <p:spPr bwMode="auto">
              <a:xfrm>
                <a:off x="4405" y="23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22" name="Line 258"/>
              <p:cNvSpPr>
                <a:spLocks noChangeShapeType="1"/>
              </p:cNvSpPr>
              <p:nvPr/>
            </p:nvSpPr>
            <p:spPr bwMode="auto">
              <a:xfrm>
                <a:off x="4408" y="23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23" name="Freeform 259"/>
              <p:cNvSpPr>
                <a:spLocks/>
              </p:cNvSpPr>
              <p:nvPr/>
            </p:nvSpPr>
            <p:spPr bwMode="auto">
              <a:xfrm>
                <a:off x="4411" y="235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24" name="Line 260"/>
              <p:cNvSpPr>
                <a:spLocks noChangeShapeType="1"/>
              </p:cNvSpPr>
              <p:nvPr/>
            </p:nvSpPr>
            <p:spPr bwMode="auto">
              <a:xfrm>
                <a:off x="4408" y="23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25" name="Line 261"/>
              <p:cNvSpPr>
                <a:spLocks noChangeShapeType="1"/>
              </p:cNvSpPr>
              <p:nvPr/>
            </p:nvSpPr>
            <p:spPr bwMode="auto">
              <a:xfrm>
                <a:off x="4411" y="23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26" name="Freeform 262"/>
              <p:cNvSpPr>
                <a:spLocks/>
              </p:cNvSpPr>
              <p:nvPr/>
            </p:nvSpPr>
            <p:spPr bwMode="auto">
              <a:xfrm>
                <a:off x="4411" y="23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27" name="Freeform 263"/>
              <p:cNvSpPr>
                <a:spLocks/>
              </p:cNvSpPr>
              <p:nvPr/>
            </p:nvSpPr>
            <p:spPr bwMode="auto">
              <a:xfrm>
                <a:off x="4416" y="23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28" name="Line 264"/>
              <p:cNvSpPr>
                <a:spLocks noChangeShapeType="1"/>
              </p:cNvSpPr>
              <p:nvPr/>
            </p:nvSpPr>
            <p:spPr bwMode="auto">
              <a:xfrm>
                <a:off x="4411" y="23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29" name="Line 265"/>
              <p:cNvSpPr>
                <a:spLocks noChangeShapeType="1"/>
              </p:cNvSpPr>
              <p:nvPr/>
            </p:nvSpPr>
            <p:spPr bwMode="auto">
              <a:xfrm>
                <a:off x="4416" y="23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30" name="Line 266"/>
              <p:cNvSpPr>
                <a:spLocks noChangeShapeType="1"/>
              </p:cNvSpPr>
              <p:nvPr/>
            </p:nvSpPr>
            <p:spPr bwMode="auto">
              <a:xfrm>
                <a:off x="4416" y="23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31" name="Line 267"/>
              <p:cNvSpPr>
                <a:spLocks noChangeShapeType="1"/>
              </p:cNvSpPr>
              <p:nvPr/>
            </p:nvSpPr>
            <p:spPr bwMode="auto">
              <a:xfrm>
                <a:off x="4416" y="23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32" name="Line 268"/>
              <p:cNvSpPr>
                <a:spLocks noChangeShapeType="1"/>
              </p:cNvSpPr>
              <p:nvPr/>
            </p:nvSpPr>
            <p:spPr bwMode="auto">
              <a:xfrm>
                <a:off x="4416" y="23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33" name="Freeform 269"/>
              <p:cNvSpPr>
                <a:spLocks/>
              </p:cNvSpPr>
              <p:nvPr/>
            </p:nvSpPr>
            <p:spPr bwMode="auto">
              <a:xfrm>
                <a:off x="4416" y="23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34" name="Freeform 270"/>
              <p:cNvSpPr>
                <a:spLocks/>
              </p:cNvSpPr>
              <p:nvPr/>
            </p:nvSpPr>
            <p:spPr bwMode="auto">
              <a:xfrm>
                <a:off x="4416" y="23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6561 h 1"/>
                  <a:gd name="T4" fmla="*/ 6561 h 1"/>
                  <a:gd name="T5" fmla="*/ 0 h 1"/>
                  <a:gd name="T6" fmla="*/ 0 h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h 1"/>
                  <a:gd name="T17" fmla="*/ 1 h 1"/>
                </a:gdLst>
                <a:ahLst/>
                <a:cxnLst>
                  <a:cxn ang="T8">
                    <a:pos x="0" y="T0"/>
                  </a:cxn>
                  <a:cxn ang="T9">
                    <a:pos x="0" y="T1"/>
                  </a:cxn>
                  <a:cxn ang="T10">
                    <a:pos x="0" y="T2"/>
                  </a:cxn>
                  <a:cxn ang="T11">
                    <a:pos x="0" y="T3"/>
                  </a:cxn>
                  <a:cxn ang="T12">
                    <a:pos x="0" y="T4"/>
                  </a:cxn>
                  <a:cxn ang="T13">
                    <a:pos x="0" y="T5"/>
                  </a:cxn>
                  <a:cxn ang="T14">
                    <a:pos x="0" y="T6"/>
                  </a:cxn>
                  <a:cxn ang="T15">
                    <a:pos x="0" y="T7"/>
                  </a:cxn>
                </a:cxnLst>
                <a:rect l="0" t="T16" r="0" b="T17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35" name="Line 271"/>
              <p:cNvSpPr>
                <a:spLocks noChangeShapeType="1"/>
              </p:cNvSpPr>
              <p:nvPr/>
            </p:nvSpPr>
            <p:spPr bwMode="auto">
              <a:xfrm>
                <a:off x="4411" y="23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36" name="Line 272"/>
              <p:cNvSpPr>
                <a:spLocks noChangeShapeType="1"/>
              </p:cNvSpPr>
              <p:nvPr/>
            </p:nvSpPr>
            <p:spPr bwMode="auto">
              <a:xfrm>
                <a:off x="4416" y="23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37" name="Freeform 273"/>
              <p:cNvSpPr>
                <a:spLocks/>
              </p:cNvSpPr>
              <p:nvPr/>
            </p:nvSpPr>
            <p:spPr bwMode="auto">
              <a:xfrm>
                <a:off x="4413" y="23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38" name="Freeform 274"/>
              <p:cNvSpPr>
                <a:spLocks/>
              </p:cNvSpPr>
              <p:nvPr/>
            </p:nvSpPr>
            <p:spPr bwMode="auto">
              <a:xfrm>
                <a:off x="4416" y="23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39" name="Freeform 275"/>
              <p:cNvSpPr>
                <a:spLocks/>
              </p:cNvSpPr>
              <p:nvPr/>
            </p:nvSpPr>
            <p:spPr bwMode="auto">
              <a:xfrm>
                <a:off x="4422" y="23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40" name="Freeform 276"/>
              <p:cNvSpPr>
                <a:spLocks/>
              </p:cNvSpPr>
              <p:nvPr/>
            </p:nvSpPr>
            <p:spPr bwMode="auto">
              <a:xfrm>
                <a:off x="4419" y="2379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6561 w 1"/>
                  <a:gd name="T7" fmla="*/ 6561 h 1"/>
                  <a:gd name="T8" fmla="*/ 6561 w 1"/>
                  <a:gd name="T9" fmla="*/ 6561 h 1"/>
                  <a:gd name="T10" fmla="*/ 6561 w 1"/>
                  <a:gd name="T11" fmla="*/ 6561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41" name="Freeform 277"/>
              <p:cNvSpPr>
                <a:spLocks/>
              </p:cNvSpPr>
              <p:nvPr/>
            </p:nvSpPr>
            <p:spPr bwMode="auto">
              <a:xfrm>
                <a:off x="4416" y="2385"/>
                <a:ext cx="3" cy="26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0 h 9"/>
                  <a:gd name="T4" fmla="*/ 6561 w 1"/>
                  <a:gd name="T5" fmla="*/ 15115 h 9"/>
                  <a:gd name="T6" fmla="*/ 6561 w 1"/>
                  <a:gd name="T7" fmla="*/ 28542 h 9"/>
                  <a:gd name="T8" fmla="*/ 6561 w 1"/>
                  <a:gd name="T9" fmla="*/ 43666 h 9"/>
                  <a:gd name="T10" fmla="*/ 6561 w 1"/>
                  <a:gd name="T11" fmla="*/ 38457 h 9"/>
                  <a:gd name="T12" fmla="*/ 6561 w 1"/>
                  <a:gd name="T13" fmla="*/ 28542 h 9"/>
                  <a:gd name="T14" fmla="*/ 0 w 1"/>
                  <a:gd name="T15" fmla="*/ 23334 h 9"/>
                  <a:gd name="T16" fmla="*/ 0 w 1"/>
                  <a:gd name="T17" fmla="*/ 9880 h 9"/>
                  <a:gd name="T18" fmla="*/ 0 w 1"/>
                  <a:gd name="T19" fmla="*/ 0 h 9"/>
                  <a:gd name="T20" fmla="*/ 0 w 1"/>
                  <a:gd name="T21" fmla="*/ 0 h 9"/>
                  <a:gd name="T22" fmla="*/ 0 w 1"/>
                  <a:gd name="T23" fmla="*/ 0 h 9"/>
                  <a:gd name="T24" fmla="*/ 0 w 1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"/>
                  <a:gd name="T40" fmla="*/ 0 h 9"/>
                  <a:gd name="T41" fmla="*/ 1 w 1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" h="9">
                    <a:moveTo>
                      <a:pt x="0" y="0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6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42" name="Line 278"/>
              <p:cNvSpPr>
                <a:spLocks noChangeShapeType="1"/>
              </p:cNvSpPr>
              <p:nvPr/>
            </p:nvSpPr>
            <p:spPr bwMode="auto">
              <a:xfrm>
                <a:off x="4422" y="23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43" name="Line 279"/>
              <p:cNvSpPr>
                <a:spLocks noChangeShapeType="1"/>
              </p:cNvSpPr>
              <p:nvPr/>
            </p:nvSpPr>
            <p:spPr bwMode="auto">
              <a:xfrm>
                <a:off x="4416" y="23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44" name="Line 280"/>
              <p:cNvSpPr>
                <a:spLocks noChangeShapeType="1"/>
              </p:cNvSpPr>
              <p:nvPr/>
            </p:nvSpPr>
            <p:spPr bwMode="auto">
              <a:xfrm>
                <a:off x="4416" y="23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45" name="Line 281"/>
              <p:cNvSpPr>
                <a:spLocks noChangeShapeType="1"/>
              </p:cNvSpPr>
              <p:nvPr/>
            </p:nvSpPr>
            <p:spPr bwMode="auto">
              <a:xfrm>
                <a:off x="4416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46" name="Rectangle 282"/>
              <p:cNvSpPr>
                <a:spLocks noChangeArrowheads="1"/>
              </p:cNvSpPr>
              <p:nvPr/>
            </p:nvSpPr>
            <p:spPr bwMode="auto">
              <a:xfrm>
                <a:off x="4416" y="2402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47" name="Line 283"/>
              <p:cNvSpPr>
                <a:spLocks noChangeShapeType="1"/>
              </p:cNvSpPr>
              <p:nvPr/>
            </p:nvSpPr>
            <p:spPr bwMode="auto">
              <a:xfrm>
                <a:off x="4425" y="24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48" name="Line 284"/>
              <p:cNvSpPr>
                <a:spLocks noChangeShapeType="1"/>
              </p:cNvSpPr>
              <p:nvPr/>
            </p:nvSpPr>
            <p:spPr bwMode="auto">
              <a:xfrm>
                <a:off x="4425" y="24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49" name="Freeform 285"/>
              <p:cNvSpPr>
                <a:spLocks/>
              </p:cNvSpPr>
              <p:nvPr/>
            </p:nvSpPr>
            <p:spPr bwMode="auto">
              <a:xfrm>
                <a:off x="4408" y="2344"/>
                <a:ext cx="3" cy="14"/>
              </a:xfrm>
              <a:custGeom>
                <a:avLst/>
                <a:gdLst>
                  <a:gd name="T0" fmla="*/ 0 w 1"/>
                  <a:gd name="T1" fmla="*/ 3819 h 5"/>
                  <a:gd name="T2" fmla="*/ 0 w 1"/>
                  <a:gd name="T3" fmla="*/ 0 h 5"/>
                  <a:gd name="T4" fmla="*/ 0 w 1"/>
                  <a:gd name="T5" fmla="*/ 3819 h 5"/>
                  <a:gd name="T6" fmla="*/ 0 w 1"/>
                  <a:gd name="T7" fmla="*/ 3819 h 5"/>
                  <a:gd name="T8" fmla="*/ 6561 w 1"/>
                  <a:gd name="T9" fmla="*/ 8232 h 5"/>
                  <a:gd name="T10" fmla="*/ 6561 w 1"/>
                  <a:gd name="T11" fmla="*/ 8232 h 5"/>
                  <a:gd name="T12" fmla="*/ 6561 w 1"/>
                  <a:gd name="T13" fmla="*/ 14991 h 5"/>
                  <a:gd name="T14" fmla="*/ 6561 w 1"/>
                  <a:gd name="T15" fmla="*/ 14991 h 5"/>
                  <a:gd name="T16" fmla="*/ 6561 w 1"/>
                  <a:gd name="T17" fmla="*/ 18746 h 5"/>
                  <a:gd name="T18" fmla="*/ 6561 w 1"/>
                  <a:gd name="T19" fmla="*/ 14991 h 5"/>
                  <a:gd name="T20" fmla="*/ 0 w 1"/>
                  <a:gd name="T21" fmla="*/ 10693 h 5"/>
                  <a:gd name="T22" fmla="*/ 0 w 1"/>
                  <a:gd name="T23" fmla="*/ 8232 h 5"/>
                  <a:gd name="T24" fmla="*/ 0 w 1"/>
                  <a:gd name="T25" fmla="*/ 3819 h 5"/>
                  <a:gd name="T26" fmla="*/ 0 w 1"/>
                  <a:gd name="T27" fmla="*/ 3819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"/>
                  <a:gd name="T43" fmla="*/ 0 h 5"/>
                  <a:gd name="T44" fmla="*/ 1 w 1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" h="5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50" name="Freeform 286"/>
              <p:cNvSpPr>
                <a:spLocks/>
              </p:cNvSpPr>
              <p:nvPr/>
            </p:nvSpPr>
            <p:spPr bwMode="auto">
              <a:xfrm>
                <a:off x="4399" y="2256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6561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51" name="Freeform 287"/>
              <p:cNvSpPr>
                <a:spLocks/>
              </p:cNvSpPr>
              <p:nvPr/>
            </p:nvSpPr>
            <p:spPr bwMode="auto">
              <a:xfrm>
                <a:off x="4399" y="226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52" name="Freeform 288"/>
              <p:cNvSpPr>
                <a:spLocks/>
              </p:cNvSpPr>
              <p:nvPr/>
            </p:nvSpPr>
            <p:spPr bwMode="auto">
              <a:xfrm>
                <a:off x="4399" y="226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53" name="Freeform 289"/>
              <p:cNvSpPr>
                <a:spLocks/>
              </p:cNvSpPr>
              <p:nvPr/>
            </p:nvSpPr>
            <p:spPr bwMode="auto">
              <a:xfrm>
                <a:off x="4399" y="226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54" name="Line 290"/>
              <p:cNvSpPr>
                <a:spLocks noChangeShapeType="1"/>
              </p:cNvSpPr>
              <p:nvPr/>
            </p:nvSpPr>
            <p:spPr bwMode="auto">
              <a:xfrm>
                <a:off x="4428" y="23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55" name="Line 291"/>
              <p:cNvSpPr>
                <a:spLocks noChangeShapeType="1"/>
              </p:cNvSpPr>
              <p:nvPr/>
            </p:nvSpPr>
            <p:spPr bwMode="auto">
              <a:xfrm>
                <a:off x="4428" y="23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56" name="Freeform 292"/>
              <p:cNvSpPr>
                <a:spLocks/>
              </p:cNvSpPr>
              <p:nvPr/>
            </p:nvSpPr>
            <p:spPr bwMode="auto">
              <a:xfrm>
                <a:off x="4428" y="23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57" name="Line 293"/>
              <p:cNvSpPr>
                <a:spLocks noChangeShapeType="1"/>
              </p:cNvSpPr>
              <p:nvPr/>
            </p:nvSpPr>
            <p:spPr bwMode="auto">
              <a:xfrm>
                <a:off x="4428" y="23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58" name="Freeform 294"/>
              <p:cNvSpPr>
                <a:spLocks/>
              </p:cNvSpPr>
              <p:nvPr/>
            </p:nvSpPr>
            <p:spPr bwMode="auto">
              <a:xfrm>
                <a:off x="4431" y="23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59" name="Freeform 295"/>
              <p:cNvSpPr>
                <a:spLocks/>
              </p:cNvSpPr>
              <p:nvPr/>
            </p:nvSpPr>
            <p:spPr bwMode="auto">
              <a:xfrm>
                <a:off x="4431" y="2367"/>
                <a:ext cx="0" cy="9"/>
              </a:xfrm>
              <a:custGeom>
                <a:avLst/>
                <a:gdLst>
                  <a:gd name="T0" fmla="*/ 13122 h 3"/>
                  <a:gd name="T1" fmla="*/ 19683 h 3"/>
                  <a:gd name="T2" fmla="*/ 13122 h 3"/>
                  <a:gd name="T3" fmla="*/ 0 h 3"/>
                  <a:gd name="T4" fmla="*/ 13122 h 3"/>
                  <a:gd name="T5" fmla="*/ 13122 h 3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3"/>
                  <a:gd name="T13" fmla="*/ 3 h 3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3">
                    <a:moveTo>
                      <a:pt x="0" y="2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60" name="Line 296"/>
              <p:cNvSpPr>
                <a:spLocks noChangeShapeType="1"/>
              </p:cNvSpPr>
              <p:nvPr/>
            </p:nvSpPr>
            <p:spPr bwMode="auto">
              <a:xfrm>
                <a:off x="4428" y="23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61" name="Line 297"/>
              <p:cNvSpPr>
                <a:spLocks noChangeShapeType="1"/>
              </p:cNvSpPr>
              <p:nvPr/>
            </p:nvSpPr>
            <p:spPr bwMode="auto">
              <a:xfrm>
                <a:off x="4428" y="23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62" name="Line 298"/>
              <p:cNvSpPr>
                <a:spLocks noChangeShapeType="1"/>
              </p:cNvSpPr>
              <p:nvPr/>
            </p:nvSpPr>
            <p:spPr bwMode="auto">
              <a:xfrm>
                <a:off x="4431" y="23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63" name="Line 299"/>
              <p:cNvSpPr>
                <a:spLocks noChangeShapeType="1"/>
              </p:cNvSpPr>
              <p:nvPr/>
            </p:nvSpPr>
            <p:spPr bwMode="auto">
              <a:xfrm>
                <a:off x="4428" y="23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64" name="Freeform 300"/>
              <p:cNvSpPr>
                <a:spLocks/>
              </p:cNvSpPr>
              <p:nvPr/>
            </p:nvSpPr>
            <p:spPr bwMode="auto">
              <a:xfrm>
                <a:off x="4431" y="23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65" name="Freeform 301"/>
              <p:cNvSpPr>
                <a:spLocks/>
              </p:cNvSpPr>
              <p:nvPr/>
            </p:nvSpPr>
            <p:spPr bwMode="auto">
              <a:xfrm>
                <a:off x="4434" y="2388"/>
                <a:ext cx="0" cy="11"/>
              </a:xfrm>
              <a:custGeom>
                <a:avLst/>
                <a:gdLst>
                  <a:gd name="T0" fmla="*/ 0 h 4"/>
                  <a:gd name="T1" fmla="*/ 6927 h 4"/>
                  <a:gd name="T2" fmla="*/ 12870 h 4"/>
                  <a:gd name="T3" fmla="*/ 3432 h 4"/>
                  <a:gd name="T4" fmla="*/ 0 h 4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4"/>
                  <a:gd name="T11" fmla="*/ 4 h 4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4">
                    <a:moveTo>
                      <a:pt x="0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66" name="Freeform 302"/>
              <p:cNvSpPr>
                <a:spLocks/>
              </p:cNvSpPr>
              <p:nvPr/>
            </p:nvSpPr>
            <p:spPr bwMode="auto">
              <a:xfrm>
                <a:off x="4434" y="2382"/>
                <a:ext cx="0" cy="9"/>
              </a:xfrm>
              <a:custGeom>
                <a:avLst/>
                <a:gdLst>
                  <a:gd name="T0" fmla="*/ 19683 h 3"/>
                  <a:gd name="T1" fmla="*/ 6561 h 3"/>
                  <a:gd name="T2" fmla="*/ 0 h 3"/>
                  <a:gd name="T3" fmla="*/ 13122 h 3"/>
                  <a:gd name="T4" fmla="*/ 19683 h 3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3"/>
                  <a:gd name="T11" fmla="*/ 3 h 3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3">
                    <a:moveTo>
                      <a:pt x="0" y="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67" name="Freeform 303"/>
              <p:cNvSpPr>
                <a:spLocks/>
              </p:cNvSpPr>
              <p:nvPr/>
            </p:nvSpPr>
            <p:spPr bwMode="auto">
              <a:xfrm>
                <a:off x="4437" y="2393"/>
                <a:ext cx="0" cy="9"/>
              </a:xfrm>
              <a:custGeom>
                <a:avLst/>
                <a:gdLst>
                  <a:gd name="T0" fmla="*/ 0 h 3"/>
                  <a:gd name="T1" fmla="*/ 6561 h 3"/>
                  <a:gd name="T2" fmla="*/ 19683 h 3"/>
                  <a:gd name="T3" fmla="*/ 13122 h 3"/>
                  <a:gd name="T4" fmla="*/ 13122 h 3"/>
                  <a:gd name="T5" fmla="*/ 6561 h 3"/>
                  <a:gd name="T6" fmla="*/ 13122 h 3"/>
                  <a:gd name="T7" fmla="*/ 0 h 3"/>
                  <a:gd name="T8" fmla="*/ 0 h 3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h 3"/>
                  <a:gd name="T19" fmla="*/ 3 h 3"/>
                </a:gdLst>
                <a:ahLst/>
                <a:cxnLst>
                  <a:cxn ang="T9">
                    <a:pos x="0" y="T0"/>
                  </a:cxn>
                  <a:cxn ang="T10">
                    <a:pos x="0" y="T1"/>
                  </a:cxn>
                  <a:cxn ang="T11">
                    <a:pos x="0" y="T2"/>
                  </a:cxn>
                  <a:cxn ang="T12">
                    <a:pos x="0" y="T3"/>
                  </a:cxn>
                  <a:cxn ang="T13">
                    <a:pos x="0" y="T4"/>
                  </a:cxn>
                  <a:cxn ang="T14">
                    <a:pos x="0" y="T5"/>
                  </a:cxn>
                  <a:cxn ang="T15">
                    <a:pos x="0" y="T6"/>
                  </a:cxn>
                  <a:cxn ang="T16">
                    <a:pos x="0" y="T7"/>
                  </a:cxn>
                  <a:cxn ang="T17">
                    <a:pos x="0" y="T8"/>
                  </a:cxn>
                </a:cxnLst>
                <a:rect l="0" t="T18" r="0" b="T19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68" name="Line 304"/>
              <p:cNvSpPr>
                <a:spLocks noChangeShapeType="1"/>
              </p:cNvSpPr>
              <p:nvPr/>
            </p:nvSpPr>
            <p:spPr bwMode="auto">
              <a:xfrm>
                <a:off x="4434" y="23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69" name="Line 305"/>
              <p:cNvSpPr>
                <a:spLocks noChangeShapeType="1"/>
              </p:cNvSpPr>
              <p:nvPr/>
            </p:nvSpPr>
            <p:spPr bwMode="auto">
              <a:xfrm>
                <a:off x="4437" y="23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70" name="Line 306"/>
              <p:cNvSpPr>
                <a:spLocks noChangeShapeType="1"/>
              </p:cNvSpPr>
              <p:nvPr/>
            </p:nvSpPr>
            <p:spPr bwMode="auto">
              <a:xfrm>
                <a:off x="4434" y="23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71" name="Line 307"/>
              <p:cNvSpPr>
                <a:spLocks noChangeShapeType="1"/>
              </p:cNvSpPr>
              <p:nvPr/>
            </p:nvSpPr>
            <p:spPr bwMode="auto">
              <a:xfrm>
                <a:off x="4437" y="23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72" name="Line 308"/>
              <p:cNvSpPr>
                <a:spLocks noChangeShapeType="1"/>
              </p:cNvSpPr>
              <p:nvPr/>
            </p:nvSpPr>
            <p:spPr bwMode="auto">
              <a:xfrm>
                <a:off x="4434" y="23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73" name="Line 309"/>
              <p:cNvSpPr>
                <a:spLocks noChangeShapeType="1"/>
              </p:cNvSpPr>
              <p:nvPr/>
            </p:nvSpPr>
            <p:spPr bwMode="auto">
              <a:xfrm>
                <a:off x="4437" y="23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74" name="Freeform 310"/>
              <p:cNvSpPr>
                <a:spLocks/>
              </p:cNvSpPr>
              <p:nvPr/>
            </p:nvSpPr>
            <p:spPr bwMode="auto">
              <a:xfrm>
                <a:off x="4434" y="2393"/>
                <a:ext cx="0" cy="6"/>
              </a:xfrm>
              <a:custGeom>
                <a:avLst/>
                <a:gdLst>
                  <a:gd name="T0" fmla="*/ 0 h 2"/>
                  <a:gd name="T1" fmla="*/ 13122 h 2"/>
                  <a:gd name="T2" fmla="*/ 13122 h 2"/>
                  <a:gd name="T3" fmla="*/ 13122 h 2"/>
                  <a:gd name="T4" fmla="*/ 0 h 2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2"/>
                  <a:gd name="T11" fmla="*/ 2 h 2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75" name="Freeform 311"/>
              <p:cNvSpPr>
                <a:spLocks/>
              </p:cNvSpPr>
              <p:nvPr/>
            </p:nvSpPr>
            <p:spPr bwMode="auto">
              <a:xfrm>
                <a:off x="4434" y="23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76" name="Line 312"/>
              <p:cNvSpPr>
                <a:spLocks noChangeShapeType="1"/>
              </p:cNvSpPr>
              <p:nvPr/>
            </p:nvSpPr>
            <p:spPr bwMode="auto">
              <a:xfrm>
                <a:off x="4437" y="23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77" name="Line 313"/>
              <p:cNvSpPr>
                <a:spLocks noChangeShapeType="1"/>
              </p:cNvSpPr>
              <p:nvPr/>
            </p:nvSpPr>
            <p:spPr bwMode="auto">
              <a:xfrm>
                <a:off x="4434" y="23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78" name="Freeform 314"/>
              <p:cNvSpPr>
                <a:spLocks/>
              </p:cNvSpPr>
              <p:nvPr/>
            </p:nvSpPr>
            <p:spPr bwMode="auto">
              <a:xfrm>
                <a:off x="4437" y="2393"/>
                <a:ext cx="0" cy="6"/>
              </a:xfrm>
              <a:custGeom>
                <a:avLst/>
                <a:gdLst>
                  <a:gd name="T0" fmla="*/ 6561 h 2"/>
                  <a:gd name="T1" fmla="*/ 6561 h 2"/>
                  <a:gd name="T2" fmla="*/ 13122 h 2"/>
                  <a:gd name="T3" fmla="*/ 13122 h 2"/>
                  <a:gd name="T4" fmla="*/ 0 h 2"/>
                  <a:gd name="T5" fmla="*/ 0 h 2"/>
                  <a:gd name="T6" fmla="*/ 0 h 2"/>
                  <a:gd name="T7" fmla="*/ 656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h 2"/>
                  <a:gd name="T17" fmla="*/ 2 h 2"/>
                </a:gdLst>
                <a:ahLst/>
                <a:cxnLst>
                  <a:cxn ang="T8">
                    <a:pos x="0" y="T0"/>
                  </a:cxn>
                  <a:cxn ang="T9">
                    <a:pos x="0" y="T1"/>
                  </a:cxn>
                  <a:cxn ang="T10">
                    <a:pos x="0" y="T2"/>
                  </a:cxn>
                  <a:cxn ang="T11">
                    <a:pos x="0" y="T3"/>
                  </a:cxn>
                  <a:cxn ang="T12">
                    <a:pos x="0" y="T4"/>
                  </a:cxn>
                  <a:cxn ang="T13">
                    <a:pos x="0" y="T5"/>
                  </a:cxn>
                  <a:cxn ang="T14">
                    <a:pos x="0" y="T6"/>
                  </a:cxn>
                  <a:cxn ang="T15">
                    <a:pos x="0" y="T7"/>
                  </a:cxn>
                </a:cxnLst>
                <a:rect l="0" t="T16" r="0" b="T17"/>
                <a:pathLst>
                  <a:path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79" name="Line 315"/>
              <p:cNvSpPr>
                <a:spLocks noChangeShapeType="1"/>
              </p:cNvSpPr>
              <p:nvPr/>
            </p:nvSpPr>
            <p:spPr bwMode="auto">
              <a:xfrm>
                <a:off x="4434" y="23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80" name="Line 316"/>
              <p:cNvSpPr>
                <a:spLocks noChangeShapeType="1"/>
              </p:cNvSpPr>
              <p:nvPr/>
            </p:nvSpPr>
            <p:spPr bwMode="auto">
              <a:xfrm>
                <a:off x="4437" y="23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81" name="Line 317"/>
              <p:cNvSpPr>
                <a:spLocks noChangeShapeType="1"/>
              </p:cNvSpPr>
              <p:nvPr/>
            </p:nvSpPr>
            <p:spPr bwMode="auto">
              <a:xfrm>
                <a:off x="4437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82" name="Freeform 318"/>
              <p:cNvSpPr>
                <a:spLocks/>
              </p:cNvSpPr>
              <p:nvPr/>
            </p:nvSpPr>
            <p:spPr bwMode="auto">
              <a:xfrm>
                <a:off x="4434" y="2396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83" name="Freeform 319"/>
              <p:cNvSpPr>
                <a:spLocks/>
              </p:cNvSpPr>
              <p:nvPr/>
            </p:nvSpPr>
            <p:spPr bwMode="auto">
              <a:xfrm>
                <a:off x="4437" y="23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84" name="Freeform 320"/>
              <p:cNvSpPr>
                <a:spLocks/>
              </p:cNvSpPr>
              <p:nvPr/>
            </p:nvSpPr>
            <p:spPr bwMode="auto">
              <a:xfrm>
                <a:off x="4434" y="2396"/>
                <a:ext cx="0" cy="6"/>
              </a:xfrm>
              <a:custGeom>
                <a:avLst/>
                <a:gdLst>
                  <a:gd name="T0" fmla="*/ 6561 h 2"/>
                  <a:gd name="T1" fmla="*/ 13122 h 2"/>
                  <a:gd name="T2" fmla="*/ 13122 h 2"/>
                  <a:gd name="T3" fmla="*/ 6561 h 2"/>
                  <a:gd name="T4" fmla="*/ 0 h 2"/>
                  <a:gd name="T5" fmla="*/ 6561 h 2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2"/>
                  <a:gd name="T13" fmla="*/ 2 h 2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85" name="Freeform 321"/>
              <p:cNvSpPr>
                <a:spLocks/>
              </p:cNvSpPr>
              <p:nvPr/>
            </p:nvSpPr>
            <p:spPr bwMode="auto">
              <a:xfrm>
                <a:off x="4437" y="23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86" name="Freeform 322"/>
              <p:cNvSpPr>
                <a:spLocks/>
              </p:cNvSpPr>
              <p:nvPr/>
            </p:nvSpPr>
            <p:spPr bwMode="auto">
              <a:xfrm>
                <a:off x="4434" y="2393"/>
                <a:ext cx="0" cy="6"/>
              </a:xfrm>
              <a:custGeom>
                <a:avLst/>
                <a:gdLst>
                  <a:gd name="T0" fmla="*/ 13122 h 2"/>
                  <a:gd name="T1" fmla="*/ 0 h 2"/>
                  <a:gd name="T2" fmla="*/ 13122 h 2"/>
                  <a:gd name="T3" fmla="*/ 0 60000 65536"/>
                  <a:gd name="T4" fmla="*/ 0 60000 65536"/>
                  <a:gd name="T5" fmla="*/ 0 60000 65536"/>
                  <a:gd name="T6" fmla="*/ 0 h 2"/>
                  <a:gd name="T7" fmla="*/ 2 h 2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87" name="Freeform 323"/>
              <p:cNvSpPr>
                <a:spLocks/>
              </p:cNvSpPr>
              <p:nvPr/>
            </p:nvSpPr>
            <p:spPr bwMode="auto">
              <a:xfrm>
                <a:off x="4437" y="23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88" name="Line 324"/>
              <p:cNvSpPr>
                <a:spLocks noChangeShapeType="1"/>
              </p:cNvSpPr>
              <p:nvPr/>
            </p:nvSpPr>
            <p:spPr bwMode="auto">
              <a:xfrm>
                <a:off x="4434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89" name="Freeform 325"/>
              <p:cNvSpPr>
                <a:spLocks/>
              </p:cNvSpPr>
              <p:nvPr/>
            </p:nvSpPr>
            <p:spPr bwMode="auto">
              <a:xfrm>
                <a:off x="4434" y="2396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90" name="Line 326"/>
              <p:cNvSpPr>
                <a:spLocks noChangeShapeType="1"/>
              </p:cNvSpPr>
              <p:nvPr/>
            </p:nvSpPr>
            <p:spPr bwMode="auto">
              <a:xfrm>
                <a:off x="4434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91" name="Line 327"/>
              <p:cNvSpPr>
                <a:spLocks noChangeShapeType="1"/>
              </p:cNvSpPr>
              <p:nvPr/>
            </p:nvSpPr>
            <p:spPr bwMode="auto">
              <a:xfrm>
                <a:off x="4437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92" name="Freeform 328"/>
              <p:cNvSpPr>
                <a:spLocks/>
              </p:cNvSpPr>
              <p:nvPr/>
            </p:nvSpPr>
            <p:spPr bwMode="auto">
              <a:xfrm>
                <a:off x="4434" y="23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93" name="Rectangle 329"/>
              <p:cNvSpPr>
                <a:spLocks noChangeArrowheads="1"/>
              </p:cNvSpPr>
              <p:nvPr/>
            </p:nvSpPr>
            <p:spPr bwMode="auto">
              <a:xfrm>
                <a:off x="4437" y="2399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94" name="Line 330"/>
              <p:cNvSpPr>
                <a:spLocks noChangeShapeType="1"/>
              </p:cNvSpPr>
              <p:nvPr/>
            </p:nvSpPr>
            <p:spPr bwMode="auto">
              <a:xfrm>
                <a:off x="4434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95" name="Line 331"/>
              <p:cNvSpPr>
                <a:spLocks noChangeShapeType="1"/>
              </p:cNvSpPr>
              <p:nvPr/>
            </p:nvSpPr>
            <p:spPr bwMode="auto">
              <a:xfrm>
                <a:off x="4437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96" name="Line 332"/>
              <p:cNvSpPr>
                <a:spLocks noChangeShapeType="1"/>
              </p:cNvSpPr>
              <p:nvPr/>
            </p:nvSpPr>
            <p:spPr bwMode="auto">
              <a:xfrm>
                <a:off x="4434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97" name="Freeform 333"/>
              <p:cNvSpPr>
                <a:spLocks/>
              </p:cNvSpPr>
              <p:nvPr/>
            </p:nvSpPr>
            <p:spPr bwMode="auto">
              <a:xfrm>
                <a:off x="4437" y="23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98" name="Freeform 334"/>
              <p:cNvSpPr>
                <a:spLocks/>
              </p:cNvSpPr>
              <p:nvPr/>
            </p:nvSpPr>
            <p:spPr bwMode="auto">
              <a:xfrm>
                <a:off x="4434" y="23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99" name="Line 335"/>
              <p:cNvSpPr>
                <a:spLocks noChangeShapeType="1"/>
              </p:cNvSpPr>
              <p:nvPr/>
            </p:nvSpPr>
            <p:spPr bwMode="auto">
              <a:xfrm>
                <a:off x="4437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00" name="Line 336"/>
              <p:cNvSpPr>
                <a:spLocks noChangeShapeType="1"/>
              </p:cNvSpPr>
              <p:nvPr/>
            </p:nvSpPr>
            <p:spPr bwMode="auto">
              <a:xfrm>
                <a:off x="4437" y="24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01" name="Line 337"/>
              <p:cNvSpPr>
                <a:spLocks noChangeShapeType="1"/>
              </p:cNvSpPr>
              <p:nvPr/>
            </p:nvSpPr>
            <p:spPr bwMode="auto">
              <a:xfrm>
                <a:off x="4434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02" name="Freeform 338"/>
              <p:cNvSpPr>
                <a:spLocks/>
              </p:cNvSpPr>
              <p:nvPr/>
            </p:nvSpPr>
            <p:spPr bwMode="auto">
              <a:xfrm>
                <a:off x="4437" y="24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03" name="Freeform 339"/>
              <p:cNvSpPr>
                <a:spLocks/>
              </p:cNvSpPr>
              <p:nvPr/>
            </p:nvSpPr>
            <p:spPr bwMode="auto">
              <a:xfrm>
                <a:off x="4434" y="24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04" name="Freeform 340"/>
              <p:cNvSpPr>
                <a:spLocks/>
              </p:cNvSpPr>
              <p:nvPr/>
            </p:nvSpPr>
            <p:spPr bwMode="auto">
              <a:xfrm>
                <a:off x="4437" y="2399"/>
                <a:ext cx="0" cy="3"/>
              </a:xfrm>
              <a:custGeom>
                <a:avLst/>
                <a:gdLst>
                  <a:gd name="T0" fmla="*/ 6561 h 1"/>
                  <a:gd name="T1" fmla="*/ 6561 h 1"/>
                  <a:gd name="T2" fmla="*/ 6561 h 1"/>
                  <a:gd name="T3" fmla="*/ 0 h 1"/>
                  <a:gd name="T4" fmla="*/ 6561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1"/>
                  <a:gd name="T11" fmla="*/ 1 h 1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05" name="Line 341"/>
              <p:cNvSpPr>
                <a:spLocks noChangeShapeType="1"/>
              </p:cNvSpPr>
              <p:nvPr/>
            </p:nvSpPr>
            <p:spPr bwMode="auto">
              <a:xfrm>
                <a:off x="4434" y="24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06" name="Freeform 342"/>
              <p:cNvSpPr>
                <a:spLocks/>
              </p:cNvSpPr>
              <p:nvPr/>
            </p:nvSpPr>
            <p:spPr bwMode="auto">
              <a:xfrm>
                <a:off x="4437" y="24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07" name="Line 343"/>
              <p:cNvSpPr>
                <a:spLocks noChangeShapeType="1"/>
              </p:cNvSpPr>
              <p:nvPr/>
            </p:nvSpPr>
            <p:spPr bwMode="auto">
              <a:xfrm>
                <a:off x="4434" y="24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08" name="Freeform 344"/>
              <p:cNvSpPr>
                <a:spLocks/>
              </p:cNvSpPr>
              <p:nvPr/>
            </p:nvSpPr>
            <p:spPr bwMode="auto">
              <a:xfrm>
                <a:off x="4437" y="24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09" name="Freeform 345"/>
              <p:cNvSpPr>
                <a:spLocks/>
              </p:cNvSpPr>
              <p:nvPr/>
            </p:nvSpPr>
            <p:spPr bwMode="auto">
              <a:xfrm>
                <a:off x="4434" y="24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10" name="Freeform 346"/>
              <p:cNvSpPr>
                <a:spLocks/>
              </p:cNvSpPr>
              <p:nvPr/>
            </p:nvSpPr>
            <p:spPr bwMode="auto">
              <a:xfrm>
                <a:off x="4437" y="24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11" name="Line 347"/>
              <p:cNvSpPr>
                <a:spLocks noChangeShapeType="1"/>
              </p:cNvSpPr>
              <p:nvPr/>
            </p:nvSpPr>
            <p:spPr bwMode="auto">
              <a:xfrm>
                <a:off x="4434" y="24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12" name="Rectangle 348"/>
              <p:cNvSpPr>
                <a:spLocks noChangeArrowheads="1"/>
              </p:cNvSpPr>
              <p:nvPr/>
            </p:nvSpPr>
            <p:spPr bwMode="auto">
              <a:xfrm>
                <a:off x="4437" y="2402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13" name="Line 349"/>
              <p:cNvSpPr>
                <a:spLocks noChangeShapeType="1"/>
              </p:cNvSpPr>
              <p:nvPr/>
            </p:nvSpPr>
            <p:spPr bwMode="auto">
              <a:xfrm>
                <a:off x="4434" y="24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14" name="Line 350"/>
              <p:cNvSpPr>
                <a:spLocks noChangeShapeType="1"/>
              </p:cNvSpPr>
              <p:nvPr/>
            </p:nvSpPr>
            <p:spPr bwMode="auto">
              <a:xfrm>
                <a:off x="4437" y="24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15" name="Line 351"/>
              <p:cNvSpPr>
                <a:spLocks noChangeShapeType="1"/>
              </p:cNvSpPr>
              <p:nvPr/>
            </p:nvSpPr>
            <p:spPr bwMode="auto">
              <a:xfrm>
                <a:off x="4434" y="24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16" name="Line 352"/>
              <p:cNvSpPr>
                <a:spLocks noChangeShapeType="1"/>
              </p:cNvSpPr>
              <p:nvPr/>
            </p:nvSpPr>
            <p:spPr bwMode="auto">
              <a:xfrm>
                <a:off x="4437" y="24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17" name="Freeform 353"/>
              <p:cNvSpPr>
                <a:spLocks/>
              </p:cNvSpPr>
              <p:nvPr/>
            </p:nvSpPr>
            <p:spPr bwMode="auto">
              <a:xfrm>
                <a:off x="4434" y="2402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18" name="Line 354"/>
              <p:cNvSpPr>
                <a:spLocks noChangeShapeType="1"/>
              </p:cNvSpPr>
              <p:nvPr/>
            </p:nvSpPr>
            <p:spPr bwMode="auto">
              <a:xfrm>
                <a:off x="4437" y="24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19" name="Line 355"/>
              <p:cNvSpPr>
                <a:spLocks noChangeShapeType="1"/>
              </p:cNvSpPr>
              <p:nvPr/>
            </p:nvSpPr>
            <p:spPr bwMode="auto">
              <a:xfrm>
                <a:off x="4434" y="24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20" name="Line 356"/>
              <p:cNvSpPr>
                <a:spLocks noChangeShapeType="1"/>
              </p:cNvSpPr>
              <p:nvPr/>
            </p:nvSpPr>
            <p:spPr bwMode="auto">
              <a:xfrm>
                <a:off x="4437" y="24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21" name="Freeform 357"/>
              <p:cNvSpPr>
                <a:spLocks/>
              </p:cNvSpPr>
              <p:nvPr/>
            </p:nvSpPr>
            <p:spPr bwMode="auto">
              <a:xfrm>
                <a:off x="4434" y="24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22" name="Line 358"/>
              <p:cNvSpPr>
                <a:spLocks noChangeShapeType="1"/>
              </p:cNvSpPr>
              <p:nvPr/>
            </p:nvSpPr>
            <p:spPr bwMode="auto">
              <a:xfrm>
                <a:off x="4437" y="24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23" name="Freeform 359"/>
              <p:cNvSpPr>
                <a:spLocks/>
              </p:cNvSpPr>
              <p:nvPr/>
            </p:nvSpPr>
            <p:spPr bwMode="auto">
              <a:xfrm>
                <a:off x="4437" y="24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24" name="Line 360"/>
              <p:cNvSpPr>
                <a:spLocks noChangeShapeType="1"/>
              </p:cNvSpPr>
              <p:nvPr/>
            </p:nvSpPr>
            <p:spPr bwMode="auto">
              <a:xfrm>
                <a:off x="4434" y="24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25" name="Freeform 361"/>
              <p:cNvSpPr>
                <a:spLocks/>
              </p:cNvSpPr>
              <p:nvPr/>
            </p:nvSpPr>
            <p:spPr bwMode="auto">
              <a:xfrm>
                <a:off x="4437" y="24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26" name="Freeform 362"/>
              <p:cNvSpPr>
                <a:spLocks/>
              </p:cNvSpPr>
              <p:nvPr/>
            </p:nvSpPr>
            <p:spPr bwMode="auto">
              <a:xfrm>
                <a:off x="4434" y="240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27" name="Line 363"/>
              <p:cNvSpPr>
                <a:spLocks noChangeShapeType="1"/>
              </p:cNvSpPr>
              <p:nvPr/>
            </p:nvSpPr>
            <p:spPr bwMode="auto">
              <a:xfrm>
                <a:off x="4434" y="24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28" name="Rectangle 364"/>
              <p:cNvSpPr>
                <a:spLocks noChangeArrowheads="1"/>
              </p:cNvSpPr>
              <p:nvPr/>
            </p:nvSpPr>
            <p:spPr bwMode="auto">
              <a:xfrm>
                <a:off x="4437" y="240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29" name="Line 365"/>
              <p:cNvSpPr>
                <a:spLocks noChangeShapeType="1"/>
              </p:cNvSpPr>
              <p:nvPr/>
            </p:nvSpPr>
            <p:spPr bwMode="auto">
              <a:xfrm>
                <a:off x="4434" y="24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30" name="Line 366"/>
              <p:cNvSpPr>
                <a:spLocks noChangeShapeType="1"/>
              </p:cNvSpPr>
              <p:nvPr/>
            </p:nvSpPr>
            <p:spPr bwMode="auto">
              <a:xfrm>
                <a:off x="4437" y="24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31" name="Line 367"/>
              <p:cNvSpPr>
                <a:spLocks noChangeShapeType="1"/>
              </p:cNvSpPr>
              <p:nvPr/>
            </p:nvSpPr>
            <p:spPr bwMode="auto">
              <a:xfrm>
                <a:off x="4437" y="24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32" name="Freeform 368"/>
              <p:cNvSpPr>
                <a:spLocks/>
              </p:cNvSpPr>
              <p:nvPr/>
            </p:nvSpPr>
            <p:spPr bwMode="auto">
              <a:xfrm>
                <a:off x="4434" y="24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33" name="Freeform 369"/>
              <p:cNvSpPr>
                <a:spLocks/>
              </p:cNvSpPr>
              <p:nvPr/>
            </p:nvSpPr>
            <p:spPr bwMode="auto">
              <a:xfrm>
                <a:off x="4437" y="2402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6561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34" name="Freeform 370"/>
              <p:cNvSpPr>
                <a:spLocks/>
              </p:cNvSpPr>
              <p:nvPr/>
            </p:nvSpPr>
            <p:spPr bwMode="auto">
              <a:xfrm>
                <a:off x="4437" y="24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35" name="Line 371"/>
              <p:cNvSpPr>
                <a:spLocks noChangeShapeType="1"/>
              </p:cNvSpPr>
              <p:nvPr/>
            </p:nvSpPr>
            <p:spPr bwMode="auto">
              <a:xfrm>
                <a:off x="4434" y="24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36" name="Freeform 372"/>
              <p:cNvSpPr>
                <a:spLocks/>
              </p:cNvSpPr>
              <p:nvPr/>
            </p:nvSpPr>
            <p:spPr bwMode="auto">
              <a:xfrm>
                <a:off x="4437" y="24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37" name="Freeform 373"/>
              <p:cNvSpPr>
                <a:spLocks/>
              </p:cNvSpPr>
              <p:nvPr/>
            </p:nvSpPr>
            <p:spPr bwMode="auto">
              <a:xfrm>
                <a:off x="4434" y="24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38" name="Freeform 374"/>
              <p:cNvSpPr>
                <a:spLocks/>
              </p:cNvSpPr>
              <p:nvPr/>
            </p:nvSpPr>
            <p:spPr bwMode="auto">
              <a:xfrm>
                <a:off x="4437" y="24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39" name="Freeform 375"/>
              <p:cNvSpPr>
                <a:spLocks/>
              </p:cNvSpPr>
              <p:nvPr/>
            </p:nvSpPr>
            <p:spPr bwMode="auto">
              <a:xfrm>
                <a:off x="4434" y="2405"/>
                <a:ext cx="0" cy="3"/>
              </a:xfrm>
              <a:custGeom>
                <a:avLst/>
                <a:gdLst>
                  <a:gd name="T0" fmla="*/ 6561 h 1"/>
                  <a:gd name="T1" fmla="*/ 6561 h 1"/>
                  <a:gd name="T2" fmla="*/ 0 h 1"/>
                  <a:gd name="T3" fmla="*/ 6561 h 1"/>
                  <a:gd name="T4" fmla="*/ 6561 h 1"/>
                  <a:gd name="T5" fmla="*/ 6561 h 1"/>
                  <a:gd name="T6" fmla="*/ 6561 h 1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h 1"/>
                  <a:gd name="T15" fmla="*/ 1 h 1"/>
                </a:gdLst>
                <a:ahLst/>
                <a:cxnLst>
                  <a:cxn ang="T7">
                    <a:pos x="0" y="T0"/>
                  </a:cxn>
                  <a:cxn ang="T8">
                    <a:pos x="0" y="T1"/>
                  </a:cxn>
                  <a:cxn ang="T9">
                    <a:pos x="0" y="T2"/>
                  </a:cxn>
                  <a:cxn ang="T10">
                    <a:pos x="0" y="T3"/>
                  </a:cxn>
                  <a:cxn ang="T11">
                    <a:pos x="0" y="T4"/>
                  </a:cxn>
                  <a:cxn ang="T12">
                    <a:pos x="0" y="T5"/>
                  </a:cxn>
                  <a:cxn ang="T13">
                    <a:pos x="0" y="T6"/>
                  </a:cxn>
                </a:cxnLst>
                <a:rect l="0" t="T14" r="0" b="T15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40" name="Freeform 376"/>
              <p:cNvSpPr>
                <a:spLocks/>
              </p:cNvSpPr>
              <p:nvPr/>
            </p:nvSpPr>
            <p:spPr bwMode="auto">
              <a:xfrm>
                <a:off x="4437" y="24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41" name="Freeform 377"/>
              <p:cNvSpPr>
                <a:spLocks/>
              </p:cNvSpPr>
              <p:nvPr/>
            </p:nvSpPr>
            <p:spPr bwMode="auto">
              <a:xfrm>
                <a:off x="4434" y="24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42" name="Line 378"/>
              <p:cNvSpPr>
                <a:spLocks noChangeShapeType="1"/>
              </p:cNvSpPr>
              <p:nvPr/>
            </p:nvSpPr>
            <p:spPr bwMode="auto">
              <a:xfrm>
                <a:off x="4437" y="24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43" name="Line 379"/>
              <p:cNvSpPr>
                <a:spLocks noChangeShapeType="1"/>
              </p:cNvSpPr>
              <p:nvPr/>
            </p:nvSpPr>
            <p:spPr bwMode="auto">
              <a:xfrm>
                <a:off x="4434" y="24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44" name="Line 380"/>
              <p:cNvSpPr>
                <a:spLocks noChangeShapeType="1"/>
              </p:cNvSpPr>
              <p:nvPr/>
            </p:nvSpPr>
            <p:spPr bwMode="auto">
              <a:xfrm>
                <a:off x="4437" y="24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45" name="Line 381"/>
              <p:cNvSpPr>
                <a:spLocks noChangeShapeType="1"/>
              </p:cNvSpPr>
              <p:nvPr/>
            </p:nvSpPr>
            <p:spPr bwMode="auto">
              <a:xfrm>
                <a:off x="4434" y="24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46" name="Freeform 382"/>
              <p:cNvSpPr>
                <a:spLocks/>
              </p:cNvSpPr>
              <p:nvPr/>
            </p:nvSpPr>
            <p:spPr bwMode="auto">
              <a:xfrm>
                <a:off x="4437" y="24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47" name="Freeform 383"/>
              <p:cNvSpPr>
                <a:spLocks/>
              </p:cNvSpPr>
              <p:nvPr/>
            </p:nvSpPr>
            <p:spPr bwMode="auto">
              <a:xfrm>
                <a:off x="4434" y="24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48" name="Line 384"/>
              <p:cNvSpPr>
                <a:spLocks noChangeShapeType="1"/>
              </p:cNvSpPr>
              <p:nvPr/>
            </p:nvSpPr>
            <p:spPr bwMode="auto">
              <a:xfrm>
                <a:off x="4437" y="24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49" name="Freeform 385"/>
              <p:cNvSpPr>
                <a:spLocks/>
              </p:cNvSpPr>
              <p:nvPr/>
            </p:nvSpPr>
            <p:spPr bwMode="auto">
              <a:xfrm>
                <a:off x="4434" y="2408"/>
                <a:ext cx="0" cy="3"/>
              </a:xfrm>
              <a:custGeom>
                <a:avLst/>
                <a:gdLst>
                  <a:gd name="T0" fmla="*/ 6561 h 1"/>
                  <a:gd name="T1" fmla="*/ 6561 h 1"/>
                  <a:gd name="T2" fmla="*/ 0 h 1"/>
                  <a:gd name="T3" fmla="*/ 6561 h 1"/>
                  <a:gd name="T4" fmla="*/ 6561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1"/>
                  <a:gd name="T11" fmla="*/ 1 h 1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50" name="Freeform 386"/>
              <p:cNvSpPr>
                <a:spLocks/>
              </p:cNvSpPr>
              <p:nvPr/>
            </p:nvSpPr>
            <p:spPr bwMode="auto">
              <a:xfrm>
                <a:off x="4437" y="24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51" name="Freeform 387"/>
              <p:cNvSpPr>
                <a:spLocks/>
              </p:cNvSpPr>
              <p:nvPr/>
            </p:nvSpPr>
            <p:spPr bwMode="auto">
              <a:xfrm>
                <a:off x="4434" y="24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52" name="Freeform 388"/>
              <p:cNvSpPr>
                <a:spLocks/>
              </p:cNvSpPr>
              <p:nvPr/>
            </p:nvSpPr>
            <p:spPr bwMode="auto">
              <a:xfrm>
                <a:off x="4437" y="24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53" name="Freeform 389"/>
              <p:cNvSpPr>
                <a:spLocks/>
              </p:cNvSpPr>
              <p:nvPr/>
            </p:nvSpPr>
            <p:spPr bwMode="auto">
              <a:xfrm>
                <a:off x="4437" y="24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54" name="Freeform 390"/>
              <p:cNvSpPr>
                <a:spLocks/>
              </p:cNvSpPr>
              <p:nvPr/>
            </p:nvSpPr>
            <p:spPr bwMode="auto">
              <a:xfrm>
                <a:off x="4434" y="24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55" name="Freeform 391"/>
              <p:cNvSpPr>
                <a:spLocks/>
              </p:cNvSpPr>
              <p:nvPr/>
            </p:nvSpPr>
            <p:spPr bwMode="auto">
              <a:xfrm>
                <a:off x="4437" y="2414"/>
                <a:ext cx="0" cy="3"/>
              </a:xfrm>
              <a:custGeom>
                <a:avLst/>
                <a:gdLst>
                  <a:gd name="T0" fmla="*/ 6561 h 1"/>
                  <a:gd name="T1" fmla="*/ 6561 h 1"/>
                  <a:gd name="T2" fmla="*/ 6561 h 1"/>
                  <a:gd name="T3" fmla="*/ 6561 h 1"/>
                  <a:gd name="T4" fmla="*/ 6561 h 1"/>
                  <a:gd name="T5" fmla="*/ 6561 h 1"/>
                  <a:gd name="T6" fmla="*/ 6561 h 1"/>
                  <a:gd name="T7" fmla="*/ 6561 h 1"/>
                  <a:gd name="T8" fmla="*/ 0 h 1"/>
                  <a:gd name="T9" fmla="*/ 6561 h 1"/>
                  <a:gd name="T10" fmla="*/ 6561 h 1"/>
                  <a:gd name="T11" fmla="*/ 6561 h 1"/>
                  <a:gd name="T12" fmla="*/ 6561 h 1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h 1"/>
                  <a:gd name="T27" fmla="*/ 1 h 1"/>
                </a:gdLst>
                <a:ahLst/>
                <a:cxnLst>
                  <a:cxn ang="T13">
                    <a:pos x="0" y="T0"/>
                  </a:cxn>
                  <a:cxn ang="T14">
                    <a:pos x="0" y="T1"/>
                  </a:cxn>
                  <a:cxn ang="T15">
                    <a:pos x="0" y="T2"/>
                  </a:cxn>
                  <a:cxn ang="T16">
                    <a:pos x="0" y="T3"/>
                  </a:cxn>
                  <a:cxn ang="T17">
                    <a:pos x="0" y="T4"/>
                  </a:cxn>
                  <a:cxn ang="T18">
                    <a:pos x="0" y="T5"/>
                  </a:cxn>
                  <a:cxn ang="T19">
                    <a:pos x="0" y="T6"/>
                  </a:cxn>
                  <a:cxn ang="T20">
                    <a:pos x="0" y="T7"/>
                  </a:cxn>
                  <a:cxn ang="T21">
                    <a:pos x="0" y="T8"/>
                  </a:cxn>
                  <a:cxn ang="T22">
                    <a:pos x="0" y="T9"/>
                  </a:cxn>
                  <a:cxn ang="T23">
                    <a:pos x="0" y="T10"/>
                  </a:cxn>
                  <a:cxn ang="T24">
                    <a:pos x="0" y="T11"/>
                  </a:cxn>
                  <a:cxn ang="T25">
                    <a:pos x="0" y="T12"/>
                  </a:cxn>
                </a:cxnLst>
                <a:rect l="0" t="T26" r="0" b="T27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56" name="Line 392"/>
              <p:cNvSpPr>
                <a:spLocks noChangeShapeType="1"/>
              </p:cNvSpPr>
              <p:nvPr/>
            </p:nvSpPr>
            <p:spPr bwMode="auto">
              <a:xfrm>
                <a:off x="4434" y="24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57" name="Freeform 393"/>
              <p:cNvSpPr>
                <a:spLocks/>
              </p:cNvSpPr>
              <p:nvPr/>
            </p:nvSpPr>
            <p:spPr bwMode="auto">
              <a:xfrm>
                <a:off x="4437" y="24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58" name="Freeform 394"/>
              <p:cNvSpPr>
                <a:spLocks/>
              </p:cNvSpPr>
              <p:nvPr/>
            </p:nvSpPr>
            <p:spPr bwMode="auto">
              <a:xfrm>
                <a:off x="4437" y="24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59" name="Line 395"/>
              <p:cNvSpPr>
                <a:spLocks noChangeShapeType="1"/>
              </p:cNvSpPr>
              <p:nvPr/>
            </p:nvSpPr>
            <p:spPr bwMode="auto">
              <a:xfrm>
                <a:off x="4437" y="24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60" name="Line 396"/>
              <p:cNvSpPr>
                <a:spLocks noChangeShapeType="1"/>
              </p:cNvSpPr>
              <p:nvPr/>
            </p:nvSpPr>
            <p:spPr bwMode="auto">
              <a:xfrm>
                <a:off x="4437" y="24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61" name="Freeform 397"/>
              <p:cNvSpPr>
                <a:spLocks/>
              </p:cNvSpPr>
              <p:nvPr/>
            </p:nvSpPr>
            <p:spPr bwMode="auto">
              <a:xfrm>
                <a:off x="4434" y="2417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62" name="Freeform 398"/>
              <p:cNvSpPr>
                <a:spLocks/>
              </p:cNvSpPr>
              <p:nvPr/>
            </p:nvSpPr>
            <p:spPr bwMode="auto">
              <a:xfrm>
                <a:off x="4437" y="24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63" name="Freeform 399"/>
              <p:cNvSpPr>
                <a:spLocks/>
              </p:cNvSpPr>
              <p:nvPr/>
            </p:nvSpPr>
            <p:spPr bwMode="auto">
              <a:xfrm>
                <a:off x="4428" y="25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64" name="Freeform 400"/>
              <p:cNvSpPr>
                <a:spLocks/>
              </p:cNvSpPr>
              <p:nvPr/>
            </p:nvSpPr>
            <p:spPr bwMode="auto">
              <a:xfrm>
                <a:off x="4428" y="2587"/>
                <a:ext cx="0" cy="3"/>
              </a:xfrm>
              <a:custGeom>
                <a:avLst/>
                <a:gdLst>
                  <a:gd name="T0" fmla="*/ 6561 h 1"/>
                  <a:gd name="T1" fmla="*/ 6561 h 1"/>
                  <a:gd name="T2" fmla="*/ 0 h 1"/>
                  <a:gd name="T3" fmla="*/ 6561 h 1"/>
                  <a:gd name="T4" fmla="*/ 6561 h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1"/>
                  <a:gd name="T13" fmla="*/ 1 h 1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65" name="Freeform 401"/>
              <p:cNvSpPr>
                <a:spLocks/>
              </p:cNvSpPr>
              <p:nvPr/>
            </p:nvSpPr>
            <p:spPr bwMode="auto">
              <a:xfrm>
                <a:off x="4428" y="25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66" name="Line 402"/>
              <p:cNvSpPr>
                <a:spLocks noChangeShapeType="1"/>
              </p:cNvSpPr>
              <p:nvPr/>
            </p:nvSpPr>
            <p:spPr bwMode="auto">
              <a:xfrm>
                <a:off x="4428" y="25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67" name="Freeform 403"/>
              <p:cNvSpPr>
                <a:spLocks/>
              </p:cNvSpPr>
              <p:nvPr/>
            </p:nvSpPr>
            <p:spPr bwMode="auto">
              <a:xfrm>
                <a:off x="4428" y="25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68" name="Freeform 404"/>
              <p:cNvSpPr>
                <a:spLocks/>
              </p:cNvSpPr>
              <p:nvPr/>
            </p:nvSpPr>
            <p:spPr bwMode="auto">
              <a:xfrm>
                <a:off x="4428" y="25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69" name="Freeform 405"/>
              <p:cNvSpPr>
                <a:spLocks/>
              </p:cNvSpPr>
              <p:nvPr/>
            </p:nvSpPr>
            <p:spPr bwMode="auto">
              <a:xfrm>
                <a:off x="4428" y="25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70" name="Line 406"/>
              <p:cNvSpPr>
                <a:spLocks noChangeShapeType="1"/>
              </p:cNvSpPr>
              <p:nvPr/>
            </p:nvSpPr>
            <p:spPr bwMode="auto">
              <a:xfrm>
                <a:off x="4425" y="26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71" name="Freeform 407"/>
              <p:cNvSpPr>
                <a:spLocks/>
              </p:cNvSpPr>
              <p:nvPr/>
            </p:nvSpPr>
            <p:spPr bwMode="auto">
              <a:xfrm>
                <a:off x="4425" y="262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72" name="Freeform 408"/>
              <p:cNvSpPr>
                <a:spLocks/>
              </p:cNvSpPr>
              <p:nvPr/>
            </p:nvSpPr>
            <p:spPr bwMode="auto">
              <a:xfrm>
                <a:off x="4437" y="24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73" name="Line 409"/>
              <p:cNvSpPr>
                <a:spLocks noChangeShapeType="1"/>
              </p:cNvSpPr>
              <p:nvPr/>
            </p:nvSpPr>
            <p:spPr bwMode="auto">
              <a:xfrm>
                <a:off x="4437" y="24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74" name="Line 410"/>
              <p:cNvSpPr>
                <a:spLocks noChangeShapeType="1"/>
              </p:cNvSpPr>
              <p:nvPr/>
            </p:nvSpPr>
            <p:spPr bwMode="auto">
              <a:xfrm>
                <a:off x="4434" y="25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75" name="Freeform 411"/>
              <p:cNvSpPr>
                <a:spLocks/>
              </p:cNvSpPr>
              <p:nvPr/>
            </p:nvSpPr>
            <p:spPr bwMode="auto">
              <a:xfrm>
                <a:off x="4434" y="23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76" name="Freeform 412"/>
              <p:cNvSpPr>
                <a:spLocks/>
              </p:cNvSpPr>
              <p:nvPr/>
            </p:nvSpPr>
            <p:spPr bwMode="auto">
              <a:xfrm>
                <a:off x="4434" y="2332"/>
                <a:ext cx="0" cy="6"/>
              </a:xfrm>
              <a:custGeom>
                <a:avLst/>
                <a:gdLst>
                  <a:gd name="T0" fmla="*/ 13122 h 2"/>
                  <a:gd name="T1" fmla="*/ 0 h 2"/>
                  <a:gd name="T2" fmla="*/ 0 h 2"/>
                  <a:gd name="T3" fmla="*/ 0 60000 65536"/>
                  <a:gd name="T4" fmla="*/ 0 60000 65536"/>
                  <a:gd name="T5" fmla="*/ 0 60000 65536"/>
                  <a:gd name="T6" fmla="*/ 0 h 2"/>
                  <a:gd name="T7" fmla="*/ 2 h 2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77" name="Line 413"/>
              <p:cNvSpPr>
                <a:spLocks noChangeShapeType="1"/>
              </p:cNvSpPr>
              <p:nvPr/>
            </p:nvSpPr>
            <p:spPr bwMode="auto">
              <a:xfrm>
                <a:off x="4434" y="23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78" name="Freeform 414"/>
              <p:cNvSpPr>
                <a:spLocks/>
              </p:cNvSpPr>
              <p:nvPr/>
            </p:nvSpPr>
            <p:spPr bwMode="auto">
              <a:xfrm>
                <a:off x="4434" y="2338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h 1"/>
                  <a:gd name="T4" fmla="*/ 0 h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1"/>
                  <a:gd name="T13" fmla="*/ 1 h 1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79" name="Line 415"/>
              <p:cNvSpPr>
                <a:spLocks noChangeShapeType="1"/>
              </p:cNvSpPr>
              <p:nvPr/>
            </p:nvSpPr>
            <p:spPr bwMode="auto">
              <a:xfrm>
                <a:off x="4434" y="23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80" name="Line 416"/>
              <p:cNvSpPr>
                <a:spLocks noChangeShapeType="1"/>
              </p:cNvSpPr>
              <p:nvPr/>
            </p:nvSpPr>
            <p:spPr bwMode="auto">
              <a:xfrm>
                <a:off x="4434" y="23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81" name="Freeform 417"/>
              <p:cNvSpPr>
                <a:spLocks/>
              </p:cNvSpPr>
              <p:nvPr/>
            </p:nvSpPr>
            <p:spPr bwMode="auto">
              <a:xfrm>
                <a:off x="4434" y="234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82" name="Freeform 418"/>
              <p:cNvSpPr>
                <a:spLocks/>
              </p:cNvSpPr>
              <p:nvPr/>
            </p:nvSpPr>
            <p:spPr bwMode="auto">
              <a:xfrm>
                <a:off x="4434" y="2341"/>
                <a:ext cx="0" cy="6"/>
              </a:xfrm>
              <a:custGeom>
                <a:avLst/>
                <a:gdLst>
                  <a:gd name="T0" fmla="*/ 13122 h 2"/>
                  <a:gd name="T1" fmla="*/ 13122 h 2"/>
                  <a:gd name="T2" fmla="*/ 6561 h 2"/>
                  <a:gd name="T3" fmla="*/ 0 h 2"/>
                  <a:gd name="T4" fmla="*/ 0 h 2"/>
                  <a:gd name="T5" fmla="*/ 13122 h 2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2"/>
                  <a:gd name="T13" fmla="*/ 2 h 2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83" name="Freeform 419"/>
              <p:cNvSpPr>
                <a:spLocks/>
              </p:cNvSpPr>
              <p:nvPr/>
            </p:nvSpPr>
            <p:spPr bwMode="auto">
              <a:xfrm>
                <a:off x="4434" y="234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84" name="Freeform 420"/>
              <p:cNvSpPr>
                <a:spLocks/>
              </p:cNvSpPr>
              <p:nvPr/>
            </p:nvSpPr>
            <p:spPr bwMode="auto">
              <a:xfrm>
                <a:off x="4434" y="23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85" name="Freeform 421"/>
              <p:cNvSpPr>
                <a:spLocks/>
              </p:cNvSpPr>
              <p:nvPr/>
            </p:nvSpPr>
            <p:spPr bwMode="auto">
              <a:xfrm>
                <a:off x="4434" y="234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86" name="Rectangle 422"/>
              <p:cNvSpPr>
                <a:spLocks noChangeArrowheads="1"/>
              </p:cNvSpPr>
              <p:nvPr/>
            </p:nvSpPr>
            <p:spPr bwMode="auto">
              <a:xfrm>
                <a:off x="4434" y="2350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87" name="Line 423"/>
              <p:cNvSpPr>
                <a:spLocks noChangeShapeType="1"/>
              </p:cNvSpPr>
              <p:nvPr/>
            </p:nvSpPr>
            <p:spPr bwMode="auto">
              <a:xfrm>
                <a:off x="4437" y="23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88" name="Line 424"/>
              <p:cNvSpPr>
                <a:spLocks noChangeShapeType="1"/>
              </p:cNvSpPr>
              <p:nvPr/>
            </p:nvSpPr>
            <p:spPr bwMode="auto">
              <a:xfrm>
                <a:off x="4437" y="23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89" name="Line 425"/>
              <p:cNvSpPr>
                <a:spLocks noChangeShapeType="1"/>
              </p:cNvSpPr>
              <p:nvPr/>
            </p:nvSpPr>
            <p:spPr bwMode="auto">
              <a:xfrm>
                <a:off x="4434" y="24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627"/>
            <p:cNvGrpSpPr>
              <a:grpSpLocks/>
            </p:cNvGrpSpPr>
            <p:nvPr/>
          </p:nvGrpSpPr>
          <p:grpSpPr bwMode="auto">
            <a:xfrm>
              <a:off x="4235" y="1910"/>
              <a:ext cx="203" cy="809"/>
              <a:chOff x="4235" y="1910"/>
              <a:chExt cx="203" cy="809"/>
            </a:xfrm>
          </p:grpSpPr>
          <p:sp>
            <p:nvSpPr>
              <p:cNvPr id="56190" name="Line 427"/>
              <p:cNvSpPr>
                <a:spLocks noChangeShapeType="1"/>
              </p:cNvSpPr>
              <p:nvPr/>
            </p:nvSpPr>
            <p:spPr bwMode="auto">
              <a:xfrm>
                <a:off x="4411" y="22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91" name="Line 428"/>
              <p:cNvSpPr>
                <a:spLocks noChangeShapeType="1"/>
              </p:cNvSpPr>
              <p:nvPr/>
            </p:nvSpPr>
            <p:spPr bwMode="auto">
              <a:xfrm>
                <a:off x="4402" y="22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92" name="Line 429"/>
              <p:cNvSpPr>
                <a:spLocks noChangeShapeType="1"/>
              </p:cNvSpPr>
              <p:nvPr/>
            </p:nvSpPr>
            <p:spPr bwMode="auto">
              <a:xfrm>
                <a:off x="4425" y="23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93" name="Line 430"/>
              <p:cNvSpPr>
                <a:spLocks noChangeShapeType="1"/>
              </p:cNvSpPr>
              <p:nvPr/>
            </p:nvSpPr>
            <p:spPr bwMode="auto">
              <a:xfrm>
                <a:off x="4425" y="23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94" name="Rectangle 431"/>
              <p:cNvSpPr>
                <a:spLocks noChangeArrowheads="1"/>
              </p:cNvSpPr>
              <p:nvPr/>
            </p:nvSpPr>
            <p:spPr bwMode="auto">
              <a:xfrm>
                <a:off x="4437" y="2399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95" name="Freeform 432"/>
              <p:cNvSpPr>
                <a:spLocks/>
              </p:cNvSpPr>
              <p:nvPr/>
            </p:nvSpPr>
            <p:spPr bwMode="auto">
              <a:xfrm>
                <a:off x="4437" y="2420"/>
                <a:ext cx="0" cy="6"/>
              </a:xfrm>
              <a:custGeom>
                <a:avLst/>
                <a:gdLst>
                  <a:gd name="T0" fmla="*/ 0 h 2"/>
                  <a:gd name="T1" fmla="*/ 13122 h 2"/>
                  <a:gd name="T2" fmla="*/ 0 h 2"/>
                  <a:gd name="T3" fmla="*/ 0 h 2"/>
                  <a:gd name="T4" fmla="*/ 0 h 2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2"/>
                  <a:gd name="T13" fmla="*/ 2 h 2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96" name="Line 433"/>
              <p:cNvSpPr>
                <a:spLocks noChangeShapeType="1"/>
              </p:cNvSpPr>
              <p:nvPr/>
            </p:nvSpPr>
            <p:spPr bwMode="auto">
              <a:xfrm>
                <a:off x="4425" y="24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97" name="Freeform 434"/>
              <p:cNvSpPr>
                <a:spLocks/>
              </p:cNvSpPr>
              <p:nvPr/>
            </p:nvSpPr>
            <p:spPr bwMode="auto">
              <a:xfrm>
                <a:off x="4437" y="24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98" name="Freeform 435"/>
              <p:cNvSpPr>
                <a:spLocks/>
              </p:cNvSpPr>
              <p:nvPr/>
            </p:nvSpPr>
            <p:spPr bwMode="auto">
              <a:xfrm>
                <a:off x="4422" y="2420"/>
                <a:ext cx="0" cy="6"/>
              </a:xfrm>
              <a:custGeom>
                <a:avLst/>
                <a:gdLst>
                  <a:gd name="T0" fmla="*/ 13122 h 2"/>
                  <a:gd name="T1" fmla="*/ 0 h 2"/>
                  <a:gd name="T2" fmla="*/ 13122 h 2"/>
                  <a:gd name="T3" fmla="*/ 13122 h 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2"/>
                  <a:gd name="T9" fmla="*/ 2 h 2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99" name="Freeform 436"/>
              <p:cNvSpPr>
                <a:spLocks/>
              </p:cNvSpPr>
              <p:nvPr/>
            </p:nvSpPr>
            <p:spPr bwMode="auto">
              <a:xfrm>
                <a:off x="4437" y="242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6561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1"/>
                  <a:gd name="T11" fmla="*/ 1 h 1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00" name="Line 437"/>
              <p:cNvSpPr>
                <a:spLocks noChangeShapeType="1"/>
              </p:cNvSpPr>
              <p:nvPr/>
            </p:nvSpPr>
            <p:spPr bwMode="auto">
              <a:xfrm>
                <a:off x="4437" y="24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01" name="Freeform 438"/>
              <p:cNvSpPr>
                <a:spLocks/>
              </p:cNvSpPr>
              <p:nvPr/>
            </p:nvSpPr>
            <p:spPr bwMode="auto">
              <a:xfrm>
                <a:off x="4437" y="2420"/>
                <a:ext cx="0" cy="6"/>
              </a:xfrm>
              <a:custGeom>
                <a:avLst/>
                <a:gdLst>
                  <a:gd name="T0" fmla="*/ 0 h 2"/>
                  <a:gd name="T1" fmla="*/ 0 h 2"/>
                  <a:gd name="T2" fmla="*/ 13122 h 2"/>
                  <a:gd name="T3" fmla="*/ 6561 h 2"/>
                  <a:gd name="T4" fmla="*/ 0 h 2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2"/>
                  <a:gd name="T11" fmla="*/ 2 h 2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02" name="Freeform 439"/>
              <p:cNvSpPr>
                <a:spLocks/>
              </p:cNvSpPr>
              <p:nvPr/>
            </p:nvSpPr>
            <p:spPr bwMode="auto">
              <a:xfrm>
                <a:off x="4437" y="242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03" name="Freeform 440"/>
              <p:cNvSpPr>
                <a:spLocks/>
              </p:cNvSpPr>
              <p:nvPr/>
            </p:nvSpPr>
            <p:spPr bwMode="auto">
              <a:xfrm>
                <a:off x="4437" y="24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04" name="Line 441"/>
              <p:cNvSpPr>
                <a:spLocks noChangeShapeType="1"/>
              </p:cNvSpPr>
              <p:nvPr/>
            </p:nvSpPr>
            <p:spPr bwMode="auto">
              <a:xfrm>
                <a:off x="4419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05" name="Freeform 442"/>
              <p:cNvSpPr>
                <a:spLocks/>
              </p:cNvSpPr>
              <p:nvPr/>
            </p:nvSpPr>
            <p:spPr bwMode="auto">
              <a:xfrm>
                <a:off x="4437" y="2426"/>
                <a:ext cx="0" cy="8"/>
              </a:xfrm>
              <a:custGeom>
                <a:avLst/>
                <a:gdLst>
                  <a:gd name="T0" fmla="*/ 0 h 3"/>
                  <a:gd name="T1" fmla="*/ 0 h 3"/>
                  <a:gd name="T2" fmla="*/ 0 h 3"/>
                  <a:gd name="T3" fmla="*/ 0 h 3"/>
                  <a:gd name="T4" fmla="*/ 0 h 3"/>
                  <a:gd name="T5" fmla="*/ 0 h 3"/>
                  <a:gd name="T6" fmla="*/ 0 h 3"/>
                  <a:gd name="T7" fmla="*/ 0 h 3"/>
                  <a:gd name="T8" fmla="*/ 0 h 3"/>
                  <a:gd name="T9" fmla="*/ 7531 h 3"/>
                  <a:gd name="T10" fmla="*/ 7531 h 3"/>
                  <a:gd name="T11" fmla="*/ 7531 h 3"/>
                  <a:gd name="T12" fmla="*/ 7531 h 3"/>
                  <a:gd name="T13" fmla="*/ 7531 h 3"/>
                  <a:gd name="T14" fmla="*/ 0 h 3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h 3"/>
                  <a:gd name="T33" fmla="*/ 3 h 3"/>
                </a:gdLst>
                <a:ahLst/>
                <a:cxnLst>
                  <a:cxn ang="T16">
                    <a:pos x="0" y="T0"/>
                  </a:cxn>
                  <a:cxn ang="T17">
                    <a:pos x="0" y="T1"/>
                  </a:cxn>
                  <a:cxn ang="T18">
                    <a:pos x="0" y="T2"/>
                  </a:cxn>
                  <a:cxn ang="T19">
                    <a:pos x="0" y="T3"/>
                  </a:cxn>
                  <a:cxn ang="T20">
                    <a:pos x="0" y="T4"/>
                  </a:cxn>
                  <a:cxn ang="T21">
                    <a:pos x="0" y="T5"/>
                  </a:cxn>
                  <a:cxn ang="T22">
                    <a:pos x="0" y="T6"/>
                  </a:cxn>
                  <a:cxn ang="T23">
                    <a:pos x="0" y="T7"/>
                  </a:cxn>
                  <a:cxn ang="T24">
                    <a:pos x="0" y="T8"/>
                  </a:cxn>
                  <a:cxn ang="T25">
                    <a:pos x="0" y="T9"/>
                  </a:cxn>
                  <a:cxn ang="T26">
                    <a:pos x="0" y="T10"/>
                  </a:cxn>
                  <a:cxn ang="T27">
                    <a:pos x="0" y="T11"/>
                  </a:cxn>
                  <a:cxn ang="T28">
                    <a:pos x="0" y="T12"/>
                  </a:cxn>
                  <a:cxn ang="T29">
                    <a:pos x="0" y="T13"/>
                  </a:cxn>
                  <a:cxn ang="T30">
                    <a:pos x="0" y="T14"/>
                  </a:cxn>
                  <a:cxn ang="T31">
                    <a:pos x="0" y="T15"/>
                  </a:cxn>
                </a:cxnLst>
                <a:rect l="0" t="T32" r="0" b="T33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06" name="Freeform 443"/>
              <p:cNvSpPr>
                <a:spLocks/>
              </p:cNvSpPr>
              <p:nvPr/>
            </p:nvSpPr>
            <p:spPr bwMode="auto">
              <a:xfrm>
                <a:off x="4419" y="24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07" name="Line 444"/>
              <p:cNvSpPr>
                <a:spLocks noChangeShapeType="1"/>
              </p:cNvSpPr>
              <p:nvPr/>
            </p:nvSpPr>
            <p:spPr bwMode="auto">
              <a:xfrm>
                <a:off x="4437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08" name="Freeform 445"/>
              <p:cNvSpPr>
                <a:spLocks/>
              </p:cNvSpPr>
              <p:nvPr/>
            </p:nvSpPr>
            <p:spPr bwMode="auto">
              <a:xfrm>
                <a:off x="4419" y="2426"/>
                <a:ext cx="3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6561 w 1"/>
                  <a:gd name="T7" fmla="*/ 0 h 3"/>
                  <a:gd name="T8" fmla="*/ 6561 w 1"/>
                  <a:gd name="T9" fmla="*/ 4701 h 3"/>
                  <a:gd name="T10" fmla="*/ 6561 w 1"/>
                  <a:gd name="T11" fmla="*/ 7531 h 3"/>
                  <a:gd name="T12" fmla="*/ 0 w 1"/>
                  <a:gd name="T13" fmla="*/ 2824 h 3"/>
                  <a:gd name="T14" fmla="*/ 0 w 1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09" name="Line 446"/>
              <p:cNvSpPr>
                <a:spLocks noChangeShapeType="1"/>
              </p:cNvSpPr>
              <p:nvPr/>
            </p:nvSpPr>
            <p:spPr bwMode="auto">
              <a:xfrm>
                <a:off x="4437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10" name="Line 447"/>
              <p:cNvSpPr>
                <a:spLocks noChangeShapeType="1"/>
              </p:cNvSpPr>
              <p:nvPr/>
            </p:nvSpPr>
            <p:spPr bwMode="auto">
              <a:xfrm>
                <a:off x="4422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11" name="Line 448"/>
              <p:cNvSpPr>
                <a:spLocks noChangeShapeType="1"/>
              </p:cNvSpPr>
              <p:nvPr/>
            </p:nvSpPr>
            <p:spPr bwMode="auto">
              <a:xfrm>
                <a:off x="4419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12" name="Line 449"/>
              <p:cNvSpPr>
                <a:spLocks noChangeShapeType="1"/>
              </p:cNvSpPr>
              <p:nvPr/>
            </p:nvSpPr>
            <p:spPr bwMode="auto">
              <a:xfrm>
                <a:off x="4422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13" name="Line 450"/>
              <p:cNvSpPr>
                <a:spLocks noChangeShapeType="1"/>
              </p:cNvSpPr>
              <p:nvPr/>
            </p:nvSpPr>
            <p:spPr bwMode="auto">
              <a:xfrm>
                <a:off x="4437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14" name="Line 451"/>
              <p:cNvSpPr>
                <a:spLocks noChangeShapeType="1"/>
              </p:cNvSpPr>
              <p:nvPr/>
            </p:nvSpPr>
            <p:spPr bwMode="auto">
              <a:xfrm>
                <a:off x="4419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15" name="Line 452"/>
              <p:cNvSpPr>
                <a:spLocks noChangeShapeType="1"/>
              </p:cNvSpPr>
              <p:nvPr/>
            </p:nvSpPr>
            <p:spPr bwMode="auto">
              <a:xfrm>
                <a:off x="4437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16" name="Freeform 453"/>
              <p:cNvSpPr>
                <a:spLocks/>
              </p:cNvSpPr>
              <p:nvPr/>
            </p:nvSpPr>
            <p:spPr bwMode="auto">
              <a:xfrm>
                <a:off x="4419" y="24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17" name="Freeform 454"/>
              <p:cNvSpPr>
                <a:spLocks/>
              </p:cNvSpPr>
              <p:nvPr/>
            </p:nvSpPr>
            <p:spPr bwMode="auto">
              <a:xfrm>
                <a:off x="4419" y="24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18" name="Line 455"/>
              <p:cNvSpPr>
                <a:spLocks noChangeShapeType="1"/>
              </p:cNvSpPr>
              <p:nvPr/>
            </p:nvSpPr>
            <p:spPr bwMode="auto">
              <a:xfrm>
                <a:off x="4422" y="24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19" name="Line 456"/>
              <p:cNvSpPr>
                <a:spLocks noChangeShapeType="1"/>
              </p:cNvSpPr>
              <p:nvPr/>
            </p:nvSpPr>
            <p:spPr bwMode="auto">
              <a:xfrm>
                <a:off x="4419" y="24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20" name="Line 457"/>
              <p:cNvSpPr>
                <a:spLocks noChangeShapeType="1"/>
              </p:cNvSpPr>
              <p:nvPr/>
            </p:nvSpPr>
            <p:spPr bwMode="auto">
              <a:xfrm>
                <a:off x="4437" y="24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21" name="Line 458"/>
              <p:cNvSpPr>
                <a:spLocks noChangeShapeType="1"/>
              </p:cNvSpPr>
              <p:nvPr/>
            </p:nvSpPr>
            <p:spPr bwMode="auto">
              <a:xfrm>
                <a:off x="4419" y="24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22" name="Line 459"/>
              <p:cNvSpPr>
                <a:spLocks noChangeShapeType="1"/>
              </p:cNvSpPr>
              <p:nvPr/>
            </p:nvSpPr>
            <p:spPr bwMode="auto">
              <a:xfrm>
                <a:off x="4437" y="24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23" name="Line 460"/>
              <p:cNvSpPr>
                <a:spLocks noChangeShapeType="1"/>
              </p:cNvSpPr>
              <p:nvPr/>
            </p:nvSpPr>
            <p:spPr bwMode="auto">
              <a:xfrm>
                <a:off x="4437" y="24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24" name="Freeform 461"/>
              <p:cNvSpPr>
                <a:spLocks/>
              </p:cNvSpPr>
              <p:nvPr/>
            </p:nvSpPr>
            <p:spPr bwMode="auto">
              <a:xfrm>
                <a:off x="4434" y="2470"/>
                <a:ext cx="3" cy="38"/>
              </a:xfrm>
              <a:custGeom>
                <a:avLst/>
                <a:gdLst>
                  <a:gd name="T0" fmla="*/ 0 w 1"/>
                  <a:gd name="T1" fmla="*/ 69134 h 13"/>
                  <a:gd name="T2" fmla="*/ 0 w 1"/>
                  <a:gd name="T3" fmla="*/ 63589 h 13"/>
                  <a:gd name="T4" fmla="*/ 6561 w 1"/>
                  <a:gd name="T5" fmla="*/ 47377 h 13"/>
                  <a:gd name="T6" fmla="*/ 6561 w 1"/>
                  <a:gd name="T7" fmla="*/ 36287 h 13"/>
                  <a:gd name="T8" fmla="*/ 6561 w 1"/>
                  <a:gd name="T9" fmla="*/ 33066 h 13"/>
                  <a:gd name="T10" fmla="*/ 6561 w 1"/>
                  <a:gd name="T11" fmla="*/ 33066 h 13"/>
                  <a:gd name="T12" fmla="*/ 6561 w 1"/>
                  <a:gd name="T13" fmla="*/ 21754 h 13"/>
                  <a:gd name="T14" fmla="*/ 6561 w 1"/>
                  <a:gd name="T15" fmla="*/ 16208 h 13"/>
                  <a:gd name="T16" fmla="*/ 6561 w 1"/>
                  <a:gd name="T17" fmla="*/ 5545 h 13"/>
                  <a:gd name="T18" fmla="*/ 6561 w 1"/>
                  <a:gd name="T19" fmla="*/ 0 h 13"/>
                  <a:gd name="T20" fmla="*/ 6561 w 1"/>
                  <a:gd name="T21" fmla="*/ 0 h 13"/>
                  <a:gd name="T22" fmla="*/ 6561 w 1"/>
                  <a:gd name="T23" fmla="*/ 5545 h 13"/>
                  <a:gd name="T24" fmla="*/ 6561 w 1"/>
                  <a:gd name="T25" fmla="*/ 11312 h 13"/>
                  <a:gd name="T26" fmla="*/ 6561 w 1"/>
                  <a:gd name="T27" fmla="*/ 0 h 13"/>
                  <a:gd name="T28" fmla="*/ 6561 w 1"/>
                  <a:gd name="T29" fmla="*/ 0 h 13"/>
                  <a:gd name="T30" fmla="*/ 6561 w 1"/>
                  <a:gd name="T31" fmla="*/ 5545 h 13"/>
                  <a:gd name="T32" fmla="*/ 6561 w 1"/>
                  <a:gd name="T33" fmla="*/ 16208 h 13"/>
                  <a:gd name="T34" fmla="*/ 6561 w 1"/>
                  <a:gd name="T35" fmla="*/ 27521 h 13"/>
                  <a:gd name="T36" fmla="*/ 6561 w 1"/>
                  <a:gd name="T37" fmla="*/ 41832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"/>
                  <a:gd name="T58" fmla="*/ 0 h 13"/>
                  <a:gd name="T59" fmla="*/ 1 w 1"/>
                  <a:gd name="T60" fmla="*/ 13 h 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" h="13">
                    <a:moveTo>
                      <a:pt x="0" y="13"/>
                    </a:moveTo>
                    <a:lnTo>
                      <a:pt x="0" y="12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1" y="8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25" name="Freeform 462"/>
              <p:cNvSpPr>
                <a:spLocks/>
              </p:cNvSpPr>
              <p:nvPr/>
            </p:nvSpPr>
            <p:spPr bwMode="auto">
              <a:xfrm>
                <a:off x="4425" y="2484"/>
                <a:ext cx="0" cy="12"/>
              </a:xfrm>
              <a:custGeom>
                <a:avLst/>
                <a:gdLst>
                  <a:gd name="T0" fmla="*/ 0 h 4"/>
                  <a:gd name="T1" fmla="*/ 13122 h 4"/>
                  <a:gd name="T2" fmla="*/ 26244 h 4"/>
                  <a:gd name="T3" fmla="*/ 19683 h 4"/>
                  <a:gd name="T4" fmla="*/ 13122 h 4"/>
                  <a:gd name="T5" fmla="*/ 6561 h 4"/>
                  <a:gd name="T6" fmla="*/ 0 h 4"/>
                  <a:gd name="T7" fmla="*/ 0 h 4"/>
                  <a:gd name="T8" fmla="*/ 0 h 4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h 4"/>
                  <a:gd name="T19" fmla="*/ 4 h 4"/>
                </a:gdLst>
                <a:ahLst/>
                <a:cxnLst>
                  <a:cxn ang="T9">
                    <a:pos x="0" y="T0"/>
                  </a:cxn>
                  <a:cxn ang="T10">
                    <a:pos x="0" y="T1"/>
                  </a:cxn>
                  <a:cxn ang="T11">
                    <a:pos x="0" y="T2"/>
                  </a:cxn>
                  <a:cxn ang="T12">
                    <a:pos x="0" y="T3"/>
                  </a:cxn>
                  <a:cxn ang="T13">
                    <a:pos x="0" y="T4"/>
                  </a:cxn>
                  <a:cxn ang="T14">
                    <a:pos x="0" y="T5"/>
                  </a:cxn>
                  <a:cxn ang="T15">
                    <a:pos x="0" y="T6"/>
                  </a:cxn>
                  <a:cxn ang="T16">
                    <a:pos x="0" y="T7"/>
                  </a:cxn>
                  <a:cxn ang="T17">
                    <a:pos x="0" y="T8"/>
                  </a:cxn>
                </a:cxnLst>
                <a:rect l="0" t="T18" r="0" b="T19"/>
                <a:pathLst>
                  <a:path h="4">
                    <a:moveTo>
                      <a:pt x="0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26" name="Freeform 463"/>
              <p:cNvSpPr>
                <a:spLocks/>
              </p:cNvSpPr>
              <p:nvPr/>
            </p:nvSpPr>
            <p:spPr bwMode="auto">
              <a:xfrm>
                <a:off x="4425" y="2499"/>
                <a:ext cx="0" cy="9"/>
              </a:xfrm>
              <a:custGeom>
                <a:avLst/>
                <a:gdLst>
                  <a:gd name="T0" fmla="*/ 0 h 3"/>
                  <a:gd name="T1" fmla="*/ 13122 h 3"/>
                  <a:gd name="T2" fmla="*/ 19683 h 3"/>
                  <a:gd name="T3" fmla="*/ 13122 h 3"/>
                  <a:gd name="T4" fmla="*/ 6561 h 3"/>
                  <a:gd name="T5" fmla="*/ 0 h 3"/>
                  <a:gd name="T6" fmla="*/ 0 h 3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h 3"/>
                  <a:gd name="T15" fmla="*/ 3 h 3"/>
                </a:gdLst>
                <a:ahLst/>
                <a:cxnLst>
                  <a:cxn ang="T7">
                    <a:pos x="0" y="T0"/>
                  </a:cxn>
                  <a:cxn ang="T8">
                    <a:pos x="0" y="T1"/>
                  </a:cxn>
                  <a:cxn ang="T9">
                    <a:pos x="0" y="T2"/>
                  </a:cxn>
                  <a:cxn ang="T10">
                    <a:pos x="0" y="T3"/>
                  </a:cxn>
                  <a:cxn ang="T11">
                    <a:pos x="0" y="T4"/>
                  </a:cxn>
                  <a:cxn ang="T12">
                    <a:pos x="0" y="T5"/>
                  </a:cxn>
                  <a:cxn ang="T13">
                    <a:pos x="0" y="T6"/>
                  </a:cxn>
                </a:cxnLst>
                <a:rect l="0" t="T14" r="0" b="T15"/>
                <a:pathLst>
                  <a:path h="3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27" name="Line 464"/>
              <p:cNvSpPr>
                <a:spLocks noChangeShapeType="1"/>
              </p:cNvSpPr>
              <p:nvPr/>
            </p:nvSpPr>
            <p:spPr bwMode="auto">
              <a:xfrm>
                <a:off x="4425" y="25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28" name="Freeform 465"/>
              <p:cNvSpPr>
                <a:spLocks/>
              </p:cNvSpPr>
              <p:nvPr/>
            </p:nvSpPr>
            <p:spPr bwMode="auto">
              <a:xfrm>
                <a:off x="4425" y="2508"/>
                <a:ext cx="0" cy="11"/>
              </a:xfrm>
              <a:custGeom>
                <a:avLst/>
                <a:gdLst>
                  <a:gd name="T0" fmla="*/ 0 h 4"/>
                  <a:gd name="T1" fmla="*/ 6927 h 4"/>
                  <a:gd name="T2" fmla="*/ 9438 h 4"/>
                  <a:gd name="T3" fmla="*/ 12870 h 4"/>
                  <a:gd name="T4" fmla="*/ 9438 h 4"/>
                  <a:gd name="T5" fmla="*/ 6927 h 4"/>
                  <a:gd name="T6" fmla="*/ 6927 h 4"/>
                  <a:gd name="T7" fmla="*/ 0 h 4"/>
                  <a:gd name="T8" fmla="*/ 0 h 4"/>
                  <a:gd name="T9" fmla="*/ 0 h 4"/>
                  <a:gd name="T10" fmla="*/ 0 h 4"/>
                  <a:gd name="T11" fmla="*/ 0 h 4"/>
                  <a:gd name="T12" fmla="*/ 0 h 4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h 4"/>
                  <a:gd name="T27" fmla="*/ 4 h 4"/>
                </a:gdLst>
                <a:ahLst/>
                <a:cxnLst>
                  <a:cxn ang="T13">
                    <a:pos x="0" y="T0"/>
                  </a:cxn>
                  <a:cxn ang="T14">
                    <a:pos x="0" y="T1"/>
                  </a:cxn>
                  <a:cxn ang="T15">
                    <a:pos x="0" y="T2"/>
                  </a:cxn>
                  <a:cxn ang="T16">
                    <a:pos x="0" y="T3"/>
                  </a:cxn>
                  <a:cxn ang="T17">
                    <a:pos x="0" y="T4"/>
                  </a:cxn>
                  <a:cxn ang="T18">
                    <a:pos x="0" y="T5"/>
                  </a:cxn>
                  <a:cxn ang="T19">
                    <a:pos x="0" y="T6"/>
                  </a:cxn>
                  <a:cxn ang="T20">
                    <a:pos x="0" y="T7"/>
                  </a:cxn>
                  <a:cxn ang="T21">
                    <a:pos x="0" y="T8"/>
                  </a:cxn>
                  <a:cxn ang="T22">
                    <a:pos x="0" y="T9"/>
                  </a:cxn>
                  <a:cxn ang="T23">
                    <a:pos x="0" y="T10"/>
                  </a:cxn>
                  <a:cxn ang="T24">
                    <a:pos x="0" y="T11"/>
                  </a:cxn>
                  <a:cxn ang="T25">
                    <a:pos x="0" y="T12"/>
                  </a:cxn>
                </a:cxnLst>
                <a:rect l="0" t="T26" r="0" b="T27"/>
                <a:pathLst>
                  <a:path h="4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29" name="Freeform 466"/>
              <p:cNvSpPr>
                <a:spLocks/>
              </p:cNvSpPr>
              <p:nvPr/>
            </p:nvSpPr>
            <p:spPr bwMode="auto">
              <a:xfrm>
                <a:off x="4425" y="25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30" name="Line 467"/>
              <p:cNvSpPr>
                <a:spLocks noChangeShapeType="1"/>
              </p:cNvSpPr>
              <p:nvPr/>
            </p:nvSpPr>
            <p:spPr bwMode="auto">
              <a:xfrm>
                <a:off x="4428" y="256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31" name="Freeform 468"/>
              <p:cNvSpPr>
                <a:spLocks/>
              </p:cNvSpPr>
              <p:nvPr/>
            </p:nvSpPr>
            <p:spPr bwMode="auto">
              <a:xfrm>
                <a:off x="4428" y="2587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32" name="Freeform 469"/>
              <p:cNvSpPr>
                <a:spLocks/>
              </p:cNvSpPr>
              <p:nvPr/>
            </p:nvSpPr>
            <p:spPr bwMode="auto">
              <a:xfrm>
                <a:off x="4428" y="2593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33" name="Freeform 470"/>
              <p:cNvSpPr>
                <a:spLocks/>
              </p:cNvSpPr>
              <p:nvPr/>
            </p:nvSpPr>
            <p:spPr bwMode="auto">
              <a:xfrm>
                <a:off x="4425" y="2593"/>
                <a:ext cx="3" cy="26"/>
              </a:xfrm>
              <a:custGeom>
                <a:avLst/>
                <a:gdLst>
                  <a:gd name="T0" fmla="*/ 0 w 1"/>
                  <a:gd name="T1" fmla="*/ 43666 h 9"/>
                  <a:gd name="T2" fmla="*/ 0 w 1"/>
                  <a:gd name="T3" fmla="*/ 43666 h 9"/>
                  <a:gd name="T4" fmla="*/ 0 w 1"/>
                  <a:gd name="T5" fmla="*/ 43666 h 9"/>
                  <a:gd name="T6" fmla="*/ 0 w 1"/>
                  <a:gd name="T7" fmla="*/ 43666 h 9"/>
                  <a:gd name="T8" fmla="*/ 0 w 1"/>
                  <a:gd name="T9" fmla="*/ 38457 h 9"/>
                  <a:gd name="T10" fmla="*/ 0 w 1"/>
                  <a:gd name="T11" fmla="*/ 33774 h 9"/>
                  <a:gd name="T12" fmla="*/ 0 w 1"/>
                  <a:gd name="T13" fmla="*/ 43666 h 9"/>
                  <a:gd name="T14" fmla="*/ 0 w 1"/>
                  <a:gd name="T15" fmla="*/ 33774 h 9"/>
                  <a:gd name="T16" fmla="*/ 6561 w 1"/>
                  <a:gd name="T17" fmla="*/ 28542 h 9"/>
                  <a:gd name="T18" fmla="*/ 6561 w 1"/>
                  <a:gd name="T19" fmla="*/ 15115 h 9"/>
                  <a:gd name="T20" fmla="*/ 6561 w 1"/>
                  <a:gd name="T21" fmla="*/ 5232 h 9"/>
                  <a:gd name="T22" fmla="*/ 6561 w 1"/>
                  <a:gd name="T23" fmla="*/ 0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9"/>
                  <a:gd name="T38" fmla="*/ 1 w 1"/>
                  <a:gd name="T39" fmla="*/ 9 h 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9">
                    <a:moveTo>
                      <a:pt x="0" y="9"/>
                    </a:move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34" name="Freeform 471"/>
              <p:cNvSpPr>
                <a:spLocks/>
              </p:cNvSpPr>
              <p:nvPr/>
            </p:nvSpPr>
            <p:spPr bwMode="auto">
              <a:xfrm>
                <a:off x="4425" y="26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6561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1"/>
                  <a:gd name="T11" fmla="*/ 1 h 1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35" name="Freeform 472"/>
              <p:cNvSpPr>
                <a:spLocks/>
              </p:cNvSpPr>
              <p:nvPr/>
            </p:nvSpPr>
            <p:spPr bwMode="auto">
              <a:xfrm>
                <a:off x="4434" y="23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36" name="Line 473"/>
              <p:cNvSpPr>
                <a:spLocks noChangeShapeType="1"/>
              </p:cNvSpPr>
              <p:nvPr/>
            </p:nvSpPr>
            <p:spPr bwMode="auto">
              <a:xfrm>
                <a:off x="4437" y="23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37" name="Freeform 474"/>
              <p:cNvSpPr>
                <a:spLocks/>
              </p:cNvSpPr>
              <p:nvPr/>
            </p:nvSpPr>
            <p:spPr bwMode="auto">
              <a:xfrm>
                <a:off x="4434" y="2385"/>
                <a:ext cx="0" cy="6"/>
              </a:xfrm>
              <a:custGeom>
                <a:avLst/>
                <a:gdLst>
                  <a:gd name="T0" fmla="*/ 13122 h 2"/>
                  <a:gd name="T1" fmla="*/ 13122 h 2"/>
                  <a:gd name="T2" fmla="*/ 6561 h 2"/>
                  <a:gd name="T3" fmla="*/ 0 h 2"/>
                  <a:gd name="T4" fmla="*/ 0 h 2"/>
                  <a:gd name="T5" fmla="*/ 13122 h 2"/>
                  <a:gd name="T6" fmla="*/ 13122 h 2"/>
                  <a:gd name="T7" fmla="*/ 13122 h 2"/>
                  <a:gd name="T8" fmla="*/ 13122 h 2"/>
                  <a:gd name="T9" fmla="*/ 13122 h 2"/>
                  <a:gd name="T10" fmla="*/ 13122 h 2"/>
                  <a:gd name="T11" fmla="*/ 13122 h 2"/>
                  <a:gd name="T12" fmla="*/ 13122 h 2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h 2"/>
                  <a:gd name="T27" fmla="*/ 2 h 2"/>
                </a:gdLst>
                <a:ahLst/>
                <a:cxnLst>
                  <a:cxn ang="T13">
                    <a:pos x="0" y="T0"/>
                  </a:cxn>
                  <a:cxn ang="T14">
                    <a:pos x="0" y="T1"/>
                  </a:cxn>
                  <a:cxn ang="T15">
                    <a:pos x="0" y="T2"/>
                  </a:cxn>
                  <a:cxn ang="T16">
                    <a:pos x="0" y="T3"/>
                  </a:cxn>
                  <a:cxn ang="T17">
                    <a:pos x="0" y="T4"/>
                  </a:cxn>
                  <a:cxn ang="T18">
                    <a:pos x="0" y="T5"/>
                  </a:cxn>
                  <a:cxn ang="T19">
                    <a:pos x="0" y="T6"/>
                  </a:cxn>
                  <a:cxn ang="T20">
                    <a:pos x="0" y="T7"/>
                  </a:cxn>
                  <a:cxn ang="T21">
                    <a:pos x="0" y="T8"/>
                  </a:cxn>
                  <a:cxn ang="T22">
                    <a:pos x="0" y="T9"/>
                  </a:cxn>
                  <a:cxn ang="T23">
                    <a:pos x="0" y="T10"/>
                  </a:cxn>
                  <a:cxn ang="T24">
                    <a:pos x="0" y="T11"/>
                  </a:cxn>
                  <a:cxn ang="T25">
                    <a:pos x="0" y="T12"/>
                  </a:cxn>
                </a:cxnLst>
                <a:rect l="0" t="T26" r="0" b="T27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38" name="Freeform 475"/>
              <p:cNvSpPr>
                <a:spLocks/>
              </p:cNvSpPr>
              <p:nvPr/>
            </p:nvSpPr>
            <p:spPr bwMode="auto">
              <a:xfrm>
                <a:off x="4434" y="23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39" name="Freeform 476"/>
              <p:cNvSpPr>
                <a:spLocks/>
              </p:cNvSpPr>
              <p:nvPr/>
            </p:nvSpPr>
            <p:spPr bwMode="auto">
              <a:xfrm>
                <a:off x="4411" y="214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40" name="Freeform 477"/>
              <p:cNvSpPr>
                <a:spLocks/>
              </p:cNvSpPr>
              <p:nvPr/>
            </p:nvSpPr>
            <p:spPr bwMode="auto">
              <a:xfrm>
                <a:off x="4413" y="216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41" name="Freeform 478"/>
              <p:cNvSpPr>
                <a:spLocks/>
              </p:cNvSpPr>
              <p:nvPr/>
            </p:nvSpPr>
            <p:spPr bwMode="auto">
              <a:xfrm>
                <a:off x="4402" y="210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42" name="Freeform 479"/>
              <p:cNvSpPr>
                <a:spLocks/>
              </p:cNvSpPr>
              <p:nvPr/>
            </p:nvSpPr>
            <p:spPr bwMode="auto">
              <a:xfrm>
                <a:off x="4402" y="210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43" name="Freeform 480"/>
              <p:cNvSpPr>
                <a:spLocks/>
              </p:cNvSpPr>
              <p:nvPr/>
            </p:nvSpPr>
            <p:spPr bwMode="auto">
              <a:xfrm>
                <a:off x="4402" y="210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44" name="Freeform 481"/>
              <p:cNvSpPr>
                <a:spLocks/>
              </p:cNvSpPr>
              <p:nvPr/>
            </p:nvSpPr>
            <p:spPr bwMode="auto">
              <a:xfrm>
                <a:off x="4405" y="21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45" name="Line 482"/>
              <p:cNvSpPr>
                <a:spLocks noChangeShapeType="1"/>
              </p:cNvSpPr>
              <p:nvPr/>
            </p:nvSpPr>
            <p:spPr bwMode="auto">
              <a:xfrm>
                <a:off x="4405" y="212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46" name="Freeform 483"/>
              <p:cNvSpPr>
                <a:spLocks/>
              </p:cNvSpPr>
              <p:nvPr/>
            </p:nvSpPr>
            <p:spPr bwMode="auto">
              <a:xfrm>
                <a:off x="4408" y="212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47" name="Freeform 484"/>
              <p:cNvSpPr>
                <a:spLocks/>
              </p:cNvSpPr>
              <p:nvPr/>
            </p:nvSpPr>
            <p:spPr bwMode="auto">
              <a:xfrm>
                <a:off x="4408" y="212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6561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48" name="Freeform 485"/>
              <p:cNvSpPr>
                <a:spLocks/>
              </p:cNvSpPr>
              <p:nvPr/>
            </p:nvSpPr>
            <p:spPr bwMode="auto">
              <a:xfrm>
                <a:off x="4408" y="213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49" name="Rectangle 486"/>
              <p:cNvSpPr>
                <a:spLocks noChangeArrowheads="1"/>
              </p:cNvSpPr>
              <p:nvPr/>
            </p:nvSpPr>
            <p:spPr bwMode="auto">
              <a:xfrm>
                <a:off x="4408" y="2133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50" name="Freeform 487"/>
              <p:cNvSpPr>
                <a:spLocks/>
              </p:cNvSpPr>
              <p:nvPr/>
            </p:nvSpPr>
            <p:spPr bwMode="auto">
              <a:xfrm>
                <a:off x="4408" y="2136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51" name="Line 488"/>
              <p:cNvSpPr>
                <a:spLocks noChangeShapeType="1"/>
              </p:cNvSpPr>
              <p:nvPr/>
            </p:nvSpPr>
            <p:spPr bwMode="auto">
              <a:xfrm>
                <a:off x="4408" y="213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52" name="Line 489"/>
              <p:cNvSpPr>
                <a:spLocks noChangeShapeType="1"/>
              </p:cNvSpPr>
              <p:nvPr/>
            </p:nvSpPr>
            <p:spPr bwMode="auto">
              <a:xfrm>
                <a:off x="4408" y="21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53" name="Freeform 490"/>
              <p:cNvSpPr>
                <a:spLocks/>
              </p:cNvSpPr>
              <p:nvPr/>
            </p:nvSpPr>
            <p:spPr bwMode="auto">
              <a:xfrm>
                <a:off x="4411" y="214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54" name="Freeform 491"/>
              <p:cNvSpPr>
                <a:spLocks/>
              </p:cNvSpPr>
              <p:nvPr/>
            </p:nvSpPr>
            <p:spPr bwMode="auto">
              <a:xfrm>
                <a:off x="4411" y="2716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55" name="Line 492"/>
              <p:cNvSpPr>
                <a:spLocks noChangeShapeType="1"/>
              </p:cNvSpPr>
              <p:nvPr/>
            </p:nvSpPr>
            <p:spPr bwMode="auto">
              <a:xfrm>
                <a:off x="4416" y="22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56" name="Freeform 493"/>
              <p:cNvSpPr>
                <a:spLocks/>
              </p:cNvSpPr>
              <p:nvPr/>
            </p:nvSpPr>
            <p:spPr bwMode="auto">
              <a:xfrm>
                <a:off x="4416" y="225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57" name="Line 494"/>
              <p:cNvSpPr>
                <a:spLocks noChangeShapeType="1"/>
              </p:cNvSpPr>
              <p:nvPr/>
            </p:nvSpPr>
            <p:spPr bwMode="auto">
              <a:xfrm>
                <a:off x="4416" y="22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58" name="Freeform 495"/>
              <p:cNvSpPr>
                <a:spLocks/>
              </p:cNvSpPr>
              <p:nvPr/>
            </p:nvSpPr>
            <p:spPr bwMode="auto">
              <a:xfrm>
                <a:off x="4416" y="225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59" name="Line 496"/>
              <p:cNvSpPr>
                <a:spLocks noChangeShapeType="1"/>
              </p:cNvSpPr>
              <p:nvPr/>
            </p:nvSpPr>
            <p:spPr bwMode="auto">
              <a:xfrm>
                <a:off x="4416" y="22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60" name="Line 497"/>
              <p:cNvSpPr>
                <a:spLocks noChangeShapeType="1"/>
              </p:cNvSpPr>
              <p:nvPr/>
            </p:nvSpPr>
            <p:spPr bwMode="auto">
              <a:xfrm>
                <a:off x="4428" y="22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61" name="Line 498"/>
              <p:cNvSpPr>
                <a:spLocks noChangeShapeType="1"/>
              </p:cNvSpPr>
              <p:nvPr/>
            </p:nvSpPr>
            <p:spPr bwMode="auto">
              <a:xfrm>
                <a:off x="4428" y="22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62" name="Line 499"/>
              <p:cNvSpPr>
                <a:spLocks noChangeShapeType="1"/>
              </p:cNvSpPr>
              <p:nvPr/>
            </p:nvSpPr>
            <p:spPr bwMode="auto">
              <a:xfrm>
                <a:off x="4425" y="23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63" name="Line 500"/>
              <p:cNvSpPr>
                <a:spLocks noChangeShapeType="1"/>
              </p:cNvSpPr>
              <p:nvPr/>
            </p:nvSpPr>
            <p:spPr bwMode="auto">
              <a:xfrm>
                <a:off x="4434" y="23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64" name="Freeform 501"/>
              <p:cNvSpPr>
                <a:spLocks/>
              </p:cNvSpPr>
              <p:nvPr/>
            </p:nvSpPr>
            <p:spPr bwMode="auto">
              <a:xfrm>
                <a:off x="4428" y="234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65" name="Line 502"/>
              <p:cNvSpPr>
                <a:spLocks noChangeShapeType="1"/>
              </p:cNvSpPr>
              <p:nvPr/>
            </p:nvSpPr>
            <p:spPr bwMode="auto">
              <a:xfrm>
                <a:off x="4428" y="23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66" name="Line 503"/>
              <p:cNvSpPr>
                <a:spLocks noChangeShapeType="1"/>
              </p:cNvSpPr>
              <p:nvPr/>
            </p:nvSpPr>
            <p:spPr bwMode="auto">
              <a:xfrm>
                <a:off x="4434" y="23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67" name="Line 504"/>
              <p:cNvSpPr>
                <a:spLocks noChangeShapeType="1"/>
              </p:cNvSpPr>
              <p:nvPr/>
            </p:nvSpPr>
            <p:spPr bwMode="auto">
              <a:xfrm>
                <a:off x="4428" y="23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68" name="Freeform 505"/>
              <p:cNvSpPr>
                <a:spLocks/>
              </p:cNvSpPr>
              <p:nvPr/>
            </p:nvSpPr>
            <p:spPr bwMode="auto">
              <a:xfrm>
                <a:off x="4434" y="2347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69" name="Freeform 506"/>
              <p:cNvSpPr>
                <a:spLocks/>
              </p:cNvSpPr>
              <p:nvPr/>
            </p:nvSpPr>
            <p:spPr bwMode="auto">
              <a:xfrm>
                <a:off x="4434" y="235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70" name="Line 507"/>
              <p:cNvSpPr>
                <a:spLocks noChangeShapeType="1"/>
              </p:cNvSpPr>
              <p:nvPr/>
            </p:nvSpPr>
            <p:spPr bwMode="auto">
              <a:xfrm>
                <a:off x="4434" y="23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71" name="Freeform 508"/>
              <p:cNvSpPr>
                <a:spLocks/>
              </p:cNvSpPr>
              <p:nvPr/>
            </p:nvSpPr>
            <p:spPr bwMode="auto">
              <a:xfrm>
                <a:off x="4434" y="23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72" name="Freeform 509"/>
              <p:cNvSpPr>
                <a:spLocks/>
              </p:cNvSpPr>
              <p:nvPr/>
            </p:nvSpPr>
            <p:spPr bwMode="auto">
              <a:xfrm>
                <a:off x="4434" y="23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73" name="Line 510"/>
              <p:cNvSpPr>
                <a:spLocks noChangeShapeType="1"/>
              </p:cNvSpPr>
              <p:nvPr/>
            </p:nvSpPr>
            <p:spPr bwMode="auto">
              <a:xfrm>
                <a:off x="4434" y="23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74" name="Line 511"/>
              <p:cNvSpPr>
                <a:spLocks noChangeShapeType="1"/>
              </p:cNvSpPr>
              <p:nvPr/>
            </p:nvSpPr>
            <p:spPr bwMode="auto">
              <a:xfrm>
                <a:off x="4434" y="23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75" name="Line 512"/>
              <p:cNvSpPr>
                <a:spLocks noChangeShapeType="1"/>
              </p:cNvSpPr>
              <p:nvPr/>
            </p:nvSpPr>
            <p:spPr bwMode="auto">
              <a:xfrm>
                <a:off x="4434" y="23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76" name="Freeform 513"/>
              <p:cNvSpPr>
                <a:spLocks/>
              </p:cNvSpPr>
              <p:nvPr/>
            </p:nvSpPr>
            <p:spPr bwMode="auto">
              <a:xfrm>
                <a:off x="4434" y="23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77" name="Line 514"/>
              <p:cNvSpPr>
                <a:spLocks noChangeShapeType="1"/>
              </p:cNvSpPr>
              <p:nvPr/>
            </p:nvSpPr>
            <p:spPr bwMode="auto">
              <a:xfrm>
                <a:off x="4434" y="23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78" name="Line 515"/>
              <p:cNvSpPr>
                <a:spLocks noChangeShapeType="1"/>
              </p:cNvSpPr>
              <p:nvPr/>
            </p:nvSpPr>
            <p:spPr bwMode="auto">
              <a:xfrm>
                <a:off x="4425" y="22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79" name="Line 516"/>
              <p:cNvSpPr>
                <a:spLocks noChangeShapeType="1"/>
              </p:cNvSpPr>
              <p:nvPr/>
            </p:nvSpPr>
            <p:spPr bwMode="auto">
              <a:xfrm>
                <a:off x="4425" y="225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80" name="Line 517"/>
              <p:cNvSpPr>
                <a:spLocks noChangeShapeType="1"/>
              </p:cNvSpPr>
              <p:nvPr/>
            </p:nvSpPr>
            <p:spPr bwMode="auto">
              <a:xfrm>
                <a:off x="4425" y="22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81" name="Line 518"/>
              <p:cNvSpPr>
                <a:spLocks noChangeShapeType="1"/>
              </p:cNvSpPr>
              <p:nvPr/>
            </p:nvSpPr>
            <p:spPr bwMode="auto">
              <a:xfrm>
                <a:off x="4419" y="225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82" name="Freeform 519"/>
              <p:cNvSpPr>
                <a:spLocks/>
              </p:cNvSpPr>
              <p:nvPr/>
            </p:nvSpPr>
            <p:spPr bwMode="auto">
              <a:xfrm>
                <a:off x="4425" y="2262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83" name="Line 520"/>
              <p:cNvSpPr>
                <a:spLocks noChangeShapeType="1"/>
              </p:cNvSpPr>
              <p:nvPr/>
            </p:nvSpPr>
            <p:spPr bwMode="auto">
              <a:xfrm>
                <a:off x="4419" y="22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84" name="Line 521"/>
              <p:cNvSpPr>
                <a:spLocks noChangeShapeType="1"/>
              </p:cNvSpPr>
              <p:nvPr/>
            </p:nvSpPr>
            <p:spPr bwMode="auto">
              <a:xfrm>
                <a:off x="4425" y="22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85" name="Line 522"/>
              <p:cNvSpPr>
                <a:spLocks noChangeShapeType="1"/>
              </p:cNvSpPr>
              <p:nvPr/>
            </p:nvSpPr>
            <p:spPr bwMode="auto">
              <a:xfrm>
                <a:off x="4419" y="22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86" name="Line 523"/>
              <p:cNvSpPr>
                <a:spLocks noChangeShapeType="1"/>
              </p:cNvSpPr>
              <p:nvPr/>
            </p:nvSpPr>
            <p:spPr bwMode="auto">
              <a:xfrm>
                <a:off x="4425" y="22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87" name="Line 524"/>
              <p:cNvSpPr>
                <a:spLocks noChangeShapeType="1"/>
              </p:cNvSpPr>
              <p:nvPr/>
            </p:nvSpPr>
            <p:spPr bwMode="auto">
              <a:xfrm>
                <a:off x="4428" y="22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88" name="Freeform 525"/>
              <p:cNvSpPr>
                <a:spLocks/>
              </p:cNvSpPr>
              <p:nvPr/>
            </p:nvSpPr>
            <p:spPr bwMode="auto">
              <a:xfrm>
                <a:off x="4419" y="2270"/>
                <a:ext cx="0" cy="6"/>
              </a:xfrm>
              <a:custGeom>
                <a:avLst/>
                <a:gdLst>
                  <a:gd name="T0" fmla="*/ 13122 h 2"/>
                  <a:gd name="T1" fmla="*/ 0 h 2"/>
                  <a:gd name="T2" fmla="*/ 13122 h 2"/>
                  <a:gd name="T3" fmla="*/ 13122 h 2"/>
                  <a:gd name="T4" fmla="*/ 13122 h 2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2"/>
                  <a:gd name="T11" fmla="*/ 2 h 2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89" name="Freeform 526"/>
              <p:cNvSpPr>
                <a:spLocks/>
              </p:cNvSpPr>
              <p:nvPr/>
            </p:nvSpPr>
            <p:spPr bwMode="auto">
              <a:xfrm>
                <a:off x="4422" y="22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90" name="Line 527"/>
              <p:cNvSpPr>
                <a:spLocks noChangeShapeType="1"/>
              </p:cNvSpPr>
              <p:nvPr/>
            </p:nvSpPr>
            <p:spPr bwMode="auto">
              <a:xfrm>
                <a:off x="4419" y="22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91" name="Line 528"/>
              <p:cNvSpPr>
                <a:spLocks noChangeShapeType="1"/>
              </p:cNvSpPr>
              <p:nvPr/>
            </p:nvSpPr>
            <p:spPr bwMode="auto">
              <a:xfrm>
                <a:off x="4428" y="22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92" name="Freeform 529"/>
              <p:cNvSpPr>
                <a:spLocks/>
              </p:cNvSpPr>
              <p:nvPr/>
            </p:nvSpPr>
            <p:spPr bwMode="auto">
              <a:xfrm>
                <a:off x="4416" y="2238"/>
                <a:ext cx="21" cy="153"/>
              </a:xfrm>
              <a:custGeom>
                <a:avLst/>
                <a:gdLst>
                  <a:gd name="T0" fmla="*/ 0 w 7"/>
                  <a:gd name="T1" fmla="*/ 0 h 52"/>
                  <a:gd name="T2" fmla="*/ 6561 w 7"/>
                  <a:gd name="T3" fmla="*/ 11696 h 52"/>
                  <a:gd name="T4" fmla="*/ 6561 w 7"/>
                  <a:gd name="T5" fmla="*/ 28482 h 52"/>
                  <a:gd name="T6" fmla="*/ 13122 w 7"/>
                  <a:gd name="T7" fmla="*/ 55171 h 52"/>
                  <a:gd name="T8" fmla="*/ 13122 w 7"/>
                  <a:gd name="T9" fmla="*/ 40168 h 52"/>
                  <a:gd name="T10" fmla="*/ 19683 w 7"/>
                  <a:gd name="T11" fmla="*/ 40168 h 52"/>
                  <a:gd name="T12" fmla="*/ 19683 w 7"/>
                  <a:gd name="T13" fmla="*/ 28482 h 52"/>
                  <a:gd name="T14" fmla="*/ 26244 w 7"/>
                  <a:gd name="T15" fmla="*/ 61085 h 52"/>
                  <a:gd name="T16" fmla="*/ 26244 w 7"/>
                  <a:gd name="T17" fmla="*/ 89558 h 52"/>
                  <a:gd name="T18" fmla="*/ 32805 w 7"/>
                  <a:gd name="T19" fmla="*/ 129650 h 52"/>
                  <a:gd name="T20" fmla="*/ 32805 w 7"/>
                  <a:gd name="T21" fmla="*/ 162330 h 52"/>
                  <a:gd name="T22" fmla="*/ 39366 w 7"/>
                  <a:gd name="T23" fmla="*/ 208207 h 52"/>
                  <a:gd name="T24" fmla="*/ 39366 w 7"/>
                  <a:gd name="T25" fmla="*/ 225148 h 52"/>
                  <a:gd name="T26" fmla="*/ 39366 w 7"/>
                  <a:gd name="T27" fmla="*/ 257602 h 52"/>
                  <a:gd name="T28" fmla="*/ 45927 w 7"/>
                  <a:gd name="T29" fmla="*/ 286234 h 52"/>
                  <a:gd name="T30" fmla="*/ 39366 w 7"/>
                  <a:gd name="T31" fmla="*/ 275203 h 52"/>
                  <a:gd name="T32" fmla="*/ 39366 w 7"/>
                  <a:gd name="T33" fmla="*/ 280985 h 52"/>
                  <a:gd name="T34" fmla="*/ 39366 w 7"/>
                  <a:gd name="T35" fmla="*/ 291989 h 52"/>
                  <a:gd name="T36" fmla="*/ 39366 w 7"/>
                  <a:gd name="T37" fmla="*/ 257602 h 52"/>
                  <a:gd name="T38" fmla="*/ 32805 w 7"/>
                  <a:gd name="T39" fmla="*/ 242599 h 52"/>
                  <a:gd name="T40" fmla="*/ 32805 w 7"/>
                  <a:gd name="T41" fmla="*/ 225148 h 52"/>
                  <a:gd name="T42" fmla="*/ 26244 w 7"/>
                  <a:gd name="T43" fmla="*/ 208207 h 52"/>
                  <a:gd name="T44" fmla="*/ 26244 w 7"/>
                  <a:gd name="T45" fmla="*/ 179731 h 52"/>
                  <a:gd name="T46" fmla="*/ 19683 w 7"/>
                  <a:gd name="T47" fmla="*/ 150643 h 52"/>
                  <a:gd name="T48" fmla="*/ 19683 w 7"/>
                  <a:gd name="T49" fmla="*/ 129650 h 52"/>
                  <a:gd name="T50" fmla="*/ 19683 w 7"/>
                  <a:gd name="T51" fmla="*/ 112864 h 52"/>
                  <a:gd name="T52" fmla="*/ 13122 w 7"/>
                  <a:gd name="T53" fmla="*/ 95498 h 52"/>
                  <a:gd name="T54" fmla="*/ 13122 w 7"/>
                  <a:gd name="T55" fmla="*/ 78477 h 52"/>
                  <a:gd name="T56" fmla="*/ 6561 w 7"/>
                  <a:gd name="T57" fmla="*/ 55171 h 52"/>
                  <a:gd name="T58" fmla="*/ 0 w 7"/>
                  <a:gd name="T59" fmla="*/ 11696 h 52"/>
                  <a:gd name="T60" fmla="*/ 0 w 7"/>
                  <a:gd name="T61" fmla="*/ 11696 h 52"/>
                  <a:gd name="T62" fmla="*/ 0 w 7"/>
                  <a:gd name="T63" fmla="*/ 11696 h 52"/>
                  <a:gd name="T64" fmla="*/ 0 w 7"/>
                  <a:gd name="T65" fmla="*/ 11696 h 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"/>
                  <a:gd name="T100" fmla="*/ 0 h 52"/>
                  <a:gd name="T101" fmla="*/ 7 w 7"/>
                  <a:gd name="T102" fmla="*/ 52 h 5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" h="52">
                    <a:moveTo>
                      <a:pt x="0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4" y="16"/>
                    </a:lnTo>
                    <a:lnTo>
                      <a:pt x="4" y="19"/>
                    </a:lnTo>
                    <a:lnTo>
                      <a:pt x="5" y="23"/>
                    </a:lnTo>
                    <a:lnTo>
                      <a:pt x="5" y="26"/>
                    </a:lnTo>
                    <a:lnTo>
                      <a:pt x="5" y="29"/>
                    </a:lnTo>
                    <a:lnTo>
                      <a:pt x="6" y="31"/>
                    </a:lnTo>
                    <a:lnTo>
                      <a:pt x="6" y="37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6" y="43"/>
                    </a:lnTo>
                    <a:lnTo>
                      <a:pt x="6" y="46"/>
                    </a:lnTo>
                    <a:lnTo>
                      <a:pt x="7" y="49"/>
                    </a:lnTo>
                    <a:lnTo>
                      <a:pt x="7" y="51"/>
                    </a:lnTo>
                    <a:lnTo>
                      <a:pt x="7" y="50"/>
                    </a:lnTo>
                    <a:lnTo>
                      <a:pt x="6" y="49"/>
                    </a:lnTo>
                    <a:lnTo>
                      <a:pt x="6" y="50"/>
                    </a:lnTo>
                    <a:lnTo>
                      <a:pt x="6" y="52"/>
                    </a:lnTo>
                    <a:lnTo>
                      <a:pt x="6" y="49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5" y="43"/>
                    </a:lnTo>
                    <a:lnTo>
                      <a:pt x="5" y="41"/>
                    </a:lnTo>
                    <a:lnTo>
                      <a:pt x="5" y="40"/>
                    </a:lnTo>
                    <a:lnTo>
                      <a:pt x="4" y="38"/>
                    </a:lnTo>
                    <a:lnTo>
                      <a:pt x="4" y="37"/>
                    </a:lnTo>
                    <a:lnTo>
                      <a:pt x="4" y="35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3" y="27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3" y="20"/>
                    </a:lnTo>
                    <a:lnTo>
                      <a:pt x="3" y="18"/>
                    </a:lnTo>
                    <a:lnTo>
                      <a:pt x="2" y="17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93" name="Line 530"/>
              <p:cNvSpPr>
                <a:spLocks noChangeShapeType="1"/>
              </p:cNvSpPr>
              <p:nvPr/>
            </p:nvSpPr>
            <p:spPr bwMode="auto">
              <a:xfrm>
                <a:off x="4416" y="22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94" name="Freeform 531"/>
              <p:cNvSpPr>
                <a:spLocks/>
              </p:cNvSpPr>
              <p:nvPr/>
            </p:nvSpPr>
            <p:spPr bwMode="auto">
              <a:xfrm>
                <a:off x="4235" y="2136"/>
                <a:ext cx="35" cy="114"/>
              </a:xfrm>
              <a:custGeom>
                <a:avLst/>
                <a:gdLst>
                  <a:gd name="T0" fmla="*/ 5504 w 12"/>
                  <a:gd name="T1" fmla="*/ 0 h 39"/>
                  <a:gd name="T2" fmla="*/ 11212 w 12"/>
                  <a:gd name="T3" fmla="*/ 5545 h 39"/>
                  <a:gd name="T4" fmla="*/ 26994 w 12"/>
                  <a:gd name="T5" fmla="*/ 27521 h 39"/>
                  <a:gd name="T6" fmla="*/ 32702 w 12"/>
                  <a:gd name="T7" fmla="*/ 47377 h 39"/>
                  <a:gd name="T8" fmla="*/ 35680 w 12"/>
                  <a:gd name="T9" fmla="*/ 52925 h 39"/>
                  <a:gd name="T10" fmla="*/ 41192 w 12"/>
                  <a:gd name="T11" fmla="*/ 63589 h 39"/>
                  <a:gd name="T12" fmla="*/ 41192 w 12"/>
                  <a:gd name="T13" fmla="*/ 63589 h 39"/>
                  <a:gd name="T14" fmla="*/ 41192 w 12"/>
                  <a:gd name="T15" fmla="*/ 69134 h 39"/>
                  <a:gd name="T16" fmla="*/ 41192 w 12"/>
                  <a:gd name="T17" fmla="*/ 69134 h 39"/>
                  <a:gd name="T18" fmla="*/ 46821 w 12"/>
                  <a:gd name="T19" fmla="*/ 80446 h 39"/>
                  <a:gd name="T20" fmla="*/ 52325 w 12"/>
                  <a:gd name="T21" fmla="*/ 102200 h 39"/>
                  <a:gd name="T22" fmla="*/ 57167 w 12"/>
                  <a:gd name="T23" fmla="*/ 110966 h 39"/>
                  <a:gd name="T24" fmla="*/ 62679 w 12"/>
                  <a:gd name="T25" fmla="*/ 127823 h 39"/>
                  <a:gd name="T26" fmla="*/ 62679 w 12"/>
                  <a:gd name="T27" fmla="*/ 144032 h 39"/>
                  <a:gd name="T28" fmla="*/ 62679 w 12"/>
                  <a:gd name="T29" fmla="*/ 154704 h 39"/>
                  <a:gd name="T30" fmla="*/ 62679 w 12"/>
                  <a:gd name="T31" fmla="*/ 160240 h 39"/>
                  <a:gd name="T32" fmla="*/ 62679 w 12"/>
                  <a:gd name="T33" fmla="*/ 175203 h 39"/>
                  <a:gd name="T34" fmla="*/ 62679 w 12"/>
                  <a:gd name="T35" fmla="*/ 180330 h 39"/>
                  <a:gd name="T36" fmla="*/ 57167 w 12"/>
                  <a:gd name="T37" fmla="*/ 191412 h 39"/>
                  <a:gd name="T38" fmla="*/ 52325 w 12"/>
                  <a:gd name="T39" fmla="*/ 197188 h 39"/>
                  <a:gd name="T40" fmla="*/ 46821 w 12"/>
                  <a:gd name="T41" fmla="*/ 197188 h 39"/>
                  <a:gd name="T42" fmla="*/ 41192 w 12"/>
                  <a:gd name="T43" fmla="*/ 207629 h 39"/>
                  <a:gd name="T44" fmla="*/ 35680 w 12"/>
                  <a:gd name="T45" fmla="*/ 202084 h 39"/>
                  <a:gd name="T46" fmla="*/ 32702 w 12"/>
                  <a:gd name="T47" fmla="*/ 197188 h 39"/>
                  <a:gd name="T48" fmla="*/ 26994 w 12"/>
                  <a:gd name="T49" fmla="*/ 180330 h 39"/>
                  <a:gd name="T50" fmla="*/ 21490 w 12"/>
                  <a:gd name="T51" fmla="*/ 166016 h 39"/>
                  <a:gd name="T52" fmla="*/ 16053 w 12"/>
                  <a:gd name="T53" fmla="*/ 132950 h 39"/>
                  <a:gd name="T54" fmla="*/ 11212 w 12"/>
                  <a:gd name="T55" fmla="*/ 110966 h 39"/>
                  <a:gd name="T56" fmla="*/ 5504 w 12"/>
                  <a:gd name="T57" fmla="*/ 85342 h 39"/>
                  <a:gd name="T58" fmla="*/ 5504 w 12"/>
                  <a:gd name="T59" fmla="*/ 80446 h 39"/>
                  <a:gd name="T60" fmla="*/ 11212 w 12"/>
                  <a:gd name="T61" fmla="*/ 85342 h 39"/>
                  <a:gd name="T62" fmla="*/ 11212 w 12"/>
                  <a:gd name="T63" fmla="*/ 96654 h 39"/>
                  <a:gd name="T64" fmla="*/ 11212 w 12"/>
                  <a:gd name="T65" fmla="*/ 85342 h 39"/>
                  <a:gd name="T66" fmla="*/ 11212 w 12"/>
                  <a:gd name="T67" fmla="*/ 80446 h 39"/>
                  <a:gd name="T68" fmla="*/ 11212 w 12"/>
                  <a:gd name="T69" fmla="*/ 63589 h 39"/>
                  <a:gd name="T70" fmla="*/ 11212 w 12"/>
                  <a:gd name="T71" fmla="*/ 52925 h 39"/>
                  <a:gd name="T72" fmla="*/ 5504 w 12"/>
                  <a:gd name="T73" fmla="*/ 41832 h 39"/>
                  <a:gd name="T74" fmla="*/ 11212 w 12"/>
                  <a:gd name="T75" fmla="*/ 33066 h 39"/>
                  <a:gd name="T76" fmla="*/ 11212 w 12"/>
                  <a:gd name="T77" fmla="*/ 21754 h 39"/>
                  <a:gd name="T78" fmla="*/ 5504 w 12"/>
                  <a:gd name="T79" fmla="*/ 5545 h 39"/>
                  <a:gd name="T80" fmla="*/ 0 w 12"/>
                  <a:gd name="T81" fmla="*/ 0 h 39"/>
                  <a:gd name="T82" fmla="*/ 5504 w 12"/>
                  <a:gd name="T83" fmla="*/ 0 h 3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2"/>
                  <a:gd name="T127" fmla="*/ 0 h 39"/>
                  <a:gd name="T128" fmla="*/ 12 w 12"/>
                  <a:gd name="T129" fmla="*/ 39 h 3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2" h="39">
                    <a:moveTo>
                      <a:pt x="1" y="0"/>
                    </a:moveTo>
                    <a:lnTo>
                      <a:pt x="2" y="1"/>
                    </a:lnTo>
                    <a:lnTo>
                      <a:pt x="5" y="5"/>
                    </a:lnTo>
                    <a:lnTo>
                      <a:pt x="6" y="9"/>
                    </a:lnTo>
                    <a:lnTo>
                      <a:pt x="7" y="10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9" y="15"/>
                    </a:lnTo>
                    <a:lnTo>
                      <a:pt x="10" y="19"/>
                    </a:lnTo>
                    <a:lnTo>
                      <a:pt x="11" y="21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2" y="29"/>
                    </a:lnTo>
                    <a:lnTo>
                      <a:pt x="12" y="30"/>
                    </a:lnTo>
                    <a:lnTo>
                      <a:pt x="12" y="33"/>
                    </a:lnTo>
                    <a:lnTo>
                      <a:pt x="12" y="34"/>
                    </a:lnTo>
                    <a:lnTo>
                      <a:pt x="11" y="36"/>
                    </a:lnTo>
                    <a:lnTo>
                      <a:pt x="10" y="37"/>
                    </a:lnTo>
                    <a:lnTo>
                      <a:pt x="9" y="37"/>
                    </a:lnTo>
                    <a:lnTo>
                      <a:pt x="8" y="39"/>
                    </a:lnTo>
                    <a:lnTo>
                      <a:pt x="7" y="38"/>
                    </a:lnTo>
                    <a:lnTo>
                      <a:pt x="6" y="37"/>
                    </a:lnTo>
                    <a:lnTo>
                      <a:pt x="5" y="34"/>
                    </a:lnTo>
                    <a:lnTo>
                      <a:pt x="4" y="31"/>
                    </a:lnTo>
                    <a:lnTo>
                      <a:pt x="3" y="25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95" name="Line 532"/>
              <p:cNvSpPr>
                <a:spLocks noChangeShapeType="1"/>
              </p:cNvSpPr>
              <p:nvPr/>
            </p:nvSpPr>
            <p:spPr bwMode="auto">
              <a:xfrm>
                <a:off x="4402" y="21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96" name="Freeform 533"/>
              <p:cNvSpPr>
                <a:spLocks/>
              </p:cNvSpPr>
              <p:nvPr/>
            </p:nvSpPr>
            <p:spPr bwMode="auto">
              <a:xfrm>
                <a:off x="4402" y="21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97" name="Line 534"/>
              <p:cNvSpPr>
                <a:spLocks noChangeShapeType="1"/>
              </p:cNvSpPr>
              <p:nvPr/>
            </p:nvSpPr>
            <p:spPr bwMode="auto">
              <a:xfrm>
                <a:off x="4402" y="215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98" name="Freeform 535"/>
              <p:cNvSpPr>
                <a:spLocks/>
              </p:cNvSpPr>
              <p:nvPr/>
            </p:nvSpPr>
            <p:spPr bwMode="auto">
              <a:xfrm>
                <a:off x="4405" y="215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99" name="Line 536"/>
              <p:cNvSpPr>
                <a:spLocks noChangeShapeType="1"/>
              </p:cNvSpPr>
              <p:nvPr/>
            </p:nvSpPr>
            <p:spPr bwMode="auto">
              <a:xfrm>
                <a:off x="4405" y="215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00" name="Line 537"/>
              <p:cNvSpPr>
                <a:spLocks noChangeShapeType="1"/>
              </p:cNvSpPr>
              <p:nvPr/>
            </p:nvSpPr>
            <p:spPr bwMode="auto">
              <a:xfrm>
                <a:off x="4405" y="21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01" name="Line 538"/>
              <p:cNvSpPr>
                <a:spLocks noChangeShapeType="1"/>
              </p:cNvSpPr>
              <p:nvPr/>
            </p:nvSpPr>
            <p:spPr bwMode="auto">
              <a:xfrm>
                <a:off x="4402" y="21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02" name="Line 539"/>
              <p:cNvSpPr>
                <a:spLocks noChangeShapeType="1"/>
              </p:cNvSpPr>
              <p:nvPr/>
            </p:nvSpPr>
            <p:spPr bwMode="auto">
              <a:xfrm>
                <a:off x="4405" y="21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03" name="Line 540"/>
              <p:cNvSpPr>
                <a:spLocks noChangeShapeType="1"/>
              </p:cNvSpPr>
              <p:nvPr/>
            </p:nvSpPr>
            <p:spPr bwMode="auto">
              <a:xfrm>
                <a:off x="4408" y="21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04" name="Line 541"/>
              <p:cNvSpPr>
                <a:spLocks noChangeShapeType="1"/>
              </p:cNvSpPr>
              <p:nvPr/>
            </p:nvSpPr>
            <p:spPr bwMode="auto">
              <a:xfrm>
                <a:off x="4405" y="21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05" name="Freeform 542"/>
              <p:cNvSpPr>
                <a:spLocks/>
              </p:cNvSpPr>
              <p:nvPr/>
            </p:nvSpPr>
            <p:spPr bwMode="auto">
              <a:xfrm>
                <a:off x="4402" y="217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06" name="Line 543"/>
              <p:cNvSpPr>
                <a:spLocks noChangeShapeType="1"/>
              </p:cNvSpPr>
              <p:nvPr/>
            </p:nvSpPr>
            <p:spPr bwMode="auto">
              <a:xfrm>
                <a:off x="4402" y="21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07" name="Line 544"/>
              <p:cNvSpPr>
                <a:spLocks noChangeShapeType="1"/>
              </p:cNvSpPr>
              <p:nvPr/>
            </p:nvSpPr>
            <p:spPr bwMode="auto">
              <a:xfrm>
                <a:off x="4399" y="21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08" name="Freeform 545"/>
              <p:cNvSpPr>
                <a:spLocks/>
              </p:cNvSpPr>
              <p:nvPr/>
            </p:nvSpPr>
            <p:spPr bwMode="auto">
              <a:xfrm>
                <a:off x="4399" y="21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09" name="Freeform 546"/>
              <p:cNvSpPr>
                <a:spLocks/>
              </p:cNvSpPr>
              <p:nvPr/>
            </p:nvSpPr>
            <p:spPr bwMode="auto">
              <a:xfrm>
                <a:off x="4399" y="218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10" name="Freeform 547"/>
              <p:cNvSpPr>
                <a:spLocks/>
              </p:cNvSpPr>
              <p:nvPr/>
            </p:nvSpPr>
            <p:spPr bwMode="auto">
              <a:xfrm>
                <a:off x="4402" y="218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11" name="Line 548"/>
              <p:cNvSpPr>
                <a:spLocks noChangeShapeType="1"/>
              </p:cNvSpPr>
              <p:nvPr/>
            </p:nvSpPr>
            <p:spPr bwMode="auto">
              <a:xfrm>
                <a:off x="4405" y="21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12" name="Freeform 549"/>
              <p:cNvSpPr>
                <a:spLocks/>
              </p:cNvSpPr>
              <p:nvPr/>
            </p:nvSpPr>
            <p:spPr bwMode="auto">
              <a:xfrm>
                <a:off x="4405" y="21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13" name="Line 550"/>
              <p:cNvSpPr>
                <a:spLocks noChangeShapeType="1"/>
              </p:cNvSpPr>
              <p:nvPr/>
            </p:nvSpPr>
            <p:spPr bwMode="auto">
              <a:xfrm>
                <a:off x="4408" y="21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14" name="Line 551"/>
              <p:cNvSpPr>
                <a:spLocks noChangeShapeType="1"/>
              </p:cNvSpPr>
              <p:nvPr/>
            </p:nvSpPr>
            <p:spPr bwMode="auto">
              <a:xfrm>
                <a:off x="4405" y="21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15" name="Line 552"/>
              <p:cNvSpPr>
                <a:spLocks noChangeShapeType="1"/>
              </p:cNvSpPr>
              <p:nvPr/>
            </p:nvSpPr>
            <p:spPr bwMode="auto">
              <a:xfrm>
                <a:off x="4408" y="21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16" name="Line 553"/>
              <p:cNvSpPr>
                <a:spLocks noChangeShapeType="1"/>
              </p:cNvSpPr>
              <p:nvPr/>
            </p:nvSpPr>
            <p:spPr bwMode="auto">
              <a:xfrm>
                <a:off x="4405" y="21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17" name="Line 554"/>
              <p:cNvSpPr>
                <a:spLocks noChangeShapeType="1"/>
              </p:cNvSpPr>
              <p:nvPr/>
            </p:nvSpPr>
            <p:spPr bwMode="auto">
              <a:xfrm>
                <a:off x="4405" y="21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18" name="Line 555"/>
              <p:cNvSpPr>
                <a:spLocks noChangeShapeType="1"/>
              </p:cNvSpPr>
              <p:nvPr/>
            </p:nvSpPr>
            <p:spPr bwMode="auto">
              <a:xfrm>
                <a:off x="4408" y="21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19" name="Freeform 556"/>
              <p:cNvSpPr>
                <a:spLocks/>
              </p:cNvSpPr>
              <p:nvPr/>
            </p:nvSpPr>
            <p:spPr bwMode="auto">
              <a:xfrm>
                <a:off x="4405" y="2191"/>
                <a:ext cx="3" cy="15"/>
              </a:xfrm>
              <a:custGeom>
                <a:avLst/>
                <a:gdLst>
                  <a:gd name="T0" fmla="*/ 0 w 1"/>
                  <a:gd name="T1" fmla="*/ 13122 h 5"/>
                  <a:gd name="T2" fmla="*/ 0 w 1"/>
                  <a:gd name="T3" fmla="*/ 0 h 5"/>
                  <a:gd name="T4" fmla="*/ 0 w 1"/>
                  <a:gd name="T5" fmla="*/ 13122 h 5"/>
                  <a:gd name="T6" fmla="*/ 6561 w 1"/>
                  <a:gd name="T7" fmla="*/ 13122 h 5"/>
                  <a:gd name="T8" fmla="*/ 6561 w 1"/>
                  <a:gd name="T9" fmla="*/ 19683 h 5"/>
                  <a:gd name="T10" fmla="*/ 6561 w 1"/>
                  <a:gd name="T11" fmla="*/ 32805 h 5"/>
                  <a:gd name="T12" fmla="*/ 6561 w 1"/>
                  <a:gd name="T13" fmla="*/ 19683 h 5"/>
                  <a:gd name="T14" fmla="*/ 0 w 1"/>
                  <a:gd name="T15" fmla="*/ 1312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5"/>
                  <a:gd name="T26" fmla="*/ 1 w 1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5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20" name="Freeform 557"/>
              <p:cNvSpPr>
                <a:spLocks/>
              </p:cNvSpPr>
              <p:nvPr/>
            </p:nvSpPr>
            <p:spPr bwMode="auto">
              <a:xfrm>
                <a:off x="4408" y="2194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21" name="Freeform 558"/>
              <p:cNvSpPr>
                <a:spLocks/>
              </p:cNvSpPr>
              <p:nvPr/>
            </p:nvSpPr>
            <p:spPr bwMode="auto">
              <a:xfrm>
                <a:off x="4408" y="219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22" name="Freeform 559"/>
              <p:cNvSpPr>
                <a:spLocks/>
              </p:cNvSpPr>
              <p:nvPr/>
            </p:nvSpPr>
            <p:spPr bwMode="auto">
              <a:xfrm>
                <a:off x="4408" y="219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6561 h 1"/>
                  <a:gd name="T3" fmla="*/ 0 h 1"/>
                  <a:gd name="T4" fmla="*/ 0 h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1"/>
                  <a:gd name="T13" fmla="*/ 1 h 1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23" name="Freeform 560"/>
              <p:cNvSpPr>
                <a:spLocks/>
              </p:cNvSpPr>
              <p:nvPr/>
            </p:nvSpPr>
            <p:spPr bwMode="auto">
              <a:xfrm>
                <a:off x="4408" y="220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24" name="Line 561"/>
              <p:cNvSpPr>
                <a:spLocks noChangeShapeType="1"/>
              </p:cNvSpPr>
              <p:nvPr/>
            </p:nvSpPr>
            <p:spPr bwMode="auto">
              <a:xfrm>
                <a:off x="4408" y="22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25" name="Line 562"/>
              <p:cNvSpPr>
                <a:spLocks noChangeShapeType="1"/>
              </p:cNvSpPr>
              <p:nvPr/>
            </p:nvSpPr>
            <p:spPr bwMode="auto">
              <a:xfrm>
                <a:off x="4408" y="220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26" name="Line 563"/>
              <p:cNvSpPr>
                <a:spLocks noChangeShapeType="1"/>
              </p:cNvSpPr>
              <p:nvPr/>
            </p:nvSpPr>
            <p:spPr bwMode="auto">
              <a:xfrm>
                <a:off x="4408" y="22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27" name="Line 564"/>
              <p:cNvSpPr>
                <a:spLocks noChangeShapeType="1"/>
              </p:cNvSpPr>
              <p:nvPr/>
            </p:nvSpPr>
            <p:spPr bwMode="auto">
              <a:xfrm>
                <a:off x="4408" y="220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28" name="Line 565"/>
              <p:cNvSpPr>
                <a:spLocks noChangeShapeType="1"/>
              </p:cNvSpPr>
              <p:nvPr/>
            </p:nvSpPr>
            <p:spPr bwMode="auto">
              <a:xfrm>
                <a:off x="4408" y="22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29" name="Freeform 566"/>
              <p:cNvSpPr>
                <a:spLocks/>
              </p:cNvSpPr>
              <p:nvPr/>
            </p:nvSpPr>
            <p:spPr bwMode="auto">
              <a:xfrm>
                <a:off x="4408" y="2203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6561 h 1"/>
                  <a:gd name="T4" fmla="*/ 6561 h 1"/>
                  <a:gd name="T5" fmla="*/ 6561 h 1"/>
                  <a:gd name="T6" fmla="*/ 6561 h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h 1"/>
                  <a:gd name="T17" fmla="*/ 1 h 1"/>
                </a:gdLst>
                <a:ahLst/>
                <a:cxnLst>
                  <a:cxn ang="T8">
                    <a:pos x="0" y="T0"/>
                  </a:cxn>
                  <a:cxn ang="T9">
                    <a:pos x="0" y="T1"/>
                  </a:cxn>
                  <a:cxn ang="T10">
                    <a:pos x="0" y="T2"/>
                  </a:cxn>
                  <a:cxn ang="T11">
                    <a:pos x="0" y="T3"/>
                  </a:cxn>
                  <a:cxn ang="T12">
                    <a:pos x="0" y="T4"/>
                  </a:cxn>
                  <a:cxn ang="T13">
                    <a:pos x="0" y="T5"/>
                  </a:cxn>
                  <a:cxn ang="T14">
                    <a:pos x="0" y="T6"/>
                  </a:cxn>
                  <a:cxn ang="T15">
                    <a:pos x="0" y="T7"/>
                  </a:cxn>
                </a:cxnLst>
                <a:rect l="0" t="T16" r="0" b="T1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30" name="Line 567"/>
              <p:cNvSpPr>
                <a:spLocks noChangeShapeType="1"/>
              </p:cNvSpPr>
              <p:nvPr/>
            </p:nvSpPr>
            <p:spPr bwMode="auto">
              <a:xfrm>
                <a:off x="4411" y="22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31" name="Line 568"/>
              <p:cNvSpPr>
                <a:spLocks noChangeShapeType="1"/>
              </p:cNvSpPr>
              <p:nvPr/>
            </p:nvSpPr>
            <p:spPr bwMode="auto">
              <a:xfrm>
                <a:off x="4408" y="22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32" name="Freeform 569"/>
              <p:cNvSpPr>
                <a:spLocks/>
              </p:cNvSpPr>
              <p:nvPr/>
            </p:nvSpPr>
            <p:spPr bwMode="auto">
              <a:xfrm>
                <a:off x="4411" y="2209"/>
                <a:ext cx="0" cy="6"/>
              </a:xfrm>
              <a:custGeom>
                <a:avLst/>
                <a:gdLst>
                  <a:gd name="T0" fmla="*/ 0 h 2"/>
                  <a:gd name="T1" fmla="*/ 0 h 2"/>
                  <a:gd name="T2" fmla="*/ 13122 h 2"/>
                  <a:gd name="T3" fmla="*/ 0 h 2"/>
                  <a:gd name="T4" fmla="*/ 0 h 2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2"/>
                  <a:gd name="T11" fmla="*/ 2 h 2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33" name="Line 570"/>
              <p:cNvSpPr>
                <a:spLocks noChangeShapeType="1"/>
              </p:cNvSpPr>
              <p:nvPr/>
            </p:nvSpPr>
            <p:spPr bwMode="auto">
              <a:xfrm>
                <a:off x="4408" y="22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34" name="Line 571"/>
              <p:cNvSpPr>
                <a:spLocks noChangeShapeType="1"/>
              </p:cNvSpPr>
              <p:nvPr/>
            </p:nvSpPr>
            <p:spPr bwMode="auto">
              <a:xfrm>
                <a:off x="4411" y="22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35" name="Line 572"/>
              <p:cNvSpPr>
                <a:spLocks noChangeShapeType="1"/>
              </p:cNvSpPr>
              <p:nvPr/>
            </p:nvSpPr>
            <p:spPr bwMode="auto">
              <a:xfrm>
                <a:off x="4411" y="2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36" name="Line 573"/>
              <p:cNvSpPr>
                <a:spLocks noChangeShapeType="1"/>
              </p:cNvSpPr>
              <p:nvPr/>
            </p:nvSpPr>
            <p:spPr bwMode="auto">
              <a:xfrm>
                <a:off x="4408" y="2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37" name="Line 574"/>
              <p:cNvSpPr>
                <a:spLocks noChangeShapeType="1"/>
              </p:cNvSpPr>
              <p:nvPr/>
            </p:nvSpPr>
            <p:spPr bwMode="auto">
              <a:xfrm>
                <a:off x="4408" y="22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38" name="Line 575"/>
              <p:cNvSpPr>
                <a:spLocks noChangeShapeType="1"/>
              </p:cNvSpPr>
              <p:nvPr/>
            </p:nvSpPr>
            <p:spPr bwMode="auto">
              <a:xfrm>
                <a:off x="4411" y="22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39" name="Freeform 576"/>
              <p:cNvSpPr>
                <a:spLocks/>
              </p:cNvSpPr>
              <p:nvPr/>
            </p:nvSpPr>
            <p:spPr bwMode="auto">
              <a:xfrm>
                <a:off x="4411" y="22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40" name="Line 577"/>
              <p:cNvSpPr>
                <a:spLocks noChangeShapeType="1"/>
              </p:cNvSpPr>
              <p:nvPr/>
            </p:nvSpPr>
            <p:spPr bwMode="auto">
              <a:xfrm>
                <a:off x="4413" y="22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41" name="Freeform 578"/>
              <p:cNvSpPr>
                <a:spLocks/>
              </p:cNvSpPr>
              <p:nvPr/>
            </p:nvSpPr>
            <p:spPr bwMode="auto">
              <a:xfrm>
                <a:off x="4411" y="2221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42" name="Line 579"/>
              <p:cNvSpPr>
                <a:spLocks noChangeShapeType="1"/>
              </p:cNvSpPr>
              <p:nvPr/>
            </p:nvSpPr>
            <p:spPr bwMode="auto">
              <a:xfrm>
                <a:off x="4411" y="222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43" name="Line 580"/>
              <p:cNvSpPr>
                <a:spLocks noChangeShapeType="1"/>
              </p:cNvSpPr>
              <p:nvPr/>
            </p:nvSpPr>
            <p:spPr bwMode="auto">
              <a:xfrm>
                <a:off x="4411" y="222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44" name="Freeform 581"/>
              <p:cNvSpPr>
                <a:spLocks/>
              </p:cNvSpPr>
              <p:nvPr/>
            </p:nvSpPr>
            <p:spPr bwMode="auto">
              <a:xfrm>
                <a:off x="4413" y="22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45" name="Freeform 582"/>
              <p:cNvSpPr>
                <a:spLocks/>
              </p:cNvSpPr>
              <p:nvPr/>
            </p:nvSpPr>
            <p:spPr bwMode="auto">
              <a:xfrm>
                <a:off x="4413" y="222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46" name="Line 583"/>
              <p:cNvSpPr>
                <a:spLocks noChangeShapeType="1"/>
              </p:cNvSpPr>
              <p:nvPr/>
            </p:nvSpPr>
            <p:spPr bwMode="auto">
              <a:xfrm>
                <a:off x="4416" y="22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47" name="Line 584"/>
              <p:cNvSpPr>
                <a:spLocks noChangeShapeType="1"/>
              </p:cNvSpPr>
              <p:nvPr/>
            </p:nvSpPr>
            <p:spPr bwMode="auto">
              <a:xfrm>
                <a:off x="4416" y="22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48" name="Line 585"/>
              <p:cNvSpPr>
                <a:spLocks noChangeShapeType="1"/>
              </p:cNvSpPr>
              <p:nvPr/>
            </p:nvSpPr>
            <p:spPr bwMode="auto">
              <a:xfrm>
                <a:off x="4413" y="22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49" name="Freeform 586"/>
              <p:cNvSpPr>
                <a:spLocks/>
              </p:cNvSpPr>
              <p:nvPr/>
            </p:nvSpPr>
            <p:spPr bwMode="auto">
              <a:xfrm>
                <a:off x="4416" y="22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50" name="Freeform 587"/>
              <p:cNvSpPr>
                <a:spLocks/>
              </p:cNvSpPr>
              <p:nvPr/>
            </p:nvSpPr>
            <p:spPr bwMode="auto">
              <a:xfrm>
                <a:off x="4416" y="2238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51" name="Rectangle 588"/>
              <p:cNvSpPr>
                <a:spLocks noChangeArrowheads="1"/>
              </p:cNvSpPr>
              <p:nvPr/>
            </p:nvSpPr>
            <p:spPr bwMode="auto">
              <a:xfrm>
                <a:off x="4416" y="223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52" name="Line 589"/>
              <p:cNvSpPr>
                <a:spLocks noChangeShapeType="1"/>
              </p:cNvSpPr>
              <p:nvPr/>
            </p:nvSpPr>
            <p:spPr bwMode="auto">
              <a:xfrm>
                <a:off x="4416" y="22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53" name="Freeform 590"/>
              <p:cNvSpPr>
                <a:spLocks/>
              </p:cNvSpPr>
              <p:nvPr/>
            </p:nvSpPr>
            <p:spPr bwMode="auto">
              <a:xfrm>
                <a:off x="4413" y="224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54" name="Freeform 591"/>
              <p:cNvSpPr>
                <a:spLocks/>
              </p:cNvSpPr>
              <p:nvPr/>
            </p:nvSpPr>
            <p:spPr bwMode="auto">
              <a:xfrm>
                <a:off x="4416" y="224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55" name="Line 592"/>
              <p:cNvSpPr>
                <a:spLocks noChangeShapeType="1"/>
              </p:cNvSpPr>
              <p:nvPr/>
            </p:nvSpPr>
            <p:spPr bwMode="auto">
              <a:xfrm>
                <a:off x="4413" y="22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56" name="Line 593"/>
              <p:cNvSpPr>
                <a:spLocks noChangeShapeType="1"/>
              </p:cNvSpPr>
              <p:nvPr/>
            </p:nvSpPr>
            <p:spPr bwMode="auto">
              <a:xfrm>
                <a:off x="4416" y="22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57" name="Line 594"/>
              <p:cNvSpPr>
                <a:spLocks noChangeShapeType="1"/>
              </p:cNvSpPr>
              <p:nvPr/>
            </p:nvSpPr>
            <p:spPr bwMode="auto">
              <a:xfrm>
                <a:off x="4396" y="21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58" name="Line 595"/>
              <p:cNvSpPr>
                <a:spLocks noChangeShapeType="1"/>
              </p:cNvSpPr>
              <p:nvPr/>
            </p:nvSpPr>
            <p:spPr bwMode="auto">
              <a:xfrm>
                <a:off x="4396" y="21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59" name="Freeform 596"/>
              <p:cNvSpPr>
                <a:spLocks/>
              </p:cNvSpPr>
              <p:nvPr/>
            </p:nvSpPr>
            <p:spPr bwMode="auto">
              <a:xfrm>
                <a:off x="4399" y="213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60" name="Line 597"/>
              <p:cNvSpPr>
                <a:spLocks noChangeShapeType="1"/>
              </p:cNvSpPr>
              <p:nvPr/>
            </p:nvSpPr>
            <p:spPr bwMode="auto">
              <a:xfrm>
                <a:off x="4399" y="213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61" name="Freeform 598"/>
              <p:cNvSpPr>
                <a:spLocks/>
              </p:cNvSpPr>
              <p:nvPr/>
            </p:nvSpPr>
            <p:spPr bwMode="auto">
              <a:xfrm>
                <a:off x="4419" y="22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62" name="Line 599"/>
              <p:cNvSpPr>
                <a:spLocks noChangeShapeType="1"/>
              </p:cNvSpPr>
              <p:nvPr/>
            </p:nvSpPr>
            <p:spPr bwMode="auto">
              <a:xfrm>
                <a:off x="4425" y="22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63" name="Line 600"/>
              <p:cNvSpPr>
                <a:spLocks noChangeShapeType="1"/>
              </p:cNvSpPr>
              <p:nvPr/>
            </p:nvSpPr>
            <p:spPr bwMode="auto">
              <a:xfrm>
                <a:off x="4387" y="20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64" name="Line 601"/>
              <p:cNvSpPr>
                <a:spLocks noChangeShapeType="1"/>
              </p:cNvSpPr>
              <p:nvPr/>
            </p:nvSpPr>
            <p:spPr bwMode="auto">
              <a:xfrm>
                <a:off x="4390" y="20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65" name="Line 602"/>
              <p:cNvSpPr>
                <a:spLocks noChangeShapeType="1"/>
              </p:cNvSpPr>
              <p:nvPr/>
            </p:nvSpPr>
            <p:spPr bwMode="auto">
              <a:xfrm>
                <a:off x="4390" y="20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66" name="Line 603"/>
              <p:cNvSpPr>
                <a:spLocks noChangeShapeType="1"/>
              </p:cNvSpPr>
              <p:nvPr/>
            </p:nvSpPr>
            <p:spPr bwMode="auto">
              <a:xfrm>
                <a:off x="4390" y="20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67" name="Line 604"/>
              <p:cNvSpPr>
                <a:spLocks noChangeShapeType="1"/>
              </p:cNvSpPr>
              <p:nvPr/>
            </p:nvSpPr>
            <p:spPr bwMode="auto">
              <a:xfrm>
                <a:off x="4393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68" name="Line 605"/>
              <p:cNvSpPr>
                <a:spLocks noChangeShapeType="1"/>
              </p:cNvSpPr>
              <p:nvPr/>
            </p:nvSpPr>
            <p:spPr bwMode="auto">
              <a:xfrm>
                <a:off x="4396" y="20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69" name="Freeform 606"/>
              <p:cNvSpPr>
                <a:spLocks/>
              </p:cNvSpPr>
              <p:nvPr/>
            </p:nvSpPr>
            <p:spPr bwMode="auto">
              <a:xfrm>
                <a:off x="4399" y="2086"/>
                <a:ext cx="0" cy="6"/>
              </a:xfrm>
              <a:custGeom>
                <a:avLst/>
                <a:gdLst>
                  <a:gd name="T0" fmla="*/ 13122 h 2"/>
                  <a:gd name="T1" fmla="*/ 13122 h 2"/>
                  <a:gd name="T2" fmla="*/ 0 h 2"/>
                  <a:gd name="T3" fmla="*/ 0 h 2"/>
                  <a:gd name="T4" fmla="*/ 13122 h 2"/>
                  <a:gd name="T5" fmla="*/ 13122 h 2"/>
                  <a:gd name="T6" fmla="*/ 13122 h 2"/>
                  <a:gd name="T7" fmla="*/ 13122 h 2"/>
                  <a:gd name="T8" fmla="*/ 13122 h 2"/>
                  <a:gd name="T9" fmla="*/ 1312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h 2"/>
                  <a:gd name="T21" fmla="*/ 2 h 2"/>
                </a:gdLst>
                <a:ahLst/>
                <a:cxnLst>
                  <a:cxn ang="T10">
                    <a:pos x="0" y="T0"/>
                  </a:cxn>
                  <a:cxn ang="T11">
                    <a:pos x="0" y="T1"/>
                  </a:cxn>
                  <a:cxn ang="T12">
                    <a:pos x="0" y="T2"/>
                  </a:cxn>
                  <a:cxn ang="T13">
                    <a:pos x="0" y="T3"/>
                  </a:cxn>
                  <a:cxn ang="T14">
                    <a:pos x="0" y="T4"/>
                  </a:cxn>
                  <a:cxn ang="T15">
                    <a:pos x="0" y="T5"/>
                  </a:cxn>
                  <a:cxn ang="T16">
                    <a:pos x="0" y="T6"/>
                  </a:cxn>
                  <a:cxn ang="T17">
                    <a:pos x="0" y="T7"/>
                  </a:cxn>
                  <a:cxn ang="T18">
                    <a:pos x="0" y="T8"/>
                  </a:cxn>
                  <a:cxn ang="T19">
                    <a:pos x="0" y="T9"/>
                  </a:cxn>
                </a:cxnLst>
                <a:rect l="0" t="T20" r="0" b="T21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70" name="Rectangle 607"/>
              <p:cNvSpPr>
                <a:spLocks noChangeArrowheads="1"/>
              </p:cNvSpPr>
              <p:nvPr/>
            </p:nvSpPr>
            <p:spPr bwMode="auto">
              <a:xfrm>
                <a:off x="4399" y="209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71" name="Freeform 608"/>
              <p:cNvSpPr>
                <a:spLocks/>
              </p:cNvSpPr>
              <p:nvPr/>
            </p:nvSpPr>
            <p:spPr bwMode="auto">
              <a:xfrm>
                <a:off x="4399" y="2098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72" name="Line 609"/>
              <p:cNvSpPr>
                <a:spLocks noChangeShapeType="1"/>
              </p:cNvSpPr>
              <p:nvPr/>
            </p:nvSpPr>
            <p:spPr bwMode="auto">
              <a:xfrm>
                <a:off x="4399" y="20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73" name="Freeform 610"/>
              <p:cNvSpPr>
                <a:spLocks/>
              </p:cNvSpPr>
              <p:nvPr/>
            </p:nvSpPr>
            <p:spPr bwMode="auto">
              <a:xfrm>
                <a:off x="4402" y="2139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74" name="Freeform 611"/>
              <p:cNvSpPr>
                <a:spLocks/>
              </p:cNvSpPr>
              <p:nvPr/>
            </p:nvSpPr>
            <p:spPr bwMode="auto">
              <a:xfrm>
                <a:off x="4402" y="2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6561 w 1"/>
                  <a:gd name="T5" fmla="*/ 6561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75" name="Freeform 612"/>
              <p:cNvSpPr>
                <a:spLocks/>
              </p:cNvSpPr>
              <p:nvPr/>
            </p:nvSpPr>
            <p:spPr bwMode="auto">
              <a:xfrm>
                <a:off x="4405" y="2153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6561 h 1"/>
                  <a:gd name="T3" fmla="*/ 6561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1"/>
                  <a:gd name="T11" fmla="*/ 1 h 1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76" name="Freeform 613"/>
              <p:cNvSpPr>
                <a:spLocks/>
              </p:cNvSpPr>
              <p:nvPr/>
            </p:nvSpPr>
            <p:spPr bwMode="auto">
              <a:xfrm>
                <a:off x="4405" y="216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77" name="Line 614"/>
              <p:cNvSpPr>
                <a:spLocks noChangeShapeType="1"/>
              </p:cNvSpPr>
              <p:nvPr/>
            </p:nvSpPr>
            <p:spPr bwMode="auto">
              <a:xfrm>
                <a:off x="4408" y="21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78" name="Line 615"/>
              <p:cNvSpPr>
                <a:spLocks noChangeShapeType="1"/>
              </p:cNvSpPr>
              <p:nvPr/>
            </p:nvSpPr>
            <p:spPr bwMode="auto">
              <a:xfrm>
                <a:off x="4416" y="22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79" name="Freeform 616"/>
              <p:cNvSpPr>
                <a:spLocks/>
              </p:cNvSpPr>
              <p:nvPr/>
            </p:nvSpPr>
            <p:spPr bwMode="auto">
              <a:xfrm>
                <a:off x="4413" y="21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80" name="Line 617"/>
              <p:cNvSpPr>
                <a:spLocks noChangeShapeType="1"/>
              </p:cNvSpPr>
              <p:nvPr/>
            </p:nvSpPr>
            <p:spPr bwMode="auto">
              <a:xfrm>
                <a:off x="4413" y="215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81" name="Line 618"/>
              <p:cNvSpPr>
                <a:spLocks noChangeShapeType="1"/>
              </p:cNvSpPr>
              <p:nvPr/>
            </p:nvSpPr>
            <p:spPr bwMode="auto">
              <a:xfrm>
                <a:off x="4413" y="21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82" name="Freeform 619"/>
              <p:cNvSpPr>
                <a:spLocks/>
              </p:cNvSpPr>
              <p:nvPr/>
            </p:nvSpPr>
            <p:spPr bwMode="auto">
              <a:xfrm>
                <a:off x="4413" y="215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83" name="Line 620"/>
              <p:cNvSpPr>
                <a:spLocks noChangeShapeType="1"/>
              </p:cNvSpPr>
              <p:nvPr/>
            </p:nvSpPr>
            <p:spPr bwMode="auto">
              <a:xfrm>
                <a:off x="4416" y="21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84" name="Freeform 621"/>
              <p:cNvSpPr>
                <a:spLocks/>
              </p:cNvSpPr>
              <p:nvPr/>
            </p:nvSpPr>
            <p:spPr bwMode="auto">
              <a:xfrm>
                <a:off x="4419" y="21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85" name="Line 622"/>
              <p:cNvSpPr>
                <a:spLocks noChangeShapeType="1"/>
              </p:cNvSpPr>
              <p:nvPr/>
            </p:nvSpPr>
            <p:spPr bwMode="auto">
              <a:xfrm>
                <a:off x="4411" y="21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86" name="Line 623"/>
              <p:cNvSpPr>
                <a:spLocks noChangeShapeType="1"/>
              </p:cNvSpPr>
              <p:nvPr/>
            </p:nvSpPr>
            <p:spPr bwMode="auto">
              <a:xfrm>
                <a:off x="4411" y="21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87" name="Line 624"/>
              <p:cNvSpPr>
                <a:spLocks noChangeShapeType="1"/>
              </p:cNvSpPr>
              <p:nvPr/>
            </p:nvSpPr>
            <p:spPr bwMode="auto">
              <a:xfrm>
                <a:off x="4411" y="21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88" name="Line 625"/>
              <p:cNvSpPr>
                <a:spLocks noChangeShapeType="1"/>
              </p:cNvSpPr>
              <p:nvPr/>
            </p:nvSpPr>
            <p:spPr bwMode="auto">
              <a:xfrm>
                <a:off x="4419" y="21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89" name="Line 626"/>
              <p:cNvSpPr>
                <a:spLocks noChangeShapeType="1"/>
              </p:cNvSpPr>
              <p:nvPr/>
            </p:nvSpPr>
            <p:spPr bwMode="auto">
              <a:xfrm>
                <a:off x="4352" y="19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828"/>
            <p:cNvGrpSpPr>
              <a:grpSpLocks/>
            </p:cNvGrpSpPr>
            <p:nvPr/>
          </p:nvGrpSpPr>
          <p:grpSpPr bwMode="auto">
            <a:xfrm>
              <a:off x="4223" y="1775"/>
              <a:ext cx="214" cy="815"/>
              <a:chOff x="4223" y="1775"/>
              <a:chExt cx="214" cy="815"/>
            </a:xfrm>
          </p:grpSpPr>
          <p:sp>
            <p:nvSpPr>
              <p:cNvPr id="55990" name="Freeform 628"/>
              <p:cNvSpPr>
                <a:spLocks/>
              </p:cNvSpPr>
              <p:nvPr/>
            </p:nvSpPr>
            <p:spPr bwMode="auto">
              <a:xfrm>
                <a:off x="4411" y="2136"/>
                <a:ext cx="0" cy="8"/>
              </a:xfrm>
              <a:custGeom>
                <a:avLst/>
                <a:gdLst>
                  <a:gd name="T0" fmla="*/ 2824 h 3"/>
                  <a:gd name="T1" fmla="*/ 0 h 3"/>
                  <a:gd name="T2" fmla="*/ 0 h 3"/>
                  <a:gd name="T3" fmla="*/ 7531 h 3"/>
                  <a:gd name="T4" fmla="*/ 2824 h 3"/>
                  <a:gd name="T5" fmla="*/ 2824 h 3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3"/>
                  <a:gd name="T13" fmla="*/ 3 h 3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3">
                    <a:moveTo>
                      <a:pt x="0" y="1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91" name="Freeform 629"/>
              <p:cNvSpPr>
                <a:spLocks/>
              </p:cNvSpPr>
              <p:nvPr/>
            </p:nvSpPr>
            <p:spPr bwMode="auto">
              <a:xfrm>
                <a:off x="4411" y="214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92" name="Freeform 630"/>
              <p:cNvSpPr>
                <a:spLocks/>
              </p:cNvSpPr>
              <p:nvPr/>
            </p:nvSpPr>
            <p:spPr bwMode="auto">
              <a:xfrm>
                <a:off x="4399" y="2265"/>
                <a:ext cx="38" cy="325"/>
              </a:xfrm>
              <a:custGeom>
                <a:avLst/>
                <a:gdLst>
                  <a:gd name="T0" fmla="*/ 21754 w 13"/>
                  <a:gd name="T1" fmla="*/ 27783 h 111"/>
                  <a:gd name="T2" fmla="*/ 33066 w 13"/>
                  <a:gd name="T3" fmla="*/ 59162 h 111"/>
                  <a:gd name="T4" fmla="*/ 33066 w 13"/>
                  <a:gd name="T5" fmla="*/ 69954 h 111"/>
                  <a:gd name="T6" fmla="*/ 36287 w 13"/>
                  <a:gd name="T7" fmla="*/ 91867 h 111"/>
                  <a:gd name="T8" fmla="*/ 41832 w 13"/>
                  <a:gd name="T9" fmla="*/ 117943 h 111"/>
                  <a:gd name="T10" fmla="*/ 47377 w 13"/>
                  <a:gd name="T11" fmla="*/ 156832 h 111"/>
                  <a:gd name="T12" fmla="*/ 52925 w 13"/>
                  <a:gd name="T13" fmla="*/ 179016 h 111"/>
                  <a:gd name="T14" fmla="*/ 63589 w 13"/>
                  <a:gd name="T15" fmla="*/ 232381 h 111"/>
                  <a:gd name="T16" fmla="*/ 63589 w 13"/>
                  <a:gd name="T17" fmla="*/ 285971 h 111"/>
                  <a:gd name="T18" fmla="*/ 63589 w 13"/>
                  <a:gd name="T19" fmla="*/ 296763 h 111"/>
                  <a:gd name="T20" fmla="*/ 63589 w 13"/>
                  <a:gd name="T21" fmla="*/ 324470 h 111"/>
                  <a:gd name="T22" fmla="*/ 69134 w 13"/>
                  <a:gd name="T23" fmla="*/ 350327 h 111"/>
                  <a:gd name="T24" fmla="*/ 69134 w 13"/>
                  <a:gd name="T25" fmla="*/ 400022 h 111"/>
                  <a:gd name="T26" fmla="*/ 63589 w 13"/>
                  <a:gd name="T27" fmla="*/ 420890 h 111"/>
                  <a:gd name="T28" fmla="*/ 69134 w 13"/>
                  <a:gd name="T29" fmla="*/ 425800 h 111"/>
                  <a:gd name="T30" fmla="*/ 63589 w 13"/>
                  <a:gd name="T31" fmla="*/ 475780 h 111"/>
                  <a:gd name="T32" fmla="*/ 58692 w 13"/>
                  <a:gd name="T33" fmla="*/ 540539 h 111"/>
                  <a:gd name="T34" fmla="*/ 52925 w 13"/>
                  <a:gd name="T35" fmla="*/ 599698 h 111"/>
                  <a:gd name="T36" fmla="*/ 52925 w 13"/>
                  <a:gd name="T37" fmla="*/ 588528 h 111"/>
                  <a:gd name="T38" fmla="*/ 52925 w 13"/>
                  <a:gd name="T39" fmla="*/ 594100 h 111"/>
                  <a:gd name="T40" fmla="*/ 52925 w 13"/>
                  <a:gd name="T41" fmla="*/ 594100 h 111"/>
                  <a:gd name="T42" fmla="*/ 52925 w 13"/>
                  <a:gd name="T43" fmla="*/ 566343 h 111"/>
                  <a:gd name="T44" fmla="*/ 52925 w 13"/>
                  <a:gd name="T45" fmla="*/ 529144 h 111"/>
                  <a:gd name="T46" fmla="*/ 52925 w 13"/>
                  <a:gd name="T47" fmla="*/ 464987 h 111"/>
                  <a:gd name="T48" fmla="*/ 52925 w 13"/>
                  <a:gd name="T49" fmla="*/ 372239 h 111"/>
                  <a:gd name="T50" fmla="*/ 52925 w 13"/>
                  <a:gd name="T51" fmla="*/ 350327 h 111"/>
                  <a:gd name="T52" fmla="*/ 47377 w 13"/>
                  <a:gd name="T53" fmla="*/ 285971 h 111"/>
                  <a:gd name="T54" fmla="*/ 47377 w 13"/>
                  <a:gd name="T55" fmla="*/ 264058 h 111"/>
                  <a:gd name="T56" fmla="*/ 41832 w 13"/>
                  <a:gd name="T57" fmla="*/ 216066 h 111"/>
                  <a:gd name="T58" fmla="*/ 36287 w 13"/>
                  <a:gd name="T59" fmla="*/ 188275 h 111"/>
                  <a:gd name="T60" fmla="*/ 33066 w 13"/>
                  <a:gd name="T61" fmla="*/ 134945 h 111"/>
                  <a:gd name="T62" fmla="*/ 16208 w 13"/>
                  <a:gd name="T63" fmla="*/ 86945 h 111"/>
                  <a:gd name="T64" fmla="*/ 5545 w 13"/>
                  <a:gd name="T65" fmla="*/ 37249 h 111"/>
                  <a:gd name="T66" fmla="*/ 0 w 13"/>
                  <a:gd name="T67" fmla="*/ 0 h 111"/>
                  <a:gd name="T68" fmla="*/ 16208 w 13"/>
                  <a:gd name="T69" fmla="*/ 21962 h 1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"/>
                  <a:gd name="T106" fmla="*/ 0 h 111"/>
                  <a:gd name="T107" fmla="*/ 13 w 13"/>
                  <a:gd name="T108" fmla="*/ 111 h 11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" h="111">
                    <a:moveTo>
                      <a:pt x="3" y="4"/>
                    </a:moveTo>
                    <a:lnTo>
                      <a:pt x="4" y="5"/>
                    </a:lnTo>
                    <a:lnTo>
                      <a:pt x="6" y="11"/>
                    </a:lnTo>
                    <a:lnTo>
                      <a:pt x="6" y="13"/>
                    </a:lnTo>
                    <a:lnTo>
                      <a:pt x="6" y="15"/>
                    </a:lnTo>
                    <a:lnTo>
                      <a:pt x="7" y="17"/>
                    </a:lnTo>
                    <a:lnTo>
                      <a:pt x="7" y="19"/>
                    </a:lnTo>
                    <a:lnTo>
                      <a:pt x="8" y="22"/>
                    </a:lnTo>
                    <a:lnTo>
                      <a:pt x="9" y="27"/>
                    </a:lnTo>
                    <a:lnTo>
                      <a:pt x="9" y="29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1" y="39"/>
                    </a:lnTo>
                    <a:lnTo>
                      <a:pt x="12" y="43"/>
                    </a:lnTo>
                    <a:lnTo>
                      <a:pt x="12" y="48"/>
                    </a:lnTo>
                    <a:lnTo>
                      <a:pt x="12" y="53"/>
                    </a:lnTo>
                    <a:lnTo>
                      <a:pt x="12" y="50"/>
                    </a:lnTo>
                    <a:lnTo>
                      <a:pt x="12" y="55"/>
                    </a:lnTo>
                    <a:lnTo>
                      <a:pt x="12" y="58"/>
                    </a:lnTo>
                    <a:lnTo>
                      <a:pt x="12" y="60"/>
                    </a:lnTo>
                    <a:lnTo>
                      <a:pt x="12" y="64"/>
                    </a:lnTo>
                    <a:lnTo>
                      <a:pt x="13" y="65"/>
                    </a:lnTo>
                    <a:lnTo>
                      <a:pt x="13" y="68"/>
                    </a:lnTo>
                    <a:lnTo>
                      <a:pt x="13" y="74"/>
                    </a:lnTo>
                    <a:lnTo>
                      <a:pt x="12" y="78"/>
                    </a:lnTo>
                    <a:lnTo>
                      <a:pt x="13" y="79"/>
                    </a:lnTo>
                    <a:lnTo>
                      <a:pt x="12" y="83"/>
                    </a:lnTo>
                    <a:lnTo>
                      <a:pt x="12" y="88"/>
                    </a:lnTo>
                    <a:lnTo>
                      <a:pt x="12" y="95"/>
                    </a:lnTo>
                    <a:lnTo>
                      <a:pt x="11" y="100"/>
                    </a:lnTo>
                    <a:lnTo>
                      <a:pt x="10" y="108"/>
                    </a:lnTo>
                    <a:lnTo>
                      <a:pt x="10" y="111"/>
                    </a:lnTo>
                    <a:lnTo>
                      <a:pt x="10" y="109"/>
                    </a:lnTo>
                    <a:lnTo>
                      <a:pt x="10" y="110"/>
                    </a:lnTo>
                    <a:lnTo>
                      <a:pt x="10" y="109"/>
                    </a:lnTo>
                    <a:lnTo>
                      <a:pt x="10" y="105"/>
                    </a:lnTo>
                    <a:lnTo>
                      <a:pt x="10" y="103"/>
                    </a:lnTo>
                    <a:lnTo>
                      <a:pt x="10" y="98"/>
                    </a:lnTo>
                    <a:lnTo>
                      <a:pt x="10" y="92"/>
                    </a:lnTo>
                    <a:lnTo>
                      <a:pt x="10" y="86"/>
                    </a:lnTo>
                    <a:lnTo>
                      <a:pt x="10" y="77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10" y="65"/>
                    </a:lnTo>
                    <a:lnTo>
                      <a:pt x="10" y="58"/>
                    </a:lnTo>
                    <a:lnTo>
                      <a:pt x="9" y="53"/>
                    </a:lnTo>
                    <a:lnTo>
                      <a:pt x="9" y="52"/>
                    </a:lnTo>
                    <a:lnTo>
                      <a:pt x="9" y="49"/>
                    </a:lnTo>
                    <a:lnTo>
                      <a:pt x="8" y="43"/>
                    </a:lnTo>
                    <a:lnTo>
                      <a:pt x="8" y="40"/>
                    </a:lnTo>
                    <a:lnTo>
                      <a:pt x="8" y="38"/>
                    </a:lnTo>
                    <a:lnTo>
                      <a:pt x="7" y="35"/>
                    </a:lnTo>
                    <a:lnTo>
                      <a:pt x="6" y="33"/>
                    </a:lnTo>
                    <a:lnTo>
                      <a:pt x="6" y="25"/>
                    </a:lnTo>
                    <a:lnTo>
                      <a:pt x="4" y="20"/>
                    </a:lnTo>
                    <a:lnTo>
                      <a:pt x="3" y="16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3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93" name="Freeform 631"/>
              <p:cNvSpPr>
                <a:spLocks/>
              </p:cNvSpPr>
              <p:nvPr/>
            </p:nvSpPr>
            <p:spPr bwMode="auto">
              <a:xfrm>
                <a:off x="4384" y="2027"/>
                <a:ext cx="41" cy="235"/>
              </a:xfrm>
              <a:custGeom>
                <a:avLst/>
                <a:gdLst>
                  <a:gd name="T0" fmla="*/ 5599 w 14"/>
                  <a:gd name="T1" fmla="*/ 5652 h 80"/>
                  <a:gd name="T2" fmla="*/ 0 w 14"/>
                  <a:gd name="T3" fmla="*/ 0 h 80"/>
                  <a:gd name="T4" fmla="*/ 5599 w 14"/>
                  <a:gd name="T5" fmla="*/ 16603 h 80"/>
                  <a:gd name="T6" fmla="*/ 16397 w 14"/>
                  <a:gd name="T7" fmla="*/ 66261 h 80"/>
                  <a:gd name="T8" fmla="*/ 27804 w 14"/>
                  <a:gd name="T9" fmla="*/ 122702 h 80"/>
                  <a:gd name="T10" fmla="*/ 27804 w 14"/>
                  <a:gd name="T11" fmla="*/ 111096 h 80"/>
                  <a:gd name="T12" fmla="*/ 16397 w 14"/>
                  <a:gd name="T13" fmla="*/ 76977 h 80"/>
                  <a:gd name="T14" fmla="*/ 11407 w 14"/>
                  <a:gd name="T15" fmla="*/ 71939 h 80"/>
                  <a:gd name="T16" fmla="*/ 0 w 14"/>
                  <a:gd name="T17" fmla="*/ 45044 h 80"/>
                  <a:gd name="T18" fmla="*/ 16397 w 14"/>
                  <a:gd name="T19" fmla="*/ 128363 h 80"/>
                  <a:gd name="T20" fmla="*/ 27804 w 14"/>
                  <a:gd name="T21" fmla="*/ 183088 h 80"/>
                  <a:gd name="T22" fmla="*/ 27804 w 14"/>
                  <a:gd name="T23" fmla="*/ 205566 h 80"/>
                  <a:gd name="T24" fmla="*/ 39211 w 14"/>
                  <a:gd name="T25" fmla="*/ 260292 h 80"/>
                  <a:gd name="T26" fmla="*/ 42221 w 14"/>
                  <a:gd name="T27" fmla="*/ 260292 h 80"/>
                  <a:gd name="T28" fmla="*/ 48020 w 14"/>
                  <a:gd name="T29" fmla="*/ 320616 h 80"/>
                  <a:gd name="T30" fmla="*/ 65026 w 14"/>
                  <a:gd name="T31" fmla="*/ 388681 h 80"/>
                  <a:gd name="T32" fmla="*/ 75627 w 14"/>
                  <a:gd name="T33" fmla="*/ 443328 h 80"/>
                  <a:gd name="T34" fmla="*/ 70028 w 14"/>
                  <a:gd name="T35" fmla="*/ 443328 h 80"/>
                  <a:gd name="T36" fmla="*/ 65026 w 14"/>
                  <a:gd name="T37" fmla="*/ 409208 h 80"/>
                  <a:gd name="T38" fmla="*/ 59230 w 14"/>
                  <a:gd name="T39" fmla="*/ 404162 h 80"/>
                  <a:gd name="T40" fmla="*/ 53628 w 14"/>
                  <a:gd name="T41" fmla="*/ 372078 h 80"/>
                  <a:gd name="T42" fmla="*/ 48020 w 14"/>
                  <a:gd name="T43" fmla="*/ 360437 h 80"/>
                  <a:gd name="T44" fmla="*/ 48020 w 14"/>
                  <a:gd name="T45" fmla="*/ 343837 h 80"/>
                  <a:gd name="T46" fmla="*/ 42221 w 14"/>
                  <a:gd name="T47" fmla="*/ 320616 h 80"/>
                  <a:gd name="T48" fmla="*/ 42221 w 14"/>
                  <a:gd name="T49" fmla="*/ 309665 h 80"/>
                  <a:gd name="T50" fmla="*/ 39211 w 14"/>
                  <a:gd name="T51" fmla="*/ 309665 h 80"/>
                  <a:gd name="T52" fmla="*/ 33406 w 14"/>
                  <a:gd name="T53" fmla="*/ 265970 h 80"/>
                  <a:gd name="T54" fmla="*/ 27804 w 14"/>
                  <a:gd name="T55" fmla="*/ 249367 h 80"/>
                  <a:gd name="T56" fmla="*/ 27804 w 14"/>
                  <a:gd name="T57" fmla="*/ 231851 h 80"/>
                  <a:gd name="T58" fmla="*/ 27804 w 14"/>
                  <a:gd name="T59" fmla="*/ 211321 h 80"/>
                  <a:gd name="T60" fmla="*/ 27804 w 14"/>
                  <a:gd name="T61" fmla="*/ 205566 h 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4"/>
                  <a:gd name="T94" fmla="*/ 0 h 80"/>
                  <a:gd name="T95" fmla="*/ 14 w 14"/>
                  <a:gd name="T96" fmla="*/ 80 h 8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4" h="80">
                    <a:moveTo>
                      <a:pt x="1" y="1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3" y="12"/>
                    </a:lnTo>
                    <a:lnTo>
                      <a:pt x="5" y="22"/>
                    </a:lnTo>
                    <a:lnTo>
                      <a:pt x="5" y="20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0" y="8"/>
                    </a:lnTo>
                    <a:lnTo>
                      <a:pt x="3" y="23"/>
                    </a:lnTo>
                    <a:lnTo>
                      <a:pt x="5" y="33"/>
                    </a:lnTo>
                    <a:lnTo>
                      <a:pt x="5" y="37"/>
                    </a:lnTo>
                    <a:lnTo>
                      <a:pt x="7" y="47"/>
                    </a:lnTo>
                    <a:lnTo>
                      <a:pt x="8" y="47"/>
                    </a:lnTo>
                    <a:lnTo>
                      <a:pt x="9" y="58"/>
                    </a:lnTo>
                    <a:lnTo>
                      <a:pt x="12" y="70"/>
                    </a:lnTo>
                    <a:lnTo>
                      <a:pt x="14" y="80"/>
                    </a:lnTo>
                    <a:lnTo>
                      <a:pt x="13" y="80"/>
                    </a:lnTo>
                    <a:lnTo>
                      <a:pt x="12" y="74"/>
                    </a:lnTo>
                    <a:lnTo>
                      <a:pt x="11" y="73"/>
                    </a:lnTo>
                    <a:lnTo>
                      <a:pt x="10" y="67"/>
                    </a:lnTo>
                    <a:lnTo>
                      <a:pt x="9" y="65"/>
                    </a:lnTo>
                    <a:lnTo>
                      <a:pt x="9" y="62"/>
                    </a:lnTo>
                    <a:lnTo>
                      <a:pt x="8" y="58"/>
                    </a:lnTo>
                    <a:lnTo>
                      <a:pt x="8" y="56"/>
                    </a:lnTo>
                    <a:lnTo>
                      <a:pt x="7" y="56"/>
                    </a:lnTo>
                    <a:lnTo>
                      <a:pt x="6" y="48"/>
                    </a:lnTo>
                    <a:lnTo>
                      <a:pt x="5" y="45"/>
                    </a:lnTo>
                    <a:lnTo>
                      <a:pt x="5" y="42"/>
                    </a:lnTo>
                    <a:lnTo>
                      <a:pt x="5" y="38"/>
                    </a:lnTo>
                    <a:lnTo>
                      <a:pt x="5" y="37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94" name="Freeform 632"/>
              <p:cNvSpPr>
                <a:spLocks/>
              </p:cNvSpPr>
              <p:nvPr/>
            </p:nvSpPr>
            <p:spPr bwMode="auto">
              <a:xfrm>
                <a:off x="4311" y="1810"/>
                <a:ext cx="47" cy="118"/>
              </a:xfrm>
              <a:custGeom>
                <a:avLst/>
                <a:gdLst>
                  <a:gd name="T0" fmla="*/ 11606 w 16"/>
                  <a:gd name="T1" fmla="*/ 34837 h 40"/>
                  <a:gd name="T2" fmla="*/ 0 w 16"/>
                  <a:gd name="T3" fmla="*/ 0 h 40"/>
                  <a:gd name="T4" fmla="*/ 5652 w 16"/>
                  <a:gd name="T5" fmla="*/ 6056 h 40"/>
                  <a:gd name="T6" fmla="*/ 16603 w 16"/>
                  <a:gd name="T7" fmla="*/ 29084 h 40"/>
                  <a:gd name="T8" fmla="*/ 16603 w 16"/>
                  <a:gd name="T9" fmla="*/ 40893 h 40"/>
                  <a:gd name="T10" fmla="*/ 22557 w 16"/>
                  <a:gd name="T11" fmla="*/ 58097 h 40"/>
                  <a:gd name="T12" fmla="*/ 34093 w 16"/>
                  <a:gd name="T13" fmla="*/ 79741 h 40"/>
                  <a:gd name="T14" fmla="*/ 39847 w 16"/>
                  <a:gd name="T15" fmla="*/ 85798 h 40"/>
                  <a:gd name="T16" fmla="*/ 39847 w 16"/>
                  <a:gd name="T17" fmla="*/ 79741 h 40"/>
                  <a:gd name="T18" fmla="*/ 45044 w 16"/>
                  <a:gd name="T19" fmla="*/ 102769 h 40"/>
                  <a:gd name="T20" fmla="*/ 48771 w 16"/>
                  <a:gd name="T21" fmla="*/ 120634 h 40"/>
                  <a:gd name="T22" fmla="*/ 54646 w 16"/>
                  <a:gd name="T23" fmla="*/ 137839 h 40"/>
                  <a:gd name="T24" fmla="*/ 54646 w 16"/>
                  <a:gd name="T25" fmla="*/ 143662 h 40"/>
                  <a:gd name="T26" fmla="*/ 60377 w 16"/>
                  <a:gd name="T27" fmla="*/ 149648 h 40"/>
                  <a:gd name="T28" fmla="*/ 66261 w 16"/>
                  <a:gd name="T29" fmla="*/ 161527 h 40"/>
                  <a:gd name="T30" fmla="*/ 71939 w 16"/>
                  <a:gd name="T31" fmla="*/ 176678 h 40"/>
                  <a:gd name="T32" fmla="*/ 76977 w 16"/>
                  <a:gd name="T33" fmla="*/ 194334 h 40"/>
                  <a:gd name="T34" fmla="*/ 82864 w 16"/>
                  <a:gd name="T35" fmla="*/ 217344 h 40"/>
                  <a:gd name="T36" fmla="*/ 88610 w 16"/>
                  <a:gd name="T37" fmla="*/ 229460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"/>
                  <a:gd name="T58" fmla="*/ 0 h 40"/>
                  <a:gd name="T59" fmla="*/ 16 w 16"/>
                  <a:gd name="T60" fmla="*/ 40 h 4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" h="40">
                    <a:moveTo>
                      <a:pt x="2" y="6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4" y="10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7" y="14"/>
                    </a:lnTo>
                    <a:lnTo>
                      <a:pt x="8" y="18"/>
                    </a:lnTo>
                    <a:lnTo>
                      <a:pt x="9" y="21"/>
                    </a:lnTo>
                    <a:lnTo>
                      <a:pt x="10" y="24"/>
                    </a:lnTo>
                    <a:lnTo>
                      <a:pt x="10" y="25"/>
                    </a:lnTo>
                    <a:lnTo>
                      <a:pt x="11" y="26"/>
                    </a:lnTo>
                    <a:lnTo>
                      <a:pt x="12" y="28"/>
                    </a:lnTo>
                    <a:lnTo>
                      <a:pt x="13" y="31"/>
                    </a:lnTo>
                    <a:lnTo>
                      <a:pt x="14" y="34"/>
                    </a:lnTo>
                    <a:lnTo>
                      <a:pt x="15" y="38"/>
                    </a:lnTo>
                    <a:lnTo>
                      <a:pt x="16" y="4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95" name="Freeform 633"/>
              <p:cNvSpPr>
                <a:spLocks/>
              </p:cNvSpPr>
              <p:nvPr/>
            </p:nvSpPr>
            <p:spPr bwMode="auto">
              <a:xfrm>
                <a:off x="4317" y="1828"/>
                <a:ext cx="73" cy="208"/>
              </a:xfrm>
              <a:custGeom>
                <a:avLst/>
                <a:gdLst>
                  <a:gd name="T0" fmla="*/ 126506 w 25"/>
                  <a:gd name="T1" fmla="*/ 374177 h 71"/>
                  <a:gd name="T2" fmla="*/ 132031 w 25"/>
                  <a:gd name="T3" fmla="*/ 384938 h 71"/>
                  <a:gd name="T4" fmla="*/ 132031 w 25"/>
                  <a:gd name="T5" fmla="*/ 380013 h 71"/>
                  <a:gd name="T6" fmla="*/ 121399 w 25"/>
                  <a:gd name="T7" fmla="*/ 352153 h 71"/>
                  <a:gd name="T8" fmla="*/ 115874 w 25"/>
                  <a:gd name="T9" fmla="*/ 331230 h 71"/>
                  <a:gd name="T10" fmla="*/ 104697 w 25"/>
                  <a:gd name="T11" fmla="*/ 303396 h 71"/>
                  <a:gd name="T12" fmla="*/ 104697 w 25"/>
                  <a:gd name="T13" fmla="*/ 281374 h 71"/>
                  <a:gd name="T14" fmla="*/ 90424 w 25"/>
                  <a:gd name="T15" fmla="*/ 244693 h 71"/>
                  <a:gd name="T16" fmla="*/ 74291 w 25"/>
                  <a:gd name="T17" fmla="*/ 199832 h 71"/>
                  <a:gd name="T18" fmla="*/ 68766 w 25"/>
                  <a:gd name="T19" fmla="*/ 168755 h 71"/>
                  <a:gd name="T20" fmla="*/ 68766 w 25"/>
                  <a:gd name="T21" fmla="*/ 168755 h 71"/>
                  <a:gd name="T22" fmla="*/ 68766 w 25"/>
                  <a:gd name="T23" fmla="*/ 190985 h 71"/>
                  <a:gd name="T24" fmla="*/ 63241 w 25"/>
                  <a:gd name="T25" fmla="*/ 173914 h 71"/>
                  <a:gd name="T26" fmla="*/ 63241 w 25"/>
                  <a:gd name="T27" fmla="*/ 179492 h 71"/>
                  <a:gd name="T28" fmla="*/ 68766 w 25"/>
                  <a:gd name="T29" fmla="*/ 194606 h 71"/>
                  <a:gd name="T30" fmla="*/ 68766 w 25"/>
                  <a:gd name="T31" fmla="*/ 199832 h 71"/>
                  <a:gd name="T32" fmla="*/ 68766 w 25"/>
                  <a:gd name="T33" fmla="*/ 194606 h 71"/>
                  <a:gd name="T34" fmla="*/ 57714 w 25"/>
                  <a:gd name="T35" fmla="*/ 168755 h 71"/>
                  <a:gd name="T36" fmla="*/ 52633 w 25"/>
                  <a:gd name="T37" fmla="*/ 146057 h 71"/>
                  <a:gd name="T38" fmla="*/ 41575 w 25"/>
                  <a:gd name="T39" fmla="*/ 114980 h 71"/>
                  <a:gd name="T40" fmla="*/ 35855 w 25"/>
                  <a:gd name="T41" fmla="*/ 97959 h 71"/>
                  <a:gd name="T42" fmla="*/ 27191 w 25"/>
                  <a:gd name="T43" fmla="*/ 92372 h 71"/>
                  <a:gd name="T44" fmla="*/ 21658 w 25"/>
                  <a:gd name="T45" fmla="*/ 65192 h 71"/>
                  <a:gd name="T46" fmla="*/ 16133 w 25"/>
                  <a:gd name="T47" fmla="*/ 53708 h 71"/>
                  <a:gd name="T48" fmla="*/ 11280 w 25"/>
                  <a:gd name="T49" fmla="*/ 39248 h 71"/>
                  <a:gd name="T50" fmla="*/ 5525 w 25"/>
                  <a:gd name="T51" fmla="*/ 22253 h 71"/>
                  <a:gd name="T52" fmla="*/ 11280 w 25"/>
                  <a:gd name="T53" fmla="*/ 22253 h 71"/>
                  <a:gd name="T54" fmla="*/ 11280 w 25"/>
                  <a:gd name="T55" fmla="*/ 22253 h 71"/>
                  <a:gd name="T56" fmla="*/ 0 w 25"/>
                  <a:gd name="T57" fmla="*/ 0 h 7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5"/>
                  <a:gd name="T88" fmla="*/ 0 h 71"/>
                  <a:gd name="T89" fmla="*/ 25 w 25"/>
                  <a:gd name="T90" fmla="*/ 71 h 7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5" h="71">
                    <a:moveTo>
                      <a:pt x="24" y="69"/>
                    </a:moveTo>
                    <a:lnTo>
                      <a:pt x="25" y="71"/>
                    </a:lnTo>
                    <a:lnTo>
                      <a:pt x="25" y="70"/>
                    </a:lnTo>
                    <a:lnTo>
                      <a:pt x="23" y="65"/>
                    </a:lnTo>
                    <a:lnTo>
                      <a:pt x="22" y="61"/>
                    </a:lnTo>
                    <a:lnTo>
                      <a:pt x="20" y="56"/>
                    </a:lnTo>
                    <a:lnTo>
                      <a:pt x="20" y="52"/>
                    </a:lnTo>
                    <a:lnTo>
                      <a:pt x="17" y="45"/>
                    </a:lnTo>
                    <a:lnTo>
                      <a:pt x="14" y="37"/>
                    </a:lnTo>
                    <a:lnTo>
                      <a:pt x="13" y="31"/>
                    </a:lnTo>
                    <a:lnTo>
                      <a:pt x="13" y="35"/>
                    </a:lnTo>
                    <a:lnTo>
                      <a:pt x="12" y="32"/>
                    </a:lnTo>
                    <a:lnTo>
                      <a:pt x="12" y="33"/>
                    </a:lnTo>
                    <a:lnTo>
                      <a:pt x="13" y="36"/>
                    </a:lnTo>
                    <a:lnTo>
                      <a:pt x="13" y="37"/>
                    </a:lnTo>
                    <a:lnTo>
                      <a:pt x="13" y="36"/>
                    </a:lnTo>
                    <a:lnTo>
                      <a:pt x="11" y="31"/>
                    </a:lnTo>
                    <a:lnTo>
                      <a:pt x="10" y="27"/>
                    </a:lnTo>
                    <a:lnTo>
                      <a:pt x="8" y="21"/>
                    </a:lnTo>
                    <a:lnTo>
                      <a:pt x="7" y="18"/>
                    </a:lnTo>
                    <a:lnTo>
                      <a:pt x="5" y="17"/>
                    </a:lnTo>
                    <a:lnTo>
                      <a:pt x="4" y="12"/>
                    </a:lnTo>
                    <a:lnTo>
                      <a:pt x="3" y="10"/>
                    </a:lnTo>
                    <a:lnTo>
                      <a:pt x="2" y="7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96" name="Line 634"/>
              <p:cNvSpPr>
                <a:spLocks noChangeShapeType="1"/>
              </p:cNvSpPr>
              <p:nvPr/>
            </p:nvSpPr>
            <p:spPr bwMode="auto">
              <a:xfrm>
                <a:off x="4402" y="21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97" name="Freeform 635"/>
              <p:cNvSpPr>
                <a:spLocks/>
              </p:cNvSpPr>
              <p:nvPr/>
            </p:nvSpPr>
            <p:spPr bwMode="auto">
              <a:xfrm>
                <a:off x="4402" y="216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98" name="Line 636"/>
              <p:cNvSpPr>
                <a:spLocks noChangeShapeType="1"/>
              </p:cNvSpPr>
              <p:nvPr/>
            </p:nvSpPr>
            <p:spPr bwMode="auto">
              <a:xfrm>
                <a:off x="4399" y="21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99" name="Line 637"/>
              <p:cNvSpPr>
                <a:spLocks noChangeShapeType="1"/>
              </p:cNvSpPr>
              <p:nvPr/>
            </p:nvSpPr>
            <p:spPr bwMode="auto">
              <a:xfrm>
                <a:off x="4390" y="20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00" name="Line 638"/>
              <p:cNvSpPr>
                <a:spLocks noChangeShapeType="1"/>
              </p:cNvSpPr>
              <p:nvPr/>
            </p:nvSpPr>
            <p:spPr bwMode="auto">
              <a:xfrm>
                <a:off x="4372" y="20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01" name="Freeform 639"/>
              <p:cNvSpPr>
                <a:spLocks/>
              </p:cNvSpPr>
              <p:nvPr/>
            </p:nvSpPr>
            <p:spPr bwMode="auto">
              <a:xfrm>
                <a:off x="4372" y="2033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02" name="Freeform 640"/>
              <p:cNvSpPr>
                <a:spLocks/>
              </p:cNvSpPr>
              <p:nvPr/>
            </p:nvSpPr>
            <p:spPr bwMode="auto">
              <a:xfrm>
                <a:off x="4375" y="203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03" name="Line 641"/>
              <p:cNvSpPr>
                <a:spLocks noChangeShapeType="1"/>
              </p:cNvSpPr>
              <p:nvPr/>
            </p:nvSpPr>
            <p:spPr bwMode="auto">
              <a:xfrm>
                <a:off x="4375" y="20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04" name="Line 642"/>
              <p:cNvSpPr>
                <a:spLocks noChangeShapeType="1"/>
              </p:cNvSpPr>
              <p:nvPr/>
            </p:nvSpPr>
            <p:spPr bwMode="auto">
              <a:xfrm>
                <a:off x="4396" y="21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05" name="Line 643"/>
              <p:cNvSpPr>
                <a:spLocks noChangeShapeType="1"/>
              </p:cNvSpPr>
              <p:nvPr/>
            </p:nvSpPr>
            <p:spPr bwMode="auto">
              <a:xfrm>
                <a:off x="4399" y="21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06" name="Line 644"/>
              <p:cNvSpPr>
                <a:spLocks noChangeShapeType="1"/>
              </p:cNvSpPr>
              <p:nvPr/>
            </p:nvSpPr>
            <p:spPr bwMode="auto">
              <a:xfrm>
                <a:off x="4396" y="21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07" name="Line 645"/>
              <p:cNvSpPr>
                <a:spLocks noChangeShapeType="1"/>
              </p:cNvSpPr>
              <p:nvPr/>
            </p:nvSpPr>
            <p:spPr bwMode="auto">
              <a:xfrm>
                <a:off x="4399" y="21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08" name="Line 646"/>
              <p:cNvSpPr>
                <a:spLocks noChangeShapeType="1"/>
              </p:cNvSpPr>
              <p:nvPr/>
            </p:nvSpPr>
            <p:spPr bwMode="auto">
              <a:xfrm>
                <a:off x="4399" y="21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09" name="Line 647"/>
              <p:cNvSpPr>
                <a:spLocks noChangeShapeType="1"/>
              </p:cNvSpPr>
              <p:nvPr/>
            </p:nvSpPr>
            <p:spPr bwMode="auto">
              <a:xfrm>
                <a:off x="4396" y="21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10" name="Rectangle 648"/>
              <p:cNvSpPr>
                <a:spLocks noChangeArrowheads="1"/>
              </p:cNvSpPr>
              <p:nvPr/>
            </p:nvSpPr>
            <p:spPr bwMode="auto">
              <a:xfrm>
                <a:off x="4399" y="2153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11" name="Line 649"/>
              <p:cNvSpPr>
                <a:spLocks noChangeShapeType="1"/>
              </p:cNvSpPr>
              <p:nvPr/>
            </p:nvSpPr>
            <p:spPr bwMode="auto">
              <a:xfrm>
                <a:off x="4396" y="21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12" name="Line 650"/>
              <p:cNvSpPr>
                <a:spLocks noChangeShapeType="1"/>
              </p:cNvSpPr>
              <p:nvPr/>
            </p:nvSpPr>
            <p:spPr bwMode="auto">
              <a:xfrm>
                <a:off x="4378" y="20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13" name="Line 651"/>
              <p:cNvSpPr>
                <a:spLocks noChangeShapeType="1"/>
              </p:cNvSpPr>
              <p:nvPr/>
            </p:nvSpPr>
            <p:spPr bwMode="auto">
              <a:xfrm>
                <a:off x="4381" y="20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14" name="Line 652"/>
              <p:cNvSpPr>
                <a:spLocks noChangeShapeType="1"/>
              </p:cNvSpPr>
              <p:nvPr/>
            </p:nvSpPr>
            <p:spPr bwMode="auto">
              <a:xfrm>
                <a:off x="4381" y="20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15" name="Line 653"/>
              <p:cNvSpPr>
                <a:spLocks noChangeShapeType="1"/>
              </p:cNvSpPr>
              <p:nvPr/>
            </p:nvSpPr>
            <p:spPr bwMode="auto">
              <a:xfrm>
                <a:off x="4381" y="20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16" name="Freeform 654"/>
              <p:cNvSpPr>
                <a:spLocks/>
              </p:cNvSpPr>
              <p:nvPr/>
            </p:nvSpPr>
            <p:spPr bwMode="auto">
              <a:xfrm>
                <a:off x="4378" y="205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17" name="Line 655"/>
              <p:cNvSpPr>
                <a:spLocks noChangeShapeType="1"/>
              </p:cNvSpPr>
              <p:nvPr/>
            </p:nvSpPr>
            <p:spPr bwMode="auto">
              <a:xfrm>
                <a:off x="4381" y="20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18" name="Line 656"/>
              <p:cNvSpPr>
                <a:spLocks noChangeShapeType="1"/>
              </p:cNvSpPr>
              <p:nvPr/>
            </p:nvSpPr>
            <p:spPr bwMode="auto">
              <a:xfrm>
                <a:off x="4378" y="20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19" name="Freeform 657"/>
              <p:cNvSpPr>
                <a:spLocks/>
              </p:cNvSpPr>
              <p:nvPr/>
            </p:nvSpPr>
            <p:spPr bwMode="auto">
              <a:xfrm>
                <a:off x="4381" y="205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20" name="Line 658"/>
              <p:cNvSpPr>
                <a:spLocks noChangeShapeType="1"/>
              </p:cNvSpPr>
              <p:nvPr/>
            </p:nvSpPr>
            <p:spPr bwMode="auto">
              <a:xfrm>
                <a:off x="4381" y="20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21" name="Line 659"/>
              <p:cNvSpPr>
                <a:spLocks noChangeShapeType="1"/>
              </p:cNvSpPr>
              <p:nvPr/>
            </p:nvSpPr>
            <p:spPr bwMode="auto">
              <a:xfrm>
                <a:off x="4378" y="20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22" name="Freeform 660"/>
              <p:cNvSpPr>
                <a:spLocks/>
              </p:cNvSpPr>
              <p:nvPr/>
            </p:nvSpPr>
            <p:spPr bwMode="auto">
              <a:xfrm>
                <a:off x="4381" y="206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23" name="Freeform 661"/>
              <p:cNvSpPr>
                <a:spLocks/>
              </p:cNvSpPr>
              <p:nvPr/>
            </p:nvSpPr>
            <p:spPr bwMode="auto">
              <a:xfrm>
                <a:off x="4381" y="206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24" name="Rectangle 662"/>
              <p:cNvSpPr>
                <a:spLocks noChangeArrowheads="1"/>
              </p:cNvSpPr>
              <p:nvPr/>
            </p:nvSpPr>
            <p:spPr bwMode="auto">
              <a:xfrm>
                <a:off x="4381" y="206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25" name="Freeform 663"/>
              <p:cNvSpPr>
                <a:spLocks/>
              </p:cNvSpPr>
              <p:nvPr/>
            </p:nvSpPr>
            <p:spPr bwMode="auto">
              <a:xfrm>
                <a:off x="4381" y="206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26" name="Line 664"/>
              <p:cNvSpPr>
                <a:spLocks noChangeShapeType="1"/>
              </p:cNvSpPr>
              <p:nvPr/>
            </p:nvSpPr>
            <p:spPr bwMode="auto">
              <a:xfrm>
                <a:off x="4384" y="20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27" name="Line 665"/>
              <p:cNvSpPr>
                <a:spLocks noChangeShapeType="1"/>
              </p:cNvSpPr>
              <p:nvPr/>
            </p:nvSpPr>
            <p:spPr bwMode="auto">
              <a:xfrm>
                <a:off x="4381" y="20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28" name="Freeform 666"/>
              <p:cNvSpPr>
                <a:spLocks/>
              </p:cNvSpPr>
              <p:nvPr/>
            </p:nvSpPr>
            <p:spPr bwMode="auto">
              <a:xfrm>
                <a:off x="4384" y="2068"/>
                <a:ext cx="0" cy="9"/>
              </a:xfrm>
              <a:custGeom>
                <a:avLst/>
                <a:gdLst>
                  <a:gd name="T0" fmla="*/ 0 h 3"/>
                  <a:gd name="T1" fmla="*/ 19683 h 3"/>
                  <a:gd name="T2" fmla="*/ 0 h 3"/>
                  <a:gd name="T3" fmla="*/ 0 60000 65536"/>
                  <a:gd name="T4" fmla="*/ 0 60000 65536"/>
                  <a:gd name="T5" fmla="*/ 0 60000 65536"/>
                  <a:gd name="T6" fmla="*/ 0 h 3"/>
                  <a:gd name="T7" fmla="*/ 3 h 3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29" name="Line 667"/>
              <p:cNvSpPr>
                <a:spLocks noChangeShapeType="1"/>
              </p:cNvSpPr>
              <p:nvPr/>
            </p:nvSpPr>
            <p:spPr bwMode="auto">
              <a:xfrm>
                <a:off x="4384" y="20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30" name="Line 668"/>
              <p:cNvSpPr>
                <a:spLocks noChangeShapeType="1"/>
              </p:cNvSpPr>
              <p:nvPr/>
            </p:nvSpPr>
            <p:spPr bwMode="auto">
              <a:xfrm>
                <a:off x="4381" y="20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31" name="Line 669"/>
              <p:cNvSpPr>
                <a:spLocks noChangeShapeType="1"/>
              </p:cNvSpPr>
              <p:nvPr/>
            </p:nvSpPr>
            <p:spPr bwMode="auto">
              <a:xfrm>
                <a:off x="4381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32" name="Line 670"/>
              <p:cNvSpPr>
                <a:spLocks noChangeShapeType="1"/>
              </p:cNvSpPr>
              <p:nvPr/>
            </p:nvSpPr>
            <p:spPr bwMode="auto">
              <a:xfrm>
                <a:off x="4384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33" name="Line 671"/>
              <p:cNvSpPr>
                <a:spLocks noChangeShapeType="1"/>
              </p:cNvSpPr>
              <p:nvPr/>
            </p:nvSpPr>
            <p:spPr bwMode="auto">
              <a:xfrm>
                <a:off x="4381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34" name="Line 672"/>
              <p:cNvSpPr>
                <a:spLocks noChangeShapeType="1"/>
              </p:cNvSpPr>
              <p:nvPr/>
            </p:nvSpPr>
            <p:spPr bwMode="auto">
              <a:xfrm>
                <a:off x="4384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35" name="Line 673"/>
              <p:cNvSpPr>
                <a:spLocks noChangeShapeType="1"/>
              </p:cNvSpPr>
              <p:nvPr/>
            </p:nvSpPr>
            <p:spPr bwMode="auto">
              <a:xfrm>
                <a:off x="4381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36" name="Line 674"/>
              <p:cNvSpPr>
                <a:spLocks noChangeShapeType="1"/>
              </p:cNvSpPr>
              <p:nvPr/>
            </p:nvSpPr>
            <p:spPr bwMode="auto">
              <a:xfrm>
                <a:off x="4384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37" name="Line 675"/>
              <p:cNvSpPr>
                <a:spLocks noChangeShapeType="1"/>
              </p:cNvSpPr>
              <p:nvPr/>
            </p:nvSpPr>
            <p:spPr bwMode="auto">
              <a:xfrm>
                <a:off x="4381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38" name="Freeform 676"/>
              <p:cNvSpPr>
                <a:spLocks/>
              </p:cNvSpPr>
              <p:nvPr/>
            </p:nvSpPr>
            <p:spPr bwMode="auto">
              <a:xfrm>
                <a:off x="4384" y="207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39" name="Freeform 677"/>
              <p:cNvSpPr>
                <a:spLocks/>
              </p:cNvSpPr>
              <p:nvPr/>
            </p:nvSpPr>
            <p:spPr bwMode="auto">
              <a:xfrm>
                <a:off x="4381" y="207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6561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40" name="Freeform 678"/>
              <p:cNvSpPr>
                <a:spLocks/>
              </p:cNvSpPr>
              <p:nvPr/>
            </p:nvSpPr>
            <p:spPr bwMode="auto">
              <a:xfrm>
                <a:off x="4384" y="207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41" name="Line 679"/>
              <p:cNvSpPr>
                <a:spLocks noChangeShapeType="1"/>
              </p:cNvSpPr>
              <p:nvPr/>
            </p:nvSpPr>
            <p:spPr bwMode="auto">
              <a:xfrm>
                <a:off x="4381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42" name="Freeform 680"/>
              <p:cNvSpPr>
                <a:spLocks/>
              </p:cNvSpPr>
              <p:nvPr/>
            </p:nvSpPr>
            <p:spPr bwMode="auto">
              <a:xfrm>
                <a:off x="4384" y="2074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6561 h 1"/>
                  <a:gd name="T3" fmla="*/ 6561 h 1"/>
                  <a:gd name="T4" fmla="*/ 6561 h 1"/>
                  <a:gd name="T5" fmla="*/ 6561 h 1"/>
                  <a:gd name="T6" fmla="*/ 6561 h 1"/>
                  <a:gd name="T7" fmla="*/ 6561 h 1"/>
                  <a:gd name="T8" fmla="*/ 6561 h 1"/>
                  <a:gd name="T9" fmla="*/ 6561 h 1"/>
                  <a:gd name="T10" fmla="*/ 6561 h 1"/>
                  <a:gd name="T11" fmla="*/ 6561 h 1"/>
                  <a:gd name="T12" fmla="*/ 6561 h 1"/>
                  <a:gd name="T13" fmla="*/ 6561 h 1"/>
                  <a:gd name="T14" fmla="*/ 6561 h 1"/>
                  <a:gd name="T15" fmla="*/ 6561 h 1"/>
                  <a:gd name="T16" fmla="*/ 6561 h 1"/>
                  <a:gd name="T17" fmla="*/ 6561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h 1"/>
                  <a:gd name="T37" fmla="*/ 1 h 1"/>
                </a:gdLst>
                <a:ahLst/>
                <a:cxnLst>
                  <a:cxn ang="T18">
                    <a:pos x="0" y="T0"/>
                  </a:cxn>
                  <a:cxn ang="T19">
                    <a:pos x="0" y="T1"/>
                  </a:cxn>
                  <a:cxn ang="T20">
                    <a:pos x="0" y="T2"/>
                  </a:cxn>
                  <a:cxn ang="T21">
                    <a:pos x="0" y="T3"/>
                  </a:cxn>
                  <a:cxn ang="T22">
                    <a:pos x="0" y="T4"/>
                  </a:cxn>
                  <a:cxn ang="T23">
                    <a:pos x="0" y="T5"/>
                  </a:cxn>
                  <a:cxn ang="T24">
                    <a:pos x="0" y="T6"/>
                  </a:cxn>
                  <a:cxn ang="T25">
                    <a:pos x="0" y="T7"/>
                  </a:cxn>
                  <a:cxn ang="T26">
                    <a:pos x="0" y="T8"/>
                  </a:cxn>
                  <a:cxn ang="T27">
                    <a:pos x="0" y="T9"/>
                  </a:cxn>
                  <a:cxn ang="T28">
                    <a:pos x="0" y="T10"/>
                  </a:cxn>
                  <a:cxn ang="T29">
                    <a:pos x="0" y="T11"/>
                  </a:cxn>
                  <a:cxn ang="T30">
                    <a:pos x="0" y="T12"/>
                  </a:cxn>
                  <a:cxn ang="T31">
                    <a:pos x="0" y="T13"/>
                  </a:cxn>
                  <a:cxn ang="T32">
                    <a:pos x="0" y="T14"/>
                  </a:cxn>
                  <a:cxn ang="T33">
                    <a:pos x="0" y="T15"/>
                  </a:cxn>
                  <a:cxn ang="T34">
                    <a:pos x="0" y="T16"/>
                  </a:cxn>
                  <a:cxn ang="T35">
                    <a:pos x="0" y="T17"/>
                  </a:cxn>
                </a:cxnLst>
                <a:rect l="0" t="T36" r="0" b="T3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43" name="Freeform 681"/>
              <p:cNvSpPr>
                <a:spLocks/>
              </p:cNvSpPr>
              <p:nvPr/>
            </p:nvSpPr>
            <p:spPr bwMode="auto">
              <a:xfrm>
                <a:off x="4381" y="207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44" name="Freeform 682"/>
              <p:cNvSpPr>
                <a:spLocks/>
              </p:cNvSpPr>
              <p:nvPr/>
            </p:nvSpPr>
            <p:spPr bwMode="auto">
              <a:xfrm>
                <a:off x="4384" y="207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45" name="Freeform 683"/>
              <p:cNvSpPr>
                <a:spLocks/>
              </p:cNvSpPr>
              <p:nvPr/>
            </p:nvSpPr>
            <p:spPr bwMode="auto">
              <a:xfrm>
                <a:off x="4384" y="20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46" name="Freeform 684"/>
              <p:cNvSpPr>
                <a:spLocks/>
              </p:cNvSpPr>
              <p:nvPr/>
            </p:nvSpPr>
            <p:spPr bwMode="auto">
              <a:xfrm>
                <a:off x="4384" y="2077"/>
                <a:ext cx="0" cy="6"/>
              </a:xfrm>
              <a:custGeom>
                <a:avLst/>
                <a:gdLst>
                  <a:gd name="T0" fmla="*/ 0 h 2"/>
                  <a:gd name="T1" fmla="*/ 13122 h 2"/>
                  <a:gd name="T2" fmla="*/ 0 h 2"/>
                  <a:gd name="T3" fmla="*/ 0 60000 65536"/>
                  <a:gd name="T4" fmla="*/ 0 60000 65536"/>
                  <a:gd name="T5" fmla="*/ 0 60000 65536"/>
                  <a:gd name="T6" fmla="*/ 0 h 2"/>
                  <a:gd name="T7" fmla="*/ 2 h 2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47" name="Freeform 685"/>
              <p:cNvSpPr>
                <a:spLocks/>
              </p:cNvSpPr>
              <p:nvPr/>
            </p:nvSpPr>
            <p:spPr bwMode="auto">
              <a:xfrm>
                <a:off x="4384" y="20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48" name="Freeform 686"/>
              <p:cNvSpPr>
                <a:spLocks/>
              </p:cNvSpPr>
              <p:nvPr/>
            </p:nvSpPr>
            <p:spPr bwMode="auto">
              <a:xfrm>
                <a:off x="4384" y="208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49" name="Line 687"/>
              <p:cNvSpPr>
                <a:spLocks noChangeShapeType="1"/>
              </p:cNvSpPr>
              <p:nvPr/>
            </p:nvSpPr>
            <p:spPr bwMode="auto">
              <a:xfrm>
                <a:off x="4387" y="20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50" name="Rectangle 688"/>
              <p:cNvSpPr>
                <a:spLocks noChangeArrowheads="1"/>
              </p:cNvSpPr>
              <p:nvPr/>
            </p:nvSpPr>
            <p:spPr bwMode="auto">
              <a:xfrm>
                <a:off x="4384" y="2083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51" name="Freeform 689"/>
              <p:cNvSpPr>
                <a:spLocks/>
              </p:cNvSpPr>
              <p:nvPr/>
            </p:nvSpPr>
            <p:spPr bwMode="auto">
              <a:xfrm>
                <a:off x="4384" y="208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52" name="Line 690"/>
              <p:cNvSpPr>
                <a:spLocks noChangeShapeType="1"/>
              </p:cNvSpPr>
              <p:nvPr/>
            </p:nvSpPr>
            <p:spPr bwMode="auto">
              <a:xfrm>
                <a:off x="4387" y="20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53" name="Freeform 691"/>
              <p:cNvSpPr>
                <a:spLocks/>
              </p:cNvSpPr>
              <p:nvPr/>
            </p:nvSpPr>
            <p:spPr bwMode="auto">
              <a:xfrm>
                <a:off x="4384" y="208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54" name="Line 692"/>
              <p:cNvSpPr>
                <a:spLocks noChangeShapeType="1"/>
              </p:cNvSpPr>
              <p:nvPr/>
            </p:nvSpPr>
            <p:spPr bwMode="auto">
              <a:xfrm>
                <a:off x="4387" y="20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55" name="Line 693"/>
              <p:cNvSpPr>
                <a:spLocks noChangeShapeType="1"/>
              </p:cNvSpPr>
              <p:nvPr/>
            </p:nvSpPr>
            <p:spPr bwMode="auto">
              <a:xfrm>
                <a:off x="4384" y="20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56" name="Line 694"/>
              <p:cNvSpPr>
                <a:spLocks noChangeShapeType="1"/>
              </p:cNvSpPr>
              <p:nvPr/>
            </p:nvSpPr>
            <p:spPr bwMode="auto">
              <a:xfrm>
                <a:off x="4384" y="20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57" name="Line 695"/>
              <p:cNvSpPr>
                <a:spLocks noChangeShapeType="1"/>
              </p:cNvSpPr>
              <p:nvPr/>
            </p:nvSpPr>
            <p:spPr bwMode="auto">
              <a:xfrm>
                <a:off x="4384" y="20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58" name="Freeform 696"/>
              <p:cNvSpPr>
                <a:spLocks/>
              </p:cNvSpPr>
              <p:nvPr/>
            </p:nvSpPr>
            <p:spPr bwMode="auto">
              <a:xfrm>
                <a:off x="4387" y="209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59" name="Freeform 697"/>
              <p:cNvSpPr>
                <a:spLocks/>
              </p:cNvSpPr>
              <p:nvPr/>
            </p:nvSpPr>
            <p:spPr bwMode="auto">
              <a:xfrm>
                <a:off x="4384" y="209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60" name="Line 698"/>
              <p:cNvSpPr>
                <a:spLocks noChangeShapeType="1"/>
              </p:cNvSpPr>
              <p:nvPr/>
            </p:nvSpPr>
            <p:spPr bwMode="auto">
              <a:xfrm>
                <a:off x="4387" y="20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61" name="Line 699"/>
              <p:cNvSpPr>
                <a:spLocks noChangeShapeType="1"/>
              </p:cNvSpPr>
              <p:nvPr/>
            </p:nvSpPr>
            <p:spPr bwMode="auto">
              <a:xfrm>
                <a:off x="4384" y="20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62" name="Freeform 700"/>
              <p:cNvSpPr>
                <a:spLocks/>
              </p:cNvSpPr>
              <p:nvPr/>
            </p:nvSpPr>
            <p:spPr bwMode="auto">
              <a:xfrm>
                <a:off x="4387" y="2092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63" name="Freeform 701"/>
              <p:cNvSpPr>
                <a:spLocks/>
              </p:cNvSpPr>
              <p:nvPr/>
            </p:nvSpPr>
            <p:spPr bwMode="auto">
              <a:xfrm>
                <a:off x="4387" y="2092"/>
                <a:ext cx="3" cy="9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6561 w 1"/>
                  <a:gd name="T5" fmla="*/ 19683 h 3"/>
                  <a:gd name="T6" fmla="*/ 0 w 1"/>
                  <a:gd name="T7" fmla="*/ 0 h 3"/>
                  <a:gd name="T8" fmla="*/ 0 w 1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0" y="0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64" name="Line 702"/>
              <p:cNvSpPr>
                <a:spLocks noChangeShapeType="1"/>
              </p:cNvSpPr>
              <p:nvPr/>
            </p:nvSpPr>
            <p:spPr bwMode="auto">
              <a:xfrm>
                <a:off x="4390" y="20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65" name="Freeform 703"/>
              <p:cNvSpPr>
                <a:spLocks/>
              </p:cNvSpPr>
              <p:nvPr/>
            </p:nvSpPr>
            <p:spPr bwMode="auto">
              <a:xfrm>
                <a:off x="4390" y="210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66" name="Line 704"/>
              <p:cNvSpPr>
                <a:spLocks noChangeShapeType="1"/>
              </p:cNvSpPr>
              <p:nvPr/>
            </p:nvSpPr>
            <p:spPr bwMode="auto">
              <a:xfrm>
                <a:off x="4387" y="21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67" name="Freeform 705"/>
              <p:cNvSpPr>
                <a:spLocks/>
              </p:cNvSpPr>
              <p:nvPr/>
            </p:nvSpPr>
            <p:spPr bwMode="auto">
              <a:xfrm>
                <a:off x="4390" y="210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68" name="Rectangle 706"/>
              <p:cNvSpPr>
                <a:spLocks noChangeArrowheads="1"/>
              </p:cNvSpPr>
              <p:nvPr/>
            </p:nvSpPr>
            <p:spPr bwMode="auto">
              <a:xfrm>
                <a:off x="4390" y="2106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69" name="Line 707"/>
              <p:cNvSpPr>
                <a:spLocks noChangeShapeType="1"/>
              </p:cNvSpPr>
              <p:nvPr/>
            </p:nvSpPr>
            <p:spPr bwMode="auto">
              <a:xfrm>
                <a:off x="4390" y="21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70" name="Line 708"/>
              <p:cNvSpPr>
                <a:spLocks noChangeShapeType="1"/>
              </p:cNvSpPr>
              <p:nvPr/>
            </p:nvSpPr>
            <p:spPr bwMode="auto">
              <a:xfrm>
                <a:off x="4393" y="21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71" name="Freeform 709"/>
              <p:cNvSpPr>
                <a:spLocks/>
              </p:cNvSpPr>
              <p:nvPr/>
            </p:nvSpPr>
            <p:spPr bwMode="auto">
              <a:xfrm>
                <a:off x="4393" y="211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72" name="Freeform 710"/>
              <p:cNvSpPr>
                <a:spLocks/>
              </p:cNvSpPr>
              <p:nvPr/>
            </p:nvSpPr>
            <p:spPr bwMode="auto">
              <a:xfrm>
                <a:off x="4390" y="211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73" name="Freeform 711"/>
              <p:cNvSpPr>
                <a:spLocks/>
              </p:cNvSpPr>
              <p:nvPr/>
            </p:nvSpPr>
            <p:spPr bwMode="auto">
              <a:xfrm>
                <a:off x="4393" y="211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74" name="Line 712"/>
              <p:cNvSpPr>
                <a:spLocks noChangeShapeType="1"/>
              </p:cNvSpPr>
              <p:nvPr/>
            </p:nvSpPr>
            <p:spPr bwMode="auto">
              <a:xfrm>
                <a:off x="4393" y="21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75" name="Line 713"/>
              <p:cNvSpPr>
                <a:spLocks noChangeShapeType="1"/>
              </p:cNvSpPr>
              <p:nvPr/>
            </p:nvSpPr>
            <p:spPr bwMode="auto">
              <a:xfrm>
                <a:off x="4393" y="21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76" name="Freeform 714"/>
              <p:cNvSpPr>
                <a:spLocks/>
              </p:cNvSpPr>
              <p:nvPr/>
            </p:nvSpPr>
            <p:spPr bwMode="auto">
              <a:xfrm>
                <a:off x="4390" y="211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77" name="Freeform 715"/>
              <p:cNvSpPr>
                <a:spLocks/>
              </p:cNvSpPr>
              <p:nvPr/>
            </p:nvSpPr>
            <p:spPr bwMode="auto">
              <a:xfrm>
                <a:off x="4393" y="21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78" name="Freeform 716"/>
              <p:cNvSpPr>
                <a:spLocks/>
              </p:cNvSpPr>
              <p:nvPr/>
            </p:nvSpPr>
            <p:spPr bwMode="auto">
              <a:xfrm>
                <a:off x="4390" y="21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79" name="Line 717"/>
              <p:cNvSpPr>
                <a:spLocks noChangeShapeType="1"/>
              </p:cNvSpPr>
              <p:nvPr/>
            </p:nvSpPr>
            <p:spPr bwMode="auto">
              <a:xfrm>
                <a:off x="4393" y="21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80" name="Freeform 718"/>
              <p:cNvSpPr>
                <a:spLocks/>
              </p:cNvSpPr>
              <p:nvPr/>
            </p:nvSpPr>
            <p:spPr bwMode="auto">
              <a:xfrm>
                <a:off x="4390" y="21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81" name="Freeform 719"/>
              <p:cNvSpPr>
                <a:spLocks/>
              </p:cNvSpPr>
              <p:nvPr/>
            </p:nvSpPr>
            <p:spPr bwMode="auto">
              <a:xfrm>
                <a:off x="4393" y="21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82" name="Freeform 720"/>
              <p:cNvSpPr>
                <a:spLocks/>
              </p:cNvSpPr>
              <p:nvPr/>
            </p:nvSpPr>
            <p:spPr bwMode="auto">
              <a:xfrm>
                <a:off x="4393" y="212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83" name="Freeform 721"/>
              <p:cNvSpPr>
                <a:spLocks/>
              </p:cNvSpPr>
              <p:nvPr/>
            </p:nvSpPr>
            <p:spPr bwMode="auto">
              <a:xfrm>
                <a:off x="4393" y="212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84" name="Freeform 722"/>
              <p:cNvSpPr>
                <a:spLocks/>
              </p:cNvSpPr>
              <p:nvPr/>
            </p:nvSpPr>
            <p:spPr bwMode="auto">
              <a:xfrm>
                <a:off x="4393" y="213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85" name="Line 723"/>
              <p:cNvSpPr>
                <a:spLocks noChangeShapeType="1"/>
              </p:cNvSpPr>
              <p:nvPr/>
            </p:nvSpPr>
            <p:spPr bwMode="auto">
              <a:xfrm>
                <a:off x="4393" y="21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86" name="Line 724"/>
              <p:cNvSpPr>
                <a:spLocks noChangeShapeType="1"/>
              </p:cNvSpPr>
              <p:nvPr/>
            </p:nvSpPr>
            <p:spPr bwMode="auto">
              <a:xfrm>
                <a:off x="4396" y="213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87" name="Line 725"/>
              <p:cNvSpPr>
                <a:spLocks noChangeShapeType="1"/>
              </p:cNvSpPr>
              <p:nvPr/>
            </p:nvSpPr>
            <p:spPr bwMode="auto">
              <a:xfrm>
                <a:off x="4393" y="213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88" name="Freeform 726"/>
              <p:cNvSpPr>
                <a:spLocks/>
              </p:cNvSpPr>
              <p:nvPr/>
            </p:nvSpPr>
            <p:spPr bwMode="auto">
              <a:xfrm>
                <a:off x="4393" y="213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89" name="Freeform 727"/>
              <p:cNvSpPr>
                <a:spLocks/>
              </p:cNvSpPr>
              <p:nvPr/>
            </p:nvSpPr>
            <p:spPr bwMode="auto">
              <a:xfrm>
                <a:off x="4396" y="213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90" name="Line 728"/>
              <p:cNvSpPr>
                <a:spLocks noChangeShapeType="1"/>
              </p:cNvSpPr>
              <p:nvPr/>
            </p:nvSpPr>
            <p:spPr bwMode="auto">
              <a:xfrm>
                <a:off x="4393" y="21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91" name="Line 729"/>
              <p:cNvSpPr>
                <a:spLocks noChangeShapeType="1"/>
              </p:cNvSpPr>
              <p:nvPr/>
            </p:nvSpPr>
            <p:spPr bwMode="auto">
              <a:xfrm>
                <a:off x="4396" y="21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92" name="Freeform 730"/>
              <p:cNvSpPr>
                <a:spLocks/>
              </p:cNvSpPr>
              <p:nvPr/>
            </p:nvSpPr>
            <p:spPr bwMode="auto">
              <a:xfrm>
                <a:off x="4396" y="2136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93" name="Line 731"/>
              <p:cNvSpPr>
                <a:spLocks noChangeShapeType="1"/>
              </p:cNvSpPr>
              <p:nvPr/>
            </p:nvSpPr>
            <p:spPr bwMode="auto">
              <a:xfrm>
                <a:off x="4396" y="21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94" name="Line 732"/>
              <p:cNvSpPr>
                <a:spLocks noChangeShapeType="1"/>
              </p:cNvSpPr>
              <p:nvPr/>
            </p:nvSpPr>
            <p:spPr bwMode="auto">
              <a:xfrm>
                <a:off x="4399" y="21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95" name="Line 733"/>
              <p:cNvSpPr>
                <a:spLocks noChangeShapeType="1"/>
              </p:cNvSpPr>
              <p:nvPr/>
            </p:nvSpPr>
            <p:spPr bwMode="auto">
              <a:xfrm>
                <a:off x="4393" y="21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96" name="Rectangle 734"/>
              <p:cNvSpPr>
                <a:spLocks noChangeArrowheads="1"/>
              </p:cNvSpPr>
              <p:nvPr/>
            </p:nvSpPr>
            <p:spPr bwMode="auto">
              <a:xfrm>
                <a:off x="4396" y="2142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97" name="Line 735"/>
              <p:cNvSpPr>
                <a:spLocks noChangeShapeType="1"/>
              </p:cNvSpPr>
              <p:nvPr/>
            </p:nvSpPr>
            <p:spPr bwMode="auto">
              <a:xfrm>
                <a:off x="4399" y="21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98" name="Freeform 736"/>
              <p:cNvSpPr>
                <a:spLocks/>
              </p:cNvSpPr>
              <p:nvPr/>
            </p:nvSpPr>
            <p:spPr bwMode="auto">
              <a:xfrm>
                <a:off x="4399" y="21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99" name="Line 737"/>
              <p:cNvSpPr>
                <a:spLocks noChangeShapeType="1"/>
              </p:cNvSpPr>
              <p:nvPr/>
            </p:nvSpPr>
            <p:spPr bwMode="auto">
              <a:xfrm>
                <a:off x="4396" y="21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00" name="Line 738"/>
              <p:cNvSpPr>
                <a:spLocks noChangeShapeType="1"/>
              </p:cNvSpPr>
              <p:nvPr/>
            </p:nvSpPr>
            <p:spPr bwMode="auto">
              <a:xfrm>
                <a:off x="4399" y="21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01" name="Line 739"/>
              <p:cNvSpPr>
                <a:spLocks noChangeShapeType="1"/>
              </p:cNvSpPr>
              <p:nvPr/>
            </p:nvSpPr>
            <p:spPr bwMode="auto">
              <a:xfrm>
                <a:off x="4399" y="21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02" name="Line 740"/>
              <p:cNvSpPr>
                <a:spLocks noChangeShapeType="1"/>
              </p:cNvSpPr>
              <p:nvPr/>
            </p:nvSpPr>
            <p:spPr bwMode="auto">
              <a:xfrm>
                <a:off x="4399" y="21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03" name="Freeform 741"/>
              <p:cNvSpPr>
                <a:spLocks/>
              </p:cNvSpPr>
              <p:nvPr/>
            </p:nvSpPr>
            <p:spPr bwMode="auto">
              <a:xfrm>
                <a:off x="4399" y="215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04" name="Freeform 742"/>
              <p:cNvSpPr>
                <a:spLocks/>
              </p:cNvSpPr>
              <p:nvPr/>
            </p:nvSpPr>
            <p:spPr bwMode="auto">
              <a:xfrm>
                <a:off x="4399" y="215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05" name="Line 743"/>
              <p:cNvSpPr>
                <a:spLocks noChangeShapeType="1"/>
              </p:cNvSpPr>
              <p:nvPr/>
            </p:nvSpPr>
            <p:spPr bwMode="auto">
              <a:xfrm>
                <a:off x="4399" y="21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06" name="Freeform 744"/>
              <p:cNvSpPr>
                <a:spLocks/>
              </p:cNvSpPr>
              <p:nvPr/>
            </p:nvSpPr>
            <p:spPr bwMode="auto">
              <a:xfrm>
                <a:off x="4399" y="213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07" name="Freeform 745"/>
              <p:cNvSpPr>
                <a:spLocks/>
              </p:cNvSpPr>
              <p:nvPr/>
            </p:nvSpPr>
            <p:spPr bwMode="auto">
              <a:xfrm>
                <a:off x="4399" y="21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08" name="Line 746"/>
              <p:cNvSpPr>
                <a:spLocks noChangeShapeType="1"/>
              </p:cNvSpPr>
              <p:nvPr/>
            </p:nvSpPr>
            <p:spPr bwMode="auto">
              <a:xfrm>
                <a:off x="4369" y="215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09" name="Line 747"/>
              <p:cNvSpPr>
                <a:spLocks noChangeShapeType="1"/>
              </p:cNvSpPr>
              <p:nvPr/>
            </p:nvSpPr>
            <p:spPr bwMode="auto">
              <a:xfrm>
                <a:off x="4378" y="21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10" name="Freeform 748"/>
              <p:cNvSpPr>
                <a:spLocks/>
              </p:cNvSpPr>
              <p:nvPr/>
            </p:nvSpPr>
            <p:spPr bwMode="auto">
              <a:xfrm>
                <a:off x="4361" y="2115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11" name="Freeform 749"/>
              <p:cNvSpPr>
                <a:spLocks/>
              </p:cNvSpPr>
              <p:nvPr/>
            </p:nvSpPr>
            <p:spPr bwMode="auto">
              <a:xfrm>
                <a:off x="4381" y="2188"/>
                <a:ext cx="0" cy="6"/>
              </a:xfrm>
              <a:custGeom>
                <a:avLst/>
                <a:gdLst>
                  <a:gd name="T0" fmla="*/ 0 h 2"/>
                  <a:gd name="T1" fmla="*/ 13122 h 2"/>
                  <a:gd name="T2" fmla="*/ 0 h 2"/>
                  <a:gd name="T3" fmla="*/ 0 60000 65536"/>
                  <a:gd name="T4" fmla="*/ 0 60000 65536"/>
                  <a:gd name="T5" fmla="*/ 0 60000 65536"/>
                  <a:gd name="T6" fmla="*/ 0 h 2"/>
                  <a:gd name="T7" fmla="*/ 2 h 2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12" name="Line 750"/>
              <p:cNvSpPr>
                <a:spLocks noChangeShapeType="1"/>
              </p:cNvSpPr>
              <p:nvPr/>
            </p:nvSpPr>
            <p:spPr bwMode="auto">
              <a:xfrm>
                <a:off x="4384" y="2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13" name="Freeform 751"/>
              <p:cNvSpPr>
                <a:spLocks/>
              </p:cNvSpPr>
              <p:nvPr/>
            </p:nvSpPr>
            <p:spPr bwMode="auto">
              <a:xfrm>
                <a:off x="4384" y="2218"/>
                <a:ext cx="3" cy="11"/>
              </a:xfrm>
              <a:custGeom>
                <a:avLst/>
                <a:gdLst>
                  <a:gd name="T0" fmla="*/ 0 w 1"/>
                  <a:gd name="T1" fmla="*/ 0 h 4"/>
                  <a:gd name="T2" fmla="*/ 6561 w 1"/>
                  <a:gd name="T3" fmla="*/ 12870 h 4"/>
                  <a:gd name="T4" fmla="*/ 0 w 1"/>
                  <a:gd name="T5" fmla="*/ 0 h 4"/>
                  <a:gd name="T6" fmla="*/ 0 w 1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4"/>
                  <a:gd name="T14" fmla="*/ 1 w 1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4">
                    <a:moveTo>
                      <a:pt x="0" y="0"/>
                    </a:moveTo>
                    <a:lnTo>
                      <a:pt x="1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14" name="Line 752"/>
              <p:cNvSpPr>
                <a:spLocks noChangeShapeType="1"/>
              </p:cNvSpPr>
              <p:nvPr/>
            </p:nvSpPr>
            <p:spPr bwMode="auto">
              <a:xfrm>
                <a:off x="4367" y="20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15" name="Line 753"/>
              <p:cNvSpPr>
                <a:spLocks noChangeShapeType="1"/>
              </p:cNvSpPr>
              <p:nvPr/>
            </p:nvSpPr>
            <p:spPr bwMode="auto">
              <a:xfrm>
                <a:off x="4358" y="19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16" name="Freeform 754"/>
              <p:cNvSpPr>
                <a:spLocks/>
              </p:cNvSpPr>
              <p:nvPr/>
            </p:nvSpPr>
            <p:spPr bwMode="auto">
              <a:xfrm>
                <a:off x="4364" y="199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17" name="Line 755"/>
              <p:cNvSpPr>
                <a:spLocks noChangeShapeType="1"/>
              </p:cNvSpPr>
              <p:nvPr/>
            </p:nvSpPr>
            <p:spPr bwMode="auto">
              <a:xfrm>
                <a:off x="4364" y="20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18" name="Line 756"/>
              <p:cNvSpPr>
                <a:spLocks noChangeShapeType="1"/>
              </p:cNvSpPr>
              <p:nvPr/>
            </p:nvSpPr>
            <p:spPr bwMode="auto">
              <a:xfrm>
                <a:off x="4226" y="19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19" name="Line 757"/>
              <p:cNvSpPr>
                <a:spLocks noChangeShapeType="1"/>
              </p:cNvSpPr>
              <p:nvPr/>
            </p:nvSpPr>
            <p:spPr bwMode="auto">
              <a:xfrm>
                <a:off x="4223" y="19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20" name="Line 758"/>
              <p:cNvSpPr>
                <a:spLocks noChangeShapeType="1"/>
              </p:cNvSpPr>
              <p:nvPr/>
            </p:nvSpPr>
            <p:spPr bwMode="auto">
              <a:xfrm>
                <a:off x="4367" y="20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21" name="Line 759"/>
              <p:cNvSpPr>
                <a:spLocks noChangeShapeType="1"/>
              </p:cNvSpPr>
              <p:nvPr/>
            </p:nvSpPr>
            <p:spPr bwMode="auto">
              <a:xfrm>
                <a:off x="4369" y="202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22" name="Line 760"/>
              <p:cNvSpPr>
                <a:spLocks noChangeShapeType="1"/>
              </p:cNvSpPr>
              <p:nvPr/>
            </p:nvSpPr>
            <p:spPr bwMode="auto">
              <a:xfrm>
                <a:off x="4369" y="202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23" name="Line 761"/>
              <p:cNvSpPr>
                <a:spLocks noChangeShapeType="1"/>
              </p:cNvSpPr>
              <p:nvPr/>
            </p:nvSpPr>
            <p:spPr bwMode="auto">
              <a:xfrm>
                <a:off x="4369" y="20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24" name="Line 762"/>
              <p:cNvSpPr>
                <a:spLocks noChangeShapeType="1"/>
              </p:cNvSpPr>
              <p:nvPr/>
            </p:nvSpPr>
            <p:spPr bwMode="auto">
              <a:xfrm>
                <a:off x="4381" y="20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25" name="Freeform 763"/>
              <p:cNvSpPr>
                <a:spLocks/>
              </p:cNvSpPr>
              <p:nvPr/>
            </p:nvSpPr>
            <p:spPr bwMode="auto">
              <a:xfrm>
                <a:off x="4381" y="206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26" name="Line 764"/>
              <p:cNvSpPr>
                <a:spLocks noChangeShapeType="1"/>
              </p:cNvSpPr>
              <p:nvPr/>
            </p:nvSpPr>
            <p:spPr bwMode="auto">
              <a:xfrm>
                <a:off x="4381" y="20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27" name="Line 765"/>
              <p:cNvSpPr>
                <a:spLocks noChangeShapeType="1"/>
              </p:cNvSpPr>
              <p:nvPr/>
            </p:nvSpPr>
            <p:spPr bwMode="auto">
              <a:xfrm>
                <a:off x="4381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28" name="Freeform 766"/>
              <p:cNvSpPr>
                <a:spLocks/>
              </p:cNvSpPr>
              <p:nvPr/>
            </p:nvSpPr>
            <p:spPr bwMode="auto">
              <a:xfrm>
                <a:off x="4381" y="207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29" name="Line 767"/>
              <p:cNvSpPr>
                <a:spLocks noChangeShapeType="1"/>
              </p:cNvSpPr>
              <p:nvPr/>
            </p:nvSpPr>
            <p:spPr bwMode="auto">
              <a:xfrm>
                <a:off x="4381" y="20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30" name="Line 768"/>
              <p:cNvSpPr>
                <a:spLocks noChangeShapeType="1"/>
              </p:cNvSpPr>
              <p:nvPr/>
            </p:nvSpPr>
            <p:spPr bwMode="auto">
              <a:xfrm>
                <a:off x="4384" y="20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31" name="Line 769"/>
              <p:cNvSpPr>
                <a:spLocks noChangeShapeType="1"/>
              </p:cNvSpPr>
              <p:nvPr/>
            </p:nvSpPr>
            <p:spPr bwMode="auto">
              <a:xfrm>
                <a:off x="4381" y="20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32" name="Freeform 770"/>
              <p:cNvSpPr>
                <a:spLocks/>
              </p:cNvSpPr>
              <p:nvPr/>
            </p:nvSpPr>
            <p:spPr bwMode="auto">
              <a:xfrm>
                <a:off x="4384" y="208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33" name="Freeform 771"/>
              <p:cNvSpPr>
                <a:spLocks/>
              </p:cNvSpPr>
              <p:nvPr/>
            </p:nvSpPr>
            <p:spPr bwMode="auto">
              <a:xfrm>
                <a:off x="4384" y="209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34" name="Line 772"/>
              <p:cNvSpPr>
                <a:spLocks noChangeShapeType="1"/>
              </p:cNvSpPr>
              <p:nvPr/>
            </p:nvSpPr>
            <p:spPr bwMode="auto">
              <a:xfrm>
                <a:off x="4384" y="20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35" name="Freeform 773"/>
              <p:cNvSpPr>
                <a:spLocks/>
              </p:cNvSpPr>
              <p:nvPr/>
            </p:nvSpPr>
            <p:spPr bwMode="auto">
              <a:xfrm>
                <a:off x="4349" y="2057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13122 w 2"/>
                  <a:gd name="T3" fmla="*/ 18746 h 5"/>
                  <a:gd name="T4" fmla="*/ 0 w 2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5"/>
                  <a:gd name="T11" fmla="*/ 2 w 2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5">
                    <a:moveTo>
                      <a:pt x="0" y="0"/>
                    </a:moveTo>
                    <a:lnTo>
                      <a:pt x="2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36" name="Freeform 774"/>
              <p:cNvSpPr>
                <a:spLocks/>
              </p:cNvSpPr>
              <p:nvPr/>
            </p:nvSpPr>
            <p:spPr bwMode="auto">
              <a:xfrm>
                <a:off x="4355" y="207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37" name="Freeform 775"/>
              <p:cNvSpPr>
                <a:spLocks/>
              </p:cNvSpPr>
              <p:nvPr/>
            </p:nvSpPr>
            <p:spPr bwMode="auto">
              <a:xfrm>
                <a:off x="4355" y="2077"/>
                <a:ext cx="0" cy="9"/>
              </a:xfrm>
              <a:custGeom>
                <a:avLst/>
                <a:gdLst>
                  <a:gd name="T0" fmla="*/ 0 h 3"/>
                  <a:gd name="T1" fmla="*/ 19683 h 3"/>
                  <a:gd name="T2" fmla="*/ 0 h 3"/>
                  <a:gd name="T3" fmla="*/ 0 60000 65536"/>
                  <a:gd name="T4" fmla="*/ 0 60000 65536"/>
                  <a:gd name="T5" fmla="*/ 0 60000 65536"/>
                  <a:gd name="T6" fmla="*/ 0 h 3"/>
                  <a:gd name="T7" fmla="*/ 3 h 3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38" name="Freeform 776"/>
              <p:cNvSpPr>
                <a:spLocks/>
              </p:cNvSpPr>
              <p:nvPr/>
            </p:nvSpPr>
            <p:spPr bwMode="auto">
              <a:xfrm>
                <a:off x="4349" y="2042"/>
                <a:ext cx="0" cy="15"/>
              </a:xfrm>
              <a:custGeom>
                <a:avLst/>
                <a:gdLst>
                  <a:gd name="T0" fmla="*/ 32805 h 5"/>
                  <a:gd name="T1" fmla="*/ 0 h 5"/>
                  <a:gd name="T2" fmla="*/ 32805 h 5"/>
                  <a:gd name="T3" fmla="*/ 0 60000 65536"/>
                  <a:gd name="T4" fmla="*/ 0 60000 65536"/>
                  <a:gd name="T5" fmla="*/ 0 60000 65536"/>
                  <a:gd name="T6" fmla="*/ 0 h 5"/>
                  <a:gd name="T7" fmla="*/ 5 h 5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39" name="Line 777"/>
              <p:cNvSpPr>
                <a:spLocks noChangeShapeType="1"/>
              </p:cNvSpPr>
              <p:nvPr/>
            </p:nvSpPr>
            <p:spPr bwMode="auto">
              <a:xfrm>
                <a:off x="4346" y="19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40" name="Freeform 778"/>
              <p:cNvSpPr>
                <a:spLocks/>
              </p:cNvSpPr>
              <p:nvPr/>
            </p:nvSpPr>
            <p:spPr bwMode="auto">
              <a:xfrm>
                <a:off x="4349" y="196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41" name="Freeform 779"/>
              <p:cNvSpPr>
                <a:spLocks/>
              </p:cNvSpPr>
              <p:nvPr/>
            </p:nvSpPr>
            <p:spPr bwMode="auto">
              <a:xfrm>
                <a:off x="4352" y="196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42" name="Line 780"/>
              <p:cNvSpPr>
                <a:spLocks noChangeShapeType="1"/>
              </p:cNvSpPr>
              <p:nvPr/>
            </p:nvSpPr>
            <p:spPr bwMode="auto">
              <a:xfrm>
                <a:off x="4349" y="19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43" name="Freeform 781"/>
              <p:cNvSpPr>
                <a:spLocks/>
              </p:cNvSpPr>
              <p:nvPr/>
            </p:nvSpPr>
            <p:spPr bwMode="auto">
              <a:xfrm>
                <a:off x="4352" y="196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44" name="Freeform 782"/>
              <p:cNvSpPr>
                <a:spLocks/>
              </p:cNvSpPr>
              <p:nvPr/>
            </p:nvSpPr>
            <p:spPr bwMode="auto">
              <a:xfrm>
                <a:off x="4349" y="196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45" name="Line 783"/>
              <p:cNvSpPr>
                <a:spLocks noChangeShapeType="1"/>
              </p:cNvSpPr>
              <p:nvPr/>
            </p:nvSpPr>
            <p:spPr bwMode="auto">
              <a:xfrm>
                <a:off x="4352" y="19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46" name="Line 784"/>
              <p:cNvSpPr>
                <a:spLocks noChangeShapeType="1"/>
              </p:cNvSpPr>
              <p:nvPr/>
            </p:nvSpPr>
            <p:spPr bwMode="auto">
              <a:xfrm>
                <a:off x="4352" y="19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47" name="Line 785"/>
              <p:cNvSpPr>
                <a:spLocks noChangeShapeType="1"/>
              </p:cNvSpPr>
              <p:nvPr/>
            </p:nvSpPr>
            <p:spPr bwMode="auto">
              <a:xfrm>
                <a:off x="4352" y="19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48" name="Line 786"/>
              <p:cNvSpPr>
                <a:spLocks noChangeShapeType="1"/>
              </p:cNvSpPr>
              <p:nvPr/>
            </p:nvSpPr>
            <p:spPr bwMode="auto">
              <a:xfrm>
                <a:off x="4241" y="18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49" name="Line 787"/>
              <p:cNvSpPr>
                <a:spLocks noChangeShapeType="1"/>
              </p:cNvSpPr>
              <p:nvPr/>
            </p:nvSpPr>
            <p:spPr bwMode="auto">
              <a:xfrm>
                <a:off x="4241" y="18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50" name="Line 788"/>
              <p:cNvSpPr>
                <a:spLocks noChangeShapeType="1"/>
              </p:cNvSpPr>
              <p:nvPr/>
            </p:nvSpPr>
            <p:spPr bwMode="auto">
              <a:xfrm>
                <a:off x="4249" y="17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51" name="Line 789"/>
              <p:cNvSpPr>
                <a:spLocks noChangeShapeType="1"/>
              </p:cNvSpPr>
              <p:nvPr/>
            </p:nvSpPr>
            <p:spPr bwMode="auto">
              <a:xfrm>
                <a:off x="4249" y="18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52" name="Freeform 790"/>
              <p:cNvSpPr>
                <a:spLocks/>
              </p:cNvSpPr>
              <p:nvPr/>
            </p:nvSpPr>
            <p:spPr bwMode="auto">
              <a:xfrm>
                <a:off x="4243" y="1802"/>
                <a:ext cx="6" cy="6"/>
              </a:xfrm>
              <a:custGeom>
                <a:avLst/>
                <a:gdLst>
                  <a:gd name="T0" fmla="*/ 0 w 2"/>
                  <a:gd name="T1" fmla="*/ 0 h 2"/>
                  <a:gd name="T2" fmla="*/ 13122 w 2"/>
                  <a:gd name="T3" fmla="*/ 13122 h 2"/>
                  <a:gd name="T4" fmla="*/ 0 w 2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2"/>
                  <a:gd name="T11" fmla="*/ 2 w 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53" name="Line 791"/>
              <p:cNvSpPr>
                <a:spLocks noChangeShapeType="1"/>
              </p:cNvSpPr>
              <p:nvPr/>
            </p:nvSpPr>
            <p:spPr bwMode="auto">
              <a:xfrm>
                <a:off x="4252" y="18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54" name="Freeform 792"/>
              <p:cNvSpPr>
                <a:spLocks/>
              </p:cNvSpPr>
              <p:nvPr/>
            </p:nvSpPr>
            <p:spPr bwMode="auto">
              <a:xfrm>
                <a:off x="4249" y="18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55" name="Freeform 793"/>
              <p:cNvSpPr>
                <a:spLocks/>
              </p:cNvSpPr>
              <p:nvPr/>
            </p:nvSpPr>
            <p:spPr bwMode="auto">
              <a:xfrm>
                <a:off x="4252" y="180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6561 h 1"/>
                  <a:gd name="T3" fmla="*/ 0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1"/>
                  <a:gd name="T11" fmla="*/ 1 h 1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56" name="Freeform 794"/>
              <p:cNvSpPr>
                <a:spLocks/>
              </p:cNvSpPr>
              <p:nvPr/>
            </p:nvSpPr>
            <p:spPr bwMode="auto">
              <a:xfrm>
                <a:off x="4249" y="1808"/>
                <a:ext cx="0" cy="2"/>
              </a:xfrm>
              <a:custGeom>
                <a:avLst/>
                <a:gdLst>
                  <a:gd name="T0" fmla="*/ 0 h 1"/>
                  <a:gd name="T1" fmla="*/ 256 h 1"/>
                  <a:gd name="T2" fmla="*/ 0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57" name="Freeform 795"/>
              <p:cNvSpPr>
                <a:spLocks/>
              </p:cNvSpPr>
              <p:nvPr/>
            </p:nvSpPr>
            <p:spPr bwMode="auto">
              <a:xfrm>
                <a:off x="4246" y="1775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6561 w 1"/>
                  <a:gd name="T3" fmla="*/ 6561 h 2"/>
                  <a:gd name="T4" fmla="*/ 0 w 1"/>
                  <a:gd name="T5" fmla="*/ 6561 h 2"/>
                  <a:gd name="T6" fmla="*/ 6561 w 1"/>
                  <a:gd name="T7" fmla="*/ 13122 h 2"/>
                  <a:gd name="T8" fmla="*/ 0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58" name="Freeform 796"/>
              <p:cNvSpPr>
                <a:spLocks/>
              </p:cNvSpPr>
              <p:nvPr/>
            </p:nvSpPr>
            <p:spPr bwMode="auto">
              <a:xfrm>
                <a:off x="4249" y="1778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0 h 1"/>
                  <a:gd name="T3" fmla="*/ 6561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59" name="Line 797"/>
              <p:cNvSpPr>
                <a:spLocks noChangeShapeType="1"/>
              </p:cNvSpPr>
              <p:nvPr/>
            </p:nvSpPr>
            <p:spPr bwMode="auto">
              <a:xfrm>
                <a:off x="4249" y="17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60" name="Line 798"/>
              <p:cNvSpPr>
                <a:spLocks noChangeShapeType="1"/>
              </p:cNvSpPr>
              <p:nvPr/>
            </p:nvSpPr>
            <p:spPr bwMode="auto">
              <a:xfrm>
                <a:off x="4249" y="17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61" name="Line 799"/>
              <p:cNvSpPr>
                <a:spLocks noChangeShapeType="1"/>
              </p:cNvSpPr>
              <p:nvPr/>
            </p:nvSpPr>
            <p:spPr bwMode="auto">
              <a:xfrm>
                <a:off x="4249" y="17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62" name="Freeform 800"/>
              <p:cNvSpPr>
                <a:spLocks/>
              </p:cNvSpPr>
              <p:nvPr/>
            </p:nvSpPr>
            <p:spPr bwMode="auto">
              <a:xfrm>
                <a:off x="4252" y="1781"/>
                <a:ext cx="3" cy="6"/>
              </a:xfrm>
              <a:custGeom>
                <a:avLst/>
                <a:gdLst>
                  <a:gd name="T0" fmla="*/ 6561 w 1"/>
                  <a:gd name="T1" fmla="*/ 13122 h 2"/>
                  <a:gd name="T2" fmla="*/ 0 w 1"/>
                  <a:gd name="T3" fmla="*/ 13122 h 2"/>
                  <a:gd name="T4" fmla="*/ 0 w 1"/>
                  <a:gd name="T5" fmla="*/ 0 h 2"/>
                  <a:gd name="T6" fmla="*/ 0 w 1"/>
                  <a:gd name="T7" fmla="*/ 6561 h 2"/>
                  <a:gd name="T8" fmla="*/ 6561 w 1"/>
                  <a:gd name="T9" fmla="*/ 13122 h 2"/>
                  <a:gd name="T10" fmla="*/ 6561 w 1"/>
                  <a:gd name="T11" fmla="*/ 1312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1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63" name="Line 801"/>
              <p:cNvSpPr>
                <a:spLocks noChangeShapeType="1"/>
              </p:cNvSpPr>
              <p:nvPr/>
            </p:nvSpPr>
            <p:spPr bwMode="auto">
              <a:xfrm>
                <a:off x="4249" y="17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64" name="Freeform 802"/>
              <p:cNvSpPr>
                <a:spLocks/>
              </p:cNvSpPr>
              <p:nvPr/>
            </p:nvSpPr>
            <p:spPr bwMode="auto">
              <a:xfrm>
                <a:off x="4249" y="1781"/>
                <a:ext cx="9" cy="21"/>
              </a:xfrm>
              <a:custGeom>
                <a:avLst/>
                <a:gdLst>
                  <a:gd name="T0" fmla="*/ 0 w 3"/>
                  <a:gd name="T1" fmla="*/ 0 h 7"/>
                  <a:gd name="T2" fmla="*/ 0 w 3"/>
                  <a:gd name="T3" fmla="*/ 0 h 7"/>
                  <a:gd name="T4" fmla="*/ 6561 w 3"/>
                  <a:gd name="T5" fmla="*/ 13122 h 7"/>
                  <a:gd name="T6" fmla="*/ 19683 w 3"/>
                  <a:gd name="T7" fmla="*/ 32805 h 7"/>
                  <a:gd name="T8" fmla="*/ 19683 w 3"/>
                  <a:gd name="T9" fmla="*/ 32805 h 7"/>
                  <a:gd name="T10" fmla="*/ 19683 w 3"/>
                  <a:gd name="T11" fmla="*/ 45927 h 7"/>
                  <a:gd name="T12" fmla="*/ 19683 w 3"/>
                  <a:gd name="T13" fmla="*/ 45927 h 7"/>
                  <a:gd name="T14" fmla="*/ 19683 w 3"/>
                  <a:gd name="T15" fmla="*/ 39366 h 7"/>
                  <a:gd name="T16" fmla="*/ 6561 w 3"/>
                  <a:gd name="T17" fmla="*/ 13122 h 7"/>
                  <a:gd name="T18" fmla="*/ 0 w 3"/>
                  <a:gd name="T19" fmla="*/ 6561 h 7"/>
                  <a:gd name="T20" fmla="*/ 0 w 3"/>
                  <a:gd name="T21" fmla="*/ 0 h 7"/>
                  <a:gd name="T22" fmla="*/ 0 w 3"/>
                  <a:gd name="T23" fmla="*/ 0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"/>
                  <a:gd name="T37" fmla="*/ 0 h 7"/>
                  <a:gd name="T38" fmla="*/ 3 w 3"/>
                  <a:gd name="T39" fmla="*/ 7 h 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" h="7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65" name="Rectangle 803"/>
              <p:cNvSpPr>
                <a:spLocks noChangeArrowheads="1"/>
              </p:cNvSpPr>
              <p:nvPr/>
            </p:nvSpPr>
            <p:spPr bwMode="auto">
              <a:xfrm>
                <a:off x="4255" y="1784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66" name="Line 804"/>
              <p:cNvSpPr>
                <a:spLocks noChangeShapeType="1"/>
              </p:cNvSpPr>
              <p:nvPr/>
            </p:nvSpPr>
            <p:spPr bwMode="auto">
              <a:xfrm>
                <a:off x="4249" y="17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67" name="Freeform 805"/>
              <p:cNvSpPr>
                <a:spLocks/>
              </p:cNvSpPr>
              <p:nvPr/>
            </p:nvSpPr>
            <p:spPr bwMode="auto">
              <a:xfrm>
                <a:off x="4252" y="17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68" name="Freeform 806"/>
              <p:cNvSpPr>
                <a:spLocks/>
              </p:cNvSpPr>
              <p:nvPr/>
            </p:nvSpPr>
            <p:spPr bwMode="auto">
              <a:xfrm>
                <a:off x="4255" y="17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69" name="Line 807"/>
              <p:cNvSpPr>
                <a:spLocks noChangeShapeType="1"/>
              </p:cNvSpPr>
              <p:nvPr/>
            </p:nvSpPr>
            <p:spPr bwMode="auto">
              <a:xfrm>
                <a:off x="4252" y="17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70" name="Line 808"/>
              <p:cNvSpPr>
                <a:spLocks noChangeShapeType="1"/>
              </p:cNvSpPr>
              <p:nvPr/>
            </p:nvSpPr>
            <p:spPr bwMode="auto">
              <a:xfrm>
                <a:off x="4255" y="17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71" name="Line 809"/>
              <p:cNvSpPr>
                <a:spLocks noChangeShapeType="1"/>
              </p:cNvSpPr>
              <p:nvPr/>
            </p:nvSpPr>
            <p:spPr bwMode="auto">
              <a:xfrm>
                <a:off x="4255" y="17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72" name="Freeform 810"/>
              <p:cNvSpPr>
                <a:spLocks/>
              </p:cNvSpPr>
              <p:nvPr/>
            </p:nvSpPr>
            <p:spPr bwMode="auto">
              <a:xfrm>
                <a:off x="4258" y="1787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6561 w 1"/>
                  <a:gd name="T3" fmla="*/ 13122 h 2"/>
                  <a:gd name="T4" fmla="*/ 0 w 1"/>
                  <a:gd name="T5" fmla="*/ 0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73" name="Freeform 811"/>
              <p:cNvSpPr>
                <a:spLocks/>
              </p:cNvSpPr>
              <p:nvPr/>
            </p:nvSpPr>
            <p:spPr bwMode="auto">
              <a:xfrm>
                <a:off x="4255" y="17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74" name="Line 812"/>
              <p:cNvSpPr>
                <a:spLocks noChangeShapeType="1"/>
              </p:cNvSpPr>
              <p:nvPr/>
            </p:nvSpPr>
            <p:spPr bwMode="auto">
              <a:xfrm>
                <a:off x="4249" y="17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75" name="Line 813"/>
              <p:cNvSpPr>
                <a:spLocks noChangeShapeType="1"/>
              </p:cNvSpPr>
              <p:nvPr/>
            </p:nvSpPr>
            <p:spPr bwMode="auto">
              <a:xfrm>
                <a:off x="4255" y="17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76" name="Line 814"/>
              <p:cNvSpPr>
                <a:spLocks noChangeShapeType="1"/>
              </p:cNvSpPr>
              <p:nvPr/>
            </p:nvSpPr>
            <p:spPr bwMode="auto">
              <a:xfrm>
                <a:off x="4252" y="17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77" name="Freeform 815"/>
              <p:cNvSpPr>
                <a:spLocks/>
              </p:cNvSpPr>
              <p:nvPr/>
            </p:nvSpPr>
            <p:spPr bwMode="auto">
              <a:xfrm>
                <a:off x="4258" y="17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78" name="Line 816"/>
              <p:cNvSpPr>
                <a:spLocks noChangeShapeType="1"/>
              </p:cNvSpPr>
              <p:nvPr/>
            </p:nvSpPr>
            <p:spPr bwMode="auto">
              <a:xfrm>
                <a:off x="4252" y="17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79" name="Freeform 817"/>
              <p:cNvSpPr>
                <a:spLocks/>
              </p:cNvSpPr>
              <p:nvPr/>
            </p:nvSpPr>
            <p:spPr bwMode="auto">
              <a:xfrm>
                <a:off x="4258" y="1790"/>
                <a:ext cx="3" cy="9"/>
              </a:xfrm>
              <a:custGeom>
                <a:avLst/>
                <a:gdLst>
                  <a:gd name="T0" fmla="*/ 6561 w 1"/>
                  <a:gd name="T1" fmla="*/ 19683 h 3"/>
                  <a:gd name="T2" fmla="*/ 0 w 1"/>
                  <a:gd name="T3" fmla="*/ 19683 h 3"/>
                  <a:gd name="T4" fmla="*/ 0 w 1"/>
                  <a:gd name="T5" fmla="*/ 0 h 3"/>
                  <a:gd name="T6" fmla="*/ 6561 w 1"/>
                  <a:gd name="T7" fmla="*/ 19683 h 3"/>
                  <a:gd name="T8" fmla="*/ 6561 w 1"/>
                  <a:gd name="T9" fmla="*/ 1968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1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80" name="Freeform 818"/>
              <p:cNvSpPr>
                <a:spLocks/>
              </p:cNvSpPr>
              <p:nvPr/>
            </p:nvSpPr>
            <p:spPr bwMode="auto">
              <a:xfrm>
                <a:off x="4255" y="17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81" name="Line 819"/>
              <p:cNvSpPr>
                <a:spLocks noChangeShapeType="1"/>
              </p:cNvSpPr>
              <p:nvPr/>
            </p:nvSpPr>
            <p:spPr bwMode="auto">
              <a:xfrm>
                <a:off x="4252" y="17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82" name="Freeform 820"/>
              <p:cNvSpPr>
                <a:spLocks/>
              </p:cNvSpPr>
              <p:nvPr/>
            </p:nvSpPr>
            <p:spPr bwMode="auto">
              <a:xfrm>
                <a:off x="4258" y="17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83" name="Line 821"/>
              <p:cNvSpPr>
                <a:spLocks noChangeShapeType="1"/>
              </p:cNvSpPr>
              <p:nvPr/>
            </p:nvSpPr>
            <p:spPr bwMode="auto">
              <a:xfrm>
                <a:off x="4252" y="17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84" name="Freeform 822"/>
              <p:cNvSpPr>
                <a:spLocks/>
              </p:cNvSpPr>
              <p:nvPr/>
            </p:nvSpPr>
            <p:spPr bwMode="auto">
              <a:xfrm>
                <a:off x="4252" y="17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85" name="Freeform 823"/>
              <p:cNvSpPr>
                <a:spLocks/>
              </p:cNvSpPr>
              <p:nvPr/>
            </p:nvSpPr>
            <p:spPr bwMode="auto">
              <a:xfrm>
                <a:off x="4258" y="17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86" name="Line 824"/>
              <p:cNvSpPr>
                <a:spLocks noChangeShapeType="1"/>
              </p:cNvSpPr>
              <p:nvPr/>
            </p:nvSpPr>
            <p:spPr bwMode="auto">
              <a:xfrm>
                <a:off x="4252" y="17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87" name="Line 825"/>
              <p:cNvSpPr>
                <a:spLocks noChangeShapeType="1"/>
              </p:cNvSpPr>
              <p:nvPr/>
            </p:nvSpPr>
            <p:spPr bwMode="auto">
              <a:xfrm>
                <a:off x="4264" y="17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88" name="Line 826"/>
              <p:cNvSpPr>
                <a:spLocks noChangeShapeType="1"/>
              </p:cNvSpPr>
              <p:nvPr/>
            </p:nvSpPr>
            <p:spPr bwMode="auto">
              <a:xfrm>
                <a:off x="4258" y="17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89" name="Line 827"/>
              <p:cNvSpPr>
                <a:spLocks noChangeShapeType="1"/>
              </p:cNvSpPr>
              <p:nvPr/>
            </p:nvSpPr>
            <p:spPr bwMode="auto">
              <a:xfrm>
                <a:off x="4255" y="17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1029"/>
            <p:cNvGrpSpPr>
              <a:grpSpLocks/>
            </p:cNvGrpSpPr>
            <p:nvPr/>
          </p:nvGrpSpPr>
          <p:grpSpPr bwMode="auto">
            <a:xfrm>
              <a:off x="3599" y="1638"/>
              <a:ext cx="797" cy="2129"/>
              <a:chOff x="3599" y="1638"/>
              <a:chExt cx="797" cy="2129"/>
            </a:xfrm>
          </p:grpSpPr>
          <p:sp>
            <p:nvSpPr>
              <p:cNvPr id="55790" name="Line 829"/>
              <p:cNvSpPr>
                <a:spLocks noChangeShapeType="1"/>
              </p:cNvSpPr>
              <p:nvPr/>
            </p:nvSpPr>
            <p:spPr bwMode="auto">
              <a:xfrm>
                <a:off x="4258" y="17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91" name="Line 830"/>
              <p:cNvSpPr>
                <a:spLocks noChangeShapeType="1"/>
              </p:cNvSpPr>
              <p:nvPr/>
            </p:nvSpPr>
            <p:spPr bwMode="auto">
              <a:xfrm>
                <a:off x="4255" y="17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92" name="Line 831"/>
              <p:cNvSpPr>
                <a:spLocks noChangeShapeType="1"/>
              </p:cNvSpPr>
              <p:nvPr/>
            </p:nvSpPr>
            <p:spPr bwMode="auto">
              <a:xfrm>
                <a:off x="4264" y="17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93" name="Freeform 832"/>
              <p:cNvSpPr>
                <a:spLocks/>
              </p:cNvSpPr>
              <p:nvPr/>
            </p:nvSpPr>
            <p:spPr bwMode="auto">
              <a:xfrm>
                <a:off x="4258" y="17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94" name="Freeform 833"/>
              <p:cNvSpPr>
                <a:spLocks/>
              </p:cNvSpPr>
              <p:nvPr/>
            </p:nvSpPr>
            <p:spPr bwMode="auto">
              <a:xfrm>
                <a:off x="4258" y="17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95" name="Line 834"/>
              <p:cNvSpPr>
                <a:spLocks noChangeShapeType="1"/>
              </p:cNvSpPr>
              <p:nvPr/>
            </p:nvSpPr>
            <p:spPr bwMode="auto">
              <a:xfrm>
                <a:off x="4258" y="17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96" name="Line 835"/>
              <p:cNvSpPr>
                <a:spLocks noChangeShapeType="1"/>
              </p:cNvSpPr>
              <p:nvPr/>
            </p:nvSpPr>
            <p:spPr bwMode="auto">
              <a:xfrm>
                <a:off x="4255" y="17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97" name="Line 836"/>
              <p:cNvSpPr>
                <a:spLocks noChangeShapeType="1"/>
              </p:cNvSpPr>
              <p:nvPr/>
            </p:nvSpPr>
            <p:spPr bwMode="auto">
              <a:xfrm>
                <a:off x="4255" y="17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98" name="Freeform 837"/>
              <p:cNvSpPr>
                <a:spLocks/>
              </p:cNvSpPr>
              <p:nvPr/>
            </p:nvSpPr>
            <p:spPr bwMode="auto">
              <a:xfrm>
                <a:off x="4258" y="17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99" name="Line 838"/>
              <p:cNvSpPr>
                <a:spLocks noChangeShapeType="1"/>
              </p:cNvSpPr>
              <p:nvPr/>
            </p:nvSpPr>
            <p:spPr bwMode="auto">
              <a:xfrm>
                <a:off x="4255" y="17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00" name="Freeform 839"/>
              <p:cNvSpPr>
                <a:spLocks/>
              </p:cNvSpPr>
              <p:nvPr/>
            </p:nvSpPr>
            <p:spPr bwMode="auto">
              <a:xfrm>
                <a:off x="4258" y="1799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01" name="Line 840"/>
              <p:cNvSpPr>
                <a:spLocks noChangeShapeType="1"/>
              </p:cNvSpPr>
              <p:nvPr/>
            </p:nvSpPr>
            <p:spPr bwMode="auto">
              <a:xfrm>
                <a:off x="4261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02" name="Line 841"/>
              <p:cNvSpPr>
                <a:spLocks noChangeShapeType="1"/>
              </p:cNvSpPr>
              <p:nvPr/>
            </p:nvSpPr>
            <p:spPr bwMode="auto">
              <a:xfrm>
                <a:off x="4258" y="17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03" name="Freeform 842"/>
              <p:cNvSpPr>
                <a:spLocks/>
              </p:cNvSpPr>
              <p:nvPr/>
            </p:nvSpPr>
            <p:spPr bwMode="auto">
              <a:xfrm>
                <a:off x="4258" y="18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04" name="Line 843"/>
              <p:cNvSpPr>
                <a:spLocks noChangeShapeType="1"/>
              </p:cNvSpPr>
              <p:nvPr/>
            </p:nvSpPr>
            <p:spPr bwMode="auto">
              <a:xfrm>
                <a:off x="4261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05" name="Freeform 844"/>
              <p:cNvSpPr>
                <a:spLocks/>
              </p:cNvSpPr>
              <p:nvPr/>
            </p:nvSpPr>
            <p:spPr bwMode="auto">
              <a:xfrm>
                <a:off x="4255" y="1799"/>
                <a:ext cx="0" cy="3"/>
              </a:xfrm>
              <a:custGeom>
                <a:avLst/>
                <a:gdLst>
                  <a:gd name="T0" fmla="*/ 6561 h 1"/>
                  <a:gd name="T1" fmla="*/ 6561 h 1"/>
                  <a:gd name="T2" fmla="*/ 0 h 1"/>
                  <a:gd name="T3" fmla="*/ 6561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06" name="Line 845"/>
              <p:cNvSpPr>
                <a:spLocks noChangeShapeType="1"/>
              </p:cNvSpPr>
              <p:nvPr/>
            </p:nvSpPr>
            <p:spPr bwMode="auto">
              <a:xfrm>
                <a:off x="4255" y="17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07" name="Line 846"/>
              <p:cNvSpPr>
                <a:spLocks noChangeShapeType="1"/>
              </p:cNvSpPr>
              <p:nvPr/>
            </p:nvSpPr>
            <p:spPr bwMode="auto">
              <a:xfrm>
                <a:off x="4258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08" name="Line 847"/>
              <p:cNvSpPr>
                <a:spLocks noChangeShapeType="1"/>
              </p:cNvSpPr>
              <p:nvPr/>
            </p:nvSpPr>
            <p:spPr bwMode="auto">
              <a:xfrm>
                <a:off x="4261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09" name="Line 848"/>
              <p:cNvSpPr>
                <a:spLocks noChangeShapeType="1"/>
              </p:cNvSpPr>
              <p:nvPr/>
            </p:nvSpPr>
            <p:spPr bwMode="auto">
              <a:xfrm>
                <a:off x="4258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10" name="Freeform 849"/>
              <p:cNvSpPr>
                <a:spLocks/>
              </p:cNvSpPr>
              <p:nvPr/>
            </p:nvSpPr>
            <p:spPr bwMode="auto">
              <a:xfrm>
                <a:off x="4255" y="18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11" name="Freeform 850"/>
              <p:cNvSpPr>
                <a:spLocks/>
              </p:cNvSpPr>
              <p:nvPr/>
            </p:nvSpPr>
            <p:spPr bwMode="auto">
              <a:xfrm>
                <a:off x="4258" y="18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12" name="Line 851"/>
              <p:cNvSpPr>
                <a:spLocks noChangeShapeType="1"/>
              </p:cNvSpPr>
              <p:nvPr/>
            </p:nvSpPr>
            <p:spPr bwMode="auto">
              <a:xfrm>
                <a:off x="4255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13" name="Line 852"/>
              <p:cNvSpPr>
                <a:spLocks noChangeShapeType="1"/>
              </p:cNvSpPr>
              <p:nvPr/>
            </p:nvSpPr>
            <p:spPr bwMode="auto">
              <a:xfrm>
                <a:off x="4258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14" name="Line 853"/>
              <p:cNvSpPr>
                <a:spLocks noChangeShapeType="1"/>
              </p:cNvSpPr>
              <p:nvPr/>
            </p:nvSpPr>
            <p:spPr bwMode="auto">
              <a:xfrm>
                <a:off x="4255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15" name="Rectangle 854"/>
              <p:cNvSpPr>
                <a:spLocks noChangeArrowheads="1"/>
              </p:cNvSpPr>
              <p:nvPr/>
            </p:nvSpPr>
            <p:spPr bwMode="auto">
              <a:xfrm>
                <a:off x="4258" y="1802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16" name="Freeform 855"/>
              <p:cNvSpPr>
                <a:spLocks/>
              </p:cNvSpPr>
              <p:nvPr/>
            </p:nvSpPr>
            <p:spPr bwMode="auto">
              <a:xfrm>
                <a:off x="4255" y="1802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17" name="Line 856"/>
              <p:cNvSpPr>
                <a:spLocks noChangeShapeType="1"/>
              </p:cNvSpPr>
              <p:nvPr/>
            </p:nvSpPr>
            <p:spPr bwMode="auto">
              <a:xfrm>
                <a:off x="4255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18" name="Freeform 857"/>
              <p:cNvSpPr>
                <a:spLocks/>
              </p:cNvSpPr>
              <p:nvPr/>
            </p:nvSpPr>
            <p:spPr bwMode="auto">
              <a:xfrm>
                <a:off x="4255" y="1802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19" name="Freeform 858"/>
              <p:cNvSpPr>
                <a:spLocks/>
              </p:cNvSpPr>
              <p:nvPr/>
            </p:nvSpPr>
            <p:spPr bwMode="auto">
              <a:xfrm>
                <a:off x="4258" y="18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20" name="Line 859"/>
              <p:cNvSpPr>
                <a:spLocks noChangeShapeType="1"/>
              </p:cNvSpPr>
              <p:nvPr/>
            </p:nvSpPr>
            <p:spPr bwMode="auto">
              <a:xfrm>
                <a:off x="4258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21" name="Freeform 860"/>
              <p:cNvSpPr>
                <a:spLocks/>
              </p:cNvSpPr>
              <p:nvPr/>
            </p:nvSpPr>
            <p:spPr bwMode="auto">
              <a:xfrm>
                <a:off x="4258" y="18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22" name="Freeform 861"/>
              <p:cNvSpPr>
                <a:spLocks/>
              </p:cNvSpPr>
              <p:nvPr/>
            </p:nvSpPr>
            <p:spPr bwMode="auto">
              <a:xfrm>
                <a:off x="4270" y="1808"/>
                <a:ext cx="0" cy="2"/>
              </a:xfrm>
              <a:custGeom>
                <a:avLst/>
                <a:gdLst>
                  <a:gd name="T0" fmla="*/ 256 h 1"/>
                  <a:gd name="T1" fmla="*/ 0 h 1"/>
                  <a:gd name="T2" fmla="*/ 256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23" name="Rectangle 862"/>
              <p:cNvSpPr>
                <a:spLocks noChangeArrowheads="1"/>
              </p:cNvSpPr>
              <p:nvPr/>
            </p:nvSpPr>
            <p:spPr bwMode="auto">
              <a:xfrm>
                <a:off x="4258" y="180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24" name="Line 863"/>
              <p:cNvSpPr>
                <a:spLocks noChangeShapeType="1"/>
              </p:cNvSpPr>
              <p:nvPr/>
            </p:nvSpPr>
            <p:spPr bwMode="auto">
              <a:xfrm>
                <a:off x="4270" y="18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25" name="Line 864"/>
              <p:cNvSpPr>
                <a:spLocks noChangeShapeType="1"/>
              </p:cNvSpPr>
              <p:nvPr/>
            </p:nvSpPr>
            <p:spPr bwMode="auto">
              <a:xfrm>
                <a:off x="4258" y="18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26" name="Freeform 865"/>
              <p:cNvSpPr>
                <a:spLocks/>
              </p:cNvSpPr>
              <p:nvPr/>
            </p:nvSpPr>
            <p:spPr bwMode="auto">
              <a:xfrm>
                <a:off x="4270" y="1810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27" name="Line 866"/>
              <p:cNvSpPr>
                <a:spLocks noChangeShapeType="1"/>
              </p:cNvSpPr>
              <p:nvPr/>
            </p:nvSpPr>
            <p:spPr bwMode="auto">
              <a:xfrm>
                <a:off x="4270" y="18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28" name="Line 867"/>
              <p:cNvSpPr>
                <a:spLocks noChangeShapeType="1"/>
              </p:cNvSpPr>
              <p:nvPr/>
            </p:nvSpPr>
            <p:spPr bwMode="auto">
              <a:xfrm>
                <a:off x="4258" y="18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29" name="Freeform 868"/>
              <p:cNvSpPr>
                <a:spLocks/>
              </p:cNvSpPr>
              <p:nvPr/>
            </p:nvSpPr>
            <p:spPr bwMode="auto">
              <a:xfrm>
                <a:off x="4270" y="1813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30" name="Line 869"/>
              <p:cNvSpPr>
                <a:spLocks noChangeShapeType="1"/>
              </p:cNvSpPr>
              <p:nvPr/>
            </p:nvSpPr>
            <p:spPr bwMode="auto">
              <a:xfrm>
                <a:off x="4270" y="18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31" name="Line 870"/>
              <p:cNvSpPr>
                <a:spLocks noChangeShapeType="1"/>
              </p:cNvSpPr>
              <p:nvPr/>
            </p:nvSpPr>
            <p:spPr bwMode="auto">
              <a:xfrm>
                <a:off x="4273" y="18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32" name="Freeform 871"/>
              <p:cNvSpPr>
                <a:spLocks/>
              </p:cNvSpPr>
              <p:nvPr/>
            </p:nvSpPr>
            <p:spPr bwMode="auto">
              <a:xfrm>
                <a:off x="4252" y="1802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0 w 1"/>
                  <a:gd name="T7" fmla="*/ 6561 h 1"/>
                  <a:gd name="T8" fmla="*/ 0 w 1"/>
                  <a:gd name="T9" fmla="*/ 656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33" name="Freeform 872"/>
              <p:cNvSpPr>
                <a:spLocks/>
              </p:cNvSpPr>
              <p:nvPr/>
            </p:nvSpPr>
            <p:spPr bwMode="auto">
              <a:xfrm>
                <a:off x="4279" y="182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34" name="Line 873"/>
              <p:cNvSpPr>
                <a:spLocks noChangeShapeType="1"/>
              </p:cNvSpPr>
              <p:nvPr/>
            </p:nvSpPr>
            <p:spPr bwMode="auto">
              <a:xfrm>
                <a:off x="4279" y="18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35" name="Line 874"/>
              <p:cNvSpPr>
                <a:spLocks noChangeShapeType="1"/>
              </p:cNvSpPr>
              <p:nvPr/>
            </p:nvSpPr>
            <p:spPr bwMode="auto">
              <a:xfrm>
                <a:off x="4282" y="18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36" name="Line 875"/>
              <p:cNvSpPr>
                <a:spLocks noChangeShapeType="1"/>
              </p:cNvSpPr>
              <p:nvPr/>
            </p:nvSpPr>
            <p:spPr bwMode="auto">
              <a:xfrm>
                <a:off x="4235" y="17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37" name="Freeform 876"/>
              <p:cNvSpPr>
                <a:spLocks/>
              </p:cNvSpPr>
              <p:nvPr/>
            </p:nvSpPr>
            <p:spPr bwMode="auto">
              <a:xfrm>
                <a:off x="4241" y="17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38" name="Freeform 877"/>
              <p:cNvSpPr>
                <a:spLocks/>
              </p:cNvSpPr>
              <p:nvPr/>
            </p:nvSpPr>
            <p:spPr bwMode="auto">
              <a:xfrm>
                <a:off x="4238" y="18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39" name="Line 878"/>
              <p:cNvSpPr>
                <a:spLocks noChangeShapeType="1"/>
              </p:cNvSpPr>
              <p:nvPr/>
            </p:nvSpPr>
            <p:spPr bwMode="auto">
              <a:xfrm>
                <a:off x="4243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40" name="Line 879"/>
              <p:cNvSpPr>
                <a:spLocks noChangeShapeType="1"/>
              </p:cNvSpPr>
              <p:nvPr/>
            </p:nvSpPr>
            <p:spPr bwMode="auto">
              <a:xfrm>
                <a:off x="4241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41" name="Line 880"/>
              <p:cNvSpPr>
                <a:spLocks noChangeShapeType="1"/>
              </p:cNvSpPr>
              <p:nvPr/>
            </p:nvSpPr>
            <p:spPr bwMode="auto">
              <a:xfrm>
                <a:off x="4238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42" name="Freeform 881"/>
              <p:cNvSpPr>
                <a:spLocks/>
              </p:cNvSpPr>
              <p:nvPr/>
            </p:nvSpPr>
            <p:spPr bwMode="auto">
              <a:xfrm>
                <a:off x="4243" y="1802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43" name="Freeform 882"/>
              <p:cNvSpPr>
                <a:spLocks/>
              </p:cNvSpPr>
              <p:nvPr/>
            </p:nvSpPr>
            <p:spPr bwMode="auto">
              <a:xfrm>
                <a:off x="4238" y="1802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44" name="Line 883"/>
              <p:cNvSpPr>
                <a:spLocks noChangeShapeType="1"/>
              </p:cNvSpPr>
              <p:nvPr/>
            </p:nvSpPr>
            <p:spPr bwMode="auto">
              <a:xfrm>
                <a:off x="4241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45" name="Line 884"/>
              <p:cNvSpPr>
                <a:spLocks noChangeShapeType="1"/>
              </p:cNvSpPr>
              <p:nvPr/>
            </p:nvSpPr>
            <p:spPr bwMode="auto">
              <a:xfrm>
                <a:off x="4243" y="18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46" name="Freeform 885"/>
              <p:cNvSpPr>
                <a:spLocks/>
              </p:cNvSpPr>
              <p:nvPr/>
            </p:nvSpPr>
            <p:spPr bwMode="auto">
              <a:xfrm>
                <a:off x="4241" y="18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47" name="Freeform 886"/>
              <p:cNvSpPr>
                <a:spLocks/>
              </p:cNvSpPr>
              <p:nvPr/>
            </p:nvSpPr>
            <p:spPr bwMode="auto">
              <a:xfrm>
                <a:off x="4243" y="1805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48" name="Freeform 887"/>
              <p:cNvSpPr>
                <a:spLocks/>
              </p:cNvSpPr>
              <p:nvPr/>
            </p:nvSpPr>
            <p:spPr bwMode="auto">
              <a:xfrm>
                <a:off x="4241" y="18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49" name="Line 888"/>
              <p:cNvSpPr>
                <a:spLocks noChangeShapeType="1"/>
              </p:cNvSpPr>
              <p:nvPr/>
            </p:nvSpPr>
            <p:spPr bwMode="auto">
              <a:xfrm>
                <a:off x="4243" y="18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50" name="Freeform 889"/>
              <p:cNvSpPr>
                <a:spLocks/>
              </p:cNvSpPr>
              <p:nvPr/>
            </p:nvSpPr>
            <p:spPr bwMode="auto">
              <a:xfrm>
                <a:off x="4241" y="1805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256 w 1"/>
                  <a:gd name="T3" fmla="*/ 656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51" name="Freeform 890"/>
              <p:cNvSpPr>
                <a:spLocks/>
              </p:cNvSpPr>
              <p:nvPr/>
            </p:nvSpPr>
            <p:spPr bwMode="auto">
              <a:xfrm>
                <a:off x="4243" y="18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52" name="Freeform 891"/>
              <p:cNvSpPr>
                <a:spLocks/>
              </p:cNvSpPr>
              <p:nvPr/>
            </p:nvSpPr>
            <p:spPr bwMode="auto">
              <a:xfrm>
                <a:off x="4241" y="1805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256 w 1"/>
                  <a:gd name="T5" fmla="*/ 6561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53" name="Freeform 892"/>
              <p:cNvSpPr>
                <a:spLocks/>
              </p:cNvSpPr>
              <p:nvPr/>
            </p:nvSpPr>
            <p:spPr bwMode="auto">
              <a:xfrm>
                <a:off x="4243" y="1808"/>
                <a:ext cx="3" cy="2"/>
              </a:xfrm>
              <a:custGeom>
                <a:avLst/>
                <a:gdLst>
                  <a:gd name="T0" fmla="*/ 6561 w 1"/>
                  <a:gd name="T1" fmla="*/ 256 h 1"/>
                  <a:gd name="T2" fmla="*/ 0 w 1"/>
                  <a:gd name="T3" fmla="*/ 0 h 1"/>
                  <a:gd name="T4" fmla="*/ 6561 w 1"/>
                  <a:gd name="T5" fmla="*/ 256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54" name="Line 893"/>
              <p:cNvSpPr>
                <a:spLocks noChangeShapeType="1"/>
              </p:cNvSpPr>
              <p:nvPr/>
            </p:nvSpPr>
            <p:spPr bwMode="auto">
              <a:xfrm>
                <a:off x="4241" y="18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55" name="Freeform 894"/>
              <p:cNvSpPr>
                <a:spLocks/>
              </p:cNvSpPr>
              <p:nvPr/>
            </p:nvSpPr>
            <p:spPr bwMode="auto">
              <a:xfrm>
                <a:off x="4243" y="1808"/>
                <a:ext cx="0" cy="2"/>
              </a:xfrm>
              <a:custGeom>
                <a:avLst/>
                <a:gdLst>
                  <a:gd name="T0" fmla="*/ 0 h 1"/>
                  <a:gd name="T1" fmla="*/ 256 h 1"/>
                  <a:gd name="T2" fmla="*/ 0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56" name="Freeform 895"/>
              <p:cNvSpPr>
                <a:spLocks/>
              </p:cNvSpPr>
              <p:nvPr/>
            </p:nvSpPr>
            <p:spPr bwMode="auto">
              <a:xfrm>
                <a:off x="4243" y="18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57" name="Line 896"/>
              <p:cNvSpPr>
                <a:spLocks noChangeShapeType="1"/>
              </p:cNvSpPr>
              <p:nvPr/>
            </p:nvSpPr>
            <p:spPr bwMode="auto">
              <a:xfrm>
                <a:off x="4249" y="18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58" name="Freeform 897"/>
              <p:cNvSpPr>
                <a:spLocks/>
              </p:cNvSpPr>
              <p:nvPr/>
            </p:nvSpPr>
            <p:spPr bwMode="auto">
              <a:xfrm>
                <a:off x="4243" y="18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59" name="Line 898"/>
              <p:cNvSpPr>
                <a:spLocks noChangeShapeType="1"/>
              </p:cNvSpPr>
              <p:nvPr/>
            </p:nvSpPr>
            <p:spPr bwMode="auto">
              <a:xfrm>
                <a:off x="4284" y="18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60" name="Line 899"/>
              <p:cNvSpPr>
                <a:spLocks noChangeShapeType="1"/>
              </p:cNvSpPr>
              <p:nvPr/>
            </p:nvSpPr>
            <p:spPr bwMode="auto">
              <a:xfrm>
                <a:off x="4282" y="18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61" name="Line 900"/>
              <p:cNvSpPr>
                <a:spLocks noChangeShapeType="1"/>
              </p:cNvSpPr>
              <p:nvPr/>
            </p:nvSpPr>
            <p:spPr bwMode="auto">
              <a:xfrm>
                <a:off x="4284" y="18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62" name="Line 901"/>
              <p:cNvSpPr>
                <a:spLocks noChangeShapeType="1"/>
              </p:cNvSpPr>
              <p:nvPr/>
            </p:nvSpPr>
            <p:spPr bwMode="auto">
              <a:xfrm>
                <a:off x="4284" y="18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63" name="Freeform 902"/>
              <p:cNvSpPr>
                <a:spLocks/>
              </p:cNvSpPr>
              <p:nvPr/>
            </p:nvSpPr>
            <p:spPr bwMode="auto">
              <a:xfrm>
                <a:off x="4302" y="186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64" name="Freeform 903"/>
              <p:cNvSpPr>
                <a:spLocks/>
              </p:cNvSpPr>
              <p:nvPr/>
            </p:nvSpPr>
            <p:spPr bwMode="auto">
              <a:xfrm>
                <a:off x="4302" y="186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65" name="Line 904"/>
              <p:cNvSpPr>
                <a:spLocks noChangeShapeType="1"/>
              </p:cNvSpPr>
              <p:nvPr/>
            </p:nvSpPr>
            <p:spPr bwMode="auto">
              <a:xfrm>
                <a:off x="4299" y="18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66" name="Freeform 905"/>
              <p:cNvSpPr>
                <a:spLocks/>
              </p:cNvSpPr>
              <p:nvPr/>
            </p:nvSpPr>
            <p:spPr bwMode="auto">
              <a:xfrm>
                <a:off x="4302" y="186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67" name="Line 906"/>
              <p:cNvSpPr>
                <a:spLocks noChangeShapeType="1"/>
              </p:cNvSpPr>
              <p:nvPr/>
            </p:nvSpPr>
            <p:spPr bwMode="auto">
              <a:xfrm>
                <a:off x="4302" y="186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68" name="Line 907"/>
              <p:cNvSpPr>
                <a:spLocks noChangeShapeType="1"/>
              </p:cNvSpPr>
              <p:nvPr/>
            </p:nvSpPr>
            <p:spPr bwMode="auto">
              <a:xfrm>
                <a:off x="4302" y="18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69" name="Rectangle 908"/>
              <p:cNvSpPr>
                <a:spLocks noChangeArrowheads="1"/>
              </p:cNvSpPr>
              <p:nvPr/>
            </p:nvSpPr>
            <p:spPr bwMode="auto">
              <a:xfrm>
                <a:off x="4302" y="1869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70" name="Freeform 909"/>
              <p:cNvSpPr>
                <a:spLocks/>
              </p:cNvSpPr>
              <p:nvPr/>
            </p:nvSpPr>
            <p:spPr bwMode="auto">
              <a:xfrm>
                <a:off x="4302" y="18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71" name="Line 910"/>
              <p:cNvSpPr>
                <a:spLocks noChangeShapeType="1"/>
              </p:cNvSpPr>
              <p:nvPr/>
            </p:nvSpPr>
            <p:spPr bwMode="auto">
              <a:xfrm>
                <a:off x="4305" y="18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72" name="Freeform 911"/>
              <p:cNvSpPr>
                <a:spLocks/>
              </p:cNvSpPr>
              <p:nvPr/>
            </p:nvSpPr>
            <p:spPr bwMode="auto">
              <a:xfrm>
                <a:off x="4302" y="187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73" name="Line 912"/>
              <p:cNvSpPr>
                <a:spLocks noChangeShapeType="1"/>
              </p:cNvSpPr>
              <p:nvPr/>
            </p:nvSpPr>
            <p:spPr bwMode="auto">
              <a:xfrm>
                <a:off x="4305" y="18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74" name="Line 913"/>
              <p:cNvSpPr>
                <a:spLocks noChangeShapeType="1"/>
              </p:cNvSpPr>
              <p:nvPr/>
            </p:nvSpPr>
            <p:spPr bwMode="auto">
              <a:xfrm>
                <a:off x="4302" y="18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75" name="Freeform 914"/>
              <p:cNvSpPr>
                <a:spLocks/>
              </p:cNvSpPr>
              <p:nvPr/>
            </p:nvSpPr>
            <p:spPr bwMode="auto">
              <a:xfrm>
                <a:off x="4305" y="187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76" name="Line 915"/>
              <p:cNvSpPr>
                <a:spLocks noChangeShapeType="1"/>
              </p:cNvSpPr>
              <p:nvPr/>
            </p:nvSpPr>
            <p:spPr bwMode="auto">
              <a:xfrm>
                <a:off x="4305" y="18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77" name="Line 916"/>
              <p:cNvSpPr>
                <a:spLocks noChangeShapeType="1"/>
              </p:cNvSpPr>
              <p:nvPr/>
            </p:nvSpPr>
            <p:spPr bwMode="auto">
              <a:xfrm>
                <a:off x="4308" y="18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78" name="Line 917"/>
              <p:cNvSpPr>
                <a:spLocks noChangeShapeType="1"/>
              </p:cNvSpPr>
              <p:nvPr/>
            </p:nvSpPr>
            <p:spPr bwMode="auto">
              <a:xfrm>
                <a:off x="4305" y="18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79" name="Freeform 918"/>
              <p:cNvSpPr>
                <a:spLocks/>
              </p:cNvSpPr>
              <p:nvPr/>
            </p:nvSpPr>
            <p:spPr bwMode="auto">
              <a:xfrm>
                <a:off x="4308" y="188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80" name="Line 919"/>
              <p:cNvSpPr>
                <a:spLocks noChangeShapeType="1"/>
              </p:cNvSpPr>
              <p:nvPr/>
            </p:nvSpPr>
            <p:spPr bwMode="auto">
              <a:xfrm>
                <a:off x="4305" y="18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81" name="Line 920"/>
              <p:cNvSpPr>
                <a:spLocks noChangeShapeType="1"/>
              </p:cNvSpPr>
              <p:nvPr/>
            </p:nvSpPr>
            <p:spPr bwMode="auto">
              <a:xfrm>
                <a:off x="4308" y="18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82" name="Line 921"/>
              <p:cNvSpPr>
                <a:spLocks noChangeShapeType="1"/>
              </p:cNvSpPr>
              <p:nvPr/>
            </p:nvSpPr>
            <p:spPr bwMode="auto">
              <a:xfrm>
                <a:off x="4311" y="18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83" name="Freeform 922"/>
              <p:cNvSpPr>
                <a:spLocks/>
              </p:cNvSpPr>
              <p:nvPr/>
            </p:nvSpPr>
            <p:spPr bwMode="auto">
              <a:xfrm>
                <a:off x="4311" y="18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84" name="Freeform 923"/>
              <p:cNvSpPr>
                <a:spLocks/>
              </p:cNvSpPr>
              <p:nvPr/>
            </p:nvSpPr>
            <p:spPr bwMode="auto">
              <a:xfrm>
                <a:off x="4311" y="18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85" name="Line 924"/>
              <p:cNvSpPr>
                <a:spLocks noChangeShapeType="1"/>
              </p:cNvSpPr>
              <p:nvPr/>
            </p:nvSpPr>
            <p:spPr bwMode="auto">
              <a:xfrm>
                <a:off x="4308" y="18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86" name="Freeform 925"/>
              <p:cNvSpPr>
                <a:spLocks/>
              </p:cNvSpPr>
              <p:nvPr/>
            </p:nvSpPr>
            <p:spPr bwMode="auto">
              <a:xfrm>
                <a:off x="4314" y="18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87" name="Line 926"/>
              <p:cNvSpPr>
                <a:spLocks noChangeShapeType="1"/>
              </p:cNvSpPr>
              <p:nvPr/>
            </p:nvSpPr>
            <p:spPr bwMode="auto">
              <a:xfrm>
                <a:off x="4314" y="18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88" name="Line 927"/>
              <p:cNvSpPr>
                <a:spLocks noChangeShapeType="1"/>
              </p:cNvSpPr>
              <p:nvPr/>
            </p:nvSpPr>
            <p:spPr bwMode="auto">
              <a:xfrm>
                <a:off x="4311" y="18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89" name="Line 928"/>
              <p:cNvSpPr>
                <a:spLocks noChangeShapeType="1"/>
              </p:cNvSpPr>
              <p:nvPr/>
            </p:nvSpPr>
            <p:spPr bwMode="auto">
              <a:xfrm>
                <a:off x="4314" y="18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90" name="Line 929"/>
              <p:cNvSpPr>
                <a:spLocks noChangeShapeType="1"/>
              </p:cNvSpPr>
              <p:nvPr/>
            </p:nvSpPr>
            <p:spPr bwMode="auto">
              <a:xfrm>
                <a:off x="4317" y="19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91" name="Line 930"/>
              <p:cNvSpPr>
                <a:spLocks noChangeShapeType="1"/>
              </p:cNvSpPr>
              <p:nvPr/>
            </p:nvSpPr>
            <p:spPr bwMode="auto">
              <a:xfrm>
                <a:off x="4314" y="19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92" name="Line 931"/>
              <p:cNvSpPr>
                <a:spLocks noChangeShapeType="1"/>
              </p:cNvSpPr>
              <p:nvPr/>
            </p:nvSpPr>
            <p:spPr bwMode="auto">
              <a:xfrm>
                <a:off x="4320" y="19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93" name="Line 932"/>
              <p:cNvSpPr>
                <a:spLocks noChangeShapeType="1"/>
              </p:cNvSpPr>
              <p:nvPr/>
            </p:nvSpPr>
            <p:spPr bwMode="auto">
              <a:xfrm>
                <a:off x="4323" y="19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94" name="Line 933"/>
              <p:cNvSpPr>
                <a:spLocks noChangeShapeType="1"/>
              </p:cNvSpPr>
              <p:nvPr/>
            </p:nvSpPr>
            <p:spPr bwMode="auto">
              <a:xfrm>
                <a:off x="4320" y="19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95" name="Line 934"/>
              <p:cNvSpPr>
                <a:spLocks noChangeShapeType="1"/>
              </p:cNvSpPr>
              <p:nvPr/>
            </p:nvSpPr>
            <p:spPr bwMode="auto">
              <a:xfrm>
                <a:off x="4328" y="19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96" name="Line 935"/>
              <p:cNvSpPr>
                <a:spLocks noChangeShapeType="1"/>
              </p:cNvSpPr>
              <p:nvPr/>
            </p:nvSpPr>
            <p:spPr bwMode="auto">
              <a:xfrm>
                <a:off x="4334" y="19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97" name="Line 936"/>
              <p:cNvSpPr>
                <a:spLocks noChangeShapeType="1"/>
              </p:cNvSpPr>
              <p:nvPr/>
            </p:nvSpPr>
            <p:spPr bwMode="auto">
              <a:xfrm>
                <a:off x="4337" y="19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98" name="Line 937"/>
              <p:cNvSpPr>
                <a:spLocks noChangeShapeType="1"/>
              </p:cNvSpPr>
              <p:nvPr/>
            </p:nvSpPr>
            <p:spPr bwMode="auto">
              <a:xfrm>
                <a:off x="4334" y="19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99" name="Freeform 938"/>
              <p:cNvSpPr>
                <a:spLocks/>
              </p:cNvSpPr>
              <p:nvPr/>
            </p:nvSpPr>
            <p:spPr bwMode="auto">
              <a:xfrm>
                <a:off x="4337" y="196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00" name="Line 939"/>
              <p:cNvSpPr>
                <a:spLocks noChangeShapeType="1"/>
              </p:cNvSpPr>
              <p:nvPr/>
            </p:nvSpPr>
            <p:spPr bwMode="auto">
              <a:xfrm>
                <a:off x="4337" y="19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01" name="Line 940"/>
              <p:cNvSpPr>
                <a:spLocks noChangeShapeType="1"/>
              </p:cNvSpPr>
              <p:nvPr/>
            </p:nvSpPr>
            <p:spPr bwMode="auto">
              <a:xfrm>
                <a:off x="4337" y="19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02" name="Line 941"/>
              <p:cNvSpPr>
                <a:spLocks noChangeShapeType="1"/>
              </p:cNvSpPr>
              <p:nvPr/>
            </p:nvSpPr>
            <p:spPr bwMode="auto">
              <a:xfrm>
                <a:off x="4337" y="19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03" name="Line 942"/>
              <p:cNvSpPr>
                <a:spLocks noChangeShapeType="1"/>
              </p:cNvSpPr>
              <p:nvPr/>
            </p:nvSpPr>
            <p:spPr bwMode="auto">
              <a:xfrm>
                <a:off x="4337" y="196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04" name="Freeform 943"/>
              <p:cNvSpPr>
                <a:spLocks/>
              </p:cNvSpPr>
              <p:nvPr/>
            </p:nvSpPr>
            <p:spPr bwMode="auto">
              <a:xfrm>
                <a:off x="4340" y="196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05" name="Freeform 944"/>
              <p:cNvSpPr>
                <a:spLocks/>
              </p:cNvSpPr>
              <p:nvPr/>
            </p:nvSpPr>
            <p:spPr bwMode="auto">
              <a:xfrm>
                <a:off x="4340" y="19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06" name="Line 945"/>
              <p:cNvSpPr>
                <a:spLocks noChangeShapeType="1"/>
              </p:cNvSpPr>
              <p:nvPr/>
            </p:nvSpPr>
            <p:spPr bwMode="auto">
              <a:xfrm>
                <a:off x="4337" y="19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07" name="Freeform 946"/>
              <p:cNvSpPr>
                <a:spLocks/>
              </p:cNvSpPr>
              <p:nvPr/>
            </p:nvSpPr>
            <p:spPr bwMode="auto">
              <a:xfrm>
                <a:off x="4340" y="19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08" name="Freeform 947"/>
              <p:cNvSpPr>
                <a:spLocks/>
              </p:cNvSpPr>
              <p:nvPr/>
            </p:nvSpPr>
            <p:spPr bwMode="auto">
              <a:xfrm>
                <a:off x="4340" y="197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09" name="Line 948"/>
              <p:cNvSpPr>
                <a:spLocks noChangeShapeType="1"/>
              </p:cNvSpPr>
              <p:nvPr/>
            </p:nvSpPr>
            <p:spPr bwMode="auto">
              <a:xfrm>
                <a:off x="4340" y="19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10" name="Line 949"/>
              <p:cNvSpPr>
                <a:spLocks noChangeShapeType="1"/>
              </p:cNvSpPr>
              <p:nvPr/>
            </p:nvSpPr>
            <p:spPr bwMode="auto">
              <a:xfrm>
                <a:off x="4284" y="18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11" name="Freeform 950"/>
              <p:cNvSpPr>
                <a:spLocks/>
              </p:cNvSpPr>
              <p:nvPr/>
            </p:nvSpPr>
            <p:spPr bwMode="auto">
              <a:xfrm>
                <a:off x="4223" y="1649"/>
                <a:ext cx="173" cy="487"/>
              </a:xfrm>
              <a:custGeom>
                <a:avLst/>
                <a:gdLst>
                  <a:gd name="T0" fmla="*/ 0 w 59"/>
                  <a:gd name="T1" fmla="*/ 0 h 166"/>
                  <a:gd name="T2" fmla="*/ 65500 w 59"/>
                  <a:gd name="T3" fmla="*/ 116070 h 166"/>
                  <a:gd name="T4" fmla="*/ 104222 w 59"/>
                  <a:gd name="T5" fmla="*/ 204068 h 166"/>
                  <a:gd name="T6" fmla="*/ 130266 w 59"/>
                  <a:gd name="T7" fmla="*/ 252524 h 166"/>
                  <a:gd name="T8" fmla="*/ 152577 w 59"/>
                  <a:gd name="T9" fmla="*/ 306608 h 166"/>
                  <a:gd name="T10" fmla="*/ 175334 w 59"/>
                  <a:gd name="T11" fmla="*/ 334692 h 166"/>
                  <a:gd name="T12" fmla="*/ 192059 w 59"/>
                  <a:gd name="T13" fmla="*/ 388975 h 166"/>
                  <a:gd name="T14" fmla="*/ 186204 w 59"/>
                  <a:gd name="T15" fmla="*/ 417060 h 166"/>
                  <a:gd name="T16" fmla="*/ 212221 w 59"/>
                  <a:gd name="T17" fmla="*/ 499196 h 166"/>
                  <a:gd name="T18" fmla="*/ 240180 w 59"/>
                  <a:gd name="T19" fmla="*/ 564847 h 166"/>
                  <a:gd name="T20" fmla="*/ 251624 w 59"/>
                  <a:gd name="T21" fmla="*/ 604387 h 166"/>
                  <a:gd name="T22" fmla="*/ 279662 w 59"/>
                  <a:gd name="T23" fmla="*/ 697580 h 166"/>
                  <a:gd name="T24" fmla="*/ 305600 w 59"/>
                  <a:gd name="T25" fmla="*/ 795001 h 166"/>
                  <a:gd name="T26" fmla="*/ 316470 w 59"/>
                  <a:gd name="T27" fmla="*/ 882999 h 166"/>
                  <a:gd name="T28" fmla="*/ 316470 w 59"/>
                  <a:gd name="T29" fmla="*/ 888851 h 166"/>
                  <a:gd name="T30" fmla="*/ 311500 w 59"/>
                  <a:gd name="T31" fmla="*/ 851229 h 166"/>
                  <a:gd name="T32" fmla="*/ 305600 w 59"/>
                  <a:gd name="T33" fmla="*/ 811665 h 166"/>
                  <a:gd name="T34" fmla="*/ 299979 w 59"/>
                  <a:gd name="T35" fmla="*/ 779725 h 166"/>
                  <a:gd name="T36" fmla="*/ 283497 w 59"/>
                  <a:gd name="T37" fmla="*/ 746468 h 166"/>
                  <a:gd name="T38" fmla="*/ 279662 w 59"/>
                  <a:gd name="T39" fmla="*/ 712833 h 166"/>
                  <a:gd name="T40" fmla="*/ 257480 w 59"/>
                  <a:gd name="T41" fmla="*/ 647205 h 166"/>
                  <a:gd name="T42" fmla="*/ 246000 w 59"/>
                  <a:gd name="T43" fmla="*/ 592846 h 166"/>
                  <a:gd name="T44" fmla="*/ 229518 w 59"/>
                  <a:gd name="T45" fmla="*/ 564847 h 166"/>
                  <a:gd name="T46" fmla="*/ 218074 w 59"/>
                  <a:gd name="T47" fmla="*/ 538760 h 166"/>
                  <a:gd name="T48" fmla="*/ 223689 w 59"/>
                  <a:gd name="T49" fmla="*/ 564847 h 166"/>
                  <a:gd name="T50" fmla="*/ 223689 w 59"/>
                  <a:gd name="T51" fmla="*/ 587216 h 166"/>
                  <a:gd name="T52" fmla="*/ 223689 w 59"/>
                  <a:gd name="T53" fmla="*/ 604387 h 166"/>
                  <a:gd name="T54" fmla="*/ 218074 w 59"/>
                  <a:gd name="T55" fmla="*/ 587216 h 166"/>
                  <a:gd name="T56" fmla="*/ 218074 w 59"/>
                  <a:gd name="T57" fmla="*/ 598681 h 166"/>
                  <a:gd name="T58" fmla="*/ 212221 w 59"/>
                  <a:gd name="T59" fmla="*/ 570673 h 166"/>
                  <a:gd name="T60" fmla="*/ 201583 w 59"/>
                  <a:gd name="T61" fmla="*/ 548330 h 166"/>
                  <a:gd name="T62" fmla="*/ 180580 w 59"/>
                  <a:gd name="T63" fmla="*/ 482679 h 166"/>
                  <a:gd name="T64" fmla="*/ 164098 w 59"/>
                  <a:gd name="T65" fmla="*/ 439198 h 166"/>
                  <a:gd name="T66" fmla="*/ 152577 w 59"/>
                  <a:gd name="T67" fmla="*/ 428317 h 166"/>
                  <a:gd name="T68" fmla="*/ 147411 w 59"/>
                  <a:gd name="T69" fmla="*/ 417060 h 166"/>
                  <a:gd name="T70" fmla="*/ 141787 w 59"/>
                  <a:gd name="T71" fmla="*/ 400311 h 166"/>
                  <a:gd name="T72" fmla="*/ 130266 w 59"/>
                  <a:gd name="T73" fmla="*/ 372235 h 166"/>
                  <a:gd name="T74" fmla="*/ 124642 w 59"/>
                  <a:gd name="T75" fmla="*/ 372235 h 166"/>
                  <a:gd name="T76" fmla="*/ 121393 w 59"/>
                  <a:gd name="T77" fmla="*/ 368603 h 166"/>
                  <a:gd name="T78" fmla="*/ 104222 w 59"/>
                  <a:gd name="T79" fmla="*/ 334692 h 16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9"/>
                  <a:gd name="T121" fmla="*/ 0 h 166"/>
                  <a:gd name="T122" fmla="*/ 59 w 59"/>
                  <a:gd name="T123" fmla="*/ 166 h 16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9" h="166">
                    <a:moveTo>
                      <a:pt x="1" y="1"/>
                    </a:moveTo>
                    <a:lnTo>
                      <a:pt x="0" y="0"/>
                    </a:lnTo>
                    <a:lnTo>
                      <a:pt x="5" y="7"/>
                    </a:lnTo>
                    <a:lnTo>
                      <a:pt x="12" y="21"/>
                    </a:lnTo>
                    <a:lnTo>
                      <a:pt x="15" y="28"/>
                    </a:lnTo>
                    <a:lnTo>
                      <a:pt x="19" y="37"/>
                    </a:lnTo>
                    <a:lnTo>
                      <a:pt x="20" y="38"/>
                    </a:lnTo>
                    <a:lnTo>
                      <a:pt x="24" y="46"/>
                    </a:lnTo>
                    <a:lnTo>
                      <a:pt x="27" y="51"/>
                    </a:lnTo>
                    <a:lnTo>
                      <a:pt x="28" y="56"/>
                    </a:lnTo>
                    <a:lnTo>
                      <a:pt x="31" y="61"/>
                    </a:lnTo>
                    <a:lnTo>
                      <a:pt x="32" y="61"/>
                    </a:lnTo>
                    <a:lnTo>
                      <a:pt x="34" y="67"/>
                    </a:lnTo>
                    <a:lnTo>
                      <a:pt x="35" y="71"/>
                    </a:lnTo>
                    <a:lnTo>
                      <a:pt x="35" y="74"/>
                    </a:lnTo>
                    <a:lnTo>
                      <a:pt x="34" y="76"/>
                    </a:lnTo>
                    <a:lnTo>
                      <a:pt x="38" y="87"/>
                    </a:lnTo>
                    <a:lnTo>
                      <a:pt x="39" y="91"/>
                    </a:lnTo>
                    <a:lnTo>
                      <a:pt x="42" y="99"/>
                    </a:lnTo>
                    <a:lnTo>
                      <a:pt x="44" y="103"/>
                    </a:lnTo>
                    <a:lnTo>
                      <a:pt x="45" y="106"/>
                    </a:lnTo>
                    <a:lnTo>
                      <a:pt x="46" y="110"/>
                    </a:lnTo>
                    <a:lnTo>
                      <a:pt x="48" y="118"/>
                    </a:lnTo>
                    <a:lnTo>
                      <a:pt x="51" y="127"/>
                    </a:lnTo>
                    <a:lnTo>
                      <a:pt x="54" y="135"/>
                    </a:lnTo>
                    <a:lnTo>
                      <a:pt x="56" y="145"/>
                    </a:lnTo>
                    <a:lnTo>
                      <a:pt x="58" y="153"/>
                    </a:lnTo>
                    <a:lnTo>
                      <a:pt x="58" y="161"/>
                    </a:lnTo>
                    <a:lnTo>
                      <a:pt x="59" y="166"/>
                    </a:lnTo>
                    <a:lnTo>
                      <a:pt x="58" y="162"/>
                    </a:lnTo>
                    <a:lnTo>
                      <a:pt x="58" y="159"/>
                    </a:lnTo>
                    <a:lnTo>
                      <a:pt x="57" y="155"/>
                    </a:lnTo>
                    <a:lnTo>
                      <a:pt x="57" y="152"/>
                    </a:lnTo>
                    <a:lnTo>
                      <a:pt x="56" y="148"/>
                    </a:lnTo>
                    <a:lnTo>
                      <a:pt x="55" y="145"/>
                    </a:lnTo>
                    <a:lnTo>
                      <a:pt x="55" y="142"/>
                    </a:lnTo>
                    <a:lnTo>
                      <a:pt x="54" y="140"/>
                    </a:lnTo>
                    <a:lnTo>
                      <a:pt x="52" y="136"/>
                    </a:lnTo>
                    <a:lnTo>
                      <a:pt x="52" y="134"/>
                    </a:lnTo>
                    <a:lnTo>
                      <a:pt x="51" y="130"/>
                    </a:lnTo>
                    <a:lnTo>
                      <a:pt x="49" y="124"/>
                    </a:lnTo>
                    <a:lnTo>
                      <a:pt x="47" y="118"/>
                    </a:lnTo>
                    <a:lnTo>
                      <a:pt x="45" y="110"/>
                    </a:lnTo>
                    <a:lnTo>
                      <a:pt x="45" y="108"/>
                    </a:lnTo>
                    <a:lnTo>
                      <a:pt x="43" y="105"/>
                    </a:lnTo>
                    <a:lnTo>
                      <a:pt x="42" y="103"/>
                    </a:lnTo>
                    <a:lnTo>
                      <a:pt x="41" y="99"/>
                    </a:lnTo>
                    <a:lnTo>
                      <a:pt x="40" y="98"/>
                    </a:lnTo>
                    <a:lnTo>
                      <a:pt x="42" y="103"/>
                    </a:lnTo>
                    <a:lnTo>
                      <a:pt x="41" y="103"/>
                    </a:lnTo>
                    <a:lnTo>
                      <a:pt x="40" y="103"/>
                    </a:lnTo>
                    <a:lnTo>
                      <a:pt x="41" y="107"/>
                    </a:lnTo>
                    <a:lnTo>
                      <a:pt x="42" y="111"/>
                    </a:lnTo>
                    <a:lnTo>
                      <a:pt x="41" y="110"/>
                    </a:lnTo>
                    <a:lnTo>
                      <a:pt x="41" y="112"/>
                    </a:lnTo>
                    <a:lnTo>
                      <a:pt x="40" y="107"/>
                    </a:lnTo>
                    <a:lnTo>
                      <a:pt x="40" y="111"/>
                    </a:lnTo>
                    <a:lnTo>
                      <a:pt x="40" y="109"/>
                    </a:lnTo>
                    <a:lnTo>
                      <a:pt x="39" y="105"/>
                    </a:lnTo>
                    <a:lnTo>
                      <a:pt x="39" y="104"/>
                    </a:lnTo>
                    <a:lnTo>
                      <a:pt x="39" y="108"/>
                    </a:lnTo>
                    <a:lnTo>
                      <a:pt x="37" y="100"/>
                    </a:lnTo>
                    <a:lnTo>
                      <a:pt x="35" y="94"/>
                    </a:lnTo>
                    <a:lnTo>
                      <a:pt x="33" y="88"/>
                    </a:lnTo>
                    <a:lnTo>
                      <a:pt x="31" y="83"/>
                    </a:lnTo>
                    <a:lnTo>
                      <a:pt x="30" y="80"/>
                    </a:lnTo>
                    <a:lnTo>
                      <a:pt x="29" y="80"/>
                    </a:lnTo>
                    <a:lnTo>
                      <a:pt x="28" y="78"/>
                    </a:lnTo>
                    <a:lnTo>
                      <a:pt x="29" y="78"/>
                    </a:lnTo>
                    <a:lnTo>
                      <a:pt x="27" y="76"/>
                    </a:lnTo>
                    <a:lnTo>
                      <a:pt x="26" y="73"/>
                    </a:lnTo>
                    <a:lnTo>
                      <a:pt x="24" y="69"/>
                    </a:lnTo>
                    <a:lnTo>
                      <a:pt x="24" y="68"/>
                    </a:lnTo>
                    <a:lnTo>
                      <a:pt x="24" y="69"/>
                    </a:lnTo>
                    <a:lnTo>
                      <a:pt x="23" y="68"/>
                    </a:lnTo>
                    <a:lnTo>
                      <a:pt x="22" y="67"/>
                    </a:lnTo>
                    <a:lnTo>
                      <a:pt x="20" y="63"/>
                    </a:lnTo>
                    <a:lnTo>
                      <a:pt x="19" y="6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12" name="Line 951"/>
              <p:cNvSpPr>
                <a:spLocks noChangeShapeType="1"/>
              </p:cNvSpPr>
              <p:nvPr/>
            </p:nvSpPr>
            <p:spPr bwMode="auto">
              <a:xfrm>
                <a:off x="4287" y="18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13" name="Line 952"/>
              <p:cNvSpPr>
                <a:spLocks noChangeShapeType="1"/>
              </p:cNvSpPr>
              <p:nvPr/>
            </p:nvSpPr>
            <p:spPr bwMode="auto">
              <a:xfrm>
                <a:off x="4293" y="18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14" name="Line 953"/>
              <p:cNvSpPr>
                <a:spLocks noChangeShapeType="1"/>
              </p:cNvSpPr>
              <p:nvPr/>
            </p:nvSpPr>
            <p:spPr bwMode="auto">
              <a:xfrm>
                <a:off x="4287" y="18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15" name="Line 954"/>
              <p:cNvSpPr>
                <a:spLocks noChangeShapeType="1"/>
              </p:cNvSpPr>
              <p:nvPr/>
            </p:nvSpPr>
            <p:spPr bwMode="auto">
              <a:xfrm>
                <a:off x="4290" y="18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16" name="Freeform 955"/>
              <p:cNvSpPr>
                <a:spLocks/>
              </p:cNvSpPr>
              <p:nvPr/>
            </p:nvSpPr>
            <p:spPr bwMode="auto">
              <a:xfrm>
                <a:off x="4290" y="18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17" name="Freeform 956"/>
              <p:cNvSpPr>
                <a:spLocks/>
              </p:cNvSpPr>
              <p:nvPr/>
            </p:nvSpPr>
            <p:spPr bwMode="auto">
              <a:xfrm>
                <a:off x="4293" y="1852"/>
                <a:ext cx="0" cy="2"/>
              </a:xfrm>
              <a:custGeom>
                <a:avLst/>
                <a:gdLst>
                  <a:gd name="T0" fmla="*/ 256 h 1"/>
                  <a:gd name="T1" fmla="*/ 0 h 1"/>
                  <a:gd name="T2" fmla="*/ 256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18" name="Line 957"/>
              <p:cNvSpPr>
                <a:spLocks noChangeShapeType="1"/>
              </p:cNvSpPr>
              <p:nvPr/>
            </p:nvSpPr>
            <p:spPr bwMode="auto">
              <a:xfrm>
                <a:off x="4290" y="18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19" name="Line 958"/>
              <p:cNvSpPr>
                <a:spLocks noChangeShapeType="1"/>
              </p:cNvSpPr>
              <p:nvPr/>
            </p:nvSpPr>
            <p:spPr bwMode="auto">
              <a:xfrm>
                <a:off x="4293" y="18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20" name="Freeform 959"/>
              <p:cNvSpPr>
                <a:spLocks/>
              </p:cNvSpPr>
              <p:nvPr/>
            </p:nvSpPr>
            <p:spPr bwMode="auto">
              <a:xfrm>
                <a:off x="4293" y="185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21" name="Line 960"/>
              <p:cNvSpPr>
                <a:spLocks noChangeShapeType="1"/>
              </p:cNvSpPr>
              <p:nvPr/>
            </p:nvSpPr>
            <p:spPr bwMode="auto">
              <a:xfrm>
                <a:off x="4290" y="18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22" name="Rectangle 961"/>
              <p:cNvSpPr>
                <a:spLocks noChangeArrowheads="1"/>
              </p:cNvSpPr>
              <p:nvPr/>
            </p:nvSpPr>
            <p:spPr bwMode="auto">
              <a:xfrm>
                <a:off x="4293" y="1854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23" name="Line 962"/>
              <p:cNvSpPr>
                <a:spLocks noChangeShapeType="1"/>
              </p:cNvSpPr>
              <p:nvPr/>
            </p:nvSpPr>
            <p:spPr bwMode="auto">
              <a:xfrm>
                <a:off x="4296" y="18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24" name="Freeform 963"/>
              <p:cNvSpPr>
                <a:spLocks/>
              </p:cNvSpPr>
              <p:nvPr/>
            </p:nvSpPr>
            <p:spPr bwMode="auto">
              <a:xfrm>
                <a:off x="4293" y="185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25" name="Line 964"/>
              <p:cNvSpPr>
                <a:spLocks noChangeShapeType="1"/>
              </p:cNvSpPr>
              <p:nvPr/>
            </p:nvSpPr>
            <p:spPr bwMode="auto">
              <a:xfrm>
                <a:off x="4296" y="18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26" name="Freeform 965"/>
              <p:cNvSpPr>
                <a:spLocks/>
              </p:cNvSpPr>
              <p:nvPr/>
            </p:nvSpPr>
            <p:spPr bwMode="auto">
              <a:xfrm>
                <a:off x="4340" y="193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27" name="Line 966"/>
              <p:cNvSpPr>
                <a:spLocks noChangeShapeType="1"/>
              </p:cNvSpPr>
              <p:nvPr/>
            </p:nvSpPr>
            <p:spPr bwMode="auto">
              <a:xfrm>
                <a:off x="4343" y="19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28" name="Freeform 967"/>
              <p:cNvSpPr>
                <a:spLocks/>
              </p:cNvSpPr>
              <p:nvPr/>
            </p:nvSpPr>
            <p:spPr bwMode="auto">
              <a:xfrm>
                <a:off x="4346" y="196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29" name="Freeform 968"/>
              <p:cNvSpPr>
                <a:spLocks/>
              </p:cNvSpPr>
              <p:nvPr/>
            </p:nvSpPr>
            <p:spPr bwMode="auto">
              <a:xfrm>
                <a:off x="4346" y="196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30" name="Freeform 969"/>
              <p:cNvSpPr>
                <a:spLocks/>
              </p:cNvSpPr>
              <p:nvPr/>
            </p:nvSpPr>
            <p:spPr bwMode="auto">
              <a:xfrm>
                <a:off x="4346" y="196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31" name="Line 970"/>
              <p:cNvSpPr>
                <a:spLocks noChangeShapeType="1"/>
              </p:cNvSpPr>
              <p:nvPr/>
            </p:nvSpPr>
            <p:spPr bwMode="auto">
              <a:xfrm>
                <a:off x="4343" y="196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32" name="Freeform 971"/>
              <p:cNvSpPr>
                <a:spLocks/>
              </p:cNvSpPr>
              <p:nvPr/>
            </p:nvSpPr>
            <p:spPr bwMode="auto">
              <a:xfrm>
                <a:off x="4340" y="196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33" name="Line 972"/>
              <p:cNvSpPr>
                <a:spLocks noChangeShapeType="1"/>
              </p:cNvSpPr>
              <p:nvPr/>
            </p:nvSpPr>
            <p:spPr bwMode="auto">
              <a:xfrm>
                <a:off x="4343" y="19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34" name="Freeform 973"/>
              <p:cNvSpPr>
                <a:spLocks/>
              </p:cNvSpPr>
              <p:nvPr/>
            </p:nvSpPr>
            <p:spPr bwMode="auto">
              <a:xfrm>
                <a:off x="4346" y="19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35" name="Freeform 974"/>
              <p:cNvSpPr>
                <a:spLocks/>
              </p:cNvSpPr>
              <p:nvPr/>
            </p:nvSpPr>
            <p:spPr bwMode="auto">
              <a:xfrm>
                <a:off x="4346" y="19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36" name="Line 975"/>
              <p:cNvSpPr>
                <a:spLocks noChangeShapeType="1"/>
              </p:cNvSpPr>
              <p:nvPr/>
            </p:nvSpPr>
            <p:spPr bwMode="auto">
              <a:xfrm>
                <a:off x="4343" y="19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37" name="Freeform 976"/>
              <p:cNvSpPr>
                <a:spLocks/>
              </p:cNvSpPr>
              <p:nvPr/>
            </p:nvSpPr>
            <p:spPr bwMode="auto">
              <a:xfrm>
                <a:off x="4293" y="1852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6561 w 1"/>
                  <a:gd name="T3" fmla="*/ 2917 h 2"/>
                  <a:gd name="T4" fmla="*/ 0 w 1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"/>
                  <a:gd name="T11" fmla="*/ 1 w 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38" name="Freeform 977"/>
              <p:cNvSpPr>
                <a:spLocks/>
              </p:cNvSpPr>
              <p:nvPr/>
            </p:nvSpPr>
            <p:spPr bwMode="auto">
              <a:xfrm>
                <a:off x="4296" y="185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39" name="Freeform 978"/>
              <p:cNvSpPr>
                <a:spLocks/>
              </p:cNvSpPr>
              <p:nvPr/>
            </p:nvSpPr>
            <p:spPr bwMode="auto">
              <a:xfrm>
                <a:off x="4293" y="185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40" name="Freeform 979"/>
              <p:cNvSpPr>
                <a:spLocks/>
              </p:cNvSpPr>
              <p:nvPr/>
            </p:nvSpPr>
            <p:spPr bwMode="auto">
              <a:xfrm>
                <a:off x="4296" y="185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41" name="Freeform 980"/>
              <p:cNvSpPr>
                <a:spLocks/>
              </p:cNvSpPr>
              <p:nvPr/>
            </p:nvSpPr>
            <p:spPr bwMode="auto">
              <a:xfrm>
                <a:off x="4296" y="186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42" name="Freeform 981"/>
              <p:cNvSpPr>
                <a:spLocks/>
              </p:cNvSpPr>
              <p:nvPr/>
            </p:nvSpPr>
            <p:spPr bwMode="auto">
              <a:xfrm>
                <a:off x="4299" y="186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43" name="Freeform 982"/>
              <p:cNvSpPr>
                <a:spLocks/>
              </p:cNvSpPr>
              <p:nvPr/>
            </p:nvSpPr>
            <p:spPr bwMode="auto">
              <a:xfrm>
                <a:off x="4299" y="186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44" name="Line 983"/>
              <p:cNvSpPr>
                <a:spLocks noChangeShapeType="1"/>
              </p:cNvSpPr>
              <p:nvPr/>
            </p:nvSpPr>
            <p:spPr bwMode="auto">
              <a:xfrm>
                <a:off x="4302" y="18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45" name="Line 984"/>
              <p:cNvSpPr>
                <a:spLocks noChangeShapeType="1"/>
              </p:cNvSpPr>
              <p:nvPr/>
            </p:nvSpPr>
            <p:spPr bwMode="auto">
              <a:xfrm>
                <a:off x="4299" y="18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46" name="Line 985"/>
              <p:cNvSpPr>
                <a:spLocks noChangeShapeType="1"/>
              </p:cNvSpPr>
              <p:nvPr/>
            </p:nvSpPr>
            <p:spPr bwMode="auto">
              <a:xfrm>
                <a:off x="4302" y="18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47" name="Line 986"/>
              <p:cNvSpPr>
                <a:spLocks noChangeShapeType="1"/>
              </p:cNvSpPr>
              <p:nvPr/>
            </p:nvSpPr>
            <p:spPr bwMode="auto">
              <a:xfrm>
                <a:off x="4299" y="18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48" name="Line 987"/>
              <p:cNvSpPr>
                <a:spLocks noChangeShapeType="1"/>
              </p:cNvSpPr>
              <p:nvPr/>
            </p:nvSpPr>
            <p:spPr bwMode="auto">
              <a:xfrm>
                <a:off x="4343" y="196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49" name="Freeform 988"/>
              <p:cNvSpPr>
                <a:spLocks/>
              </p:cNvSpPr>
              <p:nvPr/>
            </p:nvSpPr>
            <p:spPr bwMode="auto">
              <a:xfrm>
                <a:off x="4343" y="19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50" name="Line 989"/>
              <p:cNvSpPr>
                <a:spLocks noChangeShapeType="1"/>
              </p:cNvSpPr>
              <p:nvPr/>
            </p:nvSpPr>
            <p:spPr bwMode="auto">
              <a:xfrm>
                <a:off x="4343" y="19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51" name="Line 990"/>
              <p:cNvSpPr>
                <a:spLocks noChangeShapeType="1"/>
              </p:cNvSpPr>
              <p:nvPr/>
            </p:nvSpPr>
            <p:spPr bwMode="auto">
              <a:xfrm>
                <a:off x="4343" y="19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52" name="Freeform 991"/>
              <p:cNvSpPr>
                <a:spLocks/>
              </p:cNvSpPr>
              <p:nvPr/>
            </p:nvSpPr>
            <p:spPr bwMode="auto">
              <a:xfrm>
                <a:off x="4346" y="19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53" name="Freeform 992"/>
              <p:cNvSpPr>
                <a:spLocks/>
              </p:cNvSpPr>
              <p:nvPr/>
            </p:nvSpPr>
            <p:spPr bwMode="auto">
              <a:xfrm>
                <a:off x="3619" y="3703"/>
                <a:ext cx="6" cy="6"/>
              </a:xfrm>
              <a:custGeom>
                <a:avLst/>
                <a:gdLst>
                  <a:gd name="T0" fmla="*/ 0 w 2"/>
                  <a:gd name="T1" fmla="*/ 13122 h 2"/>
                  <a:gd name="T2" fmla="*/ 0 w 2"/>
                  <a:gd name="T3" fmla="*/ 13122 h 2"/>
                  <a:gd name="T4" fmla="*/ 6561 w 2"/>
                  <a:gd name="T5" fmla="*/ 6561 h 2"/>
                  <a:gd name="T6" fmla="*/ 13122 w 2"/>
                  <a:gd name="T7" fmla="*/ 0 h 2"/>
                  <a:gd name="T8" fmla="*/ 6561 w 2"/>
                  <a:gd name="T9" fmla="*/ 6561 h 2"/>
                  <a:gd name="T10" fmla="*/ 13122 w 2"/>
                  <a:gd name="T11" fmla="*/ 6561 h 2"/>
                  <a:gd name="T12" fmla="*/ 6561 w 2"/>
                  <a:gd name="T13" fmla="*/ 13122 h 2"/>
                  <a:gd name="T14" fmla="*/ 0 w 2"/>
                  <a:gd name="T15" fmla="*/ 13122 h 2"/>
                  <a:gd name="T16" fmla="*/ 0 w 2"/>
                  <a:gd name="T17" fmla="*/ 13122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2"/>
                  <a:gd name="T29" fmla="*/ 2 w 2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54" name="Freeform 993"/>
              <p:cNvSpPr>
                <a:spLocks/>
              </p:cNvSpPr>
              <p:nvPr/>
            </p:nvSpPr>
            <p:spPr bwMode="auto">
              <a:xfrm>
                <a:off x="3616" y="3703"/>
                <a:ext cx="21" cy="9"/>
              </a:xfrm>
              <a:custGeom>
                <a:avLst/>
                <a:gdLst>
                  <a:gd name="T0" fmla="*/ 13122 w 7"/>
                  <a:gd name="T1" fmla="*/ 19683 h 3"/>
                  <a:gd name="T2" fmla="*/ 13122 w 7"/>
                  <a:gd name="T3" fmla="*/ 19683 h 3"/>
                  <a:gd name="T4" fmla="*/ 13122 w 7"/>
                  <a:gd name="T5" fmla="*/ 19683 h 3"/>
                  <a:gd name="T6" fmla="*/ 13122 w 7"/>
                  <a:gd name="T7" fmla="*/ 19683 h 3"/>
                  <a:gd name="T8" fmla="*/ 19683 w 7"/>
                  <a:gd name="T9" fmla="*/ 19683 h 3"/>
                  <a:gd name="T10" fmla="*/ 26244 w 7"/>
                  <a:gd name="T11" fmla="*/ 19683 h 3"/>
                  <a:gd name="T12" fmla="*/ 26244 w 7"/>
                  <a:gd name="T13" fmla="*/ 19683 h 3"/>
                  <a:gd name="T14" fmla="*/ 26244 w 7"/>
                  <a:gd name="T15" fmla="*/ 19683 h 3"/>
                  <a:gd name="T16" fmla="*/ 26244 w 7"/>
                  <a:gd name="T17" fmla="*/ 19683 h 3"/>
                  <a:gd name="T18" fmla="*/ 26244 w 7"/>
                  <a:gd name="T19" fmla="*/ 19683 h 3"/>
                  <a:gd name="T20" fmla="*/ 26244 w 7"/>
                  <a:gd name="T21" fmla="*/ 19683 h 3"/>
                  <a:gd name="T22" fmla="*/ 32805 w 7"/>
                  <a:gd name="T23" fmla="*/ 19683 h 3"/>
                  <a:gd name="T24" fmla="*/ 39366 w 7"/>
                  <a:gd name="T25" fmla="*/ 13122 h 3"/>
                  <a:gd name="T26" fmla="*/ 45927 w 7"/>
                  <a:gd name="T27" fmla="*/ 6561 h 3"/>
                  <a:gd name="T28" fmla="*/ 39366 w 7"/>
                  <a:gd name="T29" fmla="*/ 6561 h 3"/>
                  <a:gd name="T30" fmla="*/ 32805 w 7"/>
                  <a:gd name="T31" fmla="*/ 13122 h 3"/>
                  <a:gd name="T32" fmla="*/ 26244 w 7"/>
                  <a:gd name="T33" fmla="*/ 13122 h 3"/>
                  <a:gd name="T34" fmla="*/ 26244 w 7"/>
                  <a:gd name="T35" fmla="*/ 13122 h 3"/>
                  <a:gd name="T36" fmla="*/ 26244 w 7"/>
                  <a:gd name="T37" fmla="*/ 13122 h 3"/>
                  <a:gd name="T38" fmla="*/ 19683 w 7"/>
                  <a:gd name="T39" fmla="*/ 13122 h 3"/>
                  <a:gd name="T40" fmla="*/ 19683 w 7"/>
                  <a:gd name="T41" fmla="*/ 13122 h 3"/>
                  <a:gd name="T42" fmla="*/ 19683 w 7"/>
                  <a:gd name="T43" fmla="*/ 19683 h 3"/>
                  <a:gd name="T44" fmla="*/ 13122 w 7"/>
                  <a:gd name="T45" fmla="*/ 19683 h 3"/>
                  <a:gd name="T46" fmla="*/ 6561 w 7"/>
                  <a:gd name="T47" fmla="*/ 19683 h 3"/>
                  <a:gd name="T48" fmla="*/ 13122 w 7"/>
                  <a:gd name="T49" fmla="*/ 19683 h 3"/>
                  <a:gd name="T50" fmla="*/ 13122 w 7"/>
                  <a:gd name="T51" fmla="*/ 19683 h 3"/>
                  <a:gd name="T52" fmla="*/ 6561 w 7"/>
                  <a:gd name="T53" fmla="*/ 19683 h 3"/>
                  <a:gd name="T54" fmla="*/ 6561 w 7"/>
                  <a:gd name="T55" fmla="*/ 19683 h 3"/>
                  <a:gd name="T56" fmla="*/ 6561 w 7"/>
                  <a:gd name="T57" fmla="*/ 19683 h 3"/>
                  <a:gd name="T58" fmla="*/ 6561 w 7"/>
                  <a:gd name="T59" fmla="*/ 13122 h 3"/>
                  <a:gd name="T60" fmla="*/ 6561 w 7"/>
                  <a:gd name="T61" fmla="*/ 13122 h 3"/>
                  <a:gd name="T62" fmla="*/ 6561 w 7"/>
                  <a:gd name="T63" fmla="*/ 13122 h 3"/>
                  <a:gd name="T64" fmla="*/ 6561 w 7"/>
                  <a:gd name="T65" fmla="*/ 13122 h 3"/>
                  <a:gd name="T66" fmla="*/ 6561 w 7"/>
                  <a:gd name="T67" fmla="*/ 19683 h 3"/>
                  <a:gd name="T68" fmla="*/ 6561 w 7"/>
                  <a:gd name="T69" fmla="*/ 13122 h 3"/>
                  <a:gd name="T70" fmla="*/ 13122 w 7"/>
                  <a:gd name="T71" fmla="*/ 13122 h 3"/>
                  <a:gd name="T72" fmla="*/ 19683 w 7"/>
                  <a:gd name="T73" fmla="*/ 13122 h 3"/>
                  <a:gd name="T74" fmla="*/ 19683 w 7"/>
                  <a:gd name="T75" fmla="*/ 13122 h 3"/>
                  <a:gd name="T76" fmla="*/ 19683 w 7"/>
                  <a:gd name="T77" fmla="*/ 13122 h 3"/>
                  <a:gd name="T78" fmla="*/ 19683 w 7"/>
                  <a:gd name="T79" fmla="*/ 13122 h 3"/>
                  <a:gd name="T80" fmla="*/ 19683 w 7"/>
                  <a:gd name="T81" fmla="*/ 13122 h 3"/>
                  <a:gd name="T82" fmla="*/ 19683 w 7"/>
                  <a:gd name="T83" fmla="*/ 6561 h 3"/>
                  <a:gd name="T84" fmla="*/ 19683 w 7"/>
                  <a:gd name="T85" fmla="*/ 6561 h 3"/>
                  <a:gd name="T86" fmla="*/ 19683 w 7"/>
                  <a:gd name="T87" fmla="*/ 6561 h 3"/>
                  <a:gd name="T88" fmla="*/ 19683 w 7"/>
                  <a:gd name="T89" fmla="*/ 13122 h 3"/>
                  <a:gd name="T90" fmla="*/ 13122 w 7"/>
                  <a:gd name="T91" fmla="*/ 13122 h 3"/>
                  <a:gd name="T92" fmla="*/ 13122 w 7"/>
                  <a:gd name="T93" fmla="*/ 13122 h 3"/>
                  <a:gd name="T94" fmla="*/ 6561 w 7"/>
                  <a:gd name="T95" fmla="*/ 13122 h 3"/>
                  <a:gd name="T96" fmla="*/ 6561 w 7"/>
                  <a:gd name="T97" fmla="*/ 13122 h 3"/>
                  <a:gd name="T98" fmla="*/ 6561 w 7"/>
                  <a:gd name="T99" fmla="*/ 13122 h 3"/>
                  <a:gd name="T100" fmla="*/ 0 w 7"/>
                  <a:gd name="T101" fmla="*/ 13122 h 3"/>
                  <a:gd name="T102" fmla="*/ 0 w 7"/>
                  <a:gd name="T103" fmla="*/ 13122 h 3"/>
                  <a:gd name="T104" fmla="*/ 0 w 7"/>
                  <a:gd name="T105" fmla="*/ 13122 h 3"/>
                  <a:gd name="T106" fmla="*/ 6561 w 7"/>
                  <a:gd name="T107" fmla="*/ 13122 h 3"/>
                  <a:gd name="T108" fmla="*/ 6561 w 7"/>
                  <a:gd name="T109" fmla="*/ 6561 h 3"/>
                  <a:gd name="T110" fmla="*/ 6561 w 7"/>
                  <a:gd name="T111" fmla="*/ 6561 h 3"/>
                  <a:gd name="T112" fmla="*/ 13122 w 7"/>
                  <a:gd name="T113" fmla="*/ 0 h 3"/>
                  <a:gd name="T114" fmla="*/ 13122 w 7"/>
                  <a:gd name="T115" fmla="*/ 0 h 3"/>
                  <a:gd name="T116" fmla="*/ 13122 w 7"/>
                  <a:gd name="T117" fmla="*/ 0 h 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"/>
                  <a:gd name="T178" fmla="*/ 0 h 3"/>
                  <a:gd name="T179" fmla="*/ 7 w 7"/>
                  <a:gd name="T180" fmla="*/ 3 h 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" h="3">
                    <a:moveTo>
                      <a:pt x="2" y="3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55" name="Freeform 994"/>
              <p:cNvSpPr>
                <a:spLocks/>
              </p:cNvSpPr>
              <p:nvPr/>
            </p:nvSpPr>
            <p:spPr bwMode="auto">
              <a:xfrm>
                <a:off x="3604" y="3712"/>
                <a:ext cx="21" cy="9"/>
              </a:xfrm>
              <a:custGeom>
                <a:avLst/>
                <a:gdLst>
                  <a:gd name="T0" fmla="*/ 0 w 7"/>
                  <a:gd name="T1" fmla="*/ 19683 h 3"/>
                  <a:gd name="T2" fmla="*/ 0 w 7"/>
                  <a:gd name="T3" fmla="*/ 19683 h 3"/>
                  <a:gd name="T4" fmla="*/ 6561 w 7"/>
                  <a:gd name="T5" fmla="*/ 19683 h 3"/>
                  <a:gd name="T6" fmla="*/ 6561 w 7"/>
                  <a:gd name="T7" fmla="*/ 13122 h 3"/>
                  <a:gd name="T8" fmla="*/ 13122 w 7"/>
                  <a:gd name="T9" fmla="*/ 13122 h 3"/>
                  <a:gd name="T10" fmla="*/ 6561 w 7"/>
                  <a:gd name="T11" fmla="*/ 13122 h 3"/>
                  <a:gd name="T12" fmla="*/ 13122 w 7"/>
                  <a:gd name="T13" fmla="*/ 13122 h 3"/>
                  <a:gd name="T14" fmla="*/ 13122 w 7"/>
                  <a:gd name="T15" fmla="*/ 13122 h 3"/>
                  <a:gd name="T16" fmla="*/ 13122 w 7"/>
                  <a:gd name="T17" fmla="*/ 13122 h 3"/>
                  <a:gd name="T18" fmla="*/ 13122 w 7"/>
                  <a:gd name="T19" fmla="*/ 13122 h 3"/>
                  <a:gd name="T20" fmla="*/ 13122 w 7"/>
                  <a:gd name="T21" fmla="*/ 13122 h 3"/>
                  <a:gd name="T22" fmla="*/ 13122 w 7"/>
                  <a:gd name="T23" fmla="*/ 13122 h 3"/>
                  <a:gd name="T24" fmla="*/ 19683 w 7"/>
                  <a:gd name="T25" fmla="*/ 13122 h 3"/>
                  <a:gd name="T26" fmla="*/ 19683 w 7"/>
                  <a:gd name="T27" fmla="*/ 13122 h 3"/>
                  <a:gd name="T28" fmla="*/ 26244 w 7"/>
                  <a:gd name="T29" fmla="*/ 13122 h 3"/>
                  <a:gd name="T30" fmla="*/ 26244 w 7"/>
                  <a:gd name="T31" fmla="*/ 13122 h 3"/>
                  <a:gd name="T32" fmla="*/ 26244 w 7"/>
                  <a:gd name="T33" fmla="*/ 6561 h 3"/>
                  <a:gd name="T34" fmla="*/ 32805 w 7"/>
                  <a:gd name="T35" fmla="*/ 6561 h 3"/>
                  <a:gd name="T36" fmla="*/ 32805 w 7"/>
                  <a:gd name="T37" fmla="*/ 6561 h 3"/>
                  <a:gd name="T38" fmla="*/ 26244 w 7"/>
                  <a:gd name="T39" fmla="*/ 13122 h 3"/>
                  <a:gd name="T40" fmla="*/ 26244 w 7"/>
                  <a:gd name="T41" fmla="*/ 13122 h 3"/>
                  <a:gd name="T42" fmla="*/ 32805 w 7"/>
                  <a:gd name="T43" fmla="*/ 13122 h 3"/>
                  <a:gd name="T44" fmla="*/ 32805 w 7"/>
                  <a:gd name="T45" fmla="*/ 13122 h 3"/>
                  <a:gd name="T46" fmla="*/ 39366 w 7"/>
                  <a:gd name="T47" fmla="*/ 13122 h 3"/>
                  <a:gd name="T48" fmla="*/ 39366 w 7"/>
                  <a:gd name="T49" fmla="*/ 13122 h 3"/>
                  <a:gd name="T50" fmla="*/ 45927 w 7"/>
                  <a:gd name="T51" fmla="*/ 6561 h 3"/>
                  <a:gd name="T52" fmla="*/ 45927 w 7"/>
                  <a:gd name="T53" fmla="*/ 6561 h 3"/>
                  <a:gd name="T54" fmla="*/ 39366 w 7"/>
                  <a:gd name="T55" fmla="*/ 13122 h 3"/>
                  <a:gd name="T56" fmla="*/ 32805 w 7"/>
                  <a:gd name="T57" fmla="*/ 13122 h 3"/>
                  <a:gd name="T58" fmla="*/ 32805 w 7"/>
                  <a:gd name="T59" fmla="*/ 6561 h 3"/>
                  <a:gd name="T60" fmla="*/ 32805 w 7"/>
                  <a:gd name="T61" fmla="*/ 0 h 3"/>
                  <a:gd name="T62" fmla="*/ 32805 w 7"/>
                  <a:gd name="T63" fmla="*/ 0 h 3"/>
                  <a:gd name="T64" fmla="*/ 32805 w 7"/>
                  <a:gd name="T65" fmla="*/ 0 h 3"/>
                  <a:gd name="T66" fmla="*/ 39366 w 7"/>
                  <a:gd name="T67" fmla="*/ 0 h 3"/>
                  <a:gd name="T68" fmla="*/ 39366 w 7"/>
                  <a:gd name="T69" fmla="*/ 0 h 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"/>
                  <a:gd name="T106" fmla="*/ 0 h 3"/>
                  <a:gd name="T107" fmla="*/ 7 w 7"/>
                  <a:gd name="T108" fmla="*/ 3 h 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" h="3">
                    <a:moveTo>
                      <a:pt x="0" y="3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56" name="Freeform 995"/>
              <p:cNvSpPr>
                <a:spLocks/>
              </p:cNvSpPr>
              <p:nvPr/>
            </p:nvSpPr>
            <p:spPr bwMode="auto">
              <a:xfrm>
                <a:off x="3601" y="3703"/>
                <a:ext cx="24" cy="18"/>
              </a:xfrm>
              <a:custGeom>
                <a:avLst/>
                <a:gdLst>
                  <a:gd name="T0" fmla="*/ 45927 w 8"/>
                  <a:gd name="T1" fmla="*/ 0 h 6"/>
                  <a:gd name="T2" fmla="*/ 52488 w 8"/>
                  <a:gd name="T3" fmla="*/ 0 h 6"/>
                  <a:gd name="T4" fmla="*/ 45927 w 8"/>
                  <a:gd name="T5" fmla="*/ 0 h 6"/>
                  <a:gd name="T6" fmla="*/ 39366 w 8"/>
                  <a:gd name="T7" fmla="*/ 0 h 6"/>
                  <a:gd name="T8" fmla="*/ 39366 w 8"/>
                  <a:gd name="T9" fmla="*/ 6561 h 6"/>
                  <a:gd name="T10" fmla="*/ 39366 w 8"/>
                  <a:gd name="T11" fmla="*/ 6561 h 6"/>
                  <a:gd name="T12" fmla="*/ 45927 w 8"/>
                  <a:gd name="T13" fmla="*/ 0 h 6"/>
                  <a:gd name="T14" fmla="*/ 45927 w 8"/>
                  <a:gd name="T15" fmla="*/ 0 h 6"/>
                  <a:gd name="T16" fmla="*/ 45927 w 8"/>
                  <a:gd name="T17" fmla="*/ 0 h 6"/>
                  <a:gd name="T18" fmla="*/ 45927 w 8"/>
                  <a:gd name="T19" fmla="*/ 0 h 6"/>
                  <a:gd name="T20" fmla="*/ 52488 w 8"/>
                  <a:gd name="T21" fmla="*/ 0 h 6"/>
                  <a:gd name="T22" fmla="*/ 52488 w 8"/>
                  <a:gd name="T23" fmla="*/ 0 h 6"/>
                  <a:gd name="T24" fmla="*/ 52488 w 8"/>
                  <a:gd name="T25" fmla="*/ 0 h 6"/>
                  <a:gd name="T26" fmla="*/ 45927 w 8"/>
                  <a:gd name="T27" fmla="*/ 0 h 6"/>
                  <a:gd name="T28" fmla="*/ 45927 w 8"/>
                  <a:gd name="T29" fmla="*/ 0 h 6"/>
                  <a:gd name="T30" fmla="*/ 39366 w 8"/>
                  <a:gd name="T31" fmla="*/ 0 h 6"/>
                  <a:gd name="T32" fmla="*/ 39366 w 8"/>
                  <a:gd name="T33" fmla="*/ 0 h 6"/>
                  <a:gd name="T34" fmla="*/ 39366 w 8"/>
                  <a:gd name="T35" fmla="*/ 0 h 6"/>
                  <a:gd name="T36" fmla="*/ 32805 w 8"/>
                  <a:gd name="T37" fmla="*/ 6561 h 6"/>
                  <a:gd name="T38" fmla="*/ 32805 w 8"/>
                  <a:gd name="T39" fmla="*/ 13122 h 6"/>
                  <a:gd name="T40" fmla="*/ 32805 w 8"/>
                  <a:gd name="T41" fmla="*/ 13122 h 6"/>
                  <a:gd name="T42" fmla="*/ 32805 w 8"/>
                  <a:gd name="T43" fmla="*/ 13122 h 6"/>
                  <a:gd name="T44" fmla="*/ 32805 w 8"/>
                  <a:gd name="T45" fmla="*/ 13122 h 6"/>
                  <a:gd name="T46" fmla="*/ 26244 w 8"/>
                  <a:gd name="T47" fmla="*/ 13122 h 6"/>
                  <a:gd name="T48" fmla="*/ 26244 w 8"/>
                  <a:gd name="T49" fmla="*/ 13122 h 6"/>
                  <a:gd name="T50" fmla="*/ 26244 w 8"/>
                  <a:gd name="T51" fmla="*/ 19683 h 6"/>
                  <a:gd name="T52" fmla="*/ 26244 w 8"/>
                  <a:gd name="T53" fmla="*/ 19683 h 6"/>
                  <a:gd name="T54" fmla="*/ 19683 w 8"/>
                  <a:gd name="T55" fmla="*/ 19683 h 6"/>
                  <a:gd name="T56" fmla="*/ 19683 w 8"/>
                  <a:gd name="T57" fmla="*/ 19683 h 6"/>
                  <a:gd name="T58" fmla="*/ 19683 w 8"/>
                  <a:gd name="T59" fmla="*/ 19683 h 6"/>
                  <a:gd name="T60" fmla="*/ 19683 w 8"/>
                  <a:gd name="T61" fmla="*/ 19683 h 6"/>
                  <a:gd name="T62" fmla="*/ 13122 w 8"/>
                  <a:gd name="T63" fmla="*/ 26244 h 6"/>
                  <a:gd name="T64" fmla="*/ 19683 w 8"/>
                  <a:gd name="T65" fmla="*/ 26244 h 6"/>
                  <a:gd name="T66" fmla="*/ 19683 w 8"/>
                  <a:gd name="T67" fmla="*/ 26244 h 6"/>
                  <a:gd name="T68" fmla="*/ 13122 w 8"/>
                  <a:gd name="T69" fmla="*/ 32805 h 6"/>
                  <a:gd name="T70" fmla="*/ 13122 w 8"/>
                  <a:gd name="T71" fmla="*/ 32805 h 6"/>
                  <a:gd name="T72" fmla="*/ 6561 w 8"/>
                  <a:gd name="T73" fmla="*/ 32805 h 6"/>
                  <a:gd name="T74" fmla="*/ 0 w 8"/>
                  <a:gd name="T75" fmla="*/ 39366 h 6"/>
                  <a:gd name="T76" fmla="*/ 6561 w 8"/>
                  <a:gd name="T77" fmla="*/ 3936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"/>
                  <a:gd name="T118" fmla="*/ 0 h 6"/>
                  <a:gd name="T119" fmla="*/ 8 w 8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" h="6">
                    <a:moveTo>
                      <a:pt x="7" y="0"/>
                    </a:move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1" y="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57" name="Freeform 996"/>
              <p:cNvSpPr>
                <a:spLocks/>
              </p:cNvSpPr>
              <p:nvPr/>
            </p:nvSpPr>
            <p:spPr bwMode="auto">
              <a:xfrm>
                <a:off x="3619" y="3703"/>
                <a:ext cx="6" cy="6"/>
              </a:xfrm>
              <a:custGeom>
                <a:avLst/>
                <a:gdLst>
                  <a:gd name="T0" fmla="*/ 0 w 2"/>
                  <a:gd name="T1" fmla="*/ 13122 h 2"/>
                  <a:gd name="T2" fmla="*/ 0 w 2"/>
                  <a:gd name="T3" fmla="*/ 13122 h 2"/>
                  <a:gd name="T4" fmla="*/ 6561 w 2"/>
                  <a:gd name="T5" fmla="*/ 6561 h 2"/>
                  <a:gd name="T6" fmla="*/ 13122 w 2"/>
                  <a:gd name="T7" fmla="*/ 0 h 2"/>
                  <a:gd name="T8" fmla="*/ 6561 w 2"/>
                  <a:gd name="T9" fmla="*/ 6561 h 2"/>
                  <a:gd name="T10" fmla="*/ 13122 w 2"/>
                  <a:gd name="T11" fmla="*/ 6561 h 2"/>
                  <a:gd name="T12" fmla="*/ 6561 w 2"/>
                  <a:gd name="T13" fmla="*/ 13122 h 2"/>
                  <a:gd name="T14" fmla="*/ 0 w 2"/>
                  <a:gd name="T15" fmla="*/ 13122 h 2"/>
                  <a:gd name="T16" fmla="*/ 0 w 2"/>
                  <a:gd name="T17" fmla="*/ 13122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2"/>
                  <a:gd name="T29" fmla="*/ 2 w 2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58" name="Freeform 997"/>
              <p:cNvSpPr>
                <a:spLocks/>
              </p:cNvSpPr>
              <p:nvPr/>
            </p:nvSpPr>
            <p:spPr bwMode="auto">
              <a:xfrm>
                <a:off x="3616" y="3703"/>
                <a:ext cx="21" cy="9"/>
              </a:xfrm>
              <a:custGeom>
                <a:avLst/>
                <a:gdLst>
                  <a:gd name="T0" fmla="*/ 13122 w 7"/>
                  <a:gd name="T1" fmla="*/ 19683 h 3"/>
                  <a:gd name="T2" fmla="*/ 13122 w 7"/>
                  <a:gd name="T3" fmla="*/ 19683 h 3"/>
                  <a:gd name="T4" fmla="*/ 13122 w 7"/>
                  <a:gd name="T5" fmla="*/ 19683 h 3"/>
                  <a:gd name="T6" fmla="*/ 13122 w 7"/>
                  <a:gd name="T7" fmla="*/ 19683 h 3"/>
                  <a:gd name="T8" fmla="*/ 19683 w 7"/>
                  <a:gd name="T9" fmla="*/ 19683 h 3"/>
                  <a:gd name="T10" fmla="*/ 26244 w 7"/>
                  <a:gd name="T11" fmla="*/ 19683 h 3"/>
                  <a:gd name="T12" fmla="*/ 26244 w 7"/>
                  <a:gd name="T13" fmla="*/ 19683 h 3"/>
                  <a:gd name="T14" fmla="*/ 26244 w 7"/>
                  <a:gd name="T15" fmla="*/ 19683 h 3"/>
                  <a:gd name="T16" fmla="*/ 26244 w 7"/>
                  <a:gd name="T17" fmla="*/ 19683 h 3"/>
                  <a:gd name="T18" fmla="*/ 26244 w 7"/>
                  <a:gd name="T19" fmla="*/ 19683 h 3"/>
                  <a:gd name="T20" fmla="*/ 26244 w 7"/>
                  <a:gd name="T21" fmla="*/ 19683 h 3"/>
                  <a:gd name="T22" fmla="*/ 32805 w 7"/>
                  <a:gd name="T23" fmla="*/ 19683 h 3"/>
                  <a:gd name="T24" fmla="*/ 39366 w 7"/>
                  <a:gd name="T25" fmla="*/ 13122 h 3"/>
                  <a:gd name="T26" fmla="*/ 45927 w 7"/>
                  <a:gd name="T27" fmla="*/ 6561 h 3"/>
                  <a:gd name="T28" fmla="*/ 39366 w 7"/>
                  <a:gd name="T29" fmla="*/ 6561 h 3"/>
                  <a:gd name="T30" fmla="*/ 32805 w 7"/>
                  <a:gd name="T31" fmla="*/ 13122 h 3"/>
                  <a:gd name="T32" fmla="*/ 26244 w 7"/>
                  <a:gd name="T33" fmla="*/ 13122 h 3"/>
                  <a:gd name="T34" fmla="*/ 26244 w 7"/>
                  <a:gd name="T35" fmla="*/ 13122 h 3"/>
                  <a:gd name="T36" fmla="*/ 26244 w 7"/>
                  <a:gd name="T37" fmla="*/ 13122 h 3"/>
                  <a:gd name="T38" fmla="*/ 19683 w 7"/>
                  <a:gd name="T39" fmla="*/ 13122 h 3"/>
                  <a:gd name="T40" fmla="*/ 19683 w 7"/>
                  <a:gd name="T41" fmla="*/ 13122 h 3"/>
                  <a:gd name="T42" fmla="*/ 19683 w 7"/>
                  <a:gd name="T43" fmla="*/ 19683 h 3"/>
                  <a:gd name="T44" fmla="*/ 13122 w 7"/>
                  <a:gd name="T45" fmla="*/ 19683 h 3"/>
                  <a:gd name="T46" fmla="*/ 6561 w 7"/>
                  <a:gd name="T47" fmla="*/ 19683 h 3"/>
                  <a:gd name="T48" fmla="*/ 13122 w 7"/>
                  <a:gd name="T49" fmla="*/ 19683 h 3"/>
                  <a:gd name="T50" fmla="*/ 13122 w 7"/>
                  <a:gd name="T51" fmla="*/ 19683 h 3"/>
                  <a:gd name="T52" fmla="*/ 6561 w 7"/>
                  <a:gd name="T53" fmla="*/ 19683 h 3"/>
                  <a:gd name="T54" fmla="*/ 6561 w 7"/>
                  <a:gd name="T55" fmla="*/ 19683 h 3"/>
                  <a:gd name="T56" fmla="*/ 6561 w 7"/>
                  <a:gd name="T57" fmla="*/ 19683 h 3"/>
                  <a:gd name="T58" fmla="*/ 6561 w 7"/>
                  <a:gd name="T59" fmla="*/ 13122 h 3"/>
                  <a:gd name="T60" fmla="*/ 6561 w 7"/>
                  <a:gd name="T61" fmla="*/ 13122 h 3"/>
                  <a:gd name="T62" fmla="*/ 6561 w 7"/>
                  <a:gd name="T63" fmla="*/ 13122 h 3"/>
                  <a:gd name="T64" fmla="*/ 6561 w 7"/>
                  <a:gd name="T65" fmla="*/ 13122 h 3"/>
                  <a:gd name="T66" fmla="*/ 6561 w 7"/>
                  <a:gd name="T67" fmla="*/ 19683 h 3"/>
                  <a:gd name="T68" fmla="*/ 6561 w 7"/>
                  <a:gd name="T69" fmla="*/ 13122 h 3"/>
                  <a:gd name="T70" fmla="*/ 13122 w 7"/>
                  <a:gd name="T71" fmla="*/ 13122 h 3"/>
                  <a:gd name="T72" fmla="*/ 19683 w 7"/>
                  <a:gd name="T73" fmla="*/ 13122 h 3"/>
                  <a:gd name="T74" fmla="*/ 19683 w 7"/>
                  <a:gd name="T75" fmla="*/ 13122 h 3"/>
                  <a:gd name="T76" fmla="*/ 19683 w 7"/>
                  <a:gd name="T77" fmla="*/ 13122 h 3"/>
                  <a:gd name="T78" fmla="*/ 19683 w 7"/>
                  <a:gd name="T79" fmla="*/ 13122 h 3"/>
                  <a:gd name="T80" fmla="*/ 19683 w 7"/>
                  <a:gd name="T81" fmla="*/ 13122 h 3"/>
                  <a:gd name="T82" fmla="*/ 19683 w 7"/>
                  <a:gd name="T83" fmla="*/ 6561 h 3"/>
                  <a:gd name="T84" fmla="*/ 19683 w 7"/>
                  <a:gd name="T85" fmla="*/ 6561 h 3"/>
                  <a:gd name="T86" fmla="*/ 19683 w 7"/>
                  <a:gd name="T87" fmla="*/ 6561 h 3"/>
                  <a:gd name="T88" fmla="*/ 19683 w 7"/>
                  <a:gd name="T89" fmla="*/ 13122 h 3"/>
                  <a:gd name="T90" fmla="*/ 13122 w 7"/>
                  <a:gd name="T91" fmla="*/ 13122 h 3"/>
                  <a:gd name="T92" fmla="*/ 13122 w 7"/>
                  <a:gd name="T93" fmla="*/ 13122 h 3"/>
                  <a:gd name="T94" fmla="*/ 6561 w 7"/>
                  <a:gd name="T95" fmla="*/ 13122 h 3"/>
                  <a:gd name="T96" fmla="*/ 6561 w 7"/>
                  <a:gd name="T97" fmla="*/ 13122 h 3"/>
                  <a:gd name="T98" fmla="*/ 6561 w 7"/>
                  <a:gd name="T99" fmla="*/ 13122 h 3"/>
                  <a:gd name="T100" fmla="*/ 0 w 7"/>
                  <a:gd name="T101" fmla="*/ 13122 h 3"/>
                  <a:gd name="T102" fmla="*/ 0 w 7"/>
                  <a:gd name="T103" fmla="*/ 13122 h 3"/>
                  <a:gd name="T104" fmla="*/ 0 w 7"/>
                  <a:gd name="T105" fmla="*/ 13122 h 3"/>
                  <a:gd name="T106" fmla="*/ 6561 w 7"/>
                  <a:gd name="T107" fmla="*/ 13122 h 3"/>
                  <a:gd name="T108" fmla="*/ 6561 w 7"/>
                  <a:gd name="T109" fmla="*/ 6561 h 3"/>
                  <a:gd name="T110" fmla="*/ 6561 w 7"/>
                  <a:gd name="T111" fmla="*/ 6561 h 3"/>
                  <a:gd name="T112" fmla="*/ 13122 w 7"/>
                  <a:gd name="T113" fmla="*/ 0 h 3"/>
                  <a:gd name="T114" fmla="*/ 13122 w 7"/>
                  <a:gd name="T115" fmla="*/ 0 h 3"/>
                  <a:gd name="T116" fmla="*/ 13122 w 7"/>
                  <a:gd name="T117" fmla="*/ 0 h 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"/>
                  <a:gd name="T178" fmla="*/ 0 h 3"/>
                  <a:gd name="T179" fmla="*/ 7 w 7"/>
                  <a:gd name="T180" fmla="*/ 3 h 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" h="3">
                    <a:moveTo>
                      <a:pt x="2" y="3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59" name="Freeform 998"/>
              <p:cNvSpPr>
                <a:spLocks/>
              </p:cNvSpPr>
              <p:nvPr/>
            </p:nvSpPr>
            <p:spPr bwMode="auto">
              <a:xfrm>
                <a:off x="3604" y="3712"/>
                <a:ext cx="21" cy="9"/>
              </a:xfrm>
              <a:custGeom>
                <a:avLst/>
                <a:gdLst>
                  <a:gd name="T0" fmla="*/ 0 w 7"/>
                  <a:gd name="T1" fmla="*/ 19683 h 3"/>
                  <a:gd name="T2" fmla="*/ 0 w 7"/>
                  <a:gd name="T3" fmla="*/ 19683 h 3"/>
                  <a:gd name="T4" fmla="*/ 6561 w 7"/>
                  <a:gd name="T5" fmla="*/ 19683 h 3"/>
                  <a:gd name="T6" fmla="*/ 6561 w 7"/>
                  <a:gd name="T7" fmla="*/ 13122 h 3"/>
                  <a:gd name="T8" fmla="*/ 13122 w 7"/>
                  <a:gd name="T9" fmla="*/ 13122 h 3"/>
                  <a:gd name="T10" fmla="*/ 6561 w 7"/>
                  <a:gd name="T11" fmla="*/ 13122 h 3"/>
                  <a:gd name="T12" fmla="*/ 13122 w 7"/>
                  <a:gd name="T13" fmla="*/ 13122 h 3"/>
                  <a:gd name="T14" fmla="*/ 13122 w 7"/>
                  <a:gd name="T15" fmla="*/ 13122 h 3"/>
                  <a:gd name="T16" fmla="*/ 13122 w 7"/>
                  <a:gd name="T17" fmla="*/ 13122 h 3"/>
                  <a:gd name="T18" fmla="*/ 13122 w 7"/>
                  <a:gd name="T19" fmla="*/ 13122 h 3"/>
                  <a:gd name="T20" fmla="*/ 13122 w 7"/>
                  <a:gd name="T21" fmla="*/ 13122 h 3"/>
                  <a:gd name="T22" fmla="*/ 13122 w 7"/>
                  <a:gd name="T23" fmla="*/ 13122 h 3"/>
                  <a:gd name="T24" fmla="*/ 19683 w 7"/>
                  <a:gd name="T25" fmla="*/ 13122 h 3"/>
                  <a:gd name="T26" fmla="*/ 19683 w 7"/>
                  <a:gd name="T27" fmla="*/ 13122 h 3"/>
                  <a:gd name="T28" fmla="*/ 26244 w 7"/>
                  <a:gd name="T29" fmla="*/ 13122 h 3"/>
                  <a:gd name="T30" fmla="*/ 26244 w 7"/>
                  <a:gd name="T31" fmla="*/ 13122 h 3"/>
                  <a:gd name="T32" fmla="*/ 26244 w 7"/>
                  <a:gd name="T33" fmla="*/ 6561 h 3"/>
                  <a:gd name="T34" fmla="*/ 32805 w 7"/>
                  <a:gd name="T35" fmla="*/ 6561 h 3"/>
                  <a:gd name="T36" fmla="*/ 32805 w 7"/>
                  <a:gd name="T37" fmla="*/ 6561 h 3"/>
                  <a:gd name="T38" fmla="*/ 26244 w 7"/>
                  <a:gd name="T39" fmla="*/ 13122 h 3"/>
                  <a:gd name="T40" fmla="*/ 26244 w 7"/>
                  <a:gd name="T41" fmla="*/ 13122 h 3"/>
                  <a:gd name="T42" fmla="*/ 32805 w 7"/>
                  <a:gd name="T43" fmla="*/ 13122 h 3"/>
                  <a:gd name="T44" fmla="*/ 32805 w 7"/>
                  <a:gd name="T45" fmla="*/ 13122 h 3"/>
                  <a:gd name="T46" fmla="*/ 39366 w 7"/>
                  <a:gd name="T47" fmla="*/ 13122 h 3"/>
                  <a:gd name="T48" fmla="*/ 39366 w 7"/>
                  <a:gd name="T49" fmla="*/ 13122 h 3"/>
                  <a:gd name="T50" fmla="*/ 45927 w 7"/>
                  <a:gd name="T51" fmla="*/ 6561 h 3"/>
                  <a:gd name="T52" fmla="*/ 45927 w 7"/>
                  <a:gd name="T53" fmla="*/ 6561 h 3"/>
                  <a:gd name="T54" fmla="*/ 39366 w 7"/>
                  <a:gd name="T55" fmla="*/ 13122 h 3"/>
                  <a:gd name="T56" fmla="*/ 32805 w 7"/>
                  <a:gd name="T57" fmla="*/ 13122 h 3"/>
                  <a:gd name="T58" fmla="*/ 32805 w 7"/>
                  <a:gd name="T59" fmla="*/ 6561 h 3"/>
                  <a:gd name="T60" fmla="*/ 32805 w 7"/>
                  <a:gd name="T61" fmla="*/ 0 h 3"/>
                  <a:gd name="T62" fmla="*/ 32805 w 7"/>
                  <a:gd name="T63" fmla="*/ 0 h 3"/>
                  <a:gd name="T64" fmla="*/ 32805 w 7"/>
                  <a:gd name="T65" fmla="*/ 0 h 3"/>
                  <a:gd name="T66" fmla="*/ 39366 w 7"/>
                  <a:gd name="T67" fmla="*/ 0 h 3"/>
                  <a:gd name="T68" fmla="*/ 39366 w 7"/>
                  <a:gd name="T69" fmla="*/ 0 h 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"/>
                  <a:gd name="T106" fmla="*/ 0 h 3"/>
                  <a:gd name="T107" fmla="*/ 7 w 7"/>
                  <a:gd name="T108" fmla="*/ 3 h 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" h="3">
                    <a:moveTo>
                      <a:pt x="0" y="3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60" name="Freeform 999"/>
              <p:cNvSpPr>
                <a:spLocks/>
              </p:cNvSpPr>
              <p:nvPr/>
            </p:nvSpPr>
            <p:spPr bwMode="auto">
              <a:xfrm>
                <a:off x="3601" y="3703"/>
                <a:ext cx="24" cy="18"/>
              </a:xfrm>
              <a:custGeom>
                <a:avLst/>
                <a:gdLst>
                  <a:gd name="T0" fmla="*/ 45927 w 8"/>
                  <a:gd name="T1" fmla="*/ 0 h 6"/>
                  <a:gd name="T2" fmla="*/ 52488 w 8"/>
                  <a:gd name="T3" fmla="*/ 0 h 6"/>
                  <a:gd name="T4" fmla="*/ 45927 w 8"/>
                  <a:gd name="T5" fmla="*/ 0 h 6"/>
                  <a:gd name="T6" fmla="*/ 39366 w 8"/>
                  <a:gd name="T7" fmla="*/ 0 h 6"/>
                  <a:gd name="T8" fmla="*/ 39366 w 8"/>
                  <a:gd name="T9" fmla="*/ 6561 h 6"/>
                  <a:gd name="T10" fmla="*/ 39366 w 8"/>
                  <a:gd name="T11" fmla="*/ 6561 h 6"/>
                  <a:gd name="T12" fmla="*/ 45927 w 8"/>
                  <a:gd name="T13" fmla="*/ 0 h 6"/>
                  <a:gd name="T14" fmla="*/ 45927 w 8"/>
                  <a:gd name="T15" fmla="*/ 0 h 6"/>
                  <a:gd name="T16" fmla="*/ 45927 w 8"/>
                  <a:gd name="T17" fmla="*/ 0 h 6"/>
                  <a:gd name="T18" fmla="*/ 45927 w 8"/>
                  <a:gd name="T19" fmla="*/ 0 h 6"/>
                  <a:gd name="T20" fmla="*/ 52488 w 8"/>
                  <a:gd name="T21" fmla="*/ 0 h 6"/>
                  <a:gd name="T22" fmla="*/ 52488 w 8"/>
                  <a:gd name="T23" fmla="*/ 0 h 6"/>
                  <a:gd name="T24" fmla="*/ 52488 w 8"/>
                  <a:gd name="T25" fmla="*/ 0 h 6"/>
                  <a:gd name="T26" fmla="*/ 45927 w 8"/>
                  <a:gd name="T27" fmla="*/ 0 h 6"/>
                  <a:gd name="T28" fmla="*/ 45927 w 8"/>
                  <a:gd name="T29" fmla="*/ 0 h 6"/>
                  <a:gd name="T30" fmla="*/ 39366 w 8"/>
                  <a:gd name="T31" fmla="*/ 0 h 6"/>
                  <a:gd name="T32" fmla="*/ 39366 w 8"/>
                  <a:gd name="T33" fmla="*/ 0 h 6"/>
                  <a:gd name="T34" fmla="*/ 39366 w 8"/>
                  <a:gd name="T35" fmla="*/ 0 h 6"/>
                  <a:gd name="T36" fmla="*/ 32805 w 8"/>
                  <a:gd name="T37" fmla="*/ 6561 h 6"/>
                  <a:gd name="T38" fmla="*/ 32805 w 8"/>
                  <a:gd name="T39" fmla="*/ 13122 h 6"/>
                  <a:gd name="T40" fmla="*/ 32805 w 8"/>
                  <a:gd name="T41" fmla="*/ 13122 h 6"/>
                  <a:gd name="T42" fmla="*/ 32805 w 8"/>
                  <a:gd name="T43" fmla="*/ 13122 h 6"/>
                  <a:gd name="T44" fmla="*/ 32805 w 8"/>
                  <a:gd name="T45" fmla="*/ 13122 h 6"/>
                  <a:gd name="T46" fmla="*/ 26244 w 8"/>
                  <a:gd name="T47" fmla="*/ 13122 h 6"/>
                  <a:gd name="T48" fmla="*/ 26244 w 8"/>
                  <a:gd name="T49" fmla="*/ 13122 h 6"/>
                  <a:gd name="T50" fmla="*/ 26244 w 8"/>
                  <a:gd name="T51" fmla="*/ 19683 h 6"/>
                  <a:gd name="T52" fmla="*/ 26244 w 8"/>
                  <a:gd name="T53" fmla="*/ 19683 h 6"/>
                  <a:gd name="T54" fmla="*/ 19683 w 8"/>
                  <a:gd name="T55" fmla="*/ 19683 h 6"/>
                  <a:gd name="T56" fmla="*/ 19683 w 8"/>
                  <a:gd name="T57" fmla="*/ 19683 h 6"/>
                  <a:gd name="T58" fmla="*/ 19683 w 8"/>
                  <a:gd name="T59" fmla="*/ 19683 h 6"/>
                  <a:gd name="T60" fmla="*/ 19683 w 8"/>
                  <a:gd name="T61" fmla="*/ 19683 h 6"/>
                  <a:gd name="T62" fmla="*/ 13122 w 8"/>
                  <a:gd name="T63" fmla="*/ 26244 h 6"/>
                  <a:gd name="T64" fmla="*/ 19683 w 8"/>
                  <a:gd name="T65" fmla="*/ 26244 h 6"/>
                  <a:gd name="T66" fmla="*/ 19683 w 8"/>
                  <a:gd name="T67" fmla="*/ 26244 h 6"/>
                  <a:gd name="T68" fmla="*/ 13122 w 8"/>
                  <a:gd name="T69" fmla="*/ 32805 h 6"/>
                  <a:gd name="T70" fmla="*/ 13122 w 8"/>
                  <a:gd name="T71" fmla="*/ 32805 h 6"/>
                  <a:gd name="T72" fmla="*/ 6561 w 8"/>
                  <a:gd name="T73" fmla="*/ 32805 h 6"/>
                  <a:gd name="T74" fmla="*/ 0 w 8"/>
                  <a:gd name="T75" fmla="*/ 39366 h 6"/>
                  <a:gd name="T76" fmla="*/ 6561 w 8"/>
                  <a:gd name="T77" fmla="*/ 3936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"/>
                  <a:gd name="T118" fmla="*/ 0 h 6"/>
                  <a:gd name="T119" fmla="*/ 8 w 8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" h="6">
                    <a:moveTo>
                      <a:pt x="7" y="0"/>
                    </a:move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1" y="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61" name="Freeform 1000"/>
              <p:cNvSpPr>
                <a:spLocks/>
              </p:cNvSpPr>
              <p:nvPr/>
            </p:nvSpPr>
            <p:spPr bwMode="auto">
              <a:xfrm>
                <a:off x="3599" y="3764"/>
                <a:ext cx="2" cy="3"/>
              </a:xfrm>
              <a:custGeom>
                <a:avLst/>
                <a:gdLst>
                  <a:gd name="T0" fmla="*/ 256 w 1"/>
                  <a:gd name="T1" fmla="*/ 6561 h 1"/>
                  <a:gd name="T2" fmla="*/ 256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6561 h 1"/>
                  <a:gd name="T10" fmla="*/ 0 w 1"/>
                  <a:gd name="T11" fmla="*/ 6561 h 1"/>
                  <a:gd name="T12" fmla="*/ 256 w 1"/>
                  <a:gd name="T13" fmla="*/ 6561 h 1"/>
                  <a:gd name="T14" fmla="*/ 256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6561 h 1"/>
                  <a:gd name="T22" fmla="*/ 0 w 1"/>
                  <a:gd name="T23" fmla="*/ 6561 h 1"/>
                  <a:gd name="T24" fmla="*/ 256 w 1"/>
                  <a:gd name="T25" fmla="*/ 6561 h 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"/>
                  <a:gd name="T40" fmla="*/ 0 h 1"/>
                  <a:gd name="T41" fmla="*/ 1 w 1"/>
                  <a:gd name="T42" fmla="*/ 1 h 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62" name="Freeform 1001"/>
              <p:cNvSpPr>
                <a:spLocks/>
              </p:cNvSpPr>
              <p:nvPr/>
            </p:nvSpPr>
            <p:spPr bwMode="auto">
              <a:xfrm>
                <a:off x="3991" y="17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63" name="Rectangle 1002"/>
              <p:cNvSpPr>
                <a:spLocks noChangeArrowheads="1"/>
              </p:cNvSpPr>
              <p:nvPr/>
            </p:nvSpPr>
            <p:spPr bwMode="auto">
              <a:xfrm>
                <a:off x="3988" y="1743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64" name="Line 1003"/>
              <p:cNvSpPr>
                <a:spLocks noChangeShapeType="1"/>
              </p:cNvSpPr>
              <p:nvPr/>
            </p:nvSpPr>
            <p:spPr bwMode="auto">
              <a:xfrm>
                <a:off x="3991" y="17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65" name="Line 1004"/>
              <p:cNvSpPr>
                <a:spLocks noChangeShapeType="1"/>
              </p:cNvSpPr>
              <p:nvPr/>
            </p:nvSpPr>
            <p:spPr bwMode="auto">
              <a:xfrm>
                <a:off x="3988" y="17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66" name="Freeform 1005"/>
              <p:cNvSpPr>
                <a:spLocks/>
              </p:cNvSpPr>
              <p:nvPr/>
            </p:nvSpPr>
            <p:spPr bwMode="auto">
              <a:xfrm>
                <a:off x="4179" y="1638"/>
                <a:ext cx="32" cy="41"/>
              </a:xfrm>
              <a:custGeom>
                <a:avLst/>
                <a:gdLst>
                  <a:gd name="T0" fmla="*/ 0 w 11"/>
                  <a:gd name="T1" fmla="*/ 33406 h 14"/>
                  <a:gd name="T2" fmla="*/ 0 w 11"/>
                  <a:gd name="T3" fmla="*/ 27804 h 14"/>
                  <a:gd name="T4" fmla="*/ 0 w 11"/>
                  <a:gd name="T5" fmla="*/ 11407 h 14"/>
                  <a:gd name="T6" fmla="*/ 0 w 11"/>
                  <a:gd name="T7" fmla="*/ 5599 h 14"/>
                  <a:gd name="T8" fmla="*/ 5443 w 11"/>
                  <a:gd name="T9" fmla="*/ 0 h 14"/>
                  <a:gd name="T10" fmla="*/ 15834 w 11"/>
                  <a:gd name="T11" fmla="*/ 11407 h 14"/>
                  <a:gd name="T12" fmla="*/ 21268 w 11"/>
                  <a:gd name="T13" fmla="*/ 16397 h 14"/>
                  <a:gd name="T14" fmla="*/ 29789 w 11"/>
                  <a:gd name="T15" fmla="*/ 22204 h 14"/>
                  <a:gd name="T16" fmla="*/ 35232 w 11"/>
                  <a:gd name="T17" fmla="*/ 42221 h 14"/>
                  <a:gd name="T18" fmla="*/ 46063 w 11"/>
                  <a:gd name="T19" fmla="*/ 53628 h 14"/>
                  <a:gd name="T20" fmla="*/ 56431 w 11"/>
                  <a:gd name="T21" fmla="*/ 75627 h 14"/>
                  <a:gd name="T22" fmla="*/ 56431 w 11"/>
                  <a:gd name="T23" fmla="*/ 75627 h 14"/>
                  <a:gd name="T24" fmla="*/ 50836 w 11"/>
                  <a:gd name="T25" fmla="*/ 75627 h 14"/>
                  <a:gd name="T26" fmla="*/ 46063 w 11"/>
                  <a:gd name="T27" fmla="*/ 75627 h 14"/>
                  <a:gd name="T28" fmla="*/ 35232 w 11"/>
                  <a:gd name="T29" fmla="*/ 65026 h 14"/>
                  <a:gd name="T30" fmla="*/ 29789 w 11"/>
                  <a:gd name="T31" fmla="*/ 70028 h 14"/>
                  <a:gd name="T32" fmla="*/ 29789 w 11"/>
                  <a:gd name="T33" fmla="*/ 70028 h 14"/>
                  <a:gd name="T34" fmla="*/ 21268 w 11"/>
                  <a:gd name="T35" fmla="*/ 65026 h 14"/>
                  <a:gd name="T36" fmla="*/ 15834 w 11"/>
                  <a:gd name="T37" fmla="*/ 59230 h 14"/>
                  <a:gd name="T38" fmla="*/ 5443 w 11"/>
                  <a:gd name="T39" fmla="*/ 42221 h 14"/>
                  <a:gd name="T40" fmla="*/ 0 w 11"/>
                  <a:gd name="T41" fmla="*/ 33406 h 14"/>
                  <a:gd name="T42" fmla="*/ 0 w 11"/>
                  <a:gd name="T43" fmla="*/ 33406 h 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"/>
                  <a:gd name="T67" fmla="*/ 0 h 14"/>
                  <a:gd name="T68" fmla="*/ 11 w 11"/>
                  <a:gd name="T69" fmla="*/ 14 h 1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" h="14">
                    <a:moveTo>
                      <a:pt x="0" y="6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6" y="4"/>
                    </a:lnTo>
                    <a:lnTo>
                      <a:pt x="7" y="8"/>
                    </a:lnTo>
                    <a:lnTo>
                      <a:pt x="9" y="10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7" y="12"/>
                    </a:lnTo>
                    <a:lnTo>
                      <a:pt x="6" y="13"/>
                    </a:lnTo>
                    <a:lnTo>
                      <a:pt x="4" y="12"/>
                    </a:lnTo>
                    <a:lnTo>
                      <a:pt x="3" y="11"/>
                    </a:lnTo>
                    <a:lnTo>
                      <a:pt x="1" y="8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67" name="Line 1006"/>
              <p:cNvSpPr>
                <a:spLocks noChangeShapeType="1"/>
              </p:cNvSpPr>
              <p:nvPr/>
            </p:nvSpPr>
            <p:spPr bwMode="auto">
              <a:xfrm>
                <a:off x="4229" y="17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68" name="Line 1007"/>
              <p:cNvSpPr>
                <a:spLocks noChangeShapeType="1"/>
              </p:cNvSpPr>
              <p:nvPr/>
            </p:nvSpPr>
            <p:spPr bwMode="auto">
              <a:xfrm>
                <a:off x="4223" y="17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69" name="Freeform 1008"/>
              <p:cNvSpPr>
                <a:spLocks/>
              </p:cNvSpPr>
              <p:nvPr/>
            </p:nvSpPr>
            <p:spPr bwMode="auto">
              <a:xfrm>
                <a:off x="4226" y="17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70" name="Freeform 1009"/>
              <p:cNvSpPr>
                <a:spLocks/>
              </p:cNvSpPr>
              <p:nvPr/>
            </p:nvSpPr>
            <p:spPr bwMode="auto">
              <a:xfrm>
                <a:off x="4232" y="17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71" name="Line 1010"/>
              <p:cNvSpPr>
                <a:spLocks noChangeShapeType="1"/>
              </p:cNvSpPr>
              <p:nvPr/>
            </p:nvSpPr>
            <p:spPr bwMode="auto">
              <a:xfrm>
                <a:off x="4232" y="17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72" name="Freeform 1011"/>
              <p:cNvSpPr>
                <a:spLocks/>
              </p:cNvSpPr>
              <p:nvPr/>
            </p:nvSpPr>
            <p:spPr bwMode="auto">
              <a:xfrm>
                <a:off x="4226" y="17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73" name="Freeform 1012"/>
              <p:cNvSpPr>
                <a:spLocks/>
              </p:cNvSpPr>
              <p:nvPr/>
            </p:nvSpPr>
            <p:spPr bwMode="auto">
              <a:xfrm>
                <a:off x="4229" y="17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74" name="Freeform 1013"/>
              <p:cNvSpPr>
                <a:spLocks/>
              </p:cNvSpPr>
              <p:nvPr/>
            </p:nvSpPr>
            <p:spPr bwMode="auto">
              <a:xfrm>
                <a:off x="4232" y="1752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6561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1"/>
                  <a:gd name="T11" fmla="*/ 1 h 1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75" name="Rectangle 1014"/>
              <p:cNvSpPr>
                <a:spLocks noChangeArrowheads="1"/>
              </p:cNvSpPr>
              <p:nvPr/>
            </p:nvSpPr>
            <p:spPr bwMode="auto">
              <a:xfrm>
                <a:off x="4232" y="175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76" name="Line 1015"/>
              <p:cNvSpPr>
                <a:spLocks noChangeShapeType="1"/>
              </p:cNvSpPr>
              <p:nvPr/>
            </p:nvSpPr>
            <p:spPr bwMode="auto">
              <a:xfrm>
                <a:off x="4235" y="17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77" name="Line 1016"/>
              <p:cNvSpPr>
                <a:spLocks noChangeShapeType="1"/>
              </p:cNvSpPr>
              <p:nvPr/>
            </p:nvSpPr>
            <p:spPr bwMode="auto">
              <a:xfrm>
                <a:off x="4235" y="17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78" name="Freeform 1017"/>
              <p:cNvSpPr>
                <a:spLocks/>
              </p:cNvSpPr>
              <p:nvPr/>
            </p:nvSpPr>
            <p:spPr bwMode="auto">
              <a:xfrm>
                <a:off x="4241" y="17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79" name="Line 1018"/>
              <p:cNvSpPr>
                <a:spLocks noChangeShapeType="1"/>
              </p:cNvSpPr>
              <p:nvPr/>
            </p:nvSpPr>
            <p:spPr bwMode="auto">
              <a:xfrm>
                <a:off x="4241" y="17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80" name="Line 1019"/>
              <p:cNvSpPr>
                <a:spLocks noChangeShapeType="1"/>
              </p:cNvSpPr>
              <p:nvPr/>
            </p:nvSpPr>
            <p:spPr bwMode="auto">
              <a:xfrm>
                <a:off x="4241" y="17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81" name="Freeform 1020"/>
              <p:cNvSpPr>
                <a:spLocks/>
              </p:cNvSpPr>
              <p:nvPr/>
            </p:nvSpPr>
            <p:spPr bwMode="auto">
              <a:xfrm>
                <a:off x="4235" y="17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82" name="Line 1021"/>
              <p:cNvSpPr>
                <a:spLocks noChangeShapeType="1"/>
              </p:cNvSpPr>
              <p:nvPr/>
            </p:nvSpPr>
            <p:spPr bwMode="auto">
              <a:xfrm>
                <a:off x="4235" y="17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83" name="Freeform 1022"/>
              <p:cNvSpPr>
                <a:spLocks/>
              </p:cNvSpPr>
              <p:nvPr/>
            </p:nvSpPr>
            <p:spPr bwMode="auto">
              <a:xfrm>
                <a:off x="4235" y="1755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84" name="Freeform 1023"/>
              <p:cNvSpPr>
                <a:spLocks/>
              </p:cNvSpPr>
              <p:nvPr/>
            </p:nvSpPr>
            <p:spPr bwMode="auto">
              <a:xfrm>
                <a:off x="4241" y="17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  <a:cxn ang="T11">
                    <a:pos x="0" y="0"/>
                  </a:cxn>
                  <a:cxn ang="T12">
                    <a:pos x="0" y="0"/>
                  </a:cxn>
                  <a:cxn ang="T1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85" name="Line 1024"/>
              <p:cNvSpPr>
                <a:spLocks noChangeShapeType="1"/>
              </p:cNvSpPr>
              <p:nvPr/>
            </p:nvSpPr>
            <p:spPr bwMode="auto">
              <a:xfrm>
                <a:off x="4243" y="17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86" name="Line 1025"/>
              <p:cNvSpPr>
                <a:spLocks noChangeShapeType="1"/>
              </p:cNvSpPr>
              <p:nvPr/>
            </p:nvSpPr>
            <p:spPr bwMode="auto">
              <a:xfrm>
                <a:off x="4238" y="17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87" name="Line 1026"/>
              <p:cNvSpPr>
                <a:spLocks noChangeShapeType="1"/>
              </p:cNvSpPr>
              <p:nvPr/>
            </p:nvSpPr>
            <p:spPr bwMode="auto">
              <a:xfrm>
                <a:off x="4241" y="17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88" name="Line 1027"/>
              <p:cNvSpPr>
                <a:spLocks noChangeShapeType="1"/>
              </p:cNvSpPr>
              <p:nvPr/>
            </p:nvSpPr>
            <p:spPr bwMode="auto">
              <a:xfrm>
                <a:off x="4241" y="17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89" name="Line 1028"/>
              <p:cNvSpPr>
                <a:spLocks noChangeShapeType="1"/>
              </p:cNvSpPr>
              <p:nvPr/>
            </p:nvSpPr>
            <p:spPr bwMode="auto">
              <a:xfrm>
                <a:off x="4241" y="17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1230"/>
            <p:cNvGrpSpPr>
              <a:grpSpLocks/>
            </p:cNvGrpSpPr>
            <p:nvPr/>
          </p:nvGrpSpPr>
          <p:grpSpPr bwMode="auto">
            <a:xfrm>
              <a:off x="2071" y="829"/>
              <a:ext cx="2178" cy="3170"/>
              <a:chOff x="2071" y="829"/>
              <a:chExt cx="2178" cy="3170"/>
            </a:xfrm>
          </p:grpSpPr>
          <p:sp>
            <p:nvSpPr>
              <p:cNvPr id="55590" name="Freeform 1030"/>
              <p:cNvSpPr>
                <a:spLocks/>
              </p:cNvSpPr>
              <p:nvPr/>
            </p:nvSpPr>
            <p:spPr bwMode="auto">
              <a:xfrm>
                <a:off x="4241" y="17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91" name="Line 1031"/>
              <p:cNvSpPr>
                <a:spLocks noChangeShapeType="1"/>
              </p:cNvSpPr>
              <p:nvPr/>
            </p:nvSpPr>
            <p:spPr bwMode="auto">
              <a:xfrm>
                <a:off x="4243" y="17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92" name="Line 1032"/>
              <p:cNvSpPr>
                <a:spLocks noChangeShapeType="1"/>
              </p:cNvSpPr>
              <p:nvPr/>
            </p:nvSpPr>
            <p:spPr bwMode="auto">
              <a:xfrm>
                <a:off x="4241" y="17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93" name="Freeform 1033"/>
              <p:cNvSpPr>
                <a:spLocks/>
              </p:cNvSpPr>
              <p:nvPr/>
            </p:nvSpPr>
            <p:spPr bwMode="auto">
              <a:xfrm>
                <a:off x="4241" y="17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94" name="Line 1034"/>
              <p:cNvSpPr>
                <a:spLocks noChangeShapeType="1"/>
              </p:cNvSpPr>
              <p:nvPr/>
            </p:nvSpPr>
            <p:spPr bwMode="auto">
              <a:xfrm>
                <a:off x="4243" y="17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95" name="Line 1035"/>
              <p:cNvSpPr>
                <a:spLocks noChangeShapeType="1"/>
              </p:cNvSpPr>
              <p:nvPr/>
            </p:nvSpPr>
            <p:spPr bwMode="auto">
              <a:xfrm>
                <a:off x="4241" y="17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96" name="Line 1036"/>
              <p:cNvSpPr>
                <a:spLocks noChangeShapeType="1"/>
              </p:cNvSpPr>
              <p:nvPr/>
            </p:nvSpPr>
            <p:spPr bwMode="auto">
              <a:xfrm>
                <a:off x="4243" y="17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97" name="Line 1037"/>
              <p:cNvSpPr>
                <a:spLocks noChangeShapeType="1"/>
              </p:cNvSpPr>
              <p:nvPr/>
            </p:nvSpPr>
            <p:spPr bwMode="auto">
              <a:xfrm>
                <a:off x="4241" y="17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98" name="Freeform 1038"/>
              <p:cNvSpPr>
                <a:spLocks/>
              </p:cNvSpPr>
              <p:nvPr/>
            </p:nvSpPr>
            <p:spPr bwMode="auto">
              <a:xfrm>
                <a:off x="4241" y="176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256 w 1"/>
                  <a:gd name="T7" fmla="*/ 256 h 1"/>
                  <a:gd name="T8" fmla="*/ 256 w 1"/>
                  <a:gd name="T9" fmla="*/ 256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99" name="Freeform 1039"/>
              <p:cNvSpPr>
                <a:spLocks/>
              </p:cNvSpPr>
              <p:nvPr/>
            </p:nvSpPr>
            <p:spPr bwMode="auto">
              <a:xfrm>
                <a:off x="4243" y="176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256 h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1"/>
                  <a:gd name="T13" fmla="*/ 1 h 1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00" name="Line 1040"/>
              <p:cNvSpPr>
                <a:spLocks noChangeShapeType="1"/>
              </p:cNvSpPr>
              <p:nvPr/>
            </p:nvSpPr>
            <p:spPr bwMode="auto">
              <a:xfrm>
                <a:off x="4241" y="176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01" name="Freeform 1041"/>
              <p:cNvSpPr>
                <a:spLocks/>
              </p:cNvSpPr>
              <p:nvPr/>
            </p:nvSpPr>
            <p:spPr bwMode="auto">
              <a:xfrm>
                <a:off x="4243" y="17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02" name="Freeform 1042"/>
              <p:cNvSpPr>
                <a:spLocks/>
              </p:cNvSpPr>
              <p:nvPr/>
            </p:nvSpPr>
            <p:spPr bwMode="auto">
              <a:xfrm>
                <a:off x="4243" y="176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03" name="Freeform 1043"/>
              <p:cNvSpPr>
                <a:spLocks/>
              </p:cNvSpPr>
              <p:nvPr/>
            </p:nvSpPr>
            <p:spPr bwMode="auto">
              <a:xfrm>
                <a:off x="4243" y="1772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04" name="Freeform 1044"/>
              <p:cNvSpPr>
                <a:spLocks/>
              </p:cNvSpPr>
              <p:nvPr/>
            </p:nvSpPr>
            <p:spPr bwMode="auto">
              <a:xfrm>
                <a:off x="4243" y="17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05" name="Freeform 1045"/>
              <p:cNvSpPr>
                <a:spLocks/>
              </p:cNvSpPr>
              <p:nvPr/>
            </p:nvSpPr>
            <p:spPr bwMode="auto">
              <a:xfrm>
                <a:off x="4246" y="177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06" name="Line 1046"/>
              <p:cNvSpPr>
                <a:spLocks noChangeShapeType="1"/>
              </p:cNvSpPr>
              <p:nvPr/>
            </p:nvSpPr>
            <p:spPr bwMode="auto">
              <a:xfrm>
                <a:off x="4243" y="17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07" name="Freeform 1047"/>
              <p:cNvSpPr>
                <a:spLocks/>
              </p:cNvSpPr>
              <p:nvPr/>
            </p:nvSpPr>
            <p:spPr bwMode="auto">
              <a:xfrm>
                <a:off x="4246" y="177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08" name="Freeform 1048"/>
              <p:cNvSpPr>
                <a:spLocks/>
              </p:cNvSpPr>
              <p:nvPr/>
            </p:nvSpPr>
            <p:spPr bwMode="auto">
              <a:xfrm>
                <a:off x="4243" y="177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09" name="Line 1049"/>
              <p:cNvSpPr>
                <a:spLocks noChangeShapeType="1"/>
              </p:cNvSpPr>
              <p:nvPr/>
            </p:nvSpPr>
            <p:spPr bwMode="auto">
              <a:xfrm>
                <a:off x="4249" y="17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10" name="Line 1050"/>
              <p:cNvSpPr>
                <a:spLocks noChangeShapeType="1"/>
              </p:cNvSpPr>
              <p:nvPr/>
            </p:nvSpPr>
            <p:spPr bwMode="auto">
              <a:xfrm>
                <a:off x="4246" y="17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11" name="Line 1051"/>
              <p:cNvSpPr>
                <a:spLocks noChangeShapeType="1"/>
              </p:cNvSpPr>
              <p:nvPr/>
            </p:nvSpPr>
            <p:spPr bwMode="auto">
              <a:xfrm>
                <a:off x="4243" y="17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12" name="Line 1052"/>
              <p:cNvSpPr>
                <a:spLocks noChangeShapeType="1"/>
              </p:cNvSpPr>
              <p:nvPr/>
            </p:nvSpPr>
            <p:spPr bwMode="auto">
              <a:xfrm>
                <a:off x="4246" y="17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13" name="Freeform 1053"/>
              <p:cNvSpPr>
                <a:spLocks/>
              </p:cNvSpPr>
              <p:nvPr/>
            </p:nvSpPr>
            <p:spPr bwMode="auto">
              <a:xfrm>
                <a:off x="4249" y="177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14" name="Line 1054"/>
              <p:cNvSpPr>
                <a:spLocks noChangeShapeType="1"/>
              </p:cNvSpPr>
              <p:nvPr/>
            </p:nvSpPr>
            <p:spPr bwMode="auto">
              <a:xfrm>
                <a:off x="4235" y="17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15" name="Freeform 1055"/>
              <p:cNvSpPr>
                <a:spLocks/>
              </p:cNvSpPr>
              <p:nvPr/>
            </p:nvSpPr>
            <p:spPr bwMode="auto">
              <a:xfrm>
                <a:off x="3786" y="132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16" name="Freeform 1056"/>
              <p:cNvSpPr>
                <a:spLocks/>
              </p:cNvSpPr>
              <p:nvPr/>
            </p:nvSpPr>
            <p:spPr bwMode="auto">
              <a:xfrm>
                <a:off x="3751" y="1266"/>
                <a:ext cx="120" cy="76"/>
              </a:xfrm>
              <a:custGeom>
                <a:avLst/>
                <a:gdLst>
                  <a:gd name="T0" fmla="*/ 64215 w 41"/>
                  <a:gd name="T1" fmla="*/ 0 h 26"/>
                  <a:gd name="T2" fmla="*/ 91736 w 41"/>
                  <a:gd name="T3" fmla="*/ 11312 h 26"/>
                  <a:gd name="T4" fmla="*/ 112569 w 41"/>
                  <a:gd name="T5" fmla="*/ 16208 h 26"/>
                  <a:gd name="T6" fmla="*/ 134441 w 41"/>
                  <a:gd name="T7" fmla="*/ 21754 h 26"/>
                  <a:gd name="T8" fmla="*/ 156600 w 41"/>
                  <a:gd name="T9" fmla="*/ 21754 h 26"/>
                  <a:gd name="T10" fmla="*/ 178463 w 41"/>
                  <a:gd name="T11" fmla="*/ 33066 h 26"/>
                  <a:gd name="T12" fmla="*/ 204214 w 41"/>
                  <a:gd name="T13" fmla="*/ 47377 h 26"/>
                  <a:gd name="T14" fmla="*/ 220583 w 41"/>
                  <a:gd name="T15" fmla="*/ 63589 h 26"/>
                  <a:gd name="T16" fmla="*/ 215014 w 41"/>
                  <a:gd name="T17" fmla="*/ 69134 h 26"/>
                  <a:gd name="T18" fmla="*/ 210029 w 41"/>
                  <a:gd name="T19" fmla="*/ 80446 h 26"/>
                  <a:gd name="T20" fmla="*/ 210029 w 41"/>
                  <a:gd name="T21" fmla="*/ 96654 h 26"/>
                  <a:gd name="T22" fmla="*/ 193060 w 41"/>
                  <a:gd name="T23" fmla="*/ 91109 h 26"/>
                  <a:gd name="T24" fmla="*/ 193060 w 41"/>
                  <a:gd name="T25" fmla="*/ 110966 h 26"/>
                  <a:gd name="T26" fmla="*/ 178463 w 41"/>
                  <a:gd name="T27" fmla="*/ 110966 h 26"/>
                  <a:gd name="T28" fmla="*/ 162170 w 41"/>
                  <a:gd name="T29" fmla="*/ 102200 h 26"/>
                  <a:gd name="T30" fmla="*/ 156600 w 41"/>
                  <a:gd name="T31" fmla="*/ 106070 h 26"/>
                  <a:gd name="T32" fmla="*/ 145218 w 41"/>
                  <a:gd name="T33" fmla="*/ 116733 h 26"/>
                  <a:gd name="T34" fmla="*/ 156600 w 41"/>
                  <a:gd name="T35" fmla="*/ 138487 h 26"/>
                  <a:gd name="T36" fmla="*/ 134441 w 41"/>
                  <a:gd name="T37" fmla="*/ 138487 h 26"/>
                  <a:gd name="T38" fmla="*/ 117486 w 41"/>
                  <a:gd name="T39" fmla="*/ 138487 h 26"/>
                  <a:gd name="T40" fmla="*/ 91736 w 41"/>
                  <a:gd name="T41" fmla="*/ 127823 h 26"/>
                  <a:gd name="T42" fmla="*/ 75366 w 41"/>
                  <a:gd name="T43" fmla="*/ 122278 h 26"/>
                  <a:gd name="T44" fmla="*/ 53505 w 41"/>
                  <a:gd name="T45" fmla="*/ 122278 h 26"/>
                  <a:gd name="T46" fmla="*/ 27729 w 41"/>
                  <a:gd name="T47" fmla="*/ 106070 h 26"/>
                  <a:gd name="T48" fmla="*/ 37136 w 41"/>
                  <a:gd name="T49" fmla="*/ 96654 h 26"/>
                  <a:gd name="T50" fmla="*/ 64215 w 41"/>
                  <a:gd name="T51" fmla="*/ 102200 h 26"/>
                  <a:gd name="T52" fmla="*/ 75366 w 41"/>
                  <a:gd name="T53" fmla="*/ 102200 h 26"/>
                  <a:gd name="T54" fmla="*/ 91736 w 41"/>
                  <a:gd name="T55" fmla="*/ 102200 h 26"/>
                  <a:gd name="T56" fmla="*/ 97528 w 41"/>
                  <a:gd name="T57" fmla="*/ 96654 h 26"/>
                  <a:gd name="T58" fmla="*/ 97528 w 41"/>
                  <a:gd name="T59" fmla="*/ 91109 h 26"/>
                  <a:gd name="T60" fmla="*/ 97528 w 41"/>
                  <a:gd name="T61" fmla="*/ 85342 h 26"/>
                  <a:gd name="T62" fmla="*/ 75366 w 41"/>
                  <a:gd name="T63" fmla="*/ 69134 h 26"/>
                  <a:gd name="T64" fmla="*/ 59072 w 41"/>
                  <a:gd name="T65" fmla="*/ 58692 h 26"/>
                  <a:gd name="T66" fmla="*/ 47690 w 41"/>
                  <a:gd name="T67" fmla="*/ 52925 h 26"/>
                  <a:gd name="T68" fmla="*/ 47690 w 41"/>
                  <a:gd name="T69" fmla="*/ 63589 h 26"/>
                  <a:gd name="T70" fmla="*/ 27729 w 41"/>
                  <a:gd name="T71" fmla="*/ 58692 h 26"/>
                  <a:gd name="T72" fmla="*/ 5567 w 41"/>
                  <a:gd name="T73" fmla="*/ 41832 h 26"/>
                  <a:gd name="T74" fmla="*/ 11385 w 41"/>
                  <a:gd name="T75" fmla="*/ 33066 h 26"/>
                  <a:gd name="T76" fmla="*/ 0 w 41"/>
                  <a:gd name="T77" fmla="*/ 16208 h 26"/>
                  <a:gd name="T78" fmla="*/ 5567 w 41"/>
                  <a:gd name="T79" fmla="*/ 5545 h 26"/>
                  <a:gd name="T80" fmla="*/ 33322 w 41"/>
                  <a:gd name="T81" fmla="*/ 11312 h 26"/>
                  <a:gd name="T82" fmla="*/ 59072 w 41"/>
                  <a:gd name="T83" fmla="*/ 21754 h 26"/>
                  <a:gd name="T84" fmla="*/ 59072 w 41"/>
                  <a:gd name="T85" fmla="*/ 0 h 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"/>
                  <a:gd name="T130" fmla="*/ 0 h 26"/>
                  <a:gd name="T131" fmla="*/ 41 w 41"/>
                  <a:gd name="T132" fmla="*/ 26 h 2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" h="26">
                    <a:moveTo>
                      <a:pt x="11" y="0"/>
                    </a:moveTo>
                    <a:lnTo>
                      <a:pt x="12" y="0"/>
                    </a:lnTo>
                    <a:lnTo>
                      <a:pt x="15" y="1"/>
                    </a:lnTo>
                    <a:lnTo>
                      <a:pt x="17" y="2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4"/>
                    </a:lnTo>
                    <a:lnTo>
                      <a:pt x="29" y="4"/>
                    </a:lnTo>
                    <a:lnTo>
                      <a:pt x="31" y="5"/>
                    </a:lnTo>
                    <a:lnTo>
                      <a:pt x="33" y="6"/>
                    </a:lnTo>
                    <a:lnTo>
                      <a:pt x="36" y="7"/>
                    </a:lnTo>
                    <a:lnTo>
                      <a:pt x="38" y="9"/>
                    </a:lnTo>
                    <a:lnTo>
                      <a:pt x="41" y="10"/>
                    </a:lnTo>
                    <a:lnTo>
                      <a:pt x="41" y="12"/>
                    </a:lnTo>
                    <a:lnTo>
                      <a:pt x="41" y="13"/>
                    </a:lnTo>
                    <a:lnTo>
                      <a:pt x="40" y="13"/>
                    </a:lnTo>
                    <a:lnTo>
                      <a:pt x="39" y="13"/>
                    </a:lnTo>
                    <a:lnTo>
                      <a:pt x="39" y="15"/>
                    </a:lnTo>
                    <a:lnTo>
                      <a:pt x="39" y="16"/>
                    </a:lnTo>
                    <a:lnTo>
                      <a:pt x="39" y="18"/>
                    </a:lnTo>
                    <a:lnTo>
                      <a:pt x="38" y="17"/>
                    </a:lnTo>
                    <a:lnTo>
                      <a:pt x="36" y="17"/>
                    </a:lnTo>
                    <a:lnTo>
                      <a:pt x="35" y="18"/>
                    </a:lnTo>
                    <a:lnTo>
                      <a:pt x="36" y="21"/>
                    </a:lnTo>
                    <a:lnTo>
                      <a:pt x="35" y="21"/>
                    </a:lnTo>
                    <a:lnTo>
                      <a:pt x="33" y="21"/>
                    </a:lnTo>
                    <a:lnTo>
                      <a:pt x="32" y="19"/>
                    </a:lnTo>
                    <a:lnTo>
                      <a:pt x="30" y="19"/>
                    </a:lnTo>
                    <a:lnTo>
                      <a:pt x="29" y="19"/>
                    </a:lnTo>
                    <a:lnTo>
                      <a:pt x="29" y="20"/>
                    </a:lnTo>
                    <a:lnTo>
                      <a:pt x="29" y="21"/>
                    </a:lnTo>
                    <a:lnTo>
                      <a:pt x="27" y="22"/>
                    </a:lnTo>
                    <a:lnTo>
                      <a:pt x="28" y="23"/>
                    </a:lnTo>
                    <a:lnTo>
                      <a:pt x="29" y="26"/>
                    </a:lnTo>
                    <a:lnTo>
                      <a:pt x="27" y="26"/>
                    </a:lnTo>
                    <a:lnTo>
                      <a:pt x="25" y="26"/>
                    </a:lnTo>
                    <a:lnTo>
                      <a:pt x="23" y="26"/>
                    </a:lnTo>
                    <a:lnTo>
                      <a:pt x="22" y="26"/>
                    </a:lnTo>
                    <a:lnTo>
                      <a:pt x="20" y="25"/>
                    </a:lnTo>
                    <a:lnTo>
                      <a:pt x="17" y="24"/>
                    </a:lnTo>
                    <a:lnTo>
                      <a:pt x="17" y="25"/>
                    </a:lnTo>
                    <a:lnTo>
                      <a:pt x="14" y="23"/>
                    </a:lnTo>
                    <a:lnTo>
                      <a:pt x="11" y="23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5" y="20"/>
                    </a:lnTo>
                    <a:lnTo>
                      <a:pt x="5" y="19"/>
                    </a:lnTo>
                    <a:lnTo>
                      <a:pt x="7" y="18"/>
                    </a:lnTo>
                    <a:lnTo>
                      <a:pt x="11" y="19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17" y="18"/>
                    </a:lnTo>
                    <a:lnTo>
                      <a:pt x="18" y="18"/>
                    </a:lnTo>
                    <a:lnTo>
                      <a:pt x="17" y="16"/>
                    </a:lnTo>
                    <a:lnTo>
                      <a:pt x="18" y="17"/>
                    </a:lnTo>
                    <a:lnTo>
                      <a:pt x="19" y="16"/>
                    </a:lnTo>
                    <a:lnTo>
                      <a:pt x="18" y="16"/>
                    </a:lnTo>
                    <a:lnTo>
                      <a:pt x="15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1" y="11"/>
                    </a:lnTo>
                    <a:lnTo>
                      <a:pt x="9" y="10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8" y="12"/>
                    </a:lnTo>
                    <a:lnTo>
                      <a:pt x="5" y="11"/>
                    </a:lnTo>
                    <a:lnTo>
                      <a:pt x="3" y="10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6" y="2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9" y="0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17" name="Freeform 1057"/>
              <p:cNvSpPr>
                <a:spLocks/>
              </p:cNvSpPr>
              <p:nvPr/>
            </p:nvSpPr>
            <p:spPr bwMode="auto">
              <a:xfrm>
                <a:off x="3789" y="1324"/>
                <a:ext cx="6" cy="3"/>
              </a:xfrm>
              <a:custGeom>
                <a:avLst/>
                <a:gdLst>
                  <a:gd name="T0" fmla="*/ 6561 w 2"/>
                  <a:gd name="T1" fmla="*/ 0 h 1"/>
                  <a:gd name="T2" fmla="*/ 0 w 2"/>
                  <a:gd name="T3" fmla="*/ 0 h 1"/>
                  <a:gd name="T4" fmla="*/ 13122 w 2"/>
                  <a:gd name="T5" fmla="*/ 6561 h 1"/>
                  <a:gd name="T6" fmla="*/ 6561 w 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1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18" name="Freeform 1058"/>
              <p:cNvSpPr>
                <a:spLocks/>
              </p:cNvSpPr>
              <p:nvPr/>
            </p:nvSpPr>
            <p:spPr bwMode="auto">
              <a:xfrm>
                <a:off x="3786" y="132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19" name="Freeform 1059"/>
              <p:cNvSpPr>
                <a:spLocks/>
              </p:cNvSpPr>
              <p:nvPr/>
            </p:nvSpPr>
            <p:spPr bwMode="auto">
              <a:xfrm>
                <a:off x="3786" y="1321"/>
                <a:ext cx="6" cy="6"/>
              </a:xfrm>
              <a:custGeom>
                <a:avLst/>
                <a:gdLst>
                  <a:gd name="T0" fmla="*/ 13122 w 2"/>
                  <a:gd name="T1" fmla="*/ 6561 h 2"/>
                  <a:gd name="T2" fmla="*/ 13122 w 2"/>
                  <a:gd name="T3" fmla="*/ 13122 h 2"/>
                  <a:gd name="T4" fmla="*/ 0 w 2"/>
                  <a:gd name="T5" fmla="*/ 0 h 2"/>
                  <a:gd name="T6" fmla="*/ 13122 w 2"/>
                  <a:gd name="T7" fmla="*/ 656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2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20" name="Freeform 1060"/>
              <p:cNvSpPr>
                <a:spLocks/>
              </p:cNvSpPr>
              <p:nvPr/>
            </p:nvSpPr>
            <p:spPr bwMode="auto">
              <a:xfrm>
                <a:off x="3804" y="1154"/>
                <a:ext cx="11" cy="9"/>
              </a:xfrm>
              <a:custGeom>
                <a:avLst/>
                <a:gdLst>
                  <a:gd name="T0" fmla="*/ 9438 w 4"/>
                  <a:gd name="T1" fmla="*/ 19683 h 3"/>
                  <a:gd name="T2" fmla="*/ 9438 w 4"/>
                  <a:gd name="T3" fmla="*/ 13122 h 3"/>
                  <a:gd name="T4" fmla="*/ 3432 w 4"/>
                  <a:gd name="T5" fmla="*/ 0 h 3"/>
                  <a:gd name="T6" fmla="*/ 0 w 4"/>
                  <a:gd name="T7" fmla="*/ 0 h 3"/>
                  <a:gd name="T8" fmla="*/ 9438 w 4"/>
                  <a:gd name="T9" fmla="*/ 13122 h 3"/>
                  <a:gd name="T10" fmla="*/ 12870 w 4"/>
                  <a:gd name="T11" fmla="*/ 1968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3"/>
                  <a:gd name="T20" fmla="*/ 4 w 4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3">
                    <a:moveTo>
                      <a:pt x="3" y="3"/>
                    </a:moveTo>
                    <a:lnTo>
                      <a:pt x="3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4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21" name="Line 1061"/>
              <p:cNvSpPr>
                <a:spLocks noChangeShapeType="1"/>
              </p:cNvSpPr>
              <p:nvPr/>
            </p:nvSpPr>
            <p:spPr bwMode="auto">
              <a:xfrm>
                <a:off x="3848" y="16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22" name="Line 1062"/>
              <p:cNvSpPr>
                <a:spLocks noChangeShapeType="1"/>
              </p:cNvSpPr>
              <p:nvPr/>
            </p:nvSpPr>
            <p:spPr bwMode="auto">
              <a:xfrm>
                <a:off x="3848" y="16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23" name="Freeform 1063"/>
              <p:cNvSpPr>
                <a:spLocks/>
              </p:cNvSpPr>
              <p:nvPr/>
            </p:nvSpPr>
            <p:spPr bwMode="auto">
              <a:xfrm>
                <a:off x="2766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24" name="Line 1064"/>
              <p:cNvSpPr>
                <a:spLocks noChangeShapeType="1"/>
              </p:cNvSpPr>
              <p:nvPr/>
            </p:nvSpPr>
            <p:spPr bwMode="auto">
              <a:xfrm>
                <a:off x="2766" y="8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25" name="Line 1065"/>
              <p:cNvSpPr>
                <a:spLocks noChangeShapeType="1"/>
              </p:cNvSpPr>
              <p:nvPr/>
            </p:nvSpPr>
            <p:spPr bwMode="auto">
              <a:xfrm>
                <a:off x="2766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26" name="Freeform 1066"/>
              <p:cNvSpPr>
                <a:spLocks/>
              </p:cNvSpPr>
              <p:nvPr/>
            </p:nvSpPr>
            <p:spPr bwMode="auto">
              <a:xfrm>
                <a:off x="2763" y="8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27" name="Line 1067"/>
              <p:cNvSpPr>
                <a:spLocks noChangeShapeType="1"/>
              </p:cNvSpPr>
              <p:nvPr/>
            </p:nvSpPr>
            <p:spPr bwMode="auto">
              <a:xfrm>
                <a:off x="2775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28" name="Freeform 1068"/>
              <p:cNvSpPr>
                <a:spLocks/>
              </p:cNvSpPr>
              <p:nvPr/>
            </p:nvSpPr>
            <p:spPr bwMode="auto">
              <a:xfrm>
                <a:off x="2760" y="832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29" name="Line 1069"/>
              <p:cNvSpPr>
                <a:spLocks noChangeShapeType="1"/>
              </p:cNvSpPr>
              <p:nvPr/>
            </p:nvSpPr>
            <p:spPr bwMode="auto">
              <a:xfrm>
                <a:off x="2775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30" name="Line 1070"/>
              <p:cNvSpPr>
                <a:spLocks noChangeShapeType="1"/>
              </p:cNvSpPr>
              <p:nvPr/>
            </p:nvSpPr>
            <p:spPr bwMode="auto">
              <a:xfrm>
                <a:off x="2754" y="8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31" name="Freeform 1071"/>
              <p:cNvSpPr>
                <a:spLocks/>
              </p:cNvSpPr>
              <p:nvPr/>
            </p:nvSpPr>
            <p:spPr bwMode="auto">
              <a:xfrm>
                <a:off x="2757" y="8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32" name="Line 1072"/>
              <p:cNvSpPr>
                <a:spLocks noChangeShapeType="1"/>
              </p:cNvSpPr>
              <p:nvPr/>
            </p:nvSpPr>
            <p:spPr bwMode="auto">
              <a:xfrm>
                <a:off x="2775" y="8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33" name="Line 1073"/>
              <p:cNvSpPr>
                <a:spLocks noChangeShapeType="1"/>
              </p:cNvSpPr>
              <p:nvPr/>
            </p:nvSpPr>
            <p:spPr bwMode="auto">
              <a:xfrm>
                <a:off x="2760" y="8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34" name="Freeform 1074"/>
              <p:cNvSpPr>
                <a:spLocks/>
              </p:cNvSpPr>
              <p:nvPr/>
            </p:nvSpPr>
            <p:spPr bwMode="auto">
              <a:xfrm>
                <a:off x="2754" y="832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0 w 1"/>
                  <a:gd name="T3" fmla="*/ 0 h 1"/>
                  <a:gd name="T4" fmla="*/ 6561 w 1"/>
                  <a:gd name="T5" fmla="*/ 0 h 1"/>
                  <a:gd name="T6" fmla="*/ 6561 w 1"/>
                  <a:gd name="T7" fmla="*/ 6561 h 1"/>
                  <a:gd name="T8" fmla="*/ 0 w 1"/>
                  <a:gd name="T9" fmla="*/ 0 h 1"/>
                  <a:gd name="T10" fmla="*/ 6561 w 1"/>
                  <a:gd name="T11" fmla="*/ 0 h 1"/>
                  <a:gd name="T12" fmla="*/ 6561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35" name="Line 1075"/>
              <p:cNvSpPr>
                <a:spLocks noChangeShapeType="1"/>
              </p:cNvSpPr>
              <p:nvPr/>
            </p:nvSpPr>
            <p:spPr bwMode="auto">
              <a:xfrm>
                <a:off x="2775" y="8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36" name="Freeform 1076"/>
              <p:cNvSpPr>
                <a:spLocks/>
              </p:cNvSpPr>
              <p:nvPr/>
            </p:nvSpPr>
            <p:spPr bwMode="auto">
              <a:xfrm>
                <a:off x="2772" y="8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37" name="Freeform 1077"/>
              <p:cNvSpPr>
                <a:spLocks/>
              </p:cNvSpPr>
              <p:nvPr/>
            </p:nvSpPr>
            <p:spPr bwMode="auto">
              <a:xfrm>
                <a:off x="2807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38" name="Line 1078"/>
              <p:cNvSpPr>
                <a:spLocks noChangeShapeType="1"/>
              </p:cNvSpPr>
              <p:nvPr/>
            </p:nvSpPr>
            <p:spPr bwMode="auto">
              <a:xfrm>
                <a:off x="2804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39" name="Line 1079"/>
              <p:cNvSpPr>
                <a:spLocks noChangeShapeType="1"/>
              </p:cNvSpPr>
              <p:nvPr/>
            </p:nvSpPr>
            <p:spPr bwMode="auto">
              <a:xfrm>
                <a:off x="2807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40" name="Line 1080"/>
              <p:cNvSpPr>
                <a:spLocks noChangeShapeType="1"/>
              </p:cNvSpPr>
              <p:nvPr/>
            </p:nvSpPr>
            <p:spPr bwMode="auto">
              <a:xfrm>
                <a:off x="2804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41" name="Line 1081"/>
              <p:cNvSpPr>
                <a:spLocks noChangeShapeType="1"/>
              </p:cNvSpPr>
              <p:nvPr/>
            </p:nvSpPr>
            <p:spPr bwMode="auto">
              <a:xfrm>
                <a:off x="2781" y="8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42" name="Freeform 1082"/>
              <p:cNvSpPr>
                <a:spLocks/>
              </p:cNvSpPr>
              <p:nvPr/>
            </p:nvSpPr>
            <p:spPr bwMode="auto">
              <a:xfrm>
                <a:off x="2757" y="829"/>
                <a:ext cx="56" cy="6"/>
              </a:xfrm>
              <a:custGeom>
                <a:avLst/>
                <a:gdLst>
                  <a:gd name="T0" fmla="*/ 73431 w 19"/>
                  <a:gd name="T1" fmla="*/ 0 h 2"/>
                  <a:gd name="T2" fmla="*/ 85211 w 19"/>
                  <a:gd name="T3" fmla="*/ 0 h 2"/>
                  <a:gd name="T4" fmla="*/ 91153 w 19"/>
                  <a:gd name="T5" fmla="*/ 0 h 2"/>
                  <a:gd name="T6" fmla="*/ 102341 w 19"/>
                  <a:gd name="T7" fmla="*/ 0 h 2"/>
                  <a:gd name="T8" fmla="*/ 102341 w 19"/>
                  <a:gd name="T9" fmla="*/ 6561 h 2"/>
                  <a:gd name="T10" fmla="*/ 91153 w 19"/>
                  <a:gd name="T11" fmla="*/ 6561 h 2"/>
                  <a:gd name="T12" fmla="*/ 79399 w 19"/>
                  <a:gd name="T13" fmla="*/ 6561 h 2"/>
                  <a:gd name="T14" fmla="*/ 67619 w 19"/>
                  <a:gd name="T15" fmla="*/ 13122 h 2"/>
                  <a:gd name="T16" fmla="*/ 52513 w 19"/>
                  <a:gd name="T17" fmla="*/ 13122 h 2"/>
                  <a:gd name="T18" fmla="*/ 46492 w 19"/>
                  <a:gd name="T19" fmla="*/ 13122 h 2"/>
                  <a:gd name="T20" fmla="*/ 34723 w 19"/>
                  <a:gd name="T21" fmla="*/ 13122 h 2"/>
                  <a:gd name="T22" fmla="*/ 34723 w 19"/>
                  <a:gd name="T23" fmla="*/ 13122 h 2"/>
                  <a:gd name="T24" fmla="*/ 34723 w 19"/>
                  <a:gd name="T25" fmla="*/ 13122 h 2"/>
                  <a:gd name="T26" fmla="*/ 17817 w 19"/>
                  <a:gd name="T27" fmla="*/ 13122 h 2"/>
                  <a:gd name="T28" fmla="*/ 22942 w 19"/>
                  <a:gd name="T29" fmla="*/ 13122 h 2"/>
                  <a:gd name="T30" fmla="*/ 40683 w 19"/>
                  <a:gd name="T31" fmla="*/ 13122 h 2"/>
                  <a:gd name="T32" fmla="*/ 46492 w 19"/>
                  <a:gd name="T33" fmla="*/ 13122 h 2"/>
                  <a:gd name="T34" fmla="*/ 46492 w 19"/>
                  <a:gd name="T35" fmla="*/ 13122 h 2"/>
                  <a:gd name="T36" fmla="*/ 22942 w 19"/>
                  <a:gd name="T37" fmla="*/ 13122 h 2"/>
                  <a:gd name="T38" fmla="*/ 17817 w 19"/>
                  <a:gd name="T39" fmla="*/ 13122 h 2"/>
                  <a:gd name="T40" fmla="*/ 28911 w 19"/>
                  <a:gd name="T41" fmla="*/ 6561 h 2"/>
                  <a:gd name="T42" fmla="*/ 55841 w 19"/>
                  <a:gd name="T43" fmla="*/ 6561 h 2"/>
                  <a:gd name="T44" fmla="*/ 55841 w 19"/>
                  <a:gd name="T45" fmla="*/ 6561 h 2"/>
                  <a:gd name="T46" fmla="*/ 46492 w 19"/>
                  <a:gd name="T47" fmla="*/ 6561 h 2"/>
                  <a:gd name="T48" fmla="*/ 34723 w 19"/>
                  <a:gd name="T49" fmla="*/ 6561 h 2"/>
                  <a:gd name="T50" fmla="*/ 34723 w 19"/>
                  <a:gd name="T51" fmla="*/ 6561 h 2"/>
                  <a:gd name="T52" fmla="*/ 22942 w 19"/>
                  <a:gd name="T53" fmla="*/ 6561 h 2"/>
                  <a:gd name="T54" fmla="*/ 11781 w 19"/>
                  <a:gd name="T55" fmla="*/ 6561 h 2"/>
                  <a:gd name="T56" fmla="*/ 11781 w 19"/>
                  <a:gd name="T57" fmla="*/ 6561 h 2"/>
                  <a:gd name="T58" fmla="*/ 6045 w 19"/>
                  <a:gd name="T59" fmla="*/ 6561 h 2"/>
                  <a:gd name="T60" fmla="*/ 11781 w 19"/>
                  <a:gd name="T61" fmla="*/ 6561 h 2"/>
                  <a:gd name="T62" fmla="*/ 11781 w 19"/>
                  <a:gd name="T63" fmla="*/ 6561 h 2"/>
                  <a:gd name="T64" fmla="*/ 6045 w 19"/>
                  <a:gd name="T65" fmla="*/ 6561 h 2"/>
                  <a:gd name="T66" fmla="*/ 11781 w 19"/>
                  <a:gd name="T67" fmla="*/ 6561 h 2"/>
                  <a:gd name="T68" fmla="*/ 17817 w 19"/>
                  <a:gd name="T69" fmla="*/ 6561 h 2"/>
                  <a:gd name="T70" fmla="*/ 22942 w 19"/>
                  <a:gd name="T71" fmla="*/ 0 h 2"/>
                  <a:gd name="T72" fmla="*/ 28911 w 19"/>
                  <a:gd name="T73" fmla="*/ 0 h 2"/>
                  <a:gd name="T74" fmla="*/ 28911 w 19"/>
                  <a:gd name="T75" fmla="*/ 0 h 2"/>
                  <a:gd name="T76" fmla="*/ 34723 w 19"/>
                  <a:gd name="T77" fmla="*/ 0 h 2"/>
                  <a:gd name="T78" fmla="*/ 52513 w 19"/>
                  <a:gd name="T79" fmla="*/ 0 h 2"/>
                  <a:gd name="T80" fmla="*/ 52513 w 19"/>
                  <a:gd name="T81" fmla="*/ 6561 h 2"/>
                  <a:gd name="T82" fmla="*/ 52513 w 19"/>
                  <a:gd name="T83" fmla="*/ 0 h 2"/>
                  <a:gd name="T84" fmla="*/ 61573 w 19"/>
                  <a:gd name="T85" fmla="*/ 0 h 2"/>
                  <a:gd name="T86" fmla="*/ 79399 w 19"/>
                  <a:gd name="T87" fmla="*/ 0 h 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2"/>
                  <a:gd name="T134" fmla="*/ 19 w 19"/>
                  <a:gd name="T135" fmla="*/ 2 h 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2">
                    <a:moveTo>
                      <a:pt x="14" y="0"/>
                    </a:move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43" name="Freeform 1083"/>
              <p:cNvSpPr>
                <a:spLocks/>
              </p:cNvSpPr>
              <p:nvPr/>
            </p:nvSpPr>
            <p:spPr bwMode="auto">
              <a:xfrm>
                <a:off x="2775" y="8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44" name="Line 1084"/>
              <p:cNvSpPr>
                <a:spLocks noChangeShapeType="1"/>
              </p:cNvSpPr>
              <p:nvPr/>
            </p:nvSpPr>
            <p:spPr bwMode="auto">
              <a:xfrm>
                <a:off x="2804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45" name="Line 1085"/>
              <p:cNvSpPr>
                <a:spLocks noChangeShapeType="1"/>
              </p:cNvSpPr>
              <p:nvPr/>
            </p:nvSpPr>
            <p:spPr bwMode="auto">
              <a:xfrm>
                <a:off x="2810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46" name="Freeform 1086"/>
              <p:cNvSpPr>
                <a:spLocks/>
              </p:cNvSpPr>
              <p:nvPr/>
            </p:nvSpPr>
            <p:spPr bwMode="auto">
              <a:xfrm>
                <a:off x="2801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47" name="Line 1087"/>
              <p:cNvSpPr>
                <a:spLocks noChangeShapeType="1"/>
              </p:cNvSpPr>
              <p:nvPr/>
            </p:nvSpPr>
            <p:spPr bwMode="auto">
              <a:xfrm>
                <a:off x="2798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48" name="Line 1088"/>
              <p:cNvSpPr>
                <a:spLocks noChangeShapeType="1"/>
              </p:cNvSpPr>
              <p:nvPr/>
            </p:nvSpPr>
            <p:spPr bwMode="auto">
              <a:xfrm>
                <a:off x="2810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49" name="Freeform 1089"/>
              <p:cNvSpPr>
                <a:spLocks/>
              </p:cNvSpPr>
              <p:nvPr/>
            </p:nvSpPr>
            <p:spPr bwMode="auto">
              <a:xfrm>
                <a:off x="2813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50" name="Line 1090"/>
              <p:cNvSpPr>
                <a:spLocks noChangeShapeType="1"/>
              </p:cNvSpPr>
              <p:nvPr/>
            </p:nvSpPr>
            <p:spPr bwMode="auto">
              <a:xfrm>
                <a:off x="2807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51" name="Line 1091"/>
              <p:cNvSpPr>
                <a:spLocks noChangeShapeType="1"/>
              </p:cNvSpPr>
              <p:nvPr/>
            </p:nvSpPr>
            <p:spPr bwMode="auto">
              <a:xfrm>
                <a:off x="2810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52" name="Line 1092"/>
              <p:cNvSpPr>
                <a:spLocks noChangeShapeType="1"/>
              </p:cNvSpPr>
              <p:nvPr/>
            </p:nvSpPr>
            <p:spPr bwMode="auto">
              <a:xfrm>
                <a:off x="2816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53" name="Line 1093"/>
              <p:cNvSpPr>
                <a:spLocks noChangeShapeType="1"/>
              </p:cNvSpPr>
              <p:nvPr/>
            </p:nvSpPr>
            <p:spPr bwMode="auto">
              <a:xfrm>
                <a:off x="2810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54" name="Freeform 1094"/>
              <p:cNvSpPr>
                <a:spLocks/>
              </p:cNvSpPr>
              <p:nvPr/>
            </p:nvSpPr>
            <p:spPr bwMode="auto">
              <a:xfrm>
                <a:off x="2810" y="8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55" name="Line 1095"/>
              <p:cNvSpPr>
                <a:spLocks noChangeShapeType="1"/>
              </p:cNvSpPr>
              <p:nvPr/>
            </p:nvSpPr>
            <p:spPr bwMode="auto">
              <a:xfrm>
                <a:off x="2813" y="8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56" name="Line 1096"/>
              <p:cNvSpPr>
                <a:spLocks noChangeShapeType="1"/>
              </p:cNvSpPr>
              <p:nvPr/>
            </p:nvSpPr>
            <p:spPr bwMode="auto">
              <a:xfrm>
                <a:off x="2807" y="8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57" name="Freeform 1097"/>
              <p:cNvSpPr>
                <a:spLocks/>
              </p:cNvSpPr>
              <p:nvPr/>
            </p:nvSpPr>
            <p:spPr bwMode="auto">
              <a:xfrm>
                <a:off x="2807" y="832"/>
                <a:ext cx="9" cy="0"/>
              </a:xfrm>
              <a:custGeom>
                <a:avLst/>
                <a:gdLst>
                  <a:gd name="T0" fmla="*/ 19683 w 3"/>
                  <a:gd name="T1" fmla="*/ 19683 w 3"/>
                  <a:gd name="T2" fmla="*/ 6561 w 3"/>
                  <a:gd name="T3" fmla="*/ 0 w 3"/>
                  <a:gd name="T4" fmla="*/ 6561 w 3"/>
                  <a:gd name="T5" fmla="*/ 19683 w 3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3 w 3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58" name="Line 1098"/>
              <p:cNvSpPr>
                <a:spLocks noChangeShapeType="1"/>
              </p:cNvSpPr>
              <p:nvPr/>
            </p:nvSpPr>
            <p:spPr bwMode="auto">
              <a:xfrm>
                <a:off x="2810" y="8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59" name="Line 1099"/>
              <p:cNvSpPr>
                <a:spLocks noChangeShapeType="1"/>
              </p:cNvSpPr>
              <p:nvPr/>
            </p:nvSpPr>
            <p:spPr bwMode="auto">
              <a:xfrm>
                <a:off x="2819" y="8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60" name="Freeform 1100"/>
              <p:cNvSpPr>
                <a:spLocks/>
              </p:cNvSpPr>
              <p:nvPr/>
            </p:nvSpPr>
            <p:spPr bwMode="auto">
              <a:xfrm>
                <a:off x="2807" y="832"/>
                <a:ext cx="21" cy="3"/>
              </a:xfrm>
              <a:custGeom>
                <a:avLst/>
                <a:gdLst>
                  <a:gd name="T0" fmla="*/ 39366 w 7"/>
                  <a:gd name="T1" fmla="*/ 0 h 1"/>
                  <a:gd name="T2" fmla="*/ 45927 w 7"/>
                  <a:gd name="T3" fmla="*/ 0 h 1"/>
                  <a:gd name="T4" fmla="*/ 39366 w 7"/>
                  <a:gd name="T5" fmla="*/ 6561 h 1"/>
                  <a:gd name="T6" fmla="*/ 26244 w 7"/>
                  <a:gd name="T7" fmla="*/ 6561 h 1"/>
                  <a:gd name="T8" fmla="*/ 26244 w 7"/>
                  <a:gd name="T9" fmla="*/ 6561 h 1"/>
                  <a:gd name="T10" fmla="*/ 6561 w 7"/>
                  <a:gd name="T11" fmla="*/ 6561 h 1"/>
                  <a:gd name="T12" fmla="*/ 0 w 7"/>
                  <a:gd name="T13" fmla="*/ 6561 h 1"/>
                  <a:gd name="T14" fmla="*/ 6561 w 7"/>
                  <a:gd name="T15" fmla="*/ 0 h 1"/>
                  <a:gd name="T16" fmla="*/ 0 w 7"/>
                  <a:gd name="T17" fmla="*/ 0 h 1"/>
                  <a:gd name="T18" fmla="*/ 26244 w 7"/>
                  <a:gd name="T19" fmla="*/ 0 h 1"/>
                  <a:gd name="T20" fmla="*/ 39366 w 7"/>
                  <a:gd name="T21" fmla="*/ 0 h 1"/>
                  <a:gd name="T22" fmla="*/ 39366 w 7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1"/>
                  <a:gd name="T38" fmla="*/ 7 w 7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1">
                    <a:moveTo>
                      <a:pt x="6" y="0"/>
                    </a:move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61" name="Freeform 1101"/>
              <p:cNvSpPr>
                <a:spLocks/>
              </p:cNvSpPr>
              <p:nvPr/>
            </p:nvSpPr>
            <p:spPr bwMode="auto">
              <a:xfrm>
                <a:off x="2807" y="8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62" name="Freeform 1102"/>
              <p:cNvSpPr>
                <a:spLocks/>
              </p:cNvSpPr>
              <p:nvPr/>
            </p:nvSpPr>
            <p:spPr bwMode="auto">
              <a:xfrm>
                <a:off x="2816" y="8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63" name="Line 1103"/>
              <p:cNvSpPr>
                <a:spLocks noChangeShapeType="1"/>
              </p:cNvSpPr>
              <p:nvPr/>
            </p:nvSpPr>
            <p:spPr bwMode="auto">
              <a:xfrm>
                <a:off x="2810" y="8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64" name="Line 1104"/>
              <p:cNvSpPr>
                <a:spLocks noChangeShapeType="1"/>
              </p:cNvSpPr>
              <p:nvPr/>
            </p:nvSpPr>
            <p:spPr bwMode="auto">
              <a:xfrm>
                <a:off x="2822" y="8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65" name="Line 1105"/>
              <p:cNvSpPr>
                <a:spLocks noChangeShapeType="1"/>
              </p:cNvSpPr>
              <p:nvPr/>
            </p:nvSpPr>
            <p:spPr bwMode="auto">
              <a:xfrm>
                <a:off x="2816" y="8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66" name="Line 1106"/>
              <p:cNvSpPr>
                <a:spLocks noChangeShapeType="1"/>
              </p:cNvSpPr>
              <p:nvPr/>
            </p:nvSpPr>
            <p:spPr bwMode="auto">
              <a:xfrm>
                <a:off x="2819" y="8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67" name="Freeform 1107"/>
              <p:cNvSpPr>
                <a:spLocks/>
              </p:cNvSpPr>
              <p:nvPr/>
            </p:nvSpPr>
            <p:spPr bwMode="auto">
              <a:xfrm>
                <a:off x="2813" y="8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68" name="Line 1108"/>
              <p:cNvSpPr>
                <a:spLocks noChangeShapeType="1"/>
              </p:cNvSpPr>
              <p:nvPr/>
            </p:nvSpPr>
            <p:spPr bwMode="auto">
              <a:xfrm>
                <a:off x="2810" y="8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69" name="Freeform 1109"/>
              <p:cNvSpPr>
                <a:spLocks/>
              </p:cNvSpPr>
              <p:nvPr/>
            </p:nvSpPr>
            <p:spPr bwMode="auto">
              <a:xfrm>
                <a:off x="2807" y="829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70" name="Line 1110"/>
              <p:cNvSpPr>
                <a:spLocks noChangeShapeType="1"/>
              </p:cNvSpPr>
              <p:nvPr/>
            </p:nvSpPr>
            <p:spPr bwMode="auto">
              <a:xfrm>
                <a:off x="2828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71" name="Line 1111"/>
              <p:cNvSpPr>
                <a:spLocks noChangeShapeType="1"/>
              </p:cNvSpPr>
              <p:nvPr/>
            </p:nvSpPr>
            <p:spPr bwMode="auto">
              <a:xfrm>
                <a:off x="2831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72" name="Line 1112"/>
              <p:cNvSpPr>
                <a:spLocks noChangeShapeType="1"/>
              </p:cNvSpPr>
              <p:nvPr/>
            </p:nvSpPr>
            <p:spPr bwMode="auto">
              <a:xfrm>
                <a:off x="2833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73" name="Line 1113"/>
              <p:cNvSpPr>
                <a:spLocks noChangeShapeType="1"/>
              </p:cNvSpPr>
              <p:nvPr/>
            </p:nvSpPr>
            <p:spPr bwMode="auto">
              <a:xfrm>
                <a:off x="2828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74" name="Line 1114"/>
              <p:cNvSpPr>
                <a:spLocks noChangeShapeType="1"/>
              </p:cNvSpPr>
              <p:nvPr/>
            </p:nvSpPr>
            <p:spPr bwMode="auto">
              <a:xfrm>
                <a:off x="2810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75" name="Freeform 1115"/>
              <p:cNvSpPr>
                <a:spLocks/>
              </p:cNvSpPr>
              <p:nvPr/>
            </p:nvSpPr>
            <p:spPr bwMode="auto">
              <a:xfrm>
                <a:off x="2813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76" name="Freeform 1116"/>
              <p:cNvSpPr>
                <a:spLocks/>
              </p:cNvSpPr>
              <p:nvPr/>
            </p:nvSpPr>
            <p:spPr bwMode="auto">
              <a:xfrm>
                <a:off x="2816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77" name="Line 1117"/>
              <p:cNvSpPr>
                <a:spLocks noChangeShapeType="1"/>
              </p:cNvSpPr>
              <p:nvPr/>
            </p:nvSpPr>
            <p:spPr bwMode="auto">
              <a:xfrm>
                <a:off x="2813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78" name="Freeform 1118"/>
              <p:cNvSpPr>
                <a:spLocks/>
              </p:cNvSpPr>
              <p:nvPr/>
            </p:nvSpPr>
            <p:spPr bwMode="auto">
              <a:xfrm>
                <a:off x="2810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79" name="Freeform 1119"/>
              <p:cNvSpPr>
                <a:spLocks/>
              </p:cNvSpPr>
              <p:nvPr/>
            </p:nvSpPr>
            <p:spPr bwMode="auto">
              <a:xfrm>
                <a:off x="2816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80" name="Line 1120"/>
              <p:cNvSpPr>
                <a:spLocks noChangeShapeType="1"/>
              </p:cNvSpPr>
              <p:nvPr/>
            </p:nvSpPr>
            <p:spPr bwMode="auto">
              <a:xfrm>
                <a:off x="2813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81" name="Line 1121"/>
              <p:cNvSpPr>
                <a:spLocks noChangeShapeType="1"/>
              </p:cNvSpPr>
              <p:nvPr/>
            </p:nvSpPr>
            <p:spPr bwMode="auto">
              <a:xfrm>
                <a:off x="2819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82" name="Rectangle 1122"/>
              <p:cNvSpPr>
                <a:spLocks noChangeArrowheads="1"/>
              </p:cNvSpPr>
              <p:nvPr/>
            </p:nvSpPr>
            <p:spPr bwMode="auto">
              <a:xfrm>
                <a:off x="2851" y="829"/>
                <a:ext cx="3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83" name="Freeform 1123"/>
              <p:cNvSpPr>
                <a:spLocks/>
              </p:cNvSpPr>
              <p:nvPr/>
            </p:nvSpPr>
            <p:spPr bwMode="auto">
              <a:xfrm>
                <a:off x="2854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84" name="Freeform 1124"/>
              <p:cNvSpPr>
                <a:spLocks/>
              </p:cNvSpPr>
              <p:nvPr/>
            </p:nvSpPr>
            <p:spPr bwMode="auto">
              <a:xfrm>
                <a:off x="2842" y="829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0 w 1"/>
                  <a:gd name="T3" fmla="*/ 6561 h 1"/>
                  <a:gd name="T4" fmla="*/ 6561 w 1"/>
                  <a:gd name="T5" fmla="*/ 0 h 1"/>
                  <a:gd name="T6" fmla="*/ 0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85" name="Line 1125"/>
              <p:cNvSpPr>
                <a:spLocks noChangeShapeType="1"/>
              </p:cNvSpPr>
              <p:nvPr/>
            </p:nvSpPr>
            <p:spPr bwMode="auto">
              <a:xfrm>
                <a:off x="2833" y="8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86" name="Line 1126"/>
              <p:cNvSpPr>
                <a:spLocks noChangeShapeType="1"/>
              </p:cNvSpPr>
              <p:nvPr/>
            </p:nvSpPr>
            <p:spPr bwMode="auto">
              <a:xfrm>
                <a:off x="2836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87" name="Line 1127"/>
              <p:cNvSpPr>
                <a:spLocks noChangeShapeType="1"/>
              </p:cNvSpPr>
              <p:nvPr/>
            </p:nvSpPr>
            <p:spPr bwMode="auto">
              <a:xfrm>
                <a:off x="2839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88" name="Line 1128"/>
              <p:cNvSpPr>
                <a:spLocks noChangeShapeType="1"/>
              </p:cNvSpPr>
              <p:nvPr/>
            </p:nvSpPr>
            <p:spPr bwMode="auto">
              <a:xfrm>
                <a:off x="2833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89" name="Line 1129"/>
              <p:cNvSpPr>
                <a:spLocks noChangeShapeType="1"/>
              </p:cNvSpPr>
              <p:nvPr/>
            </p:nvSpPr>
            <p:spPr bwMode="auto">
              <a:xfrm>
                <a:off x="2836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90" name="Line 1130"/>
              <p:cNvSpPr>
                <a:spLocks noChangeShapeType="1"/>
              </p:cNvSpPr>
              <p:nvPr/>
            </p:nvSpPr>
            <p:spPr bwMode="auto">
              <a:xfrm>
                <a:off x="2863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91" name="Line 1131"/>
              <p:cNvSpPr>
                <a:spLocks noChangeShapeType="1"/>
              </p:cNvSpPr>
              <p:nvPr/>
            </p:nvSpPr>
            <p:spPr bwMode="auto">
              <a:xfrm>
                <a:off x="2833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92" name="Freeform 1132"/>
              <p:cNvSpPr>
                <a:spLocks/>
              </p:cNvSpPr>
              <p:nvPr/>
            </p:nvSpPr>
            <p:spPr bwMode="auto">
              <a:xfrm>
                <a:off x="2810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93" name="Freeform 1133"/>
              <p:cNvSpPr>
                <a:spLocks/>
              </p:cNvSpPr>
              <p:nvPr/>
            </p:nvSpPr>
            <p:spPr bwMode="auto">
              <a:xfrm>
                <a:off x="2798" y="829"/>
                <a:ext cx="47" cy="0"/>
              </a:xfrm>
              <a:custGeom>
                <a:avLst/>
                <a:gdLst>
                  <a:gd name="T0" fmla="*/ 66261 w 16"/>
                  <a:gd name="T1" fmla="*/ 71939 w 16"/>
                  <a:gd name="T2" fmla="*/ 71939 w 16"/>
                  <a:gd name="T3" fmla="*/ 82864 w 16"/>
                  <a:gd name="T4" fmla="*/ 88610 w 16"/>
                  <a:gd name="T5" fmla="*/ 71939 w 16"/>
                  <a:gd name="T6" fmla="*/ 60377 w 16"/>
                  <a:gd name="T7" fmla="*/ 45044 w 16"/>
                  <a:gd name="T8" fmla="*/ 28209 w 16"/>
                  <a:gd name="T9" fmla="*/ 16603 w 16"/>
                  <a:gd name="T10" fmla="*/ 22557 w 16"/>
                  <a:gd name="T11" fmla="*/ 22557 w 16"/>
                  <a:gd name="T12" fmla="*/ 34093 w 16"/>
                  <a:gd name="T13" fmla="*/ 34093 w 16"/>
                  <a:gd name="T14" fmla="*/ 16603 w 16"/>
                  <a:gd name="T15" fmla="*/ 5652 w 16"/>
                  <a:gd name="T16" fmla="*/ 0 w 16"/>
                  <a:gd name="T17" fmla="*/ 5652 w 16"/>
                  <a:gd name="T18" fmla="*/ 5652 w 16"/>
                  <a:gd name="T19" fmla="*/ 0 w 16"/>
                  <a:gd name="T20" fmla="*/ 5652 w 16"/>
                  <a:gd name="T21" fmla="*/ 11606 w 16"/>
                  <a:gd name="T22" fmla="*/ 16603 w 16"/>
                  <a:gd name="T23" fmla="*/ 16603 w 16"/>
                  <a:gd name="T24" fmla="*/ 16603 w 16"/>
                  <a:gd name="T25" fmla="*/ 16603 w 16"/>
                  <a:gd name="T26" fmla="*/ 22557 w 16"/>
                  <a:gd name="T27" fmla="*/ 28209 w 16"/>
                  <a:gd name="T28" fmla="*/ 34093 w 16"/>
                  <a:gd name="T29" fmla="*/ 39847 w 16"/>
                  <a:gd name="T30" fmla="*/ 39847 w 16"/>
                  <a:gd name="T31" fmla="*/ 45044 w 16"/>
                  <a:gd name="T32" fmla="*/ 45044 w 16"/>
                  <a:gd name="T33" fmla="*/ 48771 w 16"/>
                  <a:gd name="T34" fmla="*/ 48771 w 16"/>
                  <a:gd name="T35" fmla="*/ 48771 w 16"/>
                  <a:gd name="T36" fmla="*/ 48771 w 16"/>
                  <a:gd name="T37" fmla="*/ 54646 w 16"/>
                  <a:gd name="T38" fmla="*/ 54646 w 16"/>
                  <a:gd name="T39" fmla="*/ 60377 w 16"/>
                  <a:gd name="T40" fmla="*/ 60377 w 16"/>
                  <a:gd name="T41" fmla="*/ 66261 w 16"/>
                  <a:gd name="T42" fmla="*/ 66261 w 1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w 16"/>
                  <a:gd name="T87" fmla="*/ 16 w 16"/>
                </a:gdLst>
                <a:ahLst/>
                <a:cxnLst>
                  <a:cxn ang="T43">
                    <a:pos x="T0" y="0"/>
                  </a:cxn>
                  <a:cxn ang="T44">
                    <a:pos x="T1" y="0"/>
                  </a:cxn>
                  <a:cxn ang="T45">
                    <a:pos x="T2" y="0"/>
                  </a:cxn>
                  <a:cxn ang="T46">
                    <a:pos x="T3" y="0"/>
                  </a:cxn>
                  <a:cxn ang="T47">
                    <a:pos x="T4" y="0"/>
                  </a:cxn>
                  <a:cxn ang="T48">
                    <a:pos x="T5" y="0"/>
                  </a:cxn>
                  <a:cxn ang="T49">
                    <a:pos x="T6" y="0"/>
                  </a:cxn>
                  <a:cxn ang="T50">
                    <a:pos x="T7" y="0"/>
                  </a:cxn>
                  <a:cxn ang="T51">
                    <a:pos x="T8" y="0"/>
                  </a:cxn>
                  <a:cxn ang="T52">
                    <a:pos x="T9" y="0"/>
                  </a:cxn>
                  <a:cxn ang="T53">
                    <a:pos x="T10" y="0"/>
                  </a:cxn>
                  <a:cxn ang="T54">
                    <a:pos x="T11" y="0"/>
                  </a:cxn>
                  <a:cxn ang="T55">
                    <a:pos x="T12" y="0"/>
                  </a:cxn>
                  <a:cxn ang="T56">
                    <a:pos x="T13" y="0"/>
                  </a:cxn>
                  <a:cxn ang="T57">
                    <a:pos x="T14" y="0"/>
                  </a:cxn>
                  <a:cxn ang="T58">
                    <a:pos x="T15" y="0"/>
                  </a:cxn>
                  <a:cxn ang="T59">
                    <a:pos x="T16" y="0"/>
                  </a:cxn>
                  <a:cxn ang="T60">
                    <a:pos x="T17" y="0"/>
                  </a:cxn>
                  <a:cxn ang="T61">
                    <a:pos x="T18" y="0"/>
                  </a:cxn>
                  <a:cxn ang="T62">
                    <a:pos x="T19" y="0"/>
                  </a:cxn>
                  <a:cxn ang="T63">
                    <a:pos x="T20" y="0"/>
                  </a:cxn>
                  <a:cxn ang="T64">
                    <a:pos x="T21" y="0"/>
                  </a:cxn>
                  <a:cxn ang="T65">
                    <a:pos x="T22" y="0"/>
                  </a:cxn>
                  <a:cxn ang="T66">
                    <a:pos x="T23" y="0"/>
                  </a:cxn>
                  <a:cxn ang="T67">
                    <a:pos x="T24" y="0"/>
                  </a:cxn>
                  <a:cxn ang="T68">
                    <a:pos x="T25" y="0"/>
                  </a:cxn>
                  <a:cxn ang="T69">
                    <a:pos x="T26" y="0"/>
                  </a:cxn>
                  <a:cxn ang="T70">
                    <a:pos x="T27" y="0"/>
                  </a:cxn>
                  <a:cxn ang="T71">
                    <a:pos x="T28" y="0"/>
                  </a:cxn>
                  <a:cxn ang="T72">
                    <a:pos x="T29" y="0"/>
                  </a:cxn>
                  <a:cxn ang="T73">
                    <a:pos x="T30" y="0"/>
                  </a:cxn>
                  <a:cxn ang="T74">
                    <a:pos x="T31" y="0"/>
                  </a:cxn>
                  <a:cxn ang="T75">
                    <a:pos x="T32" y="0"/>
                  </a:cxn>
                  <a:cxn ang="T76">
                    <a:pos x="T33" y="0"/>
                  </a:cxn>
                  <a:cxn ang="T77">
                    <a:pos x="T34" y="0"/>
                  </a:cxn>
                  <a:cxn ang="T78">
                    <a:pos x="T35" y="0"/>
                  </a:cxn>
                  <a:cxn ang="T79">
                    <a:pos x="T36" y="0"/>
                  </a:cxn>
                  <a:cxn ang="T80">
                    <a:pos x="T37" y="0"/>
                  </a:cxn>
                  <a:cxn ang="T81">
                    <a:pos x="T38" y="0"/>
                  </a:cxn>
                  <a:cxn ang="T82">
                    <a:pos x="T39" y="0"/>
                  </a:cxn>
                  <a:cxn ang="T83">
                    <a:pos x="T40" y="0"/>
                  </a:cxn>
                  <a:cxn ang="T84">
                    <a:pos x="T41" y="0"/>
                  </a:cxn>
                  <a:cxn ang="T85">
                    <a:pos x="T42" y="0"/>
                  </a:cxn>
                </a:cxnLst>
                <a:rect l="T86" t="0" r="T87" b="0"/>
                <a:pathLst>
                  <a:path w="16">
                    <a:moveTo>
                      <a:pt x="12" y="0"/>
                    </a:moveTo>
                    <a:lnTo>
                      <a:pt x="13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94" name="Freeform 1134"/>
              <p:cNvSpPr>
                <a:spLocks/>
              </p:cNvSpPr>
              <p:nvPr/>
            </p:nvSpPr>
            <p:spPr bwMode="auto">
              <a:xfrm>
                <a:off x="2866" y="829"/>
                <a:ext cx="9" cy="0"/>
              </a:xfrm>
              <a:custGeom>
                <a:avLst/>
                <a:gdLst>
                  <a:gd name="T0" fmla="*/ 0 w 3"/>
                  <a:gd name="T1" fmla="*/ 6561 w 3"/>
                  <a:gd name="T2" fmla="*/ 19683 w 3"/>
                  <a:gd name="T3" fmla="*/ 0 w 3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3"/>
                  <a:gd name="T9" fmla="*/ 3 w 3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95" name="Freeform 1135"/>
              <p:cNvSpPr>
                <a:spLocks/>
              </p:cNvSpPr>
              <p:nvPr/>
            </p:nvSpPr>
            <p:spPr bwMode="auto">
              <a:xfrm>
                <a:off x="2845" y="829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96" name="Line 1136"/>
              <p:cNvSpPr>
                <a:spLocks noChangeShapeType="1"/>
              </p:cNvSpPr>
              <p:nvPr/>
            </p:nvSpPr>
            <p:spPr bwMode="auto">
              <a:xfrm>
                <a:off x="2819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97" name="Line 1137"/>
              <p:cNvSpPr>
                <a:spLocks noChangeShapeType="1"/>
              </p:cNvSpPr>
              <p:nvPr/>
            </p:nvSpPr>
            <p:spPr bwMode="auto">
              <a:xfrm>
                <a:off x="2781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98" name="Freeform 1138"/>
              <p:cNvSpPr>
                <a:spLocks/>
              </p:cNvSpPr>
              <p:nvPr/>
            </p:nvSpPr>
            <p:spPr bwMode="auto">
              <a:xfrm>
                <a:off x="2801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99" name="Line 1139"/>
              <p:cNvSpPr>
                <a:spLocks noChangeShapeType="1"/>
              </p:cNvSpPr>
              <p:nvPr/>
            </p:nvSpPr>
            <p:spPr bwMode="auto">
              <a:xfrm>
                <a:off x="2798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00" name="Line 1140"/>
              <p:cNvSpPr>
                <a:spLocks noChangeShapeType="1"/>
              </p:cNvSpPr>
              <p:nvPr/>
            </p:nvSpPr>
            <p:spPr bwMode="auto">
              <a:xfrm>
                <a:off x="2801" y="8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01" name="Freeform 1141"/>
              <p:cNvSpPr>
                <a:spLocks/>
              </p:cNvSpPr>
              <p:nvPr/>
            </p:nvSpPr>
            <p:spPr bwMode="auto">
              <a:xfrm>
                <a:off x="2798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02" name="Freeform 1142"/>
              <p:cNvSpPr>
                <a:spLocks/>
              </p:cNvSpPr>
              <p:nvPr/>
            </p:nvSpPr>
            <p:spPr bwMode="auto">
              <a:xfrm>
                <a:off x="2804" y="829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03" name="Freeform 1143"/>
              <p:cNvSpPr>
                <a:spLocks/>
              </p:cNvSpPr>
              <p:nvPr/>
            </p:nvSpPr>
            <p:spPr bwMode="auto">
              <a:xfrm>
                <a:off x="2807" y="8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04" name="Line 1144"/>
              <p:cNvSpPr>
                <a:spLocks noChangeShapeType="1"/>
              </p:cNvSpPr>
              <p:nvPr/>
            </p:nvSpPr>
            <p:spPr bwMode="auto">
              <a:xfrm>
                <a:off x="2772" y="8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05" name="Freeform 1145"/>
              <p:cNvSpPr>
                <a:spLocks/>
              </p:cNvSpPr>
              <p:nvPr/>
            </p:nvSpPr>
            <p:spPr bwMode="auto">
              <a:xfrm>
                <a:off x="2833" y="8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06" name="Freeform 1146"/>
              <p:cNvSpPr>
                <a:spLocks/>
              </p:cNvSpPr>
              <p:nvPr/>
            </p:nvSpPr>
            <p:spPr bwMode="auto">
              <a:xfrm>
                <a:off x="3786" y="132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07" name="Freeform 1147"/>
              <p:cNvSpPr>
                <a:spLocks/>
              </p:cNvSpPr>
              <p:nvPr/>
            </p:nvSpPr>
            <p:spPr bwMode="auto">
              <a:xfrm>
                <a:off x="3742" y="1301"/>
                <a:ext cx="144" cy="99"/>
              </a:xfrm>
              <a:custGeom>
                <a:avLst/>
                <a:gdLst>
                  <a:gd name="T0" fmla="*/ 60480 w 49"/>
                  <a:gd name="T1" fmla="*/ 21358 h 34"/>
                  <a:gd name="T2" fmla="*/ 83100 w 49"/>
                  <a:gd name="T3" fmla="*/ 35381 h 34"/>
                  <a:gd name="T4" fmla="*/ 66396 w 49"/>
                  <a:gd name="T5" fmla="*/ 35381 h 34"/>
                  <a:gd name="T6" fmla="*/ 48857 w 49"/>
                  <a:gd name="T7" fmla="*/ 35381 h 34"/>
                  <a:gd name="T8" fmla="*/ 60480 w 49"/>
                  <a:gd name="T9" fmla="*/ 51253 h 34"/>
                  <a:gd name="T10" fmla="*/ 83100 w 49"/>
                  <a:gd name="T11" fmla="*/ 56704 h 34"/>
                  <a:gd name="T12" fmla="*/ 106296 w 49"/>
                  <a:gd name="T13" fmla="*/ 62189 h 34"/>
                  <a:gd name="T14" fmla="*/ 134564 w 49"/>
                  <a:gd name="T15" fmla="*/ 72381 h 34"/>
                  <a:gd name="T16" fmla="*/ 149460 w 49"/>
                  <a:gd name="T17" fmla="*/ 72381 h 34"/>
                  <a:gd name="T18" fmla="*/ 166778 w 49"/>
                  <a:gd name="T19" fmla="*/ 72381 h 34"/>
                  <a:gd name="T20" fmla="*/ 195123 w 49"/>
                  <a:gd name="T21" fmla="*/ 92085 h 34"/>
                  <a:gd name="T22" fmla="*/ 211980 w 49"/>
                  <a:gd name="T23" fmla="*/ 108405 h 34"/>
                  <a:gd name="T24" fmla="*/ 238217 w 49"/>
                  <a:gd name="T25" fmla="*/ 118893 h 34"/>
                  <a:gd name="T26" fmla="*/ 261492 w 49"/>
                  <a:gd name="T27" fmla="*/ 145702 h 34"/>
                  <a:gd name="T28" fmla="*/ 272460 w 49"/>
                  <a:gd name="T29" fmla="*/ 159725 h 34"/>
                  <a:gd name="T30" fmla="*/ 249869 w 49"/>
                  <a:gd name="T31" fmla="*/ 154271 h 34"/>
                  <a:gd name="T32" fmla="*/ 238217 w 49"/>
                  <a:gd name="T33" fmla="*/ 154271 h 34"/>
                  <a:gd name="T34" fmla="*/ 217637 w 49"/>
                  <a:gd name="T35" fmla="*/ 159725 h 34"/>
                  <a:gd name="T36" fmla="*/ 206014 w 49"/>
                  <a:gd name="T37" fmla="*/ 175597 h 34"/>
                  <a:gd name="T38" fmla="*/ 183706 w 49"/>
                  <a:gd name="T39" fmla="*/ 154271 h 34"/>
                  <a:gd name="T40" fmla="*/ 172080 w 49"/>
                  <a:gd name="T41" fmla="*/ 140248 h 34"/>
                  <a:gd name="T42" fmla="*/ 155232 w 49"/>
                  <a:gd name="T43" fmla="*/ 124353 h 34"/>
                  <a:gd name="T44" fmla="*/ 149460 w 49"/>
                  <a:gd name="T45" fmla="*/ 108405 h 34"/>
                  <a:gd name="T46" fmla="*/ 134564 w 49"/>
                  <a:gd name="T47" fmla="*/ 97535 h 34"/>
                  <a:gd name="T48" fmla="*/ 128880 w 49"/>
                  <a:gd name="T49" fmla="*/ 108405 h 34"/>
                  <a:gd name="T50" fmla="*/ 128880 w 49"/>
                  <a:gd name="T51" fmla="*/ 118893 h 34"/>
                  <a:gd name="T52" fmla="*/ 134564 w 49"/>
                  <a:gd name="T53" fmla="*/ 134570 h 34"/>
                  <a:gd name="T54" fmla="*/ 117257 w 49"/>
                  <a:gd name="T55" fmla="*/ 129754 h 34"/>
                  <a:gd name="T56" fmla="*/ 117257 w 49"/>
                  <a:gd name="T57" fmla="*/ 145702 h 34"/>
                  <a:gd name="T58" fmla="*/ 106296 w 49"/>
                  <a:gd name="T59" fmla="*/ 140248 h 34"/>
                  <a:gd name="T60" fmla="*/ 94723 w 49"/>
                  <a:gd name="T61" fmla="*/ 145702 h 34"/>
                  <a:gd name="T62" fmla="*/ 66396 w 49"/>
                  <a:gd name="T63" fmla="*/ 134570 h 34"/>
                  <a:gd name="T64" fmla="*/ 45789 w 49"/>
                  <a:gd name="T65" fmla="*/ 83512 h 34"/>
                  <a:gd name="T66" fmla="*/ 16625 w 49"/>
                  <a:gd name="T67" fmla="*/ 62189 h 34"/>
                  <a:gd name="T68" fmla="*/ 16625 w 49"/>
                  <a:gd name="T69" fmla="*/ 46216 h 34"/>
                  <a:gd name="T70" fmla="*/ 34166 w 49"/>
                  <a:gd name="T71" fmla="*/ 40832 h 34"/>
                  <a:gd name="T72" fmla="*/ 22593 w 49"/>
                  <a:gd name="T73" fmla="*/ 30539 h 34"/>
                  <a:gd name="T74" fmla="*/ 28277 w 49"/>
                  <a:gd name="T75" fmla="*/ 21358 h 34"/>
                  <a:gd name="T76" fmla="*/ 34166 w 49"/>
                  <a:gd name="T77" fmla="*/ 15872 h 34"/>
                  <a:gd name="T78" fmla="*/ 45789 w 49"/>
                  <a:gd name="T79" fmla="*/ 0 h 34"/>
                  <a:gd name="T80" fmla="*/ 60480 w 49"/>
                  <a:gd name="T81" fmla="*/ 15872 h 3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9"/>
                  <a:gd name="T124" fmla="*/ 0 h 34"/>
                  <a:gd name="T125" fmla="*/ 49 w 49"/>
                  <a:gd name="T126" fmla="*/ 34 h 3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9" h="34">
                    <a:moveTo>
                      <a:pt x="11" y="3"/>
                    </a:moveTo>
                    <a:lnTo>
                      <a:pt x="11" y="4"/>
                    </a:lnTo>
                    <a:lnTo>
                      <a:pt x="12" y="6"/>
                    </a:lnTo>
                    <a:lnTo>
                      <a:pt x="15" y="7"/>
                    </a:lnTo>
                    <a:lnTo>
                      <a:pt x="14" y="8"/>
                    </a:lnTo>
                    <a:lnTo>
                      <a:pt x="12" y="7"/>
                    </a:lnTo>
                    <a:lnTo>
                      <a:pt x="10" y="6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11" y="10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4" y="14"/>
                    </a:lnTo>
                    <a:lnTo>
                      <a:pt x="26" y="15"/>
                    </a:lnTo>
                    <a:lnTo>
                      <a:pt x="27" y="14"/>
                    </a:lnTo>
                    <a:lnTo>
                      <a:pt x="29" y="14"/>
                    </a:lnTo>
                    <a:lnTo>
                      <a:pt x="30" y="14"/>
                    </a:lnTo>
                    <a:lnTo>
                      <a:pt x="32" y="15"/>
                    </a:lnTo>
                    <a:lnTo>
                      <a:pt x="35" y="18"/>
                    </a:lnTo>
                    <a:lnTo>
                      <a:pt x="36" y="20"/>
                    </a:lnTo>
                    <a:lnTo>
                      <a:pt x="38" y="21"/>
                    </a:lnTo>
                    <a:lnTo>
                      <a:pt x="41" y="21"/>
                    </a:lnTo>
                    <a:lnTo>
                      <a:pt x="43" y="23"/>
                    </a:lnTo>
                    <a:lnTo>
                      <a:pt x="45" y="25"/>
                    </a:lnTo>
                    <a:lnTo>
                      <a:pt x="47" y="28"/>
                    </a:lnTo>
                    <a:lnTo>
                      <a:pt x="48" y="29"/>
                    </a:lnTo>
                    <a:lnTo>
                      <a:pt x="49" y="31"/>
                    </a:lnTo>
                    <a:lnTo>
                      <a:pt x="47" y="30"/>
                    </a:lnTo>
                    <a:lnTo>
                      <a:pt x="45" y="30"/>
                    </a:lnTo>
                    <a:lnTo>
                      <a:pt x="44" y="31"/>
                    </a:lnTo>
                    <a:lnTo>
                      <a:pt x="43" y="30"/>
                    </a:lnTo>
                    <a:lnTo>
                      <a:pt x="41" y="29"/>
                    </a:lnTo>
                    <a:lnTo>
                      <a:pt x="39" y="31"/>
                    </a:lnTo>
                    <a:lnTo>
                      <a:pt x="38" y="33"/>
                    </a:lnTo>
                    <a:lnTo>
                      <a:pt x="37" y="34"/>
                    </a:lnTo>
                    <a:lnTo>
                      <a:pt x="35" y="33"/>
                    </a:lnTo>
                    <a:lnTo>
                      <a:pt x="33" y="30"/>
                    </a:lnTo>
                    <a:lnTo>
                      <a:pt x="32" y="28"/>
                    </a:lnTo>
                    <a:lnTo>
                      <a:pt x="31" y="27"/>
                    </a:lnTo>
                    <a:lnTo>
                      <a:pt x="30" y="24"/>
                    </a:lnTo>
                    <a:lnTo>
                      <a:pt x="28" y="24"/>
                    </a:lnTo>
                    <a:lnTo>
                      <a:pt x="27" y="23"/>
                    </a:lnTo>
                    <a:lnTo>
                      <a:pt x="27" y="21"/>
                    </a:lnTo>
                    <a:lnTo>
                      <a:pt x="25" y="21"/>
                    </a:lnTo>
                    <a:lnTo>
                      <a:pt x="24" y="19"/>
                    </a:lnTo>
                    <a:lnTo>
                      <a:pt x="23" y="20"/>
                    </a:lnTo>
                    <a:lnTo>
                      <a:pt x="23" y="21"/>
                    </a:lnTo>
                    <a:lnTo>
                      <a:pt x="23" y="22"/>
                    </a:lnTo>
                    <a:lnTo>
                      <a:pt x="23" y="23"/>
                    </a:lnTo>
                    <a:lnTo>
                      <a:pt x="24" y="25"/>
                    </a:lnTo>
                    <a:lnTo>
                      <a:pt x="24" y="26"/>
                    </a:lnTo>
                    <a:lnTo>
                      <a:pt x="23" y="26"/>
                    </a:lnTo>
                    <a:lnTo>
                      <a:pt x="21" y="25"/>
                    </a:lnTo>
                    <a:lnTo>
                      <a:pt x="21" y="27"/>
                    </a:lnTo>
                    <a:lnTo>
                      <a:pt x="21" y="28"/>
                    </a:lnTo>
                    <a:lnTo>
                      <a:pt x="21" y="29"/>
                    </a:lnTo>
                    <a:lnTo>
                      <a:pt x="19" y="27"/>
                    </a:lnTo>
                    <a:lnTo>
                      <a:pt x="18" y="27"/>
                    </a:lnTo>
                    <a:lnTo>
                      <a:pt x="17" y="28"/>
                    </a:lnTo>
                    <a:lnTo>
                      <a:pt x="15" y="30"/>
                    </a:lnTo>
                    <a:lnTo>
                      <a:pt x="12" y="26"/>
                    </a:lnTo>
                    <a:lnTo>
                      <a:pt x="11" y="19"/>
                    </a:lnTo>
                    <a:lnTo>
                      <a:pt x="8" y="16"/>
                    </a:lnTo>
                    <a:lnTo>
                      <a:pt x="5" y="13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6" y="3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11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08" name="Freeform 1148"/>
              <p:cNvSpPr>
                <a:spLocks/>
              </p:cNvSpPr>
              <p:nvPr/>
            </p:nvSpPr>
            <p:spPr bwMode="auto">
              <a:xfrm>
                <a:off x="3786" y="1321"/>
                <a:ext cx="6" cy="6"/>
              </a:xfrm>
              <a:custGeom>
                <a:avLst/>
                <a:gdLst>
                  <a:gd name="T0" fmla="*/ 13122 w 2"/>
                  <a:gd name="T1" fmla="*/ 6561 h 2"/>
                  <a:gd name="T2" fmla="*/ 13122 w 2"/>
                  <a:gd name="T3" fmla="*/ 13122 h 2"/>
                  <a:gd name="T4" fmla="*/ 0 w 2"/>
                  <a:gd name="T5" fmla="*/ 0 h 2"/>
                  <a:gd name="T6" fmla="*/ 13122 w 2"/>
                  <a:gd name="T7" fmla="*/ 656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2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09" name="Freeform 1149"/>
              <p:cNvSpPr>
                <a:spLocks/>
              </p:cNvSpPr>
              <p:nvPr/>
            </p:nvSpPr>
            <p:spPr bwMode="auto">
              <a:xfrm>
                <a:off x="3185" y="87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10" name="Line 1150"/>
              <p:cNvSpPr>
                <a:spLocks noChangeShapeType="1"/>
              </p:cNvSpPr>
              <p:nvPr/>
            </p:nvSpPr>
            <p:spPr bwMode="auto">
              <a:xfrm>
                <a:off x="3217" y="8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11" name="Freeform 1151"/>
              <p:cNvSpPr>
                <a:spLocks/>
              </p:cNvSpPr>
              <p:nvPr/>
            </p:nvSpPr>
            <p:spPr bwMode="auto">
              <a:xfrm>
                <a:off x="3206" y="8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12" name="Line 1152"/>
              <p:cNvSpPr>
                <a:spLocks noChangeShapeType="1"/>
              </p:cNvSpPr>
              <p:nvPr/>
            </p:nvSpPr>
            <p:spPr bwMode="auto">
              <a:xfrm>
                <a:off x="3197" y="8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13" name="Freeform 1153"/>
              <p:cNvSpPr>
                <a:spLocks/>
              </p:cNvSpPr>
              <p:nvPr/>
            </p:nvSpPr>
            <p:spPr bwMode="auto">
              <a:xfrm>
                <a:off x="3176" y="8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14" name="Freeform 1154"/>
              <p:cNvSpPr>
                <a:spLocks/>
              </p:cNvSpPr>
              <p:nvPr/>
            </p:nvSpPr>
            <p:spPr bwMode="auto">
              <a:xfrm>
                <a:off x="3285" y="894"/>
                <a:ext cx="0" cy="2"/>
              </a:xfrm>
              <a:custGeom>
                <a:avLst/>
                <a:gdLst>
                  <a:gd name="T0" fmla="*/ 256 h 1"/>
                  <a:gd name="T1" fmla="*/ 0 h 1"/>
                  <a:gd name="T2" fmla="*/ 256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15" name="Freeform 1155"/>
              <p:cNvSpPr>
                <a:spLocks/>
              </p:cNvSpPr>
              <p:nvPr/>
            </p:nvSpPr>
            <p:spPr bwMode="auto">
              <a:xfrm>
                <a:off x="3291" y="8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16" name="Line 1156"/>
              <p:cNvSpPr>
                <a:spLocks noChangeShapeType="1"/>
              </p:cNvSpPr>
              <p:nvPr/>
            </p:nvSpPr>
            <p:spPr bwMode="auto">
              <a:xfrm>
                <a:off x="3300" y="8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17" name="Freeform 1157"/>
              <p:cNvSpPr>
                <a:spLocks/>
              </p:cNvSpPr>
              <p:nvPr/>
            </p:nvSpPr>
            <p:spPr bwMode="auto">
              <a:xfrm>
                <a:off x="3302" y="8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18" name="Freeform 1158"/>
              <p:cNvSpPr>
                <a:spLocks/>
              </p:cNvSpPr>
              <p:nvPr/>
            </p:nvSpPr>
            <p:spPr bwMode="auto">
              <a:xfrm>
                <a:off x="3194" y="87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19" name="Freeform 1159"/>
              <p:cNvSpPr>
                <a:spLocks/>
              </p:cNvSpPr>
              <p:nvPr/>
            </p:nvSpPr>
            <p:spPr bwMode="auto">
              <a:xfrm>
                <a:off x="3168" y="867"/>
                <a:ext cx="11" cy="3"/>
              </a:xfrm>
              <a:custGeom>
                <a:avLst/>
                <a:gdLst>
                  <a:gd name="T0" fmla="*/ 6927 w 4"/>
                  <a:gd name="T1" fmla="*/ 6561 h 1"/>
                  <a:gd name="T2" fmla="*/ 3432 w 4"/>
                  <a:gd name="T3" fmla="*/ 0 h 1"/>
                  <a:gd name="T4" fmla="*/ 0 w 4"/>
                  <a:gd name="T5" fmla="*/ 0 h 1"/>
                  <a:gd name="T6" fmla="*/ 9438 w 4"/>
                  <a:gd name="T7" fmla="*/ 0 h 1"/>
                  <a:gd name="T8" fmla="*/ 9438 w 4"/>
                  <a:gd name="T9" fmla="*/ 0 h 1"/>
                  <a:gd name="T10" fmla="*/ 12870 w 4"/>
                  <a:gd name="T11" fmla="*/ 6561 h 1"/>
                  <a:gd name="T12" fmla="*/ 6927 w 4"/>
                  <a:gd name="T13" fmla="*/ 6561 h 1"/>
                  <a:gd name="T14" fmla="*/ 6927 w 4"/>
                  <a:gd name="T15" fmla="*/ 6561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1"/>
                  <a:gd name="T26" fmla="*/ 4 w 4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1">
                    <a:moveTo>
                      <a:pt x="2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20" name="Freeform 1160"/>
              <p:cNvSpPr>
                <a:spLocks/>
              </p:cNvSpPr>
              <p:nvPr/>
            </p:nvSpPr>
            <p:spPr bwMode="auto">
              <a:xfrm>
                <a:off x="3197" y="873"/>
                <a:ext cx="6" cy="0"/>
              </a:xfrm>
              <a:custGeom>
                <a:avLst/>
                <a:gdLst>
                  <a:gd name="T0" fmla="*/ 0 w 2"/>
                  <a:gd name="T1" fmla="*/ 13122 w 2"/>
                  <a:gd name="T2" fmla="*/ 13122 w 2"/>
                  <a:gd name="T3" fmla="*/ 0 w 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2"/>
                  <a:gd name="T9" fmla="*/ 2 w 2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21" name="Rectangle 1161"/>
              <p:cNvSpPr>
                <a:spLocks noChangeArrowheads="1"/>
              </p:cNvSpPr>
              <p:nvPr/>
            </p:nvSpPr>
            <p:spPr bwMode="auto">
              <a:xfrm>
                <a:off x="3223" y="879"/>
                <a:ext cx="6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22" name="Freeform 1162"/>
              <p:cNvSpPr>
                <a:spLocks/>
              </p:cNvSpPr>
              <p:nvPr/>
            </p:nvSpPr>
            <p:spPr bwMode="auto">
              <a:xfrm>
                <a:off x="3223" y="879"/>
                <a:ext cx="9" cy="0"/>
              </a:xfrm>
              <a:custGeom>
                <a:avLst/>
                <a:gdLst>
                  <a:gd name="T0" fmla="*/ 6561 w 3"/>
                  <a:gd name="T1" fmla="*/ 0 w 3"/>
                  <a:gd name="T2" fmla="*/ 19683 w 3"/>
                  <a:gd name="T3" fmla="*/ 6561 w 3"/>
                  <a:gd name="T4" fmla="*/ 6561 w 3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3"/>
                  <a:gd name="T11" fmla="*/ 3 w 3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3">
                    <a:moveTo>
                      <a:pt x="1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23" name="Freeform 1163"/>
              <p:cNvSpPr>
                <a:spLocks/>
              </p:cNvSpPr>
              <p:nvPr/>
            </p:nvSpPr>
            <p:spPr bwMode="auto">
              <a:xfrm>
                <a:off x="3294" y="896"/>
                <a:ext cx="8" cy="3"/>
              </a:xfrm>
              <a:custGeom>
                <a:avLst/>
                <a:gdLst>
                  <a:gd name="T0" fmla="*/ 7531 w 3"/>
                  <a:gd name="T1" fmla="*/ 6561 h 1"/>
                  <a:gd name="T2" fmla="*/ 0 w 3"/>
                  <a:gd name="T3" fmla="*/ 0 h 1"/>
                  <a:gd name="T4" fmla="*/ 2824 w 3"/>
                  <a:gd name="T5" fmla="*/ 0 h 1"/>
                  <a:gd name="T6" fmla="*/ 7531 w 3"/>
                  <a:gd name="T7" fmla="*/ 6561 h 1"/>
                  <a:gd name="T8" fmla="*/ 7531 w 3"/>
                  <a:gd name="T9" fmla="*/ 656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24" name="Freeform 1164"/>
              <p:cNvSpPr>
                <a:spLocks/>
              </p:cNvSpPr>
              <p:nvPr/>
            </p:nvSpPr>
            <p:spPr bwMode="auto">
              <a:xfrm>
                <a:off x="3305" y="8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25" name="Freeform 1165"/>
              <p:cNvSpPr>
                <a:spLocks/>
              </p:cNvSpPr>
              <p:nvPr/>
            </p:nvSpPr>
            <p:spPr bwMode="auto">
              <a:xfrm>
                <a:off x="3232" y="882"/>
                <a:ext cx="114" cy="32"/>
              </a:xfrm>
              <a:custGeom>
                <a:avLst/>
                <a:gdLst>
                  <a:gd name="T0" fmla="*/ 0 w 39"/>
                  <a:gd name="T1" fmla="*/ 0 h 11"/>
                  <a:gd name="T2" fmla="*/ 41832 w 39"/>
                  <a:gd name="T3" fmla="*/ 10240 h 11"/>
                  <a:gd name="T4" fmla="*/ 91109 w 39"/>
                  <a:gd name="T5" fmla="*/ 21268 h 11"/>
                  <a:gd name="T6" fmla="*/ 110966 w 39"/>
                  <a:gd name="T7" fmla="*/ 29789 h 11"/>
                  <a:gd name="T8" fmla="*/ 160240 w 39"/>
                  <a:gd name="T9" fmla="*/ 40596 h 11"/>
                  <a:gd name="T10" fmla="*/ 191412 w 39"/>
                  <a:gd name="T11" fmla="*/ 50836 h 11"/>
                  <a:gd name="T12" fmla="*/ 207629 w 39"/>
                  <a:gd name="T13" fmla="*/ 56431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1"/>
                  <a:gd name="T23" fmla="*/ 39 w 39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1">
                    <a:moveTo>
                      <a:pt x="0" y="0"/>
                    </a:moveTo>
                    <a:lnTo>
                      <a:pt x="8" y="2"/>
                    </a:lnTo>
                    <a:lnTo>
                      <a:pt x="17" y="4"/>
                    </a:lnTo>
                    <a:lnTo>
                      <a:pt x="21" y="6"/>
                    </a:lnTo>
                    <a:lnTo>
                      <a:pt x="30" y="8"/>
                    </a:lnTo>
                    <a:lnTo>
                      <a:pt x="36" y="10"/>
                    </a:lnTo>
                    <a:lnTo>
                      <a:pt x="39" y="1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26" name="Freeform 1166"/>
              <p:cNvSpPr>
                <a:spLocks/>
              </p:cNvSpPr>
              <p:nvPr/>
            </p:nvSpPr>
            <p:spPr bwMode="auto">
              <a:xfrm>
                <a:off x="3294" y="911"/>
                <a:ext cx="11" cy="3"/>
              </a:xfrm>
              <a:custGeom>
                <a:avLst/>
                <a:gdLst>
                  <a:gd name="T0" fmla="*/ 9438 w 4"/>
                  <a:gd name="T1" fmla="*/ 6561 h 1"/>
                  <a:gd name="T2" fmla="*/ 0 w 4"/>
                  <a:gd name="T3" fmla="*/ 0 h 1"/>
                  <a:gd name="T4" fmla="*/ 6927 w 4"/>
                  <a:gd name="T5" fmla="*/ 6561 h 1"/>
                  <a:gd name="T6" fmla="*/ 6927 w 4"/>
                  <a:gd name="T7" fmla="*/ 6561 h 1"/>
                  <a:gd name="T8" fmla="*/ 12870 w 4"/>
                  <a:gd name="T9" fmla="*/ 6561 h 1"/>
                  <a:gd name="T10" fmla="*/ 9438 w 4"/>
                  <a:gd name="T11" fmla="*/ 6561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1"/>
                  <a:gd name="T20" fmla="*/ 4 w 4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27" name="Freeform 1167"/>
              <p:cNvSpPr>
                <a:spLocks/>
              </p:cNvSpPr>
              <p:nvPr/>
            </p:nvSpPr>
            <p:spPr bwMode="auto">
              <a:xfrm>
                <a:off x="3086" y="850"/>
                <a:ext cx="14" cy="3"/>
              </a:xfrm>
              <a:custGeom>
                <a:avLst/>
                <a:gdLst>
                  <a:gd name="T0" fmla="*/ 18746 w 5"/>
                  <a:gd name="T1" fmla="*/ 6561 h 1"/>
                  <a:gd name="T2" fmla="*/ 18746 w 5"/>
                  <a:gd name="T3" fmla="*/ 6561 h 1"/>
                  <a:gd name="T4" fmla="*/ 14991 w 5"/>
                  <a:gd name="T5" fmla="*/ 6561 h 1"/>
                  <a:gd name="T6" fmla="*/ 8232 w 5"/>
                  <a:gd name="T7" fmla="*/ 0 h 1"/>
                  <a:gd name="T8" fmla="*/ 0 w 5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"/>
                  <a:gd name="T17" fmla="*/ 5 w 5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">
                    <a:moveTo>
                      <a:pt x="5" y="1"/>
                    </a:moveTo>
                    <a:lnTo>
                      <a:pt x="5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28" name="Freeform 1168"/>
              <p:cNvSpPr>
                <a:spLocks/>
              </p:cNvSpPr>
              <p:nvPr/>
            </p:nvSpPr>
            <p:spPr bwMode="auto">
              <a:xfrm>
                <a:off x="3226" y="88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29" name="Freeform 1169"/>
              <p:cNvSpPr>
                <a:spLocks/>
              </p:cNvSpPr>
              <p:nvPr/>
            </p:nvSpPr>
            <p:spPr bwMode="auto">
              <a:xfrm>
                <a:off x="3223" y="891"/>
                <a:ext cx="9" cy="0"/>
              </a:xfrm>
              <a:custGeom>
                <a:avLst/>
                <a:gdLst>
                  <a:gd name="T0" fmla="*/ 0 w 3"/>
                  <a:gd name="T1" fmla="*/ 19683 w 3"/>
                  <a:gd name="T2" fmla="*/ 0 w 3"/>
                  <a:gd name="T3" fmla="*/ 0 60000 65536"/>
                  <a:gd name="T4" fmla="*/ 0 60000 65536"/>
                  <a:gd name="T5" fmla="*/ 0 60000 65536"/>
                  <a:gd name="T6" fmla="*/ 0 w 3"/>
                  <a:gd name="T7" fmla="*/ 3 w 3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30" name="Freeform 1170"/>
              <p:cNvSpPr>
                <a:spLocks/>
              </p:cNvSpPr>
              <p:nvPr/>
            </p:nvSpPr>
            <p:spPr bwMode="auto">
              <a:xfrm>
                <a:off x="3168" y="867"/>
                <a:ext cx="6" cy="3"/>
              </a:xfrm>
              <a:custGeom>
                <a:avLst/>
                <a:gdLst>
                  <a:gd name="T0" fmla="*/ 13122 w 2"/>
                  <a:gd name="T1" fmla="*/ 6561 h 1"/>
                  <a:gd name="T2" fmla="*/ 6561 w 2"/>
                  <a:gd name="T3" fmla="*/ 0 h 1"/>
                  <a:gd name="T4" fmla="*/ 0 w 2"/>
                  <a:gd name="T5" fmla="*/ 0 h 1"/>
                  <a:gd name="T6" fmla="*/ 6561 w 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2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31" name="Line 1171"/>
              <p:cNvSpPr>
                <a:spLocks noChangeShapeType="1"/>
              </p:cNvSpPr>
              <p:nvPr/>
            </p:nvSpPr>
            <p:spPr bwMode="auto">
              <a:xfrm>
                <a:off x="3176" y="8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32" name="Freeform 1172"/>
              <p:cNvSpPr>
                <a:spLocks/>
              </p:cNvSpPr>
              <p:nvPr/>
            </p:nvSpPr>
            <p:spPr bwMode="auto">
              <a:xfrm>
                <a:off x="3174" y="870"/>
                <a:ext cx="5" cy="0"/>
              </a:xfrm>
              <a:custGeom>
                <a:avLst/>
                <a:gdLst>
                  <a:gd name="T0" fmla="*/ 2917 w 2"/>
                  <a:gd name="T1" fmla="*/ 0 w 2"/>
                  <a:gd name="T2" fmla="*/ 0 w 2"/>
                  <a:gd name="T3" fmla="*/ 0 60000 65536"/>
                  <a:gd name="T4" fmla="*/ 0 60000 65536"/>
                  <a:gd name="T5" fmla="*/ 0 60000 65536"/>
                  <a:gd name="T6" fmla="*/ 0 w 2"/>
                  <a:gd name="T7" fmla="*/ 2 w 2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33" name="Freeform 1173"/>
              <p:cNvSpPr>
                <a:spLocks/>
              </p:cNvSpPr>
              <p:nvPr/>
            </p:nvSpPr>
            <p:spPr bwMode="auto">
              <a:xfrm>
                <a:off x="3223" y="88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34" name="Freeform 1174"/>
              <p:cNvSpPr>
                <a:spLocks/>
              </p:cNvSpPr>
              <p:nvPr/>
            </p:nvSpPr>
            <p:spPr bwMode="auto">
              <a:xfrm>
                <a:off x="3294" y="911"/>
                <a:ext cx="11" cy="3"/>
              </a:xfrm>
              <a:custGeom>
                <a:avLst/>
                <a:gdLst>
                  <a:gd name="T0" fmla="*/ 9438 w 4"/>
                  <a:gd name="T1" fmla="*/ 6561 h 1"/>
                  <a:gd name="T2" fmla="*/ 0 w 4"/>
                  <a:gd name="T3" fmla="*/ 0 h 1"/>
                  <a:gd name="T4" fmla="*/ 6927 w 4"/>
                  <a:gd name="T5" fmla="*/ 6561 h 1"/>
                  <a:gd name="T6" fmla="*/ 6927 w 4"/>
                  <a:gd name="T7" fmla="*/ 6561 h 1"/>
                  <a:gd name="T8" fmla="*/ 12870 w 4"/>
                  <a:gd name="T9" fmla="*/ 6561 h 1"/>
                  <a:gd name="T10" fmla="*/ 9438 w 4"/>
                  <a:gd name="T11" fmla="*/ 6561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1"/>
                  <a:gd name="T20" fmla="*/ 4 w 4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35" name="Freeform 1175"/>
              <p:cNvSpPr>
                <a:spLocks/>
              </p:cNvSpPr>
              <p:nvPr/>
            </p:nvSpPr>
            <p:spPr bwMode="auto">
              <a:xfrm>
                <a:off x="2951" y="835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36" name="Line 1176"/>
              <p:cNvSpPr>
                <a:spLocks noChangeShapeType="1"/>
              </p:cNvSpPr>
              <p:nvPr/>
            </p:nvSpPr>
            <p:spPr bwMode="auto">
              <a:xfrm flipH="1">
                <a:off x="2927" y="832"/>
                <a:ext cx="3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37" name="Freeform 1177"/>
              <p:cNvSpPr>
                <a:spLocks/>
              </p:cNvSpPr>
              <p:nvPr/>
            </p:nvSpPr>
            <p:spPr bwMode="auto">
              <a:xfrm>
                <a:off x="2930" y="832"/>
                <a:ext cx="6" cy="0"/>
              </a:xfrm>
              <a:custGeom>
                <a:avLst/>
                <a:gdLst>
                  <a:gd name="T0" fmla="*/ 13122 w 2"/>
                  <a:gd name="T1" fmla="*/ 6561 w 2"/>
                  <a:gd name="T2" fmla="*/ 0 w 2"/>
                  <a:gd name="T3" fmla="*/ 0 60000 65536"/>
                  <a:gd name="T4" fmla="*/ 0 60000 65536"/>
                  <a:gd name="T5" fmla="*/ 0 60000 65536"/>
                  <a:gd name="T6" fmla="*/ 0 w 2"/>
                  <a:gd name="T7" fmla="*/ 2 w 2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38" name="Freeform 1178"/>
              <p:cNvSpPr>
                <a:spLocks/>
              </p:cNvSpPr>
              <p:nvPr/>
            </p:nvSpPr>
            <p:spPr bwMode="auto">
              <a:xfrm>
                <a:off x="2936" y="832"/>
                <a:ext cx="6" cy="3"/>
              </a:xfrm>
              <a:custGeom>
                <a:avLst/>
                <a:gdLst>
                  <a:gd name="T0" fmla="*/ 13122 w 2"/>
                  <a:gd name="T1" fmla="*/ 6561 h 1"/>
                  <a:gd name="T2" fmla="*/ 6561 w 2"/>
                  <a:gd name="T3" fmla="*/ 0 h 1"/>
                  <a:gd name="T4" fmla="*/ 0 w 2"/>
                  <a:gd name="T5" fmla="*/ 0 h 1"/>
                  <a:gd name="T6" fmla="*/ 13122 w 2"/>
                  <a:gd name="T7" fmla="*/ 6561 h 1"/>
                  <a:gd name="T8" fmla="*/ 13122 w 2"/>
                  <a:gd name="T9" fmla="*/ 6561 h 1"/>
                  <a:gd name="T10" fmla="*/ 6561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2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39" name="Line 1179"/>
              <p:cNvSpPr>
                <a:spLocks noChangeShapeType="1"/>
              </p:cNvSpPr>
              <p:nvPr/>
            </p:nvSpPr>
            <p:spPr bwMode="auto">
              <a:xfrm>
                <a:off x="2951" y="8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40" name="Freeform 1180"/>
              <p:cNvSpPr>
                <a:spLocks/>
              </p:cNvSpPr>
              <p:nvPr/>
            </p:nvSpPr>
            <p:spPr bwMode="auto">
              <a:xfrm>
                <a:off x="2954" y="835"/>
                <a:ext cx="6" cy="0"/>
              </a:xfrm>
              <a:custGeom>
                <a:avLst/>
                <a:gdLst>
                  <a:gd name="T0" fmla="*/ 13122 w 2"/>
                  <a:gd name="T1" fmla="*/ 0 w 2"/>
                  <a:gd name="T2" fmla="*/ 13122 w 2"/>
                  <a:gd name="T3" fmla="*/ 13122 w 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2"/>
                  <a:gd name="T9" fmla="*/ 2 w 2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41" name="Freeform 1181"/>
              <p:cNvSpPr>
                <a:spLocks/>
              </p:cNvSpPr>
              <p:nvPr/>
            </p:nvSpPr>
            <p:spPr bwMode="auto">
              <a:xfrm>
                <a:off x="3056" y="847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42" name="Freeform 1182"/>
              <p:cNvSpPr>
                <a:spLocks/>
              </p:cNvSpPr>
              <p:nvPr/>
            </p:nvSpPr>
            <p:spPr bwMode="auto">
              <a:xfrm>
                <a:off x="2942" y="835"/>
                <a:ext cx="6" cy="0"/>
              </a:xfrm>
              <a:custGeom>
                <a:avLst/>
                <a:gdLst>
                  <a:gd name="T0" fmla="*/ 13122 w 2"/>
                  <a:gd name="T1" fmla="*/ 6561 w 2"/>
                  <a:gd name="T2" fmla="*/ 6561 w 2"/>
                  <a:gd name="T3" fmla="*/ 0 w 2"/>
                  <a:gd name="T4" fmla="*/ 0 w 2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2"/>
                  <a:gd name="T11" fmla="*/ 2 w 2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43" name="Freeform 1183"/>
              <p:cNvSpPr>
                <a:spLocks/>
              </p:cNvSpPr>
              <p:nvPr/>
            </p:nvSpPr>
            <p:spPr bwMode="auto">
              <a:xfrm>
                <a:off x="3062" y="84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44" name="Freeform 1184"/>
              <p:cNvSpPr>
                <a:spLocks/>
              </p:cNvSpPr>
              <p:nvPr/>
            </p:nvSpPr>
            <p:spPr bwMode="auto">
              <a:xfrm>
                <a:off x="3062" y="847"/>
                <a:ext cx="24" cy="3"/>
              </a:xfrm>
              <a:custGeom>
                <a:avLst/>
                <a:gdLst>
                  <a:gd name="T0" fmla="*/ 52488 w 8"/>
                  <a:gd name="T1" fmla="*/ 6561 h 1"/>
                  <a:gd name="T2" fmla="*/ 39366 w 8"/>
                  <a:gd name="T3" fmla="*/ 6561 h 1"/>
                  <a:gd name="T4" fmla="*/ 39366 w 8"/>
                  <a:gd name="T5" fmla="*/ 6561 h 1"/>
                  <a:gd name="T6" fmla="*/ 26244 w 8"/>
                  <a:gd name="T7" fmla="*/ 0 h 1"/>
                  <a:gd name="T8" fmla="*/ 26244 w 8"/>
                  <a:gd name="T9" fmla="*/ 0 h 1"/>
                  <a:gd name="T10" fmla="*/ 6561 w 8"/>
                  <a:gd name="T11" fmla="*/ 0 h 1"/>
                  <a:gd name="T12" fmla="*/ 6561 w 8"/>
                  <a:gd name="T13" fmla="*/ 0 h 1"/>
                  <a:gd name="T14" fmla="*/ 6561 w 8"/>
                  <a:gd name="T15" fmla="*/ 0 h 1"/>
                  <a:gd name="T16" fmla="*/ 0 w 8"/>
                  <a:gd name="T17" fmla="*/ 0 h 1"/>
                  <a:gd name="T18" fmla="*/ 0 w 8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"/>
                  <a:gd name="T32" fmla="*/ 8 w 8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">
                    <a:moveTo>
                      <a:pt x="8" y="1"/>
                    </a:moveTo>
                    <a:lnTo>
                      <a:pt x="6" y="1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45" name="Freeform 1185"/>
              <p:cNvSpPr>
                <a:spLocks/>
              </p:cNvSpPr>
              <p:nvPr/>
            </p:nvSpPr>
            <p:spPr bwMode="auto">
              <a:xfrm>
                <a:off x="3080" y="847"/>
                <a:ext cx="20" cy="6"/>
              </a:xfrm>
              <a:custGeom>
                <a:avLst/>
                <a:gdLst>
                  <a:gd name="T0" fmla="*/ 4923 w 7"/>
                  <a:gd name="T1" fmla="*/ 13122 h 2"/>
                  <a:gd name="T2" fmla="*/ 9331 w 7"/>
                  <a:gd name="T3" fmla="*/ 13122 h 2"/>
                  <a:gd name="T4" fmla="*/ 14066 w 7"/>
                  <a:gd name="T5" fmla="*/ 13122 h 2"/>
                  <a:gd name="T6" fmla="*/ 16931 w 7"/>
                  <a:gd name="T7" fmla="*/ 13122 h 2"/>
                  <a:gd name="T8" fmla="*/ 26660 w 7"/>
                  <a:gd name="T9" fmla="*/ 13122 h 2"/>
                  <a:gd name="T10" fmla="*/ 31046 w 7"/>
                  <a:gd name="T11" fmla="*/ 13122 h 2"/>
                  <a:gd name="T12" fmla="*/ 26660 w 7"/>
                  <a:gd name="T13" fmla="*/ 13122 h 2"/>
                  <a:gd name="T14" fmla="*/ 16931 w 7"/>
                  <a:gd name="T15" fmla="*/ 6561 h 2"/>
                  <a:gd name="T16" fmla="*/ 4923 w 7"/>
                  <a:gd name="T17" fmla="*/ 6561 h 2"/>
                  <a:gd name="T18" fmla="*/ 0 w 7"/>
                  <a:gd name="T19" fmla="*/ 0 h 2"/>
                  <a:gd name="T20" fmla="*/ 4923 w 7"/>
                  <a:gd name="T21" fmla="*/ 6561 h 2"/>
                  <a:gd name="T22" fmla="*/ 9331 w 7"/>
                  <a:gd name="T23" fmla="*/ 6561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2"/>
                  <a:gd name="T38" fmla="*/ 7 w 7"/>
                  <a:gd name="T39" fmla="*/ 2 h 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2">
                    <a:moveTo>
                      <a:pt x="1" y="2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4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46" name="Freeform 1186"/>
              <p:cNvSpPr>
                <a:spLocks/>
              </p:cNvSpPr>
              <p:nvPr/>
            </p:nvSpPr>
            <p:spPr bwMode="auto">
              <a:xfrm>
                <a:off x="3053" y="847"/>
                <a:ext cx="9" cy="3"/>
              </a:xfrm>
              <a:custGeom>
                <a:avLst/>
                <a:gdLst>
                  <a:gd name="T0" fmla="*/ 19683 w 3"/>
                  <a:gd name="T1" fmla="*/ 0 h 1"/>
                  <a:gd name="T2" fmla="*/ 13122 w 3"/>
                  <a:gd name="T3" fmla="*/ 0 h 1"/>
                  <a:gd name="T4" fmla="*/ 6561 w 3"/>
                  <a:gd name="T5" fmla="*/ 0 h 1"/>
                  <a:gd name="T6" fmla="*/ 6561 w 3"/>
                  <a:gd name="T7" fmla="*/ 0 h 1"/>
                  <a:gd name="T8" fmla="*/ 6561 w 3"/>
                  <a:gd name="T9" fmla="*/ 0 h 1"/>
                  <a:gd name="T10" fmla="*/ 6561 w 3"/>
                  <a:gd name="T11" fmla="*/ 0 h 1"/>
                  <a:gd name="T12" fmla="*/ 0 w 3"/>
                  <a:gd name="T13" fmla="*/ 0 h 1"/>
                  <a:gd name="T14" fmla="*/ 0 w 3"/>
                  <a:gd name="T15" fmla="*/ 0 h 1"/>
                  <a:gd name="T16" fmla="*/ 6561 w 3"/>
                  <a:gd name="T17" fmla="*/ 6561 h 1"/>
                  <a:gd name="T18" fmla="*/ 6561 w 3"/>
                  <a:gd name="T19" fmla="*/ 6561 h 1"/>
                  <a:gd name="T20" fmla="*/ 6561 w 3"/>
                  <a:gd name="T21" fmla="*/ 6561 h 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1"/>
                  <a:gd name="T35" fmla="*/ 3 w 3"/>
                  <a:gd name="T36" fmla="*/ 1 h 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1">
                    <a:moveTo>
                      <a:pt x="3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47" name="Freeform 1187"/>
              <p:cNvSpPr>
                <a:spLocks/>
              </p:cNvSpPr>
              <p:nvPr/>
            </p:nvSpPr>
            <p:spPr bwMode="auto">
              <a:xfrm>
                <a:off x="3074" y="853"/>
                <a:ext cx="9" cy="0"/>
              </a:xfrm>
              <a:custGeom>
                <a:avLst/>
                <a:gdLst>
                  <a:gd name="T0" fmla="*/ 0 w 3"/>
                  <a:gd name="T1" fmla="*/ 13122 w 3"/>
                  <a:gd name="T2" fmla="*/ 13122 w 3"/>
                  <a:gd name="T3" fmla="*/ 13122 w 3"/>
                  <a:gd name="T4" fmla="*/ 13122 w 3"/>
                  <a:gd name="T5" fmla="*/ 19683 w 3"/>
                  <a:gd name="T6" fmla="*/ 13122 w 3"/>
                  <a:gd name="T7" fmla="*/ 19683 w 3"/>
                  <a:gd name="T8" fmla="*/ 19683 w 3"/>
                  <a:gd name="T9" fmla="*/ 19683 w 3"/>
                  <a:gd name="T10" fmla="*/ 19683 w 3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w 3"/>
                  <a:gd name="T23" fmla="*/ 3 w 3"/>
                </a:gdLst>
                <a:ahLst/>
                <a:cxnLst>
                  <a:cxn ang="T11">
                    <a:pos x="T0" y="0"/>
                  </a:cxn>
                  <a:cxn ang="T12">
                    <a:pos x="T1" y="0"/>
                  </a:cxn>
                  <a:cxn ang="T13">
                    <a:pos x="T2" y="0"/>
                  </a:cxn>
                  <a:cxn ang="T14">
                    <a:pos x="T3" y="0"/>
                  </a:cxn>
                  <a:cxn ang="T15">
                    <a:pos x="T4" y="0"/>
                  </a:cxn>
                  <a:cxn ang="T16">
                    <a:pos x="T5" y="0"/>
                  </a:cxn>
                  <a:cxn ang="T17">
                    <a:pos x="T6" y="0"/>
                  </a:cxn>
                  <a:cxn ang="T18">
                    <a:pos x="T7" y="0"/>
                  </a:cxn>
                  <a:cxn ang="T19">
                    <a:pos x="T8" y="0"/>
                  </a:cxn>
                  <a:cxn ang="T20">
                    <a:pos x="T9" y="0"/>
                  </a:cxn>
                  <a:cxn ang="T21">
                    <a:pos x="T10" y="0"/>
                  </a:cxn>
                </a:cxnLst>
                <a:rect l="T22" t="0" r="T23" b="0"/>
                <a:pathLst>
                  <a:path w="3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48" name="Freeform 1188"/>
              <p:cNvSpPr>
                <a:spLocks/>
              </p:cNvSpPr>
              <p:nvPr/>
            </p:nvSpPr>
            <p:spPr bwMode="auto">
              <a:xfrm>
                <a:off x="3056" y="850"/>
                <a:ext cx="9" cy="3"/>
              </a:xfrm>
              <a:custGeom>
                <a:avLst/>
                <a:gdLst>
                  <a:gd name="T0" fmla="*/ 0 w 3"/>
                  <a:gd name="T1" fmla="*/ 0 h 1"/>
                  <a:gd name="T2" fmla="*/ 13122 w 3"/>
                  <a:gd name="T3" fmla="*/ 0 h 1"/>
                  <a:gd name="T4" fmla="*/ 13122 w 3"/>
                  <a:gd name="T5" fmla="*/ 0 h 1"/>
                  <a:gd name="T6" fmla="*/ 0 w 3"/>
                  <a:gd name="T7" fmla="*/ 0 h 1"/>
                  <a:gd name="T8" fmla="*/ 13122 w 3"/>
                  <a:gd name="T9" fmla="*/ 6561 h 1"/>
                  <a:gd name="T10" fmla="*/ 6561 w 3"/>
                  <a:gd name="T11" fmla="*/ 6561 h 1"/>
                  <a:gd name="T12" fmla="*/ 13122 w 3"/>
                  <a:gd name="T13" fmla="*/ 6561 h 1"/>
                  <a:gd name="T14" fmla="*/ 13122 w 3"/>
                  <a:gd name="T15" fmla="*/ 6561 h 1"/>
                  <a:gd name="T16" fmla="*/ 19683 w 3"/>
                  <a:gd name="T17" fmla="*/ 6561 h 1"/>
                  <a:gd name="T18" fmla="*/ 6561 w 3"/>
                  <a:gd name="T19" fmla="*/ 6561 h 1"/>
                  <a:gd name="T20" fmla="*/ 0 w 3"/>
                  <a:gd name="T21" fmla="*/ 6561 h 1"/>
                  <a:gd name="T22" fmla="*/ 0 w 3"/>
                  <a:gd name="T23" fmla="*/ 6561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"/>
                  <a:gd name="T37" fmla="*/ 0 h 1"/>
                  <a:gd name="T38" fmla="*/ 3 w 3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" h="1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49" name="Freeform 1189"/>
              <p:cNvSpPr>
                <a:spLocks/>
              </p:cNvSpPr>
              <p:nvPr/>
            </p:nvSpPr>
            <p:spPr bwMode="auto">
              <a:xfrm>
                <a:off x="3212" y="873"/>
                <a:ext cx="134" cy="44"/>
              </a:xfrm>
              <a:custGeom>
                <a:avLst/>
                <a:gdLst>
                  <a:gd name="T0" fmla="*/ 10504 w 46"/>
                  <a:gd name="T1" fmla="*/ 5626 h 15"/>
                  <a:gd name="T2" fmla="*/ 15920 w 46"/>
                  <a:gd name="T3" fmla="*/ 5626 h 15"/>
                  <a:gd name="T4" fmla="*/ 35420 w 46"/>
                  <a:gd name="T5" fmla="*/ 11487 h 15"/>
                  <a:gd name="T6" fmla="*/ 67760 w 46"/>
                  <a:gd name="T7" fmla="*/ 16503 h 15"/>
                  <a:gd name="T8" fmla="*/ 92326 w 46"/>
                  <a:gd name="T9" fmla="*/ 27990 h 15"/>
                  <a:gd name="T10" fmla="*/ 124588 w 46"/>
                  <a:gd name="T11" fmla="*/ 39530 h 15"/>
                  <a:gd name="T12" fmla="*/ 149774 w 46"/>
                  <a:gd name="T13" fmla="*/ 42783 h 15"/>
                  <a:gd name="T14" fmla="*/ 165473 w 46"/>
                  <a:gd name="T15" fmla="*/ 48409 h 15"/>
                  <a:gd name="T16" fmla="*/ 154595 w 46"/>
                  <a:gd name="T17" fmla="*/ 48409 h 15"/>
                  <a:gd name="T18" fmla="*/ 135095 w 46"/>
                  <a:gd name="T19" fmla="*/ 42783 h 15"/>
                  <a:gd name="T20" fmla="*/ 145973 w 46"/>
                  <a:gd name="T21" fmla="*/ 42783 h 15"/>
                  <a:gd name="T22" fmla="*/ 145973 w 46"/>
                  <a:gd name="T23" fmla="*/ 42783 h 15"/>
                  <a:gd name="T24" fmla="*/ 119176 w 46"/>
                  <a:gd name="T25" fmla="*/ 33695 h 15"/>
                  <a:gd name="T26" fmla="*/ 103180 w 46"/>
                  <a:gd name="T27" fmla="*/ 33695 h 15"/>
                  <a:gd name="T28" fmla="*/ 72800 w 46"/>
                  <a:gd name="T29" fmla="*/ 22364 h 15"/>
                  <a:gd name="T30" fmla="*/ 35420 w 46"/>
                  <a:gd name="T31" fmla="*/ 16503 h 15"/>
                  <a:gd name="T32" fmla="*/ 46376 w 46"/>
                  <a:gd name="T33" fmla="*/ 16503 h 15"/>
                  <a:gd name="T34" fmla="*/ 62295 w 46"/>
                  <a:gd name="T35" fmla="*/ 22364 h 15"/>
                  <a:gd name="T36" fmla="*/ 78265 w 46"/>
                  <a:gd name="T37" fmla="*/ 27990 h 15"/>
                  <a:gd name="T38" fmla="*/ 97715 w 46"/>
                  <a:gd name="T39" fmla="*/ 33695 h 15"/>
                  <a:gd name="T40" fmla="*/ 97715 w 46"/>
                  <a:gd name="T41" fmla="*/ 33695 h 15"/>
                  <a:gd name="T42" fmla="*/ 67760 w 46"/>
                  <a:gd name="T43" fmla="*/ 27990 h 15"/>
                  <a:gd name="T44" fmla="*/ 40911 w 46"/>
                  <a:gd name="T45" fmla="*/ 16503 h 15"/>
                  <a:gd name="T46" fmla="*/ 21385 w 46"/>
                  <a:gd name="T47" fmla="*/ 11487 h 15"/>
                  <a:gd name="T48" fmla="*/ 0 w 46"/>
                  <a:gd name="T49" fmla="*/ 5626 h 15"/>
                  <a:gd name="T50" fmla="*/ 15920 w 46"/>
                  <a:gd name="T51" fmla="*/ 11487 h 15"/>
                  <a:gd name="T52" fmla="*/ 21385 w 46"/>
                  <a:gd name="T53" fmla="*/ 11487 h 15"/>
                  <a:gd name="T54" fmla="*/ 67760 w 46"/>
                  <a:gd name="T55" fmla="*/ 27990 h 15"/>
                  <a:gd name="T56" fmla="*/ 92326 w 46"/>
                  <a:gd name="T57" fmla="*/ 39530 h 15"/>
                  <a:gd name="T58" fmla="*/ 124588 w 46"/>
                  <a:gd name="T59" fmla="*/ 48409 h 15"/>
                  <a:gd name="T60" fmla="*/ 154595 w 46"/>
                  <a:gd name="T61" fmla="*/ 54035 h 15"/>
                  <a:gd name="T62" fmla="*/ 192543 w 46"/>
                  <a:gd name="T63" fmla="*/ 65601 h 15"/>
                  <a:gd name="T64" fmla="*/ 212070 w 46"/>
                  <a:gd name="T65" fmla="*/ 76475 h 15"/>
                  <a:gd name="T66" fmla="*/ 227989 w 46"/>
                  <a:gd name="T67" fmla="*/ 82104 h 15"/>
                  <a:gd name="T68" fmla="*/ 238272 w 46"/>
                  <a:gd name="T69" fmla="*/ 82104 h 15"/>
                  <a:gd name="T70" fmla="*/ 208309 w 46"/>
                  <a:gd name="T71" fmla="*/ 76475 h 15"/>
                  <a:gd name="T72" fmla="*/ 186927 w 46"/>
                  <a:gd name="T73" fmla="*/ 65601 h 15"/>
                  <a:gd name="T74" fmla="*/ 154595 w 46"/>
                  <a:gd name="T75" fmla="*/ 54035 h 15"/>
                  <a:gd name="T76" fmla="*/ 145973 w 46"/>
                  <a:gd name="T77" fmla="*/ 54035 h 1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6"/>
                  <a:gd name="T118" fmla="*/ 0 h 15"/>
                  <a:gd name="T119" fmla="*/ 46 w 46"/>
                  <a:gd name="T120" fmla="*/ 15 h 1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6" h="15">
                    <a:moveTo>
                      <a:pt x="3" y="1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6" y="5"/>
                    </a:lnTo>
                    <a:lnTo>
                      <a:pt x="18" y="5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26" y="8"/>
                    </a:lnTo>
                    <a:lnTo>
                      <a:pt x="29" y="8"/>
                    </a:lnTo>
                    <a:lnTo>
                      <a:pt x="31" y="9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27" y="8"/>
                    </a:lnTo>
                    <a:lnTo>
                      <a:pt x="26" y="8"/>
                    </a:lnTo>
                    <a:lnTo>
                      <a:pt x="27" y="8"/>
                    </a:lnTo>
                    <a:lnTo>
                      <a:pt x="28" y="8"/>
                    </a:lnTo>
                    <a:lnTo>
                      <a:pt x="31" y="9"/>
                    </a:lnTo>
                    <a:lnTo>
                      <a:pt x="28" y="8"/>
                    </a:lnTo>
                    <a:lnTo>
                      <a:pt x="26" y="8"/>
                    </a:lnTo>
                    <a:lnTo>
                      <a:pt x="23" y="6"/>
                    </a:lnTo>
                    <a:lnTo>
                      <a:pt x="22" y="6"/>
                    </a:lnTo>
                    <a:lnTo>
                      <a:pt x="20" y="6"/>
                    </a:lnTo>
                    <a:lnTo>
                      <a:pt x="16" y="5"/>
                    </a:lnTo>
                    <a:lnTo>
                      <a:pt x="14" y="4"/>
                    </a:lnTo>
                    <a:lnTo>
                      <a:pt x="7" y="3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12" y="4"/>
                    </a:lnTo>
                    <a:lnTo>
                      <a:pt x="15" y="5"/>
                    </a:lnTo>
                    <a:lnTo>
                      <a:pt x="18" y="5"/>
                    </a:lnTo>
                    <a:lnTo>
                      <a:pt x="19" y="6"/>
                    </a:lnTo>
                    <a:lnTo>
                      <a:pt x="15" y="5"/>
                    </a:lnTo>
                    <a:lnTo>
                      <a:pt x="13" y="5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9" y="3"/>
                    </a:lnTo>
                    <a:lnTo>
                      <a:pt x="13" y="5"/>
                    </a:lnTo>
                    <a:lnTo>
                      <a:pt x="15" y="6"/>
                    </a:lnTo>
                    <a:lnTo>
                      <a:pt x="18" y="7"/>
                    </a:lnTo>
                    <a:lnTo>
                      <a:pt x="21" y="8"/>
                    </a:lnTo>
                    <a:lnTo>
                      <a:pt x="24" y="9"/>
                    </a:lnTo>
                    <a:lnTo>
                      <a:pt x="25" y="9"/>
                    </a:lnTo>
                    <a:lnTo>
                      <a:pt x="30" y="10"/>
                    </a:lnTo>
                    <a:lnTo>
                      <a:pt x="34" y="11"/>
                    </a:lnTo>
                    <a:lnTo>
                      <a:pt x="37" y="12"/>
                    </a:lnTo>
                    <a:lnTo>
                      <a:pt x="39" y="13"/>
                    </a:lnTo>
                    <a:lnTo>
                      <a:pt x="41" y="14"/>
                    </a:lnTo>
                    <a:lnTo>
                      <a:pt x="43" y="14"/>
                    </a:lnTo>
                    <a:lnTo>
                      <a:pt x="44" y="15"/>
                    </a:lnTo>
                    <a:lnTo>
                      <a:pt x="45" y="15"/>
                    </a:lnTo>
                    <a:lnTo>
                      <a:pt x="46" y="15"/>
                    </a:lnTo>
                    <a:lnTo>
                      <a:pt x="43" y="15"/>
                    </a:lnTo>
                    <a:lnTo>
                      <a:pt x="40" y="14"/>
                    </a:lnTo>
                    <a:lnTo>
                      <a:pt x="39" y="13"/>
                    </a:lnTo>
                    <a:lnTo>
                      <a:pt x="36" y="12"/>
                    </a:lnTo>
                    <a:lnTo>
                      <a:pt x="34" y="11"/>
                    </a:lnTo>
                    <a:lnTo>
                      <a:pt x="30" y="10"/>
                    </a:lnTo>
                    <a:lnTo>
                      <a:pt x="28" y="1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50" name="Freeform 1190"/>
              <p:cNvSpPr>
                <a:spLocks/>
              </p:cNvSpPr>
              <p:nvPr/>
            </p:nvSpPr>
            <p:spPr bwMode="auto">
              <a:xfrm>
                <a:off x="3171" y="870"/>
                <a:ext cx="155" cy="50"/>
              </a:xfrm>
              <a:custGeom>
                <a:avLst/>
                <a:gdLst>
                  <a:gd name="T0" fmla="*/ 96931 w 53"/>
                  <a:gd name="T1" fmla="*/ 40044 h 17"/>
                  <a:gd name="T2" fmla="*/ 128396 w 53"/>
                  <a:gd name="T3" fmla="*/ 46029 h 17"/>
                  <a:gd name="T4" fmla="*/ 160864 w 53"/>
                  <a:gd name="T5" fmla="*/ 55009 h 17"/>
                  <a:gd name="T6" fmla="*/ 144630 w 53"/>
                  <a:gd name="T7" fmla="*/ 46029 h 17"/>
                  <a:gd name="T8" fmla="*/ 111486 w 53"/>
                  <a:gd name="T9" fmla="*/ 34350 h 17"/>
                  <a:gd name="T10" fmla="*/ 96931 w 53"/>
                  <a:gd name="T11" fmla="*/ 34350 h 17"/>
                  <a:gd name="T12" fmla="*/ 80697 w 53"/>
                  <a:gd name="T13" fmla="*/ 28365 h 17"/>
                  <a:gd name="T14" fmla="*/ 58809 w 53"/>
                  <a:gd name="T15" fmla="*/ 16765 h 17"/>
                  <a:gd name="T16" fmla="*/ 41926 w 53"/>
                  <a:gd name="T17" fmla="*/ 16765 h 17"/>
                  <a:gd name="T18" fmla="*/ 36340 w 53"/>
                  <a:gd name="T19" fmla="*/ 5700 h 17"/>
                  <a:gd name="T20" fmla="*/ 16234 w 53"/>
                  <a:gd name="T21" fmla="*/ 0 h 17"/>
                  <a:gd name="T22" fmla="*/ 0 w 53"/>
                  <a:gd name="T23" fmla="*/ 0 h 17"/>
                  <a:gd name="T24" fmla="*/ 33144 w 53"/>
                  <a:gd name="T25" fmla="*/ 0 h 17"/>
                  <a:gd name="T26" fmla="*/ 58809 w 53"/>
                  <a:gd name="T27" fmla="*/ 5700 h 17"/>
                  <a:gd name="T28" fmla="*/ 80697 w 53"/>
                  <a:gd name="T29" fmla="*/ 16765 h 17"/>
                  <a:gd name="T30" fmla="*/ 111486 w 53"/>
                  <a:gd name="T31" fmla="*/ 22674 h 17"/>
                  <a:gd name="T32" fmla="*/ 144630 w 53"/>
                  <a:gd name="T33" fmla="*/ 34350 h 17"/>
                  <a:gd name="T34" fmla="*/ 171989 w 53"/>
                  <a:gd name="T35" fmla="*/ 46029 h 17"/>
                  <a:gd name="T36" fmla="*/ 208332 w 53"/>
                  <a:gd name="T37" fmla="*/ 55009 h 17"/>
                  <a:gd name="T38" fmla="*/ 236001 w 53"/>
                  <a:gd name="T39" fmla="*/ 72438 h 17"/>
                  <a:gd name="T40" fmla="*/ 241551 w 53"/>
                  <a:gd name="T41" fmla="*/ 72438 h 17"/>
                  <a:gd name="T42" fmla="*/ 250907 w 53"/>
                  <a:gd name="T43" fmla="*/ 83426 h 17"/>
                  <a:gd name="T44" fmla="*/ 250907 w 53"/>
                  <a:gd name="T45" fmla="*/ 83426 h 17"/>
                  <a:gd name="T46" fmla="*/ 255885 w 53"/>
                  <a:gd name="T47" fmla="*/ 89350 h 17"/>
                  <a:gd name="T48" fmla="*/ 241551 w 53"/>
                  <a:gd name="T49" fmla="*/ 83426 h 17"/>
                  <a:gd name="T50" fmla="*/ 247102 w 53"/>
                  <a:gd name="T51" fmla="*/ 83426 h 17"/>
                  <a:gd name="T52" fmla="*/ 267217 w 53"/>
                  <a:gd name="T53" fmla="*/ 89350 h 17"/>
                  <a:gd name="T54" fmla="*/ 230193 w 53"/>
                  <a:gd name="T55" fmla="*/ 83426 h 17"/>
                  <a:gd name="T56" fmla="*/ 225317 w 53"/>
                  <a:gd name="T57" fmla="*/ 83426 h 17"/>
                  <a:gd name="T58" fmla="*/ 283477 w 53"/>
                  <a:gd name="T59" fmla="*/ 95103 h 17"/>
                  <a:gd name="T60" fmla="*/ 283477 w 53"/>
                  <a:gd name="T61" fmla="*/ 89350 h 17"/>
                  <a:gd name="T62" fmla="*/ 272794 w 53"/>
                  <a:gd name="T63" fmla="*/ 83426 h 17"/>
                  <a:gd name="T64" fmla="*/ 241551 w 53"/>
                  <a:gd name="T65" fmla="*/ 66688 h 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3"/>
                  <a:gd name="T100" fmla="*/ 0 h 17"/>
                  <a:gd name="T101" fmla="*/ 53 w 53"/>
                  <a:gd name="T102" fmla="*/ 17 h 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3" h="17">
                    <a:moveTo>
                      <a:pt x="15" y="6"/>
                    </a:moveTo>
                    <a:lnTo>
                      <a:pt x="18" y="7"/>
                    </a:lnTo>
                    <a:lnTo>
                      <a:pt x="20" y="7"/>
                    </a:lnTo>
                    <a:lnTo>
                      <a:pt x="24" y="8"/>
                    </a:lnTo>
                    <a:lnTo>
                      <a:pt x="29" y="10"/>
                    </a:lnTo>
                    <a:lnTo>
                      <a:pt x="30" y="10"/>
                    </a:lnTo>
                    <a:lnTo>
                      <a:pt x="28" y="9"/>
                    </a:lnTo>
                    <a:lnTo>
                      <a:pt x="27" y="8"/>
                    </a:lnTo>
                    <a:lnTo>
                      <a:pt x="24" y="7"/>
                    </a:lnTo>
                    <a:lnTo>
                      <a:pt x="21" y="6"/>
                    </a:lnTo>
                    <a:lnTo>
                      <a:pt x="18" y="6"/>
                    </a:lnTo>
                    <a:lnTo>
                      <a:pt x="15" y="5"/>
                    </a:lnTo>
                    <a:lnTo>
                      <a:pt x="14" y="4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21" y="4"/>
                    </a:lnTo>
                    <a:lnTo>
                      <a:pt x="24" y="6"/>
                    </a:lnTo>
                    <a:lnTo>
                      <a:pt x="27" y="6"/>
                    </a:lnTo>
                    <a:lnTo>
                      <a:pt x="30" y="7"/>
                    </a:lnTo>
                    <a:lnTo>
                      <a:pt x="32" y="8"/>
                    </a:lnTo>
                    <a:lnTo>
                      <a:pt x="34" y="9"/>
                    </a:lnTo>
                    <a:lnTo>
                      <a:pt x="39" y="10"/>
                    </a:lnTo>
                    <a:lnTo>
                      <a:pt x="41" y="11"/>
                    </a:lnTo>
                    <a:lnTo>
                      <a:pt x="44" y="13"/>
                    </a:lnTo>
                    <a:lnTo>
                      <a:pt x="45" y="13"/>
                    </a:lnTo>
                    <a:lnTo>
                      <a:pt x="46" y="14"/>
                    </a:lnTo>
                    <a:lnTo>
                      <a:pt x="47" y="15"/>
                    </a:lnTo>
                    <a:lnTo>
                      <a:pt x="48" y="15"/>
                    </a:lnTo>
                    <a:lnTo>
                      <a:pt x="48" y="16"/>
                    </a:lnTo>
                    <a:lnTo>
                      <a:pt x="45" y="15"/>
                    </a:lnTo>
                    <a:lnTo>
                      <a:pt x="43" y="14"/>
                    </a:lnTo>
                    <a:lnTo>
                      <a:pt x="46" y="15"/>
                    </a:lnTo>
                    <a:lnTo>
                      <a:pt x="50" y="16"/>
                    </a:lnTo>
                    <a:lnTo>
                      <a:pt x="42" y="15"/>
                    </a:lnTo>
                    <a:lnTo>
                      <a:pt x="43" y="15"/>
                    </a:lnTo>
                    <a:lnTo>
                      <a:pt x="42" y="14"/>
                    </a:lnTo>
                    <a:lnTo>
                      <a:pt x="42" y="15"/>
                    </a:lnTo>
                    <a:lnTo>
                      <a:pt x="48" y="16"/>
                    </a:lnTo>
                    <a:lnTo>
                      <a:pt x="53" y="17"/>
                    </a:lnTo>
                    <a:lnTo>
                      <a:pt x="53" y="16"/>
                    </a:lnTo>
                    <a:lnTo>
                      <a:pt x="52" y="16"/>
                    </a:lnTo>
                    <a:lnTo>
                      <a:pt x="51" y="15"/>
                    </a:lnTo>
                    <a:lnTo>
                      <a:pt x="48" y="13"/>
                    </a:lnTo>
                    <a:lnTo>
                      <a:pt x="45" y="12"/>
                    </a:lnTo>
                    <a:lnTo>
                      <a:pt x="42" y="1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51" name="Line 1191"/>
              <p:cNvSpPr>
                <a:spLocks noChangeShapeType="1"/>
              </p:cNvSpPr>
              <p:nvPr/>
            </p:nvSpPr>
            <p:spPr bwMode="auto">
              <a:xfrm>
                <a:off x="2104" y="38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52" name="Freeform 1192"/>
              <p:cNvSpPr>
                <a:spLocks/>
              </p:cNvSpPr>
              <p:nvPr/>
            </p:nvSpPr>
            <p:spPr bwMode="auto">
              <a:xfrm>
                <a:off x="2130" y="3832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53" name="Freeform 1193"/>
              <p:cNvSpPr>
                <a:spLocks/>
              </p:cNvSpPr>
              <p:nvPr/>
            </p:nvSpPr>
            <p:spPr bwMode="auto">
              <a:xfrm>
                <a:off x="2156" y="384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54" name="Freeform 1194"/>
              <p:cNvSpPr>
                <a:spLocks/>
              </p:cNvSpPr>
              <p:nvPr/>
            </p:nvSpPr>
            <p:spPr bwMode="auto">
              <a:xfrm>
                <a:off x="2142" y="3841"/>
                <a:ext cx="6" cy="0"/>
              </a:xfrm>
              <a:custGeom>
                <a:avLst/>
                <a:gdLst>
                  <a:gd name="T0" fmla="*/ 13122 w 2"/>
                  <a:gd name="T1" fmla="*/ 0 w 2"/>
                  <a:gd name="T2" fmla="*/ 13122 w 2"/>
                  <a:gd name="T3" fmla="*/ 0 60000 65536"/>
                  <a:gd name="T4" fmla="*/ 0 60000 65536"/>
                  <a:gd name="T5" fmla="*/ 0 60000 65536"/>
                  <a:gd name="T6" fmla="*/ 0 w 2"/>
                  <a:gd name="T7" fmla="*/ 2 w 2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55" name="Freeform 1195"/>
              <p:cNvSpPr>
                <a:spLocks/>
              </p:cNvSpPr>
              <p:nvPr/>
            </p:nvSpPr>
            <p:spPr bwMode="auto">
              <a:xfrm>
                <a:off x="2071" y="3832"/>
                <a:ext cx="9" cy="6"/>
              </a:xfrm>
              <a:custGeom>
                <a:avLst/>
                <a:gdLst>
                  <a:gd name="T0" fmla="*/ 19683 w 3"/>
                  <a:gd name="T1" fmla="*/ 13122 h 2"/>
                  <a:gd name="T2" fmla="*/ 13122 w 3"/>
                  <a:gd name="T3" fmla="*/ 6561 h 2"/>
                  <a:gd name="T4" fmla="*/ 0 w 3"/>
                  <a:gd name="T5" fmla="*/ 6561 h 2"/>
                  <a:gd name="T6" fmla="*/ 0 w 3"/>
                  <a:gd name="T7" fmla="*/ 0 h 2"/>
                  <a:gd name="T8" fmla="*/ 0 w 3"/>
                  <a:gd name="T9" fmla="*/ 6561 h 2"/>
                  <a:gd name="T10" fmla="*/ 13122 w 3"/>
                  <a:gd name="T11" fmla="*/ 6561 h 2"/>
                  <a:gd name="T12" fmla="*/ 19683 w 3"/>
                  <a:gd name="T13" fmla="*/ 13122 h 2"/>
                  <a:gd name="T14" fmla="*/ 19683 w 3"/>
                  <a:gd name="T15" fmla="*/ 13122 h 2"/>
                  <a:gd name="T16" fmla="*/ 19683 w 3"/>
                  <a:gd name="T17" fmla="*/ 13122 h 2"/>
                  <a:gd name="T18" fmla="*/ 19683 w 3"/>
                  <a:gd name="T19" fmla="*/ 13122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2"/>
                  <a:gd name="T32" fmla="*/ 3 w 3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2">
                    <a:moveTo>
                      <a:pt x="3" y="2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3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56" name="Freeform 1196"/>
              <p:cNvSpPr>
                <a:spLocks/>
              </p:cNvSpPr>
              <p:nvPr/>
            </p:nvSpPr>
            <p:spPr bwMode="auto">
              <a:xfrm>
                <a:off x="2567" y="3981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57" name="Line 1197"/>
              <p:cNvSpPr>
                <a:spLocks noChangeShapeType="1"/>
              </p:cNvSpPr>
              <p:nvPr/>
            </p:nvSpPr>
            <p:spPr bwMode="auto">
              <a:xfrm>
                <a:off x="2534" y="39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58" name="Freeform 1198"/>
              <p:cNvSpPr>
                <a:spLocks/>
              </p:cNvSpPr>
              <p:nvPr/>
            </p:nvSpPr>
            <p:spPr bwMode="auto">
              <a:xfrm>
                <a:off x="2543" y="398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59" name="Freeform 1199"/>
              <p:cNvSpPr>
                <a:spLocks/>
              </p:cNvSpPr>
              <p:nvPr/>
            </p:nvSpPr>
            <p:spPr bwMode="auto">
              <a:xfrm>
                <a:off x="2570" y="3984"/>
                <a:ext cx="11" cy="3"/>
              </a:xfrm>
              <a:custGeom>
                <a:avLst/>
                <a:gdLst>
                  <a:gd name="T0" fmla="*/ 12870 w 4"/>
                  <a:gd name="T1" fmla="*/ 6561 h 1"/>
                  <a:gd name="T2" fmla="*/ 0 w 4"/>
                  <a:gd name="T3" fmla="*/ 0 h 1"/>
                  <a:gd name="T4" fmla="*/ 12870 w 4"/>
                  <a:gd name="T5" fmla="*/ 0 h 1"/>
                  <a:gd name="T6" fmla="*/ 12870 w 4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60" name="Freeform 1200"/>
              <p:cNvSpPr>
                <a:spLocks/>
              </p:cNvSpPr>
              <p:nvPr/>
            </p:nvSpPr>
            <p:spPr bwMode="auto">
              <a:xfrm>
                <a:off x="2520" y="3981"/>
                <a:ext cx="76" cy="9"/>
              </a:xfrm>
              <a:custGeom>
                <a:avLst/>
                <a:gdLst>
                  <a:gd name="T0" fmla="*/ 0 w 26"/>
                  <a:gd name="T1" fmla="*/ 0 h 3"/>
                  <a:gd name="T2" fmla="*/ 11312 w 26"/>
                  <a:gd name="T3" fmla="*/ 0 h 3"/>
                  <a:gd name="T4" fmla="*/ 33066 w 26"/>
                  <a:gd name="T5" fmla="*/ 6561 h 3"/>
                  <a:gd name="T6" fmla="*/ 58692 w 26"/>
                  <a:gd name="T7" fmla="*/ 13122 h 3"/>
                  <a:gd name="T8" fmla="*/ 47377 w 26"/>
                  <a:gd name="T9" fmla="*/ 6561 h 3"/>
                  <a:gd name="T10" fmla="*/ 47377 w 26"/>
                  <a:gd name="T11" fmla="*/ 0 h 3"/>
                  <a:gd name="T12" fmla="*/ 63589 w 26"/>
                  <a:gd name="T13" fmla="*/ 6561 h 3"/>
                  <a:gd name="T14" fmla="*/ 74901 w 26"/>
                  <a:gd name="T15" fmla="*/ 13122 h 3"/>
                  <a:gd name="T16" fmla="*/ 106070 w 26"/>
                  <a:gd name="T17" fmla="*/ 13122 h 3"/>
                  <a:gd name="T18" fmla="*/ 122278 w 26"/>
                  <a:gd name="T19" fmla="*/ 19683 h 3"/>
                  <a:gd name="T20" fmla="*/ 132950 w 26"/>
                  <a:gd name="T21" fmla="*/ 19683 h 3"/>
                  <a:gd name="T22" fmla="*/ 138487 w 26"/>
                  <a:gd name="T23" fmla="*/ 19683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"/>
                  <a:gd name="T37" fmla="*/ 0 h 3"/>
                  <a:gd name="T38" fmla="*/ 26 w 26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" h="3">
                    <a:moveTo>
                      <a:pt x="0" y="0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2" y="1"/>
                    </a:lnTo>
                    <a:lnTo>
                      <a:pt x="14" y="2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3"/>
                    </a:lnTo>
                    <a:lnTo>
                      <a:pt x="26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61" name="Freeform 1201"/>
              <p:cNvSpPr>
                <a:spLocks/>
              </p:cNvSpPr>
              <p:nvPr/>
            </p:nvSpPr>
            <p:spPr bwMode="auto">
              <a:xfrm>
                <a:off x="2514" y="3981"/>
                <a:ext cx="32" cy="12"/>
              </a:xfrm>
              <a:custGeom>
                <a:avLst/>
                <a:gdLst>
                  <a:gd name="T0" fmla="*/ 56431 w 11"/>
                  <a:gd name="T1" fmla="*/ 26244 h 4"/>
                  <a:gd name="T2" fmla="*/ 40596 w 11"/>
                  <a:gd name="T3" fmla="*/ 26244 h 4"/>
                  <a:gd name="T4" fmla="*/ 29789 w 11"/>
                  <a:gd name="T5" fmla="*/ 26244 h 4"/>
                  <a:gd name="T6" fmla="*/ 26641 w 11"/>
                  <a:gd name="T7" fmla="*/ 19683 h 4"/>
                  <a:gd name="T8" fmla="*/ 21268 w 11"/>
                  <a:gd name="T9" fmla="*/ 19683 h 4"/>
                  <a:gd name="T10" fmla="*/ 15834 w 11"/>
                  <a:gd name="T11" fmla="*/ 19683 h 4"/>
                  <a:gd name="T12" fmla="*/ 26641 w 11"/>
                  <a:gd name="T13" fmla="*/ 19683 h 4"/>
                  <a:gd name="T14" fmla="*/ 10240 w 11"/>
                  <a:gd name="T15" fmla="*/ 13122 h 4"/>
                  <a:gd name="T16" fmla="*/ 29789 w 11"/>
                  <a:gd name="T17" fmla="*/ 19683 h 4"/>
                  <a:gd name="T18" fmla="*/ 26641 w 11"/>
                  <a:gd name="T19" fmla="*/ 13122 h 4"/>
                  <a:gd name="T20" fmla="*/ 0 w 11"/>
                  <a:gd name="T21" fmla="*/ 0 h 4"/>
                  <a:gd name="T22" fmla="*/ 5443 w 11"/>
                  <a:gd name="T23" fmla="*/ 0 h 4"/>
                  <a:gd name="T24" fmla="*/ 21268 w 11"/>
                  <a:gd name="T25" fmla="*/ 6561 h 4"/>
                  <a:gd name="T26" fmla="*/ 15834 w 11"/>
                  <a:gd name="T27" fmla="*/ 0 h 4"/>
                  <a:gd name="T28" fmla="*/ 10240 w 11"/>
                  <a:gd name="T29" fmla="*/ 0 h 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"/>
                  <a:gd name="T46" fmla="*/ 0 h 4"/>
                  <a:gd name="T47" fmla="*/ 11 w 11"/>
                  <a:gd name="T48" fmla="*/ 4 h 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" h="4">
                    <a:moveTo>
                      <a:pt x="11" y="4"/>
                    </a:moveTo>
                    <a:lnTo>
                      <a:pt x="8" y="4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2" y="2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62" name="Freeform 1202"/>
              <p:cNvSpPr>
                <a:spLocks/>
              </p:cNvSpPr>
              <p:nvPr/>
            </p:nvSpPr>
            <p:spPr bwMode="auto">
              <a:xfrm>
                <a:off x="2511" y="3990"/>
                <a:ext cx="15" cy="3"/>
              </a:xfrm>
              <a:custGeom>
                <a:avLst/>
                <a:gdLst>
                  <a:gd name="T0" fmla="*/ 0 w 5"/>
                  <a:gd name="T1" fmla="*/ 0 h 1"/>
                  <a:gd name="T2" fmla="*/ 19683 w 5"/>
                  <a:gd name="T3" fmla="*/ 6561 h 1"/>
                  <a:gd name="T4" fmla="*/ 32805 w 5"/>
                  <a:gd name="T5" fmla="*/ 6561 h 1"/>
                  <a:gd name="T6" fmla="*/ 0 w 5"/>
                  <a:gd name="T7" fmla="*/ 0 h 1"/>
                  <a:gd name="T8" fmla="*/ 0 w 5"/>
                  <a:gd name="T9" fmla="*/ 0 h 1"/>
                  <a:gd name="T10" fmla="*/ 0 w 5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"/>
                  <a:gd name="T20" fmla="*/ 5 w 5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63" name="Freeform 1203"/>
              <p:cNvSpPr>
                <a:spLocks/>
              </p:cNvSpPr>
              <p:nvPr/>
            </p:nvSpPr>
            <p:spPr bwMode="auto">
              <a:xfrm>
                <a:off x="2534" y="3993"/>
                <a:ext cx="24" cy="6"/>
              </a:xfrm>
              <a:custGeom>
                <a:avLst/>
                <a:gdLst>
                  <a:gd name="T0" fmla="*/ 0 w 8"/>
                  <a:gd name="T1" fmla="*/ 6561 h 2"/>
                  <a:gd name="T2" fmla="*/ 13122 w 8"/>
                  <a:gd name="T3" fmla="*/ 6561 h 2"/>
                  <a:gd name="T4" fmla="*/ 26244 w 8"/>
                  <a:gd name="T5" fmla="*/ 13122 h 2"/>
                  <a:gd name="T6" fmla="*/ 52488 w 8"/>
                  <a:gd name="T7" fmla="*/ 13122 h 2"/>
                  <a:gd name="T8" fmla="*/ 26244 w 8"/>
                  <a:gd name="T9" fmla="*/ 13122 h 2"/>
                  <a:gd name="T10" fmla="*/ 19683 w 8"/>
                  <a:gd name="T11" fmla="*/ 6561 h 2"/>
                  <a:gd name="T12" fmla="*/ 19683 w 8"/>
                  <a:gd name="T13" fmla="*/ 6561 h 2"/>
                  <a:gd name="T14" fmla="*/ 19683 w 8"/>
                  <a:gd name="T15" fmla="*/ 0 h 2"/>
                  <a:gd name="T16" fmla="*/ 26244 w 8"/>
                  <a:gd name="T17" fmla="*/ 0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2"/>
                  <a:gd name="T29" fmla="*/ 8 w 8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2">
                    <a:moveTo>
                      <a:pt x="0" y="1"/>
                    </a:moveTo>
                    <a:lnTo>
                      <a:pt x="2" y="1"/>
                    </a:lnTo>
                    <a:lnTo>
                      <a:pt x="4" y="2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64" name="Freeform 1204"/>
              <p:cNvSpPr>
                <a:spLocks/>
              </p:cNvSpPr>
              <p:nvPr/>
            </p:nvSpPr>
            <p:spPr bwMode="auto">
              <a:xfrm>
                <a:off x="3379" y="3688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65" name="Freeform 1205"/>
              <p:cNvSpPr>
                <a:spLocks/>
              </p:cNvSpPr>
              <p:nvPr/>
            </p:nvSpPr>
            <p:spPr bwMode="auto">
              <a:xfrm>
                <a:off x="3387" y="3685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66" name="Freeform 1206"/>
              <p:cNvSpPr>
                <a:spLocks/>
              </p:cNvSpPr>
              <p:nvPr/>
            </p:nvSpPr>
            <p:spPr bwMode="auto">
              <a:xfrm>
                <a:off x="3100" y="3712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67" name="Freeform 1207"/>
              <p:cNvSpPr>
                <a:spLocks/>
              </p:cNvSpPr>
              <p:nvPr/>
            </p:nvSpPr>
            <p:spPr bwMode="auto">
              <a:xfrm>
                <a:off x="3097" y="3961"/>
                <a:ext cx="6" cy="3"/>
              </a:xfrm>
              <a:custGeom>
                <a:avLst/>
                <a:gdLst>
                  <a:gd name="T0" fmla="*/ 0 w 2"/>
                  <a:gd name="T1" fmla="*/ 6561 h 1"/>
                  <a:gd name="T2" fmla="*/ 13122 w 2"/>
                  <a:gd name="T3" fmla="*/ 0 h 1"/>
                  <a:gd name="T4" fmla="*/ 0 w 2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68" name="Freeform 1208"/>
              <p:cNvSpPr>
                <a:spLocks/>
              </p:cNvSpPr>
              <p:nvPr/>
            </p:nvSpPr>
            <p:spPr bwMode="auto">
              <a:xfrm>
                <a:off x="3083" y="39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69" name="Line 1209"/>
              <p:cNvSpPr>
                <a:spLocks noChangeShapeType="1"/>
              </p:cNvSpPr>
              <p:nvPr/>
            </p:nvSpPr>
            <p:spPr bwMode="auto">
              <a:xfrm>
                <a:off x="2458" y="38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70" name="Freeform 1210"/>
              <p:cNvSpPr>
                <a:spLocks/>
              </p:cNvSpPr>
              <p:nvPr/>
            </p:nvSpPr>
            <p:spPr bwMode="auto">
              <a:xfrm>
                <a:off x="3106" y="3949"/>
                <a:ext cx="170" cy="15"/>
              </a:xfrm>
              <a:custGeom>
                <a:avLst/>
                <a:gdLst>
                  <a:gd name="T0" fmla="*/ 0 w 58"/>
                  <a:gd name="T1" fmla="*/ 32805 h 5"/>
                  <a:gd name="T2" fmla="*/ 11434 w 58"/>
                  <a:gd name="T3" fmla="*/ 32805 h 5"/>
                  <a:gd name="T4" fmla="*/ 22285 w 58"/>
                  <a:gd name="T5" fmla="*/ 26244 h 5"/>
                  <a:gd name="T6" fmla="*/ 22285 w 58"/>
                  <a:gd name="T7" fmla="*/ 19683 h 5"/>
                  <a:gd name="T8" fmla="*/ 42353 w 58"/>
                  <a:gd name="T9" fmla="*/ 13122 h 5"/>
                  <a:gd name="T10" fmla="*/ 81785 w 58"/>
                  <a:gd name="T11" fmla="*/ 0 h 5"/>
                  <a:gd name="T12" fmla="*/ 124138 w 58"/>
                  <a:gd name="T13" fmla="*/ 0 h 5"/>
                  <a:gd name="T14" fmla="*/ 147103 w 58"/>
                  <a:gd name="T15" fmla="*/ 0 h 5"/>
                  <a:gd name="T16" fmla="*/ 152112 w 58"/>
                  <a:gd name="T17" fmla="*/ 0 h 5"/>
                  <a:gd name="T18" fmla="*/ 152112 w 58"/>
                  <a:gd name="T19" fmla="*/ 13122 h 5"/>
                  <a:gd name="T20" fmla="*/ 135642 w 58"/>
                  <a:gd name="T21" fmla="*/ 13122 h 5"/>
                  <a:gd name="T22" fmla="*/ 152112 w 58"/>
                  <a:gd name="T23" fmla="*/ 13122 h 5"/>
                  <a:gd name="T24" fmla="*/ 163546 w 58"/>
                  <a:gd name="T25" fmla="*/ 13122 h 5"/>
                  <a:gd name="T26" fmla="*/ 163546 w 58"/>
                  <a:gd name="T27" fmla="*/ 13122 h 5"/>
                  <a:gd name="T28" fmla="*/ 180015 w 58"/>
                  <a:gd name="T29" fmla="*/ 13122 h 5"/>
                  <a:gd name="T30" fmla="*/ 197291 w 58"/>
                  <a:gd name="T31" fmla="*/ 13122 h 5"/>
                  <a:gd name="T32" fmla="*/ 200969 w 58"/>
                  <a:gd name="T33" fmla="*/ 13122 h 5"/>
                  <a:gd name="T34" fmla="*/ 217430 w 58"/>
                  <a:gd name="T35" fmla="*/ 13122 h 5"/>
                  <a:gd name="T36" fmla="*/ 245333 w 58"/>
                  <a:gd name="T37" fmla="*/ 13122 h 5"/>
                  <a:gd name="T38" fmla="*/ 273237 w 58"/>
                  <a:gd name="T39" fmla="*/ 6561 h 5"/>
                  <a:gd name="T40" fmla="*/ 299197 w 58"/>
                  <a:gd name="T41" fmla="*/ 0 h 5"/>
                  <a:gd name="T42" fmla="*/ 315813 w 58"/>
                  <a:gd name="T43" fmla="*/ 0 h 5"/>
                  <a:gd name="T44" fmla="*/ 299197 w 58"/>
                  <a:gd name="T45" fmla="*/ 6561 h 5"/>
                  <a:gd name="T46" fmla="*/ 299197 w 58"/>
                  <a:gd name="T47" fmla="*/ 13122 h 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"/>
                  <a:gd name="T73" fmla="*/ 0 h 5"/>
                  <a:gd name="T74" fmla="*/ 58 w 58"/>
                  <a:gd name="T75" fmla="*/ 5 h 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" h="5">
                    <a:moveTo>
                      <a:pt x="0" y="5"/>
                    </a:moveTo>
                    <a:lnTo>
                      <a:pt x="2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2"/>
                    </a:lnTo>
                    <a:lnTo>
                      <a:pt x="25" y="2"/>
                    </a:lnTo>
                    <a:lnTo>
                      <a:pt x="28" y="2"/>
                    </a:lnTo>
                    <a:lnTo>
                      <a:pt x="30" y="2"/>
                    </a:lnTo>
                    <a:lnTo>
                      <a:pt x="33" y="2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40" y="2"/>
                    </a:lnTo>
                    <a:lnTo>
                      <a:pt x="45" y="2"/>
                    </a:lnTo>
                    <a:lnTo>
                      <a:pt x="50" y="1"/>
                    </a:lnTo>
                    <a:lnTo>
                      <a:pt x="55" y="0"/>
                    </a:lnTo>
                    <a:lnTo>
                      <a:pt x="58" y="0"/>
                    </a:lnTo>
                    <a:lnTo>
                      <a:pt x="55" y="1"/>
                    </a:lnTo>
                    <a:lnTo>
                      <a:pt x="55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71" name="Freeform 1211"/>
              <p:cNvSpPr>
                <a:spLocks/>
              </p:cNvSpPr>
              <p:nvPr/>
            </p:nvSpPr>
            <p:spPr bwMode="auto">
              <a:xfrm>
                <a:off x="3001" y="3961"/>
                <a:ext cx="105" cy="17"/>
              </a:xfrm>
              <a:custGeom>
                <a:avLst/>
                <a:gdLst>
                  <a:gd name="T0" fmla="*/ 0 w 36"/>
                  <a:gd name="T1" fmla="*/ 24814 h 6"/>
                  <a:gd name="T2" fmla="*/ 26994 w 36"/>
                  <a:gd name="T3" fmla="*/ 20632 h 6"/>
                  <a:gd name="T4" fmla="*/ 46821 w 36"/>
                  <a:gd name="T5" fmla="*/ 20632 h 6"/>
                  <a:gd name="T6" fmla="*/ 78732 w 36"/>
                  <a:gd name="T7" fmla="*/ 16040 h 6"/>
                  <a:gd name="T8" fmla="*/ 98554 w 36"/>
                  <a:gd name="T9" fmla="*/ 13535 h 6"/>
                  <a:gd name="T10" fmla="*/ 115057 w 36"/>
                  <a:gd name="T11" fmla="*/ 13535 h 6"/>
                  <a:gd name="T12" fmla="*/ 125545 w 36"/>
                  <a:gd name="T13" fmla="*/ 8758 h 6"/>
                  <a:gd name="T14" fmla="*/ 147137 w 36"/>
                  <a:gd name="T15" fmla="*/ 8758 h 6"/>
                  <a:gd name="T16" fmla="*/ 147137 w 36"/>
                  <a:gd name="T17" fmla="*/ 8758 h 6"/>
                  <a:gd name="T18" fmla="*/ 172445 w 36"/>
                  <a:gd name="T19" fmla="*/ 8758 h 6"/>
                  <a:gd name="T20" fmla="*/ 172445 w 36"/>
                  <a:gd name="T21" fmla="*/ 4777 h 6"/>
                  <a:gd name="T22" fmla="*/ 188300 w 36"/>
                  <a:gd name="T23" fmla="*/ 0 h 6"/>
                  <a:gd name="T24" fmla="*/ 182787 w 36"/>
                  <a:gd name="T25" fmla="*/ 4777 h 6"/>
                  <a:gd name="T26" fmla="*/ 188300 w 36"/>
                  <a:gd name="T27" fmla="*/ 4777 h 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6"/>
                  <a:gd name="T43" fmla="*/ 0 h 6"/>
                  <a:gd name="T44" fmla="*/ 36 w 36"/>
                  <a:gd name="T45" fmla="*/ 6 h 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6" h="6">
                    <a:moveTo>
                      <a:pt x="0" y="6"/>
                    </a:moveTo>
                    <a:lnTo>
                      <a:pt x="5" y="5"/>
                    </a:lnTo>
                    <a:lnTo>
                      <a:pt x="9" y="5"/>
                    </a:lnTo>
                    <a:lnTo>
                      <a:pt x="15" y="4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4" y="2"/>
                    </a:lnTo>
                    <a:lnTo>
                      <a:pt x="28" y="2"/>
                    </a:lnTo>
                    <a:lnTo>
                      <a:pt x="33" y="2"/>
                    </a:lnTo>
                    <a:lnTo>
                      <a:pt x="33" y="1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36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72" name="Freeform 1212"/>
              <p:cNvSpPr>
                <a:spLocks/>
              </p:cNvSpPr>
              <p:nvPr/>
            </p:nvSpPr>
            <p:spPr bwMode="auto">
              <a:xfrm>
                <a:off x="2743" y="399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73" name="Freeform 1213"/>
              <p:cNvSpPr>
                <a:spLocks/>
              </p:cNvSpPr>
              <p:nvPr/>
            </p:nvSpPr>
            <p:spPr bwMode="auto">
              <a:xfrm>
                <a:off x="2570" y="398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74" name="Freeform 1214"/>
              <p:cNvSpPr>
                <a:spLocks/>
              </p:cNvSpPr>
              <p:nvPr/>
            </p:nvSpPr>
            <p:spPr bwMode="auto">
              <a:xfrm>
                <a:off x="2617" y="39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75" name="Line 1215"/>
              <p:cNvSpPr>
                <a:spLocks noChangeShapeType="1"/>
              </p:cNvSpPr>
              <p:nvPr/>
            </p:nvSpPr>
            <p:spPr bwMode="auto">
              <a:xfrm>
                <a:off x="2534" y="39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76" name="Freeform 1216"/>
              <p:cNvSpPr>
                <a:spLocks/>
              </p:cNvSpPr>
              <p:nvPr/>
            </p:nvSpPr>
            <p:spPr bwMode="auto">
              <a:xfrm>
                <a:off x="2608" y="39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77" name="Line 1217"/>
              <p:cNvSpPr>
                <a:spLocks noChangeShapeType="1"/>
              </p:cNvSpPr>
              <p:nvPr/>
            </p:nvSpPr>
            <p:spPr bwMode="auto">
              <a:xfrm>
                <a:off x="3194" y="39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78" name="Freeform 1218"/>
              <p:cNvSpPr>
                <a:spLocks/>
              </p:cNvSpPr>
              <p:nvPr/>
            </p:nvSpPr>
            <p:spPr bwMode="auto">
              <a:xfrm>
                <a:off x="3267" y="3940"/>
                <a:ext cx="71" cy="18"/>
              </a:xfrm>
              <a:custGeom>
                <a:avLst/>
                <a:gdLst>
                  <a:gd name="T0" fmla="*/ 0 w 24"/>
                  <a:gd name="T1" fmla="*/ 39366 h 6"/>
                  <a:gd name="T2" fmla="*/ 12017 w 24"/>
                  <a:gd name="T3" fmla="*/ 39366 h 6"/>
                  <a:gd name="T4" fmla="*/ 18152 w 24"/>
                  <a:gd name="T5" fmla="*/ 39366 h 6"/>
                  <a:gd name="T6" fmla="*/ 35550 w 24"/>
                  <a:gd name="T7" fmla="*/ 32805 h 6"/>
                  <a:gd name="T8" fmla="*/ 47558 w 24"/>
                  <a:gd name="T9" fmla="*/ 32805 h 6"/>
                  <a:gd name="T10" fmla="*/ 59599 w 24"/>
                  <a:gd name="T11" fmla="*/ 26244 h 6"/>
                  <a:gd name="T12" fmla="*/ 81112 w 24"/>
                  <a:gd name="T13" fmla="*/ 19683 h 6"/>
                  <a:gd name="T14" fmla="*/ 93128 w 24"/>
                  <a:gd name="T15" fmla="*/ 13122 h 6"/>
                  <a:gd name="T16" fmla="*/ 105169 w 24"/>
                  <a:gd name="T17" fmla="*/ 6561 h 6"/>
                  <a:gd name="T18" fmla="*/ 128676 w 24"/>
                  <a:gd name="T19" fmla="*/ 0 h 6"/>
                  <a:gd name="T20" fmla="*/ 140692 w 24"/>
                  <a:gd name="T21" fmla="*/ 0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6"/>
                  <a:gd name="T35" fmla="*/ 24 w 24"/>
                  <a:gd name="T36" fmla="*/ 6 h 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6">
                    <a:moveTo>
                      <a:pt x="0" y="6"/>
                    </a:moveTo>
                    <a:lnTo>
                      <a:pt x="2" y="6"/>
                    </a:lnTo>
                    <a:lnTo>
                      <a:pt x="3" y="6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10" y="4"/>
                    </a:lnTo>
                    <a:lnTo>
                      <a:pt x="14" y="3"/>
                    </a:lnTo>
                    <a:lnTo>
                      <a:pt x="16" y="2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79" name="Freeform 1219"/>
              <p:cNvSpPr>
                <a:spLocks/>
              </p:cNvSpPr>
              <p:nvPr/>
            </p:nvSpPr>
            <p:spPr bwMode="auto">
              <a:xfrm>
                <a:off x="2710" y="3990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80" name="Freeform 1220"/>
              <p:cNvSpPr>
                <a:spLocks/>
              </p:cNvSpPr>
              <p:nvPr/>
            </p:nvSpPr>
            <p:spPr bwMode="auto">
              <a:xfrm>
                <a:off x="2968" y="3978"/>
                <a:ext cx="33" cy="9"/>
              </a:xfrm>
              <a:custGeom>
                <a:avLst/>
                <a:gdLst>
                  <a:gd name="T0" fmla="*/ 0 w 11"/>
                  <a:gd name="T1" fmla="*/ 13122 h 3"/>
                  <a:gd name="T2" fmla="*/ 0 w 11"/>
                  <a:gd name="T3" fmla="*/ 19683 h 3"/>
                  <a:gd name="T4" fmla="*/ 6561 w 11"/>
                  <a:gd name="T5" fmla="*/ 19683 h 3"/>
                  <a:gd name="T6" fmla="*/ 32805 w 11"/>
                  <a:gd name="T7" fmla="*/ 13122 h 3"/>
                  <a:gd name="T8" fmla="*/ 39366 w 11"/>
                  <a:gd name="T9" fmla="*/ 13122 h 3"/>
                  <a:gd name="T10" fmla="*/ 39366 w 11"/>
                  <a:gd name="T11" fmla="*/ 6561 h 3"/>
                  <a:gd name="T12" fmla="*/ 52488 w 11"/>
                  <a:gd name="T13" fmla="*/ 6561 h 3"/>
                  <a:gd name="T14" fmla="*/ 72171 w 11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3"/>
                  <a:gd name="T26" fmla="*/ 11 w 1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81" name="Freeform 1221"/>
              <p:cNvSpPr>
                <a:spLocks/>
              </p:cNvSpPr>
              <p:nvPr/>
            </p:nvSpPr>
            <p:spPr bwMode="auto">
              <a:xfrm>
                <a:off x="2916" y="3981"/>
                <a:ext cx="52" cy="6"/>
              </a:xfrm>
              <a:custGeom>
                <a:avLst/>
                <a:gdLst>
                  <a:gd name="T0" fmla="*/ 0 w 18"/>
                  <a:gd name="T1" fmla="*/ 6561 h 2"/>
                  <a:gd name="T2" fmla="*/ 0 w 18"/>
                  <a:gd name="T3" fmla="*/ 6561 h 2"/>
                  <a:gd name="T4" fmla="*/ 15115 w 18"/>
                  <a:gd name="T5" fmla="*/ 0 h 2"/>
                  <a:gd name="T6" fmla="*/ 38457 w 18"/>
                  <a:gd name="T7" fmla="*/ 0 h 2"/>
                  <a:gd name="T8" fmla="*/ 53496 w 18"/>
                  <a:gd name="T9" fmla="*/ 6561 h 2"/>
                  <a:gd name="T10" fmla="*/ 53496 w 18"/>
                  <a:gd name="T11" fmla="*/ 6561 h 2"/>
                  <a:gd name="T12" fmla="*/ 58777 w 18"/>
                  <a:gd name="T13" fmla="*/ 13122 h 2"/>
                  <a:gd name="T14" fmla="*/ 67409 w 18"/>
                  <a:gd name="T15" fmla="*/ 6561 h 2"/>
                  <a:gd name="T16" fmla="*/ 82455 w 18"/>
                  <a:gd name="T17" fmla="*/ 6561 h 2"/>
                  <a:gd name="T18" fmla="*/ 72014 w 18"/>
                  <a:gd name="T19" fmla="*/ 13122 h 2"/>
                  <a:gd name="T20" fmla="*/ 82455 w 18"/>
                  <a:gd name="T21" fmla="*/ 13122 h 2"/>
                  <a:gd name="T22" fmla="*/ 82455 w 18"/>
                  <a:gd name="T23" fmla="*/ 13122 h 2"/>
                  <a:gd name="T24" fmla="*/ 87129 w 18"/>
                  <a:gd name="T25" fmla="*/ 6561 h 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2"/>
                  <a:gd name="T41" fmla="*/ 18 w 18"/>
                  <a:gd name="T42" fmla="*/ 2 h 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2">
                    <a:moveTo>
                      <a:pt x="0" y="1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4" y="1"/>
                    </a:lnTo>
                    <a:lnTo>
                      <a:pt x="17" y="1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8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82" name="Freeform 1222"/>
              <p:cNvSpPr>
                <a:spLocks/>
              </p:cNvSpPr>
              <p:nvPr/>
            </p:nvSpPr>
            <p:spPr bwMode="auto">
              <a:xfrm>
                <a:off x="2543" y="3981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83" name="Freeform 1223"/>
              <p:cNvSpPr>
                <a:spLocks/>
              </p:cNvSpPr>
              <p:nvPr/>
            </p:nvSpPr>
            <p:spPr bwMode="auto">
              <a:xfrm>
                <a:off x="3238" y="39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84" name="Freeform 1224"/>
              <p:cNvSpPr>
                <a:spLocks/>
              </p:cNvSpPr>
              <p:nvPr/>
            </p:nvSpPr>
            <p:spPr bwMode="auto">
              <a:xfrm>
                <a:off x="2622" y="3987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85" name="Freeform 1225"/>
              <p:cNvSpPr>
                <a:spLocks/>
              </p:cNvSpPr>
              <p:nvPr/>
            </p:nvSpPr>
            <p:spPr bwMode="auto">
              <a:xfrm>
                <a:off x="2570" y="3984"/>
                <a:ext cx="11" cy="3"/>
              </a:xfrm>
              <a:custGeom>
                <a:avLst/>
                <a:gdLst>
                  <a:gd name="T0" fmla="*/ 12870 w 4"/>
                  <a:gd name="T1" fmla="*/ 6561 h 1"/>
                  <a:gd name="T2" fmla="*/ 0 w 4"/>
                  <a:gd name="T3" fmla="*/ 0 h 1"/>
                  <a:gd name="T4" fmla="*/ 12870 w 4"/>
                  <a:gd name="T5" fmla="*/ 6561 h 1"/>
                  <a:gd name="T6" fmla="*/ 12870 w 4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4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86" name="Freeform 1226"/>
              <p:cNvSpPr>
                <a:spLocks/>
              </p:cNvSpPr>
              <p:nvPr/>
            </p:nvSpPr>
            <p:spPr bwMode="auto">
              <a:xfrm>
                <a:off x="3212" y="3955"/>
                <a:ext cx="55" cy="17"/>
              </a:xfrm>
              <a:custGeom>
                <a:avLst/>
                <a:gdLst>
                  <a:gd name="T0" fmla="*/ 93532 w 19"/>
                  <a:gd name="T1" fmla="*/ 0 h 6"/>
                  <a:gd name="T2" fmla="*/ 72959 w 19"/>
                  <a:gd name="T3" fmla="*/ 4777 h 6"/>
                  <a:gd name="T4" fmla="*/ 64666 w 19"/>
                  <a:gd name="T5" fmla="*/ 4777 h 6"/>
                  <a:gd name="T6" fmla="*/ 54702 w 19"/>
                  <a:gd name="T7" fmla="*/ 8758 h 6"/>
                  <a:gd name="T8" fmla="*/ 44101 w 19"/>
                  <a:gd name="T9" fmla="*/ 13535 h 6"/>
                  <a:gd name="T10" fmla="*/ 24159 w 19"/>
                  <a:gd name="T11" fmla="*/ 16040 h 6"/>
                  <a:gd name="T12" fmla="*/ 15235 w 19"/>
                  <a:gd name="T13" fmla="*/ 16040 h 6"/>
                  <a:gd name="T14" fmla="*/ 0 w 19"/>
                  <a:gd name="T15" fmla="*/ 24814 h 6"/>
                  <a:gd name="T16" fmla="*/ 0 w 19"/>
                  <a:gd name="T17" fmla="*/ 24814 h 6"/>
                  <a:gd name="T18" fmla="*/ 5263 w 19"/>
                  <a:gd name="T19" fmla="*/ 24814 h 6"/>
                  <a:gd name="T20" fmla="*/ 15235 w 19"/>
                  <a:gd name="T21" fmla="*/ 20632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6"/>
                  <a:gd name="T35" fmla="*/ 19 w 19"/>
                  <a:gd name="T36" fmla="*/ 6 h 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6">
                    <a:moveTo>
                      <a:pt x="19" y="0"/>
                    </a:moveTo>
                    <a:lnTo>
                      <a:pt x="15" y="1"/>
                    </a:lnTo>
                    <a:lnTo>
                      <a:pt x="13" y="1"/>
                    </a:lnTo>
                    <a:lnTo>
                      <a:pt x="11" y="2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3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87" name="Freeform 1227"/>
              <p:cNvSpPr>
                <a:spLocks/>
              </p:cNvSpPr>
              <p:nvPr/>
            </p:nvSpPr>
            <p:spPr bwMode="auto">
              <a:xfrm>
                <a:off x="3179" y="3981"/>
                <a:ext cx="6" cy="0"/>
              </a:xfrm>
              <a:custGeom>
                <a:avLst/>
                <a:gdLst>
                  <a:gd name="T0" fmla="*/ 0 w 2"/>
                  <a:gd name="T1" fmla="*/ 13122 w 2"/>
                  <a:gd name="T2" fmla="*/ 0 w 2"/>
                  <a:gd name="T3" fmla="*/ 0 60000 65536"/>
                  <a:gd name="T4" fmla="*/ 0 60000 65536"/>
                  <a:gd name="T5" fmla="*/ 0 60000 65536"/>
                  <a:gd name="T6" fmla="*/ 0 w 2"/>
                  <a:gd name="T7" fmla="*/ 2 w 2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88" name="Freeform 1228"/>
              <p:cNvSpPr>
                <a:spLocks/>
              </p:cNvSpPr>
              <p:nvPr/>
            </p:nvSpPr>
            <p:spPr bwMode="auto">
              <a:xfrm>
                <a:off x="2608" y="3984"/>
                <a:ext cx="308" cy="9"/>
              </a:xfrm>
              <a:custGeom>
                <a:avLst/>
                <a:gdLst>
                  <a:gd name="T0" fmla="*/ 0 w 105"/>
                  <a:gd name="T1" fmla="*/ 13122 h 3"/>
                  <a:gd name="T2" fmla="*/ 5626 w 105"/>
                  <a:gd name="T3" fmla="*/ 13122 h 3"/>
                  <a:gd name="T4" fmla="*/ 54035 w 105"/>
                  <a:gd name="T5" fmla="*/ 13122 h 3"/>
                  <a:gd name="T6" fmla="*/ 98839 w 105"/>
                  <a:gd name="T7" fmla="*/ 13122 h 3"/>
                  <a:gd name="T8" fmla="*/ 110094 w 105"/>
                  <a:gd name="T9" fmla="*/ 6561 h 3"/>
                  <a:gd name="T10" fmla="*/ 130513 w 105"/>
                  <a:gd name="T11" fmla="*/ 13122 h 3"/>
                  <a:gd name="T12" fmla="*/ 147928 w 105"/>
                  <a:gd name="T13" fmla="*/ 13122 h 3"/>
                  <a:gd name="T14" fmla="*/ 181544 w 105"/>
                  <a:gd name="T15" fmla="*/ 19683 h 3"/>
                  <a:gd name="T16" fmla="*/ 192430 w 105"/>
                  <a:gd name="T17" fmla="*/ 13122 h 3"/>
                  <a:gd name="T18" fmla="*/ 229962 w 105"/>
                  <a:gd name="T19" fmla="*/ 13122 h 3"/>
                  <a:gd name="T20" fmla="*/ 289928 w 105"/>
                  <a:gd name="T21" fmla="*/ 13122 h 3"/>
                  <a:gd name="T22" fmla="*/ 345960 w 105"/>
                  <a:gd name="T23" fmla="*/ 19683 h 3"/>
                  <a:gd name="T24" fmla="*/ 422382 w 105"/>
                  <a:gd name="T25" fmla="*/ 19683 h 3"/>
                  <a:gd name="T26" fmla="*/ 470791 w 105"/>
                  <a:gd name="T27" fmla="*/ 13122 h 3"/>
                  <a:gd name="T28" fmla="*/ 536392 w 105"/>
                  <a:gd name="T29" fmla="*/ 13122 h 3"/>
                  <a:gd name="T30" fmla="*/ 575268 w 105"/>
                  <a:gd name="T31" fmla="*/ 0 h 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"/>
                  <a:gd name="T50" fmla="*/ 105 w 105"/>
                  <a:gd name="T51" fmla="*/ 3 h 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">
                    <a:moveTo>
                      <a:pt x="0" y="2"/>
                    </a:moveTo>
                    <a:lnTo>
                      <a:pt x="1" y="2"/>
                    </a:lnTo>
                    <a:lnTo>
                      <a:pt x="10" y="2"/>
                    </a:lnTo>
                    <a:lnTo>
                      <a:pt x="18" y="2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7" y="2"/>
                    </a:lnTo>
                    <a:lnTo>
                      <a:pt x="33" y="3"/>
                    </a:lnTo>
                    <a:lnTo>
                      <a:pt x="35" y="2"/>
                    </a:lnTo>
                    <a:lnTo>
                      <a:pt x="42" y="2"/>
                    </a:lnTo>
                    <a:lnTo>
                      <a:pt x="53" y="2"/>
                    </a:lnTo>
                    <a:lnTo>
                      <a:pt x="63" y="3"/>
                    </a:lnTo>
                    <a:lnTo>
                      <a:pt x="77" y="3"/>
                    </a:lnTo>
                    <a:lnTo>
                      <a:pt x="86" y="2"/>
                    </a:lnTo>
                    <a:lnTo>
                      <a:pt x="98" y="2"/>
                    </a:lnTo>
                    <a:lnTo>
                      <a:pt x="105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89" name="Freeform 1229"/>
              <p:cNvSpPr>
                <a:spLocks/>
              </p:cNvSpPr>
              <p:nvPr/>
            </p:nvSpPr>
            <p:spPr bwMode="auto">
              <a:xfrm>
                <a:off x="2520" y="3981"/>
                <a:ext cx="88" cy="9"/>
              </a:xfrm>
              <a:custGeom>
                <a:avLst/>
                <a:gdLst>
                  <a:gd name="T0" fmla="*/ 0 w 30"/>
                  <a:gd name="T1" fmla="*/ 0 h 3"/>
                  <a:gd name="T2" fmla="*/ 11487 w 30"/>
                  <a:gd name="T3" fmla="*/ 0 h 3"/>
                  <a:gd name="T4" fmla="*/ 33695 w 30"/>
                  <a:gd name="T5" fmla="*/ 6561 h 3"/>
                  <a:gd name="T6" fmla="*/ 59972 w 30"/>
                  <a:gd name="T7" fmla="*/ 13122 h 3"/>
                  <a:gd name="T8" fmla="*/ 48409 w 30"/>
                  <a:gd name="T9" fmla="*/ 6561 h 3"/>
                  <a:gd name="T10" fmla="*/ 48409 w 30"/>
                  <a:gd name="T11" fmla="*/ 0 h 3"/>
                  <a:gd name="T12" fmla="*/ 65601 w 30"/>
                  <a:gd name="T13" fmla="*/ 6561 h 3"/>
                  <a:gd name="T14" fmla="*/ 76475 w 30"/>
                  <a:gd name="T15" fmla="*/ 13122 h 3"/>
                  <a:gd name="T16" fmla="*/ 110094 w 30"/>
                  <a:gd name="T17" fmla="*/ 13122 h 3"/>
                  <a:gd name="T18" fmla="*/ 125497 w 30"/>
                  <a:gd name="T19" fmla="*/ 19683 h 3"/>
                  <a:gd name="T20" fmla="*/ 136371 w 30"/>
                  <a:gd name="T21" fmla="*/ 19683 h 3"/>
                  <a:gd name="T22" fmla="*/ 153554 w 30"/>
                  <a:gd name="T23" fmla="*/ 19683 h 3"/>
                  <a:gd name="T24" fmla="*/ 164440 w 30"/>
                  <a:gd name="T25" fmla="*/ 19683 h 3"/>
                  <a:gd name="T26" fmla="*/ 164440 w 30"/>
                  <a:gd name="T27" fmla="*/ 19683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"/>
                  <a:gd name="T43" fmla="*/ 0 h 3"/>
                  <a:gd name="T44" fmla="*/ 30 w 30"/>
                  <a:gd name="T45" fmla="*/ 3 h 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" h="3">
                    <a:moveTo>
                      <a:pt x="0" y="0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2" y="1"/>
                    </a:lnTo>
                    <a:lnTo>
                      <a:pt x="14" y="2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30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1431"/>
            <p:cNvGrpSpPr>
              <a:grpSpLocks/>
            </p:cNvGrpSpPr>
            <p:nvPr/>
          </p:nvGrpSpPr>
          <p:grpSpPr bwMode="auto">
            <a:xfrm>
              <a:off x="2309" y="899"/>
              <a:ext cx="1641" cy="3082"/>
              <a:chOff x="2309" y="899"/>
              <a:chExt cx="1641" cy="3082"/>
            </a:xfrm>
          </p:grpSpPr>
          <p:sp>
            <p:nvSpPr>
              <p:cNvPr id="55390" name="Freeform 1231"/>
              <p:cNvSpPr>
                <a:spLocks/>
              </p:cNvSpPr>
              <p:nvPr/>
            </p:nvSpPr>
            <p:spPr bwMode="auto">
              <a:xfrm>
                <a:off x="3176" y="3958"/>
                <a:ext cx="91" cy="23"/>
              </a:xfrm>
              <a:custGeom>
                <a:avLst/>
                <a:gdLst>
                  <a:gd name="T0" fmla="*/ 82637 w 31"/>
                  <a:gd name="T1" fmla="*/ 19274 h 8"/>
                  <a:gd name="T2" fmla="*/ 76692 w 31"/>
                  <a:gd name="T3" fmla="*/ 22623 h 8"/>
                  <a:gd name="T4" fmla="*/ 54512 w 31"/>
                  <a:gd name="T5" fmla="*/ 22623 h 8"/>
                  <a:gd name="T6" fmla="*/ 22439 w 31"/>
                  <a:gd name="T7" fmla="*/ 32177 h 8"/>
                  <a:gd name="T8" fmla="*/ 16571 w 31"/>
                  <a:gd name="T9" fmla="*/ 37312 h 8"/>
                  <a:gd name="T10" fmla="*/ 0 w 31"/>
                  <a:gd name="T11" fmla="*/ 37312 h 8"/>
                  <a:gd name="T12" fmla="*/ 28151 w 31"/>
                  <a:gd name="T13" fmla="*/ 37312 h 8"/>
                  <a:gd name="T14" fmla="*/ 54512 w 31"/>
                  <a:gd name="T15" fmla="*/ 27657 h 8"/>
                  <a:gd name="T16" fmla="*/ 71737 w 31"/>
                  <a:gd name="T17" fmla="*/ 22623 h 8"/>
                  <a:gd name="T18" fmla="*/ 88282 w 31"/>
                  <a:gd name="T19" fmla="*/ 22623 h 8"/>
                  <a:gd name="T20" fmla="*/ 104853 w 31"/>
                  <a:gd name="T21" fmla="*/ 14754 h 8"/>
                  <a:gd name="T22" fmla="*/ 127946 w 31"/>
                  <a:gd name="T23" fmla="*/ 14754 h 8"/>
                  <a:gd name="T24" fmla="*/ 142794 w 31"/>
                  <a:gd name="T25" fmla="*/ 9620 h 8"/>
                  <a:gd name="T26" fmla="*/ 165001 w 31"/>
                  <a:gd name="T27" fmla="*/ 0 h 8"/>
                  <a:gd name="T28" fmla="*/ 170869 w 31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"/>
                  <a:gd name="T46" fmla="*/ 0 h 8"/>
                  <a:gd name="T47" fmla="*/ 31 w 31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" h="8">
                    <a:moveTo>
                      <a:pt x="15" y="4"/>
                    </a:moveTo>
                    <a:lnTo>
                      <a:pt x="14" y="5"/>
                    </a:lnTo>
                    <a:lnTo>
                      <a:pt x="10" y="5"/>
                    </a:lnTo>
                    <a:lnTo>
                      <a:pt x="4" y="7"/>
                    </a:lnTo>
                    <a:lnTo>
                      <a:pt x="3" y="8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6"/>
                    </a:lnTo>
                    <a:lnTo>
                      <a:pt x="13" y="5"/>
                    </a:lnTo>
                    <a:lnTo>
                      <a:pt x="16" y="5"/>
                    </a:lnTo>
                    <a:lnTo>
                      <a:pt x="19" y="3"/>
                    </a:lnTo>
                    <a:lnTo>
                      <a:pt x="23" y="3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91" name="Freeform 1232"/>
              <p:cNvSpPr>
                <a:spLocks/>
              </p:cNvSpPr>
              <p:nvPr/>
            </p:nvSpPr>
            <p:spPr bwMode="auto">
              <a:xfrm>
                <a:off x="3452" y="38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92" name="Freeform 1233"/>
              <p:cNvSpPr>
                <a:spLocks/>
              </p:cNvSpPr>
              <p:nvPr/>
            </p:nvSpPr>
            <p:spPr bwMode="auto">
              <a:xfrm>
                <a:off x="3396" y="392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93" name="Line 1234"/>
              <p:cNvSpPr>
                <a:spLocks noChangeShapeType="1"/>
              </p:cNvSpPr>
              <p:nvPr/>
            </p:nvSpPr>
            <p:spPr bwMode="auto">
              <a:xfrm>
                <a:off x="3402" y="39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94" name="Freeform 1235"/>
              <p:cNvSpPr>
                <a:spLocks/>
              </p:cNvSpPr>
              <p:nvPr/>
            </p:nvSpPr>
            <p:spPr bwMode="auto">
              <a:xfrm>
                <a:off x="3405" y="3917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95" name="Line 1236"/>
              <p:cNvSpPr>
                <a:spLocks noChangeShapeType="1"/>
              </p:cNvSpPr>
              <p:nvPr/>
            </p:nvSpPr>
            <p:spPr bwMode="auto">
              <a:xfrm flipV="1">
                <a:off x="3423" y="3908"/>
                <a:ext cx="8" cy="3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96" name="Freeform 1237"/>
              <p:cNvSpPr>
                <a:spLocks/>
              </p:cNvSpPr>
              <p:nvPr/>
            </p:nvSpPr>
            <p:spPr bwMode="auto">
              <a:xfrm>
                <a:off x="3358" y="3908"/>
                <a:ext cx="73" cy="23"/>
              </a:xfrm>
              <a:custGeom>
                <a:avLst/>
                <a:gdLst>
                  <a:gd name="T0" fmla="*/ 0 w 25"/>
                  <a:gd name="T1" fmla="*/ 37312 h 8"/>
                  <a:gd name="T2" fmla="*/ 5525 w 25"/>
                  <a:gd name="T3" fmla="*/ 37312 h 8"/>
                  <a:gd name="T4" fmla="*/ 16133 w 25"/>
                  <a:gd name="T5" fmla="*/ 32177 h 8"/>
                  <a:gd name="T6" fmla="*/ 21658 w 25"/>
                  <a:gd name="T7" fmla="*/ 32177 h 8"/>
                  <a:gd name="T8" fmla="*/ 47108 w 25"/>
                  <a:gd name="T9" fmla="*/ 27657 h 8"/>
                  <a:gd name="T10" fmla="*/ 63241 w 25"/>
                  <a:gd name="T11" fmla="*/ 22623 h 8"/>
                  <a:gd name="T12" fmla="*/ 84922 w 25"/>
                  <a:gd name="T13" fmla="*/ 14754 h 8"/>
                  <a:gd name="T14" fmla="*/ 104697 w 25"/>
                  <a:gd name="T15" fmla="*/ 9620 h 8"/>
                  <a:gd name="T16" fmla="*/ 121399 w 25"/>
                  <a:gd name="T17" fmla="*/ 5132 h 8"/>
                  <a:gd name="T18" fmla="*/ 132031 w 25"/>
                  <a:gd name="T19" fmla="*/ 0 h 8"/>
                  <a:gd name="T20" fmla="*/ 115874 w 25"/>
                  <a:gd name="T21" fmla="*/ 5132 h 8"/>
                  <a:gd name="T22" fmla="*/ 104697 w 25"/>
                  <a:gd name="T23" fmla="*/ 9620 h 8"/>
                  <a:gd name="T24" fmla="*/ 115874 w 25"/>
                  <a:gd name="T25" fmla="*/ 5132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8"/>
                  <a:gd name="T41" fmla="*/ 25 w 25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8">
                    <a:moveTo>
                      <a:pt x="0" y="8"/>
                    </a:moveTo>
                    <a:lnTo>
                      <a:pt x="1" y="8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9" y="6"/>
                    </a:lnTo>
                    <a:lnTo>
                      <a:pt x="12" y="5"/>
                    </a:lnTo>
                    <a:lnTo>
                      <a:pt x="16" y="3"/>
                    </a:lnTo>
                    <a:lnTo>
                      <a:pt x="20" y="2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2" y="1"/>
                    </a:lnTo>
                    <a:lnTo>
                      <a:pt x="20" y="2"/>
                    </a:lnTo>
                    <a:lnTo>
                      <a:pt x="2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97" name="Freeform 1238"/>
              <p:cNvSpPr>
                <a:spLocks/>
              </p:cNvSpPr>
              <p:nvPr/>
            </p:nvSpPr>
            <p:spPr bwMode="auto">
              <a:xfrm>
                <a:off x="3267" y="3931"/>
                <a:ext cx="91" cy="27"/>
              </a:xfrm>
              <a:custGeom>
                <a:avLst/>
                <a:gdLst>
                  <a:gd name="T0" fmla="*/ 0 w 31"/>
                  <a:gd name="T1" fmla="*/ 59049 h 9"/>
                  <a:gd name="T2" fmla="*/ 11580 w 31"/>
                  <a:gd name="T3" fmla="*/ 59049 h 9"/>
                  <a:gd name="T4" fmla="*/ 28151 w 31"/>
                  <a:gd name="T5" fmla="*/ 52488 h 9"/>
                  <a:gd name="T6" fmla="*/ 39664 w 31"/>
                  <a:gd name="T7" fmla="*/ 52488 h 9"/>
                  <a:gd name="T8" fmla="*/ 48644 w 31"/>
                  <a:gd name="T9" fmla="*/ 45927 h 9"/>
                  <a:gd name="T10" fmla="*/ 65869 w 31"/>
                  <a:gd name="T11" fmla="*/ 39366 h 9"/>
                  <a:gd name="T12" fmla="*/ 82637 w 31"/>
                  <a:gd name="T13" fmla="*/ 32805 h 9"/>
                  <a:gd name="T14" fmla="*/ 94150 w 31"/>
                  <a:gd name="T15" fmla="*/ 32805 h 9"/>
                  <a:gd name="T16" fmla="*/ 110721 w 31"/>
                  <a:gd name="T17" fmla="*/ 26244 h 9"/>
                  <a:gd name="T18" fmla="*/ 136846 w 31"/>
                  <a:gd name="T19" fmla="*/ 13122 h 9"/>
                  <a:gd name="T20" fmla="*/ 160019 w 31"/>
                  <a:gd name="T21" fmla="*/ 6561 h 9"/>
                  <a:gd name="T22" fmla="*/ 170869 w 31"/>
                  <a:gd name="T23" fmla="*/ 0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1"/>
                  <a:gd name="T37" fmla="*/ 0 h 9"/>
                  <a:gd name="T38" fmla="*/ 31 w 31"/>
                  <a:gd name="T39" fmla="*/ 9 h 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1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9" y="7"/>
                    </a:lnTo>
                    <a:lnTo>
                      <a:pt x="12" y="6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20" y="4"/>
                    </a:lnTo>
                    <a:lnTo>
                      <a:pt x="25" y="2"/>
                    </a:lnTo>
                    <a:lnTo>
                      <a:pt x="29" y="1"/>
                    </a:lnTo>
                    <a:lnTo>
                      <a:pt x="3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98" name="Freeform 1239"/>
              <p:cNvSpPr>
                <a:spLocks/>
              </p:cNvSpPr>
              <p:nvPr/>
            </p:nvSpPr>
            <p:spPr bwMode="auto">
              <a:xfrm>
                <a:off x="3851" y="1397"/>
                <a:ext cx="99" cy="71"/>
              </a:xfrm>
              <a:custGeom>
                <a:avLst/>
                <a:gdLst>
                  <a:gd name="T0" fmla="*/ 21358 w 34"/>
                  <a:gd name="T1" fmla="*/ 128676 h 24"/>
                  <a:gd name="T2" fmla="*/ 10488 w 34"/>
                  <a:gd name="T3" fmla="*/ 122543 h 24"/>
                  <a:gd name="T4" fmla="*/ 21358 w 34"/>
                  <a:gd name="T5" fmla="*/ 122543 h 24"/>
                  <a:gd name="T6" fmla="*/ 30539 w 34"/>
                  <a:gd name="T7" fmla="*/ 128676 h 24"/>
                  <a:gd name="T8" fmla="*/ 40832 w 34"/>
                  <a:gd name="T9" fmla="*/ 128676 h 24"/>
                  <a:gd name="T10" fmla="*/ 40832 w 34"/>
                  <a:gd name="T11" fmla="*/ 122543 h 24"/>
                  <a:gd name="T12" fmla="*/ 35381 w 34"/>
                  <a:gd name="T13" fmla="*/ 111278 h 24"/>
                  <a:gd name="T14" fmla="*/ 30539 w 34"/>
                  <a:gd name="T15" fmla="*/ 99261 h 24"/>
                  <a:gd name="T16" fmla="*/ 30539 w 34"/>
                  <a:gd name="T17" fmla="*/ 93128 h 24"/>
                  <a:gd name="T18" fmla="*/ 35381 w 34"/>
                  <a:gd name="T19" fmla="*/ 87256 h 24"/>
                  <a:gd name="T20" fmla="*/ 30539 w 34"/>
                  <a:gd name="T21" fmla="*/ 74976 h 24"/>
                  <a:gd name="T22" fmla="*/ 26809 w 34"/>
                  <a:gd name="T23" fmla="*/ 71843 h 24"/>
                  <a:gd name="T24" fmla="*/ 21358 w 34"/>
                  <a:gd name="T25" fmla="*/ 53700 h 24"/>
                  <a:gd name="T26" fmla="*/ 10488 w 34"/>
                  <a:gd name="T27" fmla="*/ 41423 h 24"/>
                  <a:gd name="T28" fmla="*/ 5451 w 34"/>
                  <a:gd name="T29" fmla="*/ 35550 h 24"/>
                  <a:gd name="T30" fmla="*/ 0 w 34"/>
                  <a:gd name="T31" fmla="*/ 29495 h 24"/>
                  <a:gd name="T32" fmla="*/ 0 w 34"/>
                  <a:gd name="T33" fmla="*/ 24285 h 24"/>
                  <a:gd name="T34" fmla="*/ 5451 w 34"/>
                  <a:gd name="T35" fmla="*/ 18152 h 24"/>
                  <a:gd name="T36" fmla="*/ 5451 w 34"/>
                  <a:gd name="T37" fmla="*/ 12017 h 24"/>
                  <a:gd name="T38" fmla="*/ 10488 w 34"/>
                  <a:gd name="T39" fmla="*/ 6136 h 24"/>
                  <a:gd name="T40" fmla="*/ 15872 w 34"/>
                  <a:gd name="T41" fmla="*/ 0 h 24"/>
                  <a:gd name="T42" fmla="*/ 26809 w 34"/>
                  <a:gd name="T43" fmla="*/ 0 h 24"/>
                  <a:gd name="T44" fmla="*/ 35381 w 34"/>
                  <a:gd name="T45" fmla="*/ 0 h 24"/>
                  <a:gd name="T46" fmla="*/ 40832 w 34"/>
                  <a:gd name="T47" fmla="*/ 0 h 24"/>
                  <a:gd name="T48" fmla="*/ 40832 w 34"/>
                  <a:gd name="T49" fmla="*/ 6136 h 24"/>
                  <a:gd name="T50" fmla="*/ 51253 w 34"/>
                  <a:gd name="T51" fmla="*/ 6136 h 24"/>
                  <a:gd name="T52" fmla="*/ 56704 w 34"/>
                  <a:gd name="T53" fmla="*/ 6136 h 24"/>
                  <a:gd name="T54" fmla="*/ 62189 w 34"/>
                  <a:gd name="T55" fmla="*/ 0 h 24"/>
                  <a:gd name="T56" fmla="*/ 62189 w 34"/>
                  <a:gd name="T57" fmla="*/ 0 h 24"/>
                  <a:gd name="T58" fmla="*/ 67565 w 34"/>
                  <a:gd name="T59" fmla="*/ 0 h 24"/>
                  <a:gd name="T60" fmla="*/ 72381 w 34"/>
                  <a:gd name="T61" fmla="*/ 0 h 24"/>
                  <a:gd name="T62" fmla="*/ 83512 w 34"/>
                  <a:gd name="T63" fmla="*/ 6136 h 24"/>
                  <a:gd name="T64" fmla="*/ 88922 w 34"/>
                  <a:gd name="T65" fmla="*/ 12017 h 24"/>
                  <a:gd name="T66" fmla="*/ 88922 w 34"/>
                  <a:gd name="T67" fmla="*/ 18152 h 24"/>
                  <a:gd name="T68" fmla="*/ 97535 w 34"/>
                  <a:gd name="T69" fmla="*/ 18152 h 24"/>
                  <a:gd name="T70" fmla="*/ 113439 w 34"/>
                  <a:gd name="T71" fmla="*/ 35550 h 24"/>
                  <a:gd name="T72" fmla="*/ 113439 w 34"/>
                  <a:gd name="T73" fmla="*/ 41423 h 24"/>
                  <a:gd name="T74" fmla="*/ 113439 w 34"/>
                  <a:gd name="T75" fmla="*/ 47558 h 24"/>
                  <a:gd name="T76" fmla="*/ 118893 w 34"/>
                  <a:gd name="T77" fmla="*/ 53700 h 24"/>
                  <a:gd name="T78" fmla="*/ 129754 w 34"/>
                  <a:gd name="T79" fmla="*/ 59599 h 24"/>
                  <a:gd name="T80" fmla="*/ 134570 w 34"/>
                  <a:gd name="T81" fmla="*/ 59599 h 24"/>
                  <a:gd name="T82" fmla="*/ 140248 w 34"/>
                  <a:gd name="T83" fmla="*/ 65708 h 24"/>
                  <a:gd name="T84" fmla="*/ 149237 w 34"/>
                  <a:gd name="T85" fmla="*/ 71843 h 24"/>
                  <a:gd name="T86" fmla="*/ 159725 w 34"/>
                  <a:gd name="T87" fmla="*/ 74976 h 24"/>
                  <a:gd name="T88" fmla="*/ 165109 w 34"/>
                  <a:gd name="T89" fmla="*/ 81112 h 24"/>
                  <a:gd name="T90" fmla="*/ 175597 w 34"/>
                  <a:gd name="T91" fmla="*/ 81112 h 2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4"/>
                  <a:gd name="T139" fmla="*/ 0 h 24"/>
                  <a:gd name="T140" fmla="*/ 34 w 34"/>
                  <a:gd name="T141" fmla="*/ 24 h 2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4" h="24">
                    <a:moveTo>
                      <a:pt x="4" y="24"/>
                    </a:moveTo>
                    <a:lnTo>
                      <a:pt x="4" y="22"/>
                    </a:lnTo>
                    <a:lnTo>
                      <a:pt x="2" y="22"/>
                    </a:lnTo>
                    <a:lnTo>
                      <a:pt x="2" y="21"/>
                    </a:lnTo>
                    <a:lnTo>
                      <a:pt x="3" y="21"/>
                    </a:lnTo>
                    <a:lnTo>
                      <a:pt x="4" y="21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7" y="22"/>
                    </a:lnTo>
                    <a:lnTo>
                      <a:pt x="8" y="22"/>
                    </a:lnTo>
                    <a:lnTo>
                      <a:pt x="8" y="21"/>
                    </a:lnTo>
                    <a:lnTo>
                      <a:pt x="8" y="20"/>
                    </a:lnTo>
                    <a:lnTo>
                      <a:pt x="7" y="19"/>
                    </a:lnTo>
                    <a:lnTo>
                      <a:pt x="6" y="18"/>
                    </a:lnTo>
                    <a:lnTo>
                      <a:pt x="6" y="17"/>
                    </a:lnTo>
                    <a:lnTo>
                      <a:pt x="5" y="16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4"/>
                    </a:lnTo>
                    <a:lnTo>
                      <a:pt x="6" y="13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3" y="8"/>
                    </a:lnTo>
                    <a:lnTo>
                      <a:pt x="23" y="9"/>
                    </a:lnTo>
                    <a:lnTo>
                      <a:pt x="25" y="10"/>
                    </a:lnTo>
                    <a:lnTo>
                      <a:pt x="26" y="10"/>
                    </a:lnTo>
                    <a:lnTo>
                      <a:pt x="27" y="11"/>
                    </a:lnTo>
                    <a:lnTo>
                      <a:pt x="28" y="12"/>
                    </a:lnTo>
                    <a:lnTo>
                      <a:pt x="29" y="12"/>
                    </a:lnTo>
                    <a:lnTo>
                      <a:pt x="30" y="13"/>
                    </a:lnTo>
                    <a:lnTo>
                      <a:pt x="31" y="13"/>
                    </a:lnTo>
                    <a:lnTo>
                      <a:pt x="32" y="14"/>
                    </a:lnTo>
                    <a:lnTo>
                      <a:pt x="33" y="14"/>
                    </a:lnTo>
                    <a:lnTo>
                      <a:pt x="34" y="1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99" name="Freeform 1240"/>
              <p:cNvSpPr>
                <a:spLocks/>
              </p:cNvSpPr>
              <p:nvPr/>
            </p:nvSpPr>
            <p:spPr bwMode="auto">
              <a:xfrm>
                <a:off x="2309" y="1236"/>
                <a:ext cx="6" cy="3"/>
              </a:xfrm>
              <a:custGeom>
                <a:avLst/>
                <a:gdLst>
                  <a:gd name="T0" fmla="*/ 0 w 2"/>
                  <a:gd name="T1" fmla="*/ 0 h 1"/>
                  <a:gd name="T2" fmla="*/ 13122 w 2"/>
                  <a:gd name="T3" fmla="*/ 0 h 1"/>
                  <a:gd name="T4" fmla="*/ 0 w 2"/>
                  <a:gd name="T5" fmla="*/ 6561 h 1"/>
                  <a:gd name="T6" fmla="*/ 0 w 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00" name="Freeform 1241"/>
              <p:cNvSpPr>
                <a:spLocks/>
              </p:cNvSpPr>
              <p:nvPr/>
            </p:nvSpPr>
            <p:spPr bwMode="auto">
              <a:xfrm>
                <a:off x="2511" y="1104"/>
                <a:ext cx="158" cy="47"/>
              </a:xfrm>
              <a:custGeom>
                <a:avLst/>
                <a:gdLst>
                  <a:gd name="T0" fmla="*/ 253450 w 54"/>
                  <a:gd name="T1" fmla="*/ 5652 h 16"/>
                  <a:gd name="T2" fmla="*/ 273586 w 54"/>
                  <a:gd name="T3" fmla="*/ 5652 h 16"/>
                  <a:gd name="T4" fmla="*/ 289945 w 54"/>
                  <a:gd name="T5" fmla="*/ 5652 h 16"/>
                  <a:gd name="T6" fmla="*/ 284810 w 54"/>
                  <a:gd name="T7" fmla="*/ 16603 h 16"/>
                  <a:gd name="T8" fmla="*/ 289945 w 54"/>
                  <a:gd name="T9" fmla="*/ 28209 h 16"/>
                  <a:gd name="T10" fmla="*/ 289945 w 54"/>
                  <a:gd name="T11" fmla="*/ 34093 h 16"/>
                  <a:gd name="T12" fmla="*/ 279245 w 54"/>
                  <a:gd name="T13" fmla="*/ 39847 h 16"/>
                  <a:gd name="T14" fmla="*/ 267798 w 54"/>
                  <a:gd name="T15" fmla="*/ 45044 h 16"/>
                  <a:gd name="T16" fmla="*/ 273586 w 54"/>
                  <a:gd name="T17" fmla="*/ 45044 h 16"/>
                  <a:gd name="T18" fmla="*/ 262242 w 54"/>
                  <a:gd name="T19" fmla="*/ 54646 h 16"/>
                  <a:gd name="T20" fmla="*/ 257326 w 54"/>
                  <a:gd name="T21" fmla="*/ 60377 h 16"/>
                  <a:gd name="T22" fmla="*/ 257326 w 54"/>
                  <a:gd name="T23" fmla="*/ 60377 h 16"/>
                  <a:gd name="T24" fmla="*/ 253450 w 54"/>
                  <a:gd name="T25" fmla="*/ 66261 h 16"/>
                  <a:gd name="T26" fmla="*/ 242071 w 54"/>
                  <a:gd name="T27" fmla="*/ 76977 h 16"/>
                  <a:gd name="T28" fmla="*/ 220232 w 54"/>
                  <a:gd name="T29" fmla="*/ 76977 h 16"/>
                  <a:gd name="T30" fmla="*/ 203975 w 54"/>
                  <a:gd name="T31" fmla="*/ 76977 h 16"/>
                  <a:gd name="T32" fmla="*/ 192529 w 54"/>
                  <a:gd name="T33" fmla="*/ 82864 h 16"/>
                  <a:gd name="T34" fmla="*/ 182060 w 54"/>
                  <a:gd name="T35" fmla="*/ 88610 h 16"/>
                  <a:gd name="T36" fmla="*/ 161239 w 54"/>
                  <a:gd name="T37" fmla="*/ 88610 h 16"/>
                  <a:gd name="T38" fmla="*/ 139400 w 54"/>
                  <a:gd name="T39" fmla="*/ 82864 h 16"/>
                  <a:gd name="T40" fmla="*/ 117251 w 54"/>
                  <a:gd name="T41" fmla="*/ 82864 h 16"/>
                  <a:gd name="T42" fmla="*/ 102905 w 54"/>
                  <a:gd name="T43" fmla="*/ 76977 h 16"/>
                  <a:gd name="T44" fmla="*/ 97340 w 54"/>
                  <a:gd name="T45" fmla="*/ 71939 h 16"/>
                  <a:gd name="T46" fmla="*/ 91526 w 54"/>
                  <a:gd name="T47" fmla="*/ 66261 h 16"/>
                  <a:gd name="T48" fmla="*/ 69713 w 54"/>
                  <a:gd name="T49" fmla="*/ 71939 h 16"/>
                  <a:gd name="T50" fmla="*/ 53430 w 54"/>
                  <a:gd name="T51" fmla="*/ 71939 h 16"/>
                  <a:gd name="T52" fmla="*/ 42010 w 54"/>
                  <a:gd name="T53" fmla="*/ 76977 h 16"/>
                  <a:gd name="T54" fmla="*/ 33268 w 54"/>
                  <a:gd name="T55" fmla="*/ 71939 h 16"/>
                  <a:gd name="T56" fmla="*/ 21839 w 54"/>
                  <a:gd name="T57" fmla="*/ 76977 h 16"/>
                  <a:gd name="T58" fmla="*/ 11370 w 54"/>
                  <a:gd name="T59" fmla="*/ 71939 h 16"/>
                  <a:gd name="T60" fmla="*/ 0 w 54"/>
                  <a:gd name="T61" fmla="*/ 66261 h 16"/>
                  <a:gd name="T62" fmla="*/ 11370 w 54"/>
                  <a:gd name="T63" fmla="*/ 60377 h 16"/>
                  <a:gd name="T64" fmla="*/ 16283 w 54"/>
                  <a:gd name="T65" fmla="*/ 54646 h 16"/>
                  <a:gd name="T66" fmla="*/ 27627 w 54"/>
                  <a:gd name="T67" fmla="*/ 54646 h 16"/>
                  <a:gd name="T68" fmla="*/ 27627 w 54"/>
                  <a:gd name="T69" fmla="*/ 60377 h 16"/>
                  <a:gd name="T70" fmla="*/ 37095 w 54"/>
                  <a:gd name="T71" fmla="*/ 54646 h 16"/>
                  <a:gd name="T72" fmla="*/ 47643 w 54"/>
                  <a:gd name="T73" fmla="*/ 54646 h 16"/>
                  <a:gd name="T74" fmla="*/ 58995 w 54"/>
                  <a:gd name="T75" fmla="*/ 54646 h 16"/>
                  <a:gd name="T76" fmla="*/ 69713 w 54"/>
                  <a:gd name="T77" fmla="*/ 54646 h 16"/>
                  <a:gd name="T78" fmla="*/ 80835 w 54"/>
                  <a:gd name="T79" fmla="*/ 48771 h 16"/>
                  <a:gd name="T80" fmla="*/ 108537 w 54"/>
                  <a:gd name="T81" fmla="*/ 48771 h 16"/>
                  <a:gd name="T82" fmla="*/ 111697 w 54"/>
                  <a:gd name="T83" fmla="*/ 45044 h 16"/>
                  <a:gd name="T84" fmla="*/ 128697 w 54"/>
                  <a:gd name="T85" fmla="*/ 48771 h 16"/>
                  <a:gd name="T86" fmla="*/ 134262 w 54"/>
                  <a:gd name="T87" fmla="*/ 48771 h 16"/>
                  <a:gd name="T88" fmla="*/ 139400 w 54"/>
                  <a:gd name="T89" fmla="*/ 39847 h 16"/>
                  <a:gd name="T90" fmla="*/ 128697 w 54"/>
                  <a:gd name="T91" fmla="*/ 34093 h 16"/>
                  <a:gd name="T92" fmla="*/ 139400 w 54"/>
                  <a:gd name="T93" fmla="*/ 28209 h 16"/>
                  <a:gd name="T94" fmla="*/ 161239 w 54"/>
                  <a:gd name="T95" fmla="*/ 16603 h 16"/>
                  <a:gd name="T96" fmla="*/ 172615 w 54"/>
                  <a:gd name="T97" fmla="*/ 16603 h 16"/>
                  <a:gd name="T98" fmla="*/ 172615 w 54"/>
                  <a:gd name="T99" fmla="*/ 11606 h 16"/>
                  <a:gd name="T100" fmla="*/ 182060 w 54"/>
                  <a:gd name="T101" fmla="*/ 11606 h 16"/>
                  <a:gd name="T102" fmla="*/ 192529 w 54"/>
                  <a:gd name="T103" fmla="*/ 16603 h 16"/>
                  <a:gd name="T104" fmla="*/ 198334 w 54"/>
                  <a:gd name="T105" fmla="*/ 11606 h 16"/>
                  <a:gd name="T106" fmla="*/ 209531 w 54"/>
                  <a:gd name="T107" fmla="*/ 11606 h 16"/>
                  <a:gd name="T108" fmla="*/ 220232 w 54"/>
                  <a:gd name="T109" fmla="*/ 5652 h 16"/>
                  <a:gd name="T110" fmla="*/ 220232 w 54"/>
                  <a:gd name="T111" fmla="*/ 0 h 16"/>
                  <a:gd name="T112" fmla="*/ 225814 w 54"/>
                  <a:gd name="T113" fmla="*/ 0 h 16"/>
                  <a:gd name="T114" fmla="*/ 236517 w 54"/>
                  <a:gd name="T115" fmla="*/ 5652 h 16"/>
                  <a:gd name="T116" fmla="*/ 253450 w 54"/>
                  <a:gd name="T117" fmla="*/ 5652 h 16"/>
                  <a:gd name="T118" fmla="*/ 253450 w 54"/>
                  <a:gd name="T119" fmla="*/ 5652 h 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4"/>
                  <a:gd name="T181" fmla="*/ 0 h 16"/>
                  <a:gd name="T182" fmla="*/ 54 w 54"/>
                  <a:gd name="T183" fmla="*/ 16 h 1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4" h="16">
                    <a:moveTo>
                      <a:pt x="47" y="1"/>
                    </a:moveTo>
                    <a:lnTo>
                      <a:pt x="51" y="1"/>
                    </a:lnTo>
                    <a:lnTo>
                      <a:pt x="54" y="1"/>
                    </a:lnTo>
                    <a:lnTo>
                      <a:pt x="53" y="3"/>
                    </a:lnTo>
                    <a:lnTo>
                      <a:pt x="54" y="5"/>
                    </a:lnTo>
                    <a:lnTo>
                      <a:pt x="54" y="6"/>
                    </a:lnTo>
                    <a:lnTo>
                      <a:pt x="52" y="7"/>
                    </a:lnTo>
                    <a:lnTo>
                      <a:pt x="50" y="8"/>
                    </a:lnTo>
                    <a:lnTo>
                      <a:pt x="51" y="8"/>
                    </a:lnTo>
                    <a:lnTo>
                      <a:pt x="49" y="10"/>
                    </a:lnTo>
                    <a:lnTo>
                      <a:pt x="48" y="11"/>
                    </a:lnTo>
                    <a:lnTo>
                      <a:pt x="47" y="12"/>
                    </a:lnTo>
                    <a:lnTo>
                      <a:pt x="45" y="14"/>
                    </a:lnTo>
                    <a:lnTo>
                      <a:pt x="41" y="14"/>
                    </a:lnTo>
                    <a:lnTo>
                      <a:pt x="38" y="14"/>
                    </a:lnTo>
                    <a:lnTo>
                      <a:pt x="36" y="15"/>
                    </a:lnTo>
                    <a:lnTo>
                      <a:pt x="34" y="16"/>
                    </a:lnTo>
                    <a:lnTo>
                      <a:pt x="30" y="16"/>
                    </a:lnTo>
                    <a:lnTo>
                      <a:pt x="26" y="15"/>
                    </a:lnTo>
                    <a:lnTo>
                      <a:pt x="22" y="15"/>
                    </a:lnTo>
                    <a:lnTo>
                      <a:pt x="19" y="14"/>
                    </a:lnTo>
                    <a:lnTo>
                      <a:pt x="18" y="13"/>
                    </a:lnTo>
                    <a:lnTo>
                      <a:pt x="17" y="12"/>
                    </a:lnTo>
                    <a:lnTo>
                      <a:pt x="13" y="13"/>
                    </a:lnTo>
                    <a:lnTo>
                      <a:pt x="10" y="13"/>
                    </a:lnTo>
                    <a:lnTo>
                      <a:pt x="8" y="14"/>
                    </a:lnTo>
                    <a:lnTo>
                      <a:pt x="6" y="13"/>
                    </a:lnTo>
                    <a:lnTo>
                      <a:pt x="4" y="14"/>
                    </a:lnTo>
                    <a:lnTo>
                      <a:pt x="2" y="13"/>
                    </a:lnTo>
                    <a:lnTo>
                      <a:pt x="0" y="12"/>
                    </a:lnTo>
                    <a:lnTo>
                      <a:pt x="2" y="11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5" y="11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3" y="10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1" y="8"/>
                    </a:lnTo>
                    <a:lnTo>
                      <a:pt x="24" y="9"/>
                    </a:lnTo>
                    <a:lnTo>
                      <a:pt x="25" y="9"/>
                    </a:lnTo>
                    <a:lnTo>
                      <a:pt x="26" y="7"/>
                    </a:lnTo>
                    <a:lnTo>
                      <a:pt x="24" y="6"/>
                    </a:lnTo>
                    <a:lnTo>
                      <a:pt x="26" y="5"/>
                    </a:lnTo>
                    <a:lnTo>
                      <a:pt x="30" y="3"/>
                    </a:lnTo>
                    <a:lnTo>
                      <a:pt x="32" y="3"/>
                    </a:lnTo>
                    <a:lnTo>
                      <a:pt x="32" y="2"/>
                    </a:lnTo>
                    <a:lnTo>
                      <a:pt x="34" y="2"/>
                    </a:lnTo>
                    <a:lnTo>
                      <a:pt x="36" y="3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4" y="1"/>
                    </a:lnTo>
                    <a:lnTo>
                      <a:pt x="47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01" name="Freeform 1242"/>
              <p:cNvSpPr>
                <a:spLocks/>
              </p:cNvSpPr>
              <p:nvPr/>
            </p:nvSpPr>
            <p:spPr bwMode="auto">
              <a:xfrm>
                <a:off x="2411" y="1072"/>
                <a:ext cx="65" cy="30"/>
              </a:xfrm>
              <a:custGeom>
                <a:avLst/>
                <a:gdLst>
                  <a:gd name="T0" fmla="*/ 74540 w 22"/>
                  <a:gd name="T1" fmla="*/ 65610 h 10"/>
                  <a:gd name="T2" fmla="*/ 74540 w 22"/>
                  <a:gd name="T3" fmla="*/ 59049 h 10"/>
                  <a:gd name="T4" fmla="*/ 65304 w 22"/>
                  <a:gd name="T5" fmla="*/ 59049 h 10"/>
                  <a:gd name="T6" fmla="*/ 65304 w 22"/>
                  <a:gd name="T7" fmla="*/ 59049 h 10"/>
                  <a:gd name="T8" fmla="*/ 65304 w 22"/>
                  <a:gd name="T9" fmla="*/ 45927 h 10"/>
                  <a:gd name="T10" fmla="*/ 59221 w 22"/>
                  <a:gd name="T11" fmla="*/ 45927 h 10"/>
                  <a:gd name="T12" fmla="*/ 41210 w 22"/>
                  <a:gd name="T13" fmla="*/ 52488 h 10"/>
                  <a:gd name="T14" fmla="*/ 41210 w 22"/>
                  <a:gd name="T15" fmla="*/ 45927 h 10"/>
                  <a:gd name="T16" fmla="*/ 41210 w 22"/>
                  <a:gd name="T17" fmla="*/ 45927 h 10"/>
                  <a:gd name="T18" fmla="*/ 41210 w 22"/>
                  <a:gd name="T19" fmla="*/ 39366 h 10"/>
                  <a:gd name="T20" fmla="*/ 29271 w 22"/>
                  <a:gd name="T21" fmla="*/ 39366 h 10"/>
                  <a:gd name="T22" fmla="*/ 29271 w 22"/>
                  <a:gd name="T23" fmla="*/ 39366 h 10"/>
                  <a:gd name="T24" fmla="*/ 17972 w 22"/>
                  <a:gd name="T25" fmla="*/ 39366 h 10"/>
                  <a:gd name="T26" fmla="*/ 17972 w 22"/>
                  <a:gd name="T27" fmla="*/ 26244 h 10"/>
                  <a:gd name="T28" fmla="*/ 6083 w 22"/>
                  <a:gd name="T29" fmla="*/ 26244 h 10"/>
                  <a:gd name="T30" fmla="*/ 0 w 22"/>
                  <a:gd name="T31" fmla="*/ 26244 h 10"/>
                  <a:gd name="T32" fmla="*/ 6083 w 22"/>
                  <a:gd name="T33" fmla="*/ 13122 h 10"/>
                  <a:gd name="T34" fmla="*/ 29271 w 22"/>
                  <a:gd name="T35" fmla="*/ 6561 h 10"/>
                  <a:gd name="T36" fmla="*/ 41210 w 22"/>
                  <a:gd name="T37" fmla="*/ 6561 h 10"/>
                  <a:gd name="T38" fmla="*/ 53099 w 22"/>
                  <a:gd name="T39" fmla="*/ 6561 h 10"/>
                  <a:gd name="T40" fmla="*/ 68421 w 22"/>
                  <a:gd name="T41" fmla="*/ 0 h 10"/>
                  <a:gd name="T42" fmla="*/ 86482 w 22"/>
                  <a:gd name="T43" fmla="*/ 0 h 10"/>
                  <a:gd name="T44" fmla="*/ 92513 w 22"/>
                  <a:gd name="T45" fmla="*/ 0 h 10"/>
                  <a:gd name="T46" fmla="*/ 104482 w 22"/>
                  <a:gd name="T47" fmla="*/ 0 h 10"/>
                  <a:gd name="T48" fmla="*/ 121757 w 22"/>
                  <a:gd name="T49" fmla="*/ 6561 h 10"/>
                  <a:gd name="T50" fmla="*/ 109868 w 22"/>
                  <a:gd name="T51" fmla="*/ 13122 h 10"/>
                  <a:gd name="T52" fmla="*/ 109868 w 22"/>
                  <a:gd name="T53" fmla="*/ 19683 h 10"/>
                  <a:gd name="T54" fmla="*/ 121757 w 22"/>
                  <a:gd name="T55" fmla="*/ 19683 h 10"/>
                  <a:gd name="T56" fmla="*/ 121757 w 22"/>
                  <a:gd name="T57" fmla="*/ 26244 h 10"/>
                  <a:gd name="T58" fmla="*/ 127639 w 22"/>
                  <a:gd name="T59" fmla="*/ 32805 h 10"/>
                  <a:gd name="T60" fmla="*/ 115750 w 22"/>
                  <a:gd name="T61" fmla="*/ 39366 h 10"/>
                  <a:gd name="T62" fmla="*/ 109868 w 22"/>
                  <a:gd name="T63" fmla="*/ 39366 h 10"/>
                  <a:gd name="T64" fmla="*/ 104482 w 22"/>
                  <a:gd name="T65" fmla="*/ 45927 h 10"/>
                  <a:gd name="T66" fmla="*/ 92513 w 22"/>
                  <a:gd name="T67" fmla="*/ 52488 h 10"/>
                  <a:gd name="T68" fmla="*/ 92513 w 22"/>
                  <a:gd name="T69" fmla="*/ 59049 h 10"/>
                  <a:gd name="T70" fmla="*/ 86482 w 22"/>
                  <a:gd name="T71" fmla="*/ 65610 h 10"/>
                  <a:gd name="T72" fmla="*/ 74540 w 22"/>
                  <a:gd name="T73" fmla="*/ 65610 h 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"/>
                  <a:gd name="T112" fmla="*/ 0 h 10"/>
                  <a:gd name="T113" fmla="*/ 22 w 22"/>
                  <a:gd name="T114" fmla="*/ 10 h 1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" h="10">
                    <a:moveTo>
                      <a:pt x="13" y="10"/>
                    </a:moveTo>
                    <a:lnTo>
                      <a:pt x="13" y="9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19" y="2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2" y="5"/>
                    </a:lnTo>
                    <a:lnTo>
                      <a:pt x="20" y="6"/>
                    </a:lnTo>
                    <a:lnTo>
                      <a:pt x="19" y="6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6" y="9"/>
                    </a:lnTo>
                    <a:lnTo>
                      <a:pt x="15" y="10"/>
                    </a:lnTo>
                    <a:lnTo>
                      <a:pt x="13" y="1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02" name="Freeform 1243"/>
              <p:cNvSpPr>
                <a:spLocks/>
              </p:cNvSpPr>
              <p:nvPr/>
            </p:nvSpPr>
            <p:spPr bwMode="auto">
              <a:xfrm>
                <a:off x="2775" y="1189"/>
                <a:ext cx="141" cy="62"/>
              </a:xfrm>
              <a:custGeom>
                <a:avLst/>
                <a:gdLst>
                  <a:gd name="T0" fmla="*/ 0 w 48"/>
                  <a:gd name="T1" fmla="*/ 11863 h 21"/>
                  <a:gd name="T2" fmla="*/ 16603 w 48"/>
                  <a:gd name="T3" fmla="*/ 0 h 21"/>
                  <a:gd name="T4" fmla="*/ 28209 w 48"/>
                  <a:gd name="T5" fmla="*/ 17939 h 21"/>
                  <a:gd name="T6" fmla="*/ 66261 w 48"/>
                  <a:gd name="T7" fmla="*/ 17939 h 21"/>
                  <a:gd name="T8" fmla="*/ 100148 w 48"/>
                  <a:gd name="T9" fmla="*/ 17939 h 21"/>
                  <a:gd name="T10" fmla="*/ 143265 w 48"/>
                  <a:gd name="T11" fmla="*/ 17939 h 21"/>
                  <a:gd name="T12" fmla="*/ 171474 w 48"/>
                  <a:gd name="T13" fmla="*/ 6076 h 21"/>
                  <a:gd name="T14" fmla="*/ 211321 w 48"/>
                  <a:gd name="T15" fmla="*/ 6076 h 21"/>
                  <a:gd name="T16" fmla="*/ 237735 w 48"/>
                  <a:gd name="T17" fmla="*/ 17939 h 21"/>
                  <a:gd name="T18" fmla="*/ 260292 w 48"/>
                  <a:gd name="T19" fmla="*/ 35024 h 21"/>
                  <a:gd name="T20" fmla="*/ 231851 w 48"/>
                  <a:gd name="T21" fmla="*/ 47096 h 21"/>
                  <a:gd name="T22" fmla="*/ 226120 w 48"/>
                  <a:gd name="T23" fmla="*/ 62384 h 21"/>
                  <a:gd name="T24" fmla="*/ 226120 w 48"/>
                  <a:gd name="T25" fmla="*/ 68224 h 21"/>
                  <a:gd name="T26" fmla="*/ 231851 w 48"/>
                  <a:gd name="T27" fmla="*/ 74223 h 21"/>
                  <a:gd name="T28" fmla="*/ 243413 w 48"/>
                  <a:gd name="T29" fmla="*/ 86162 h 21"/>
                  <a:gd name="T30" fmla="*/ 231851 w 48"/>
                  <a:gd name="T31" fmla="*/ 86162 h 21"/>
                  <a:gd name="T32" fmla="*/ 226120 w 48"/>
                  <a:gd name="T33" fmla="*/ 86162 h 21"/>
                  <a:gd name="T34" fmla="*/ 211321 w 48"/>
                  <a:gd name="T35" fmla="*/ 86162 h 21"/>
                  <a:gd name="T36" fmla="*/ 194642 w 48"/>
                  <a:gd name="T37" fmla="*/ 86162 h 21"/>
                  <a:gd name="T38" fmla="*/ 183088 w 48"/>
                  <a:gd name="T39" fmla="*/ 91925 h 21"/>
                  <a:gd name="T40" fmla="*/ 160523 w 48"/>
                  <a:gd name="T41" fmla="*/ 98025 h 21"/>
                  <a:gd name="T42" fmla="*/ 160523 w 48"/>
                  <a:gd name="T43" fmla="*/ 115347 h 21"/>
                  <a:gd name="T44" fmla="*/ 134317 w 48"/>
                  <a:gd name="T45" fmla="*/ 115347 h 21"/>
                  <a:gd name="T46" fmla="*/ 117051 w 48"/>
                  <a:gd name="T47" fmla="*/ 115347 h 21"/>
                  <a:gd name="T48" fmla="*/ 94496 w 48"/>
                  <a:gd name="T49" fmla="*/ 115347 h 21"/>
                  <a:gd name="T50" fmla="*/ 88610 w 48"/>
                  <a:gd name="T51" fmla="*/ 103404 h 21"/>
                  <a:gd name="T52" fmla="*/ 76977 w 48"/>
                  <a:gd name="T53" fmla="*/ 103404 h 21"/>
                  <a:gd name="T54" fmla="*/ 60377 w 48"/>
                  <a:gd name="T55" fmla="*/ 109271 h 21"/>
                  <a:gd name="T56" fmla="*/ 39847 w 48"/>
                  <a:gd name="T57" fmla="*/ 115347 h 21"/>
                  <a:gd name="T58" fmla="*/ 16603 w 48"/>
                  <a:gd name="T59" fmla="*/ 103404 h 21"/>
                  <a:gd name="T60" fmla="*/ 16603 w 48"/>
                  <a:gd name="T61" fmla="*/ 91925 h 21"/>
                  <a:gd name="T62" fmla="*/ 11606 w 48"/>
                  <a:gd name="T63" fmla="*/ 86162 h 21"/>
                  <a:gd name="T64" fmla="*/ 0 w 48"/>
                  <a:gd name="T65" fmla="*/ 74223 h 21"/>
                  <a:gd name="T66" fmla="*/ 0 w 48"/>
                  <a:gd name="T67" fmla="*/ 62384 h 21"/>
                  <a:gd name="T68" fmla="*/ 0 w 48"/>
                  <a:gd name="T69" fmla="*/ 52963 h 21"/>
                  <a:gd name="T70" fmla="*/ 16603 w 48"/>
                  <a:gd name="T71" fmla="*/ 47096 h 21"/>
                  <a:gd name="T72" fmla="*/ 16603 w 48"/>
                  <a:gd name="T73" fmla="*/ 35024 h 21"/>
                  <a:gd name="T74" fmla="*/ 0 w 48"/>
                  <a:gd name="T75" fmla="*/ 17939 h 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8"/>
                  <a:gd name="T115" fmla="*/ 0 h 21"/>
                  <a:gd name="T116" fmla="*/ 48 w 48"/>
                  <a:gd name="T117" fmla="*/ 21 h 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8" h="21">
                    <a:moveTo>
                      <a:pt x="0" y="3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8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1" y="3"/>
                    </a:lnTo>
                    <a:lnTo>
                      <a:pt x="26" y="3"/>
                    </a:lnTo>
                    <a:lnTo>
                      <a:pt x="28" y="2"/>
                    </a:lnTo>
                    <a:lnTo>
                      <a:pt x="31" y="1"/>
                    </a:lnTo>
                    <a:lnTo>
                      <a:pt x="35" y="0"/>
                    </a:lnTo>
                    <a:lnTo>
                      <a:pt x="38" y="1"/>
                    </a:lnTo>
                    <a:lnTo>
                      <a:pt x="41" y="2"/>
                    </a:lnTo>
                    <a:lnTo>
                      <a:pt x="43" y="3"/>
                    </a:lnTo>
                    <a:lnTo>
                      <a:pt x="48" y="4"/>
                    </a:lnTo>
                    <a:lnTo>
                      <a:pt x="47" y="6"/>
                    </a:lnTo>
                    <a:lnTo>
                      <a:pt x="44" y="7"/>
                    </a:lnTo>
                    <a:lnTo>
                      <a:pt x="42" y="8"/>
                    </a:lnTo>
                    <a:lnTo>
                      <a:pt x="42" y="11"/>
                    </a:lnTo>
                    <a:lnTo>
                      <a:pt x="41" y="11"/>
                    </a:lnTo>
                    <a:lnTo>
                      <a:pt x="39" y="12"/>
                    </a:lnTo>
                    <a:lnTo>
                      <a:pt x="41" y="12"/>
                    </a:lnTo>
                    <a:lnTo>
                      <a:pt x="42" y="13"/>
                    </a:lnTo>
                    <a:lnTo>
                      <a:pt x="42" y="14"/>
                    </a:lnTo>
                    <a:lnTo>
                      <a:pt x="44" y="15"/>
                    </a:lnTo>
                    <a:lnTo>
                      <a:pt x="43" y="15"/>
                    </a:lnTo>
                    <a:lnTo>
                      <a:pt x="42" y="15"/>
                    </a:lnTo>
                    <a:lnTo>
                      <a:pt x="41" y="15"/>
                    </a:lnTo>
                    <a:lnTo>
                      <a:pt x="39" y="15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5" y="15"/>
                    </a:lnTo>
                    <a:lnTo>
                      <a:pt x="33" y="15"/>
                    </a:lnTo>
                    <a:lnTo>
                      <a:pt x="33" y="16"/>
                    </a:lnTo>
                    <a:lnTo>
                      <a:pt x="30" y="17"/>
                    </a:lnTo>
                    <a:lnTo>
                      <a:pt x="29" y="17"/>
                    </a:lnTo>
                    <a:lnTo>
                      <a:pt x="29" y="18"/>
                    </a:lnTo>
                    <a:lnTo>
                      <a:pt x="29" y="20"/>
                    </a:lnTo>
                    <a:lnTo>
                      <a:pt x="27" y="20"/>
                    </a:lnTo>
                    <a:lnTo>
                      <a:pt x="24" y="20"/>
                    </a:lnTo>
                    <a:lnTo>
                      <a:pt x="23" y="21"/>
                    </a:lnTo>
                    <a:lnTo>
                      <a:pt x="21" y="20"/>
                    </a:lnTo>
                    <a:lnTo>
                      <a:pt x="18" y="20"/>
                    </a:lnTo>
                    <a:lnTo>
                      <a:pt x="17" y="20"/>
                    </a:lnTo>
                    <a:lnTo>
                      <a:pt x="17" y="19"/>
                    </a:lnTo>
                    <a:lnTo>
                      <a:pt x="16" y="18"/>
                    </a:lnTo>
                    <a:lnTo>
                      <a:pt x="14" y="18"/>
                    </a:lnTo>
                    <a:lnTo>
                      <a:pt x="12" y="19"/>
                    </a:lnTo>
                    <a:lnTo>
                      <a:pt x="11" y="19"/>
                    </a:lnTo>
                    <a:lnTo>
                      <a:pt x="9" y="20"/>
                    </a:lnTo>
                    <a:lnTo>
                      <a:pt x="7" y="20"/>
                    </a:lnTo>
                    <a:lnTo>
                      <a:pt x="3" y="20"/>
                    </a:lnTo>
                    <a:lnTo>
                      <a:pt x="3" y="18"/>
                    </a:lnTo>
                    <a:lnTo>
                      <a:pt x="4" y="17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3" y="8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03" name="Freeform 1244"/>
              <p:cNvSpPr>
                <a:spLocks/>
              </p:cNvSpPr>
              <p:nvPr/>
            </p:nvSpPr>
            <p:spPr bwMode="auto">
              <a:xfrm>
                <a:off x="3024" y="1377"/>
                <a:ext cx="53" cy="23"/>
              </a:xfrm>
              <a:custGeom>
                <a:avLst/>
                <a:gdLst>
                  <a:gd name="T0" fmla="*/ 0 w 18"/>
                  <a:gd name="T1" fmla="*/ 22623 h 8"/>
                  <a:gd name="T2" fmla="*/ 5948 w 18"/>
                  <a:gd name="T3" fmla="*/ 22623 h 8"/>
                  <a:gd name="T4" fmla="*/ 22766 w 18"/>
                  <a:gd name="T5" fmla="*/ 19274 h 8"/>
                  <a:gd name="T6" fmla="*/ 34488 w 18"/>
                  <a:gd name="T7" fmla="*/ 9620 h 8"/>
                  <a:gd name="T8" fmla="*/ 55320 w 18"/>
                  <a:gd name="T9" fmla="*/ 9620 h 8"/>
                  <a:gd name="T10" fmla="*/ 89826 w 18"/>
                  <a:gd name="T11" fmla="*/ 5132 h 8"/>
                  <a:gd name="T12" fmla="*/ 101548 w 18"/>
                  <a:gd name="T13" fmla="*/ 0 h 8"/>
                  <a:gd name="T14" fmla="*/ 95827 w 18"/>
                  <a:gd name="T15" fmla="*/ 5132 h 8"/>
                  <a:gd name="T16" fmla="*/ 78782 w 18"/>
                  <a:gd name="T17" fmla="*/ 19274 h 8"/>
                  <a:gd name="T18" fmla="*/ 78782 w 18"/>
                  <a:gd name="T19" fmla="*/ 22623 h 8"/>
                  <a:gd name="T20" fmla="*/ 61339 w 18"/>
                  <a:gd name="T21" fmla="*/ 32177 h 8"/>
                  <a:gd name="T22" fmla="*/ 40513 w 18"/>
                  <a:gd name="T23" fmla="*/ 37312 h 8"/>
                  <a:gd name="T24" fmla="*/ 34488 w 18"/>
                  <a:gd name="T25" fmla="*/ 37312 h 8"/>
                  <a:gd name="T26" fmla="*/ 11713 w 18"/>
                  <a:gd name="T27" fmla="*/ 37312 h 8"/>
                  <a:gd name="T28" fmla="*/ 0 w 18"/>
                  <a:gd name="T29" fmla="*/ 27657 h 8"/>
                  <a:gd name="T30" fmla="*/ 0 w 18"/>
                  <a:gd name="T31" fmla="*/ 22623 h 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"/>
                  <a:gd name="T49" fmla="*/ 0 h 8"/>
                  <a:gd name="T50" fmla="*/ 18 w 18"/>
                  <a:gd name="T51" fmla="*/ 8 h 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" h="8">
                    <a:moveTo>
                      <a:pt x="0" y="5"/>
                    </a:moveTo>
                    <a:lnTo>
                      <a:pt x="1" y="5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2"/>
                    </a:lnTo>
                    <a:lnTo>
                      <a:pt x="16" y="1"/>
                    </a:lnTo>
                    <a:lnTo>
                      <a:pt x="18" y="0"/>
                    </a:lnTo>
                    <a:lnTo>
                      <a:pt x="17" y="1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1" y="7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04" name="Line 1245"/>
              <p:cNvSpPr>
                <a:spLocks noChangeShapeType="1"/>
              </p:cNvSpPr>
              <p:nvPr/>
            </p:nvSpPr>
            <p:spPr bwMode="auto">
              <a:xfrm>
                <a:off x="2549" y="10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05" name="Freeform 1246"/>
              <p:cNvSpPr>
                <a:spLocks/>
              </p:cNvSpPr>
              <p:nvPr/>
            </p:nvSpPr>
            <p:spPr bwMode="auto">
              <a:xfrm>
                <a:off x="2549" y="1011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06" name="Freeform 1247"/>
              <p:cNvSpPr>
                <a:spLocks/>
              </p:cNvSpPr>
              <p:nvPr/>
            </p:nvSpPr>
            <p:spPr bwMode="auto">
              <a:xfrm>
                <a:off x="2573" y="10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07" name="Line 1248"/>
              <p:cNvSpPr>
                <a:spLocks noChangeShapeType="1"/>
              </p:cNvSpPr>
              <p:nvPr/>
            </p:nvSpPr>
            <p:spPr bwMode="auto">
              <a:xfrm>
                <a:off x="2552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08" name="Line 1249"/>
              <p:cNvSpPr>
                <a:spLocks noChangeShapeType="1"/>
              </p:cNvSpPr>
              <p:nvPr/>
            </p:nvSpPr>
            <p:spPr bwMode="auto">
              <a:xfrm>
                <a:off x="2573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09" name="Freeform 1250"/>
              <p:cNvSpPr>
                <a:spLocks/>
              </p:cNvSpPr>
              <p:nvPr/>
            </p:nvSpPr>
            <p:spPr bwMode="auto">
              <a:xfrm>
                <a:off x="2552" y="1002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w 1"/>
                  <a:gd name="T4" fmla="*/ 0 w 1"/>
                  <a:gd name="T5" fmla="*/ 0 w 1"/>
                  <a:gd name="T6" fmla="*/ 0 w 1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w 1"/>
                  <a:gd name="T15" fmla="*/ 1 w 1"/>
                </a:gdLst>
                <a:ahLst/>
                <a:cxnLst>
                  <a:cxn ang="T7">
                    <a:pos x="T0" y="0"/>
                  </a:cxn>
                  <a:cxn ang="T8">
                    <a:pos x="T1" y="0"/>
                  </a:cxn>
                  <a:cxn ang="T9">
                    <a:pos x="T2" y="0"/>
                  </a:cxn>
                  <a:cxn ang="T10">
                    <a:pos x="T3" y="0"/>
                  </a:cxn>
                  <a:cxn ang="T11">
                    <a:pos x="T4" y="0"/>
                  </a:cxn>
                  <a:cxn ang="T12">
                    <a:pos x="T5" y="0"/>
                  </a:cxn>
                  <a:cxn ang="T13">
                    <a:pos x="T6" y="0"/>
                  </a:cxn>
                </a:cxnLst>
                <a:rect l="T14" t="0" r="T15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10" name="Line 1251"/>
              <p:cNvSpPr>
                <a:spLocks noChangeShapeType="1"/>
              </p:cNvSpPr>
              <p:nvPr/>
            </p:nvSpPr>
            <p:spPr bwMode="auto">
              <a:xfrm>
                <a:off x="2573" y="10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11" name="Freeform 1252"/>
              <p:cNvSpPr>
                <a:spLocks/>
              </p:cNvSpPr>
              <p:nvPr/>
            </p:nvSpPr>
            <p:spPr bwMode="auto">
              <a:xfrm>
                <a:off x="2573" y="1005"/>
                <a:ext cx="17" cy="9"/>
              </a:xfrm>
              <a:custGeom>
                <a:avLst/>
                <a:gdLst>
                  <a:gd name="T0" fmla="*/ 24814 w 6"/>
                  <a:gd name="T1" fmla="*/ 13122 h 3"/>
                  <a:gd name="T2" fmla="*/ 20632 w 6"/>
                  <a:gd name="T3" fmla="*/ 19683 h 3"/>
                  <a:gd name="T4" fmla="*/ 8758 w 6"/>
                  <a:gd name="T5" fmla="*/ 19683 h 3"/>
                  <a:gd name="T6" fmla="*/ 4777 w 6"/>
                  <a:gd name="T7" fmla="*/ 19683 h 3"/>
                  <a:gd name="T8" fmla="*/ 8758 w 6"/>
                  <a:gd name="T9" fmla="*/ 13122 h 3"/>
                  <a:gd name="T10" fmla="*/ 4777 w 6"/>
                  <a:gd name="T11" fmla="*/ 13122 h 3"/>
                  <a:gd name="T12" fmla="*/ 0 w 6"/>
                  <a:gd name="T13" fmla="*/ 13122 h 3"/>
                  <a:gd name="T14" fmla="*/ 0 w 6"/>
                  <a:gd name="T15" fmla="*/ 13122 h 3"/>
                  <a:gd name="T16" fmla="*/ 0 w 6"/>
                  <a:gd name="T17" fmla="*/ 6561 h 3"/>
                  <a:gd name="T18" fmla="*/ 0 w 6"/>
                  <a:gd name="T19" fmla="*/ 6561 h 3"/>
                  <a:gd name="T20" fmla="*/ 8758 w 6"/>
                  <a:gd name="T21" fmla="*/ 0 h 3"/>
                  <a:gd name="T22" fmla="*/ 13535 w 6"/>
                  <a:gd name="T23" fmla="*/ 0 h 3"/>
                  <a:gd name="T24" fmla="*/ 20632 w 6"/>
                  <a:gd name="T25" fmla="*/ 0 h 3"/>
                  <a:gd name="T26" fmla="*/ 16040 w 6"/>
                  <a:gd name="T27" fmla="*/ 6561 h 3"/>
                  <a:gd name="T28" fmla="*/ 20632 w 6"/>
                  <a:gd name="T29" fmla="*/ 0 h 3"/>
                  <a:gd name="T30" fmla="*/ 20632 w 6"/>
                  <a:gd name="T31" fmla="*/ 0 h 3"/>
                  <a:gd name="T32" fmla="*/ 20632 w 6"/>
                  <a:gd name="T33" fmla="*/ 6561 h 3"/>
                  <a:gd name="T34" fmla="*/ 24814 w 6"/>
                  <a:gd name="T35" fmla="*/ 13122 h 3"/>
                  <a:gd name="T36" fmla="*/ 24814 w 6"/>
                  <a:gd name="T37" fmla="*/ 13122 h 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"/>
                  <a:gd name="T58" fmla="*/ 0 h 3"/>
                  <a:gd name="T59" fmla="*/ 6 w 6"/>
                  <a:gd name="T60" fmla="*/ 3 h 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" h="3">
                    <a:moveTo>
                      <a:pt x="6" y="2"/>
                    </a:moveTo>
                    <a:lnTo>
                      <a:pt x="5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12" name="Line 1253"/>
              <p:cNvSpPr>
                <a:spLocks noChangeShapeType="1"/>
              </p:cNvSpPr>
              <p:nvPr/>
            </p:nvSpPr>
            <p:spPr bwMode="auto">
              <a:xfrm>
                <a:off x="2573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13" name="Line 1254"/>
              <p:cNvSpPr>
                <a:spLocks noChangeShapeType="1"/>
              </p:cNvSpPr>
              <p:nvPr/>
            </p:nvSpPr>
            <p:spPr bwMode="auto">
              <a:xfrm>
                <a:off x="2567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14" name="Line 1255"/>
              <p:cNvSpPr>
                <a:spLocks noChangeShapeType="1"/>
              </p:cNvSpPr>
              <p:nvPr/>
            </p:nvSpPr>
            <p:spPr bwMode="auto">
              <a:xfrm>
                <a:off x="2581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15" name="Freeform 1256"/>
              <p:cNvSpPr>
                <a:spLocks/>
              </p:cNvSpPr>
              <p:nvPr/>
            </p:nvSpPr>
            <p:spPr bwMode="auto">
              <a:xfrm>
                <a:off x="2599" y="10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16" name="Line 1257"/>
              <p:cNvSpPr>
                <a:spLocks noChangeShapeType="1"/>
              </p:cNvSpPr>
              <p:nvPr/>
            </p:nvSpPr>
            <p:spPr bwMode="auto">
              <a:xfrm>
                <a:off x="2581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17" name="Line 1258"/>
              <p:cNvSpPr>
                <a:spLocks noChangeShapeType="1"/>
              </p:cNvSpPr>
              <p:nvPr/>
            </p:nvSpPr>
            <p:spPr bwMode="auto">
              <a:xfrm>
                <a:off x="2590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18" name="Line 1259"/>
              <p:cNvSpPr>
                <a:spLocks noChangeShapeType="1"/>
              </p:cNvSpPr>
              <p:nvPr/>
            </p:nvSpPr>
            <p:spPr bwMode="auto">
              <a:xfrm>
                <a:off x="2590" y="10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19" name="Line 1260"/>
              <p:cNvSpPr>
                <a:spLocks noChangeShapeType="1"/>
              </p:cNvSpPr>
              <p:nvPr/>
            </p:nvSpPr>
            <p:spPr bwMode="auto">
              <a:xfrm>
                <a:off x="2581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20" name="Line 1261"/>
              <p:cNvSpPr>
                <a:spLocks noChangeShapeType="1"/>
              </p:cNvSpPr>
              <p:nvPr/>
            </p:nvSpPr>
            <p:spPr bwMode="auto">
              <a:xfrm>
                <a:off x="2608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21" name="Line 1262"/>
              <p:cNvSpPr>
                <a:spLocks noChangeShapeType="1"/>
              </p:cNvSpPr>
              <p:nvPr/>
            </p:nvSpPr>
            <p:spPr bwMode="auto">
              <a:xfrm>
                <a:off x="2581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22" name="Freeform 1263"/>
              <p:cNvSpPr>
                <a:spLocks/>
              </p:cNvSpPr>
              <p:nvPr/>
            </p:nvSpPr>
            <p:spPr bwMode="auto">
              <a:xfrm>
                <a:off x="2605" y="98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6561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23" name="Line 1264"/>
              <p:cNvSpPr>
                <a:spLocks noChangeShapeType="1"/>
              </p:cNvSpPr>
              <p:nvPr/>
            </p:nvSpPr>
            <p:spPr bwMode="auto">
              <a:xfrm>
                <a:off x="2611" y="9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24" name="Line 1265"/>
              <p:cNvSpPr>
                <a:spLocks noChangeShapeType="1"/>
              </p:cNvSpPr>
              <p:nvPr/>
            </p:nvSpPr>
            <p:spPr bwMode="auto">
              <a:xfrm>
                <a:off x="2611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25" name="Line 1266"/>
              <p:cNvSpPr>
                <a:spLocks noChangeShapeType="1"/>
              </p:cNvSpPr>
              <p:nvPr/>
            </p:nvSpPr>
            <p:spPr bwMode="auto">
              <a:xfrm>
                <a:off x="2596" y="9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26" name="Freeform 1267"/>
              <p:cNvSpPr>
                <a:spLocks/>
              </p:cNvSpPr>
              <p:nvPr/>
            </p:nvSpPr>
            <p:spPr bwMode="auto">
              <a:xfrm>
                <a:off x="2590" y="10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27" name="Line 1268"/>
              <p:cNvSpPr>
                <a:spLocks noChangeShapeType="1"/>
              </p:cNvSpPr>
              <p:nvPr/>
            </p:nvSpPr>
            <p:spPr bwMode="auto">
              <a:xfrm>
                <a:off x="2587" y="10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28" name="Line 1269"/>
              <p:cNvSpPr>
                <a:spLocks noChangeShapeType="1"/>
              </p:cNvSpPr>
              <p:nvPr/>
            </p:nvSpPr>
            <p:spPr bwMode="auto">
              <a:xfrm>
                <a:off x="2593" y="10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29" name="Freeform 1270"/>
              <p:cNvSpPr>
                <a:spLocks/>
              </p:cNvSpPr>
              <p:nvPr/>
            </p:nvSpPr>
            <p:spPr bwMode="auto">
              <a:xfrm>
                <a:off x="2590" y="10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30" name="Line 1271"/>
              <p:cNvSpPr>
                <a:spLocks noChangeShapeType="1"/>
              </p:cNvSpPr>
              <p:nvPr/>
            </p:nvSpPr>
            <p:spPr bwMode="auto">
              <a:xfrm>
                <a:off x="2599" y="10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31" name="Freeform 1272"/>
              <p:cNvSpPr>
                <a:spLocks/>
              </p:cNvSpPr>
              <p:nvPr/>
            </p:nvSpPr>
            <p:spPr bwMode="auto">
              <a:xfrm>
                <a:off x="2608" y="10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32" name="Line 1273"/>
              <p:cNvSpPr>
                <a:spLocks noChangeShapeType="1"/>
              </p:cNvSpPr>
              <p:nvPr/>
            </p:nvSpPr>
            <p:spPr bwMode="auto">
              <a:xfrm>
                <a:off x="2599" y="10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33" name="Line 1274"/>
              <p:cNvSpPr>
                <a:spLocks noChangeShapeType="1"/>
              </p:cNvSpPr>
              <p:nvPr/>
            </p:nvSpPr>
            <p:spPr bwMode="auto">
              <a:xfrm>
                <a:off x="2584" y="10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34" name="Line 1275"/>
              <p:cNvSpPr>
                <a:spLocks noChangeShapeType="1"/>
              </p:cNvSpPr>
              <p:nvPr/>
            </p:nvSpPr>
            <p:spPr bwMode="auto">
              <a:xfrm>
                <a:off x="2614" y="10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35" name="Freeform 1276"/>
              <p:cNvSpPr>
                <a:spLocks/>
              </p:cNvSpPr>
              <p:nvPr/>
            </p:nvSpPr>
            <p:spPr bwMode="auto">
              <a:xfrm>
                <a:off x="2622" y="10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36" name="Line 1277"/>
              <p:cNvSpPr>
                <a:spLocks noChangeShapeType="1"/>
              </p:cNvSpPr>
              <p:nvPr/>
            </p:nvSpPr>
            <p:spPr bwMode="auto">
              <a:xfrm>
                <a:off x="2590" y="10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37" name="Line 1278"/>
              <p:cNvSpPr>
                <a:spLocks noChangeShapeType="1"/>
              </p:cNvSpPr>
              <p:nvPr/>
            </p:nvSpPr>
            <p:spPr bwMode="auto">
              <a:xfrm>
                <a:off x="2593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38" name="Freeform 1279"/>
              <p:cNvSpPr>
                <a:spLocks/>
              </p:cNvSpPr>
              <p:nvPr/>
            </p:nvSpPr>
            <p:spPr bwMode="auto">
              <a:xfrm>
                <a:off x="2596" y="10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39" name="Freeform 1280"/>
              <p:cNvSpPr>
                <a:spLocks/>
              </p:cNvSpPr>
              <p:nvPr/>
            </p:nvSpPr>
            <p:spPr bwMode="auto">
              <a:xfrm>
                <a:off x="2599" y="10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40" name="Line 1281"/>
              <p:cNvSpPr>
                <a:spLocks noChangeShapeType="1"/>
              </p:cNvSpPr>
              <p:nvPr/>
            </p:nvSpPr>
            <p:spPr bwMode="auto">
              <a:xfrm>
                <a:off x="2605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41" name="Line 1282"/>
              <p:cNvSpPr>
                <a:spLocks noChangeShapeType="1"/>
              </p:cNvSpPr>
              <p:nvPr/>
            </p:nvSpPr>
            <p:spPr bwMode="auto">
              <a:xfrm>
                <a:off x="2599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42" name="Line 1283"/>
              <p:cNvSpPr>
                <a:spLocks noChangeShapeType="1"/>
              </p:cNvSpPr>
              <p:nvPr/>
            </p:nvSpPr>
            <p:spPr bwMode="auto">
              <a:xfrm>
                <a:off x="2602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43" name="Line 1284"/>
              <p:cNvSpPr>
                <a:spLocks noChangeShapeType="1"/>
              </p:cNvSpPr>
              <p:nvPr/>
            </p:nvSpPr>
            <p:spPr bwMode="auto">
              <a:xfrm>
                <a:off x="2593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44" name="Line 1285"/>
              <p:cNvSpPr>
                <a:spLocks noChangeShapeType="1"/>
              </p:cNvSpPr>
              <p:nvPr/>
            </p:nvSpPr>
            <p:spPr bwMode="auto">
              <a:xfrm>
                <a:off x="2605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45" name="Line 1286"/>
              <p:cNvSpPr>
                <a:spLocks noChangeShapeType="1"/>
              </p:cNvSpPr>
              <p:nvPr/>
            </p:nvSpPr>
            <p:spPr bwMode="auto">
              <a:xfrm>
                <a:off x="2581" y="10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46" name="Line 1287"/>
              <p:cNvSpPr>
                <a:spLocks noChangeShapeType="1"/>
              </p:cNvSpPr>
              <p:nvPr/>
            </p:nvSpPr>
            <p:spPr bwMode="auto">
              <a:xfrm>
                <a:off x="2584" y="10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47" name="Freeform 1288"/>
              <p:cNvSpPr>
                <a:spLocks/>
              </p:cNvSpPr>
              <p:nvPr/>
            </p:nvSpPr>
            <p:spPr bwMode="auto">
              <a:xfrm>
                <a:off x="2549" y="979"/>
                <a:ext cx="53" cy="38"/>
              </a:xfrm>
              <a:custGeom>
                <a:avLst/>
                <a:gdLst>
                  <a:gd name="T0" fmla="*/ 84773 w 18"/>
                  <a:gd name="T1" fmla="*/ 16208 h 13"/>
                  <a:gd name="T2" fmla="*/ 78782 w 18"/>
                  <a:gd name="T3" fmla="*/ 27521 h 13"/>
                  <a:gd name="T4" fmla="*/ 84773 w 18"/>
                  <a:gd name="T5" fmla="*/ 27521 h 13"/>
                  <a:gd name="T6" fmla="*/ 95827 w 18"/>
                  <a:gd name="T7" fmla="*/ 33066 h 13"/>
                  <a:gd name="T8" fmla="*/ 84773 w 18"/>
                  <a:gd name="T9" fmla="*/ 33066 h 13"/>
                  <a:gd name="T10" fmla="*/ 78782 w 18"/>
                  <a:gd name="T11" fmla="*/ 33066 h 13"/>
                  <a:gd name="T12" fmla="*/ 78782 w 18"/>
                  <a:gd name="T13" fmla="*/ 33066 h 13"/>
                  <a:gd name="T14" fmla="*/ 78782 w 18"/>
                  <a:gd name="T15" fmla="*/ 33066 h 13"/>
                  <a:gd name="T16" fmla="*/ 73060 w 18"/>
                  <a:gd name="T17" fmla="*/ 36287 h 13"/>
                  <a:gd name="T18" fmla="*/ 61339 w 18"/>
                  <a:gd name="T19" fmla="*/ 41832 h 13"/>
                  <a:gd name="T20" fmla="*/ 55320 w 18"/>
                  <a:gd name="T21" fmla="*/ 41832 h 13"/>
                  <a:gd name="T22" fmla="*/ 61339 w 18"/>
                  <a:gd name="T23" fmla="*/ 41832 h 13"/>
                  <a:gd name="T24" fmla="*/ 55320 w 18"/>
                  <a:gd name="T25" fmla="*/ 47377 h 13"/>
                  <a:gd name="T26" fmla="*/ 46228 w 18"/>
                  <a:gd name="T27" fmla="*/ 47377 h 13"/>
                  <a:gd name="T28" fmla="*/ 46228 w 18"/>
                  <a:gd name="T29" fmla="*/ 47377 h 13"/>
                  <a:gd name="T30" fmla="*/ 40513 w 18"/>
                  <a:gd name="T31" fmla="*/ 52925 h 13"/>
                  <a:gd name="T32" fmla="*/ 40513 w 18"/>
                  <a:gd name="T33" fmla="*/ 58692 h 13"/>
                  <a:gd name="T34" fmla="*/ 40513 w 18"/>
                  <a:gd name="T35" fmla="*/ 58692 h 13"/>
                  <a:gd name="T36" fmla="*/ 40513 w 18"/>
                  <a:gd name="T37" fmla="*/ 58692 h 13"/>
                  <a:gd name="T38" fmla="*/ 34488 w 18"/>
                  <a:gd name="T39" fmla="*/ 63589 h 13"/>
                  <a:gd name="T40" fmla="*/ 34488 w 18"/>
                  <a:gd name="T41" fmla="*/ 63589 h 13"/>
                  <a:gd name="T42" fmla="*/ 40513 w 18"/>
                  <a:gd name="T43" fmla="*/ 69134 h 13"/>
                  <a:gd name="T44" fmla="*/ 34488 w 18"/>
                  <a:gd name="T45" fmla="*/ 69134 h 13"/>
                  <a:gd name="T46" fmla="*/ 28791 w 18"/>
                  <a:gd name="T47" fmla="*/ 69134 h 13"/>
                  <a:gd name="T48" fmla="*/ 11713 w 18"/>
                  <a:gd name="T49" fmla="*/ 69134 h 13"/>
                  <a:gd name="T50" fmla="*/ 5948 w 18"/>
                  <a:gd name="T51" fmla="*/ 63589 h 13"/>
                  <a:gd name="T52" fmla="*/ 11713 w 18"/>
                  <a:gd name="T53" fmla="*/ 58692 h 13"/>
                  <a:gd name="T54" fmla="*/ 5948 w 18"/>
                  <a:gd name="T55" fmla="*/ 58692 h 13"/>
                  <a:gd name="T56" fmla="*/ 0 w 18"/>
                  <a:gd name="T57" fmla="*/ 52925 h 13"/>
                  <a:gd name="T58" fmla="*/ 5948 w 18"/>
                  <a:gd name="T59" fmla="*/ 41832 h 13"/>
                  <a:gd name="T60" fmla="*/ 11713 w 18"/>
                  <a:gd name="T61" fmla="*/ 27521 h 13"/>
                  <a:gd name="T62" fmla="*/ 17514 w 18"/>
                  <a:gd name="T63" fmla="*/ 27521 h 13"/>
                  <a:gd name="T64" fmla="*/ 22766 w 18"/>
                  <a:gd name="T65" fmla="*/ 27521 h 13"/>
                  <a:gd name="T66" fmla="*/ 17514 w 18"/>
                  <a:gd name="T67" fmla="*/ 27521 h 13"/>
                  <a:gd name="T68" fmla="*/ 40513 w 18"/>
                  <a:gd name="T69" fmla="*/ 16208 h 13"/>
                  <a:gd name="T70" fmla="*/ 73060 w 18"/>
                  <a:gd name="T71" fmla="*/ 11312 h 13"/>
                  <a:gd name="T72" fmla="*/ 101548 w 18"/>
                  <a:gd name="T73" fmla="*/ 0 h 13"/>
                  <a:gd name="T74" fmla="*/ 95827 w 18"/>
                  <a:gd name="T75" fmla="*/ 5545 h 13"/>
                  <a:gd name="T76" fmla="*/ 84773 w 18"/>
                  <a:gd name="T77" fmla="*/ 16208 h 1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"/>
                  <a:gd name="T118" fmla="*/ 0 h 13"/>
                  <a:gd name="T119" fmla="*/ 18 w 18"/>
                  <a:gd name="T120" fmla="*/ 13 h 1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" h="13">
                    <a:moveTo>
                      <a:pt x="15" y="3"/>
                    </a:moveTo>
                    <a:lnTo>
                      <a:pt x="14" y="5"/>
                    </a:lnTo>
                    <a:lnTo>
                      <a:pt x="15" y="5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4" y="6"/>
                    </a:lnTo>
                    <a:lnTo>
                      <a:pt x="13" y="7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7" y="3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7" y="1"/>
                    </a:lnTo>
                    <a:lnTo>
                      <a:pt x="15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48" name="Freeform 1289"/>
              <p:cNvSpPr>
                <a:spLocks/>
              </p:cNvSpPr>
              <p:nvPr/>
            </p:nvSpPr>
            <p:spPr bwMode="auto">
              <a:xfrm>
                <a:off x="2552" y="100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6561 h 1"/>
                  <a:gd name="T8" fmla="*/ 6561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49" name="Freeform 1290"/>
              <p:cNvSpPr>
                <a:spLocks/>
              </p:cNvSpPr>
              <p:nvPr/>
            </p:nvSpPr>
            <p:spPr bwMode="auto">
              <a:xfrm>
                <a:off x="2596" y="999"/>
                <a:ext cx="29" cy="15"/>
              </a:xfrm>
              <a:custGeom>
                <a:avLst/>
                <a:gdLst>
                  <a:gd name="T0" fmla="*/ 44706 w 10"/>
                  <a:gd name="T1" fmla="*/ 6561 h 5"/>
                  <a:gd name="T2" fmla="*/ 29148 w 10"/>
                  <a:gd name="T3" fmla="*/ 13122 h 5"/>
                  <a:gd name="T4" fmla="*/ 29148 w 10"/>
                  <a:gd name="T5" fmla="*/ 26244 h 5"/>
                  <a:gd name="T6" fmla="*/ 20923 w 10"/>
                  <a:gd name="T7" fmla="*/ 26244 h 5"/>
                  <a:gd name="T8" fmla="*/ 25607 w 10"/>
                  <a:gd name="T9" fmla="*/ 26244 h 5"/>
                  <a:gd name="T10" fmla="*/ 20923 w 10"/>
                  <a:gd name="T11" fmla="*/ 32805 h 5"/>
                  <a:gd name="T12" fmla="*/ 15416 w 10"/>
                  <a:gd name="T13" fmla="*/ 32805 h 5"/>
                  <a:gd name="T14" fmla="*/ 15416 w 10"/>
                  <a:gd name="T15" fmla="*/ 26244 h 5"/>
                  <a:gd name="T16" fmla="*/ 15416 w 10"/>
                  <a:gd name="T17" fmla="*/ 26244 h 5"/>
                  <a:gd name="T18" fmla="*/ 5316 w 10"/>
                  <a:gd name="T19" fmla="*/ 26244 h 5"/>
                  <a:gd name="T20" fmla="*/ 0 w 10"/>
                  <a:gd name="T21" fmla="*/ 26244 h 5"/>
                  <a:gd name="T22" fmla="*/ 0 w 10"/>
                  <a:gd name="T23" fmla="*/ 26244 h 5"/>
                  <a:gd name="T24" fmla="*/ 0 w 10"/>
                  <a:gd name="T25" fmla="*/ 19683 h 5"/>
                  <a:gd name="T26" fmla="*/ 0 w 10"/>
                  <a:gd name="T27" fmla="*/ 13122 h 5"/>
                  <a:gd name="T28" fmla="*/ 0 w 10"/>
                  <a:gd name="T29" fmla="*/ 13122 h 5"/>
                  <a:gd name="T30" fmla="*/ 0 w 10"/>
                  <a:gd name="T31" fmla="*/ 6561 h 5"/>
                  <a:gd name="T32" fmla="*/ 10051 w 10"/>
                  <a:gd name="T33" fmla="*/ 6561 h 5"/>
                  <a:gd name="T34" fmla="*/ 15416 w 10"/>
                  <a:gd name="T35" fmla="*/ 6561 h 5"/>
                  <a:gd name="T36" fmla="*/ 20923 w 10"/>
                  <a:gd name="T37" fmla="*/ 6561 h 5"/>
                  <a:gd name="T38" fmla="*/ 20923 w 10"/>
                  <a:gd name="T39" fmla="*/ 6561 h 5"/>
                  <a:gd name="T40" fmla="*/ 20923 w 10"/>
                  <a:gd name="T41" fmla="*/ 6561 h 5"/>
                  <a:gd name="T42" fmla="*/ 20923 w 10"/>
                  <a:gd name="T43" fmla="*/ 6561 h 5"/>
                  <a:gd name="T44" fmla="*/ 20923 w 10"/>
                  <a:gd name="T45" fmla="*/ 13122 h 5"/>
                  <a:gd name="T46" fmla="*/ 29148 w 10"/>
                  <a:gd name="T47" fmla="*/ 6561 h 5"/>
                  <a:gd name="T48" fmla="*/ 29148 w 10"/>
                  <a:gd name="T49" fmla="*/ 6561 h 5"/>
                  <a:gd name="T50" fmla="*/ 25607 w 10"/>
                  <a:gd name="T51" fmla="*/ 13122 h 5"/>
                  <a:gd name="T52" fmla="*/ 29148 w 10"/>
                  <a:gd name="T53" fmla="*/ 13122 h 5"/>
                  <a:gd name="T54" fmla="*/ 29148 w 10"/>
                  <a:gd name="T55" fmla="*/ 13122 h 5"/>
                  <a:gd name="T56" fmla="*/ 29148 w 10"/>
                  <a:gd name="T57" fmla="*/ 6561 h 5"/>
                  <a:gd name="T58" fmla="*/ 25607 w 10"/>
                  <a:gd name="T59" fmla="*/ 0 h 5"/>
                  <a:gd name="T60" fmla="*/ 50074 w 10"/>
                  <a:gd name="T61" fmla="*/ 0 h 5"/>
                  <a:gd name="T62" fmla="*/ 44706 w 10"/>
                  <a:gd name="T63" fmla="*/ 6561 h 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0"/>
                  <a:gd name="T97" fmla="*/ 0 h 5"/>
                  <a:gd name="T98" fmla="*/ 10 w 10"/>
                  <a:gd name="T99" fmla="*/ 5 h 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0" h="5">
                    <a:moveTo>
                      <a:pt x="9" y="1"/>
                    </a:moveTo>
                    <a:lnTo>
                      <a:pt x="6" y="2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9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50" name="Freeform 1291"/>
              <p:cNvSpPr>
                <a:spLocks/>
              </p:cNvSpPr>
              <p:nvPr/>
            </p:nvSpPr>
            <p:spPr bwMode="auto">
              <a:xfrm>
                <a:off x="2581" y="10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51" name="Freeform 1292"/>
              <p:cNvSpPr>
                <a:spLocks/>
              </p:cNvSpPr>
              <p:nvPr/>
            </p:nvSpPr>
            <p:spPr bwMode="auto">
              <a:xfrm>
                <a:off x="2655" y="1008"/>
                <a:ext cx="6" cy="3"/>
              </a:xfrm>
              <a:custGeom>
                <a:avLst/>
                <a:gdLst>
                  <a:gd name="T0" fmla="*/ 13122 w 2"/>
                  <a:gd name="T1" fmla="*/ 6561 h 1"/>
                  <a:gd name="T2" fmla="*/ 13122 w 2"/>
                  <a:gd name="T3" fmla="*/ 6561 h 1"/>
                  <a:gd name="T4" fmla="*/ 6561 w 2"/>
                  <a:gd name="T5" fmla="*/ 6561 h 1"/>
                  <a:gd name="T6" fmla="*/ 0 w 2"/>
                  <a:gd name="T7" fmla="*/ 6561 h 1"/>
                  <a:gd name="T8" fmla="*/ 6561 w 2"/>
                  <a:gd name="T9" fmla="*/ 0 h 1"/>
                  <a:gd name="T10" fmla="*/ 13122 w 2"/>
                  <a:gd name="T11" fmla="*/ 6561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52" name="Freeform 1293"/>
              <p:cNvSpPr>
                <a:spLocks/>
              </p:cNvSpPr>
              <p:nvPr/>
            </p:nvSpPr>
            <p:spPr bwMode="auto">
              <a:xfrm>
                <a:off x="2549" y="1014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53" name="Freeform 1294"/>
              <p:cNvSpPr>
                <a:spLocks/>
              </p:cNvSpPr>
              <p:nvPr/>
            </p:nvSpPr>
            <p:spPr bwMode="auto">
              <a:xfrm>
                <a:off x="2584" y="1011"/>
                <a:ext cx="6" cy="9"/>
              </a:xfrm>
              <a:custGeom>
                <a:avLst/>
                <a:gdLst>
                  <a:gd name="T0" fmla="*/ 6561 w 2"/>
                  <a:gd name="T1" fmla="*/ 6561 h 3"/>
                  <a:gd name="T2" fmla="*/ 13122 w 2"/>
                  <a:gd name="T3" fmla="*/ 0 h 3"/>
                  <a:gd name="T4" fmla="*/ 0 w 2"/>
                  <a:gd name="T5" fmla="*/ 19683 h 3"/>
                  <a:gd name="T6" fmla="*/ 0 w 2"/>
                  <a:gd name="T7" fmla="*/ 6561 h 3"/>
                  <a:gd name="T8" fmla="*/ 0 w 2"/>
                  <a:gd name="T9" fmla="*/ 6561 h 3"/>
                  <a:gd name="T10" fmla="*/ 6561 w 2"/>
                  <a:gd name="T11" fmla="*/ 6561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1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54" name="Line 1295"/>
              <p:cNvSpPr>
                <a:spLocks noChangeShapeType="1"/>
              </p:cNvSpPr>
              <p:nvPr/>
            </p:nvSpPr>
            <p:spPr bwMode="auto">
              <a:xfrm>
                <a:off x="2576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55" name="Freeform 1296"/>
              <p:cNvSpPr>
                <a:spLocks/>
              </p:cNvSpPr>
              <p:nvPr/>
            </p:nvSpPr>
            <p:spPr bwMode="auto">
              <a:xfrm>
                <a:off x="2570" y="1014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0 w 1"/>
                  <a:gd name="T3" fmla="*/ 656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6561 w 1"/>
                  <a:gd name="T11" fmla="*/ 0 h 1"/>
                  <a:gd name="T12" fmla="*/ 6561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56" name="Freeform 1297"/>
              <p:cNvSpPr>
                <a:spLocks/>
              </p:cNvSpPr>
              <p:nvPr/>
            </p:nvSpPr>
            <p:spPr bwMode="auto">
              <a:xfrm>
                <a:off x="2578" y="10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57" name="Line 1298"/>
              <p:cNvSpPr>
                <a:spLocks noChangeShapeType="1"/>
              </p:cNvSpPr>
              <p:nvPr/>
            </p:nvSpPr>
            <p:spPr bwMode="auto">
              <a:xfrm>
                <a:off x="2614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58" name="Freeform 1299"/>
              <p:cNvSpPr>
                <a:spLocks/>
              </p:cNvSpPr>
              <p:nvPr/>
            </p:nvSpPr>
            <p:spPr bwMode="auto">
              <a:xfrm>
                <a:off x="2608" y="1014"/>
                <a:ext cx="9" cy="0"/>
              </a:xfrm>
              <a:custGeom>
                <a:avLst/>
                <a:gdLst>
                  <a:gd name="T0" fmla="*/ 19683 w 3"/>
                  <a:gd name="T1" fmla="*/ 0 w 3"/>
                  <a:gd name="T2" fmla="*/ 6561 w 3"/>
                  <a:gd name="T3" fmla="*/ 13122 w 3"/>
                  <a:gd name="T4" fmla="*/ 19683 w 3"/>
                  <a:gd name="T5" fmla="*/ 19683 w 3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3 w 3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59" name="Line 1300"/>
              <p:cNvSpPr>
                <a:spLocks noChangeShapeType="1"/>
              </p:cNvSpPr>
              <p:nvPr/>
            </p:nvSpPr>
            <p:spPr bwMode="auto">
              <a:xfrm>
                <a:off x="2587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60" name="Freeform 1301"/>
              <p:cNvSpPr>
                <a:spLocks/>
              </p:cNvSpPr>
              <p:nvPr/>
            </p:nvSpPr>
            <p:spPr bwMode="auto">
              <a:xfrm>
                <a:off x="2581" y="1014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6561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61" name="Line 1302"/>
              <p:cNvSpPr>
                <a:spLocks noChangeShapeType="1"/>
              </p:cNvSpPr>
              <p:nvPr/>
            </p:nvSpPr>
            <p:spPr bwMode="auto">
              <a:xfrm>
                <a:off x="2578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62" name="Line 1303"/>
              <p:cNvSpPr>
                <a:spLocks noChangeShapeType="1"/>
              </p:cNvSpPr>
              <p:nvPr/>
            </p:nvSpPr>
            <p:spPr bwMode="auto">
              <a:xfrm>
                <a:off x="2596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63" name="Freeform 1304"/>
              <p:cNvSpPr>
                <a:spLocks/>
              </p:cNvSpPr>
              <p:nvPr/>
            </p:nvSpPr>
            <p:spPr bwMode="auto">
              <a:xfrm>
                <a:off x="2578" y="10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64" name="Line 1305"/>
              <p:cNvSpPr>
                <a:spLocks noChangeShapeType="1"/>
              </p:cNvSpPr>
              <p:nvPr/>
            </p:nvSpPr>
            <p:spPr bwMode="auto">
              <a:xfrm>
                <a:off x="2581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65" name="Line 1306"/>
              <p:cNvSpPr>
                <a:spLocks noChangeShapeType="1"/>
              </p:cNvSpPr>
              <p:nvPr/>
            </p:nvSpPr>
            <p:spPr bwMode="auto">
              <a:xfrm>
                <a:off x="2605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66" name="Line 1307"/>
              <p:cNvSpPr>
                <a:spLocks noChangeShapeType="1"/>
              </p:cNvSpPr>
              <p:nvPr/>
            </p:nvSpPr>
            <p:spPr bwMode="auto">
              <a:xfrm>
                <a:off x="2599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67" name="Line 1308"/>
              <p:cNvSpPr>
                <a:spLocks noChangeShapeType="1"/>
              </p:cNvSpPr>
              <p:nvPr/>
            </p:nvSpPr>
            <p:spPr bwMode="auto">
              <a:xfrm>
                <a:off x="2608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68" name="Line 1309"/>
              <p:cNvSpPr>
                <a:spLocks noChangeShapeType="1"/>
              </p:cNvSpPr>
              <p:nvPr/>
            </p:nvSpPr>
            <p:spPr bwMode="auto">
              <a:xfrm>
                <a:off x="2581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69" name="Line 1310"/>
              <p:cNvSpPr>
                <a:spLocks noChangeShapeType="1"/>
              </p:cNvSpPr>
              <p:nvPr/>
            </p:nvSpPr>
            <p:spPr bwMode="auto">
              <a:xfrm>
                <a:off x="2596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70" name="Rectangle 1311"/>
              <p:cNvSpPr>
                <a:spLocks noChangeArrowheads="1"/>
              </p:cNvSpPr>
              <p:nvPr/>
            </p:nvSpPr>
            <p:spPr bwMode="auto">
              <a:xfrm>
                <a:off x="2578" y="1014"/>
                <a:ext cx="3" cy="3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71" name="Line 1312"/>
              <p:cNvSpPr>
                <a:spLocks noChangeShapeType="1"/>
              </p:cNvSpPr>
              <p:nvPr/>
            </p:nvSpPr>
            <p:spPr bwMode="auto">
              <a:xfrm>
                <a:off x="2596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72" name="Line 1313"/>
              <p:cNvSpPr>
                <a:spLocks noChangeShapeType="1"/>
              </p:cNvSpPr>
              <p:nvPr/>
            </p:nvSpPr>
            <p:spPr bwMode="auto">
              <a:xfrm>
                <a:off x="2581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73" name="Line 1314"/>
              <p:cNvSpPr>
                <a:spLocks noChangeShapeType="1"/>
              </p:cNvSpPr>
              <p:nvPr/>
            </p:nvSpPr>
            <p:spPr bwMode="auto">
              <a:xfrm>
                <a:off x="2596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74" name="Freeform 1315"/>
              <p:cNvSpPr>
                <a:spLocks/>
              </p:cNvSpPr>
              <p:nvPr/>
            </p:nvSpPr>
            <p:spPr bwMode="auto">
              <a:xfrm>
                <a:off x="2602" y="1014"/>
                <a:ext cx="6" cy="6"/>
              </a:xfrm>
              <a:custGeom>
                <a:avLst/>
                <a:gdLst>
                  <a:gd name="T0" fmla="*/ 13122 w 2"/>
                  <a:gd name="T1" fmla="*/ 0 h 2"/>
                  <a:gd name="T2" fmla="*/ 13122 w 2"/>
                  <a:gd name="T3" fmla="*/ 0 h 2"/>
                  <a:gd name="T4" fmla="*/ 6561 w 2"/>
                  <a:gd name="T5" fmla="*/ 13122 h 2"/>
                  <a:gd name="T6" fmla="*/ 0 w 2"/>
                  <a:gd name="T7" fmla="*/ 0 h 2"/>
                  <a:gd name="T8" fmla="*/ 6561 w 2"/>
                  <a:gd name="T9" fmla="*/ 0 h 2"/>
                  <a:gd name="T10" fmla="*/ 13122 w 2"/>
                  <a:gd name="T11" fmla="*/ 0 h 2"/>
                  <a:gd name="T12" fmla="*/ 13122 w 2"/>
                  <a:gd name="T13" fmla="*/ 0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"/>
                  <a:gd name="T22" fmla="*/ 0 h 2"/>
                  <a:gd name="T23" fmla="*/ 2 w 2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75" name="Line 1316"/>
              <p:cNvSpPr>
                <a:spLocks noChangeShapeType="1"/>
              </p:cNvSpPr>
              <p:nvPr/>
            </p:nvSpPr>
            <p:spPr bwMode="auto">
              <a:xfrm>
                <a:off x="2584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76" name="Freeform 1317"/>
              <p:cNvSpPr>
                <a:spLocks/>
              </p:cNvSpPr>
              <p:nvPr/>
            </p:nvSpPr>
            <p:spPr bwMode="auto">
              <a:xfrm>
                <a:off x="2590" y="1014"/>
                <a:ext cx="15" cy="6"/>
              </a:xfrm>
              <a:custGeom>
                <a:avLst/>
                <a:gdLst>
                  <a:gd name="T0" fmla="*/ 0 w 5"/>
                  <a:gd name="T1" fmla="*/ 6561 h 2"/>
                  <a:gd name="T2" fmla="*/ 0 w 5"/>
                  <a:gd name="T3" fmla="*/ 0 h 2"/>
                  <a:gd name="T4" fmla="*/ 13122 w 5"/>
                  <a:gd name="T5" fmla="*/ 0 h 2"/>
                  <a:gd name="T6" fmla="*/ 19683 w 5"/>
                  <a:gd name="T7" fmla="*/ 0 h 2"/>
                  <a:gd name="T8" fmla="*/ 19683 w 5"/>
                  <a:gd name="T9" fmla="*/ 0 h 2"/>
                  <a:gd name="T10" fmla="*/ 32805 w 5"/>
                  <a:gd name="T11" fmla="*/ 6561 h 2"/>
                  <a:gd name="T12" fmla="*/ 26244 w 5"/>
                  <a:gd name="T13" fmla="*/ 13122 h 2"/>
                  <a:gd name="T14" fmla="*/ 19683 w 5"/>
                  <a:gd name="T15" fmla="*/ 13122 h 2"/>
                  <a:gd name="T16" fmla="*/ 13122 w 5"/>
                  <a:gd name="T17" fmla="*/ 13122 h 2"/>
                  <a:gd name="T18" fmla="*/ 0 w 5"/>
                  <a:gd name="T19" fmla="*/ 6561 h 2"/>
                  <a:gd name="T20" fmla="*/ 0 w 5"/>
                  <a:gd name="T21" fmla="*/ 6561 h 2"/>
                  <a:gd name="T22" fmla="*/ 0 w 5"/>
                  <a:gd name="T23" fmla="*/ 6561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2"/>
                  <a:gd name="T38" fmla="*/ 5 w 5"/>
                  <a:gd name="T39" fmla="*/ 2 h 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2">
                    <a:moveTo>
                      <a:pt x="0" y="1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77" name="Freeform 1318"/>
              <p:cNvSpPr>
                <a:spLocks/>
              </p:cNvSpPr>
              <p:nvPr/>
            </p:nvSpPr>
            <p:spPr bwMode="auto">
              <a:xfrm>
                <a:off x="2608" y="10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78" name="Freeform 1319"/>
              <p:cNvSpPr>
                <a:spLocks/>
              </p:cNvSpPr>
              <p:nvPr/>
            </p:nvSpPr>
            <p:spPr bwMode="auto">
              <a:xfrm>
                <a:off x="2787" y="958"/>
                <a:ext cx="14" cy="3"/>
              </a:xfrm>
              <a:custGeom>
                <a:avLst/>
                <a:gdLst>
                  <a:gd name="T0" fmla="*/ 14991 w 5"/>
                  <a:gd name="T1" fmla="*/ 6561 h 1"/>
                  <a:gd name="T2" fmla="*/ 18746 w 5"/>
                  <a:gd name="T3" fmla="*/ 6561 h 1"/>
                  <a:gd name="T4" fmla="*/ 14991 w 5"/>
                  <a:gd name="T5" fmla="*/ 6561 h 1"/>
                  <a:gd name="T6" fmla="*/ 8232 w 5"/>
                  <a:gd name="T7" fmla="*/ 6561 h 1"/>
                  <a:gd name="T8" fmla="*/ 8232 w 5"/>
                  <a:gd name="T9" fmla="*/ 6561 h 1"/>
                  <a:gd name="T10" fmla="*/ 0 w 5"/>
                  <a:gd name="T11" fmla="*/ 0 h 1"/>
                  <a:gd name="T12" fmla="*/ 8232 w 5"/>
                  <a:gd name="T13" fmla="*/ 0 h 1"/>
                  <a:gd name="T14" fmla="*/ 8232 w 5"/>
                  <a:gd name="T15" fmla="*/ 0 h 1"/>
                  <a:gd name="T16" fmla="*/ 14991 w 5"/>
                  <a:gd name="T17" fmla="*/ 0 h 1"/>
                  <a:gd name="T18" fmla="*/ 18746 w 5"/>
                  <a:gd name="T19" fmla="*/ 0 h 1"/>
                  <a:gd name="T20" fmla="*/ 18746 w 5"/>
                  <a:gd name="T21" fmla="*/ 6561 h 1"/>
                  <a:gd name="T22" fmla="*/ 14991 w 5"/>
                  <a:gd name="T23" fmla="*/ 6561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1"/>
                  <a:gd name="T38" fmla="*/ 5 w 5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1">
                    <a:moveTo>
                      <a:pt x="4" y="1"/>
                    </a:moveTo>
                    <a:lnTo>
                      <a:pt x="5" y="1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4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79" name="Freeform 1320"/>
              <p:cNvSpPr>
                <a:spLocks/>
              </p:cNvSpPr>
              <p:nvPr/>
            </p:nvSpPr>
            <p:spPr bwMode="auto">
              <a:xfrm>
                <a:off x="2804" y="958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6561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80" name="Line 1321"/>
              <p:cNvSpPr>
                <a:spLocks noChangeShapeType="1"/>
              </p:cNvSpPr>
              <p:nvPr/>
            </p:nvSpPr>
            <p:spPr bwMode="auto">
              <a:xfrm>
                <a:off x="2801" y="9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81" name="Line 1322"/>
              <p:cNvSpPr>
                <a:spLocks noChangeShapeType="1"/>
              </p:cNvSpPr>
              <p:nvPr/>
            </p:nvSpPr>
            <p:spPr bwMode="auto">
              <a:xfrm>
                <a:off x="2807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82" name="Line 1323"/>
              <p:cNvSpPr>
                <a:spLocks noChangeShapeType="1"/>
              </p:cNvSpPr>
              <p:nvPr/>
            </p:nvSpPr>
            <p:spPr bwMode="auto">
              <a:xfrm>
                <a:off x="2804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83" name="Line 1324"/>
              <p:cNvSpPr>
                <a:spLocks noChangeShapeType="1"/>
              </p:cNvSpPr>
              <p:nvPr/>
            </p:nvSpPr>
            <p:spPr bwMode="auto">
              <a:xfrm>
                <a:off x="2810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84" name="Freeform 1325"/>
              <p:cNvSpPr>
                <a:spLocks/>
              </p:cNvSpPr>
              <p:nvPr/>
            </p:nvSpPr>
            <p:spPr bwMode="auto">
              <a:xfrm>
                <a:off x="2801" y="9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85" name="Line 1326"/>
              <p:cNvSpPr>
                <a:spLocks noChangeShapeType="1"/>
              </p:cNvSpPr>
              <p:nvPr/>
            </p:nvSpPr>
            <p:spPr bwMode="auto">
              <a:xfrm>
                <a:off x="2804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86" name="Freeform 1327"/>
              <p:cNvSpPr>
                <a:spLocks/>
              </p:cNvSpPr>
              <p:nvPr/>
            </p:nvSpPr>
            <p:spPr bwMode="auto">
              <a:xfrm>
                <a:off x="2804" y="961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6561 h 1"/>
                  <a:gd name="T4" fmla="*/ 6561 w 1"/>
                  <a:gd name="T5" fmla="*/ 0 h 1"/>
                  <a:gd name="T6" fmla="*/ 6561 w 1"/>
                  <a:gd name="T7" fmla="*/ 6561 h 1"/>
                  <a:gd name="T8" fmla="*/ 6561 w 1"/>
                  <a:gd name="T9" fmla="*/ 656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87" name="Line 1328"/>
              <p:cNvSpPr>
                <a:spLocks noChangeShapeType="1"/>
              </p:cNvSpPr>
              <p:nvPr/>
            </p:nvSpPr>
            <p:spPr bwMode="auto">
              <a:xfrm>
                <a:off x="2801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88" name="Line 1329"/>
              <p:cNvSpPr>
                <a:spLocks noChangeShapeType="1"/>
              </p:cNvSpPr>
              <p:nvPr/>
            </p:nvSpPr>
            <p:spPr bwMode="auto">
              <a:xfrm>
                <a:off x="2807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89" name="Freeform 1330"/>
              <p:cNvSpPr>
                <a:spLocks/>
              </p:cNvSpPr>
              <p:nvPr/>
            </p:nvSpPr>
            <p:spPr bwMode="auto">
              <a:xfrm>
                <a:off x="2784" y="961"/>
                <a:ext cx="23" cy="9"/>
              </a:xfrm>
              <a:custGeom>
                <a:avLst/>
                <a:gdLst>
                  <a:gd name="T0" fmla="*/ 0 w 8"/>
                  <a:gd name="T1" fmla="*/ 13122 h 3"/>
                  <a:gd name="T2" fmla="*/ 0 w 8"/>
                  <a:gd name="T3" fmla="*/ 6561 h 3"/>
                  <a:gd name="T4" fmla="*/ 5132 w 8"/>
                  <a:gd name="T5" fmla="*/ 13122 h 3"/>
                  <a:gd name="T6" fmla="*/ 9620 w 8"/>
                  <a:gd name="T7" fmla="*/ 6561 h 3"/>
                  <a:gd name="T8" fmla="*/ 14754 w 8"/>
                  <a:gd name="T9" fmla="*/ 6561 h 3"/>
                  <a:gd name="T10" fmla="*/ 22623 w 8"/>
                  <a:gd name="T11" fmla="*/ 0 h 3"/>
                  <a:gd name="T12" fmla="*/ 32177 w 8"/>
                  <a:gd name="T13" fmla="*/ 6561 h 3"/>
                  <a:gd name="T14" fmla="*/ 37312 w 8"/>
                  <a:gd name="T15" fmla="*/ 6561 h 3"/>
                  <a:gd name="T16" fmla="*/ 32177 w 8"/>
                  <a:gd name="T17" fmla="*/ 6561 h 3"/>
                  <a:gd name="T18" fmla="*/ 27657 w 8"/>
                  <a:gd name="T19" fmla="*/ 13122 h 3"/>
                  <a:gd name="T20" fmla="*/ 27657 w 8"/>
                  <a:gd name="T21" fmla="*/ 13122 h 3"/>
                  <a:gd name="T22" fmla="*/ 27657 w 8"/>
                  <a:gd name="T23" fmla="*/ 13122 h 3"/>
                  <a:gd name="T24" fmla="*/ 22623 w 8"/>
                  <a:gd name="T25" fmla="*/ 13122 h 3"/>
                  <a:gd name="T26" fmla="*/ 19274 w 8"/>
                  <a:gd name="T27" fmla="*/ 13122 h 3"/>
                  <a:gd name="T28" fmla="*/ 14754 w 8"/>
                  <a:gd name="T29" fmla="*/ 13122 h 3"/>
                  <a:gd name="T30" fmla="*/ 9620 w 8"/>
                  <a:gd name="T31" fmla="*/ 19683 h 3"/>
                  <a:gd name="T32" fmla="*/ 0 w 8"/>
                  <a:gd name="T33" fmla="*/ 19683 h 3"/>
                  <a:gd name="T34" fmla="*/ 9620 w 8"/>
                  <a:gd name="T35" fmla="*/ 19683 h 3"/>
                  <a:gd name="T36" fmla="*/ 5132 w 8"/>
                  <a:gd name="T37" fmla="*/ 13122 h 3"/>
                  <a:gd name="T38" fmla="*/ 0 w 8"/>
                  <a:gd name="T39" fmla="*/ 13122 h 3"/>
                  <a:gd name="T40" fmla="*/ 0 w 8"/>
                  <a:gd name="T41" fmla="*/ 13122 h 3"/>
                  <a:gd name="T42" fmla="*/ 0 w 8"/>
                  <a:gd name="T43" fmla="*/ 13122 h 3"/>
                  <a:gd name="T44" fmla="*/ 0 w 8"/>
                  <a:gd name="T45" fmla="*/ 13122 h 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"/>
                  <a:gd name="T70" fmla="*/ 0 h 3"/>
                  <a:gd name="T71" fmla="*/ 8 w 8"/>
                  <a:gd name="T72" fmla="*/ 3 h 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" h="3">
                    <a:moveTo>
                      <a:pt x="0" y="2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90" name="Freeform 1331"/>
              <p:cNvSpPr>
                <a:spLocks/>
              </p:cNvSpPr>
              <p:nvPr/>
            </p:nvSpPr>
            <p:spPr bwMode="auto">
              <a:xfrm>
                <a:off x="2807" y="9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91" name="Line 1332"/>
              <p:cNvSpPr>
                <a:spLocks noChangeShapeType="1"/>
              </p:cNvSpPr>
              <p:nvPr/>
            </p:nvSpPr>
            <p:spPr bwMode="auto">
              <a:xfrm>
                <a:off x="2807" y="9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92" name="Line 1333"/>
              <p:cNvSpPr>
                <a:spLocks noChangeShapeType="1"/>
              </p:cNvSpPr>
              <p:nvPr/>
            </p:nvSpPr>
            <p:spPr bwMode="auto">
              <a:xfrm>
                <a:off x="2784" y="9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93" name="Line 1334"/>
              <p:cNvSpPr>
                <a:spLocks noChangeShapeType="1"/>
              </p:cNvSpPr>
              <p:nvPr/>
            </p:nvSpPr>
            <p:spPr bwMode="auto">
              <a:xfrm>
                <a:off x="2816" y="9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94" name="Line 1335"/>
              <p:cNvSpPr>
                <a:spLocks noChangeShapeType="1"/>
              </p:cNvSpPr>
              <p:nvPr/>
            </p:nvSpPr>
            <p:spPr bwMode="auto">
              <a:xfrm>
                <a:off x="2784" y="9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95" name="Line 1336"/>
              <p:cNvSpPr>
                <a:spLocks noChangeShapeType="1"/>
              </p:cNvSpPr>
              <p:nvPr/>
            </p:nvSpPr>
            <p:spPr bwMode="auto">
              <a:xfrm>
                <a:off x="2819" y="9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96" name="Line 1337"/>
              <p:cNvSpPr>
                <a:spLocks noChangeShapeType="1"/>
              </p:cNvSpPr>
              <p:nvPr/>
            </p:nvSpPr>
            <p:spPr bwMode="auto">
              <a:xfrm>
                <a:off x="2795" y="9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97" name="Freeform 1338"/>
              <p:cNvSpPr>
                <a:spLocks/>
              </p:cNvSpPr>
              <p:nvPr/>
            </p:nvSpPr>
            <p:spPr bwMode="auto">
              <a:xfrm>
                <a:off x="2792" y="9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98" name="Line 1339"/>
              <p:cNvSpPr>
                <a:spLocks noChangeShapeType="1"/>
              </p:cNvSpPr>
              <p:nvPr/>
            </p:nvSpPr>
            <p:spPr bwMode="auto">
              <a:xfrm>
                <a:off x="2816" y="9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99" name="Line 1340"/>
              <p:cNvSpPr>
                <a:spLocks noChangeShapeType="1"/>
              </p:cNvSpPr>
              <p:nvPr/>
            </p:nvSpPr>
            <p:spPr bwMode="auto">
              <a:xfrm>
                <a:off x="2792" y="9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00" name="Freeform 1341"/>
              <p:cNvSpPr>
                <a:spLocks/>
              </p:cNvSpPr>
              <p:nvPr/>
            </p:nvSpPr>
            <p:spPr bwMode="auto">
              <a:xfrm>
                <a:off x="2804" y="9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01" name="Freeform 1342"/>
              <p:cNvSpPr>
                <a:spLocks/>
              </p:cNvSpPr>
              <p:nvPr/>
            </p:nvSpPr>
            <p:spPr bwMode="auto">
              <a:xfrm>
                <a:off x="2828" y="9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02" name="Line 1343"/>
              <p:cNvSpPr>
                <a:spLocks noChangeShapeType="1"/>
              </p:cNvSpPr>
              <p:nvPr/>
            </p:nvSpPr>
            <p:spPr bwMode="auto">
              <a:xfrm>
                <a:off x="2819" y="9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03" name="Freeform 1344"/>
              <p:cNvSpPr>
                <a:spLocks/>
              </p:cNvSpPr>
              <p:nvPr/>
            </p:nvSpPr>
            <p:spPr bwMode="auto">
              <a:xfrm>
                <a:off x="2816" y="9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04" name="Line 1345"/>
              <p:cNvSpPr>
                <a:spLocks noChangeShapeType="1"/>
              </p:cNvSpPr>
              <p:nvPr/>
            </p:nvSpPr>
            <p:spPr bwMode="auto">
              <a:xfrm>
                <a:off x="2810" y="9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05" name="Line 1346"/>
              <p:cNvSpPr>
                <a:spLocks noChangeShapeType="1"/>
              </p:cNvSpPr>
              <p:nvPr/>
            </p:nvSpPr>
            <p:spPr bwMode="auto">
              <a:xfrm>
                <a:off x="2807" y="9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06" name="Line 1347"/>
              <p:cNvSpPr>
                <a:spLocks noChangeShapeType="1"/>
              </p:cNvSpPr>
              <p:nvPr/>
            </p:nvSpPr>
            <p:spPr bwMode="auto">
              <a:xfrm>
                <a:off x="2845" y="9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07" name="Line 1348"/>
              <p:cNvSpPr>
                <a:spLocks noChangeShapeType="1"/>
              </p:cNvSpPr>
              <p:nvPr/>
            </p:nvSpPr>
            <p:spPr bwMode="auto">
              <a:xfrm>
                <a:off x="2833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08" name="Line 1349"/>
              <p:cNvSpPr>
                <a:spLocks noChangeShapeType="1"/>
              </p:cNvSpPr>
              <p:nvPr/>
            </p:nvSpPr>
            <p:spPr bwMode="auto">
              <a:xfrm>
                <a:off x="2836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09" name="Line 1350"/>
              <p:cNvSpPr>
                <a:spLocks noChangeShapeType="1"/>
              </p:cNvSpPr>
              <p:nvPr/>
            </p:nvSpPr>
            <p:spPr bwMode="auto">
              <a:xfrm>
                <a:off x="2839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10" name="Freeform 1351"/>
              <p:cNvSpPr>
                <a:spLocks/>
              </p:cNvSpPr>
              <p:nvPr/>
            </p:nvSpPr>
            <p:spPr bwMode="auto">
              <a:xfrm>
                <a:off x="2810" y="952"/>
                <a:ext cx="70" cy="24"/>
              </a:xfrm>
              <a:custGeom>
                <a:avLst/>
                <a:gdLst>
                  <a:gd name="T0" fmla="*/ 5504 w 24"/>
                  <a:gd name="T1" fmla="*/ 13122 h 8"/>
                  <a:gd name="T2" fmla="*/ 0 w 24"/>
                  <a:gd name="T3" fmla="*/ 13122 h 8"/>
                  <a:gd name="T4" fmla="*/ 0 w 24"/>
                  <a:gd name="T5" fmla="*/ 13122 h 8"/>
                  <a:gd name="T6" fmla="*/ 5504 w 24"/>
                  <a:gd name="T7" fmla="*/ 6561 h 8"/>
                  <a:gd name="T8" fmla="*/ 16053 w 24"/>
                  <a:gd name="T9" fmla="*/ 6561 h 8"/>
                  <a:gd name="T10" fmla="*/ 16053 w 24"/>
                  <a:gd name="T11" fmla="*/ 0 h 8"/>
                  <a:gd name="T12" fmla="*/ 21490 w 24"/>
                  <a:gd name="T13" fmla="*/ 0 h 8"/>
                  <a:gd name="T14" fmla="*/ 32702 w 24"/>
                  <a:gd name="T15" fmla="*/ 0 h 8"/>
                  <a:gd name="T16" fmla="*/ 35680 w 24"/>
                  <a:gd name="T17" fmla="*/ 0 h 8"/>
                  <a:gd name="T18" fmla="*/ 41192 w 24"/>
                  <a:gd name="T19" fmla="*/ 0 h 8"/>
                  <a:gd name="T20" fmla="*/ 46821 w 24"/>
                  <a:gd name="T21" fmla="*/ 0 h 8"/>
                  <a:gd name="T22" fmla="*/ 57167 w 24"/>
                  <a:gd name="T23" fmla="*/ 0 h 8"/>
                  <a:gd name="T24" fmla="*/ 62679 w 24"/>
                  <a:gd name="T25" fmla="*/ 0 h 8"/>
                  <a:gd name="T26" fmla="*/ 62679 w 24"/>
                  <a:gd name="T27" fmla="*/ 0 h 8"/>
                  <a:gd name="T28" fmla="*/ 68378 w 24"/>
                  <a:gd name="T29" fmla="*/ 0 h 8"/>
                  <a:gd name="T30" fmla="*/ 73891 w 24"/>
                  <a:gd name="T31" fmla="*/ 0 h 8"/>
                  <a:gd name="T32" fmla="*/ 84458 w 24"/>
                  <a:gd name="T33" fmla="*/ 0 h 8"/>
                  <a:gd name="T34" fmla="*/ 95381 w 24"/>
                  <a:gd name="T35" fmla="*/ 0 h 8"/>
                  <a:gd name="T36" fmla="*/ 125545 w 24"/>
                  <a:gd name="T37" fmla="*/ 0 h 8"/>
                  <a:gd name="T38" fmla="*/ 125545 w 24"/>
                  <a:gd name="T39" fmla="*/ 6561 h 8"/>
                  <a:gd name="T40" fmla="*/ 120143 w 24"/>
                  <a:gd name="T41" fmla="*/ 13122 h 8"/>
                  <a:gd name="T42" fmla="*/ 115057 w 24"/>
                  <a:gd name="T43" fmla="*/ 39366 h 8"/>
                  <a:gd name="T44" fmla="*/ 120143 w 24"/>
                  <a:gd name="T45" fmla="*/ 45927 h 8"/>
                  <a:gd name="T46" fmla="*/ 109570 w 24"/>
                  <a:gd name="T47" fmla="*/ 52488 h 8"/>
                  <a:gd name="T48" fmla="*/ 95381 w 24"/>
                  <a:gd name="T49" fmla="*/ 52488 h 8"/>
                  <a:gd name="T50" fmla="*/ 78732 w 24"/>
                  <a:gd name="T51" fmla="*/ 52488 h 8"/>
                  <a:gd name="T52" fmla="*/ 62679 w 24"/>
                  <a:gd name="T53" fmla="*/ 39366 h 8"/>
                  <a:gd name="T54" fmla="*/ 52325 w 24"/>
                  <a:gd name="T55" fmla="*/ 39366 h 8"/>
                  <a:gd name="T56" fmla="*/ 41192 w 24"/>
                  <a:gd name="T57" fmla="*/ 39366 h 8"/>
                  <a:gd name="T58" fmla="*/ 32702 w 24"/>
                  <a:gd name="T59" fmla="*/ 39366 h 8"/>
                  <a:gd name="T60" fmla="*/ 26994 w 24"/>
                  <a:gd name="T61" fmla="*/ 39366 h 8"/>
                  <a:gd name="T62" fmla="*/ 26994 w 24"/>
                  <a:gd name="T63" fmla="*/ 32805 h 8"/>
                  <a:gd name="T64" fmla="*/ 21490 w 24"/>
                  <a:gd name="T65" fmla="*/ 32805 h 8"/>
                  <a:gd name="T66" fmla="*/ 16053 w 24"/>
                  <a:gd name="T67" fmla="*/ 32805 h 8"/>
                  <a:gd name="T68" fmla="*/ 11212 w 24"/>
                  <a:gd name="T69" fmla="*/ 32805 h 8"/>
                  <a:gd name="T70" fmla="*/ 5504 w 24"/>
                  <a:gd name="T71" fmla="*/ 32805 h 8"/>
                  <a:gd name="T72" fmla="*/ 5504 w 24"/>
                  <a:gd name="T73" fmla="*/ 26244 h 8"/>
                  <a:gd name="T74" fmla="*/ 0 w 24"/>
                  <a:gd name="T75" fmla="*/ 19683 h 8"/>
                  <a:gd name="T76" fmla="*/ 0 w 24"/>
                  <a:gd name="T77" fmla="*/ 19683 h 8"/>
                  <a:gd name="T78" fmla="*/ 0 w 24"/>
                  <a:gd name="T79" fmla="*/ 19683 h 8"/>
                  <a:gd name="T80" fmla="*/ 5504 w 24"/>
                  <a:gd name="T81" fmla="*/ 19683 h 8"/>
                  <a:gd name="T82" fmla="*/ 0 w 24"/>
                  <a:gd name="T83" fmla="*/ 19683 h 8"/>
                  <a:gd name="T84" fmla="*/ 0 w 24"/>
                  <a:gd name="T85" fmla="*/ 13122 h 8"/>
                  <a:gd name="T86" fmla="*/ 5504 w 24"/>
                  <a:gd name="T87" fmla="*/ 13122 h 8"/>
                  <a:gd name="T88" fmla="*/ 5504 w 24"/>
                  <a:gd name="T89" fmla="*/ 13122 h 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4"/>
                  <a:gd name="T136" fmla="*/ 0 h 8"/>
                  <a:gd name="T137" fmla="*/ 24 w 24"/>
                  <a:gd name="T138" fmla="*/ 8 h 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4" h="8">
                    <a:moveTo>
                      <a:pt x="1" y="2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1"/>
                    </a:lnTo>
                    <a:lnTo>
                      <a:pt x="23" y="2"/>
                    </a:lnTo>
                    <a:lnTo>
                      <a:pt x="22" y="6"/>
                    </a:lnTo>
                    <a:lnTo>
                      <a:pt x="23" y="7"/>
                    </a:lnTo>
                    <a:lnTo>
                      <a:pt x="21" y="8"/>
                    </a:lnTo>
                    <a:lnTo>
                      <a:pt x="18" y="8"/>
                    </a:lnTo>
                    <a:lnTo>
                      <a:pt x="15" y="8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11" name="Line 1352"/>
              <p:cNvSpPr>
                <a:spLocks noChangeShapeType="1"/>
              </p:cNvSpPr>
              <p:nvPr/>
            </p:nvSpPr>
            <p:spPr bwMode="auto">
              <a:xfrm>
                <a:off x="2833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12" name="Freeform 1353"/>
              <p:cNvSpPr>
                <a:spLocks/>
              </p:cNvSpPr>
              <p:nvPr/>
            </p:nvSpPr>
            <p:spPr bwMode="auto">
              <a:xfrm>
                <a:off x="2414" y="940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13" name="Freeform 1354"/>
              <p:cNvSpPr>
                <a:spLocks/>
              </p:cNvSpPr>
              <p:nvPr/>
            </p:nvSpPr>
            <p:spPr bwMode="auto">
              <a:xfrm>
                <a:off x="2423" y="94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14" name="Freeform 1355"/>
              <p:cNvSpPr>
                <a:spLocks/>
              </p:cNvSpPr>
              <p:nvPr/>
            </p:nvSpPr>
            <p:spPr bwMode="auto">
              <a:xfrm>
                <a:off x="2411" y="940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6561 w 1"/>
                  <a:gd name="T3" fmla="*/ 6561 w 1"/>
                  <a:gd name="T4" fmla="*/ 0 w 1"/>
                  <a:gd name="T5" fmla="*/ 6561 w 1"/>
                  <a:gd name="T6" fmla="*/ 6561 w 1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w 1"/>
                  <a:gd name="T15" fmla="*/ 1 w 1"/>
                </a:gdLst>
                <a:ahLst/>
                <a:cxnLst>
                  <a:cxn ang="T7">
                    <a:pos x="T0" y="0"/>
                  </a:cxn>
                  <a:cxn ang="T8">
                    <a:pos x="T1" y="0"/>
                  </a:cxn>
                  <a:cxn ang="T9">
                    <a:pos x="T2" y="0"/>
                  </a:cxn>
                  <a:cxn ang="T10">
                    <a:pos x="T3" y="0"/>
                  </a:cxn>
                  <a:cxn ang="T11">
                    <a:pos x="T4" y="0"/>
                  </a:cxn>
                  <a:cxn ang="T12">
                    <a:pos x="T5" y="0"/>
                  </a:cxn>
                  <a:cxn ang="T13">
                    <a:pos x="T6" y="0"/>
                  </a:cxn>
                </a:cxnLst>
                <a:rect l="T14" t="0" r="T15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15" name="Freeform 1356"/>
              <p:cNvSpPr>
                <a:spLocks/>
              </p:cNvSpPr>
              <p:nvPr/>
            </p:nvSpPr>
            <p:spPr bwMode="auto">
              <a:xfrm>
                <a:off x="2411" y="940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6561 h 1"/>
                  <a:gd name="T3" fmla="*/ 0 h 1"/>
                  <a:gd name="T4" fmla="*/ 0 h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1"/>
                  <a:gd name="T13" fmla="*/ 1 h 1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16" name="Line 1357"/>
              <p:cNvSpPr>
                <a:spLocks noChangeShapeType="1"/>
              </p:cNvSpPr>
              <p:nvPr/>
            </p:nvSpPr>
            <p:spPr bwMode="auto">
              <a:xfrm>
                <a:off x="2420" y="9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17" name="Freeform 1358"/>
              <p:cNvSpPr>
                <a:spLocks/>
              </p:cNvSpPr>
              <p:nvPr/>
            </p:nvSpPr>
            <p:spPr bwMode="auto">
              <a:xfrm>
                <a:off x="2405" y="94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6561 w 1"/>
                  <a:gd name="T4" fmla="*/ 0 w 1"/>
                  <a:gd name="T5" fmla="*/ 0 w 1"/>
                  <a:gd name="T6" fmla="*/ 0 w 1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w 1"/>
                  <a:gd name="T15" fmla="*/ 1 w 1"/>
                </a:gdLst>
                <a:ahLst/>
                <a:cxnLst>
                  <a:cxn ang="T7">
                    <a:pos x="T0" y="0"/>
                  </a:cxn>
                  <a:cxn ang="T8">
                    <a:pos x="T1" y="0"/>
                  </a:cxn>
                  <a:cxn ang="T9">
                    <a:pos x="T2" y="0"/>
                  </a:cxn>
                  <a:cxn ang="T10">
                    <a:pos x="T3" y="0"/>
                  </a:cxn>
                  <a:cxn ang="T11">
                    <a:pos x="T4" y="0"/>
                  </a:cxn>
                  <a:cxn ang="T12">
                    <a:pos x="T5" y="0"/>
                  </a:cxn>
                  <a:cxn ang="T13">
                    <a:pos x="T6" y="0"/>
                  </a:cxn>
                </a:cxnLst>
                <a:rect l="T14" t="0" r="T15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18" name="Freeform 1359"/>
              <p:cNvSpPr>
                <a:spLocks/>
              </p:cNvSpPr>
              <p:nvPr/>
            </p:nvSpPr>
            <p:spPr bwMode="auto">
              <a:xfrm>
                <a:off x="2414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19" name="Freeform 1360"/>
              <p:cNvSpPr>
                <a:spLocks/>
              </p:cNvSpPr>
              <p:nvPr/>
            </p:nvSpPr>
            <p:spPr bwMode="auto">
              <a:xfrm>
                <a:off x="2411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20" name="Freeform 1361"/>
              <p:cNvSpPr>
                <a:spLocks/>
              </p:cNvSpPr>
              <p:nvPr/>
            </p:nvSpPr>
            <p:spPr bwMode="auto">
              <a:xfrm>
                <a:off x="2408" y="943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6561 w 1"/>
                  <a:gd name="T5" fmla="*/ 6561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21" name="Line 1362"/>
              <p:cNvSpPr>
                <a:spLocks noChangeShapeType="1"/>
              </p:cNvSpPr>
              <p:nvPr/>
            </p:nvSpPr>
            <p:spPr bwMode="auto">
              <a:xfrm>
                <a:off x="2408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22" name="Line 1363"/>
              <p:cNvSpPr>
                <a:spLocks noChangeShapeType="1"/>
              </p:cNvSpPr>
              <p:nvPr/>
            </p:nvSpPr>
            <p:spPr bwMode="auto">
              <a:xfrm>
                <a:off x="2405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23" name="Freeform 1364"/>
              <p:cNvSpPr>
                <a:spLocks/>
              </p:cNvSpPr>
              <p:nvPr/>
            </p:nvSpPr>
            <p:spPr bwMode="auto">
              <a:xfrm>
                <a:off x="2403" y="949"/>
                <a:ext cx="2" cy="0"/>
              </a:xfrm>
              <a:custGeom>
                <a:avLst/>
                <a:gdLst>
                  <a:gd name="T0" fmla="*/ 256 w 1"/>
                  <a:gd name="T1" fmla="*/ 256 w 1"/>
                  <a:gd name="T2" fmla="*/ 256 w 1"/>
                  <a:gd name="T3" fmla="*/ 0 w 1"/>
                  <a:gd name="T4" fmla="*/ 0 w 1"/>
                  <a:gd name="T5" fmla="*/ 256 w 1"/>
                  <a:gd name="T6" fmla="*/ 256 w 1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w 1"/>
                  <a:gd name="T15" fmla="*/ 1 w 1"/>
                </a:gdLst>
                <a:ahLst/>
                <a:cxnLst>
                  <a:cxn ang="T7">
                    <a:pos x="T0" y="0"/>
                  </a:cxn>
                  <a:cxn ang="T8">
                    <a:pos x="T1" y="0"/>
                  </a:cxn>
                  <a:cxn ang="T9">
                    <a:pos x="T2" y="0"/>
                  </a:cxn>
                  <a:cxn ang="T10">
                    <a:pos x="T3" y="0"/>
                  </a:cxn>
                  <a:cxn ang="T11">
                    <a:pos x="T4" y="0"/>
                  </a:cxn>
                  <a:cxn ang="T12">
                    <a:pos x="T5" y="0"/>
                  </a:cxn>
                  <a:cxn ang="T13">
                    <a:pos x="T6" y="0"/>
                  </a:cxn>
                </a:cxnLst>
                <a:rect l="T14" t="0" r="T15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24" name="Freeform 1365"/>
              <p:cNvSpPr>
                <a:spLocks/>
              </p:cNvSpPr>
              <p:nvPr/>
            </p:nvSpPr>
            <p:spPr bwMode="auto">
              <a:xfrm>
                <a:off x="2417" y="940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6561 w 1"/>
                  <a:gd name="T3" fmla="*/ 0 w 1"/>
                  <a:gd name="T4" fmla="*/ 6561 w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1"/>
                  <a:gd name="T11" fmla="*/ 1 w 1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25" name="Freeform 1366"/>
              <p:cNvSpPr>
                <a:spLocks/>
              </p:cNvSpPr>
              <p:nvPr/>
            </p:nvSpPr>
            <p:spPr bwMode="auto">
              <a:xfrm>
                <a:off x="2754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26" name="Freeform 1367"/>
              <p:cNvSpPr>
                <a:spLocks/>
              </p:cNvSpPr>
              <p:nvPr/>
            </p:nvSpPr>
            <p:spPr bwMode="auto">
              <a:xfrm>
                <a:off x="2757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27" name="Freeform 1368"/>
              <p:cNvSpPr>
                <a:spLocks/>
              </p:cNvSpPr>
              <p:nvPr/>
            </p:nvSpPr>
            <p:spPr bwMode="auto">
              <a:xfrm>
                <a:off x="2754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28" name="Freeform 1369"/>
              <p:cNvSpPr>
                <a:spLocks/>
              </p:cNvSpPr>
              <p:nvPr/>
            </p:nvSpPr>
            <p:spPr bwMode="auto">
              <a:xfrm>
                <a:off x="2751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29" name="Line 1370"/>
              <p:cNvSpPr>
                <a:spLocks noChangeShapeType="1"/>
              </p:cNvSpPr>
              <p:nvPr/>
            </p:nvSpPr>
            <p:spPr bwMode="auto">
              <a:xfrm>
                <a:off x="2757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30" name="Line 1371"/>
              <p:cNvSpPr>
                <a:spLocks noChangeShapeType="1"/>
              </p:cNvSpPr>
              <p:nvPr/>
            </p:nvSpPr>
            <p:spPr bwMode="auto">
              <a:xfrm>
                <a:off x="2748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31" name="Line 1372"/>
              <p:cNvSpPr>
                <a:spLocks noChangeShapeType="1"/>
              </p:cNvSpPr>
              <p:nvPr/>
            </p:nvSpPr>
            <p:spPr bwMode="auto">
              <a:xfrm>
                <a:off x="2751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32" name="Freeform 1373"/>
              <p:cNvSpPr>
                <a:spLocks/>
              </p:cNvSpPr>
              <p:nvPr/>
            </p:nvSpPr>
            <p:spPr bwMode="auto">
              <a:xfrm>
                <a:off x="2748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33" name="Line 1374"/>
              <p:cNvSpPr>
                <a:spLocks noChangeShapeType="1"/>
              </p:cNvSpPr>
              <p:nvPr/>
            </p:nvSpPr>
            <p:spPr bwMode="auto">
              <a:xfrm>
                <a:off x="2754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34" name="Line 1375"/>
              <p:cNvSpPr>
                <a:spLocks noChangeShapeType="1"/>
              </p:cNvSpPr>
              <p:nvPr/>
            </p:nvSpPr>
            <p:spPr bwMode="auto">
              <a:xfrm>
                <a:off x="2757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35" name="Line 1376"/>
              <p:cNvSpPr>
                <a:spLocks noChangeShapeType="1"/>
              </p:cNvSpPr>
              <p:nvPr/>
            </p:nvSpPr>
            <p:spPr bwMode="auto">
              <a:xfrm>
                <a:off x="2754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36" name="Freeform 1377"/>
              <p:cNvSpPr>
                <a:spLocks/>
              </p:cNvSpPr>
              <p:nvPr/>
            </p:nvSpPr>
            <p:spPr bwMode="auto">
              <a:xfrm>
                <a:off x="2751" y="943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6561 w 1"/>
                  <a:gd name="T5" fmla="*/ 0 h 1"/>
                  <a:gd name="T6" fmla="*/ 0 w 1"/>
                  <a:gd name="T7" fmla="*/ 6561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37" name="Line 1378"/>
              <p:cNvSpPr>
                <a:spLocks noChangeShapeType="1"/>
              </p:cNvSpPr>
              <p:nvPr/>
            </p:nvSpPr>
            <p:spPr bwMode="auto">
              <a:xfrm>
                <a:off x="2754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38" name="Line 1379"/>
              <p:cNvSpPr>
                <a:spLocks noChangeShapeType="1"/>
              </p:cNvSpPr>
              <p:nvPr/>
            </p:nvSpPr>
            <p:spPr bwMode="auto">
              <a:xfrm>
                <a:off x="2828" y="8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39" name="Freeform 1380"/>
              <p:cNvSpPr>
                <a:spLocks/>
              </p:cNvSpPr>
              <p:nvPr/>
            </p:nvSpPr>
            <p:spPr bwMode="auto">
              <a:xfrm>
                <a:off x="2810" y="9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40" name="Freeform 1381"/>
              <p:cNvSpPr>
                <a:spLocks/>
              </p:cNvSpPr>
              <p:nvPr/>
            </p:nvSpPr>
            <p:spPr bwMode="auto">
              <a:xfrm>
                <a:off x="2804" y="9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41" name="Rectangle 1382"/>
              <p:cNvSpPr>
                <a:spLocks noChangeArrowheads="1"/>
              </p:cNvSpPr>
              <p:nvPr/>
            </p:nvSpPr>
            <p:spPr bwMode="auto">
              <a:xfrm>
                <a:off x="2801" y="908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42" name="Freeform 1383"/>
              <p:cNvSpPr>
                <a:spLocks/>
              </p:cNvSpPr>
              <p:nvPr/>
            </p:nvSpPr>
            <p:spPr bwMode="auto">
              <a:xfrm>
                <a:off x="2804" y="9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43" name="Freeform 1384"/>
              <p:cNvSpPr>
                <a:spLocks/>
              </p:cNvSpPr>
              <p:nvPr/>
            </p:nvSpPr>
            <p:spPr bwMode="auto">
              <a:xfrm>
                <a:off x="2801" y="9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44" name="Freeform 1385"/>
              <p:cNvSpPr>
                <a:spLocks/>
              </p:cNvSpPr>
              <p:nvPr/>
            </p:nvSpPr>
            <p:spPr bwMode="auto">
              <a:xfrm>
                <a:off x="2804" y="9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45" name="Line 1386"/>
              <p:cNvSpPr>
                <a:spLocks noChangeShapeType="1"/>
              </p:cNvSpPr>
              <p:nvPr/>
            </p:nvSpPr>
            <p:spPr bwMode="auto">
              <a:xfrm>
                <a:off x="2798" y="9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46" name="Freeform 1387"/>
              <p:cNvSpPr>
                <a:spLocks/>
              </p:cNvSpPr>
              <p:nvPr/>
            </p:nvSpPr>
            <p:spPr bwMode="auto">
              <a:xfrm>
                <a:off x="2798" y="9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47" name="Line 1388"/>
              <p:cNvSpPr>
                <a:spLocks noChangeShapeType="1"/>
              </p:cNvSpPr>
              <p:nvPr/>
            </p:nvSpPr>
            <p:spPr bwMode="auto">
              <a:xfrm>
                <a:off x="2795" y="9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48" name="Freeform 1389"/>
              <p:cNvSpPr>
                <a:spLocks/>
              </p:cNvSpPr>
              <p:nvPr/>
            </p:nvSpPr>
            <p:spPr bwMode="auto">
              <a:xfrm>
                <a:off x="2790" y="9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49" name="Line 1390"/>
              <p:cNvSpPr>
                <a:spLocks noChangeShapeType="1"/>
              </p:cNvSpPr>
              <p:nvPr/>
            </p:nvSpPr>
            <p:spPr bwMode="auto">
              <a:xfrm>
                <a:off x="2792" y="9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50" name="Line 1391"/>
              <p:cNvSpPr>
                <a:spLocks noChangeShapeType="1"/>
              </p:cNvSpPr>
              <p:nvPr/>
            </p:nvSpPr>
            <p:spPr bwMode="auto">
              <a:xfrm>
                <a:off x="2790" y="9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51" name="Line 1392"/>
              <p:cNvSpPr>
                <a:spLocks noChangeShapeType="1"/>
              </p:cNvSpPr>
              <p:nvPr/>
            </p:nvSpPr>
            <p:spPr bwMode="auto">
              <a:xfrm>
                <a:off x="2798" y="9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52" name="Line 1393"/>
              <p:cNvSpPr>
                <a:spLocks noChangeShapeType="1"/>
              </p:cNvSpPr>
              <p:nvPr/>
            </p:nvSpPr>
            <p:spPr bwMode="auto">
              <a:xfrm>
                <a:off x="2790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53" name="Line 1394"/>
              <p:cNvSpPr>
                <a:spLocks noChangeShapeType="1"/>
              </p:cNvSpPr>
              <p:nvPr/>
            </p:nvSpPr>
            <p:spPr bwMode="auto">
              <a:xfrm>
                <a:off x="2784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54" name="Freeform 1395"/>
              <p:cNvSpPr>
                <a:spLocks/>
              </p:cNvSpPr>
              <p:nvPr/>
            </p:nvSpPr>
            <p:spPr bwMode="auto">
              <a:xfrm>
                <a:off x="2792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55" name="Freeform 1396"/>
              <p:cNvSpPr>
                <a:spLocks/>
              </p:cNvSpPr>
              <p:nvPr/>
            </p:nvSpPr>
            <p:spPr bwMode="auto">
              <a:xfrm>
                <a:off x="2784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56" name="Line 1397"/>
              <p:cNvSpPr>
                <a:spLocks noChangeShapeType="1"/>
              </p:cNvSpPr>
              <p:nvPr/>
            </p:nvSpPr>
            <p:spPr bwMode="auto">
              <a:xfrm>
                <a:off x="2792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57" name="Freeform 1398"/>
              <p:cNvSpPr>
                <a:spLocks/>
              </p:cNvSpPr>
              <p:nvPr/>
            </p:nvSpPr>
            <p:spPr bwMode="auto">
              <a:xfrm>
                <a:off x="2781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58" name="Freeform 1399"/>
              <p:cNvSpPr>
                <a:spLocks/>
              </p:cNvSpPr>
              <p:nvPr/>
            </p:nvSpPr>
            <p:spPr bwMode="auto">
              <a:xfrm>
                <a:off x="2792" y="914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59" name="Freeform 1400"/>
              <p:cNvSpPr>
                <a:spLocks/>
              </p:cNvSpPr>
              <p:nvPr/>
            </p:nvSpPr>
            <p:spPr bwMode="auto">
              <a:xfrm>
                <a:off x="2792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60" name="Freeform 1401"/>
              <p:cNvSpPr>
                <a:spLocks/>
              </p:cNvSpPr>
              <p:nvPr/>
            </p:nvSpPr>
            <p:spPr bwMode="auto">
              <a:xfrm>
                <a:off x="2790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61" name="Line 1402"/>
              <p:cNvSpPr>
                <a:spLocks noChangeShapeType="1"/>
              </p:cNvSpPr>
              <p:nvPr/>
            </p:nvSpPr>
            <p:spPr bwMode="auto">
              <a:xfrm>
                <a:off x="2795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62" name="Line 1403"/>
              <p:cNvSpPr>
                <a:spLocks noChangeShapeType="1"/>
              </p:cNvSpPr>
              <p:nvPr/>
            </p:nvSpPr>
            <p:spPr bwMode="auto">
              <a:xfrm>
                <a:off x="2781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63" name="Freeform 1404"/>
              <p:cNvSpPr>
                <a:spLocks/>
              </p:cNvSpPr>
              <p:nvPr/>
            </p:nvSpPr>
            <p:spPr bwMode="auto">
              <a:xfrm>
                <a:off x="2790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64" name="Freeform 1405"/>
              <p:cNvSpPr>
                <a:spLocks/>
              </p:cNvSpPr>
              <p:nvPr/>
            </p:nvSpPr>
            <p:spPr bwMode="auto">
              <a:xfrm>
                <a:off x="2781" y="914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6561 w 1"/>
                  <a:gd name="T3" fmla="*/ 6561 w 1"/>
                  <a:gd name="T4" fmla="*/ 0 w 1"/>
                  <a:gd name="T5" fmla="*/ 0 w 1"/>
                  <a:gd name="T6" fmla="*/ 6561 w 1"/>
                  <a:gd name="T7" fmla="*/ 0 w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w 1"/>
                  <a:gd name="T17" fmla="*/ 1 w 1"/>
                </a:gdLst>
                <a:ahLst/>
                <a:cxnLst>
                  <a:cxn ang="T8">
                    <a:pos x="T0" y="0"/>
                  </a:cxn>
                  <a:cxn ang="T9">
                    <a:pos x="T1" y="0"/>
                  </a:cxn>
                  <a:cxn ang="T10">
                    <a:pos x="T2" y="0"/>
                  </a:cxn>
                  <a:cxn ang="T11">
                    <a:pos x="T3" y="0"/>
                  </a:cxn>
                  <a:cxn ang="T12">
                    <a:pos x="T4" y="0"/>
                  </a:cxn>
                  <a:cxn ang="T13">
                    <a:pos x="T5" y="0"/>
                  </a:cxn>
                  <a:cxn ang="T14">
                    <a:pos x="T6" y="0"/>
                  </a:cxn>
                  <a:cxn ang="T15">
                    <a:pos x="T7" y="0"/>
                  </a:cxn>
                </a:cxnLst>
                <a:rect l="T16" t="0" r="T1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65" name="Line 1406"/>
              <p:cNvSpPr>
                <a:spLocks noChangeShapeType="1"/>
              </p:cNvSpPr>
              <p:nvPr/>
            </p:nvSpPr>
            <p:spPr bwMode="auto">
              <a:xfrm>
                <a:off x="2790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66" name="Line 1407"/>
              <p:cNvSpPr>
                <a:spLocks noChangeShapeType="1"/>
              </p:cNvSpPr>
              <p:nvPr/>
            </p:nvSpPr>
            <p:spPr bwMode="auto">
              <a:xfrm>
                <a:off x="2792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67" name="Line 1408"/>
              <p:cNvSpPr>
                <a:spLocks noChangeShapeType="1"/>
              </p:cNvSpPr>
              <p:nvPr/>
            </p:nvSpPr>
            <p:spPr bwMode="auto">
              <a:xfrm>
                <a:off x="2784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68" name="Line 1409"/>
              <p:cNvSpPr>
                <a:spLocks noChangeShapeType="1"/>
              </p:cNvSpPr>
              <p:nvPr/>
            </p:nvSpPr>
            <p:spPr bwMode="auto">
              <a:xfrm>
                <a:off x="2792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69" name="Line 1410"/>
              <p:cNvSpPr>
                <a:spLocks noChangeShapeType="1"/>
              </p:cNvSpPr>
              <p:nvPr/>
            </p:nvSpPr>
            <p:spPr bwMode="auto">
              <a:xfrm>
                <a:off x="2795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70" name="Line 1411"/>
              <p:cNvSpPr>
                <a:spLocks noChangeShapeType="1"/>
              </p:cNvSpPr>
              <p:nvPr/>
            </p:nvSpPr>
            <p:spPr bwMode="auto">
              <a:xfrm>
                <a:off x="2792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71" name="Line 1412"/>
              <p:cNvSpPr>
                <a:spLocks noChangeShapeType="1"/>
              </p:cNvSpPr>
              <p:nvPr/>
            </p:nvSpPr>
            <p:spPr bwMode="auto">
              <a:xfrm>
                <a:off x="2781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72" name="Line 1413"/>
              <p:cNvSpPr>
                <a:spLocks noChangeShapeType="1"/>
              </p:cNvSpPr>
              <p:nvPr/>
            </p:nvSpPr>
            <p:spPr bwMode="auto">
              <a:xfrm>
                <a:off x="2787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73" name="Line 1414"/>
              <p:cNvSpPr>
                <a:spLocks noChangeShapeType="1"/>
              </p:cNvSpPr>
              <p:nvPr/>
            </p:nvSpPr>
            <p:spPr bwMode="auto">
              <a:xfrm>
                <a:off x="2792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74" name="Line 1415"/>
              <p:cNvSpPr>
                <a:spLocks noChangeShapeType="1"/>
              </p:cNvSpPr>
              <p:nvPr/>
            </p:nvSpPr>
            <p:spPr bwMode="auto">
              <a:xfrm>
                <a:off x="2784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75" name="Line 1416"/>
              <p:cNvSpPr>
                <a:spLocks noChangeShapeType="1"/>
              </p:cNvSpPr>
              <p:nvPr/>
            </p:nvSpPr>
            <p:spPr bwMode="auto">
              <a:xfrm>
                <a:off x="2792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76" name="Line 1417"/>
              <p:cNvSpPr>
                <a:spLocks noChangeShapeType="1"/>
              </p:cNvSpPr>
              <p:nvPr/>
            </p:nvSpPr>
            <p:spPr bwMode="auto">
              <a:xfrm>
                <a:off x="2784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77" name="Freeform 1418"/>
              <p:cNvSpPr>
                <a:spLocks/>
              </p:cNvSpPr>
              <p:nvPr/>
            </p:nvSpPr>
            <p:spPr bwMode="auto">
              <a:xfrm>
                <a:off x="2787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78" name="Freeform 1419"/>
              <p:cNvSpPr>
                <a:spLocks/>
              </p:cNvSpPr>
              <p:nvPr/>
            </p:nvSpPr>
            <p:spPr bwMode="auto">
              <a:xfrm>
                <a:off x="2784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79" name="Freeform 1420"/>
              <p:cNvSpPr>
                <a:spLocks/>
              </p:cNvSpPr>
              <p:nvPr/>
            </p:nvSpPr>
            <p:spPr bwMode="auto">
              <a:xfrm>
                <a:off x="2784" y="914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6561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80" name="Line 1421"/>
              <p:cNvSpPr>
                <a:spLocks noChangeShapeType="1"/>
              </p:cNvSpPr>
              <p:nvPr/>
            </p:nvSpPr>
            <p:spPr bwMode="auto">
              <a:xfrm>
                <a:off x="2784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81" name="Line 1422"/>
              <p:cNvSpPr>
                <a:spLocks noChangeShapeType="1"/>
              </p:cNvSpPr>
              <p:nvPr/>
            </p:nvSpPr>
            <p:spPr bwMode="auto">
              <a:xfrm>
                <a:off x="2781" y="9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82" name="Line 1423"/>
              <p:cNvSpPr>
                <a:spLocks noChangeShapeType="1"/>
              </p:cNvSpPr>
              <p:nvPr/>
            </p:nvSpPr>
            <p:spPr bwMode="auto">
              <a:xfrm>
                <a:off x="2784" y="9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83" name="Freeform 1424"/>
              <p:cNvSpPr>
                <a:spLocks/>
              </p:cNvSpPr>
              <p:nvPr/>
            </p:nvSpPr>
            <p:spPr bwMode="auto">
              <a:xfrm>
                <a:off x="2781" y="9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84" name="Line 1425"/>
              <p:cNvSpPr>
                <a:spLocks noChangeShapeType="1"/>
              </p:cNvSpPr>
              <p:nvPr/>
            </p:nvSpPr>
            <p:spPr bwMode="auto">
              <a:xfrm>
                <a:off x="2784" y="9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85" name="Line 1426"/>
              <p:cNvSpPr>
                <a:spLocks noChangeShapeType="1"/>
              </p:cNvSpPr>
              <p:nvPr/>
            </p:nvSpPr>
            <p:spPr bwMode="auto">
              <a:xfrm>
                <a:off x="2781" y="9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86" name="Freeform 1427"/>
              <p:cNvSpPr>
                <a:spLocks/>
              </p:cNvSpPr>
              <p:nvPr/>
            </p:nvSpPr>
            <p:spPr bwMode="auto">
              <a:xfrm>
                <a:off x="2784" y="9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87" name="Freeform 1428"/>
              <p:cNvSpPr>
                <a:spLocks/>
              </p:cNvSpPr>
              <p:nvPr/>
            </p:nvSpPr>
            <p:spPr bwMode="auto">
              <a:xfrm>
                <a:off x="2781" y="9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88" name="Line 1429"/>
              <p:cNvSpPr>
                <a:spLocks noChangeShapeType="1"/>
              </p:cNvSpPr>
              <p:nvPr/>
            </p:nvSpPr>
            <p:spPr bwMode="auto">
              <a:xfrm>
                <a:off x="2784" y="9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89" name="Rectangle 1430"/>
              <p:cNvSpPr>
                <a:spLocks noChangeArrowheads="1"/>
              </p:cNvSpPr>
              <p:nvPr/>
            </p:nvSpPr>
            <p:spPr bwMode="auto">
              <a:xfrm>
                <a:off x="2781" y="917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1632"/>
            <p:cNvGrpSpPr>
              <a:grpSpLocks/>
            </p:cNvGrpSpPr>
            <p:nvPr/>
          </p:nvGrpSpPr>
          <p:grpSpPr bwMode="auto">
            <a:xfrm>
              <a:off x="2104" y="891"/>
              <a:ext cx="768" cy="504"/>
              <a:chOff x="2104" y="891"/>
              <a:chExt cx="768" cy="504"/>
            </a:xfrm>
          </p:grpSpPr>
          <p:sp>
            <p:nvSpPr>
              <p:cNvPr id="55190" name="Line 1432"/>
              <p:cNvSpPr>
                <a:spLocks noChangeShapeType="1"/>
              </p:cNvSpPr>
              <p:nvPr/>
            </p:nvSpPr>
            <p:spPr bwMode="auto">
              <a:xfrm>
                <a:off x="2781" y="9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91" name="Freeform 1433"/>
              <p:cNvSpPr>
                <a:spLocks/>
              </p:cNvSpPr>
              <p:nvPr/>
            </p:nvSpPr>
            <p:spPr bwMode="auto">
              <a:xfrm>
                <a:off x="2781" y="92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92" name="Freeform 1434"/>
              <p:cNvSpPr>
                <a:spLocks/>
              </p:cNvSpPr>
              <p:nvPr/>
            </p:nvSpPr>
            <p:spPr bwMode="auto">
              <a:xfrm>
                <a:off x="2781" y="9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93" name="Line 1435"/>
              <p:cNvSpPr>
                <a:spLocks noChangeShapeType="1"/>
              </p:cNvSpPr>
              <p:nvPr/>
            </p:nvSpPr>
            <p:spPr bwMode="auto">
              <a:xfrm>
                <a:off x="2784" y="9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94" name="Freeform 1436"/>
              <p:cNvSpPr>
                <a:spLocks/>
              </p:cNvSpPr>
              <p:nvPr/>
            </p:nvSpPr>
            <p:spPr bwMode="auto">
              <a:xfrm>
                <a:off x="2784" y="9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95" name="Line 1437"/>
              <p:cNvSpPr>
                <a:spLocks noChangeShapeType="1"/>
              </p:cNvSpPr>
              <p:nvPr/>
            </p:nvSpPr>
            <p:spPr bwMode="auto">
              <a:xfrm>
                <a:off x="2781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96" name="Rectangle 1438"/>
              <p:cNvSpPr>
                <a:spLocks noChangeArrowheads="1"/>
              </p:cNvSpPr>
              <p:nvPr/>
            </p:nvSpPr>
            <p:spPr bwMode="auto">
              <a:xfrm>
                <a:off x="2784" y="929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97" name="Freeform 1439"/>
              <p:cNvSpPr>
                <a:spLocks/>
              </p:cNvSpPr>
              <p:nvPr/>
            </p:nvSpPr>
            <p:spPr bwMode="auto">
              <a:xfrm>
                <a:off x="2784" y="9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98" name="Line 1440"/>
              <p:cNvSpPr>
                <a:spLocks noChangeShapeType="1"/>
              </p:cNvSpPr>
              <p:nvPr/>
            </p:nvSpPr>
            <p:spPr bwMode="auto">
              <a:xfrm>
                <a:off x="2781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99" name="Rectangle 1441"/>
              <p:cNvSpPr>
                <a:spLocks noChangeArrowheads="1"/>
              </p:cNvSpPr>
              <p:nvPr/>
            </p:nvSpPr>
            <p:spPr bwMode="auto">
              <a:xfrm>
                <a:off x="2784" y="932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00" name="Freeform 1442"/>
              <p:cNvSpPr>
                <a:spLocks/>
              </p:cNvSpPr>
              <p:nvPr/>
            </p:nvSpPr>
            <p:spPr bwMode="auto">
              <a:xfrm>
                <a:off x="2781" y="935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01" name="Freeform 1443"/>
              <p:cNvSpPr>
                <a:spLocks/>
              </p:cNvSpPr>
              <p:nvPr/>
            </p:nvSpPr>
            <p:spPr bwMode="auto">
              <a:xfrm>
                <a:off x="2781" y="9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02" name="Line 1444"/>
              <p:cNvSpPr>
                <a:spLocks noChangeShapeType="1"/>
              </p:cNvSpPr>
              <p:nvPr/>
            </p:nvSpPr>
            <p:spPr bwMode="auto">
              <a:xfrm>
                <a:off x="2778" y="9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03" name="Freeform 1445"/>
              <p:cNvSpPr>
                <a:spLocks/>
              </p:cNvSpPr>
              <p:nvPr/>
            </p:nvSpPr>
            <p:spPr bwMode="auto">
              <a:xfrm>
                <a:off x="2778" y="93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04" name="Freeform 1446"/>
              <p:cNvSpPr>
                <a:spLocks/>
              </p:cNvSpPr>
              <p:nvPr/>
            </p:nvSpPr>
            <p:spPr bwMode="auto">
              <a:xfrm>
                <a:off x="2763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05" name="Freeform 1447"/>
              <p:cNvSpPr>
                <a:spLocks/>
              </p:cNvSpPr>
              <p:nvPr/>
            </p:nvSpPr>
            <p:spPr bwMode="auto">
              <a:xfrm>
                <a:off x="2781" y="9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06" name="Rectangle 1448"/>
              <p:cNvSpPr>
                <a:spLocks noChangeArrowheads="1"/>
              </p:cNvSpPr>
              <p:nvPr/>
            </p:nvSpPr>
            <p:spPr bwMode="auto">
              <a:xfrm>
                <a:off x="2816" y="90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07" name="Freeform 1449"/>
              <p:cNvSpPr>
                <a:spLocks/>
              </p:cNvSpPr>
              <p:nvPr/>
            </p:nvSpPr>
            <p:spPr bwMode="auto">
              <a:xfrm>
                <a:off x="2763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08" name="Freeform 1450"/>
              <p:cNvSpPr>
                <a:spLocks/>
              </p:cNvSpPr>
              <p:nvPr/>
            </p:nvSpPr>
            <p:spPr bwMode="auto">
              <a:xfrm>
                <a:off x="2833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09" name="Line 1451"/>
              <p:cNvSpPr>
                <a:spLocks noChangeShapeType="1"/>
              </p:cNvSpPr>
              <p:nvPr/>
            </p:nvSpPr>
            <p:spPr bwMode="auto">
              <a:xfrm>
                <a:off x="2825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10" name="Freeform 1452"/>
              <p:cNvSpPr>
                <a:spLocks/>
              </p:cNvSpPr>
              <p:nvPr/>
            </p:nvSpPr>
            <p:spPr bwMode="auto">
              <a:xfrm>
                <a:off x="2828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11" name="Line 1453"/>
              <p:cNvSpPr>
                <a:spLocks noChangeShapeType="1"/>
              </p:cNvSpPr>
              <p:nvPr/>
            </p:nvSpPr>
            <p:spPr bwMode="auto">
              <a:xfrm>
                <a:off x="2825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12" name="Freeform 1454"/>
              <p:cNvSpPr>
                <a:spLocks/>
              </p:cNvSpPr>
              <p:nvPr/>
            </p:nvSpPr>
            <p:spPr bwMode="auto">
              <a:xfrm>
                <a:off x="2828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13" name="Line 1455"/>
              <p:cNvSpPr>
                <a:spLocks noChangeShapeType="1"/>
              </p:cNvSpPr>
              <p:nvPr/>
            </p:nvSpPr>
            <p:spPr bwMode="auto">
              <a:xfrm>
                <a:off x="2833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14" name="Freeform 1456"/>
              <p:cNvSpPr>
                <a:spLocks/>
              </p:cNvSpPr>
              <p:nvPr/>
            </p:nvSpPr>
            <p:spPr bwMode="auto">
              <a:xfrm>
                <a:off x="2863" y="94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15" name="Freeform 1457"/>
              <p:cNvSpPr>
                <a:spLocks/>
              </p:cNvSpPr>
              <p:nvPr/>
            </p:nvSpPr>
            <p:spPr bwMode="auto">
              <a:xfrm>
                <a:off x="2869" y="94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16" name="Line 1458"/>
              <p:cNvSpPr>
                <a:spLocks noChangeShapeType="1"/>
              </p:cNvSpPr>
              <p:nvPr/>
            </p:nvSpPr>
            <p:spPr bwMode="auto">
              <a:xfrm>
                <a:off x="2860" y="9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17" name="Freeform 1459"/>
              <p:cNvSpPr>
                <a:spLocks/>
              </p:cNvSpPr>
              <p:nvPr/>
            </p:nvSpPr>
            <p:spPr bwMode="auto">
              <a:xfrm>
                <a:off x="2863" y="940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6561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18" name="Line 1460"/>
              <p:cNvSpPr>
                <a:spLocks noChangeShapeType="1"/>
              </p:cNvSpPr>
              <p:nvPr/>
            </p:nvSpPr>
            <p:spPr bwMode="auto">
              <a:xfrm>
                <a:off x="2872" y="9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19" name="Freeform 1461"/>
              <p:cNvSpPr>
                <a:spLocks/>
              </p:cNvSpPr>
              <p:nvPr/>
            </p:nvSpPr>
            <p:spPr bwMode="auto">
              <a:xfrm>
                <a:off x="2857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20" name="Line 1462"/>
              <p:cNvSpPr>
                <a:spLocks noChangeShapeType="1"/>
              </p:cNvSpPr>
              <p:nvPr/>
            </p:nvSpPr>
            <p:spPr bwMode="auto">
              <a:xfrm>
                <a:off x="2863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21" name="Line 1463"/>
              <p:cNvSpPr>
                <a:spLocks noChangeShapeType="1"/>
              </p:cNvSpPr>
              <p:nvPr/>
            </p:nvSpPr>
            <p:spPr bwMode="auto">
              <a:xfrm>
                <a:off x="2872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22" name="Line 1464"/>
              <p:cNvSpPr>
                <a:spLocks noChangeShapeType="1"/>
              </p:cNvSpPr>
              <p:nvPr/>
            </p:nvSpPr>
            <p:spPr bwMode="auto">
              <a:xfrm>
                <a:off x="2860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23" name="Line 1465"/>
              <p:cNvSpPr>
                <a:spLocks noChangeShapeType="1"/>
              </p:cNvSpPr>
              <p:nvPr/>
            </p:nvSpPr>
            <p:spPr bwMode="auto">
              <a:xfrm>
                <a:off x="2869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24" name="Freeform 1466"/>
              <p:cNvSpPr>
                <a:spLocks/>
              </p:cNvSpPr>
              <p:nvPr/>
            </p:nvSpPr>
            <p:spPr bwMode="auto">
              <a:xfrm>
                <a:off x="2863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25" name="Freeform 1467"/>
              <p:cNvSpPr>
                <a:spLocks/>
              </p:cNvSpPr>
              <p:nvPr/>
            </p:nvSpPr>
            <p:spPr bwMode="auto">
              <a:xfrm>
                <a:off x="2869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26" name="Freeform 1468"/>
              <p:cNvSpPr>
                <a:spLocks/>
              </p:cNvSpPr>
              <p:nvPr/>
            </p:nvSpPr>
            <p:spPr bwMode="auto">
              <a:xfrm>
                <a:off x="2863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27" name="Line 1469"/>
              <p:cNvSpPr>
                <a:spLocks noChangeShapeType="1"/>
              </p:cNvSpPr>
              <p:nvPr/>
            </p:nvSpPr>
            <p:spPr bwMode="auto">
              <a:xfrm>
                <a:off x="2860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28" name="Freeform 1470"/>
              <p:cNvSpPr>
                <a:spLocks/>
              </p:cNvSpPr>
              <p:nvPr/>
            </p:nvSpPr>
            <p:spPr bwMode="auto">
              <a:xfrm>
                <a:off x="2851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29" name="Line 1471"/>
              <p:cNvSpPr>
                <a:spLocks noChangeShapeType="1"/>
              </p:cNvSpPr>
              <p:nvPr/>
            </p:nvSpPr>
            <p:spPr bwMode="auto">
              <a:xfrm>
                <a:off x="2863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30" name="Line 1472"/>
              <p:cNvSpPr>
                <a:spLocks noChangeShapeType="1"/>
              </p:cNvSpPr>
              <p:nvPr/>
            </p:nvSpPr>
            <p:spPr bwMode="auto">
              <a:xfrm>
                <a:off x="2857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31" name="Line 1473"/>
              <p:cNvSpPr>
                <a:spLocks noChangeShapeType="1"/>
              </p:cNvSpPr>
              <p:nvPr/>
            </p:nvSpPr>
            <p:spPr bwMode="auto">
              <a:xfrm>
                <a:off x="2854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32" name="Freeform 1474"/>
              <p:cNvSpPr>
                <a:spLocks/>
              </p:cNvSpPr>
              <p:nvPr/>
            </p:nvSpPr>
            <p:spPr bwMode="auto">
              <a:xfrm>
                <a:off x="2857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33" name="Line 1475"/>
              <p:cNvSpPr>
                <a:spLocks noChangeShapeType="1"/>
              </p:cNvSpPr>
              <p:nvPr/>
            </p:nvSpPr>
            <p:spPr bwMode="auto">
              <a:xfrm>
                <a:off x="2860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34" name="Line 1476"/>
              <p:cNvSpPr>
                <a:spLocks noChangeShapeType="1"/>
              </p:cNvSpPr>
              <p:nvPr/>
            </p:nvSpPr>
            <p:spPr bwMode="auto">
              <a:xfrm>
                <a:off x="2854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35" name="Line 1477"/>
              <p:cNvSpPr>
                <a:spLocks noChangeShapeType="1"/>
              </p:cNvSpPr>
              <p:nvPr/>
            </p:nvSpPr>
            <p:spPr bwMode="auto">
              <a:xfrm>
                <a:off x="2851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36" name="Line 1478"/>
              <p:cNvSpPr>
                <a:spLocks noChangeShapeType="1"/>
              </p:cNvSpPr>
              <p:nvPr/>
            </p:nvSpPr>
            <p:spPr bwMode="auto">
              <a:xfrm>
                <a:off x="2854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37" name="Freeform 1479"/>
              <p:cNvSpPr>
                <a:spLocks/>
              </p:cNvSpPr>
              <p:nvPr/>
            </p:nvSpPr>
            <p:spPr bwMode="auto">
              <a:xfrm>
                <a:off x="2848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38" name="Freeform 1480"/>
              <p:cNvSpPr>
                <a:spLocks/>
              </p:cNvSpPr>
              <p:nvPr/>
            </p:nvSpPr>
            <p:spPr bwMode="auto">
              <a:xfrm>
                <a:off x="2851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39" name="Line 1481"/>
              <p:cNvSpPr>
                <a:spLocks noChangeShapeType="1"/>
              </p:cNvSpPr>
              <p:nvPr/>
            </p:nvSpPr>
            <p:spPr bwMode="auto">
              <a:xfrm>
                <a:off x="2857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40" name="Line 1482"/>
              <p:cNvSpPr>
                <a:spLocks noChangeShapeType="1"/>
              </p:cNvSpPr>
              <p:nvPr/>
            </p:nvSpPr>
            <p:spPr bwMode="auto">
              <a:xfrm>
                <a:off x="2866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41" name="Line 1483"/>
              <p:cNvSpPr>
                <a:spLocks noChangeShapeType="1"/>
              </p:cNvSpPr>
              <p:nvPr/>
            </p:nvSpPr>
            <p:spPr bwMode="auto">
              <a:xfrm>
                <a:off x="2869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42" name="Line 1484"/>
              <p:cNvSpPr>
                <a:spLocks noChangeShapeType="1"/>
              </p:cNvSpPr>
              <p:nvPr/>
            </p:nvSpPr>
            <p:spPr bwMode="auto">
              <a:xfrm>
                <a:off x="2848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43" name="Line 1485"/>
              <p:cNvSpPr>
                <a:spLocks noChangeShapeType="1"/>
              </p:cNvSpPr>
              <p:nvPr/>
            </p:nvSpPr>
            <p:spPr bwMode="auto">
              <a:xfrm>
                <a:off x="2845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44" name="Freeform 1486"/>
              <p:cNvSpPr>
                <a:spLocks/>
              </p:cNvSpPr>
              <p:nvPr/>
            </p:nvSpPr>
            <p:spPr bwMode="auto">
              <a:xfrm>
                <a:off x="2845" y="943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45" name="Line 1487"/>
              <p:cNvSpPr>
                <a:spLocks noChangeShapeType="1"/>
              </p:cNvSpPr>
              <p:nvPr/>
            </p:nvSpPr>
            <p:spPr bwMode="auto">
              <a:xfrm>
                <a:off x="2839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46" name="Freeform 1488"/>
              <p:cNvSpPr>
                <a:spLocks/>
              </p:cNvSpPr>
              <p:nvPr/>
            </p:nvSpPr>
            <p:spPr bwMode="auto">
              <a:xfrm>
                <a:off x="2842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47" name="Line 1489"/>
              <p:cNvSpPr>
                <a:spLocks noChangeShapeType="1"/>
              </p:cNvSpPr>
              <p:nvPr/>
            </p:nvSpPr>
            <p:spPr bwMode="auto">
              <a:xfrm>
                <a:off x="2845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48" name="Line 1490"/>
              <p:cNvSpPr>
                <a:spLocks noChangeShapeType="1"/>
              </p:cNvSpPr>
              <p:nvPr/>
            </p:nvSpPr>
            <p:spPr bwMode="auto">
              <a:xfrm>
                <a:off x="2842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49" name="Line 1491"/>
              <p:cNvSpPr>
                <a:spLocks noChangeShapeType="1"/>
              </p:cNvSpPr>
              <p:nvPr/>
            </p:nvSpPr>
            <p:spPr bwMode="auto">
              <a:xfrm>
                <a:off x="2836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50" name="Line 1492"/>
              <p:cNvSpPr>
                <a:spLocks noChangeShapeType="1"/>
              </p:cNvSpPr>
              <p:nvPr/>
            </p:nvSpPr>
            <p:spPr bwMode="auto">
              <a:xfrm>
                <a:off x="2839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51" name="Line 1493"/>
              <p:cNvSpPr>
                <a:spLocks noChangeShapeType="1"/>
              </p:cNvSpPr>
              <p:nvPr/>
            </p:nvSpPr>
            <p:spPr bwMode="auto">
              <a:xfrm>
                <a:off x="2836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52" name="Line 1494"/>
              <p:cNvSpPr>
                <a:spLocks noChangeShapeType="1"/>
              </p:cNvSpPr>
              <p:nvPr/>
            </p:nvSpPr>
            <p:spPr bwMode="auto">
              <a:xfrm>
                <a:off x="2839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53" name="Freeform 1495"/>
              <p:cNvSpPr>
                <a:spLocks/>
              </p:cNvSpPr>
              <p:nvPr/>
            </p:nvSpPr>
            <p:spPr bwMode="auto">
              <a:xfrm>
                <a:off x="2836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54" name="Freeform 1496"/>
              <p:cNvSpPr>
                <a:spLocks/>
              </p:cNvSpPr>
              <p:nvPr/>
            </p:nvSpPr>
            <p:spPr bwMode="auto">
              <a:xfrm>
                <a:off x="2845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55" name="Line 1497"/>
              <p:cNvSpPr>
                <a:spLocks noChangeShapeType="1"/>
              </p:cNvSpPr>
              <p:nvPr/>
            </p:nvSpPr>
            <p:spPr bwMode="auto">
              <a:xfrm>
                <a:off x="2842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56" name="Line 1498"/>
              <p:cNvSpPr>
                <a:spLocks noChangeShapeType="1"/>
              </p:cNvSpPr>
              <p:nvPr/>
            </p:nvSpPr>
            <p:spPr bwMode="auto">
              <a:xfrm>
                <a:off x="2836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57" name="Line 1499"/>
              <p:cNvSpPr>
                <a:spLocks noChangeShapeType="1"/>
              </p:cNvSpPr>
              <p:nvPr/>
            </p:nvSpPr>
            <p:spPr bwMode="auto">
              <a:xfrm>
                <a:off x="2845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58" name="Freeform 1500"/>
              <p:cNvSpPr>
                <a:spLocks/>
              </p:cNvSpPr>
              <p:nvPr/>
            </p:nvSpPr>
            <p:spPr bwMode="auto">
              <a:xfrm>
                <a:off x="2842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59" name="Line 1501"/>
              <p:cNvSpPr>
                <a:spLocks noChangeShapeType="1"/>
              </p:cNvSpPr>
              <p:nvPr/>
            </p:nvSpPr>
            <p:spPr bwMode="auto">
              <a:xfrm>
                <a:off x="2845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60" name="Line 1502"/>
              <p:cNvSpPr>
                <a:spLocks noChangeShapeType="1"/>
              </p:cNvSpPr>
              <p:nvPr/>
            </p:nvSpPr>
            <p:spPr bwMode="auto">
              <a:xfrm>
                <a:off x="2839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61" name="Line 1503"/>
              <p:cNvSpPr>
                <a:spLocks noChangeShapeType="1"/>
              </p:cNvSpPr>
              <p:nvPr/>
            </p:nvSpPr>
            <p:spPr bwMode="auto">
              <a:xfrm>
                <a:off x="2842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62" name="Line 1504"/>
              <p:cNvSpPr>
                <a:spLocks noChangeShapeType="1"/>
              </p:cNvSpPr>
              <p:nvPr/>
            </p:nvSpPr>
            <p:spPr bwMode="auto">
              <a:xfrm>
                <a:off x="2839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63" name="Freeform 1505"/>
              <p:cNvSpPr>
                <a:spLocks/>
              </p:cNvSpPr>
              <p:nvPr/>
            </p:nvSpPr>
            <p:spPr bwMode="auto">
              <a:xfrm>
                <a:off x="2836" y="8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64" name="Line 1506"/>
              <p:cNvSpPr>
                <a:spLocks noChangeShapeType="1"/>
              </p:cNvSpPr>
              <p:nvPr/>
            </p:nvSpPr>
            <p:spPr bwMode="auto">
              <a:xfrm>
                <a:off x="2833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65" name="Line 1507"/>
              <p:cNvSpPr>
                <a:spLocks noChangeShapeType="1"/>
              </p:cNvSpPr>
              <p:nvPr/>
            </p:nvSpPr>
            <p:spPr bwMode="auto">
              <a:xfrm>
                <a:off x="2833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66" name="Line 1508"/>
              <p:cNvSpPr>
                <a:spLocks noChangeShapeType="1"/>
              </p:cNvSpPr>
              <p:nvPr/>
            </p:nvSpPr>
            <p:spPr bwMode="auto">
              <a:xfrm>
                <a:off x="2833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67" name="Freeform 1509"/>
              <p:cNvSpPr>
                <a:spLocks/>
              </p:cNvSpPr>
              <p:nvPr/>
            </p:nvSpPr>
            <p:spPr bwMode="auto">
              <a:xfrm>
                <a:off x="2836" y="8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68" name="Freeform 1510"/>
              <p:cNvSpPr>
                <a:spLocks/>
              </p:cNvSpPr>
              <p:nvPr/>
            </p:nvSpPr>
            <p:spPr bwMode="auto">
              <a:xfrm>
                <a:off x="2828" y="896"/>
                <a:ext cx="5" cy="0"/>
              </a:xfrm>
              <a:custGeom>
                <a:avLst/>
                <a:gdLst>
                  <a:gd name="T0" fmla="*/ 2917 w 2"/>
                  <a:gd name="T1" fmla="*/ 2917 w 2"/>
                  <a:gd name="T2" fmla="*/ 0 w 2"/>
                  <a:gd name="T3" fmla="*/ 2917 w 2"/>
                  <a:gd name="T4" fmla="*/ 2917 w 2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2"/>
                  <a:gd name="T11" fmla="*/ 2 w 2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69" name="Line 1511"/>
              <p:cNvSpPr>
                <a:spLocks noChangeShapeType="1"/>
              </p:cNvSpPr>
              <p:nvPr/>
            </p:nvSpPr>
            <p:spPr bwMode="auto">
              <a:xfrm>
                <a:off x="2836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70" name="Freeform 1512"/>
              <p:cNvSpPr>
                <a:spLocks/>
              </p:cNvSpPr>
              <p:nvPr/>
            </p:nvSpPr>
            <p:spPr bwMode="auto">
              <a:xfrm>
                <a:off x="2760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71" name="Freeform 1513"/>
              <p:cNvSpPr>
                <a:spLocks/>
              </p:cNvSpPr>
              <p:nvPr/>
            </p:nvSpPr>
            <p:spPr bwMode="auto">
              <a:xfrm>
                <a:off x="2754" y="943"/>
                <a:ext cx="9" cy="3"/>
              </a:xfrm>
              <a:custGeom>
                <a:avLst/>
                <a:gdLst>
                  <a:gd name="T0" fmla="*/ 19683 w 3"/>
                  <a:gd name="T1" fmla="*/ 0 h 1"/>
                  <a:gd name="T2" fmla="*/ 13122 w 3"/>
                  <a:gd name="T3" fmla="*/ 0 h 1"/>
                  <a:gd name="T4" fmla="*/ 6561 w 3"/>
                  <a:gd name="T5" fmla="*/ 0 h 1"/>
                  <a:gd name="T6" fmla="*/ 6561 w 3"/>
                  <a:gd name="T7" fmla="*/ 0 h 1"/>
                  <a:gd name="T8" fmla="*/ 6561 w 3"/>
                  <a:gd name="T9" fmla="*/ 0 h 1"/>
                  <a:gd name="T10" fmla="*/ 6561 w 3"/>
                  <a:gd name="T11" fmla="*/ 6561 h 1"/>
                  <a:gd name="T12" fmla="*/ 13122 w 3"/>
                  <a:gd name="T13" fmla="*/ 6561 h 1"/>
                  <a:gd name="T14" fmla="*/ 13122 w 3"/>
                  <a:gd name="T15" fmla="*/ 6561 h 1"/>
                  <a:gd name="T16" fmla="*/ 13122 w 3"/>
                  <a:gd name="T17" fmla="*/ 6561 h 1"/>
                  <a:gd name="T18" fmla="*/ 6561 w 3"/>
                  <a:gd name="T19" fmla="*/ 6561 h 1"/>
                  <a:gd name="T20" fmla="*/ 6561 w 3"/>
                  <a:gd name="T21" fmla="*/ 6561 h 1"/>
                  <a:gd name="T22" fmla="*/ 0 w 3"/>
                  <a:gd name="T23" fmla="*/ 6561 h 1"/>
                  <a:gd name="T24" fmla="*/ 0 w 3"/>
                  <a:gd name="T25" fmla="*/ 0 h 1"/>
                  <a:gd name="T26" fmla="*/ 0 w 3"/>
                  <a:gd name="T27" fmla="*/ 0 h 1"/>
                  <a:gd name="T28" fmla="*/ 0 w 3"/>
                  <a:gd name="T29" fmla="*/ 0 h 1"/>
                  <a:gd name="T30" fmla="*/ 0 w 3"/>
                  <a:gd name="T31" fmla="*/ 0 h 1"/>
                  <a:gd name="T32" fmla="*/ 6561 w 3"/>
                  <a:gd name="T33" fmla="*/ 0 h 1"/>
                  <a:gd name="T34" fmla="*/ 6561 w 3"/>
                  <a:gd name="T35" fmla="*/ 0 h 1"/>
                  <a:gd name="T36" fmla="*/ 6561 w 3"/>
                  <a:gd name="T37" fmla="*/ 0 h 1"/>
                  <a:gd name="T38" fmla="*/ 13122 w 3"/>
                  <a:gd name="T39" fmla="*/ 0 h 1"/>
                  <a:gd name="T40" fmla="*/ 13122 w 3"/>
                  <a:gd name="T41" fmla="*/ 0 h 1"/>
                  <a:gd name="T42" fmla="*/ 19683 w 3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"/>
                  <a:gd name="T67" fmla="*/ 0 h 1"/>
                  <a:gd name="T68" fmla="*/ 3 w 3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" h="1">
                    <a:moveTo>
                      <a:pt x="3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72" name="Line 1514"/>
              <p:cNvSpPr>
                <a:spLocks noChangeShapeType="1"/>
              </p:cNvSpPr>
              <p:nvPr/>
            </p:nvSpPr>
            <p:spPr bwMode="auto">
              <a:xfrm>
                <a:off x="2757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73" name="Freeform 1515"/>
              <p:cNvSpPr>
                <a:spLocks/>
              </p:cNvSpPr>
              <p:nvPr/>
            </p:nvSpPr>
            <p:spPr bwMode="auto">
              <a:xfrm>
                <a:off x="2760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74" name="Line 1516"/>
              <p:cNvSpPr>
                <a:spLocks noChangeShapeType="1"/>
              </p:cNvSpPr>
              <p:nvPr/>
            </p:nvSpPr>
            <p:spPr bwMode="auto">
              <a:xfrm>
                <a:off x="2757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75" name="Freeform 1517"/>
              <p:cNvSpPr>
                <a:spLocks/>
              </p:cNvSpPr>
              <p:nvPr/>
            </p:nvSpPr>
            <p:spPr bwMode="auto">
              <a:xfrm>
                <a:off x="2833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76" name="Line 1518"/>
              <p:cNvSpPr>
                <a:spLocks noChangeShapeType="1"/>
              </p:cNvSpPr>
              <p:nvPr/>
            </p:nvSpPr>
            <p:spPr bwMode="auto">
              <a:xfrm>
                <a:off x="2836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77" name="Freeform 1519"/>
              <p:cNvSpPr>
                <a:spLocks/>
              </p:cNvSpPr>
              <p:nvPr/>
            </p:nvSpPr>
            <p:spPr bwMode="auto">
              <a:xfrm>
                <a:off x="2763" y="943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78" name="Line 1520"/>
              <p:cNvSpPr>
                <a:spLocks noChangeShapeType="1"/>
              </p:cNvSpPr>
              <p:nvPr/>
            </p:nvSpPr>
            <p:spPr bwMode="auto">
              <a:xfrm>
                <a:off x="2833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79" name="Line 1521"/>
              <p:cNvSpPr>
                <a:spLocks noChangeShapeType="1"/>
              </p:cNvSpPr>
              <p:nvPr/>
            </p:nvSpPr>
            <p:spPr bwMode="auto">
              <a:xfrm>
                <a:off x="2828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80" name="Line 1522"/>
              <p:cNvSpPr>
                <a:spLocks noChangeShapeType="1"/>
              </p:cNvSpPr>
              <p:nvPr/>
            </p:nvSpPr>
            <p:spPr bwMode="auto">
              <a:xfrm>
                <a:off x="2833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81" name="Line 1523"/>
              <p:cNvSpPr>
                <a:spLocks noChangeShapeType="1"/>
              </p:cNvSpPr>
              <p:nvPr/>
            </p:nvSpPr>
            <p:spPr bwMode="auto">
              <a:xfrm>
                <a:off x="2828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82" name="Freeform 1524"/>
              <p:cNvSpPr>
                <a:spLocks/>
              </p:cNvSpPr>
              <p:nvPr/>
            </p:nvSpPr>
            <p:spPr bwMode="auto">
              <a:xfrm>
                <a:off x="2763" y="94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83" name="Line 1525"/>
              <p:cNvSpPr>
                <a:spLocks noChangeShapeType="1"/>
              </p:cNvSpPr>
              <p:nvPr/>
            </p:nvSpPr>
            <p:spPr bwMode="auto">
              <a:xfrm>
                <a:off x="2828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84" name="Line 1526"/>
              <p:cNvSpPr>
                <a:spLocks noChangeShapeType="1"/>
              </p:cNvSpPr>
              <p:nvPr/>
            </p:nvSpPr>
            <p:spPr bwMode="auto">
              <a:xfrm>
                <a:off x="2763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85" name="Line 1527"/>
              <p:cNvSpPr>
                <a:spLocks noChangeShapeType="1"/>
              </p:cNvSpPr>
              <p:nvPr/>
            </p:nvSpPr>
            <p:spPr bwMode="auto">
              <a:xfrm>
                <a:off x="2828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86" name="Freeform 1528"/>
              <p:cNvSpPr>
                <a:spLocks/>
              </p:cNvSpPr>
              <p:nvPr/>
            </p:nvSpPr>
            <p:spPr bwMode="auto">
              <a:xfrm>
                <a:off x="2757" y="94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87" name="Line 1529"/>
              <p:cNvSpPr>
                <a:spLocks noChangeShapeType="1"/>
              </p:cNvSpPr>
              <p:nvPr/>
            </p:nvSpPr>
            <p:spPr bwMode="auto">
              <a:xfrm>
                <a:off x="2763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88" name="Line 1530"/>
              <p:cNvSpPr>
                <a:spLocks noChangeShapeType="1"/>
              </p:cNvSpPr>
              <p:nvPr/>
            </p:nvSpPr>
            <p:spPr bwMode="auto">
              <a:xfrm>
                <a:off x="2819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89" name="Line 1531"/>
              <p:cNvSpPr>
                <a:spLocks noChangeShapeType="1"/>
              </p:cNvSpPr>
              <p:nvPr/>
            </p:nvSpPr>
            <p:spPr bwMode="auto">
              <a:xfrm>
                <a:off x="2757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90" name="Freeform 1532"/>
              <p:cNvSpPr>
                <a:spLocks/>
              </p:cNvSpPr>
              <p:nvPr/>
            </p:nvSpPr>
            <p:spPr bwMode="auto">
              <a:xfrm>
                <a:off x="2819" y="94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91" name="Line 1533"/>
              <p:cNvSpPr>
                <a:spLocks noChangeShapeType="1"/>
              </p:cNvSpPr>
              <p:nvPr/>
            </p:nvSpPr>
            <p:spPr bwMode="auto">
              <a:xfrm>
                <a:off x="2757" y="9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92" name="Line 1534"/>
              <p:cNvSpPr>
                <a:spLocks noChangeShapeType="1"/>
              </p:cNvSpPr>
              <p:nvPr/>
            </p:nvSpPr>
            <p:spPr bwMode="auto">
              <a:xfrm>
                <a:off x="2822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93" name="Freeform 1535"/>
              <p:cNvSpPr>
                <a:spLocks/>
              </p:cNvSpPr>
              <p:nvPr/>
            </p:nvSpPr>
            <p:spPr bwMode="auto">
              <a:xfrm>
                <a:off x="2825" y="94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94" name="Freeform 1536"/>
              <p:cNvSpPr>
                <a:spLocks/>
              </p:cNvSpPr>
              <p:nvPr/>
            </p:nvSpPr>
            <p:spPr bwMode="auto">
              <a:xfrm>
                <a:off x="2816" y="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6561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95" name="Line 1537"/>
              <p:cNvSpPr>
                <a:spLocks noChangeShapeType="1"/>
              </p:cNvSpPr>
              <p:nvPr/>
            </p:nvSpPr>
            <p:spPr bwMode="auto">
              <a:xfrm>
                <a:off x="2763" y="9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96" name="Freeform 1538"/>
              <p:cNvSpPr>
                <a:spLocks/>
              </p:cNvSpPr>
              <p:nvPr/>
            </p:nvSpPr>
            <p:spPr bwMode="auto">
              <a:xfrm>
                <a:off x="2816" y="9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97" name="Freeform 1539"/>
              <p:cNvSpPr>
                <a:spLocks/>
              </p:cNvSpPr>
              <p:nvPr/>
            </p:nvSpPr>
            <p:spPr bwMode="auto">
              <a:xfrm>
                <a:off x="2813" y="9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98" name="Freeform 1540"/>
              <p:cNvSpPr>
                <a:spLocks/>
              </p:cNvSpPr>
              <p:nvPr/>
            </p:nvSpPr>
            <p:spPr bwMode="auto">
              <a:xfrm>
                <a:off x="2816" y="9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99" name="Line 1541"/>
              <p:cNvSpPr>
                <a:spLocks noChangeShapeType="1"/>
              </p:cNvSpPr>
              <p:nvPr/>
            </p:nvSpPr>
            <p:spPr bwMode="auto">
              <a:xfrm>
                <a:off x="2279" y="11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00" name="Line 1542"/>
              <p:cNvSpPr>
                <a:spLocks noChangeShapeType="1"/>
              </p:cNvSpPr>
              <p:nvPr/>
            </p:nvSpPr>
            <p:spPr bwMode="auto">
              <a:xfrm>
                <a:off x="2312" y="11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01" name="Line 1543"/>
              <p:cNvSpPr>
                <a:spLocks noChangeShapeType="1"/>
              </p:cNvSpPr>
              <p:nvPr/>
            </p:nvSpPr>
            <p:spPr bwMode="auto">
              <a:xfrm>
                <a:off x="2288" y="11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02" name="Line 1544"/>
              <p:cNvSpPr>
                <a:spLocks noChangeShapeType="1"/>
              </p:cNvSpPr>
              <p:nvPr/>
            </p:nvSpPr>
            <p:spPr bwMode="auto">
              <a:xfrm>
                <a:off x="2291" y="11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03" name="Line 1545"/>
              <p:cNvSpPr>
                <a:spLocks noChangeShapeType="1"/>
              </p:cNvSpPr>
              <p:nvPr/>
            </p:nvSpPr>
            <p:spPr bwMode="auto">
              <a:xfrm>
                <a:off x="2291" y="11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04" name="Line 1546"/>
              <p:cNvSpPr>
                <a:spLocks noChangeShapeType="1"/>
              </p:cNvSpPr>
              <p:nvPr/>
            </p:nvSpPr>
            <p:spPr bwMode="auto">
              <a:xfrm>
                <a:off x="2282" y="11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05" name="Freeform 1547"/>
              <p:cNvSpPr>
                <a:spLocks/>
              </p:cNvSpPr>
              <p:nvPr/>
            </p:nvSpPr>
            <p:spPr bwMode="auto">
              <a:xfrm>
                <a:off x="2274" y="112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06" name="Line 1548"/>
              <p:cNvSpPr>
                <a:spLocks noChangeShapeType="1"/>
              </p:cNvSpPr>
              <p:nvPr/>
            </p:nvSpPr>
            <p:spPr bwMode="auto">
              <a:xfrm>
                <a:off x="2274" y="11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07" name="Line 1549"/>
              <p:cNvSpPr>
                <a:spLocks noChangeShapeType="1"/>
              </p:cNvSpPr>
              <p:nvPr/>
            </p:nvSpPr>
            <p:spPr bwMode="auto">
              <a:xfrm>
                <a:off x="2253" y="11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08" name="Line 1550"/>
              <p:cNvSpPr>
                <a:spLocks noChangeShapeType="1"/>
              </p:cNvSpPr>
              <p:nvPr/>
            </p:nvSpPr>
            <p:spPr bwMode="auto">
              <a:xfrm>
                <a:off x="2259" y="11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09" name="Line 1551"/>
              <p:cNvSpPr>
                <a:spLocks noChangeShapeType="1"/>
              </p:cNvSpPr>
              <p:nvPr/>
            </p:nvSpPr>
            <p:spPr bwMode="auto">
              <a:xfrm>
                <a:off x="2250" y="11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10" name="Line 1552"/>
              <p:cNvSpPr>
                <a:spLocks noChangeShapeType="1"/>
              </p:cNvSpPr>
              <p:nvPr/>
            </p:nvSpPr>
            <p:spPr bwMode="auto">
              <a:xfrm>
                <a:off x="2259" y="11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11" name="Line 1553"/>
              <p:cNvSpPr>
                <a:spLocks noChangeShapeType="1"/>
              </p:cNvSpPr>
              <p:nvPr/>
            </p:nvSpPr>
            <p:spPr bwMode="auto">
              <a:xfrm>
                <a:off x="2271" y="11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12" name="Freeform 1554"/>
              <p:cNvSpPr>
                <a:spLocks/>
              </p:cNvSpPr>
              <p:nvPr/>
            </p:nvSpPr>
            <p:spPr bwMode="auto">
              <a:xfrm>
                <a:off x="2279" y="114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13" name="Line 1555"/>
              <p:cNvSpPr>
                <a:spLocks noChangeShapeType="1"/>
              </p:cNvSpPr>
              <p:nvPr/>
            </p:nvSpPr>
            <p:spPr bwMode="auto">
              <a:xfrm>
                <a:off x="2282" y="11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14" name="Line 1556"/>
              <p:cNvSpPr>
                <a:spLocks noChangeShapeType="1"/>
              </p:cNvSpPr>
              <p:nvPr/>
            </p:nvSpPr>
            <p:spPr bwMode="auto">
              <a:xfrm>
                <a:off x="2274" y="11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15" name="Freeform 1557"/>
              <p:cNvSpPr>
                <a:spLocks/>
              </p:cNvSpPr>
              <p:nvPr/>
            </p:nvSpPr>
            <p:spPr bwMode="auto">
              <a:xfrm>
                <a:off x="2271" y="11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16" name="Line 1558"/>
              <p:cNvSpPr>
                <a:spLocks noChangeShapeType="1"/>
              </p:cNvSpPr>
              <p:nvPr/>
            </p:nvSpPr>
            <p:spPr bwMode="auto">
              <a:xfrm>
                <a:off x="2274" y="11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17" name="Freeform 1559"/>
              <p:cNvSpPr>
                <a:spLocks/>
              </p:cNvSpPr>
              <p:nvPr/>
            </p:nvSpPr>
            <p:spPr bwMode="auto">
              <a:xfrm>
                <a:off x="2282" y="115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18" name="Line 1560"/>
              <p:cNvSpPr>
                <a:spLocks noChangeShapeType="1"/>
              </p:cNvSpPr>
              <p:nvPr/>
            </p:nvSpPr>
            <p:spPr bwMode="auto">
              <a:xfrm>
                <a:off x="2279" y="11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19" name="Freeform 1561"/>
              <p:cNvSpPr>
                <a:spLocks/>
              </p:cNvSpPr>
              <p:nvPr/>
            </p:nvSpPr>
            <p:spPr bwMode="auto">
              <a:xfrm>
                <a:off x="2288" y="1169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20" name="Freeform 1562"/>
              <p:cNvSpPr>
                <a:spLocks/>
              </p:cNvSpPr>
              <p:nvPr/>
            </p:nvSpPr>
            <p:spPr bwMode="auto">
              <a:xfrm>
                <a:off x="2288" y="1172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6561 h 1"/>
                  <a:gd name="T4" fmla="*/ 6561 w 1"/>
                  <a:gd name="T5" fmla="*/ 0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21" name="Freeform 1563"/>
              <p:cNvSpPr>
                <a:spLocks/>
              </p:cNvSpPr>
              <p:nvPr/>
            </p:nvSpPr>
            <p:spPr bwMode="auto">
              <a:xfrm>
                <a:off x="2291" y="11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22" name="Freeform 1564"/>
              <p:cNvSpPr>
                <a:spLocks/>
              </p:cNvSpPr>
              <p:nvPr/>
            </p:nvSpPr>
            <p:spPr bwMode="auto">
              <a:xfrm>
                <a:off x="2291" y="11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23" name="Line 1565"/>
              <p:cNvSpPr>
                <a:spLocks noChangeShapeType="1"/>
              </p:cNvSpPr>
              <p:nvPr/>
            </p:nvSpPr>
            <p:spPr bwMode="auto">
              <a:xfrm>
                <a:off x="2291" y="11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24" name="Line 1566"/>
              <p:cNvSpPr>
                <a:spLocks noChangeShapeType="1"/>
              </p:cNvSpPr>
              <p:nvPr/>
            </p:nvSpPr>
            <p:spPr bwMode="auto">
              <a:xfrm>
                <a:off x="2382" y="12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25" name="Line 1567"/>
              <p:cNvSpPr>
                <a:spLocks noChangeShapeType="1"/>
              </p:cNvSpPr>
              <p:nvPr/>
            </p:nvSpPr>
            <p:spPr bwMode="auto">
              <a:xfrm>
                <a:off x="2318" y="12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26" name="Line 1568"/>
              <p:cNvSpPr>
                <a:spLocks noChangeShapeType="1"/>
              </p:cNvSpPr>
              <p:nvPr/>
            </p:nvSpPr>
            <p:spPr bwMode="auto">
              <a:xfrm>
                <a:off x="2435" y="12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27" name="Line 1569"/>
              <p:cNvSpPr>
                <a:spLocks noChangeShapeType="1"/>
              </p:cNvSpPr>
              <p:nvPr/>
            </p:nvSpPr>
            <p:spPr bwMode="auto">
              <a:xfrm>
                <a:off x="2397" y="12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28" name="Line 1570"/>
              <p:cNvSpPr>
                <a:spLocks noChangeShapeType="1"/>
              </p:cNvSpPr>
              <p:nvPr/>
            </p:nvSpPr>
            <p:spPr bwMode="auto">
              <a:xfrm>
                <a:off x="2394" y="12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29" name="Line 1571"/>
              <p:cNvSpPr>
                <a:spLocks noChangeShapeType="1"/>
              </p:cNvSpPr>
              <p:nvPr/>
            </p:nvSpPr>
            <p:spPr bwMode="auto">
              <a:xfrm>
                <a:off x="2403" y="12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30" name="Line 1572"/>
              <p:cNvSpPr>
                <a:spLocks noChangeShapeType="1"/>
              </p:cNvSpPr>
              <p:nvPr/>
            </p:nvSpPr>
            <p:spPr bwMode="auto">
              <a:xfrm>
                <a:off x="2417" y="12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31" name="Freeform 1573"/>
              <p:cNvSpPr>
                <a:spLocks/>
              </p:cNvSpPr>
              <p:nvPr/>
            </p:nvSpPr>
            <p:spPr bwMode="auto">
              <a:xfrm>
                <a:off x="2411" y="122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32" name="Freeform 1574"/>
              <p:cNvSpPr>
                <a:spLocks/>
              </p:cNvSpPr>
              <p:nvPr/>
            </p:nvSpPr>
            <p:spPr bwMode="auto">
              <a:xfrm>
                <a:off x="2414" y="122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33" name="Freeform 1575"/>
              <p:cNvSpPr>
                <a:spLocks/>
              </p:cNvSpPr>
              <p:nvPr/>
            </p:nvSpPr>
            <p:spPr bwMode="auto">
              <a:xfrm>
                <a:off x="2458" y="1222"/>
                <a:ext cx="24" cy="32"/>
              </a:xfrm>
              <a:custGeom>
                <a:avLst/>
                <a:gdLst>
                  <a:gd name="T0" fmla="*/ 0 w 8"/>
                  <a:gd name="T1" fmla="*/ 46063 h 11"/>
                  <a:gd name="T2" fmla="*/ 0 w 8"/>
                  <a:gd name="T3" fmla="*/ 40596 h 11"/>
                  <a:gd name="T4" fmla="*/ 0 w 8"/>
                  <a:gd name="T5" fmla="*/ 35232 h 11"/>
                  <a:gd name="T6" fmla="*/ 0 w 8"/>
                  <a:gd name="T7" fmla="*/ 35232 h 11"/>
                  <a:gd name="T8" fmla="*/ 0 w 8"/>
                  <a:gd name="T9" fmla="*/ 35232 h 11"/>
                  <a:gd name="T10" fmla="*/ 0 w 8"/>
                  <a:gd name="T11" fmla="*/ 29789 h 11"/>
                  <a:gd name="T12" fmla="*/ 0 w 8"/>
                  <a:gd name="T13" fmla="*/ 26641 h 11"/>
                  <a:gd name="T14" fmla="*/ 0 w 8"/>
                  <a:gd name="T15" fmla="*/ 21268 h 11"/>
                  <a:gd name="T16" fmla="*/ 0 w 8"/>
                  <a:gd name="T17" fmla="*/ 21268 h 11"/>
                  <a:gd name="T18" fmla="*/ 6561 w 8"/>
                  <a:gd name="T19" fmla="*/ 21268 h 11"/>
                  <a:gd name="T20" fmla="*/ 13122 w 8"/>
                  <a:gd name="T21" fmla="*/ 15834 h 11"/>
                  <a:gd name="T22" fmla="*/ 19683 w 8"/>
                  <a:gd name="T23" fmla="*/ 10240 h 11"/>
                  <a:gd name="T24" fmla="*/ 32805 w 8"/>
                  <a:gd name="T25" fmla="*/ 5443 h 11"/>
                  <a:gd name="T26" fmla="*/ 39366 w 8"/>
                  <a:gd name="T27" fmla="*/ 5443 h 11"/>
                  <a:gd name="T28" fmla="*/ 45927 w 8"/>
                  <a:gd name="T29" fmla="*/ 0 h 11"/>
                  <a:gd name="T30" fmla="*/ 52488 w 8"/>
                  <a:gd name="T31" fmla="*/ 0 h 11"/>
                  <a:gd name="T32" fmla="*/ 52488 w 8"/>
                  <a:gd name="T33" fmla="*/ 10240 h 11"/>
                  <a:gd name="T34" fmla="*/ 52488 w 8"/>
                  <a:gd name="T35" fmla="*/ 15834 h 11"/>
                  <a:gd name="T36" fmla="*/ 45927 w 8"/>
                  <a:gd name="T37" fmla="*/ 26641 h 11"/>
                  <a:gd name="T38" fmla="*/ 39366 w 8"/>
                  <a:gd name="T39" fmla="*/ 29789 h 11"/>
                  <a:gd name="T40" fmla="*/ 32805 w 8"/>
                  <a:gd name="T41" fmla="*/ 35232 h 11"/>
                  <a:gd name="T42" fmla="*/ 32805 w 8"/>
                  <a:gd name="T43" fmla="*/ 46063 h 11"/>
                  <a:gd name="T44" fmla="*/ 26244 w 8"/>
                  <a:gd name="T45" fmla="*/ 46063 h 11"/>
                  <a:gd name="T46" fmla="*/ 26244 w 8"/>
                  <a:gd name="T47" fmla="*/ 50836 h 11"/>
                  <a:gd name="T48" fmla="*/ 19683 w 8"/>
                  <a:gd name="T49" fmla="*/ 50836 h 11"/>
                  <a:gd name="T50" fmla="*/ 13122 w 8"/>
                  <a:gd name="T51" fmla="*/ 56431 h 11"/>
                  <a:gd name="T52" fmla="*/ 13122 w 8"/>
                  <a:gd name="T53" fmla="*/ 50836 h 11"/>
                  <a:gd name="T54" fmla="*/ 6561 w 8"/>
                  <a:gd name="T55" fmla="*/ 50836 h 11"/>
                  <a:gd name="T56" fmla="*/ 0 w 8"/>
                  <a:gd name="T57" fmla="*/ 46063 h 11"/>
                  <a:gd name="T58" fmla="*/ 6561 w 8"/>
                  <a:gd name="T59" fmla="*/ 46063 h 11"/>
                  <a:gd name="T60" fmla="*/ 0 w 8"/>
                  <a:gd name="T61" fmla="*/ 46063 h 1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"/>
                  <a:gd name="T94" fmla="*/ 0 h 11"/>
                  <a:gd name="T95" fmla="*/ 8 w 8"/>
                  <a:gd name="T96" fmla="*/ 11 h 1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" h="11">
                    <a:moveTo>
                      <a:pt x="0" y="9"/>
                    </a:move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34" name="Freeform 1576"/>
              <p:cNvSpPr>
                <a:spLocks/>
              </p:cNvSpPr>
              <p:nvPr/>
            </p:nvSpPr>
            <p:spPr bwMode="auto">
              <a:xfrm>
                <a:off x="2467" y="125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35" name="Freeform 1577"/>
              <p:cNvSpPr>
                <a:spLocks/>
              </p:cNvSpPr>
              <p:nvPr/>
            </p:nvSpPr>
            <p:spPr bwMode="auto">
              <a:xfrm>
                <a:off x="2250" y="113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36" name="Line 1578"/>
              <p:cNvSpPr>
                <a:spLocks noChangeShapeType="1"/>
              </p:cNvSpPr>
              <p:nvPr/>
            </p:nvSpPr>
            <p:spPr bwMode="auto">
              <a:xfrm>
                <a:off x="2253" y="11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37" name="Line 1579"/>
              <p:cNvSpPr>
                <a:spLocks noChangeShapeType="1"/>
              </p:cNvSpPr>
              <p:nvPr/>
            </p:nvSpPr>
            <p:spPr bwMode="auto">
              <a:xfrm>
                <a:off x="2291" y="11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38" name="Freeform 1580"/>
              <p:cNvSpPr>
                <a:spLocks/>
              </p:cNvSpPr>
              <p:nvPr/>
            </p:nvSpPr>
            <p:spPr bwMode="auto">
              <a:xfrm>
                <a:off x="2499" y="113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39" name="Line 1581"/>
              <p:cNvSpPr>
                <a:spLocks noChangeShapeType="1"/>
              </p:cNvSpPr>
              <p:nvPr/>
            </p:nvSpPr>
            <p:spPr bwMode="auto">
              <a:xfrm>
                <a:off x="2549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40" name="Line 1582"/>
              <p:cNvSpPr>
                <a:spLocks noChangeShapeType="1"/>
              </p:cNvSpPr>
              <p:nvPr/>
            </p:nvSpPr>
            <p:spPr bwMode="auto">
              <a:xfrm>
                <a:off x="2543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41" name="Line 1583"/>
              <p:cNvSpPr>
                <a:spLocks noChangeShapeType="1"/>
              </p:cNvSpPr>
              <p:nvPr/>
            </p:nvSpPr>
            <p:spPr bwMode="auto">
              <a:xfrm>
                <a:off x="2552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42" name="Line 1584"/>
              <p:cNvSpPr>
                <a:spLocks noChangeShapeType="1"/>
              </p:cNvSpPr>
              <p:nvPr/>
            </p:nvSpPr>
            <p:spPr bwMode="auto">
              <a:xfrm>
                <a:off x="2543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43" name="Line 1585"/>
              <p:cNvSpPr>
                <a:spLocks noChangeShapeType="1"/>
              </p:cNvSpPr>
              <p:nvPr/>
            </p:nvSpPr>
            <p:spPr bwMode="auto">
              <a:xfrm>
                <a:off x="2549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44" name="Line 1586"/>
              <p:cNvSpPr>
                <a:spLocks noChangeShapeType="1"/>
              </p:cNvSpPr>
              <p:nvPr/>
            </p:nvSpPr>
            <p:spPr bwMode="auto">
              <a:xfrm>
                <a:off x="2546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45" name="Freeform 1587"/>
              <p:cNvSpPr>
                <a:spLocks/>
              </p:cNvSpPr>
              <p:nvPr/>
            </p:nvSpPr>
            <p:spPr bwMode="auto">
              <a:xfrm>
                <a:off x="2546" y="102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46" name="Line 1588"/>
              <p:cNvSpPr>
                <a:spLocks noChangeShapeType="1"/>
              </p:cNvSpPr>
              <p:nvPr/>
            </p:nvSpPr>
            <p:spPr bwMode="auto">
              <a:xfrm>
                <a:off x="2552" y="10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47" name="Line 1589"/>
              <p:cNvSpPr>
                <a:spLocks noChangeShapeType="1"/>
              </p:cNvSpPr>
              <p:nvPr/>
            </p:nvSpPr>
            <p:spPr bwMode="auto">
              <a:xfrm>
                <a:off x="2520" y="10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48" name="Line 1590"/>
              <p:cNvSpPr>
                <a:spLocks noChangeShapeType="1"/>
              </p:cNvSpPr>
              <p:nvPr/>
            </p:nvSpPr>
            <p:spPr bwMode="auto">
              <a:xfrm>
                <a:off x="2555" y="10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49" name="Line 1591"/>
              <p:cNvSpPr>
                <a:spLocks noChangeShapeType="1"/>
              </p:cNvSpPr>
              <p:nvPr/>
            </p:nvSpPr>
            <p:spPr bwMode="auto">
              <a:xfrm>
                <a:off x="2511" y="103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50" name="Line 1592"/>
              <p:cNvSpPr>
                <a:spLocks noChangeShapeType="1"/>
              </p:cNvSpPr>
              <p:nvPr/>
            </p:nvSpPr>
            <p:spPr bwMode="auto">
              <a:xfrm>
                <a:off x="2555" y="10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51" name="Line 1593"/>
              <p:cNvSpPr>
                <a:spLocks noChangeShapeType="1"/>
              </p:cNvSpPr>
              <p:nvPr/>
            </p:nvSpPr>
            <p:spPr bwMode="auto">
              <a:xfrm>
                <a:off x="2558" y="103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52" name="Line 1594"/>
              <p:cNvSpPr>
                <a:spLocks noChangeShapeType="1"/>
              </p:cNvSpPr>
              <p:nvPr/>
            </p:nvSpPr>
            <p:spPr bwMode="auto">
              <a:xfrm>
                <a:off x="2625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53" name="Freeform 1595"/>
              <p:cNvSpPr>
                <a:spLocks/>
              </p:cNvSpPr>
              <p:nvPr/>
            </p:nvSpPr>
            <p:spPr bwMode="auto">
              <a:xfrm>
                <a:off x="2622" y="1020"/>
                <a:ext cx="9" cy="2"/>
              </a:xfrm>
              <a:custGeom>
                <a:avLst/>
                <a:gdLst>
                  <a:gd name="T0" fmla="*/ 13122 w 3"/>
                  <a:gd name="T1" fmla="*/ 0 h 1"/>
                  <a:gd name="T2" fmla="*/ 19683 w 3"/>
                  <a:gd name="T3" fmla="*/ 0 h 1"/>
                  <a:gd name="T4" fmla="*/ 13122 w 3"/>
                  <a:gd name="T5" fmla="*/ 0 h 1"/>
                  <a:gd name="T6" fmla="*/ 6561 w 3"/>
                  <a:gd name="T7" fmla="*/ 0 h 1"/>
                  <a:gd name="T8" fmla="*/ 13122 w 3"/>
                  <a:gd name="T9" fmla="*/ 0 h 1"/>
                  <a:gd name="T10" fmla="*/ 19683 w 3"/>
                  <a:gd name="T11" fmla="*/ 0 h 1"/>
                  <a:gd name="T12" fmla="*/ 19683 w 3"/>
                  <a:gd name="T13" fmla="*/ 256 h 1"/>
                  <a:gd name="T14" fmla="*/ 19683 w 3"/>
                  <a:gd name="T15" fmla="*/ 256 h 1"/>
                  <a:gd name="T16" fmla="*/ 13122 w 3"/>
                  <a:gd name="T17" fmla="*/ 256 h 1"/>
                  <a:gd name="T18" fmla="*/ 6561 w 3"/>
                  <a:gd name="T19" fmla="*/ 256 h 1"/>
                  <a:gd name="T20" fmla="*/ 6561 w 3"/>
                  <a:gd name="T21" fmla="*/ 256 h 1"/>
                  <a:gd name="T22" fmla="*/ 0 w 3"/>
                  <a:gd name="T23" fmla="*/ 256 h 1"/>
                  <a:gd name="T24" fmla="*/ 6561 w 3"/>
                  <a:gd name="T25" fmla="*/ 0 h 1"/>
                  <a:gd name="T26" fmla="*/ 6561 w 3"/>
                  <a:gd name="T27" fmla="*/ 0 h 1"/>
                  <a:gd name="T28" fmla="*/ 6561 w 3"/>
                  <a:gd name="T29" fmla="*/ 0 h 1"/>
                  <a:gd name="T30" fmla="*/ 13122 w 3"/>
                  <a:gd name="T31" fmla="*/ 0 h 1"/>
                  <a:gd name="T32" fmla="*/ 13122 w 3"/>
                  <a:gd name="T33" fmla="*/ 0 h 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1"/>
                  <a:gd name="T53" fmla="*/ 3 w 3"/>
                  <a:gd name="T54" fmla="*/ 1 h 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1">
                    <a:moveTo>
                      <a:pt x="2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54" name="Freeform 1596"/>
              <p:cNvSpPr>
                <a:spLocks/>
              </p:cNvSpPr>
              <p:nvPr/>
            </p:nvSpPr>
            <p:spPr bwMode="auto">
              <a:xfrm>
                <a:off x="2622" y="1020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55" name="Freeform 1597"/>
              <p:cNvSpPr>
                <a:spLocks/>
              </p:cNvSpPr>
              <p:nvPr/>
            </p:nvSpPr>
            <p:spPr bwMode="auto">
              <a:xfrm>
                <a:off x="2622" y="10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56" name="Line 1598"/>
              <p:cNvSpPr>
                <a:spLocks noChangeShapeType="1"/>
              </p:cNvSpPr>
              <p:nvPr/>
            </p:nvSpPr>
            <p:spPr bwMode="auto">
              <a:xfrm>
                <a:off x="2619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57" name="Freeform 1599"/>
              <p:cNvSpPr>
                <a:spLocks/>
              </p:cNvSpPr>
              <p:nvPr/>
            </p:nvSpPr>
            <p:spPr bwMode="auto">
              <a:xfrm>
                <a:off x="2617" y="10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58" name="Freeform 1600"/>
              <p:cNvSpPr>
                <a:spLocks/>
              </p:cNvSpPr>
              <p:nvPr/>
            </p:nvSpPr>
            <p:spPr bwMode="auto">
              <a:xfrm>
                <a:off x="2587" y="1020"/>
                <a:ext cx="3" cy="2"/>
              </a:xfrm>
              <a:custGeom>
                <a:avLst/>
                <a:gdLst>
                  <a:gd name="T0" fmla="*/ 0 w 1"/>
                  <a:gd name="T1" fmla="*/ 256 h 1"/>
                  <a:gd name="T2" fmla="*/ 6561 w 1"/>
                  <a:gd name="T3" fmla="*/ 0 h 1"/>
                  <a:gd name="T4" fmla="*/ 6561 w 1"/>
                  <a:gd name="T5" fmla="*/ 256 h 1"/>
                  <a:gd name="T6" fmla="*/ 0 w 1"/>
                  <a:gd name="T7" fmla="*/ 256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59" name="Line 1601"/>
              <p:cNvSpPr>
                <a:spLocks noChangeShapeType="1"/>
              </p:cNvSpPr>
              <p:nvPr/>
            </p:nvSpPr>
            <p:spPr bwMode="auto">
              <a:xfrm>
                <a:off x="2631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60" name="Line 1602"/>
              <p:cNvSpPr>
                <a:spLocks noChangeShapeType="1"/>
              </p:cNvSpPr>
              <p:nvPr/>
            </p:nvSpPr>
            <p:spPr bwMode="auto">
              <a:xfrm>
                <a:off x="2622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61" name="Line 1603"/>
              <p:cNvSpPr>
                <a:spLocks noChangeShapeType="1"/>
              </p:cNvSpPr>
              <p:nvPr/>
            </p:nvSpPr>
            <p:spPr bwMode="auto">
              <a:xfrm>
                <a:off x="2637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62" name="Line 1604"/>
              <p:cNvSpPr>
                <a:spLocks noChangeShapeType="1"/>
              </p:cNvSpPr>
              <p:nvPr/>
            </p:nvSpPr>
            <p:spPr bwMode="auto">
              <a:xfrm>
                <a:off x="2634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63" name="Line 1605"/>
              <p:cNvSpPr>
                <a:spLocks noChangeShapeType="1"/>
              </p:cNvSpPr>
              <p:nvPr/>
            </p:nvSpPr>
            <p:spPr bwMode="auto">
              <a:xfrm>
                <a:off x="2625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64" name="Freeform 1606"/>
              <p:cNvSpPr>
                <a:spLocks/>
              </p:cNvSpPr>
              <p:nvPr/>
            </p:nvSpPr>
            <p:spPr bwMode="auto">
              <a:xfrm>
                <a:off x="2590" y="1028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65" name="Freeform 1607"/>
              <p:cNvSpPr>
                <a:spLocks/>
              </p:cNvSpPr>
              <p:nvPr/>
            </p:nvSpPr>
            <p:spPr bwMode="auto">
              <a:xfrm>
                <a:off x="2634" y="1025"/>
                <a:ext cx="6" cy="3"/>
              </a:xfrm>
              <a:custGeom>
                <a:avLst/>
                <a:gdLst>
                  <a:gd name="T0" fmla="*/ 13122 w 2"/>
                  <a:gd name="T1" fmla="*/ 6561 h 1"/>
                  <a:gd name="T2" fmla="*/ 0 w 2"/>
                  <a:gd name="T3" fmla="*/ 6561 h 1"/>
                  <a:gd name="T4" fmla="*/ 0 w 2"/>
                  <a:gd name="T5" fmla="*/ 6561 h 1"/>
                  <a:gd name="T6" fmla="*/ 0 w 2"/>
                  <a:gd name="T7" fmla="*/ 6561 h 1"/>
                  <a:gd name="T8" fmla="*/ 6561 w 2"/>
                  <a:gd name="T9" fmla="*/ 0 h 1"/>
                  <a:gd name="T10" fmla="*/ 0 w 2"/>
                  <a:gd name="T11" fmla="*/ 0 h 1"/>
                  <a:gd name="T12" fmla="*/ 0 w 2"/>
                  <a:gd name="T13" fmla="*/ 0 h 1"/>
                  <a:gd name="T14" fmla="*/ 0 w 2"/>
                  <a:gd name="T15" fmla="*/ 0 h 1"/>
                  <a:gd name="T16" fmla="*/ 13122 w 2"/>
                  <a:gd name="T17" fmla="*/ 6561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1"/>
                  <a:gd name="T29" fmla="*/ 2 w 2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1">
                    <a:moveTo>
                      <a:pt x="2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66" name="Line 1608"/>
              <p:cNvSpPr>
                <a:spLocks noChangeShapeType="1"/>
              </p:cNvSpPr>
              <p:nvPr/>
            </p:nvSpPr>
            <p:spPr bwMode="auto">
              <a:xfrm>
                <a:off x="2104" y="13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67" name="Line 1609"/>
              <p:cNvSpPr>
                <a:spLocks noChangeShapeType="1"/>
              </p:cNvSpPr>
              <p:nvPr/>
            </p:nvSpPr>
            <p:spPr bwMode="auto">
              <a:xfrm>
                <a:off x="2702" y="128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68" name="Freeform 1610"/>
              <p:cNvSpPr>
                <a:spLocks/>
              </p:cNvSpPr>
              <p:nvPr/>
            </p:nvSpPr>
            <p:spPr bwMode="auto">
              <a:xfrm>
                <a:off x="2696" y="128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69" name="Line 1611"/>
              <p:cNvSpPr>
                <a:spLocks noChangeShapeType="1"/>
              </p:cNvSpPr>
              <p:nvPr/>
            </p:nvSpPr>
            <p:spPr bwMode="auto">
              <a:xfrm>
                <a:off x="2702" y="12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70" name="Line 1612"/>
              <p:cNvSpPr>
                <a:spLocks noChangeShapeType="1"/>
              </p:cNvSpPr>
              <p:nvPr/>
            </p:nvSpPr>
            <p:spPr bwMode="auto">
              <a:xfrm>
                <a:off x="2810" y="13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71" name="Line 1613"/>
              <p:cNvSpPr>
                <a:spLocks noChangeShapeType="1"/>
              </p:cNvSpPr>
              <p:nvPr/>
            </p:nvSpPr>
            <p:spPr bwMode="auto">
              <a:xfrm>
                <a:off x="2813" y="12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72" name="Freeform 1614"/>
              <p:cNvSpPr>
                <a:spLocks/>
              </p:cNvSpPr>
              <p:nvPr/>
            </p:nvSpPr>
            <p:spPr bwMode="auto">
              <a:xfrm>
                <a:off x="2813" y="1289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73" name="Freeform 1615"/>
              <p:cNvSpPr>
                <a:spLocks/>
              </p:cNvSpPr>
              <p:nvPr/>
            </p:nvSpPr>
            <p:spPr bwMode="auto">
              <a:xfrm>
                <a:off x="2810" y="129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74" name="Line 1616"/>
              <p:cNvSpPr>
                <a:spLocks noChangeShapeType="1"/>
              </p:cNvSpPr>
              <p:nvPr/>
            </p:nvSpPr>
            <p:spPr bwMode="auto">
              <a:xfrm>
                <a:off x="2816" y="12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75" name="Line 1617"/>
              <p:cNvSpPr>
                <a:spLocks noChangeShapeType="1"/>
              </p:cNvSpPr>
              <p:nvPr/>
            </p:nvSpPr>
            <p:spPr bwMode="auto">
              <a:xfrm>
                <a:off x="2813" y="12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76" name="Freeform 1618"/>
              <p:cNvSpPr>
                <a:spLocks/>
              </p:cNvSpPr>
              <p:nvPr/>
            </p:nvSpPr>
            <p:spPr bwMode="auto">
              <a:xfrm>
                <a:off x="2807" y="1292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77" name="Freeform 1619"/>
              <p:cNvSpPr>
                <a:spLocks/>
              </p:cNvSpPr>
              <p:nvPr/>
            </p:nvSpPr>
            <p:spPr bwMode="auto">
              <a:xfrm>
                <a:off x="2713" y="1292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78" name="Freeform 1620"/>
              <p:cNvSpPr>
                <a:spLocks/>
              </p:cNvSpPr>
              <p:nvPr/>
            </p:nvSpPr>
            <p:spPr bwMode="auto">
              <a:xfrm>
                <a:off x="2807" y="129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79" name="Line 1621"/>
              <p:cNvSpPr>
                <a:spLocks noChangeShapeType="1"/>
              </p:cNvSpPr>
              <p:nvPr/>
            </p:nvSpPr>
            <p:spPr bwMode="auto">
              <a:xfrm>
                <a:off x="2810" y="12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80" name="Freeform 1622"/>
              <p:cNvSpPr>
                <a:spLocks/>
              </p:cNvSpPr>
              <p:nvPr/>
            </p:nvSpPr>
            <p:spPr bwMode="auto">
              <a:xfrm>
                <a:off x="2798" y="1295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81" name="Freeform 1623"/>
              <p:cNvSpPr>
                <a:spLocks/>
              </p:cNvSpPr>
              <p:nvPr/>
            </p:nvSpPr>
            <p:spPr bwMode="auto">
              <a:xfrm>
                <a:off x="2795" y="1295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82" name="Line 1624"/>
              <p:cNvSpPr>
                <a:spLocks noChangeShapeType="1"/>
              </p:cNvSpPr>
              <p:nvPr/>
            </p:nvSpPr>
            <p:spPr bwMode="auto">
              <a:xfrm>
                <a:off x="2790" y="12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83" name="Line 1625"/>
              <p:cNvSpPr>
                <a:spLocks noChangeShapeType="1"/>
              </p:cNvSpPr>
              <p:nvPr/>
            </p:nvSpPr>
            <p:spPr bwMode="auto">
              <a:xfrm>
                <a:off x="2787" y="12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84" name="Line 1626"/>
              <p:cNvSpPr>
                <a:spLocks noChangeShapeType="1"/>
              </p:cNvSpPr>
              <p:nvPr/>
            </p:nvSpPr>
            <p:spPr bwMode="auto">
              <a:xfrm>
                <a:off x="2716" y="12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85" name="Line 1627"/>
              <p:cNvSpPr>
                <a:spLocks noChangeShapeType="1"/>
              </p:cNvSpPr>
              <p:nvPr/>
            </p:nvSpPr>
            <p:spPr bwMode="auto">
              <a:xfrm>
                <a:off x="2798" y="12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86" name="Line 1628"/>
              <p:cNvSpPr>
                <a:spLocks noChangeShapeType="1"/>
              </p:cNvSpPr>
              <p:nvPr/>
            </p:nvSpPr>
            <p:spPr bwMode="auto">
              <a:xfrm>
                <a:off x="2807" y="12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87" name="Line 1629"/>
              <p:cNvSpPr>
                <a:spLocks noChangeShapeType="1"/>
              </p:cNvSpPr>
              <p:nvPr/>
            </p:nvSpPr>
            <p:spPr bwMode="auto">
              <a:xfrm>
                <a:off x="2810" y="12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88" name="Line 1630"/>
              <p:cNvSpPr>
                <a:spLocks noChangeShapeType="1"/>
              </p:cNvSpPr>
              <p:nvPr/>
            </p:nvSpPr>
            <p:spPr bwMode="auto">
              <a:xfrm>
                <a:off x="2807" y="12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89" name="Line 1631"/>
              <p:cNvSpPr>
                <a:spLocks noChangeShapeType="1"/>
              </p:cNvSpPr>
              <p:nvPr/>
            </p:nvSpPr>
            <p:spPr bwMode="auto">
              <a:xfrm>
                <a:off x="2810" y="12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" name="Group 1833"/>
            <p:cNvGrpSpPr>
              <a:grpSpLocks/>
            </p:cNvGrpSpPr>
            <p:nvPr/>
          </p:nvGrpSpPr>
          <p:grpSpPr bwMode="auto">
            <a:xfrm>
              <a:off x="2250" y="1049"/>
              <a:ext cx="666" cy="343"/>
              <a:chOff x="2250" y="1049"/>
              <a:chExt cx="666" cy="343"/>
            </a:xfrm>
          </p:grpSpPr>
          <p:sp>
            <p:nvSpPr>
              <p:cNvPr id="54990" name="Freeform 1633"/>
              <p:cNvSpPr>
                <a:spLocks/>
              </p:cNvSpPr>
              <p:nvPr/>
            </p:nvSpPr>
            <p:spPr bwMode="auto">
              <a:xfrm>
                <a:off x="2781" y="1298"/>
                <a:ext cx="41" cy="23"/>
              </a:xfrm>
              <a:custGeom>
                <a:avLst/>
                <a:gdLst>
                  <a:gd name="T0" fmla="*/ 65026 w 14"/>
                  <a:gd name="T1" fmla="*/ 32177 h 8"/>
                  <a:gd name="T2" fmla="*/ 75627 w 14"/>
                  <a:gd name="T3" fmla="*/ 32177 h 8"/>
                  <a:gd name="T4" fmla="*/ 75627 w 14"/>
                  <a:gd name="T5" fmla="*/ 37312 h 8"/>
                  <a:gd name="T6" fmla="*/ 65026 w 14"/>
                  <a:gd name="T7" fmla="*/ 37312 h 8"/>
                  <a:gd name="T8" fmla="*/ 59230 w 14"/>
                  <a:gd name="T9" fmla="*/ 32177 h 8"/>
                  <a:gd name="T10" fmla="*/ 53628 w 14"/>
                  <a:gd name="T11" fmla="*/ 27657 h 8"/>
                  <a:gd name="T12" fmla="*/ 53628 w 14"/>
                  <a:gd name="T13" fmla="*/ 22623 h 8"/>
                  <a:gd name="T14" fmla="*/ 53628 w 14"/>
                  <a:gd name="T15" fmla="*/ 22623 h 8"/>
                  <a:gd name="T16" fmla="*/ 39211 w 14"/>
                  <a:gd name="T17" fmla="*/ 22623 h 8"/>
                  <a:gd name="T18" fmla="*/ 33406 w 14"/>
                  <a:gd name="T19" fmla="*/ 19274 h 8"/>
                  <a:gd name="T20" fmla="*/ 27804 w 14"/>
                  <a:gd name="T21" fmla="*/ 14754 h 8"/>
                  <a:gd name="T22" fmla="*/ 11407 w 14"/>
                  <a:gd name="T23" fmla="*/ 5132 h 8"/>
                  <a:gd name="T24" fmla="*/ 0 w 14"/>
                  <a:gd name="T25" fmla="*/ 5132 h 8"/>
                  <a:gd name="T26" fmla="*/ 5599 w 14"/>
                  <a:gd name="T27" fmla="*/ 5132 h 8"/>
                  <a:gd name="T28" fmla="*/ 22204 w 14"/>
                  <a:gd name="T29" fmla="*/ 0 h 8"/>
                  <a:gd name="T30" fmla="*/ 33406 w 14"/>
                  <a:gd name="T31" fmla="*/ 9620 h 8"/>
                  <a:gd name="T32" fmla="*/ 39211 w 14"/>
                  <a:gd name="T33" fmla="*/ 9620 h 8"/>
                  <a:gd name="T34" fmla="*/ 53628 w 14"/>
                  <a:gd name="T35" fmla="*/ 9620 h 8"/>
                  <a:gd name="T36" fmla="*/ 59230 w 14"/>
                  <a:gd name="T37" fmla="*/ 19274 h 8"/>
                  <a:gd name="T38" fmla="*/ 65026 w 14"/>
                  <a:gd name="T39" fmla="*/ 22623 h 8"/>
                  <a:gd name="T40" fmla="*/ 65026 w 14"/>
                  <a:gd name="T41" fmla="*/ 32177 h 8"/>
                  <a:gd name="T42" fmla="*/ 65026 w 14"/>
                  <a:gd name="T43" fmla="*/ 32177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"/>
                  <a:gd name="T67" fmla="*/ 0 h 8"/>
                  <a:gd name="T68" fmla="*/ 14 w 14"/>
                  <a:gd name="T69" fmla="*/ 8 h 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" h="8">
                    <a:moveTo>
                      <a:pt x="12" y="7"/>
                    </a:moveTo>
                    <a:lnTo>
                      <a:pt x="14" y="7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12" y="7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91" name="Line 1634"/>
              <p:cNvSpPr>
                <a:spLocks noChangeShapeType="1"/>
              </p:cNvSpPr>
              <p:nvPr/>
            </p:nvSpPr>
            <p:spPr bwMode="auto">
              <a:xfrm>
                <a:off x="2810" y="12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92" name="Line 1635"/>
              <p:cNvSpPr>
                <a:spLocks noChangeShapeType="1"/>
              </p:cNvSpPr>
              <p:nvPr/>
            </p:nvSpPr>
            <p:spPr bwMode="auto">
              <a:xfrm>
                <a:off x="2787" y="12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93" name="Freeform 1636"/>
              <p:cNvSpPr>
                <a:spLocks/>
              </p:cNvSpPr>
              <p:nvPr/>
            </p:nvSpPr>
            <p:spPr bwMode="auto">
              <a:xfrm>
                <a:off x="2819" y="1301"/>
                <a:ext cx="6" cy="3"/>
              </a:xfrm>
              <a:custGeom>
                <a:avLst/>
                <a:gdLst>
                  <a:gd name="T0" fmla="*/ 13122 w 2"/>
                  <a:gd name="T1" fmla="*/ 6561 h 1"/>
                  <a:gd name="T2" fmla="*/ 6561 w 2"/>
                  <a:gd name="T3" fmla="*/ 0 h 1"/>
                  <a:gd name="T4" fmla="*/ 0 w 2"/>
                  <a:gd name="T5" fmla="*/ 0 h 1"/>
                  <a:gd name="T6" fmla="*/ 13122 w 2"/>
                  <a:gd name="T7" fmla="*/ 0 h 1"/>
                  <a:gd name="T8" fmla="*/ 13122 w 2"/>
                  <a:gd name="T9" fmla="*/ 6561 h 1"/>
                  <a:gd name="T10" fmla="*/ 13122 w 2"/>
                  <a:gd name="T11" fmla="*/ 6561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2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94" name="Freeform 1637"/>
              <p:cNvSpPr>
                <a:spLocks/>
              </p:cNvSpPr>
              <p:nvPr/>
            </p:nvSpPr>
            <p:spPr bwMode="auto">
              <a:xfrm>
                <a:off x="2725" y="1304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6561 w 1"/>
                  <a:gd name="T3" fmla="*/ 6561 h 2"/>
                  <a:gd name="T4" fmla="*/ 0 w 1"/>
                  <a:gd name="T5" fmla="*/ 13122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95" name="Line 1638"/>
              <p:cNvSpPr>
                <a:spLocks noChangeShapeType="1"/>
              </p:cNvSpPr>
              <p:nvPr/>
            </p:nvSpPr>
            <p:spPr bwMode="auto">
              <a:xfrm>
                <a:off x="2819" y="13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96" name="Freeform 1639"/>
              <p:cNvSpPr>
                <a:spLocks/>
              </p:cNvSpPr>
              <p:nvPr/>
            </p:nvSpPr>
            <p:spPr bwMode="auto">
              <a:xfrm>
                <a:off x="2819" y="130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97" name="Freeform 1640"/>
              <p:cNvSpPr>
                <a:spLocks/>
              </p:cNvSpPr>
              <p:nvPr/>
            </p:nvSpPr>
            <p:spPr bwMode="auto">
              <a:xfrm>
                <a:off x="2825" y="130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98" name="Freeform 1641"/>
              <p:cNvSpPr>
                <a:spLocks/>
              </p:cNvSpPr>
              <p:nvPr/>
            </p:nvSpPr>
            <p:spPr bwMode="auto">
              <a:xfrm>
                <a:off x="2728" y="130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99" name="Line 1642"/>
              <p:cNvSpPr>
                <a:spLocks noChangeShapeType="1"/>
              </p:cNvSpPr>
              <p:nvPr/>
            </p:nvSpPr>
            <p:spPr bwMode="auto">
              <a:xfrm>
                <a:off x="2787" y="13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00" name="Freeform 1643"/>
              <p:cNvSpPr>
                <a:spLocks/>
              </p:cNvSpPr>
              <p:nvPr/>
            </p:nvSpPr>
            <p:spPr bwMode="auto">
              <a:xfrm>
                <a:off x="2728" y="1307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01" name="Freeform 1644"/>
              <p:cNvSpPr>
                <a:spLocks/>
              </p:cNvSpPr>
              <p:nvPr/>
            </p:nvSpPr>
            <p:spPr bwMode="auto">
              <a:xfrm>
                <a:off x="2731" y="1307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6561 w 1"/>
                  <a:gd name="T3" fmla="*/ 0 h 1"/>
                  <a:gd name="T4" fmla="*/ 0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02" name="Line 1645"/>
              <p:cNvSpPr>
                <a:spLocks noChangeShapeType="1"/>
              </p:cNvSpPr>
              <p:nvPr/>
            </p:nvSpPr>
            <p:spPr bwMode="auto">
              <a:xfrm>
                <a:off x="2787" y="13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03" name="Line 1646"/>
              <p:cNvSpPr>
                <a:spLocks noChangeShapeType="1"/>
              </p:cNvSpPr>
              <p:nvPr/>
            </p:nvSpPr>
            <p:spPr bwMode="auto">
              <a:xfrm>
                <a:off x="2816" y="13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04" name="Freeform 1647"/>
              <p:cNvSpPr>
                <a:spLocks/>
              </p:cNvSpPr>
              <p:nvPr/>
            </p:nvSpPr>
            <p:spPr bwMode="auto">
              <a:xfrm>
                <a:off x="2731" y="13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05" name="Line 1648"/>
              <p:cNvSpPr>
                <a:spLocks noChangeShapeType="1"/>
              </p:cNvSpPr>
              <p:nvPr/>
            </p:nvSpPr>
            <p:spPr bwMode="auto">
              <a:xfrm>
                <a:off x="2728" y="13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06" name="Freeform 1649"/>
              <p:cNvSpPr>
                <a:spLocks/>
              </p:cNvSpPr>
              <p:nvPr/>
            </p:nvSpPr>
            <p:spPr bwMode="auto">
              <a:xfrm>
                <a:off x="2725" y="1310"/>
                <a:ext cx="3" cy="2"/>
              </a:xfrm>
              <a:custGeom>
                <a:avLst/>
                <a:gdLst>
                  <a:gd name="T0" fmla="*/ 6561 w 1"/>
                  <a:gd name="T1" fmla="*/ 256 h 1"/>
                  <a:gd name="T2" fmla="*/ 0 w 1"/>
                  <a:gd name="T3" fmla="*/ 256 h 1"/>
                  <a:gd name="T4" fmla="*/ 6561 w 1"/>
                  <a:gd name="T5" fmla="*/ 0 h 1"/>
                  <a:gd name="T6" fmla="*/ 6561 w 1"/>
                  <a:gd name="T7" fmla="*/ 256 h 1"/>
                  <a:gd name="T8" fmla="*/ 6561 w 1"/>
                  <a:gd name="T9" fmla="*/ 25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07" name="Line 1650"/>
              <p:cNvSpPr>
                <a:spLocks noChangeShapeType="1"/>
              </p:cNvSpPr>
              <p:nvPr/>
            </p:nvSpPr>
            <p:spPr bwMode="auto">
              <a:xfrm>
                <a:off x="2728" y="13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08" name="Line 1651"/>
              <p:cNvSpPr>
                <a:spLocks noChangeShapeType="1"/>
              </p:cNvSpPr>
              <p:nvPr/>
            </p:nvSpPr>
            <p:spPr bwMode="auto">
              <a:xfrm>
                <a:off x="2737" y="13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09" name="Freeform 1652"/>
              <p:cNvSpPr>
                <a:spLocks/>
              </p:cNvSpPr>
              <p:nvPr/>
            </p:nvSpPr>
            <p:spPr bwMode="auto">
              <a:xfrm>
                <a:off x="2719" y="1310"/>
                <a:ext cx="9" cy="8"/>
              </a:xfrm>
              <a:custGeom>
                <a:avLst/>
                <a:gdLst>
                  <a:gd name="T0" fmla="*/ 0 w 3"/>
                  <a:gd name="T1" fmla="*/ 2824 h 3"/>
                  <a:gd name="T2" fmla="*/ 6561 w 3"/>
                  <a:gd name="T3" fmla="*/ 2824 h 3"/>
                  <a:gd name="T4" fmla="*/ 6561 w 3"/>
                  <a:gd name="T5" fmla="*/ 0 h 3"/>
                  <a:gd name="T6" fmla="*/ 13122 w 3"/>
                  <a:gd name="T7" fmla="*/ 4701 h 3"/>
                  <a:gd name="T8" fmla="*/ 19683 w 3"/>
                  <a:gd name="T9" fmla="*/ 7531 h 3"/>
                  <a:gd name="T10" fmla="*/ 6561 w 3"/>
                  <a:gd name="T11" fmla="*/ 7531 h 3"/>
                  <a:gd name="T12" fmla="*/ 6561 w 3"/>
                  <a:gd name="T13" fmla="*/ 4701 h 3"/>
                  <a:gd name="T14" fmla="*/ 0 w 3"/>
                  <a:gd name="T15" fmla="*/ 7531 h 3"/>
                  <a:gd name="T16" fmla="*/ 0 w 3"/>
                  <a:gd name="T17" fmla="*/ 2824 h 3"/>
                  <a:gd name="T18" fmla="*/ 0 w 3"/>
                  <a:gd name="T19" fmla="*/ 2824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10" name="Freeform 1653"/>
              <p:cNvSpPr>
                <a:spLocks/>
              </p:cNvSpPr>
              <p:nvPr/>
            </p:nvSpPr>
            <p:spPr bwMode="auto">
              <a:xfrm>
                <a:off x="2737" y="13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11" name="Line 1654"/>
              <p:cNvSpPr>
                <a:spLocks noChangeShapeType="1"/>
              </p:cNvSpPr>
              <p:nvPr/>
            </p:nvSpPr>
            <p:spPr bwMode="auto">
              <a:xfrm>
                <a:off x="2734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12" name="Line 1655"/>
              <p:cNvSpPr>
                <a:spLocks noChangeShapeType="1"/>
              </p:cNvSpPr>
              <p:nvPr/>
            </p:nvSpPr>
            <p:spPr bwMode="auto">
              <a:xfrm>
                <a:off x="2760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13" name="Line 1656"/>
              <p:cNvSpPr>
                <a:spLocks noChangeShapeType="1"/>
              </p:cNvSpPr>
              <p:nvPr/>
            </p:nvSpPr>
            <p:spPr bwMode="auto">
              <a:xfrm>
                <a:off x="2734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14" name="Line 1657"/>
              <p:cNvSpPr>
                <a:spLocks noChangeShapeType="1"/>
              </p:cNvSpPr>
              <p:nvPr/>
            </p:nvSpPr>
            <p:spPr bwMode="auto">
              <a:xfrm>
                <a:off x="2740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15" name="Line 1658"/>
              <p:cNvSpPr>
                <a:spLocks noChangeShapeType="1"/>
              </p:cNvSpPr>
              <p:nvPr/>
            </p:nvSpPr>
            <p:spPr bwMode="auto">
              <a:xfrm>
                <a:off x="2737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16" name="Freeform 1659"/>
              <p:cNvSpPr>
                <a:spLocks/>
              </p:cNvSpPr>
              <p:nvPr/>
            </p:nvSpPr>
            <p:spPr bwMode="auto">
              <a:xfrm>
                <a:off x="2740" y="131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17" name="Line 1660"/>
              <p:cNvSpPr>
                <a:spLocks noChangeShapeType="1"/>
              </p:cNvSpPr>
              <p:nvPr/>
            </p:nvSpPr>
            <p:spPr bwMode="auto">
              <a:xfrm>
                <a:off x="2746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18" name="Freeform 1661"/>
              <p:cNvSpPr>
                <a:spLocks/>
              </p:cNvSpPr>
              <p:nvPr/>
            </p:nvSpPr>
            <p:spPr bwMode="auto">
              <a:xfrm>
                <a:off x="2740" y="131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19" name="Line 1662"/>
              <p:cNvSpPr>
                <a:spLocks noChangeShapeType="1"/>
              </p:cNvSpPr>
              <p:nvPr/>
            </p:nvSpPr>
            <p:spPr bwMode="auto">
              <a:xfrm>
                <a:off x="2737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20" name="Freeform 1663"/>
              <p:cNvSpPr>
                <a:spLocks/>
              </p:cNvSpPr>
              <p:nvPr/>
            </p:nvSpPr>
            <p:spPr bwMode="auto">
              <a:xfrm>
                <a:off x="2740" y="131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21" name="Line 1664"/>
              <p:cNvSpPr>
                <a:spLocks noChangeShapeType="1"/>
              </p:cNvSpPr>
              <p:nvPr/>
            </p:nvSpPr>
            <p:spPr bwMode="auto">
              <a:xfrm>
                <a:off x="2810" y="13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22" name="Freeform 1665"/>
              <p:cNvSpPr>
                <a:spLocks/>
              </p:cNvSpPr>
              <p:nvPr/>
            </p:nvSpPr>
            <p:spPr bwMode="auto">
              <a:xfrm>
                <a:off x="2784" y="13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23" name="Line 1666"/>
              <p:cNvSpPr>
                <a:spLocks noChangeShapeType="1"/>
              </p:cNvSpPr>
              <p:nvPr/>
            </p:nvSpPr>
            <p:spPr bwMode="auto">
              <a:xfrm>
                <a:off x="2813" y="13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24" name="Freeform 1667"/>
              <p:cNvSpPr>
                <a:spLocks/>
              </p:cNvSpPr>
              <p:nvPr/>
            </p:nvSpPr>
            <p:spPr bwMode="auto">
              <a:xfrm>
                <a:off x="2816" y="132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25" name="Freeform 1668"/>
              <p:cNvSpPr>
                <a:spLocks/>
              </p:cNvSpPr>
              <p:nvPr/>
            </p:nvSpPr>
            <p:spPr bwMode="auto">
              <a:xfrm>
                <a:off x="2792" y="1321"/>
                <a:ext cx="6" cy="3"/>
              </a:xfrm>
              <a:custGeom>
                <a:avLst/>
                <a:gdLst>
                  <a:gd name="T0" fmla="*/ 0 w 2"/>
                  <a:gd name="T1" fmla="*/ 6561 h 1"/>
                  <a:gd name="T2" fmla="*/ 0 w 2"/>
                  <a:gd name="T3" fmla="*/ 0 h 1"/>
                  <a:gd name="T4" fmla="*/ 6561 w 2"/>
                  <a:gd name="T5" fmla="*/ 0 h 1"/>
                  <a:gd name="T6" fmla="*/ 13122 w 2"/>
                  <a:gd name="T7" fmla="*/ 0 h 1"/>
                  <a:gd name="T8" fmla="*/ 0 w 2"/>
                  <a:gd name="T9" fmla="*/ 656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26" name="Line 1669"/>
              <p:cNvSpPr>
                <a:spLocks noChangeShapeType="1"/>
              </p:cNvSpPr>
              <p:nvPr/>
            </p:nvSpPr>
            <p:spPr bwMode="auto">
              <a:xfrm>
                <a:off x="2798" y="132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27" name="Line 1670"/>
              <p:cNvSpPr>
                <a:spLocks noChangeShapeType="1"/>
              </p:cNvSpPr>
              <p:nvPr/>
            </p:nvSpPr>
            <p:spPr bwMode="auto">
              <a:xfrm>
                <a:off x="2822" y="132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28" name="Freeform 1671"/>
              <p:cNvSpPr>
                <a:spLocks/>
              </p:cNvSpPr>
              <p:nvPr/>
            </p:nvSpPr>
            <p:spPr bwMode="auto">
              <a:xfrm>
                <a:off x="2722" y="1324"/>
                <a:ext cx="9" cy="3"/>
              </a:xfrm>
              <a:custGeom>
                <a:avLst/>
                <a:gdLst>
                  <a:gd name="T0" fmla="*/ 19683 w 3"/>
                  <a:gd name="T1" fmla="*/ 6561 h 1"/>
                  <a:gd name="T2" fmla="*/ 13122 w 3"/>
                  <a:gd name="T3" fmla="*/ 6561 h 1"/>
                  <a:gd name="T4" fmla="*/ 13122 w 3"/>
                  <a:gd name="T5" fmla="*/ 6561 h 1"/>
                  <a:gd name="T6" fmla="*/ 0 w 3"/>
                  <a:gd name="T7" fmla="*/ 0 h 1"/>
                  <a:gd name="T8" fmla="*/ 13122 w 3"/>
                  <a:gd name="T9" fmla="*/ 0 h 1"/>
                  <a:gd name="T10" fmla="*/ 19683 w 3"/>
                  <a:gd name="T11" fmla="*/ 6561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3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29" name="Line 1672"/>
              <p:cNvSpPr>
                <a:spLocks noChangeShapeType="1"/>
              </p:cNvSpPr>
              <p:nvPr/>
            </p:nvSpPr>
            <p:spPr bwMode="auto">
              <a:xfrm>
                <a:off x="2790" y="132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30" name="Line 1673"/>
              <p:cNvSpPr>
                <a:spLocks noChangeShapeType="1"/>
              </p:cNvSpPr>
              <p:nvPr/>
            </p:nvSpPr>
            <p:spPr bwMode="auto">
              <a:xfrm>
                <a:off x="2801" y="13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31" name="Freeform 1674"/>
              <p:cNvSpPr>
                <a:spLocks/>
              </p:cNvSpPr>
              <p:nvPr/>
            </p:nvSpPr>
            <p:spPr bwMode="auto">
              <a:xfrm>
                <a:off x="2792" y="1327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32" name="Freeform 1675"/>
              <p:cNvSpPr>
                <a:spLocks/>
              </p:cNvSpPr>
              <p:nvPr/>
            </p:nvSpPr>
            <p:spPr bwMode="auto">
              <a:xfrm>
                <a:off x="2810" y="132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33" name="Line 1676"/>
              <p:cNvSpPr>
                <a:spLocks noChangeShapeType="1"/>
              </p:cNvSpPr>
              <p:nvPr/>
            </p:nvSpPr>
            <p:spPr bwMode="auto">
              <a:xfrm>
                <a:off x="2792" y="13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34" name="Line 1677"/>
              <p:cNvSpPr>
                <a:spLocks noChangeShapeType="1"/>
              </p:cNvSpPr>
              <p:nvPr/>
            </p:nvSpPr>
            <p:spPr bwMode="auto">
              <a:xfrm>
                <a:off x="2790" y="13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35" name="Line 1678"/>
              <p:cNvSpPr>
                <a:spLocks noChangeShapeType="1"/>
              </p:cNvSpPr>
              <p:nvPr/>
            </p:nvSpPr>
            <p:spPr bwMode="auto">
              <a:xfrm>
                <a:off x="2792" y="13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36" name="Freeform 1679"/>
              <p:cNvSpPr>
                <a:spLocks/>
              </p:cNvSpPr>
              <p:nvPr/>
            </p:nvSpPr>
            <p:spPr bwMode="auto">
              <a:xfrm>
                <a:off x="2816" y="1327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0 w 1"/>
                  <a:gd name="T3" fmla="*/ 6561 h 1"/>
                  <a:gd name="T4" fmla="*/ 6561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37" name="Line 1680"/>
              <p:cNvSpPr>
                <a:spLocks noChangeShapeType="1"/>
              </p:cNvSpPr>
              <p:nvPr/>
            </p:nvSpPr>
            <p:spPr bwMode="auto">
              <a:xfrm>
                <a:off x="2807" y="13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38" name="Freeform 1681"/>
              <p:cNvSpPr>
                <a:spLocks/>
              </p:cNvSpPr>
              <p:nvPr/>
            </p:nvSpPr>
            <p:spPr bwMode="auto">
              <a:xfrm>
                <a:off x="2828" y="133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39" name="Freeform 1682"/>
              <p:cNvSpPr>
                <a:spLocks/>
              </p:cNvSpPr>
              <p:nvPr/>
            </p:nvSpPr>
            <p:spPr bwMode="auto">
              <a:xfrm>
                <a:off x="2792" y="133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40" name="Line 1683"/>
              <p:cNvSpPr>
                <a:spLocks noChangeShapeType="1"/>
              </p:cNvSpPr>
              <p:nvPr/>
            </p:nvSpPr>
            <p:spPr bwMode="auto">
              <a:xfrm>
                <a:off x="2781" y="13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41" name="Line 1684"/>
              <p:cNvSpPr>
                <a:spLocks noChangeShapeType="1"/>
              </p:cNvSpPr>
              <p:nvPr/>
            </p:nvSpPr>
            <p:spPr bwMode="auto">
              <a:xfrm>
                <a:off x="2781" y="13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42" name="Line 1685"/>
              <p:cNvSpPr>
                <a:spLocks noChangeShapeType="1"/>
              </p:cNvSpPr>
              <p:nvPr/>
            </p:nvSpPr>
            <p:spPr bwMode="auto">
              <a:xfrm>
                <a:off x="2807" y="13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43" name="Freeform 1686"/>
              <p:cNvSpPr>
                <a:spLocks/>
              </p:cNvSpPr>
              <p:nvPr/>
            </p:nvSpPr>
            <p:spPr bwMode="auto">
              <a:xfrm>
                <a:off x="2816" y="1333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44" name="Line 1687"/>
              <p:cNvSpPr>
                <a:spLocks noChangeShapeType="1"/>
              </p:cNvSpPr>
              <p:nvPr/>
            </p:nvSpPr>
            <p:spPr bwMode="auto">
              <a:xfrm>
                <a:off x="2784" y="13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45" name="Freeform 1688"/>
              <p:cNvSpPr>
                <a:spLocks/>
              </p:cNvSpPr>
              <p:nvPr/>
            </p:nvSpPr>
            <p:spPr bwMode="auto">
              <a:xfrm>
                <a:off x="2792" y="1336"/>
                <a:ext cx="6" cy="0"/>
              </a:xfrm>
              <a:custGeom>
                <a:avLst/>
                <a:gdLst>
                  <a:gd name="T0" fmla="*/ 0 w 2"/>
                  <a:gd name="T1" fmla="*/ 13122 w 2"/>
                  <a:gd name="T2" fmla="*/ 0 w 2"/>
                  <a:gd name="T3" fmla="*/ 0 60000 65536"/>
                  <a:gd name="T4" fmla="*/ 0 60000 65536"/>
                  <a:gd name="T5" fmla="*/ 0 60000 65536"/>
                  <a:gd name="T6" fmla="*/ 0 w 2"/>
                  <a:gd name="T7" fmla="*/ 2 w 2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46" name="Freeform 1689"/>
              <p:cNvSpPr>
                <a:spLocks/>
              </p:cNvSpPr>
              <p:nvPr/>
            </p:nvSpPr>
            <p:spPr bwMode="auto">
              <a:xfrm>
                <a:off x="2790" y="1336"/>
                <a:ext cx="2" cy="0"/>
              </a:xfrm>
              <a:custGeom>
                <a:avLst/>
                <a:gdLst>
                  <a:gd name="T0" fmla="*/ 0 w 1"/>
                  <a:gd name="T1" fmla="*/ 256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47" name="Line 1690"/>
              <p:cNvSpPr>
                <a:spLocks noChangeShapeType="1"/>
              </p:cNvSpPr>
              <p:nvPr/>
            </p:nvSpPr>
            <p:spPr bwMode="auto">
              <a:xfrm>
                <a:off x="2787" y="13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48" name="Line 1691"/>
              <p:cNvSpPr>
                <a:spLocks noChangeShapeType="1"/>
              </p:cNvSpPr>
              <p:nvPr/>
            </p:nvSpPr>
            <p:spPr bwMode="auto">
              <a:xfrm>
                <a:off x="2790" y="13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49" name="Line 1692"/>
              <p:cNvSpPr>
                <a:spLocks noChangeShapeType="1"/>
              </p:cNvSpPr>
              <p:nvPr/>
            </p:nvSpPr>
            <p:spPr bwMode="auto">
              <a:xfrm>
                <a:off x="2825" y="13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50" name="Freeform 1693"/>
              <p:cNvSpPr>
                <a:spLocks/>
              </p:cNvSpPr>
              <p:nvPr/>
            </p:nvSpPr>
            <p:spPr bwMode="auto">
              <a:xfrm>
                <a:off x="2731" y="133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51" name="Line 1694"/>
              <p:cNvSpPr>
                <a:spLocks noChangeShapeType="1"/>
              </p:cNvSpPr>
              <p:nvPr/>
            </p:nvSpPr>
            <p:spPr bwMode="auto">
              <a:xfrm>
                <a:off x="2787" y="13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52" name="Freeform 1695"/>
              <p:cNvSpPr>
                <a:spLocks/>
              </p:cNvSpPr>
              <p:nvPr/>
            </p:nvSpPr>
            <p:spPr bwMode="auto">
              <a:xfrm>
                <a:off x="2819" y="1339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53" name="Line 1696"/>
              <p:cNvSpPr>
                <a:spLocks noChangeShapeType="1"/>
              </p:cNvSpPr>
              <p:nvPr/>
            </p:nvSpPr>
            <p:spPr bwMode="auto">
              <a:xfrm>
                <a:off x="2746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54" name="Freeform 1697"/>
              <p:cNvSpPr>
                <a:spLocks/>
              </p:cNvSpPr>
              <p:nvPr/>
            </p:nvSpPr>
            <p:spPr bwMode="auto">
              <a:xfrm>
                <a:off x="2825" y="134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55" name="Line 1698"/>
              <p:cNvSpPr>
                <a:spLocks noChangeShapeType="1"/>
              </p:cNvSpPr>
              <p:nvPr/>
            </p:nvSpPr>
            <p:spPr bwMode="auto">
              <a:xfrm>
                <a:off x="2748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56" name="Line 1699"/>
              <p:cNvSpPr>
                <a:spLocks noChangeShapeType="1"/>
              </p:cNvSpPr>
              <p:nvPr/>
            </p:nvSpPr>
            <p:spPr bwMode="auto">
              <a:xfrm>
                <a:off x="2792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57" name="Line 1700"/>
              <p:cNvSpPr>
                <a:spLocks noChangeShapeType="1"/>
              </p:cNvSpPr>
              <p:nvPr/>
            </p:nvSpPr>
            <p:spPr bwMode="auto">
              <a:xfrm>
                <a:off x="2825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58" name="Freeform 1701"/>
              <p:cNvSpPr>
                <a:spLocks/>
              </p:cNvSpPr>
              <p:nvPr/>
            </p:nvSpPr>
            <p:spPr bwMode="auto">
              <a:xfrm>
                <a:off x="2822" y="134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59" name="Line 1702"/>
              <p:cNvSpPr>
                <a:spLocks noChangeShapeType="1"/>
              </p:cNvSpPr>
              <p:nvPr/>
            </p:nvSpPr>
            <p:spPr bwMode="auto">
              <a:xfrm>
                <a:off x="2804" y="13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60" name="Line 1703"/>
              <p:cNvSpPr>
                <a:spLocks noChangeShapeType="1"/>
              </p:cNvSpPr>
              <p:nvPr/>
            </p:nvSpPr>
            <p:spPr bwMode="auto">
              <a:xfrm>
                <a:off x="2816" y="13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61" name="Line 1704"/>
              <p:cNvSpPr>
                <a:spLocks noChangeShapeType="1"/>
              </p:cNvSpPr>
              <p:nvPr/>
            </p:nvSpPr>
            <p:spPr bwMode="auto">
              <a:xfrm>
                <a:off x="2748" y="13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62" name="Freeform 1705"/>
              <p:cNvSpPr>
                <a:spLocks/>
              </p:cNvSpPr>
              <p:nvPr/>
            </p:nvSpPr>
            <p:spPr bwMode="auto">
              <a:xfrm>
                <a:off x="2825" y="134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63" name="Freeform 1706"/>
              <p:cNvSpPr>
                <a:spLocks/>
              </p:cNvSpPr>
              <p:nvPr/>
            </p:nvSpPr>
            <p:spPr bwMode="auto">
              <a:xfrm>
                <a:off x="2816" y="1348"/>
                <a:ext cx="6" cy="5"/>
              </a:xfrm>
              <a:custGeom>
                <a:avLst/>
                <a:gdLst>
                  <a:gd name="T0" fmla="*/ 0 w 2"/>
                  <a:gd name="T1" fmla="*/ 2917 h 2"/>
                  <a:gd name="T2" fmla="*/ 6561 w 2"/>
                  <a:gd name="T3" fmla="*/ 1637 h 2"/>
                  <a:gd name="T4" fmla="*/ 13122 w 2"/>
                  <a:gd name="T5" fmla="*/ 0 h 2"/>
                  <a:gd name="T6" fmla="*/ 6561 w 2"/>
                  <a:gd name="T7" fmla="*/ 1637 h 2"/>
                  <a:gd name="T8" fmla="*/ 0 w 2"/>
                  <a:gd name="T9" fmla="*/ 291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0" y="2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64" name="Line 1707"/>
              <p:cNvSpPr>
                <a:spLocks noChangeShapeType="1"/>
              </p:cNvSpPr>
              <p:nvPr/>
            </p:nvSpPr>
            <p:spPr bwMode="auto">
              <a:xfrm>
                <a:off x="2751" y="13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65" name="Line 1708"/>
              <p:cNvSpPr>
                <a:spLocks noChangeShapeType="1"/>
              </p:cNvSpPr>
              <p:nvPr/>
            </p:nvSpPr>
            <p:spPr bwMode="auto">
              <a:xfrm>
                <a:off x="2754" y="13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66" name="Freeform 1709"/>
              <p:cNvSpPr>
                <a:spLocks/>
              </p:cNvSpPr>
              <p:nvPr/>
            </p:nvSpPr>
            <p:spPr bwMode="auto">
              <a:xfrm>
                <a:off x="2781" y="135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67" name="Freeform 1710"/>
              <p:cNvSpPr>
                <a:spLocks/>
              </p:cNvSpPr>
              <p:nvPr/>
            </p:nvSpPr>
            <p:spPr bwMode="auto">
              <a:xfrm>
                <a:off x="2781" y="1359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6561 h 1"/>
                  <a:gd name="T4" fmla="*/ 0 w 1"/>
                  <a:gd name="T5" fmla="*/ 0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68" name="Freeform 1711"/>
              <p:cNvSpPr>
                <a:spLocks/>
              </p:cNvSpPr>
              <p:nvPr/>
            </p:nvSpPr>
            <p:spPr bwMode="auto">
              <a:xfrm>
                <a:off x="2790" y="137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69" name="Line 1712"/>
              <p:cNvSpPr>
                <a:spLocks noChangeShapeType="1"/>
              </p:cNvSpPr>
              <p:nvPr/>
            </p:nvSpPr>
            <p:spPr bwMode="auto">
              <a:xfrm>
                <a:off x="2798" y="13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70" name="Line 1713"/>
              <p:cNvSpPr>
                <a:spLocks noChangeShapeType="1"/>
              </p:cNvSpPr>
              <p:nvPr/>
            </p:nvSpPr>
            <p:spPr bwMode="auto">
              <a:xfrm>
                <a:off x="2807" y="13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71" name="Line 1714"/>
              <p:cNvSpPr>
                <a:spLocks noChangeShapeType="1"/>
              </p:cNvSpPr>
              <p:nvPr/>
            </p:nvSpPr>
            <p:spPr bwMode="auto">
              <a:xfrm>
                <a:off x="2828" y="12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72" name="Freeform 1715"/>
              <p:cNvSpPr>
                <a:spLocks/>
              </p:cNvSpPr>
              <p:nvPr/>
            </p:nvSpPr>
            <p:spPr bwMode="auto">
              <a:xfrm>
                <a:off x="2825" y="1260"/>
                <a:ext cx="3" cy="6"/>
              </a:xfrm>
              <a:custGeom>
                <a:avLst/>
                <a:gdLst>
                  <a:gd name="T0" fmla="*/ 0 w 1"/>
                  <a:gd name="T1" fmla="*/ 6561 h 2"/>
                  <a:gd name="T2" fmla="*/ 0 w 1"/>
                  <a:gd name="T3" fmla="*/ 0 h 2"/>
                  <a:gd name="T4" fmla="*/ 6561 w 1"/>
                  <a:gd name="T5" fmla="*/ 0 h 2"/>
                  <a:gd name="T6" fmla="*/ 6561 w 1"/>
                  <a:gd name="T7" fmla="*/ 13122 h 2"/>
                  <a:gd name="T8" fmla="*/ 0 w 1"/>
                  <a:gd name="T9" fmla="*/ 656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73" name="Line 1716"/>
              <p:cNvSpPr>
                <a:spLocks noChangeShapeType="1"/>
              </p:cNvSpPr>
              <p:nvPr/>
            </p:nvSpPr>
            <p:spPr bwMode="auto">
              <a:xfrm>
                <a:off x="2828" y="12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74" name="Line 1717"/>
              <p:cNvSpPr>
                <a:spLocks noChangeShapeType="1"/>
              </p:cNvSpPr>
              <p:nvPr/>
            </p:nvSpPr>
            <p:spPr bwMode="auto">
              <a:xfrm>
                <a:off x="2804" y="12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75" name="Line 1718"/>
              <p:cNvSpPr>
                <a:spLocks noChangeShapeType="1"/>
              </p:cNvSpPr>
              <p:nvPr/>
            </p:nvSpPr>
            <p:spPr bwMode="auto">
              <a:xfrm>
                <a:off x="2836" y="128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76" name="Freeform 1719"/>
              <p:cNvSpPr>
                <a:spLocks/>
              </p:cNvSpPr>
              <p:nvPr/>
            </p:nvSpPr>
            <p:spPr bwMode="auto">
              <a:xfrm>
                <a:off x="2854" y="1292"/>
                <a:ext cx="18" cy="6"/>
              </a:xfrm>
              <a:custGeom>
                <a:avLst/>
                <a:gdLst>
                  <a:gd name="T0" fmla="*/ 0 w 6"/>
                  <a:gd name="T1" fmla="*/ 0 h 2"/>
                  <a:gd name="T2" fmla="*/ 13122 w 6"/>
                  <a:gd name="T3" fmla="*/ 0 h 2"/>
                  <a:gd name="T4" fmla="*/ 19683 w 6"/>
                  <a:gd name="T5" fmla="*/ 0 h 2"/>
                  <a:gd name="T6" fmla="*/ 32805 w 6"/>
                  <a:gd name="T7" fmla="*/ 0 h 2"/>
                  <a:gd name="T8" fmla="*/ 32805 w 6"/>
                  <a:gd name="T9" fmla="*/ 6561 h 2"/>
                  <a:gd name="T10" fmla="*/ 39366 w 6"/>
                  <a:gd name="T11" fmla="*/ 13122 h 2"/>
                  <a:gd name="T12" fmla="*/ 39366 w 6"/>
                  <a:gd name="T13" fmla="*/ 13122 h 2"/>
                  <a:gd name="T14" fmla="*/ 19683 w 6"/>
                  <a:gd name="T15" fmla="*/ 13122 h 2"/>
                  <a:gd name="T16" fmla="*/ 19683 w 6"/>
                  <a:gd name="T17" fmla="*/ 6561 h 2"/>
                  <a:gd name="T18" fmla="*/ 13122 w 6"/>
                  <a:gd name="T19" fmla="*/ 6561 h 2"/>
                  <a:gd name="T20" fmla="*/ 0 w 6"/>
                  <a:gd name="T21" fmla="*/ 6561 h 2"/>
                  <a:gd name="T22" fmla="*/ 0 w 6"/>
                  <a:gd name="T23" fmla="*/ 0 h 2"/>
                  <a:gd name="T24" fmla="*/ 0 w 6"/>
                  <a:gd name="T25" fmla="*/ 0 h 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"/>
                  <a:gd name="T40" fmla="*/ 0 h 2"/>
                  <a:gd name="T41" fmla="*/ 6 w 6"/>
                  <a:gd name="T42" fmla="*/ 2 h 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" h="2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77" name="Line 1720"/>
              <p:cNvSpPr>
                <a:spLocks noChangeShapeType="1"/>
              </p:cNvSpPr>
              <p:nvPr/>
            </p:nvSpPr>
            <p:spPr bwMode="auto">
              <a:xfrm>
                <a:off x="2854" y="12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78" name="Freeform 1721"/>
              <p:cNvSpPr>
                <a:spLocks/>
              </p:cNvSpPr>
              <p:nvPr/>
            </p:nvSpPr>
            <p:spPr bwMode="auto">
              <a:xfrm>
                <a:off x="2845" y="131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79" name="Freeform 1722"/>
              <p:cNvSpPr>
                <a:spLocks/>
              </p:cNvSpPr>
              <p:nvPr/>
            </p:nvSpPr>
            <p:spPr bwMode="auto">
              <a:xfrm>
                <a:off x="2854" y="1307"/>
                <a:ext cx="9" cy="11"/>
              </a:xfrm>
              <a:custGeom>
                <a:avLst/>
                <a:gdLst>
                  <a:gd name="T0" fmla="*/ 6561 w 3"/>
                  <a:gd name="T1" fmla="*/ 6927 h 4"/>
                  <a:gd name="T2" fmla="*/ 6561 w 3"/>
                  <a:gd name="T3" fmla="*/ 0 h 4"/>
                  <a:gd name="T4" fmla="*/ 19683 w 3"/>
                  <a:gd name="T5" fmla="*/ 3432 h 4"/>
                  <a:gd name="T6" fmla="*/ 19683 w 3"/>
                  <a:gd name="T7" fmla="*/ 6927 h 4"/>
                  <a:gd name="T8" fmla="*/ 13122 w 3"/>
                  <a:gd name="T9" fmla="*/ 12870 h 4"/>
                  <a:gd name="T10" fmla="*/ 0 w 3"/>
                  <a:gd name="T11" fmla="*/ 6927 h 4"/>
                  <a:gd name="T12" fmla="*/ 6561 w 3"/>
                  <a:gd name="T13" fmla="*/ 6927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4"/>
                  <a:gd name="T23" fmla="*/ 3 w 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4">
                    <a:moveTo>
                      <a:pt x="1" y="2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80" name="Line 1723"/>
              <p:cNvSpPr>
                <a:spLocks noChangeShapeType="1"/>
              </p:cNvSpPr>
              <p:nvPr/>
            </p:nvSpPr>
            <p:spPr bwMode="auto">
              <a:xfrm>
                <a:off x="2845" y="13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81" name="Freeform 1724"/>
              <p:cNvSpPr>
                <a:spLocks/>
              </p:cNvSpPr>
              <p:nvPr/>
            </p:nvSpPr>
            <p:spPr bwMode="auto">
              <a:xfrm>
                <a:off x="2863" y="13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82" name="Freeform 1725"/>
              <p:cNvSpPr>
                <a:spLocks/>
              </p:cNvSpPr>
              <p:nvPr/>
            </p:nvSpPr>
            <p:spPr bwMode="auto">
              <a:xfrm>
                <a:off x="2866" y="13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83" name="Freeform 1726"/>
              <p:cNvSpPr>
                <a:spLocks/>
              </p:cNvSpPr>
              <p:nvPr/>
            </p:nvSpPr>
            <p:spPr bwMode="auto">
              <a:xfrm>
                <a:off x="2872" y="1327"/>
                <a:ext cx="14" cy="3"/>
              </a:xfrm>
              <a:custGeom>
                <a:avLst/>
                <a:gdLst>
                  <a:gd name="T0" fmla="*/ 14991 w 5"/>
                  <a:gd name="T1" fmla="*/ 0 h 1"/>
                  <a:gd name="T2" fmla="*/ 8232 w 5"/>
                  <a:gd name="T3" fmla="*/ 6561 h 1"/>
                  <a:gd name="T4" fmla="*/ 0 w 5"/>
                  <a:gd name="T5" fmla="*/ 0 h 1"/>
                  <a:gd name="T6" fmla="*/ 14991 w 5"/>
                  <a:gd name="T7" fmla="*/ 0 h 1"/>
                  <a:gd name="T8" fmla="*/ 18746 w 5"/>
                  <a:gd name="T9" fmla="*/ 0 h 1"/>
                  <a:gd name="T10" fmla="*/ 14991 w 5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"/>
                  <a:gd name="T20" fmla="*/ 5 w 5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">
                    <a:moveTo>
                      <a:pt x="4" y="0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84" name="Freeform 1727"/>
              <p:cNvSpPr>
                <a:spLocks/>
              </p:cNvSpPr>
              <p:nvPr/>
            </p:nvSpPr>
            <p:spPr bwMode="auto">
              <a:xfrm>
                <a:off x="2860" y="1330"/>
                <a:ext cx="6" cy="0"/>
              </a:xfrm>
              <a:custGeom>
                <a:avLst/>
                <a:gdLst>
                  <a:gd name="T0" fmla="*/ 0 w 2"/>
                  <a:gd name="T1" fmla="*/ 6561 w 2"/>
                  <a:gd name="T2" fmla="*/ 13122 w 2"/>
                  <a:gd name="T3" fmla="*/ 0 w 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2"/>
                  <a:gd name="T9" fmla="*/ 2 w 2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85" name="Freeform 1728"/>
              <p:cNvSpPr>
                <a:spLocks/>
              </p:cNvSpPr>
              <p:nvPr/>
            </p:nvSpPr>
            <p:spPr bwMode="auto">
              <a:xfrm>
                <a:off x="2872" y="133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86" name="Line 1729"/>
              <p:cNvSpPr>
                <a:spLocks noChangeShapeType="1"/>
              </p:cNvSpPr>
              <p:nvPr/>
            </p:nvSpPr>
            <p:spPr bwMode="auto">
              <a:xfrm>
                <a:off x="2877" y="13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87" name="Line 1730"/>
              <p:cNvSpPr>
                <a:spLocks noChangeShapeType="1"/>
              </p:cNvSpPr>
              <p:nvPr/>
            </p:nvSpPr>
            <p:spPr bwMode="auto">
              <a:xfrm>
                <a:off x="2872" y="13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88" name="Line 1731"/>
              <p:cNvSpPr>
                <a:spLocks noChangeShapeType="1"/>
              </p:cNvSpPr>
              <p:nvPr/>
            </p:nvSpPr>
            <p:spPr bwMode="auto">
              <a:xfrm>
                <a:off x="2869" y="13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89" name="Freeform 1732"/>
              <p:cNvSpPr>
                <a:spLocks/>
              </p:cNvSpPr>
              <p:nvPr/>
            </p:nvSpPr>
            <p:spPr bwMode="auto">
              <a:xfrm>
                <a:off x="2872" y="133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90" name="Freeform 1733"/>
              <p:cNvSpPr>
                <a:spLocks/>
              </p:cNvSpPr>
              <p:nvPr/>
            </p:nvSpPr>
            <p:spPr bwMode="auto">
              <a:xfrm>
                <a:off x="2842" y="1330"/>
                <a:ext cx="3" cy="6"/>
              </a:xfrm>
              <a:custGeom>
                <a:avLst/>
                <a:gdLst>
                  <a:gd name="T0" fmla="*/ 0 w 1"/>
                  <a:gd name="T1" fmla="*/ 6561 h 2"/>
                  <a:gd name="T2" fmla="*/ 6561 w 1"/>
                  <a:gd name="T3" fmla="*/ 6561 h 2"/>
                  <a:gd name="T4" fmla="*/ 0 w 1"/>
                  <a:gd name="T5" fmla="*/ 13122 h 2"/>
                  <a:gd name="T6" fmla="*/ 0 w 1"/>
                  <a:gd name="T7" fmla="*/ 0 h 2"/>
                  <a:gd name="T8" fmla="*/ 0 w 1"/>
                  <a:gd name="T9" fmla="*/ 656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91" name="Line 1734"/>
              <p:cNvSpPr>
                <a:spLocks noChangeShapeType="1"/>
              </p:cNvSpPr>
              <p:nvPr/>
            </p:nvSpPr>
            <p:spPr bwMode="auto">
              <a:xfrm>
                <a:off x="2883" y="13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92" name="Line 1735"/>
              <p:cNvSpPr>
                <a:spLocks noChangeShapeType="1"/>
              </p:cNvSpPr>
              <p:nvPr/>
            </p:nvSpPr>
            <p:spPr bwMode="auto">
              <a:xfrm>
                <a:off x="2880" y="13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93" name="Line 1736"/>
              <p:cNvSpPr>
                <a:spLocks noChangeShapeType="1"/>
              </p:cNvSpPr>
              <p:nvPr/>
            </p:nvSpPr>
            <p:spPr bwMode="auto">
              <a:xfrm>
                <a:off x="2845" y="13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94" name="Freeform 1737"/>
              <p:cNvSpPr>
                <a:spLocks/>
              </p:cNvSpPr>
              <p:nvPr/>
            </p:nvSpPr>
            <p:spPr bwMode="auto">
              <a:xfrm>
                <a:off x="2839" y="1333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95" name="Line 1738"/>
              <p:cNvSpPr>
                <a:spLocks noChangeShapeType="1"/>
              </p:cNvSpPr>
              <p:nvPr/>
            </p:nvSpPr>
            <p:spPr bwMode="auto">
              <a:xfrm>
                <a:off x="2848" y="133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96" name="Line 1739"/>
              <p:cNvSpPr>
                <a:spLocks noChangeShapeType="1"/>
              </p:cNvSpPr>
              <p:nvPr/>
            </p:nvSpPr>
            <p:spPr bwMode="auto">
              <a:xfrm>
                <a:off x="2839" y="133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97" name="Freeform 1740"/>
              <p:cNvSpPr>
                <a:spLocks/>
              </p:cNvSpPr>
              <p:nvPr/>
            </p:nvSpPr>
            <p:spPr bwMode="auto">
              <a:xfrm>
                <a:off x="2877" y="133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98" name="Freeform 1741"/>
              <p:cNvSpPr>
                <a:spLocks/>
              </p:cNvSpPr>
              <p:nvPr/>
            </p:nvSpPr>
            <p:spPr bwMode="auto">
              <a:xfrm>
                <a:off x="2872" y="133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99" name="Freeform 1742"/>
              <p:cNvSpPr>
                <a:spLocks/>
              </p:cNvSpPr>
              <p:nvPr/>
            </p:nvSpPr>
            <p:spPr bwMode="auto">
              <a:xfrm>
                <a:off x="2877" y="133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00" name="Line 1743"/>
              <p:cNvSpPr>
                <a:spLocks noChangeShapeType="1"/>
              </p:cNvSpPr>
              <p:nvPr/>
            </p:nvSpPr>
            <p:spPr bwMode="auto">
              <a:xfrm>
                <a:off x="2886" y="133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01" name="Line 1744"/>
              <p:cNvSpPr>
                <a:spLocks noChangeShapeType="1"/>
              </p:cNvSpPr>
              <p:nvPr/>
            </p:nvSpPr>
            <p:spPr bwMode="auto">
              <a:xfrm>
                <a:off x="2877" y="13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02" name="Freeform 1745"/>
              <p:cNvSpPr>
                <a:spLocks/>
              </p:cNvSpPr>
              <p:nvPr/>
            </p:nvSpPr>
            <p:spPr bwMode="auto">
              <a:xfrm>
                <a:off x="2842" y="1339"/>
                <a:ext cx="3" cy="6"/>
              </a:xfrm>
              <a:custGeom>
                <a:avLst/>
                <a:gdLst>
                  <a:gd name="T0" fmla="*/ 6561 w 1"/>
                  <a:gd name="T1" fmla="*/ 13122 h 2"/>
                  <a:gd name="T2" fmla="*/ 0 w 1"/>
                  <a:gd name="T3" fmla="*/ 13122 h 2"/>
                  <a:gd name="T4" fmla="*/ 6561 w 1"/>
                  <a:gd name="T5" fmla="*/ 0 h 2"/>
                  <a:gd name="T6" fmla="*/ 6561 w 1"/>
                  <a:gd name="T7" fmla="*/ 13122 h 2"/>
                  <a:gd name="T8" fmla="*/ 6561 w 1"/>
                  <a:gd name="T9" fmla="*/ 1312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03" name="Freeform 1746"/>
              <p:cNvSpPr>
                <a:spLocks/>
              </p:cNvSpPr>
              <p:nvPr/>
            </p:nvSpPr>
            <p:spPr bwMode="auto">
              <a:xfrm>
                <a:off x="2877" y="1339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0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04" name="Freeform 1747"/>
              <p:cNvSpPr>
                <a:spLocks/>
              </p:cNvSpPr>
              <p:nvPr/>
            </p:nvSpPr>
            <p:spPr bwMode="auto">
              <a:xfrm>
                <a:off x="2836" y="1339"/>
                <a:ext cx="6" cy="6"/>
              </a:xfrm>
              <a:custGeom>
                <a:avLst/>
                <a:gdLst>
                  <a:gd name="T0" fmla="*/ 0 w 2"/>
                  <a:gd name="T1" fmla="*/ 13122 h 2"/>
                  <a:gd name="T2" fmla="*/ 6561 w 2"/>
                  <a:gd name="T3" fmla="*/ 0 h 2"/>
                  <a:gd name="T4" fmla="*/ 13122 w 2"/>
                  <a:gd name="T5" fmla="*/ 0 h 2"/>
                  <a:gd name="T6" fmla="*/ 0 w 2"/>
                  <a:gd name="T7" fmla="*/ 13122 h 2"/>
                  <a:gd name="T8" fmla="*/ 0 w 2"/>
                  <a:gd name="T9" fmla="*/ 1312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0" y="2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05" name="Line 1748"/>
              <p:cNvSpPr>
                <a:spLocks noChangeShapeType="1"/>
              </p:cNvSpPr>
              <p:nvPr/>
            </p:nvSpPr>
            <p:spPr bwMode="auto">
              <a:xfrm>
                <a:off x="2854" y="13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06" name="Line 1749"/>
              <p:cNvSpPr>
                <a:spLocks noChangeShapeType="1"/>
              </p:cNvSpPr>
              <p:nvPr/>
            </p:nvSpPr>
            <p:spPr bwMode="auto">
              <a:xfrm>
                <a:off x="2851" y="13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07" name="Freeform 1750"/>
              <p:cNvSpPr>
                <a:spLocks/>
              </p:cNvSpPr>
              <p:nvPr/>
            </p:nvSpPr>
            <p:spPr bwMode="auto">
              <a:xfrm>
                <a:off x="2880" y="1342"/>
                <a:ext cx="6" cy="3"/>
              </a:xfrm>
              <a:custGeom>
                <a:avLst/>
                <a:gdLst>
                  <a:gd name="T0" fmla="*/ 6561 w 2"/>
                  <a:gd name="T1" fmla="*/ 6561 h 1"/>
                  <a:gd name="T2" fmla="*/ 0 w 2"/>
                  <a:gd name="T3" fmla="*/ 6561 h 1"/>
                  <a:gd name="T4" fmla="*/ 6561 w 2"/>
                  <a:gd name="T5" fmla="*/ 0 h 1"/>
                  <a:gd name="T6" fmla="*/ 13122 w 2"/>
                  <a:gd name="T7" fmla="*/ 6561 h 1"/>
                  <a:gd name="T8" fmla="*/ 6561 w 2"/>
                  <a:gd name="T9" fmla="*/ 656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08" name="Line 1751"/>
              <p:cNvSpPr>
                <a:spLocks noChangeShapeType="1"/>
              </p:cNvSpPr>
              <p:nvPr/>
            </p:nvSpPr>
            <p:spPr bwMode="auto">
              <a:xfrm>
                <a:off x="2886" y="13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09" name="Freeform 1752"/>
              <p:cNvSpPr>
                <a:spLocks/>
              </p:cNvSpPr>
              <p:nvPr/>
            </p:nvSpPr>
            <p:spPr bwMode="auto">
              <a:xfrm>
                <a:off x="2869" y="1345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10" name="Line 1753"/>
              <p:cNvSpPr>
                <a:spLocks noChangeShapeType="1"/>
              </p:cNvSpPr>
              <p:nvPr/>
            </p:nvSpPr>
            <p:spPr bwMode="auto">
              <a:xfrm>
                <a:off x="2880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11" name="Line 1754"/>
              <p:cNvSpPr>
                <a:spLocks noChangeShapeType="1"/>
              </p:cNvSpPr>
              <p:nvPr/>
            </p:nvSpPr>
            <p:spPr bwMode="auto">
              <a:xfrm>
                <a:off x="2889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12" name="Line 1755"/>
              <p:cNvSpPr>
                <a:spLocks noChangeShapeType="1"/>
              </p:cNvSpPr>
              <p:nvPr/>
            </p:nvSpPr>
            <p:spPr bwMode="auto">
              <a:xfrm>
                <a:off x="2866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13" name="Line 1756"/>
              <p:cNvSpPr>
                <a:spLocks noChangeShapeType="1"/>
              </p:cNvSpPr>
              <p:nvPr/>
            </p:nvSpPr>
            <p:spPr bwMode="auto">
              <a:xfrm>
                <a:off x="2836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14" name="Line 1757"/>
              <p:cNvSpPr>
                <a:spLocks noChangeShapeType="1"/>
              </p:cNvSpPr>
              <p:nvPr/>
            </p:nvSpPr>
            <p:spPr bwMode="auto">
              <a:xfrm>
                <a:off x="2889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15" name="Line 1758"/>
              <p:cNvSpPr>
                <a:spLocks noChangeShapeType="1"/>
              </p:cNvSpPr>
              <p:nvPr/>
            </p:nvSpPr>
            <p:spPr bwMode="auto">
              <a:xfrm>
                <a:off x="2848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16" name="Line 1759"/>
              <p:cNvSpPr>
                <a:spLocks noChangeShapeType="1"/>
              </p:cNvSpPr>
              <p:nvPr/>
            </p:nvSpPr>
            <p:spPr bwMode="auto">
              <a:xfrm>
                <a:off x="2886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17" name="Freeform 1760"/>
              <p:cNvSpPr>
                <a:spLocks/>
              </p:cNvSpPr>
              <p:nvPr/>
            </p:nvSpPr>
            <p:spPr bwMode="auto">
              <a:xfrm>
                <a:off x="2854" y="1345"/>
                <a:ext cx="6" cy="3"/>
              </a:xfrm>
              <a:custGeom>
                <a:avLst/>
                <a:gdLst>
                  <a:gd name="T0" fmla="*/ 0 w 2"/>
                  <a:gd name="T1" fmla="*/ 6561 h 1"/>
                  <a:gd name="T2" fmla="*/ 0 w 2"/>
                  <a:gd name="T3" fmla="*/ 6561 h 1"/>
                  <a:gd name="T4" fmla="*/ 13122 w 2"/>
                  <a:gd name="T5" fmla="*/ 0 h 1"/>
                  <a:gd name="T6" fmla="*/ 0 w 2"/>
                  <a:gd name="T7" fmla="*/ 6561 h 1"/>
                  <a:gd name="T8" fmla="*/ 0 w 2"/>
                  <a:gd name="T9" fmla="*/ 656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0" y="1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18" name="Line 1761"/>
              <p:cNvSpPr>
                <a:spLocks noChangeShapeType="1"/>
              </p:cNvSpPr>
              <p:nvPr/>
            </p:nvSpPr>
            <p:spPr bwMode="auto">
              <a:xfrm>
                <a:off x="2848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19" name="Line 1762"/>
              <p:cNvSpPr>
                <a:spLocks noChangeShapeType="1"/>
              </p:cNvSpPr>
              <p:nvPr/>
            </p:nvSpPr>
            <p:spPr bwMode="auto">
              <a:xfrm>
                <a:off x="2883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20" name="Freeform 1763"/>
              <p:cNvSpPr>
                <a:spLocks/>
              </p:cNvSpPr>
              <p:nvPr/>
            </p:nvSpPr>
            <p:spPr bwMode="auto">
              <a:xfrm>
                <a:off x="2883" y="1345"/>
                <a:ext cx="6" cy="6"/>
              </a:xfrm>
              <a:custGeom>
                <a:avLst/>
                <a:gdLst>
                  <a:gd name="T0" fmla="*/ 0 w 2"/>
                  <a:gd name="T1" fmla="*/ 13122 h 2"/>
                  <a:gd name="T2" fmla="*/ 13122 w 2"/>
                  <a:gd name="T3" fmla="*/ 0 h 2"/>
                  <a:gd name="T4" fmla="*/ 6561 w 2"/>
                  <a:gd name="T5" fmla="*/ 6561 h 2"/>
                  <a:gd name="T6" fmla="*/ 0 w 2"/>
                  <a:gd name="T7" fmla="*/ 1312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21" name="Line 1764"/>
              <p:cNvSpPr>
                <a:spLocks noChangeShapeType="1"/>
              </p:cNvSpPr>
              <p:nvPr/>
            </p:nvSpPr>
            <p:spPr bwMode="auto">
              <a:xfrm>
                <a:off x="2863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22" name="Freeform 1765"/>
              <p:cNvSpPr>
                <a:spLocks/>
              </p:cNvSpPr>
              <p:nvPr/>
            </p:nvSpPr>
            <p:spPr bwMode="auto">
              <a:xfrm>
                <a:off x="2851" y="134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23" name="Line 1766"/>
              <p:cNvSpPr>
                <a:spLocks noChangeShapeType="1"/>
              </p:cNvSpPr>
              <p:nvPr/>
            </p:nvSpPr>
            <p:spPr bwMode="auto">
              <a:xfrm>
                <a:off x="2857" y="13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24" name="Freeform 1767"/>
              <p:cNvSpPr>
                <a:spLocks/>
              </p:cNvSpPr>
              <p:nvPr/>
            </p:nvSpPr>
            <p:spPr bwMode="auto">
              <a:xfrm>
                <a:off x="2845" y="134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25" name="Freeform 1768"/>
              <p:cNvSpPr>
                <a:spLocks/>
              </p:cNvSpPr>
              <p:nvPr/>
            </p:nvSpPr>
            <p:spPr bwMode="auto">
              <a:xfrm>
                <a:off x="2851" y="134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26" name="Freeform 1769"/>
              <p:cNvSpPr>
                <a:spLocks/>
              </p:cNvSpPr>
              <p:nvPr/>
            </p:nvSpPr>
            <p:spPr bwMode="auto">
              <a:xfrm>
                <a:off x="2842" y="1348"/>
                <a:ext cx="0" cy="5"/>
              </a:xfrm>
              <a:custGeom>
                <a:avLst/>
                <a:gdLst>
                  <a:gd name="T0" fmla="*/ 2917 h 2"/>
                  <a:gd name="T1" fmla="*/ 0 h 2"/>
                  <a:gd name="T2" fmla="*/ 1637 h 2"/>
                  <a:gd name="T3" fmla="*/ 2917 h 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2"/>
                  <a:gd name="T9" fmla="*/ 2 h 2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27" name="Line 1770"/>
              <p:cNvSpPr>
                <a:spLocks noChangeShapeType="1"/>
              </p:cNvSpPr>
              <p:nvPr/>
            </p:nvSpPr>
            <p:spPr bwMode="auto">
              <a:xfrm>
                <a:off x="2889" y="13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28" name="Line 1771"/>
              <p:cNvSpPr>
                <a:spLocks noChangeShapeType="1"/>
              </p:cNvSpPr>
              <p:nvPr/>
            </p:nvSpPr>
            <p:spPr bwMode="auto">
              <a:xfrm>
                <a:off x="2886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29" name="Freeform 1772"/>
              <p:cNvSpPr>
                <a:spLocks/>
              </p:cNvSpPr>
              <p:nvPr/>
            </p:nvSpPr>
            <p:spPr bwMode="auto">
              <a:xfrm>
                <a:off x="2869" y="135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6561 w 1"/>
                  <a:gd name="T4" fmla="*/ 0 w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1"/>
                  <a:gd name="T11" fmla="*/ 1 w 1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30" name="Line 1773"/>
              <p:cNvSpPr>
                <a:spLocks noChangeShapeType="1"/>
              </p:cNvSpPr>
              <p:nvPr/>
            </p:nvSpPr>
            <p:spPr bwMode="auto">
              <a:xfrm>
                <a:off x="2851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31" name="Line 1774"/>
              <p:cNvSpPr>
                <a:spLocks noChangeShapeType="1"/>
              </p:cNvSpPr>
              <p:nvPr/>
            </p:nvSpPr>
            <p:spPr bwMode="auto">
              <a:xfrm>
                <a:off x="2889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32" name="Line 1775"/>
              <p:cNvSpPr>
                <a:spLocks noChangeShapeType="1"/>
              </p:cNvSpPr>
              <p:nvPr/>
            </p:nvSpPr>
            <p:spPr bwMode="auto">
              <a:xfrm>
                <a:off x="2869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33" name="Freeform 1776"/>
              <p:cNvSpPr>
                <a:spLocks/>
              </p:cNvSpPr>
              <p:nvPr/>
            </p:nvSpPr>
            <p:spPr bwMode="auto">
              <a:xfrm>
                <a:off x="2886" y="13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34" name="Line 1777"/>
              <p:cNvSpPr>
                <a:spLocks noChangeShapeType="1"/>
              </p:cNvSpPr>
              <p:nvPr/>
            </p:nvSpPr>
            <p:spPr bwMode="auto">
              <a:xfrm>
                <a:off x="2869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35" name="Freeform 1778"/>
              <p:cNvSpPr>
                <a:spLocks/>
              </p:cNvSpPr>
              <p:nvPr/>
            </p:nvSpPr>
            <p:spPr bwMode="auto">
              <a:xfrm>
                <a:off x="2863" y="13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36" name="Line 1779"/>
              <p:cNvSpPr>
                <a:spLocks noChangeShapeType="1"/>
              </p:cNvSpPr>
              <p:nvPr/>
            </p:nvSpPr>
            <p:spPr bwMode="auto">
              <a:xfrm>
                <a:off x="2869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37" name="Line 1780"/>
              <p:cNvSpPr>
                <a:spLocks noChangeShapeType="1"/>
              </p:cNvSpPr>
              <p:nvPr/>
            </p:nvSpPr>
            <p:spPr bwMode="auto">
              <a:xfrm>
                <a:off x="2872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38" name="Line 1781"/>
              <p:cNvSpPr>
                <a:spLocks noChangeShapeType="1"/>
              </p:cNvSpPr>
              <p:nvPr/>
            </p:nvSpPr>
            <p:spPr bwMode="auto">
              <a:xfrm>
                <a:off x="2883" y="135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39" name="Line 1782"/>
              <p:cNvSpPr>
                <a:spLocks noChangeShapeType="1"/>
              </p:cNvSpPr>
              <p:nvPr/>
            </p:nvSpPr>
            <p:spPr bwMode="auto">
              <a:xfrm>
                <a:off x="2892" y="135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40" name="Freeform 1783"/>
              <p:cNvSpPr>
                <a:spLocks/>
              </p:cNvSpPr>
              <p:nvPr/>
            </p:nvSpPr>
            <p:spPr bwMode="auto">
              <a:xfrm>
                <a:off x="2895" y="135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41" name="Freeform 1784"/>
              <p:cNvSpPr>
                <a:spLocks/>
              </p:cNvSpPr>
              <p:nvPr/>
            </p:nvSpPr>
            <p:spPr bwMode="auto">
              <a:xfrm>
                <a:off x="2842" y="1356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42" name="Line 1785"/>
              <p:cNvSpPr>
                <a:spLocks noChangeShapeType="1"/>
              </p:cNvSpPr>
              <p:nvPr/>
            </p:nvSpPr>
            <p:spPr bwMode="auto">
              <a:xfrm>
                <a:off x="2842" y="135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43" name="Freeform 1786"/>
              <p:cNvSpPr>
                <a:spLocks/>
              </p:cNvSpPr>
              <p:nvPr/>
            </p:nvSpPr>
            <p:spPr bwMode="auto">
              <a:xfrm>
                <a:off x="2904" y="1356"/>
                <a:ext cx="12" cy="12"/>
              </a:xfrm>
              <a:custGeom>
                <a:avLst/>
                <a:gdLst>
                  <a:gd name="T0" fmla="*/ 26244 w 4"/>
                  <a:gd name="T1" fmla="*/ 0 h 4"/>
                  <a:gd name="T2" fmla="*/ 26244 w 4"/>
                  <a:gd name="T3" fmla="*/ 13122 h 4"/>
                  <a:gd name="T4" fmla="*/ 19683 w 4"/>
                  <a:gd name="T5" fmla="*/ 19683 h 4"/>
                  <a:gd name="T6" fmla="*/ 6561 w 4"/>
                  <a:gd name="T7" fmla="*/ 26244 h 4"/>
                  <a:gd name="T8" fmla="*/ 0 w 4"/>
                  <a:gd name="T9" fmla="*/ 19683 h 4"/>
                  <a:gd name="T10" fmla="*/ 6561 w 4"/>
                  <a:gd name="T11" fmla="*/ 6561 h 4"/>
                  <a:gd name="T12" fmla="*/ 26244 w 4"/>
                  <a:gd name="T13" fmla="*/ 0 h 4"/>
                  <a:gd name="T14" fmla="*/ 26244 w 4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4"/>
                  <a:gd name="T26" fmla="*/ 4 w 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4">
                    <a:moveTo>
                      <a:pt x="4" y="0"/>
                    </a:moveTo>
                    <a:lnTo>
                      <a:pt x="4" y="2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44" name="Line 1787"/>
              <p:cNvSpPr>
                <a:spLocks noChangeShapeType="1"/>
              </p:cNvSpPr>
              <p:nvPr/>
            </p:nvSpPr>
            <p:spPr bwMode="auto">
              <a:xfrm>
                <a:off x="2842" y="135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45" name="Line 1788"/>
              <p:cNvSpPr>
                <a:spLocks noChangeShapeType="1"/>
              </p:cNvSpPr>
              <p:nvPr/>
            </p:nvSpPr>
            <p:spPr bwMode="auto">
              <a:xfrm>
                <a:off x="2854" y="135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46" name="Line 1789"/>
              <p:cNvSpPr>
                <a:spLocks noChangeShapeType="1"/>
              </p:cNvSpPr>
              <p:nvPr/>
            </p:nvSpPr>
            <p:spPr bwMode="auto">
              <a:xfrm>
                <a:off x="2842" y="135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47" name="Line 1790"/>
              <p:cNvSpPr>
                <a:spLocks noChangeShapeType="1"/>
              </p:cNvSpPr>
              <p:nvPr/>
            </p:nvSpPr>
            <p:spPr bwMode="auto">
              <a:xfrm>
                <a:off x="2895" y="135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48" name="Rectangle 1791"/>
              <p:cNvSpPr>
                <a:spLocks noChangeArrowheads="1"/>
              </p:cNvSpPr>
              <p:nvPr/>
            </p:nvSpPr>
            <p:spPr bwMode="auto">
              <a:xfrm>
                <a:off x="2877" y="1359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49" name="Line 1792"/>
              <p:cNvSpPr>
                <a:spLocks noChangeShapeType="1"/>
              </p:cNvSpPr>
              <p:nvPr/>
            </p:nvSpPr>
            <p:spPr bwMode="auto">
              <a:xfrm>
                <a:off x="2904" y="13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50" name="Freeform 1793"/>
              <p:cNvSpPr>
                <a:spLocks/>
              </p:cNvSpPr>
              <p:nvPr/>
            </p:nvSpPr>
            <p:spPr bwMode="auto">
              <a:xfrm>
                <a:off x="2854" y="136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51" name="Line 1794"/>
              <p:cNvSpPr>
                <a:spLocks noChangeShapeType="1"/>
              </p:cNvSpPr>
              <p:nvPr/>
            </p:nvSpPr>
            <p:spPr bwMode="auto">
              <a:xfrm>
                <a:off x="2904" y="13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52" name="Line 1795"/>
              <p:cNvSpPr>
                <a:spLocks noChangeShapeType="1"/>
              </p:cNvSpPr>
              <p:nvPr/>
            </p:nvSpPr>
            <p:spPr bwMode="auto">
              <a:xfrm>
                <a:off x="2901" y="13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53" name="Line 1796"/>
              <p:cNvSpPr>
                <a:spLocks noChangeShapeType="1"/>
              </p:cNvSpPr>
              <p:nvPr/>
            </p:nvSpPr>
            <p:spPr bwMode="auto">
              <a:xfrm>
                <a:off x="2839" y="13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54" name="Freeform 1797"/>
              <p:cNvSpPr>
                <a:spLocks/>
              </p:cNvSpPr>
              <p:nvPr/>
            </p:nvSpPr>
            <p:spPr bwMode="auto">
              <a:xfrm>
                <a:off x="2898" y="1362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55" name="Line 1798"/>
              <p:cNvSpPr>
                <a:spLocks noChangeShapeType="1"/>
              </p:cNvSpPr>
              <p:nvPr/>
            </p:nvSpPr>
            <p:spPr bwMode="auto">
              <a:xfrm>
                <a:off x="2904" y="13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56" name="Line 1799"/>
              <p:cNvSpPr>
                <a:spLocks noChangeShapeType="1"/>
              </p:cNvSpPr>
              <p:nvPr/>
            </p:nvSpPr>
            <p:spPr bwMode="auto">
              <a:xfrm>
                <a:off x="2869" y="13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57" name="Freeform 1800"/>
              <p:cNvSpPr>
                <a:spLocks/>
              </p:cNvSpPr>
              <p:nvPr/>
            </p:nvSpPr>
            <p:spPr bwMode="auto">
              <a:xfrm>
                <a:off x="2889" y="137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58" name="Line 1801"/>
              <p:cNvSpPr>
                <a:spLocks noChangeShapeType="1"/>
              </p:cNvSpPr>
              <p:nvPr/>
            </p:nvSpPr>
            <p:spPr bwMode="auto">
              <a:xfrm>
                <a:off x="2880" y="13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59" name="Line 1802"/>
              <p:cNvSpPr>
                <a:spLocks noChangeShapeType="1"/>
              </p:cNvSpPr>
              <p:nvPr/>
            </p:nvSpPr>
            <p:spPr bwMode="auto">
              <a:xfrm>
                <a:off x="2866" y="13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60" name="Freeform 1803"/>
              <p:cNvSpPr>
                <a:spLocks/>
              </p:cNvSpPr>
              <p:nvPr/>
            </p:nvSpPr>
            <p:spPr bwMode="auto">
              <a:xfrm>
                <a:off x="2886" y="1371"/>
                <a:ext cx="6" cy="9"/>
              </a:xfrm>
              <a:custGeom>
                <a:avLst/>
                <a:gdLst>
                  <a:gd name="T0" fmla="*/ 0 w 2"/>
                  <a:gd name="T1" fmla="*/ 6561 h 3"/>
                  <a:gd name="T2" fmla="*/ 6561 w 2"/>
                  <a:gd name="T3" fmla="*/ 0 h 3"/>
                  <a:gd name="T4" fmla="*/ 6561 w 2"/>
                  <a:gd name="T5" fmla="*/ 6561 h 3"/>
                  <a:gd name="T6" fmla="*/ 13122 w 2"/>
                  <a:gd name="T7" fmla="*/ 19683 h 3"/>
                  <a:gd name="T8" fmla="*/ 6561 w 2"/>
                  <a:gd name="T9" fmla="*/ 19683 h 3"/>
                  <a:gd name="T10" fmla="*/ 0 w 2"/>
                  <a:gd name="T11" fmla="*/ 13122 h 3"/>
                  <a:gd name="T12" fmla="*/ 0 w 2"/>
                  <a:gd name="T13" fmla="*/ 6561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"/>
                  <a:gd name="T22" fmla="*/ 0 h 3"/>
                  <a:gd name="T23" fmla="*/ 2 w 2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" h="3">
                    <a:moveTo>
                      <a:pt x="0" y="1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61" name="Freeform 1804"/>
              <p:cNvSpPr>
                <a:spLocks/>
              </p:cNvSpPr>
              <p:nvPr/>
            </p:nvSpPr>
            <p:spPr bwMode="auto">
              <a:xfrm>
                <a:off x="2839" y="13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62" name="Line 1805"/>
              <p:cNvSpPr>
                <a:spLocks noChangeShapeType="1"/>
              </p:cNvSpPr>
              <p:nvPr/>
            </p:nvSpPr>
            <p:spPr bwMode="auto">
              <a:xfrm>
                <a:off x="2883" y="138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63" name="Line 1806"/>
              <p:cNvSpPr>
                <a:spLocks noChangeShapeType="1"/>
              </p:cNvSpPr>
              <p:nvPr/>
            </p:nvSpPr>
            <p:spPr bwMode="auto">
              <a:xfrm>
                <a:off x="2880" y="138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64" name="Freeform 1807"/>
              <p:cNvSpPr>
                <a:spLocks/>
              </p:cNvSpPr>
              <p:nvPr/>
            </p:nvSpPr>
            <p:spPr bwMode="auto">
              <a:xfrm>
                <a:off x="2880" y="1380"/>
                <a:ext cx="6" cy="3"/>
              </a:xfrm>
              <a:custGeom>
                <a:avLst/>
                <a:gdLst>
                  <a:gd name="T0" fmla="*/ 0 w 2"/>
                  <a:gd name="T1" fmla="*/ 6561 h 1"/>
                  <a:gd name="T2" fmla="*/ 13122 w 2"/>
                  <a:gd name="T3" fmla="*/ 0 h 1"/>
                  <a:gd name="T4" fmla="*/ 0 w 2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65" name="Freeform 1808"/>
              <p:cNvSpPr>
                <a:spLocks/>
              </p:cNvSpPr>
              <p:nvPr/>
            </p:nvSpPr>
            <p:spPr bwMode="auto">
              <a:xfrm>
                <a:off x="2863" y="138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66" name="Line 1809"/>
              <p:cNvSpPr>
                <a:spLocks noChangeShapeType="1"/>
              </p:cNvSpPr>
              <p:nvPr/>
            </p:nvSpPr>
            <p:spPr bwMode="auto">
              <a:xfrm>
                <a:off x="2869" y="13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67" name="Line 1810"/>
              <p:cNvSpPr>
                <a:spLocks noChangeShapeType="1"/>
              </p:cNvSpPr>
              <p:nvPr/>
            </p:nvSpPr>
            <p:spPr bwMode="auto">
              <a:xfrm>
                <a:off x="2869" y="13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68" name="Line 1811"/>
              <p:cNvSpPr>
                <a:spLocks noChangeShapeType="1"/>
              </p:cNvSpPr>
              <p:nvPr/>
            </p:nvSpPr>
            <p:spPr bwMode="auto">
              <a:xfrm>
                <a:off x="2854" y="13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69" name="Line 1812"/>
              <p:cNvSpPr>
                <a:spLocks noChangeShapeType="1"/>
              </p:cNvSpPr>
              <p:nvPr/>
            </p:nvSpPr>
            <p:spPr bwMode="auto">
              <a:xfrm>
                <a:off x="2836" y="12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70" name="Freeform 1813"/>
              <p:cNvSpPr>
                <a:spLocks/>
              </p:cNvSpPr>
              <p:nvPr/>
            </p:nvSpPr>
            <p:spPr bwMode="auto">
              <a:xfrm>
                <a:off x="2848" y="1266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71" name="Freeform 1814"/>
              <p:cNvSpPr>
                <a:spLocks/>
              </p:cNvSpPr>
              <p:nvPr/>
            </p:nvSpPr>
            <p:spPr bwMode="auto">
              <a:xfrm>
                <a:off x="2713" y="1239"/>
                <a:ext cx="159" cy="117"/>
              </a:xfrm>
              <a:custGeom>
                <a:avLst/>
                <a:gdLst>
                  <a:gd name="T0" fmla="*/ 186321 w 54"/>
                  <a:gd name="T1" fmla="*/ 11337 h 40"/>
                  <a:gd name="T2" fmla="*/ 209097 w 54"/>
                  <a:gd name="T3" fmla="*/ 5552 h 40"/>
                  <a:gd name="T4" fmla="*/ 220913 w 54"/>
                  <a:gd name="T5" fmla="*/ 16240 h 40"/>
                  <a:gd name="T6" fmla="*/ 259391 w 54"/>
                  <a:gd name="T7" fmla="*/ 16240 h 40"/>
                  <a:gd name="T8" fmla="*/ 282157 w 54"/>
                  <a:gd name="T9" fmla="*/ 5552 h 40"/>
                  <a:gd name="T10" fmla="*/ 304950 w 54"/>
                  <a:gd name="T11" fmla="*/ 11337 h 40"/>
                  <a:gd name="T12" fmla="*/ 293897 w 54"/>
                  <a:gd name="T13" fmla="*/ 27600 h 40"/>
                  <a:gd name="T14" fmla="*/ 276236 w 54"/>
                  <a:gd name="T15" fmla="*/ 37036 h 40"/>
                  <a:gd name="T16" fmla="*/ 231969 w 54"/>
                  <a:gd name="T17" fmla="*/ 33161 h 40"/>
                  <a:gd name="T18" fmla="*/ 203402 w 54"/>
                  <a:gd name="T19" fmla="*/ 37036 h 40"/>
                  <a:gd name="T20" fmla="*/ 180636 w 54"/>
                  <a:gd name="T21" fmla="*/ 47502 h 40"/>
                  <a:gd name="T22" fmla="*/ 197375 w 54"/>
                  <a:gd name="T23" fmla="*/ 58863 h 40"/>
                  <a:gd name="T24" fmla="*/ 168887 w 54"/>
                  <a:gd name="T25" fmla="*/ 58863 h 40"/>
                  <a:gd name="T26" fmla="*/ 186321 w 54"/>
                  <a:gd name="T27" fmla="*/ 69618 h 40"/>
                  <a:gd name="T28" fmla="*/ 162895 w 54"/>
                  <a:gd name="T29" fmla="*/ 58863 h 40"/>
                  <a:gd name="T30" fmla="*/ 153777 w 54"/>
                  <a:gd name="T31" fmla="*/ 69618 h 40"/>
                  <a:gd name="T32" fmla="*/ 136116 w 54"/>
                  <a:gd name="T33" fmla="*/ 47502 h 40"/>
                  <a:gd name="T34" fmla="*/ 124394 w 54"/>
                  <a:gd name="T35" fmla="*/ 47502 h 40"/>
                  <a:gd name="T36" fmla="*/ 119288 w 54"/>
                  <a:gd name="T37" fmla="*/ 58863 h 40"/>
                  <a:gd name="T38" fmla="*/ 153777 w 54"/>
                  <a:gd name="T39" fmla="*/ 102779 h 40"/>
                  <a:gd name="T40" fmla="*/ 147855 w 54"/>
                  <a:gd name="T41" fmla="*/ 96996 h 40"/>
                  <a:gd name="T42" fmla="*/ 136116 w 54"/>
                  <a:gd name="T43" fmla="*/ 102779 h 40"/>
                  <a:gd name="T44" fmla="*/ 119288 w 54"/>
                  <a:gd name="T45" fmla="*/ 111565 h 40"/>
                  <a:gd name="T46" fmla="*/ 136116 w 54"/>
                  <a:gd name="T47" fmla="*/ 117117 h 40"/>
                  <a:gd name="T48" fmla="*/ 157174 w 54"/>
                  <a:gd name="T49" fmla="*/ 128454 h 40"/>
                  <a:gd name="T50" fmla="*/ 186321 w 54"/>
                  <a:gd name="T51" fmla="*/ 138943 h 40"/>
                  <a:gd name="T52" fmla="*/ 186321 w 54"/>
                  <a:gd name="T53" fmla="*/ 161033 h 40"/>
                  <a:gd name="T54" fmla="*/ 162895 w 54"/>
                  <a:gd name="T55" fmla="*/ 150281 h 40"/>
                  <a:gd name="T56" fmla="*/ 136116 w 54"/>
                  <a:gd name="T57" fmla="*/ 155832 h 40"/>
                  <a:gd name="T58" fmla="*/ 153777 w 54"/>
                  <a:gd name="T59" fmla="*/ 166596 h 40"/>
                  <a:gd name="T60" fmla="*/ 147855 w 54"/>
                  <a:gd name="T61" fmla="*/ 177957 h 40"/>
                  <a:gd name="T62" fmla="*/ 136116 w 54"/>
                  <a:gd name="T63" fmla="*/ 166596 h 40"/>
                  <a:gd name="T64" fmla="*/ 130342 w 54"/>
                  <a:gd name="T65" fmla="*/ 181534 h 40"/>
                  <a:gd name="T66" fmla="*/ 136116 w 54"/>
                  <a:gd name="T67" fmla="*/ 197850 h 40"/>
                  <a:gd name="T68" fmla="*/ 136116 w 54"/>
                  <a:gd name="T69" fmla="*/ 214113 h 40"/>
                  <a:gd name="T70" fmla="*/ 113341 w 54"/>
                  <a:gd name="T71" fmla="*/ 203633 h 40"/>
                  <a:gd name="T72" fmla="*/ 101548 w 54"/>
                  <a:gd name="T73" fmla="*/ 208535 h 40"/>
                  <a:gd name="T74" fmla="*/ 78782 w 54"/>
                  <a:gd name="T75" fmla="*/ 192295 h 40"/>
                  <a:gd name="T76" fmla="*/ 61348 w 54"/>
                  <a:gd name="T77" fmla="*/ 186735 h 40"/>
                  <a:gd name="T78" fmla="*/ 52226 w 54"/>
                  <a:gd name="T79" fmla="*/ 150281 h 40"/>
                  <a:gd name="T80" fmla="*/ 78782 w 54"/>
                  <a:gd name="T81" fmla="*/ 134032 h 40"/>
                  <a:gd name="T82" fmla="*/ 136116 w 54"/>
                  <a:gd name="T83" fmla="*/ 150281 h 40"/>
                  <a:gd name="T84" fmla="*/ 136116 w 54"/>
                  <a:gd name="T85" fmla="*/ 144717 h 40"/>
                  <a:gd name="T86" fmla="*/ 124394 w 54"/>
                  <a:gd name="T87" fmla="*/ 134032 h 40"/>
                  <a:gd name="T88" fmla="*/ 101548 w 54"/>
                  <a:gd name="T89" fmla="*/ 134032 h 40"/>
                  <a:gd name="T90" fmla="*/ 78782 w 54"/>
                  <a:gd name="T91" fmla="*/ 134032 h 40"/>
                  <a:gd name="T92" fmla="*/ 55323 w 54"/>
                  <a:gd name="T93" fmla="*/ 134032 h 40"/>
                  <a:gd name="T94" fmla="*/ 46228 w 54"/>
                  <a:gd name="T95" fmla="*/ 134032 h 40"/>
                  <a:gd name="T96" fmla="*/ 34488 w 54"/>
                  <a:gd name="T97" fmla="*/ 117117 h 40"/>
                  <a:gd name="T98" fmla="*/ 34488 w 54"/>
                  <a:gd name="T99" fmla="*/ 111565 h 40"/>
                  <a:gd name="T100" fmla="*/ 46228 w 54"/>
                  <a:gd name="T101" fmla="*/ 108330 h 40"/>
                  <a:gd name="T102" fmla="*/ 17737 w 54"/>
                  <a:gd name="T103" fmla="*/ 102779 h 40"/>
                  <a:gd name="T104" fmla="*/ 6024 w 54"/>
                  <a:gd name="T105" fmla="*/ 85863 h 40"/>
                  <a:gd name="T106" fmla="*/ 11713 w 54"/>
                  <a:gd name="T107" fmla="*/ 80730 h 40"/>
                  <a:gd name="T108" fmla="*/ 34488 w 54"/>
                  <a:gd name="T109" fmla="*/ 58863 h 40"/>
                  <a:gd name="T110" fmla="*/ 52226 w 54"/>
                  <a:gd name="T111" fmla="*/ 47502 h 40"/>
                  <a:gd name="T112" fmla="*/ 67033 w 54"/>
                  <a:gd name="T113" fmla="*/ 33161 h 40"/>
                  <a:gd name="T114" fmla="*/ 95827 w 54"/>
                  <a:gd name="T115" fmla="*/ 21826 h 40"/>
                  <a:gd name="T116" fmla="*/ 119288 w 54"/>
                  <a:gd name="T117" fmla="*/ 21826 h 40"/>
                  <a:gd name="T118" fmla="*/ 162895 w 54"/>
                  <a:gd name="T119" fmla="*/ 16240 h 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4"/>
                  <a:gd name="T181" fmla="*/ 0 h 40"/>
                  <a:gd name="T182" fmla="*/ 54 w 54"/>
                  <a:gd name="T183" fmla="*/ 40 h 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4" h="40">
                    <a:moveTo>
                      <a:pt x="32" y="2"/>
                    </a:moveTo>
                    <a:lnTo>
                      <a:pt x="32" y="2"/>
                    </a:lnTo>
                    <a:lnTo>
                      <a:pt x="33" y="2"/>
                    </a:lnTo>
                    <a:lnTo>
                      <a:pt x="35" y="1"/>
                    </a:lnTo>
                    <a:lnTo>
                      <a:pt x="37" y="1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9" y="3"/>
                    </a:lnTo>
                    <a:lnTo>
                      <a:pt x="42" y="3"/>
                    </a:lnTo>
                    <a:lnTo>
                      <a:pt x="44" y="4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50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2"/>
                    </a:lnTo>
                    <a:lnTo>
                      <a:pt x="53" y="3"/>
                    </a:lnTo>
                    <a:lnTo>
                      <a:pt x="51" y="4"/>
                    </a:lnTo>
                    <a:lnTo>
                      <a:pt x="52" y="5"/>
                    </a:lnTo>
                    <a:lnTo>
                      <a:pt x="51" y="6"/>
                    </a:lnTo>
                    <a:lnTo>
                      <a:pt x="50" y="7"/>
                    </a:lnTo>
                    <a:lnTo>
                      <a:pt x="49" y="7"/>
                    </a:lnTo>
                    <a:lnTo>
                      <a:pt x="45" y="6"/>
                    </a:lnTo>
                    <a:lnTo>
                      <a:pt x="42" y="6"/>
                    </a:lnTo>
                    <a:lnTo>
                      <a:pt x="41" y="6"/>
                    </a:lnTo>
                    <a:lnTo>
                      <a:pt x="38" y="6"/>
                    </a:lnTo>
                    <a:lnTo>
                      <a:pt x="36" y="6"/>
                    </a:lnTo>
                    <a:lnTo>
                      <a:pt x="36" y="7"/>
                    </a:lnTo>
                    <a:lnTo>
                      <a:pt x="32" y="7"/>
                    </a:lnTo>
                    <a:lnTo>
                      <a:pt x="31" y="9"/>
                    </a:lnTo>
                    <a:lnTo>
                      <a:pt x="32" y="9"/>
                    </a:lnTo>
                    <a:lnTo>
                      <a:pt x="33" y="10"/>
                    </a:lnTo>
                    <a:lnTo>
                      <a:pt x="35" y="11"/>
                    </a:lnTo>
                    <a:lnTo>
                      <a:pt x="35" y="12"/>
                    </a:lnTo>
                    <a:lnTo>
                      <a:pt x="32" y="10"/>
                    </a:lnTo>
                    <a:lnTo>
                      <a:pt x="30" y="11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3" y="13"/>
                    </a:lnTo>
                    <a:lnTo>
                      <a:pt x="31" y="13"/>
                    </a:lnTo>
                    <a:lnTo>
                      <a:pt x="30" y="12"/>
                    </a:lnTo>
                    <a:lnTo>
                      <a:pt x="29" y="11"/>
                    </a:lnTo>
                    <a:lnTo>
                      <a:pt x="28" y="12"/>
                    </a:lnTo>
                    <a:lnTo>
                      <a:pt x="30" y="13"/>
                    </a:lnTo>
                    <a:lnTo>
                      <a:pt x="27" y="13"/>
                    </a:lnTo>
                    <a:lnTo>
                      <a:pt x="27" y="11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9"/>
                    </a:lnTo>
                    <a:lnTo>
                      <a:pt x="21" y="11"/>
                    </a:lnTo>
                    <a:lnTo>
                      <a:pt x="22" y="13"/>
                    </a:lnTo>
                    <a:lnTo>
                      <a:pt x="25" y="16"/>
                    </a:lnTo>
                    <a:lnTo>
                      <a:pt x="27" y="19"/>
                    </a:lnTo>
                    <a:lnTo>
                      <a:pt x="26" y="19"/>
                    </a:lnTo>
                    <a:lnTo>
                      <a:pt x="25" y="19"/>
                    </a:lnTo>
                    <a:lnTo>
                      <a:pt x="26" y="18"/>
                    </a:lnTo>
                    <a:lnTo>
                      <a:pt x="24" y="18"/>
                    </a:lnTo>
                    <a:lnTo>
                      <a:pt x="23" y="19"/>
                    </a:lnTo>
                    <a:lnTo>
                      <a:pt x="24" y="19"/>
                    </a:lnTo>
                    <a:lnTo>
                      <a:pt x="24" y="20"/>
                    </a:lnTo>
                    <a:lnTo>
                      <a:pt x="23" y="21"/>
                    </a:lnTo>
                    <a:lnTo>
                      <a:pt x="21" y="21"/>
                    </a:lnTo>
                    <a:lnTo>
                      <a:pt x="20" y="21"/>
                    </a:lnTo>
                    <a:lnTo>
                      <a:pt x="21" y="21"/>
                    </a:lnTo>
                    <a:lnTo>
                      <a:pt x="24" y="22"/>
                    </a:lnTo>
                    <a:lnTo>
                      <a:pt x="26" y="23"/>
                    </a:lnTo>
                    <a:lnTo>
                      <a:pt x="27" y="24"/>
                    </a:lnTo>
                    <a:lnTo>
                      <a:pt x="28" y="24"/>
                    </a:lnTo>
                    <a:lnTo>
                      <a:pt x="29" y="24"/>
                    </a:lnTo>
                    <a:lnTo>
                      <a:pt x="30" y="25"/>
                    </a:lnTo>
                    <a:lnTo>
                      <a:pt x="33" y="26"/>
                    </a:lnTo>
                    <a:lnTo>
                      <a:pt x="32" y="27"/>
                    </a:lnTo>
                    <a:lnTo>
                      <a:pt x="33" y="29"/>
                    </a:lnTo>
                    <a:lnTo>
                      <a:pt x="33" y="30"/>
                    </a:lnTo>
                    <a:lnTo>
                      <a:pt x="32" y="30"/>
                    </a:lnTo>
                    <a:lnTo>
                      <a:pt x="30" y="30"/>
                    </a:lnTo>
                    <a:lnTo>
                      <a:pt x="29" y="28"/>
                    </a:lnTo>
                    <a:lnTo>
                      <a:pt x="28" y="28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7" y="31"/>
                    </a:lnTo>
                    <a:lnTo>
                      <a:pt x="27" y="33"/>
                    </a:lnTo>
                    <a:lnTo>
                      <a:pt x="26" y="33"/>
                    </a:lnTo>
                    <a:lnTo>
                      <a:pt x="25" y="33"/>
                    </a:lnTo>
                    <a:lnTo>
                      <a:pt x="24" y="33"/>
                    </a:lnTo>
                    <a:lnTo>
                      <a:pt x="24" y="31"/>
                    </a:lnTo>
                    <a:lnTo>
                      <a:pt x="22" y="31"/>
                    </a:lnTo>
                    <a:lnTo>
                      <a:pt x="22" y="33"/>
                    </a:lnTo>
                    <a:lnTo>
                      <a:pt x="23" y="34"/>
                    </a:lnTo>
                    <a:lnTo>
                      <a:pt x="23" y="35"/>
                    </a:lnTo>
                    <a:lnTo>
                      <a:pt x="24" y="37"/>
                    </a:lnTo>
                    <a:lnTo>
                      <a:pt x="24" y="39"/>
                    </a:lnTo>
                    <a:lnTo>
                      <a:pt x="25" y="40"/>
                    </a:lnTo>
                    <a:lnTo>
                      <a:pt x="24" y="40"/>
                    </a:lnTo>
                    <a:lnTo>
                      <a:pt x="23" y="39"/>
                    </a:lnTo>
                    <a:lnTo>
                      <a:pt x="21" y="37"/>
                    </a:lnTo>
                    <a:lnTo>
                      <a:pt x="20" y="38"/>
                    </a:lnTo>
                    <a:lnTo>
                      <a:pt x="19" y="40"/>
                    </a:lnTo>
                    <a:lnTo>
                      <a:pt x="18" y="39"/>
                    </a:lnTo>
                    <a:lnTo>
                      <a:pt x="18" y="38"/>
                    </a:lnTo>
                    <a:lnTo>
                      <a:pt x="17" y="36"/>
                    </a:lnTo>
                    <a:lnTo>
                      <a:pt x="14" y="36"/>
                    </a:lnTo>
                    <a:lnTo>
                      <a:pt x="14" y="37"/>
                    </a:lnTo>
                    <a:lnTo>
                      <a:pt x="12" y="37"/>
                    </a:lnTo>
                    <a:lnTo>
                      <a:pt x="11" y="35"/>
                    </a:lnTo>
                    <a:lnTo>
                      <a:pt x="11" y="31"/>
                    </a:lnTo>
                    <a:lnTo>
                      <a:pt x="9" y="30"/>
                    </a:lnTo>
                    <a:lnTo>
                      <a:pt x="9" y="28"/>
                    </a:lnTo>
                    <a:lnTo>
                      <a:pt x="10" y="27"/>
                    </a:lnTo>
                    <a:lnTo>
                      <a:pt x="12" y="27"/>
                    </a:lnTo>
                    <a:lnTo>
                      <a:pt x="14" y="25"/>
                    </a:lnTo>
                    <a:lnTo>
                      <a:pt x="17" y="26"/>
                    </a:lnTo>
                    <a:lnTo>
                      <a:pt x="20" y="27"/>
                    </a:lnTo>
                    <a:lnTo>
                      <a:pt x="24" y="28"/>
                    </a:lnTo>
                    <a:lnTo>
                      <a:pt x="23" y="27"/>
                    </a:lnTo>
                    <a:lnTo>
                      <a:pt x="26" y="27"/>
                    </a:lnTo>
                    <a:lnTo>
                      <a:pt x="24" y="27"/>
                    </a:lnTo>
                    <a:lnTo>
                      <a:pt x="23" y="26"/>
                    </a:lnTo>
                    <a:lnTo>
                      <a:pt x="22" y="25"/>
                    </a:lnTo>
                    <a:lnTo>
                      <a:pt x="21" y="25"/>
                    </a:lnTo>
                    <a:lnTo>
                      <a:pt x="20" y="25"/>
                    </a:lnTo>
                    <a:lnTo>
                      <a:pt x="18" y="25"/>
                    </a:lnTo>
                    <a:lnTo>
                      <a:pt x="17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1" y="25"/>
                    </a:lnTo>
                    <a:lnTo>
                      <a:pt x="10" y="25"/>
                    </a:lnTo>
                    <a:lnTo>
                      <a:pt x="9" y="25"/>
                    </a:lnTo>
                    <a:lnTo>
                      <a:pt x="8" y="25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6" y="22"/>
                    </a:lnTo>
                    <a:lnTo>
                      <a:pt x="5" y="22"/>
                    </a:lnTo>
                    <a:lnTo>
                      <a:pt x="6" y="21"/>
                    </a:lnTo>
                    <a:lnTo>
                      <a:pt x="8" y="21"/>
                    </a:lnTo>
                    <a:lnTo>
                      <a:pt x="9" y="21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3" y="19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1" y="15"/>
                    </a:lnTo>
                    <a:lnTo>
                      <a:pt x="2" y="15"/>
                    </a:lnTo>
                    <a:lnTo>
                      <a:pt x="3" y="13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8" y="7"/>
                    </a:lnTo>
                    <a:lnTo>
                      <a:pt x="10" y="6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9" y="3"/>
                    </a:lnTo>
                    <a:lnTo>
                      <a:pt x="31" y="3"/>
                    </a:lnTo>
                    <a:lnTo>
                      <a:pt x="32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72" name="Line 1815"/>
              <p:cNvSpPr>
                <a:spLocks noChangeShapeType="1"/>
              </p:cNvSpPr>
              <p:nvPr/>
            </p:nvSpPr>
            <p:spPr bwMode="auto">
              <a:xfrm>
                <a:off x="2801" y="12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73" name="Freeform 1816"/>
              <p:cNvSpPr>
                <a:spLocks/>
              </p:cNvSpPr>
              <p:nvPr/>
            </p:nvSpPr>
            <p:spPr bwMode="auto">
              <a:xfrm>
                <a:off x="2833" y="1274"/>
                <a:ext cx="9" cy="6"/>
              </a:xfrm>
              <a:custGeom>
                <a:avLst/>
                <a:gdLst>
                  <a:gd name="T0" fmla="*/ 6561 w 3"/>
                  <a:gd name="T1" fmla="*/ 6561 h 2"/>
                  <a:gd name="T2" fmla="*/ 19683 w 3"/>
                  <a:gd name="T3" fmla="*/ 6561 h 2"/>
                  <a:gd name="T4" fmla="*/ 19683 w 3"/>
                  <a:gd name="T5" fmla="*/ 0 h 2"/>
                  <a:gd name="T6" fmla="*/ 19683 w 3"/>
                  <a:gd name="T7" fmla="*/ 6561 h 2"/>
                  <a:gd name="T8" fmla="*/ 13122 w 3"/>
                  <a:gd name="T9" fmla="*/ 13122 h 2"/>
                  <a:gd name="T10" fmla="*/ 6561 w 3"/>
                  <a:gd name="T11" fmla="*/ 6561 h 2"/>
                  <a:gd name="T12" fmla="*/ 6561 w 3"/>
                  <a:gd name="T13" fmla="*/ 13122 h 2"/>
                  <a:gd name="T14" fmla="*/ 0 w 3"/>
                  <a:gd name="T15" fmla="*/ 13122 h 2"/>
                  <a:gd name="T16" fmla="*/ 6561 w 3"/>
                  <a:gd name="T17" fmla="*/ 6561 h 2"/>
                  <a:gd name="T18" fmla="*/ 6561 w 3"/>
                  <a:gd name="T19" fmla="*/ 6561 h 2"/>
                  <a:gd name="T20" fmla="*/ 6561 w 3"/>
                  <a:gd name="T21" fmla="*/ 6561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2"/>
                  <a:gd name="T35" fmla="*/ 3 w 3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2">
                    <a:moveTo>
                      <a:pt x="1" y="1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74" name="Freeform 1817"/>
              <p:cNvSpPr>
                <a:spLocks/>
              </p:cNvSpPr>
              <p:nvPr/>
            </p:nvSpPr>
            <p:spPr bwMode="auto">
              <a:xfrm>
                <a:off x="2704" y="1283"/>
                <a:ext cx="9" cy="6"/>
              </a:xfrm>
              <a:custGeom>
                <a:avLst/>
                <a:gdLst>
                  <a:gd name="T0" fmla="*/ 0 w 3"/>
                  <a:gd name="T1" fmla="*/ 0 h 2"/>
                  <a:gd name="T2" fmla="*/ 13122 w 3"/>
                  <a:gd name="T3" fmla="*/ 0 h 2"/>
                  <a:gd name="T4" fmla="*/ 13122 w 3"/>
                  <a:gd name="T5" fmla="*/ 6561 h 2"/>
                  <a:gd name="T6" fmla="*/ 19683 w 3"/>
                  <a:gd name="T7" fmla="*/ 13122 h 2"/>
                  <a:gd name="T8" fmla="*/ 13122 w 3"/>
                  <a:gd name="T9" fmla="*/ 13122 h 2"/>
                  <a:gd name="T10" fmla="*/ 0 w 3"/>
                  <a:gd name="T11" fmla="*/ 6561 h 2"/>
                  <a:gd name="T12" fmla="*/ 0 w 3"/>
                  <a:gd name="T13" fmla="*/ 0 h 2"/>
                  <a:gd name="T14" fmla="*/ 0 w 3"/>
                  <a:gd name="T15" fmla="*/ 0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2"/>
                  <a:gd name="T26" fmla="*/ 3 w 3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2">
                    <a:moveTo>
                      <a:pt x="0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75" name="Freeform 1818"/>
              <p:cNvSpPr>
                <a:spLocks/>
              </p:cNvSpPr>
              <p:nvPr/>
            </p:nvSpPr>
            <p:spPr bwMode="auto">
              <a:xfrm>
                <a:off x="2825" y="1321"/>
                <a:ext cx="8" cy="6"/>
              </a:xfrm>
              <a:custGeom>
                <a:avLst/>
                <a:gdLst>
                  <a:gd name="T0" fmla="*/ 2824 w 3"/>
                  <a:gd name="T1" fmla="*/ 0 h 2"/>
                  <a:gd name="T2" fmla="*/ 7531 w 3"/>
                  <a:gd name="T3" fmla="*/ 6561 h 2"/>
                  <a:gd name="T4" fmla="*/ 7531 w 3"/>
                  <a:gd name="T5" fmla="*/ 13122 h 2"/>
                  <a:gd name="T6" fmla="*/ 2824 w 3"/>
                  <a:gd name="T7" fmla="*/ 6561 h 2"/>
                  <a:gd name="T8" fmla="*/ 0 w 3"/>
                  <a:gd name="T9" fmla="*/ 0 h 2"/>
                  <a:gd name="T10" fmla="*/ 2824 w 3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2"/>
                  <a:gd name="T20" fmla="*/ 3 w 3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2">
                    <a:moveTo>
                      <a:pt x="1" y="0"/>
                    </a:moveTo>
                    <a:lnTo>
                      <a:pt x="3" y="1"/>
                    </a:lnTo>
                    <a:lnTo>
                      <a:pt x="3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76" name="Freeform 1819"/>
              <p:cNvSpPr>
                <a:spLocks/>
              </p:cNvSpPr>
              <p:nvPr/>
            </p:nvSpPr>
            <p:spPr bwMode="auto">
              <a:xfrm>
                <a:off x="2833" y="1327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6561 w 1"/>
                  <a:gd name="T7" fmla="*/ 6561 h 1"/>
                  <a:gd name="T8" fmla="*/ 0 w 1"/>
                  <a:gd name="T9" fmla="*/ 656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77" name="Freeform 1820"/>
              <p:cNvSpPr>
                <a:spLocks/>
              </p:cNvSpPr>
              <p:nvPr/>
            </p:nvSpPr>
            <p:spPr bwMode="auto">
              <a:xfrm>
                <a:off x="2831" y="1330"/>
                <a:ext cx="0" cy="6"/>
              </a:xfrm>
              <a:custGeom>
                <a:avLst/>
                <a:gdLst>
                  <a:gd name="T0" fmla="*/ 13122 h 2"/>
                  <a:gd name="T1" fmla="*/ 0 h 2"/>
                  <a:gd name="T2" fmla="*/ 13122 h 2"/>
                  <a:gd name="T3" fmla="*/ 0 60000 65536"/>
                  <a:gd name="T4" fmla="*/ 0 60000 65536"/>
                  <a:gd name="T5" fmla="*/ 0 60000 65536"/>
                  <a:gd name="T6" fmla="*/ 0 h 2"/>
                  <a:gd name="T7" fmla="*/ 2 h 2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78" name="Freeform 1821"/>
              <p:cNvSpPr>
                <a:spLocks/>
              </p:cNvSpPr>
              <p:nvPr/>
            </p:nvSpPr>
            <p:spPr bwMode="auto">
              <a:xfrm>
                <a:off x="2833" y="1345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79" name="Freeform 1822"/>
              <p:cNvSpPr>
                <a:spLocks/>
              </p:cNvSpPr>
              <p:nvPr/>
            </p:nvSpPr>
            <p:spPr bwMode="auto">
              <a:xfrm>
                <a:off x="2833" y="134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80" name="Line 1823"/>
              <p:cNvSpPr>
                <a:spLocks noChangeShapeType="1"/>
              </p:cNvSpPr>
              <p:nvPr/>
            </p:nvSpPr>
            <p:spPr bwMode="auto">
              <a:xfrm>
                <a:off x="2836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81" name="Freeform 1824"/>
              <p:cNvSpPr>
                <a:spLocks/>
              </p:cNvSpPr>
              <p:nvPr/>
            </p:nvSpPr>
            <p:spPr bwMode="auto">
              <a:xfrm>
                <a:off x="2828" y="1351"/>
                <a:ext cx="3" cy="2"/>
              </a:xfrm>
              <a:custGeom>
                <a:avLst/>
                <a:gdLst>
                  <a:gd name="T0" fmla="*/ 6561 w 1"/>
                  <a:gd name="T1" fmla="*/ 256 h 1"/>
                  <a:gd name="T2" fmla="*/ 0 w 1"/>
                  <a:gd name="T3" fmla="*/ 0 h 1"/>
                  <a:gd name="T4" fmla="*/ 6561 w 1"/>
                  <a:gd name="T5" fmla="*/ 256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82" name="Line 1825"/>
              <p:cNvSpPr>
                <a:spLocks noChangeShapeType="1"/>
              </p:cNvSpPr>
              <p:nvPr/>
            </p:nvSpPr>
            <p:spPr bwMode="auto">
              <a:xfrm>
                <a:off x="2833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83" name="Freeform 1826"/>
              <p:cNvSpPr>
                <a:spLocks/>
              </p:cNvSpPr>
              <p:nvPr/>
            </p:nvSpPr>
            <p:spPr bwMode="auto">
              <a:xfrm>
                <a:off x="2795" y="1374"/>
                <a:ext cx="74" cy="18"/>
              </a:xfrm>
              <a:custGeom>
                <a:avLst/>
                <a:gdLst>
                  <a:gd name="T0" fmla="*/ 75471 w 25"/>
                  <a:gd name="T1" fmla="*/ 39366 h 6"/>
                  <a:gd name="T2" fmla="*/ 65869 w 25"/>
                  <a:gd name="T3" fmla="*/ 39366 h 6"/>
                  <a:gd name="T4" fmla="*/ 59727 w 25"/>
                  <a:gd name="T5" fmla="*/ 32805 h 6"/>
                  <a:gd name="T6" fmla="*/ 47742 w 25"/>
                  <a:gd name="T7" fmla="*/ 26244 h 6"/>
                  <a:gd name="T8" fmla="*/ 29562 w 25"/>
                  <a:gd name="T9" fmla="*/ 26244 h 6"/>
                  <a:gd name="T10" fmla="*/ 12056 w 25"/>
                  <a:gd name="T11" fmla="*/ 19683 h 6"/>
                  <a:gd name="T12" fmla="*/ 6151 w 25"/>
                  <a:gd name="T13" fmla="*/ 26244 h 6"/>
                  <a:gd name="T14" fmla="*/ 0 w 25"/>
                  <a:gd name="T15" fmla="*/ 19683 h 6"/>
                  <a:gd name="T16" fmla="*/ 0 w 25"/>
                  <a:gd name="T17" fmla="*/ 6561 h 6"/>
                  <a:gd name="T18" fmla="*/ 6151 w 25"/>
                  <a:gd name="T19" fmla="*/ 13122 h 6"/>
                  <a:gd name="T20" fmla="*/ 12056 w 25"/>
                  <a:gd name="T21" fmla="*/ 0 h 6"/>
                  <a:gd name="T22" fmla="*/ 24322 w 25"/>
                  <a:gd name="T23" fmla="*/ 13122 h 6"/>
                  <a:gd name="T24" fmla="*/ 29562 w 25"/>
                  <a:gd name="T25" fmla="*/ 6561 h 6"/>
                  <a:gd name="T26" fmla="*/ 35686 w 25"/>
                  <a:gd name="T27" fmla="*/ 13122 h 6"/>
                  <a:gd name="T28" fmla="*/ 47742 w 25"/>
                  <a:gd name="T29" fmla="*/ 19683 h 6"/>
                  <a:gd name="T30" fmla="*/ 65869 w 25"/>
                  <a:gd name="T31" fmla="*/ 13122 h 6"/>
                  <a:gd name="T32" fmla="*/ 75471 w 25"/>
                  <a:gd name="T33" fmla="*/ 13122 h 6"/>
                  <a:gd name="T34" fmla="*/ 93418 w 25"/>
                  <a:gd name="T35" fmla="*/ 19683 h 6"/>
                  <a:gd name="T36" fmla="*/ 117687 w 25"/>
                  <a:gd name="T37" fmla="*/ 19683 h 6"/>
                  <a:gd name="T38" fmla="*/ 117687 w 25"/>
                  <a:gd name="T39" fmla="*/ 19683 h 6"/>
                  <a:gd name="T40" fmla="*/ 117687 w 25"/>
                  <a:gd name="T41" fmla="*/ 32805 h 6"/>
                  <a:gd name="T42" fmla="*/ 129050 w 25"/>
                  <a:gd name="T43" fmla="*/ 26244 h 6"/>
                  <a:gd name="T44" fmla="*/ 141316 w 25"/>
                  <a:gd name="T45" fmla="*/ 19683 h 6"/>
                  <a:gd name="T46" fmla="*/ 147230 w 25"/>
                  <a:gd name="T47" fmla="*/ 19683 h 6"/>
                  <a:gd name="T48" fmla="*/ 141316 w 25"/>
                  <a:gd name="T49" fmla="*/ 32805 h 6"/>
                  <a:gd name="T50" fmla="*/ 135192 w 25"/>
                  <a:gd name="T51" fmla="*/ 39366 h 6"/>
                  <a:gd name="T52" fmla="*/ 111545 w 25"/>
                  <a:gd name="T53" fmla="*/ 39366 h 6"/>
                  <a:gd name="T54" fmla="*/ 75471 w 25"/>
                  <a:gd name="T55" fmla="*/ 39366 h 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5"/>
                  <a:gd name="T85" fmla="*/ 0 h 6"/>
                  <a:gd name="T86" fmla="*/ 25 w 25"/>
                  <a:gd name="T87" fmla="*/ 6 h 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5" h="6">
                    <a:moveTo>
                      <a:pt x="13" y="6"/>
                    </a:moveTo>
                    <a:lnTo>
                      <a:pt x="11" y="6"/>
                    </a:lnTo>
                    <a:lnTo>
                      <a:pt x="10" y="5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8" y="3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6" y="3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22" y="4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4" y="5"/>
                    </a:lnTo>
                    <a:lnTo>
                      <a:pt x="23" y="6"/>
                    </a:lnTo>
                    <a:lnTo>
                      <a:pt x="19" y="6"/>
                    </a:lnTo>
                    <a:lnTo>
                      <a:pt x="13" y="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84" name="Line 1827"/>
              <p:cNvSpPr>
                <a:spLocks noChangeShapeType="1"/>
              </p:cNvSpPr>
              <p:nvPr/>
            </p:nvSpPr>
            <p:spPr bwMode="auto">
              <a:xfrm>
                <a:off x="2822" y="13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85" name="Line 1828"/>
              <p:cNvSpPr>
                <a:spLocks noChangeShapeType="1"/>
              </p:cNvSpPr>
              <p:nvPr/>
            </p:nvSpPr>
            <p:spPr bwMode="auto">
              <a:xfrm>
                <a:off x="2807" y="13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86" name="Freeform 1829"/>
              <p:cNvSpPr>
                <a:spLocks/>
              </p:cNvSpPr>
              <p:nvPr/>
            </p:nvSpPr>
            <p:spPr bwMode="auto">
              <a:xfrm>
                <a:off x="2306" y="11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6561 h 1"/>
                  <a:gd name="T4" fmla="*/ 0 w 1"/>
                  <a:gd name="T5" fmla="*/ 0 h 1"/>
                  <a:gd name="T6" fmla="*/ 6561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87" name="Freeform 1830"/>
              <p:cNvSpPr>
                <a:spLocks/>
              </p:cNvSpPr>
              <p:nvPr/>
            </p:nvSpPr>
            <p:spPr bwMode="auto">
              <a:xfrm>
                <a:off x="2309" y="11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88" name="Freeform 1831"/>
              <p:cNvSpPr>
                <a:spLocks/>
              </p:cNvSpPr>
              <p:nvPr/>
            </p:nvSpPr>
            <p:spPr bwMode="auto">
              <a:xfrm>
                <a:off x="2696" y="1222"/>
                <a:ext cx="41" cy="61"/>
              </a:xfrm>
              <a:custGeom>
                <a:avLst/>
                <a:gdLst>
                  <a:gd name="T0" fmla="*/ 11407 w 14"/>
                  <a:gd name="T1" fmla="*/ 21077 h 21"/>
                  <a:gd name="T2" fmla="*/ 11407 w 14"/>
                  <a:gd name="T3" fmla="*/ 21077 h 21"/>
                  <a:gd name="T4" fmla="*/ 16397 w 14"/>
                  <a:gd name="T5" fmla="*/ 10100 h 21"/>
                  <a:gd name="T6" fmla="*/ 27804 w 14"/>
                  <a:gd name="T7" fmla="*/ 0 h 21"/>
                  <a:gd name="T8" fmla="*/ 33406 w 14"/>
                  <a:gd name="T9" fmla="*/ 0 h 21"/>
                  <a:gd name="T10" fmla="*/ 33406 w 14"/>
                  <a:gd name="T11" fmla="*/ 5417 h 21"/>
                  <a:gd name="T12" fmla="*/ 42221 w 14"/>
                  <a:gd name="T13" fmla="*/ 5417 h 21"/>
                  <a:gd name="T14" fmla="*/ 48020 w 14"/>
                  <a:gd name="T15" fmla="*/ 10100 h 21"/>
                  <a:gd name="T16" fmla="*/ 59230 w 14"/>
                  <a:gd name="T17" fmla="*/ 15735 h 21"/>
                  <a:gd name="T18" fmla="*/ 65026 w 14"/>
                  <a:gd name="T19" fmla="*/ 21077 h 21"/>
                  <a:gd name="T20" fmla="*/ 59230 w 14"/>
                  <a:gd name="T21" fmla="*/ 29338 h 21"/>
                  <a:gd name="T22" fmla="*/ 59230 w 14"/>
                  <a:gd name="T23" fmla="*/ 40289 h 21"/>
                  <a:gd name="T24" fmla="*/ 59230 w 14"/>
                  <a:gd name="T25" fmla="*/ 45706 h 21"/>
                  <a:gd name="T26" fmla="*/ 65026 w 14"/>
                  <a:gd name="T27" fmla="*/ 55806 h 21"/>
                  <a:gd name="T28" fmla="*/ 75627 w 14"/>
                  <a:gd name="T29" fmla="*/ 61224 h 21"/>
                  <a:gd name="T30" fmla="*/ 75627 w 14"/>
                  <a:gd name="T31" fmla="*/ 66202 h 21"/>
                  <a:gd name="T32" fmla="*/ 75627 w 14"/>
                  <a:gd name="T33" fmla="*/ 76959 h 21"/>
                  <a:gd name="T34" fmla="*/ 70028 w 14"/>
                  <a:gd name="T35" fmla="*/ 76959 h 21"/>
                  <a:gd name="T36" fmla="*/ 65026 w 14"/>
                  <a:gd name="T37" fmla="*/ 80436 h 21"/>
                  <a:gd name="T38" fmla="*/ 59230 w 14"/>
                  <a:gd name="T39" fmla="*/ 90780 h 21"/>
                  <a:gd name="T40" fmla="*/ 53628 w 14"/>
                  <a:gd name="T41" fmla="*/ 90780 h 21"/>
                  <a:gd name="T42" fmla="*/ 42221 w 14"/>
                  <a:gd name="T43" fmla="*/ 96171 h 21"/>
                  <a:gd name="T44" fmla="*/ 42221 w 14"/>
                  <a:gd name="T45" fmla="*/ 106297 h 21"/>
                  <a:gd name="T46" fmla="*/ 33406 w 14"/>
                  <a:gd name="T47" fmla="*/ 106297 h 21"/>
                  <a:gd name="T48" fmla="*/ 33406 w 14"/>
                  <a:gd name="T49" fmla="*/ 106297 h 21"/>
                  <a:gd name="T50" fmla="*/ 27804 w 14"/>
                  <a:gd name="T51" fmla="*/ 96171 h 21"/>
                  <a:gd name="T52" fmla="*/ 22204 w 14"/>
                  <a:gd name="T53" fmla="*/ 90780 h 21"/>
                  <a:gd name="T54" fmla="*/ 11407 w 14"/>
                  <a:gd name="T55" fmla="*/ 90780 h 21"/>
                  <a:gd name="T56" fmla="*/ 0 w 14"/>
                  <a:gd name="T57" fmla="*/ 80436 h 21"/>
                  <a:gd name="T58" fmla="*/ 11407 w 14"/>
                  <a:gd name="T59" fmla="*/ 80436 h 21"/>
                  <a:gd name="T60" fmla="*/ 11407 w 14"/>
                  <a:gd name="T61" fmla="*/ 76959 h 21"/>
                  <a:gd name="T62" fmla="*/ 5599 w 14"/>
                  <a:gd name="T63" fmla="*/ 66202 h 21"/>
                  <a:gd name="T64" fmla="*/ 11407 w 14"/>
                  <a:gd name="T65" fmla="*/ 61224 h 21"/>
                  <a:gd name="T66" fmla="*/ 11407 w 14"/>
                  <a:gd name="T67" fmla="*/ 61224 h 21"/>
                  <a:gd name="T68" fmla="*/ 11407 w 14"/>
                  <a:gd name="T69" fmla="*/ 61224 h 21"/>
                  <a:gd name="T70" fmla="*/ 16397 w 14"/>
                  <a:gd name="T71" fmla="*/ 45706 h 21"/>
                  <a:gd name="T72" fmla="*/ 16397 w 14"/>
                  <a:gd name="T73" fmla="*/ 45706 h 21"/>
                  <a:gd name="T74" fmla="*/ 16397 w 14"/>
                  <a:gd name="T75" fmla="*/ 34755 h 21"/>
                  <a:gd name="T76" fmla="*/ 16397 w 14"/>
                  <a:gd name="T77" fmla="*/ 29338 h 21"/>
                  <a:gd name="T78" fmla="*/ 11407 w 14"/>
                  <a:gd name="T79" fmla="*/ 29338 h 21"/>
                  <a:gd name="T80" fmla="*/ 11407 w 14"/>
                  <a:gd name="T81" fmla="*/ 21077 h 21"/>
                  <a:gd name="T82" fmla="*/ 11407 w 14"/>
                  <a:gd name="T83" fmla="*/ 21077 h 2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"/>
                  <a:gd name="T127" fmla="*/ 0 h 21"/>
                  <a:gd name="T128" fmla="*/ 14 w 14"/>
                  <a:gd name="T129" fmla="*/ 21 h 2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" h="21">
                    <a:moveTo>
                      <a:pt x="2" y="4"/>
                    </a:moveTo>
                    <a:lnTo>
                      <a:pt x="2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2" y="4"/>
                    </a:lnTo>
                    <a:lnTo>
                      <a:pt x="11" y="6"/>
                    </a:lnTo>
                    <a:lnTo>
                      <a:pt x="11" y="8"/>
                    </a:lnTo>
                    <a:lnTo>
                      <a:pt x="11" y="9"/>
                    </a:lnTo>
                    <a:lnTo>
                      <a:pt x="12" y="11"/>
                    </a:lnTo>
                    <a:lnTo>
                      <a:pt x="14" y="12"/>
                    </a:lnTo>
                    <a:lnTo>
                      <a:pt x="14" y="13"/>
                    </a:lnTo>
                    <a:lnTo>
                      <a:pt x="14" y="15"/>
                    </a:lnTo>
                    <a:lnTo>
                      <a:pt x="13" y="15"/>
                    </a:lnTo>
                    <a:lnTo>
                      <a:pt x="12" y="16"/>
                    </a:lnTo>
                    <a:lnTo>
                      <a:pt x="11" y="18"/>
                    </a:lnTo>
                    <a:lnTo>
                      <a:pt x="10" y="18"/>
                    </a:lnTo>
                    <a:lnTo>
                      <a:pt x="8" y="19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5" y="19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1" y="13"/>
                    </a:lnTo>
                    <a:lnTo>
                      <a:pt x="2" y="12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89" name="Freeform 1832"/>
              <p:cNvSpPr>
                <a:spLocks/>
              </p:cNvSpPr>
              <p:nvPr/>
            </p:nvSpPr>
            <p:spPr bwMode="auto">
              <a:xfrm>
                <a:off x="2250" y="10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2034"/>
            <p:cNvGrpSpPr>
              <a:grpSpLocks/>
            </p:cNvGrpSpPr>
            <p:nvPr/>
          </p:nvGrpSpPr>
          <p:grpSpPr bwMode="auto">
            <a:xfrm>
              <a:off x="2212" y="864"/>
              <a:ext cx="651" cy="519"/>
              <a:chOff x="2212" y="864"/>
              <a:chExt cx="651" cy="519"/>
            </a:xfrm>
          </p:grpSpPr>
          <p:sp>
            <p:nvSpPr>
              <p:cNvPr id="54790" name="Rectangle 1834"/>
              <p:cNvSpPr>
                <a:spLocks noChangeArrowheads="1"/>
              </p:cNvSpPr>
              <p:nvPr/>
            </p:nvSpPr>
            <p:spPr bwMode="auto">
              <a:xfrm>
                <a:off x="2244" y="105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91" name="Line 1835"/>
              <p:cNvSpPr>
                <a:spLocks noChangeShapeType="1"/>
              </p:cNvSpPr>
              <p:nvPr/>
            </p:nvSpPr>
            <p:spPr bwMode="auto">
              <a:xfrm>
                <a:off x="2241" y="10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92" name="Line 1836"/>
              <p:cNvSpPr>
                <a:spLocks noChangeShapeType="1"/>
              </p:cNvSpPr>
              <p:nvPr/>
            </p:nvSpPr>
            <p:spPr bwMode="auto">
              <a:xfrm>
                <a:off x="2215" y="10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93" name="Line 1837"/>
              <p:cNvSpPr>
                <a:spLocks noChangeShapeType="1"/>
              </p:cNvSpPr>
              <p:nvPr/>
            </p:nvSpPr>
            <p:spPr bwMode="auto">
              <a:xfrm>
                <a:off x="2218" y="10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94" name="Freeform 1838"/>
              <p:cNvSpPr>
                <a:spLocks/>
              </p:cNvSpPr>
              <p:nvPr/>
            </p:nvSpPr>
            <p:spPr bwMode="auto">
              <a:xfrm>
                <a:off x="2212" y="108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95" name="Freeform 1839"/>
              <p:cNvSpPr>
                <a:spLocks/>
              </p:cNvSpPr>
              <p:nvPr/>
            </p:nvSpPr>
            <p:spPr bwMode="auto">
              <a:xfrm>
                <a:off x="2241" y="10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96" name="Line 1840"/>
              <p:cNvSpPr>
                <a:spLocks noChangeShapeType="1"/>
              </p:cNvSpPr>
              <p:nvPr/>
            </p:nvSpPr>
            <p:spPr bwMode="auto">
              <a:xfrm>
                <a:off x="2238" y="10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97" name="Line 1841"/>
              <p:cNvSpPr>
                <a:spLocks noChangeShapeType="1"/>
              </p:cNvSpPr>
              <p:nvPr/>
            </p:nvSpPr>
            <p:spPr bwMode="auto">
              <a:xfrm>
                <a:off x="2218" y="10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98" name="Freeform 1842"/>
              <p:cNvSpPr>
                <a:spLocks/>
              </p:cNvSpPr>
              <p:nvPr/>
            </p:nvSpPr>
            <p:spPr bwMode="auto">
              <a:xfrm>
                <a:off x="2215" y="1081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99" name="Line 1843"/>
              <p:cNvSpPr>
                <a:spLocks noChangeShapeType="1"/>
              </p:cNvSpPr>
              <p:nvPr/>
            </p:nvSpPr>
            <p:spPr bwMode="auto">
              <a:xfrm>
                <a:off x="2212" y="10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00" name="Freeform 1844"/>
              <p:cNvSpPr>
                <a:spLocks/>
              </p:cNvSpPr>
              <p:nvPr/>
            </p:nvSpPr>
            <p:spPr bwMode="auto">
              <a:xfrm>
                <a:off x="2215" y="10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01" name="Freeform 1845"/>
              <p:cNvSpPr>
                <a:spLocks/>
              </p:cNvSpPr>
              <p:nvPr/>
            </p:nvSpPr>
            <p:spPr bwMode="auto">
              <a:xfrm>
                <a:off x="2212" y="10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02" name="Line 1846"/>
              <p:cNvSpPr>
                <a:spLocks noChangeShapeType="1"/>
              </p:cNvSpPr>
              <p:nvPr/>
            </p:nvSpPr>
            <p:spPr bwMode="auto">
              <a:xfrm>
                <a:off x="2277" y="10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03" name="Freeform 1847"/>
              <p:cNvSpPr>
                <a:spLocks/>
              </p:cNvSpPr>
              <p:nvPr/>
            </p:nvSpPr>
            <p:spPr bwMode="auto">
              <a:xfrm>
                <a:off x="2253" y="10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04" name="Line 1848"/>
              <p:cNvSpPr>
                <a:spLocks noChangeShapeType="1"/>
              </p:cNvSpPr>
              <p:nvPr/>
            </p:nvSpPr>
            <p:spPr bwMode="auto">
              <a:xfrm>
                <a:off x="2256" y="10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05" name="Line 1849"/>
              <p:cNvSpPr>
                <a:spLocks noChangeShapeType="1"/>
              </p:cNvSpPr>
              <p:nvPr/>
            </p:nvSpPr>
            <p:spPr bwMode="auto">
              <a:xfrm>
                <a:off x="2253" y="10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06" name="Line 1850"/>
              <p:cNvSpPr>
                <a:spLocks noChangeShapeType="1"/>
              </p:cNvSpPr>
              <p:nvPr/>
            </p:nvSpPr>
            <p:spPr bwMode="auto">
              <a:xfrm>
                <a:off x="2300" y="10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07" name="Line 1851"/>
              <p:cNvSpPr>
                <a:spLocks noChangeShapeType="1"/>
              </p:cNvSpPr>
              <p:nvPr/>
            </p:nvSpPr>
            <p:spPr bwMode="auto">
              <a:xfrm>
                <a:off x="2300" y="10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08" name="Freeform 1852"/>
              <p:cNvSpPr>
                <a:spLocks/>
              </p:cNvSpPr>
              <p:nvPr/>
            </p:nvSpPr>
            <p:spPr bwMode="auto">
              <a:xfrm>
                <a:off x="2244" y="10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09" name="Freeform 1853"/>
              <p:cNvSpPr>
                <a:spLocks/>
              </p:cNvSpPr>
              <p:nvPr/>
            </p:nvSpPr>
            <p:spPr bwMode="auto">
              <a:xfrm>
                <a:off x="2253" y="10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10" name="Freeform 1854"/>
              <p:cNvSpPr>
                <a:spLocks/>
              </p:cNvSpPr>
              <p:nvPr/>
            </p:nvSpPr>
            <p:spPr bwMode="auto">
              <a:xfrm>
                <a:off x="2241" y="1063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6561 w 1"/>
                  <a:gd name="T4" fmla="*/ 6561 w 1"/>
                  <a:gd name="T5" fmla="*/ 6561 w 1"/>
                  <a:gd name="T6" fmla="*/ 6561 w 1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w 1"/>
                  <a:gd name="T15" fmla="*/ 1 w 1"/>
                </a:gdLst>
                <a:ahLst/>
                <a:cxnLst>
                  <a:cxn ang="T7">
                    <a:pos x="T0" y="0"/>
                  </a:cxn>
                  <a:cxn ang="T8">
                    <a:pos x="T1" y="0"/>
                  </a:cxn>
                  <a:cxn ang="T9">
                    <a:pos x="T2" y="0"/>
                  </a:cxn>
                  <a:cxn ang="T10">
                    <a:pos x="T3" y="0"/>
                  </a:cxn>
                  <a:cxn ang="T11">
                    <a:pos x="T4" y="0"/>
                  </a:cxn>
                  <a:cxn ang="T12">
                    <a:pos x="T5" y="0"/>
                  </a:cxn>
                  <a:cxn ang="T13">
                    <a:pos x="T6" y="0"/>
                  </a:cxn>
                </a:cxnLst>
                <a:rect l="T14" t="0" r="T15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11" name="Line 1855"/>
              <p:cNvSpPr>
                <a:spLocks noChangeShapeType="1"/>
              </p:cNvSpPr>
              <p:nvPr/>
            </p:nvSpPr>
            <p:spPr bwMode="auto">
              <a:xfrm>
                <a:off x="2241" y="10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12" name="Line 1856"/>
              <p:cNvSpPr>
                <a:spLocks noChangeShapeType="1"/>
              </p:cNvSpPr>
              <p:nvPr/>
            </p:nvSpPr>
            <p:spPr bwMode="auto">
              <a:xfrm>
                <a:off x="2274" y="10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13" name="Freeform 1857"/>
              <p:cNvSpPr>
                <a:spLocks/>
              </p:cNvSpPr>
              <p:nvPr/>
            </p:nvSpPr>
            <p:spPr bwMode="auto">
              <a:xfrm>
                <a:off x="2244" y="108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14" name="Line 1858"/>
              <p:cNvSpPr>
                <a:spLocks noChangeShapeType="1"/>
              </p:cNvSpPr>
              <p:nvPr/>
            </p:nvSpPr>
            <p:spPr bwMode="auto">
              <a:xfrm>
                <a:off x="2277" y="10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15" name="Line 1859"/>
              <p:cNvSpPr>
                <a:spLocks noChangeShapeType="1"/>
              </p:cNvSpPr>
              <p:nvPr/>
            </p:nvSpPr>
            <p:spPr bwMode="auto">
              <a:xfrm>
                <a:off x="2265" y="10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16" name="Freeform 1860"/>
              <p:cNvSpPr>
                <a:spLocks/>
              </p:cNvSpPr>
              <p:nvPr/>
            </p:nvSpPr>
            <p:spPr bwMode="auto">
              <a:xfrm>
                <a:off x="2253" y="10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17" name="Freeform 1861"/>
              <p:cNvSpPr>
                <a:spLocks/>
              </p:cNvSpPr>
              <p:nvPr/>
            </p:nvSpPr>
            <p:spPr bwMode="auto">
              <a:xfrm>
                <a:off x="2253" y="10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18" name="Line 1862"/>
              <p:cNvSpPr>
                <a:spLocks noChangeShapeType="1"/>
              </p:cNvSpPr>
              <p:nvPr/>
            </p:nvSpPr>
            <p:spPr bwMode="auto">
              <a:xfrm>
                <a:off x="2256" y="10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19" name="Line 1863"/>
              <p:cNvSpPr>
                <a:spLocks noChangeShapeType="1"/>
              </p:cNvSpPr>
              <p:nvPr/>
            </p:nvSpPr>
            <p:spPr bwMode="auto">
              <a:xfrm>
                <a:off x="2244" y="10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20" name="Freeform 1864"/>
              <p:cNvSpPr>
                <a:spLocks/>
              </p:cNvSpPr>
              <p:nvPr/>
            </p:nvSpPr>
            <p:spPr bwMode="auto">
              <a:xfrm>
                <a:off x="2247" y="10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21" name="Freeform 1865"/>
              <p:cNvSpPr>
                <a:spLocks/>
              </p:cNvSpPr>
              <p:nvPr/>
            </p:nvSpPr>
            <p:spPr bwMode="auto">
              <a:xfrm>
                <a:off x="2244" y="10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22" name="Rectangle 1866"/>
              <p:cNvSpPr>
                <a:spLocks noChangeArrowheads="1"/>
              </p:cNvSpPr>
              <p:nvPr/>
            </p:nvSpPr>
            <p:spPr bwMode="auto">
              <a:xfrm>
                <a:off x="2247" y="1066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23" name="Freeform 1867"/>
              <p:cNvSpPr>
                <a:spLocks/>
              </p:cNvSpPr>
              <p:nvPr/>
            </p:nvSpPr>
            <p:spPr bwMode="auto">
              <a:xfrm>
                <a:off x="2244" y="106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24" name="Freeform 1868"/>
              <p:cNvSpPr>
                <a:spLocks/>
              </p:cNvSpPr>
              <p:nvPr/>
            </p:nvSpPr>
            <p:spPr bwMode="auto">
              <a:xfrm>
                <a:off x="2244" y="106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25" name="Line 1869"/>
              <p:cNvSpPr>
                <a:spLocks noChangeShapeType="1"/>
              </p:cNvSpPr>
              <p:nvPr/>
            </p:nvSpPr>
            <p:spPr bwMode="auto">
              <a:xfrm>
                <a:off x="2238" y="106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26" name="Line 1870"/>
              <p:cNvSpPr>
                <a:spLocks noChangeShapeType="1"/>
              </p:cNvSpPr>
              <p:nvPr/>
            </p:nvSpPr>
            <p:spPr bwMode="auto">
              <a:xfrm>
                <a:off x="2238" y="10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27" name="Line 1871"/>
              <p:cNvSpPr>
                <a:spLocks noChangeShapeType="1"/>
              </p:cNvSpPr>
              <p:nvPr/>
            </p:nvSpPr>
            <p:spPr bwMode="auto">
              <a:xfrm>
                <a:off x="2227" y="10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28" name="Line 1872"/>
              <p:cNvSpPr>
                <a:spLocks noChangeShapeType="1"/>
              </p:cNvSpPr>
              <p:nvPr/>
            </p:nvSpPr>
            <p:spPr bwMode="auto">
              <a:xfrm>
                <a:off x="2221" y="10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29" name="Freeform 1873"/>
              <p:cNvSpPr>
                <a:spLocks/>
              </p:cNvSpPr>
              <p:nvPr/>
            </p:nvSpPr>
            <p:spPr bwMode="auto">
              <a:xfrm>
                <a:off x="2224" y="10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30" name="Freeform 1874"/>
              <p:cNvSpPr>
                <a:spLocks/>
              </p:cNvSpPr>
              <p:nvPr/>
            </p:nvSpPr>
            <p:spPr bwMode="auto">
              <a:xfrm>
                <a:off x="2218" y="10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31" name="Line 1875"/>
              <p:cNvSpPr>
                <a:spLocks noChangeShapeType="1"/>
              </p:cNvSpPr>
              <p:nvPr/>
            </p:nvSpPr>
            <p:spPr bwMode="auto">
              <a:xfrm>
                <a:off x="2224" y="10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32" name="Freeform 1876"/>
              <p:cNvSpPr>
                <a:spLocks/>
              </p:cNvSpPr>
              <p:nvPr/>
            </p:nvSpPr>
            <p:spPr bwMode="auto">
              <a:xfrm>
                <a:off x="2221" y="10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33" name="Line 1877"/>
              <p:cNvSpPr>
                <a:spLocks noChangeShapeType="1"/>
              </p:cNvSpPr>
              <p:nvPr/>
            </p:nvSpPr>
            <p:spPr bwMode="auto">
              <a:xfrm>
                <a:off x="2224" y="10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34" name="Line 1878"/>
              <p:cNvSpPr>
                <a:spLocks noChangeShapeType="1"/>
              </p:cNvSpPr>
              <p:nvPr/>
            </p:nvSpPr>
            <p:spPr bwMode="auto">
              <a:xfrm>
                <a:off x="2221" y="10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35" name="Line 1879"/>
              <p:cNvSpPr>
                <a:spLocks noChangeShapeType="1"/>
              </p:cNvSpPr>
              <p:nvPr/>
            </p:nvSpPr>
            <p:spPr bwMode="auto">
              <a:xfrm>
                <a:off x="2221" y="10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36" name="Line 1880"/>
              <p:cNvSpPr>
                <a:spLocks noChangeShapeType="1"/>
              </p:cNvSpPr>
              <p:nvPr/>
            </p:nvSpPr>
            <p:spPr bwMode="auto">
              <a:xfrm>
                <a:off x="2224" y="10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37" name="Freeform 1881"/>
              <p:cNvSpPr>
                <a:spLocks/>
              </p:cNvSpPr>
              <p:nvPr/>
            </p:nvSpPr>
            <p:spPr bwMode="auto">
              <a:xfrm>
                <a:off x="2221" y="10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38" name="Line 1882"/>
              <p:cNvSpPr>
                <a:spLocks noChangeShapeType="1"/>
              </p:cNvSpPr>
              <p:nvPr/>
            </p:nvSpPr>
            <p:spPr bwMode="auto">
              <a:xfrm>
                <a:off x="2312" y="10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39" name="Freeform 1883"/>
              <p:cNvSpPr>
                <a:spLocks/>
              </p:cNvSpPr>
              <p:nvPr/>
            </p:nvSpPr>
            <p:spPr bwMode="auto">
              <a:xfrm>
                <a:off x="2294" y="102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40" name="Line 1884"/>
              <p:cNvSpPr>
                <a:spLocks noChangeShapeType="1"/>
              </p:cNvSpPr>
              <p:nvPr/>
            </p:nvSpPr>
            <p:spPr bwMode="auto">
              <a:xfrm>
                <a:off x="2294" y="10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41" name="Line 1885"/>
              <p:cNvSpPr>
                <a:spLocks noChangeShapeType="1"/>
              </p:cNvSpPr>
              <p:nvPr/>
            </p:nvSpPr>
            <p:spPr bwMode="auto">
              <a:xfrm>
                <a:off x="2291" y="10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42" name="Freeform 1886"/>
              <p:cNvSpPr>
                <a:spLocks/>
              </p:cNvSpPr>
              <p:nvPr/>
            </p:nvSpPr>
            <p:spPr bwMode="auto">
              <a:xfrm>
                <a:off x="2212" y="1025"/>
                <a:ext cx="100" cy="65"/>
              </a:xfrm>
              <a:custGeom>
                <a:avLst/>
                <a:gdLst>
                  <a:gd name="T0" fmla="*/ 184465 w 34"/>
                  <a:gd name="T1" fmla="*/ 6083 h 22"/>
                  <a:gd name="T2" fmla="*/ 178712 w 34"/>
                  <a:gd name="T3" fmla="*/ 11969 h 22"/>
                  <a:gd name="T4" fmla="*/ 145026 w 34"/>
                  <a:gd name="T5" fmla="*/ 29271 h 22"/>
                  <a:gd name="T6" fmla="*/ 150112 w 34"/>
                  <a:gd name="T7" fmla="*/ 35363 h 22"/>
                  <a:gd name="T8" fmla="*/ 167691 w 34"/>
                  <a:gd name="T9" fmla="*/ 35363 h 22"/>
                  <a:gd name="T10" fmla="*/ 173468 w 34"/>
                  <a:gd name="T11" fmla="*/ 47252 h 22"/>
                  <a:gd name="T12" fmla="*/ 161791 w 34"/>
                  <a:gd name="T13" fmla="*/ 59221 h 22"/>
                  <a:gd name="T14" fmla="*/ 129376 w 34"/>
                  <a:gd name="T15" fmla="*/ 86482 h 22"/>
                  <a:gd name="T16" fmla="*/ 117776 w 34"/>
                  <a:gd name="T17" fmla="*/ 92513 h 22"/>
                  <a:gd name="T18" fmla="*/ 112682 w 34"/>
                  <a:gd name="T19" fmla="*/ 92513 h 22"/>
                  <a:gd name="T20" fmla="*/ 89350 w 34"/>
                  <a:gd name="T21" fmla="*/ 98372 h 22"/>
                  <a:gd name="T22" fmla="*/ 78338 w 34"/>
                  <a:gd name="T23" fmla="*/ 104482 h 22"/>
                  <a:gd name="T24" fmla="*/ 60762 w 34"/>
                  <a:gd name="T25" fmla="*/ 109868 h 22"/>
                  <a:gd name="T26" fmla="*/ 60762 w 34"/>
                  <a:gd name="T27" fmla="*/ 109868 h 22"/>
                  <a:gd name="T28" fmla="*/ 49309 w 34"/>
                  <a:gd name="T29" fmla="*/ 115750 h 22"/>
                  <a:gd name="T30" fmla="*/ 40044 w 34"/>
                  <a:gd name="T31" fmla="*/ 115750 h 22"/>
                  <a:gd name="T32" fmla="*/ 28365 w 34"/>
                  <a:gd name="T33" fmla="*/ 121757 h 22"/>
                  <a:gd name="T34" fmla="*/ 22674 w 34"/>
                  <a:gd name="T35" fmla="*/ 121757 h 22"/>
                  <a:gd name="T36" fmla="*/ 11679 w 34"/>
                  <a:gd name="T37" fmla="*/ 127639 h 22"/>
                  <a:gd name="T38" fmla="*/ 16765 w 34"/>
                  <a:gd name="T39" fmla="*/ 115750 h 22"/>
                  <a:gd name="T40" fmla="*/ 11679 w 34"/>
                  <a:gd name="T41" fmla="*/ 121757 h 22"/>
                  <a:gd name="T42" fmla="*/ 11679 w 34"/>
                  <a:gd name="T43" fmla="*/ 115750 h 22"/>
                  <a:gd name="T44" fmla="*/ 16765 w 34"/>
                  <a:gd name="T45" fmla="*/ 115750 h 22"/>
                  <a:gd name="T46" fmla="*/ 0 w 34"/>
                  <a:gd name="T47" fmla="*/ 115750 h 22"/>
                  <a:gd name="T48" fmla="*/ 11679 w 34"/>
                  <a:gd name="T49" fmla="*/ 109868 h 22"/>
                  <a:gd name="T50" fmla="*/ 28365 w 34"/>
                  <a:gd name="T51" fmla="*/ 104482 h 22"/>
                  <a:gd name="T52" fmla="*/ 11679 w 34"/>
                  <a:gd name="T53" fmla="*/ 104482 h 22"/>
                  <a:gd name="T54" fmla="*/ 28365 w 34"/>
                  <a:gd name="T55" fmla="*/ 98372 h 22"/>
                  <a:gd name="T56" fmla="*/ 46029 w 34"/>
                  <a:gd name="T57" fmla="*/ 92513 h 22"/>
                  <a:gd name="T58" fmla="*/ 60762 w 34"/>
                  <a:gd name="T59" fmla="*/ 86482 h 22"/>
                  <a:gd name="T60" fmla="*/ 66688 w 34"/>
                  <a:gd name="T61" fmla="*/ 80387 h 22"/>
                  <a:gd name="T62" fmla="*/ 49309 w 34"/>
                  <a:gd name="T63" fmla="*/ 86482 h 22"/>
                  <a:gd name="T64" fmla="*/ 46029 w 34"/>
                  <a:gd name="T65" fmla="*/ 86482 h 22"/>
                  <a:gd name="T66" fmla="*/ 60762 w 34"/>
                  <a:gd name="T67" fmla="*/ 74540 h 22"/>
                  <a:gd name="T68" fmla="*/ 78338 w 34"/>
                  <a:gd name="T69" fmla="*/ 68421 h 22"/>
                  <a:gd name="T70" fmla="*/ 66688 w 34"/>
                  <a:gd name="T71" fmla="*/ 68421 h 22"/>
                  <a:gd name="T72" fmla="*/ 66688 w 34"/>
                  <a:gd name="T73" fmla="*/ 65304 h 22"/>
                  <a:gd name="T74" fmla="*/ 60762 w 34"/>
                  <a:gd name="T75" fmla="*/ 65304 h 22"/>
                  <a:gd name="T76" fmla="*/ 55009 w 34"/>
                  <a:gd name="T77" fmla="*/ 65304 h 22"/>
                  <a:gd name="T78" fmla="*/ 55009 w 34"/>
                  <a:gd name="T79" fmla="*/ 65304 h 22"/>
                  <a:gd name="T80" fmla="*/ 60762 w 34"/>
                  <a:gd name="T81" fmla="*/ 59221 h 22"/>
                  <a:gd name="T82" fmla="*/ 78338 w 34"/>
                  <a:gd name="T83" fmla="*/ 53099 h 22"/>
                  <a:gd name="T84" fmla="*/ 83426 w 34"/>
                  <a:gd name="T85" fmla="*/ 47252 h 22"/>
                  <a:gd name="T86" fmla="*/ 78338 w 34"/>
                  <a:gd name="T87" fmla="*/ 47252 h 22"/>
                  <a:gd name="T88" fmla="*/ 83426 w 34"/>
                  <a:gd name="T89" fmla="*/ 47252 h 22"/>
                  <a:gd name="T90" fmla="*/ 78338 w 34"/>
                  <a:gd name="T91" fmla="*/ 41210 h 22"/>
                  <a:gd name="T92" fmla="*/ 83426 w 34"/>
                  <a:gd name="T93" fmla="*/ 41210 h 22"/>
                  <a:gd name="T94" fmla="*/ 101029 w 34"/>
                  <a:gd name="T95" fmla="*/ 41210 h 22"/>
                  <a:gd name="T96" fmla="*/ 117776 w 34"/>
                  <a:gd name="T97" fmla="*/ 35363 h 22"/>
                  <a:gd name="T98" fmla="*/ 117776 w 34"/>
                  <a:gd name="T99" fmla="*/ 35363 h 22"/>
                  <a:gd name="T100" fmla="*/ 145026 w 34"/>
                  <a:gd name="T101" fmla="*/ 23158 h 22"/>
                  <a:gd name="T102" fmla="*/ 135379 w 34"/>
                  <a:gd name="T103" fmla="*/ 23158 h 22"/>
                  <a:gd name="T104" fmla="*/ 135379 w 34"/>
                  <a:gd name="T105" fmla="*/ 23158 h 22"/>
                  <a:gd name="T106" fmla="*/ 145026 w 34"/>
                  <a:gd name="T107" fmla="*/ 17972 h 22"/>
                  <a:gd name="T108" fmla="*/ 150112 w 34"/>
                  <a:gd name="T109" fmla="*/ 11969 h 22"/>
                  <a:gd name="T110" fmla="*/ 161791 w 34"/>
                  <a:gd name="T111" fmla="*/ 11969 h 22"/>
                  <a:gd name="T112" fmla="*/ 167691 w 34"/>
                  <a:gd name="T113" fmla="*/ 6083 h 22"/>
                  <a:gd name="T114" fmla="*/ 173468 w 34"/>
                  <a:gd name="T115" fmla="*/ 6083 h 22"/>
                  <a:gd name="T116" fmla="*/ 173468 w 34"/>
                  <a:gd name="T117" fmla="*/ 11969 h 2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"/>
                  <a:gd name="T178" fmla="*/ 0 h 22"/>
                  <a:gd name="T179" fmla="*/ 34 w 34"/>
                  <a:gd name="T180" fmla="*/ 22 h 2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" h="22">
                    <a:moveTo>
                      <a:pt x="31" y="2"/>
                    </a:move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3" y="0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2" y="2"/>
                    </a:lnTo>
                    <a:lnTo>
                      <a:pt x="30" y="3"/>
                    </a:lnTo>
                    <a:lnTo>
                      <a:pt x="28" y="4"/>
                    </a:lnTo>
                    <a:lnTo>
                      <a:pt x="27" y="4"/>
                    </a:lnTo>
                    <a:lnTo>
                      <a:pt x="26" y="5"/>
                    </a:lnTo>
                    <a:lnTo>
                      <a:pt x="24" y="5"/>
                    </a:lnTo>
                    <a:lnTo>
                      <a:pt x="25" y="6"/>
                    </a:lnTo>
                    <a:lnTo>
                      <a:pt x="26" y="7"/>
                    </a:lnTo>
                    <a:lnTo>
                      <a:pt x="27" y="6"/>
                    </a:lnTo>
                    <a:lnTo>
                      <a:pt x="28" y="6"/>
                    </a:lnTo>
                    <a:lnTo>
                      <a:pt x="29" y="5"/>
                    </a:lnTo>
                    <a:lnTo>
                      <a:pt x="30" y="5"/>
                    </a:lnTo>
                    <a:lnTo>
                      <a:pt x="30" y="6"/>
                    </a:lnTo>
                    <a:lnTo>
                      <a:pt x="32" y="6"/>
                    </a:lnTo>
                    <a:lnTo>
                      <a:pt x="32" y="7"/>
                    </a:lnTo>
                    <a:lnTo>
                      <a:pt x="31" y="7"/>
                    </a:lnTo>
                    <a:lnTo>
                      <a:pt x="31" y="8"/>
                    </a:lnTo>
                    <a:lnTo>
                      <a:pt x="30" y="9"/>
                    </a:lnTo>
                    <a:lnTo>
                      <a:pt x="30" y="10"/>
                    </a:lnTo>
                    <a:lnTo>
                      <a:pt x="29" y="10"/>
                    </a:lnTo>
                    <a:lnTo>
                      <a:pt x="29" y="11"/>
                    </a:lnTo>
                    <a:lnTo>
                      <a:pt x="27" y="12"/>
                    </a:lnTo>
                    <a:lnTo>
                      <a:pt x="26" y="14"/>
                    </a:lnTo>
                    <a:lnTo>
                      <a:pt x="23" y="15"/>
                    </a:lnTo>
                    <a:lnTo>
                      <a:pt x="23" y="16"/>
                    </a:lnTo>
                    <a:lnTo>
                      <a:pt x="21" y="16"/>
                    </a:lnTo>
                    <a:lnTo>
                      <a:pt x="20" y="16"/>
                    </a:lnTo>
                    <a:lnTo>
                      <a:pt x="19" y="17"/>
                    </a:lnTo>
                    <a:lnTo>
                      <a:pt x="18" y="17"/>
                    </a:lnTo>
                    <a:lnTo>
                      <a:pt x="17" y="17"/>
                    </a:lnTo>
                    <a:lnTo>
                      <a:pt x="16" y="17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2" y="19"/>
                    </a:lnTo>
                    <a:lnTo>
                      <a:pt x="11" y="19"/>
                    </a:lnTo>
                    <a:lnTo>
                      <a:pt x="12" y="19"/>
                    </a:lnTo>
                    <a:lnTo>
                      <a:pt x="11" y="19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6" y="20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4" y="21"/>
                    </a:lnTo>
                    <a:lnTo>
                      <a:pt x="3" y="21"/>
                    </a:lnTo>
                    <a:lnTo>
                      <a:pt x="2" y="22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3" y="20"/>
                    </a:lnTo>
                    <a:lnTo>
                      <a:pt x="5" y="20"/>
                    </a:lnTo>
                    <a:lnTo>
                      <a:pt x="4" y="20"/>
                    </a:lnTo>
                    <a:lnTo>
                      <a:pt x="3" y="20"/>
                    </a:lnTo>
                    <a:lnTo>
                      <a:pt x="2" y="21"/>
                    </a:lnTo>
                    <a:lnTo>
                      <a:pt x="1" y="21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5" y="19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2" y="19"/>
                    </a:lnTo>
                    <a:lnTo>
                      <a:pt x="2" y="18"/>
                    </a:lnTo>
                    <a:lnTo>
                      <a:pt x="3" y="18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1" y="15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5" y="11"/>
                    </a:lnTo>
                    <a:lnTo>
                      <a:pt x="14" y="11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7" y="7"/>
                    </a:lnTo>
                    <a:lnTo>
                      <a:pt x="18" y="7"/>
                    </a:lnTo>
                    <a:lnTo>
                      <a:pt x="20" y="7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1" y="6"/>
                    </a:lnTo>
                    <a:lnTo>
                      <a:pt x="22" y="6"/>
                    </a:lnTo>
                    <a:lnTo>
                      <a:pt x="21" y="6"/>
                    </a:lnTo>
                    <a:lnTo>
                      <a:pt x="23" y="5"/>
                    </a:lnTo>
                    <a:lnTo>
                      <a:pt x="24" y="5"/>
                    </a:lnTo>
                    <a:lnTo>
                      <a:pt x="26" y="4"/>
                    </a:lnTo>
                    <a:lnTo>
                      <a:pt x="25" y="4"/>
                    </a:lnTo>
                    <a:lnTo>
                      <a:pt x="24" y="5"/>
                    </a:lnTo>
                    <a:lnTo>
                      <a:pt x="24" y="4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5" y="3"/>
                    </a:lnTo>
                    <a:lnTo>
                      <a:pt x="26" y="3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2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2"/>
                    </a:lnTo>
                    <a:lnTo>
                      <a:pt x="30" y="2"/>
                    </a:lnTo>
                    <a:lnTo>
                      <a:pt x="31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43" name="Freeform 1887"/>
              <p:cNvSpPr>
                <a:spLocks/>
              </p:cNvSpPr>
              <p:nvPr/>
            </p:nvSpPr>
            <p:spPr bwMode="auto">
              <a:xfrm>
                <a:off x="2285" y="1031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6561 w 1"/>
                  <a:gd name="T3" fmla="*/ 0 h 1"/>
                  <a:gd name="T4" fmla="*/ 6561 w 1"/>
                  <a:gd name="T5" fmla="*/ 0 h 1"/>
                  <a:gd name="T6" fmla="*/ 6561 w 1"/>
                  <a:gd name="T7" fmla="*/ 0 h 1"/>
                  <a:gd name="T8" fmla="*/ 0 w 1"/>
                  <a:gd name="T9" fmla="*/ 6561 h 1"/>
                  <a:gd name="T10" fmla="*/ 6561 w 1"/>
                  <a:gd name="T11" fmla="*/ 0 h 1"/>
                  <a:gd name="T12" fmla="*/ 6561 w 1"/>
                  <a:gd name="T13" fmla="*/ 0 h 1"/>
                  <a:gd name="T14" fmla="*/ 6561 w 1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1"/>
                  <a:gd name="T26" fmla="*/ 1 w 1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44" name="Line 1888"/>
              <p:cNvSpPr>
                <a:spLocks noChangeShapeType="1"/>
              </p:cNvSpPr>
              <p:nvPr/>
            </p:nvSpPr>
            <p:spPr bwMode="auto">
              <a:xfrm>
                <a:off x="2288" y="10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45" name="Freeform 1889"/>
              <p:cNvSpPr>
                <a:spLocks/>
              </p:cNvSpPr>
              <p:nvPr/>
            </p:nvSpPr>
            <p:spPr bwMode="auto">
              <a:xfrm>
                <a:off x="2247" y="1049"/>
                <a:ext cx="6" cy="3"/>
              </a:xfrm>
              <a:custGeom>
                <a:avLst/>
                <a:gdLst>
                  <a:gd name="T0" fmla="*/ 13122 w 2"/>
                  <a:gd name="T1" fmla="*/ 0 h 1"/>
                  <a:gd name="T2" fmla="*/ 13122 w 2"/>
                  <a:gd name="T3" fmla="*/ 0 h 1"/>
                  <a:gd name="T4" fmla="*/ 6561 w 2"/>
                  <a:gd name="T5" fmla="*/ 6561 h 1"/>
                  <a:gd name="T6" fmla="*/ 0 w 2"/>
                  <a:gd name="T7" fmla="*/ 0 h 1"/>
                  <a:gd name="T8" fmla="*/ 0 w 2"/>
                  <a:gd name="T9" fmla="*/ 0 h 1"/>
                  <a:gd name="T10" fmla="*/ 13122 w 2"/>
                  <a:gd name="T11" fmla="*/ 0 h 1"/>
                  <a:gd name="T12" fmla="*/ 13122 w 2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"/>
                  <a:gd name="T22" fmla="*/ 0 h 1"/>
                  <a:gd name="T23" fmla="*/ 2 w 2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46" name="Line 1890"/>
              <p:cNvSpPr>
                <a:spLocks noChangeShapeType="1"/>
              </p:cNvSpPr>
              <p:nvPr/>
            </p:nvSpPr>
            <p:spPr bwMode="auto">
              <a:xfrm>
                <a:off x="2250" y="10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47" name="Line 1891"/>
              <p:cNvSpPr>
                <a:spLocks noChangeShapeType="1"/>
              </p:cNvSpPr>
              <p:nvPr/>
            </p:nvSpPr>
            <p:spPr bwMode="auto">
              <a:xfrm>
                <a:off x="2247" y="10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48" name="Line 1892"/>
              <p:cNvSpPr>
                <a:spLocks noChangeShapeType="1"/>
              </p:cNvSpPr>
              <p:nvPr/>
            </p:nvSpPr>
            <p:spPr bwMode="auto">
              <a:xfrm>
                <a:off x="2247" y="10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49" name="Line 1893"/>
              <p:cNvSpPr>
                <a:spLocks noChangeShapeType="1"/>
              </p:cNvSpPr>
              <p:nvPr/>
            </p:nvSpPr>
            <p:spPr bwMode="auto">
              <a:xfrm>
                <a:off x="2244" y="10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50" name="Line 1894"/>
              <p:cNvSpPr>
                <a:spLocks noChangeShapeType="1"/>
              </p:cNvSpPr>
              <p:nvPr/>
            </p:nvSpPr>
            <p:spPr bwMode="auto">
              <a:xfrm>
                <a:off x="2241" y="10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51" name="Freeform 1895"/>
              <p:cNvSpPr>
                <a:spLocks/>
              </p:cNvSpPr>
              <p:nvPr/>
            </p:nvSpPr>
            <p:spPr bwMode="auto">
              <a:xfrm>
                <a:off x="2326" y="1037"/>
                <a:ext cx="9" cy="3"/>
              </a:xfrm>
              <a:custGeom>
                <a:avLst/>
                <a:gdLst>
                  <a:gd name="T0" fmla="*/ 19683 w 3"/>
                  <a:gd name="T1" fmla="*/ 0 h 1"/>
                  <a:gd name="T2" fmla="*/ 19683 w 3"/>
                  <a:gd name="T3" fmla="*/ 0 h 1"/>
                  <a:gd name="T4" fmla="*/ 13122 w 3"/>
                  <a:gd name="T5" fmla="*/ 6561 h 1"/>
                  <a:gd name="T6" fmla="*/ 6561 w 3"/>
                  <a:gd name="T7" fmla="*/ 6561 h 1"/>
                  <a:gd name="T8" fmla="*/ 0 w 3"/>
                  <a:gd name="T9" fmla="*/ 6561 h 1"/>
                  <a:gd name="T10" fmla="*/ 19683 w 3"/>
                  <a:gd name="T11" fmla="*/ 0 h 1"/>
                  <a:gd name="T12" fmla="*/ 19683 w 3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"/>
                  <a:gd name="T23" fmla="*/ 3 w 3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">
                    <a:moveTo>
                      <a:pt x="3" y="0"/>
                    </a:move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52" name="Line 1896"/>
              <p:cNvSpPr>
                <a:spLocks noChangeShapeType="1"/>
              </p:cNvSpPr>
              <p:nvPr/>
            </p:nvSpPr>
            <p:spPr bwMode="auto">
              <a:xfrm>
                <a:off x="2326" y="10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53" name="Freeform 1897"/>
              <p:cNvSpPr>
                <a:spLocks/>
              </p:cNvSpPr>
              <p:nvPr/>
            </p:nvSpPr>
            <p:spPr bwMode="auto">
              <a:xfrm>
                <a:off x="2432" y="1301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54" name="Line 1898"/>
              <p:cNvSpPr>
                <a:spLocks noChangeShapeType="1"/>
              </p:cNvSpPr>
              <p:nvPr/>
            </p:nvSpPr>
            <p:spPr bwMode="auto">
              <a:xfrm>
                <a:off x="2461" y="13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55" name="Freeform 1899"/>
              <p:cNvSpPr>
                <a:spLocks/>
              </p:cNvSpPr>
              <p:nvPr/>
            </p:nvSpPr>
            <p:spPr bwMode="auto">
              <a:xfrm>
                <a:off x="2432" y="1257"/>
                <a:ext cx="44" cy="50"/>
              </a:xfrm>
              <a:custGeom>
                <a:avLst/>
                <a:gdLst>
                  <a:gd name="T0" fmla="*/ 59972 w 15"/>
                  <a:gd name="T1" fmla="*/ 78338 h 17"/>
                  <a:gd name="T2" fmla="*/ 48409 w 15"/>
                  <a:gd name="T3" fmla="*/ 83426 h 17"/>
                  <a:gd name="T4" fmla="*/ 42783 w 15"/>
                  <a:gd name="T5" fmla="*/ 83426 h 17"/>
                  <a:gd name="T6" fmla="*/ 27990 w 15"/>
                  <a:gd name="T7" fmla="*/ 83426 h 17"/>
                  <a:gd name="T8" fmla="*/ 16503 w 15"/>
                  <a:gd name="T9" fmla="*/ 95103 h 17"/>
                  <a:gd name="T10" fmla="*/ 11487 w 15"/>
                  <a:gd name="T11" fmla="*/ 95103 h 17"/>
                  <a:gd name="T12" fmla="*/ 11487 w 15"/>
                  <a:gd name="T13" fmla="*/ 89350 h 17"/>
                  <a:gd name="T14" fmla="*/ 11487 w 15"/>
                  <a:gd name="T15" fmla="*/ 89350 h 17"/>
                  <a:gd name="T16" fmla="*/ 0 w 15"/>
                  <a:gd name="T17" fmla="*/ 95103 h 17"/>
                  <a:gd name="T18" fmla="*/ 5626 w 15"/>
                  <a:gd name="T19" fmla="*/ 89350 h 17"/>
                  <a:gd name="T20" fmla="*/ 5626 w 15"/>
                  <a:gd name="T21" fmla="*/ 78338 h 17"/>
                  <a:gd name="T22" fmla="*/ 11487 w 15"/>
                  <a:gd name="T23" fmla="*/ 66688 h 17"/>
                  <a:gd name="T24" fmla="*/ 16503 w 15"/>
                  <a:gd name="T25" fmla="*/ 60762 h 17"/>
                  <a:gd name="T26" fmla="*/ 16503 w 15"/>
                  <a:gd name="T27" fmla="*/ 55009 h 17"/>
                  <a:gd name="T28" fmla="*/ 11487 w 15"/>
                  <a:gd name="T29" fmla="*/ 55009 h 17"/>
                  <a:gd name="T30" fmla="*/ 16503 w 15"/>
                  <a:gd name="T31" fmla="*/ 49309 h 17"/>
                  <a:gd name="T32" fmla="*/ 22364 w 15"/>
                  <a:gd name="T33" fmla="*/ 40044 h 17"/>
                  <a:gd name="T34" fmla="*/ 16503 w 15"/>
                  <a:gd name="T35" fmla="*/ 34350 h 17"/>
                  <a:gd name="T36" fmla="*/ 16503 w 15"/>
                  <a:gd name="T37" fmla="*/ 28365 h 17"/>
                  <a:gd name="T38" fmla="*/ 11487 w 15"/>
                  <a:gd name="T39" fmla="*/ 28365 h 17"/>
                  <a:gd name="T40" fmla="*/ 11487 w 15"/>
                  <a:gd name="T41" fmla="*/ 22674 h 17"/>
                  <a:gd name="T42" fmla="*/ 16503 w 15"/>
                  <a:gd name="T43" fmla="*/ 11679 h 17"/>
                  <a:gd name="T44" fmla="*/ 27990 w 15"/>
                  <a:gd name="T45" fmla="*/ 16765 h 17"/>
                  <a:gd name="T46" fmla="*/ 42783 w 15"/>
                  <a:gd name="T47" fmla="*/ 11679 h 17"/>
                  <a:gd name="T48" fmla="*/ 48409 w 15"/>
                  <a:gd name="T49" fmla="*/ 5700 h 17"/>
                  <a:gd name="T50" fmla="*/ 59972 w 15"/>
                  <a:gd name="T51" fmla="*/ 0 h 17"/>
                  <a:gd name="T52" fmla="*/ 65601 w 15"/>
                  <a:gd name="T53" fmla="*/ 0 h 17"/>
                  <a:gd name="T54" fmla="*/ 65601 w 15"/>
                  <a:gd name="T55" fmla="*/ 0 h 17"/>
                  <a:gd name="T56" fmla="*/ 70773 w 15"/>
                  <a:gd name="T57" fmla="*/ 0 h 17"/>
                  <a:gd name="T58" fmla="*/ 76475 w 15"/>
                  <a:gd name="T59" fmla="*/ 0 h 17"/>
                  <a:gd name="T60" fmla="*/ 76475 w 15"/>
                  <a:gd name="T61" fmla="*/ 5700 h 17"/>
                  <a:gd name="T62" fmla="*/ 76475 w 15"/>
                  <a:gd name="T63" fmla="*/ 5700 h 17"/>
                  <a:gd name="T64" fmla="*/ 76475 w 15"/>
                  <a:gd name="T65" fmla="*/ 5700 h 17"/>
                  <a:gd name="T66" fmla="*/ 70773 w 15"/>
                  <a:gd name="T67" fmla="*/ 11679 h 17"/>
                  <a:gd name="T68" fmla="*/ 76475 w 15"/>
                  <a:gd name="T69" fmla="*/ 11679 h 17"/>
                  <a:gd name="T70" fmla="*/ 82104 w 15"/>
                  <a:gd name="T71" fmla="*/ 16765 h 17"/>
                  <a:gd name="T72" fmla="*/ 76475 w 15"/>
                  <a:gd name="T73" fmla="*/ 22674 h 17"/>
                  <a:gd name="T74" fmla="*/ 76475 w 15"/>
                  <a:gd name="T75" fmla="*/ 22674 h 17"/>
                  <a:gd name="T76" fmla="*/ 76475 w 15"/>
                  <a:gd name="T77" fmla="*/ 34350 h 17"/>
                  <a:gd name="T78" fmla="*/ 70773 w 15"/>
                  <a:gd name="T79" fmla="*/ 40044 h 17"/>
                  <a:gd name="T80" fmla="*/ 65601 w 15"/>
                  <a:gd name="T81" fmla="*/ 49309 h 17"/>
                  <a:gd name="T82" fmla="*/ 65601 w 15"/>
                  <a:gd name="T83" fmla="*/ 60762 h 17"/>
                  <a:gd name="T84" fmla="*/ 59972 w 15"/>
                  <a:gd name="T85" fmla="*/ 78338 h 17"/>
                  <a:gd name="T86" fmla="*/ 59972 w 15"/>
                  <a:gd name="T87" fmla="*/ 78338 h 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"/>
                  <a:gd name="T133" fmla="*/ 0 h 17"/>
                  <a:gd name="T134" fmla="*/ 15 w 15"/>
                  <a:gd name="T135" fmla="*/ 17 h 1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" h="17">
                    <a:moveTo>
                      <a:pt x="11" y="14"/>
                    </a:moveTo>
                    <a:lnTo>
                      <a:pt x="9" y="15"/>
                    </a:lnTo>
                    <a:lnTo>
                      <a:pt x="8" y="15"/>
                    </a:lnTo>
                    <a:lnTo>
                      <a:pt x="5" y="15"/>
                    </a:lnTo>
                    <a:lnTo>
                      <a:pt x="3" y="17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0" y="17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2" y="12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13" y="7"/>
                    </a:lnTo>
                    <a:lnTo>
                      <a:pt x="12" y="9"/>
                    </a:lnTo>
                    <a:lnTo>
                      <a:pt x="12" y="11"/>
                    </a:lnTo>
                    <a:lnTo>
                      <a:pt x="11" y="1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56" name="Line 1900"/>
              <p:cNvSpPr>
                <a:spLocks noChangeShapeType="1"/>
              </p:cNvSpPr>
              <p:nvPr/>
            </p:nvSpPr>
            <p:spPr bwMode="auto">
              <a:xfrm>
                <a:off x="2499" y="11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57" name="Line 1901"/>
              <p:cNvSpPr>
                <a:spLocks noChangeShapeType="1"/>
              </p:cNvSpPr>
              <p:nvPr/>
            </p:nvSpPr>
            <p:spPr bwMode="auto">
              <a:xfrm>
                <a:off x="2493" y="12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58" name="Line 1902"/>
              <p:cNvSpPr>
                <a:spLocks noChangeShapeType="1"/>
              </p:cNvSpPr>
              <p:nvPr/>
            </p:nvSpPr>
            <p:spPr bwMode="auto">
              <a:xfrm>
                <a:off x="2491" y="12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59" name="Line 1903"/>
              <p:cNvSpPr>
                <a:spLocks noChangeShapeType="1"/>
              </p:cNvSpPr>
              <p:nvPr/>
            </p:nvSpPr>
            <p:spPr bwMode="auto">
              <a:xfrm>
                <a:off x="2470" y="12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60" name="Line 1904"/>
              <p:cNvSpPr>
                <a:spLocks noChangeShapeType="1"/>
              </p:cNvSpPr>
              <p:nvPr/>
            </p:nvSpPr>
            <p:spPr bwMode="auto">
              <a:xfrm>
                <a:off x="2467" y="12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61" name="Freeform 1905"/>
              <p:cNvSpPr>
                <a:spLocks/>
              </p:cNvSpPr>
              <p:nvPr/>
            </p:nvSpPr>
            <p:spPr bwMode="auto">
              <a:xfrm>
                <a:off x="2470" y="125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62" name="Line 1906"/>
              <p:cNvSpPr>
                <a:spLocks noChangeShapeType="1"/>
              </p:cNvSpPr>
              <p:nvPr/>
            </p:nvSpPr>
            <p:spPr bwMode="auto">
              <a:xfrm>
                <a:off x="2467" y="12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63" name="Freeform 1907"/>
              <p:cNvSpPr>
                <a:spLocks/>
              </p:cNvSpPr>
              <p:nvPr/>
            </p:nvSpPr>
            <p:spPr bwMode="auto">
              <a:xfrm>
                <a:off x="2470" y="1257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64" name="Freeform 1908"/>
              <p:cNvSpPr>
                <a:spLocks/>
              </p:cNvSpPr>
              <p:nvPr/>
            </p:nvSpPr>
            <p:spPr bwMode="auto">
              <a:xfrm>
                <a:off x="2441" y="1260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6561 w 1"/>
                  <a:gd name="T3" fmla="*/ 0 h 1"/>
                  <a:gd name="T4" fmla="*/ 0 w 1"/>
                  <a:gd name="T5" fmla="*/ 0 h 1"/>
                  <a:gd name="T6" fmla="*/ 0 w 1"/>
                  <a:gd name="T7" fmla="*/ 6561 h 1"/>
                  <a:gd name="T8" fmla="*/ 0 w 1"/>
                  <a:gd name="T9" fmla="*/ 656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65" name="Line 1909"/>
              <p:cNvSpPr>
                <a:spLocks noChangeShapeType="1"/>
              </p:cNvSpPr>
              <p:nvPr/>
            </p:nvSpPr>
            <p:spPr bwMode="auto">
              <a:xfrm>
                <a:off x="2476" y="12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66" name="Line 1910"/>
              <p:cNvSpPr>
                <a:spLocks noChangeShapeType="1"/>
              </p:cNvSpPr>
              <p:nvPr/>
            </p:nvSpPr>
            <p:spPr bwMode="auto">
              <a:xfrm>
                <a:off x="2476" y="12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67" name="Line 1911"/>
              <p:cNvSpPr>
                <a:spLocks noChangeShapeType="1"/>
              </p:cNvSpPr>
              <p:nvPr/>
            </p:nvSpPr>
            <p:spPr bwMode="auto">
              <a:xfrm>
                <a:off x="2543" y="13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68" name="Freeform 1912"/>
              <p:cNvSpPr>
                <a:spLocks/>
              </p:cNvSpPr>
              <p:nvPr/>
            </p:nvSpPr>
            <p:spPr bwMode="auto">
              <a:xfrm>
                <a:off x="2578" y="1310"/>
                <a:ext cx="0" cy="2"/>
              </a:xfrm>
              <a:custGeom>
                <a:avLst/>
                <a:gdLst>
                  <a:gd name="T0" fmla="*/ 256 h 1"/>
                  <a:gd name="T1" fmla="*/ 0 h 1"/>
                  <a:gd name="T2" fmla="*/ 256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69" name="Line 1913"/>
              <p:cNvSpPr>
                <a:spLocks noChangeShapeType="1"/>
              </p:cNvSpPr>
              <p:nvPr/>
            </p:nvSpPr>
            <p:spPr bwMode="auto">
              <a:xfrm>
                <a:off x="2584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70" name="Line 1914"/>
              <p:cNvSpPr>
                <a:spLocks noChangeShapeType="1"/>
              </p:cNvSpPr>
              <p:nvPr/>
            </p:nvSpPr>
            <p:spPr bwMode="auto">
              <a:xfrm>
                <a:off x="2573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71" name="Line 1915"/>
              <p:cNvSpPr>
                <a:spLocks noChangeShapeType="1"/>
              </p:cNvSpPr>
              <p:nvPr/>
            </p:nvSpPr>
            <p:spPr bwMode="auto">
              <a:xfrm>
                <a:off x="2520" y="132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72" name="Freeform 1916"/>
              <p:cNvSpPr>
                <a:spLocks/>
              </p:cNvSpPr>
              <p:nvPr/>
            </p:nvSpPr>
            <p:spPr bwMode="auto">
              <a:xfrm>
                <a:off x="2514" y="132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73" name="Line 1917"/>
              <p:cNvSpPr>
                <a:spLocks noChangeShapeType="1"/>
              </p:cNvSpPr>
              <p:nvPr/>
            </p:nvSpPr>
            <p:spPr bwMode="auto">
              <a:xfrm>
                <a:off x="2520" y="13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74" name="Freeform 1918"/>
              <p:cNvSpPr>
                <a:spLocks/>
              </p:cNvSpPr>
              <p:nvPr/>
            </p:nvSpPr>
            <p:spPr bwMode="auto">
              <a:xfrm>
                <a:off x="2523" y="132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75" name="Freeform 1919"/>
              <p:cNvSpPr>
                <a:spLocks/>
              </p:cNvSpPr>
              <p:nvPr/>
            </p:nvSpPr>
            <p:spPr bwMode="auto">
              <a:xfrm>
                <a:off x="2505" y="1351"/>
                <a:ext cx="3" cy="2"/>
              </a:xfrm>
              <a:custGeom>
                <a:avLst/>
                <a:gdLst>
                  <a:gd name="T0" fmla="*/ 6561 w 1"/>
                  <a:gd name="T1" fmla="*/ 256 h 1"/>
                  <a:gd name="T2" fmla="*/ 0 w 1"/>
                  <a:gd name="T3" fmla="*/ 0 h 1"/>
                  <a:gd name="T4" fmla="*/ 6561 w 1"/>
                  <a:gd name="T5" fmla="*/ 256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76" name="Line 1920"/>
              <p:cNvSpPr>
                <a:spLocks noChangeShapeType="1"/>
              </p:cNvSpPr>
              <p:nvPr/>
            </p:nvSpPr>
            <p:spPr bwMode="auto">
              <a:xfrm>
                <a:off x="2526" y="13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77" name="Freeform 1921"/>
              <p:cNvSpPr>
                <a:spLocks/>
              </p:cNvSpPr>
              <p:nvPr/>
            </p:nvSpPr>
            <p:spPr bwMode="auto">
              <a:xfrm>
                <a:off x="2517" y="138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78" name="Freeform 1922"/>
              <p:cNvSpPr>
                <a:spLocks/>
              </p:cNvSpPr>
              <p:nvPr/>
            </p:nvSpPr>
            <p:spPr bwMode="auto">
              <a:xfrm>
                <a:off x="2493" y="1222"/>
                <a:ext cx="9" cy="3"/>
              </a:xfrm>
              <a:custGeom>
                <a:avLst/>
                <a:gdLst>
                  <a:gd name="T0" fmla="*/ 0 w 3"/>
                  <a:gd name="T1" fmla="*/ 6561 h 1"/>
                  <a:gd name="T2" fmla="*/ 13122 w 3"/>
                  <a:gd name="T3" fmla="*/ 0 h 1"/>
                  <a:gd name="T4" fmla="*/ 19683 w 3"/>
                  <a:gd name="T5" fmla="*/ 0 h 1"/>
                  <a:gd name="T6" fmla="*/ 19683 w 3"/>
                  <a:gd name="T7" fmla="*/ 6561 h 1"/>
                  <a:gd name="T8" fmla="*/ 13122 w 3"/>
                  <a:gd name="T9" fmla="*/ 6561 h 1"/>
                  <a:gd name="T10" fmla="*/ 0 w 3"/>
                  <a:gd name="T11" fmla="*/ 6561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0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79" name="Freeform 1923"/>
              <p:cNvSpPr>
                <a:spLocks/>
              </p:cNvSpPr>
              <p:nvPr/>
            </p:nvSpPr>
            <p:spPr bwMode="auto">
              <a:xfrm>
                <a:off x="2511" y="1230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80" name="Line 1924"/>
              <p:cNvSpPr>
                <a:spLocks noChangeShapeType="1"/>
              </p:cNvSpPr>
              <p:nvPr/>
            </p:nvSpPr>
            <p:spPr bwMode="auto">
              <a:xfrm>
                <a:off x="2496" y="12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81" name="Line 1925"/>
              <p:cNvSpPr>
                <a:spLocks noChangeShapeType="1"/>
              </p:cNvSpPr>
              <p:nvPr/>
            </p:nvSpPr>
            <p:spPr bwMode="auto">
              <a:xfrm>
                <a:off x="2587" y="11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82" name="Freeform 1926"/>
              <p:cNvSpPr>
                <a:spLocks/>
              </p:cNvSpPr>
              <p:nvPr/>
            </p:nvSpPr>
            <p:spPr bwMode="auto">
              <a:xfrm>
                <a:off x="2581" y="116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6561 w 1"/>
                  <a:gd name="T3" fmla="*/ 0 w 1"/>
                  <a:gd name="T4" fmla="*/ 0 w 1"/>
                  <a:gd name="T5" fmla="*/ 0 w 1"/>
                  <a:gd name="T6" fmla="*/ 0 w 1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w 1"/>
                  <a:gd name="T15" fmla="*/ 1 w 1"/>
                </a:gdLst>
                <a:ahLst/>
                <a:cxnLst>
                  <a:cxn ang="T7">
                    <a:pos x="T0" y="0"/>
                  </a:cxn>
                  <a:cxn ang="T8">
                    <a:pos x="T1" y="0"/>
                  </a:cxn>
                  <a:cxn ang="T9">
                    <a:pos x="T2" y="0"/>
                  </a:cxn>
                  <a:cxn ang="T10">
                    <a:pos x="T3" y="0"/>
                  </a:cxn>
                  <a:cxn ang="T11">
                    <a:pos x="T4" y="0"/>
                  </a:cxn>
                  <a:cxn ang="T12">
                    <a:pos x="T5" y="0"/>
                  </a:cxn>
                  <a:cxn ang="T13">
                    <a:pos x="T6" y="0"/>
                  </a:cxn>
                </a:cxnLst>
                <a:rect l="T14" t="0" r="T15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83" name="Line 1927"/>
              <p:cNvSpPr>
                <a:spLocks noChangeShapeType="1"/>
              </p:cNvSpPr>
              <p:nvPr/>
            </p:nvSpPr>
            <p:spPr bwMode="auto">
              <a:xfrm>
                <a:off x="2578" y="11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84" name="Freeform 1928"/>
              <p:cNvSpPr>
                <a:spLocks/>
              </p:cNvSpPr>
              <p:nvPr/>
            </p:nvSpPr>
            <p:spPr bwMode="auto">
              <a:xfrm>
                <a:off x="2581" y="116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85" name="Line 1929"/>
              <p:cNvSpPr>
                <a:spLocks noChangeShapeType="1"/>
              </p:cNvSpPr>
              <p:nvPr/>
            </p:nvSpPr>
            <p:spPr bwMode="auto">
              <a:xfrm>
                <a:off x="2593" y="13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86" name="Line 1930"/>
              <p:cNvSpPr>
                <a:spLocks noChangeShapeType="1"/>
              </p:cNvSpPr>
              <p:nvPr/>
            </p:nvSpPr>
            <p:spPr bwMode="auto">
              <a:xfrm>
                <a:off x="2590" y="13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87" name="Line 1931"/>
              <p:cNvSpPr>
                <a:spLocks noChangeShapeType="1"/>
              </p:cNvSpPr>
              <p:nvPr/>
            </p:nvSpPr>
            <p:spPr bwMode="auto">
              <a:xfrm>
                <a:off x="2619" y="12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88" name="Freeform 1932"/>
              <p:cNvSpPr>
                <a:spLocks/>
              </p:cNvSpPr>
              <p:nvPr/>
            </p:nvSpPr>
            <p:spPr bwMode="auto">
              <a:xfrm>
                <a:off x="2614" y="123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89" name="Line 1933"/>
              <p:cNvSpPr>
                <a:spLocks noChangeShapeType="1"/>
              </p:cNvSpPr>
              <p:nvPr/>
            </p:nvSpPr>
            <p:spPr bwMode="auto">
              <a:xfrm>
                <a:off x="2581" y="11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90" name="Freeform 1934"/>
              <p:cNvSpPr>
                <a:spLocks/>
              </p:cNvSpPr>
              <p:nvPr/>
            </p:nvSpPr>
            <p:spPr bwMode="auto">
              <a:xfrm>
                <a:off x="2493" y="122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91" name="Line 1935"/>
              <p:cNvSpPr>
                <a:spLocks noChangeShapeType="1"/>
              </p:cNvSpPr>
              <p:nvPr/>
            </p:nvSpPr>
            <p:spPr bwMode="auto">
              <a:xfrm>
                <a:off x="2663" y="12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92" name="Line 1936"/>
              <p:cNvSpPr>
                <a:spLocks noChangeShapeType="1"/>
              </p:cNvSpPr>
              <p:nvPr/>
            </p:nvSpPr>
            <p:spPr bwMode="auto">
              <a:xfrm>
                <a:off x="2590" y="13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93" name="Freeform 1937"/>
              <p:cNvSpPr>
                <a:spLocks/>
              </p:cNvSpPr>
              <p:nvPr/>
            </p:nvSpPr>
            <p:spPr bwMode="auto">
              <a:xfrm>
                <a:off x="2584" y="1312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94" name="Line 1938"/>
              <p:cNvSpPr>
                <a:spLocks noChangeShapeType="1"/>
              </p:cNvSpPr>
              <p:nvPr/>
            </p:nvSpPr>
            <p:spPr bwMode="auto">
              <a:xfrm>
                <a:off x="2587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95" name="Freeform 1939"/>
              <p:cNvSpPr>
                <a:spLocks/>
              </p:cNvSpPr>
              <p:nvPr/>
            </p:nvSpPr>
            <p:spPr bwMode="auto">
              <a:xfrm>
                <a:off x="2523" y="1318"/>
                <a:ext cx="76" cy="35"/>
              </a:xfrm>
              <a:custGeom>
                <a:avLst/>
                <a:gdLst>
                  <a:gd name="T0" fmla="*/ 0 w 26"/>
                  <a:gd name="T1" fmla="*/ 16053 h 12"/>
                  <a:gd name="T2" fmla="*/ 5545 w 26"/>
                  <a:gd name="T3" fmla="*/ 11212 h 12"/>
                  <a:gd name="T4" fmla="*/ 11312 w 26"/>
                  <a:gd name="T5" fmla="*/ 5504 h 12"/>
                  <a:gd name="T6" fmla="*/ 21754 w 26"/>
                  <a:gd name="T7" fmla="*/ 5504 h 12"/>
                  <a:gd name="T8" fmla="*/ 33066 w 26"/>
                  <a:gd name="T9" fmla="*/ 5504 h 12"/>
                  <a:gd name="T10" fmla="*/ 41832 w 26"/>
                  <a:gd name="T11" fmla="*/ 0 h 12"/>
                  <a:gd name="T12" fmla="*/ 52925 w 26"/>
                  <a:gd name="T13" fmla="*/ 11212 h 12"/>
                  <a:gd name="T14" fmla="*/ 69134 w 26"/>
                  <a:gd name="T15" fmla="*/ 5504 h 12"/>
                  <a:gd name="T16" fmla="*/ 91109 w 26"/>
                  <a:gd name="T17" fmla="*/ 5504 h 12"/>
                  <a:gd name="T18" fmla="*/ 116733 w 26"/>
                  <a:gd name="T19" fmla="*/ 0 h 12"/>
                  <a:gd name="T20" fmla="*/ 127823 w 26"/>
                  <a:gd name="T21" fmla="*/ 0 h 12"/>
                  <a:gd name="T22" fmla="*/ 138487 w 26"/>
                  <a:gd name="T23" fmla="*/ 0 h 12"/>
                  <a:gd name="T24" fmla="*/ 122278 w 26"/>
                  <a:gd name="T25" fmla="*/ 16053 h 12"/>
                  <a:gd name="T26" fmla="*/ 116733 w 26"/>
                  <a:gd name="T27" fmla="*/ 32702 h 12"/>
                  <a:gd name="T28" fmla="*/ 116733 w 26"/>
                  <a:gd name="T29" fmla="*/ 35680 h 12"/>
                  <a:gd name="T30" fmla="*/ 116733 w 26"/>
                  <a:gd name="T31" fmla="*/ 41192 h 12"/>
                  <a:gd name="T32" fmla="*/ 122278 w 26"/>
                  <a:gd name="T33" fmla="*/ 46821 h 12"/>
                  <a:gd name="T34" fmla="*/ 106070 w 26"/>
                  <a:gd name="T35" fmla="*/ 57167 h 12"/>
                  <a:gd name="T36" fmla="*/ 106070 w 26"/>
                  <a:gd name="T37" fmla="*/ 62679 h 12"/>
                  <a:gd name="T38" fmla="*/ 91109 w 26"/>
                  <a:gd name="T39" fmla="*/ 62679 h 12"/>
                  <a:gd name="T40" fmla="*/ 80446 w 26"/>
                  <a:gd name="T41" fmla="*/ 52325 h 12"/>
                  <a:gd name="T42" fmla="*/ 58692 w 26"/>
                  <a:gd name="T43" fmla="*/ 46821 h 12"/>
                  <a:gd name="T44" fmla="*/ 41832 w 26"/>
                  <a:gd name="T45" fmla="*/ 35680 h 12"/>
                  <a:gd name="T46" fmla="*/ 27521 w 26"/>
                  <a:gd name="T47" fmla="*/ 32702 h 12"/>
                  <a:gd name="T48" fmla="*/ 11312 w 26"/>
                  <a:gd name="T49" fmla="*/ 32702 h 12"/>
                  <a:gd name="T50" fmla="*/ 0 w 26"/>
                  <a:gd name="T51" fmla="*/ 21490 h 12"/>
                  <a:gd name="T52" fmla="*/ 0 w 26"/>
                  <a:gd name="T53" fmla="*/ 16053 h 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6"/>
                  <a:gd name="T82" fmla="*/ 0 h 12"/>
                  <a:gd name="T83" fmla="*/ 26 w 26"/>
                  <a:gd name="T84" fmla="*/ 12 h 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6" h="12">
                    <a:moveTo>
                      <a:pt x="0" y="3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3" y="1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3" y="3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2"/>
                    </a:lnTo>
                    <a:lnTo>
                      <a:pt x="17" y="12"/>
                    </a:lnTo>
                    <a:lnTo>
                      <a:pt x="15" y="10"/>
                    </a:lnTo>
                    <a:lnTo>
                      <a:pt x="11" y="9"/>
                    </a:lnTo>
                    <a:lnTo>
                      <a:pt x="8" y="7"/>
                    </a:lnTo>
                    <a:lnTo>
                      <a:pt x="5" y="6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96" name="Freeform 1940"/>
              <p:cNvSpPr>
                <a:spLocks/>
              </p:cNvSpPr>
              <p:nvPr/>
            </p:nvSpPr>
            <p:spPr bwMode="auto">
              <a:xfrm>
                <a:off x="2526" y="870"/>
                <a:ext cx="11" cy="3"/>
              </a:xfrm>
              <a:custGeom>
                <a:avLst/>
                <a:gdLst>
                  <a:gd name="T0" fmla="*/ 12870 w 4"/>
                  <a:gd name="T1" fmla="*/ 0 h 1"/>
                  <a:gd name="T2" fmla="*/ 12870 w 4"/>
                  <a:gd name="T3" fmla="*/ 0 h 1"/>
                  <a:gd name="T4" fmla="*/ 0 w 4"/>
                  <a:gd name="T5" fmla="*/ 6561 h 1"/>
                  <a:gd name="T6" fmla="*/ 9438 w 4"/>
                  <a:gd name="T7" fmla="*/ 0 h 1"/>
                  <a:gd name="T8" fmla="*/ 12870 w 4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"/>
                  <a:gd name="T17" fmla="*/ 4 w 4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">
                    <a:moveTo>
                      <a:pt x="4" y="0"/>
                    </a:moveTo>
                    <a:lnTo>
                      <a:pt x="4" y="0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97" name="Freeform 1941"/>
              <p:cNvSpPr>
                <a:spLocks/>
              </p:cNvSpPr>
              <p:nvPr/>
            </p:nvSpPr>
            <p:spPr bwMode="auto">
              <a:xfrm>
                <a:off x="2309" y="1116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98" name="Freeform 1942"/>
              <p:cNvSpPr>
                <a:spLocks/>
              </p:cNvSpPr>
              <p:nvPr/>
            </p:nvSpPr>
            <p:spPr bwMode="auto">
              <a:xfrm>
                <a:off x="2511" y="1137"/>
                <a:ext cx="0" cy="6"/>
              </a:xfrm>
              <a:custGeom>
                <a:avLst/>
                <a:gdLst>
                  <a:gd name="T0" fmla="*/ 0 h 2"/>
                  <a:gd name="T1" fmla="*/ 13122 h 2"/>
                  <a:gd name="T2" fmla="*/ 0 h 2"/>
                  <a:gd name="T3" fmla="*/ 0 60000 65536"/>
                  <a:gd name="T4" fmla="*/ 0 60000 65536"/>
                  <a:gd name="T5" fmla="*/ 0 60000 65536"/>
                  <a:gd name="T6" fmla="*/ 0 h 2"/>
                  <a:gd name="T7" fmla="*/ 2 h 2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99" name="Freeform 1943"/>
              <p:cNvSpPr>
                <a:spLocks/>
              </p:cNvSpPr>
              <p:nvPr/>
            </p:nvSpPr>
            <p:spPr bwMode="auto">
              <a:xfrm>
                <a:off x="2763" y="1002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6561 w 1"/>
                  <a:gd name="T3" fmla="*/ 0 h 1"/>
                  <a:gd name="T4" fmla="*/ 6561 w 1"/>
                  <a:gd name="T5" fmla="*/ 6561 h 1"/>
                  <a:gd name="T6" fmla="*/ 0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00" name="Freeform 1944"/>
              <p:cNvSpPr>
                <a:spLocks/>
              </p:cNvSpPr>
              <p:nvPr/>
            </p:nvSpPr>
            <p:spPr bwMode="auto">
              <a:xfrm>
                <a:off x="2766" y="990"/>
                <a:ext cx="97" cy="32"/>
              </a:xfrm>
              <a:custGeom>
                <a:avLst/>
                <a:gdLst>
                  <a:gd name="T0" fmla="*/ 34259 w 33"/>
                  <a:gd name="T1" fmla="*/ 0 h 11"/>
                  <a:gd name="T2" fmla="*/ 45843 w 33"/>
                  <a:gd name="T3" fmla="*/ 0 h 11"/>
                  <a:gd name="T4" fmla="*/ 60549 w 33"/>
                  <a:gd name="T5" fmla="*/ 0 h 11"/>
                  <a:gd name="T6" fmla="*/ 89061 w 33"/>
                  <a:gd name="T7" fmla="*/ 5443 h 11"/>
                  <a:gd name="T8" fmla="*/ 111673 w 33"/>
                  <a:gd name="T9" fmla="*/ 5443 h 11"/>
                  <a:gd name="T10" fmla="*/ 123096 w 33"/>
                  <a:gd name="T11" fmla="*/ 0 h 11"/>
                  <a:gd name="T12" fmla="*/ 134751 w 33"/>
                  <a:gd name="T13" fmla="*/ 5443 h 11"/>
                  <a:gd name="T14" fmla="*/ 149662 w 33"/>
                  <a:gd name="T15" fmla="*/ 5443 h 11"/>
                  <a:gd name="T16" fmla="*/ 161240 w 33"/>
                  <a:gd name="T17" fmla="*/ 10240 h 11"/>
                  <a:gd name="T18" fmla="*/ 177977 w 33"/>
                  <a:gd name="T19" fmla="*/ 21268 h 11"/>
                  <a:gd name="T20" fmla="*/ 183868 w 33"/>
                  <a:gd name="T21" fmla="*/ 26641 h 11"/>
                  <a:gd name="T22" fmla="*/ 177977 w 33"/>
                  <a:gd name="T23" fmla="*/ 29789 h 11"/>
                  <a:gd name="T24" fmla="*/ 161240 w 33"/>
                  <a:gd name="T25" fmla="*/ 35232 h 11"/>
                  <a:gd name="T26" fmla="*/ 149662 w 33"/>
                  <a:gd name="T27" fmla="*/ 50836 h 11"/>
                  <a:gd name="T28" fmla="*/ 149662 w 33"/>
                  <a:gd name="T29" fmla="*/ 56431 h 11"/>
                  <a:gd name="T30" fmla="*/ 143692 w 33"/>
                  <a:gd name="T31" fmla="*/ 50836 h 11"/>
                  <a:gd name="T32" fmla="*/ 117435 w 33"/>
                  <a:gd name="T33" fmla="*/ 56431 h 11"/>
                  <a:gd name="T34" fmla="*/ 94807 w 33"/>
                  <a:gd name="T35" fmla="*/ 56431 h 11"/>
                  <a:gd name="T36" fmla="*/ 78097 w 33"/>
                  <a:gd name="T37" fmla="*/ 56431 h 11"/>
                  <a:gd name="T38" fmla="*/ 60549 w 33"/>
                  <a:gd name="T39" fmla="*/ 50836 h 11"/>
                  <a:gd name="T40" fmla="*/ 48885 w 33"/>
                  <a:gd name="T41" fmla="*/ 50836 h 11"/>
                  <a:gd name="T42" fmla="*/ 48885 w 33"/>
                  <a:gd name="T43" fmla="*/ 40596 h 11"/>
                  <a:gd name="T44" fmla="*/ 54855 w 33"/>
                  <a:gd name="T45" fmla="*/ 40596 h 11"/>
                  <a:gd name="T46" fmla="*/ 48885 w 33"/>
                  <a:gd name="T47" fmla="*/ 35232 h 11"/>
                  <a:gd name="T48" fmla="*/ 34259 w 33"/>
                  <a:gd name="T49" fmla="*/ 29789 h 11"/>
                  <a:gd name="T50" fmla="*/ 11655 w 33"/>
                  <a:gd name="T51" fmla="*/ 26641 h 11"/>
                  <a:gd name="T52" fmla="*/ 5658 w 33"/>
                  <a:gd name="T53" fmla="*/ 26641 h 11"/>
                  <a:gd name="T54" fmla="*/ 5658 w 33"/>
                  <a:gd name="T55" fmla="*/ 21268 h 11"/>
                  <a:gd name="T56" fmla="*/ 0 w 33"/>
                  <a:gd name="T57" fmla="*/ 15834 h 11"/>
                  <a:gd name="T58" fmla="*/ 5658 w 33"/>
                  <a:gd name="T59" fmla="*/ 5443 h 11"/>
                  <a:gd name="T60" fmla="*/ 28289 w 33"/>
                  <a:gd name="T61" fmla="*/ 5443 h 11"/>
                  <a:gd name="T62" fmla="*/ 34259 w 33"/>
                  <a:gd name="T63" fmla="*/ 0 h 1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"/>
                  <a:gd name="T97" fmla="*/ 0 h 11"/>
                  <a:gd name="T98" fmla="*/ 33 w 33"/>
                  <a:gd name="T99" fmla="*/ 11 h 1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" h="11">
                    <a:moveTo>
                      <a:pt x="6" y="0"/>
                    </a:moveTo>
                    <a:lnTo>
                      <a:pt x="8" y="0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1"/>
                    </a:lnTo>
                    <a:lnTo>
                      <a:pt x="22" y="0"/>
                    </a:lnTo>
                    <a:lnTo>
                      <a:pt x="24" y="1"/>
                    </a:lnTo>
                    <a:lnTo>
                      <a:pt x="27" y="1"/>
                    </a:lnTo>
                    <a:lnTo>
                      <a:pt x="29" y="2"/>
                    </a:lnTo>
                    <a:lnTo>
                      <a:pt x="32" y="4"/>
                    </a:lnTo>
                    <a:lnTo>
                      <a:pt x="33" y="5"/>
                    </a:lnTo>
                    <a:lnTo>
                      <a:pt x="32" y="6"/>
                    </a:lnTo>
                    <a:lnTo>
                      <a:pt x="29" y="7"/>
                    </a:lnTo>
                    <a:lnTo>
                      <a:pt x="27" y="10"/>
                    </a:lnTo>
                    <a:lnTo>
                      <a:pt x="27" y="11"/>
                    </a:lnTo>
                    <a:lnTo>
                      <a:pt x="26" y="10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1" y="10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9" y="7"/>
                    </a:lnTo>
                    <a:lnTo>
                      <a:pt x="6" y="6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5" y="1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01" name="Freeform 1945"/>
              <p:cNvSpPr>
                <a:spLocks/>
              </p:cNvSpPr>
              <p:nvPr/>
            </p:nvSpPr>
            <p:spPr bwMode="auto">
              <a:xfrm>
                <a:off x="2458" y="1090"/>
                <a:ext cx="15" cy="12"/>
              </a:xfrm>
              <a:custGeom>
                <a:avLst/>
                <a:gdLst>
                  <a:gd name="T0" fmla="*/ 13122 w 5"/>
                  <a:gd name="T1" fmla="*/ 0 h 4"/>
                  <a:gd name="T2" fmla="*/ 19683 w 5"/>
                  <a:gd name="T3" fmla="*/ 6561 h 4"/>
                  <a:gd name="T4" fmla="*/ 19683 w 5"/>
                  <a:gd name="T5" fmla="*/ 13122 h 4"/>
                  <a:gd name="T6" fmla="*/ 32805 w 5"/>
                  <a:gd name="T7" fmla="*/ 19683 h 4"/>
                  <a:gd name="T8" fmla="*/ 26244 w 5"/>
                  <a:gd name="T9" fmla="*/ 19683 h 4"/>
                  <a:gd name="T10" fmla="*/ 13122 w 5"/>
                  <a:gd name="T11" fmla="*/ 26244 h 4"/>
                  <a:gd name="T12" fmla="*/ 0 w 5"/>
                  <a:gd name="T13" fmla="*/ 26244 h 4"/>
                  <a:gd name="T14" fmla="*/ 0 w 5"/>
                  <a:gd name="T15" fmla="*/ 26244 h 4"/>
                  <a:gd name="T16" fmla="*/ 0 w 5"/>
                  <a:gd name="T17" fmla="*/ 19683 h 4"/>
                  <a:gd name="T18" fmla="*/ 6561 w 5"/>
                  <a:gd name="T19" fmla="*/ 6561 h 4"/>
                  <a:gd name="T20" fmla="*/ 13122 w 5"/>
                  <a:gd name="T21" fmla="*/ 6561 h 4"/>
                  <a:gd name="T22" fmla="*/ 13122 w 5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4"/>
                  <a:gd name="T38" fmla="*/ 5 w 5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4">
                    <a:moveTo>
                      <a:pt x="2" y="0"/>
                    </a:moveTo>
                    <a:lnTo>
                      <a:pt x="3" y="1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02" name="Freeform 1946"/>
              <p:cNvSpPr>
                <a:spLocks/>
              </p:cNvSpPr>
              <p:nvPr/>
            </p:nvSpPr>
            <p:spPr bwMode="auto">
              <a:xfrm>
                <a:off x="2558" y="1368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03" name="Line 1947"/>
              <p:cNvSpPr>
                <a:spLocks noChangeShapeType="1"/>
              </p:cNvSpPr>
              <p:nvPr/>
            </p:nvSpPr>
            <p:spPr bwMode="auto">
              <a:xfrm>
                <a:off x="2561" y="13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04" name="Freeform 1948"/>
              <p:cNvSpPr>
                <a:spLocks/>
              </p:cNvSpPr>
              <p:nvPr/>
            </p:nvSpPr>
            <p:spPr bwMode="auto">
              <a:xfrm>
                <a:off x="2561" y="1371"/>
                <a:ext cx="6" cy="3"/>
              </a:xfrm>
              <a:custGeom>
                <a:avLst/>
                <a:gdLst>
                  <a:gd name="T0" fmla="*/ 6561 w 2"/>
                  <a:gd name="T1" fmla="*/ 0 h 1"/>
                  <a:gd name="T2" fmla="*/ 13122 w 2"/>
                  <a:gd name="T3" fmla="*/ 6561 h 1"/>
                  <a:gd name="T4" fmla="*/ 0 w 2"/>
                  <a:gd name="T5" fmla="*/ 6561 h 1"/>
                  <a:gd name="T6" fmla="*/ 0 w 2"/>
                  <a:gd name="T7" fmla="*/ 0 h 1"/>
                  <a:gd name="T8" fmla="*/ 6561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0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05" name="Line 1949"/>
              <p:cNvSpPr>
                <a:spLocks noChangeShapeType="1"/>
              </p:cNvSpPr>
              <p:nvPr/>
            </p:nvSpPr>
            <p:spPr bwMode="auto">
              <a:xfrm>
                <a:off x="2444" y="12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06" name="Line 1950"/>
              <p:cNvSpPr>
                <a:spLocks noChangeShapeType="1"/>
              </p:cNvSpPr>
              <p:nvPr/>
            </p:nvSpPr>
            <p:spPr bwMode="auto">
              <a:xfrm>
                <a:off x="2464" y="10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07" name="Line 1951"/>
              <p:cNvSpPr>
                <a:spLocks noChangeShapeType="1"/>
              </p:cNvSpPr>
              <p:nvPr/>
            </p:nvSpPr>
            <p:spPr bwMode="auto">
              <a:xfrm>
                <a:off x="2444" y="10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08" name="Line 1952"/>
              <p:cNvSpPr>
                <a:spLocks noChangeShapeType="1"/>
              </p:cNvSpPr>
              <p:nvPr/>
            </p:nvSpPr>
            <p:spPr bwMode="auto">
              <a:xfrm>
                <a:off x="2441" y="10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09" name="Line 1953"/>
              <p:cNvSpPr>
                <a:spLocks noChangeShapeType="1"/>
              </p:cNvSpPr>
              <p:nvPr/>
            </p:nvSpPr>
            <p:spPr bwMode="auto">
              <a:xfrm>
                <a:off x="2444" y="10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10" name="Line 1954"/>
              <p:cNvSpPr>
                <a:spLocks noChangeShapeType="1"/>
              </p:cNvSpPr>
              <p:nvPr/>
            </p:nvSpPr>
            <p:spPr bwMode="auto">
              <a:xfrm>
                <a:off x="2449" y="10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11" name="Line 1955"/>
              <p:cNvSpPr>
                <a:spLocks noChangeShapeType="1"/>
              </p:cNvSpPr>
              <p:nvPr/>
            </p:nvSpPr>
            <p:spPr bwMode="auto">
              <a:xfrm>
                <a:off x="2444" y="10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12" name="Line 1956"/>
              <p:cNvSpPr>
                <a:spLocks noChangeShapeType="1"/>
              </p:cNvSpPr>
              <p:nvPr/>
            </p:nvSpPr>
            <p:spPr bwMode="auto">
              <a:xfrm>
                <a:off x="2441" y="10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13" name="Line 1957"/>
              <p:cNvSpPr>
                <a:spLocks noChangeShapeType="1"/>
              </p:cNvSpPr>
              <p:nvPr/>
            </p:nvSpPr>
            <p:spPr bwMode="auto">
              <a:xfrm>
                <a:off x="2449" y="10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14" name="Freeform 1958"/>
              <p:cNvSpPr>
                <a:spLocks/>
              </p:cNvSpPr>
              <p:nvPr/>
            </p:nvSpPr>
            <p:spPr bwMode="auto">
              <a:xfrm>
                <a:off x="2438" y="106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15" name="Freeform 1959"/>
              <p:cNvSpPr>
                <a:spLocks/>
              </p:cNvSpPr>
              <p:nvPr/>
            </p:nvSpPr>
            <p:spPr bwMode="auto">
              <a:xfrm>
                <a:off x="2432" y="1072"/>
                <a:ext cx="12" cy="3"/>
              </a:xfrm>
              <a:custGeom>
                <a:avLst/>
                <a:gdLst>
                  <a:gd name="T0" fmla="*/ 26244 w 4"/>
                  <a:gd name="T1" fmla="*/ 6561 h 1"/>
                  <a:gd name="T2" fmla="*/ 26244 w 4"/>
                  <a:gd name="T3" fmla="*/ 0 h 1"/>
                  <a:gd name="T4" fmla="*/ 13122 w 4"/>
                  <a:gd name="T5" fmla="*/ 6561 h 1"/>
                  <a:gd name="T6" fmla="*/ 0 w 4"/>
                  <a:gd name="T7" fmla="*/ 6561 h 1"/>
                  <a:gd name="T8" fmla="*/ 0 w 4"/>
                  <a:gd name="T9" fmla="*/ 0 h 1"/>
                  <a:gd name="T10" fmla="*/ 19683 w 4"/>
                  <a:gd name="T11" fmla="*/ 0 h 1"/>
                  <a:gd name="T12" fmla="*/ 26244 w 4"/>
                  <a:gd name="T13" fmla="*/ 6561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1"/>
                  <a:gd name="T23" fmla="*/ 4 w 4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1">
                    <a:moveTo>
                      <a:pt x="4" y="1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4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16" name="Line 1960"/>
              <p:cNvSpPr>
                <a:spLocks noChangeShapeType="1"/>
              </p:cNvSpPr>
              <p:nvPr/>
            </p:nvSpPr>
            <p:spPr bwMode="auto">
              <a:xfrm>
                <a:off x="2447" y="10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17" name="Line 1961"/>
              <p:cNvSpPr>
                <a:spLocks noChangeShapeType="1"/>
              </p:cNvSpPr>
              <p:nvPr/>
            </p:nvSpPr>
            <p:spPr bwMode="auto">
              <a:xfrm>
                <a:off x="2441" y="10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18" name="Line 1962"/>
              <p:cNvSpPr>
                <a:spLocks noChangeShapeType="1"/>
              </p:cNvSpPr>
              <p:nvPr/>
            </p:nvSpPr>
            <p:spPr bwMode="auto">
              <a:xfrm>
                <a:off x="2505" y="103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19" name="Line 1963"/>
              <p:cNvSpPr>
                <a:spLocks noChangeShapeType="1"/>
              </p:cNvSpPr>
              <p:nvPr/>
            </p:nvSpPr>
            <p:spPr bwMode="auto">
              <a:xfrm>
                <a:off x="2502" y="103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20" name="Line 1964"/>
              <p:cNvSpPr>
                <a:spLocks noChangeShapeType="1"/>
              </p:cNvSpPr>
              <p:nvPr/>
            </p:nvSpPr>
            <p:spPr bwMode="auto">
              <a:xfrm>
                <a:off x="2493" y="10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21" name="Line 1965"/>
              <p:cNvSpPr>
                <a:spLocks noChangeShapeType="1"/>
              </p:cNvSpPr>
              <p:nvPr/>
            </p:nvSpPr>
            <p:spPr bwMode="auto">
              <a:xfrm>
                <a:off x="2476" y="10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22" name="Line 1966"/>
              <p:cNvSpPr>
                <a:spLocks noChangeShapeType="1"/>
              </p:cNvSpPr>
              <p:nvPr/>
            </p:nvSpPr>
            <p:spPr bwMode="auto">
              <a:xfrm>
                <a:off x="2482" y="10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23" name="Line 1967"/>
              <p:cNvSpPr>
                <a:spLocks noChangeShapeType="1"/>
              </p:cNvSpPr>
              <p:nvPr/>
            </p:nvSpPr>
            <p:spPr bwMode="auto">
              <a:xfrm>
                <a:off x="2470" y="10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24" name="Line 1968"/>
              <p:cNvSpPr>
                <a:spLocks noChangeShapeType="1"/>
              </p:cNvSpPr>
              <p:nvPr/>
            </p:nvSpPr>
            <p:spPr bwMode="auto">
              <a:xfrm>
                <a:off x="2458" y="10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25" name="Freeform 1969"/>
              <p:cNvSpPr>
                <a:spLocks/>
              </p:cNvSpPr>
              <p:nvPr/>
            </p:nvSpPr>
            <p:spPr bwMode="auto">
              <a:xfrm>
                <a:off x="2596" y="9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26" name="Freeform 1970"/>
              <p:cNvSpPr>
                <a:spLocks/>
              </p:cNvSpPr>
              <p:nvPr/>
            </p:nvSpPr>
            <p:spPr bwMode="auto">
              <a:xfrm>
                <a:off x="2593" y="964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6561 w 1"/>
                  <a:gd name="T3" fmla="*/ 0 h 1"/>
                  <a:gd name="T4" fmla="*/ 0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27" name="Line 1971"/>
              <p:cNvSpPr>
                <a:spLocks noChangeShapeType="1"/>
              </p:cNvSpPr>
              <p:nvPr/>
            </p:nvSpPr>
            <p:spPr bwMode="auto">
              <a:xfrm>
                <a:off x="2590" y="9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28" name="Line 1972"/>
              <p:cNvSpPr>
                <a:spLocks noChangeShapeType="1"/>
              </p:cNvSpPr>
              <p:nvPr/>
            </p:nvSpPr>
            <p:spPr bwMode="auto">
              <a:xfrm>
                <a:off x="2593" y="9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29" name="Line 1973"/>
              <p:cNvSpPr>
                <a:spLocks noChangeShapeType="1"/>
              </p:cNvSpPr>
              <p:nvPr/>
            </p:nvSpPr>
            <p:spPr bwMode="auto">
              <a:xfrm>
                <a:off x="2590" y="9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30" name="Line 1974"/>
              <p:cNvSpPr>
                <a:spLocks noChangeShapeType="1"/>
              </p:cNvSpPr>
              <p:nvPr/>
            </p:nvSpPr>
            <p:spPr bwMode="auto">
              <a:xfrm>
                <a:off x="2573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31" name="Line 1975"/>
              <p:cNvSpPr>
                <a:spLocks noChangeShapeType="1"/>
              </p:cNvSpPr>
              <p:nvPr/>
            </p:nvSpPr>
            <p:spPr bwMode="auto">
              <a:xfrm>
                <a:off x="2546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32" name="Line 1976"/>
              <p:cNvSpPr>
                <a:spLocks noChangeShapeType="1"/>
              </p:cNvSpPr>
              <p:nvPr/>
            </p:nvSpPr>
            <p:spPr bwMode="auto">
              <a:xfrm>
                <a:off x="2573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33" name="Line 1977"/>
              <p:cNvSpPr>
                <a:spLocks noChangeShapeType="1"/>
              </p:cNvSpPr>
              <p:nvPr/>
            </p:nvSpPr>
            <p:spPr bwMode="auto">
              <a:xfrm>
                <a:off x="2546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34" name="Line 1978"/>
              <p:cNvSpPr>
                <a:spLocks noChangeShapeType="1"/>
              </p:cNvSpPr>
              <p:nvPr/>
            </p:nvSpPr>
            <p:spPr bwMode="auto">
              <a:xfrm>
                <a:off x="2543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35" name="Line 1979"/>
              <p:cNvSpPr>
                <a:spLocks noChangeShapeType="1"/>
              </p:cNvSpPr>
              <p:nvPr/>
            </p:nvSpPr>
            <p:spPr bwMode="auto">
              <a:xfrm>
                <a:off x="2573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36" name="Freeform 1980"/>
              <p:cNvSpPr>
                <a:spLocks/>
              </p:cNvSpPr>
              <p:nvPr/>
            </p:nvSpPr>
            <p:spPr bwMode="auto">
              <a:xfrm>
                <a:off x="2570" y="9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37" name="Freeform 1981"/>
              <p:cNvSpPr>
                <a:spLocks/>
              </p:cNvSpPr>
              <p:nvPr/>
            </p:nvSpPr>
            <p:spPr bwMode="auto">
              <a:xfrm>
                <a:off x="2564" y="9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38" name="Line 1982"/>
              <p:cNvSpPr>
                <a:spLocks noChangeShapeType="1"/>
              </p:cNvSpPr>
              <p:nvPr/>
            </p:nvSpPr>
            <p:spPr bwMode="auto">
              <a:xfrm>
                <a:off x="2546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39" name="Freeform 1983"/>
              <p:cNvSpPr>
                <a:spLocks/>
              </p:cNvSpPr>
              <p:nvPr/>
            </p:nvSpPr>
            <p:spPr bwMode="auto">
              <a:xfrm>
                <a:off x="2549" y="9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40" name="Line 1984"/>
              <p:cNvSpPr>
                <a:spLocks noChangeShapeType="1"/>
              </p:cNvSpPr>
              <p:nvPr/>
            </p:nvSpPr>
            <p:spPr bwMode="auto">
              <a:xfrm>
                <a:off x="2552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41" name="Freeform 1985"/>
              <p:cNvSpPr>
                <a:spLocks/>
              </p:cNvSpPr>
              <p:nvPr/>
            </p:nvSpPr>
            <p:spPr bwMode="auto">
              <a:xfrm>
                <a:off x="2549" y="9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42" name="Line 1986"/>
              <p:cNvSpPr>
                <a:spLocks noChangeShapeType="1"/>
              </p:cNvSpPr>
              <p:nvPr/>
            </p:nvSpPr>
            <p:spPr bwMode="auto">
              <a:xfrm>
                <a:off x="2555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43" name="Freeform 1987"/>
              <p:cNvSpPr>
                <a:spLocks/>
              </p:cNvSpPr>
              <p:nvPr/>
            </p:nvSpPr>
            <p:spPr bwMode="auto">
              <a:xfrm>
                <a:off x="2599" y="9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44" name="Freeform 1988"/>
              <p:cNvSpPr>
                <a:spLocks/>
              </p:cNvSpPr>
              <p:nvPr/>
            </p:nvSpPr>
            <p:spPr bwMode="auto">
              <a:xfrm>
                <a:off x="2617" y="9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45" name="Line 1989"/>
              <p:cNvSpPr>
                <a:spLocks noChangeShapeType="1"/>
              </p:cNvSpPr>
              <p:nvPr/>
            </p:nvSpPr>
            <p:spPr bwMode="auto">
              <a:xfrm>
                <a:off x="2617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46" name="Freeform 1990"/>
              <p:cNvSpPr>
                <a:spLocks/>
              </p:cNvSpPr>
              <p:nvPr/>
            </p:nvSpPr>
            <p:spPr bwMode="auto">
              <a:xfrm>
                <a:off x="2611" y="9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47" name="Freeform 1991"/>
              <p:cNvSpPr>
                <a:spLocks/>
              </p:cNvSpPr>
              <p:nvPr/>
            </p:nvSpPr>
            <p:spPr bwMode="auto">
              <a:xfrm>
                <a:off x="2614" y="9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48" name="Freeform 1992"/>
              <p:cNvSpPr>
                <a:spLocks/>
              </p:cNvSpPr>
              <p:nvPr/>
            </p:nvSpPr>
            <p:spPr bwMode="auto">
              <a:xfrm>
                <a:off x="2617" y="9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49" name="Line 1993"/>
              <p:cNvSpPr>
                <a:spLocks noChangeShapeType="1"/>
              </p:cNvSpPr>
              <p:nvPr/>
            </p:nvSpPr>
            <p:spPr bwMode="auto">
              <a:xfrm>
                <a:off x="2614" y="9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50" name="Line 1994"/>
              <p:cNvSpPr>
                <a:spLocks noChangeShapeType="1"/>
              </p:cNvSpPr>
              <p:nvPr/>
            </p:nvSpPr>
            <p:spPr bwMode="auto">
              <a:xfrm>
                <a:off x="2617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51" name="Line 1995"/>
              <p:cNvSpPr>
                <a:spLocks noChangeShapeType="1"/>
              </p:cNvSpPr>
              <p:nvPr/>
            </p:nvSpPr>
            <p:spPr bwMode="auto">
              <a:xfrm>
                <a:off x="2614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52" name="Line 1996"/>
              <p:cNvSpPr>
                <a:spLocks noChangeShapeType="1"/>
              </p:cNvSpPr>
              <p:nvPr/>
            </p:nvSpPr>
            <p:spPr bwMode="auto">
              <a:xfrm>
                <a:off x="2611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53" name="Line 1997"/>
              <p:cNvSpPr>
                <a:spLocks noChangeShapeType="1"/>
              </p:cNvSpPr>
              <p:nvPr/>
            </p:nvSpPr>
            <p:spPr bwMode="auto">
              <a:xfrm>
                <a:off x="2614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54" name="Line 1998"/>
              <p:cNvSpPr>
                <a:spLocks noChangeShapeType="1"/>
              </p:cNvSpPr>
              <p:nvPr/>
            </p:nvSpPr>
            <p:spPr bwMode="auto">
              <a:xfrm>
                <a:off x="2611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55" name="Line 1999"/>
              <p:cNvSpPr>
                <a:spLocks noChangeShapeType="1"/>
              </p:cNvSpPr>
              <p:nvPr/>
            </p:nvSpPr>
            <p:spPr bwMode="auto">
              <a:xfrm>
                <a:off x="2619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56" name="Line 2000"/>
              <p:cNvSpPr>
                <a:spLocks noChangeShapeType="1"/>
              </p:cNvSpPr>
              <p:nvPr/>
            </p:nvSpPr>
            <p:spPr bwMode="auto">
              <a:xfrm>
                <a:off x="2617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57" name="Line 2001"/>
              <p:cNvSpPr>
                <a:spLocks noChangeShapeType="1"/>
              </p:cNvSpPr>
              <p:nvPr/>
            </p:nvSpPr>
            <p:spPr bwMode="auto">
              <a:xfrm>
                <a:off x="2619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58" name="Line 2002"/>
              <p:cNvSpPr>
                <a:spLocks noChangeShapeType="1"/>
              </p:cNvSpPr>
              <p:nvPr/>
            </p:nvSpPr>
            <p:spPr bwMode="auto">
              <a:xfrm>
                <a:off x="2617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59" name="Line 2003"/>
              <p:cNvSpPr>
                <a:spLocks noChangeShapeType="1"/>
              </p:cNvSpPr>
              <p:nvPr/>
            </p:nvSpPr>
            <p:spPr bwMode="auto">
              <a:xfrm>
                <a:off x="2614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60" name="Freeform 2004"/>
              <p:cNvSpPr>
                <a:spLocks/>
              </p:cNvSpPr>
              <p:nvPr/>
            </p:nvSpPr>
            <p:spPr bwMode="auto">
              <a:xfrm>
                <a:off x="2617" y="9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61" name="Line 2005"/>
              <p:cNvSpPr>
                <a:spLocks noChangeShapeType="1"/>
              </p:cNvSpPr>
              <p:nvPr/>
            </p:nvSpPr>
            <p:spPr bwMode="auto">
              <a:xfrm>
                <a:off x="2611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62" name="Freeform 2006"/>
              <p:cNvSpPr>
                <a:spLocks/>
              </p:cNvSpPr>
              <p:nvPr/>
            </p:nvSpPr>
            <p:spPr bwMode="auto">
              <a:xfrm>
                <a:off x="2617" y="9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63" name="Line 2007"/>
              <p:cNvSpPr>
                <a:spLocks noChangeShapeType="1"/>
              </p:cNvSpPr>
              <p:nvPr/>
            </p:nvSpPr>
            <p:spPr bwMode="auto">
              <a:xfrm>
                <a:off x="2619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64" name="Freeform 2008"/>
              <p:cNvSpPr>
                <a:spLocks/>
              </p:cNvSpPr>
              <p:nvPr/>
            </p:nvSpPr>
            <p:spPr bwMode="auto">
              <a:xfrm>
                <a:off x="2617" y="9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65" name="Freeform 2009"/>
              <p:cNvSpPr>
                <a:spLocks/>
              </p:cNvSpPr>
              <p:nvPr/>
            </p:nvSpPr>
            <p:spPr bwMode="auto">
              <a:xfrm>
                <a:off x="2611" y="9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66" name="Freeform 2010"/>
              <p:cNvSpPr>
                <a:spLocks/>
              </p:cNvSpPr>
              <p:nvPr/>
            </p:nvSpPr>
            <p:spPr bwMode="auto">
              <a:xfrm>
                <a:off x="2608" y="9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67" name="Line 2011"/>
              <p:cNvSpPr>
                <a:spLocks noChangeShapeType="1"/>
              </p:cNvSpPr>
              <p:nvPr/>
            </p:nvSpPr>
            <p:spPr bwMode="auto">
              <a:xfrm>
                <a:off x="2634" y="9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68" name="Freeform 2012"/>
              <p:cNvSpPr>
                <a:spLocks/>
              </p:cNvSpPr>
              <p:nvPr/>
            </p:nvSpPr>
            <p:spPr bwMode="auto">
              <a:xfrm>
                <a:off x="2631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69" name="Freeform 2013"/>
              <p:cNvSpPr>
                <a:spLocks/>
              </p:cNvSpPr>
              <p:nvPr/>
            </p:nvSpPr>
            <p:spPr bwMode="auto">
              <a:xfrm>
                <a:off x="2617" y="914"/>
                <a:ext cx="5" cy="0"/>
              </a:xfrm>
              <a:custGeom>
                <a:avLst/>
                <a:gdLst>
                  <a:gd name="T0" fmla="*/ 1637 w 2"/>
                  <a:gd name="T1" fmla="*/ 2917 w 2"/>
                  <a:gd name="T2" fmla="*/ 2917 w 2"/>
                  <a:gd name="T3" fmla="*/ 0 w 2"/>
                  <a:gd name="T4" fmla="*/ 0 w 2"/>
                  <a:gd name="T5" fmla="*/ 1637 w 2"/>
                  <a:gd name="T6" fmla="*/ 1637 w 2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w 2"/>
                  <a:gd name="T15" fmla="*/ 2 w 2"/>
                </a:gdLst>
                <a:ahLst/>
                <a:cxnLst>
                  <a:cxn ang="T7">
                    <a:pos x="T0" y="0"/>
                  </a:cxn>
                  <a:cxn ang="T8">
                    <a:pos x="T1" y="0"/>
                  </a:cxn>
                  <a:cxn ang="T9">
                    <a:pos x="T2" y="0"/>
                  </a:cxn>
                  <a:cxn ang="T10">
                    <a:pos x="T3" y="0"/>
                  </a:cxn>
                  <a:cxn ang="T11">
                    <a:pos x="T4" y="0"/>
                  </a:cxn>
                  <a:cxn ang="T12">
                    <a:pos x="T5" y="0"/>
                  </a:cxn>
                  <a:cxn ang="T13">
                    <a:pos x="T6" y="0"/>
                  </a:cxn>
                </a:cxnLst>
                <a:rect l="T14" t="0" r="T15" b="0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70" name="Freeform 2014"/>
              <p:cNvSpPr>
                <a:spLocks/>
              </p:cNvSpPr>
              <p:nvPr/>
            </p:nvSpPr>
            <p:spPr bwMode="auto">
              <a:xfrm>
                <a:off x="2614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71" name="Freeform 2015"/>
              <p:cNvSpPr>
                <a:spLocks/>
              </p:cNvSpPr>
              <p:nvPr/>
            </p:nvSpPr>
            <p:spPr bwMode="auto">
              <a:xfrm>
                <a:off x="2614" y="9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72" name="Freeform 2016"/>
              <p:cNvSpPr>
                <a:spLocks/>
              </p:cNvSpPr>
              <p:nvPr/>
            </p:nvSpPr>
            <p:spPr bwMode="auto">
              <a:xfrm>
                <a:off x="2608" y="917"/>
                <a:ext cx="6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  <a:gd name="T3" fmla="*/ 13122 w 2"/>
                  <a:gd name="T4" fmla="*/ 0 w 2"/>
                  <a:gd name="T5" fmla="*/ 0 w 2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2 w 2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73" name="Freeform 2017"/>
              <p:cNvSpPr>
                <a:spLocks/>
              </p:cNvSpPr>
              <p:nvPr/>
            </p:nvSpPr>
            <p:spPr bwMode="auto">
              <a:xfrm>
                <a:off x="2634" y="9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74" name="Freeform 2018"/>
              <p:cNvSpPr>
                <a:spLocks/>
              </p:cNvSpPr>
              <p:nvPr/>
            </p:nvSpPr>
            <p:spPr bwMode="auto">
              <a:xfrm>
                <a:off x="2628" y="914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75" name="Freeform 2019"/>
              <p:cNvSpPr>
                <a:spLocks/>
              </p:cNvSpPr>
              <p:nvPr/>
            </p:nvSpPr>
            <p:spPr bwMode="auto">
              <a:xfrm>
                <a:off x="2614" y="914"/>
                <a:ext cx="11" cy="3"/>
              </a:xfrm>
              <a:custGeom>
                <a:avLst/>
                <a:gdLst>
                  <a:gd name="T0" fmla="*/ 6927 w 4"/>
                  <a:gd name="T1" fmla="*/ 0 h 1"/>
                  <a:gd name="T2" fmla="*/ 6927 w 4"/>
                  <a:gd name="T3" fmla="*/ 0 h 1"/>
                  <a:gd name="T4" fmla="*/ 9438 w 4"/>
                  <a:gd name="T5" fmla="*/ 0 h 1"/>
                  <a:gd name="T6" fmla="*/ 9438 w 4"/>
                  <a:gd name="T7" fmla="*/ 0 h 1"/>
                  <a:gd name="T8" fmla="*/ 12870 w 4"/>
                  <a:gd name="T9" fmla="*/ 0 h 1"/>
                  <a:gd name="T10" fmla="*/ 6927 w 4"/>
                  <a:gd name="T11" fmla="*/ 6561 h 1"/>
                  <a:gd name="T12" fmla="*/ 0 w 4"/>
                  <a:gd name="T13" fmla="*/ 6561 h 1"/>
                  <a:gd name="T14" fmla="*/ 0 w 4"/>
                  <a:gd name="T15" fmla="*/ 6561 h 1"/>
                  <a:gd name="T16" fmla="*/ 3432 w 4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1"/>
                  <a:gd name="T29" fmla="*/ 4 w 4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1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76" name="Line 2020"/>
              <p:cNvSpPr>
                <a:spLocks noChangeShapeType="1"/>
              </p:cNvSpPr>
              <p:nvPr/>
            </p:nvSpPr>
            <p:spPr bwMode="auto">
              <a:xfrm>
                <a:off x="2631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77" name="Freeform 2021"/>
              <p:cNvSpPr>
                <a:spLocks/>
              </p:cNvSpPr>
              <p:nvPr/>
            </p:nvSpPr>
            <p:spPr bwMode="auto">
              <a:xfrm>
                <a:off x="2628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78" name="Freeform 2022"/>
              <p:cNvSpPr>
                <a:spLocks/>
              </p:cNvSpPr>
              <p:nvPr/>
            </p:nvSpPr>
            <p:spPr bwMode="auto">
              <a:xfrm>
                <a:off x="2625" y="9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79" name="Line 2023"/>
              <p:cNvSpPr>
                <a:spLocks noChangeShapeType="1"/>
              </p:cNvSpPr>
              <p:nvPr/>
            </p:nvSpPr>
            <p:spPr bwMode="auto">
              <a:xfrm>
                <a:off x="2628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80" name="Line 2024"/>
              <p:cNvSpPr>
                <a:spLocks noChangeShapeType="1"/>
              </p:cNvSpPr>
              <p:nvPr/>
            </p:nvSpPr>
            <p:spPr bwMode="auto">
              <a:xfrm>
                <a:off x="2655" y="9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81" name="Freeform 2025"/>
              <p:cNvSpPr>
                <a:spLocks/>
              </p:cNvSpPr>
              <p:nvPr/>
            </p:nvSpPr>
            <p:spPr bwMode="auto">
              <a:xfrm>
                <a:off x="2707" y="873"/>
                <a:ext cx="9" cy="3"/>
              </a:xfrm>
              <a:custGeom>
                <a:avLst/>
                <a:gdLst>
                  <a:gd name="T0" fmla="*/ 19683 w 3"/>
                  <a:gd name="T1" fmla="*/ 0 h 1"/>
                  <a:gd name="T2" fmla="*/ 13122 w 3"/>
                  <a:gd name="T3" fmla="*/ 0 h 1"/>
                  <a:gd name="T4" fmla="*/ 6561 w 3"/>
                  <a:gd name="T5" fmla="*/ 6561 h 1"/>
                  <a:gd name="T6" fmla="*/ 6561 w 3"/>
                  <a:gd name="T7" fmla="*/ 6561 h 1"/>
                  <a:gd name="T8" fmla="*/ 6561 w 3"/>
                  <a:gd name="T9" fmla="*/ 6561 h 1"/>
                  <a:gd name="T10" fmla="*/ 0 w 3"/>
                  <a:gd name="T11" fmla="*/ 6561 h 1"/>
                  <a:gd name="T12" fmla="*/ 0 w 3"/>
                  <a:gd name="T13" fmla="*/ 6561 h 1"/>
                  <a:gd name="T14" fmla="*/ 6561 w 3"/>
                  <a:gd name="T15" fmla="*/ 0 h 1"/>
                  <a:gd name="T16" fmla="*/ 6561 w 3"/>
                  <a:gd name="T17" fmla="*/ 0 h 1"/>
                  <a:gd name="T18" fmla="*/ 13122 w 3"/>
                  <a:gd name="T19" fmla="*/ 0 h 1"/>
                  <a:gd name="T20" fmla="*/ 13122 w 3"/>
                  <a:gd name="T21" fmla="*/ 0 h 1"/>
                  <a:gd name="T22" fmla="*/ 19683 w 3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"/>
                  <a:gd name="T37" fmla="*/ 0 h 1"/>
                  <a:gd name="T38" fmla="*/ 3 w 3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" h="1">
                    <a:moveTo>
                      <a:pt x="3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82" name="Freeform 2026"/>
              <p:cNvSpPr>
                <a:spLocks/>
              </p:cNvSpPr>
              <p:nvPr/>
            </p:nvSpPr>
            <p:spPr bwMode="auto">
              <a:xfrm>
                <a:off x="2699" y="876"/>
                <a:ext cx="5" cy="3"/>
              </a:xfrm>
              <a:custGeom>
                <a:avLst/>
                <a:gdLst>
                  <a:gd name="T0" fmla="*/ 2917 w 2"/>
                  <a:gd name="T1" fmla="*/ 0 h 1"/>
                  <a:gd name="T2" fmla="*/ 1637 w 2"/>
                  <a:gd name="T3" fmla="*/ 6561 h 1"/>
                  <a:gd name="T4" fmla="*/ 1637 w 2"/>
                  <a:gd name="T5" fmla="*/ 6561 h 1"/>
                  <a:gd name="T6" fmla="*/ 0 w 2"/>
                  <a:gd name="T7" fmla="*/ 6561 h 1"/>
                  <a:gd name="T8" fmla="*/ 0 w 2"/>
                  <a:gd name="T9" fmla="*/ 6561 h 1"/>
                  <a:gd name="T10" fmla="*/ 1637 w 2"/>
                  <a:gd name="T11" fmla="*/ 0 h 1"/>
                  <a:gd name="T12" fmla="*/ 1637 w 2"/>
                  <a:gd name="T13" fmla="*/ 0 h 1"/>
                  <a:gd name="T14" fmla="*/ 2917 w 2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1"/>
                  <a:gd name="T26" fmla="*/ 2 w 2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1">
                    <a:moveTo>
                      <a:pt x="2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83" name="Freeform 2027"/>
              <p:cNvSpPr>
                <a:spLocks/>
              </p:cNvSpPr>
              <p:nvPr/>
            </p:nvSpPr>
            <p:spPr bwMode="auto">
              <a:xfrm>
                <a:off x="2681" y="891"/>
                <a:ext cx="6" cy="0"/>
              </a:xfrm>
              <a:custGeom>
                <a:avLst/>
                <a:gdLst>
                  <a:gd name="T0" fmla="*/ 13122 w 2"/>
                  <a:gd name="T1" fmla="*/ 0 w 2"/>
                  <a:gd name="T2" fmla="*/ 6561 w 2"/>
                  <a:gd name="T3" fmla="*/ 6561 w 2"/>
                  <a:gd name="T4" fmla="*/ 13122 w 2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2"/>
                  <a:gd name="T11" fmla="*/ 2 w 2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84" name="Line 2028"/>
              <p:cNvSpPr>
                <a:spLocks noChangeShapeType="1"/>
              </p:cNvSpPr>
              <p:nvPr/>
            </p:nvSpPr>
            <p:spPr bwMode="auto">
              <a:xfrm>
                <a:off x="2684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85" name="Freeform 2029"/>
              <p:cNvSpPr>
                <a:spLocks/>
              </p:cNvSpPr>
              <p:nvPr/>
            </p:nvSpPr>
            <p:spPr bwMode="auto">
              <a:xfrm>
                <a:off x="2681" y="891"/>
                <a:ext cx="6" cy="3"/>
              </a:xfrm>
              <a:custGeom>
                <a:avLst/>
                <a:gdLst>
                  <a:gd name="T0" fmla="*/ 13122 w 2"/>
                  <a:gd name="T1" fmla="*/ 0 h 1"/>
                  <a:gd name="T2" fmla="*/ 6561 w 2"/>
                  <a:gd name="T3" fmla="*/ 6561 h 1"/>
                  <a:gd name="T4" fmla="*/ 0 w 2"/>
                  <a:gd name="T5" fmla="*/ 6561 h 1"/>
                  <a:gd name="T6" fmla="*/ 6561 w 2"/>
                  <a:gd name="T7" fmla="*/ 0 h 1"/>
                  <a:gd name="T8" fmla="*/ 13122 w 2"/>
                  <a:gd name="T9" fmla="*/ 0 h 1"/>
                  <a:gd name="T10" fmla="*/ 13122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2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86" name="Freeform 2030"/>
              <p:cNvSpPr>
                <a:spLocks/>
              </p:cNvSpPr>
              <p:nvPr/>
            </p:nvSpPr>
            <p:spPr bwMode="auto">
              <a:xfrm>
                <a:off x="2675" y="8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87" name="Line 2031"/>
              <p:cNvSpPr>
                <a:spLocks noChangeShapeType="1"/>
              </p:cNvSpPr>
              <p:nvPr/>
            </p:nvSpPr>
            <p:spPr bwMode="auto">
              <a:xfrm>
                <a:off x="2763" y="8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88" name="Freeform 2032"/>
              <p:cNvSpPr>
                <a:spLocks/>
              </p:cNvSpPr>
              <p:nvPr/>
            </p:nvSpPr>
            <p:spPr bwMode="auto">
              <a:xfrm>
                <a:off x="2748" y="864"/>
                <a:ext cx="15" cy="6"/>
              </a:xfrm>
              <a:custGeom>
                <a:avLst/>
                <a:gdLst>
                  <a:gd name="T0" fmla="*/ 13122 w 5"/>
                  <a:gd name="T1" fmla="*/ 6561 h 2"/>
                  <a:gd name="T2" fmla="*/ 6561 w 5"/>
                  <a:gd name="T3" fmla="*/ 13122 h 2"/>
                  <a:gd name="T4" fmla="*/ 0 w 5"/>
                  <a:gd name="T5" fmla="*/ 13122 h 2"/>
                  <a:gd name="T6" fmla="*/ 0 w 5"/>
                  <a:gd name="T7" fmla="*/ 13122 h 2"/>
                  <a:gd name="T8" fmla="*/ 6561 w 5"/>
                  <a:gd name="T9" fmla="*/ 6561 h 2"/>
                  <a:gd name="T10" fmla="*/ 6561 w 5"/>
                  <a:gd name="T11" fmla="*/ 6561 h 2"/>
                  <a:gd name="T12" fmla="*/ 0 w 5"/>
                  <a:gd name="T13" fmla="*/ 6561 h 2"/>
                  <a:gd name="T14" fmla="*/ 6561 w 5"/>
                  <a:gd name="T15" fmla="*/ 6561 h 2"/>
                  <a:gd name="T16" fmla="*/ 0 w 5"/>
                  <a:gd name="T17" fmla="*/ 6561 h 2"/>
                  <a:gd name="T18" fmla="*/ 13122 w 5"/>
                  <a:gd name="T19" fmla="*/ 0 h 2"/>
                  <a:gd name="T20" fmla="*/ 13122 w 5"/>
                  <a:gd name="T21" fmla="*/ 0 h 2"/>
                  <a:gd name="T22" fmla="*/ 13122 w 5"/>
                  <a:gd name="T23" fmla="*/ 0 h 2"/>
                  <a:gd name="T24" fmla="*/ 19683 w 5"/>
                  <a:gd name="T25" fmla="*/ 0 h 2"/>
                  <a:gd name="T26" fmla="*/ 19683 w 5"/>
                  <a:gd name="T27" fmla="*/ 0 h 2"/>
                  <a:gd name="T28" fmla="*/ 19683 w 5"/>
                  <a:gd name="T29" fmla="*/ 0 h 2"/>
                  <a:gd name="T30" fmla="*/ 26244 w 5"/>
                  <a:gd name="T31" fmla="*/ 0 h 2"/>
                  <a:gd name="T32" fmla="*/ 32805 w 5"/>
                  <a:gd name="T33" fmla="*/ 0 h 2"/>
                  <a:gd name="T34" fmla="*/ 19683 w 5"/>
                  <a:gd name="T35" fmla="*/ 6561 h 2"/>
                  <a:gd name="T36" fmla="*/ 26244 w 5"/>
                  <a:gd name="T37" fmla="*/ 6561 h 2"/>
                  <a:gd name="T38" fmla="*/ 13122 w 5"/>
                  <a:gd name="T39" fmla="*/ 6561 h 2"/>
                  <a:gd name="T40" fmla="*/ 13122 w 5"/>
                  <a:gd name="T41" fmla="*/ 6561 h 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"/>
                  <a:gd name="T64" fmla="*/ 0 h 2"/>
                  <a:gd name="T65" fmla="*/ 5 w 5"/>
                  <a:gd name="T66" fmla="*/ 2 h 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" h="2">
                    <a:moveTo>
                      <a:pt x="2" y="1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89" name="Freeform 2033"/>
              <p:cNvSpPr>
                <a:spLocks/>
              </p:cNvSpPr>
              <p:nvPr/>
            </p:nvSpPr>
            <p:spPr bwMode="auto">
              <a:xfrm>
                <a:off x="2731" y="867"/>
                <a:ext cx="9" cy="3"/>
              </a:xfrm>
              <a:custGeom>
                <a:avLst/>
                <a:gdLst>
                  <a:gd name="T0" fmla="*/ 19683 w 3"/>
                  <a:gd name="T1" fmla="*/ 0 h 1"/>
                  <a:gd name="T2" fmla="*/ 13122 w 3"/>
                  <a:gd name="T3" fmla="*/ 6561 h 1"/>
                  <a:gd name="T4" fmla="*/ 0 w 3"/>
                  <a:gd name="T5" fmla="*/ 6561 h 1"/>
                  <a:gd name="T6" fmla="*/ 6561 w 3"/>
                  <a:gd name="T7" fmla="*/ 6561 h 1"/>
                  <a:gd name="T8" fmla="*/ 13122 w 3"/>
                  <a:gd name="T9" fmla="*/ 0 h 1"/>
                  <a:gd name="T10" fmla="*/ 19683 w 3"/>
                  <a:gd name="T11" fmla="*/ 0 h 1"/>
                  <a:gd name="T12" fmla="*/ 19683 w 3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"/>
                  <a:gd name="T23" fmla="*/ 3 w 3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">
                    <a:moveTo>
                      <a:pt x="3" y="0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2235"/>
            <p:cNvGrpSpPr>
              <a:grpSpLocks/>
            </p:cNvGrpSpPr>
            <p:nvPr/>
          </p:nvGrpSpPr>
          <p:grpSpPr bwMode="auto">
            <a:xfrm>
              <a:off x="2042" y="855"/>
              <a:ext cx="853" cy="548"/>
              <a:chOff x="2042" y="855"/>
              <a:chExt cx="853" cy="548"/>
            </a:xfrm>
          </p:grpSpPr>
          <p:sp>
            <p:nvSpPr>
              <p:cNvPr id="54590" name="Line 2035"/>
              <p:cNvSpPr>
                <a:spLocks noChangeShapeType="1"/>
              </p:cNvSpPr>
              <p:nvPr/>
            </p:nvSpPr>
            <p:spPr bwMode="auto">
              <a:xfrm>
                <a:off x="2801" y="8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91" name="Freeform 2036"/>
              <p:cNvSpPr>
                <a:spLocks/>
              </p:cNvSpPr>
              <p:nvPr/>
            </p:nvSpPr>
            <p:spPr bwMode="auto">
              <a:xfrm>
                <a:off x="2828" y="855"/>
                <a:ext cx="5" cy="0"/>
              </a:xfrm>
              <a:custGeom>
                <a:avLst/>
                <a:gdLst>
                  <a:gd name="T0" fmla="*/ 2917 w 2"/>
                  <a:gd name="T1" fmla="*/ 0 w 2"/>
                  <a:gd name="T2" fmla="*/ 2917 w 2"/>
                  <a:gd name="T3" fmla="*/ 2917 w 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2"/>
                  <a:gd name="T9" fmla="*/ 2 w 2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92" name="Freeform 2037"/>
              <p:cNvSpPr>
                <a:spLocks/>
              </p:cNvSpPr>
              <p:nvPr/>
            </p:nvSpPr>
            <p:spPr bwMode="auto">
              <a:xfrm>
                <a:off x="2825" y="8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93" name="Freeform 2038"/>
              <p:cNvSpPr>
                <a:spLocks/>
              </p:cNvSpPr>
              <p:nvPr/>
            </p:nvSpPr>
            <p:spPr bwMode="auto">
              <a:xfrm>
                <a:off x="2828" y="8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94" name="Line 2039"/>
              <p:cNvSpPr>
                <a:spLocks noChangeShapeType="1"/>
              </p:cNvSpPr>
              <p:nvPr/>
            </p:nvSpPr>
            <p:spPr bwMode="auto">
              <a:xfrm>
                <a:off x="2819" y="8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95" name="Line 2040"/>
              <p:cNvSpPr>
                <a:spLocks noChangeShapeType="1"/>
              </p:cNvSpPr>
              <p:nvPr/>
            </p:nvSpPr>
            <p:spPr bwMode="auto">
              <a:xfrm>
                <a:off x="2825" y="8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96" name="Line 2041"/>
              <p:cNvSpPr>
                <a:spLocks noChangeShapeType="1"/>
              </p:cNvSpPr>
              <p:nvPr/>
            </p:nvSpPr>
            <p:spPr bwMode="auto">
              <a:xfrm>
                <a:off x="2828" y="8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97" name="Freeform 2042"/>
              <p:cNvSpPr>
                <a:spLocks/>
              </p:cNvSpPr>
              <p:nvPr/>
            </p:nvSpPr>
            <p:spPr bwMode="auto">
              <a:xfrm>
                <a:off x="2804" y="855"/>
                <a:ext cx="15" cy="3"/>
              </a:xfrm>
              <a:custGeom>
                <a:avLst/>
                <a:gdLst>
                  <a:gd name="T0" fmla="*/ 6561 w 5"/>
                  <a:gd name="T1" fmla="*/ 6561 h 1"/>
                  <a:gd name="T2" fmla="*/ 0 w 5"/>
                  <a:gd name="T3" fmla="*/ 6561 h 1"/>
                  <a:gd name="T4" fmla="*/ 6561 w 5"/>
                  <a:gd name="T5" fmla="*/ 6561 h 1"/>
                  <a:gd name="T6" fmla="*/ 0 w 5"/>
                  <a:gd name="T7" fmla="*/ 6561 h 1"/>
                  <a:gd name="T8" fmla="*/ 6561 w 5"/>
                  <a:gd name="T9" fmla="*/ 6561 h 1"/>
                  <a:gd name="T10" fmla="*/ 6561 w 5"/>
                  <a:gd name="T11" fmla="*/ 6561 h 1"/>
                  <a:gd name="T12" fmla="*/ 13122 w 5"/>
                  <a:gd name="T13" fmla="*/ 6561 h 1"/>
                  <a:gd name="T14" fmla="*/ 13122 w 5"/>
                  <a:gd name="T15" fmla="*/ 6561 h 1"/>
                  <a:gd name="T16" fmla="*/ 13122 w 5"/>
                  <a:gd name="T17" fmla="*/ 6561 h 1"/>
                  <a:gd name="T18" fmla="*/ 13122 w 5"/>
                  <a:gd name="T19" fmla="*/ 6561 h 1"/>
                  <a:gd name="T20" fmla="*/ 19683 w 5"/>
                  <a:gd name="T21" fmla="*/ 6561 h 1"/>
                  <a:gd name="T22" fmla="*/ 26244 w 5"/>
                  <a:gd name="T23" fmla="*/ 6561 h 1"/>
                  <a:gd name="T24" fmla="*/ 26244 w 5"/>
                  <a:gd name="T25" fmla="*/ 0 h 1"/>
                  <a:gd name="T26" fmla="*/ 26244 w 5"/>
                  <a:gd name="T27" fmla="*/ 0 h 1"/>
                  <a:gd name="T28" fmla="*/ 32805 w 5"/>
                  <a:gd name="T29" fmla="*/ 0 h 1"/>
                  <a:gd name="T30" fmla="*/ 26244 w 5"/>
                  <a:gd name="T31" fmla="*/ 6561 h 1"/>
                  <a:gd name="T32" fmla="*/ 26244 w 5"/>
                  <a:gd name="T33" fmla="*/ 6561 h 1"/>
                  <a:gd name="T34" fmla="*/ 26244 w 5"/>
                  <a:gd name="T35" fmla="*/ 6561 h 1"/>
                  <a:gd name="T36" fmla="*/ 19683 w 5"/>
                  <a:gd name="T37" fmla="*/ 6561 h 1"/>
                  <a:gd name="T38" fmla="*/ 13122 w 5"/>
                  <a:gd name="T39" fmla="*/ 6561 h 1"/>
                  <a:gd name="T40" fmla="*/ 13122 w 5"/>
                  <a:gd name="T41" fmla="*/ 6561 h 1"/>
                  <a:gd name="T42" fmla="*/ 6561 w 5"/>
                  <a:gd name="T43" fmla="*/ 6561 h 1"/>
                  <a:gd name="T44" fmla="*/ 6561 w 5"/>
                  <a:gd name="T45" fmla="*/ 6561 h 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"/>
                  <a:gd name="T70" fmla="*/ 0 h 1"/>
                  <a:gd name="T71" fmla="*/ 5 w 5"/>
                  <a:gd name="T72" fmla="*/ 1 h 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98" name="Freeform 2043"/>
              <p:cNvSpPr>
                <a:spLocks/>
              </p:cNvSpPr>
              <p:nvPr/>
            </p:nvSpPr>
            <p:spPr bwMode="auto">
              <a:xfrm>
                <a:off x="2816" y="8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99" name="Line 2044"/>
              <p:cNvSpPr>
                <a:spLocks noChangeShapeType="1"/>
              </p:cNvSpPr>
              <p:nvPr/>
            </p:nvSpPr>
            <p:spPr bwMode="auto">
              <a:xfrm>
                <a:off x="2813" y="8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00" name="Freeform 2045"/>
              <p:cNvSpPr>
                <a:spLocks/>
              </p:cNvSpPr>
              <p:nvPr/>
            </p:nvSpPr>
            <p:spPr bwMode="auto">
              <a:xfrm>
                <a:off x="2819" y="858"/>
                <a:ext cx="6" cy="0"/>
              </a:xfrm>
              <a:custGeom>
                <a:avLst/>
                <a:gdLst>
                  <a:gd name="T0" fmla="*/ 0 w 2"/>
                  <a:gd name="T1" fmla="*/ 6561 w 2"/>
                  <a:gd name="T2" fmla="*/ 13122 w 2"/>
                  <a:gd name="T3" fmla="*/ 0 w 2"/>
                  <a:gd name="T4" fmla="*/ 0 w 2"/>
                  <a:gd name="T5" fmla="*/ 0 w 2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2 w 2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01" name="Freeform 2046"/>
              <p:cNvSpPr>
                <a:spLocks/>
              </p:cNvSpPr>
              <p:nvPr/>
            </p:nvSpPr>
            <p:spPr bwMode="auto">
              <a:xfrm>
                <a:off x="2810" y="858"/>
                <a:ext cx="9" cy="3"/>
              </a:xfrm>
              <a:custGeom>
                <a:avLst/>
                <a:gdLst>
                  <a:gd name="T0" fmla="*/ 19683 w 3"/>
                  <a:gd name="T1" fmla="*/ 6561 h 1"/>
                  <a:gd name="T2" fmla="*/ 13122 w 3"/>
                  <a:gd name="T3" fmla="*/ 6561 h 1"/>
                  <a:gd name="T4" fmla="*/ 13122 w 3"/>
                  <a:gd name="T5" fmla="*/ 6561 h 1"/>
                  <a:gd name="T6" fmla="*/ 0 w 3"/>
                  <a:gd name="T7" fmla="*/ 6561 h 1"/>
                  <a:gd name="T8" fmla="*/ 13122 w 3"/>
                  <a:gd name="T9" fmla="*/ 0 h 1"/>
                  <a:gd name="T10" fmla="*/ 13122 w 3"/>
                  <a:gd name="T11" fmla="*/ 0 h 1"/>
                  <a:gd name="T12" fmla="*/ 19683 w 3"/>
                  <a:gd name="T13" fmla="*/ 0 h 1"/>
                  <a:gd name="T14" fmla="*/ 19683 w 3"/>
                  <a:gd name="T15" fmla="*/ 0 h 1"/>
                  <a:gd name="T16" fmla="*/ 19683 w 3"/>
                  <a:gd name="T17" fmla="*/ 0 h 1"/>
                  <a:gd name="T18" fmla="*/ 19683 w 3"/>
                  <a:gd name="T19" fmla="*/ 6561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1"/>
                  <a:gd name="T32" fmla="*/ 3 w 3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1">
                    <a:moveTo>
                      <a:pt x="3" y="1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02" name="Line 2047"/>
              <p:cNvSpPr>
                <a:spLocks noChangeShapeType="1"/>
              </p:cNvSpPr>
              <p:nvPr/>
            </p:nvSpPr>
            <p:spPr bwMode="auto">
              <a:xfrm>
                <a:off x="2819" y="8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03" name="Freeform 2048"/>
              <p:cNvSpPr>
                <a:spLocks/>
              </p:cNvSpPr>
              <p:nvPr/>
            </p:nvSpPr>
            <p:spPr bwMode="auto">
              <a:xfrm>
                <a:off x="2807" y="861"/>
                <a:ext cx="6" cy="0"/>
              </a:xfrm>
              <a:custGeom>
                <a:avLst/>
                <a:gdLst>
                  <a:gd name="T0" fmla="*/ 6561 w 2"/>
                  <a:gd name="T1" fmla="*/ 6561 w 2"/>
                  <a:gd name="T2" fmla="*/ 13122 w 2"/>
                  <a:gd name="T3" fmla="*/ 6561 w 2"/>
                  <a:gd name="T4" fmla="*/ 0 w 2"/>
                  <a:gd name="T5" fmla="*/ 6561 w 2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2 w 2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2">
                    <a:moveTo>
                      <a:pt x="1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04" name="Line 2049"/>
              <p:cNvSpPr>
                <a:spLocks noChangeShapeType="1"/>
              </p:cNvSpPr>
              <p:nvPr/>
            </p:nvSpPr>
            <p:spPr bwMode="auto">
              <a:xfrm>
                <a:off x="2831" y="8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05" name="Freeform 2050"/>
              <p:cNvSpPr>
                <a:spLocks/>
              </p:cNvSpPr>
              <p:nvPr/>
            </p:nvSpPr>
            <p:spPr bwMode="auto">
              <a:xfrm>
                <a:off x="2798" y="8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06" name="Line 2051"/>
              <p:cNvSpPr>
                <a:spLocks noChangeShapeType="1"/>
              </p:cNvSpPr>
              <p:nvPr/>
            </p:nvSpPr>
            <p:spPr bwMode="auto">
              <a:xfrm>
                <a:off x="2801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07" name="Line 2052"/>
              <p:cNvSpPr>
                <a:spLocks noChangeShapeType="1"/>
              </p:cNvSpPr>
              <p:nvPr/>
            </p:nvSpPr>
            <p:spPr bwMode="auto">
              <a:xfrm>
                <a:off x="2798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08" name="Line 2053"/>
              <p:cNvSpPr>
                <a:spLocks noChangeShapeType="1"/>
              </p:cNvSpPr>
              <p:nvPr/>
            </p:nvSpPr>
            <p:spPr bwMode="auto">
              <a:xfrm>
                <a:off x="2836" y="8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09" name="Freeform 2054"/>
              <p:cNvSpPr>
                <a:spLocks/>
              </p:cNvSpPr>
              <p:nvPr/>
            </p:nvSpPr>
            <p:spPr bwMode="auto">
              <a:xfrm>
                <a:off x="2842" y="8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10" name="Line 2055"/>
              <p:cNvSpPr>
                <a:spLocks noChangeShapeType="1"/>
              </p:cNvSpPr>
              <p:nvPr/>
            </p:nvSpPr>
            <p:spPr bwMode="auto">
              <a:xfrm>
                <a:off x="2836" y="8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11" name="Line 2056"/>
              <p:cNvSpPr>
                <a:spLocks noChangeShapeType="1"/>
              </p:cNvSpPr>
              <p:nvPr/>
            </p:nvSpPr>
            <p:spPr bwMode="auto">
              <a:xfrm>
                <a:off x="2842" y="8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12" name="Line 2057"/>
              <p:cNvSpPr>
                <a:spLocks noChangeShapeType="1"/>
              </p:cNvSpPr>
              <p:nvPr/>
            </p:nvSpPr>
            <p:spPr bwMode="auto">
              <a:xfrm>
                <a:off x="2854" y="8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13" name="Freeform 2058"/>
              <p:cNvSpPr>
                <a:spLocks/>
              </p:cNvSpPr>
              <p:nvPr/>
            </p:nvSpPr>
            <p:spPr bwMode="auto">
              <a:xfrm>
                <a:off x="2842" y="8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14" name="Line 2059"/>
              <p:cNvSpPr>
                <a:spLocks noChangeShapeType="1"/>
              </p:cNvSpPr>
              <p:nvPr/>
            </p:nvSpPr>
            <p:spPr bwMode="auto">
              <a:xfrm>
                <a:off x="2863" y="8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15" name="Freeform 2060"/>
              <p:cNvSpPr>
                <a:spLocks/>
              </p:cNvSpPr>
              <p:nvPr/>
            </p:nvSpPr>
            <p:spPr bwMode="auto">
              <a:xfrm>
                <a:off x="2851" y="8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16" name="Freeform 2061"/>
              <p:cNvSpPr>
                <a:spLocks/>
              </p:cNvSpPr>
              <p:nvPr/>
            </p:nvSpPr>
            <p:spPr bwMode="auto">
              <a:xfrm>
                <a:off x="2836" y="8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17" name="Freeform 2062"/>
              <p:cNvSpPr>
                <a:spLocks/>
              </p:cNvSpPr>
              <p:nvPr/>
            </p:nvSpPr>
            <p:spPr bwMode="auto">
              <a:xfrm>
                <a:off x="2851" y="8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18" name="Line 2063"/>
              <p:cNvSpPr>
                <a:spLocks noChangeShapeType="1"/>
              </p:cNvSpPr>
              <p:nvPr/>
            </p:nvSpPr>
            <p:spPr bwMode="auto">
              <a:xfrm>
                <a:off x="2836" y="8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19" name="Line 2064"/>
              <p:cNvSpPr>
                <a:spLocks noChangeShapeType="1"/>
              </p:cNvSpPr>
              <p:nvPr/>
            </p:nvSpPr>
            <p:spPr bwMode="auto">
              <a:xfrm>
                <a:off x="2851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20" name="Freeform 2065"/>
              <p:cNvSpPr>
                <a:spLocks/>
              </p:cNvSpPr>
              <p:nvPr/>
            </p:nvSpPr>
            <p:spPr bwMode="auto">
              <a:xfrm>
                <a:off x="2836" y="8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21" name="Freeform 2066"/>
              <p:cNvSpPr>
                <a:spLocks/>
              </p:cNvSpPr>
              <p:nvPr/>
            </p:nvSpPr>
            <p:spPr bwMode="auto">
              <a:xfrm>
                <a:off x="2836" y="855"/>
                <a:ext cx="6" cy="0"/>
              </a:xfrm>
              <a:custGeom>
                <a:avLst/>
                <a:gdLst>
                  <a:gd name="T0" fmla="*/ 13122 w 2"/>
                  <a:gd name="T1" fmla="*/ 13122 w 2"/>
                  <a:gd name="T2" fmla="*/ 13122 w 2"/>
                  <a:gd name="T3" fmla="*/ 13122 w 2"/>
                  <a:gd name="T4" fmla="*/ 6561 w 2"/>
                  <a:gd name="T5" fmla="*/ 0 w 2"/>
                  <a:gd name="T6" fmla="*/ 0 w 2"/>
                  <a:gd name="T7" fmla="*/ 6561 w 2"/>
                  <a:gd name="T8" fmla="*/ 6561 w 2"/>
                  <a:gd name="T9" fmla="*/ 13122 w 2"/>
                  <a:gd name="T10" fmla="*/ 13122 w 2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w 2"/>
                  <a:gd name="T23" fmla="*/ 2 w 2"/>
                </a:gdLst>
                <a:ahLst/>
                <a:cxnLst>
                  <a:cxn ang="T11">
                    <a:pos x="T0" y="0"/>
                  </a:cxn>
                  <a:cxn ang="T12">
                    <a:pos x="T1" y="0"/>
                  </a:cxn>
                  <a:cxn ang="T13">
                    <a:pos x="T2" y="0"/>
                  </a:cxn>
                  <a:cxn ang="T14">
                    <a:pos x="T3" y="0"/>
                  </a:cxn>
                  <a:cxn ang="T15">
                    <a:pos x="T4" y="0"/>
                  </a:cxn>
                  <a:cxn ang="T16">
                    <a:pos x="T5" y="0"/>
                  </a:cxn>
                  <a:cxn ang="T17">
                    <a:pos x="T6" y="0"/>
                  </a:cxn>
                  <a:cxn ang="T18">
                    <a:pos x="T7" y="0"/>
                  </a:cxn>
                  <a:cxn ang="T19">
                    <a:pos x="T8" y="0"/>
                  </a:cxn>
                  <a:cxn ang="T20">
                    <a:pos x="T9" y="0"/>
                  </a:cxn>
                  <a:cxn ang="T21">
                    <a:pos x="T10" y="0"/>
                  </a:cxn>
                </a:cxnLst>
                <a:rect l="T22" t="0" r="T23" b="0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22" name="Line 2067"/>
              <p:cNvSpPr>
                <a:spLocks noChangeShapeType="1"/>
              </p:cNvSpPr>
              <p:nvPr/>
            </p:nvSpPr>
            <p:spPr bwMode="auto">
              <a:xfrm>
                <a:off x="2836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23" name="Freeform 2068"/>
              <p:cNvSpPr>
                <a:spLocks/>
              </p:cNvSpPr>
              <p:nvPr/>
            </p:nvSpPr>
            <p:spPr bwMode="auto">
              <a:xfrm>
                <a:off x="2833" y="8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24" name="Line 2069"/>
              <p:cNvSpPr>
                <a:spLocks noChangeShapeType="1"/>
              </p:cNvSpPr>
              <p:nvPr/>
            </p:nvSpPr>
            <p:spPr bwMode="auto">
              <a:xfrm>
                <a:off x="2836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25" name="Line 2070"/>
              <p:cNvSpPr>
                <a:spLocks noChangeShapeType="1"/>
              </p:cNvSpPr>
              <p:nvPr/>
            </p:nvSpPr>
            <p:spPr bwMode="auto">
              <a:xfrm>
                <a:off x="2833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26" name="Line 2071"/>
              <p:cNvSpPr>
                <a:spLocks noChangeShapeType="1"/>
              </p:cNvSpPr>
              <p:nvPr/>
            </p:nvSpPr>
            <p:spPr bwMode="auto">
              <a:xfrm>
                <a:off x="2886" y="8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27" name="Freeform 2072"/>
              <p:cNvSpPr>
                <a:spLocks/>
              </p:cNvSpPr>
              <p:nvPr/>
            </p:nvSpPr>
            <p:spPr bwMode="auto">
              <a:xfrm>
                <a:off x="2895" y="8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28" name="Freeform 2073"/>
              <p:cNvSpPr>
                <a:spLocks/>
              </p:cNvSpPr>
              <p:nvPr/>
            </p:nvSpPr>
            <p:spPr bwMode="auto">
              <a:xfrm>
                <a:off x="2848" y="855"/>
                <a:ext cx="44" cy="12"/>
              </a:xfrm>
              <a:custGeom>
                <a:avLst/>
                <a:gdLst>
                  <a:gd name="T0" fmla="*/ 0 w 15"/>
                  <a:gd name="T1" fmla="*/ 6561 h 4"/>
                  <a:gd name="T2" fmla="*/ 0 w 15"/>
                  <a:gd name="T3" fmla="*/ 6561 h 4"/>
                  <a:gd name="T4" fmla="*/ 0 w 15"/>
                  <a:gd name="T5" fmla="*/ 13122 h 4"/>
                  <a:gd name="T6" fmla="*/ 5626 w 15"/>
                  <a:gd name="T7" fmla="*/ 13122 h 4"/>
                  <a:gd name="T8" fmla="*/ 5626 w 15"/>
                  <a:gd name="T9" fmla="*/ 6561 h 4"/>
                  <a:gd name="T10" fmla="*/ 11487 w 15"/>
                  <a:gd name="T11" fmla="*/ 6561 h 4"/>
                  <a:gd name="T12" fmla="*/ 11487 w 15"/>
                  <a:gd name="T13" fmla="*/ 6561 h 4"/>
                  <a:gd name="T14" fmla="*/ 11487 w 15"/>
                  <a:gd name="T15" fmla="*/ 6561 h 4"/>
                  <a:gd name="T16" fmla="*/ 11487 w 15"/>
                  <a:gd name="T17" fmla="*/ 6561 h 4"/>
                  <a:gd name="T18" fmla="*/ 16503 w 15"/>
                  <a:gd name="T19" fmla="*/ 0 h 4"/>
                  <a:gd name="T20" fmla="*/ 11487 w 15"/>
                  <a:gd name="T21" fmla="*/ 0 h 4"/>
                  <a:gd name="T22" fmla="*/ 11487 w 15"/>
                  <a:gd name="T23" fmla="*/ 0 h 4"/>
                  <a:gd name="T24" fmla="*/ 16503 w 15"/>
                  <a:gd name="T25" fmla="*/ 0 h 4"/>
                  <a:gd name="T26" fmla="*/ 22364 w 15"/>
                  <a:gd name="T27" fmla="*/ 0 h 4"/>
                  <a:gd name="T28" fmla="*/ 22364 w 15"/>
                  <a:gd name="T29" fmla="*/ 0 h 4"/>
                  <a:gd name="T30" fmla="*/ 27990 w 15"/>
                  <a:gd name="T31" fmla="*/ 0 h 4"/>
                  <a:gd name="T32" fmla="*/ 27990 w 15"/>
                  <a:gd name="T33" fmla="*/ 0 h 4"/>
                  <a:gd name="T34" fmla="*/ 27990 w 15"/>
                  <a:gd name="T35" fmla="*/ 0 h 4"/>
                  <a:gd name="T36" fmla="*/ 33695 w 15"/>
                  <a:gd name="T37" fmla="*/ 0 h 4"/>
                  <a:gd name="T38" fmla="*/ 27990 w 15"/>
                  <a:gd name="T39" fmla="*/ 0 h 4"/>
                  <a:gd name="T40" fmla="*/ 27990 w 15"/>
                  <a:gd name="T41" fmla="*/ 6561 h 4"/>
                  <a:gd name="T42" fmla="*/ 27990 w 15"/>
                  <a:gd name="T43" fmla="*/ 6561 h 4"/>
                  <a:gd name="T44" fmla="*/ 22364 w 15"/>
                  <a:gd name="T45" fmla="*/ 6561 h 4"/>
                  <a:gd name="T46" fmla="*/ 33695 w 15"/>
                  <a:gd name="T47" fmla="*/ 6561 h 4"/>
                  <a:gd name="T48" fmla="*/ 27990 w 15"/>
                  <a:gd name="T49" fmla="*/ 6561 h 4"/>
                  <a:gd name="T50" fmla="*/ 27990 w 15"/>
                  <a:gd name="T51" fmla="*/ 13122 h 4"/>
                  <a:gd name="T52" fmla="*/ 33695 w 15"/>
                  <a:gd name="T53" fmla="*/ 13122 h 4"/>
                  <a:gd name="T54" fmla="*/ 39530 w 15"/>
                  <a:gd name="T55" fmla="*/ 6561 h 4"/>
                  <a:gd name="T56" fmla="*/ 39530 w 15"/>
                  <a:gd name="T57" fmla="*/ 6561 h 4"/>
                  <a:gd name="T58" fmla="*/ 42783 w 15"/>
                  <a:gd name="T59" fmla="*/ 0 h 4"/>
                  <a:gd name="T60" fmla="*/ 48409 w 15"/>
                  <a:gd name="T61" fmla="*/ 6561 h 4"/>
                  <a:gd name="T62" fmla="*/ 48409 w 15"/>
                  <a:gd name="T63" fmla="*/ 6561 h 4"/>
                  <a:gd name="T64" fmla="*/ 54035 w 15"/>
                  <a:gd name="T65" fmla="*/ 6561 h 4"/>
                  <a:gd name="T66" fmla="*/ 59972 w 15"/>
                  <a:gd name="T67" fmla="*/ 6561 h 4"/>
                  <a:gd name="T68" fmla="*/ 65601 w 15"/>
                  <a:gd name="T69" fmla="*/ 6561 h 4"/>
                  <a:gd name="T70" fmla="*/ 59972 w 15"/>
                  <a:gd name="T71" fmla="*/ 6561 h 4"/>
                  <a:gd name="T72" fmla="*/ 76475 w 15"/>
                  <a:gd name="T73" fmla="*/ 6561 h 4"/>
                  <a:gd name="T74" fmla="*/ 76475 w 15"/>
                  <a:gd name="T75" fmla="*/ 13122 h 4"/>
                  <a:gd name="T76" fmla="*/ 82104 w 15"/>
                  <a:gd name="T77" fmla="*/ 13122 h 4"/>
                  <a:gd name="T78" fmla="*/ 70773 w 15"/>
                  <a:gd name="T79" fmla="*/ 13122 h 4"/>
                  <a:gd name="T80" fmla="*/ 70773 w 15"/>
                  <a:gd name="T81" fmla="*/ 13122 h 4"/>
                  <a:gd name="T82" fmla="*/ 48409 w 15"/>
                  <a:gd name="T83" fmla="*/ 13122 h 4"/>
                  <a:gd name="T84" fmla="*/ 39530 w 15"/>
                  <a:gd name="T85" fmla="*/ 13122 h 4"/>
                  <a:gd name="T86" fmla="*/ 42783 w 15"/>
                  <a:gd name="T87" fmla="*/ 13122 h 4"/>
                  <a:gd name="T88" fmla="*/ 54035 w 15"/>
                  <a:gd name="T89" fmla="*/ 13122 h 4"/>
                  <a:gd name="T90" fmla="*/ 59972 w 15"/>
                  <a:gd name="T91" fmla="*/ 13122 h 4"/>
                  <a:gd name="T92" fmla="*/ 59972 w 15"/>
                  <a:gd name="T93" fmla="*/ 13122 h 4"/>
                  <a:gd name="T94" fmla="*/ 59972 w 15"/>
                  <a:gd name="T95" fmla="*/ 19683 h 4"/>
                  <a:gd name="T96" fmla="*/ 59972 w 15"/>
                  <a:gd name="T97" fmla="*/ 19683 h 4"/>
                  <a:gd name="T98" fmla="*/ 70773 w 15"/>
                  <a:gd name="T99" fmla="*/ 19683 h 4"/>
                  <a:gd name="T100" fmla="*/ 70773 w 15"/>
                  <a:gd name="T101" fmla="*/ 19683 h 4"/>
                  <a:gd name="T102" fmla="*/ 70773 w 15"/>
                  <a:gd name="T103" fmla="*/ 19683 h 4"/>
                  <a:gd name="T104" fmla="*/ 76475 w 15"/>
                  <a:gd name="T105" fmla="*/ 19683 h 4"/>
                  <a:gd name="T106" fmla="*/ 76475 w 15"/>
                  <a:gd name="T107" fmla="*/ 19683 h 4"/>
                  <a:gd name="T108" fmla="*/ 82104 w 15"/>
                  <a:gd name="T109" fmla="*/ 19683 h 4"/>
                  <a:gd name="T110" fmla="*/ 70773 w 15"/>
                  <a:gd name="T111" fmla="*/ 19683 h 4"/>
                  <a:gd name="T112" fmla="*/ 70773 w 15"/>
                  <a:gd name="T113" fmla="*/ 19683 h 4"/>
                  <a:gd name="T114" fmla="*/ 54035 w 15"/>
                  <a:gd name="T115" fmla="*/ 26244 h 4"/>
                  <a:gd name="T116" fmla="*/ 48409 w 15"/>
                  <a:gd name="T117" fmla="*/ 26244 h 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"/>
                  <a:gd name="T178" fmla="*/ 0 h 4"/>
                  <a:gd name="T179" fmla="*/ 15 w 15"/>
                  <a:gd name="T180" fmla="*/ 4 h 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4" y="1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10" y="4"/>
                    </a:lnTo>
                    <a:lnTo>
                      <a:pt x="9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29" name="Line 2074"/>
              <p:cNvSpPr>
                <a:spLocks noChangeShapeType="1"/>
              </p:cNvSpPr>
              <p:nvPr/>
            </p:nvSpPr>
            <p:spPr bwMode="auto">
              <a:xfrm>
                <a:off x="2833" y="8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30" name="Freeform 2075"/>
              <p:cNvSpPr>
                <a:spLocks/>
              </p:cNvSpPr>
              <p:nvPr/>
            </p:nvSpPr>
            <p:spPr bwMode="auto">
              <a:xfrm>
                <a:off x="2781" y="861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0 w 1"/>
                  <a:gd name="T4" fmla="*/ 0 w 1"/>
                  <a:gd name="T5" fmla="*/ 6561 w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1 w 1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31" name="Freeform 2076"/>
              <p:cNvSpPr>
                <a:spLocks/>
              </p:cNvSpPr>
              <p:nvPr/>
            </p:nvSpPr>
            <p:spPr bwMode="auto">
              <a:xfrm>
                <a:off x="2790" y="861"/>
                <a:ext cx="2" cy="0"/>
              </a:xfrm>
              <a:custGeom>
                <a:avLst/>
                <a:gdLst>
                  <a:gd name="T0" fmla="*/ 0 w 1"/>
                  <a:gd name="T1" fmla="*/ 256 w 1"/>
                  <a:gd name="T2" fmla="*/ 0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32" name="Freeform 2077"/>
              <p:cNvSpPr>
                <a:spLocks/>
              </p:cNvSpPr>
              <p:nvPr/>
            </p:nvSpPr>
            <p:spPr bwMode="auto">
              <a:xfrm>
                <a:off x="2833" y="8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33" name="Freeform 2078"/>
              <p:cNvSpPr>
                <a:spLocks/>
              </p:cNvSpPr>
              <p:nvPr/>
            </p:nvSpPr>
            <p:spPr bwMode="auto">
              <a:xfrm>
                <a:off x="2784" y="8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34" name="Line 2079"/>
              <p:cNvSpPr>
                <a:spLocks noChangeShapeType="1"/>
              </p:cNvSpPr>
              <p:nvPr/>
            </p:nvSpPr>
            <p:spPr bwMode="auto">
              <a:xfrm>
                <a:off x="2816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35" name="Line 2080"/>
              <p:cNvSpPr>
                <a:spLocks noChangeShapeType="1"/>
              </p:cNvSpPr>
              <p:nvPr/>
            </p:nvSpPr>
            <p:spPr bwMode="auto">
              <a:xfrm>
                <a:off x="2872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36" name="Line 2081"/>
              <p:cNvSpPr>
                <a:spLocks noChangeShapeType="1"/>
              </p:cNvSpPr>
              <p:nvPr/>
            </p:nvSpPr>
            <p:spPr bwMode="auto">
              <a:xfrm>
                <a:off x="2798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37" name="Freeform 2082"/>
              <p:cNvSpPr>
                <a:spLocks/>
              </p:cNvSpPr>
              <p:nvPr/>
            </p:nvSpPr>
            <p:spPr bwMode="auto">
              <a:xfrm>
                <a:off x="2772" y="861"/>
                <a:ext cx="9" cy="3"/>
              </a:xfrm>
              <a:custGeom>
                <a:avLst/>
                <a:gdLst>
                  <a:gd name="T0" fmla="*/ 6561 w 3"/>
                  <a:gd name="T1" fmla="*/ 0 h 1"/>
                  <a:gd name="T2" fmla="*/ 6561 w 3"/>
                  <a:gd name="T3" fmla="*/ 0 h 1"/>
                  <a:gd name="T4" fmla="*/ 19683 w 3"/>
                  <a:gd name="T5" fmla="*/ 0 h 1"/>
                  <a:gd name="T6" fmla="*/ 0 w 3"/>
                  <a:gd name="T7" fmla="*/ 6561 h 1"/>
                  <a:gd name="T8" fmla="*/ 0 w 3"/>
                  <a:gd name="T9" fmla="*/ 0 h 1"/>
                  <a:gd name="T10" fmla="*/ 0 w 3"/>
                  <a:gd name="T11" fmla="*/ 0 h 1"/>
                  <a:gd name="T12" fmla="*/ 6561 w 3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"/>
                  <a:gd name="T23" fmla="*/ 3 w 3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">
                    <a:moveTo>
                      <a:pt x="1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38" name="Line 2083"/>
              <p:cNvSpPr>
                <a:spLocks noChangeShapeType="1"/>
              </p:cNvSpPr>
              <p:nvPr/>
            </p:nvSpPr>
            <p:spPr bwMode="auto">
              <a:xfrm>
                <a:off x="2778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39" name="Line 2084"/>
              <p:cNvSpPr>
                <a:spLocks noChangeShapeType="1"/>
              </p:cNvSpPr>
              <p:nvPr/>
            </p:nvSpPr>
            <p:spPr bwMode="auto">
              <a:xfrm>
                <a:off x="2880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40" name="Line 2085"/>
              <p:cNvSpPr>
                <a:spLocks noChangeShapeType="1"/>
              </p:cNvSpPr>
              <p:nvPr/>
            </p:nvSpPr>
            <p:spPr bwMode="auto">
              <a:xfrm>
                <a:off x="2795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41" name="Freeform 2086"/>
              <p:cNvSpPr>
                <a:spLocks/>
              </p:cNvSpPr>
              <p:nvPr/>
            </p:nvSpPr>
            <p:spPr bwMode="auto">
              <a:xfrm>
                <a:off x="2798" y="8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42" name="Freeform 2087"/>
              <p:cNvSpPr>
                <a:spLocks/>
              </p:cNvSpPr>
              <p:nvPr/>
            </p:nvSpPr>
            <p:spPr bwMode="auto">
              <a:xfrm>
                <a:off x="2775" y="861"/>
                <a:ext cx="6" cy="3"/>
              </a:xfrm>
              <a:custGeom>
                <a:avLst/>
                <a:gdLst>
                  <a:gd name="T0" fmla="*/ 13122 w 2"/>
                  <a:gd name="T1" fmla="*/ 0 h 1"/>
                  <a:gd name="T2" fmla="*/ 0 w 2"/>
                  <a:gd name="T3" fmla="*/ 6561 h 1"/>
                  <a:gd name="T4" fmla="*/ 13122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43" name="Freeform 2088"/>
              <p:cNvSpPr>
                <a:spLocks/>
              </p:cNvSpPr>
              <p:nvPr/>
            </p:nvSpPr>
            <p:spPr bwMode="auto">
              <a:xfrm>
                <a:off x="2801" y="8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44" name="Freeform 2089"/>
              <p:cNvSpPr>
                <a:spLocks/>
              </p:cNvSpPr>
              <p:nvPr/>
            </p:nvSpPr>
            <p:spPr bwMode="auto">
              <a:xfrm>
                <a:off x="2880" y="864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45" name="Line 2090"/>
              <p:cNvSpPr>
                <a:spLocks noChangeShapeType="1"/>
              </p:cNvSpPr>
              <p:nvPr/>
            </p:nvSpPr>
            <p:spPr bwMode="auto">
              <a:xfrm>
                <a:off x="2880" y="8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46" name="Freeform 2091"/>
              <p:cNvSpPr>
                <a:spLocks/>
              </p:cNvSpPr>
              <p:nvPr/>
            </p:nvSpPr>
            <p:spPr bwMode="auto">
              <a:xfrm>
                <a:off x="2886" y="8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47" name="Freeform 2092"/>
              <p:cNvSpPr>
                <a:spLocks/>
              </p:cNvSpPr>
              <p:nvPr/>
            </p:nvSpPr>
            <p:spPr bwMode="auto">
              <a:xfrm>
                <a:off x="2763" y="864"/>
                <a:ext cx="9" cy="0"/>
              </a:xfrm>
              <a:custGeom>
                <a:avLst/>
                <a:gdLst>
                  <a:gd name="T0" fmla="*/ 19683 w 3"/>
                  <a:gd name="T1" fmla="*/ 13122 w 3"/>
                  <a:gd name="T2" fmla="*/ 0 w 3"/>
                  <a:gd name="T3" fmla="*/ 0 w 3"/>
                  <a:gd name="T4" fmla="*/ 0 w 3"/>
                  <a:gd name="T5" fmla="*/ 6561 w 3"/>
                  <a:gd name="T6" fmla="*/ 13122 w 3"/>
                  <a:gd name="T7" fmla="*/ 13122 w 3"/>
                  <a:gd name="T8" fmla="*/ 13122 w 3"/>
                  <a:gd name="T9" fmla="*/ 19683 w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w 3"/>
                  <a:gd name="T21" fmla="*/ 3 w 3"/>
                </a:gdLst>
                <a:ahLst/>
                <a:cxnLst>
                  <a:cxn ang="T10">
                    <a:pos x="T0" y="0"/>
                  </a:cxn>
                  <a:cxn ang="T11">
                    <a:pos x="T1" y="0"/>
                  </a:cxn>
                  <a:cxn ang="T12">
                    <a:pos x="T2" y="0"/>
                  </a:cxn>
                  <a:cxn ang="T13">
                    <a:pos x="T3" y="0"/>
                  </a:cxn>
                  <a:cxn ang="T14">
                    <a:pos x="T4" y="0"/>
                  </a:cxn>
                  <a:cxn ang="T15">
                    <a:pos x="T5" y="0"/>
                  </a:cxn>
                  <a:cxn ang="T16">
                    <a:pos x="T6" y="0"/>
                  </a:cxn>
                  <a:cxn ang="T17">
                    <a:pos x="T7" y="0"/>
                  </a:cxn>
                  <a:cxn ang="T18">
                    <a:pos x="T8" y="0"/>
                  </a:cxn>
                  <a:cxn ang="T19">
                    <a:pos x="T9" y="0"/>
                  </a:cxn>
                </a:cxnLst>
                <a:rect l="T20" t="0" r="T21" b="0"/>
                <a:pathLst>
                  <a:path w="3">
                    <a:moveTo>
                      <a:pt x="3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48" name="Freeform 2093"/>
              <p:cNvSpPr>
                <a:spLocks/>
              </p:cNvSpPr>
              <p:nvPr/>
            </p:nvSpPr>
            <p:spPr bwMode="auto">
              <a:xfrm>
                <a:off x="2719" y="870"/>
                <a:ext cx="12" cy="3"/>
              </a:xfrm>
              <a:custGeom>
                <a:avLst/>
                <a:gdLst>
                  <a:gd name="T0" fmla="*/ 19683 w 4"/>
                  <a:gd name="T1" fmla="*/ 0 h 1"/>
                  <a:gd name="T2" fmla="*/ 19683 w 4"/>
                  <a:gd name="T3" fmla="*/ 0 h 1"/>
                  <a:gd name="T4" fmla="*/ 6561 w 4"/>
                  <a:gd name="T5" fmla="*/ 0 h 1"/>
                  <a:gd name="T6" fmla="*/ 6561 w 4"/>
                  <a:gd name="T7" fmla="*/ 6561 h 1"/>
                  <a:gd name="T8" fmla="*/ 0 w 4"/>
                  <a:gd name="T9" fmla="*/ 6561 h 1"/>
                  <a:gd name="T10" fmla="*/ 0 w 4"/>
                  <a:gd name="T11" fmla="*/ 6561 h 1"/>
                  <a:gd name="T12" fmla="*/ 6561 w 4"/>
                  <a:gd name="T13" fmla="*/ 0 h 1"/>
                  <a:gd name="T14" fmla="*/ 6561 w 4"/>
                  <a:gd name="T15" fmla="*/ 0 h 1"/>
                  <a:gd name="T16" fmla="*/ 6561 w 4"/>
                  <a:gd name="T17" fmla="*/ 0 h 1"/>
                  <a:gd name="T18" fmla="*/ 6561 w 4"/>
                  <a:gd name="T19" fmla="*/ 0 h 1"/>
                  <a:gd name="T20" fmla="*/ 13122 w 4"/>
                  <a:gd name="T21" fmla="*/ 0 h 1"/>
                  <a:gd name="T22" fmla="*/ 19683 w 4"/>
                  <a:gd name="T23" fmla="*/ 0 h 1"/>
                  <a:gd name="T24" fmla="*/ 19683 w 4"/>
                  <a:gd name="T25" fmla="*/ 0 h 1"/>
                  <a:gd name="T26" fmla="*/ 19683 w 4"/>
                  <a:gd name="T27" fmla="*/ 0 h 1"/>
                  <a:gd name="T28" fmla="*/ 19683 w 4"/>
                  <a:gd name="T29" fmla="*/ 0 h 1"/>
                  <a:gd name="T30" fmla="*/ 26244 w 4"/>
                  <a:gd name="T31" fmla="*/ 0 h 1"/>
                  <a:gd name="T32" fmla="*/ 26244 w 4"/>
                  <a:gd name="T33" fmla="*/ 0 h 1"/>
                  <a:gd name="T34" fmla="*/ 26244 w 4"/>
                  <a:gd name="T35" fmla="*/ 0 h 1"/>
                  <a:gd name="T36" fmla="*/ 19683 w 4"/>
                  <a:gd name="T37" fmla="*/ 6561 h 1"/>
                  <a:gd name="T38" fmla="*/ 6561 w 4"/>
                  <a:gd name="T39" fmla="*/ 6561 h 1"/>
                  <a:gd name="T40" fmla="*/ 19683 w 4"/>
                  <a:gd name="T41" fmla="*/ 0 h 1"/>
                  <a:gd name="T42" fmla="*/ 19683 w 4"/>
                  <a:gd name="T43" fmla="*/ 0 h 1"/>
                  <a:gd name="T44" fmla="*/ 19683 w 4"/>
                  <a:gd name="T45" fmla="*/ 0 h 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"/>
                  <a:gd name="T70" fmla="*/ 0 h 1"/>
                  <a:gd name="T71" fmla="*/ 4 w 4"/>
                  <a:gd name="T72" fmla="*/ 1 h 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" h="1">
                    <a:moveTo>
                      <a:pt x="3" y="0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49" name="Freeform 2094"/>
              <p:cNvSpPr>
                <a:spLocks/>
              </p:cNvSpPr>
              <p:nvPr/>
            </p:nvSpPr>
            <p:spPr bwMode="auto">
              <a:xfrm>
                <a:off x="2725" y="870"/>
                <a:ext cx="18" cy="3"/>
              </a:xfrm>
              <a:custGeom>
                <a:avLst/>
                <a:gdLst>
                  <a:gd name="T0" fmla="*/ 13122 w 6"/>
                  <a:gd name="T1" fmla="*/ 6561 h 1"/>
                  <a:gd name="T2" fmla="*/ 6561 w 6"/>
                  <a:gd name="T3" fmla="*/ 6561 h 1"/>
                  <a:gd name="T4" fmla="*/ 13122 w 6"/>
                  <a:gd name="T5" fmla="*/ 6561 h 1"/>
                  <a:gd name="T6" fmla="*/ 6561 w 6"/>
                  <a:gd name="T7" fmla="*/ 6561 h 1"/>
                  <a:gd name="T8" fmla="*/ 0 w 6"/>
                  <a:gd name="T9" fmla="*/ 6561 h 1"/>
                  <a:gd name="T10" fmla="*/ 0 w 6"/>
                  <a:gd name="T11" fmla="*/ 6561 h 1"/>
                  <a:gd name="T12" fmla="*/ 6561 w 6"/>
                  <a:gd name="T13" fmla="*/ 6561 h 1"/>
                  <a:gd name="T14" fmla="*/ 6561 w 6"/>
                  <a:gd name="T15" fmla="*/ 6561 h 1"/>
                  <a:gd name="T16" fmla="*/ 13122 w 6"/>
                  <a:gd name="T17" fmla="*/ 6561 h 1"/>
                  <a:gd name="T18" fmla="*/ 19683 w 6"/>
                  <a:gd name="T19" fmla="*/ 0 h 1"/>
                  <a:gd name="T20" fmla="*/ 13122 w 6"/>
                  <a:gd name="T21" fmla="*/ 0 h 1"/>
                  <a:gd name="T22" fmla="*/ 19683 w 6"/>
                  <a:gd name="T23" fmla="*/ 0 h 1"/>
                  <a:gd name="T24" fmla="*/ 26244 w 6"/>
                  <a:gd name="T25" fmla="*/ 0 h 1"/>
                  <a:gd name="T26" fmla="*/ 26244 w 6"/>
                  <a:gd name="T27" fmla="*/ 0 h 1"/>
                  <a:gd name="T28" fmla="*/ 19683 w 6"/>
                  <a:gd name="T29" fmla="*/ 6561 h 1"/>
                  <a:gd name="T30" fmla="*/ 26244 w 6"/>
                  <a:gd name="T31" fmla="*/ 0 h 1"/>
                  <a:gd name="T32" fmla="*/ 32805 w 6"/>
                  <a:gd name="T33" fmla="*/ 0 h 1"/>
                  <a:gd name="T34" fmla="*/ 39366 w 6"/>
                  <a:gd name="T35" fmla="*/ 0 h 1"/>
                  <a:gd name="T36" fmla="*/ 39366 w 6"/>
                  <a:gd name="T37" fmla="*/ 0 h 1"/>
                  <a:gd name="T38" fmla="*/ 39366 w 6"/>
                  <a:gd name="T39" fmla="*/ 0 h 1"/>
                  <a:gd name="T40" fmla="*/ 26244 w 6"/>
                  <a:gd name="T41" fmla="*/ 6561 h 1"/>
                  <a:gd name="T42" fmla="*/ 26244 w 6"/>
                  <a:gd name="T43" fmla="*/ 6561 h 1"/>
                  <a:gd name="T44" fmla="*/ 19683 w 6"/>
                  <a:gd name="T45" fmla="*/ 6561 h 1"/>
                  <a:gd name="T46" fmla="*/ 19683 w 6"/>
                  <a:gd name="T47" fmla="*/ 6561 h 1"/>
                  <a:gd name="T48" fmla="*/ 13122 w 6"/>
                  <a:gd name="T49" fmla="*/ 6561 h 1"/>
                  <a:gd name="T50" fmla="*/ 13122 w 6"/>
                  <a:gd name="T51" fmla="*/ 6561 h 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"/>
                  <a:gd name="T79" fmla="*/ 0 h 1"/>
                  <a:gd name="T80" fmla="*/ 6 w 6"/>
                  <a:gd name="T81" fmla="*/ 1 h 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" h="1">
                    <a:moveTo>
                      <a:pt x="2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50" name="Freeform 2095"/>
              <p:cNvSpPr>
                <a:spLocks/>
              </p:cNvSpPr>
              <p:nvPr/>
            </p:nvSpPr>
            <p:spPr bwMode="auto">
              <a:xfrm>
                <a:off x="2713" y="873"/>
                <a:ext cx="12" cy="0"/>
              </a:xfrm>
              <a:custGeom>
                <a:avLst/>
                <a:gdLst>
                  <a:gd name="T0" fmla="*/ 26244 w 4"/>
                  <a:gd name="T1" fmla="*/ 19683 w 4"/>
                  <a:gd name="T2" fmla="*/ 19683 w 4"/>
                  <a:gd name="T3" fmla="*/ 13122 w 4"/>
                  <a:gd name="T4" fmla="*/ 6561 w 4"/>
                  <a:gd name="T5" fmla="*/ 0 w 4"/>
                  <a:gd name="T6" fmla="*/ 13122 w 4"/>
                  <a:gd name="T7" fmla="*/ 13122 w 4"/>
                  <a:gd name="T8" fmla="*/ 13122 w 4"/>
                  <a:gd name="T9" fmla="*/ 19683 w 4"/>
                  <a:gd name="T10" fmla="*/ 19683 w 4"/>
                  <a:gd name="T11" fmla="*/ 26244 w 4"/>
                  <a:gd name="T12" fmla="*/ 26244 w 4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w 4"/>
                  <a:gd name="T27" fmla="*/ 4 w 4"/>
                </a:gdLst>
                <a:ahLst/>
                <a:cxnLst>
                  <a:cxn ang="T13">
                    <a:pos x="T0" y="0"/>
                  </a:cxn>
                  <a:cxn ang="T14">
                    <a:pos x="T1" y="0"/>
                  </a:cxn>
                  <a:cxn ang="T15">
                    <a:pos x="T2" y="0"/>
                  </a:cxn>
                  <a:cxn ang="T16">
                    <a:pos x="T3" y="0"/>
                  </a:cxn>
                  <a:cxn ang="T17">
                    <a:pos x="T4" y="0"/>
                  </a:cxn>
                  <a:cxn ang="T18">
                    <a:pos x="T5" y="0"/>
                  </a:cxn>
                  <a:cxn ang="T19">
                    <a:pos x="T6" y="0"/>
                  </a:cxn>
                  <a:cxn ang="T20">
                    <a:pos x="T7" y="0"/>
                  </a:cxn>
                  <a:cxn ang="T21">
                    <a:pos x="T8" y="0"/>
                  </a:cxn>
                  <a:cxn ang="T22">
                    <a:pos x="T9" y="0"/>
                  </a:cxn>
                  <a:cxn ang="T23">
                    <a:pos x="T10" y="0"/>
                  </a:cxn>
                  <a:cxn ang="T24">
                    <a:pos x="T11" y="0"/>
                  </a:cxn>
                  <a:cxn ang="T25">
                    <a:pos x="T12" y="0"/>
                  </a:cxn>
                </a:cxnLst>
                <a:rect l="T26" t="0" r="T27" b="0"/>
                <a:pathLst>
                  <a:path w="4">
                    <a:moveTo>
                      <a:pt x="4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51" name="Freeform 2096"/>
              <p:cNvSpPr>
                <a:spLocks/>
              </p:cNvSpPr>
              <p:nvPr/>
            </p:nvSpPr>
            <p:spPr bwMode="auto">
              <a:xfrm>
                <a:off x="2655" y="899"/>
                <a:ext cx="6" cy="3"/>
              </a:xfrm>
              <a:custGeom>
                <a:avLst/>
                <a:gdLst>
                  <a:gd name="T0" fmla="*/ 13122 w 2"/>
                  <a:gd name="T1" fmla="*/ 0 h 1"/>
                  <a:gd name="T2" fmla="*/ 13122 w 2"/>
                  <a:gd name="T3" fmla="*/ 6561 h 1"/>
                  <a:gd name="T4" fmla="*/ 6561 w 2"/>
                  <a:gd name="T5" fmla="*/ 6561 h 1"/>
                  <a:gd name="T6" fmla="*/ 6561 w 2"/>
                  <a:gd name="T7" fmla="*/ 6561 h 1"/>
                  <a:gd name="T8" fmla="*/ 0 w 2"/>
                  <a:gd name="T9" fmla="*/ 6561 h 1"/>
                  <a:gd name="T10" fmla="*/ 0 w 2"/>
                  <a:gd name="T11" fmla="*/ 6561 h 1"/>
                  <a:gd name="T12" fmla="*/ 13122 w 2"/>
                  <a:gd name="T13" fmla="*/ 0 h 1"/>
                  <a:gd name="T14" fmla="*/ 13122 w 2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1"/>
                  <a:gd name="T26" fmla="*/ 2 w 2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1">
                    <a:moveTo>
                      <a:pt x="2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52" name="Rectangle 2097"/>
              <p:cNvSpPr>
                <a:spLocks noChangeArrowheads="1"/>
              </p:cNvSpPr>
              <p:nvPr/>
            </p:nvSpPr>
            <p:spPr bwMode="auto">
              <a:xfrm>
                <a:off x="2655" y="902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53" name="Freeform 2098"/>
              <p:cNvSpPr>
                <a:spLocks/>
              </p:cNvSpPr>
              <p:nvPr/>
            </p:nvSpPr>
            <p:spPr bwMode="auto">
              <a:xfrm>
                <a:off x="2640" y="9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54" name="Line 2099"/>
              <p:cNvSpPr>
                <a:spLocks noChangeShapeType="1"/>
              </p:cNvSpPr>
              <p:nvPr/>
            </p:nvSpPr>
            <p:spPr bwMode="auto">
              <a:xfrm>
                <a:off x="2637" y="9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55" name="Line 2100"/>
              <p:cNvSpPr>
                <a:spLocks noChangeShapeType="1"/>
              </p:cNvSpPr>
              <p:nvPr/>
            </p:nvSpPr>
            <p:spPr bwMode="auto">
              <a:xfrm>
                <a:off x="2634" y="9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56" name="Freeform 2101"/>
              <p:cNvSpPr>
                <a:spLocks/>
              </p:cNvSpPr>
              <p:nvPr/>
            </p:nvSpPr>
            <p:spPr bwMode="auto">
              <a:xfrm>
                <a:off x="2617" y="9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57" name="Line 2102"/>
              <p:cNvSpPr>
                <a:spLocks noChangeShapeType="1"/>
              </p:cNvSpPr>
              <p:nvPr/>
            </p:nvSpPr>
            <p:spPr bwMode="auto">
              <a:xfrm>
                <a:off x="2619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58" name="Line 2103"/>
              <p:cNvSpPr>
                <a:spLocks noChangeShapeType="1"/>
              </p:cNvSpPr>
              <p:nvPr/>
            </p:nvSpPr>
            <p:spPr bwMode="auto">
              <a:xfrm>
                <a:off x="2617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59" name="Line 2104"/>
              <p:cNvSpPr>
                <a:spLocks noChangeShapeType="1"/>
              </p:cNvSpPr>
              <p:nvPr/>
            </p:nvSpPr>
            <p:spPr bwMode="auto">
              <a:xfrm>
                <a:off x="2605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60" name="Freeform 2105"/>
              <p:cNvSpPr>
                <a:spLocks/>
              </p:cNvSpPr>
              <p:nvPr/>
            </p:nvSpPr>
            <p:spPr bwMode="auto">
              <a:xfrm>
                <a:off x="2649" y="1025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61" name="Freeform 2106"/>
              <p:cNvSpPr>
                <a:spLocks/>
              </p:cNvSpPr>
              <p:nvPr/>
            </p:nvSpPr>
            <p:spPr bwMode="auto">
              <a:xfrm>
                <a:off x="2643" y="102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62" name="Line 2107"/>
              <p:cNvSpPr>
                <a:spLocks noChangeShapeType="1"/>
              </p:cNvSpPr>
              <p:nvPr/>
            </p:nvSpPr>
            <p:spPr bwMode="auto">
              <a:xfrm>
                <a:off x="2640" y="10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63" name="Freeform 2108"/>
              <p:cNvSpPr>
                <a:spLocks/>
              </p:cNvSpPr>
              <p:nvPr/>
            </p:nvSpPr>
            <p:spPr bwMode="auto">
              <a:xfrm>
                <a:off x="2643" y="1028"/>
                <a:ext cx="6" cy="0"/>
              </a:xfrm>
              <a:custGeom>
                <a:avLst/>
                <a:gdLst>
                  <a:gd name="T0" fmla="*/ 0 w 2"/>
                  <a:gd name="T1" fmla="*/ 13122 w 2"/>
                  <a:gd name="T2" fmla="*/ 6561 w 2"/>
                  <a:gd name="T3" fmla="*/ 0 w 2"/>
                  <a:gd name="T4" fmla="*/ 0 w 2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2"/>
                  <a:gd name="T11" fmla="*/ 2 w 2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64" name="Freeform 2109"/>
              <p:cNvSpPr>
                <a:spLocks/>
              </p:cNvSpPr>
              <p:nvPr/>
            </p:nvSpPr>
            <p:spPr bwMode="auto">
              <a:xfrm>
                <a:off x="2042" y="1260"/>
                <a:ext cx="106" cy="111"/>
              </a:xfrm>
              <a:custGeom>
                <a:avLst/>
                <a:gdLst>
                  <a:gd name="T0" fmla="*/ 197375 w 36"/>
                  <a:gd name="T1" fmla="*/ 16153 h 38"/>
                  <a:gd name="T2" fmla="*/ 168887 w 36"/>
                  <a:gd name="T3" fmla="*/ 32979 h 38"/>
                  <a:gd name="T4" fmla="*/ 151842 w 36"/>
                  <a:gd name="T5" fmla="*/ 57875 h 38"/>
                  <a:gd name="T6" fmla="*/ 142064 w 36"/>
                  <a:gd name="T7" fmla="*/ 74627 h 38"/>
                  <a:gd name="T8" fmla="*/ 119288 w 36"/>
                  <a:gd name="T9" fmla="*/ 90573 h 38"/>
                  <a:gd name="T10" fmla="*/ 113340 w 36"/>
                  <a:gd name="T11" fmla="*/ 110591 h 38"/>
                  <a:gd name="T12" fmla="*/ 95827 w 36"/>
                  <a:gd name="T13" fmla="*/ 132297 h 38"/>
                  <a:gd name="T14" fmla="*/ 95827 w 36"/>
                  <a:gd name="T15" fmla="*/ 153977 h 38"/>
                  <a:gd name="T16" fmla="*/ 67033 w 36"/>
                  <a:gd name="T17" fmla="*/ 173919 h 38"/>
                  <a:gd name="T18" fmla="*/ 55320 w 36"/>
                  <a:gd name="T19" fmla="*/ 190745 h 38"/>
                  <a:gd name="T20" fmla="*/ 34488 w 36"/>
                  <a:gd name="T21" fmla="*/ 201164 h 38"/>
                  <a:gd name="T22" fmla="*/ 17514 w 36"/>
                  <a:gd name="T23" fmla="*/ 195626 h 38"/>
                  <a:gd name="T24" fmla="*/ 5948 w 36"/>
                  <a:gd name="T25" fmla="*/ 190745 h 38"/>
                  <a:gd name="T26" fmla="*/ 22766 w 36"/>
                  <a:gd name="T27" fmla="*/ 169056 h 38"/>
                  <a:gd name="T28" fmla="*/ 34488 w 36"/>
                  <a:gd name="T29" fmla="*/ 143561 h 38"/>
                  <a:gd name="T30" fmla="*/ 40513 w 36"/>
                  <a:gd name="T31" fmla="*/ 137827 h 38"/>
                  <a:gd name="T32" fmla="*/ 22766 w 36"/>
                  <a:gd name="T33" fmla="*/ 132297 h 38"/>
                  <a:gd name="T34" fmla="*/ 34488 w 36"/>
                  <a:gd name="T35" fmla="*/ 132297 h 38"/>
                  <a:gd name="T36" fmla="*/ 46228 w 36"/>
                  <a:gd name="T37" fmla="*/ 121878 h 38"/>
                  <a:gd name="T38" fmla="*/ 34488 w 36"/>
                  <a:gd name="T39" fmla="*/ 132297 h 38"/>
                  <a:gd name="T40" fmla="*/ 34488 w 36"/>
                  <a:gd name="T41" fmla="*/ 110591 h 38"/>
                  <a:gd name="T42" fmla="*/ 46228 w 36"/>
                  <a:gd name="T43" fmla="*/ 101863 h 38"/>
                  <a:gd name="T44" fmla="*/ 73060 w 36"/>
                  <a:gd name="T45" fmla="*/ 74627 h 38"/>
                  <a:gd name="T46" fmla="*/ 89826 w 36"/>
                  <a:gd name="T47" fmla="*/ 52713 h 38"/>
                  <a:gd name="T48" fmla="*/ 89826 w 36"/>
                  <a:gd name="T49" fmla="*/ 52713 h 38"/>
                  <a:gd name="T50" fmla="*/ 107549 w 36"/>
                  <a:gd name="T51" fmla="*/ 27440 h 38"/>
                  <a:gd name="T52" fmla="*/ 119288 w 36"/>
                  <a:gd name="T53" fmla="*/ 11290 h 38"/>
                  <a:gd name="T54" fmla="*/ 142064 w 36"/>
                  <a:gd name="T55" fmla="*/ 0 h 38"/>
                  <a:gd name="T56" fmla="*/ 151842 w 36"/>
                  <a:gd name="T57" fmla="*/ 5530 h 38"/>
                  <a:gd name="T58" fmla="*/ 168887 w 36"/>
                  <a:gd name="T59" fmla="*/ 5530 h 38"/>
                  <a:gd name="T60" fmla="*/ 191663 w 36"/>
                  <a:gd name="T61" fmla="*/ 0 h 38"/>
                  <a:gd name="T62" fmla="*/ 203402 w 36"/>
                  <a:gd name="T63" fmla="*/ 11290 h 3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"/>
                  <a:gd name="T97" fmla="*/ 0 h 38"/>
                  <a:gd name="T98" fmla="*/ 36 w 36"/>
                  <a:gd name="T99" fmla="*/ 38 h 3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" h="38">
                    <a:moveTo>
                      <a:pt x="36" y="2"/>
                    </a:moveTo>
                    <a:lnTo>
                      <a:pt x="35" y="3"/>
                    </a:lnTo>
                    <a:lnTo>
                      <a:pt x="33" y="5"/>
                    </a:lnTo>
                    <a:lnTo>
                      <a:pt x="30" y="6"/>
                    </a:lnTo>
                    <a:lnTo>
                      <a:pt x="29" y="8"/>
                    </a:lnTo>
                    <a:lnTo>
                      <a:pt x="27" y="11"/>
                    </a:lnTo>
                    <a:lnTo>
                      <a:pt x="25" y="12"/>
                    </a:lnTo>
                    <a:lnTo>
                      <a:pt x="25" y="14"/>
                    </a:lnTo>
                    <a:lnTo>
                      <a:pt x="24" y="15"/>
                    </a:lnTo>
                    <a:lnTo>
                      <a:pt x="21" y="17"/>
                    </a:lnTo>
                    <a:lnTo>
                      <a:pt x="21" y="18"/>
                    </a:lnTo>
                    <a:lnTo>
                      <a:pt x="20" y="21"/>
                    </a:lnTo>
                    <a:lnTo>
                      <a:pt x="20" y="23"/>
                    </a:lnTo>
                    <a:lnTo>
                      <a:pt x="17" y="25"/>
                    </a:lnTo>
                    <a:lnTo>
                      <a:pt x="17" y="28"/>
                    </a:lnTo>
                    <a:lnTo>
                      <a:pt x="17" y="29"/>
                    </a:lnTo>
                    <a:lnTo>
                      <a:pt x="15" y="30"/>
                    </a:lnTo>
                    <a:lnTo>
                      <a:pt x="12" y="33"/>
                    </a:lnTo>
                    <a:lnTo>
                      <a:pt x="11" y="35"/>
                    </a:lnTo>
                    <a:lnTo>
                      <a:pt x="10" y="36"/>
                    </a:lnTo>
                    <a:lnTo>
                      <a:pt x="7" y="37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3" y="37"/>
                    </a:lnTo>
                    <a:lnTo>
                      <a:pt x="0" y="38"/>
                    </a:lnTo>
                    <a:lnTo>
                      <a:pt x="1" y="36"/>
                    </a:lnTo>
                    <a:lnTo>
                      <a:pt x="4" y="33"/>
                    </a:lnTo>
                    <a:lnTo>
                      <a:pt x="4" y="32"/>
                    </a:lnTo>
                    <a:lnTo>
                      <a:pt x="6" y="28"/>
                    </a:lnTo>
                    <a:lnTo>
                      <a:pt x="6" y="27"/>
                    </a:lnTo>
                    <a:lnTo>
                      <a:pt x="7" y="27"/>
                    </a:lnTo>
                    <a:lnTo>
                      <a:pt x="7" y="26"/>
                    </a:lnTo>
                    <a:lnTo>
                      <a:pt x="5" y="27"/>
                    </a:lnTo>
                    <a:lnTo>
                      <a:pt x="4" y="25"/>
                    </a:lnTo>
                    <a:lnTo>
                      <a:pt x="6" y="26"/>
                    </a:lnTo>
                    <a:lnTo>
                      <a:pt x="6" y="25"/>
                    </a:lnTo>
                    <a:lnTo>
                      <a:pt x="7" y="24"/>
                    </a:lnTo>
                    <a:lnTo>
                      <a:pt x="8" y="23"/>
                    </a:lnTo>
                    <a:lnTo>
                      <a:pt x="9" y="22"/>
                    </a:lnTo>
                    <a:lnTo>
                      <a:pt x="6" y="25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7" y="20"/>
                    </a:lnTo>
                    <a:lnTo>
                      <a:pt x="8" y="19"/>
                    </a:lnTo>
                    <a:lnTo>
                      <a:pt x="12" y="16"/>
                    </a:lnTo>
                    <a:lnTo>
                      <a:pt x="13" y="14"/>
                    </a:lnTo>
                    <a:lnTo>
                      <a:pt x="16" y="11"/>
                    </a:lnTo>
                    <a:lnTo>
                      <a:pt x="16" y="10"/>
                    </a:lnTo>
                    <a:lnTo>
                      <a:pt x="18" y="9"/>
                    </a:lnTo>
                    <a:lnTo>
                      <a:pt x="16" y="10"/>
                    </a:lnTo>
                    <a:lnTo>
                      <a:pt x="18" y="7"/>
                    </a:lnTo>
                    <a:lnTo>
                      <a:pt x="19" y="5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2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30" y="1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2"/>
                    </a:lnTo>
                    <a:lnTo>
                      <a:pt x="36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65" name="Line 2110"/>
              <p:cNvSpPr>
                <a:spLocks noChangeShapeType="1"/>
              </p:cNvSpPr>
              <p:nvPr/>
            </p:nvSpPr>
            <p:spPr bwMode="auto">
              <a:xfrm>
                <a:off x="2300" y="12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66" name="Line 2111"/>
              <p:cNvSpPr>
                <a:spLocks noChangeShapeType="1"/>
              </p:cNvSpPr>
              <p:nvPr/>
            </p:nvSpPr>
            <p:spPr bwMode="auto">
              <a:xfrm>
                <a:off x="2312" y="13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67" name="Freeform 2112"/>
              <p:cNvSpPr>
                <a:spLocks/>
              </p:cNvSpPr>
              <p:nvPr/>
            </p:nvSpPr>
            <p:spPr bwMode="auto">
              <a:xfrm>
                <a:off x="2309" y="1307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6561 w 1"/>
                  <a:gd name="T3" fmla="*/ 0 h 1"/>
                  <a:gd name="T4" fmla="*/ 0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68" name="Freeform 2113"/>
              <p:cNvSpPr>
                <a:spLocks/>
              </p:cNvSpPr>
              <p:nvPr/>
            </p:nvSpPr>
            <p:spPr bwMode="auto">
              <a:xfrm>
                <a:off x="2271" y="1310"/>
                <a:ext cx="8" cy="5"/>
              </a:xfrm>
              <a:custGeom>
                <a:avLst/>
                <a:gdLst>
                  <a:gd name="T0" fmla="*/ 2824 w 3"/>
                  <a:gd name="T1" fmla="*/ 2917 h 2"/>
                  <a:gd name="T2" fmla="*/ 0 w 3"/>
                  <a:gd name="T3" fmla="*/ 2917 h 2"/>
                  <a:gd name="T4" fmla="*/ 2824 w 3"/>
                  <a:gd name="T5" fmla="*/ 1637 h 2"/>
                  <a:gd name="T6" fmla="*/ 7531 w 3"/>
                  <a:gd name="T7" fmla="*/ 0 h 2"/>
                  <a:gd name="T8" fmla="*/ 7531 w 3"/>
                  <a:gd name="T9" fmla="*/ 1637 h 2"/>
                  <a:gd name="T10" fmla="*/ 4701 w 3"/>
                  <a:gd name="T11" fmla="*/ 1637 h 2"/>
                  <a:gd name="T12" fmla="*/ 2824 w 3"/>
                  <a:gd name="T13" fmla="*/ 2917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2"/>
                  <a:gd name="T23" fmla="*/ 3 w 3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2">
                    <a:moveTo>
                      <a:pt x="1" y="2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69" name="Line 2114"/>
              <p:cNvSpPr>
                <a:spLocks noChangeShapeType="1"/>
              </p:cNvSpPr>
              <p:nvPr/>
            </p:nvSpPr>
            <p:spPr bwMode="auto">
              <a:xfrm>
                <a:off x="2282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70" name="Freeform 2115"/>
              <p:cNvSpPr>
                <a:spLocks/>
              </p:cNvSpPr>
              <p:nvPr/>
            </p:nvSpPr>
            <p:spPr bwMode="auto">
              <a:xfrm>
                <a:off x="2271" y="131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71" name="Line 2116"/>
              <p:cNvSpPr>
                <a:spLocks noChangeShapeType="1"/>
              </p:cNvSpPr>
              <p:nvPr/>
            </p:nvSpPr>
            <p:spPr bwMode="auto">
              <a:xfrm>
                <a:off x="2271" y="13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72" name="Freeform 2117"/>
              <p:cNvSpPr>
                <a:spLocks/>
              </p:cNvSpPr>
              <p:nvPr/>
            </p:nvSpPr>
            <p:spPr bwMode="auto">
              <a:xfrm>
                <a:off x="2274" y="13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6561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1"/>
                  <a:gd name="T11" fmla="*/ 1 h 1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73" name="Freeform 2118"/>
              <p:cNvSpPr>
                <a:spLocks/>
              </p:cNvSpPr>
              <p:nvPr/>
            </p:nvSpPr>
            <p:spPr bwMode="auto">
              <a:xfrm>
                <a:off x="2109" y="1251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74" name="Line 2119"/>
              <p:cNvSpPr>
                <a:spLocks noChangeShapeType="1"/>
              </p:cNvSpPr>
              <p:nvPr/>
            </p:nvSpPr>
            <p:spPr bwMode="auto">
              <a:xfrm>
                <a:off x="2106" y="12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75" name="Line 2120"/>
              <p:cNvSpPr>
                <a:spLocks noChangeShapeType="1"/>
              </p:cNvSpPr>
              <p:nvPr/>
            </p:nvSpPr>
            <p:spPr bwMode="auto">
              <a:xfrm>
                <a:off x="2106" y="12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76" name="Freeform 2121"/>
              <p:cNvSpPr>
                <a:spLocks/>
              </p:cNvSpPr>
              <p:nvPr/>
            </p:nvSpPr>
            <p:spPr bwMode="auto">
              <a:xfrm>
                <a:off x="2106" y="125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77" name="Line 2122"/>
              <p:cNvSpPr>
                <a:spLocks noChangeShapeType="1"/>
              </p:cNvSpPr>
              <p:nvPr/>
            </p:nvSpPr>
            <p:spPr bwMode="auto">
              <a:xfrm>
                <a:off x="2104" y="12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78" name="Line 2123"/>
              <p:cNvSpPr>
                <a:spLocks noChangeShapeType="1"/>
              </p:cNvSpPr>
              <p:nvPr/>
            </p:nvSpPr>
            <p:spPr bwMode="auto">
              <a:xfrm>
                <a:off x="2086" y="13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79" name="Line 2124"/>
              <p:cNvSpPr>
                <a:spLocks noChangeShapeType="1"/>
              </p:cNvSpPr>
              <p:nvPr/>
            </p:nvSpPr>
            <p:spPr bwMode="auto">
              <a:xfrm>
                <a:off x="2098" y="13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80" name="Line 2125"/>
              <p:cNvSpPr>
                <a:spLocks noChangeShapeType="1"/>
              </p:cNvSpPr>
              <p:nvPr/>
            </p:nvSpPr>
            <p:spPr bwMode="auto">
              <a:xfrm>
                <a:off x="2104" y="13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81" name="Line 2126"/>
              <p:cNvSpPr>
                <a:spLocks noChangeShapeType="1"/>
              </p:cNvSpPr>
              <p:nvPr/>
            </p:nvSpPr>
            <p:spPr bwMode="auto">
              <a:xfrm>
                <a:off x="2227" y="13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82" name="Freeform 2127"/>
              <p:cNvSpPr>
                <a:spLocks/>
              </p:cNvSpPr>
              <p:nvPr/>
            </p:nvSpPr>
            <p:spPr bwMode="auto">
              <a:xfrm>
                <a:off x="2218" y="134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83" name="Line 2128"/>
              <p:cNvSpPr>
                <a:spLocks noChangeShapeType="1"/>
              </p:cNvSpPr>
              <p:nvPr/>
            </p:nvSpPr>
            <p:spPr bwMode="auto">
              <a:xfrm>
                <a:off x="2150" y="13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84" name="Line 2129"/>
              <p:cNvSpPr>
                <a:spLocks noChangeShapeType="1"/>
              </p:cNvSpPr>
              <p:nvPr/>
            </p:nvSpPr>
            <p:spPr bwMode="auto">
              <a:xfrm>
                <a:off x="2148" y="140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85" name="Line 2130"/>
              <p:cNvSpPr>
                <a:spLocks noChangeShapeType="1"/>
              </p:cNvSpPr>
              <p:nvPr/>
            </p:nvSpPr>
            <p:spPr bwMode="auto">
              <a:xfrm>
                <a:off x="2156" y="14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86" name="Freeform 2131"/>
              <p:cNvSpPr>
                <a:spLocks/>
              </p:cNvSpPr>
              <p:nvPr/>
            </p:nvSpPr>
            <p:spPr bwMode="auto">
              <a:xfrm>
                <a:off x="2077" y="1225"/>
                <a:ext cx="267" cy="164"/>
              </a:xfrm>
              <a:custGeom>
                <a:avLst/>
                <a:gdLst>
                  <a:gd name="T0" fmla="*/ 65676 w 91"/>
                  <a:gd name="T1" fmla="*/ 27804 h 56"/>
                  <a:gd name="T2" fmla="*/ 70928 w 91"/>
                  <a:gd name="T3" fmla="*/ 22204 h 56"/>
                  <a:gd name="T4" fmla="*/ 88051 w 91"/>
                  <a:gd name="T5" fmla="*/ 16397 h 56"/>
                  <a:gd name="T6" fmla="*/ 99594 w 91"/>
                  <a:gd name="T7" fmla="*/ 16397 h 56"/>
                  <a:gd name="T8" fmla="*/ 104570 w 91"/>
                  <a:gd name="T9" fmla="*/ 11407 h 56"/>
                  <a:gd name="T10" fmla="*/ 104570 w 91"/>
                  <a:gd name="T11" fmla="*/ 11407 h 56"/>
                  <a:gd name="T12" fmla="*/ 121770 w 91"/>
                  <a:gd name="T13" fmla="*/ 0 h 56"/>
                  <a:gd name="T14" fmla="*/ 125687 w 91"/>
                  <a:gd name="T15" fmla="*/ 0 h 56"/>
                  <a:gd name="T16" fmla="*/ 130663 w 91"/>
                  <a:gd name="T17" fmla="*/ 0 h 56"/>
                  <a:gd name="T18" fmla="*/ 136569 w 91"/>
                  <a:gd name="T19" fmla="*/ 5599 h 56"/>
                  <a:gd name="T20" fmla="*/ 153701 w 91"/>
                  <a:gd name="T21" fmla="*/ 5599 h 56"/>
                  <a:gd name="T22" fmla="*/ 170246 w 91"/>
                  <a:gd name="T23" fmla="*/ 0 h 56"/>
                  <a:gd name="T24" fmla="*/ 181783 w 91"/>
                  <a:gd name="T25" fmla="*/ 0 h 56"/>
                  <a:gd name="T26" fmla="*/ 192698 w 91"/>
                  <a:gd name="T27" fmla="*/ 0 h 56"/>
                  <a:gd name="T28" fmla="*/ 208107 w 91"/>
                  <a:gd name="T29" fmla="*/ 0 h 56"/>
                  <a:gd name="T30" fmla="*/ 224629 w 91"/>
                  <a:gd name="T31" fmla="*/ 5599 h 56"/>
                  <a:gd name="T32" fmla="*/ 246778 w 91"/>
                  <a:gd name="T33" fmla="*/ 0 h 56"/>
                  <a:gd name="T34" fmla="*/ 252641 w 91"/>
                  <a:gd name="T35" fmla="*/ 0 h 56"/>
                  <a:gd name="T36" fmla="*/ 269840 w 91"/>
                  <a:gd name="T37" fmla="*/ 0 h 56"/>
                  <a:gd name="T38" fmla="*/ 269840 w 91"/>
                  <a:gd name="T39" fmla="*/ 0 h 56"/>
                  <a:gd name="T40" fmla="*/ 286362 w 91"/>
                  <a:gd name="T41" fmla="*/ 0 h 56"/>
                  <a:gd name="T42" fmla="*/ 301185 w 91"/>
                  <a:gd name="T43" fmla="*/ 0 h 56"/>
                  <a:gd name="T44" fmla="*/ 324249 w 91"/>
                  <a:gd name="T45" fmla="*/ 0 h 56"/>
                  <a:gd name="T46" fmla="*/ 334830 w 91"/>
                  <a:gd name="T47" fmla="*/ 11407 h 56"/>
                  <a:gd name="T48" fmla="*/ 362918 w 91"/>
                  <a:gd name="T49" fmla="*/ 16397 h 56"/>
                  <a:gd name="T50" fmla="*/ 389236 w 91"/>
                  <a:gd name="T51" fmla="*/ 16397 h 56"/>
                  <a:gd name="T52" fmla="*/ 422957 w 91"/>
                  <a:gd name="T53" fmla="*/ 16397 h 56"/>
                  <a:gd name="T54" fmla="*/ 445338 w 91"/>
                  <a:gd name="T55" fmla="*/ 27804 h 56"/>
                  <a:gd name="T56" fmla="*/ 477261 w 91"/>
                  <a:gd name="T57" fmla="*/ 27804 h 56"/>
                  <a:gd name="T58" fmla="*/ 499513 w 91"/>
                  <a:gd name="T59" fmla="*/ 27804 h 56"/>
                  <a:gd name="T60" fmla="*/ 499513 w 91"/>
                  <a:gd name="T61" fmla="*/ 33406 h 56"/>
                  <a:gd name="T62" fmla="*/ 494461 w 91"/>
                  <a:gd name="T63" fmla="*/ 39211 h 56"/>
                  <a:gd name="T64" fmla="*/ 477261 w 91"/>
                  <a:gd name="T65" fmla="*/ 48020 h 56"/>
                  <a:gd name="T66" fmla="*/ 428820 w 91"/>
                  <a:gd name="T67" fmla="*/ 70028 h 56"/>
                  <a:gd name="T68" fmla="*/ 389236 w 91"/>
                  <a:gd name="T69" fmla="*/ 81426 h 56"/>
                  <a:gd name="T70" fmla="*/ 378318 w 91"/>
                  <a:gd name="T71" fmla="*/ 97832 h 56"/>
                  <a:gd name="T72" fmla="*/ 368774 w 91"/>
                  <a:gd name="T73" fmla="*/ 97832 h 56"/>
                  <a:gd name="T74" fmla="*/ 340759 w 91"/>
                  <a:gd name="T75" fmla="*/ 118048 h 56"/>
                  <a:gd name="T76" fmla="*/ 312678 w 91"/>
                  <a:gd name="T77" fmla="*/ 157053 h 56"/>
                  <a:gd name="T78" fmla="*/ 318308 w 91"/>
                  <a:gd name="T79" fmla="*/ 179258 h 56"/>
                  <a:gd name="T80" fmla="*/ 286362 w 91"/>
                  <a:gd name="T81" fmla="*/ 190433 h 56"/>
                  <a:gd name="T82" fmla="*/ 264201 w 91"/>
                  <a:gd name="T83" fmla="*/ 216480 h 56"/>
                  <a:gd name="T84" fmla="*/ 252641 w 91"/>
                  <a:gd name="T85" fmla="*/ 227081 h 56"/>
                  <a:gd name="T86" fmla="*/ 241148 w 91"/>
                  <a:gd name="T87" fmla="*/ 227081 h 56"/>
                  <a:gd name="T88" fmla="*/ 213057 w 91"/>
                  <a:gd name="T89" fmla="*/ 244061 h 56"/>
                  <a:gd name="T90" fmla="*/ 186991 w 91"/>
                  <a:gd name="T91" fmla="*/ 266266 h 56"/>
                  <a:gd name="T92" fmla="*/ 153701 w 91"/>
                  <a:gd name="T93" fmla="*/ 266266 h 56"/>
                  <a:gd name="T94" fmla="*/ 121770 w 91"/>
                  <a:gd name="T95" fmla="*/ 269956 h 56"/>
                  <a:gd name="T96" fmla="*/ 70928 w 91"/>
                  <a:gd name="T97" fmla="*/ 280683 h 56"/>
                  <a:gd name="T98" fmla="*/ 39583 w 91"/>
                  <a:gd name="T99" fmla="*/ 302914 h 56"/>
                  <a:gd name="T100" fmla="*/ 22384 w 91"/>
                  <a:gd name="T101" fmla="*/ 286508 h 56"/>
                  <a:gd name="T102" fmla="*/ 22384 w 91"/>
                  <a:gd name="T103" fmla="*/ 275110 h 56"/>
                  <a:gd name="T104" fmla="*/ 39583 w 91"/>
                  <a:gd name="T105" fmla="*/ 260693 h 56"/>
                  <a:gd name="T106" fmla="*/ 16519 w 91"/>
                  <a:gd name="T107" fmla="*/ 254885 h 56"/>
                  <a:gd name="T108" fmla="*/ 11569 w 91"/>
                  <a:gd name="T109" fmla="*/ 254885 h 56"/>
                  <a:gd name="T110" fmla="*/ 0 w 91"/>
                  <a:gd name="T111" fmla="*/ 260693 h 5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1"/>
                  <a:gd name="T169" fmla="*/ 0 h 56"/>
                  <a:gd name="T170" fmla="*/ 91 w 91"/>
                  <a:gd name="T171" fmla="*/ 56 h 5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1" h="56">
                    <a:moveTo>
                      <a:pt x="12" y="5"/>
                    </a:moveTo>
                    <a:lnTo>
                      <a:pt x="12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19" y="2"/>
                    </a:lnTo>
                    <a:lnTo>
                      <a:pt x="20" y="1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1" y="1"/>
                    </a:lnTo>
                    <a:lnTo>
                      <a:pt x="43" y="1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61" y="0"/>
                    </a:lnTo>
                    <a:lnTo>
                      <a:pt x="61" y="2"/>
                    </a:lnTo>
                    <a:lnTo>
                      <a:pt x="63" y="2"/>
                    </a:lnTo>
                    <a:lnTo>
                      <a:pt x="66" y="3"/>
                    </a:lnTo>
                    <a:lnTo>
                      <a:pt x="69" y="3"/>
                    </a:lnTo>
                    <a:lnTo>
                      <a:pt x="71" y="3"/>
                    </a:lnTo>
                    <a:lnTo>
                      <a:pt x="74" y="3"/>
                    </a:lnTo>
                    <a:lnTo>
                      <a:pt x="77" y="3"/>
                    </a:lnTo>
                    <a:lnTo>
                      <a:pt x="79" y="4"/>
                    </a:lnTo>
                    <a:lnTo>
                      <a:pt x="81" y="5"/>
                    </a:lnTo>
                    <a:lnTo>
                      <a:pt x="84" y="5"/>
                    </a:lnTo>
                    <a:lnTo>
                      <a:pt x="87" y="5"/>
                    </a:lnTo>
                    <a:lnTo>
                      <a:pt x="90" y="4"/>
                    </a:lnTo>
                    <a:lnTo>
                      <a:pt x="91" y="5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90" y="7"/>
                    </a:lnTo>
                    <a:lnTo>
                      <a:pt x="89" y="8"/>
                    </a:lnTo>
                    <a:lnTo>
                      <a:pt x="87" y="9"/>
                    </a:lnTo>
                    <a:lnTo>
                      <a:pt x="84" y="11"/>
                    </a:lnTo>
                    <a:lnTo>
                      <a:pt x="78" y="13"/>
                    </a:lnTo>
                    <a:lnTo>
                      <a:pt x="74" y="14"/>
                    </a:lnTo>
                    <a:lnTo>
                      <a:pt x="71" y="15"/>
                    </a:lnTo>
                    <a:lnTo>
                      <a:pt x="69" y="17"/>
                    </a:lnTo>
                    <a:lnTo>
                      <a:pt x="69" y="18"/>
                    </a:lnTo>
                    <a:lnTo>
                      <a:pt x="69" y="17"/>
                    </a:lnTo>
                    <a:lnTo>
                      <a:pt x="67" y="18"/>
                    </a:lnTo>
                    <a:lnTo>
                      <a:pt x="66" y="19"/>
                    </a:lnTo>
                    <a:lnTo>
                      <a:pt x="62" y="22"/>
                    </a:lnTo>
                    <a:lnTo>
                      <a:pt x="60" y="24"/>
                    </a:lnTo>
                    <a:lnTo>
                      <a:pt x="57" y="29"/>
                    </a:lnTo>
                    <a:lnTo>
                      <a:pt x="58" y="32"/>
                    </a:lnTo>
                    <a:lnTo>
                      <a:pt x="58" y="33"/>
                    </a:lnTo>
                    <a:lnTo>
                      <a:pt x="55" y="34"/>
                    </a:lnTo>
                    <a:lnTo>
                      <a:pt x="52" y="35"/>
                    </a:lnTo>
                    <a:lnTo>
                      <a:pt x="50" y="37"/>
                    </a:lnTo>
                    <a:lnTo>
                      <a:pt x="48" y="40"/>
                    </a:lnTo>
                    <a:lnTo>
                      <a:pt x="48" y="41"/>
                    </a:lnTo>
                    <a:lnTo>
                      <a:pt x="46" y="42"/>
                    </a:lnTo>
                    <a:lnTo>
                      <a:pt x="45" y="42"/>
                    </a:lnTo>
                    <a:lnTo>
                      <a:pt x="44" y="42"/>
                    </a:lnTo>
                    <a:lnTo>
                      <a:pt x="41" y="44"/>
                    </a:lnTo>
                    <a:lnTo>
                      <a:pt x="39" y="45"/>
                    </a:lnTo>
                    <a:lnTo>
                      <a:pt x="36" y="48"/>
                    </a:lnTo>
                    <a:lnTo>
                      <a:pt x="34" y="49"/>
                    </a:lnTo>
                    <a:lnTo>
                      <a:pt x="31" y="49"/>
                    </a:lnTo>
                    <a:lnTo>
                      <a:pt x="28" y="49"/>
                    </a:lnTo>
                    <a:lnTo>
                      <a:pt x="25" y="50"/>
                    </a:lnTo>
                    <a:lnTo>
                      <a:pt x="22" y="50"/>
                    </a:lnTo>
                    <a:lnTo>
                      <a:pt x="18" y="50"/>
                    </a:lnTo>
                    <a:lnTo>
                      <a:pt x="13" y="52"/>
                    </a:lnTo>
                    <a:lnTo>
                      <a:pt x="9" y="54"/>
                    </a:lnTo>
                    <a:lnTo>
                      <a:pt x="7" y="56"/>
                    </a:lnTo>
                    <a:lnTo>
                      <a:pt x="6" y="55"/>
                    </a:lnTo>
                    <a:lnTo>
                      <a:pt x="4" y="53"/>
                    </a:lnTo>
                    <a:lnTo>
                      <a:pt x="5" y="53"/>
                    </a:lnTo>
                    <a:lnTo>
                      <a:pt x="4" y="51"/>
                    </a:lnTo>
                    <a:lnTo>
                      <a:pt x="5" y="50"/>
                    </a:lnTo>
                    <a:lnTo>
                      <a:pt x="7" y="48"/>
                    </a:lnTo>
                    <a:lnTo>
                      <a:pt x="4" y="50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1" y="47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87" name="Freeform 2132"/>
              <p:cNvSpPr>
                <a:spLocks/>
              </p:cNvSpPr>
              <p:nvPr/>
            </p:nvSpPr>
            <p:spPr bwMode="auto">
              <a:xfrm>
                <a:off x="2335" y="1286"/>
                <a:ext cx="12" cy="6"/>
              </a:xfrm>
              <a:custGeom>
                <a:avLst/>
                <a:gdLst>
                  <a:gd name="T0" fmla="*/ 19683 w 4"/>
                  <a:gd name="T1" fmla="*/ 0 h 2"/>
                  <a:gd name="T2" fmla="*/ 26244 w 4"/>
                  <a:gd name="T3" fmla="*/ 13122 h 2"/>
                  <a:gd name="T4" fmla="*/ 13122 w 4"/>
                  <a:gd name="T5" fmla="*/ 6561 h 2"/>
                  <a:gd name="T6" fmla="*/ 0 w 4"/>
                  <a:gd name="T7" fmla="*/ 0 h 2"/>
                  <a:gd name="T8" fmla="*/ 19683 w 4"/>
                  <a:gd name="T9" fmla="*/ 0 h 2"/>
                  <a:gd name="T10" fmla="*/ 19683 w 4"/>
                  <a:gd name="T11" fmla="*/ 0 h 2"/>
                  <a:gd name="T12" fmla="*/ 19683 w 4"/>
                  <a:gd name="T13" fmla="*/ 0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2"/>
                  <a:gd name="T23" fmla="*/ 4 w 4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2">
                    <a:moveTo>
                      <a:pt x="3" y="0"/>
                    </a:moveTo>
                    <a:lnTo>
                      <a:pt x="4" y="2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88" name="Freeform 2133"/>
              <p:cNvSpPr>
                <a:spLocks/>
              </p:cNvSpPr>
              <p:nvPr/>
            </p:nvSpPr>
            <p:spPr bwMode="auto">
              <a:xfrm>
                <a:off x="2303" y="1289"/>
                <a:ext cx="23" cy="15"/>
              </a:xfrm>
              <a:custGeom>
                <a:avLst/>
                <a:gdLst>
                  <a:gd name="T0" fmla="*/ 27657 w 8"/>
                  <a:gd name="T1" fmla="*/ 6561 h 5"/>
                  <a:gd name="T2" fmla="*/ 32177 w 8"/>
                  <a:gd name="T3" fmla="*/ 6561 h 5"/>
                  <a:gd name="T4" fmla="*/ 37312 w 8"/>
                  <a:gd name="T5" fmla="*/ 13122 h 5"/>
                  <a:gd name="T6" fmla="*/ 32177 w 8"/>
                  <a:gd name="T7" fmla="*/ 26244 h 5"/>
                  <a:gd name="T8" fmla="*/ 22623 w 8"/>
                  <a:gd name="T9" fmla="*/ 32805 h 5"/>
                  <a:gd name="T10" fmla="*/ 19274 w 8"/>
                  <a:gd name="T11" fmla="*/ 32805 h 5"/>
                  <a:gd name="T12" fmla="*/ 9620 w 8"/>
                  <a:gd name="T13" fmla="*/ 26244 h 5"/>
                  <a:gd name="T14" fmla="*/ 5132 w 8"/>
                  <a:gd name="T15" fmla="*/ 26244 h 5"/>
                  <a:gd name="T16" fmla="*/ 0 w 8"/>
                  <a:gd name="T17" fmla="*/ 26244 h 5"/>
                  <a:gd name="T18" fmla="*/ 0 w 8"/>
                  <a:gd name="T19" fmla="*/ 19683 h 5"/>
                  <a:gd name="T20" fmla="*/ 14754 w 8"/>
                  <a:gd name="T21" fmla="*/ 6561 h 5"/>
                  <a:gd name="T22" fmla="*/ 22623 w 8"/>
                  <a:gd name="T23" fmla="*/ 0 h 5"/>
                  <a:gd name="T24" fmla="*/ 32177 w 8"/>
                  <a:gd name="T25" fmla="*/ 0 h 5"/>
                  <a:gd name="T26" fmla="*/ 32177 w 8"/>
                  <a:gd name="T27" fmla="*/ 6561 h 5"/>
                  <a:gd name="T28" fmla="*/ 27657 w 8"/>
                  <a:gd name="T29" fmla="*/ 6561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6" y="1"/>
                    </a:move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6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89" name="Freeform 2134"/>
              <p:cNvSpPr>
                <a:spLocks/>
              </p:cNvSpPr>
              <p:nvPr/>
            </p:nvSpPr>
            <p:spPr bwMode="auto">
              <a:xfrm>
                <a:off x="2617" y="9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90" name="Freeform 2135"/>
              <p:cNvSpPr>
                <a:spLocks/>
              </p:cNvSpPr>
              <p:nvPr/>
            </p:nvSpPr>
            <p:spPr bwMode="auto">
              <a:xfrm>
                <a:off x="2619" y="9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91" name="Freeform 2136"/>
              <p:cNvSpPr>
                <a:spLocks/>
              </p:cNvSpPr>
              <p:nvPr/>
            </p:nvSpPr>
            <p:spPr bwMode="auto">
              <a:xfrm>
                <a:off x="2617" y="9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92" name="Line 2137"/>
              <p:cNvSpPr>
                <a:spLocks noChangeShapeType="1"/>
              </p:cNvSpPr>
              <p:nvPr/>
            </p:nvSpPr>
            <p:spPr bwMode="auto">
              <a:xfrm>
                <a:off x="2619" y="9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93" name="Line 2138"/>
              <p:cNvSpPr>
                <a:spLocks noChangeShapeType="1"/>
              </p:cNvSpPr>
              <p:nvPr/>
            </p:nvSpPr>
            <p:spPr bwMode="auto">
              <a:xfrm>
                <a:off x="2617" y="9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94" name="Freeform 2139"/>
              <p:cNvSpPr>
                <a:spLocks/>
              </p:cNvSpPr>
              <p:nvPr/>
            </p:nvSpPr>
            <p:spPr bwMode="auto">
              <a:xfrm>
                <a:off x="2619" y="9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95" name="Freeform 2140"/>
              <p:cNvSpPr>
                <a:spLocks/>
              </p:cNvSpPr>
              <p:nvPr/>
            </p:nvSpPr>
            <p:spPr bwMode="auto">
              <a:xfrm>
                <a:off x="2617" y="9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96" name="Freeform 2141"/>
              <p:cNvSpPr>
                <a:spLocks/>
              </p:cNvSpPr>
              <p:nvPr/>
            </p:nvSpPr>
            <p:spPr bwMode="auto">
              <a:xfrm>
                <a:off x="2617" y="9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97" name="Line 2142"/>
              <p:cNvSpPr>
                <a:spLocks noChangeShapeType="1"/>
              </p:cNvSpPr>
              <p:nvPr/>
            </p:nvSpPr>
            <p:spPr bwMode="auto">
              <a:xfrm>
                <a:off x="2622" y="9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98" name="Freeform 2143"/>
              <p:cNvSpPr>
                <a:spLocks/>
              </p:cNvSpPr>
              <p:nvPr/>
            </p:nvSpPr>
            <p:spPr bwMode="auto">
              <a:xfrm>
                <a:off x="2617" y="9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99" name="Freeform 2144"/>
              <p:cNvSpPr>
                <a:spLocks/>
              </p:cNvSpPr>
              <p:nvPr/>
            </p:nvSpPr>
            <p:spPr bwMode="auto">
              <a:xfrm>
                <a:off x="2619" y="970"/>
                <a:ext cx="6" cy="3"/>
              </a:xfrm>
              <a:custGeom>
                <a:avLst/>
                <a:gdLst>
                  <a:gd name="T0" fmla="*/ 13122 w 2"/>
                  <a:gd name="T1" fmla="*/ 0 h 1"/>
                  <a:gd name="T2" fmla="*/ 13122 w 2"/>
                  <a:gd name="T3" fmla="*/ 6561 h 1"/>
                  <a:gd name="T4" fmla="*/ 6561 w 2"/>
                  <a:gd name="T5" fmla="*/ 6561 h 1"/>
                  <a:gd name="T6" fmla="*/ 0 w 2"/>
                  <a:gd name="T7" fmla="*/ 0 h 1"/>
                  <a:gd name="T8" fmla="*/ 13122 w 2"/>
                  <a:gd name="T9" fmla="*/ 0 h 1"/>
                  <a:gd name="T10" fmla="*/ 13122 w 2"/>
                  <a:gd name="T11" fmla="*/ 0 h 1"/>
                  <a:gd name="T12" fmla="*/ 13122 w 2"/>
                  <a:gd name="T13" fmla="*/ 0 h 1"/>
                  <a:gd name="T14" fmla="*/ 13122 w 2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1"/>
                  <a:gd name="T26" fmla="*/ 2 w 2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1">
                    <a:moveTo>
                      <a:pt x="2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00" name="Line 2145"/>
              <p:cNvSpPr>
                <a:spLocks noChangeShapeType="1"/>
              </p:cNvSpPr>
              <p:nvPr/>
            </p:nvSpPr>
            <p:spPr bwMode="auto">
              <a:xfrm>
                <a:off x="2622" y="9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01" name="Line 2146"/>
              <p:cNvSpPr>
                <a:spLocks noChangeShapeType="1"/>
              </p:cNvSpPr>
              <p:nvPr/>
            </p:nvSpPr>
            <p:spPr bwMode="auto">
              <a:xfrm>
                <a:off x="2619" y="9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02" name="Line 2147"/>
              <p:cNvSpPr>
                <a:spLocks noChangeShapeType="1"/>
              </p:cNvSpPr>
              <p:nvPr/>
            </p:nvSpPr>
            <p:spPr bwMode="auto">
              <a:xfrm>
                <a:off x="2622" y="9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03" name="Freeform 2148"/>
              <p:cNvSpPr>
                <a:spLocks/>
              </p:cNvSpPr>
              <p:nvPr/>
            </p:nvSpPr>
            <p:spPr bwMode="auto">
              <a:xfrm>
                <a:off x="2617" y="9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04" name="Freeform 2149"/>
              <p:cNvSpPr>
                <a:spLocks/>
              </p:cNvSpPr>
              <p:nvPr/>
            </p:nvSpPr>
            <p:spPr bwMode="auto">
              <a:xfrm>
                <a:off x="2619" y="9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05" name="Freeform 2150"/>
              <p:cNvSpPr>
                <a:spLocks/>
              </p:cNvSpPr>
              <p:nvPr/>
            </p:nvSpPr>
            <p:spPr bwMode="auto">
              <a:xfrm>
                <a:off x="2617" y="9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06" name="Line 2151"/>
              <p:cNvSpPr>
                <a:spLocks noChangeShapeType="1"/>
              </p:cNvSpPr>
              <p:nvPr/>
            </p:nvSpPr>
            <p:spPr bwMode="auto">
              <a:xfrm>
                <a:off x="2622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07" name="Line 2152"/>
              <p:cNvSpPr>
                <a:spLocks noChangeShapeType="1"/>
              </p:cNvSpPr>
              <p:nvPr/>
            </p:nvSpPr>
            <p:spPr bwMode="auto">
              <a:xfrm>
                <a:off x="2619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08" name="Freeform 2153"/>
              <p:cNvSpPr>
                <a:spLocks/>
              </p:cNvSpPr>
              <p:nvPr/>
            </p:nvSpPr>
            <p:spPr bwMode="auto">
              <a:xfrm>
                <a:off x="2622" y="9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09" name="Freeform 2154"/>
              <p:cNvSpPr>
                <a:spLocks/>
              </p:cNvSpPr>
              <p:nvPr/>
            </p:nvSpPr>
            <p:spPr bwMode="auto">
              <a:xfrm>
                <a:off x="2619" y="973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6561 w 1"/>
                  <a:gd name="T5" fmla="*/ 6561 h 1"/>
                  <a:gd name="T6" fmla="*/ 0 w 1"/>
                  <a:gd name="T7" fmla="*/ 6561 h 1"/>
                  <a:gd name="T8" fmla="*/ 0 w 1"/>
                  <a:gd name="T9" fmla="*/ 0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10" name="Line 2155"/>
              <p:cNvSpPr>
                <a:spLocks noChangeShapeType="1"/>
              </p:cNvSpPr>
              <p:nvPr/>
            </p:nvSpPr>
            <p:spPr bwMode="auto">
              <a:xfrm>
                <a:off x="2622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11" name="Line 2156"/>
              <p:cNvSpPr>
                <a:spLocks noChangeShapeType="1"/>
              </p:cNvSpPr>
              <p:nvPr/>
            </p:nvSpPr>
            <p:spPr bwMode="auto">
              <a:xfrm>
                <a:off x="2617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12" name="Line 2157"/>
              <p:cNvSpPr>
                <a:spLocks noChangeShapeType="1"/>
              </p:cNvSpPr>
              <p:nvPr/>
            </p:nvSpPr>
            <p:spPr bwMode="auto">
              <a:xfrm>
                <a:off x="2622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13" name="Line 2158"/>
              <p:cNvSpPr>
                <a:spLocks noChangeShapeType="1"/>
              </p:cNvSpPr>
              <p:nvPr/>
            </p:nvSpPr>
            <p:spPr bwMode="auto">
              <a:xfrm>
                <a:off x="2619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14" name="Line 2159"/>
              <p:cNvSpPr>
                <a:spLocks noChangeShapeType="1"/>
              </p:cNvSpPr>
              <p:nvPr/>
            </p:nvSpPr>
            <p:spPr bwMode="auto">
              <a:xfrm>
                <a:off x="2622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15" name="Freeform 2160"/>
              <p:cNvSpPr>
                <a:spLocks/>
              </p:cNvSpPr>
              <p:nvPr/>
            </p:nvSpPr>
            <p:spPr bwMode="auto">
              <a:xfrm>
                <a:off x="2619" y="9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16" name="Line 2161"/>
              <p:cNvSpPr>
                <a:spLocks noChangeShapeType="1"/>
              </p:cNvSpPr>
              <p:nvPr/>
            </p:nvSpPr>
            <p:spPr bwMode="auto">
              <a:xfrm>
                <a:off x="2622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17" name="Freeform 2162"/>
              <p:cNvSpPr>
                <a:spLocks/>
              </p:cNvSpPr>
              <p:nvPr/>
            </p:nvSpPr>
            <p:spPr bwMode="auto">
              <a:xfrm>
                <a:off x="2619" y="9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18" name="Line 2163"/>
              <p:cNvSpPr>
                <a:spLocks noChangeShapeType="1"/>
              </p:cNvSpPr>
              <p:nvPr/>
            </p:nvSpPr>
            <p:spPr bwMode="auto">
              <a:xfrm>
                <a:off x="2622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19" name="Line 2164"/>
              <p:cNvSpPr>
                <a:spLocks noChangeShapeType="1"/>
              </p:cNvSpPr>
              <p:nvPr/>
            </p:nvSpPr>
            <p:spPr bwMode="auto">
              <a:xfrm>
                <a:off x="2617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20" name="Freeform 2165"/>
              <p:cNvSpPr>
                <a:spLocks/>
              </p:cNvSpPr>
              <p:nvPr/>
            </p:nvSpPr>
            <p:spPr bwMode="auto">
              <a:xfrm>
                <a:off x="2619" y="9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21" name="Freeform 2166"/>
              <p:cNvSpPr>
                <a:spLocks/>
              </p:cNvSpPr>
              <p:nvPr/>
            </p:nvSpPr>
            <p:spPr bwMode="auto">
              <a:xfrm>
                <a:off x="2622" y="9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22" name="Line 2167"/>
              <p:cNvSpPr>
                <a:spLocks noChangeShapeType="1"/>
              </p:cNvSpPr>
              <p:nvPr/>
            </p:nvSpPr>
            <p:spPr bwMode="auto">
              <a:xfrm>
                <a:off x="2619" y="9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23" name="Freeform 2168"/>
              <p:cNvSpPr>
                <a:spLocks/>
              </p:cNvSpPr>
              <p:nvPr/>
            </p:nvSpPr>
            <p:spPr bwMode="auto">
              <a:xfrm>
                <a:off x="2622" y="9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24" name="Line 2169"/>
              <p:cNvSpPr>
                <a:spLocks noChangeShapeType="1"/>
              </p:cNvSpPr>
              <p:nvPr/>
            </p:nvSpPr>
            <p:spPr bwMode="auto">
              <a:xfrm>
                <a:off x="2619" y="9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25" name="Freeform 2170"/>
              <p:cNvSpPr>
                <a:spLocks/>
              </p:cNvSpPr>
              <p:nvPr/>
            </p:nvSpPr>
            <p:spPr bwMode="auto">
              <a:xfrm>
                <a:off x="2622" y="98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26" name="Freeform 2171"/>
              <p:cNvSpPr>
                <a:spLocks/>
              </p:cNvSpPr>
              <p:nvPr/>
            </p:nvSpPr>
            <p:spPr bwMode="auto">
              <a:xfrm>
                <a:off x="2622" y="9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27" name="Line 2172"/>
              <p:cNvSpPr>
                <a:spLocks noChangeShapeType="1"/>
              </p:cNvSpPr>
              <p:nvPr/>
            </p:nvSpPr>
            <p:spPr bwMode="auto">
              <a:xfrm>
                <a:off x="2625" y="9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28" name="Line 2173"/>
              <p:cNvSpPr>
                <a:spLocks noChangeShapeType="1"/>
              </p:cNvSpPr>
              <p:nvPr/>
            </p:nvSpPr>
            <p:spPr bwMode="auto">
              <a:xfrm>
                <a:off x="2625" y="9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29" name="Freeform 2174"/>
              <p:cNvSpPr>
                <a:spLocks/>
              </p:cNvSpPr>
              <p:nvPr/>
            </p:nvSpPr>
            <p:spPr bwMode="auto">
              <a:xfrm>
                <a:off x="2625" y="10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30" name="Line 2175"/>
              <p:cNvSpPr>
                <a:spLocks noChangeShapeType="1"/>
              </p:cNvSpPr>
              <p:nvPr/>
            </p:nvSpPr>
            <p:spPr bwMode="auto">
              <a:xfrm>
                <a:off x="2625" y="10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31" name="Line 2176"/>
              <p:cNvSpPr>
                <a:spLocks noChangeShapeType="1"/>
              </p:cNvSpPr>
              <p:nvPr/>
            </p:nvSpPr>
            <p:spPr bwMode="auto">
              <a:xfrm>
                <a:off x="2661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32" name="Freeform 2177"/>
              <p:cNvSpPr>
                <a:spLocks/>
              </p:cNvSpPr>
              <p:nvPr/>
            </p:nvSpPr>
            <p:spPr bwMode="auto">
              <a:xfrm>
                <a:off x="2737" y="970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6561 h 1"/>
                  <a:gd name="T4" fmla="*/ 6561 w 1"/>
                  <a:gd name="T5" fmla="*/ 0 h 1"/>
                  <a:gd name="T6" fmla="*/ 6561 w 1"/>
                  <a:gd name="T7" fmla="*/ 6561 h 1"/>
                  <a:gd name="T8" fmla="*/ 6561 w 1"/>
                  <a:gd name="T9" fmla="*/ 656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33" name="Freeform 2178"/>
              <p:cNvSpPr>
                <a:spLocks/>
              </p:cNvSpPr>
              <p:nvPr/>
            </p:nvSpPr>
            <p:spPr bwMode="auto">
              <a:xfrm>
                <a:off x="2722" y="973"/>
                <a:ext cx="15" cy="11"/>
              </a:xfrm>
              <a:custGeom>
                <a:avLst/>
                <a:gdLst>
                  <a:gd name="T0" fmla="*/ 19683 w 5"/>
                  <a:gd name="T1" fmla="*/ 3432 h 4"/>
                  <a:gd name="T2" fmla="*/ 19683 w 5"/>
                  <a:gd name="T3" fmla="*/ 6927 h 4"/>
                  <a:gd name="T4" fmla="*/ 26244 w 5"/>
                  <a:gd name="T5" fmla="*/ 6927 h 4"/>
                  <a:gd name="T6" fmla="*/ 19683 w 5"/>
                  <a:gd name="T7" fmla="*/ 6927 h 4"/>
                  <a:gd name="T8" fmla="*/ 13122 w 5"/>
                  <a:gd name="T9" fmla="*/ 9438 h 4"/>
                  <a:gd name="T10" fmla="*/ 6561 w 5"/>
                  <a:gd name="T11" fmla="*/ 9438 h 4"/>
                  <a:gd name="T12" fmla="*/ 0 w 5"/>
                  <a:gd name="T13" fmla="*/ 12870 h 4"/>
                  <a:gd name="T14" fmla="*/ 0 w 5"/>
                  <a:gd name="T15" fmla="*/ 12870 h 4"/>
                  <a:gd name="T16" fmla="*/ 0 w 5"/>
                  <a:gd name="T17" fmla="*/ 12870 h 4"/>
                  <a:gd name="T18" fmla="*/ 0 w 5"/>
                  <a:gd name="T19" fmla="*/ 12870 h 4"/>
                  <a:gd name="T20" fmla="*/ 0 w 5"/>
                  <a:gd name="T21" fmla="*/ 9438 h 4"/>
                  <a:gd name="T22" fmla="*/ 0 w 5"/>
                  <a:gd name="T23" fmla="*/ 6927 h 4"/>
                  <a:gd name="T24" fmla="*/ 0 w 5"/>
                  <a:gd name="T25" fmla="*/ 3432 h 4"/>
                  <a:gd name="T26" fmla="*/ 19683 w 5"/>
                  <a:gd name="T27" fmla="*/ 0 h 4"/>
                  <a:gd name="T28" fmla="*/ 26244 w 5"/>
                  <a:gd name="T29" fmla="*/ 0 h 4"/>
                  <a:gd name="T30" fmla="*/ 32805 w 5"/>
                  <a:gd name="T31" fmla="*/ 0 h 4"/>
                  <a:gd name="T32" fmla="*/ 32805 w 5"/>
                  <a:gd name="T33" fmla="*/ 3432 h 4"/>
                  <a:gd name="T34" fmla="*/ 19683 w 5"/>
                  <a:gd name="T35" fmla="*/ 3432 h 4"/>
                  <a:gd name="T36" fmla="*/ 19683 w 5"/>
                  <a:gd name="T37" fmla="*/ 3432 h 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"/>
                  <a:gd name="T58" fmla="*/ 0 h 4"/>
                  <a:gd name="T59" fmla="*/ 5 w 5"/>
                  <a:gd name="T60" fmla="*/ 4 h 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" h="4">
                    <a:moveTo>
                      <a:pt x="3" y="1"/>
                    </a:moveTo>
                    <a:lnTo>
                      <a:pt x="3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34" name="Freeform 2179"/>
              <p:cNvSpPr>
                <a:spLocks/>
              </p:cNvSpPr>
              <p:nvPr/>
            </p:nvSpPr>
            <p:spPr bwMode="auto">
              <a:xfrm>
                <a:off x="2696" y="9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35" name="Rectangle 2180"/>
              <p:cNvSpPr>
                <a:spLocks noChangeArrowheads="1"/>
              </p:cNvSpPr>
              <p:nvPr/>
            </p:nvSpPr>
            <p:spPr bwMode="auto">
              <a:xfrm>
                <a:off x="2699" y="979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36" name="Line 2181"/>
              <p:cNvSpPr>
                <a:spLocks noChangeShapeType="1"/>
              </p:cNvSpPr>
              <p:nvPr/>
            </p:nvSpPr>
            <p:spPr bwMode="auto">
              <a:xfrm>
                <a:off x="2737" y="9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37" name="Line 2182"/>
              <p:cNvSpPr>
                <a:spLocks noChangeShapeType="1"/>
              </p:cNvSpPr>
              <p:nvPr/>
            </p:nvSpPr>
            <p:spPr bwMode="auto">
              <a:xfrm>
                <a:off x="2699" y="9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38" name="Line 2183"/>
              <p:cNvSpPr>
                <a:spLocks noChangeShapeType="1"/>
              </p:cNvSpPr>
              <p:nvPr/>
            </p:nvSpPr>
            <p:spPr bwMode="auto">
              <a:xfrm>
                <a:off x="2696" y="9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39" name="Freeform 2184"/>
              <p:cNvSpPr>
                <a:spLocks/>
              </p:cNvSpPr>
              <p:nvPr/>
            </p:nvSpPr>
            <p:spPr bwMode="auto">
              <a:xfrm>
                <a:off x="2687" y="979"/>
                <a:ext cx="17" cy="14"/>
              </a:xfrm>
              <a:custGeom>
                <a:avLst/>
                <a:gdLst>
                  <a:gd name="T0" fmla="*/ 13535 w 6"/>
                  <a:gd name="T1" fmla="*/ 10693 h 5"/>
                  <a:gd name="T2" fmla="*/ 8758 w 6"/>
                  <a:gd name="T3" fmla="*/ 14991 h 5"/>
                  <a:gd name="T4" fmla="*/ 0 w 6"/>
                  <a:gd name="T5" fmla="*/ 18746 h 5"/>
                  <a:gd name="T6" fmla="*/ 8758 w 6"/>
                  <a:gd name="T7" fmla="*/ 10693 h 5"/>
                  <a:gd name="T8" fmla="*/ 13535 w 6"/>
                  <a:gd name="T9" fmla="*/ 8232 h 5"/>
                  <a:gd name="T10" fmla="*/ 20632 w 6"/>
                  <a:gd name="T11" fmla="*/ 3819 h 5"/>
                  <a:gd name="T12" fmla="*/ 24814 w 6"/>
                  <a:gd name="T13" fmla="*/ 0 h 5"/>
                  <a:gd name="T14" fmla="*/ 20632 w 6"/>
                  <a:gd name="T15" fmla="*/ 3819 h 5"/>
                  <a:gd name="T16" fmla="*/ 20632 w 6"/>
                  <a:gd name="T17" fmla="*/ 8232 h 5"/>
                  <a:gd name="T18" fmla="*/ 16040 w 6"/>
                  <a:gd name="T19" fmla="*/ 8232 h 5"/>
                  <a:gd name="T20" fmla="*/ 13535 w 6"/>
                  <a:gd name="T21" fmla="*/ 10693 h 5"/>
                  <a:gd name="T22" fmla="*/ 13535 w 6"/>
                  <a:gd name="T23" fmla="*/ 10693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5"/>
                  <a:gd name="T38" fmla="*/ 6 w 6"/>
                  <a:gd name="T39" fmla="*/ 5 h 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5">
                    <a:moveTo>
                      <a:pt x="3" y="3"/>
                    </a:moveTo>
                    <a:lnTo>
                      <a:pt x="2" y="4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40" name="Line 2185"/>
              <p:cNvSpPr>
                <a:spLocks noChangeShapeType="1"/>
              </p:cNvSpPr>
              <p:nvPr/>
            </p:nvSpPr>
            <p:spPr bwMode="auto">
              <a:xfrm>
                <a:off x="2719" y="9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41" name="Line 2186"/>
              <p:cNvSpPr>
                <a:spLocks noChangeShapeType="1"/>
              </p:cNvSpPr>
              <p:nvPr/>
            </p:nvSpPr>
            <p:spPr bwMode="auto">
              <a:xfrm>
                <a:off x="2696" y="9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42" name="Line 2187"/>
              <p:cNvSpPr>
                <a:spLocks noChangeShapeType="1"/>
              </p:cNvSpPr>
              <p:nvPr/>
            </p:nvSpPr>
            <p:spPr bwMode="auto">
              <a:xfrm>
                <a:off x="2719" y="9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43" name="Line 2188"/>
              <p:cNvSpPr>
                <a:spLocks noChangeShapeType="1"/>
              </p:cNvSpPr>
              <p:nvPr/>
            </p:nvSpPr>
            <p:spPr bwMode="auto">
              <a:xfrm>
                <a:off x="2731" y="9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44" name="Freeform 2189"/>
              <p:cNvSpPr>
                <a:spLocks/>
              </p:cNvSpPr>
              <p:nvPr/>
            </p:nvSpPr>
            <p:spPr bwMode="auto">
              <a:xfrm>
                <a:off x="2693" y="98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45" name="Line 2190"/>
              <p:cNvSpPr>
                <a:spLocks noChangeShapeType="1"/>
              </p:cNvSpPr>
              <p:nvPr/>
            </p:nvSpPr>
            <p:spPr bwMode="auto">
              <a:xfrm>
                <a:off x="2728" y="9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46" name="Freeform 2191"/>
              <p:cNvSpPr>
                <a:spLocks/>
              </p:cNvSpPr>
              <p:nvPr/>
            </p:nvSpPr>
            <p:spPr bwMode="auto">
              <a:xfrm>
                <a:off x="2696" y="9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47" name="Freeform 2192"/>
              <p:cNvSpPr>
                <a:spLocks/>
              </p:cNvSpPr>
              <p:nvPr/>
            </p:nvSpPr>
            <p:spPr bwMode="auto">
              <a:xfrm>
                <a:off x="2693" y="9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48" name="Line 2193"/>
              <p:cNvSpPr>
                <a:spLocks noChangeShapeType="1"/>
              </p:cNvSpPr>
              <p:nvPr/>
            </p:nvSpPr>
            <p:spPr bwMode="auto">
              <a:xfrm>
                <a:off x="2693" y="9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49" name="Line 2194"/>
              <p:cNvSpPr>
                <a:spLocks noChangeShapeType="1"/>
              </p:cNvSpPr>
              <p:nvPr/>
            </p:nvSpPr>
            <p:spPr bwMode="auto">
              <a:xfrm>
                <a:off x="2678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50" name="Line 2195"/>
              <p:cNvSpPr>
                <a:spLocks noChangeShapeType="1"/>
              </p:cNvSpPr>
              <p:nvPr/>
            </p:nvSpPr>
            <p:spPr bwMode="auto">
              <a:xfrm>
                <a:off x="2684" y="9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51" name="Line 2196"/>
              <p:cNvSpPr>
                <a:spLocks noChangeShapeType="1"/>
              </p:cNvSpPr>
              <p:nvPr/>
            </p:nvSpPr>
            <p:spPr bwMode="auto">
              <a:xfrm>
                <a:off x="2675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52" name="Line 2197"/>
              <p:cNvSpPr>
                <a:spLocks noChangeShapeType="1"/>
              </p:cNvSpPr>
              <p:nvPr/>
            </p:nvSpPr>
            <p:spPr bwMode="auto">
              <a:xfrm>
                <a:off x="2672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53" name="Line 2198"/>
              <p:cNvSpPr>
                <a:spLocks noChangeShapeType="1"/>
              </p:cNvSpPr>
              <p:nvPr/>
            </p:nvSpPr>
            <p:spPr bwMode="auto">
              <a:xfrm>
                <a:off x="2669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54" name="Line 2199"/>
              <p:cNvSpPr>
                <a:spLocks noChangeShapeType="1"/>
              </p:cNvSpPr>
              <p:nvPr/>
            </p:nvSpPr>
            <p:spPr bwMode="auto">
              <a:xfrm>
                <a:off x="2666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55" name="Line 2200"/>
              <p:cNvSpPr>
                <a:spLocks noChangeShapeType="1"/>
              </p:cNvSpPr>
              <p:nvPr/>
            </p:nvSpPr>
            <p:spPr bwMode="auto">
              <a:xfrm>
                <a:off x="2678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56" name="Line 2201"/>
              <p:cNvSpPr>
                <a:spLocks noChangeShapeType="1"/>
              </p:cNvSpPr>
              <p:nvPr/>
            </p:nvSpPr>
            <p:spPr bwMode="auto">
              <a:xfrm>
                <a:off x="2669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57" name="Rectangle 2202"/>
              <p:cNvSpPr>
                <a:spLocks noChangeArrowheads="1"/>
              </p:cNvSpPr>
              <p:nvPr/>
            </p:nvSpPr>
            <p:spPr bwMode="auto">
              <a:xfrm>
                <a:off x="2675" y="996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58" name="Line 2203"/>
              <p:cNvSpPr>
                <a:spLocks noChangeShapeType="1"/>
              </p:cNvSpPr>
              <p:nvPr/>
            </p:nvSpPr>
            <p:spPr bwMode="auto">
              <a:xfrm>
                <a:off x="2672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59" name="Line 2204"/>
              <p:cNvSpPr>
                <a:spLocks noChangeShapeType="1"/>
              </p:cNvSpPr>
              <p:nvPr/>
            </p:nvSpPr>
            <p:spPr bwMode="auto">
              <a:xfrm>
                <a:off x="2675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60" name="Line 2205"/>
              <p:cNvSpPr>
                <a:spLocks noChangeShapeType="1"/>
              </p:cNvSpPr>
              <p:nvPr/>
            </p:nvSpPr>
            <p:spPr bwMode="auto">
              <a:xfrm>
                <a:off x="2678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61" name="Line 2206"/>
              <p:cNvSpPr>
                <a:spLocks noChangeShapeType="1"/>
              </p:cNvSpPr>
              <p:nvPr/>
            </p:nvSpPr>
            <p:spPr bwMode="auto">
              <a:xfrm>
                <a:off x="2737" y="9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62" name="Freeform 2207"/>
              <p:cNvSpPr>
                <a:spLocks/>
              </p:cNvSpPr>
              <p:nvPr/>
            </p:nvSpPr>
            <p:spPr bwMode="auto">
              <a:xfrm>
                <a:off x="2737" y="920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63" name="Rectangle 2208"/>
              <p:cNvSpPr>
                <a:spLocks noChangeArrowheads="1"/>
              </p:cNvSpPr>
              <p:nvPr/>
            </p:nvSpPr>
            <p:spPr bwMode="auto">
              <a:xfrm>
                <a:off x="2728" y="923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64" name="Rectangle 2209"/>
              <p:cNvSpPr>
                <a:spLocks noChangeArrowheads="1"/>
              </p:cNvSpPr>
              <p:nvPr/>
            </p:nvSpPr>
            <p:spPr bwMode="auto">
              <a:xfrm>
                <a:off x="2731" y="923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65" name="Line 2210"/>
              <p:cNvSpPr>
                <a:spLocks noChangeShapeType="1"/>
              </p:cNvSpPr>
              <p:nvPr/>
            </p:nvSpPr>
            <p:spPr bwMode="auto">
              <a:xfrm>
                <a:off x="2731" y="9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66" name="Freeform 2211"/>
              <p:cNvSpPr>
                <a:spLocks/>
              </p:cNvSpPr>
              <p:nvPr/>
            </p:nvSpPr>
            <p:spPr bwMode="auto">
              <a:xfrm>
                <a:off x="2728" y="9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67" name="Line 2212"/>
              <p:cNvSpPr>
                <a:spLocks noChangeShapeType="1"/>
              </p:cNvSpPr>
              <p:nvPr/>
            </p:nvSpPr>
            <p:spPr bwMode="auto">
              <a:xfrm>
                <a:off x="2728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68" name="Line 2213"/>
              <p:cNvSpPr>
                <a:spLocks noChangeShapeType="1"/>
              </p:cNvSpPr>
              <p:nvPr/>
            </p:nvSpPr>
            <p:spPr bwMode="auto">
              <a:xfrm>
                <a:off x="2725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69" name="Freeform 2214"/>
              <p:cNvSpPr>
                <a:spLocks/>
              </p:cNvSpPr>
              <p:nvPr/>
            </p:nvSpPr>
            <p:spPr bwMode="auto">
              <a:xfrm>
                <a:off x="2722" y="9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70" name="Line 2215"/>
              <p:cNvSpPr>
                <a:spLocks noChangeShapeType="1"/>
              </p:cNvSpPr>
              <p:nvPr/>
            </p:nvSpPr>
            <p:spPr bwMode="auto">
              <a:xfrm>
                <a:off x="2719" y="9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71" name="Freeform 2216"/>
              <p:cNvSpPr>
                <a:spLocks/>
              </p:cNvSpPr>
              <p:nvPr/>
            </p:nvSpPr>
            <p:spPr bwMode="auto">
              <a:xfrm>
                <a:off x="2737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72" name="Line 2217"/>
              <p:cNvSpPr>
                <a:spLocks noChangeShapeType="1"/>
              </p:cNvSpPr>
              <p:nvPr/>
            </p:nvSpPr>
            <p:spPr bwMode="auto">
              <a:xfrm>
                <a:off x="2787" y="8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73" name="Freeform 2218"/>
              <p:cNvSpPr>
                <a:spLocks/>
              </p:cNvSpPr>
              <p:nvPr/>
            </p:nvSpPr>
            <p:spPr bwMode="auto">
              <a:xfrm>
                <a:off x="2807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74" name="Line 2219"/>
              <p:cNvSpPr>
                <a:spLocks noChangeShapeType="1"/>
              </p:cNvSpPr>
              <p:nvPr/>
            </p:nvSpPr>
            <p:spPr bwMode="auto">
              <a:xfrm>
                <a:off x="2822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75" name="Freeform 2220"/>
              <p:cNvSpPr>
                <a:spLocks/>
              </p:cNvSpPr>
              <p:nvPr/>
            </p:nvSpPr>
            <p:spPr bwMode="auto">
              <a:xfrm>
                <a:off x="2801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76" name="Line 2221"/>
              <p:cNvSpPr>
                <a:spLocks noChangeShapeType="1"/>
              </p:cNvSpPr>
              <p:nvPr/>
            </p:nvSpPr>
            <p:spPr bwMode="auto">
              <a:xfrm>
                <a:off x="2816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77" name="Line 2222"/>
              <p:cNvSpPr>
                <a:spLocks noChangeShapeType="1"/>
              </p:cNvSpPr>
              <p:nvPr/>
            </p:nvSpPr>
            <p:spPr bwMode="auto">
              <a:xfrm>
                <a:off x="2810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78" name="Line 2223"/>
              <p:cNvSpPr>
                <a:spLocks noChangeShapeType="1"/>
              </p:cNvSpPr>
              <p:nvPr/>
            </p:nvSpPr>
            <p:spPr bwMode="auto">
              <a:xfrm>
                <a:off x="2804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79" name="Freeform 2224"/>
              <p:cNvSpPr>
                <a:spLocks/>
              </p:cNvSpPr>
              <p:nvPr/>
            </p:nvSpPr>
            <p:spPr bwMode="auto">
              <a:xfrm>
                <a:off x="2819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80" name="Line 2225"/>
              <p:cNvSpPr>
                <a:spLocks noChangeShapeType="1"/>
              </p:cNvSpPr>
              <p:nvPr/>
            </p:nvSpPr>
            <p:spPr bwMode="auto">
              <a:xfrm>
                <a:off x="2813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81" name="Line 2226"/>
              <p:cNvSpPr>
                <a:spLocks noChangeShapeType="1"/>
              </p:cNvSpPr>
              <p:nvPr/>
            </p:nvSpPr>
            <p:spPr bwMode="auto">
              <a:xfrm>
                <a:off x="2816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82" name="Freeform 2227"/>
              <p:cNvSpPr>
                <a:spLocks/>
              </p:cNvSpPr>
              <p:nvPr/>
            </p:nvSpPr>
            <p:spPr bwMode="auto">
              <a:xfrm>
                <a:off x="2810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83" name="Line 2228"/>
              <p:cNvSpPr>
                <a:spLocks noChangeShapeType="1"/>
              </p:cNvSpPr>
              <p:nvPr/>
            </p:nvSpPr>
            <p:spPr bwMode="auto">
              <a:xfrm>
                <a:off x="2807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84" name="Line 2229"/>
              <p:cNvSpPr>
                <a:spLocks noChangeShapeType="1"/>
              </p:cNvSpPr>
              <p:nvPr/>
            </p:nvSpPr>
            <p:spPr bwMode="auto">
              <a:xfrm>
                <a:off x="2816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85" name="Freeform 2230"/>
              <p:cNvSpPr>
                <a:spLocks/>
              </p:cNvSpPr>
              <p:nvPr/>
            </p:nvSpPr>
            <p:spPr bwMode="auto">
              <a:xfrm>
                <a:off x="2810" y="891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86" name="Line 2231"/>
              <p:cNvSpPr>
                <a:spLocks noChangeShapeType="1"/>
              </p:cNvSpPr>
              <p:nvPr/>
            </p:nvSpPr>
            <p:spPr bwMode="auto">
              <a:xfrm>
                <a:off x="2816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87" name="Line 2232"/>
              <p:cNvSpPr>
                <a:spLocks noChangeShapeType="1"/>
              </p:cNvSpPr>
              <p:nvPr/>
            </p:nvSpPr>
            <p:spPr bwMode="auto">
              <a:xfrm>
                <a:off x="2825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88" name="Freeform 2233"/>
              <p:cNvSpPr>
                <a:spLocks/>
              </p:cNvSpPr>
              <p:nvPr/>
            </p:nvSpPr>
            <p:spPr bwMode="auto">
              <a:xfrm>
                <a:off x="2807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89" name="Freeform 2234"/>
              <p:cNvSpPr>
                <a:spLocks/>
              </p:cNvSpPr>
              <p:nvPr/>
            </p:nvSpPr>
            <p:spPr bwMode="auto">
              <a:xfrm>
                <a:off x="2819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" name="Group 2436"/>
            <p:cNvGrpSpPr>
              <a:grpSpLocks/>
            </p:cNvGrpSpPr>
            <p:nvPr/>
          </p:nvGrpSpPr>
          <p:grpSpPr bwMode="auto">
            <a:xfrm>
              <a:off x="2247" y="870"/>
              <a:ext cx="578" cy="296"/>
              <a:chOff x="2247" y="870"/>
              <a:chExt cx="578" cy="296"/>
            </a:xfrm>
          </p:grpSpPr>
          <p:sp>
            <p:nvSpPr>
              <p:cNvPr id="54390" name="Line 2236"/>
              <p:cNvSpPr>
                <a:spLocks noChangeShapeType="1"/>
              </p:cNvSpPr>
              <p:nvPr/>
            </p:nvSpPr>
            <p:spPr bwMode="auto">
              <a:xfrm>
                <a:off x="2801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91" name="Freeform 2237"/>
              <p:cNvSpPr>
                <a:spLocks/>
              </p:cNvSpPr>
              <p:nvPr/>
            </p:nvSpPr>
            <p:spPr bwMode="auto">
              <a:xfrm>
                <a:off x="2822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92" name="Line 2238"/>
              <p:cNvSpPr>
                <a:spLocks noChangeShapeType="1"/>
              </p:cNvSpPr>
              <p:nvPr/>
            </p:nvSpPr>
            <p:spPr bwMode="auto">
              <a:xfrm>
                <a:off x="2807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93" name="Line 2239"/>
              <p:cNvSpPr>
                <a:spLocks noChangeShapeType="1"/>
              </p:cNvSpPr>
              <p:nvPr/>
            </p:nvSpPr>
            <p:spPr bwMode="auto">
              <a:xfrm>
                <a:off x="2801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94" name="Line 2240"/>
              <p:cNvSpPr>
                <a:spLocks noChangeShapeType="1"/>
              </p:cNvSpPr>
              <p:nvPr/>
            </p:nvSpPr>
            <p:spPr bwMode="auto">
              <a:xfrm>
                <a:off x="2807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95" name="Line 2241"/>
              <p:cNvSpPr>
                <a:spLocks noChangeShapeType="1"/>
              </p:cNvSpPr>
              <p:nvPr/>
            </p:nvSpPr>
            <p:spPr bwMode="auto">
              <a:xfrm>
                <a:off x="2822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96" name="Freeform 2242"/>
              <p:cNvSpPr>
                <a:spLocks/>
              </p:cNvSpPr>
              <p:nvPr/>
            </p:nvSpPr>
            <p:spPr bwMode="auto">
              <a:xfrm>
                <a:off x="2807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97" name="Freeform 2243"/>
              <p:cNvSpPr>
                <a:spLocks/>
              </p:cNvSpPr>
              <p:nvPr/>
            </p:nvSpPr>
            <p:spPr bwMode="auto">
              <a:xfrm>
                <a:off x="2810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98" name="Freeform 2244"/>
              <p:cNvSpPr>
                <a:spLocks/>
              </p:cNvSpPr>
              <p:nvPr/>
            </p:nvSpPr>
            <p:spPr bwMode="auto">
              <a:xfrm>
                <a:off x="2801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99" name="Line 2245"/>
              <p:cNvSpPr>
                <a:spLocks noChangeShapeType="1"/>
              </p:cNvSpPr>
              <p:nvPr/>
            </p:nvSpPr>
            <p:spPr bwMode="auto">
              <a:xfrm>
                <a:off x="2804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00" name="Line 2246"/>
              <p:cNvSpPr>
                <a:spLocks noChangeShapeType="1"/>
              </p:cNvSpPr>
              <p:nvPr/>
            </p:nvSpPr>
            <p:spPr bwMode="auto">
              <a:xfrm>
                <a:off x="2807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01" name="Line 2247"/>
              <p:cNvSpPr>
                <a:spLocks noChangeShapeType="1"/>
              </p:cNvSpPr>
              <p:nvPr/>
            </p:nvSpPr>
            <p:spPr bwMode="auto">
              <a:xfrm>
                <a:off x="2819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02" name="Line 2248"/>
              <p:cNvSpPr>
                <a:spLocks noChangeShapeType="1"/>
              </p:cNvSpPr>
              <p:nvPr/>
            </p:nvSpPr>
            <p:spPr bwMode="auto">
              <a:xfrm>
                <a:off x="2807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03" name="Line 2249"/>
              <p:cNvSpPr>
                <a:spLocks noChangeShapeType="1"/>
              </p:cNvSpPr>
              <p:nvPr/>
            </p:nvSpPr>
            <p:spPr bwMode="auto">
              <a:xfrm>
                <a:off x="2819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04" name="Line 2250"/>
              <p:cNvSpPr>
                <a:spLocks noChangeShapeType="1"/>
              </p:cNvSpPr>
              <p:nvPr/>
            </p:nvSpPr>
            <p:spPr bwMode="auto">
              <a:xfrm>
                <a:off x="2804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05" name="Line 2251"/>
              <p:cNvSpPr>
                <a:spLocks noChangeShapeType="1"/>
              </p:cNvSpPr>
              <p:nvPr/>
            </p:nvSpPr>
            <p:spPr bwMode="auto">
              <a:xfrm>
                <a:off x="2801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06" name="Line 2252"/>
              <p:cNvSpPr>
                <a:spLocks noChangeShapeType="1"/>
              </p:cNvSpPr>
              <p:nvPr/>
            </p:nvSpPr>
            <p:spPr bwMode="auto">
              <a:xfrm>
                <a:off x="2801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07" name="Line 2253"/>
              <p:cNvSpPr>
                <a:spLocks noChangeShapeType="1"/>
              </p:cNvSpPr>
              <p:nvPr/>
            </p:nvSpPr>
            <p:spPr bwMode="auto">
              <a:xfrm>
                <a:off x="2822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08" name="Line 2254"/>
              <p:cNvSpPr>
                <a:spLocks noChangeShapeType="1"/>
              </p:cNvSpPr>
              <p:nvPr/>
            </p:nvSpPr>
            <p:spPr bwMode="auto">
              <a:xfrm>
                <a:off x="2801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09" name="Line 2255"/>
              <p:cNvSpPr>
                <a:spLocks noChangeShapeType="1"/>
              </p:cNvSpPr>
              <p:nvPr/>
            </p:nvSpPr>
            <p:spPr bwMode="auto">
              <a:xfrm>
                <a:off x="2804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10" name="Line 2256"/>
              <p:cNvSpPr>
                <a:spLocks noChangeShapeType="1"/>
              </p:cNvSpPr>
              <p:nvPr/>
            </p:nvSpPr>
            <p:spPr bwMode="auto">
              <a:xfrm>
                <a:off x="2819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11" name="Line 2257"/>
              <p:cNvSpPr>
                <a:spLocks noChangeShapeType="1"/>
              </p:cNvSpPr>
              <p:nvPr/>
            </p:nvSpPr>
            <p:spPr bwMode="auto">
              <a:xfrm>
                <a:off x="2819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12" name="Freeform 2258"/>
              <p:cNvSpPr>
                <a:spLocks/>
              </p:cNvSpPr>
              <p:nvPr/>
            </p:nvSpPr>
            <p:spPr bwMode="auto">
              <a:xfrm>
                <a:off x="2801" y="894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13" name="Line 2259"/>
              <p:cNvSpPr>
                <a:spLocks noChangeShapeType="1"/>
              </p:cNvSpPr>
              <p:nvPr/>
            </p:nvSpPr>
            <p:spPr bwMode="auto">
              <a:xfrm>
                <a:off x="2807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14" name="Line 2260"/>
              <p:cNvSpPr>
                <a:spLocks noChangeShapeType="1"/>
              </p:cNvSpPr>
              <p:nvPr/>
            </p:nvSpPr>
            <p:spPr bwMode="auto">
              <a:xfrm>
                <a:off x="2804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15" name="Line 2261"/>
              <p:cNvSpPr>
                <a:spLocks noChangeShapeType="1"/>
              </p:cNvSpPr>
              <p:nvPr/>
            </p:nvSpPr>
            <p:spPr bwMode="auto">
              <a:xfrm>
                <a:off x="2801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16" name="Freeform 2262"/>
              <p:cNvSpPr>
                <a:spLocks/>
              </p:cNvSpPr>
              <p:nvPr/>
            </p:nvSpPr>
            <p:spPr bwMode="auto">
              <a:xfrm>
                <a:off x="2807" y="89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17" name="Freeform 2263"/>
              <p:cNvSpPr>
                <a:spLocks/>
              </p:cNvSpPr>
              <p:nvPr/>
            </p:nvSpPr>
            <p:spPr bwMode="auto">
              <a:xfrm>
                <a:off x="2804" y="89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18" name="Line 2264"/>
              <p:cNvSpPr>
                <a:spLocks noChangeShapeType="1"/>
              </p:cNvSpPr>
              <p:nvPr/>
            </p:nvSpPr>
            <p:spPr bwMode="auto">
              <a:xfrm>
                <a:off x="2795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19" name="Freeform 2265"/>
              <p:cNvSpPr>
                <a:spLocks/>
              </p:cNvSpPr>
              <p:nvPr/>
            </p:nvSpPr>
            <p:spPr bwMode="auto">
              <a:xfrm>
                <a:off x="2798" y="89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20" name="Freeform 2266"/>
              <p:cNvSpPr>
                <a:spLocks/>
              </p:cNvSpPr>
              <p:nvPr/>
            </p:nvSpPr>
            <p:spPr bwMode="auto">
              <a:xfrm>
                <a:off x="2804" y="89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21" name="Line 2267"/>
              <p:cNvSpPr>
                <a:spLocks noChangeShapeType="1"/>
              </p:cNvSpPr>
              <p:nvPr/>
            </p:nvSpPr>
            <p:spPr bwMode="auto">
              <a:xfrm>
                <a:off x="2798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22" name="Freeform 2268"/>
              <p:cNvSpPr>
                <a:spLocks/>
              </p:cNvSpPr>
              <p:nvPr/>
            </p:nvSpPr>
            <p:spPr bwMode="auto">
              <a:xfrm>
                <a:off x="2798" y="894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23" name="Line 2269"/>
              <p:cNvSpPr>
                <a:spLocks noChangeShapeType="1"/>
              </p:cNvSpPr>
              <p:nvPr/>
            </p:nvSpPr>
            <p:spPr bwMode="auto">
              <a:xfrm>
                <a:off x="2807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24" name="Freeform 2270"/>
              <p:cNvSpPr>
                <a:spLocks/>
              </p:cNvSpPr>
              <p:nvPr/>
            </p:nvSpPr>
            <p:spPr bwMode="auto">
              <a:xfrm>
                <a:off x="2804" y="89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25" name="Freeform 2271"/>
              <p:cNvSpPr>
                <a:spLocks/>
              </p:cNvSpPr>
              <p:nvPr/>
            </p:nvSpPr>
            <p:spPr bwMode="auto">
              <a:xfrm>
                <a:off x="2798" y="894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26" name="Rectangle 2272"/>
              <p:cNvSpPr>
                <a:spLocks noChangeArrowheads="1"/>
              </p:cNvSpPr>
              <p:nvPr/>
            </p:nvSpPr>
            <p:spPr bwMode="auto">
              <a:xfrm>
                <a:off x="2798" y="894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27" name="Line 2273"/>
              <p:cNvSpPr>
                <a:spLocks noChangeShapeType="1"/>
              </p:cNvSpPr>
              <p:nvPr/>
            </p:nvSpPr>
            <p:spPr bwMode="auto">
              <a:xfrm>
                <a:off x="2801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28" name="Line 2274"/>
              <p:cNvSpPr>
                <a:spLocks noChangeShapeType="1"/>
              </p:cNvSpPr>
              <p:nvPr/>
            </p:nvSpPr>
            <p:spPr bwMode="auto">
              <a:xfrm>
                <a:off x="2792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29" name="Freeform 2275"/>
              <p:cNvSpPr>
                <a:spLocks/>
              </p:cNvSpPr>
              <p:nvPr/>
            </p:nvSpPr>
            <p:spPr bwMode="auto">
              <a:xfrm>
                <a:off x="2801" y="8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30" name="Line 2276"/>
              <p:cNvSpPr>
                <a:spLocks noChangeShapeType="1"/>
              </p:cNvSpPr>
              <p:nvPr/>
            </p:nvSpPr>
            <p:spPr bwMode="auto">
              <a:xfrm>
                <a:off x="2790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31" name="Line 2277"/>
              <p:cNvSpPr>
                <a:spLocks noChangeShapeType="1"/>
              </p:cNvSpPr>
              <p:nvPr/>
            </p:nvSpPr>
            <p:spPr bwMode="auto">
              <a:xfrm>
                <a:off x="2798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32" name="Freeform 2278"/>
              <p:cNvSpPr>
                <a:spLocks/>
              </p:cNvSpPr>
              <p:nvPr/>
            </p:nvSpPr>
            <p:spPr bwMode="auto">
              <a:xfrm>
                <a:off x="2792" y="8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33" name="Line 2279"/>
              <p:cNvSpPr>
                <a:spLocks noChangeShapeType="1"/>
              </p:cNvSpPr>
              <p:nvPr/>
            </p:nvSpPr>
            <p:spPr bwMode="auto">
              <a:xfrm>
                <a:off x="2795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34" name="Line 2280"/>
              <p:cNvSpPr>
                <a:spLocks noChangeShapeType="1"/>
              </p:cNvSpPr>
              <p:nvPr/>
            </p:nvSpPr>
            <p:spPr bwMode="auto">
              <a:xfrm>
                <a:off x="2792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35" name="Line 2281"/>
              <p:cNvSpPr>
                <a:spLocks noChangeShapeType="1"/>
              </p:cNvSpPr>
              <p:nvPr/>
            </p:nvSpPr>
            <p:spPr bwMode="auto">
              <a:xfrm>
                <a:off x="2790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36" name="Freeform 2282"/>
              <p:cNvSpPr>
                <a:spLocks/>
              </p:cNvSpPr>
              <p:nvPr/>
            </p:nvSpPr>
            <p:spPr bwMode="auto">
              <a:xfrm>
                <a:off x="2792" y="8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37" name="Line 2283"/>
              <p:cNvSpPr>
                <a:spLocks noChangeShapeType="1"/>
              </p:cNvSpPr>
              <p:nvPr/>
            </p:nvSpPr>
            <p:spPr bwMode="auto">
              <a:xfrm>
                <a:off x="2795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38" name="Freeform 2284"/>
              <p:cNvSpPr>
                <a:spLocks/>
              </p:cNvSpPr>
              <p:nvPr/>
            </p:nvSpPr>
            <p:spPr bwMode="auto">
              <a:xfrm>
                <a:off x="2792" y="8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39" name="Line 2285"/>
              <p:cNvSpPr>
                <a:spLocks noChangeShapeType="1"/>
              </p:cNvSpPr>
              <p:nvPr/>
            </p:nvSpPr>
            <p:spPr bwMode="auto">
              <a:xfrm>
                <a:off x="2795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40" name="Freeform 2286"/>
              <p:cNvSpPr>
                <a:spLocks/>
              </p:cNvSpPr>
              <p:nvPr/>
            </p:nvSpPr>
            <p:spPr bwMode="auto">
              <a:xfrm>
                <a:off x="2792" y="8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41" name="Line 2287"/>
              <p:cNvSpPr>
                <a:spLocks noChangeShapeType="1"/>
              </p:cNvSpPr>
              <p:nvPr/>
            </p:nvSpPr>
            <p:spPr bwMode="auto">
              <a:xfrm>
                <a:off x="2790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42" name="Freeform 2288"/>
              <p:cNvSpPr>
                <a:spLocks/>
              </p:cNvSpPr>
              <p:nvPr/>
            </p:nvSpPr>
            <p:spPr bwMode="auto">
              <a:xfrm>
                <a:off x="2617" y="870"/>
                <a:ext cx="208" cy="138"/>
              </a:xfrm>
              <a:custGeom>
                <a:avLst/>
                <a:gdLst>
                  <a:gd name="T0" fmla="*/ 368596 w 71"/>
                  <a:gd name="T1" fmla="*/ 5646 h 47"/>
                  <a:gd name="T2" fmla="*/ 374177 w 71"/>
                  <a:gd name="T3" fmla="*/ 28173 h 47"/>
                  <a:gd name="T4" fmla="*/ 368596 w 71"/>
                  <a:gd name="T5" fmla="*/ 39691 h 47"/>
                  <a:gd name="T6" fmla="*/ 357107 w 71"/>
                  <a:gd name="T7" fmla="*/ 39691 h 47"/>
                  <a:gd name="T8" fmla="*/ 342643 w 71"/>
                  <a:gd name="T9" fmla="*/ 39691 h 47"/>
                  <a:gd name="T10" fmla="*/ 336843 w 71"/>
                  <a:gd name="T11" fmla="*/ 43640 h 47"/>
                  <a:gd name="T12" fmla="*/ 331230 w 71"/>
                  <a:gd name="T13" fmla="*/ 43640 h 47"/>
                  <a:gd name="T14" fmla="*/ 326305 w 71"/>
                  <a:gd name="T15" fmla="*/ 48676 h 47"/>
                  <a:gd name="T16" fmla="*/ 320425 w 71"/>
                  <a:gd name="T17" fmla="*/ 48676 h 47"/>
                  <a:gd name="T18" fmla="*/ 309208 w 71"/>
                  <a:gd name="T19" fmla="*/ 54545 h 47"/>
                  <a:gd name="T20" fmla="*/ 320425 w 71"/>
                  <a:gd name="T21" fmla="*/ 60191 h 47"/>
                  <a:gd name="T22" fmla="*/ 309208 w 71"/>
                  <a:gd name="T23" fmla="*/ 65917 h 47"/>
                  <a:gd name="T24" fmla="*/ 292635 w 71"/>
                  <a:gd name="T25" fmla="*/ 71786 h 47"/>
                  <a:gd name="T26" fmla="*/ 281374 w 71"/>
                  <a:gd name="T27" fmla="*/ 71786 h 47"/>
                  <a:gd name="T28" fmla="*/ 266715 w 71"/>
                  <a:gd name="T29" fmla="*/ 76848 h 47"/>
                  <a:gd name="T30" fmla="*/ 255524 w 71"/>
                  <a:gd name="T31" fmla="*/ 82721 h 47"/>
                  <a:gd name="T32" fmla="*/ 244693 w 71"/>
                  <a:gd name="T33" fmla="*/ 82721 h 47"/>
                  <a:gd name="T34" fmla="*/ 233279 w 71"/>
                  <a:gd name="T35" fmla="*/ 88367 h 47"/>
                  <a:gd name="T36" fmla="*/ 222440 w 71"/>
                  <a:gd name="T37" fmla="*/ 88367 h 47"/>
                  <a:gd name="T38" fmla="*/ 222440 w 71"/>
                  <a:gd name="T39" fmla="*/ 88367 h 47"/>
                  <a:gd name="T40" fmla="*/ 205445 w 71"/>
                  <a:gd name="T41" fmla="*/ 99962 h 47"/>
                  <a:gd name="T42" fmla="*/ 205445 w 71"/>
                  <a:gd name="T43" fmla="*/ 105177 h 47"/>
                  <a:gd name="T44" fmla="*/ 194606 w 71"/>
                  <a:gd name="T45" fmla="*/ 116540 h 47"/>
                  <a:gd name="T46" fmla="*/ 194606 w 71"/>
                  <a:gd name="T47" fmla="*/ 116540 h 47"/>
                  <a:gd name="T48" fmla="*/ 190985 w 71"/>
                  <a:gd name="T49" fmla="*/ 122412 h 47"/>
                  <a:gd name="T50" fmla="*/ 190985 w 71"/>
                  <a:gd name="T51" fmla="*/ 132007 h 47"/>
                  <a:gd name="T52" fmla="*/ 211023 w 71"/>
                  <a:gd name="T53" fmla="*/ 132007 h 47"/>
                  <a:gd name="T54" fmla="*/ 222440 w 71"/>
                  <a:gd name="T55" fmla="*/ 137040 h 47"/>
                  <a:gd name="T56" fmla="*/ 227666 w 71"/>
                  <a:gd name="T57" fmla="*/ 142921 h 47"/>
                  <a:gd name="T58" fmla="*/ 222440 w 71"/>
                  <a:gd name="T59" fmla="*/ 148638 h 47"/>
                  <a:gd name="T60" fmla="*/ 222440 w 71"/>
                  <a:gd name="T61" fmla="*/ 154507 h 47"/>
                  <a:gd name="T62" fmla="*/ 205445 w 71"/>
                  <a:gd name="T63" fmla="*/ 160153 h 47"/>
                  <a:gd name="T64" fmla="*/ 205445 w 71"/>
                  <a:gd name="T65" fmla="*/ 165447 h 47"/>
                  <a:gd name="T66" fmla="*/ 190985 w 71"/>
                  <a:gd name="T67" fmla="*/ 171094 h 47"/>
                  <a:gd name="T68" fmla="*/ 185176 w 71"/>
                  <a:gd name="T69" fmla="*/ 171094 h 47"/>
                  <a:gd name="T70" fmla="*/ 173914 w 71"/>
                  <a:gd name="T71" fmla="*/ 176731 h 47"/>
                  <a:gd name="T72" fmla="*/ 157342 w 71"/>
                  <a:gd name="T73" fmla="*/ 176731 h 47"/>
                  <a:gd name="T74" fmla="*/ 157342 w 71"/>
                  <a:gd name="T75" fmla="*/ 182680 h 47"/>
                  <a:gd name="T76" fmla="*/ 157342 w 71"/>
                  <a:gd name="T77" fmla="*/ 188329 h 47"/>
                  <a:gd name="T78" fmla="*/ 151661 w 71"/>
                  <a:gd name="T79" fmla="*/ 188329 h 47"/>
                  <a:gd name="T80" fmla="*/ 146057 w 71"/>
                  <a:gd name="T81" fmla="*/ 193544 h 47"/>
                  <a:gd name="T82" fmla="*/ 146057 w 71"/>
                  <a:gd name="T83" fmla="*/ 199269 h 47"/>
                  <a:gd name="T84" fmla="*/ 140898 w 71"/>
                  <a:gd name="T85" fmla="*/ 210776 h 47"/>
                  <a:gd name="T86" fmla="*/ 135320 w 71"/>
                  <a:gd name="T87" fmla="*/ 220451 h 47"/>
                  <a:gd name="T88" fmla="*/ 123904 w 71"/>
                  <a:gd name="T89" fmla="*/ 231288 h 47"/>
                  <a:gd name="T90" fmla="*/ 97959 w 71"/>
                  <a:gd name="T91" fmla="*/ 237002 h 47"/>
                  <a:gd name="T92" fmla="*/ 81542 w 71"/>
                  <a:gd name="T93" fmla="*/ 237002 h 47"/>
                  <a:gd name="T94" fmla="*/ 65192 w 71"/>
                  <a:gd name="T95" fmla="*/ 253814 h 47"/>
                  <a:gd name="T96" fmla="*/ 22253 w 71"/>
                  <a:gd name="T97" fmla="*/ 253814 h 47"/>
                  <a:gd name="T98" fmla="*/ 22253 w 71"/>
                  <a:gd name="T99" fmla="*/ 237002 h 47"/>
                  <a:gd name="T100" fmla="*/ 16417 w 71"/>
                  <a:gd name="T101" fmla="*/ 220451 h 47"/>
                  <a:gd name="T102" fmla="*/ 16417 w 71"/>
                  <a:gd name="T103" fmla="*/ 205138 h 47"/>
                  <a:gd name="T104" fmla="*/ 11414 w 71"/>
                  <a:gd name="T105" fmla="*/ 205138 h 47"/>
                  <a:gd name="T106" fmla="*/ 16417 w 71"/>
                  <a:gd name="T107" fmla="*/ 188329 h 47"/>
                  <a:gd name="T108" fmla="*/ 5604 w 71"/>
                  <a:gd name="T109" fmla="*/ 188329 h 47"/>
                  <a:gd name="T110" fmla="*/ 5604 w 71"/>
                  <a:gd name="T111" fmla="*/ 176731 h 47"/>
                  <a:gd name="T112" fmla="*/ 22253 w 71"/>
                  <a:gd name="T113" fmla="*/ 171094 h 47"/>
                  <a:gd name="T114" fmla="*/ 42294 w 71"/>
                  <a:gd name="T115" fmla="*/ 154507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1"/>
                  <a:gd name="T175" fmla="*/ 0 h 47"/>
                  <a:gd name="T176" fmla="*/ 71 w 71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1" h="47">
                    <a:moveTo>
                      <a:pt x="59" y="0"/>
                    </a:moveTo>
                    <a:lnTo>
                      <a:pt x="61" y="0"/>
                    </a:lnTo>
                    <a:lnTo>
                      <a:pt x="63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68" y="2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9" y="6"/>
                    </a:lnTo>
                    <a:lnTo>
                      <a:pt x="71" y="7"/>
                    </a:lnTo>
                    <a:lnTo>
                      <a:pt x="69" y="7"/>
                    </a:lnTo>
                    <a:lnTo>
                      <a:pt x="68" y="7"/>
                    </a:lnTo>
                    <a:lnTo>
                      <a:pt x="67" y="7"/>
                    </a:lnTo>
                    <a:lnTo>
                      <a:pt x="66" y="7"/>
                    </a:lnTo>
                    <a:lnTo>
                      <a:pt x="65" y="7"/>
                    </a:lnTo>
                    <a:lnTo>
                      <a:pt x="64" y="7"/>
                    </a:lnTo>
                    <a:lnTo>
                      <a:pt x="63" y="7"/>
                    </a:lnTo>
                    <a:lnTo>
                      <a:pt x="62" y="7"/>
                    </a:lnTo>
                    <a:lnTo>
                      <a:pt x="63" y="7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1" y="7"/>
                    </a:lnTo>
                    <a:lnTo>
                      <a:pt x="62" y="8"/>
                    </a:lnTo>
                    <a:lnTo>
                      <a:pt x="61" y="8"/>
                    </a:lnTo>
                    <a:lnTo>
                      <a:pt x="60" y="8"/>
                    </a:lnTo>
                    <a:lnTo>
                      <a:pt x="59" y="8"/>
                    </a:lnTo>
                    <a:lnTo>
                      <a:pt x="59" y="9"/>
                    </a:lnTo>
                    <a:lnTo>
                      <a:pt x="60" y="9"/>
                    </a:lnTo>
                    <a:lnTo>
                      <a:pt x="59" y="9"/>
                    </a:lnTo>
                    <a:lnTo>
                      <a:pt x="58" y="9"/>
                    </a:lnTo>
                    <a:lnTo>
                      <a:pt x="59" y="9"/>
                    </a:lnTo>
                    <a:lnTo>
                      <a:pt x="58" y="10"/>
                    </a:lnTo>
                    <a:lnTo>
                      <a:pt x="57" y="10"/>
                    </a:lnTo>
                    <a:lnTo>
                      <a:pt x="58" y="10"/>
                    </a:lnTo>
                    <a:lnTo>
                      <a:pt x="57" y="10"/>
                    </a:lnTo>
                    <a:lnTo>
                      <a:pt x="58" y="10"/>
                    </a:lnTo>
                    <a:lnTo>
                      <a:pt x="59" y="11"/>
                    </a:lnTo>
                    <a:lnTo>
                      <a:pt x="58" y="12"/>
                    </a:lnTo>
                    <a:lnTo>
                      <a:pt x="57" y="12"/>
                    </a:lnTo>
                    <a:lnTo>
                      <a:pt x="56" y="12"/>
                    </a:lnTo>
                    <a:lnTo>
                      <a:pt x="55" y="13"/>
                    </a:lnTo>
                    <a:lnTo>
                      <a:pt x="54" y="13"/>
                    </a:lnTo>
                    <a:lnTo>
                      <a:pt x="53" y="13"/>
                    </a:lnTo>
                    <a:lnTo>
                      <a:pt x="52" y="13"/>
                    </a:lnTo>
                    <a:lnTo>
                      <a:pt x="51" y="14"/>
                    </a:lnTo>
                    <a:lnTo>
                      <a:pt x="50" y="14"/>
                    </a:lnTo>
                    <a:lnTo>
                      <a:pt x="49" y="14"/>
                    </a:lnTo>
                    <a:lnTo>
                      <a:pt x="48" y="14"/>
                    </a:lnTo>
                    <a:lnTo>
                      <a:pt x="47" y="15"/>
                    </a:lnTo>
                    <a:lnTo>
                      <a:pt x="46" y="15"/>
                    </a:lnTo>
                    <a:lnTo>
                      <a:pt x="45" y="15"/>
                    </a:lnTo>
                    <a:lnTo>
                      <a:pt x="44" y="15"/>
                    </a:lnTo>
                    <a:lnTo>
                      <a:pt x="44" y="16"/>
                    </a:lnTo>
                    <a:lnTo>
                      <a:pt x="43" y="16"/>
                    </a:lnTo>
                    <a:lnTo>
                      <a:pt x="44" y="16"/>
                    </a:lnTo>
                    <a:lnTo>
                      <a:pt x="43" y="16"/>
                    </a:lnTo>
                    <a:lnTo>
                      <a:pt x="44" y="16"/>
                    </a:lnTo>
                    <a:lnTo>
                      <a:pt x="43" y="16"/>
                    </a:lnTo>
                    <a:lnTo>
                      <a:pt x="42" y="16"/>
                    </a:lnTo>
                    <a:lnTo>
                      <a:pt x="41" y="16"/>
                    </a:lnTo>
                    <a:lnTo>
                      <a:pt x="41" y="17"/>
                    </a:lnTo>
                    <a:lnTo>
                      <a:pt x="41" y="18"/>
                    </a:lnTo>
                    <a:lnTo>
                      <a:pt x="39" y="18"/>
                    </a:lnTo>
                    <a:lnTo>
                      <a:pt x="38" y="18"/>
                    </a:lnTo>
                    <a:lnTo>
                      <a:pt x="39" y="19"/>
                    </a:lnTo>
                    <a:lnTo>
                      <a:pt x="38" y="19"/>
                    </a:lnTo>
                    <a:lnTo>
                      <a:pt x="37" y="19"/>
                    </a:lnTo>
                    <a:lnTo>
                      <a:pt x="37" y="20"/>
                    </a:lnTo>
                    <a:lnTo>
                      <a:pt x="37" y="21"/>
                    </a:lnTo>
                    <a:lnTo>
                      <a:pt x="36" y="21"/>
                    </a:lnTo>
                    <a:lnTo>
                      <a:pt x="36" y="22"/>
                    </a:lnTo>
                    <a:lnTo>
                      <a:pt x="35" y="22"/>
                    </a:lnTo>
                    <a:lnTo>
                      <a:pt x="35" y="23"/>
                    </a:lnTo>
                    <a:lnTo>
                      <a:pt x="35" y="24"/>
                    </a:lnTo>
                    <a:lnTo>
                      <a:pt x="37" y="24"/>
                    </a:lnTo>
                    <a:lnTo>
                      <a:pt x="37" y="25"/>
                    </a:lnTo>
                    <a:lnTo>
                      <a:pt x="38" y="24"/>
                    </a:lnTo>
                    <a:lnTo>
                      <a:pt x="39" y="24"/>
                    </a:lnTo>
                    <a:lnTo>
                      <a:pt x="39" y="25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0" y="25"/>
                    </a:lnTo>
                    <a:lnTo>
                      <a:pt x="41" y="26"/>
                    </a:lnTo>
                    <a:lnTo>
                      <a:pt x="42" y="26"/>
                    </a:lnTo>
                    <a:lnTo>
                      <a:pt x="43" y="27"/>
                    </a:lnTo>
                    <a:lnTo>
                      <a:pt x="44" y="27"/>
                    </a:lnTo>
                    <a:lnTo>
                      <a:pt x="42" y="27"/>
                    </a:lnTo>
                    <a:lnTo>
                      <a:pt x="41" y="27"/>
                    </a:lnTo>
                    <a:lnTo>
                      <a:pt x="42" y="27"/>
                    </a:lnTo>
                    <a:lnTo>
                      <a:pt x="42" y="28"/>
                    </a:lnTo>
                    <a:lnTo>
                      <a:pt x="42" y="27"/>
                    </a:lnTo>
                    <a:lnTo>
                      <a:pt x="41" y="28"/>
                    </a:lnTo>
                    <a:lnTo>
                      <a:pt x="39" y="28"/>
                    </a:lnTo>
                    <a:lnTo>
                      <a:pt x="39" y="29"/>
                    </a:lnTo>
                    <a:lnTo>
                      <a:pt x="38" y="29"/>
                    </a:lnTo>
                    <a:lnTo>
                      <a:pt x="39" y="29"/>
                    </a:lnTo>
                    <a:lnTo>
                      <a:pt x="39" y="30"/>
                    </a:lnTo>
                    <a:lnTo>
                      <a:pt x="38" y="30"/>
                    </a:lnTo>
                    <a:lnTo>
                      <a:pt x="37" y="30"/>
                    </a:lnTo>
                    <a:lnTo>
                      <a:pt x="36" y="31"/>
                    </a:lnTo>
                    <a:lnTo>
                      <a:pt x="35" y="31"/>
                    </a:lnTo>
                    <a:lnTo>
                      <a:pt x="36" y="30"/>
                    </a:lnTo>
                    <a:lnTo>
                      <a:pt x="35" y="30"/>
                    </a:lnTo>
                    <a:lnTo>
                      <a:pt x="35" y="31"/>
                    </a:lnTo>
                    <a:lnTo>
                      <a:pt x="34" y="31"/>
                    </a:lnTo>
                    <a:lnTo>
                      <a:pt x="33" y="31"/>
                    </a:lnTo>
                    <a:lnTo>
                      <a:pt x="32" y="31"/>
                    </a:lnTo>
                    <a:lnTo>
                      <a:pt x="32" y="32"/>
                    </a:lnTo>
                    <a:lnTo>
                      <a:pt x="31" y="32"/>
                    </a:lnTo>
                    <a:lnTo>
                      <a:pt x="27" y="32"/>
                    </a:lnTo>
                    <a:lnTo>
                      <a:pt x="29" y="32"/>
                    </a:lnTo>
                    <a:lnTo>
                      <a:pt x="30" y="32"/>
                    </a:lnTo>
                    <a:lnTo>
                      <a:pt x="30" y="33"/>
                    </a:lnTo>
                    <a:lnTo>
                      <a:pt x="28" y="33"/>
                    </a:lnTo>
                    <a:lnTo>
                      <a:pt x="29" y="33"/>
                    </a:lnTo>
                    <a:lnTo>
                      <a:pt x="29" y="34"/>
                    </a:lnTo>
                    <a:lnTo>
                      <a:pt x="28" y="34"/>
                    </a:lnTo>
                    <a:lnTo>
                      <a:pt x="29" y="35"/>
                    </a:lnTo>
                    <a:lnTo>
                      <a:pt x="27" y="35"/>
                    </a:lnTo>
                    <a:lnTo>
                      <a:pt x="27" y="36"/>
                    </a:lnTo>
                    <a:lnTo>
                      <a:pt x="27" y="35"/>
                    </a:lnTo>
                    <a:lnTo>
                      <a:pt x="28" y="36"/>
                    </a:lnTo>
                    <a:lnTo>
                      <a:pt x="27" y="36"/>
                    </a:lnTo>
                    <a:lnTo>
                      <a:pt x="27" y="37"/>
                    </a:lnTo>
                    <a:lnTo>
                      <a:pt x="26" y="38"/>
                    </a:lnTo>
                    <a:lnTo>
                      <a:pt x="26" y="39"/>
                    </a:lnTo>
                    <a:lnTo>
                      <a:pt x="25" y="40"/>
                    </a:lnTo>
                    <a:lnTo>
                      <a:pt x="24" y="40"/>
                    </a:lnTo>
                    <a:lnTo>
                      <a:pt x="24" y="41"/>
                    </a:lnTo>
                    <a:lnTo>
                      <a:pt x="23" y="42"/>
                    </a:lnTo>
                    <a:lnTo>
                      <a:pt x="21" y="43"/>
                    </a:lnTo>
                    <a:lnTo>
                      <a:pt x="20" y="43"/>
                    </a:lnTo>
                    <a:lnTo>
                      <a:pt x="18" y="43"/>
                    </a:lnTo>
                    <a:lnTo>
                      <a:pt x="17" y="43"/>
                    </a:lnTo>
                    <a:lnTo>
                      <a:pt x="15" y="43"/>
                    </a:lnTo>
                    <a:lnTo>
                      <a:pt x="14" y="43"/>
                    </a:lnTo>
                    <a:lnTo>
                      <a:pt x="13" y="43"/>
                    </a:lnTo>
                    <a:lnTo>
                      <a:pt x="12" y="44"/>
                    </a:lnTo>
                    <a:lnTo>
                      <a:pt x="12" y="46"/>
                    </a:lnTo>
                    <a:lnTo>
                      <a:pt x="9" y="46"/>
                    </a:lnTo>
                    <a:lnTo>
                      <a:pt x="5" y="47"/>
                    </a:lnTo>
                    <a:lnTo>
                      <a:pt x="3" y="47"/>
                    </a:lnTo>
                    <a:lnTo>
                      <a:pt x="3" y="46"/>
                    </a:lnTo>
                    <a:lnTo>
                      <a:pt x="4" y="46"/>
                    </a:lnTo>
                    <a:lnTo>
                      <a:pt x="4" y="45"/>
                    </a:lnTo>
                    <a:lnTo>
                      <a:pt x="3" y="45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4" y="43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5" y="41"/>
                    </a:lnTo>
                    <a:lnTo>
                      <a:pt x="4" y="40"/>
                    </a:lnTo>
                    <a:lnTo>
                      <a:pt x="3" y="40"/>
                    </a:lnTo>
                    <a:lnTo>
                      <a:pt x="3" y="39"/>
                    </a:lnTo>
                    <a:lnTo>
                      <a:pt x="2" y="39"/>
                    </a:lnTo>
                    <a:lnTo>
                      <a:pt x="2" y="38"/>
                    </a:lnTo>
                    <a:lnTo>
                      <a:pt x="3" y="37"/>
                    </a:lnTo>
                    <a:lnTo>
                      <a:pt x="2" y="38"/>
                    </a:lnTo>
                    <a:lnTo>
                      <a:pt x="2" y="37"/>
                    </a:lnTo>
                    <a:lnTo>
                      <a:pt x="2" y="36"/>
                    </a:lnTo>
                    <a:lnTo>
                      <a:pt x="1" y="36"/>
                    </a:lnTo>
                    <a:lnTo>
                      <a:pt x="2" y="36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1" y="34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0" y="33"/>
                    </a:lnTo>
                    <a:lnTo>
                      <a:pt x="1" y="32"/>
                    </a:lnTo>
                    <a:lnTo>
                      <a:pt x="1" y="31"/>
                    </a:lnTo>
                    <a:lnTo>
                      <a:pt x="2" y="31"/>
                    </a:lnTo>
                    <a:lnTo>
                      <a:pt x="3" y="32"/>
                    </a:lnTo>
                    <a:lnTo>
                      <a:pt x="4" y="31"/>
                    </a:lnTo>
                    <a:lnTo>
                      <a:pt x="5" y="30"/>
                    </a:lnTo>
                    <a:lnTo>
                      <a:pt x="6" y="28"/>
                    </a:lnTo>
                    <a:lnTo>
                      <a:pt x="8" y="28"/>
                    </a:lnTo>
                    <a:lnTo>
                      <a:pt x="10" y="27"/>
                    </a:lnTo>
                    <a:lnTo>
                      <a:pt x="12" y="25"/>
                    </a:lnTo>
                    <a:lnTo>
                      <a:pt x="11" y="2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43" name="Line 2289"/>
              <p:cNvSpPr>
                <a:spLocks noChangeShapeType="1"/>
              </p:cNvSpPr>
              <p:nvPr/>
            </p:nvSpPr>
            <p:spPr bwMode="auto">
              <a:xfrm>
                <a:off x="2790" y="8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44" name="Line 2290"/>
              <p:cNvSpPr>
                <a:spLocks noChangeShapeType="1"/>
              </p:cNvSpPr>
              <p:nvPr/>
            </p:nvSpPr>
            <p:spPr bwMode="auto">
              <a:xfrm>
                <a:off x="2787" y="8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45" name="Line 2291"/>
              <p:cNvSpPr>
                <a:spLocks noChangeShapeType="1"/>
              </p:cNvSpPr>
              <p:nvPr/>
            </p:nvSpPr>
            <p:spPr bwMode="auto">
              <a:xfrm>
                <a:off x="2663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46" name="Freeform 2292"/>
              <p:cNvSpPr>
                <a:spLocks/>
              </p:cNvSpPr>
              <p:nvPr/>
            </p:nvSpPr>
            <p:spPr bwMode="auto">
              <a:xfrm>
                <a:off x="2435" y="1128"/>
                <a:ext cx="94" cy="38"/>
              </a:xfrm>
              <a:custGeom>
                <a:avLst/>
                <a:gdLst>
                  <a:gd name="T0" fmla="*/ 122702 w 32"/>
                  <a:gd name="T1" fmla="*/ 5545 h 13"/>
                  <a:gd name="T2" fmla="*/ 128354 w 32"/>
                  <a:gd name="T3" fmla="*/ 5545 h 13"/>
                  <a:gd name="T4" fmla="*/ 143265 w 32"/>
                  <a:gd name="T5" fmla="*/ 11312 h 13"/>
                  <a:gd name="T6" fmla="*/ 148917 w 32"/>
                  <a:gd name="T7" fmla="*/ 16208 h 13"/>
                  <a:gd name="T8" fmla="*/ 143265 w 32"/>
                  <a:gd name="T9" fmla="*/ 27521 h 13"/>
                  <a:gd name="T10" fmla="*/ 154871 w 32"/>
                  <a:gd name="T11" fmla="*/ 33066 h 13"/>
                  <a:gd name="T12" fmla="*/ 171474 w 32"/>
                  <a:gd name="T13" fmla="*/ 27521 h 13"/>
                  <a:gd name="T14" fmla="*/ 177357 w 32"/>
                  <a:gd name="T15" fmla="*/ 33066 h 13"/>
                  <a:gd name="T16" fmla="*/ 171474 w 32"/>
                  <a:gd name="T17" fmla="*/ 41832 h 13"/>
                  <a:gd name="T18" fmla="*/ 160523 w 32"/>
                  <a:gd name="T19" fmla="*/ 41832 h 13"/>
                  <a:gd name="T20" fmla="*/ 154871 w 32"/>
                  <a:gd name="T21" fmla="*/ 47377 h 13"/>
                  <a:gd name="T22" fmla="*/ 148917 w 32"/>
                  <a:gd name="T23" fmla="*/ 47377 h 13"/>
                  <a:gd name="T24" fmla="*/ 132317 w 32"/>
                  <a:gd name="T25" fmla="*/ 47377 h 13"/>
                  <a:gd name="T26" fmla="*/ 122702 w 32"/>
                  <a:gd name="T27" fmla="*/ 47377 h 13"/>
                  <a:gd name="T28" fmla="*/ 111096 w 32"/>
                  <a:gd name="T29" fmla="*/ 58692 h 13"/>
                  <a:gd name="T30" fmla="*/ 111096 w 32"/>
                  <a:gd name="T31" fmla="*/ 63589 h 13"/>
                  <a:gd name="T32" fmla="*/ 100148 w 32"/>
                  <a:gd name="T33" fmla="*/ 63589 h 13"/>
                  <a:gd name="T34" fmla="*/ 94496 w 32"/>
                  <a:gd name="T35" fmla="*/ 58692 h 13"/>
                  <a:gd name="T36" fmla="*/ 94496 w 32"/>
                  <a:gd name="T37" fmla="*/ 47377 h 13"/>
                  <a:gd name="T38" fmla="*/ 76977 w 32"/>
                  <a:gd name="T39" fmla="*/ 52925 h 13"/>
                  <a:gd name="T40" fmla="*/ 60377 w 32"/>
                  <a:gd name="T41" fmla="*/ 63589 h 13"/>
                  <a:gd name="T42" fmla="*/ 54646 w 32"/>
                  <a:gd name="T43" fmla="*/ 63589 h 13"/>
                  <a:gd name="T44" fmla="*/ 39847 w 32"/>
                  <a:gd name="T45" fmla="*/ 69134 h 13"/>
                  <a:gd name="T46" fmla="*/ 28209 w 32"/>
                  <a:gd name="T47" fmla="*/ 63589 h 13"/>
                  <a:gd name="T48" fmla="*/ 28209 w 32"/>
                  <a:gd name="T49" fmla="*/ 52925 h 13"/>
                  <a:gd name="T50" fmla="*/ 11606 w 32"/>
                  <a:gd name="T51" fmla="*/ 52925 h 13"/>
                  <a:gd name="T52" fmla="*/ 0 w 32"/>
                  <a:gd name="T53" fmla="*/ 58692 h 13"/>
                  <a:gd name="T54" fmla="*/ 5652 w 32"/>
                  <a:gd name="T55" fmla="*/ 52925 h 13"/>
                  <a:gd name="T56" fmla="*/ 22557 w 32"/>
                  <a:gd name="T57" fmla="*/ 41832 h 13"/>
                  <a:gd name="T58" fmla="*/ 34093 w 32"/>
                  <a:gd name="T59" fmla="*/ 33066 h 13"/>
                  <a:gd name="T60" fmla="*/ 45044 w 32"/>
                  <a:gd name="T61" fmla="*/ 27521 h 13"/>
                  <a:gd name="T62" fmla="*/ 54646 w 32"/>
                  <a:gd name="T63" fmla="*/ 21754 h 13"/>
                  <a:gd name="T64" fmla="*/ 54646 w 32"/>
                  <a:gd name="T65" fmla="*/ 16208 h 13"/>
                  <a:gd name="T66" fmla="*/ 71939 w 32"/>
                  <a:gd name="T67" fmla="*/ 16208 h 13"/>
                  <a:gd name="T68" fmla="*/ 76977 w 32"/>
                  <a:gd name="T69" fmla="*/ 11312 h 13"/>
                  <a:gd name="T70" fmla="*/ 82864 w 32"/>
                  <a:gd name="T71" fmla="*/ 11312 h 13"/>
                  <a:gd name="T72" fmla="*/ 94496 w 32"/>
                  <a:gd name="T73" fmla="*/ 11312 h 13"/>
                  <a:gd name="T74" fmla="*/ 105418 w 32"/>
                  <a:gd name="T75" fmla="*/ 11312 h 13"/>
                  <a:gd name="T76" fmla="*/ 111096 w 32"/>
                  <a:gd name="T77" fmla="*/ 11312 h 13"/>
                  <a:gd name="T78" fmla="*/ 111096 w 32"/>
                  <a:gd name="T79" fmla="*/ 11312 h 13"/>
                  <a:gd name="T80" fmla="*/ 117051 w 32"/>
                  <a:gd name="T81" fmla="*/ 0 h 13"/>
                  <a:gd name="T82" fmla="*/ 122702 w 32"/>
                  <a:gd name="T83" fmla="*/ 5545 h 13"/>
                  <a:gd name="T84" fmla="*/ 122702 w 32"/>
                  <a:gd name="T85" fmla="*/ 5545 h 1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"/>
                  <a:gd name="T130" fmla="*/ 0 h 13"/>
                  <a:gd name="T131" fmla="*/ 32 w 32"/>
                  <a:gd name="T132" fmla="*/ 13 h 1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" h="13">
                    <a:moveTo>
                      <a:pt x="22" y="1"/>
                    </a:moveTo>
                    <a:lnTo>
                      <a:pt x="23" y="1"/>
                    </a:lnTo>
                    <a:lnTo>
                      <a:pt x="26" y="2"/>
                    </a:lnTo>
                    <a:lnTo>
                      <a:pt x="27" y="3"/>
                    </a:lnTo>
                    <a:lnTo>
                      <a:pt x="26" y="5"/>
                    </a:lnTo>
                    <a:lnTo>
                      <a:pt x="28" y="6"/>
                    </a:lnTo>
                    <a:lnTo>
                      <a:pt x="31" y="5"/>
                    </a:lnTo>
                    <a:lnTo>
                      <a:pt x="32" y="6"/>
                    </a:lnTo>
                    <a:lnTo>
                      <a:pt x="31" y="8"/>
                    </a:lnTo>
                    <a:lnTo>
                      <a:pt x="29" y="8"/>
                    </a:lnTo>
                    <a:lnTo>
                      <a:pt x="28" y="9"/>
                    </a:lnTo>
                    <a:lnTo>
                      <a:pt x="27" y="9"/>
                    </a:lnTo>
                    <a:lnTo>
                      <a:pt x="24" y="9"/>
                    </a:lnTo>
                    <a:lnTo>
                      <a:pt x="22" y="9"/>
                    </a:lnTo>
                    <a:lnTo>
                      <a:pt x="20" y="11"/>
                    </a:lnTo>
                    <a:lnTo>
                      <a:pt x="20" y="12"/>
                    </a:lnTo>
                    <a:lnTo>
                      <a:pt x="18" y="12"/>
                    </a:lnTo>
                    <a:lnTo>
                      <a:pt x="17" y="11"/>
                    </a:lnTo>
                    <a:lnTo>
                      <a:pt x="17" y="9"/>
                    </a:lnTo>
                    <a:lnTo>
                      <a:pt x="14" y="10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7" y="13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2" y="10"/>
                    </a:lnTo>
                    <a:lnTo>
                      <a:pt x="0" y="11"/>
                    </a:lnTo>
                    <a:lnTo>
                      <a:pt x="1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20" y="2"/>
                    </a:lnTo>
                    <a:lnTo>
                      <a:pt x="21" y="0"/>
                    </a:lnTo>
                    <a:lnTo>
                      <a:pt x="2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47" name="Line 2293"/>
              <p:cNvSpPr>
                <a:spLocks noChangeShapeType="1"/>
              </p:cNvSpPr>
              <p:nvPr/>
            </p:nvSpPr>
            <p:spPr bwMode="auto">
              <a:xfrm>
                <a:off x="2247" y="11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48" name="Line 2294"/>
              <p:cNvSpPr>
                <a:spLocks noChangeShapeType="1"/>
              </p:cNvSpPr>
              <p:nvPr/>
            </p:nvSpPr>
            <p:spPr bwMode="auto">
              <a:xfrm>
                <a:off x="2323" y="10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49" name="Rectangle 2295"/>
              <p:cNvSpPr>
                <a:spLocks noChangeArrowheads="1"/>
              </p:cNvSpPr>
              <p:nvPr/>
            </p:nvSpPr>
            <p:spPr bwMode="auto">
              <a:xfrm>
                <a:off x="2320" y="1037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50" name="Line 2296"/>
              <p:cNvSpPr>
                <a:spLocks noChangeShapeType="1"/>
              </p:cNvSpPr>
              <p:nvPr/>
            </p:nvSpPr>
            <p:spPr bwMode="auto">
              <a:xfrm>
                <a:off x="2318" y="103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51" name="Line 2297"/>
              <p:cNvSpPr>
                <a:spLocks noChangeShapeType="1"/>
              </p:cNvSpPr>
              <p:nvPr/>
            </p:nvSpPr>
            <p:spPr bwMode="auto">
              <a:xfrm>
                <a:off x="2291" y="10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52" name="Freeform 2298"/>
              <p:cNvSpPr>
                <a:spLocks/>
              </p:cNvSpPr>
              <p:nvPr/>
            </p:nvSpPr>
            <p:spPr bwMode="auto">
              <a:xfrm>
                <a:off x="2288" y="107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53" name="Line 2299"/>
              <p:cNvSpPr>
                <a:spLocks noChangeShapeType="1"/>
              </p:cNvSpPr>
              <p:nvPr/>
            </p:nvSpPr>
            <p:spPr bwMode="auto">
              <a:xfrm>
                <a:off x="2382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54" name="Line 2300"/>
              <p:cNvSpPr>
                <a:spLocks noChangeShapeType="1"/>
              </p:cNvSpPr>
              <p:nvPr/>
            </p:nvSpPr>
            <p:spPr bwMode="auto">
              <a:xfrm>
                <a:off x="2379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55" name="Freeform 2301"/>
              <p:cNvSpPr>
                <a:spLocks/>
              </p:cNvSpPr>
              <p:nvPr/>
            </p:nvSpPr>
            <p:spPr bwMode="auto">
              <a:xfrm>
                <a:off x="2347" y="984"/>
                <a:ext cx="20" cy="9"/>
              </a:xfrm>
              <a:custGeom>
                <a:avLst/>
                <a:gdLst>
                  <a:gd name="T0" fmla="*/ 31046 w 7"/>
                  <a:gd name="T1" fmla="*/ 0 h 3"/>
                  <a:gd name="T2" fmla="*/ 21714 w 7"/>
                  <a:gd name="T3" fmla="*/ 6561 h 3"/>
                  <a:gd name="T4" fmla="*/ 31046 w 7"/>
                  <a:gd name="T5" fmla="*/ 6561 h 3"/>
                  <a:gd name="T6" fmla="*/ 21714 w 7"/>
                  <a:gd name="T7" fmla="*/ 6561 h 3"/>
                  <a:gd name="T8" fmla="*/ 21714 w 7"/>
                  <a:gd name="T9" fmla="*/ 6561 h 3"/>
                  <a:gd name="T10" fmla="*/ 16931 w 7"/>
                  <a:gd name="T11" fmla="*/ 6561 h 3"/>
                  <a:gd name="T12" fmla="*/ 16931 w 7"/>
                  <a:gd name="T13" fmla="*/ 6561 h 3"/>
                  <a:gd name="T14" fmla="*/ 21714 w 7"/>
                  <a:gd name="T15" fmla="*/ 6561 h 3"/>
                  <a:gd name="T16" fmla="*/ 16931 w 7"/>
                  <a:gd name="T17" fmla="*/ 6561 h 3"/>
                  <a:gd name="T18" fmla="*/ 16931 w 7"/>
                  <a:gd name="T19" fmla="*/ 13122 h 3"/>
                  <a:gd name="T20" fmla="*/ 14066 w 7"/>
                  <a:gd name="T21" fmla="*/ 13122 h 3"/>
                  <a:gd name="T22" fmla="*/ 14066 w 7"/>
                  <a:gd name="T23" fmla="*/ 13122 h 3"/>
                  <a:gd name="T24" fmla="*/ 9331 w 7"/>
                  <a:gd name="T25" fmla="*/ 13122 h 3"/>
                  <a:gd name="T26" fmla="*/ 9331 w 7"/>
                  <a:gd name="T27" fmla="*/ 13122 h 3"/>
                  <a:gd name="T28" fmla="*/ 9331 w 7"/>
                  <a:gd name="T29" fmla="*/ 19683 h 3"/>
                  <a:gd name="T30" fmla="*/ 9331 w 7"/>
                  <a:gd name="T31" fmla="*/ 19683 h 3"/>
                  <a:gd name="T32" fmla="*/ 9331 w 7"/>
                  <a:gd name="T33" fmla="*/ 19683 h 3"/>
                  <a:gd name="T34" fmla="*/ 4923 w 7"/>
                  <a:gd name="T35" fmla="*/ 19683 h 3"/>
                  <a:gd name="T36" fmla="*/ 4923 w 7"/>
                  <a:gd name="T37" fmla="*/ 19683 h 3"/>
                  <a:gd name="T38" fmla="*/ 0 w 7"/>
                  <a:gd name="T39" fmla="*/ 19683 h 3"/>
                  <a:gd name="T40" fmla="*/ 4923 w 7"/>
                  <a:gd name="T41" fmla="*/ 19683 h 3"/>
                  <a:gd name="T42" fmla="*/ 9331 w 7"/>
                  <a:gd name="T43" fmla="*/ 19683 h 3"/>
                  <a:gd name="T44" fmla="*/ 4923 w 7"/>
                  <a:gd name="T45" fmla="*/ 13122 h 3"/>
                  <a:gd name="T46" fmla="*/ 4923 w 7"/>
                  <a:gd name="T47" fmla="*/ 13122 h 3"/>
                  <a:gd name="T48" fmla="*/ 4923 w 7"/>
                  <a:gd name="T49" fmla="*/ 13122 h 3"/>
                  <a:gd name="T50" fmla="*/ 4923 w 7"/>
                  <a:gd name="T51" fmla="*/ 6561 h 3"/>
                  <a:gd name="T52" fmla="*/ 9331 w 7"/>
                  <a:gd name="T53" fmla="*/ 6561 h 3"/>
                  <a:gd name="T54" fmla="*/ 9331 w 7"/>
                  <a:gd name="T55" fmla="*/ 6561 h 3"/>
                  <a:gd name="T56" fmla="*/ 9331 w 7"/>
                  <a:gd name="T57" fmla="*/ 6561 h 3"/>
                  <a:gd name="T58" fmla="*/ 14066 w 7"/>
                  <a:gd name="T59" fmla="*/ 6561 h 3"/>
                  <a:gd name="T60" fmla="*/ 14066 w 7"/>
                  <a:gd name="T61" fmla="*/ 6561 h 3"/>
                  <a:gd name="T62" fmla="*/ 16931 w 7"/>
                  <a:gd name="T63" fmla="*/ 6561 h 3"/>
                  <a:gd name="T64" fmla="*/ 16931 w 7"/>
                  <a:gd name="T65" fmla="*/ 6561 h 3"/>
                  <a:gd name="T66" fmla="*/ 16931 w 7"/>
                  <a:gd name="T67" fmla="*/ 6561 h 3"/>
                  <a:gd name="T68" fmla="*/ 21714 w 7"/>
                  <a:gd name="T69" fmla="*/ 0 h 3"/>
                  <a:gd name="T70" fmla="*/ 31046 w 7"/>
                  <a:gd name="T71" fmla="*/ 0 h 3"/>
                  <a:gd name="T72" fmla="*/ 31046 w 7"/>
                  <a:gd name="T73" fmla="*/ 0 h 3"/>
                  <a:gd name="T74" fmla="*/ 31046 w 7"/>
                  <a:gd name="T75" fmla="*/ 0 h 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"/>
                  <a:gd name="T115" fmla="*/ 0 h 3"/>
                  <a:gd name="T116" fmla="*/ 7 w 7"/>
                  <a:gd name="T117" fmla="*/ 3 h 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" h="3">
                    <a:moveTo>
                      <a:pt x="7" y="0"/>
                    </a:moveTo>
                    <a:lnTo>
                      <a:pt x="5" y="1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56" name="Line 2302"/>
              <p:cNvSpPr>
                <a:spLocks noChangeShapeType="1"/>
              </p:cNvSpPr>
              <p:nvPr/>
            </p:nvSpPr>
            <p:spPr bwMode="auto">
              <a:xfrm>
                <a:off x="2347" y="9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57" name="Rectangle 2303"/>
              <p:cNvSpPr>
                <a:spLocks noChangeArrowheads="1"/>
              </p:cNvSpPr>
              <p:nvPr/>
            </p:nvSpPr>
            <p:spPr bwMode="auto">
              <a:xfrm>
                <a:off x="2356" y="987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58" name="Freeform 2304"/>
              <p:cNvSpPr>
                <a:spLocks/>
              </p:cNvSpPr>
              <p:nvPr/>
            </p:nvSpPr>
            <p:spPr bwMode="auto">
              <a:xfrm>
                <a:off x="2350" y="9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59" name="Line 2305"/>
              <p:cNvSpPr>
                <a:spLocks noChangeShapeType="1"/>
              </p:cNvSpPr>
              <p:nvPr/>
            </p:nvSpPr>
            <p:spPr bwMode="auto">
              <a:xfrm>
                <a:off x="2353" y="9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60" name="Line 2306"/>
              <p:cNvSpPr>
                <a:spLocks noChangeShapeType="1"/>
              </p:cNvSpPr>
              <p:nvPr/>
            </p:nvSpPr>
            <p:spPr bwMode="auto">
              <a:xfrm>
                <a:off x="2359" y="9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61" name="Line 2307"/>
              <p:cNvSpPr>
                <a:spLocks noChangeShapeType="1"/>
              </p:cNvSpPr>
              <p:nvPr/>
            </p:nvSpPr>
            <p:spPr bwMode="auto">
              <a:xfrm>
                <a:off x="2370" y="9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62" name="Freeform 2308"/>
              <p:cNvSpPr>
                <a:spLocks/>
              </p:cNvSpPr>
              <p:nvPr/>
            </p:nvSpPr>
            <p:spPr bwMode="auto">
              <a:xfrm>
                <a:off x="2350" y="9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63" name="Freeform 2309"/>
              <p:cNvSpPr>
                <a:spLocks/>
              </p:cNvSpPr>
              <p:nvPr/>
            </p:nvSpPr>
            <p:spPr bwMode="auto">
              <a:xfrm>
                <a:off x="2359" y="9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64" name="Line 2310"/>
              <p:cNvSpPr>
                <a:spLocks noChangeShapeType="1"/>
              </p:cNvSpPr>
              <p:nvPr/>
            </p:nvSpPr>
            <p:spPr bwMode="auto">
              <a:xfrm>
                <a:off x="2370" y="9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65" name="Freeform 2311"/>
              <p:cNvSpPr>
                <a:spLocks/>
              </p:cNvSpPr>
              <p:nvPr/>
            </p:nvSpPr>
            <p:spPr bwMode="auto">
              <a:xfrm>
                <a:off x="2353" y="9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66" name="Line 2312"/>
              <p:cNvSpPr>
                <a:spLocks noChangeShapeType="1"/>
              </p:cNvSpPr>
              <p:nvPr/>
            </p:nvSpPr>
            <p:spPr bwMode="auto">
              <a:xfrm>
                <a:off x="2329" y="9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67" name="Line 2313"/>
              <p:cNvSpPr>
                <a:spLocks noChangeShapeType="1"/>
              </p:cNvSpPr>
              <p:nvPr/>
            </p:nvSpPr>
            <p:spPr bwMode="auto">
              <a:xfrm>
                <a:off x="2367" y="9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68" name="Freeform 2314"/>
              <p:cNvSpPr>
                <a:spLocks/>
              </p:cNvSpPr>
              <p:nvPr/>
            </p:nvSpPr>
            <p:spPr bwMode="auto">
              <a:xfrm>
                <a:off x="2326" y="9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69" name="Freeform 2315"/>
              <p:cNvSpPr>
                <a:spLocks/>
              </p:cNvSpPr>
              <p:nvPr/>
            </p:nvSpPr>
            <p:spPr bwMode="auto">
              <a:xfrm>
                <a:off x="2344" y="9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70" name="Freeform 2316"/>
              <p:cNvSpPr>
                <a:spLocks/>
              </p:cNvSpPr>
              <p:nvPr/>
            </p:nvSpPr>
            <p:spPr bwMode="auto">
              <a:xfrm>
                <a:off x="2347" y="9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71" name="Line 2317"/>
              <p:cNvSpPr>
                <a:spLocks noChangeShapeType="1"/>
              </p:cNvSpPr>
              <p:nvPr/>
            </p:nvSpPr>
            <p:spPr bwMode="auto">
              <a:xfrm>
                <a:off x="2344" y="9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72" name="Line 2318"/>
              <p:cNvSpPr>
                <a:spLocks noChangeShapeType="1"/>
              </p:cNvSpPr>
              <p:nvPr/>
            </p:nvSpPr>
            <p:spPr bwMode="auto">
              <a:xfrm>
                <a:off x="2362" y="9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73" name="Line 2319"/>
              <p:cNvSpPr>
                <a:spLocks noChangeShapeType="1"/>
              </p:cNvSpPr>
              <p:nvPr/>
            </p:nvSpPr>
            <p:spPr bwMode="auto">
              <a:xfrm>
                <a:off x="2344" y="9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74" name="Freeform 2320"/>
              <p:cNvSpPr>
                <a:spLocks/>
              </p:cNvSpPr>
              <p:nvPr/>
            </p:nvSpPr>
            <p:spPr bwMode="auto">
              <a:xfrm>
                <a:off x="2347" y="993"/>
                <a:ext cx="9" cy="9"/>
              </a:xfrm>
              <a:custGeom>
                <a:avLst/>
                <a:gdLst>
                  <a:gd name="T0" fmla="*/ 13122 w 3"/>
                  <a:gd name="T1" fmla="*/ 19683 h 3"/>
                  <a:gd name="T2" fmla="*/ 13122 w 3"/>
                  <a:gd name="T3" fmla="*/ 19683 h 3"/>
                  <a:gd name="T4" fmla="*/ 13122 w 3"/>
                  <a:gd name="T5" fmla="*/ 13122 h 3"/>
                  <a:gd name="T6" fmla="*/ 6561 w 3"/>
                  <a:gd name="T7" fmla="*/ 19683 h 3"/>
                  <a:gd name="T8" fmla="*/ 6561 w 3"/>
                  <a:gd name="T9" fmla="*/ 13122 h 3"/>
                  <a:gd name="T10" fmla="*/ 6561 w 3"/>
                  <a:gd name="T11" fmla="*/ 13122 h 3"/>
                  <a:gd name="T12" fmla="*/ 6561 w 3"/>
                  <a:gd name="T13" fmla="*/ 13122 h 3"/>
                  <a:gd name="T14" fmla="*/ 6561 w 3"/>
                  <a:gd name="T15" fmla="*/ 6561 h 3"/>
                  <a:gd name="T16" fmla="*/ 0 w 3"/>
                  <a:gd name="T17" fmla="*/ 13122 h 3"/>
                  <a:gd name="T18" fmla="*/ 0 w 3"/>
                  <a:gd name="T19" fmla="*/ 6561 h 3"/>
                  <a:gd name="T20" fmla="*/ 6561 w 3"/>
                  <a:gd name="T21" fmla="*/ 6561 h 3"/>
                  <a:gd name="T22" fmla="*/ 6561 w 3"/>
                  <a:gd name="T23" fmla="*/ 6561 h 3"/>
                  <a:gd name="T24" fmla="*/ 6561 w 3"/>
                  <a:gd name="T25" fmla="*/ 6561 h 3"/>
                  <a:gd name="T26" fmla="*/ 13122 w 3"/>
                  <a:gd name="T27" fmla="*/ 6561 h 3"/>
                  <a:gd name="T28" fmla="*/ 13122 w 3"/>
                  <a:gd name="T29" fmla="*/ 6561 h 3"/>
                  <a:gd name="T30" fmla="*/ 13122 w 3"/>
                  <a:gd name="T31" fmla="*/ 0 h 3"/>
                  <a:gd name="T32" fmla="*/ 19683 w 3"/>
                  <a:gd name="T33" fmla="*/ 0 h 3"/>
                  <a:gd name="T34" fmla="*/ 19683 w 3"/>
                  <a:gd name="T35" fmla="*/ 6561 h 3"/>
                  <a:gd name="T36" fmla="*/ 13122 w 3"/>
                  <a:gd name="T37" fmla="*/ 6561 h 3"/>
                  <a:gd name="T38" fmla="*/ 13122 w 3"/>
                  <a:gd name="T39" fmla="*/ 13122 h 3"/>
                  <a:gd name="T40" fmla="*/ 19683 w 3"/>
                  <a:gd name="T41" fmla="*/ 13122 h 3"/>
                  <a:gd name="T42" fmla="*/ 19683 w 3"/>
                  <a:gd name="T43" fmla="*/ 13122 h 3"/>
                  <a:gd name="T44" fmla="*/ 13122 w 3"/>
                  <a:gd name="T45" fmla="*/ 19683 h 3"/>
                  <a:gd name="T46" fmla="*/ 6561 w 3"/>
                  <a:gd name="T47" fmla="*/ 19683 h 3"/>
                  <a:gd name="T48" fmla="*/ 13122 w 3"/>
                  <a:gd name="T49" fmla="*/ 19683 h 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"/>
                  <a:gd name="T76" fmla="*/ 0 h 3"/>
                  <a:gd name="T77" fmla="*/ 3 w 3"/>
                  <a:gd name="T78" fmla="*/ 3 h 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" h="3">
                    <a:moveTo>
                      <a:pt x="2" y="3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2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75" name="Freeform 2321"/>
              <p:cNvSpPr>
                <a:spLocks/>
              </p:cNvSpPr>
              <p:nvPr/>
            </p:nvSpPr>
            <p:spPr bwMode="auto">
              <a:xfrm>
                <a:off x="2338" y="996"/>
                <a:ext cx="6" cy="0"/>
              </a:xfrm>
              <a:custGeom>
                <a:avLst/>
                <a:gdLst>
                  <a:gd name="T0" fmla="*/ 6561 w 2"/>
                  <a:gd name="T1" fmla="*/ 6561 w 2"/>
                  <a:gd name="T2" fmla="*/ 6561 w 2"/>
                  <a:gd name="T3" fmla="*/ 6561 w 2"/>
                  <a:gd name="T4" fmla="*/ 0 w 2"/>
                  <a:gd name="T5" fmla="*/ 6561 w 2"/>
                  <a:gd name="T6" fmla="*/ 6561 w 2"/>
                  <a:gd name="T7" fmla="*/ 13122 w 2"/>
                  <a:gd name="T8" fmla="*/ 13122 w 2"/>
                  <a:gd name="T9" fmla="*/ 13122 w 2"/>
                  <a:gd name="T10" fmla="*/ 13122 w 2"/>
                  <a:gd name="T11" fmla="*/ 13122 w 2"/>
                  <a:gd name="T12" fmla="*/ 6561 w 2"/>
                  <a:gd name="T13" fmla="*/ 6561 w 2"/>
                  <a:gd name="T14" fmla="*/ 6561 w 2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"/>
                  <a:gd name="T31" fmla="*/ 2 w 2"/>
                </a:gdLst>
                <a:ahLst/>
                <a:cxnLst>
                  <a:cxn ang="T15">
                    <a:pos x="T0" y="0"/>
                  </a:cxn>
                  <a:cxn ang="T16">
                    <a:pos x="T1" y="0"/>
                  </a:cxn>
                  <a:cxn ang="T17">
                    <a:pos x="T2" y="0"/>
                  </a:cxn>
                  <a:cxn ang="T18">
                    <a:pos x="T3" y="0"/>
                  </a:cxn>
                  <a:cxn ang="T19">
                    <a:pos x="T4" y="0"/>
                  </a:cxn>
                  <a:cxn ang="T20">
                    <a:pos x="T5" y="0"/>
                  </a:cxn>
                  <a:cxn ang="T21">
                    <a:pos x="T6" y="0"/>
                  </a:cxn>
                  <a:cxn ang="T22">
                    <a:pos x="T7" y="0"/>
                  </a:cxn>
                  <a:cxn ang="T23">
                    <a:pos x="T8" y="0"/>
                  </a:cxn>
                  <a:cxn ang="T24">
                    <a:pos x="T9" y="0"/>
                  </a:cxn>
                  <a:cxn ang="T25">
                    <a:pos x="T10" y="0"/>
                  </a:cxn>
                  <a:cxn ang="T26">
                    <a:pos x="T11" y="0"/>
                  </a:cxn>
                  <a:cxn ang="T27">
                    <a:pos x="T12" y="0"/>
                  </a:cxn>
                  <a:cxn ang="T28">
                    <a:pos x="T13" y="0"/>
                  </a:cxn>
                  <a:cxn ang="T29">
                    <a:pos x="T14" y="0"/>
                  </a:cxn>
                </a:cxnLst>
                <a:rect l="T30" t="0" r="T31" b="0"/>
                <a:pathLst>
                  <a:path w="2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76" name="Freeform 2322"/>
              <p:cNvSpPr>
                <a:spLocks/>
              </p:cNvSpPr>
              <p:nvPr/>
            </p:nvSpPr>
            <p:spPr bwMode="auto">
              <a:xfrm>
                <a:off x="2344" y="9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77" name="Line 2323"/>
              <p:cNvSpPr>
                <a:spLocks noChangeShapeType="1"/>
              </p:cNvSpPr>
              <p:nvPr/>
            </p:nvSpPr>
            <p:spPr bwMode="auto">
              <a:xfrm>
                <a:off x="2353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78" name="Freeform 2324"/>
              <p:cNvSpPr>
                <a:spLocks/>
              </p:cNvSpPr>
              <p:nvPr/>
            </p:nvSpPr>
            <p:spPr bwMode="auto">
              <a:xfrm>
                <a:off x="2359" y="9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79" name="Freeform 2325"/>
              <p:cNvSpPr>
                <a:spLocks/>
              </p:cNvSpPr>
              <p:nvPr/>
            </p:nvSpPr>
            <p:spPr bwMode="auto">
              <a:xfrm>
                <a:off x="2341" y="9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80" name="Freeform 2326"/>
              <p:cNvSpPr>
                <a:spLocks/>
              </p:cNvSpPr>
              <p:nvPr/>
            </p:nvSpPr>
            <p:spPr bwMode="auto">
              <a:xfrm>
                <a:off x="2335" y="9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81" name="Line 2327"/>
              <p:cNvSpPr>
                <a:spLocks noChangeShapeType="1"/>
              </p:cNvSpPr>
              <p:nvPr/>
            </p:nvSpPr>
            <p:spPr bwMode="auto">
              <a:xfrm>
                <a:off x="2350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82" name="Line 2328"/>
              <p:cNvSpPr>
                <a:spLocks noChangeShapeType="1"/>
              </p:cNvSpPr>
              <p:nvPr/>
            </p:nvSpPr>
            <p:spPr bwMode="auto">
              <a:xfrm>
                <a:off x="2359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83" name="Line 2329"/>
              <p:cNvSpPr>
                <a:spLocks noChangeShapeType="1"/>
              </p:cNvSpPr>
              <p:nvPr/>
            </p:nvSpPr>
            <p:spPr bwMode="auto">
              <a:xfrm>
                <a:off x="2341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84" name="Freeform 2330"/>
              <p:cNvSpPr>
                <a:spLocks/>
              </p:cNvSpPr>
              <p:nvPr/>
            </p:nvSpPr>
            <p:spPr bwMode="auto">
              <a:xfrm>
                <a:off x="2353" y="996"/>
                <a:ext cx="6" cy="0"/>
              </a:xfrm>
              <a:custGeom>
                <a:avLst/>
                <a:gdLst>
                  <a:gd name="T0" fmla="*/ 13122 w 2"/>
                  <a:gd name="T1" fmla="*/ 0 w 2"/>
                  <a:gd name="T2" fmla="*/ 13122 w 2"/>
                  <a:gd name="T3" fmla="*/ 0 60000 65536"/>
                  <a:gd name="T4" fmla="*/ 0 60000 65536"/>
                  <a:gd name="T5" fmla="*/ 0 60000 65536"/>
                  <a:gd name="T6" fmla="*/ 0 w 2"/>
                  <a:gd name="T7" fmla="*/ 2 w 2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85" name="Freeform 2331"/>
              <p:cNvSpPr>
                <a:spLocks/>
              </p:cNvSpPr>
              <p:nvPr/>
            </p:nvSpPr>
            <p:spPr bwMode="auto">
              <a:xfrm>
                <a:off x="2341" y="9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86" name="Line 2332"/>
              <p:cNvSpPr>
                <a:spLocks noChangeShapeType="1"/>
              </p:cNvSpPr>
              <p:nvPr/>
            </p:nvSpPr>
            <p:spPr bwMode="auto">
              <a:xfrm>
                <a:off x="2359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87" name="Freeform 2333"/>
              <p:cNvSpPr>
                <a:spLocks/>
              </p:cNvSpPr>
              <p:nvPr/>
            </p:nvSpPr>
            <p:spPr bwMode="auto">
              <a:xfrm>
                <a:off x="2338" y="996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6561 h 1"/>
                  <a:gd name="T4" fmla="*/ 6561 w 1"/>
                  <a:gd name="T5" fmla="*/ 0 h 1"/>
                  <a:gd name="T6" fmla="*/ 6561 w 1"/>
                  <a:gd name="T7" fmla="*/ 0 h 1"/>
                  <a:gd name="T8" fmla="*/ 6561 w 1"/>
                  <a:gd name="T9" fmla="*/ 0 h 1"/>
                  <a:gd name="T10" fmla="*/ 6561 w 1"/>
                  <a:gd name="T11" fmla="*/ 6561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88" name="Freeform 2334"/>
              <p:cNvSpPr>
                <a:spLocks/>
              </p:cNvSpPr>
              <p:nvPr/>
            </p:nvSpPr>
            <p:spPr bwMode="auto">
              <a:xfrm>
                <a:off x="2341" y="9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89" name="Line 2335"/>
              <p:cNvSpPr>
                <a:spLocks noChangeShapeType="1"/>
              </p:cNvSpPr>
              <p:nvPr/>
            </p:nvSpPr>
            <p:spPr bwMode="auto">
              <a:xfrm>
                <a:off x="2338" y="9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90" name="Freeform 2336"/>
              <p:cNvSpPr>
                <a:spLocks/>
              </p:cNvSpPr>
              <p:nvPr/>
            </p:nvSpPr>
            <p:spPr bwMode="auto">
              <a:xfrm>
                <a:off x="2341" y="9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91" name="Freeform 2337"/>
              <p:cNvSpPr>
                <a:spLocks/>
              </p:cNvSpPr>
              <p:nvPr/>
            </p:nvSpPr>
            <p:spPr bwMode="auto">
              <a:xfrm>
                <a:off x="2335" y="999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6561 h 1"/>
                  <a:gd name="T4" fmla="*/ 0 w 1"/>
                  <a:gd name="T5" fmla="*/ 6561 h 1"/>
                  <a:gd name="T6" fmla="*/ 0 w 1"/>
                  <a:gd name="T7" fmla="*/ 6561 h 1"/>
                  <a:gd name="T8" fmla="*/ 0 w 1"/>
                  <a:gd name="T9" fmla="*/ 6561 h 1"/>
                  <a:gd name="T10" fmla="*/ 0 w 1"/>
                  <a:gd name="T11" fmla="*/ 6561 h 1"/>
                  <a:gd name="T12" fmla="*/ 6561 w 1"/>
                  <a:gd name="T13" fmla="*/ 0 h 1"/>
                  <a:gd name="T14" fmla="*/ 6561 w 1"/>
                  <a:gd name="T15" fmla="*/ 0 h 1"/>
                  <a:gd name="T16" fmla="*/ 6561 w 1"/>
                  <a:gd name="T17" fmla="*/ 0 h 1"/>
                  <a:gd name="T18" fmla="*/ 0 w 1"/>
                  <a:gd name="T19" fmla="*/ 0 h 1"/>
                  <a:gd name="T20" fmla="*/ 6561 w 1"/>
                  <a:gd name="T21" fmla="*/ 0 h 1"/>
                  <a:gd name="T22" fmla="*/ 6561 w 1"/>
                  <a:gd name="T23" fmla="*/ 6561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92" name="Line 2338"/>
              <p:cNvSpPr>
                <a:spLocks noChangeShapeType="1"/>
              </p:cNvSpPr>
              <p:nvPr/>
            </p:nvSpPr>
            <p:spPr bwMode="auto">
              <a:xfrm>
                <a:off x="2359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93" name="Line 2339"/>
              <p:cNvSpPr>
                <a:spLocks noChangeShapeType="1"/>
              </p:cNvSpPr>
              <p:nvPr/>
            </p:nvSpPr>
            <p:spPr bwMode="auto">
              <a:xfrm>
                <a:off x="2350" y="9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94" name="Line 2340"/>
              <p:cNvSpPr>
                <a:spLocks noChangeShapeType="1"/>
              </p:cNvSpPr>
              <p:nvPr/>
            </p:nvSpPr>
            <p:spPr bwMode="auto">
              <a:xfrm>
                <a:off x="2338" y="9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95" name="Freeform 2341"/>
              <p:cNvSpPr>
                <a:spLocks/>
              </p:cNvSpPr>
              <p:nvPr/>
            </p:nvSpPr>
            <p:spPr bwMode="auto">
              <a:xfrm>
                <a:off x="2356" y="9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96" name="Freeform 2342"/>
              <p:cNvSpPr>
                <a:spLocks/>
              </p:cNvSpPr>
              <p:nvPr/>
            </p:nvSpPr>
            <p:spPr bwMode="auto">
              <a:xfrm>
                <a:off x="2350" y="10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97" name="Line 2343"/>
              <p:cNvSpPr>
                <a:spLocks noChangeShapeType="1"/>
              </p:cNvSpPr>
              <p:nvPr/>
            </p:nvSpPr>
            <p:spPr bwMode="auto">
              <a:xfrm>
                <a:off x="2335" y="10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98" name="Line 2344"/>
              <p:cNvSpPr>
                <a:spLocks noChangeShapeType="1"/>
              </p:cNvSpPr>
              <p:nvPr/>
            </p:nvSpPr>
            <p:spPr bwMode="auto">
              <a:xfrm>
                <a:off x="2356" y="10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99" name="Freeform 2345"/>
              <p:cNvSpPr>
                <a:spLocks/>
              </p:cNvSpPr>
              <p:nvPr/>
            </p:nvSpPr>
            <p:spPr bwMode="auto">
              <a:xfrm>
                <a:off x="2335" y="10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00" name="Freeform 2346"/>
              <p:cNvSpPr>
                <a:spLocks/>
              </p:cNvSpPr>
              <p:nvPr/>
            </p:nvSpPr>
            <p:spPr bwMode="auto">
              <a:xfrm>
                <a:off x="2344" y="10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01" name="Line 2347"/>
              <p:cNvSpPr>
                <a:spLocks noChangeShapeType="1"/>
              </p:cNvSpPr>
              <p:nvPr/>
            </p:nvSpPr>
            <p:spPr bwMode="auto">
              <a:xfrm>
                <a:off x="2332" y="10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02" name="Freeform 2348"/>
              <p:cNvSpPr>
                <a:spLocks/>
              </p:cNvSpPr>
              <p:nvPr/>
            </p:nvSpPr>
            <p:spPr bwMode="auto">
              <a:xfrm>
                <a:off x="2344" y="1002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0 w 1"/>
                  <a:gd name="T3" fmla="*/ 6561 h 1"/>
                  <a:gd name="T4" fmla="*/ 6561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03" name="Freeform 2349"/>
              <p:cNvSpPr>
                <a:spLocks/>
              </p:cNvSpPr>
              <p:nvPr/>
            </p:nvSpPr>
            <p:spPr bwMode="auto">
              <a:xfrm>
                <a:off x="2329" y="1002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0 w 1"/>
                  <a:gd name="T3" fmla="*/ 6561 h 1"/>
                  <a:gd name="T4" fmla="*/ 6561 w 1"/>
                  <a:gd name="T5" fmla="*/ 0 h 1"/>
                  <a:gd name="T6" fmla="*/ 6561 w 1"/>
                  <a:gd name="T7" fmla="*/ 6561 h 1"/>
                  <a:gd name="T8" fmla="*/ 0 w 1"/>
                  <a:gd name="T9" fmla="*/ 656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04" name="Line 2350"/>
              <p:cNvSpPr>
                <a:spLocks noChangeShapeType="1"/>
              </p:cNvSpPr>
              <p:nvPr/>
            </p:nvSpPr>
            <p:spPr bwMode="auto">
              <a:xfrm>
                <a:off x="2344" y="10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05" name="Line 2351"/>
              <p:cNvSpPr>
                <a:spLocks noChangeShapeType="1"/>
              </p:cNvSpPr>
              <p:nvPr/>
            </p:nvSpPr>
            <p:spPr bwMode="auto">
              <a:xfrm>
                <a:off x="2353" y="10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06" name="Freeform 2352"/>
              <p:cNvSpPr>
                <a:spLocks/>
              </p:cNvSpPr>
              <p:nvPr/>
            </p:nvSpPr>
            <p:spPr bwMode="auto">
              <a:xfrm>
                <a:off x="2332" y="10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07" name="Freeform 2353"/>
              <p:cNvSpPr>
                <a:spLocks/>
              </p:cNvSpPr>
              <p:nvPr/>
            </p:nvSpPr>
            <p:spPr bwMode="auto">
              <a:xfrm>
                <a:off x="2326" y="1005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08" name="Rectangle 2354"/>
              <p:cNvSpPr>
                <a:spLocks noChangeArrowheads="1"/>
              </p:cNvSpPr>
              <p:nvPr/>
            </p:nvSpPr>
            <p:spPr bwMode="auto">
              <a:xfrm>
                <a:off x="2326" y="100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09" name="Line 2355"/>
              <p:cNvSpPr>
                <a:spLocks noChangeShapeType="1"/>
              </p:cNvSpPr>
              <p:nvPr/>
            </p:nvSpPr>
            <p:spPr bwMode="auto">
              <a:xfrm>
                <a:off x="2326" y="10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10" name="Rectangle 2356"/>
              <p:cNvSpPr>
                <a:spLocks noChangeArrowheads="1"/>
              </p:cNvSpPr>
              <p:nvPr/>
            </p:nvSpPr>
            <p:spPr bwMode="auto">
              <a:xfrm>
                <a:off x="2335" y="1008"/>
                <a:ext cx="3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11" name="Line 2357"/>
              <p:cNvSpPr>
                <a:spLocks noChangeShapeType="1"/>
              </p:cNvSpPr>
              <p:nvPr/>
            </p:nvSpPr>
            <p:spPr bwMode="auto">
              <a:xfrm>
                <a:off x="2335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12" name="Freeform 2358"/>
              <p:cNvSpPr>
                <a:spLocks/>
              </p:cNvSpPr>
              <p:nvPr/>
            </p:nvSpPr>
            <p:spPr bwMode="auto">
              <a:xfrm>
                <a:off x="2329" y="1011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6561 w 1"/>
                  <a:gd name="T4" fmla="*/ 6561 w 1"/>
                  <a:gd name="T5" fmla="*/ 6561 w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1 w 1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13" name="Freeform 2359"/>
              <p:cNvSpPr>
                <a:spLocks/>
              </p:cNvSpPr>
              <p:nvPr/>
            </p:nvSpPr>
            <p:spPr bwMode="auto">
              <a:xfrm>
                <a:off x="2338" y="10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14" name="Line 2360"/>
              <p:cNvSpPr>
                <a:spLocks noChangeShapeType="1"/>
              </p:cNvSpPr>
              <p:nvPr/>
            </p:nvSpPr>
            <p:spPr bwMode="auto">
              <a:xfrm>
                <a:off x="2341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15" name="Line 2361"/>
              <p:cNvSpPr>
                <a:spLocks noChangeShapeType="1"/>
              </p:cNvSpPr>
              <p:nvPr/>
            </p:nvSpPr>
            <p:spPr bwMode="auto">
              <a:xfrm>
                <a:off x="2338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16" name="Line 2362"/>
              <p:cNvSpPr>
                <a:spLocks noChangeShapeType="1"/>
              </p:cNvSpPr>
              <p:nvPr/>
            </p:nvSpPr>
            <p:spPr bwMode="auto">
              <a:xfrm>
                <a:off x="2341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17" name="Freeform 2363"/>
              <p:cNvSpPr>
                <a:spLocks/>
              </p:cNvSpPr>
              <p:nvPr/>
            </p:nvSpPr>
            <p:spPr bwMode="auto">
              <a:xfrm>
                <a:off x="2335" y="10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18" name="Freeform 2364"/>
              <p:cNvSpPr>
                <a:spLocks/>
              </p:cNvSpPr>
              <p:nvPr/>
            </p:nvSpPr>
            <p:spPr bwMode="auto">
              <a:xfrm>
                <a:off x="2332" y="1014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19" name="Freeform 2365"/>
              <p:cNvSpPr>
                <a:spLocks/>
              </p:cNvSpPr>
              <p:nvPr/>
            </p:nvSpPr>
            <p:spPr bwMode="auto">
              <a:xfrm>
                <a:off x="2332" y="10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20" name="Freeform 2366"/>
              <p:cNvSpPr>
                <a:spLocks/>
              </p:cNvSpPr>
              <p:nvPr/>
            </p:nvSpPr>
            <p:spPr bwMode="auto">
              <a:xfrm>
                <a:off x="2326" y="1020"/>
                <a:ext cx="6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6561 w 2"/>
                  <a:gd name="T7" fmla="*/ 0 h 1"/>
                  <a:gd name="T8" fmla="*/ 13122 w 2"/>
                  <a:gd name="T9" fmla="*/ 0 h 1"/>
                  <a:gd name="T10" fmla="*/ 13122 w 2"/>
                  <a:gd name="T11" fmla="*/ 0 h 1"/>
                  <a:gd name="T12" fmla="*/ 13122 w 2"/>
                  <a:gd name="T13" fmla="*/ 0 h 1"/>
                  <a:gd name="T14" fmla="*/ 0 w 2"/>
                  <a:gd name="T15" fmla="*/ 256 h 1"/>
                  <a:gd name="T16" fmla="*/ 0 w 2"/>
                  <a:gd name="T17" fmla="*/ 0 h 1"/>
                  <a:gd name="T18" fmla="*/ 0 w 2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"/>
                  <a:gd name="T31" fmla="*/ 0 h 1"/>
                  <a:gd name="T32" fmla="*/ 2 w 2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21" name="Line 2367"/>
              <p:cNvSpPr>
                <a:spLocks noChangeShapeType="1"/>
              </p:cNvSpPr>
              <p:nvPr/>
            </p:nvSpPr>
            <p:spPr bwMode="auto">
              <a:xfrm>
                <a:off x="2329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22" name="Line 2368"/>
              <p:cNvSpPr>
                <a:spLocks noChangeShapeType="1"/>
              </p:cNvSpPr>
              <p:nvPr/>
            </p:nvSpPr>
            <p:spPr bwMode="auto">
              <a:xfrm>
                <a:off x="2338" y="10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23" name="Line 2369"/>
              <p:cNvSpPr>
                <a:spLocks noChangeShapeType="1"/>
              </p:cNvSpPr>
              <p:nvPr/>
            </p:nvSpPr>
            <p:spPr bwMode="auto">
              <a:xfrm>
                <a:off x="2379" y="9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24" name="Line 2370"/>
              <p:cNvSpPr>
                <a:spLocks noChangeShapeType="1"/>
              </p:cNvSpPr>
              <p:nvPr/>
            </p:nvSpPr>
            <p:spPr bwMode="auto">
              <a:xfrm>
                <a:off x="2376" y="9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25" name="Freeform 2371"/>
              <p:cNvSpPr>
                <a:spLocks/>
              </p:cNvSpPr>
              <p:nvPr/>
            </p:nvSpPr>
            <p:spPr bwMode="auto">
              <a:xfrm>
                <a:off x="2370" y="9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26" name="Line 2372"/>
              <p:cNvSpPr>
                <a:spLocks noChangeShapeType="1"/>
              </p:cNvSpPr>
              <p:nvPr/>
            </p:nvSpPr>
            <p:spPr bwMode="auto">
              <a:xfrm>
                <a:off x="2373" y="9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27" name="Line 2373"/>
              <p:cNvSpPr>
                <a:spLocks noChangeShapeType="1"/>
              </p:cNvSpPr>
              <p:nvPr/>
            </p:nvSpPr>
            <p:spPr bwMode="auto">
              <a:xfrm>
                <a:off x="2370" y="9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28" name="Line 2374"/>
              <p:cNvSpPr>
                <a:spLocks noChangeShapeType="1"/>
              </p:cNvSpPr>
              <p:nvPr/>
            </p:nvSpPr>
            <p:spPr bwMode="auto">
              <a:xfrm>
                <a:off x="2373" y="9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29" name="Freeform 2375"/>
              <p:cNvSpPr>
                <a:spLocks/>
              </p:cNvSpPr>
              <p:nvPr/>
            </p:nvSpPr>
            <p:spPr bwMode="auto">
              <a:xfrm>
                <a:off x="2347" y="10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30" name="Freeform 2376"/>
              <p:cNvSpPr>
                <a:spLocks/>
              </p:cNvSpPr>
              <p:nvPr/>
            </p:nvSpPr>
            <p:spPr bwMode="auto">
              <a:xfrm>
                <a:off x="2344" y="10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31" name="Line 2377"/>
              <p:cNvSpPr>
                <a:spLocks noChangeShapeType="1"/>
              </p:cNvSpPr>
              <p:nvPr/>
            </p:nvSpPr>
            <p:spPr bwMode="auto">
              <a:xfrm>
                <a:off x="2350" y="10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32" name="Freeform 2378"/>
              <p:cNvSpPr>
                <a:spLocks/>
              </p:cNvSpPr>
              <p:nvPr/>
            </p:nvSpPr>
            <p:spPr bwMode="auto">
              <a:xfrm>
                <a:off x="2347" y="10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33" name="Freeform 2379"/>
              <p:cNvSpPr>
                <a:spLocks/>
              </p:cNvSpPr>
              <p:nvPr/>
            </p:nvSpPr>
            <p:spPr bwMode="auto">
              <a:xfrm>
                <a:off x="2335" y="1008"/>
                <a:ext cx="12" cy="3"/>
              </a:xfrm>
              <a:custGeom>
                <a:avLst/>
                <a:gdLst>
                  <a:gd name="T0" fmla="*/ 13122 w 4"/>
                  <a:gd name="T1" fmla="*/ 0 h 1"/>
                  <a:gd name="T2" fmla="*/ 19683 w 4"/>
                  <a:gd name="T3" fmla="*/ 0 h 1"/>
                  <a:gd name="T4" fmla="*/ 19683 w 4"/>
                  <a:gd name="T5" fmla="*/ 0 h 1"/>
                  <a:gd name="T6" fmla="*/ 26244 w 4"/>
                  <a:gd name="T7" fmla="*/ 6561 h 1"/>
                  <a:gd name="T8" fmla="*/ 19683 w 4"/>
                  <a:gd name="T9" fmla="*/ 6561 h 1"/>
                  <a:gd name="T10" fmla="*/ 19683 w 4"/>
                  <a:gd name="T11" fmla="*/ 6561 h 1"/>
                  <a:gd name="T12" fmla="*/ 13122 w 4"/>
                  <a:gd name="T13" fmla="*/ 6561 h 1"/>
                  <a:gd name="T14" fmla="*/ 0 w 4"/>
                  <a:gd name="T15" fmla="*/ 6561 h 1"/>
                  <a:gd name="T16" fmla="*/ 0 w 4"/>
                  <a:gd name="T17" fmla="*/ 6561 h 1"/>
                  <a:gd name="T18" fmla="*/ 6561 w 4"/>
                  <a:gd name="T19" fmla="*/ 6561 h 1"/>
                  <a:gd name="T20" fmla="*/ 13122 w 4"/>
                  <a:gd name="T21" fmla="*/ 6561 h 1"/>
                  <a:gd name="T22" fmla="*/ 6561 w 4"/>
                  <a:gd name="T23" fmla="*/ 6561 h 1"/>
                  <a:gd name="T24" fmla="*/ 13122 w 4"/>
                  <a:gd name="T25" fmla="*/ 6561 h 1"/>
                  <a:gd name="T26" fmla="*/ 13122 w 4"/>
                  <a:gd name="T27" fmla="*/ 6561 h 1"/>
                  <a:gd name="T28" fmla="*/ 13122 w 4"/>
                  <a:gd name="T29" fmla="*/ 6561 h 1"/>
                  <a:gd name="T30" fmla="*/ 13122 w 4"/>
                  <a:gd name="T31" fmla="*/ 6561 h 1"/>
                  <a:gd name="T32" fmla="*/ 13122 w 4"/>
                  <a:gd name="T33" fmla="*/ 0 h 1"/>
                  <a:gd name="T34" fmla="*/ 13122 w 4"/>
                  <a:gd name="T35" fmla="*/ 0 h 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"/>
                  <a:gd name="T55" fmla="*/ 0 h 1"/>
                  <a:gd name="T56" fmla="*/ 4 w 4"/>
                  <a:gd name="T57" fmla="*/ 1 h 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" h="1">
                    <a:moveTo>
                      <a:pt x="2" y="0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34" name="Line 2380"/>
              <p:cNvSpPr>
                <a:spLocks noChangeShapeType="1"/>
              </p:cNvSpPr>
              <p:nvPr/>
            </p:nvSpPr>
            <p:spPr bwMode="auto">
              <a:xfrm>
                <a:off x="2344" y="10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35" name="Line 2381"/>
              <p:cNvSpPr>
                <a:spLocks noChangeShapeType="1"/>
              </p:cNvSpPr>
              <p:nvPr/>
            </p:nvSpPr>
            <p:spPr bwMode="auto">
              <a:xfrm>
                <a:off x="2353" y="10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36" name="Freeform 2382"/>
              <p:cNvSpPr>
                <a:spLocks/>
              </p:cNvSpPr>
              <p:nvPr/>
            </p:nvSpPr>
            <p:spPr bwMode="auto">
              <a:xfrm>
                <a:off x="2350" y="1008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37" name="Line 2383"/>
              <p:cNvSpPr>
                <a:spLocks noChangeShapeType="1"/>
              </p:cNvSpPr>
              <p:nvPr/>
            </p:nvSpPr>
            <p:spPr bwMode="auto">
              <a:xfrm>
                <a:off x="2353" y="10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38" name="Freeform 2384"/>
              <p:cNvSpPr>
                <a:spLocks/>
              </p:cNvSpPr>
              <p:nvPr/>
            </p:nvSpPr>
            <p:spPr bwMode="auto">
              <a:xfrm>
                <a:off x="2347" y="1011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39" name="Freeform 2385"/>
              <p:cNvSpPr>
                <a:spLocks/>
              </p:cNvSpPr>
              <p:nvPr/>
            </p:nvSpPr>
            <p:spPr bwMode="auto">
              <a:xfrm>
                <a:off x="2344" y="1011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40" name="Freeform 2386"/>
              <p:cNvSpPr>
                <a:spLocks/>
              </p:cNvSpPr>
              <p:nvPr/>
            </p:nvSpPr>
            <p:spPr bwMode="auto">
              <a:xfrm>
                <a:off x="2344" y="10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41" name="Freeform 2387"/>
              <p:cNvSpPr>
                <a:spLocks/>
              </p:cNvSpPr>
              <p:nvPr/>
            </p:nvSpPr>
            <p:spPr bwMode="auto">
              <a:xfrm>
                <a:off x="2344" y="10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42" name="Line 2388"/>
              <p:cNvSpPr>
                <a:spLocks noChangeShapeType="1"/>
              </p:cNvSpPr>
              <p:nvPr/>
            </p:nvSpPr>
            <p:spPr bwMode="auto">
              <a:xfrm>
                <a:off x="2344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43" name="Line 2389"/>
              <p:cNvSpPr>
                <a:spLocks noChangeShapeType="1"/>
              </p:cNvSpPr>
              <p:nvPr/>
            </p:nvSpPr>
            <p:spPr bwMode="auto">
              <a:xfrm>
                <a:off x="2341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44" name="Freeform 2390"/>
              <p:cNvSpPr>
                <a:spLocks/>
              </p:cNvSpPr>
              <p:nvPr/>
            </p:nvSpPr>
            <p:spPr bwMode="auto">
              <a:xfrm>
                <a:off x="2341" y="1014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6561 w 1"/>
                  <a:gd name="T4" fmla="*/ 6561 w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1"/>
                  <a:gd name="T11" fmla="*/ 1 w 1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45" name="Freeform 2391"/>
              <p:cNvSpPr>
                <a:spLocks/>
              </p:cNvSpPr>
              <p:nvPr/>
            </p:nvSpPr>
            <p:spPr bwMode="auto">
              <a:xfrm>
                <a:off x="2332" y="1014"/>
                <a:ext cx="9" cy="6"/>
              </a:xfrm>
              <a:custGeom>
                <a:avLst/>
                <a:gdLst>
                  <a:gd name="T0" fmla="*/ 19683 w 3"/>
                  <a:gd name="T1" fmla="*/ 0 h 2"/>
                  <a:gd name="T2" fmla="*/ 6561 w 3"/>
                  <a:gd name="T3" fmla="*/ 6561 h 2"/>
                  <a:gd name="T4" fmla="*/ 0 w 3"/>
                  <a:gd name="T5" fmla="*/ 13122 h 2"/>
                  <a:gd name="T6" fmla="*/ 13122 w 3"/>
                  <a:gd name="T7" fmla="*/ 6561 h 2"/>
                  <a:gd name="T8" fmla="*/ 6561 w 3"/>
                  <a:gd name="T9" fmla="*/ 0 h 2"/>
                  <a:gd name="T10" fmla="*/ 19683 w 3"/>
                  <a:gd name="T11" fmla="*/ 0 h 2"/>
                  <a:gd name="T12" fmla="*/ 19683 w 3"/>
                  <a:gd name="T13" fmla="*/ 0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2"/>
                  <a:gd name="T23" fmla="*/ 3 w 3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46" name="Line 2392"/>
              <p:cNvSpPr>
                <a:spLocks noChangeShapeType="1"/>
              </p:cNvSpPr>
              <p:nvPr/>
            </p:nvSpPr>
            <p:spPr bwMode="auto">
              <a:xfrm>
                <a:off x="2344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47" name="Line 2393"/>
              <p:cNvSpPr>
                <a:spLocks noChangeShapeType="1"/>
              </p:cNvSpPr>
              <p:nvPr/>
            </p:nvSpPr>
            <p:spPr bwMode="auto">
              <a:xfrm>
                <a:off x="2344" y="10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48" name="Rectangle 2394"/>
              <p:cNvSpPr>
                <a:spLocks noChangeArrowheads="1"/>
              </p:cNvSpPr>
              <p:nvPr/>
            </p:nvSpPr>
            <p:spPr bwMode="auto">
              <a:xfrm>
                <a:off x="2335" y="1020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49" name="Line 2395"/>
              <p:cNvSpPr>
                <a:spLocks noChangeShapeType="1"/>
              </p:cNvSpPr>
              <p:nvPr/>
            </p:nvSpPr>
            <p:spPr bwMode="auto">
              <a:xfrm>
                <a:off x="2323" y="10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50" name="Line 2396"/>
              <p:cNvSpPr>
                <a:spLocks noChangeShapeType="1"/>
              </p:cNvSpPr>
              <p:nvPr/>
            </p:nvSpPr>
            <p:spPr bwMode="auto">
              <a:xfrm>
                <a:off x="2332" y="10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51" name="Freeform 2397"/>
              <p:cNvSpPr>
                <a:spLocks/>
              </p:cNvSpPr>
              <p:nvPr/>
            </p:nvSpPr>
            <p:spPr bwMode="auto">
              <a:xfrm>
                <a:off x="2315" y="110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52" name="Freeform 2398"/>
              <p:cNvSpPr>
                <a:spLocks/>
              </p:cNvSpPr>
              <p:nvPr/>
            </p:nvSpPr>
            <p:spPr bwMode="auto">
              <a:xfrm>
                <a:off x="2350" y="1040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53" name="Freeform 2399"/>
              <p:cNvSpPr>
                <a:spLocks/>
              </p:cNvSpPr>
              <p:nvPr/>
            </p:nvSpPr>
            <p:spPr bwMode="auto">
              <a:xfrm>
                <a:off x="2320" y="10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54" name="Freeform 2400"/>
              <p:cNvSpPr>
                <a:spLocks/>
              </p:cNvSpPr>
              <p:nvPr/>
            </p:nvSpPr>
            <p:spPr bwMode="auto">
              <a:xfrm>
                <a:off x="2320" y="1052"/>
                <a:ext cx="6" cy="3"/>
              </a:xfrm>
              <a:custGeom>
                <a:avLst/>
                <a:gdLst>
                  <a:gd name="T0" fmla="*/ 0 w 2"/>
                  <a:gd name="T1" fmla="*/ 0 h 1"/>
                  <a:gd name="T2" fmla="*/ 6561 w 2"/>
                  <a:gd name="T3" fmla="*/ 0 h 1"/>
                  <a:gd name="T4" fmla="*/ 6561 w 2"/>
                  <a:gd name="T5" fmla="*/ 0 h 1"/>
                  <a:gd name="T6" fmla="*/ 13122 w 2"/>
                  <a:gd name="T7" fmla="*/ 0 h 1"/>
                  <a:gd name="T8" fmla="*/ 13122 w 2"/>
                  <a:gd name="T9" fmla="*/ 0 h 1"/>
                  <a:gd name="T10" fmla="*/ 13122 w 2"/>
                  <a:gd name="T11" fmla="*/ 6561 h 1"/>
                  <a:gd name="T12" fmla="*/ 0 w 2"/>
                  <a:gd name="T13" fmla="*/ 6561 h 1"/>
                  <a:gd name="T14" fmla="*/ 0 w 2"/>
                  <a:gd name="T15" fmla="*/ 6561 h 1"/>
                  <a:gd name="T16" fmla="*/ 0 w 2"/>
                  <a:gd name="T17" fmla="*/ 6561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1"/>
                  <a:gd name="T29" fmla="*/ 2 w 2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55" name="Line 2401"/>
              <p:cNvSpPr>
                <a:spLocks noChangeShapeType="1"/>
              </p:cNvSpPr>
              <p:nvPr/>
            </p:nvSpPr>
            <p:spPr bwMode="auto">
              <a:xfrm>
                <a:off x="2309" y="10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56" name="Line 2402"/>
              <p:cNvSpPr>
                <a:spLocks noChangeShapeType="1"/>
              </p:cNvSpPr>
              <p:nvPr/>
            </p:nvSpPr>
            <p:spPr bwMode="auto">
              <a:xfrm>
                <a:off x="2297" y="10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57" name="Line 2403"/>
              <p:cNvSpPr>
                <a:spLocks noChangeShapeType="1"/>
              </p:cNvSpPr>
              <p:nvPr/>
            </p:nvSpPr>
            <p:spPr bwMode="auto">
              <a:xfrm>
                <a:off x="2291" y="10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58" name="Freeform 2404"/>
              <p:cNvSpPr>
                <a:spLocks/>
              </p:cNvSpPr>
              <p:nvPr/>
            </p:nvSpPr>
            <p:spPr bwMode="auto">
              <a:xfrm>
                <a:off x="2347" y="1087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0 w 1"/>
                  <a:gd name="T3" fmla="*/ 6561 h 1"/>
                  <a:gd name="T4" fmla="*/ 6561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59" name="Line 2405"/>
              <p:cNvSpPr>
                <a:spLocks noChangeShapeType="1"/>
              </p:cNvSpPr>
              <p:nvPr/>
            </p:nvSpPr>
            <p:spPr bwMode="auto">
              <a:xfrm>
                <a:off x="2332" y="10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60" name="Freeform 2406"/>
              <p:cNvSpPr>
                <a:spLocks/>
              </p:cNvSpPr>
              <p:nvPr/>
            </p:nvSpPr>
            <p:spPr bwMode="auto">
              <a:xfrm>
                <a:off x="2338" y="1090"/>
                <a:ext cx="6" cy="0"/>
              </a:xfrm>
              <a:custGeom>
                <a:avLst/>
                <a:gdLst>
                  <a:gd name="T0" fmla="*/ 13122 w 2"/>
                  <a:gd name="T1" fmla="*/ 6561 w 2"/>
                  <a:gd name="T2" fmla="*/ 0 w 2"/>
                  <a:gd name="T3" fmla="*/ 6561 w 2"/>
                  <a:gd name="T4" fmla="*/ 13122 w 2"/>
                  <a:gd name="T5" fmla="*/ 13122 w 2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2 w 2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61" name="Line 2407"/>
              <p:cNvSpPr>
                <a:spLocks noChangeShapeType="1"/>
              </p:cNvSpPr>
              <p:nvPr/>
            </p:nvSpPr>
            <p:spPr bwMode="auto">
              <a:xfrm>
                <a:off x="2388" y="10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62" name="Line 2408"/>
              <p:cNvSpPr>
                <a:spLocks noChangeShapeType="1"/>
              </p:cNvSpPr>
              <p:nvPr/>
            </p:nvSpPr>
            <p:spPr bwMode="auto">
              <a:xfrm>
                <a:off x="2362" y="10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63" name="Line 2409"/>
              <p:cNvSpPr>
                <a:spLocks noChangeShapeType="1"/>
              </p:cNvSpPr>
              <p:nvPr/>
            </p:nvSpPr>
            <p:spPr bwMode="auto">
              <a:xfrm>
                <a:off x="2441" y="9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64" name="Freeform 2410"/>
              <p:cNvSpPr>
                <a:spLocks/>
              </p:cNvSpPr>
              <p:nvPr/>
            </p:nvSpPr>
            <p:spPr bwMode="auto">
              <a:xfrm>
                <a:off x="2429" y="967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65" name="Freeform 2411"/>
              <p:cNvSpPr>
                <a:spLocks/>
              </p:cNvSpPr>
              <p:nvPr/>
            </p:nvSpPr>
            <p:spPr bwMode="auto">
              <a:xfrm>
                <a:off x="2423" y="9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66" name="Freeform 2412"/>
              <p:cNvSpPr>
                <a:spLocks/>
              </p:cNvSpPr>
              <p:nvPr/>
            </p:nvSpPr>
            <p:spPr bwMode="auto">
              <a:xfrm>
                <a:off x="2423" y="970"/>
                <a:ext cx="6" cy="0"/>
              </a:xfrm>
              <a:custGeom>
                <a:avLst/>
                <a:gdLst>
                  <a:gd name="T0" fmla="*/ 6561 w 2"/>
                  <a:gd name="T1" fmla="*/ 0 w 2"/>
                  <a:gd name="T2" fmla="*/ 6561 w 2"/>
                  <a:gd name="T3" fmla="*/ 6561 w 2"/>
                  <a:gd name="T4" fmla="*/ 13122 w 2"/>
                  <a:gd name="T5" fmla="*/ 6561 w 2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2 w 2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2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67" name="Rectangle 2413"/>
              <p:cNvSpPr>
                <a:spLocks noChangeArrowheads="1"/>
              </p:cNvSpPr>
              <p:nvPr/>
            </p:nvSpPr>
            <p:spPr bwMode="auto">
              <a:xfrm>
                <a:off x="2423" y="970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68" name="Line 2414"/>
              <p:cNvSpPr>
                <a:spLocks noChangeShapeType="1"/>
              </p:cNvSpPr>
              <p:nvPr/>
            </p:nvSpPr>
            <p:spPr bwMode="auto">
              <a:xfrm>
                <a:off x="2426" y="9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69" name="Line 2415"/>
              <p:cNvSpPr>
                <a:spLocks noChangeShapeType="1"/>
              </p:cNvSpPr>
              <p:nvPr/>
            </p:nvSpPr>
            <p:spPr bwMode="auto">
              <a:xfrm>
                <a:off x="2423" y="9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70" name="Freeform 2416"/>
              <p:cNvSpPr>
                <a:spLocks/>
              </p:cNvSpPr>
              <p:nvPr/>
            </p:nvSpPr>
            <p:spPr bwMode="auto">
              <a:xfrm>
                <a:off x="2420" y="9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71" name="Freeform 2417"/>
              <p:cNvSpPr>
                <a:spLocks/>
              </p:cNvSpPr>
              <p:nvPr/>
            </p:nvSpPr>
            <p:spPr bwMode="auto">
              <a:xfrm>
                <a:off x="2423" y="970"/>
                <a:ext cx="0" cy="3"/>
              </a:xfrm>
              <a:custGeom>
                <a:avLst/>
                <a:gdLst>
                  <a:gd name="T0" fmla="*/ 6561 h 1"/>
                  <a:gd name="T1" fmla="*/ 6561 h 1"/>
                  <a:gd name="T2" fmla="*/ 0 h 1"/>
                  <a:gd name="T3" fmla="*/ 6561 h 1"/>
                  <a:gd name="T4" fmla="*/ 6561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1"/>
                  <a:gd name="T11" fmla="*/ 1 h 1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72" name="Line 2418"/>
              <p:cNvSpPr>
                <a:spLocks noChangeShapeType="1"/>
              </p:cNvSpPr>
              <p:nvPr/>
            </p:nvSpPr>
            <p:spPr bwMode="auto">
              <a:xfrm>
                <a:off x="2423" y="9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73" name="Freeform 2419"/>
              <p:cNvSpPr>
                <a:spLocks/>
              </p:cNvSpPr>
              <p:nvPr/>
            </p:nvSpPr>
            <p:spPr bwMode="auto">
              <a:xfrm>
                <a:off x="2411" y="973"/>
                <a:ext cx="9" cy="3"/>
              </a:xfrm>
              <a:custGeom>
                <a:avLst/>
                <a:gdLst>
                  <a:gd name="T0" fmla="*/ 6561 w 3"/>
                  <a:gd name="T1" fmla="*/ 0 h 1"/>
                  <a:gd name="T2" fmla="*/ 13122 w 3"/>
                  <a:gd name="T3" fmla="*/ 0 h 1"/>
                  <a:gd name="T4" fmla="*/ 6561 w 3"/>
                  <a:gd name="T5" fmla="*/ 0 h 1"/>
                  <a:gd name="T6" fmla="*/ 19683 w 3"/>
                  <a:gd name="T7" fmla="*/ 0 h 1"/>
                  <a:gd name="T8" fmla="*/ 19683 w 3"/>
                  <a:gd name="T9" fmla="*/ 0 h 1"/>
                  <a:gd name="T10" fmla="*/ 19683 w 3"/>
                  <a:gd name="T11" fmla="*/ 6561 h 1"/>
                  <a:gd name="T12" fmla="*/ 19683 w 3"/>
                  <a:gd name="T13" fmla="*/ 6561 h 1"/>
                  <a:gd name="T14" fmla="*/ 13122 w 3"/>
                  <a:gd name="T15" fmla="*/ 6561 h 1"/>
                  <a:gd name="T16" fmla="*/ 6561 w 3"/>
                  <a:gd name="T17" fmla="*/ 6561 h 1"/>
                  <a:gd name="T18" fmla="*/ 0 w 3"/>
                  <a:gd name="T19" fmla="*/ 6561 h 1"/>
                  <a:gd name="T20" fmla="*/ 6561 w 3"/>
                  <a:gd name="T21" fmla="*/ 0 h 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1"/>
                  <a:gd name="T35" fmla="*/ 3 w 3"/>
                  <a:gd name="T36" fmla="*/ 1 h 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1">
                    <a:moveTo>
                      <a:pt x="1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74" name="Line 2420"/>
              <p:cNvSpPr>
                <a:spLocks noChangeShapeType="1"/>
              </p:cNvSpPr>
              <p:nvPr/>
            </p:nvSpPr>
            <p:spPr bwMode="auto">
              <a:xfrm>
                <a:off x="2423" y="9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75" name="Freeform 2421"/>
              <p:cNvSpPr>
                <a:spLocks/>
              </p:cNvSpPr>
              <p:nvPr/>
            </p:nvSpPr>
            <p:spPr bwMode="auto">
              <a:xfrm>
                <a:off x="2420" y="9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76" name="Line 2422"/>
              <p:cNvSpPr>
                <a:spLocks noChangeShapeType="1"/>
              </p:cNvSpPr>
              <p:nvPr/>
            </p:nvSpPr>
            <p:spPr bwMode="auto">
              <a:xfrm>
                <a:off x="2400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77" name="Line 2423"/>
              <p:cNvSpPr>
                <a:spLocks noChangeShapeType="1"/>
              </p:cNvSpPr>
              <p:nvPr/>
            </p:nvSpPr>
            <p:spPr bwMode="auto">
              <a:xfrm>
                <a:off x="2423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78" name="Rectangle 2424"/>
              <p:cNvSpPr>
                <a:spLocks noChangeArrowheads="1"/>
              </p:cNvSpPr>
              <p:nvPr/>
            </p:nvSpPr>
            <p:spPr bwMode="auto">
              <a:xfrm>
                <a:off x="2411" y="976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79" name="Line 2425"/>
              <p:cNvSpPr>
                <a:spLocks noChangeShapeType="1"/>
              </p:cNvSpPr>
              <p:nvPr/>
            </p:nvSpPr>
            <p:spPr bwMode="auto">
              <a:xfrm>
                <a:off x="2420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80" name="Line 2426"/>
              <p:cNvSpPr>
                <a:spLocks noChangeShapeType="1"/>
              </p:cNvSpPr>
              <p:nvPr/>
            </p:nvSpPr>
            <p:spPr bwMode="auto">
              <a:xfrm>
                <a:off x="2417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81" name="Line 2427"/>
              <p:cNvSpPr>
                <a:spLocks noChangeShapeType="1"/>
              </p:cNvSpPr>
              <p:nvPr/>
            </p:nvSpPr>
            <p:spPr bwMode="auto">
              <a:xfrm>
                <a:off x="2414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82" name="Freeform 2428"/>
              <p:cNvSpPr>
                <a:spLocks/>
              </p:cNvSpPr>
              <p:nvPr/>
            </p:nvSpPr>
            <p:spPr bwMode="auto">
              <a:xfrm>
                <a:off x="2417" y="9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83" name="Freeform 2429"/>
              <p:cNvSpPr>
                <a:spLocks/>
              </p:cNvSpPr>
              <p:nvPr/>
            </p:nvSpPr>
            <p:spPr bwMode="auto">
              <a:xfrm>
                <a:off x="2414" y="9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84" name="Rectangle 2430"/>
              <p:cNvSpPr>
                <a:spLocks noChangeArrowheads="1"/>
              </p:cNvSpPr>
              <p:nvPr/>
            </p:nvSpPr>
            <p:spPr bwMode="auto">
              <a:xfrm>
                <a:off x="2414" y="976"/>
                <a:ext cx="3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85" name="Line 2431"/>
              <p:cNvSpPr>
                <a:spLocks noChangeShapeType="1"/>
              </p:cNvSpPr>
              <p:nvPr/>
            </p:nvSpPr>
            <p:spPr bwMode="auto">
              <a:xfrm>
                <a:off x="2414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86" name="Freeform 2432"/>
              <p:cNvSpPr>
                <a:spLocks/>
              </p:cNvSpPr>
              <p:nvPr/>
            </p:nvSpPr>
            <p:spPr bwMode="auto">
              <a:xfrm>
                <a:off x="2411" y="9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87" name="Line 2433"/>
              <p:cNvSpPr>
                <a:spLocks noChangeShapeType="1"/>
              </p:cNvSpPr>
              <p:nvPr/>
            </p:nvSpPr>
            <p:spPr bwMode="auto">
              <a:xfrm>
                <a:off x="2394" y="9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88" name="Line 2434"/>
              <p:cNvSpPr>
                <a:spLocks noChangeShapeType="1"/>
              </p:cNvSpPr>
              <p:nvPr/>
            </p:nvSpPr>
            <p:spPr bwMode="auto">
              <a:xfrm>
                <a:off x="2388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89" name="Line 2435"/>
              <p:cNvSpPr>
                <a:spLocks noChangeShapeType="1"/>
              </p:cNvSpPr>
              <p:nvPr/>
            </p:nvSpPr>
            <p:spPr bwMode="auto">
              <a:xfrm>
                <a:off x="2394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2637"/>
            <p:cNvGrpSpPr>
              <a:grpSpLocks/>
            </p:cNvGrpSpPr>
            <p:nvPr/>
          </p:nvGrpSpPr>
          <p:grpSpPr bwMode="auto">
            <a:xfrm>
              <a:off x="2247" y="949"/>
              <a:ext cx="1536" cy="958"/>
              <a:chOff x="2247" y="949"/>
              <a:chExt cx="1536" cy="958"/>
            </a:xfrm>
          </p:grpSpPr>
          <p:sp>
            <p:nvSpPr>
              <p:cNvPr id="54190" name="Freeform 2437"/>
              <p:cNvSpPr>
                <a:spLocks/>
              </p:cNvSpPr>
              <p:nvPr/>
            </p:nvSpPr>
            <p:spPr bwMode="auto">
              <a:xfrm>
                <a:off x="2464" y="949"/>
                <a:ext cx="6" cy="3"/>
              </a:xfrm>
              <a:custGeom>
                <a:avLst/>
                <a:gdLst>
                  <a:gd name="T0" fmla="*/ 6561 w 2"/>
                  <a:gd name="T1" fmla="*/ 6561 h 1"/>
                  <a:gd name="T2" fmla="*/ 6561 w 2"/>
                  <a:gd name="T3" fmla="*/ 6561 h 1"/>
                  <a:gd name="T4" fmla="*/ 0 w 2"/>
                  <a:gd name="T5" fmla="*/ 6561 h 1"/>
                  <a:gd name="T6" fmla="*/ 6561 w 2"/>
                  <a:gd name="T7" fmla="*/ 0 h 1"/>
                  <a:gd name="T8" fmla="*/ 13122 w 2"/>
                  <a:gd name="T9" fmla="*/ 0 h 1"/>
                  <a:gd name="T10" fmla="*/ 6561 w 2"/>
                  <a:gd name="T11" fmla="*/ 6561 h 1"/>
                  <a:gd name="T12" fmla="*/ 6561 w 2"/>
                  <a:gd name="T13" fmla="*/ 6561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"/>
                  <a:gd name="T22" fmla="*/ 0 h 1"/>
                  <a:gd name="T23" fmla="*/ 2 w 2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91" name="Freeform 2438"/>
              <p:cNvSpPr>
                <a:spLocks/>
              </p:cNvSpPr>
              <p:nvPr/>
            </p:nvSpPr>
            <p:spPr bwMode="auto">
              <a:xfrm>
                <a:off x="2461" y="952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0 w 1"/>
                  <a:gd name="T4" fmla="*/ 6561 w 1"/>
                  <a:gd name="T5" fmla="*/ 6561 w 1"/>
                  <a:gd name="T6" fmla="*/ 6561 w 1"/>
                  <a:gd name="T7" fmla="*/ 6561 w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w 1"/>
                  <a:gd name="T17" fmla="*/ 1 w 1"/>
                </a:gdLst>
                <a:ahLst/>
                <a:cxnLst>
                  <a:cxn ang="T8">
                    <a:pos x="T0" y="0"/>
                  </a:cxn>
                  <a:cxn ang="T9">
                    <a:pos x="T1" y="0"/>
                  </a:cxn>
                  <a:cxn ang="T10">
                    <a:pos x="T2" y="0"/>
                  </a:cxn>
                  <a:cxn ang="T11">
                    <a:pos x="T3" y="0"/>
                  </a:cxn>
                  <a:cxn ang="T12">
                    <a:pos x="T4" y="0"/>
                  </a:cxn>
                  <a:cxn ang="T13">
                    <a:pos x="T5" y="0"/>
                  </a:cxn>
                  <a:cxn ang="T14">
                    <a:pos x="T6" y="0"/>
                  </a:cxn>
                  <a:cxn ang="T15">
                    <a:pos x="T7" y="0"/>
                  </a:cxn>
                </a:cxnLst>
                <a:rect l="T16" t="0" r="T17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92" name="Line 2439"/>
              <p:cNvSpPr>
                <a:spLocks noChangeShapeType="1"/>
              </p:cNvSpPr>
              <p:nvPr/>
            </p:nvSpPr>
            <p:spPr bwMode="auto">
              <a:xfrm>
                <a:off x="2467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93" name="Line 2440"/>
              <p:cNvSpPr>
                <a:spLocks noChangeShapeType="1"/>
              </p:cNvSpPr>
              <p:nvPr/>
            </p:nvSpPr>
            <p:spPr bwMode="auto">
              <a:xfrm>
                <a:off x="2464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94" name="Freeform 2441"/>
              <p:cNvSpPr>
                <a:spLocks/>
              </p:cNvSpPr>
              <p:nvPr/>
            </p:nvSpPr>
            <p:spPr bwMode="auto">
              <a:xfrm>
                <a:off x="2455" y="952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6561 w 1"/>
                  <a:gd name="T3" fmla="*/ 6561 h 1"/>
                  <a:gd name="T4" fmla="*/ 0 w 1"/>
                  <a:gd name="T5" fmla="*/ 6561 h 1"/>
                  <a:gd name="T6" fmla="*/ 0 w 1"/>
                  <a:gd name="T7" fmla="*/ 6561 h 1"/>
                  <a:gd name="T8" fmla="*/ 0 w 1"/>
                  <a:gd name="T9" fmla="*/ 6561 h 1"/>
                  <a:gd name="T10" fmla="*/ 0 w 1"/>
                  <a:gd name="T11" fmla="*/ 0 h 1"/>
                  <a:gd name="T12" fmla="*/ 6561 w 1"/>
                  <a:gd name="T13" fmla="*/ 0 h 1"/>
                  <a:gd name="T14" fmla="*/ 6561 w 1"/>
                  <a:gd name="T15" fmla="*/ 0 h 1"/>
                  <a:gd name="T16" fmla="*/ 6561 w 1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1"/>
                  <a:gd name="T29" fmla="*/ 1 w 1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95" name="Freeform 2442"/>
              <p:cNvSpPr>
                <a:spLocks/>
              </p:cNvSpPr>
              <p:nvPr/>
            </p:nvSpPr>
            <p:spPr bwMode="auto">
              <a:xfrm>
                <a:off x="2464" y="952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96" name="Line 2443"/>
              <p:cNvSpPr>
                <a:spLocks noChangeShapeType="1"/>
              </p:cNvSpPr>
              <p:nvPr/>
            </p:nvSpPr>
            <p:spPr bwMode="auto">
              <a:xfrm>
                <a:off x="2464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97" name="Rectangle 2444"/>
              <p:cNvSpPr>
                <a:spLocks noChangeArrowheads="1"/>
              </p:cNvSpPr>
              <p:nvPr/>
            </p:nvSpPr>
            <p:spPr bwMode="auto">
              <a:xfrm>
                <a:off x="2458" y="95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98" name="Line 2445"/>
              <p:cNvSpPr>
                <a:spLocks noChangeShapeType="1"/>
              </p:cNvSpPr>
              <p:nvPr/>
            </p:nvSpPr>
            <p:spPr bwMode="auto">
              <a:xfrm>
                <a:off x="2464" y="9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99" name="Freeform 2446"/>
              <p:cNvSpPr>
                <a:spLocks/>
              </p:cNvSpPr>
              <p:nvPr/>
            </p:nvSpPr>
            <p:spPr bwMode="auto">
              <a:xfrm>
                <a:off x="2461" y="9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00" name="Line 2447"/>
              <p:cNvSpPr>
                <a:spLocks noChangeShapeType="1"/>
              </p:cNvSpPr>
              <p:nvPr/>
            </p:nvSpPr>
            <p:spPr bwMode="auto">
              <a:xfrm>
                <a:off x="2458" y="9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01" name="Freeform 2448"/>
              <p:cNvSpPr>
                <a:spLocks/>
              </p:cNvSpPr>
              <p:nvPr/>
            </p:nvSpPr>
            <p:spPr bwMode="auto">
              <a:xfrm>
                <a:off x="2449" y="9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02" name="Freeform 2449"/>
              <p:cNvSpPr>
                <a:spLocks/>
              </p:cNvSpPr>
              <p:nvPr/>
            </p:nvSpPr>
            <p:spPr bwMode="auto">
              <a:xfrm>
                <a:off x="2455" y="9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03" name="Line 2450"/>
              <p:cNvSpPr>
                <a:spLocks noChangeShapeType="1"/>
              </p:cNvSpPr>
              <p:nvPr/>
            </p:nvSpPr>
            <p:spPr bwMode="auto">
              <a:xfrm>
                <a:off x="2449" y="9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04" name="Freeform 2451"/>
              <p:cNvSpPr>
                <a:spLocks/>
              </p:cNvSpPr>
              <p:nvPr/>
            </p:nvSpPr>
            <p:spPr bwMode="auto">
              <a:xfrm>
                <a:off x="2458" y="9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05" name="Line 2452"/>
              <p:cNvSpPr>
                <a:spLocks noChangeShapeType="1"/>
              </p:cNvSpPr>
              <p:nvPr/>
            </p:nvSpPr>
            <p:spPr bwMode="auto">
              <a:xfrm>
                <a:off x="2455" y="9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06" name="Freeform 2453"/>
              <p:cNvSpPr>
                <a:spLocks/>
              </p:cNvSpPr>
              <p:nvPr/>
            </p:nvSpPr>
            <p:spPr bwMode="auto">
              <a:xfrm>
                <a:off x="2397" y="106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07" name="Freeform 2454"/>
              <p:cNvSpPr>
                <a:spLocks/>
              </p:cNvSpPr>
              <p:nvPr/>
            </p:nvSpPr>
            <p:spPr bwMode="auto">
              <a:xfrm>
                <a:off x="2391" y="1069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08" name="Freeform 2455"/>
              <p:cNvSpPr>
                <a:spLocks/>
              </p:cNvSpPr>
              <p:nvPr/>
            </p:nvSpPr>
            <p:spPr bwMode="auto">
              <a:xfrm>
                <a:off x="2388" y="10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09" name="Line 2456"/>
              <p:cNvSpPr>
                <a:spLocks noChangeShapeType="1"/>
              </p:cNvSpPr>
              <p:nvPr/>
            </p:nvSpPr>
            <p:spPr bwMode="auto">
              <a:xfrm>
                <a:off x="2382" y="10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10" name="Freeform 2457"/>
              <p:cNvSpPr>
                <a:spLocks/>
              </p:cNvSpPr>
              <p:nvPr/>
            </p:nvSpPr>
            <p:spPr bwMode="auto">
              <a:xfrm>
                <a:off x="2385" y="1075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6561 w 1"/>
                  <a:gd name="T3" fmla="*/ 0 w 1"/>
                  <a:gd name="T4" fmla="*/ 0 w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1"/>
                  <a:gd name="T11" fmla="*/ 1 w 1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11" name="Line 2458"/>
              <p:cNvSpPr>
                <a:spLocks noChangeShapeType="1"/>
              </p:cNvSpPr>
              <p:nvPr/>
            </p:nvSpPr>
            <p:spPr bwMode="auto">
              <a:xfrm>
                <a:off x="2382" y="10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12" name="Freeform 2459"/>
              <p:cNvSpPr>
                <a:spLocks/>
              </p:cNvSpPr>
              <p:nvPr/>
            </p:nvSpPr>
            <p:spPr bwMode="auto">
              <a:xfrm>
                <a:off x="2385" y="107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13" name="Freeform 2460"/>
              <p:cNvSpPr>
                <a:spLocks/>
              </p:cNvSpPr>
              <p:nvPr/>
            </p:nvSpPr>
            <p:spPr bwMode="auto">
              <a:xfrm>
                <a:off x="2382" y="107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14" name="Freeform 2461"/>
              <p:cNvSpPr>
                <a:spLocks/>
              </p:cNvSpPr>
              <p:nvPr/>
            </p:nvSpPr>
            <p:spPr bwMode="auto">
              <a:xfrm>
                <a:off x="2449" y="955"/>
                <a:ext cx="9" cy="6"/>
              </a:xfrm>
              <a:custGeom>
                <a:avLst/>
                <a:gdLst>
                  <a:gd name="T0" fmla="*/ 13122 w 3"/>
                  <a:gd name="T1" fmla="*/ 6561 h 2"/>
                  <a:gd name="T2" fmla="*/ 13122 w 3"/>
                  <a:gd name="T3" fmla="*/ 6561 h 2"/>
                  <a:gd name="T4" fmla="*/ 6561 w 3"/>
                  <a:gd name="T5" fmla="*/ 6561 h 2"/>
                  <a:gd name="T6" fmla="*/ 6561 w 3"/>
                  <a:gd name="T7" fmla="*/ 6561 h 2"/>
                  <a:gd name="T8" fmla="*/ 0 w 3"/>
                  <a:gd name="T9" fmla="*/ 6561 h 2"/>
                  <a:gd name="T10" fmla="*/ 6561 w 3"/>
                  <a:gd name="T11" fmla="*/ 6561 h 2"/>
                  <a:gd name="T12" fmla="*/ 13122 w 3"/>
                  <a:gd name="T13" fmla="*/ 6561 h 2"/>
                  <a:gd name="T14" fmla="*/ 13122 w 3"/>
                  <a:gd name="T15" fmla="*/ 6561 h 2"/>
                  <a:gd name="T16" fmla="*/ 13122 w 3"/>
                  <a:gd name="T17" fmla="*/ 6561 h 2"/>
                  <a:gd name="T18" fmla="*/ 19683 w 3"/>
                  <a:gd name="T19" fmla="*/ 0 h 2"/>
                  <a:gd name="T20" fmla="*/ 19683 w 3"/>
                  <a:gd name="T21" fmla="*/ 0 h 2"/>
                  <a:gd name="T22" fmla="*/ 19683 w 3"/>
                  <a:gd name="T23" fmla="*/ 0 h 2"/>
                  <a:gd name="T24" fmla="*/ 19683 w 3"/>
                  <a:gd name="T25" fmla="*/ 0 h 2"/>
                  <a:gd name="T26" fmla="*/ 19683 w 3"/>
                  <a:gd name="T27" fmla="*/ 6561 h 2"/>
                  <a:gd name="T28" fmla="*/ 19683 w 3"/>
                  <a:gd name="T29" fmla="*/ 6561 h 2"/>
                  <a:gd name="T30" fmla="*/ 13122 w 3"/>
                  <a:gd name="T31" fmla="*/ 6561 h 2"/>
                  <a:gd name="T32" fmla="*/ 13122 w 3"/>
                  <a:gd name="T33" fmla="*/ 6561 h 2"/>
                  <a:gd name="T34" fmla="*/ 13122 w 3"/>
                  <a:gd name="T35" fmla="*/ 6561 h 2"/>
                  <a:gd name="T36" fmla="*/ 6561 w 3"/>
                  <a:gd name="T37" fmla="*/ 13122 h 2"/>
                  <a:gd name="T38" fmla="*/ 6561 w 3"/>
                  <a:gd name="T39" fmla="*/ 13122 h 2"/>
                  <a:gd name="T40" fmla="*/ 0 w 3"/>
                  <a:gd name="T41" fmla="*/ 13122 h 2"/>
                  <a:gd name="T42" fmla="*/ 13122 w 3"/>
                  <a:gd name="T43" fmla="*/ 6561 h 2"/>
                  <a:gd name="T44" fmla="*/ 13122 w 3"/>
                  <a:gd name="T45" fmla="*/ 6561 h 2"/>
                  <a:gd name="T46" fmla="*/ 19683 w 3"/>
                  <a:gd name="T47" fmla="*/ 6561 h 2"/>
                  <a:gd name="T48" fmla="*/ 13122 w 3"/>
                  <a:gd name="T49" fmla="*/ 6561 h 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"/>
                  <a:gd name="T76" fmla="*/ 0 h 2"/>
                  <a:gd name="T77" fmla="*/ 3 w 3"/>
                  <a:gd name="T78" fmla="*/ 2 h 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" h="2">
                    <a:moveTo>
                      <a:pt x="2" y="1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15" name="Freeform 2462"/>
              <p:cNvSpPr>
                <a:spLocks/>
              </p:cNvSpPr>
              <p:nvPr/>
            </p:nvSpPr>
            <p:spPr bwMode="auto">
              <a:xfrm>
                <a:off x="2444" y="9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16" name="Freeform 2463"/>
              <p:cNvSpPr>
                <a:spLocks/>
              </p:cNvSpPr>
              <p:nvPr/>
            </p:nvSpPr>
            <p:spPr bwMode="auto">
              <a:xfrm>
                <a:off x="2455" y="9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17" name="Freeform 2464"/>
              <p:cNvSpPr>
                <a:spLocks/>
              </p:cNvSpPr>
              <p:nvPr/>
            </p:nvSpPr>
            <p:spPr bwMode="auto">
              <a:xfrm>
                <a:off x="2452" y="9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18" name="Freeform 2465"/>
              <p:cNvSpPr>
                <a:spLocks/>
              </p:cNvSpPr>
              <p:nvPr/>
            </p:nvSpPr>
            <p:spPr bwMode="auto">
              <a:xfrm>
                <a:off x="2452" y="9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19" name="Line 2466"/>
              <p:cNvSpPr>
                <a:spLocks noChangeShapeType="1"/>
              </p:cNvSpPr>
              <p:nvPr/>
            </p:nvSpPr>
            <p:spPr bwMode="auto">
              <a:xfrm>
                <a:off x="2455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20" name="Freeform 2467"/>
              <p:cNvSpPr>
                <a:spLocks/>
              </p:cNvSpPr>
              <p:nvPr/>
            </p:nvSpPr>
            <p:spPr bwMode="auto">
              <a:xfrm>
                <a:off x="2332" y="979"/>
                <a:ext cx="82" cy="52"/>
              </a:xfrm>
              <a:custGeom>
                <a:avLst/>
                <a:gdLst>
                  <a:gd name="T0" fmla="*/ 103434 w 28"/>
                  <a:gd name="T1" fmla="*/ 5232 h 18"/>
                  <a:gd name="T2" fmla="*/ 114832 w 28"/>
                  <a:gd name="T3" fmla="*/ 5232 h 18"/>
                  <a:gd name="T4" fmla="*/ 129250 w 28"/>
                  <a:gd name="T5" fmla="*/ 0 h 18"/>
                  <a:gd name="T6" fmla="*/ 145655 w 28"/>
                  <a:gd name="T7" fmla="*/ 0 h 18"/>
                  <a:gd name="T8" fmla="*/ 114832 w 28"/>
                  <a:gd name="T9" fmla="*/ 15115 h 18"/>
                  <a:gd name="T10" fmla="*/ 97832 w 28"/>
                  <a:gd name="T11" fmla="*/ 15115 h 18"/>
                  <a:gd name="T12" fmla="*/ 103434 w 28"/>
                  <a:gd name="T13" fmla="*/ 20346 h 18"/>
                  <a:gd name="T14" fmla="*/ 97832 w 28"/>
                  <a:gd name="T15" fmla="*/ 23334 h 18"/>
                  <a:gd name="T16" fmla="*/ 97832 w 28"/>
                  <a:gd name="T17" fmla="*/ 23334 h 18"/>
                  <a:gd name="T18" fmla="*/ 118048 w 28"/>
                  <a:gd name="T19" fmla="*/ 20346 h 18"/>
                  <a:gd name="T20" fmla="*/ 145655 w 28"/>
                  <a:gd name="T21" fmla="*/ 15115 h 18"/>
                  <a:gd name="T22" fmla="*/ 145655 w 28"/>
                  <a:gd name="T23" fmla="*/ 23334 h 18"/>
                  <a:gd name="T24" fmla="*/ 135054 w 28"/>
                  <a:gd name="T25" fmla="*/ 28542 h 18"/>
                  <a:gd name="T26" fmla="*/ 118048 w 28"/>
                  <a:gd name="T27" fmla="*/ 38457 h 18"/>
                  <a:gd name="T28" fmla="*/ 87034 w 28"/>
                  <a:gd name="T29" fmla="*/ 48897 h 18"/>
                  <a:gd name="T30" fmla="*/ 97832 w 28"/>
                  <a:gd name="T31" fmla="*/ 53496 h 18"/>
                  <a:gd name="T32" fmla="*/ 70028 w 28"/>
                  <a:gd name="T33" fmla="*/ 53496 h 18"/>
                  <a:gd name="T34" fmla="*/ 70028 w 28"/>
                  <a:gd name="T35" fmla="*/ 58777 h 18"/>
                  <a:gd name="T36" fmla="*/ 97832 w 28"/>
                  <a:gd name="T37" fmla="*/ 53496 h 18"/>
                  <a:gd name="T38" fmla="*/ 103434 w 28"/>
                  <a:gd name="T39" fmla="*/ 58777 h 18"/>
                  <a:gd name="T40" fmla="*/ 81426 w 28"/>
                  <a:gd name="T41" fmla="*/ 72014 h 18"/>
                  <a:gd name="T42" fmla="*/ 48020 w 28"/>
                  <a:gd name="T43" fmla="*/ 82455 h 18"/>
                  <a:gd name="T44" fmla="*/ 33406 w 28"/>
                  <a:gd name="T45" fmla="*/ 87129 h 18"/>
                  <a:gd name="T46" fmla="*/ 22204 w 28"/>
                  <a:gd name="T47" fmla="*/ 82455 h 18"/>
                  <a:gd name="T48" fmla="*/ 11407 w 28"/>
                  <a:gd name="T49" fmla="*/ 87129 h 18"/>
                  <a:gd name="T50" fmla="*/ 5599 w 28"/>
                  <a:gd name="T51" fmla="*/ 87129 h 18"/>
                  <a:gd name="T52" fmla="*/ 5599 w 28"/>
                  <a:gd name="T53" fmla="*/ 82455 h 18"/>
                  <a:gd name="T54" fmla="*/ 33406 w 28"/>
                  <a:gd name="T55" fmla="*/ 67409 h 18"/>
                  <a:gd name="T56" fmla="*/ 39211 w 28"/>
                  <a:gd name="T57" fmla="*/ 58777 h 18"/>
                  <a:gd name="T58" fmla="*/ 39211 w 28"/>
                  <a:gd name="T59" fmla="*/ 58777 h 18"/>
                  <a:gd name="T60" fmla="*/ 27804 w 28"/>
                  <a:gd name="T61" fmla="*/ 58777 h 18"/>
                  <a:gd name="T62" fmla="*/ 39211 w 28"/>
                  <a:gd name="T63" fmla="*/ 53496 h 18"/>
                  <a:gd name="T64" fmla="*/ 22204 w 28"/>
                  <a:gd name="T65" fmla="*/ 58777 h 18"/>
                  <a:gd name="T66" fmla="*/ 5599 w 28"/>
                  <a:gd name="T67" fmla="*/ 72014 h 18"/>
                  <a:gd name="T68" fmla="*/ 11407 w 28"/>
                  <a:gd name="T69" fmla="*/ 67409 h 18"/>
                  <a:gd name="T70" fmla="*/ 16397 w 28"/>
                  <a:gd name="T71" fmla="*/ 64012 h 18"/>
                  <a:gd name="T72" fmla="*/ 22204 w 28"/>
                  <a:gd name="T73" fmla="*/ 58777 h 18"/>
                  <a:gd name="T74" fmla="*/ 27804 w 28"/>
                  <a:gd name="T75" fmla="*/ 53496 h 18"/>
                  <a:gd name="T76" fmla="*/ 33406 w 28"/>
                  <a:gd name="T77" fmla="*/ 53496 h 18"/>
                  <a:gd name="T78" fmla="*/ 39211 w 28"/>
                  <a:gd name="T79" fmla="*/ 48897 h 18"/>
                  <a:gd name="T80" fmla="*/ 48020 w 28"/>
                  <a:gd name="T81" fmla="*/ 43666 h 18"/>
                  <a:gd name="T82" fmla="*/ 33406 w 28"/>
                  <a:gd name="T83" fmla="*/ 48897 h 18"/>
                  <a:gd name="T84" fmla="*/ 33406 w 28"/>
                  <a:gd name="T85" fmla="*/ 43666 h 18"/>
                  <a:gd name="T86" fmla="*/ 22204 w 28"/>
                  <a:gd name="T87" fmla="*/ 43666 h 18"/>
                  <a:gd name="T88" fmla="*/ 33406 w 28"/>
                  <a:gd name="T89" fmla="*/ 43666 h 18"/>
                  <a:gd name="T90" fmla="*/ 33406 w 28"/>
                  <a:gd name="T91" fmla="*/ 43666 h 18"/>
                  <a:gd name="T92" fmla="*/ 39211 w 28"/>
                  <a:gd name="T93" fmla="*/ 38457 h 18"/>
                  <a:gd name="T94" fmla="*/ 48020 w 28"/>
                  <a:gd name="T95" fmla="*/ 38457 h 18"/>
                  <a:gd name="T96" fmla="*/ 48020 w 28"/>
                  <a:gd name="T97" fmla="*/ 28542 h 18"/>
                  <a:gd name="T98" fmla="*/ 53628 w 28"/>
                  <a:gd name="T99" fmla="*/ 28542 h 18"/>
                  <a:gd name="T100" fmla="*/ 53628 w 28"/>
                  <a:gd name="T101" fmla="*/ 23334 h 18"/>
                  <a:gd name="T102" fmla="*/ 53628 w 28"/>
                  <a:gd name="T103" fmla="*/ 28542 h 18"/>
                  <a:gd name="T104" fmla="*/ 65026 w 28"/>
                  <a:gd name="T105" fmla="*/ 20346 h 18"/>
                  <a:gd name="T106" fmla="*/ 65026 w 28"/>
                  <a:gd name="T107" fmla="*/ 20346 h 18"/>
                  <a:gd name="T108" fmla="*/ 75627 w 28"/>
                  <a:gd name="T109" fmla="*/ 20346 h 18"/>
                  <a:gd name="T110" fmla="*/ 75627 w 28"/>
                  <a:gd name="T111" fmla="*/ 15115 h 18"/>
                  <a:gd name="T112" fmla="*/ 81426 w 28"/>
                  <a:gd name="T113" fmla="*/ 9880 h 18"/>
                  <a:gd name="T114" fmla="*/ 87034 w 28"/>
                  <a:gd name="T115" fmla="*/ 9880 h 18"/>
                  <a:gd name="T116" fmla="*/ 92180 w 28"/>
                  <a:gd name="T117" fmla="*/ 9880 h 18"/>
                  <a:gd name="T118" fmla="*/ 97832 w 28"/>
                  <a:gd name="T119" fmla="*/ 0 h 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8"/>
                  <a:gd name="T181" fmla="*/ 0 h 18"/>
                  <a:gd name="T182" fmla="*/ 28 w 28"/>
                  <a:gd name="T183" fmla="*/ 18 h 1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8" h="18">
                    <a:moveTo>
                      <a:pt x="19" y="1"/>
                    </a:moveTo>
                    <a:lnTo>
                      <a:pt x="19" y="1"/>
                    </a:lnTo>
                    <a:lnTo>
                      <a:pt x="20" y="0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1" y="3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18" y="5"/>
                    </a:lnTo>
                    <a:lnTo>
                      <a:pt x="16" y="5"/>
                    </a:lnTo>
                    <a:lnTo>
                      <a:pt x="18" y="5"/>
                    </a:lnTo>
                    <a:lnTo>
                      <a:pt x="16" y="5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2" y="4"/>
                    </a:lnTo>
                    <a:lnTo>
                      <a:pt x="24" y="4"/>
                    </a:lnTo>
                    <a:lnTo>
                      <a:pt x="25" y="4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5" y="6"/>
                    </a:lnTo>
                    <a:lnTo>
                      <a:pt x="24" y="7"/>
                    </a:lnTo>
                    <a:lnTo>
                      <a:pt x="22" y="8"/>
                    </a:lnTo>
                    <a:lnTo>
                      <a:pt x="20" y="9"/>
                    </a:lnTo>
                    <a:lnTo>
                      <a:pt x="18" y="9"/>
                    </a:lnTo>
                    <a:lnTo>
                      <a:pt x="16" y="10"/>
                    </a:lnTo>
                    <a:lnTo>
                      <a:pt x="19" y="9"/>
                    </a:lnTo>
                    <a:lnTo>
                      <a:pt x="19" y="10"/>
                    </a:lnTo>
                    <a:lnTo>
                      <a:pt x="18" y="11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13" y="12"/>
                    </a:lnTo>
                    <a:lnTo>
                      <a:pt x="15" y="12"/>
                    </a:lnTo>
                    <a:lnTo>
                      <a:pt x="17" y="11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0" y="12"/>
                    </a:lnTo>
                    <a:lnTo>
                      <a:pt x="19" y="12"/>
                    </a:lnTo>
                    <a:lnTo>
                      <a:pt x="18" y="13"/>
                    </a:lnTo>
                    <a:lnTo>
                      <a:pt x="17" y="14"/>
                    </a:lnTo>
                    <a:lnTo>
                      <a:pt x="15" y="15"/>
                    </a:lnTo>
                    <a:lnTo>
                      <a:pt x="12" y="16"/>
                    </a:lnTo>
                    <a:lnTo>
                      <a:pt x="10" y="17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1" y="17"/>
                    </a:lnTo>
                    <a:lnTo>
                      <a:pt x="4" y="15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7" y="12"/>
                    </a:lnTo>
                    <a:lnTo>
                      <a:pt x="9" y="11"/>
                    </a:lnTo>
                    <a:lnTo>
                      <a:pt x="7" y="12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7" y="11"/>
                    </a:lnTo>
                    <a:lnTo>
                      <a:pt x="5" y="12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0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8" y="9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7" y="1"/>
                    </a:lnTo>
                    <a:lnTo>
                      <a:pt x="18" y="0"/>
                    </a:lnTo>
                    <a:lnTo>
                      <a:pt x="19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21" name="Freeform 2468"/>
              <p:cNvSpPr>
                <a:spLocks/>
              </p:cNvSpPr>
              <p:nvPr/>
            </p:nvSpPr>
            <p:spPr bwMode="auto">
              <a:xfrm>
                <a:off x="2344" y="1014"/>
                <a:ext cx="3" cy="6"/>
              </a:xfrm>
              <a:custGeom>
                <a:avLst/>
                <a:gdLst>
                  <a:gd name="T0" fmla="*/ 6561 w 1"/>
                  <a:gd name="T1" fmla="*/ 0 h 2"/>
                  <a:gd name="T2" fmla="*/ 6561 w 1"/>
                  <a:gd name="T3" fmla="*/ 13122 h 2"/>
                  <a:gd name="T4" fmla="*/ 0 w 1"/>
                  <a:gd name="T5" fmla="*/ 13122 h 2"/>
                  <a:gd name="T6" fmla="*/ 6561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22" name="Freeform 2469"/>
              <p:cNvSpPr>
                <a:spLocks/>
              </p:cNvSpPr>
              <p:nvPr/>
            </p:nvSpPr>
            <p:spPr bwMode="auto">
              <a:xfrm>
                <a:off x="2262" y="1014"/>
                <a:ext cx="152" cy="93"/>
              </a:xfrm>
              <a:custGeom>
                <a:avLst/>
                <a:gdLst>
                  <a:gd name="T0" fmla="*/ 240695 w 52"/>
                  <a:gd name="T1" fmla="*/ 5423 h 32"/>
                  <a:gd name="T2" fmla="*/ 235150 w 52"/>
                  <a:gd name="T3" fmla="*/ 15761 h 32"/>
                  <a:gd name="T4" fmla="*/ 235150 w 52"/>
                  <a:gd name="T5" fmla="*/ 26537 h 32"/>
                  <a:gd name="T6" fmla="*/ 244565 w 52"/>
                  <a:gd name="T7" fmla="*/ 29452 h 32"/>
                  <a:gd name="T8" fmla="*/ 244565 w 52"/>
                  <a:gd name="T9" fmla="*/ 40449 h 32"/>
                  <a:gd name="T10" fmla="*/ 229605 w 52"/>
                  <a:gd name="T11" fmla="*/ 50592 h 32"/>
                  <a:gd name="T12" fmla="*/ 244565 w 52"/>
                  <a:gd name="T13" fmla="*/ 55992 h 32"/>
                  <a:gd name="T14" fmla="*/ 240695 w 52"/>
                  <a:gd name="T15" fmla="*/ 71776 h 32"/>
                  <a:gd name="T16" fmla="*/ 260774 w 52"/>
                  <a:gd name="T17" fmla="*/ 66353 h 32"/>
                  <a:gd name="T18" fmla="*/ 255228 w 52"/>
                  <a:gd name="T19" fmla="*/ 91018 h 32"/>
                  <a:gd name="T20" fmla="*/ 249461 w 52"/>
                  <a:gd name="T21" fmla="*/ 91018 h 32"/>
                  <a:gd name="T22" fmla="*/ 240695 w 52"/>
                  <a:gd name="T23" fmla="*/ 96371 h 32"/>
                  <a:gd name="T24" fmla="*/ 235150 w 52"/>
                  <a:gd name="T25" fmla="*/ 101794 h 32"/>
                  <a:gd name="T26" fmla="*/ 213396 w 52"/>
                  <a:gd name="T27" fmla="*/ 106584 h 32"/>
                  <a:gd name="T28" fmla="*/ 218941 w 52"/>
                  <a:gd name="T29" fmla="*/ 106584 h 32"/>
                  <a:gd name="T30" fmla="*/ 240695 w 52"/>
                  <a:gd name="T31" fmla="*/ 106584 h 32"/>
                  <a:gd name="T32" fmla="*/ 185876 w 52"/>
                  <a:gd name="T33" fmla="*/ 127692 h 32"/>
                  <a:gd name="T34" fmla="*/ 160240 w 52"/>
                  <a:gd name="T35" fmla="*/ 127692 h 32"/>
                  <a:gd name="T36" fmla="*/ 149808 w 52"/>
                  <a:gd name="T37" fmla="*/ 133121 h 32"/>
                  <a:gd name="T38" fmla="*/ 144032 w 52"/>
                  <a:gd name="T39" fmla="*/ 133121 h 32"/>
                  <a:gd name="T40" fmla="*/ 122278 w 52"/>
                  <a:gd name="T41" fmla="*/ 133121 h 32"/>
                  <a:gd name="T42" fmla="*/ 116733 w 52"/>
                  <a:gd name="T43" fmla="*/ 136820 h 32"/>
                  <a:gd name="T44" fmla="*/ 85342 w 52"/>
                  <a:gd name="T45" fmla="*/ 136820 h 32"/>
                  <a:gd name="T46" fmla="*/ 69134 w 52"/>
                  <a:gd name="T47" fmla="*/ 147033 h 32"/>
                  <a:gd name="T48" fmla="*/ 52925 w 52"/>
                  <a:gd name="T49" fmla="*/ 147033 h 32"/>
                  <a:gd name="T50" fmla="*/ 47377 w 52"/>
                  <a:gd name="T51" fmla="*/ 147033 h 32"/>
                  <a:gd name="T52" fmla="*/ 27521 w 52"/>
                  <a:gd name="T53" fmla="*/ 152389 h 32"/>
                  <a:gd name="T54" fmla="*/ 21754 w 52"/>
                  <a:gd name="T55" fmla="*/ 157809 h 32"/>
                  <a:gd name="T56" fmla="*/ 11312 w 52"/>
                  <a:gd name="T57" fmla="*/ 157809 h 32"/>
                  <a:gd name="T58" fmla="*/ 5545 w 52"/>
                  <a:gd name="T59" fmla="*/ 152389 h 32"/>
                  <a:gd name="T60" fmla="*/ 27521 w 52"/>
                  <a:gd name="T61" fmla="*/ 147033 h 32"/>
                  <a:gd name="T62" fmla="*/ 36287 w 52"/>
                  <a:gd name="T63" fmla="*/ 141610 h 32"/>
                  <a:gd name="T64" fmla="*/ 63589 w 52"/>
                  <a:gd name="T65" fmla="*/ 133121 h 32"/>
                  <a:gd name="T66" fmla="*/ 80446 w 52"/>
                  <a:gd name="T67" fmla="*/ 122344 h 32"/>
                  <a:gd name="T68" fmla="*/ 110966 w 52"/>
                  <a:gd name="T69" fmla="*/ 117555 h 32"/>
                  <a:gd name="T70" fmla="*/ 132950 w 52"/>
                  <a:gd name="T71" fmla="*/ 101794 h 32"/>
                  <a:gd name="T72" fmla="*/ 127823 w 52"/>
                  <a:gd name="T73" fmla="*/ 101794 h 32"/>
                  <a:gd name="T74" fmla="*/ 132950 w 52"/>
                  <a:gd name="T75" fmla="*/ 91018 h 32"/>
                  <a:gd name="T76" fmla="*/ 138487 w 52"/>
                  <a:gd name="T77" fmla="*/ 77123 h 32"/>
                  <a:gd name="T78" fmla="*/ 149808 w 52"/>
                  <a:gd name="T79" fmla="*/ 71776 h 32"/>
                  <a:gd name="T80" fmla="*/ 154704 w 52"/>
                  <a:gd name="T81" fmla="*/ 61345 h 32"/>
                  <a:gd name="T82" fmla="*/ 160240 w 52"/>
                  <a:gd name="T83" fmla="*/ 55992 h 32"/>
                  <a:gd name="T84" fmla="*/ 166016 w 52"/>
                  <a:gd name="T85" fmla="*/ 45805 h 32"/>
                  <a:gd name="T86" fmla="*/ 175203 w 52"/>
                  <a:gd name="T87" fmla="*/ 40449 h 32"/>
                  <a:gd name="T88" fmla="*/ 166016 w 52"/>
                  <a:gd name="T89" fmla="*/ 45805 h 32"/>
                  <a:gd name="T90" fmla="*/ 166016 w 52"/>
                  <a:gd name="T91" fmla="*/ 40449 h 32"/>
                  <a:gd name="T92" fmla="*/ 180330 w 52"/>
                  <a:gd name="T93" fmla="*/ 26537 h 32"/>
                  <a:gd name="T94" fmla="*/ 207629 w 52"/>
                  <a:gd name="T95" fmla="*/ 15761 h 32"/>
                  <a:gd name="T96" fmla="*/ 229605 w 52"/>
                  <a:gd name="T97" fmla="*/ 0 h 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2"/>
                  <a:gd name="T148" fmla="*/ 0 h 32"/>
                  <a:gd name="T149" fmla="*/ 52 w 52"/>
                  <a:gd name="T150" fmla="*/ 32 h 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2" h="32">
                    <a:moveTo>
                      <a:pt x="44" y="0"/>
                    </a:moveTo>
                    <a:lnTo>
                      <a:pt x="44" y="0"/>
                    </a:lnTo>
                    <a:lnTo>
                      <a:pt x="45" y="1"/>
                    </a:lnTo>
                    <a:lnTo>
                      <a:pt x="45" y="2"/>
                    </a:lnTo>
                    <a:lnTo>
                      <a:pt x="44" y="2"/>
                    </a:lnTo>
                    <a:lnTo>
                      <a:pt x="44" y="3"/>
                    </a:lnTo>
                    <a:lnTo>
                      <a:pt x="44" y="4"/>
                    </a:lnTo>
                    <a:lnTo>
                      <a:pt x="44" y="5"/>
                    </a:lnTo>
                    <a:lnTo>
                      <a:pt x="43" y="6"/>
                    </a:lnTo>
                    <a:lnTo>
                      <a:pt x="45" y="5"/>
                    </a:lnTo>
                    <a:lnTo>
                      <a:pt x="46" y="6"/>
                    </a:lnTo>
                    <a:lnTo>
                      <a:pt x="46" y="7"/>
                    </a:lnTo>
                    <a:lnTo>
                      <a:pt x="46" y="8"/>
                    </a:lnTo>
                    <a:lnTo>
                      <a:pt x="46" y="10"/>
                    </a:lnTo>
                    <a:lnTo>
                      <a:pt x="45" y="9"/>
                    </a:lnTo>
                    <a:lnTo>
                      <a:pt x="43" y="10"/>
                    </a:lnTo>
                    <a:lnTo>
                      <a:pt x="46" y="11"/>
                    </a:lnTo>
                    <a:lnTo>
                      <a:pt x="45" y="13"/>
                    </a:lnTo>
                    <a:lnTo>
                      <a:pt x="43" y="14"/>
                    </a:lnTo>
                    <a:lnTo>
                      <a:pt x="45" y="14"/>
                    </a:lnTo>
                    <a:lnTo>
                      <a:pt x="47" y="13"/>
                    </a:lnTo>
                    <a:lnTo>
                      <a:pt x="48" y="13"/>
                    </a:lnTo>
                    <a:lnTo>
                      <a:pt x="49" y="13"/>
                    </a:lnTo>
                    <a:lnTo>
                      <a:pt x="52" y="14"/>
                    </a:lnTo>
                    <a:lnTo>
                      <a:pt x="51" y="16"/>
                    </a:lnTo>
                    <a:lnTo>
                      <a:pt x="48" y="18"/>
                    </a:lnTo>
                    <a:lnTo>
                      <a:pt x="46" y="18"/>
                    </a:lnTo>
                    <a:lnTo>
                      <a:pt x="47" y="18"/>
                    </a:lnTo>
                    <a:lnTo>
                      <a:pt x="46" y="18"/>
                    </a:lnTo>
                    <a:lnTo>
                      <a:pt x="45" y="19"/>
                    </a:lnTo>
                    <a:lnTo>
                      <a:pt x="43" y="20"/>
                    </a:lnTo>
                    <a:lnTo>
                      <a:pt x="44" y="20"/>
                    </a:lnTo>
                    <a:lnTo>
                      <a:pt x="43" y="20"/>
                    </a:lnTo>
                    <a:lnTo>
                      <a:pt x="41" y="21"/>
                    </a:lnTo>
                    <a:lnTo>
                      <a:pt x="40" y="21"/>
                    </a:lnTo>
                    <a:lnTo>
                      <a:pt x="42" y="21"/>
                    </a:lnTo>
                    <a:lnTo>
                      <a:pt x="41" y="21"/>
                    </a:lnTo>
                    <a:lnTo>
                      <a:pt x="42" y="21"/>
                    </a:lnTo>
                    <a:lnTo>
                      <a:pt x="45" y="21"/>
                    </a:lnTo>
                    <a:lnTo>
                      <a:pt x="43" y="23"/>
                    </a:lnTo>
                    <a:lnTo>
                      <a:pt x="39" y="24"/>
                    </a:lnTo>
                    <a:lnTo>
                      <a:pt x="35" y="25"/>
                    </a:lnTo>
                    <a:lnTo>
                      <a:pt x="31" y="26"/>
                    </a:lnTo>
                    <a:lnTo>
                      <a:pt x="30" y="25"/>
                    </a:lnTo>
                    <a:lnTo>
                      <a:pt x="29" y="25"/>
                    </a:lnTo>
                    <a:lnTo>
                      <a:pt x="28" y="26"/>
                    </a:lnTo>
                    <a:lnTo>
                      <a:pt x="28" y="25"/>
                    </a:lnTo>
                    <a:lnTo>
                      <a:pt x="28" y="26"/>
                    </a:lnTo>
                    <a:lnTo>
                      <a:pt x="27" y="26"/>
                    </a:lnTo>
                    <a:lnTo>
                      <a:pt x="26" y="26"/>
                    </a:lnTo>
                    <a:lnTo>
                      <a:pt x="24" y="26"/>
                    </a:lnTo>
                    <a:lnTo>
                      <a:pt x="23" y="26"/>
                    </a:lnTo>
                    <a:lnTo>
                      <a:pt x="24" y="26"/>
                    </a:lnTo>
                    <a:lnTo>
                      <a:pt x="22" y="27"/>
                    </a:lnTo>
                    <a:lnTo>
                      <a:pt x="20" y="27"/>
                    </a:lnTo>
                    <a:lnTo>
                      <a:pt x="19" y="27"/>
                    </a:lnTo>
                    <a:lnTo>
                      <a:pt x="16" y="27"/>
                    </a:lnTo>
                    <a:lnTo>
                      <a:pt x="15" y="27"/>
                    </a:lnTo>
                    <a:lnTo>
                      <a:pt x="14" y="28"/>
                    </a:lnTo>
                    <a:lnTo>
                      <a:pt x="13" y="29"/>
                    </a:lnTo>
                    <a:lnTo>
                      <a:pt x="12" y="30"/>
                    </a:lnTo>
                    <a:lnTo>
                      <a:pt x="11" y="29"/>
                    </a:lnTo>
                    <a:lnTo>
                      <a:pt x="10" y="29"/>
                    </a:lnTo>
                    <a:lnTo>
                      <a:pt x="9" y="29"/>
                    </a:lnTo>
                    <a:lnTo>
                      <a:pt x="7" y="29"/>
                    </a:lnTo>
                    <a:lnTo>
                      <a:pt x="6" y="30"/>
                    </a:lnTo>
                    <a:lnTo>
                      <a:pt x="5" y="30"/>
                    </a:lnTo>
                    <a:lnTo>
                      <a:pt x="4" y="31"/>
                    </a:lnTo>
                    <a:lnTo>
                      <a:pt x="4" y="30"/>
                    </a:lnTo>
                    <a:lnTo>
                      <a:pt x="4" y="31"/>
                    </a:lnTo>
                    <a:lnTo>
                      <a:pt x="3" y="31"/>
                    </a:lnTo>
                    <a:lnTo>
                      <a:pt x="2" y="32"/>
                    </a:lnTo>
                    <a:lnTo>
                      <a:pt x="2" y="31"/>
                    </a:lnTo>
                    <a:lnTo>
                      <a:pt x="1" y="32"/>
                    </a:lnTo>
                    <a:lnTo>
                      <a:pt x="0" y="32"/>
                    </a:lnTo>
                    <a:lnTo>
                      <a:pt x="1" y="30"/>
                    </a:lnTo>
                    <a:lnTo>
                      <a:pt x="3" y="30"/>
                    </a:lnTo>
                    <a:lnTo>
                      <a:pt x="4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9" y="27"/>
                    </a:lnTo>
                    <a:lnTo>
                      <a:pt x="10" y="26"/>
                    </a:lnTo>
                    <a:lnTo>
                      <a:pt x="12" y="26"/>
                    </a:lnTo>
                    <a:lnTo>
                      <a:pt x="13" y="25"/>
                    </a:lnTo>
                    <a:lnTo>
                      <a:pt x="15" y="24"/>
                    </a:lnTo>
                    <a:lnTo>
                      <a:pt x="17" y="24"/>
                    </a:lnTo>
                    <a:lnTo>
                      <a:pt x="19" y="24"/>
                    </a:lnTo>
                    <a:lnTo>
                      <a:pt x="21" y="23"/>
                    </a:lnTo>
                    <a:lnTo>
                      <a:pt x="22" y="22"/>
                    </a:lnTo>
                    <a:lnTo>
                      <a:pt x="25" y="21"/>
                    </a:lnTo>
                    <a:lnTo>
                      <a:pt x="25" y="20"/>
                    </a:lnTo>
                    <a:lnTo>
                      <a:pt x="23" y="21"/>
                    </a:lnTo>
                    <a:lnTo>
                      <a:pt x="24" y="21"/>
                    </a:lnTo>
                    <a:lnTo>
                      <a:pt x="24" y="20"/>
                    </a:lnTo>
                    <a:lnTo>
                      <a:pt x="22" y="20"/>
                    </a:lnTo>
                    <a:lnTo>
                      <a:pt x="24" y="18"/>
                    </a:lnTo>
                    <a:lnTo>
                      <a:pt x="25" y="18"/>
                    </a:lnTo>
                    <a:lnTo>
                      <a:pt x="25" y="17"/>
                    </a:lnTo>
                    <a:lnTo>
                      <a:pt x="26" y="15"/>
                    </a:lnTo>
                    <a:lnTo>
                      <a:pt x="28" y="15"/>
                    </a:lnTo>
                    <a:lnTo>
                      <a:pt x="28" y="14"/>
                    </a:lnTo>
                    <a:lnTo>
                      <a:pt x="28" y="13"/>
                    </a:lnTo>
                    <a:lnTo>
                      <a:pt x="29" y="12"/>
                    </a:lnTo>
                    <a:lnTo>
                      <a:pt x="30" y="12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33" y="9"/>
                    </a:lnTo>
                    <a:lnTo>
                      <a:pt x="33" y="8"/>
                    </a:lnTo>
                    <a:lnTo>
                      <a:pt x="32" y="8"/>
                    </a:lnTo>
                    <a:lnTo>
                      <a:pt x="31" y="9"/>
                    </a:lnTo>
                    <a:lnTo>
                      <a:pt x="31" y="8"/>
                    </a:lnTo>
                    <a:lnTo>
                      <a:pt x="30" y="7"/>
                    </a:lnTo>
                    <a:lnTo>
                      <a:pt x="32" y="6"/>
                    </a:lnTo>
                    <a:lnTo>
                      <a:pt x="34" y="5"/>
                    </a:lnTo>
                    <a:lnTo>
                      <a:pt x="36" y="4"/>
                    </a:lnTo>
                    <a:lnTo>
                      <a:pt x="39" y="3"/>
                    </a:lnTo>
                    <a:lnTo>
                      <a:pt x="41" y="2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4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23" name="Line 2470"/>
              <p:cNvSpPr>
                <a:spLocks noChangeShapeType="1"/>
              </p:cNvSpPr>
              <p:nvPr/>
            </p:nvSpPr>
            <p:spPr bwMode="auto">
              <a:xfrm>
                <a:off x="2350" y="10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24" name="Line 2471"/>
              <p:cNvSpPr>
                <a:spLocks noChangeShapeType="1"/>
              </p:cNvSpPr>
              <p:nvPr/>
            </p:nvSpPr>
            <p:spPr bwMode="auto">
              <a:xfrm>
                <a:off x="2347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25" name="Freeform 2472"/>
              <p:cNvSpPr>
                <a:spLocks/>
              </p:cNvSpPr>
              <p:nvPr/>
            </p:nvSpPr>
            <p:spPr bwMode="auto">
              <a:xfrm>
                <a:off x="2338" y="1020"/>
                <a:ext cx="6" cy="2"/>
              </a:xfrm>
              <a:custGeom>
                <a:avLst/>
                <a:gdLst>
                  <a:gd name="T0" fmla="*/ 6561 w 2"/>
                  <a:gd name="T1" fmla="*/ 0 h 1"/>
                  <a:gd name="T2" fmla="*/ 13122 w 2"/>
                  <a:gd name="T3" fmla="*/ 256 h 1"/>
                  <a:gd name="T4" fmla="*/ 0 w 2"/>
                  <a:gd name="T5" fmla="*/ 256 h 1"/>
                  <a:gd name="T6" fmla="*/ 13122 w 2"/>
                  <a:gd name="T7" fmla="*/ 0 h 1"/>
                  <a:gd name="T8" fmla="*/ 6561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0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26" name="Line 2473"/>
              <p:cNvSpPr>
                <a:spLocks noChangeShapeType="1"/>
              </p:cNvSpPr>
              <p:nvPr/>
            </p:nvSpPr>
            <p:spPr bwMode="auto">
              <a:xfrm>
                <a:off x="2344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27" name="Freeform 2474"/>
              <p:cNvSpPr>
                <a:spLocks/>
              </p:cNvSpPr>
              <p:nvPr/>
            </p:nvSpPr>
            <p:spPr bwMode="auto">
              <a:xfrm>
                <a:off x="2282" y="1028"/>
                <a:ext cx="41" cy="18"/>
              </a:xfrm>
              <a:custGeom>
                <a:avLst/>
                <a:gdLst>
                  <a:gd name="T0" fmla="*/ 33406 w 14"/>
                  <a:gd name="T1" fmla="*/ 6561 h 6"/>
                  <a:gd name="T2" fmla="*/ 48020 w 14"/>
                  <a:gd name="T3" fmla="*/ 6561 h 6"/>
                  <a:gd name="T4" fmla="*/ 59230 w 14"/>
                  <a:gd name="T5" fmla="*/ 0 h 6"/>
                  <a:gd name="T6" fmla="*/ 65026 w 14"/>
                  <a:gd name="T7" fmla="*/ 0 h 6"/>
                  <a:gd name="T8" fmla="*/ 70028 w 14"/>
                  <a:gd name="T9" fmla="*/ 0 h 6"/>
                  <a:gd name="T10" fmla="*/ 75627 w 14"/>
                  <a:gd name="T11" fmla="*/ 0 h 6"/>
                  <a:gd name="T12" fmla="*/ 75627 w 14"/>
                  <a:gd name="T13" fmla="*/ 0 h 6"/>
                  <a:gd name="T14" fmla="*/ 75627 w 14"/>
                  <a:gd name="T15" fmla="*/ 6561 h 6"/>
                  <a:gd name="T16" fmla="*/ 75627 w 14"/>
                  <a:gd name="T17" fmla="*/ 6561 h 6"/>
                  <a:gd name="T18" fmla="*/ 75627 w 14"/>
                  <a:gd name="T19" fmla="*/ 6561 h 6"/>
                  <a:gd name="T20" fmla="*/ 65026 w 14"/>
                  <a:gd name="T21" fmla="*/ 13122 h 6"/>
                  <a:gd name="T22" fmla="*/ 75627 w 14"/>
                  <a:gd name="T23" fmla="*/ 13122 h 6"/>
                  <a:gd name="T24" fmla="*/ 75627 w 14"/>
                  <a:gd name="T25" fmla="*/ 13122 h 6"/>
                  <a:gd name="T26" fmla="*/ 75627 w 14"/>
                  <a:gd name="T27" fmla="*/ 19683 h 6"/>
                  <a:gd name="T28" fmla="*/ 70028 w 14"/>
                  <a:gd name="T29" fmla="*/ 26244 h 6"/>
                  <a:gd name="T30" fmla="*/ 70028 w 14"/>
                  <a:gd name="T31" fmla="*/ 19683 h 6"/>
                  <a:gd name="T32" fmla="*/ 75627 w 14"/>
                  <a:gd name="T33" fmla="*/ 19683 h 6"/>
                  <a:gd name="T34" fmla="*/ 70028 w 14"/>
                  <a:gd name="T35" fmla="*/ 19683 h 6"/>
                  <a:gd name="T36" fmla="*/ 70028 w 14"/>
                  <a:gd name="T37" fmla="*/ 19683 h 6"/>
                  <a:gd name="T38" fmla="*/ 70028 w 14"/>
                  <a:gd name="T39" fmla="*/ 19683 h 6"/>
                  <a:gd name="T40" fmla="*/ 65026 w 14"/>
                  <a:gd name="T41" fmla="*/ 26244 h 6"/>
                  <a:gd name="T42" fmla="*/ 70028 w 14"/>
                  <a:gd name="T43" fmla="*/ 19683 h 6"/>
                  <a:gd name="T44" fmla="*/ 65026 w 14"/>
                  <a:gd name="T45" fmla="*/ 26244 h 6"/>
                  <a:gd name="T46" fmla="*/ 65026 w 14"/>
                  <a:gd name="T47" fmla="*/ 26244 h 6"/>
                  <a:gd name="T48" fmla="*/ 59230 w 14"/>
                  <a:gd name="T49" fmla="*/ 26244 h 6"/>
                  <a:gd name="T50" fmla="*/ 48020 w 14"/>
                  <a:gd name="T51" fmla="*/ 32805 h 6"/>
                  <a:gd name="T52" fmla="*/ 42221 w 14"/>
                  <a:gd name="T53" fmla="*/ 32805 h 6"/>
                  <a:gd name="T54" fmla="*/ 42221 w 14"/>
                  <a:gd name="T55" fmla="*/ 32805 h 6"/>
                  <a:gd name="T56" fmla="*/ 33406 w 14"/>
                  <a:gd name="T57" fmla="*/ 32805 h 6"/>
                  <a:gd name="T58" fmla="*/ 33406 w 14"/>
                  <a:gd name="T59" fmla="*/ 26244 h 6"/>
                  <a:gd name="T60" fmla="*/ 27804 w 14"/>
                  <a:gd name="T61" fmla="*/ 26244 h 6"/>
                  <a:gd name="T62" fmla="*/ 22204 w 14"/>
                  <a:gd name="T63" fmla="*/ 32805 h 6"/>
                  <a:gd name="T64" fmla="*/ 16397 w 14"/>
                  <a:gd name="T65" fmla="*/ 39366 h 6"/>
                  <a:gd name="T66" fmla="*/ 16397 w 14"/>
                  <a:gd name="T67" fmla="*/ 39366 h 6"/>
                  <a:gd name="T68" fmla="*/ 5599 w 14"/>
                  <a:gd name="T69" fmla="*/ 32805 h 6"/>
                  <a:gd name="T70" fmla="*/ 0 w 14"/>
                  <a:gd name="T71" fmla="*/ 26244 h 6"/>
                  <a:gd name="T72" fmla="*/ 11407 w 14"/>
                  <a:gd name="T73" fmla="*/ 26244 h 6"/>
                  <a:gd name="T74" fmla="*/ 16397 w 14"/>
                  <a:gd name="T75" fmla="*/ 19683 h 6"/>
                  <a:gd name="T76" fmla="*/ 22204 w 14"/>
                  <a:gd name="T77" fmla="*/ 19683 h 6"/>
                  <a:gd name="T78" fmla="*/ 33406 w 14"/>
                  <a:gd name="T79" fmla="*/ 13122 h 6"/>
                  <a:gd name="T80" fmla="*/ 33406 w 14"/>
                  <a:gd name="T81" fmla="*/ 6561 h 6"/>
                  <a:gd name="T82" fmla="*/ 42221 w 14"/>
                  <a:gd name="T83" fmla="*/ 6561 h 6"/>
                  <a:gd name="T84" fmla="*/ 33406 w 14"/>
                  <a:gd name="T85" fmla="*/ 6561 h 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"/>
                  <a:gd name="T130" fmla="*/ 0 h 6"/>
                  <a:gd name="T131" fmla="*/ 14 w 14"/>
                  <a:gd name="T132" fmla="*/ 6 h 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" h="6">
                    <a:moveTo>
                      <a:pt x="6" y="1"/>
                    </a:moveTo>
                    <a:lnTo>
                      <a:pt x="9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4" y="3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2" y="4"/>
                    </a:lnTo>
                    <a:lnTo>
                      <a:pt x="13" y="3"/>
                    </a:lnTo>
                    <a:lnTo>
                      <a:pt x="12" y="4"/>
                    </a:lnTo>
                    <a:lnTo>
                      <a:pt x="11" y="4"/>
                    </a:lnTo>
                    <a:lnTo>
                      <a:pt x="9" y="5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6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28" name="Freeform 2475"/>
              <p:cNvSpPr>
                <a:spLocks/>
              </p:cNvSpPr>
              <p:nvPr/>
            </p:nvSpPr>
            <p:spPr bwMode="auto">
              <a:xfrm>
                <a:off x="2291" y="1052"/>
                <a:ext cx="53" cy="29"/>
              </a:xfrm>
              <a:custGeom>
                <a:avLst/>
                <a:gdLst>
                  <a:gd name="T0" fmla="*/ 67033 w 18"/>
                  <a:gd name="T1" fmla="*/ 44706 h 10"/>
                  <a:gd name="T2" fmla="*/ 55320 w 18"/>
                  <a:gd name="T3" fmla="*/ 50074 h 10"/>
                  <a:gd name="T4" fmla="*/ 46228 w 18"/>
                  <a:gd name="T5" fmla="*/ 50074 h 10"/>
                  <a:gd name="T6" fmla="*/ 40513 w 18"/>
                  <a:gd name="T7" fmla="*/ 50074 h 10"/>
                  <a:gd name="T8" fmla="*/ 34488 w 18"/>
                  <a:gd name="T9" fmla="*/ 44706 h 10"/>
                  <a:gd name="T10" fmla="*/ 28791 w 18"/>
                  <a:gd name="T11" fmla="*/ 50074 h 10"/>
                  <a:gd name="T12" fmla="*/ 28791 w 18"/>
                  <a:gd name="T13" fmla="*/ 44706 h 10"/>
                  <a:gd name="T14" fmla="*/ 28791 w 18"/>
                  <a:gd name="T15" fmla="*/ 44706 h 10"/>
                  <a:gd name="T16" fmla="*/ 28791 w 18"/>
                  <a:gd name="T17" fmla="*/ 44706 h 10"/>
                  <a:gd name="T18" fmla="*/ 28791 w 18"/>
                  <a:gd name="T19" fmla="*/ 39829 h 10"/>
                  <a:gd name="T20" fmla="*/ 17514 w 18"/>
                  <a:gd name="T21" fmla="*/ 39829 h 10"/>
                  <a:gd name="T22" fmla="*/ 11713 w 18"/>
                  <a:gd name="T23" fmla="*/ 44706 h 10"/>
                  <a:gd name="T24" fmla="*/ 5948 w 18"/>
                  <a:gd name="T25" fmla="*/ 50074 h 10"/>
                  <a:gd name="T26" fmla="*/ 0 w 18"/>
                  <a:gd name="T27" fmla="*/ 44706 h 10"/>
                  <a:gd name="T28" fmla="*/ 5948 w 18"/>
                  <a:gd name="T29" fmla="*/ 44706 h 10"/>
                  <a:gd name="T30" fmla="*/ 0 w 18"/>
                  <a:gd name="T31" fmla="*/ 44706 h 10"/>
                  <a:gd name="T32" fmla="*/ 0 w 18"/>
                  <a:gd name="T33" fmla="*/ 44706 h 10"/>
                  <a:gd name="T34" fmla="*/ 5948 w 18"/>
                  <a:gd name="T35" fmla="*/ 39829 h 10"/>
                  <a:gd name="T36" fmla="*/ 0 w 18"/>
                  <a:gd name="T37" fmla="*/ 39829 h 10"/>
                  <a:gd name="T38" fmla="*/ 5948 w 18"/>
                  <a:gd name="T39" fmla="*/ 39829 h 10"/>
                  <a:gd name="T40" fmla="*/ 11713 w 18"/>
                  <a:gd name="T41" fmla="*/ 34437 h 10"/>
                  <a:gd name="T42" fmla="*/ 17514 w 18"/>
                  <a:gd name="T43" fmla="*/ 34437 h 10"/>
                  <a:gd name="T44" fmla="*/ 28791 w 18"/>
                  <a:gd name="T45" fmla="*/ 34437 h 10"/>
                  <a:gd name="T46" fmla="*/ 34488 w 18"/>
                  <a:gd name="T47" fmla="*/ 29148 h 10"/>
                  <a:gd name="T48" fmla="*/ 46228 w 18"/>
                  <a:gd name="T49" fmla="*/ 25607 h 10"/>
                  <a:gd name="T50" fmla="*/ 55320 w 18"/>
                  <a:gd name="T51" fmla="*/ 20923 h 10"/>
                  <a:gd name="T52" fmla="*/ 55320 w 18"/>
                  <a:gd name="T53" fmla="*/ 20923 h 10"/>
                  <a:gd name="T54" fmla="*/ 61339 w 18"/>
                  <a:gd name="T55" fmla="*/ 15416 h 10"/>
                  <a:gd name="T56" fmla="*/ 61339 w 18"/>
                  <a:gd name="T57" fmla="*/ 10051 h 10"/>
                  <a:gd name="T58" fmla="*/ 55320 w 18"/>
                  <a:gd name="T59" fmla="*/ 10051 h 10"/>
                  <a:gd name="T60" fmla="*/ 46228 w 18"/>
                  <a:gd name="T61" fmla="*/ 15416 h 10"/>
                  <a:gd name="T62" fmla="*/ 40513 w 18"/>
                  <a:gd name="T63" fmla="*/ 15416 h 10"/>
                  <a:gd name="T64" fmla="*/ 46228 w 18"/>
                  <a:gd name="T65" fmla="*/ 10051 h 10"/>
                  <a:gd name="T66" fmla="*/ 55320 w 18"/>
                  <a:gd name="T67" fmla="*/ 10051 h 10"/>
                  <a:gd name="T68" fmla="*/ 67033 w 18"/>
                  <a:gd name="T69" fmla="*/ 5316 h 10"/>
                  <a:gd name="T70" fmla="*/ 78782 w 18"/>
                  <a:gd name="T71" fmla="*/ 0 h 10"/>
                  <a:gd name="T72" fmla="*/ 78782 w 18"/>
                  <a:gd name="T73" fmla="*/ 0 h 10"/>
                  <a:gd name="T74" fmla="*/ 95827 w 18"/>
                  <a:gd name="T75" fmla="*/ 0 h 10"/>
                  <a:gd name="T76" fmla="*/ 101548 w 18"/>
                  <a:gd name="T77" fmla="*/ 0 h 10"/>
                  <a:gd name="T78" fmla="*/ 101548 w 18"/>
                  <a:gd name="T79" fmla="*/ 5316 h 10"/>
                  <a:gd name="T80" fmla="*/ 101548 w 18"/>
                  <a:gd name="T81" fmla="*/ 5316 h 10"/>
                  <a:gd name="T82" fmla="*/ 101548 w 18"/>
                  <a:gd name="T83" fmla="*/ 10051 h 10"/>
                  <a:gd name="T84" fmla="*/ 84773 w 18"/>
                  <a:gd name="T85" fmla="*/ 10051 h 10"/>
                  <a:gd name="T86" fmla="*/ 89826 w 18"/>
                  <a:gd name="T87" fmla="*/ 15416 h 10"/>
                  <a:gd name="T88" fmla="*/ 84773 w 18"/>
                  <a:gd name="T89" fmla="*/ 20923 h 10"/>
                  <a:gd name="T90" fmla="*/ 78782 w 18"/>
                  <a:gd name="T91" fmla="*/ 20923 h 10"/>
                  <a:gd name="T92" fmla="*/ 78782 w 18"/>
                  <a:gd name="T93" fmla="*/ 25607 h 10"/>
                  <a:gd name="T94" fmla="*/ 73060 w 18"/>
                  <a:gd name="T95" fmla="*/ 29148 h 10"/>
                  <a:gd name="T96" fmla="*/ 67033 w 18"/>
                  <a:gd name="T97" fmla="*/ 34437 h 10"/>
                  <a:gd name="T98" fmla="*/ 78782 w 18"/>
                  <a:gd name="T99" fmla="*/ 34437 h 10"/>
                  <a:gd name="T100" fmla="*/ 78782 w 18"/>
                  <a:gd name="T101" fmla="*/ 39829 h 10"/>
                  <a:gd name="T102" fmla="*/ 78782 w 18"/>
                  <a:gd name="T103" fmla="*/ 39829 h 1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8"/>
                  <a:gd name="T157" fmla="*/ 0 h 10"/>
                  <a:gd name="T158" fmla="*/ 18 w 18"/>
                  <a:gd name="T159" fmla="*/ 10 h 1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8" h="10">
                    <a:moveTo>
                      <a:pt x="12" y="9"/>
                    </a:moveTo>
                    <a:lnTo>
                      <a:pt x="10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10" y="4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1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1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5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3" y="6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4" y="8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29" name="Freeform 2476"/>
              <p:cNvSpPr>
                <a:spLocks/>
              </p:cNvSpPr>
              <p:nvPr/>
            </p:nvSpPr>
            <p:spPr bwMode="auto">
              <a:xfrm>
                <a:off x="2250" y="110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30" name="Line 2477"/>
              <p:cNvSpPr>
                <a:spLocks noChangeShapeType="1"/>
              </p:cNvSpPr>
              <p:nvPr/>
            </p:nvSpPr>
            <p:spPr bwMode="auto">
              <a:xfrm>
                <a:off x="2247" y="11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31" name="Freeform 2478"/>
              <p:cNvSpPr>
                <a:spLocks/>
              </p:cNvSpPr>
              <p:nvPr/>
            </p:nvSpPr>
            <p:spPr bwMode="auto">
              <a:xfrm>
                <a:off x="2247" y="1107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0 w 1"/>
                  <a:gd name="T3" fmla="*/ 6561 h 1"/>
                  <a:gd name="T4" fmla="*/ 6561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32" name="Line 2479"/>
              <p:cNvSpPr>
                <a:spLocks noChangeShapeType="1"/>
              </p:cNvSpPr>
              <p:nvPr/>
            </p:nvSpPr>
            <p:spPr bwMode="auto">
              <a:xfrm>
                <a:off x="2617" y="12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33" name="Line 2480"/>
              <p:cNvSpPr>
                <a:spLocks noChangeShapeType="1"/>
              </p:cNvSpPr>
              <p:nvPr/>
            </p:nvSpPr>
            <p:spPr bwMode="auto">
              <a:xfrm>
                <a:off x="2631" y="12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34" name="Line 2481"/>
              <p:cNvSpPr>
                <a:spLocks noChangeShapeType="1"/>
              </p:cNvSpPr>
              <p:nvPr/>
            </p:nvSpPr>
            <p:spPr bwMode="auto">
              <a:xfrm>
                <a:off x="2690" y="12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35" name="Line 2482"/>
              <p:cNvSpPr>
                <a:spLocks noChangeShapeType="1"/>
              </p:cNvSpPr>
              <p:nvPr/>
            </p:nvSpPr>
            <p:spPr bwMode="auto">
              <a:xfrm>
                <a:off x="3300" y="12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36" name="Freeform 2483"/>
              <p:cNvSpPr>
                <a:spLocks/>
              </p:cNvSpPr>
              <p:nvPr/>
            </p:nvSpPr>
            <p:spPr bwMode="auto">
              <a:xfrm>
                <a:off x="3261" y="1260"/>
                <a:ext cx="85" cy="52"/>
              </a:xfrm>
              <a:custGeom>
                <a:avLst/>
                <a:gdLst>
                  <a:gd name="T0" fmla="*/ 104072 w 29"/>
                  <a:gd name="T1" fmla="*/ 43666 h 18"/>
                  <a:gd name="T2" fmla="*/ 109688 w 29"/>
                  <a:gd name="T3" fmla="*/ 48897 h 18"/>
                  <a:gd name="T4" fmla="*/ 124138 w 29"/>
                  <a:gd name="T5" fmla="*/ 58777 h 18"/>
                  <a:gd name="T6" fmla="*/ 130032 w 29"/>
                  <a:gd name="T7" fmla="*/ 58777 h 18"/>
                  <a:gd name="T8" fmla="*/ 135642 w 29"/>
                  <a:gd name="T9" fmla="*/ 58777 h 18"/>
                  <a:gd name="T10" fmla="*/ 141484 w 29"/>
                  <a:gd name="T11" fmla="*/ 58777 h 18"/>
                  <a:gd name="T12" fmla="*/ 141484 w 29"/>
                  <a:gd name="T13" fmla="*/ 64012 h 18"/>
                  <a:gd name="T14" fmla="*/ 147103 w 29"/>
                  <a:gd name="T15" fmla="*/ 64012 h 18"/>
                  <a:gd name="T16" fmla="*/ 147103 w 29"/>
                  <a:gd name="T17" fmla="*/ 67409 h 18"/>
                  <a:gd name="T18" fmla="*/ 141484 w 29"/>
                  <a:gd name="T19" fmla="*/ 67409 h 18"/>
                  <a:gd name="T20" fmla="*/ 152112 w 29"/>
                  <a:gd name="T21" fmla="*/ 72014 h 18"/>
                  <a:gd name="T22" fmla="*/ 152112 w 29"/>
                  <a:gd name="T23" fmla="*/ 72014 h 18"/>
                  <a:gd name="T24" fmla="*/ 152112 w 29"/>
                  <a:gd name="T25" fmla="*/ 77249 h 18"/>
                  <a:gd name="T26" fmla="*/ 152112 w 29"/>
                  <a:gd name="T27" fmla="*/ 72014 h 18"/>
                  <a:gd name="T28" fmla="*/ 152112 w 29"/>
                  <a:gd name="T29" fmla="*/ 77249 h 18"/>
                  <a:gd name="T30" fmla="*/ 152112 w 29"/>
                  <a:gd name="T31" fmla="*/ 82455 h 18"/>
                  <a:gd name="T32" fmla="*/ 157927 w 29"/>
                  <a:gd name="T33" fmla="*/ 82455 h 18"/>
                  <a:gd name="T34" fmla="*/ 152112 w 29"/>
                  <a:gd name="T35" fmla="*/ 87129 h 18"/>
                  <a:gd name="T36" fmla="*/ 141484 w 29"/>
                  <a:gd name="T37" fmla="*/ 87129 h 18"/>
                  <a:gd name="T38" fmla="*/ 135642 w 29"/>
                  <a:gd name="T39" fmla="*/ 82455 h 18"/>
                  <a:gd name="T40" fmla="*/ 130032 w 29"/>
                  <a:gd name="T41" fmla="*/ 72014 h 18"/>
                  <a:gd name="T42" fmla="*/ 119208 w 29"/>
                  <a:gd name="T43" fmla="*/ 64012 h 18"/>
                  <a:gd name="T44" fmla="*/ 98228 w 29"/>
                  <a:gd name="T45" fmla="*/ 58777 h 18"/>
                  <a:gd name="T46" fmla="*/ 87380 w 29"/>
                  <a:gd name="T47" fmla="*/ 53496 h 18"/>
                  <a:gd name="T48" fmla="*/ 65318 w 29"/>
                  <a:gd name="T49" fmla="*/ 53496 h 18"/>
                  <a:gd name="T50" fmla="*/ 53881 w 29"/>
                  <a:gd name="T51" fmla="*/ 43666 h 18"/>
                  <a:gd name="T52" fmla="*/ 39329 w 29"/>
                  <a:gd name="T53" fmla="*/ 43666 h 18"/>
                  <a:gd name="T54" fmla="*/ 22285 w 29"/>
                  <a:gd name="T55" fmla="*/ 38457 h 18"/>
                  <a:gd name="T56" fmla="*/ 16469 w 29"/>
                  <a:gd name="T57" fmla="*/ 28542 h 18"/>
                  <a:gd name="T58" fmla="*/ 11434 w 29"/>
                  <a:gd name="T59" fmla="*/ 23334 h 18"/>
                  <a:gd name="T60" fmla="*/ 11434 w 29"/>
                  <a:gd name="T61" fmla="*/ 15115 h 18"/>
                  <a:gd name="T62" fmla="*/ 0 w 29"/>
                  <a:gd name="T63" fmla="*/ 5232 h 18"/>
                  <a:gd name="T64" fmla="*/ 11434 w 29"/>
                  <a:gd name="T65" fmla="*/ 0 h 18"/>
                  <a:gd name="T66" fmla="*/ 22285 w 29"/>
                  <a:gd name="T67" fmla="*/ 0 h 18"/>
                  <a:gd name="T68" fmla="*/ 33513 w 29"/>
                  <a:gd name="T69" fmla="*/ 0 h 18"/>
                  <a:gd name="T70" fmla="*/ 42353 w 29"/>
                  <a:gd name="T71" fmla="*/ 0 h 18"/>
                  <a:gd name="T72" fmla="*/ 53881 w 29"/>
                  <a:gd name="T73" fmla="*/ 0 h 18"/>
                  <a:gd name="T74" fmla="*/ 59699 w 29"/>
                  <a:gd name="T75" fmla="*/ 0 h 18"/>
                  <a:gd name="T76" fmla="*/ 70324 w 29"/>
                  <a:gd name="T77" fmla="*/ 0 h 18"/>
                  <a:gd name="T78" fmla="*/ 70324 w 29"/>
                  <a:gd name="T79" fmla="*/ 9880 h 18"/>
                  <a:gd name="T80" fmla="*/ 76169 w 29"/>
                  <a:gd name="T81" fmla="*/ 9880 h 18"/>
                  <a:gd name="T82" fmla="*/ 87380 w 29"/>
                  <a:gd name="T83" fmla="*/ 15115 h 18"/>
                  <a:gd name="T84" fmla="*/ 81785 w 29"/>
                  <a:gd name="T85" fmla="*/ 23334 h 18"/>
                  <a:gd name="T86" fmla="*/ 98228 w 29"/>
                  <a:gd name="T87" fmla="*/ 28542 h 18"/>
                  <a:gd name="T88" fmla="*/ 115275 w 29"/>
                  <a:gd name="T89" fmla="*/ 38457 h 18"/>
                  <a:gd name="T90" fmla="*/ 109688 w 29"/>
                  <a:gd name="T91" fmla="*/ 43666 h 18"/>
                  <a:gd name="T92" fmla="*/ 104072 w 29"/>
                  <a:gd name="T93" fmla="*/ 43666 h 1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"/>
                  <a:gd name="T142" fmla="*/ 0 h 18"/>
                  <a:gd name="T143" fmla="*/ 29 w 29"/>
                  <a:gd name="T144" fmla="*/ 18 h 1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" h="18">
                    <a:moveTo>
                      <a:pt x="19" y="9"/>
                    </a:moveTo>
                    <a:lnTo>
                      <a:pt x="20" y="10"/>
                    </a:lnTo>
                    <a:lnTo>
                      <a:pt x="23" y="12"/>
                    </a:lnTo>
                    <a:lnTo>
                      <a:pt x="24" y="12"/>
                    </a:lnTo>
                    <a:lnTo>
                      <a:pt x="25" y="12"/>
                    </a:lnTo>
                    <a:lnTo>
                      <a:pt x="26" y="12"/>
                    </a:lnTo>
                    <a:lnTo>
                      <a:pt x="26" y="13"/>
                    </a:lnTo>
                    <a:lnTo>
                      <a:pt x="27" y="13"/>
                    </a:lnTo>
                    <a:lnTo>
                      <a:pt x="27" y="14"/>
                    </a:lnTo>
                    <a:lnTo>
                      <a:pt x="26" y="14"/>
                    </a:lnTo>
                    <a:lnTo>
                      <a:pt x="28" y="15"/>
                    </a:lnTo>
                    <a:lnTo>
                      <a:pt x="28" y="16"/>
                    </a:lnTo>
                    <a:lnTo>
                      <a:pt x="28" y="15"/>
                    </a:lnTo>
                    <a:lnTo>
                      <a:pt x="28" y="16"/>
                    </a:lnTo>
                    <a:lnTo>
                      <a:pt x="28" y="17"/>
                    </a:lnTo>
                    <a:lnTo>
                      <a:pt x="29" y="17"/>
                    </a:lnTo>
                    <a:lnTo>
                      <a:pt x="28" y="18"/>
                    </a:lnTo>
                    <a:lnTo>
                      <a:pt x="26" y="18"/>
                    </a:lnTo>
                    <a:lnTo>
                      <a:pt x="25" y="17"/>
                    </a:lnTo>
                    <a:lnTo>
                      <a:pt x="24" y="15"/>
                    </a:lnTo>
                    <a:lnTo>
                      <a:pt x="22" y="13"/>
                    </a:lnTo>
                    <a:lnTo>
                      <a:pt x="18" y="12"/>
                    </a:lnTo>
                    <a:lnTo>
                      <a:pt x="16" y="11"/>
                    </a:lnTo>
                    <a:lnTo>
                      <a:pt x="12" y="11"/>
                    </a:lnTo>
                    <a:lnTo>
                      <a:pt x="10" y="9"/>
                    </a:lnTo>
                    <a:lnTo>
                      <a:pt x="7" y="9"/>
                    </a:lnTo>
                    <a:lnTo>
                      <a:pt x="4" y="8"/>
                    </a:lnTo>
                    <a:lnTo>
                      <a:pt x="3" y="6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8" y="6"/>
                    </a:lnTo>
                    <a:lnTo>
                      <a:pt x="21" y="8"/>
                    </a:lnTo>
                    <a:lnTo>
                      <a:pt x="20" y="9"/>
                    </a:lnTo>
                    <a:lnTo>
                      <a:pt x="19" y="9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37" name="Line 2484"/>
              <p:cNvSpPr>
                <a:spLocks noChangeShapeType="1"/>
              </p:cNvSpPr>
              <p:nvPr/>
            </p:nvSpPr>
            <p:spPr bwMode="auto">
              <a:xfrm>
                <a:off x="3320" y="12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38" name="Line 2485"/>
              <p:cNvSpPr>
                <a:spLocks noChangeShapeType="1"/>
              </p:cNvSpPr>
              <p:nvPr/>
            </p:nvSpPr>
            <p:spPr bwMode="auto">
              <a:xfrm>
                <a:off x="3399" y="12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39" name="Line 2486"/>
              <p:cNvSpPr>
                <a:spLocks noChangeShapeType="1"/>
              </p:cNvSpPr>
              <p:nvPr/>
            </p:nvSpPr>
            <p:spPr bwMode="auto">
              <a:xfrm>
                <a:off x="3399" y="12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40" name="Line 2487"/>
              <p:cNvSpPr>
                <a:spLocks noChangeShapeType="1"/>
              </p:cNvSpPr>
              <p:nvPr/>
            </p:nvSpPr>
            <p:spPr bwMode="auto">
              <a:xfrm>
                <a:off x="3402" y="12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41" name="Freeform 2488"/>
              <p:cNvSpPr>
                <a:spLocks/>
              </p:cNvSpPr>
              <p:nvPr/>
            </p:nvSpPr>
            <p:spPr bwMode="auto">
              <a:xfrm>
                <a:off x="3308" y="1292"/>
                <a:ext cx="30" cy="20"/>
              </a:xfrm>
              <a:custGeom>
                <a:avLst/>
                <a:gdLst>
                  <a:gd name="T0" fmla="*/ 59049 w 10"/>
                  <a:gd name="T1" fmla="*/ 31046 h 7"/>
                  <a:gd name="T2" fmla="*/ 45927 w 10"/>
                  <a:gd name="T3" fmla="*/ 26660 h 7"/>
                  <a:gd name="T4" fmla="*/ 26244 w 10"/>
                  <a:gd name="T5" fmla="*/ 26660 h 7"/>
                  <a:gd name="T6" fmla="*/ 6561 w 10"/>
                  <a:gd name="T7" fmla="*/ 16931 h 7"/>
                  <a:gd name="T8" fmla="*/ 0 w 10"/>
                  <a:gd name="T9" fmla="*/ 0 h 7"/>
                  <a:gd name="T10" fmla="*/ 19683 w 10"/>
                  <a:gd name="T11" fmla="*/ 9331 h 7"/>
                  <a:gd name="T12" fmla="*/ 39366 w 10"/>
                  <a:gd name="T13" fmla="*/ 14066 h 7"/>
                  <a:gd name="T14" fmla="*/ 52488 w 10"/>
                  <a:gd name="T15" fmla="*/ 21714 h 7"/>
                  <a:gd name="T16" fmla="*/ 59049 w 10"/>
                  <a:gd name="T17" fmla="*/ 26660 h 7"/>
                  <a:gd name="T18" fmla="*/ 65610 w 10"/>
                  <a:gd name="T19" fmla="*/ 31046 h 7"/>
                  <a:gd name="T20" fmla="*/ 59049 w 10"/>
                  <a:gd name="T21" fmla="*/ 31046 h 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"/>
                  <a:gd name="T34" fmla="*/ 0 h 7"/>
                  <a:gd name="T35" fmla="*/ 10 w 10"/>
                  <a:gd name="T36" fmla="*/ 7 h 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" h="7">
                    <a:moveTo>
                      <a:pt x="9" y="7"/>
                    </a:moveTo>
                    <a:lnTo>
                      <a:pt x="7" y="6"/>
                    </a:lnTo>
                    <a:lnTo>
                      <a:pt x="4" y="6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6" y="3"/>
                    </a:lnTo>
                    <a:lnTo>
                      <a:pt x="8" y="5"/>
                    </a:lnTo>
                    <a:lnTo>
                      <a:pt x="9" y="6"/>
                    </a:lnTo>
                    <a:lnTo>
                      <a:pt x="10" y="7"/>
                    </a:lnTo>
                    <a:lnTo>
                      <a:pt x="9" y="7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42" name="Line 2489"/>
              <p:cNvSpPr>
                <a:spLocks noChangeShapeType="1"/>
              </p:cNvSpPr>
              <p:nvPr/>
            </p:nvSpPr>
            <p:spPr bwMode="auto">
              <a:xfrm>
                <a:off x="3399" y="13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43" name="Line 2490"/>
              <p:cNvSpPr>
                <a:spLocks noChangeShapeType="1"/>
              </p:cNvSpPr>
              <p:nvPr/>
            </p:nvSpPr>
            <p:spPr bwMode="auto">
              <a:xfrm>
                <a:off x="3308" y="12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44" name="Line 2491"/>
              <p:cNvSpPr>
                <a:spLocks noChangeShapeType="1"/>
              </p:cNvSpPr>
              <p:nvPr/>
            </p:nvSpPr>
            <p:spPr bwMode="auto">
              <a:xfrm>
                <a:off x="3408" y="12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45" name="Freeform 2492"/>
              <p:cNvSpPr>
                <a:spLocks/>
              </p:cNvSpPr>
              <p:nvPr/>
            </p:nvSpPr>
            <p:spPr bwMode="auto">
              <a:xfrm>
                <a:off x="3414" y="128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46" name="Line 2493"/>
              <p:cNvSpPr>
                <a:spLocks noChangeShapeType="1"/>
              </p:cNvSpPr>
              <p:nvPr/>
            </p:nvSpPr>
            <p:spPr bwMode="auto">
              <a:xfrm>
                <a:off x="3417" y="12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47" name="Freeform 2494"/>
              <p:cNvSpPr>
                <a:spLocks/>
              </p:cNvSpPr>
              <p:nvPr/>
            </p:nvSpPr>
            <p:spPr bwMode="auto">
              <a:xfrm>
                <a:off x="3420" y="128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48" name="Freeform 2495"/>
              <p:cNvSpPr>
                <a:spLocks/>
              </p:cNvSpPr>
              <p:nvPr/>
            </p:nvSpPr>
            <p:spPr bwMode="auto">
              <a:xfrm>
                <a:off x="3294" y="1251"/>
                <a:ext cx="123" cy="73"/>
              </a:xfrm>
              <a:custGeom>
                <a:avLst/>
                <a:gdLst>
                  <a:gd name="T0" fmla="*/ 193675 w 42"/>
                  <a:gd name="T1" fmla="*/ 115874 h 25"/>
                  <a:gd name="T2" fmla="*/ 190433 w 42"/>
                  <a:gd name="T3" fmla="*/ 132031 h 25"/>
                  <a:gd name="T4" fmla="*/ 173383 w 42"/>
                  <a:gd name="T5" fmla="*/ 126506 h 25"/>
                  <a:gd name="T6" fmla="*/ 162861 w 42"/>
                  <a:gd name="T7" fmla="*/ 121399 h 25"/>
                  <a:gd name="T8" fmla="*/ 162861 w 42"/>
                  <a:gd name="T9" fmla="*/ 110364 h 25"/>
                  <a:gd name="T10" fmla="*/ 157053 w 42"/>
                  <a:gd name="T11" fmla="*/ 96179 h 25"/>
                  <a:gd name="T12" fmla="*/ 151454 w 42"/>
                  <a:gd name="T13" fmla="*/ 90424 h 25"/>
                  <a:gd name="T14" fmla="*/ 118048 w 42"/>
                  <a:gd name="T15" fmla="*/ 96179 h 25"/>
                  <a:gd name="T16" fmla="*/ 97832 w 42"/>
                  <a:gd name="T17" fmla="*/ 104697 h 25"/>
                  <a:gd name="T18" fmla="*/ 92180 w 42"/>
                  <a:gd name="T19" fmla="*/ 99741 h 25"/>
                  <a:gd name="T20" fmla="*/ 92180 w 42"/>
                  <a:gd name="T21" fmla="*/ 99741 h 25"/>
                  <a:gd name="T22" fmla="*/ 92180 w 42"/>
                  <a:gd name="T23" fmla="*/ 96179 h 25"/>
                  <a:gd name="T24" fmla="*/ 87025 w 42"/>
                  <a:gd name="T25" fmla="*/ 90424 h 25"/>
                  <a:gd name="T26" fmla="*/ 81426 w 42"/>
                  <a:gd name="T27" fmla="*/ 84922 h 25"/>
                  <a:gd name="T28" fmla="*/ 75627 w 42"/>
                  <a:gd name="T29" fmla="*/ 79398 h 25"/>
                  <a:gd name="T30" fmla="*/ 65026 w 42"/>
                  <a:gd name="T31" fmla="*/ 79398 h 25"/>
                  <a:gd name="T32" fmla="*/ 53628 w 42"/>
                  <a:gd name="T33" fmla="*/ 63241 h 25"/>
                  <a:gd name="T34" fmla="*/ 27804 w 42"/>
                  <a:gd name="T35" fmla="*/ 41575 h 25"/>
                  <a:gd name="T36" fmla="*/ 22204 w 42"/>
                  <a:gd name="T37" fmla="*/ 27191 h 25"/>
                  <a:gd name="T38" fmla="*/ 5599 w 42"/>
                  <a:gd name="T39" fmla="*/ 21658 h 25"/>
                  <a:gd name="T40" fmla="*/ 11407 w 42"/>
                  <a:gd name="T41" fmla="*/ 11280 h 25"/>
                  <a:gd name="T42" fmla="*/ 33406 w 42"/>
                  <a:gd name="T43" fmla="*/ 16133 h 25"/>
                  <a:gd name="T44" fmla="*/ 65026 w 42"/>
                  <a:gd name="T45" fmla="*/ 27191 h 25"/>
                  <a:gd name="T46" fmla="*/ 65026 w 42"/>
                  <a:gd name="T47" fmla="*/ 16133 h 25"/>
                  <a:gd name="T48" fmla="*/ 42221 w 42"/>
                  <a:gd name="T49" fmla="*/ 0 h 25"/>
                  <a:gd name="T50" fmla="*/ 65026 w 42"/>
                  <a:gd name="T51" fmla="*/ 0 h 25"/>
                  <a:gd name="T52" fmla="*/ 81426 w 42"/>
                  <a:gd name="T53" fmla="*/ 11280 h 25"/>
                  <a:gd name="T54" fmla="*/ 109230 w 42"/>
                  <a:gd name="T55" fmla="*/ 27191 h 25"/>
                  <a:gd name="T56" fmla="*/ 129232 w 42"/>
                  <a:gd name="T57" fmla="*/ 0 h 25"/>
                  <a:gd name="T58" fmla="*/ 179258 w 42"/>
                  <a:gd name="T59" fmla="*/ 41575 h 25"/>
                  <a:gd name="T60" fmla="*/ 210658 w 42"/>
                  <a:gd name="T61" fmla="*/ 52633 h 25"/>
                  <a:gd name="T62" fmla="*/ 216257 w 42"/>
                  <a:gd name="T63" fmla="*/ 57714 h 25"/>
                  <a:gd name="T64" fmla="*/ 199251 w 42"/>
                  <a:gd name="T65" fmla="*/ 63241 h 25"/>
                  <a:gd name="T66" fmla="*/ 199251 w 42"/>
                  <a:gd name="T67" fmla="*/ 84922 h 25"/>
                  <a:gd name="T68" fmla="*/ 205082 w 42"/>
                  <a:gd name="T69" fmla="*/ 99741 h 25"/>
                  <a:gd name="T70" fmla="*/ 193675 w 42"/>
                  <a:gd name="T71" fmla="*/ 104697 h 25"/>
                  <a:gd name="T72" fmla="*/ 190433 w 42"/>
                  <a:gd name="T73" fmla="*/ 110364 h 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2"/>
                  <a:gd name="T112" fmla="*/ 0 h 25"/>
                  <a:gd name="T113" fmla="*/ 42 w 42"/>
                  <a:gd name="T114" fmla="*/ 25 h 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2" h="25">
                    <a:moveTo>
                      <a:pt x="35" y="21"/>
                    </a:moveTo>
                    <a:lnTo>
                      <a:pt x="36" y="22"/>
                    </a:lnTo>
                    <a:lnTo>
                      <a:pt x="36" y="25"/>
                    </a:lnTo>
                    <a:lnTo>
                      <a:pt x="35" y="25"/>
                    </a:lnTo>
                    <a:lnTo>
                      <a:pt x="33" y="24"/>
                    </a:lnTo>
                    <a:lnTo>
                      <a:pt x="32" y="24"/>
                    </a:lnTo>
                    <a:lnTo>
                      <a:pt x="32" y="23"/>
                    </a:lnTo>
                    <a:lnTo>
                      <a:pt x="30" y="23"/>
                    </a:lnTo>
                    <a:lnTo>
                      <a:pt x="29" y="21"/>
                    </a:lnTo>
                    <a:lnTo>
                      <a:pt x="30" y="21"/>
                    </a:lnTo>
                    <a:lnTo>
                      <a:pt x="30" y="20"/>
                    </a:lnTo>
                    <a:lnTo>
                      <a:pt x="29" y="18"/>
                    </a:lnTo>
                    <a:lnTo>
                      <a:pt x="30" y="18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2" y="18"/>
                    </a:lnTo>
                    <a:lnTo>
                      <a:pt x="19" y="20"/>
                    </a:lnTo>
                    <a:lnTo>
                      <a:pt x="18" y="20"/>
                    </a:lnTo>
                    <a:lnTo>
                      <a:pt x="17" y="20"/>
                    </a:lnTo>
                    <a:lnTo>
                      <a:pt x="17" y="19"/>
                    </a:lnTo>
                    <a:lnTo>
                      <a:pt x="17" y="18"/>
                    </a:lnTo>
                    <a:lnTo>
                      <a:pt x="17" y="19"/>
                    </a:lnTo>
                    <a:lnTo>
                      <a:pt x="17" y="18"/>
                    </a:lnTo>
                    <a:lnTo>
                      <a:pt x="15" y="17"/>
                    </a:lnTo>
                    <a:lnTo>
                      <a:pt x="16" y="17"/>
                    </a:lnTo>
                    <a:lnTo>
                      <a:pt x="16" y="16"/>
                    </a:lnTo>
                    <a:lnTo>
                      <a:pt x="15" y="16"/>
                    </a:lnTo>
                    <a:lnTo>
                      <a:pt x="15" y="15"/>
                    </a:lnTo>
                    <a:lnTo>
                      <a:pt x="14" y="15"/>
                    </a:lnTo>
                    <a:lnTo>
                      <a:pt x="13" y="15"/>
                    </a:lnTo>
                    <a:lnTo>
                      <a:pt x="12" y="15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9" y="11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3"/>
                    </a:lnTo>
                    <a:lnTo>
                      <a:pt x="9" y="4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8" y="4"/>
                    </a:lnTo>
                    <a:lnTo>
                      <a:pt x="20" y="5"/>
                    </a:lnTo>
                    <a:lnTo>
                      <a:pt x="21" y="3"/>
                    </a:lnTo>
                    <a:lnTo>
                      <a:pt x="24" y="0"/>
                    </a:lnTo>
                    <a:lnTo>
                      <a:pt x="28" y="3"/>
                    </a:lnTo>
                    <a:lnTo>
                      <a:pt x="33" y="8"/>
                    </a:lnTo>
                    <a:lnTo>
                      <a:pt x="35" y="9"/>
                    </a:lnTo>
                    <a:lnTo>
                      <a:pt x="39" y="10"/>
                    </a:lnTo>
                    <a:lnTo>
                      <a:pt x="42" y="12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7" y="12"/>
                    </a:lnTo>
                    <a:lnTo>
                      <a:pt x="36" y="14"/>
                    </a:lnTo>
                    <a:lnTo>
                      <a:pt x="37" y="16"/>
                    </a:lnTo>
                    <a:lnTo>
                      <a:pt x="38" y="18"/>
                    </a:lnTo>
                    <a:lnTo>
                      <a:pt x="38" y="19"/>
                    </a:lnTo>
                    <a:lnTo>
                      <a:pt x="36" y="21"/>
                    </a:lnTo>
                    <a:lnTo>
                      <a:pt x="36" y="20"/>
                    </a:lnTo>
                    <a:lnTo>
                      <a:pt x="35" y="20"/>
                    </a:lnTo>
                    <a:lnTo>
                      <a:pt x="35" y="2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49" name="Freeform 2496"/>
              <p:cNvSpPr>
                <a:spLocks/>
              </p:cNvSpPr>
              <p:nvPr/>
            </p:nvSpPr>
            <p:spPr bwMode="auto">
              <a:xfrm>
                <a:off x="3408" y="128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50" name="Line 2497"/>
              <p:cNvSpPr>
                <a:spLocks noChangeShapeType="1"/>
              </p:cNvSpPr>
              <p:nvPr/>
            </p:nvSpPr>
            <p:spPr bwMode="auto">
              <a:xfrm>
                <a:off x="3402" y="12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51" name="Line 2498"/>
              <p:cNvSpPr>
                <a:spLocks noChangeShapeType="1"/>
              </p:cNvSpPr>
              <p:nvPr/>
            </p:nvSpPr>
            <p:spPr bwMode="auto">
              <a:xfrm>
                <a:off x="3405" y="12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52" name="Line 2499"/>
              <p:cNvSpPr>
                <a:spLocks noChangeShapeType="1"/>
              </p:cNvSpPr>
              <p:nvPr/>
            </p:nvSpPr>
            <p:spPr bwMode="auto">
              <a:xfrm>
                <a:off x="3540" y="16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53" name="Freeform 2500"/>
              <p:cNvSpPr>
                <a:spLocks/>
              </p:cNvSpPr>
              <p:nvPr/>
            </p:nvSpPr>
            <p:spPr bwMode="auto">
              <a:xfrm>
                <a:off x="3537" y="1629"/>
                <a:ext cx="3" cy="15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6561 w 1"/>
                  <a:gd name="T5" fmla="*/ 13122 h 5"/>
                  <a:gd name="T6" fmla="*/ 6561 w 1"/>
                  <a:gd name="T7" fmla="*/ 32805 h 5"/>
                  <a:gd name="T8" fmla="*/ 0 w 1"/>
                  <a:gd name="T9" fmla="*/ 13122 h 5"/>
                  <a:gd name="T10" fmla="*/ 0 w 1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5"/>
                  <a:gd name="T20" fmla="*/ 1 w 1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5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54" name="Line 2501"/>
              <p:cNvSpPr>
                <a:spLocks noChangeShapeType="1"/>
              </p:cNvSpPr>
              <p:nvPr/>
            </p:nvSpPr>
            <p:spPr bwMode="auto">
              <a:xfrm>
                <a:off x="3540" y="16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55" name="Freeform 2502"/>
              <p:cNvSpPr>
                <a:spLocks/>
              </p:cNvSpPr>
              <p:nvPr/>
            </p:nvSpPr>
            <p:spPr bwMode="auto">
              <a:xfrm>
                <a:off x="3534" y="16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56" name="Line 2503"/>
              <p:cNvSpPr>
                <a:spLocks noChangeShapeType="1"/>
              </p:cNvSpPr>
              <p:nvPr/>
            </p:nvSpPr>
            <p:spPr bwMode="auto">
              <a:xfrm>
                <a:off x="3540" y="16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57" name="Line 2504"/>
              <p:cNvSpPr>
                <a:spLocks noChangeShapeType="1"/>
              </p:cNvSpPr>
              <p:nvPr/>
            </p:nvSpPr>
            <p:spPr bwMode="auto">
              <a:xfrm>
                <a:off x="3091" y="14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58" name="Freeform 2505"/>
              <p:cNvSpPr>
                <a:spLocks/>
              </p:cNvSpPr>
              <p:nvPr/>
            </p:nvSpPr>
            <p:spPr bwMode="auto">
              <a:xfrm>
                <a:off x="3171" y="1207"/>
                <a:ext cx="158" cy="59"/>
              </a:xfrm>
              <a:custGeom>
                <a:avLst/>
                <a:gdLst>
                  <a:gd name="T0" fmla="*/ 220232 w 54"/>
                  <a:gd name="T1" fmla="*/ 52702 h 20"/>
                  <a:gd name="T2" fmla="*/ 231602 w 54"/>
                  <a:gd name="T3" fmla="*/ 52702 h 20"/>
                  <a:gd name="T4" fmla="*/ 236517 w 54"/>
                  <a:gd name="T5" fmla="*/ 61873 h 20"/>
                  <a:gd name="T6" fmla="*/ 242071 w 54"/>
                  <a:gd name="T7" fmla="*/ 67933 h 20"/>
                  <a:gd name="T8" fmla="*/ 253450 w 54"/>
                  <a:gd name="T9" fmla="*/ 73676 h 20"/>
                  <a:gd name="T10" fmla="*/ 262242 w 54"/>
                  <a:gd name="T11" fmla="*/ 73676 h 20"/>
                  <a:gd name="T12" fmla="*/ 273586 w 54"/>
                  <a:gd name="T13" fmla="*/ 79741 h 20"/>
                  <a:gd name="T14" fmla="*/ 273586 w 54"/>
                  <a:gd name="T15" fmla="*/ 96937 h 20"/>
                  <a:gd name="T16" fmla="*/ 284810 w 54"/>
                  <a:gd name="T17" fmla="*/ 102769 h 20"/>
                  <a:gd name="T18" fmla="*/ 289945 w 54"/>
                  <a:gd name="T19" fmla="*/ 102769 h 20"/>
                  <a:gd name="T20" fmla="*/ 289945 w 54"/>
                  <a:gd name="T21" fmla="*/ 108826 h 20"/>
                  <a:gd name="T22" fmla="*/ 284810 w 54"/>
                  <a:gd name="T23" fmla="*/ 114578 h 20"/>
                  <a:gd name="T24" fmla="*/ 267798 w 54"/>
                  <a:gd name="T25" fmla="*/ 108826 h 20"/>
                  <a:gd name="T26" fmla="*/ 253450 w 54"/>
                  <a:gd name="T27" fmla="*/ 102769 h 20"/>
                  <a:gd name="T28" fmla="*/ 242071 w 54"/>
                  <a:gd name="T29" fmla="*/ 96937 h 20"/>
                  <a:gd name="T30" fmla="*/ 225814 w 54"/>
                  <a:gd name="T31" fmla="*/ 96937 h 20"/>
                  <a:gd name="T32" fmla="*/ 220232 w 54"/>
                  <a:gd name="T33" fmla="*/ 102769 h 20"/>
                  <a:gd name="T34" fmla="*/ 214669 w 54"/>
                  <a:gd name="T35" fmla="*/ 102769 h 20"/>
                  <a:gd name="T36" fmla="*/ 209531 w 54"/>
                  <a:gd name="T37" fmla="*/ 102769 h 20"/>
                  <a:gd name="T38" fmla="*/ 192529 w 54"/>
                  <a:gd name="T39" fmla="*/ 102769 h 20"/>
                  <a:gd name="T40" fmla="*/ 186964 w 54"/>
                  <a:gd name="T41" fmla="*/ 102769 h 20"/>
                  <a:gd name="T42" fmla="*/ 172615 w 54"/>
                  <a:gd name="T43" fmla="*/ 102769 h 20"/>
                  <a:gd name="T44" fmla="*/ 156332 w 54"/>
                  <a:gd name="T45" fmla="*/ 96937 h 20"/>
                  <a:gd name="T46" fmla="*/ 144956 w 54"/>
                  <a:gd name="T47" fmla="*/ 96937 h 20"/>
                  <a:gd name="T48" fmla="*/ 139400 w 54"/>
                  <a:gd name="T49" fmla="*/ 91577 h 20"/>
                  <a:gd name="T50" fmla="*/ 128697 w 54"/>
                  <a:gd name="T51" fmla="*/ 85798 h 20"/>
                  <a:gd name="T52" fmla="*/ 122918 w 54"/>
                  <a:gd name="T53" fmla="*/ 85798 h 20"/>
                  <a:gd name="T54" fmla="*/ 111697 w 54"/>
                  <a:gd name="T55" fmla="*/ 85798 h 20"/>
                  <a:gd name="T56" fmla="*/ 102905 w 54"/>
                  <a:gd name="T57" fmla="*/ 85798 h 20"/>
                  <a:gd name="T58" fmla="*/ 91526 w 54"/>
                  <a:gd name="T59" fmla="*/ 85798 h 20"/>
                  <a:gd name="T60" fmla="*/ 80835 w 54"/>
                  <a:gd name="T61" fmla="*/ 79741 h 20"/>
                  <a:gd name="T62" fmla="*/ 80835 w 54"/>
                  <a:gd name="T63" fmla="*/ 61873 h 20"/>
                  <a:gd name="T64" fmla="*/ 75269 w 54"/>
                  <a:gd name="T65" fmla="*/ 52702 h 20"/>
                  <a:gd name="T66" fmla="*/ 53430 w 54"/>
                  <a:gd name="T67" fmla="*/ 34837 h 20"/>
                  <a:gd name="T68" fmla="*/ 37095 w 54"/>
                  <a:gd name="T69" fmla="*/ 23028 h 20"/>
                  <a:gd name="T70" fmla="*/ 16283 w 54"/>
                  <a:gd name="T71" fmla="*/ 17865 h 20"/>
                  <a:gd name="T72" fmla="*/ 0 w 54"/>
                  <a:gd name="T73" fmla="*/ 11809 h 20"/>
                  <a:gd name="T74" fmla="*/ 5565 w 54"/>
                  <a:gd name="T75" fmla="*/ 0 h 20"/>
                  <a:gd name="T76" fmla="*/ 16283 w 54"/>
                  <a:gd name="T77" fmla="*/ 6056 h 20"/>
                  <a:gd name="T78" fmla="*/ 33268 w 54"/>
                  <a:gd name="T79" fmla="*/ 6056 h 20"/>
                  <a:gd name="T80" fmla="*/ 42010 w 54"/>
                  <a:gd name="T81" fmla="*/ 11809 h 20"/>
                  <a:gd name="T82" fmla="*/ 58995 w 54"/>
                  <a:gd name="T83" fmla="*/ 11809 h 20"/>
                  <a:gd name="T84" fmla="*/ 63899 w 54"/>
                  <a:gd name="T85" fmla="*/ 17865 h 20"/>
                  <a:gd name="T86" fmla="*/ 75269 w 54"/>
                  <a:gd name="T87" fmla="*/ 17865 h 20"/>
                  <a:gd name="T88" fmla="*/ 91526 w 54"/>
                  <a:gd name="T89" fmla="*/ 17865 h 20"/>
                  <a:gd name="T90" fmla="*/ 97340 w 54"/>
                  <a:gd name="T91" fmla="*/ 17865 h 20"/>
                  <a:gd name="T92" fmla="*/ 111697 w 54"/>
                  <a:gd name="T93" fmla="*/ 23028 h 20"/>
                  <a:gd name="T94" fmla="*/ 122918 w 54"/>
                  <a:gd name="T95" fmla="*/ 29084 h 20"/>
                  <a:gd name="T96" fmla="*/ 144956 w 54"/>
                  <a:gd name="T97" fmla="*/ 34837 h 20"/>
                  <a:gd name="T98" fmla="*/ 156332 w 54"/>
                  <a:gd name="T99" fmla="*/ 46725 h 20"/>
                  <a:gd name="T100" fmla="*/ 166804 w 54"/>
                  <a:gd name="T101" fmla="*/ 46725 h 20"/>
                  <a:gd name="T102" fmla="*/ 178171 w 54"/>
                  <a:gd name="T103" fmla="*/ 46725 h 20"/>
                  <a:gd name="T104" fmla="*/ 198334 w 54"/>
                  <a:gd name="T105" fmla="*/ 46725 h 20"/>
                  <a:gd name="T106" fmla="*/ 220232 w 54"/>
                  <a:gd name="T107" fmla="*/ 52702 h 20"/>
                  <a:gd name="T108" fmla="*/ 220232 w 54"/>
                  <a:gd name="T109" fmla="*/ 52702 h 2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"/>
                  <a:gd name="T166" fmla="*/ 0 h 20"/>
                  <a:gd name="T167" fmla="*/ 54 w 54"/>
                  <a:gd name="T168" fmla="*/ 20 h 2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" h="20">
                    <a:moveTo>
                      <a:pt x="41" y="9"/>
                    </a:moveTo>
                    <a:lnTo>
                      <a:pt x="43" y="9"/>
                    </a:lnTo>
                    <a:lnTo>
                      <a:pt x="44" y="11"/>
                    </a:lnTo>
                    <a:lnTo>
                      <a:pt x="45" y="12"/>
                    </a:lnTo>
                    <a:lnTo>
                      <a:pt x="47" y="13"/>
                    </a:lnTo>
                    <a:lnTo>
                      <a:pt x="49" y="13"/>
                    </a:lnTo>
                    <a:lnTo>
                      <a:pt x="51" y="14"/>
                    </a:lnTo>
                    <a:lnTo>
                      <a:pt x="51" y="17"/>
                    </a:lnTo>
                    <a:lnTo>
                      <a:pt x="53" y="18"/>
                    </a:lnTo>
                    <a:lnTo>
                      <a:pt x="54" y="18"/>
                    </a:lnTo>
                    <a:lnTo>
                      <a:pt x="54" y="19"/>
                    </a:lnTo>
                    <a:lnTo>
                      <a:pt x="53" y="20"/>
                    </a:lnTo>
                    <a:lnTo>
                      <a:pt x="50" y="19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2" y="17"/>
                    </a:lnTo>
                    <a:lnTo>
                      <a:pt x="41" y="18"/>
                    </a:lnTo>
                    <a:lnTo>
                      <a:pt x="40" y="18"/>
                    </a:lnTo>
                    <a:lnTo>
                      <a:pt x="39" y="18"/>
                    </a:lnTo>
                    <a:lnTo>
                      <a:pt x="36" y="18"/>
                    </a:lnTo>
                    <a:lnTo>
                      <a:pt x="35" y="18"/>
                    </a:lnTo>
                    <a:lnTo>
                      <a:pt x="32" y="18"/>
                    </a:lnTo>
                    <a:lnTo>
                      <a:pt x="29" y="17"/>
                    </a:lnTo>
                    <a:lnTo>
                      <a:pt x="27" y="17"/>
                    </a:lnTo>
                    <a:lnTo>
                      <a:pt x="26" y="16"/>
                    </a:lnTo>
                    <a:lnTo>
                      <a:pt x="24" y="15"/>
                    </a:lnTo>
                    <a:lnTo>
                      <a:pt x="23" y="15"/>
                    </a:lnTo>
                    <a:lnTo>
                      <a:pt x="21" y="15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5" y="14"/>
                    </a:lnTo>
                    <a:lnTo>
                      <a:pt x="15" y="11"/>
                    </a:lnTo>
                    <a:lnTo>
                      <a:pt x="14" y="9"/>
                    </a:lnTo>
                    <a:lnTo>
                      <a:pt x="10" y="6"/>
                    </a:lnTo>
                    <a:lnTo>
                      <a:pt x="7" y="4"/>
                    </a:lnTo>
                    <a:lnTo>
                      <a:pt x="3" y="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8" y="2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21" y="4"/>
                    </a:lnTo>
                    <a:lnTo>
                      <a:pt x="23" y="5"/>
                    </a:lnTo>
                    <a:lnTo>
                      <a:pt x="27" y="6"/>
                    </a:lnTo>
                    <a:lnTo>
                      <a:pt x="29" y="8"/>
                    </a:lnTo>
                    <a:lnTo>
                      <a:pt x="31" y="8"/>
                    </a:lnTo>
                    <a:lnTo>
                      <a:pt x="33" y="8"/>
                    </a:lnTo>
                    <a:lnTo>
                      <a:pt x="37" y="8"/>
                    </a:lnTo>
                    <a:lnTo>
                      <a:pt x="41" y="9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59" name="Line 2506"/>
              <p:cNvSpPr>
                <a:spLocks noChangeShapeType="1"/>
              </p:cNvSpPr>
              <p:nvPr/>
            </p:nvSpPr>
            <p:spPr bwMode="auto">
              <a:xfrm>
                <a:off x="3516" y="15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60" name="Line 2507"/>
              <p:cNvSpPr>
                <a:spLocks noChangeShapeType="1"/>
              </p:cNvSpPr>
              <p:nvPr/>
            </p:nvSpPr>
            <p:spPr bwMode="auto">
              <a:xfrm>
                <a:off x="3546" y="15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61" name="Freeform 2508"/>
              <p:cNvSpPr>
                <a:spLocks/>
              </p:cNvSpPr>
              <p:nvPr/>
            </p:nvSpPr>
            <p:spPr bwMode="auto">
              <a:xfrm>
                <a:off x="3599" y="16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62" name="Line 2509"/>
              <p:cNvSpPr>
                <a:spLocks noChangeShapeType="1"/>
              </p:cNvSpPr>
              <p:nvPr/>
            </p:nvSpPr>
            <p:spPr bwMode="auto">
              <a:xfrm>
                <a:off x="3601" y="16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63" name="Line 2510"/>
              <p:cNvSpPr>
                <a:spLocks noChangeShapeType="1"/>
              </p:cNvSpPr>
              <p:nvPr/>
            </p:nvSpPr>
            <p:spPr bwMode="auto">
              <a:xfrm>
                <a:off x="3610" y="16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64" name="Freeform 2511"/>
              <p:cNvSpPr>
                <a:spLocks/>
              </p:cNvSpPr>
              <p:nvPr/>
            </p:nvSpPr>
            <p:spPr bwMode="auto">
              <a:xfrm>
                <a:off x="3619" y="16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65" name="Line 2512"/>
              <p:cNvSpPr>
                <a:spLocks noChangeShapeType="1"/>
              </p:cNvSpPr>
              <p:nvPr/>
            </p:nvSpPr>
            <p:spPr bwMode="auto">
              <a:xfrm>
                <a:off x="3634" y="16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66" name="Line 2513"/>
              <p:cNvSpPr>
                <a:spLocks noChangeShapeType="1"/>
              </p:cNvSpPr>
              <p:nvPr/>
            </p:nvSpPr>
            <p:spPr bwMode="auto">
              <a:xfrm>
                <a:off x="3634" y="16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67" name="Line 2514"/>
              <p:cNvSpPr>
                <a:spLocks noChangeShapeType="1"/>
              </p:cNvSpPr>
              <p:nvPr/>
            </p:nvSpPr>
            <p:spPr bwMode="auto">
              <a:xfrm>
                <a:off x="3637" y="16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68" name="Line 2515"/>
              <p:cNvSpPr>
                <a:spLocks noChangeShapeType="1"/>
              </p:cNvSpPr>
              <p:nvPr/>
            </p:nvSpPr>
            <p:spPr bwMode="auto">
              <a:xfrm>
                <a:off x="3672" y="16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69" name="Line 2516"/>
              <p:cNvSpPr>
                <a:spLocks noChangeShapeType="1"/>
              </p:cNvSpPr>
              <p:nvPr/>
            </p:nvSpPr>
            <p:spPr bwMode="auto">
              <a:xfrm>
                <a:off x="3675" y="16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0" name="Line 2517"/>
              <p:cNvSpPr>
                <a:spLocks noChangeShapeType="1"/>
              </p:cNvSpPr>
              <p:nvPr/>
            </p:nvSpPr>
            <p:spPr bwMode="auto">
              <a:xfrm>
                <a:off x="3672" y="16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1" name="Freeform 2518"/>
              <p:cNvSpPr>
                <a:spLocks/>
              </p:cNvSpPr>
              <p:nvPr/>
            </p:nvSpPr>
            <p:spPr bwMode="auto">
              <a:xfrm>
                <a:off x="3672" y="1614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2" name="Line 2519"/>
              <p:cNvSpPr>
                <a:spLocks noChangeShapeType="1"/>
              </p:cNvSpPr>
              <p:nvPr/>
            </p:nvSpPr>
            <p:spPr bwMode="auto">
              <a:xfrm>
                <a:off x="3678" y="16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3" name="Freeform 2520"/>
              <p:cNvSpPr>
                <a:spLocks/>
              </p:cNvSpPr>
              <p:nvPr/>
            </p:nvSpPr>
            <p:spPr bwMode="auto">
              <a:xfrm>
                <a:off x="3681" y="16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4" name="Freeform 2521"/>
              <p:cNvSpPr>
                <a:spLocks/>
              </p:cNvSpPr>
              <p:nvPr/>
            </p:nvSpPr>
            <p:spPr bwMode="auto">
              <a:xfrm>
                <a:off x="3648" y="1617"/>
                <a:ext cx="18" cy="9"/>
              </a:xfrm>
              <a:custGeom>
                <a:avLst/>
                <a:gdLst>
                  <a:gd name="T0" fmla="*/ 26244 w 6"/>
                  <a:gd name="T1" fmla="*/ 0 h 3"/>
                  <a:gd name="T2" fmla="*/ 39366 w 6"/>
                  <a:gd name="T3" fmla="*/ 0 h 3"/>
                  <a:gd name="T4" fmla="*/ 32805 w 6"/>
                  <a:gd name="T5" fmla="*/ 13122 h 3"/>
                  <a:gd name="T6" fmla="*/ 13122 w 6"/>
                  <a:gd name="T7" fmla="*/ 19683 h 3"/>
                  <a:gd name="T8" fmla="*/ 0 w 6"/>
                  <a:gd name="T9" fmla="*/ 19683 h 3"/>
                  <a:gd name="T10" fmla="*/ 6561 w 6"/>
                  <a:gd name="T11" fmla="*/ 13122 h 3"/>
                  <a:gd name="T12" fmla="*/ 19683 w 6"/>
                  <a:gd name="T13" fmla="*/ 6561 h 3"/>
                  <a:gd name="T14" fmla="*/ 19683 w 6"/>
                  <a:gd name="T15" fmla="*/ 0 h 3"/>
                  <a:gd name="T16" fmla="*/ 26244 w 6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"/>
                  <a:gd name="T29" fmla="*/ 6 w 6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">
                    <a:moveTo>
                      <a:pt x="4" y="0"/>
                    </a:moveTo>
                    <a:lnTo>
                      <a:pt x="6" y="0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5" name="Freeform 2522"/>
              <p:cNvSpPr>
                <a:spLocks/>
              </p:cNvSpPr>
              <p:nvPr/>
            </p:nvSpPr>
            <p:spPr bwMode="auto">
              <a:xfrm>
                <a:off x="3654" y="1617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6" name="Freeform 2523"/>
              <p:cNvSpPr>
                <a:spLocks/>
              </p:cNvSpPr>
              <p:nvPr/>
            </p:nvSpPr>
            <p:spPr bwMode="auto">
              <a:xfrm>
                <a:off x="3669" y="162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7" name="Freeform 2524"/>
              <p:cNvSpPr>
                <a:spLocks/>
              </p:cNvSpPr>
              <p:nvPr/>
            </p:nvSpPr>
            <p:spPr bwMode="auto">
              <a:xfrm>
                <a:off x="3657" y="16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8" name="Line 2525"/>
              <p:cNvSpPr>
                <a:spLocks noChangeShapeType="1"/>
              </p:cNvSpPr>
              <p:nvPr/>
            </p:nvSpPr>
            <p:spPr bwMode="auto">
              <a:xfrm>
                <a:off x="3654" y="16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79" name="Line 2526"/>
              <p:cNvSpPr>
                <a:spLocks noChangeShapeType="1"/>
              </p:cNvSpPr>
              <p:nvPr/>
            </p:nvSpPr>
            <p:spPr bwMode="auto">
              <a:xfrm>
                <a:off x="3660" y="16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80" name="Line 2527"/>
              <p:cNvSpPr>
                <a:spLocks noChangeShapeType="1"/>
              </p:cNvSpPr>
              <p:nvPr/>
            </p:nvSpPr>
            <p:spPr bwMode="auto">
              <a:xfrm>
                <a:off x="3689" y="16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81" name="Line 2528"/>
              <p:cNvSpPr>
                <a:spLocks noChangeShapeType="1"/>
              </p:cNvSpPr>
              <p:nvPr/>
            </p:nvSpPr>
            <p:spPr bwMode="auto">
              <a:xfrm>
                <a:off x="3651" y="16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82" name="Line 2529"/>
              <p:cNvSpPr>
                <a:spLocks noChangeShapeType="1"/>
              </p:cNvSpPr>
              <p:nvPr/>
            </p:nvSpPr>
            <p:spPr bwMode="auto">
              <a:xfrm>
                <a:off x="3645" y="16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83" name="Line 2530"/>
              <p:cNvSpPr>
                <a:spLocks noChangeShapeType="1"/>
              </p:cNvSpPr>
              <p:nvPr/>
            </p:nvSpPr>
            <p:spPr bwMode="auto">
              <a:xfrm>
                <a:off x="3713" y="16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84" name="Line 2531"/>
              <p:cNvSpPr>
                <a:spLocks noChangeShapeType="1"/>
              </p:cNvSpPr>
              <p:nvPr/>
            </p:nvSpPr>
            <p:spPr bwMode="auto">
              <a:xfrm>
                <a:off x="3730" y="16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85" name="Freeform 2532"/>
              <p:cNvSpPr>
                <a:spLocks/>
              </p:cNvSpPr>
              <p:nvPr/>
            </p:nvSpPr>
            <p:spPr bwMode="auto">
              <a:xfrm>
                <a:off x="3725" y="16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86" name="Line 2533"/>
              <p:cNvSpPr>
                <a:spLocks noChangeShapeType="1"/>
              </p:cNvSpPr>
              <p:nvPr/>
            </p:nvSpPr>
            <p:spPr bwMode="auto">
              <a:xfrm>
                <a:off x="3730" y="16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87" name="Line 2534"/>
              <p:cNvSpPr>
                <a:spLocks noChangeShapeType="1"/>
              </p:cNvSpPr>
              <p:nvPr/>
            </p:nvSpPr>
            <p:spPr bwMode="auto">
              <a:xfrm>
                <a:off x="3725" y="16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88" name="Freeform 2535"/>
              <p:cNvSpPr>
                <a:spLocks/>
              </p:cNvSpPr>
              <p:nvPr/>
            </p:nvSpPr>
            <p:spPr bwMode="auto">
              <a:xfrm>
                <a:off x="3722" y="16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89" name="Line 2536"/>
              <p:cNvSpPr>
                <a:spLocks noChangeShapeType="1"/>
              </p:cNvSpPr>
              <p:nvPr/>
            </p:nvSpPr>
            <p:spPr bwMode="auto">
              <a:xfrm>
                <a:off x="3748" y="16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90" name="Line 2537"/>
              <p:cNvSpPr>
                <a:spLocks noChangeShapeType="1"/>
              </p:cNvSpPr>
              <p:nvPr/>
            </p:nvSpPr>
            <p:spPr bwMode="auto">
              <a:xfrm>
                <a:off x="3473" y="15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91" name="Freeform 2538"/>
              <p:cNvSpPr>
                <a:spLocks/>
              </p:cNvSpPr>
              <p:nvPr/>
            </p:nvSpPr>
            <p:spPr bwMode="auto">
              <a:xfrm>
                <a:off x="3470" y="151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92" name="Line 2539"/>
              <p:cNvSpPr>
                <a:spLocks noChangeShapeType="1"/>
              </p:cNvSpPr>
              <p:nvPr/>
            </p:nvSpPr>
            <p:spPr bwMode="auto">
              <a:xfrm>
                <a:off x="3473" y="15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93" name="Line 2540"/>
              <p:cNvSpPr>
                <a:spLocks noChangeShapeType="1"/>
              </p:cNvSpPr>
              <p:nvPr/>
            </p:nvSpPr>
            <p:spPr bwMode="auto">
              <a:xfrm>
                <a:off x="3470" y="15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94" name="Line 2541"/>
              <p:cNvSpPr>
                <a:spLocks noChangeShapeType="1"/>
              </p:cNvSpPr>
              <p:nvPr/>
            </p:nvSpPr>
            <p:spPr bwMode="auto">
              <a:xfrm>
                <a:off x="3467" y="15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95" name="Line 2542"/>
              <p:cNvSpPr>
                <a:spLocks noChangeShapeType="1"/>
              </p:cNvSpPr>
              <p:nvPr/>
            </p:nvSpPr>
            <p:spPr bwMode="auto">
              <a:xfrm>
                <a:off x="3470" y="15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96" name="Line 2543"/>
              <p:cNvSpPr>
                <a:spLocks noChangeShapeType="1"/>
              </p:cNvSpPr>
              <p:nvPr/>
            </p:nvSpPr>
            <p:spPr bwMode="auto">
              <a:xfrm>
                <a:off x="3470" y="15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97" name="Freeform 2544"/>
              <p:cNvSpPr>
                <a:spLocks/>
              </p:cNvSpPr>
              <p:nvPr/>
            </p:nvSpPr>
            <p:spPr bwMode="auto">
              <a:xfrm>
                <a:off x="3475" y="15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98" name="Line 2545"/>
              <p:cNvSpPr>
                <a:spLocks noChangeShapeType="1"/>
              </p:cNvSpPr>
              <p:nvPr/>
            </p:nvSpPr>
            <p:spPr bwMode="auto">
              <a:xfrm>
                <a:off x="3470" y="15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99" name="Freeform 2546"/>
              <p:cNvSpPr>
                <a:spLocks/>
              </p:cNvSpPr>
              <p:nvPr/>
            </p:nvSpPr>
            <p:spPr bwMode="auto">
              <a:xfrm>
                <a:off x="3475" y="15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00" name="Line 2547"/>
              <p:cNvSpPr>
                <a:spLocks noChangeShapeType="1"/>
              </p:cNvSpPr>
              <p:nvPr/>
            </p:nvSpPr>
            <p:spPr bwMode="auto">
              <a:xfrm>
                <a:off x="3470" y="15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01" name="Line 2548"/>
              <p:cNvSpPr>
                <a:spLocks noChangeShapeType="1"/>
              </p:cNvSpPr>
              <p:nvPr/>
            </p:nvSpPr>
            <p:spPr bwMode="auto">
              <a:xfrm>
                <a:off x="3475" y="15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02" name="Freeform 2549"/>
              <p:cNvSpPr>
                <a:spLocks/>
              </p:cNvSpPr>
              <p:nvPr/>
            </p:nvSpPr>
            <p:spPr bwMode="auto">
              <a:xfrm>
                <a:off x="3470" y="15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03" name="Freeform 2550"/>
              <p:cNvSpPr>
                <a:spLocks/>
              </p:cNvSpPr>
              <p:nvPr/>
            </p:nvSpPr>
            <p:spPr bwMode="auto">
              <a:xfrm>
                <a:off x="3475" y="15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04" name="Freeform 2551"/>
              <p:cNvSpPr>
                <a:spLocks/>
              </p:cNvSpPr>
              <p:nvPr/>
            </p:nvSpPr>
            <p:spPr bwMode="auto">
              <a:xfrm>
                <a:off x="3470" y="15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05" name="Line 2552"/>
              <p:cNvSpPr>
                <a:spLocks noChangeShapeType="1"/>
              </p:cNvSpPr>
              <p:nvPr/>
            </p:nvSpPr>
            <p:spPr bwMode="auto">
              <a:xfrm>
                <a:off x="3473" y="15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06" name="Line 2553"/>
              <p:cNvSpPr>
                <a:spLocks noChangeShapeType="1"/>
              </p:cNvSpPr>
              <p:nvPr/>
            </p:nvSpPr>
            <p:spPr bwMode="auto">
              <a:xfrm>
                <a:off x="3470" y="15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07" name="Line 2554"/>
              <p:cNvSpPr>
                <a:spLocks noChangeShapeType="1"/>
              </p:cNvSpPr>
              <p:nvPr/>
            </p:nvSpPr>
            <p:spPr bwMode="auto">
              <a:xfrm>
                <a:off x="3473" y="15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08" name="Line 2555"/>
              <p:cNvSpPr>
                <a:spLocks noChangeShapeType="1"/>
              </p:cNvSpPr>
              <p:nvPr/>
            </p:nvSpPr>
            <p:spPr bwMode="auto">
              <a:xfrm>
                <a:off x="3470" y="15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09" name="Freeform 2556"/>
              <p:cNvSpPr>
                <a:spLocks/>
              </p:cNvSpPr>
              <p:nvPr/>
            </p:nvSpPr>
            <p:spPr bwMode="auto">
              <a:xfrm>
                <a:off x="3473" y="15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10" name="Line 2557"/>
              <p:cNvSpPr>
                <a:spLocks noChangeShapeType="1"/>
              </p:cNvSpPr>
              <p:nvPr/>
            </p:nvSpPr>
            <p:spPr bwMode="auto">
              <a:xfrm>
                <a:off x="3470" y="15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11" name="Line 2558"/>
              <p:cNvSpPr>
                <a:spLocks noChangeShapeType="1"/>
              </p:cNvSpPr>
              <p:nvPr/>
            </p:nvSpPr>
            <p:spPr bwMode="auto">
              <a:xfrm>
                <a:off x="3470" y="15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12" name="Line 2559"/>
              <p:cNvSpPr>
                <a:spLocks noChangeShapeType="1"/>
              </p:cNvSpPr>
              <p:nvPr/>
            </p:nvSpPr>
            <p:spPr bwMode="auto">
              <a:xfrm>
                <a:off x="3475" y="15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13" name="Line 2560"/>
              <p:cNvSpPr>
                <a:spLocks noChangeShapeType="1"/>
              </p:cNvSpPr>
              <p:nvPr/>
            </p:nvSpPr>
            <p:spPr bwMode="auto">
              <a:xfrm>
                <a:off x="3475" y="15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14" name="Line 2561"/>
              <p:cNvSpPr>
                <a:spLocks noChangeShapeType="1"/>
              </p:cNvSpPr>
              <p:nvPr/>
            </p:nvSpPr>
            <p:spPr bwMode="auto">
              <a:xfrm>
                <a:off x="3519" y="13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15" name="Freeform 2562"/>
              <p:cNvSpPr>
                <a:spLocks/>
              </p:cNvSpPr>
              <p:nvPr/>
            </p:nvSpPr>
            <p:spPr bwMode="auto">
              <a:xfrm>
                <a:off x="3338" y="1295"/>
                <a:ext cx="348" cy="111"/>
              </a:xfrm>
              <a:custGeom>
                <a:avLst/>
                <a:gdLst>
                  <a:gd name="T0" fmla="*/ 5550 w 119"/>
                  <a:gd name="T1" fmla="*/ 32979 h 38"/>
                  <a:gd name="T2" fmla="*/ 33139 w 119"/>
                  <a:gd name="T3" fmla="*/ 16153 h 38"/>
                  <a:gd name="T4" fmla="*/ 63696 w 119"/>
                  <a:gd name="T5" fmla="*/ 5530 h 38"/>
                  <a:gd name="T6" fmla="*/ 75028 w 119"/>
                  <a:gd name="T7" fmla="*/ 16153 h 38"/>
                  <a:gd name="T8" fmla="*/ 85783 w 119"/>
                  <a:gd name="T9" fmla="*/ 32979 h 38"/>
                  <a:gd name="T10" fmla="*/ 80601 w 119"/>
                  <a:gd name="T11" fmla="*/ 35964 h 38"/>
                  <a:gd name="T12" fmla="*/ 91360 w 119"/>
                  <a:gd name="T13" fmla="*/ 47184 h 38"/>
                  <a:gd name="T14" fmla="*/ 102683 w 119"/>
                  <a:gd name="T15" fmla="*/ 52713 h 38"/>
                  <a:gd name="T16" fmla="*/ 122566 w 119"/>
                  <a:gd name="T17" fmla="*/ 74627 h 38"/>
                  <a:gd name="T18" fmla="*/ 177717 w 119"/>
                  <a:gd name="T19" fmla="*/ 96333 h 38"/>
                  <a:gd name="T20" fmla="*/ 219410 w 119"/>
                  <a:gd name="T21" fmla="*/ 121878 h 38"/>
                  <a:gd name="T22" fmla="*/ 288954 w 119"/>
                  <a:gd name="T23" fmla="*/ 137827 h 38"/>
                  <a:gd name="T24" fmla="*/ 342198 w 119"/>
                  <a:gd name="T25" fmla="*/ 126759 h 38"/>
                  <a:gd name="T26" fmla="*/ 342198 w 119"/>
                  <a:gd name="T27" fmla="*/ 132297 h 38"/>
                  <a:gd name="T28" fmla="*/ 347749 w 119"/>
                  <a:gd name="T29" fmla="*/ 110591 h 38"/>
                  <a:gd name="T30" fmla="*/ 364005 w 119"/>
                  <a:gd name="T31" fmla="*/ 105053 h 38"/>
                  <a:gd name="T32" fmla="*/ 369556 w 119"/>
                  <a:gd name="T33" fmla="*/ 90573 h 38"/>
                  <a:gd name="T34" fmla="*/ 385865 w 119"/>
                  <a:gd name="T35" fmla="*/ 85044 h 38"/>
                  <a:gd name="T36" fmla="*/ 400343 w 119"/>
                  <a:gd name="T37" fmla="*/ 85044 h 38"/>
                  <a:gd name="T38" fmla="*/ 405900 w 119"/>
                  <a:gd name="T39" fmla="*/ 85044 h 38"/>
                  <a:gd name="T40" fmla="*/ 417249 w 119"/>
                  <a:gd name="T41" fmla="*/ 80154 h 38"/>
                  <a:gd name="T42" fmla="*/ 427777 w 119"/>
                  <a:gd name="T43" fmla="*/ 80154 h 38"/>
                  <a:gd name="T44" fmla="*/ 439109 w 119"/>
                  <a:gd name="T45" fmla="*/ 80154 h 38"/>
                  <a:gd name="T46" fmla="*/ 449789 w 119"/>
                  <a:gd name="T47" fmla="*/ 96333 h 38"/>
                  <a:gd name="T48" fmla="*/ 464764 w 119"/>
                  <a:gd name="T49" fmla="*/ 101863 h 38"/>
                  <a:gd name="T50" fmla="*/ 481021 w 119"/>
                  <a:gd name="T51" fmla="*/ 105053 h 38"/>
                  <a:gd name="T52" fmla="*/ 492131 w 119"/>
                  <a:gd name="T53" fmla="*/ 110591 h 38"/>
                  <a:gd name="T54" fmla="*/ 508583 w 119"/>
                  <a:gd name="T55" fmla="*/ 110591 h 38"/>
                  <a:gd name="T56" fmla="*/ 519710 w 119"/>
                  <a:gd name="T57" fmla="*/ 116121 h 38"/>
                  <a:gd name="T58" fmla="*/ 530390 w 119"/>
                  <a:gd name="T59" fmla="*/ 121878 h 38"/>
                  <a:gd name="T60" fmla="*/ 539824 w 119"/>
                  <a:gd name="T61" fmla="*/ 132297 h 38"/>
                  <a:gd name="T62" fmla="*/ 556048 w 119"/>
                  <a:gd name="T63" fmla="*/ 137827 h 38"/>
                  <a:gd name="T64" fmla="*/ 609146 w 119"/>
                  <a:gd name="T65" fmla="*/ 165267 h 38"/>
                  <a:gd name="T66" fmla="*/ 631149 w 119"/>
                  <a:gd name="T67" fmla="*/ 190745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9"/>
                  <a:gd name="T103" fmla="*/ 0 h 38"/>
                  <a:gd name="T104" fmla="*/ 119 w 119"/>
                  <a:gd name="T105" fmla="*/ 38 h 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9" h="38">
                    <a:moveTo>
                      <a:pt x="0" y="6"/>
                    </a:moveTo>
                    <a:lnTo>
                      <a:pt x="1" y="6"/>
                    </a:lnTo>
                    <a:lnTo>
                      <a:pt x="3" y="5"/>
                    </a:lnTo>
                    <a:lnTo>
                      <a:pt x="6" y="3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4" y="3"/>
                    </a:lnTo>
                    <a:lnTo>
                      <a:pt x="15" y="5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5" y="7"/>
                    </a:lnTo>
                    <a:lnTo>
                      <a:pt x="16" y="8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19" y="10"/>
                    </a:lnTo>
                    <a:lnTo>
                      <a:pt x="21" y="10"/>
                    </a:lnTo>
                    <a:lnTo>
                      <a:pt x="23" y="14"/>
                    </a:lnTo>
                    <a:lnTo>
                      <a:pt x="28" y="17"/>
                    </a:lnTo>
                    <a:lnTo>
                      <a:pt x="33" y="18"/>
                    </a:lnTo>
                    <a:lnTo>
                      <a:pt x="36" y="20"/>
                    </a:lnTo>
                    <a:lnTo>
                      <a:pt x="41" y="23"/>
                    </a:lnTo>
                    <a:lnTo>
                      <a:pt x="47" y="25"/>
                    </a:lnTo>
                    <a:lnTo>
                      <a:pt x="54" y="26"/>
                    </a:lnTo>
                    <a:lnTo>
                      <a:pt x="60" y="24"/>
                    </a:lnTo>
                    <a:lnTo>
                      <a:pt x="64" y="24"/>
                    </a:lnTo>
                    <a:lnTo>
                      <a:pt x="62" y="24"/>
                    </a:lnTo>
                    <a:lnTo>
                      <a:pt x="64" y="25"/>
                    </a:lnTo>
                    <a:lnTo>
                      <a:pt x="63" y="23"/>
                    </a:lnTo>
                    <a:lnTo>
                      <a:pt x="65" y="21"/>
                    </a:lnTo>
                    <a:lnTo>
                      <a:pt x="67" y="21"/>
                    </a:lnTo>
                    <a:lnTo>
                      <a:pt x="68" y="20"/>
                    </a:lnTo>
                    <a:lnTo>
                      <a:pt x="67" y="18"/>
                    </a:lnTo>
                    <a:lnTo>
                      <a:pt x="69" y="17"/>
                    </a:lnTo>
                    <a:lnTo>
                      <a:pt x="71" y="16"/>
                    </a:lnTo>
                    <a:lnTo>
                      <a:pt x="72" y="16"/>
                    </a:lnTo>
                    <a:lnTo>
                      <a:pt x="74" y="16"/>
                    </a:lnTo>
                    <a:lnTo>
                      <a:pt x="75" y="16"/>
                    </a:lnTo>
                    <a:lnTo>
                      <a:pt x="76" y="17"/>
                    </a:lnTo>
                    <a:lnTo>
                      <a:pt x="76" y="16"/>
                    </a:lnTo>
                    <a:lnTo>
                      <a:pt x="77" y="15"/>
                    </a:lnTo>
                    <a:lnTo>
                      <a:pt x="78" y="15"/>
                    </a:lnTo>
                    <a:lnTo>
                      <a:pt x="80" y="15"/>
                    </a:lnTo>
                    <a:lnTo>
                      <a:pt x="81" y="15"/>
                    </a:lnTo>
                    <a:lnTo>
                      <a:pt x="82" y="15"/>
                    </a:lnTo>
                    <a:lnTo>
                      <a:pt x="83" y="17"/>
                    </a:lnTo>
                    <a:lnTo>
                      <a:pt x="84" y="18"/>
                    </a:lnTo>
                    <a:lnTo>
                      <a:pt x="86" y="18"/>
                    </a:lnTo>
                    <a:lnTo>
                      <a:pt x="87" y="19"/>
                    </a:lnTo>
                    <a:lnTo>
                      <a:pt x="89" y="20"/>
                    </a:lnTo>
                    <a:lnTo>
                      <a:pt x="90" y="20"/>
                    </a:lnTo>
                    <a:lnTo>
                      <a:pt x="91" y="21"/>
                    </a:lnTo>
                    <a:lnTo>
                      <a:pt x="92" y="21"/>
                    </a:lnTo>
                    <a:lnTo>
                      <a:pt x="93" y="21"/>
                    </a:lnTo>
                    <a:lnTo>
                      <a:pt x="95" y="21"/>
                    </a:lnTo>
                    <a:lnTo>
                      <a:pt x="97" y="22"/>
                    </a:lnTo>
                    <a:lnTo>
                      <a:pt x="98" y="22"/>
                    </a:lnTo>
                    <a:lnTo>
                      <a:pt x="99" y="23"/>
                    </a:lnTo>
                    <a:lnTo>
                      <a:pt x="101" y="24"/>
                    </a:lnTo>
                    <a:lnTo>
                      <a:pt x="101" y="25"/>
                    </a:lnTo>
                    <a:lnTo>
                      <a:pt x="102" y="26"/>
                    </a:lnTo>
                    <a:lnTo>
                      <a:pt x="104" y="26"/>
                    </a:lnTo>
                    <a:lnTo>
                      <a:pt x="105" y="27"/>
                    </a:lnTo>
                    <a:lnTo>
                      <a:pt x="114" y="31"/>
                    </a:lnTo>
                    <a:lnTo>
                      <a:pt x="117" y="36"/>
                    </a:lnTo>
                    <a:lnTo>
                      <a:pt x="118" y="36"/>
                    </a:lnTo>
                    <a:lnTo>
                      <a:pt x="119" y="38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16" name="Line 2563"/>
              <p:cNvSpPr>
                <a:spLocks noChangeShapeType="1"/>
              </p:cNvSpPr>
              <p:nvPr/>
            </p:nvSpPr>
            <p:spPr bwMode="auto">
              <a:xfrm>
                <a:off x="3475" y="15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17" name="Line 2564"/>
              <p:cNvSpPr>
                <a:spLocks noChangeShapeType="1"/>
              </p:cNvSpPr>
              <p:nvPr/>
            </p:nvSpPr>
            <p:spPr bwMode="auto">
              <a:xfrm>
                <a:off x="3449" y="15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18" name="Freeform 2565"/>
              <p:cNvSpPr>
                <a:spLocks/>
              </p:cNvSpPr>
              <p:nvPr/>
            </p:nvSpPr>
            <p:spPr bwMode="auto">
              <a:xfrm>
                <a:off x="3376" y="119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19" name="Line 2566"/>
              <p:cNvSpPr>
                <a:spLocks noChangeShapeType="1"/>
              </p:cNvSpPr>
              <p:nvPr/>
            </p:nvSpPr>
            <p:spPr bwMode="auto">
              <a:xfrm>
                <a:off x="3370" y="11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20" name="Line 2567"/>
              <p:cNvSpPr>
                <a:spLocks noChangeShapeType="1"/>
              </p:cNvSpPr>
              <p:nvPr/>
            </p:nvSpPr>
            <p:spPr bwMode="auto">
              <a:xfrm>
                <a:off x="3335" y="11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21" name="Freeform 2568"/>
              <p:cNvSpPr>
                <a:spLocks/>
              </p:cNvSpPr>
              <p:nvPr/>
            </p:nvSpPr>
            <p:spPr bwMode="auto">
              <a:xfrm>
                <a:off x="3344" y="1163"/>
                <a:ext cx="2" cy="3"/>
              </a:xfrm>
              <a:custGeom>
                <a:avLst/>
                <a:gdLst>
                  <a:gd name="T0" fmla="*/ 0 w 1"/>
                  <a:gd name="T1" fmla="*/ 6561 h 1"/>
                  <a:gd name="T2" fmla="*/ 256 w 1"/>
                  <a:gd name="T3" fmla="*/ 0 h 1"/>
                  <a:gd name="T4" fmla="*/ 0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22" name="Line 2569"/>
              <p:cNvSpPr>
                <a:spLocks noChangeShapeType="1"/>
              </p:cNvSpPr>
              <p:nvPr/>
            </p:nvSpPr>
            <p:spPr bwMode="auto">
              <a:xfrm>
                <a:off x="3344" y="11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23" name="Freeform 2570"/>
              <p:cNvSpPr>
                <a:spLocks/>
              </p:cNvSpPr>
              <p:nvPr/>
            </p:nvSpPr>
            <p:spPr bwMode="auto">
              <a:xfrm>
                <a:off x="3335" y="116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24" name="Line 2571"/>
              <p:cNvSpPr>
                <a:spLocks noChangeShapeType="1"/>
              </p:cNvSpPr>
              <p:nvPr/>
            </p:nvSpPr>
            <p:spPr bwMode="auto">
              <a:xfrm>
                <a:off x="3344" y="11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25" name="Line 2572"/>
              <p:cNvSpPr>
                <a:spLocks noChangeShapeType="1"/>
              </p:cNvSpPr>
              <p:nvPr/>
            </p:nvSpPr>
            <p:spPr bwMode="auto">
              <a:xfrm>
                <a:off x="3341" y="11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26" name="Freeform 2573"/>
              <p:cNvSpPr>
                <a:spLocks/>
              </p:cNvSpPr>
              <p:nvPr/>
            </p:nvSpPr>
            <p:spPr bwMode="auto">
              <a:xfrm>
                <a:off x="3344" y="116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27" name="Line 2574"/>
              <p:cNvSpPr>
                <a:spLocks noChangeShapeType="1"/>
              </p:cNvSpPr>
              <p:nvPr/>
            </p:nvSpPr>
            <p:spPr bwMode="auto">
              <a:xfrm>
                <a:off x="3344" y="116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28" name="Line 2575"/>
              <p:cNvSpPr>
                <a:spLocks noChangeShapeType="1"/>
              </p:cNvSpPr>
              <p:nvPr/>
            </p:nvSpPr>
            <p:spPr bwMode="auto">
              <a:xfrm>
                <a:off x="3361" y="11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29" name="Line 2576"/>
              <p:cNvSpPr>
                <a:spLocks noChangeShapeType="1"/>
              </p:cNvSpPr>
              <p:nvPr/>
            </p:nvSpPr>
            <p:spPr bwMode="auto">
              <a:xfrm>
                <a:off x="3390" y="11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30" name="Rectangle 2577"/>
              <p:cNvSpPr>
                <a:spLocks noChangeArrowheads="1"/>
              </p:cNvSpPr>
              <p:nvPr/>
            </p:nvSpPr>
            <p:spPr bwMode="auto">
              <a:xfrm>
                <a:off x="3399" y="1163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31" name="Line 2578"/>
              <p:cNvSpPr>
                <a:spLocks noChangeShapeType="1"/>
              </p:cNvSpPr>
              <p:nvPr/>
            </p:nvSpPr>
            <p:spPr bwMode="auto">
              <a:xfrm>
                <a:off x="3399" y="11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32" name="Freeform 2579"/>
              <p:cNvSpPr>
                <a:spLocks/>
              </p:cNvSpPr>
              <p:nvPr/>
            </p:nvSpPr>
            <p:spPr bwMode="auto">
              <a:xfrm>
                <a:off x="3405" y="1166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33" name="Line 2580"/>
              <p:cNvSpPr>
                <a:spLocks noChangeShapeType="1"/>
              </p:cNvSpPr>
              <p:nvPr/>
            </p:nvSpPr>
            <p:spPr bwMode="auto">
              <a:xfrm>
                <a:off x="3399" y="11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34" name="Line 2581"/>
              <p:cNvSpPr>
                <a:spLocks noChangeShapeType="1"/>
              </p:cNvSpPr>
              <p:nvPr/>
            </p:nvSpPr>
            <p:spPr bwMode="auto">
              <a:xfrm>
                <a:off x="3405" y="11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35" name="Line 2582"/>
              <p:cNvSpPr>
                <a:spLocks noChangeShapeType="1"/>
              </p:cNvSpPr>
              <p:nvPr/>
            </p:nvSpPr>
            <p:spPr bwMode="auto">
              <a:xfrm>
                <a:off x="3402" y="11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36" name="Freeform 2583"/>
              <p:cNvSpPr>
                <a:spLocks/>
              </p:cNvSpPr>
              <p:nvPr/>
            </p:nvSpPr>
            <p:spPr bwMode="auto">
              <a:xfrm>
                <a:off x="3408" y="118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37" name="Freeform 2584"/>
              <p:cNvSpPr>
                <a:spLocks/>
              </p:cNvSpPr>
              <p:nvPr/>
            </p:nvSpPr>
            <p:spPr bwMode="auto">
              <a:xfrm>
                <a:off x="3405" y="1184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38" name="Freeform 2585"/>
              <p:cNvSpPr>
                <a:spLocks/>
              </p:cNvSpPr>
              <p:nvPr/>
            </p:nvSpPr>
            <p:spPr bwMode="auto">
              <a:xfrm>
                <a:off x="3475" y="1172"/>
                <a:ext cx="100" cy="97"/>
              </a:xfrm>
              <a:custGeom>
                <a:avLst/>
                <a:gdLst>
                  <a:gd name="T0" fmla="*/ 173468 w 34"/>
                  <a:gd name="T1" fmla="*/ 78097 h 33"/>
                  <a:gd name="T2" fmla="*/ 178712 w 34"/>
                  <a:gd name="T3" fmla="*/ 78097 h 33"/>
                  <a:gd name="T4" fmla="*/ 173468 w 34"/>
                  <a:gd name="T5" fmla="*/ 78097 h 33"/>
                  <a:gd name="T6" fmla="*/ 173468 w 34"/>
                  <a:gd name="T7" fmla="*/ 78097 h 33"/>
                  <a:gd name="T8" fmla="*/ 178712 w 34"/>
                  <a:gd name="T9" fmla="*/ 78097 h 33"/>
                  <a:gd name="T10" fmla="*/ 184465 w 34"/>
                  <a:gd name="T11" fmla="*/ 72180 h 33"/>
                  <a:gd name="T12" fmla="*/ 184465 w 34"/>
                  <a:gd name="T13" fmla="*/ 66510 h 33"/>
                  <a:gd name="T14" fmla="*/ 190365 w 34"/>
                  <a:gd name="T15" fmla="*/ 66510 h 33"/>
                  <a:gd name="T16" fmla="*/ 184465 w 34"/>
                  <a:gd name="T17" fmla="*/ 60549 h 33"/>
                  <a:gd name="T18" fmla="*/ 184465 w 34"/>
                  <a:gd name="T19" fmla="*/ 66510 h 33"/>
                  <a:gd name="T20" fmla="*/ 173468 w 34"/>
                  <a:gd name="T21" fmla="*/ 66510 h 33"/>
                  <a:gd name="T22" fmla="*/ 167691 w 34"/>
                  <a:gd name="T23" fmla="*/ 54855 h 33"/>
                  <a:gd name="T24" fmla="*/ 161791 w 34"/>
                  <a:gd name="T25" fmla="*/ 48885 h 33"/>
                  <a:gd name="T26" fmla="*/ 156012 w 34"/>
                  <a:gd name="T27" fmla="*/ 48885 h 33"/>
                  <a:gd name="T28" fmla="*/ 141056 w 34"/>
                  <a:gd name="T29" fmla="*/ 34259 h 33"/>
                  <a:gd name="T30" fmla="*/ 141056 w 34"/>
                  <a:gd name="T31" fmla="*/ 28289 h 33"/>
                  <a:gd name="T32" fmla="*/ 135379 w 34"/>
                  <a:gd name="T33" fmla="*/ 22627 h 33"/>
                  <a:gd name="T34" fmla="*/ 135379 w 34"/>
                  <a:gd name="T35" fmla="*/ 16631 h 33"/>
                  <a:gd name="T36" fmla="*/ 135379 w 34"/>
                  <a:gd name="T37" fmla="*/ 11655 h 33"/>
                  <a:gd name="T38" fmla="*/ 135379 w 34"/>
                  <a:gd name="T39" fmla="*/ 5658 h 33"/>
                  <a:gd name="T40" fmla="*/ 135379 w 34"/>
                  <a:gd name="T41" fmla="*/ 0 h 33"/>
                  <a:gd name="T42" fmla="*/ 123703 w 34"/>
                  <a:gd name="T43" fmla="*/ 0 h 33"/>
                  <a:gd name="T44" fmla="*/ 123703 w 34"/>
                  <a:gd name="T45" fmla="*/ 5658 h 33"/>
                  <a:gd name="T46" fmla="*/ 117776 w 34"/>
                  <a:gd name="T47" fmla="*/ 5658 h 33"/>
                  <a:gd name="T48" fmla="*/ 112682 w 34"/>
                  <a:gd name="T49" fmla="*/ 0 h 33"/>
                  <a:gd name="T50" fmla="*/ 106703 w 34"/>
                  <a:gd name="T51" fmla="*/ 0 h 33"/>
                  <a:gd name="T52" fmla="*/ 101029 w 34"/>
                  <a:gd name="T53" fmla="*/ 5658 h 33"/>
                  <a:gd name="T54" fmla="*/ 89350 w 34"/>
                  <a:gd name="T55" fmla="*/ 0 h 33"/>
                  <a:gd name="T56" fmla="*/ 89350 w 34"/>
                  <a:gd name="T57" fmla="*/ 11655 h 33"/>
                  <a:gd name="T58" fmla="*/ 101029 w 34"/>
                  <a:gd name="T59" fmla="*/ 11655 h 33"/>
                  <a:gd name="T60" fmla="*/ 112682 w 34"/>
                  <a:gd name="T61" fmla="*/ 16631 h 33"/>
                  <a:gd name="T62" fmla="*/ 106703 w 34"/>
                  <a:gd name="T63" fmla="*/ 11655 h 33"/>
                  <a:gd name="T64" fmla="*/ 106703 w 34"/>
                  <a:gd name="T65" fmla="*/ 16631 h 33"/>
                  <a:gd name="T66" fmla="*/ 101029 w 34"/>
                  <a:gd name="T67" fmla="*/ 16631 h 33"/>
                  <a:gd name="T68" fmla="*/ 106703 w 34"/>
                  <a:gd name="T69" fmla="*/ 16631 h 33"/>
                  <a:gd name="T70" fmla="*/ 112682 w 34"/>
                  <a:gd name="T71" fmla="*/ 16631 h 33"/>
                  <a:gd name="T72" fmla="*/ 112682 w 34"/>
                  <a:gd name="T73" fmla="*/ 16631 h 33"/>
                  <a:gd name="T74" fmla="*/ 123703 w 34"/>
                  <a:gd name="T75" fmla="*/ 16631 h 33"/>
                  <a:gd name="T76" fmla="*/ 117776 w 34"/>
                  <a:gd name="T77" fmla="*/ 16631 h 33"/>
                  <a:gd name="T78" fmla="*/ 101029 w 34"/>
                  <a:gd name="T79" fmla="*/ 16631 h 33"/>
                  <a:gd name="T80" fmla="*/ 83426 w 34"/>
                  <a:gd name="T81" fmla="*/ 11655 h 33"/>
                  <a:gd name="T82" fmla="*/ 83426 w 34"/>
                  <a:gd name="T83" fmla="*/ 16631 h 33"/>
                  <a:gd name="T84" fmla="*/ 89350 w 34"/>
                  <a:gd name="T85" fmla="*/ 28289 h 33"/>
                  <a:gd name="T86" fmla="*/ 83426 w 34"/>
                  <a:gd name="T87" fmla="*/ 28289 h 33"/>
                  <a:gd name="T88" fmla="*/ 78338 w 34"/>
                  <a:gd name="T89" fmla="*/ 22627 h 33"/>
                  <a:gd name="T90" fmla="*/ 66688 w 34"/>
                  <a:gd name="T91" fmla="*/ 28289 h 33"/>
                  <a:gd name="T92" fmla="*/ 49309 w 34"/>
                  <a:gd name="T93" fmla="*/ 39952 h 33"/>
                  <a:gd name="T94" fmla="*/ 5700 w 34"/>
                  <a:gd name="T95" fmla="*/ 48885 h 33"/>
                  <a:gd name="T96" fmla="*/ 0 w 34"/>
                  <a:gd name="T97" fmla="*/ 48885 h 33"/>
                  <a:gd name="T98" fmla="*/ 78338 w 34"/>
                  <a:gd name="T99" fmla="*/ 183868 h 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"/>
                  <a:gd name="T151" fmla="*/ 0 h 33"/>
                  <a:gd name="T152" fmla="*/ 34 w 34"/>
                  <a:gd name="T153" fmla="*/ 33 h 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" h="33">
                    <a:moveTo>
                      <a:pt x="31" y="14"/>
                    </a:moveTo>
                    <a:lnTo>
                      <a:pt x="32" y="14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3" y="13"/>
                    </a:lnTo>
                    <a:lnTo>
                      <a:pt x="33" y="12"/>
                    </a:lnTo>
                    <a:lnTo>
                      <a:pt x="34" y="12"/>
                    </a:lnTo>
                    <a:lnTo>
                      <a:pt x="33" y="11"/>
                    </a:lnTo>
                    <a:lnTo>
                      <a:pt x="33" y="12"/>
                    </a:lnTo>
                    <a:lnTo>
                      <a:pt x="31" y="12"/>
                    </a:lnTo>
                    <a:lnTo>
                      <a:pt x="30" y="10"/>
                    </a:lnTo>
                    <a:lnTo>
                      <a:pt x="29" y="9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5" y="5"/>
                    </a:lnTo>
                    <a:lnTo>
                      <a:pt x="24" y="4"/>
                    </a:lnTo>
                    <a:lnTo>
                      <a:pt x="24" y="3"/>
                    </a:lnTo>
                    <a:lnTo>
                      <a:pt x="24" y="2"/>
                    </a:lnTo>
                    <a:lnTo>
                      <a:pt x="24" y="1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1" y="1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20" y="3"/>
                    </a:lnTo>
                    <a:lnTo>
                      <a:pt x="19" y="2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6" y="5"/>
                    </a:lnTo>
                    <a:lnTo>
                      <a:pt x="15" y="5"/>
                    </a:lnTo>
                    <a:lnTo>
                      <a:pt x="14" y="4"/>
                    </a:lnTo>
                    <a:lnTo>
                      <a:pt x="12" y="5"/>
                    </a:lnTo>
                    <a:lnTo>
                      <a:pt x="9" y="7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14" y="3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39" name="Line 2586"/>
              <p:cNvSpPr>
                <a:spLocks noChangeShapeType="1"/>
              </p:cNvSpPr>
              <p:nvPr/>
            </p:nvSpPr>
            <p:spPr bwMode="auto">
              <a:xfrm>
                <a:off x="3569" y="12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40" name="Line 2587"/>
              <p:cNvSpPr>
                <a:spLocks noChangeShapeType="1"/>
              </p:cNvSpPr>
              <p:nvPr/>
            </p:nvSpPr>
            <p:spPr bwMode="auto">
              <a:xfrm>
                <a:off x="3344" y="11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41" name="Freeform 2588"/>
              <p:cNvSpPr>
                <a:spLocks/>
              </p:cNvSpPr>
              <p:nvPr/>
            </p:nvSpPr>
            <p:spPr bwMode="auto">
              <a:xfrm>
                <a:off x="3370" y="1189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0 h 1"/>
                  <a:gd name="T3" fmla="*/ 6561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42" name="Freeform 2589"/>
              <p:cNvSpPr>
                <a:spLocks/>
              </p:cNvSpPr>
              <p:nvPr/>
            </p:nvSpPr>
            <p:spPr bwMode="auto">
              <a:xfrm>
                <a:off x="3361" y="1189"/>
                <a:ext cx="6" cy="3"/>
              </a:xfrm>
              <a:custGeom>
                <a:avLst/>
                <a:gdLst>
                  <a:gd name="T0" fmla="*/ 6561 w 2"/>
                  <a:gd name="T1" fmla="*/ 0 h 1"/>
                  <a:gd name="T2" fmla="*/ 13122 w 2"/>
                  <a:gd name="T3" fmla="*/ 6561 h 1"/>
                  <a:gd name="T4" fmla="*/ 0 w 2"/>
                  <a:gd name="T5" fmla="*/ 0 h 1"/>
                  <a:gd name="T6" fmla="*/ 6561 w 2"/>
                  <a:gd name="T7" fmla="*/ 0 h 1"/>
                  <a:gd name="T8" fmla="*/ 6561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0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43" name="Freeform 2590"/>
              <p:cNvSpPr>
                <a:spLocks/>
              </p:cNvSpPr>
              <p:nvPr/>
            </p:nvSpPr>
            <p:spPr bwMode="auto">
              <a:xfrm>
                <a:off x="3379" y="119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44" name="Freeform 2591"/>
              <p:cNvSpPr>
                <a:spLocks/>
              </p:cNvSpPr>
              <p:nvPr/>
            </p:nvSpPr>
            <p:spPr bwMode="auto">
              <a:xfrm>
                <a:off x="3449" y="1529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45" name="Line 2592"/>
              <p:cNvSpPr>
                <a:spLocks noChangeShapeType="1"/>
              </p:cNvSpPr>
              <p:nvPr/>
            </p:nvSpPr>
            <p:spPr bwMode="auto">
              <a:xfrm>
                <a:off x="3449" y="15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46" name="Freeform 2593"/>
              <p:cNvSpPr>
                <a:spLocks/>
              </p:cNvSpPr>
              <p:nvPr/>
            </p:nvSpPr>
            <p:spPr bwMode="auto">
              <a:xfrm>
                <a:off x="3449" y="15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47" name="Line 2594"/>
              <p:cNvSpPr>
                <a:spLocks noChangeShapeType="1"/>
              </p:cNvSpPr>
              <p:nvPr/>
            </p:nvSpPr>
            <p:spPr bwMode="auto">
              <a:xfrm>
                <a:off x="3452" y="15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48" name="Line 2595"/>
              <p:cNvSpPr>
                <a:spLocks noChangeShapeType="1"/>
              </p:cNvSpPr>
              <p:nvPr/>
            </p:nvSpPr>
            <p:spPr bwMode="auto">
              <a:xfrm>
                <a:off x="3449" y="15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49" name="Freeform 2596"/>
              <p:cNvSpPr>
                <a:spLocks/>
              </p:cNvSpPr>
              <p:nvPr/>
            </p:nvSpPr>
            <p:spPr bwMode="auto">
              <a:xfrm>
                <a:off x="3461" y="1541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50" name="Line 2597"/>
              <p:cNvSpPr>
                <a:spLocks noChangeShapeType="1"/>
              </p:cNvSpPr>
              <p:nvPr/>
            </p:nvSpPr>
            <p:spPr bwMode="auto">
              <a:xfrm>
                <a:off x="3449" y="15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51" name="Line 2598"/>
              <p:cNvSpPr>
                <a:spLocks noChangeShapeType="1"/>
              </p:cNvSpPr>
              <p:nvPr/>
            </p:nvSpPr>
            <p:spPr bwMode="auto">
              <a:xfrm>
                <a:off x="3449" y="15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52" name="Freeform 2599"/>
              <p:cNvSpPr>
                <a:spLocks/>
              </p:cNvSpPr>
              <p:nvPr/>
            </p:nvSpPr>
            <p:spPr bwMode="auto">
              <a:xfrm>
                <a:off x="3452" y="1529"/>
                <a:ext cx="3" cy="9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6561 w 1"/>
                  <a:gd name="T7" fmla="*/ 19683 h 3"/>
                  <a:gd name="T8" fmla="*/ 0 w 1"/>
                  <a:gd name="T9" fmla="*/ 6561 h 3"/>
                  <a:gd name="T10" fmla="*/ 0 w 1"/>
                  <a:gd name="T11" fmla="*/ 6561 h 3"/>
                  <a:gd name="T12" fmla="*/ 0 w 1"/>
                  <a:gd name="T13" fmla="*/ 6561 h 3"/>
                  <a:gd name="T14" fmla="*/ 0 w 1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0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53" name="Freeform 2600"/>
              <p:cNvSpPr>
                <a:spLocks/>
              </p:cNvSpPr>
              <p:nvPr/>
            </p:nvSpPr>
            <p:spPr bwMode="auto">
              <a:xfrm>
                <a:off x="3106" y="1400"/>
                <a:ext cx="29" cy="38"/>
              </a:xfrm>
              <a:custGeom>
                <a:avLst/>
                <a:gdLst>
                  <a:gd name="T0" fmla="*/ 29148 w 10"/>
                  <a:gd name="T1" fmla="*/ 0 h 13"/>
                  <a:gd name="T2" fmla="*/ 34437 w 10"/>
                  <a:gd name="T3" fmla="*/ 0 h 13"/>
                  <a:gd name="T4" fmla="*/ 34437 w 10"/>
                  <a:gd name="T5" fmla="*/ 11312 h 13"/>
                  <a:gd name="T6" fmla="*/ 50074 w 10"/>
                  <a:gd name="T7" fmla="*/ 16208 h 13"/>
                  <a:gd name="T8" fmla="*/ 50074 w 10"/>
                  <a:gd name="T9" fmla="*/ 27521 h 13"/>
                  <a:gd name="T10" fmla="*/ 44706 w 10"/>
                  <a:gd name="T11" fmla="*/ 36287 h 13"/>
                  <a:gd name="T12" fmla="*/ 29148 w 10"/>
                  <a:gd name="T13" fmla="*/ 41832 h 13"/>
                  <a:gd name="T14" fmla="*/ 29148 w 10"/>
                  <a:gd name="T15" fmla="*/ 52925 h 13"/>
                  <a:gd name="T16" fmla="*/ 15416 w 10"/>
                  <a:gd name="T17" fmla="*/ 63589 h 13"/>
                  <a:gd name="T18" fmla="*/ 0 w 10"/>
                  <a:gd name="T19" fmla="*/ 69134 h 13"/>
                  <a:gd name="T20" fmla="*/ 0 w 10"/>
                  <a:gd name="T21" fmla="*/ 63589 h 13"/>
                  <a:gd name="T22" fmla="*/ 5316 w 10"/>
                  <a:gd name="T23" fmla="*/ 47377 h 13"/>
                  <a:gd name="T24" fmla="*/ 10051 w 10"/>
                  <a:gd name="T25" fmla="*/ 33066 h 13"/>
                  <a:gd name="T26" fmla="*/ 10051 w 10"/>
                  <a:gd name="T27" fmla="*/ 21754 h 13"/>
                  <a:gd name="T28" fmla="*/ 15416 w 10"/>
                  <a:gd name="T29" fmla="*/ 16208 h 13"/>
                  <a:gd name="T30" fmla="*/ 20923 w 10"/>
                  <a:gd name="T31" fmla="*/ 5545 h 13"/>
                  <a:gd name="T32" fmla="*/ 29148 w 10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13"/>
                  <a:gd name="T53" fmla="*/ 10 w 10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13">
                    <a:moveTo>
                      <a:pt x="6" y="0"/>
                    </a:moveTo>
                    <a:lnTo>
                      <a:pt x="7" y="0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9" y="7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3" y="12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54" name="Line 2601"/>
              <p:cNvSpPr>
                <a:spLocks noChangeShapeType="1"/>
              </p:cNvSpPr>
              <p:nvPr/>
            </p:nvSpPr>
            <p:spPr bwMode="auto">
              <a:xfrm>
                <a:off x="3730" y="18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55" name="Freeform 2602"/>
              <p:cNvSpPr>
                <a:spLocks/>
              </p:cNvSpPr>
              <p:nvPr/>
            </p:nvSpPr>
            <p:spPr bwMode="auto">
              <a:xfrm>
                <a:off x="3725" y="1884"/>
                <a:ext cx="5" cy="0"/>
              </a:xfrm>
              <a:custGeom>
                <a:avLst/>
                <a:gdLst>
                  <a:gd name="T0" fmla="*/ 1637 w 2"/>
                  <a:gd name="T1" fmla="*/ 2917 w 2"/>
                  <a:gd name="T2" fmla="*/ 0 w 2"/>
                  <a:gd name="T3" fmla="*/ 1637 w 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2"/>
                  <a:gd name="T9" fmla="*/ 2 w 2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56" name="Line 2603"/>
              <p:cNvSpPr>
                <a:spLocks noChangeShapeType="1"/>
              </p:cNvSpPr>
              <p:nvPr/>
            </p:nvSpPr>
            <p:spPr bwMode="auto">
              <a:xfrm>
                <a:off x="3733" y="18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57" name="Freeform 2604"/>
              <p:cNvSpPr>
                <a:spLocks/>
              </p:cNvSpPr>
              <p:nvPr/>
            </p:nvSpPr>
            <p:spPr bwMode="auto">
              <a:xfrm>
                <a:off x="3722" y="1884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58" name="Line 2605"/>
              <p:cNvSpPr>
                <a:spLocks noChangeShapeType="1"/>
              </p:cNvSpPr>
              <p:nvPr/>
            </p:nvSpPr>
            <p:spPr bwMode="auto">
              <a:xfrm>
                <a:off x="3716" y="18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59" name="Line 2606"/>
              <p:cNvSpPr>
                <a:spLocks noChangeShapeType="1"/>
              </p:cNvSpPr>
              <p:nvPr/>
            </p:nvSpPr>
            <p:spPr bwMode="auto">
              <a:xfrm>
                <a:off x="3751" y="17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60" name="Line 2607"/>
              <p:cNvSpPr>
                <a:spLocks noChangeShapeType="1"/>
              </p:cNvSpPr>
              <p:nvPr/>
            </p:nvSpPr>
            <p:spPr bwMode="auto">
              <a:xfrm>
                <a:off x="3771" y="17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61" name="Freeform 2608"/>
              <p:cNvSpPr>
                <a:spLocks/>
              </p:cNvSpPr>
              <p:nvPr/>
            </p:nvSpPr>
            <p:spPr bwMode="auto">
              <a:xfrm>
                <a:off x="3771" y="17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62" name="Freeform 2609"/>
              <p:cNvSpPr>
                <a:spLocks/>
              </p:cNvSpPr>
              <p:nvPr/>
            </p:nvSpPr>
            <p:spPr bwMode="auto">
              <a:xfrm>
                <a:off x="3771" y="1799"/>
                <a:ext cx="6" cy="9"/>
              </a:xfrm>
              <a:custGeom>
                <a:avLst/>
                <a:gdLst>
                  <a:gd name="T0" fmla="*/ 6561 w 2"/>
                  <a:gd name="T1" fmla="*/ 19683 h 3"/>
                  <a:gd name="T2" fmla="*/ 0 w 2"/>
                  <a:gd name="T3" fmla="*/ 13122 h 3"/>
                  <a:gd name="T4" fmla="*/ 6561 w 2"/>
                  <a:gd name="T5" fmla="*/ 0 h 3"/>
                  <a:gd name="T6" fmla="*/ 13122 w 2"/>
                  <a:gd name="T7" fmla="*/ 0 h 3"/>
                  <a:gd name="T8" fmla="*/ 6561 w 2"/>
                  <a:gd name="T9" fmla="*/ 13122 h 3"/>
                  <a:gd name="T10" fmla="*/ 6561 w 2"/>
                  <a:gd name="T11" fmla="*/ 1968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1" y="3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1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63" name="Line 2610"/>
              <p:cNvSpPr>
                <a:spLocks noChangeShapeType="1"/>
              </p:cNvSpPr>
              <p:nvPr/>
            </p:nvSpPr>
            <p:spPr bwMode="auto">
              <a:xfrm>
                <a:off x="3760" y="17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64" name="Line 2611"/>
              <p:cNvSpPr>
                <a:spLocks noChangeShapeType="1"/>
              </p:cNvSpPr>
              <p:nvPr/>
            </p:nvSpPr>
            <p:spPr bwMode="auto">
              <a:xfrm>
                <a:off x="3763" y="17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65" name="Line 2612"/>
              <p:cNvSpPr>
                <a:spLocks noChangeShapeType="1"/>
              </p:cNvSpPr>
              <p:nvPr/>
            </p:nvSpPr>
            <p:spPr bwMode="auto">
              <a:xfrm>
                <a:off x="3774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66" name="Freeform 2613"/>
              <p:cNvSpPr>
                <a:spLocks/>
              </p:cNvSpPr>
              <p:nvPr/>
            </p:nvSpPr>
            <p:spPr bwMode="auto">
              <a:xfrm>
                <a:off x="3657" y="1705"/>
                <a:ext cx="126" cy="202"/>
              </a:xfrm>
              <a:custGeom>
                <a:avLst/>
                <a:gdLst>
                  <a:gd name="T0" fmla="*/ 129824 w 43"/>
                  <a:gd name="T1" fmla="*/ 0 h 69"/>
                  <a:gd name="T2" fmla="*/ 135432 w 43"/>
                  <a:gd name="T3" fmla="*/ 5571 h 69"/>
                  <a:gd name="T4" fmla="*/ 157705 w 43"/>
                  <a:gd name="T5" fmla="*/ 11391 h 69"/>
                  <a:gd name="T6" fmla="*/ 168902 w 43"/>
                  <a:gd name="T7" fmla="*/ 16309 h 69"/>
                  <a:gd name="T8" fmla="*/ 174129 w 43"/>
                  <a:gd name="T9" fmla="*/ 16309 h 69"/>
                  <a:gd name="T10" fmla="*/ 185548 w 43"/>
                  <a:gd name="T11" fmla="*/ 33348 h 69"/>
                  <a:gd name="T12" fmla="*/ 200018 w 43"/>
                  <a:gd name="T13" fmla="*/ 47745 h 69"/>
                  <a:gd name="T14" fmla="*/ 217130 w 43"/>
                  <a:gd name="T15" fmla="*/ 64280 h 69"/>
                  <a:gd name="T16" fmla="*/ 227870 w 43"/>
                  <a:gd name="T17" fmla="*/ 69848 h 69"/>
                  <a:gd name="T18" fmla="*/ 233554 w 43"/>
                  <a:gd name="T19" fmla="*/ 69848 h 69"/>
                  <a:gd name="T20" fmla="*/ 233554 w 43"/>
                  <a:gd name="T21" fmla="*/ 91808 h 69"/>
                  <a:gd name="T22" fmla="*/ 233554 w 43"/>
                  <a:gd name="T23" fmla="*/ 112684 h 69"/>
                  <a:gd name="T24" fmla="*/ 222709 w 43"/>
                  <a:gd name="T25" fmla="*/ 129063 h 69"/>
                  <a:gd name="T26" fmla="*/ 211513 w 43"/>
                  <a:gd name="T27" fmla="*/ 151166 h 69"/>
                  <a:gd name="T28" fmla="*/ 205685 w 43"/>
                  <a:gd name="T29" fmla="*/ 167552 h 69"/>
                  <a:gd name="T30" fmla="*/ 205685 w 43"/>
                  <a:gd name="T31" fmla="*/ 184514 h 69"/>
                  <a:gd name="T32" fmla="*/ 191165 w 43"/>
                  <a:gd name="T33" fmla="*/ 178720 h 69"/>
                  <a:gd name="T34" fmla="*/ 191165 w 43"/>
                  <a:gd name="T35" fmla="*/ 167552 h 69"/>
                  <a:gd name="T36" fmla="*/ 185548 w 43"/>
                  <a:gd name="T37" fmla="*/ 178720 h 69"/>
                  <a:gd name="T38" fmla="*/ 179743 w 43"/>
                  <a:gd name="T39" fmla="*/ 188182 h 69"/>
                  <a:gd name="T40" fmla="*/ 185548 w 43"/>
                  <a:gd name="T41" fmla="*/ 210311 h 69"/>
                  <a:gd name="T42" fmla="*/ 185548 w 43"/>
                  <a:gd name="T43" fmla="*/ 226664 h 69"/>
                  <a:gd name="T44" fmla="*/ 191165 w 43"/>
                  <a:gd name="T45" fmla="*/ 242974 h 69"/>
                  <a:gd name="T46" fmla="*/ 191165 w 43"/>
                  <a:gd name="T47" fmla="*/ 254362 h 69"/>
                  <a:gd name="T48" fmla="*/ 157705 w 43"/>
                  <a:gd name="T49" fmla="*/ 259959 h 69"/>
                  <a:gd name="T50" fmla="*/ 146274 w 43"/>
                  <a:gd name="T51" fmla="*/ 280238 h 69"/>
                  <a:gd name="T52" fmla="*/ 141047 w 43"/>
                  <a:gd name="T53" fmla="*/ 302110 h 69"/>
                  <a:gd name="T54" fmla="*/ 135432 w 43"/>
                  <a:gd name="T55" fmla="*/ 307912 h 69"/>
                  <a:gd name="T56" fmla="*/ 119058 w 43"/>
                  <a:gd name="T57" fmla="*/ 307912 h 69"/>
                  <a:gd name="T58" fmla="*/ 103886 w 43"/>
                  <a:gd name="T59" fmla="*/ 313507 h 69"/>
                  <a:gd name="T60" fmla="*/ 93117 w 43"/>
                  <a:gd name="T61" fmla="*/ 329886 h 69"/>
                  <a:gd name="T62" fmla="*/ 98046 w 43"/>
                  <a:gd name="T63" fmla="*/ 344266 h 69"/>
                  <a:gd name="T64" fmla="*/ 93117 w 43"/>
                  <a:gd name="T65" fmla="*/ 355658 h 69"/>
                  <a:gd name="T66" fmla="*/ 87280 w 43"/>
                  <a:gd name="T67" fmla="*/ 355658 h 69"/>
                  <a:gd name="T68" fmla="*/ 76004 w 43"/>
                  <a:gd name="T69" fmla="*/ 355658 h 69"/>
                  <a:gd name="T70" fmla="*/ 42321 w 43"/>
                  <a:gd name="T71" fmla="*/ 355658 h 69"/>
                  <a:gd name="T72" fmla="*/ 39300 w 43"/>
                  <a:gd name="T73" fmla="*/ 361255 h 69"/>
                  <a:gd name="T74" fmla="*/ 22264 w 43"/>
                  <a:gd name="T75" fmla="*/ 367049 h 69"/>
                  <a:gd name="T76" fmla="*/ 0 w 43"/>
                  <a:gd name="T77" fmla="*/ 372034 h 6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3"/>
                  <a:gd name="T118" fmla="*/ 0 h 69"/>
                  <a:gd name="T119" fmla="*/ 43 w 43"/>
                  <a:gd name="T120" fmla="*/ 69 h 6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3" h="69">
                    <a:moveTo>
                      <a:pt x="24" y="0"/>
                    </a:moveTo>
                    <a:lnTo>
                      <a:pt x="25" y="1"/>
                    </a:lnTo>
                    <a:lnTo>
                      <a:pt x="29" y="2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4" y="6"/>
                    </a:lnTo>
                    <a:lnTo>
                      <a:pt x="37" y="9"/>
                    </a:lnTo>
                    <a:lnTo>
                      <a:pt x="40" y="12"/>
                    </a:lnTo>
                    <a:lnTo>
                      <a:pt x="42" y="13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1"/>
                    </a:lnTo>
                    <a:lnTo>
                      <a:pt x="41" y="24"/>
                    </a:lnTo>
                    <a:lnTo>
                      <a:pt x="39" y="28"/>
                    </a:lnTo>
                    <a:lnTo>
                      <a:pt x="38" y="31"/>
                    </a:lnTo>
                    <a:lnTo>
                      <a:pt x="38" y="34"/>
                    </a:lnTo>
                    <a:lnTo>
                      <a:pt x="35" y="33"/>
                    </a:lnTo>
                    <a:lnTo>
                      <a:pt x="35" y="31"/>
                    </a:lnTo>
                    <a:lnTo>
                      <a:pt x="34" y="33"/>
                    </a:lnTo>
                    <a:lnTo>
                      <a:pt x="33" y="35"/>
                    </a:lnTo>
                    <a:lnTo>
                      <a:pt x="34" y="39"/>
                    </a:lnTo>
                    <a:lnTo>
                      <a:pt x="34" y="42"/>
                    </a:lnTo>
                    <a:lnTo>
                      <a:pt x="35" y="45"/>
                    </a:lnTo>
                    <a:lnTo>
                      <a:pt x="35" y="47"/>
                    </a:lnTo>
                    <a:lnTo>
                      <a:pt x="29" y="48"/>
                    </a:lnTo>
                    <a:lnTo>
                      <a:pt x="27" y="52"/>
                    </a:lnTo>
                    <a:lnTo>
                      <a:pt x="26" y="56"/>
                    </a:lnTo>
                    <a:lnTo>
                      <a:pt x="25" y="57"/>
                    </a:lnTo>
                    <a:lnTo>
                      <a:pt x="22" y="57"/>
                    </a:lnTo>
                    <a:lnTo>
                      <a:pt x="19" y="58"/>
                    </a:lnTo>
                    <a:lnTo>
                      <a:pt x="17" y="61"/>
                    </a:lnTo>
                    <a:lnTo>
                      <a:pt x="18" y="64"/>
                    </a:lnTo>
                    <a:lnTo>
                      <a:pt x="17" y="66"/>
                    </a:lnTo>
                    <a:lnTo>
                      <a:pt x="16" y="66"/>
                    </a:lnTo>
                    <a:lnTo>
                      <a:pt x="14" y="66"/>
                    </a:lnTo>
                    <a:lnTo>
                      <a:pt x="8" y="66"/>
                    </a:lnTo>
                    <a:lnTo>
                      <a:pt x="7" y="67"/>
                    </a:lnTo>
                    <a:lnTo>
                      <a:pt x="4" y="68"/>
                    </a:lnTo>
                    <a:lnTo>
                      <a:pt x="0" y="69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67" name="Line 2614"/>
              <p:cNvSpPr>
                <a:spLocks noChangeShapeType="1"/>
              </p:cNvSpPr>
              <p:nvPr/>
            </p:nvSpPr>
            <p:spPr bwMode="auto">
              <a:xfrm>
                <a:off x="3566" y="16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68" name="Line 2615"/>
              <p:cNvSpPr>
                <a:spLocks noChangeShapeType="1"/>
              </p:cNvSpPr>
              <p:nvPr/>
            </p:nvSpPr>
            <p:spPr bwMode="auto">
              <a:xfrm>
                <a:off x="3555" y="16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69" name="Line 2616"/>
              <p:cNvSpPr>
                <a:spLocks noChangeShapeType="1"/>
              </p:cNvSpPr>
              <p:nvPr/>
            </p:nvSpPr>
            <p:spPr bwMode="auto">
              <a:xfrm>
                <a:off x="3555" y="16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70" name="Freeform 2617"/>
              <p:cNvSpPr>
                <a:spLocks/>
              </p:cNvSpPr>
              <p:nvPr/>
            </p:nvSpPr>
            <p:spPr bwMode="auto">
              <a:xfrm>
                <a:off x="3566" y="16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71" name="Freeform 2618"/>
              <p:cNvSpPr>
                <a:spLocks/>
              </p:cNvSpPr>
              <p:nvPr/>
            </p:nvSpPr>
            <p:spPr bwMode="auto">
              <a:xfrm>
                <a:off x="3546" y="1644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256 h 1"/>
                  <a:gd name="T4" fmla="*/ 256 h 1"/>
                  <a:gd name="T5" fmla="*/ 256 h 1"/>
                  <a:gd name="T6" fmla="*/ 0 h 1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h 1"/>
                  <a:gd name="T15" fmla="*/ 1 h 1"/>
                </a:gdLst>
                <a:ahLst/>
                <a:cxnLst>
                  <a:cxn ang="T7">
                    <a:pos x="0" y="T0"/>
                  </a:cxn>
                  <a:cxn ang="T8">
                    <a:pos x="0" y="T1"/>
                  </a:cxn>
                  <a:cxn ang="T9">
                    <a:pos x="0" y="T2"/>
                  </a:cxn>
                  <a:cxn ang="T10">
                    <a:pos x="0" y="T3"/>
                  </a:cxn>
                  <a:cxn ang="T11">
                    <a:pos x="0" y="T4"/>
                  </a:cxn>
                  <a:cxn ang="T12">
                    <a:pos x="0" y="T5"/>
                  </a:cxn>
                  <a:cxn ang="T13">
                    <a:pos x="0" y="T6"/>
                  </a:cxn>
                </a:cxnLst>
                <a:rect l="0" t="T14" r="0" b="T15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72" name="Line 2619"/>
              <p:cNvSpPr>
                <a:spLocks noChangeShapeType="1"/>
              </p:cNvSpPr>
              <p:nvPr/>
            </p:nvSpPr>
            <p:spPr bwMode="auto">
              <a:xfrm>
                <a:off x="3549" y="16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73" name="Line 2620"/>
              <p:cNvSpPr>
                <a:spLocks noChangeShapeType="1"/>
              </p:cNvSpPr>
              <p:nvPr/>
            </p:nvSpPr>
            <p:spPr bwMode="auto">
              <a:xfrm>
                <a:off x="3587" y="16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74" name="Line 2621"/>
              <p:cNvSpPr>
                <a:spLocks noChangeShapeType="1"/>
              </p:cNvSpPr>
              <p:nvPr/>
            </p:nvSpPr>
            <p:spPr bwMode="auto">
              <a:xfrm>
                <a:off x="3549" y="16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75" name="Line 2622"/>
              <p:cNvSpPr>
                <a:spLocks noChangeShapeType="1"/>
              </p:cNvSpPr>
              <p:nvPr/>
            </p:nvSpPr>
            <p:spPr bwMode="auto">
              <a:xfrm>
                <a:off x="3549" y="16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76" name="Line 2623"/>
              <p:cNvSpPr>
                <a:spLocks noChangeShapeType="1"/>
              </p:cNvSpPr>
              <p:nvPr/>
            </p:nvSpPr>
            <p:spPr bwMode="auto">
              <a:xfrm>
                <a:off x="3566" y="16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77" name="Line 2624"/>
              <p:cNvSpPr>
                <a:spLocks noChangeShapeType="1"/>
              </p:cNvSpPr>
              <p:nvPr/>
            </p:nvSpPr>
            <p:spPr bwMode="auto">
              <a:xfrm>
                <a:off x="3569" y="16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78" name="Freeform 2625"/>
              <p:cNvSpPr>
                <a:spLocks/>
              </p:cNvSpPr>
              <p:nvPr/>
            </p:nvSpPr>
            <p:spPr bwMode="auto">
              <a:xfrm>
                <a:off x="3549" y="1635"/>
                <a:ext cx="23" cy="44"/>
              </a:xfrm>
              <a:custGeom>
                <a:avLst/>
                <a:gdLst>
                  <a:gd name="T0" fmla="*/ 9620 w 8"/>
                  <a:gd name="T1" fmla="*/ 70773 h 15"/>
                  <a:gd name="T2" fmla="*/ 9620 w 8"/>
                  <a:gd name="T3" fmla="*/ 59972 h 15"/>
                  <a:gd name="T4" fmla="*/ 0 w 8"/>
                  <a:gd name="T5" fmla="*/ 42783 h 15"/>
                  <a:gd name="T6" fmla="*/ 0 w 8"/>
                  <a:gd name="T7" fmla="*/ 33695 h 15"/>
                  <a:gd name="T8" fmla="*/ 0 w 8"/>
                  <a:gd name="T9" fmla="*/ 27990 h 15"/>
                  <a:gd name="T10" fmla="*/ 0 w 8"/>
                  <a:gd name="T11" fmla="*/ 22364 h 15"/>
                  <a:gd name="T12" fmla="*/ 0 w 8"/>
                  <a:gd name="T13" fmla="*/ 27990 h 15"/>
                  <a:gd name="T14" fmla="*/ 5132 w 8"/>
                  <a:gd name="T15" fmla="*/ 33695 h 15"/>
                  <a:gd name="T16" fmla="*/ 5132 w 8"/>
                  <a:gd name="T17" fmla="*/ 22364 h 15"/>
                  <a:gd name="T18" fmla="*/ 0 w 8"/>
                  <a:gd name="T19" fmla="*/ 22364 h 15"/>
                  <a:gd name="T20" fmla="*/ 5132 w 8"/>
                  <a:gd name="T21" fmla="*/ 16503 h 15"/>
                  <a:gd name="T22" fmla="*/ 0 w 8"/>
                  <a:gd name="T23" fmla="*/ 5626 h 15"/>
                  <a:gd name="T24" fmla="*/ 0 w 8"/>
                  <a:gd name="T25" fmla="*/ 5626 h 15"/>
                  <a:gd name="T26" fmla="*/ 9620 w 8"/>
                  <a:gd name="T27" fmla="*/ 0 h 15"/>
                  <a:gd name="T28" fmla="*/ 19274 w 8"/>
                  <a:gd name="T29" fmla="*/ 5626 h 15"/>
                  <a:gd name="T30" fmla="*/ 27657 w 8"/>
                  <a:gd name="T31" fmla="*/ 16503 h 15"/>
                  <a:gd name="T32" fmla="*/ 27657 w 8"/>
                  <a:gd name="T33" fmla="*/ 16503 h 15"/>
                  <a:gd name="T34" fmla="*/ 27657 w 8"/>
                  <a:gd name="T35" fmla="*/ 22364 h 15"/>
                  <a:gd name="T36" fmla="*/ 22623 w 8"/>
                  <a:gd name="T37" fmla="*/ 22364 h 15"/>
                  <a:gd name="T38" fmla="*/ 27657 w 8"/>
                  <a:gd name="T39" fmla="*/ 27990 h 15"/>
                  <a:gd name="T40" fmla="*/ 27657 w 8"/>
                  <a:gd name="T41" fmla="*/ 33695 h 15"/>
                  <a:gd name="T42" fmla="*/ 27657 w 8"/>
                  <a:gd name="T43" fmla="*/ 42783 h 15"/>
                  <a:gd name="T44" fmla="*/ 37312 w 8"/>
                  <a:gd name="T45" fmla="*/ 48409 h 15"/>
                  <a:gd name="T46" fmla="*/ 37312 w 8"/>
                  <a:gd name="T47" fmla="*/ 59972 h 15"/>
                  <a:gd name="T48" fmla="*/ 32177 w 8"/>
                  <a:gd name="T49" fmla="*/ 82104 h 15"/>
                  <a:gd name="T50" fmla="*/ 27657 w 8"/>
                  <a:gd name="T51" fmla="*/ 76475 h 15"/>
                  <a:gd name="T52" fmla="*/ 27657 w 8"/>
                  <a:gd name="T53" fmla="*/ 76475 h 15"/>
                  <a:gd name="T54" fmla="*/ 9620 w 8"/>
                  <a:gd name="T55" fmla="*/ 70773 h 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"/>
                  <a:gd name="T85" fmla="*/ 0 h 15"/>
                  <a:gd name="T86" fmla="*/ 8 w 8"/>
                  <a:gd name="T87" fmla="*/ 15 h 1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" h="15">
                    <a:moveTo>
                      <a:pt x="2" y="13"/>
                    </a:moveTo>
                    <a:lnTo>
                      <a:pt x="2" y="11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7" y="15"/>
                    </a:lnTo>
                    <a:lnTo>
                      <a:pt x="6" y="14"/>
                    </a:lnTo>
                    <a:lnTo>
                      <a:pt x="2" y="1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79" name="Freeform 2626"/>
              <p:cNvSpPr>
                <a:spLocks/>
              </p:cNvSpPr>
              <p:nvPr/>
            </p:nvSpPr>
            <p:spPr bwMode="auto">
              <a:xfrm>
                <a:off x="3109" y="15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80" name="Freeform 2627"/>
              <p:cNvSpPr>
                <a:spLocks/>
              </p:cNvSpPr>
              <p:nvPr/>
            </p:nvSpPr>
            <p:spPr bwMode="auto">
              <a:xfrm>
                <a:off x="3106" y="1567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81" name="Freeform 2628"/>
              <p:cNvSpPr>
                <a:spLocks/>
              </p:cNvSpPr>
              <p:nvPr/>
            </p:nvSpPr>
            <p:spPr bwMode="auto">
              <a:xfrm>
                <a:off x="3106" y="15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82" name="Freeform 2629"/>
              <p:cNvSpPr>
                <a:spLocks/>
              </p:cNvSpPr>
              <p:nvPr/>
            </p:nvSpPr>
            <p:spPr bwMode="auto">
              <a:xfrm>
                <a:off x="3103" y="15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83" name="Freeform 2630"/>
              <p:cNvSpPr>
                <a:spLocks/>
              </p:cNvSpPr>
              <p:nvPr/>
            </p:nvSpPr>
            <p:spPr bwMode="auto">
              <a:xfrm>
                <a:off x="3106" y="1573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84" name="Rectangle 2631"/>
              <p:cNvSpPr>
                <a:spLocks noChangeArrowheads="1"/>
              </p:cNvSpPr>
              <p:nvPr/>
            </p:nvSpPr>
            <p:spPr bwMode="auto">
              <a:xfrm>
                <a:off x="3194" y="1670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85" name="Freeform 2632"/>
              <p:cNvSpPr>
                <a:spLocks/>
              </p:cNvSpPr>
              <p:nvPr/>
            </p:nvSpPr>
            <p:spPr bwMode="auto">
              <a:xfrm>
                <a:off x="3217" y="1682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6561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86" name="Line 2633"/>
              <p:cNvSpPr>
                <a:spLocks noChangeShapeType="1"/>
              </p:cNvSpPr>
              <p:nvPr/>
            </p:nvSpPr>
            <p:spPr bwMode="auto">
              <a:xfrm>
                <a:off x="3217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87" name="Line 2634"/>
              <p:cNvSpPr>
                <a:spLocks noChangeShapeType="1"/>
              </p:cNvSpPr>
              <p:nvPr/>
            </p:nvSpPr>
            <p:spPr bwMode="auto">
              <a:xfrm>
                <a:off x="3212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88" name="Line 2635"/>
              <p:cNvSpPr>
                <a:spLocks noChangeShapeType="1"/>
              </p:cNvSpPr>
              <p:nvPr/>
            </p:nvSpPr>
            <p:spPr bwMode="auto">
              <a:xfrm>
                <a:off x="3220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89" name="Freeform 2636"/>
              <p:cNvSpPr>
                <a:spLocks/>
              </p:cNvSpPr>
              <p:nvPr/>
            </p:nvSpPr>
            <p:spPr bwMode="auto">
              <a:xfrm>
                <a:off x="3212" y="16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2838"/>
            <p:cNvGrpSpPr>
              <a:grpSpLocks/>
            </p:cNvGrpSpPr>
            <p:nvPr/>
          </p:nvGrpSpPr>
          <p:grpSpPr bwMode="auto">
            <a:xfrm>
              <a:off x="2851" y="1233"/>
              <a:ext cx="689" cy="683"/>
              <a:chOff x="2851" y="1233"/>
              <a:chExt cx="689" cy="683"/>
            </a:xfrm>
          </p:grpSpPr>
          <p:sp>
            <p:nvSpPr>
              <p:cNvPr id="53990" name="Line 2638"/>
              <p:cNvSpPr>
                <a:spLocks noChangeShapeType="1"/>
              </p:cNvSpPr>
              <p:nvPr/>
            </p:nvSpPr>
            <p:spPr bwMode="auto">
              <a:xfrm>
                <a:off x="3212" y="16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91" name="Freeform 2639"/>
              <p:cNvSpPr>
                <a:spLocks/>
              </p:cNvSpPr>
              <p:nvPr/>
            </p:nvSpPr>
            <p:spPr bwMode="auto">
              <a:xfrm>
                <a:off x="3223" y="16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92" name="Freeform 2640"/>
              <p:cNvSpPr>
                <a:spLocks/>
              </p:cNvSpPr>
              <p:nvPr/>
            </p:nvSpPr>
            <p:spPr bwMode="auto">
              <a:xfrm>
                <a:off x="3226" y="16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93" name="Line 2641"/>
              <p:cNvSpPr>
                <a:spLocks noChangeShapeType="1"/>
              </p:cNvSpPr>
              <p:nvPr/>
            </p:nvSpPr>
            <p:spPr bwMode="auto">
              <a:xfrm>
                <a:off x="3220" y="16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94" name="Line 2642"/>
              <p:cNvSpPr>
                <a:spLocks noChangeShapeType="1"/>
              </p:cNvSpPr>
              <p:nvPr/>
            </p:nvSpPr>
            <p:spPr bwMode="auto">
              <a:xfrm>
                <a:off x="3223" y="16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95" name="Line 2643"/>
              <p:cNvSpPr>
                <a:spLocks noChangeShapeType="1"/>
              </p:cNvSpPr>
              <p:nvPr/>
            </p:nvSpPr>
            <p:spPr bwMode="auto">
              <a:xfrm>
                <a:off x="3226" y="16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96" name="Freeform 2644"/>
              <p:cNvSpPr>
                <a:spLocks/>
              </p:cNvSpPr>
              <p:nvPr/>
            </p:nvSpPr>
            <p:spPr bwMode="auto">
              <a:xfrm>
                <a:off x="3229" y="16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97" name="Rectangle 2645"/>
              <p:cNvSpPr>
                <a:spLocks noChangeArrowheads="1"/>
              </p:cNvSpPr>
              <p:nvPr/>
            </p:nvSpPr>
            <p:spPr bwMode="auto">
              <a:xfrm>
                <a:off x="3232" y="1699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98" name="Line 2646"/>
              <p:cNvSpPr>
                <a:spLocks noChangeShapeType="1"/>
              </p:cNvSpPr>
              <p:nvPr/>
            </p:nvSpPr>
            <p:spPr bwMode="auto">
              <a:xfrm>
                <a:off x="3232" y="17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99" name="Freeform 2647"/>
              <p:cNvSpPr>
                <a:spLocks/>
              </p:cNvSpPr>
              <p:nvPr/>
            </p:nvSpPr>
            <p:spPr bwMode="auto">
              <a:xfrm>
                <a:off x="3235" y="17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00" name="Line 2648"/>
              <p:cNvSpPr>
                <a:spLocks noChangeShapeType="1"/>
              </p:cNvSpPr>
              <p:nvPr/>
            </p:nvSpPr>
            <p:spPr bwMode="auto">
              <a:xfrm>
                <a:off x="3232" y="17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01" name="Freeform 2649"/>
              <p:cNvSpPr>
                <a:spLocks/>
              </p:cNvSpPr>
              <p:nvPr/>
            </p:nvSpPr>
            <p:spPr bwMode="auto">
              <a:xfrm>
                <a:off x="3235" y="17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02" name="Rectangle 2650"/>
              <p:cNvSpPr>
                <a:spLocks noChangeArrowheads="1"/>
              </p:cNvSpPr>
              <p:nvPr/>
            </p:nvSpPr>
            <p:spPr bwMode="auto">
              <a:xfrm>
                <a:off x="3238" y="1708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03" name="Freeform 2651"/>
              <p:cNvSpPr>
                <a:spLocks/>
              </p:cNvSpPr>
              <p:nvPr/>
            </p:nvSpPr>
            <p:spPr bwMode="auto">
              <a:xfrm>
                <a:off x="3241" y="17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04" name="Line 2652"/>
              <p:cNvSpPr>
                <a:spLocks noChangeShapeType="1"/>
              </p:cNvSpPr>
              <p:nvPr/>
            </p:nvSpPr>
            <p:spPr bwMode="auto">
              <a:xfrm>
                <a:off x="3238" y="17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05" name="Line 2653"/>
              <p:cNvSpPr>
                <a:spLocks noChangeShapeType="1"/>
              </p:cNvSpPr>
              <p:nvPr/>
            </p:nvSpPr>
            <p:spPr bwMode="auto">
              <a:xfrm>
                <a:off x="3244" y="17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06" name="Line 2654"/>
              <p:cNvSpPr>
                <a:spLocks noChangeShapeType="1"/>
              </p:cNvSpPr>
              <p:nvPr/>
            </p:nvSpPr>
            <p:spPr bwMode="auto">
              <a:xfrm>
                <a:off x="3247" y="17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07" name="Line 2655"/>
              <p:cNvSpPr>
                <a:spLocks noChangeShapeType="1"/>
              </p:cNvSpPr>
              <p:nvPr/>
            </p:nvSpPr>
            <p:spPr bwMode="auto">
              <a:xfrm>
                <a:off x="3244" y="17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08" name="Line 2656"/>
              <p:cNvSpPr>
                <a:spLocks noChangeShapeType="1"/>
              </p:cNvSpPr>
              <p:nvPr/>
            </p:nvSpPr>
            <p:spPr bwMode="auto">
              <a:xfrm>
                <a:off x="3247" y="17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09" name="Freeform 2657"/>
              <p:cNvSpPr>
                <a:spLocks/>
              </p:cNvSpPr>
              <p:nvPr/>
            </p:nvSpPr>
            <p:spPr bwMode="auto">
              <a:xfrm>
                <a:off x="3250" y="173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10" name="Line 2658"/>
              <p:cNvSpPr>
                <a:spLocks noChangeShapeType="1"/>
              </p:cNvSpPr>
              <p:nvPr/>
            </p:nvSpPr>
            <p:spPr bwMode="auto">
              <a:xfrm>
                <a:off x="3247" y="17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11" name="Freeform 2659"/>
              <p:cNvSpPr>
                <a:spLocks/>
              </p:cNvSpPr>
              <p:nvPr/>
            </p:nvSpPr>
            <p:spPr bwMode="auto">
              <a:xfrm>
                <a:off x="3247" y="174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6561 h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1"/>
                  <a:gd name="T13" fmla="*/ 1 h 1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12" name="Line 2660"/>
              <p:cNvSpPr>
                <a:spLocks noChangeShapeType="1"/>
              </p:cNvSpPr>
              <p:nvPr/>
            </p:nvSpPr>
            <p:spPr bwMode="auto">
              <a:xfrm>
                <a:off x="3256" y="17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13" name="Line 2661"/>
              <p:cNvSpPr>
                <a:spLocks noChangeShapeType="1"/>
              </p:cNvSpPr>
              <p:nvPr/>
            </p:nvSpPr>
            <p:spPr bwMode="auto">
              <a:xfrm>
                <a:off x="3264" y="177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14" name="Line 2662"/>
              <p:cNvSpPr>
                <a:spLocks noChangeShapeType="1"/>
              </p:cNvSpPr>
              <p:nvPr/>
            </p:nvSpPr>
            <p:spPr bwMode="auto">
              <a:xfrm>
                <a:off x="3270" y="17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15" name="Line 2663"/>
              <p:cNvSpPr>
                <a:spLocks noChangeShapeType="1"/>
              </p:cNvSpPr>
              <p:nvPr/>
            </p:nvSpPr>
            <p:spPr bwMode="auto">
              <a:xfrm>
                <a:off x="3276" y="17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16" name="Line 2664"/>
              <p:cNvSpPr>
                <a:spLocks noChangeShapeType="1"/>
              </p:cNvSpPr>
              <p:nvPr/>
            </p:nvSpPr>
            <p:spPr bwMode="auto">
              <a:xfrm>
                <a:off x="3267" y="17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17" name="Freeform 2665"/>
              <p:cNvSpPr>
                <a:spLocks/>
              </p:cNvSpPr>
              <p:nvPr/>
            </p:nvSpPr>
            <p:spPr bwMode="auto">
              <a:xfrm>
                <a:off x="3118" y="1573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18" name="Freeform 2666"/>
              <p:cNvSpPr>
                <a:spLocks/>
              </p:cNvSpPr>
              <p:nvPr/>
            </p:nvSpPr>
            <p:spPr bwMode="auto">
              <a:xfrm>
                <a:off x="3124" y="15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19" name="Line 2667"/>
              <p:cNvSpPr>
                <a:spLocks noChangeShapeType="1"/>
              </p:cNvSpPr>
              <p:nvPr/>
            </p:nvSpPr>
            <p:spPr bwMode="auto">
              <a:xfrm>
                <a:off x="3121" y="15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20" name="Freeform 2668"/>
              <p:cNvSpPr>
                <a:spLocks/>
              </p:cNvSpPr>
              <p:nvPr/>
            </p:nvSpPr>
            <p:spPr bwMode="auto">
              <a:xfrm>
                <a:off x="3124" y="15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21" name="Line 2669"/>
              <p:cNvSpPr>
                <a:spLocks noChangeShapeType="1"/>
              </p:cNvSpPr>
              <p:nvPr/>
            </p:nvSpPr>
            <p:spPr bwMode="auto">
              <a:xfrm>
                <a:off x="3127" y="15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22" name="Line 2670"/>
              <p:cNvSpPr>
                <a:spLocks noChangeShapeType="1"/>
              </p:cNvSpPr>
              <p:nvPr/>
            </p:nvSpPr>
            <p:spPr bwMode="auto">
              <a:xfrm>
                <a:off x="3127" y="15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23" name="Freeform 2671"/>
              <p:cNvSpPr>
                <a:spLocks/>
              </p:cNvSpPr>
              <p:nvPr/>
            </p:nvSpPr>
            <p:spPr bwMode="auto">
              <a:xfrm>
                <a:off x="3141" y="159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24" name="Freeform 2672"/>
              <p:cNvSpPr>
                <a:spLocks/>
              </p:cNvSpPr>
              <p:nvPr/>
            </p:nvSpPr>
            <p:spPr bwMode="auto">
              <a:xfrm>
                <a:off x="3141" y="160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25" name="Line 2673"/>
              <p:cNvSpPr>
                <a:spLocks noChangeShapeType="1"/>
              </p:cNvSpPr>
              <p:nvPr/>
            </p:nvSpPr>
            <p:spPr bwMode="auto">
              <a:xfrm>
                <a:off x="3144" y="16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26" name="Line 2674"/>
              <p:cNvSpPr>
                <a:spLocks noChangeShapeType="1"/>
              </p:cNvSpPr>
              <p:nvPr/>
            </p:nvSpPr>
            <p:spPr bwMode="auto">
              <a:xfrm>
                <a:off x="3147" y="16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27" name="Line 2675"/>
              <p:cNvSpPr>
                <a:spLocks noChangeShapeType="1"/>
              </p:cNvSpPr>
              <p:nvPr/>
            </p:nvSpPr>
            <p:spPr bwMode="auto">
              <a:xfrm>
                <a:off x="3150" y="16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28" name="Freeform 2676"/>
              <p:cNvSpPr>
                <a:spLocks/>
              </p:cNvSpPr>
              <p:nvPr/>
            </p:nvSpPr>
            <p:spPr bwMode="auto">
              <a:xfrm>
                <a:off x="3150" y="16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29" name="Line 2677"/>
              <p:cNvSpPr>
                <a:spLocks noChangeShapeType="1"/>
              </p:cNvSpPr>
              <p:nvPr/>
            </p:nvSpPr>
            <p:spPr bwMode="auto">
              <a:xfrm>
                <a:off x="3150" y="16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30" name="Freeform 2678"/>
              <p:cNvSpPr>
                <a:spLocks/>
              </p:cNvSpPr>
              <p:nvPr/>
            </p:nvSpPr>
            <p:spPr bwMode="auto">
              <a:xfrm>
                <a:off x="3159" y="1620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31" name="Freeform 2679"/>
              <p:cNvSpPr>
                <a:spLocks/>
              </p:cNvSpPr>
              <p:nvPr/>
            </p:nvSpPr>
            <p:spPr bwMode="auto">
              <a:xfrm>
                <a:off x="3162" y="162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32" name="Line 2680"/>
              <p:cNvSpPr>
                <a:spLocks noChangeShapeType="1"/>
              </p:cNvSpPr>
              <p:nvPr/>
            </p:nvSpPr>
            <p:spPr bwMode="auto">
              <a:xfrm>
                <a:off x="3162" y="16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33" name="Line 2681"/>
              <p:cNvSpPr>
                <a:spLocks noChangeShapeType="1"/>
              </p:cNvSpPr>
              <p:nvPr/>
            </p:nvSpPr>
            <p:spPr bwMode="auto">
              <a:xfrm>
                <a:off x="3168" y="16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34" name="Line 2682"/>
              <p:cNvSpPr>
                <a:spLocks noChangeShapeType="1"/>
              </p:cNvSpPr>
              <p:nvPr/>
            </p:nvSpPr>
            <p:spPr bwMode="auto">
              <a:xfrm>
                <a:off x="3168" y="16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35" name="Freeform 2683"/>
              <p:cNvSpPr>
                <a:spLocks/>
              </p:cNvSpPr>
              <p:nvPr/>
            </p:nvSpPr>
            <p:spPr bwMode="auto">
              <a:xfrm>
                <a:off x="3168" y="16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36" name="Line 2684"/>
              <p:cNvSpPr>
                <a:spLocks noChangeShapeType="1"/>
              </p:cNvSpPr>
              <p:nvPr/>
            </p:nvSpPr>
            <p:spPr bwMode="auto">
              <a:xfrm>
                <a:off x="3168" y="16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37" name="Freeform 2685"/>
              <p:cNvSpPr>
                <a:spLocks/>
              </p:cNvSpPr>
              <p:nvPr/>
            </p:nvSpPr>
            <p:spPr bwMode="auto">
              <a:xfrm>
                <a:off x="3168" y="16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38" name="Freeform 2686"/>
              <p:cNvSpPr>
                <a:spLocks/>
              </p:cNvSpPr>
              <p:nvPr/>
            </p:nvSpPr>
            <p:spPr bwMode="auto">
              <a:xfrm>
                <a:off x="3168" y="1635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6561 h 1"/>
                  <a:gd name="T4" fmla="*/ 0 w 1"/>
                  <a:gd name="T5" fmla="*/ 0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39" name="Freeform 2687"/>
              <p:cNvSpPr>
                <a:spLocks/>
              </p:cNvSpPr>
              <p:nvPr/>
            </p:nvSpPr>
            <p:spPr bwMode="auto">
              <a:xfrm>
                <a:off x="3171" y="16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40" name="Freeform 2688"/>
              <p:cNvSpPr>
                <a:spLocks/>
              </p:cNvSpPr>
              <p:nvPr/>
            </p:nvSpPr>
            <p:spPr bwMode="auto">
              <a:xfrm>
                <a:off x="3176" y="163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41" name="Line 2689"/>
              <p:cNvSpPr>
                <a:spLocks noChangeShapeType="1"/>
              </p:cNvSpPr>
              <p:nvPr/>
            </p:nvSpPr>
            <p:spPr bwMode="auto">
              <a:xfrm>
                <a:off x="3171" y="16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42" name="Freeform 2690"/>
              <p:cNvSpPr>
                <a:spLocks/>
              </p:cNvSpPr>
              <p:nvPr/>
            </p:nvSpPr>
            <p:spPr bwMode="auto">
              <a:xfrm>
                <a:off x="3176" y="163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43" name="Freeform 2691"/>
              <p:cNvSpPr>
                <a:spLocks/>
              </p:cNvSpPr>
              <p:nvPr/>
            </p:nvSpPr>
            <p:spPr bwMode="auto">
              <a:xfrm>
                <a:off x="3171" y="1638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0 h 1"/>
                  <a:gd name="T3" fmla="*/ 6561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44" name="Line 2692"/>
              <p:cNvSpPr>
                <a:spLocks noChangeShapeType="1"/>
              </p:cNvSpPr>
              <p:nvPr/>
            </p:nvSpPr>
            <p:spPr bwMode="auto">
              <a:xfrm>
                <a:off x="3171" y="16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45" name="Line 2693"/>
              <p:cNvSpPr>
                <a:spLocks noChangeShapeType="1"/>
              </p:cNvSpPr>
              <p:nvPr/>
            </p:nvSpPr>
            <p:spPr bwMode="auto">
              <a:xfrm>
                <a:off x="3179" y="16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46" name="Line 2694"/>
              <p:cNvSpPr>
                <a:spLocks noChangeShapeType="1"/>
              </p:cNvSpPr>
              <p:nvPr/>
            </p:nvSpPr>
            <p:spPr bwMode="auto">
              <a:xfrm>
                <a:off x="3179" y="16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47" name="Line 2695"/>
              <p:cNvSpPr>
                <a:spLocks noChangeShapeType="1"/>
              </p:cNvSpPr>
              <p:nvPr/>
            </p:nvSpPr>
            <p:spPr bwMode="auto">
              <a:xfrm>
                <a:off x="3174" y="16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48" name="Freeform 2696"/>
              <p:cNvSpPr>
                <a:spLocks/>
              </p:cNvSpPr>
              <p:nvPr/>
            </p:nvSpPr>
            <p:spPr bwMode="auto">
              <a:xfrm>
                <a:off x="3174" y="1638"/>
                <a:ext cx="2" cy="3"/>
              </a:xfrm>
              <a:custGeom>
                <a:avLst/>
                <a:gdLst>
                  <a:gd name="T0" fmla="*/ 256 w 1"/>
                  <a:gd name="T1" fmla="*/ 6561 h 1"/>
                  <a:gd name="T2" fmla="*/ 0 w 1"/>
                  <a:gd name="T3" fmla="*/ 0 h 1"/>
                  <a:gd name="T4" fmla="*/ 256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49" name="Freeform 2697"/>
              <p:cNvSpPr>
                <a:spLocks/>
              </p:cNvSpPr>
              <p:nvPr/>
            </p:nvSpPr>
            <p:spPr bwMode="auto">
              <a:xfrm>
                <a:off x="3176" y="16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50" name="Freeform 2698"/>
              <p:cNvSpPr>
                <a:spLocks/>
              </p:cNvSpPr>
              <p:nvPr/>
            </p:nvSpPr>
            <p:spPr bwMode="auto">
              <a:xfrm>
                <a:off x="3179" y="164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51" name="Line 2699"/>
              <p:cNvSpPr>
                <a:spLocks noChangeShapeType="1"/>
              </p:cNvSpPr>
              <p:nvPr/>
            </p:nvSpPr>
            <p:spPr bwMode="auto">
              <a:xfrm>
                <a:off x="3176" y="16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52" name="Line 2700"/>
              <p:cNvSpPr>
                <a:spLocks noChangeShapeType="1"/>
              </p:cNvSpPr>
              <p:nvPr/>
            </p:nvSpPr>
            <p:spPr bwMode="auto">
              <a:xfrm>
                <a:off x="3179" y="16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53" name="Line 2701"/>
              <p:cNvSpPr>
                <a:spLocks noChangeShapeType="1"/>
              </p:cNvSpPr>
              <p:nvPr/>
            </p:nvSpPr>
            <p:spPr bwMode="auto">
              <a:xfrm>
                <a:off x="3176" y="16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54" name="Line 2702"/>
              <p:cNvSpPr>
                <a:spLocks noChangeShapeType="1"/>
              </p:cNvSpPr>
              <p:nvPr/>
            </p:nvSpPr>
            <p:spPr bwMode="auto">
              <a:xfrm>
                <a:off x="3179" y="16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55" name="Line 2703"/>
              <p:cNvSpPr>
                <a:spLocks noChangeShapeType="1"/>
              </p:cNvSpPr>
              <p:nvPr/>
            </p:nvSpPr>
            <p:spPr bwMode="auto">
              <a:xfrm>
                <a:off x="3179" y="16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56" name="Freeform 2704"/>
              <p:cNvSpPr>
                <a:spLocks/>
              </p:cNvSpPr>
              <p:nvPr/>
            </p:nvSpPr>
            <p:spPr bwMode="auto">
              <a:xfrm>
                <a:off x="3179" y="1644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57" name="Line 2705"/>
              <p:cNvSpPr>
                <a:spLocks noChangeShapeType="1"/>
              </p:cNvSpPr>
              <p:nvPr/>
            </p:nvSpPr>
            <p:spPr bwMode="auto">
              <a:xfrm>
                <a:off x="3174" y="16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58" name="Line 2706"/>
              <p:cNvSpPr>
                <a:spLocks noChangeShapeType="1"/>
              </p:cNvSpPr>
              <p:nvPr/>
            </p:nvSpPr>
            <p:spPr bwMode="auto">
              <a:xfrm>
                <a:off x="3179" y="16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59" name="Line 2707"/>
              <p:cNvSpPr>
                <a:spLocks noChangeShapeType="1"/>
              </p:cNvSpPr>
              <p:nvPr/>
            </p:nvSpPr>
            <p:spPr bwMode="auto">
              <a:xfrm>
                <a:off x="3179" y="16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60" name="Line 2708"/>
              <p:cNvSpPr>
                <a:spLocks noChangeShapeType="1"/>
              </p:cNvSpPr>
              <p:nvPr/>
            </p:nvSpPr>
            <p:spPr bwMode="auto">
              <a:xfrm>
                <a:off x="3300" y="18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61" name="Line 2709"/>
              <p:cNvSpPr>
                <a:spLocks noChangeShapeType="1"/>
              </p:cNvSpPr>
              <p:nvPr/>
            </p:nvSpPr>
            <p:spPr bwMode="auto">
              <a:xfrm>
                <a:off x="3302" y="18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62" name="Freeform 2710"/>
              <p:cNvSpPr>
                <a:spLocks/>
              </p:cNvSpPr>
              <p:nvPr/>
            </p:nvSpPr>
            <p:spPr bwMode="auto">
              <a:xfrm>
                <a:off x="3302" y="18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63" name="Rectangle 2711"/>
              <p:cNvSpPr>
                <a:spLocks noChangeArrowheads="1"/>
              </p:cNvSpPr>
              <p:nvPr/>
            </p:nvSpPr>
            <p:spPr bwMode="auto">
              <a:xfrm>
                <a:off x="3305" y="1810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64" name="Line 2712"/>
              <p:cNvSpPr>
                <a:spLocks noChangeShapeType="1"/>
              </p:cNvSpPr>
              <p:nvPr/>
            </p:nvSpPr>
            <p:spPr bwMode="auto">
              <a:xfrm>
                <a:off x="3302" y="18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65" name="Line 2713"/>
              <p:cNvSpPr>
                <a:spLocks noChangeShapeType="1"/>
              </p:cNvSpPr>
              <p:nvPr/>
            </p:nvSpPr>
            <p:spPr bwMode="auto">
              <a:xfrm>
                <a:off x="3308" y="18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66" name="Line 2714"/>
              <p:cNvSpPr>
                <a:spLocks noChangeShapeType="1"/>
              </p:cNvSpPr>
              <p:nvPr/>
            </p:nvSpPr>
            <p:spPr bwMode="auto">
              <a:xfrm>
                <a:off x="3305" y="18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67" name="Line 2715"/>
              <p:cNvSpPr>
                <a:spLocks noChangeShapeType="1"/>
              </p:cNvSpPr>
              <p:nvPr/>
            </p:nvSpPr>
            <p:spPr bwMode="auto">
              <a:xfrm>
                <a:off x="3311" y="18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68" name="Line 2716"/>
              <p:cNvSpPr>
                <a:spLocks noChangeShapeType="1"/>
              </p:cNvSpPr>
              <p:nvPr/>
            </p:nvSpPr>
            <p:spPr bwMode="auto">
              <a:xfrm>
                <a:off x="3308" y="18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69" name="Line 2717"/>
              <p:cNvSpPr>
                <a:spLocks noChangeShapeType="1"/>
              </p:cNvSpPr>
              <p:nvPr/>
            </p:nvSpPr>
            <p:spPr bwMode="auto">
              <a:xfrm>
                <a:off x="3308" y="18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70" name="Freeform 2718"/>
              <p:cNvSpPr>
                <a:spLocks/>
              </p:cNvSpPr>
              <p:nvPr/>
            </p:nvSpPr>
            <p:spPr bwMode="auto">
              <a:xfrm>
                <a:off x="3311" y="181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71" name="Freeform 2719"/>
              <p:cNvSpPr>
                <a:spLocks/>
              </p:cNvSpPr>
              <p:nvPr/>
            </p:nvSpPr>
            <p:spPr bwMode="auto">
              <a:xfrm>
                <a:off x="3311" y="182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72" name="Line 2720"/>
              <p:cNvSpPr>
                <a:spLocks noChangeShapeType="1"/>
              </p:cNvSpPr>
              <p:nvPr/>
            </p:nvSpPr>
            <p:spPr bwMode="auto">
              <a:xfrm>
                <a:off x="3317" y="18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73" name="Line 2721"/>
              <p:cNvSpPr>
                <a:spLocks noChangeShapeType="1"/>
              </p:cNvSpPr>
              <p:nvPr/>
            </p:nvSpPr>
            <p:spPr bwMode="auto">
              <a:xfrm>
                <a:off x="3311" y="18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74" name="Line 2722"/>
              <p:cNvSpPr>
                <a:spLocks noChangeShapeType="1"/>
              </p:cNvSpPr>
              <p:nvPr/>
            </p:nvSpPr>
            <p:spPr bwMode="auto">
              <a:xfrm>
                <a:off x="3314" y="18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75" name="Line 2723"/>
              <p:cNvSpPr>
                <a:spLocks noChangeShapeType="1"/>
              </p:cNvSpPr>
              <p:nvPr/>
            </p:nvSpPr>
            <p:spPr bwMode="auto">
              <a:xfrm>
                <a:off x="3320" y="18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76" name="Freeform 2724"/>
              <p:cNvSpPr>
                <a:spLocks/>
              </p:cNvSpPr>
              <p:nvPr/>
            </p:nvSpPr>
            <p:spPr bwMode="auto">
              <a:xfrm>
                <a:off x="3320" y="18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77" name="Line 2725"/>
              <p:cNvSpPr>
                <a:spLocks noChangeShapeType="1"/>
              </p:cNvSpPr>
              <p:nvPr/>
            </p:nvSpPr>
            <p:spPr bwMode="auto">
              <a:xfrm>
                <a:off x="3326" y="18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78" name="Freeform 2726"/>
              <p:cNvSpPr>
                <a:spLocks/>
              </p:cNvSpPr>
              <p:nvPr/>
            </p:nvSpPr>
            <p:spPr bwMode="auto">
              <a:xfrm>
                <a:off x="3335" y="185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79" name="Line 2727"/>
              <p:cNvSpPr>
                <a:spLocks noChangeShapeType="1"/>
              </p:cNvSpPr>
              <p:nvPr/>
            </p:nvSpPr>
            <p:spPr bwMode="auto">
              <a:xfrm>
                <a:off x="3332" y="18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80" name="Freeform 2728"/>
              <p:cNvSpPr>
                <a:spLocks/>
              </p:cNvSpPr>
              <p:nvPr/>
            </p:nvSpPr>
            <p:spPr bwMode="auto">
              <a:xfrm>
                <a:off x="3346" y="18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81" name="Line 2729"/>
              <p:cNvSpPr>
                <a:spLocks noChangeShapeType="1"/>
              </p:cNvSpPr>
              <p:nvPr/>
            </p:nvSpPr>
            <p:spPr bwMode="auto">
              <a:xfrm>
                <a:off x="3344" y="18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82" name="Line 2730"/>
              <p:cNvSpPr>
                <a:spLocks noChangeShapeType="1"/>
              </p:cNvSpPr>
              <p:nvPr/>
            </p:nvSpPr>
            <p:spPr bwMode="auto">
              <a:xfrm>
                <a:off x="3341" y="18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83" name="Freeform 2731"/>
              <p:cNvSpPr>
                <a:spLocks/>
              </p:cNvSpPr>
              <p:nvPr/>
            </p:nvSpPr>
            <p:spPr bwMode="auto">
              <a:xfrm>
                <a:off x="3346" y="1890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84" name="Line 2732"/>
              <p:cNvSpPr>
                <a:spLocks noChangeShapeType="1"/>
              </p:cNvSpPr>
              <p:nvPr/>
            </p:nvSpPr>
            <p:spPr bwMode="auto">
              <a:xfrm>
                <a:off x="3364" y="18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85" name="Line 2733"/>
              <p:cNvSpPr>
                <a:spLocks noChangeShapeType="1"/>
              </p:cNvSpPr>
              <p:nvPr/>
            </p:nvSpPr>
            <p:spPr bwMode="auto">
              <a:xfrm>
                <a:off x="3346" y="18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86" name="Freeform 2734"/>
              <p:cNvSpPr>
                <a:spLocks/>
              </p:cNvSpPr>
              <p:nvPr/>
            </p:nvSpPr>
            <p:spPr bwMode="auto">
              <a:xfrm>
                <a:off x="3344" y="1890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87" name="Freeform 2735"/>
              <p:cNvSpPr>
                <a:spLocks/>
              </p:cNvSpPr>
              <p:nvPr/>
            </p:nvSpPr>
            <p:spPr bwMode="auto">
              <a:xfrm>
                <a:off x="3349" y="1890"/>
                <a:ext cx="3" cy="8"/>
              </a:xfrm>
              <a:custGeom>
                <a:avLst/>
                <a:gdLst>
                  <a:gd name="T0" fmla="*/ 6561 w 1"/>
                  <a:gd name="T1" fmla="*/ 7531 h 3"/>
                  <a:gd name="T2" fmla="*/ 0 w 1"/>
                  <a:gd name="T3" fmla="*/ 0 h 3"/>
                  <a:gd name="T4" fmla="*/ 0 w 1"/>
                  <a:gd name="T5" fmla="*/ 2824 h 3"/>
                  <a:gd name="T6" fmla="*/ 6561 w 1"/>
                  <a:gd name="T7" fmla="*/ 7531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3"/>
                  <a:gd name="T14" fmla="*/ 1 w 1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88" name="Line 2736"/>
              <p:cNvSpPr>
                <a:spLocks noChangeShapeType="1"/>
              </p:cNvSpPr>
              <p:nvPr/>
            </p:nvSpPr>
            <p:spPr bwMode="auto">
              <a:xfrm>
                <a:off x="3344" y="18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89" name="Freeform 2737"/>
              <p:cNvSpPr>
                <a:spLocks/>
              </p:cNvSpPr>
              <p:nvPr/>
            </p:nvSpPr>
            <p:spPr bwMode="auto">
              <a:xfrm>
                <a:off x="3338" y="1893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90" name="Freeform 2738"/>
              <p:cNvSpPr>
                <a:spLocks/>
              </p:cNvSpPr>
              <p:nvPr/>
            </p:nvSpPr>
            <p:spPr bwMode="auto">
              <a:xfrm>
                <a:off x="3346" y="1893"/>
                <a:ext cx="9" cy="8"/>
              </a:xfrm>
              <a:custGeom>
                <a:avLst/>
                <a:gdLst>
                  <a:gd name="T0" fmla="*/ 19683 w 3"/>
                  <a:gd name="T1" fmla="*/ 4701 h 3"/>
                  <a:gd name="T2" fmla="*/ 19683 w 3"/>
                  <a:gd name="T3" fmla="*/ 2824 h 3"/>
                  <a:gd name="T4" fmla="*/ 19683 w 3"/>
                  <a:gd name="T5" fmla="*/ 4701 h 3"/>
                  <a:gd name="T6" fmla="*/ 19683 w 3"/>
                  <a:gd name="T7" fmla="*/ 7531 h 3"/>
                  <a:gd name="T8" fmla="*/ 0 w 3"/>
                  <a:gd name="T9" fmla="*/ 2824 h 3"/>
                  <a:gd name="T10" fmla="*/ 0 w 3"/>
                  <a:gd name="T11" fmla="*/ 0 h 3"/>
                  <a:gd name="T12" fmla="*/ 13122 w 3"/>
                  <a:gd name="T13" fmla="*/ 4701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3"/>
                  <a:gd name="T23" fmla="*/ 3 w 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3">
                    <a:moveTo>
                      <a:pt x="3" y="2"/>
                    </a:move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91" name="Line 2739"/>
              <p:cNvSpPr>
                <a:spLocks noChangeShapeType="1"/>
              </p:cNvSpPr>
              <p:nvPr/>
            </p:nvSpPr>
            <p:spPr bwMode="auto">
              <a:xfrm>
                <a:off x="3341" y="18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92" name="Line 2740"/>
              <p:cNvSpPr>
                <a:spLocks noChangeShapeType="1"/>
              </p:cNvSpPr>
              <p:nvPr/>
            </p:nvSpPr>
            <p:spPr bwMode="auto">
              <a:xfrm>
                <a:off x="3364" y="18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93" name="Line 2741"/>
              <p:cNvSpPr>
                <a:spLocks noChangeShapeType="1"/>
              </p:cNvSpPr>
              <p:nvPr/>
            </p:nvSpPr>
            <p:spPr bwMode="auto">
              <a:xfrm>
                <a:off x="3352" y="18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94" name="Line 2742"/>
              <p:cNvSpPr>
                <a:spLocks noChangeShapeType="1"/>
              </p:cNvSpPr>
              <p:nvPr/>
            </p:nvSpPr>
            <p:spPr bwMode="auto">
              <a:xfrm>
                <a:off x="3344" y="18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95" name="Line 2743"/>
              <p:cNvSpPr>
                <a:spLocks noChangeShapeType="1"/>
              </p:cNvSpPr>
              <p:nvPr/>
            </p:nvSpPr>
            <p:spPr bwMode="auto">
              <a:xfrm>
                <a:off x="3352" y="18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96" name="Line 2744"/>
              <p:cNvSpPr>
                <a:spLocks noChangeShapeType="1"/>
              </p:cNvSpPr>
              <p:nvPr/>
            </p:nvSpPr>
            <p:spPr bwMode="auto">
              <a:xfrm>
                <a:off x="3364" y="18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97" name="Line 2745"/>
              <p:cNvSpPr>
                <a:spLocks noChangeShapeType="1"/>
              </p:cNvSpPr>
              <p:nvPr/>
            </p:nvSpPr>
            <p:spPr bwMode="auto">
              <a:xfrm>
                <a:off x="3358" y="18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98" name="Line 2746"/>
              <p:cNvSpPr>
                <a:spLocks noChangeShapeType="1"/>
              </p:cNvSpPr>
              <p:nvPr/>
            </p:nvSpPr>
            <p:spPr bwMode="auto">
              <a:xfrm>
                <a:off x="3346" y="18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99" name="Line 2747"/>
              <p:cNvSpPr>
                <a:spLocks noChangeShapeType="1"/>
              </p:cNvSpPr>
              <p:nvPr/>
            </p:nvSpPr>
            <p:spPr bwMode="auto">
              <a:xfrm>
                <a:off x="3370" y="18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00" name="Line 2748"/>
              <p:cNvSpPr>
                <a:spLocks noChangeShapeType="1"/>
              </p:cNvSpPr>
              <p:nvPr/>
            </p:nvSpPr>
            <p:spPr bwMode="auto">
              <a:xfrm>
                <a:off x="3341" y="18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01" name="Line 2749"/>
              <p:cNvSpPr>
                <a:spLocks noChangeShapeType="1"/>
              </p:cNvSpPr>
              <p:nvPr/>
            </p:nvSpPr>
            <p:spPr bwMode="auto">
              <a:xfrm>
                <a:off x="3346" y="18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02" name="Freeform 2750"/>
              <p:cNvSpPr>
                <a:spLocks/>
              </p:cNvSpPr>
              <p:nvPr/>
            </p:nvSpPr>
            <p:spPr bwMode="auto">
              <a:xfrm>
                <a:off x="3352" y="190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03" name="Line 2751"/>
              <p:cNvSpPr>
                <a:spLocks noChangeShapeType="1"/>
              </p:cNvSpPr>
              <p:nvPr/>
            </p:nvSpPr>
            <p:spPr bwMode="auto">
              <a:xfrm>
                <a:off x="3361" y="19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04" name="Line 2752"/>
              <p:cNvSpPr>
                <a:spLocks noChangeShapeType="1"/>
              </p:cNvSpPr>
              <p:nvPr/>
            </p:nvSpPr>
            <p:spPr bwMode="auto">
              <a:xfrm>
                <a:off x="3352" y="19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05" name="Line 2753"/>
              <p:cNvSpPr>
                <a:spLocks noChangeShapeType="1"/>
              </p:cNvSpPr>
              <p:nvPr/>
            </p:nvSpPr>
            <p:spPr bwMode="auto">
              <a:xfrm>
                <a:off x="3364" y="19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06" name="Freeform 2754"/>
              <p:cNvSpPr>
                <a:spLocks/>
              </p:cNvSpPr>
              <p:nvPr/>
            </p:nvSpPr>
            <p:spPr bwMode="auto">
              <a:xfrm>
                <a:off x="3355" y="1901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07" name="Line 2755"/>
              <p:cNvSpPr>
                <a:spLocks noChangeShapeType="1"/>
              </p:cNvSpPr>
              <p:nvPr/>
            </p:nvSpPr>
            <p:spPr bwMode="auto">
              <a:xfrm>
                <a:off x="3361" y="19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08" name="Line 2756"/>
              <p:cNvSpPr>
                <a:spLocks noChangeShapeType="1"/>
              </p:cNvSpPr>
              <p:nvPr/>
            </p:nvSpPr>
            <p:spPr bwMode="auto">
              <a:xfrm>
                <a:off x="3352" y="19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09" name="Line 2757"/>
              <p:cNvSpPr>
                <a:spLocks noChangeShapeType="1"/>
              </p:cNvSpPr>
              <p:nvPr/>
            </p:nvSpPr>
            <p:spPr bwMode="auto">
              <a:xfrm>
                <a:off x="3376" y="19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10" name="Line 2758"/>
              <p:cNvSpPr>
                <a:spLocks noChangeShapeType="1"/>
              </p:cNvSpPr>
              <p:nvPr/>
            </p:nvSpPr>
            <p:spPr bwMode="auto">
              <a:xfrm>
                <a:off x="3361" y="19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11" name="Freeform 2759"/>
              <p:cNvSpPr>
                <a:spLocks/>
              </p:cNvSpPr>
              <p:nvPr/>
            </p:nvSpPr>
            <p:spPr bwMode="auto">
              <a:xfrm>
                <a:off x="3364" y="19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12" name="Line 2760"/>
              <p:cNvSpPr>
                <a:spLocks noChangeShapeType="1"/>
              </p:cNvSpPr>
              <p:nvPr/>
            </p:nvSpPr>
            <p:spPr bwMode="auto">
              <a:xfrm>
                <a:off x="3361" y="19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13" name="Line 2761"/>
              <p:cNvSpPr>
                <a:spLocks noChangeShapeType="1"/>
              </p:cNvSpPr>
              <p:nvPr/>
            </p:nvSpPr>
            <p:spPr bwMode="auto">
              <a:xfrm>
                <a:off x="3352" y="19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14" name="Line 2762"/>
              <p:cNvSpPr>
                <a:spLocks noChangeShapeType="1"/>
              </p:cNvSpPr>
              <p:nvPr/>
            </p:nvSpPr>
            <p:spPr bwMode="auto">
              <a:xfrm>
                <a:off x="3361" y="19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15" name="Freeform 2763"/>
              <p:cNvSpPr>
                <a:spLocks/>
              </p:cNvSpPr>
              <p:nvPr/>
            </p:nvSpPr>
            <p:spPr bwMode="auto">
              <a:xfrm>
                <a:off x="3364" y="19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16" name="Line 2764"/>
              <p:cNvSpPr>
                <a:spLocks noChangeShapeType="1"/>
              </p:cNvSpPr>
              <p:nvPr/>
            </p:nvSpPr>
            <p:spPr bwMode="auto">
              <a:xfrm>
                <a:off x="3367" y="19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17" name="Line 2765"/>
              <p:cNvSpPr>
                <a:spLocks noChangeShapeType="1"/>
              </p:cNvSpPr>
              <p:nvPr/>
            </p:nvSpPr>
            <p:spPr bwMode="auto">
              <a:xfrm>
                <a:off x="3364" y="19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18" name="Line 2766"/>
              <p:cNvSpPr>
                <a:spLocks noChangeShapeType="1"/>
              </p:cNvSpPr>
              <p:nvPr/>
            </p:nvSpPr>
            <p:spPr bwMode="auto">
              <a:xfrm>
                <a:off x="3370" y="19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19" name="Line 2767"/>
              <p:cNvSpPr>
                <a:spLocks noChangeShapeType="1"/>
              </p:cNvSpPr>
              <p:nvPr/>
            </p:nvSpPr>
            <p:spPr bwMode="auto">
              <a:xfrm>
                <a:off x="3364" y="19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20" name="Line 2768"/>
              <p:cNvSpPr>
                <a:spLocks noChangeShapeType="1"/>
              </p:cNvSpPr>
              <p:nvPr/>
            </p:nvSpPr>
            <p:spPr bwMode="auto">
              <a:xfrm>
                <a:off x="3361" y="19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21" name="Line 2769"/>
              <p:cNvSpPr>
                <a:spLocks noChangeShapeType="1"/>
              </p:cNvSpPr>
              <p:nvPr/>
            </p:nvSpPr>
            <p:spPr bwMode="auto">
              <a:xfrm>
                <a:off x="3367" y="19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22" name="Line 2770"/>
              <p:cNvSpPr>
                <a:spLocks noChangeShapeType="1"/>
              </p:cNvSpPr>
              <p:nvPr/>
            </p:nvSpPr>
            <p:spPr bwMode="auto">
              <a:xfrm>
                <a:off x="3291" y="17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23" name="Line 2771"/>
              <p:cNvSpPr>
                <a:spLocks noChangeShapeType="1"/>
              </p:cNvSpPr>
              <p:nvPr/>
            </p:nvSpPr>
            <p:spPr bwMode="auto">
              <a:xfrm>
                <a:off x="3475" y="15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24" name="Line 2772"/>
              <p:cNvSpPr>
                <a:spLocks noChangeShapeType="1"/>
              </p:cNvSpPr>
              <p:nvPr/>
            </p:nvSpPr>
            <p:spPr bwMode="auto">
              <a:xfrm>
                <a:off x="3496" y="160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25" name="Line 2773"/>
              <p:cNvSpPr>
                <a:spLocks noChangeShapeType="1"/>
              </p:cNvSpPr>
              <p:nvPr/>
            </p:nvSpPr>
            <p:spPr bwMode="auto">
              <a:xfrm>
                <a:off x="3499" y="160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26" name="Freeform 2774"/>
              <p:cNvSpPr>
                <a:spLocks/>
              </p:cNvSpPr>
              <p:nvPr/>
            </p:nvSpPr>
            <p:spPr bwMode="auto">
              <a:xfrm>
                <a:off x="3502" y="1600"/>
                <a:ext cx="9" cy="3"/>
              </a:xfrm>
              <a:custGeom>
                <a:avLst/>
                <a:gdLst>
                  <a:gd name="T0" fmla="*/ 0 w 3"/>
                  <a:gd name="T1" fmla="*/ 0 h 1"/>
                  <a:gd name="T2" fmla="*/ 6561 w 3"/>
                  <a:gd name="T3" fmla="*/ 6561 h 1"/>
                  <a:gd name="T4" fmla="*/ 6561 w 3"/>
                  <a:gd name="T5" fmla="*/ 6561 h 1"/>
                  <a:gd name="T6" fmla="*/ 19683 w 3"/>
                  <a:gd name="T7" fmla="*/ 0 h 1"/>
                  <a:gd name="T8" fmla="*/ 6561 w 3"/>
                  <a:gd name="T9" fmla="*/ 0 h 1"/>
                  <a:gd name="T10" fmla="*/ 0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27" name="Freeform 2775"/>
              <p:cNvSpPr>
                <a:spLocks/>
              </p:cNvSpPr>
              <p:nvPr/>
            </p:nvSpPr>
            <p:spPr bwMode="auto">
              <a:xfrm>
                <a:off x="3502" y="160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28" name="Line 2776"/>
              <p:cNvSpPr>
                <a:spLocks noChangeShapeType="1"/>
              </p:cNvSpPr>
              <p:nvPr/>
            </p:nvSpPr>
            <p:spPr bwMode="auto">
              <a:xfrm>
                <a:off x="3505" y="16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29" name="Line 2777"/>
              <p:cNvSpPr>
                <a:spLocks noChangeShapeType="1"/>
              </p:cNvSpPr>
              <p:nvPr/>
            </p:nvSpPr>
            <p:spPr bwMode="auto">
              <a:xfrm>
                <a:off x="3508" y="16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30" name="Freeform 2778"/>
              <p:cNvSpPr>
                <a:spLocks/>
              </p:cNvSpPr>
              <p:nvPr/>
            </p:nvSpPr>
            <p:spPr bwMode="auto">
              <a:xfrm>
                <a:off x="3528" y="1623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31" name="Line 2779"/>
              <p:cNvSpPr>
                <a:spLocks noChangeShapeType="1"/>
              </p:cNvSpPr>
              <p:nvPr/>
            </p:nvSpPr>
            <p:spPr bwMode="auto">
              <a:xfrm>
                <a:off x="3537" y="16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32" name="Line 2780"/>
              <p:cNvSpPr>
                <a:spLocks noChangeShapeType="1"/>
              </p:cNvSpPr>
              <p:nvPr/>
            </p:nvSpPr>
            <p:spPr bwMode="auto">
              <a:xfrm>
                <a:off x="3540" y="16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33" name="Line 2781"/>
              <p:cNvSpPr>
                <a:spLocks noChangeShapeType="1"/>
              </p:cNvSpPr>
              <p:nvPr/>
            </p:nvSpPr>
            <p:spPr bwMode="auto">
              <a:xfrm>
                <a:off x="3115" y="15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34" name="Line 2782"/>
              <p:cNvSpPr>
                <a:spLocks noChangeShapeType="1"/>
              </p:cNvSpPr>
              <p:nvPr/>
            </p:nvSpPr>
            <p:spPr bwMode="auto">
              <a:xfrm>
                <a:off x="3118" y="15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35" name="Line 2783"/>
              <p:cNvSpPr>
                <a:spLocks noChangeShapeType="1"/>
              </p:cNvSpPr>
              <p:nvPr/>
            </p:nvSpPr>
            <p:spPr bwMode="auto">
              <a:xfrm>
                <a:off x="3118" y="15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36" name="Line 2784"/>
              <p:cNvSpPr>
                <a:spLocks noChangeShapeType="1"/>
              </p:cNvSpPr>
              <p:nvPr/>
            </p:nvSpPr>
            <p:spPr bwMode="auto">
              <a:xfrm>
                <a:off x="3115" y="15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37" name="Line 2785"/>
              <p:cNvSpPr>
                <a:spLocks noChangeShapeType="1"/>
              </p:cNvSpPr>
              <p:nvPr/>
            </p:nvSpPr>
            <p:spPr bwMode="auto">
              <a:xfrm>
                <a:off x="3118" y="15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38" name="Line 2786"/>
              <p:cNvSpPr>
                <a:spLocks noChangeShapeType="1"/>
              </p:cNvSpPr>
              <p:nvPr/>
            </p:nvSpPr>
            <p:spPr bwMode="auto">
              <a:xfrm>
                <a:off x="3118" y="15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39" name="Line 2787"/>
              <p:cNvSpPr>
                <a:spLocks noChangeShapeType="1"/>
              </p:cNvSpPr>
              <p:nvPr/>
            </p:nvSpPr>
            <p:spPr bwMode="auto">
              <a:xfrm>
                <a:off x="3121" y="15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40" name="Line 2788"/>
              <p:cNvSpPr>
                <a:spLocks noChangeShapeType="1"/>
              </p:cNvSpPr>
              <p:nvPr/>
            </p:nvSpPr>
            <p:spPr bwMode="auto">
              <a:xfrm>
                <a:off x="3511" y="15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41" name="Freeform 2789"/>
              <p:cNvSpPr>
                <a:spLocks/>
              </p:cNvSpPr>
              <p:nvPr/>
            </p:nvSpPr>
            <p:spPr bwMode="auto">
              <a:xfrm>
                <a:off x="3522" y="16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42" name="Line 2790"/>
              <p:cNvSpPr>
                <a:spLocks noChangeShapeType="1"/>
              </p:cNvSpPr>
              <p:nvPr/>
            </p:nvSpPr>
            <p:spPr bwMode="auto">
              <a:xfrm>
                <a:off x="3182" y="16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43" name="Freeform 2791"/>
              <p:cNvSpPr>
                <a:spLocks/>
              </p:cNvSpPr>
              <p:nvPr/>
            </p:nvSpPr>
            <p:spPr bwMode="auto">
              <a:xfrm>
                <a:off x="3185" y="16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44" name="Line 2792"/>
              <p:cNvSpPr>
                <a:spLocks noChangeShapeType="1"/>
              </p:cNvSpPr>
              <p:nvPr/>
            </p:nvSpPr>
            <p:spPr bwMode="auto">
              <a:xfrm>
                <a:off x="3285" y="17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45" name="Freeform 2793"/>
              <p:cNvSpPr>
                <a:spLocks/>
              </p:cNvSpPr>
              <p:nvPr/>
            </p:nvSpPr>
            <p:spPr bwMode="auto">
              <a:xfrm>
                <a:off x="3282" y="17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46" name="Line 2794"/>
              <p:cNvSpPr>
                <a:spLocks noChangeShapeType="1"/>
              </p:cNvSpPr>
              <p:nvPr/>
            </p:nvSpPr>
            <p:spPr bwMode="auto">
              <a:xfrm>
                <a:off x="3288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47" name="Line 2795"/>
              <p:cNvSpPr>
                <a:spLocks noChangeShapeType="1"/>
              </p:cNvSpPr>
              <p:nvPr/>
            </p:nvSpPr>
            <p:spPr bwMode="auto">
              <a:xfrm>
                <a:off x="3294" y="18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48" name="Freeform 2796"/>
              <p:cNvSpPr>
                <a:spLocks/>
              </p:cNvSpPr>
              <p:nvPr/>
            </p:nvSpPr>
            <p:spPr bwMode="auto">
              <a:xfrm>
                <a:off x="2860" y="1233"/>
                <a:ext cx="70" cy="41"/>
              </a:xfrm>
              <a:custGeom>
                <a:avLst/>
                <a:gdLst>
                  <a:gd name="T0" fmla="*/ 68378 w 24"/>
                  <a:gd name="T1" fmla="*/ 0 h 14"/>
                  <a:gd name="T2" fmla="*/ 78732 w 24"/>
                  <a:gd name="T3" fmla="*/ 5599 h 14"/>
                  <a:gd name="T4" fmla="*/ 84458 w 24"/>
                  <a:gd name="T5" fmla="*/ 16397 h 14"/>
                  <a:gd name="T6" fmla="*/ 98578 w 24"/>
                  <a:gd name="T7" fmla="*/ 27804 h 14"/>
                  <a:gd name="T8" fmla="*/ 125545 w 24"/>
                  <a:gd name="T9" fmla="*/ 33406 h 14"/>
                  <a:gd name="T10" fmla="*/ 115057 w 24"/>
                  <a:gd name="T11" fmla="*/ 42221 h 14"/>
                  <a:gd name="T12" fmla="*/ 104067 w 24"/>
                  <a:gd name="T13" fmla="*/ 39211 h 14"/>
                  <a:gd name="T14" fmla="*/ 95381 w 24"/>
                  <a:gd name="T15" fmla="*/ 39211 h 14"/>
                  <a:gd name="T16" fmla="*/ 78732 w 24"/>
                  <a:gd name="T17" fmla="*/ 42221 h 14"/>
                  <a:gd name="T18" fmla="*/ 57167 w 24"/>
                  <a:gd name="T19" fmla="*/ 42221 h 14"/>
                  <a:gd name="T20" fmla="*/ 35680 w 24"/>
                  <a:gd name="T21" fmla="*/ 59230 h 14"/>
                  <a:gd name="T22" fmla="*/ 21490 w 24"/>
                  <a:gd name="T23" fmla="*/ 65026 h 14"/>
                  <a:gd name="T24" fmla="*/ 11212 w 24"/>
                  <a:gd name="T25" fmla="*/ 75627 h 14"/>
                  <a:gd name="T26" fmla="*/ 5504 w 24"/>
                  <a:gd name="T27" fmla="*/ 70028 h 14"/>
                  <a:gd name="T28" fmla="*/ 16053 w 24"/>
                  <a:gd name="T29" fmla="*/ 65026 h 14"/>
                  <a:gd name="T30" fmla="*/ 32702 w 24"/>
                  <a:gd name="T31" fmla="*/ 59230 h 14"/>
                  <a:gd name="T32" fmla="*/ 16053 w 24"/>
                  <a:gd name="T33" fmla="*/ 53628 h 14"/>
                  <a:gd name="T34" fmla="*/ 0 w 24"/>
                  <a:gd name="T35" fmla="*/ 53628 h 14"/>
                  <a:gd name="T36" fmla="*/ 0 w 24"/>
                  <a:gd name="T37" fmla="*/ 48020 h 14"/>
                  <a:gd name="T38" fmla="*/ 5504 w 24"/>
                  <a:gd name="T39" fmla="*/ 42221 h 14"/>
                  <a:gd name="T40" fmla="*/ 11212 w 24"/>
                  <a:gd name="T41" fmla="*/ 42221 h 14"/>
                  <a:gd name="T42" fmla="*/ 5504 w 24"/>
                  <a:gd name="T43" fmla="*/ 33406 h 14"/>
                  <a:gd name="T44" fmla="*/ 16053 w 24"/>
                  <a:gd name="T45" fmla="*/ 27804 h 14"/>
                  <a:gd name="T46" fmla="*/ 21490 w 24"/>
                  <a:gd name="T47" fmla="*/ 27804 h 14"/>
                  <a:gd name="T48" fmla="*/ 16053 w 24"/>
                  <a:gd name="T49" fmla="*/ 16397 h 14"/>
                  <a:gd name="T50" fmla="*/ 16053 w 24"/>
                  <a:gd name="T51" fmla="*/ 5599 h 14"/>
                  <a:gd name="T52" fmla="*/ 21490 w 24"/>
                  <a:gd name="T53" fmla="*/ 0 h 14"/>
                  <a:gd name="T54" fmla="*/ 32702 w 24"/>
                  <a:gd name="T55" fmla="*/ 0 h 14"/>
                  <a:gd name="T56" fmla="*/ 41192 w 24"/>
                  <a:gd name="T57" fmla="*/ 0 h 14"/>
                  <a:gd name="T58" fmla="*/ 52325 w 24"/>
                  <a:gd name="T59" fmla="*/ 0 h 14"/>
                  <a:gd name="T60" fmla="*/ 52325 w 24"/>
                  <a:gd name="T61" fmla="*/ 0 h 14"/>
                  <a:gd name="T62" fmla="*/ 62679 w 24"/>
                  <a:gd name="T63" fmla="*/ 0 h 14"/>
                  <a:gd name="T64" fmla="*/ 68378 w 24"/>
                  <a:gd name="T65" fmla="*/ 0 h 14"/>
                  <a:gd name="T66" fmla="*/ 68378 w 24"/>
                  <a:gd name="T67" fmla="*/ 0 h 14"/>
                  <a:gd name="T68" fmla="*/ 68378 w 24"/>
                  <a:gd name="T69" fmla="*/ 0 h 1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"/>
                  <a:gd name="T106" fmla="*/ 0 h 14"/>
                  <a:gd name="T107" fmla="*/ 24 w 24"/>
                  <a:gd name="T108" fmla="*/ 14 h 1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" h="14">
                    <a:moveTo>
                      <a:pt x="13" y="0"/>
                    </a:moveTo>
                    <a:lnTo>
                      <a:pt x="15" y="1"/>
                    </a:lnTo>
                    <a:lnTo>
                      <a:pt x="16" y="3"/>
                    </a:lnTo>
                    <a:lnTo>
                      <a:pt x="19" y="5"/>
                    </a:lnTo>
                    <a:lnTo>
                      <a:pt x="24" y="6"/>
                    </a:lnTo>
                    <a:lnTo>
                      <a:pt x="22" y="8"/>
                    </a:lnTo>
                    <a:lnTo>
                      <a:pt x="20" y="7"/>
                    </a:lnTo>
                    <a:lnTo>
                      <a:pt x="18" y="7"/>
                    </a:lnTo>
                    <a:lnTo>
                      <a:pt x="15" y="8"/>
                    </a:lnTo>
                    <a:lnTo>
                      <a:pt x="11" y="8"/>
                    </a:lnTo>
                    <a:lnTo>
                      <a:pt x="7" y="11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1" y="13"/>
                    </a:lnTo>
                    <a:lnTo>
                      <a:pt x="3" y="12"/>
                    </a:lnTo>
                    <a:lnTo>
                      <a:pt x="6" y="11"/>
                    </a:lnTo>
                    <a:lnTo>
                      <a:pt x="3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1" y="6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49" name="Freeform 2797"/>
              <p:cNvSpPr>
                <a:spLocks/>
              </p:cNvSpPr>
              <p:nvPr/>
            </p:nvSpPr>
            <p:spPr bwMode="auto">
              <a:xfrm>
                <a:off x="3065" y="1236"/>
                <a:ext cx="150" cy="27"/>
              </a:xfrm>
              <a:custGeom>
                <a:avLst/>
                <a:gdLst>
                  <a:gd name="T0" fmla="*/ 0 w 51"/>
                  <a:gd name="T1" fmla="*/ 0 h 9"/>
                  <a:gd name="T2" fmla="*/ 5700 w 51"/>
                  <a:gd name="T3" fmla="*/ 6561 h 9"/>
                  <a:gd name="T4" fmla="*/ 16765 w 51"/>
                  <a:gd name="T5" fmla="*/ 13122 h 9"/>
                  <a:gd name="T6" fmla="*/ 40044 w 51"/>
                  <a:gd name="T7" fmla="*/ 13122 h 9"/>
                  <a:gd name="T8" fmla="*/ 49309 w 51"/>
                  <a:gd name="T9" fmla="*/ 26244 h 9"/>
                  <a:gd name="T10" fmla="*/ 72438 w 51"/>
                  <a:gd name="T11" fmla="*/ 39366 h 9"/>
                  <a:gd name="T12" fmla="*/ 89350 w 51"/>
                  <a:gd name="T13" fmla="*/ 32805 h 9"/>
                  <a:gd name="T14" fmla="*/ 106703 w 51"/>
                  <a:gd name="T15" fmla="*/ 45927 h 9"/>
                  <a:gd name="T16" fmla="*/ 123703 w 51"/>
                  <a:gd name="T17" fmla="*/ 52488 h 9"/>
                  <a:gd name="T18" fmla="*/ 129376 w 51"/>
                  <a:gd name="T19" fmla="*/ 45927 h 9"/>
                  <a:gd name="T20" fmla="*/ 150112 w 51"/>
                  <a:gd name="T21" fmla="*/ 52488 h 9"/>
                  <a:gd name="T22" fmla="*/ 161791 w 51"/>
                  <a:gd name="T23" fmla="*/ 52488 h 9"/>
                  <a:gd name="T24" fmla="*/ 178712 w 51"/>
                  <a:gd name="T25" fmla="*/ 52488 h 9"/>
                  <a:gd name="T26" fmla="*/ 196141 w 51"/>
                  <a:gd name="T27" fmla="*/ 52488 h 9"/>
                  <a:gd name="T28" fmla="*/ 218806 w 51"/>
                  <a:gd name="T29" fmla="*/ 52488 h 9"/>
                  <a:gd name="T30" fmla="*/ 230406 w 51"/>
                  <a:gd name="T31" fmla="*/ 59049 h 9"/>
                  <a:gd name="T32" fmla="*/ 251141 w 51"/>
                  <a:gd name="T33" fmla="*/ 52488 h 9"/>
                  <a:gd name="T34" fmla="*/ 268729 w 51"/>
                  <a:gd name="T35" fmla="*/ 45927 h 9"/>
                  <a:gd name="T36" fmla="*/ 285494 w 51"/>
                  <a:gd name="T37" fmla="*/ 32805 h 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1"/>
                  <a:gd name="T58" fmla="*/ 0 h 9"/>
                  <a:gd name="T59" fmla="*/ 51 w 51"/>
                  <a:gd name="T60" fmla="*/ 9 h 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1" h="9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7" y="2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6" y="5"/>
                    </a:lnTo>
                    <a:lnTo>
                      <a:pt x="19" y="7"/>
                    </a:lnTo>
                    <a:lnTo>
                      <a:pt x="22" y="8"/>
                    </a:lnTo>
                    <a:lnTo>
                      <a:pt x="23" y="7"/>
                    </a:lnTo>
                    <a:lnTo>
                      <a:pt x="27" y="8"/>
                    </a:lnTo>
                    <a:lnTo>
                      <a:pt x="29" y="8"/>
                    </a:lnTo>
                    <a:lnTo>
                      <a:pt x="32" y="8"/>
                    </a:lnTo>
                    <a:lnTo>
                      <a:pt x="35" y="8"/>
                    </a:lnTo>
                    <a:lnTo>
                      <a:pt x="39" y="8"/>
                    </a:lnTo>
                    <a:lnTo>
                      <a:pt x="41" y="9"/>
                    </a:lnTo>
                    <a:lnTo>
                      <a:pt x="45" y="8"/>
                    </a:lnTo>
                    <a:lnTo>
                      <a:pt x="48" y="7"/>
                    </a:lnTo>
                    <a:lnTo>
                      <a:pt x="51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50" name="Freeform 2798"/>
              <p:cNvSpPr>
                <a:spLocks/>
              </p:cNvSpPr>
              <p:nvPr/>
            </p:nvSpPr>
            <p:spPr bwMode="auto">
              <a:xfrm>
                <a:off x="2930" y="125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51" name="Line 2799"/>
              <p:cNvSpPr>
                <a:spLocks noChangeShapeType="1"/>
              </p:cNvSpPr>
              <p:nvPr/>
            </p:nvSpPr>
            <p:spPr bwMode="auto">
              <a:xfrm>
                <a:off x="2930" y="12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52" name="Line 2800"/>
              <p:cNvSpPr>
                <a:spLocks noChangeShapeType="1"/>
              </p:cNvSpPr>
              <p:nvPr/>
            </p:nvSpPr>
            <p:spPr bwMode="auto">
              <a:xfrm>
                <a:off x="2933" y="12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53" name="Line 2801"/>
              <p:cNvSpPr>
                <a:spLocks noChangeShapeType="1"/>
              </p:cNvSpPr>
              <p:nvPr/>
            </p:nvSpPr>
            <p:spPr bwMode="auto">
              <a:xfrm>
                <a:off x="2930" y="12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54" name="Freeform 2802"/>
              <p:cNvSpPr>
                <a:spLocks/>
              </p:cNvSpPr>
              <p:nvPr/>
            </p:nvSpPr>
            <p:spPr bwMode="auto">
              <a:xfrm>
                <a:off x="2895" y="1263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0 w 1"/>
                  <a:gd name="T3" fmla="*/ 0 h 1"/>
                  <a:gd name="T4" fmla="*/ 6561 w 1"/>
                  <a:gd name="T5" fmla="*/ 0 h 1"/>
                  <a:gd name="T6" fmla="*/ 0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55" name="Line 2803"/>
              <p:cNvSpPr>
                <a:spLocks noChangeShapeType="1"/>
              </p:cNvSpPr>
              <p:nvPr/>
            </p:nvSpPr>
            <p:spPr bwMode="auto">
              <a:xfrm>
                <a:off x="2892" y="12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56" name="Line 2804"/>
              <p:cNvSpPr>
                <a:spLocks noChangeShapeType="1"/>
              </p:cNvSpPr>
              <p:nvPr/>
            </p:nvSpPr>
            <p:spPr bwMode="auto">
              <a:xfrm>
                <a:off x="2918" y="12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57" name="Line 2805"/>
              <p:cNvSpPr>
                <a:spLocks noChangeShapeType="1"/>
              </p:cNvSpPr>
              <p:nvPr/>
            </p:nvSpPr>
            <p:spPr bwMode="auto">
              <a:xfrm>
                <a:off x="2892" y="12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58" name="Freeform 2806"/>
              <p:cNvSpPr>
                <a:spLocks/>
              </p:cNvSpPr>
              <p:nvPr/>
            </p:nvSpPr>
            <p:spPr bwMode="auto">
              <a:xfrm>
                <a:off x="2895" y="126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59" name="Freeform 2807"/>
              <p:cNvSpPr>
                <a:spLocks/>
              </p:cNvSpPr>
              <p:nvPr/>
            </p:nvSpPr>
            <p:spPr bwMode="auto">
              <a:xfrm>
                <a:off x="2898" y="126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60" name="Line 2808"/>
              <p:cNvSpPr>
                <a:spLocks noChangeShapeType="1"/>
              </p:cNvSpPr>
              <p:nvPr/>
            </p:nvSpPr>
            <p:spPr bwMode="auto">
              <a:xfrm>
                <a:off x="2907" y="12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61" name="Freeform 2809"/>
              <p:cNvSpPr>
                <a:spLocks/>
              </p:cNvSpPr>
              <p:nvPr/>
            </p:nvSpPr>
            <p:spPr bwMode="auto">
              <a:xfrm>
                <a:off x="2851" y="1271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6561 w 1"/>
                  <a:gd name="T3" fmla="*/ 0 h 1"/>
                  <a:gd name="T4" fmla="*/ 6561 w 1"/>
                  <a:gd name="T5" fmla="*/ 6561 h 1"/>
                  <a:gd name="T6" fmla="*/ 0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62" name="Line 2810"/>
              <p:cNvSpPr>
                <a:spLocks noChangeShapeType="1"/>
              </p:cNvSpPr>
              <p:nvPr/>
            </p:nvSpPr>
            <p:spPr bwMode="auto">
              <a:xfrm>
                <a:off x="2860" y="12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63" name="Freeform 2811"/>
              <p:cNvSpPr>
                <a:spLocks/>
              </p:cNvSpPr>
              <p:nvPr/>
            </p:nvSpPr>
            <p:spPr bwMode="auto">
              <a:xfrm>
                <a:off x="2860" y="12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64" name="Freeform 2812"/>
              <p:cNvSpPr>
                <a:spLocks/>
              </p:cNvSpPr>
              <p:nvPr/>
            </p:nvSpPr>
            <p:spPr bwMode="auto">
              <a:xfrm>
                <a:off x="2872" y="129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65" name="Line 2813"/>
              <p:cNvSpPr>
                <a:spLocks noChangeShapeType="1"/>
              </p:cNvSpPr>
              <p:nvPr/>
            </p:nvSpPr>
            <p:spPr bwMode="auto">
              <a:xfrm>
                <a:off x="2877" y="12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66" name="Freeform 2814"/>
              <p:cNvSpPr>
                <a:spLocks/>
              </p:cNvSpPr>
              <p:nvPr/>
            </p:nvSpPr>
            <p:spPr bwMode="auto">
              <a:xfrm>
                <a:off x="2872" y="129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67" name="Line 2815"/>
              <p:cNvSpPr>
                <a:spLocks noChangeShapeType="1"/>
              </p:cNvSpPr>
              <p:nvPr/>
            </p:nvSpPr>
            <p:spPr bwMode="auto">
              <a:xfrm>
                <a:off x="2877" y="13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68" name="Line 2816"/>
              <p:cNvSpPr>
                <a:spLocks noChangeShapeType="1"/>
              </p:cNvSpPr>
              <p:nvPr/>
            </p:nvSpPr>
            <p:spPr bwMode="auto">
              <a:xfrm>
                <a:off x="2877" y="13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69" name="Freeform 2817"/>
              <p:cNvSpPr>
                <a:spLocks/>
              </p:cNvSpPr>
              <p:nvPr/>
            </p:nvSpPr>
            <p:spPr bwMode="auto">
              <a:xfrm>
                <a:off x="2877" y="13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70" name="Line 2818"/>
              <p:cNvSpPr>
                <a:spLocks noChangeShapeType="1"/>
              </p:cNvSpPr>
              <p:nvPr/>
            </p:nvSpPr>
            <p:spPr bwMode="auto">
              <a:xfrm>
                <a:off x="2880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71" name="Line 2819"/>
              <p:cNvSpPr>
                <a:spLocks noChangeShapeType="1"/>
              </p:cNvSpPr>
              <p:nvPr/>
            </p:nvSpPr>
            <p:spPr bwMode="auto">
              <a:xfrm>
                <a:off x="2866" y="13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72" name="Line 2820"/>
              <p:cNvSpPr>
                <a:spLocks noChangeShapeType="1"/>
              </p:cNvSpPr>
              <p:nvPr/>
            </p:nvSpPr>
            <p:spPr bwMode="auto">
              <a:xfrm>
                <a:off x="2877" y="13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73" name="Line 2821"/>
              <p:cNvSpPr>
                <a:spLocks noChangeShapeType="1"/>
              </p:cNvSpPr>
              <p:nvPr/>
            </p:nvSpPr>
            <p:spPr bwMode="auto">
              <a:xfrm>
                <a:off x="2869" y="13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74" name="Line 2822"/>
              <p:cNvSpPr>
                <a:spLocks noChangeShapeType="1"/>
              </p:cNvSpPr>
              <p:nvPr/>
            </p:nvSpPr>
            <p:spPr bwMode="auto">
              <a:xfrm>
                <a:off x="2869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75" name="Line 2823"/>
              <p:cNvSpPr>
                <a:spLocks noChangeShapeType="1"/>
              </p:cNvSpPr>
              <p:nvPr/>
            </p:nvSpPr>
            <p:spPr bwMode="auto">
              <a:xfrm>
                <a:off x="2886" y="13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76" name="Freeform 2824"/>
              <p:cNvSpPr>
                <a:spLocks/>
              </p:cNvSpPr>
              <p:nvPr/>
            </p:nvSpPr>
            <p:spPr bwMode="auto">
              <a:xfrm>
                <a:off x="2889" y="133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77" name="Freeform 2825"/>
              <p:cNvSpPr>
                <a:spLocks/>
              </p:cNvSpPr>
              <p:nvPr/>
            </p:nvSpPr>
            <p:spPr bwMode="auto">
              <a:xfrm>
                <a:off x="2895" y="133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78" name="Freeform 2826"/>
              <p:cNvSpPr>
                <a:spLocks/>
              </p:cNvSpPr>
              <p:nvPr/>
            </p:nvSpPr>
            <p:spPr bwMode="auto">
              <a:xfrm>
                <a:off x="2895" y="134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79" name="Line 2827"/>
              <p:cNvSpPr>
                <a:spLocks noChangeShapeType="1"/>
              </p:cNvSpPr>
              <p:nvPr/>
            </p:nvSpPr>
            <p:spPr bwMode="auto">
              <a:xfrm>
                <a:off x="2898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80" name="Line 2828"/>
              <p:cNvSpPr>
                <a:spLocks noChangeShapeType="1"/>
              </p:cNvSpPr>
              <p:nvPr/>
            </p:nvSpPr>
            <p:spPr bwMode="auto">
              <a:xfrm>
                <a:off x="2916" y="13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81" name="Line 2829"/>
              <p:cNvSpPr>
                <a:spLocks noChangeShapeType="1"/>
              </p:cNvSpPr>
              <p:nvPr/>
            </p:nvSpPr>
            <p:spPr bwMode="auto">
              <a:xfrm>
                <a:off x="2921" y="13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82" name="Line 2830"/>
              <p:cNvSpPr>
                <a:spLocks noChangeShapeType="1"/>
              </p:cNvSpPr>
              <p:nvPr/>
            </p:nvSpPr>
            <p:spPr bwMode="auto">
              <a:xfrm>
                <a:off x="2913" y="13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83" name="Line 2831"/>
              <p:cNvSpPr>
                <a:spLocks noChangeShapeType="1"/>
              </p:cNvSpPr>
              <p:nvPr/>
            </p:nvSpPr>
            <p:spPr bwMode="auto">
              <a:xfrm>
                <a:off x="2933" y="13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84" name="Line 2832"/>
              <p:cNvSpPr>
                <a:spLocks noChangeShapeType="1"/>
              </p:cNvSpPr>
              <p:nvPr/>
            </p:nvSpPr>
            <p:spPr bwMode="auto">
              <a:xfrm>
                <a:off x="2910" y="13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85" name="Freeform 2833"/>
              <p:cNvSpPr>
                <a:spLocks/>
              </p:cNvSpPr>
              <p:nvPr/>
            </p:nvSpPr>
            <p:spPr bwMode="auto">
              <a:xfrm>
                <a:off x="2933" y="13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86" name="Line 2834"/>
              <p:cNvSpPr>
                <a:spLocks noChangeShapeType="1"/>
              </p:cNvSpPr>
              <p:nvPr/>
            </p:nvSpPr>
            <p:spPr bwMode="auto">
              <a:xfrm>
                <a:off x="2907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87" name="Line 2835"/>
              <p:cNvSpPr>
                <a:spLocks noChangeShapeType="1"/>
              </p:cNvSpPr>
              <p:nvPr/>
            </p:nvSpPr>
            <p:spPr bwMode="auto">
              <a:xfrm>
                <a:off x="2936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88" name="Line 2836"/>
              <p:cNvSpPr>
                <a:spLocks noChangeShapeType="1"/>
              </p:cNvSpPr>
              <p:nvPr/>
            </p:nvSpPr>
            <p:spPr bwMode="auto">
              <a:xfrm>
                <a:off x="2898" y="13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89" name="Freeform 2837"/>
              <p:cNvSpPr>
                <a:spLocks/>
              </p:cNvSpPr>
              <p:nvPr/>
            </p:nvSpPr>
            <p:spPr bwMode="auto">
              <a:xfrm>
                <a:off x="2904" y="1353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6561 w 1"/>
                  <a:gd name="T5" fmla="*/ 6561 w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1 w 1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3039"/>
            <p:cNvGrpSpPr>
              <a:grpSpLocks/>
            </p:cNvGrpSpPr>
            <p:nvPr/>
          </p:nvGrpSpPr>
          <p:grpSpPr bwMode="auto">
            <a:xfrm>
              <a:off x="1538" y="1049"/>
              <a:ext cx="2175" cy="1910"/>
              <a:chOff x="1538" y="1049"/>
              <a:chExt cx="2175" cy="1910"/>
            </a:xfrm>
          </p:grpSpPr>
          <p:sp>
            <p:nvSpPr>
              <p:cNvPr id="53790" name="Line 2839"/>
              <p:cNvSpPr>
                <a:spLocks noChangeShapeType="1"/>
              </p:cNvSpPr>
              <p:nvPr/>
            </p:nvSpPr>
            <p:spPr bwMode="auto">
              <a:xfrm>
                <a:off x="2974" y="13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91" name="Line 2840"/>
              <p:cNvSpPr>
                <a:spLocks noChangeShapeType="1"/>
              </p:cNvSpPr>
              <p:nvPr/>
            </p:nvSpPr>
            <p:spPr bwMode="auto">
              <a:xfrm>
                <a:off x="2945" y="13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92" name="Line 2841"/>
              <p:cNvSpPr>
                <a:spLocks noChangeShapeType="1"/>
              </p:cNvSpPr>
              <p:nvPr/>
            </p:nvSpPr>
            <p:spPr bwMode="auto">
              <a:xfrm>
                <a:off x="3056" y="13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93" name="Line 2842"/>
              <p:cNvSpPr>
                <a:spLocks noChangeShapeType="1"/>
              </p:cNvSpPr>
              <p:nvPr/>
            </p:nvSpPr>
            <p:spPr bwMode="auto">
              <a:xfrm>
                <a:off x="2960" y="13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94" name="Line 2843"/>
              <p:cNvSpPr>
                <a:spLocks noChangeShapeType="1"/>
              </p:cNvSpPr>
              <p:nvPr/>
            </p:nvSpPr>
            <p:spPr bwMode="auto">
              <a:xfrm>
                <a:off x="2971" y="13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95" name="Line 2844"/>
              <p:cNvSpPr>
                <a:spLocks noChangeShapeType="1"/>
              </p:cNvSpPr>
              <p:nvPr/>
            </p:nvSpPr>
            <p:spPr bwMode="auto">
              <a:xfrm>
                <a:off x="2948" y="13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96" name="Freeform 2845"/>
              <p:cNvSpPr>
                <a:spLocks/>
              </p:cNvSpPr>
              <p:nvPr/>
            </p:nvSpPr>
            <p:spPr bwMode="auto">
              <a:xfrm>
                <a:off x="2951" y="136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97" name="Line 2846"/>
              <p:cNvSpPr>
                <a:spLocks noChangeShapeType="1"/>
              </p:cNvSpPr>
              <p:nvPr/>
            </p:nvSpPr>
            <p:spPr bwMode="auto">
              <a:xfrm>
                <a:off x="2957" y="13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98" name="Line 2847"/>
              <p:cNvSpPr>
                <a:spLocks noChangeShapeType="1"/>
              </p:cNvSpPr>
              <p:nvPr/>
            </p:nvSpPr>
            <p:spPr bwMode="auto">
              <a:xfrm>
                <a:off x="2951" y="13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99" name="Line 2848"/>
              <p:cNvSpPr>
                <a:spLocks noChangeShapeType="1"/>
              </p:cNvSpPr>
              <p:nvPr/>
            </p:nvSpPr>
            <p:spPr bwMode="auto">
              <a:xfrm>
                <a:off x="3484" y="13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00" name="Freeform 2849"/>
              <p:cNvSpPr>
                <a:spLocks/>
              </p:cNvSpPr>
              <p:nvPr/>
            </p:nvSpPr>
            <p:spPr bwMode="auto">
              <a:xfrm>
                <a:off x="3475" y="130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01" name="Line 2850"/>
              <p:cNvSpPr>
                <a:spLocks noChangeShapeType="1"/>
              </p:cNvSpPr>
              <p:nvPr/>
            </p:nvSpPr>
            <p:spPr bwMode="auto">
              <a:xfrm>
                <a:off x="3478" y="13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02" name="Line 2851"/>
              <p:cNvSpPr>
                <a:spLocks noChangeShapeType="1"/>
              </p:cNvSpPr>
              <p:nvPr/>
            </p:nvSpPr>
            <p:spPr bwMode="auto">
              <a:xfrm>
                <a:off x="3487" y="13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03" name="Line 2852"/>
              <p:cNvSpPr>
                <a:spLocks noChangeShapeType="1"/>
              </p:cNvSpPr>
              <p:nvPr/>
            </p:nvSpPr>
            <p:spPr bwMode="auto">
              <a:xfrm>
                <a:off x="3493" y="13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04" name="Freeform 2853"/>
              <p:cNvSpPr>
                <a:spLocks/>
              </p:cNvSpPr>
              <p:nvPr/>
            </p:nvSpPr>
            <p:spPr bwMode="auto">
              <a:xfrm>
                <a:off x="3484" y="1315"/>
                <a:ext cx="3" cy="9"/>
              </a:xfrm>
              <a:custGeom>
                <a:avLst/>
                <a:gdLst>
                  <a:gd name="T0" fmla="*/ 6561 w 1"/>
                  <a:gd name="T1" fmla="*/ 19683 h 3"/>
                  <a:gd name="T2" fmla="*/ 0 w 1"/>
                  <a:gd name="T3" fmla="*/ 0 h 3"/>
                  <a:gd name="T4" fmla="*/ 6561 w 1"/>
                  <a:gd name="T5" fmla="*/ 19683 h 3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3"/>
                  <a:gd name="T11" fmla="*/ 1 w 1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05" name="Freeform 2854"/>
              <p:cNvSpPr>
                <a:spLocks/>
              </p:cNvSpPr>
              <p:nvPr/>
            </p:nvSpPr>
            <p:spPr bwMode="auto">
              <a:xfrm>
                <a:off x="3443" y="1248"/>
                <a:ext cx="76" cy="23"/>
              </a:xfrm>
              <a:custGeom>
                <a:avLst/>
                <a:gdLst>
                  <a:gd name="T0" fmla="*/ 0 w 26"/>
                  <a:gd name="T1" fmla="*/ 14754 h 8"/>
                  <a:gd name="T2" fmla="*/ 11312 w 26"/>
                  <a:gd name="T3" fmla="*/ 9620 h 8"/>
                  <a:gd name="T4" fmla="*/ 41832 w 26"/>
                  <a:gd name="T5" fmla="*/ 0 h 8"/>
                  <a:gd name="T6" fmla="*/ 80446 w 26"/>
                  <a:gd name="T7" fmla="*/ 14754 h 8"/>
                  <a:gd name="T8" fmla="*/ 106070 w 26"/>
                  <a:gd name="T9" fmla="*/ 32177 h 8"/>
                  <a:gd name="T10" fmla="*/ 127823 w 26"/>
                  <a:gd name="T11" fmla="*/ 37312 h 8"/>
                  <a:gd name="T12" fmla="*/ 138487 w 26"/>
                  <a:gd name="T13" fmla="*/ 37312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"/>
                  <a:gd name="T22" fmla="*/ 0 h 8"/>
                  <a:gd name="T23" fmla="*/ 26 w 26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" h="8">
                    <a:moveTo>
                      <a:pt x="0" y="3"/>
                    </a:moveTo>
                    <a:lnTo>
                      <a:pt x="2" y="2"/>
                    </a:lnTo>
                    <a:lnTo>
                      <a:pt x="8" y="0"/>
                    </a:lnTo>
                    <a:lnTo>
                      <a:pt x="15" y="3"/>
                    </a:lnTo>
                    <a:lnTo>
                      <a:pt x="20" y="7"/>
                    </a:lnTo>
                    <a:lnTo>
                      <a:pt x="24" y="8"/>
                    </a:lnTo>
                    <a:lnTo>
                      <a:pt x="26" y="8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06" name="Line 2855"/>
              <p:cNvSpPr>
                <a:spLocks noChangeShapeType="1"/>
              </p:cNvSpPr>
              <p:nvPr/>
            </p:nvSpPr>
            <p:spPr bwMode="auto">
              <a:xfrm>
                <a:off x="2939" y="11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07" name="Line 2856"/>
              <p:cNvSpPr>
                <a:spLocks noChangeShapeType="1"/>
              </p:cNvSpPr>
              <p:nvPr/>
            </p:nvSpPr>
            <p:spPr bwMode="auto">
              <a:xfrm>
                <a:off x="2971" y="11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08" name="Line 2857"/>
              <p:cNvSpPr>
                <a:spLocks noChangeShapeType="1"/>
              </p:cNvSpPr>
              <p:nvPr/>
            </p:nvSpPr>
            <p:spPr bwMode="auto">
              <a:xfrm>
                <a:off x="2989" y="11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09" name="Line 2858"/>
              <p:cNvSpPr>
                <a:spLocks noChangeShapeType="1"/>
              </p:cNvSpPr>
              <p:nvPr/>
            </p:nvSpPr>
            <p:spPr bwMode="auto">
              <a:xfrm>
                <a:off x="2977" y="11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10" name="Freeform 2859"/>
              <p:cNvSpPr>
                <a:spLocks/>
              </p:cNvSpPr>
              <p:nvPr/>
            </p:nvSpPr>
            <p:spPr bwMode="auto">
              <a:xfrm>
                <a:off x="2974" y="1151"/>
                <a:ext cx="9" cy="3"/>
              </a:xfrm>
              <a:custGeom>
                <a:avLst/>
                <a:gdLst>
                  <a:gd name="T0" fmla="*/ 19683 w 3"/>
                  <a:gd name="T1" fmla="*/ 6561 h 1"/>
                  <a:gd name="T2" fmla="*/ 0 w 3"/>
                  <a:gd name="T3" fmla="*/ 0 h 1"/>
                  <a:gd name="T4" fmla="*/ 6561 w 3"/>
                  <a:gd name="T5" fmla="*/ 0 h 1"/>
                  <a:gd name="T6" fmla="*/ 19683 w 3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11" name="Freeform 2860"/>
              <p:cNvSpPr>
                <a:spLocks/>
              </p:cNvSpPr>
              <p:nvPr/>
            </p:nvSpPr>
            <p:spPr bwMode="auto">
              <a:xfrm>
                <a:off x="2977" y="11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12" name="Line 2861"/>
              <p:cNvSpPr>
                <a:spLocks noChangeShapeType="1"/>
              </p:cNvSpPr>
              <p:nvPr/>
            </p:nvSpPr>
            <p:spPr bwMode="auto">
              <a:xfrm>
                <a:off x="2986" y="11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13" name="Line 2862"/>
              <p:cNvSpPr>
                <a:spLocks noChangeShapeType="1"/>
              </p:cNvSpPr>
              <p:nvPr/>
            </p:nvSpPr>
            <p:spPr bwMode="auto">
              <a:xfrm>
                <a:off x="2989" y="11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14" name="Freeform 2863"/>
              <p:cNvSpPr>
                <a:spLocks/>
              </p:cNvSpPr>
              <p:nvPr/>
            </p:nvSpPr>
            <p:spPr bwMode="auto">
              <a:xfrm>
                <a:off x="3001" y="1154"/>
                <a:ext cx="2" cy="3"/>
              </a:xfrm>
              <a:custGeom>
                <a:avLst/>
                <a:gdLst>
                  <a:gd name="T0" fmla="*/ 256 w 1"/>
                  <a:gd name="T1" fmla="*/ 6561 h 1"/>
                  <a:gd name="T2" fmla="*/ 0 w 1"/>
                  <a:gd name="T3" fmla="*/ 0 h 1"/>
                  <a:gd name="T4" fmla="*/ 256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15" name="Line 2864"/>
              <p:cNvSpPr>
                <a:spLocks noChangeShapeType="1"/>
              </p:cNvSpPr>
              <p:nvPr/>
            </p:nvSpPr>
            <p:spPr bwMode="auto">
              <a:xfrm>
                <a:off x="3018" y="11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16" name="Line 2865"/>
              <p:cNvSpPr>
                <a:spLocks noChangeShapeType="1"/>
              </p:cNvSpPr>
              <p:nvPr/>
            </p:nvSpPr>
            <p:spPr bwMode="auto">
              <a:xfrm>
                <a:off x="3100" y="11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17" name="Freeform 2866"/>
              <p:cNvSpPr>
                <a:spLocks/>
              </p:cNvSpPr>
              <p:nvPr/>
            </p:nvSpPr>
            <p:spPr bwMode="auto">
              <a:xfrm>
                <a:off x="3086" y="11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18" name="Freeform 2867"/>
              <p:cNvSpPr>
                <a:spLocks/>
              </p:cNvSpPr>
              <p:nvPr/>
            </p:nvSpPr>
            <p:spPr bwMode="auto">
              <a:xfrm>
                <a:off x="2775" y="1049"/>
                <a:ext cx="363" cy="140"/>
              </a:xfrm>
              <a:custGeom>
                <a:avLst/>
                <a:gdLst>
                  <a:gd name="T0" fmla="*/ 350017 w 124"/>
                  <a:gd name="T1" fmla="*/ 172445 h 48"/>
                  <a:gd name="T2" fmla="*/ 296480 w 124"/>
                  <a:gd name="T3" fmla="*/ 204304 h 48"/>
                  <a:gd name="T4" fmla="*/ 296480 w 124"/>
                  <a:gd name="T5" fmla="*/ 215515 h 48"/>
                  <a:gd name="T6" fmla="*/ 259905 w 124"/>
                  <a:gd name="T7" fmla="*/ 215515 h 48"/>
                  <a:gd name="T8" fmla="*/ 259905 w 124"/>
                  <a:gd name="T9" fmla="*/ 199436 h 48"/>
                  <a:gd name="T10" fmla="*/ 274302 w 124"/>
                  <a:gd name="T11" fmla="*/ 177949 h 48"/>
                  <a:gd name="T12" fmla="*/ 307871 w 124"/>
                  <a:gd name="T13" fmla="*/ 177949 h 48"/>
                  <a:gd name="T14" fmla="*/ 291340 w 124"/>
                  <a:gd name="T15" fmla="*/ 156392 h 48"/>
                  <a:gd name="T16" fmla="*/ 268714 w 124"/>
                  <a:gd name="T17" fmla="*/ 141625 h 48"/>
                  <a:gd name="T18" fmla="*/ 263796 w 124"/>
                  <a:gd name="T19" fmla="*/ 125545 h 48"/>
                  <a:gd name="T20" fmla="*/ 232232 w 124"/>
                  <a:gd name="T21" fmla="*/ 120143 h 48"/>
                  <a:gd name="T22" fmla="*/ 188081 w 124"/>
                  <a:gd name="T23" fmla="*/ 115057 h 48"/>
                  <a:gd name="T24" fmla="*/ 156725 w 124"/>
                  <a:gd name="T25" fmla="*/ 120143 h 48"/>
                  <a:gd name="T26" fmla="*/ 86880 w 124"/>
                  <a:gd name="T27" fmla="*/ 125545 h 48"/>
                  <a:gd name="T28" fmla="*/ 27775 w 124"/>
                  <a:gd name="T29" fmla="*/ 125545 h 48"/>
                  <a:gd name="T30" fmla="*/ 0 w 124"/>
                  <a:gd name="T31" fmla="*/ 115057 h 48"/>
                  <a:gd name="T32" fmla="*/ 27775 w 124"/>
                  <a:gd name="T33" fmla="*/ 95381 h 48"/>
                  <a:gd name="T34" fmla="*/ 69842 w 124"/>
                  <a:gd name="T35" fmla="*/ 52325 h 48"/>
                  <a:gd name="T36" fmla="*/ 64248 w 124"/>
                  <a:gd name="T37" fmla="*/ 32702 h 48"/>
                  <a:gd name="T38" fmla="*/ 97618 w 124"/>
                  <a:gd name="T39" fmla="*/ 11212 h 48"/>
                  <a:gd name="T40" fmla="*/ 188081 w 124"/>
                  <a:gd name="T41" fmla="*/ 16053 h 48"/>
                  <a:gd name="T42" fmla="*/ 238026 w 124"/>
                  <a:gd name="T43" fmla="*/ 26994 h 48"/>
                  <a:gd name="T44" fmla="*/ 302051 w 124"/>
                  <a:gd name="T45" fmla="*/ 32702 h 48"/>
                  <a:gd name="T46" fmla="*/ 307871 w 124"/>
                  <a:gd name="T47" fmla="*/ 16053 h 48"/>
                  <a:gd name="T48" fmla="*/ 361182 w 124"/>
                  <a:gd name="T49" fmla="*/ 5504 h 48"/>
                  <a:gd name="T50" fmla="*/ 419859 w 124"/>
                  <a:gd name="T51" fmla="*/ 5504 h 48"/>
                  <a:gd name="T52" fmla="*/ 453206 w 124"/>
                  <a:gd name="T53" fmla="*/ 35680 h 48"/>
                  <a:gd name="T54" fmla="*/ 512337 w 124"/>
                  <a:gd name="T55" fmla="*/ 57167 h 48"/>
                  <a:gd name="T56" fmla="*/ 593619 w 124"/>
                  <a:gd name="T57" fmla="*/ 73891 h 48"/>
                  <a:gd name="T58" fmla="*/ 657662 w 124"/>
                  <a:gd name="T59" fmla="*/ 104067 h 48"/>
                  <a:gd name="T60" fmla="*/ 669053 w 124"/>
                  <a:gd name="T61" fmla="*/ 125545 h 48"/>
                  <a:gd name="T62" fmla="*/ 631901 w 124"/>
                  <a:gd name="T63" fmla="*/ 141625 h 48"/>
                  <a:gd name="T64" fmla="*/ 615516 w 124"/>
                  <a:gd name="T65" fmla="*/ 161895 h 48"/>
                  <a:gd name="T66" fmla="*/ 565870 w 124"/>
                  <a:gd name="T67" fmla="*/ 172445 h 48"/>
                  <a:gd name="T68" fmla="*/ 512337 w 124"/>
                  <a:gd name="T69" fmla="*/ 182814 h 48"/>
                  <a:gd name="T70" fmla="*/ 500946 w 124"/>
                  <a:gd name="T71" fmla="*/ 188522 h 48"/>
                  <a:gd name="T72" fmla="*/ 556385 w 124"/>
                  <a:gd name="T73" fmla="*/ 215515 h 48"/>
                  <a:gd name="T74" fmla="*/ 560077 w 124"/>
                  <a:gd name="T75" fmla="*/ 229635 h 48"/>
                  <a:gd name="T76" fmla="*/ 506739 w 124"/>
                  <a:gd name="T77" fmla="*/ 235115 h 48"/>
                  <a:gd name="T78" fmla="*/ 453206 w 124"/>
                  <a:gd name="T79" fmla="*/ 246336 h 48"/>
                  <a:gd name="T80" fmla="*/ 436897 w 124"/>
                  <a:gd name="T81" fmla="*/ 221028 h 48"/>
                  <a:gd name="T82" fmla="*/ 425457 w 124"/>
                  <a:gd name="T83" fmla="*/ 215515 h 48"/>
                  <a:gd name="T84" fmla="*/ 431025 w 124"/>
                  <a:gd name="T85" fmla="*/ 204304 h 48"/>
                  <a:gd name="T86" fmla="*/ 447412 w 124"/>
                  <a:gd name="T87" fmla="*/ 193958 h 48"/>
                  <a:gd name="T88" fmla="*/ 431025 w 124"/>
                  <a:gd name="T89" fmla="*/ 188522 h 48"/>
                  <a:gd name="T90" fmla="*/ 383360 w 124"/>
                  <a:gd name="T91" fmla="*/ 182814 h 48"/>
                  <a:gd name="T92" fmla="*/ 366975 w 124"/>
                  <a:gd name="T93" fmla="*/ 172445 h 48"/>
                  <a:gd name="T94" fmla="*/ 383360 w 124"/>
                  <a:gd name="T95" fmla="*/ 166737 h 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4"/>
                  <a:gd name="T145" fmla="*/ 0 h 48"/>
                  <a:gd name="T146" fmla="*/ 124 w 124"/>
                  <a:gd name="T147" fmla="*/ 48 h 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4" h="48">
                    <a:moveTo>
                      <a:pt x="68" y="32"/>
                    </a:moveTo>
                    <a:lnTo>
                      <a:pt x="67" y="32"/>
                    </a:lnTo>
                    <a:lnTo>
                      <a:pt x="65" y="33"/>
                    </a:lnTo>
                    <a:lnTo>
                      <a:pt x="62" y="34"/>
                    </a:lnTo>
                    <a:lnTo>
                      <a:pt x="60" y="36"/>
                    </a:lnTo>
                    <a:lnTo>
                      <a:pt x="55" y="39"/>
                    </a:lnTo>
                    <a:lnTo>
                      <a:pt x="54" y="38"/>
                    </a:lnTo>
                    <a:lnTo>
                      <a:pt x="54" y="39"/>
                    </a:lnTo>
                    <a:lnTo>
                      <a:pt x="55" y="40"/>
                    </a:lnTo>
                    <a:lnTo>
                      <a:pt x="55" y="41"/>
                    </a:lnTo>
                    <a:lnTo>
                      <a:pt x="55" y="42"/>
                    </a:lnTo>
                    <a:lnTo>
                      <a:pt x="53" y="40"/>
                    </a:lnTo>
                    <a:lnTo>
                      <a:pt x="50" y="41"/>
                    </a:lnTo>
                    <a:lnTo>
                      <a:pt x="48" y="41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46" y="39"/>
                    </a:lnTo>
                    <a:lnTo>
                      <a:pt x="48" y="38"/>
                    </a:lnTo>
                    <a:lnTo>
                      <a:pt x="50" y="36"/>
                    </a:lnTo>
                    <a:lnTo>
                      <a:pt x="49" y="33"/>
                    </a:lnTo>
                    <a:lnTo>
                      <a:pt x="51" y="33"/>
                    </a:lnTo>
                    <a:lnTo>
                      <a:pt x="51" y="34"/>
                    </a:lnTo>
                    <a:lnTo>
                      <a:pt x="53" y="33"/>
                    </a:lnTo>
                    <a:lnTo>
                      <a:pt x="54" y="34"/>
                    </a:lnTo>
                    <a:lnTo>
                      <a:pt x="56" y="35"/>
                    </a:lnTo>
                    <a:lnTo>
                      <a:pt x="57" y="34"/>
                    </a:lnTo>
                    <a:lnTo>
                      <a:pt x="56" y="33"/>
                    </a:lnTo>
                    <a:lnTo>
                      <a:pt x="56" y="32"/>
                    </a:lnTo>
                    <a:lnTo>
                      <a:pt x="54" y="30"/>
                    </a:lnTo>
                    <a:lnTo>
                      <a:pt x="53" y="30"/>
                    </a:lnTo>
                    <a:lnTo>
                      <a:pt x="53" y="29"/>
                    </a:lnTo>
                    <a:lnTo>
                      <a:pt x="51" y="29"/>
                    </a:lnTo>
                    <a:lnTo>
                      <a:pt x="50" y="27"/>
                    </a:lnTo>
                    <a:lnTo>
                      <a:pt x="50" y="26"/>
                    </a:lnTo>
                    <a:lnTo>
                      <a:pt x="50" y="25"/>
                    </a:lnTo>
                    <a:lnTo>
                      <a:pt x="49" y="24"/>
                    </a:lnTo>
                    <a:lnTo>
                      <a:pt x="48" y="24"/>
                    </a:lnTo>
                    <a:lnTo>
                      <a:pt x="46" y="23"/>
                    </a:lnTo>
                    <a:lnTo>
                      <a:pt x="45" y="24"/>
                    </a:lnTo>
                    <a:lnTo>
                      <a:pt x="43" y="23"/>
                    </a:lnTo>
                    <a:lnTo>
                      <a:pt x="42" y="23"/>
                    </a:lnTo>
                    <a:lnTo>
                      <a:pt x="40" y="22"/>
                    </a:lnTo>
                    <a:lnTo>
                      <a:pt x="38" y="21"/>
                    </a:lnTo>
                    <a:lnTo>
                      <a:pt x="35" y="22"/>
                    </a:lnTo>
                    <a:lnTo>
                      <a:pt x="32" y="21"/>
                    </a:lnTo>
                    <a:lnTo>
                      <a:pt x="32" y="22"/>
                    </a:lnTo>
                    <a:lnTo>
                      <a:pt x="31" y="23"/>
                    </a:lnTo>
                    <a:lnTo>
                      <a:pt x="29" y="23"/>
                    </a:lnTo>
                    <a:lnTo>
                      <a:pt x="27" y="24"/>
                    </a:lnTo>
                    <a:lnTo>
                      <a:pt x="21" y="25"/>
                    </a:lnTo>
                    <a:lnTo>
                      <a:pt x="18" y="25"/>
                    </a:lnTo>
                    <a:lnTo>
                      <a:pt x="16" y="24"/>
                    </a:lnTo>
                    <a:lnTo>
                      <a:pt x="14" y="24"/>
                    </a:lnTo>
                    <a:lnTo>
                      <a:pt x="9" y="24"/>
                    </a:lnTo>
                    <a:lnTo>
                      <a:pt x="7" y="23"/>
                    </a:lnTo>
                    <a:lnTo>
                      <a:pt x="5" y="24"/>
                    </a:lnTo>
                    <a:lnTo>
                      <a:pt x="3" y="24"/>
                    </a:lnTo>
                    <a:lnTo>
                      <a:pt x="2" y="23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2" y="18"/>
                    </a:lnTo>
                    <a:lnTo>
                      <a:pt x="5" y="18"/>
                    </a:lnTo>
                    <a:lnTo>
                      <a:pt x="4" y="17"/>
                    </a:lnTo>
                    <a:lnTo>
                      <a:pt x="5" y="15"/>
                    </a:lnTo>
                    <a:lnTo>
                      <a:pt x="8" y="12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3" y="7"/>
                    </a:lnTo>
                    <a:lnTo>
                      <a:pt x="12" y="6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3" y="2"/>
                    </a:lnTo>
                    <a:lnTo>
                      <a:pt x="27" y="2"/>
                    </a:lnTo>
                    <a:lnTo>
                      <a:pt x="32" y="3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8" y="4"/>
                    </a:lnTo>
                    <a:lnTo>
                      <a:pt x="41" y="3"/>
                    </a:lnTo>
                    <a:lnTo>
                      <a:pt x="44" y="5"/>
                    </a:lnTo>
                    <a:lnTo>
                      <a:pt x="48" y="4"/>
                    </a:lnTo>
                    <a:lnTo>
                      <a:pt x="50" y="5"/>
                    </a:lnTo>
                    <a:lnTo>
                      <a:pt x="53" y="5"/>
                    </a:lnTo>
                    <a:lnTo>
                      <a:pt x="56" y="6"/>
                    </a:lnTo>
                    <a:lnTo>
                      <a:pt x="57" y="5"/>
                    </a:lnTo>
                    <a:lnTo>
                      <a:pt x="56" y="4"/>
                    </a:lnTo>
                    <a:lnTo>
                      <a:pt x="56" y="3"/>
                    </a:lnTo>
                    <a:lnTo>
                      <a:pt x="57" y="3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5" y="2"/>
                    </a:lnTo>
                    <a:lnTo>
                      <a:pt x="67" y="1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8" y="1"/>
                    </a:lnTo>
                    <a:lnTo>
                      <a:pt x="80" y="3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4" y="7"/>
                    </a:lnTo>
                    <a:lnTo>
                      <a:pt x="87" y="8"/>
                    </a:lnTo>
                    <a:lnTo>
                      <a:pt x="89" y="8"/>
                    </a:lnTo>
                    <a:lnTo>
                      <a:pt x="90" y="11"/>
                    </a:lnTo>
                    <a:lnTo>
                      <a:pt x="95" y="11"/>
                    </a:lnTo>
                    <a:lnTo>
                      <a:pt x="99" y="12"/>
                    </a:lnTo>
                    <a:lnTo>
                      <a:pt x="104" y="12"/>
                    </a:lnTo>
                    <a:lnTo>
                      <a:pt x="108" y="14"/>
                    </a:lnTo>
                    <a:lnTo>
                      <a:pt x="110" y="14"/>
                    </a:lnTo>
                    <a:lnTo>
                      <a:pt x="113" y="15"/>
                    </a:lnTo>
                    <a:lnTo>
                      <a:pt x="117" y="15"/>
                    </a:lnTo>
                    <a:lnTo>
                      <a:pt x="122" y="17"/>
                    </a:lnTo>
                    <a:lnTo>
                      <a:pt x="122" y="20"/>
                    </a:lnTo>
                    <a:lnTo>
                      <a:pt x="121" y="20"/>
                    </a:lnTo>
                    <a:lnTo>
                      <a:pt x="121" y="22"/>
                    </a:lnTo>
                    <a:lnTo>
                      <a:pt x="123" y="24"/>
                    </a:lnTo>
                    <a:lnTo>
                      <a:pt x="124" y="24"/>
                    </a:lnTo>
                    <a:lnTo>
                      <a:pt x="123" y="27"/>
                    </a:lnTo>
                    <a:lnTo>
                      <a:pt x="121" y="27"/>
                    </a:lnTo>
                    <a:lnTo>
                      <a:pt x="119" y="27"/>
                    </a:lnTo>
                    <a:lnTo>
                      <a:pt x="117" y="27"/>
                    </a:lnTo>
                    <a:lnTo>
                      <a:pt x="116" y="27"/>
                    </a:lnTo>
                    <a:lnTo>
                      <a:pt x="114" y="29"/>
                    </a:lnTo>
                    <a:lnTo>
                      <a:pt x="114" y="30"/>
                    </a:lnTo>
                    <a:lnTo>
                      <a:pt x="114" y="31"/>
                    </a:lnTo>
                    <a:lnTo>
                      <a:pt x="113" y="31"/>
                    </a:lnTo>
                    <a:lnTo>
                      <a:pt x="109" y="32"/>
                    </a:lnTo>
                    <a:lnTo>
                      <a:pt x="107" y="32"/>
                    </a:lnTo>
                    <a:lnTo>
                      <a:pt x="105" y="33"/>
                    </a:lnTo>
                    <a:lnTo>
                      <a:pt x="103" y="33"/>
                    </a:lnTo>
                    <a:lnTo>
                      <a:pt x="101" y="34"/>
                    </a:lnTo>
                    <a:lnTo>
                      <a:pt x="99" y="33"/>
                    </a:lnTo>
                    <a:lnTo>
                      <a:pt x="95" y="35"/>
                    </a:lnTo>
                    <a:lnTo>
                      <a:pt x="93" y="36"/>
                    </a:lnTo>
                    <a:lnTo>
                      <a:pt x="95" y="36"/>
                    </a:lnTo>
                    <a:lnTo>
                      <a:pt x="94" y="35"/>
                    </a:lnTo>
                    <a:lnTo>
                      <a:pt x="93" y="36"/>
                    </a:lnTo>
                    <a:lnTo>
                      <a:pt x="92" y="38"/>
                    </a:lnTo>
                    <a:lnTo>
                      <a:pt x="98" y="42"/>
                    </a:lnTo>
                    <a:lnTo>
                      <a:pt x="101" y="41"/>
                    </a:lnTo>
                    <a:lnTo>
                      <a:pt x="103" y="41"/>
                    </a:lnTo>
                    <a:lnTo>
                      <a:pt x="106" y="41"/>
                    </a:lnTo>
                    <a:lnTo>
                      <a:pt x="105" y="42"/>
                    </a:lnTo>
                    <a:lnTo>
                      <a:pt x="105" y="43"/>
                    </a:lnTo>
                    <a:lnTo>
                      <a:pt x="104" y="44"/>
                    </a:lnTo>
                    <a:lnTo>
                      <a:pt x="100" y="43"/>
                    </a:lnTo>
                    <a:lnTo>
                      <a:pt x="98" y="44"/>
                    </a:lnTo>
                    <a:lnTo>
                      <a:pt x="96" y="45"/>
                    </a:lnTo>
                    <a:lnTo>
                      <a:pt x="94" y="45"/>
                    </a:lnTo>
                    <a:lnTo>
                      <a:pt x="90" y="46"/>
                    </a:lnTo>
                    <a:lnTo>
                      <a:pt x="89" y="47"/>
                    </a:lnTo>
                    <a:lnTo>
                      <a:pt x="87" y="48"/>
                    </a:lnTo>
                    <a:lnTo>
                      <a:pt x="84" y="47"/>
                    </a:lnTo>
                    <a:lnTo>
                      <a:pt x="84" y="46"/>
                    </a:lnTo>
                    <a:lnTo>
                      <a:pt x="84" y="44"/>
                    </a:lnTo>
                    <a:lnTo>
                      <a:pt x="81" y="42"/>
                    </a:lnTo>
                    <a:lnTo>
                      <a:pt x="80" y="41"/>
                    </a:lnTo>
                    <a:lnTo>
                      <a:pt x="81" y="41"/>
                    </a:lnTo>
                    <a:lnTo>
                      <a:pt x="80" y="41"/>
                    </a:lnTo>
                    <a:lnTo>
                      <a:pt x="79" y="41"/>
                    </a:lnTo>
                    <a:lnTo>
                      <a:pt x="77" y="41"/>
                    </a:lnTo>
                    <a:lnTo>
                      <a:pt x="76" y="41"/>
                    </a:lnTo>
                    <a:lnTo>
                      <a:pt x="78" y="40"/>
                    </a:lnTo>
                    <a:lnTo>
                      <a:pt x="80" y="39"/>
                    </a:lnTo>
                    <a:lnTo>
                      <a:pt x="82" y="38"/>
                    </a:lnTo>
                    <a:lnTo>
                      <a:pt x="83" y="38"/>
                    </a:lnTo>
                    <a:lnTo>
                      <a:pt x="84" y="38"/>
                    </a:lnTo>
                    <a:lnTo>
                      <a:pt x="83" y="37"/>
                    </a:lnTo>
                    <a:lnTo>
                      <a:pt x="83" y="36"/>
                    </a:lnTo>
                    <a:lnTo>
                      <a:pt x="82" y="37"/>
                    </a:lnTo>
                    <a:lnTo>
                      <a:pt x="81" y="36"/>
                    </a:lnTo>
                    <a:lnTo>
                      <a:pt x="80" y="36"/>
                    </a:lnTo>
                    <a:lnTo>
                      <a:pt x="79" y="36"/>
                    </a:lnTo>
                    <a:lnTo>
                      <a:pt x="76" y="36"/>
                    </a:lnTo>
                    <a:lnTo>
                      <a:pt x="73" y="36"/>
                    </a:lnTo>
                    <a:lnTo>
                      <a:pt x="71" y="35"/>
                    </a:lnTo>
                    <a:lnTo>
                      <a:pt x="69" y="35"/>
                    </a:lnTo>
                    <a:lnTo>
                      <a:pt x="72" y="35"/>
                    </a:lnTo>
                    <a:lnTo>
                      <a:pt x="70" y="34"/>
                    </a:lnTo>
                    <a:lnTo>
                      <a:pt x="68" y="33"/>
                    </a:lnTo>
                    <a:lnTo>
                      <a:pt x="72" y="34"/>
                    </a:lnTo>
                    <a:lnTo>
                      <a:pt x="74" y="34"/>
                    </a:lnTo>
                    <a:lnTo>
                      <a:pt x="73" y="33"/>
                    </a:lnTo>
                    <a:lnTo>
                      <a:pt x="71" y="32"/>
                    </a:lnTo>
                    <a:lnTo>
                      <a:pt x="70" y="32"/>
                    </a:lnTo>
                    <a:lnTo>
                      <a:pt x="68" y="3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19" name="Line 2868"/>
              <p:cNvSpPr>
                <a:spLocks noChangeShapeType="1"/>
              </p:cNvSpPr>
              <p:nvPr/>
            </p:nvSpPr>
            <p:spPr bwMode="auto">
              <a:xfrm>
                <a:off x="3047" y="11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20" name="Line 2869"/>
              <p:cNvSpPr>
                <a:spLocks noChangeShapeType="1"/>
              </p:cNvSpPr>
              <p:nvPr/>
            </p:nvSpPr>
            <p:spPr bwMode="auto">
              <a:xfrm>
                <a:off x="3601" y="16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21" name="Line 2870"/>
              <p:cNvSpPr>
                <a:spLocks noChangeShapeType="1"/>
              </p:cNvSpPr>
              <p:nvPr/>
            </p:nvSpPr>
            <p:spPr bwMode="auto">
              <a:xfrm>
                <a:off x="3607" y="16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22" name="Line 2871"/>
              <p:cNvSpPr>
                <a:spLocks noChangeShapeType="1"/>
              </p:cNvSpPr>
              <p:nvPr/>
            </p:nvSpPr>
            <p:spPr bwMode="auto">
              <a:xfrm>
                <a:off x="3648" y="16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23" name="Line 2872"/>
              <p:cNvSpPr>
                <a:spLocks noChangeShapeType="1"/>
              </p:cNvSpPr>
              <p:nvPr/>
            </p:nvSpPr>
            <p:spPr bwMode="auto">
              <a:xfrm>
                <a:off x="3651" y="16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24" name="Line 2873"/>
              <p:cNvSpPr>
                <a:spLocks noChangeShapeType="1"/>
              </p:cNvSpPr>
              <p:nvPr/>
            </p:nvSpPr>
            <p:spPr bwMode="auto">
              <a:xfrm>
                <a:off x="3599" y="16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25" name="Line 2874"/>
              <p:cNvSpPr>
                <a:spLocks noChangeShapeType="1"/>
              </p:cNvSpPr>
              <p:nvPr/>
            </p:nvSpPr>
            <p:spPr bwMode="auto">
              <a:xfrm>
                <a:off x="3648" y="16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26" name="Rectangle 2875"/>
              <p:cNvSpPr>
                <a:spLocks noChangeArrowheads="1"/>
              </p:cNvSpPr>
              <p:nvPr/>
            </p:nvSpPr>
            <p:spPr bwMode="auto">
              <a:xfrm>
                <a:off x="3645" y="1679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27" name="Freeform 2876"/>
              <p:cNvSpPr>
                <a:spLocks/>
              </p:cNvSpPr>
              <p:nvPr/>
            </p:nvSpPr>
            <p:spPr bwMode="auto">
              <a:xfrm>
                <a:off x="3578" y="16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28" name="Freeform 2877"/>
              <p:cNvSpPr>
                <a:spLocks/>
              </p:cNvSpPr>
              <p:nvPr/>
            </p:nvSpPr>
            <p:spPr bwMode="auto">
              <a:xfrm>
                <a:off x="3645" y="168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29" name="Freeform 2878"/>
              <p:cNvSpPr>
                <a:spLocks/>
              </p:cNvSpPr>
              <p:nvPr/>
            </p:nvSpPr>
            <p:spPr bwMode="auto">
              <a:xfrm>
                <a:off x="3593" y="1679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30" name="Freeform 2879"/>
              <p:cNvSpPr>
                <a:spLocks/>
              </p:cNvSpPr>
              <p:nvPr/>
            </p:nvSpPr>
            <p:spPr bwMode="auto">
              <a:xfrm>
                <a:off x="3645" y="168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31" name="Freeform 2880"/>
              <p:cNvSpPr>
                <a:spLocks/>
              </p:cNvSpPr>
              <p:nvPr/>
            </p:nvSpPr>
            <p:spPr bwMode="auto">
              <a:xfrm>
                <a:off x="3643" y="1682"/>
                <a:ext cx="2" cy="3"/>
              </a:xfrm>
              <a:custGeom>
                <a:avLst/>
                <a:gdLst>
                  <a:gd name="T0" fmla="*/ 256 w 1"/>
                  <a:gd name="T1" fmla="*/ 6561 h 1"/>
                  <a:gd name="T2" fmla="*/ 0 w 1"/>
                  <a:gd name="T3" fmla="*/ 0 h 1"/>
                  <a:gd name="T4" fmla="*/ 256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32" name="Line 2881"/>
              <p:cNvSpPr>
                <a:spLocks noChangeShapeType="1"/>
              </p:cNvSpPr>
              <p:nvPr/>
            </p:nvSpPr>
            <p:spPr bwMode="auto">
              <a:xfrm>
                <a:off x="3645" y="16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33" name="Line 2882"/>
              <p:cNvSpPr>
                <a:spLocks noChangeShapeType="1"/>
              </p:cNvSpPr>
              <p:nvPr/>
            </p:nvSpPr>
            <p:spPr bwMode="auto">
              <a:xfrm>
                <a:off x="3578" y="16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34" name="Line 2883"/>
              <p:cNvSpPr>
                <a:spLocks noChangeShapeType="1"/>
              </p:cNvSpPr>
              <p:nvPr/>
            </p:nvSpPr>
            <p:spPr bwMode="auto">
              <a:xfrm>
                <a:off x="3619" y="16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35" name="Freeform 2884"/>
              <p:cNvSpPr>
                <a:spLocks/>
              </p:cNvSpPr>
              <p:nvPr/>
            </p:nvSpPr>
            <p:spPr bwMode="auto">
              <a:xfrm>
                <a:off x="3645" y="16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36" name="Line 2885"/>
              <p:cNvSpPr>
                <a:spLocks noChangeShapeType="1"/>
              </p:cNvSpPr>
              <p:nvPr/>
            </p:nvSpPr>
            <p:spPr bwMode="auto">
              <a:xfrm>
                <a:off x="3643" y="16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37" name="Line 2886"/>
              <p:cNvSpPr>
                <a:spLocks noChangeShapeType="1"/>
              </p:cNvSpPr>
              <p:nvPr/>
            </p:nvSpPr>
            <p:spPr bwMode="auto">
              <a:xfrm>
                <a:off x="3619" y="16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38" name="Freeform 2887"/>
              <p:cNvSpPr>
                <a:spLocks/>
              </p:cNvSpPr>
              <p:nvPr/>
            </p:nvSpPr>
            <p:spPr bwMode="auto">
              <a:xfrm>
                <a:off x="3575" y="168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39" name="Line 2888"/>
              <p:cNvSpPr>
                <a:spLocks noChangeShapeType="1"/>
              </p:cNvSpPr>
              <p:nvPr/>
            </p:nvSpPr>
            <p:spPr bwMode="auto">
              <a:xfrm>
                <a:off x="3643" y="16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40" name="Line 2889"/>
              <p:cNvSpPr>
                <a:spLocks noChangeShapeType="1"/>
              </p:cNvSpPr>
              <p:nvPr/>
            </p:nvSpPr>
            <p:spPr bwMode="auto">
              <a:xfrm>
                <a:off x="3640" y="16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41" name="Freeform 2890"/>
              <p:cNvSpPr>
                <a:spLocks/>
              </p:cNvSpPr>
              <p:nvPr/>
            </p:nvSpPr>
            <p:spPr bwMode="auto">
              <a:xfrm>
                <a:off x="3643" y="1685"/>
                <a:ext cx="0" cy="2"/>
              </a:xfrm>
              <a:custGeom>
                <a:avLst/>
                <a:gdLst>
                  <a:gd name="T0" fmla="*/ 0 h 1"/>
                  <a:gd name="T1" fmla="*/ 256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42" name="Line 2891"/>
              <p:cNvSpPr>
                <a:spLocks noChangeShapeType="1"/>
              </p:cNvSpPr>
              <p:nvPr/>
            </p:nvSpPr>
            <p:spPr bwMode="auto">
              <a:xfrm>
                <a:off x="3572" y="16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43" name="Line 2892"/>
              <p:cNvSpPr>
                <a:spLocks noChangeShapeType="1"/>
              </p:cNvSpPr>
              <p:nvPr/>
            </p:nvSpPr>
            <p:spPr bwMode="auto">
              <a:xfrm>
                <a:off x="3643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44" name="Line 2893"/>
              <p:cNvSpPr>
                <a:spLocks noChangeShapeType="1"/>
              </p:cNvSpPr>
              <p:nvPr/>
            </p:nvSpPr>
            <p:spPr bwMode="auto">
              <a:xfrm>
                <a:off x="3613" y="16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45" name="Line 2894"/>
              <p:cNvSpPr>
                <a:spLocks noChangeShapeType="1"/>
              </p:cNvSpPr>
              <p:nvPr/>
            </p:nvSpPr>
            <p:spPr bwMode="auto">
              <a:xfrm>
                <a:off x="3643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46" name="Freeform 2895"/>
              <p:cNvSpPr>
                <a:spLocks/>
              </p:cNvSpPr>
              <p:nvPr/>
            </p:nvSpPr>
            <p:spPr bwMode="auto">
              <a:xfrm>
                <a:off x="3601" y="1685"/>
                <a:ext cx="0" cy="2"/>
              </a:xfrm>
              <a:custGeom>
                <a:avLst/>
                <a:gdLst>
                  <a:gd name="T0" fmla="*/ 0 h 1"/>
                  <a:gd name="T1" fmla="*/ 256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47" name="Line 2896"/>
              <p:cNvSpPr>
                <a:spLocks noChangeShapeType="1"/>
              </p:cNvSpPr>
              <p:nvPr/>
            </p:nvSpPr>
            <p:spPr bwMode="auto">
              <a:xfrm>
                <a:off x="3631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48" name="Line 2897"/>
              <p:cNvSpPr>
                <a:spLocks noChangeShapeType="1"/>
              </p:cNvSpPr>
              <p:nvPr/>
            </p:nvSpPr>
            <p:spPr bwMode="auto">
              <a:xfrm>
                <a:off x="3613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49" name="Line 2898"/>
              <p:cNvSpPr>
                <a:spLocks noChangeShapeType="1"/>
              </p:cNvSpPr>
              <p:nvPr/>
            </p:nvSpPr>
            <p:spPr bwMode="auto">
              <a:xfrm>
                <a:off x="3625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50" name="Freeform 2899"/>
              <p:cNvSpPr>
                <a:spLocks/>
              </p:cNvSpPr>
              <p:nvPr/>
            </p:nvSpPr>
            <p:spPr bwMode="auto">
              <a:xfrm>
                <a:off x="3616" y="1687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51" name="Line 2900"/>
              <p:cNvSpPr>
                <a:spLocks noChangeShapeType="1"/>
              </p:cNvSpPr>
              <p:nvPr/>
            </p:nvSpPr>
            <p:spPr bwMode="auto">
              <a:xfrm>
                <a:off x="3578" y="16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52" name="Line 2901"/>
              <p:cNvSpPr>
                <a:spLocks noChangeShapeType="1"/>
              </p:cNvSpPr>
              <p:nvPr/>
            </p:nvSpPr>
            <p:spPr bwMode="auto">
              <a:xfrm>
                <a:off x="3628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53" name="Line 2902"/>
              <p:cNvSpPr>
                <a:spLocks noChangeShapeType="1"/>
              </p:cNvSpPr>
              <p:nvPr/>
            </p:nvSpPr>
            <p:spPr bwMode="auto">
              <a:xfrm>
                <a:off x="3616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54" name="Line 2903"/>
              <p:cNvSpPr>
                <a:spLocks noChangeShapeType="1"/>
              </p:cNvSpPr>
              <p:nvPr/>
            </p:nvSpPr>
            <p:spPr bwMode="auto">
              <a:xfrm>
                <a:off x="3619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55" name="Freeform 2904"/>
              <p:cNvSpPr>
                <a:spLocks/>
              </p:cNvSpPr>
              <p:nvPr/>
            </p:nvSpPr>
            <p:spPr bwMode="auto">
              <a:xfrm>
                <a:off x="3631" y="1687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6561 h 1"/>
                  <a:gd name="T4" fmla="*/ 0 w 1"/>
                  <a:gd name="T5" fmla="*/ 0 h 1"/>
                  <a:gd name="T6" fmla="*/ 6561 w 1"/>
                  <a:gd name="T7" fmla="*/ 6561 h 1"/>
                  <a:gd name="T8" fmla="*/ 6561 w 1"/>
                  <a:gd name="T9" fmla="*/ 656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56" name="Line 2905"/>
              <p:cNvSpPr>
                <a:spLocks noChangeShapeType="1"/>
              </p:cNvSpPr>
              <p:nvPr/>
            </p:nvSpPr>
            <p:spPr bwMode="auto">
              <a:xfrm>
                <a:off x="3637" y="16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57" name="Line 2906"/>
              <p:cNvSpPr>
                <a:spLocks noChangeShapeType="1"/>
              </p:cNvSpPr>
              <p:nvPr/>
            </p:nvSpPr>
            <p:spPr bwMode="auto">
              <a:xfrm>
                <a:off x="3587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58" name="Freeform 2907"/>
              <p:cNvSpPr>
                <a:spLocks/>
              </p:cNvSpPr>
              <p:nvPr/>
            </p:nvSpPr>
            <p:spPr bwMode="auto">
              <a:xfrm>
                <a:off x="3637" y="16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59" name="Line 2908"/>
              <p:cNvSpPr>
                <a:spLocks noChangeShapeType="1"/>
              </p:cNvSpPr>
              <p:nvPr/>
            </p:nvSpPr>
            <p:spPr bwMode="auto">
              <a:xfrm>
                <a:off x="3622" y="16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60" name="Line 2909"/>
              <p:cNvSpPr>
                <a:spLocks noChangeShapeType="1"/>
              </p:cNvSpPr>
              <p:nvPr/>
            </p:nvSpPr>
            <p:spPr bwMode="auto">
              <a:xfrm>
                <a:off x="3637" y="16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61" name="Line 2910"/>
              <p:cNvSpPr>
                <a:spLocks noChangeShapeType="1"/>
              </p:cNvSpPr>
              <p:nvPr/>
            </p:nvSpPr>
            <p:spPr bwMode="auto">
              <a:xfrm>
                <a:off x="3625" y="16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62" name="Freeform 2911"/>
              <p:cNvSpPr>
                <a:spLocks/>
              </p:cNvSpPr>
              <p:nvPr/>
            </p:nvSpPr>
            <p:spPr bwMode="auto">
              <a:xfrm>
                <a:off x="3637" y="16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63" name="Line 2912"/>
              <p:cNvSpPr>
                <a:spLocks noChangeShapeType="1"/>
              </p:cNvSpPr>
              <p:nvPr/>
            </p:nvSpPr>
            <p:spPr bwMode="auto">
              <a:xfrm>
                <a:off x="3587" y="16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64" name="Line 2913"/>
              <p:cNvSpPr>
                <a:spLocks noChangeShapeType="1"/>
              </p:cNvSpPr>
              <p:nvPr/>
            </p:nvSpPr>
            <p:spPr bwMode="auto">
              <a:xfrm>
                <a:off x="3613" y="16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65" name="Line 2914"/>
              <p:cNvSpPr>
                <a:spLocks noChangeShapeType="1"/>
              </p:cNvSpPr>
              <p:nvPr/>
            </p:nvSpPr>
            <p:spPr bwMode="auto">
              <a:xfrm>
                <a:off x="3610" y="16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66" name="Line 2915"/>
              <p:cNvSpPr>
                <a:spLocks noChangeShapeType="1"/>
              </p:cNvSpPr>
              <p:nvPr/>
            </p:nvSpPr>
            <p:spPr bwMode="auto">
              <a:xfrm>
                <a:off x="3637" y="16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67" name="Line 2916"/>
              <p:cNvSpPr>
                <a:spLocks noChangeShapeType="1"/>
              </p:cNvSpPr>
              <p:nvPr/>
            </p:nvSpPr>
            <p:spPr bwMode="auto">
              <a:xfrm>
                <a:off x="3619" y="16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68" name="Line 2917"/>
              <p:cNvSpPr>
                <a:spLocks noChangeShapeType="1"/>
              </p:cNvSpPr>
              <p:nvPr/>
            </p:nvSpPr>
            <p:spPr bwMode="auto">
              <a:xfrm>
                <a:off x="3599" y="16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69" name="Line 2918"/>
              <p:cNvSpPr>
                <a:spLocks noChangeShapeType="1"/>
              </p:cNvSpPr>
              <p:nvPr/>
            </p:nvSpPr>
            <p:spPr bwMode="auto">
              <a:xfrm>
                <a:off x="3634" y="16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70" name="Line 2919"/>
              <p:cNvSpPr>
                <a:spLocks noChangeShapeType="1"/>
              </p:cNvSpPr>
              <p:nvPr/>
            </p:nvSpPr>
            <p:spPr bwMode="auto">
              <a:xfrm>
                <a:off x="3601" y="16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71" name="Line 2920"/>
              <p:cNvSpPr>
                <a:spLocks noChangeShapeType="1"/>
              </p:cNvSpPr>
              <p:nvPr/>
            </p:nvSpPr>
            <p:spPr bwMode="auto">
              <a:xfrm>
                <a:off x="3669" y="16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72" name="Freeform 2921"/>
              <p:cNvSpPr>
                <a:spLocks/>
              </p:cNvSpPr>
              <p:nvPr/>
            </p:nvSpPr>
            <p:spPr bwMode="auto">
              <a:xfrm>
                <a:off x="3669" y="16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73" name="Freeform 2922"/>
              <p:cNvSpPr>
                <a:spLocks/>
              </p:cNvSpPr>
              <p:nvPr/>
            </p:nvSpPr>
            <p:spPr bwMode="auto">
              <a:xfrm>
                <a:off x="3663" y="16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74" name="Freeform 2923"/>
              <p:cNvSpPr>
                <a:spLocks/>
              </p:cNvSpPr>
              <p:nvPr/>
            </p:nvSpPr>
            <p:spPr bwMode="auto">
              <a:xfrm>
                <a:off x="3663" y="16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75" name="Line 2924"/>
              <p:cNvSpPr>
                <a:spLocks noChangeShapeType="1"/>
              </p:cNvSpPr>
              <p:nvPr/>
            </p:nvSpPr>
            <p:spPr bwMode="auto">
              <a:xfrm>
                <a:off x="3660" y="16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76" name="Line 2925"/>
              <p:cNvSpPr>
                <a:spLocks noChangeShapeType="1"/>
              </p:cNvSpPr>
              <p:nvPr/>
            </p:nvSpPr>
            <p:spPr bwMode="auto">
              <a:xfrm>
                <a:off x="3648" y="16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77" name="Line 2926"/>
              <p:cNvSpPr>
                <a:spLocks noChangeShapeType="1"/>
              </p:cNvSpPr>
              <p:nvPr/>
            </p:nvSpPr>
            <p:spPr bwMode="auto">
              <a:xfrm>
                <a:off x="3385" y="19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78" name="Freeform 2927"/>
              <p:cNvSpPr>
                <a:spLocks/>
              </p:cNvSpPr>
              <p:nvPr/>
            </p:nvSpPr>
            <p:spPr bwMode="auto">
              <a:xfrm>
                <a:off x="3387" y="196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79" name="Line 2928"/>
              <p:cNvSpPr>
                <a:spLocks noChangeShapeType="1"/>
              </p:cNvSpPr>
              <p:nvPr/>
            </p:nvSpPr>
            <p:spPr bwMode="auto">
              <a:xfrm>
                <a:off x="3387" y="19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80" name="Freeform 2929"/>
              <p:cNvSpPr>
                <a:spLocks/>
              </p:cNvSpPr>
              <p:nvPr/>
            </p:nvSpPr>
            <p:spPr bwMode="auto">
              <a:xfrm>
                <a:off x="3382" y="1980"/>
                <a:ext cx="0" cy="6"/>
              </a:xfrm>
              <a:custGeom>
                <a:avLst/>
                <a:gdLst>
                  <a:gd name="T0" fmla="*/ 13122 h 2"/>
                  <a:gd name="T1" fmla="*/ 0 h 2"/>
                  <a:gd name="T2" fmla="*/ 13122 h 2"/>
                  <a:gd name="T3" fmla="*/ 0 60000 65536"/>
                  <a:gd name="T4" fmla="*/ 0 60000 65536"/>
                  <a:gd name="T5" fmla="*/ 0 60000 65536"/>
                  <a:gd name="T6" fmla="*/ 0 h 2"/>
                  <a:gd name="T7" fmla="*/ 2 h 2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81" name="Line 2930"/>
              <p:cNvSpPr>
                <a:spLocks noChangeShapeType="1"/>
              </p:cNvSpPr>
              <p:nvPr/>
            </p:nvSpPr>
            <p:spPr bwMode="auto">
              <a:xfrm>
                <a:off x="3382" y="19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82" name="Line 2931"/>
              <p:cNvSpPr>
                <a:spLocks noChangeShapeType="1"/>
              </p:cNvSpPr>
              <p:nvPr/>
            </p:nvSpPr>
            <p:spPr bwMode="auto">
              <a:xfrm>
                <a:off x="3385" y="19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83" name="Line 2932"/>
              <p:cNvSpPr>
                <a:spLocks noChangeShapeType="1"/>
              </p:cNvSpPr>
              <p:nvPr/>
            </p:nvSpPr>
            <p:spPr bwMode="auto">
              <a:xfrm>
                <a:off x="3382" y="19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84" name="Freeform 2933"/>
              <p:cNvSpPr>
                <a:spLocks/>
              </p:cNvSpPr>
              <p:nvPr/>
            </p:nvSpPr>
            <p:spPr bwMode="auto">
              <a:xfrm>
                <a:off x="3382" y="1989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0 w 1"/>
                  <a:gd name="T4" fmla="*/ 6561 w 1"/>
                  <a:gd name="T5" fmla="*/ 6561 w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1 w 1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85" name="Line 2934"/>
              <p:cNvSpPr>
                <a:spLocks noChangeShapeType="1"/>
              </p:cNvSpPr>
              <p:nvPr/>
            </p:nvSpPr>
            <p:spPr bwMode="auto">
              <a:xfrm>
                <a:off x="3382" y="19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86" name="Line 2935"/>
              <p:cNvSpPr>
                <a:spLocks noChangeShapeType="1"/>
              </p:cNvSpPr>
              <p:nvPr/>
            </p:nvSpPr>
            <p:spPr bwMode="auto">
              <a:xfrm>
                <a:off x="3382" y="19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87" name="Line 2936"/>
              <p:cNvSpPr>
                <a:spLocks noChangeShapeType="1"/>
              </p:cNvSpPr>
              <p:nvPr/>
            </p:nvSpPr>
            <p:spPr bwMode="auto">
              <a:xfrm>
                <a:off x="3399" y="20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88" name="Line 2937"/>
              <p:cNvSpPr>
                <a:spLocks noChangeShapeType="1"/>
              </p:cNvSpPr>
              <p:nvPr/>
            </p:nvSpPr>
            <p:spPr bwMode="auto">
              <a:xfrm>
                <a:off x="3443" y="202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89" name="Line 2938"/>
              <p:cNvSpPr>
                <a:spLocks noChangeShapeType="1"/>
              </p:cNvSpPr>
              <p:nvPr/>
            </p:nvSpPr>
            <p:spPr bwMode="auto">
              <a:xfrm>
                <a:off x="3405" y="202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90" name="Line 2939"/>
              <p:cNvSpPr>
                <a:spLocks noChangeShapeType="1"/>
              </p:cNvSpPr>
              <p:nvPr/>
            </p:nvSpPr>
            <p:spPr bwMode="auto">
              <a:xfrm>
                <a:off x="3402" y="20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91" name="Line 2940"/>
              <p:cNvSpPr>
                <a:spLocks noChangeShapeType="1"/>
              </p:cNvSpPr>
              <p:nvPr/>
            </p:nvSpPr>
            <p:spPr bwMode="auto">
              <a:xfrm>
                <a:off x="3399" y="20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92" name="Line 2941"/>
              <p:cNvSpPr>
                <a:spLocks noChangeShapeType="1"/>
              </p:cNvSpPr>
              <p:nvPr/>
            </p:nvSpPr>
            <p:spPr bwMode="auto">
              <a:xfrm>
                <a:off x="3373" y="19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93" name="Line 2942"/>
              <p:cNvSpPr>
                <a:spLocks noChangeShapeType="1"/>
              </p:cNvSpPr>
              <p:nvPr/>
            </p:nvSpPr>
            <p:spPr bwMode="auto">
              <a:xfrm>
                <a:off x="3373" y="19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94" name="Freeform 2943"/>
              <p:cNvSpPr>
                <a:spLocks/>
              </p:cNvSpPr>
              <p:nvPr/>
            </p:nvSpPr>
            <p:spPr bwMode="auto">
              <a:xfrm>
                <a:off x="3367" y="1928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95" name="Line 2944"/>
              <p:cNvSpPr>
                <a:spLocks noChangeShapeType="1"/>
              </p:cNvSpPr>
              <p:nvPr/>
            </p:nvSpPr>
            <p:spPr bwMode="auto">
              <a:xfrm>
                <a:off x="3370" y="19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96" name="Line 2945"/>
              <p:cNvSpPr>
                <a:spLocks noChangeShapeType="1"/>
              </p:cNvSpPr>
              <p:nvPr/>
            </p:nvSpPr>
            <p:spPr bwMode="auto">
              <a:xfrm>
                <a:off x="3364" y="19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97" name="Line 2946"/>
              <p:cNvSpPr>
                <a:spLocks noChangeShapeType="1"/>
              </p:cNvSpPr>
              <p:nvPr/>
            </p:nvSpPr>
            <p:spPr bwMode="auto">
              <a:xfrm>
                <a:off x="3376" y="19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98" name="Line 2947"/>
              <p:cNvSpPr>
                <a:spLocks noChangeShapeType="1"/>
              </p:cNvSpPr>
              <p:nvPr/>
            </p:nvSpPr>
            <p:spPr bwMode="auto">
              <a:xfrm>
                <a:off x="3370" y="19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99" name="Line 2948"/>
              <p:cNvSpPr>
                <a:spLocks noChangeShapeType="1"/>
              </p:cNvSpPr>
              <p:nvPr/>
            </p:nvSpPr>
            <p:spPr bwMode="auto">
              <a:xfrm>
                <a:off x="3373" y="19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00" name="Line 2949"/>
              <p:cNvSpPr>
                <a:spLocks noChangeShapeType="1"/>
              </p:cNvSpPr>
              <p:nvPr/>
            </p:nvSpPr>
            <p:spPr bwMode="auto">
              <a:xfrm>
                <a:off x="3373" y="19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01" name="Line 2950"/>
              <p:cNvSpPr>
                <a:spLocks noChangeShapeType="1"/>
              </p:cNvSpPr>
              <p:nvPr/>
            </p:nvSpPr>
            <p:spPr bwMode="auto">
              <a:xfrm>
                <a:off x="3352" y="19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02" name="Line 2951"/>
              <p:cNvSpPr>
                <a:spLocks noChangeShapeType="1"/>
              </p:cNvSpPr>
              <p:nvPr/>
            </p:nvSpPr>
            <p:spPr bwMode="auto">
              <a:xfrm>
                <a:off x="3367" y="19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03" name="Freeform 2952"/>
              <p:cNvSpPr>
                <a:spLocks/>
              </p:cNvSpPr>
              <p:nvPr/>
            </p:nvSpPr>
            <p:spPr bwMode="auto">
              <a:xfrm>
                <a:off x="3370" y="1934"/>
                <a:ext cx="0" cy="2"/>
              </a:xfrm>
              <a:custGeom>
                <a:avLst/>
                <a:gdLst>
                  <a:gd name="T0" fmla="*/ 0 h 1"/>
                  <a:gd name="T1" fmla="*/ 256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04" name="Freeform 2953"/>
              <p:cNvSpPr>
                <a:spLocks/>
              </p:cNvSpPr>
              <p:nvPr/>
            </p:nvSpPr>
            <p:spPr bwMode="auto">
              <a:xfrm>
                <a:off x="3373" y="1936"/>
                <a:ext cx="0" cy="6"/>
              </a:xfrm>
              <a:custGeom>
                <a:avLst/>
                <a:gdLst>
                  <a:gd name="T0" fmla="*/ 0 h 2"/>
                  <a:gd name="T1" fmla="*/ 6561 h 2"/>
                  <a:gd name="T2" fmla="*/ 13122 h 2"/>
                  <a:gd name="T3" fmla="*/ 0 h 2"/>
                  <a:gd name="T4" fmla="*/ 0 h 2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2"/>
                  <a:gd name="T13" fmla="*/ 2 h 2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05" name="Freeform 2954"/>
              <p:cNvSpPr>
                <a:spLocks/>
              </p:cNvSpPr>
              <p:nvPr/>
            </p:nvSpPr>
            <p:spPr bwMode="auto">
              <a:xfrm>
                <a:off x="3358" y="194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06" name="Line 2955"/>
              <p:cNvSpPr>
                <a:spLocks noChangeShapeType="1"/>
              </p:cNvSpPr>
              <p:nvPr/>
            </p:nvSpPr>
            <p:spPr bwMode="auto">
              <a:xfrm>
                <a:off x="3361" y="19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07" name="Line 2956"/>
              <p:cNvSpPr>
                <a:spLocks noChangeShapeType="1"/>
              </p:cNvSpPr>
              <p:nvPr/>
            </p:nvSpPr>
            <p:spPr bwMode="auto">
              <a:xfrm>
                <a:off x="3540" y="19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08" name="Line 2957"/>
              <p:cNvSpPr>
                <a:spLocks noChangeShapeType="1"/>
              </p:cNvSpPr>
              <p:nvPr/>
            </p:nvSpPr>
            <p:spPr bwMode="auto">
              <a:xfrm>
                <a:off x="3546" y="19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09" name="Freeform 2958"/>
              <p:cNvSpPr>
                <a:spLocks/>
              </p:cNvSpPr>
              <p:nvPr/>
            </p:nvSpPr>
            <p:spPr bwMode="auto">
              <a:xfrm>
                <a:off x="3684" y="2027"/>
                <a:ext cx="29" cy="12"/>
              </a:xfrm>
              <a:custGeom>
                <a:avLst/>
                <a:gdLst>
                  <a:gd name="T0" fmla="*/ 34437 w 10"/>
                  <a:gd name="T1" fmla="*/ 6561 h 4"/>
                  <a:gd name="T2" fmla="*/ 50074 w 10"/>
                  <a:gd name="T3" fmla="*/ 13122 h 4"/>
                  <a:gd name="T4" fmla="*/ 39829 w 10"/>
                  <a:gd name="T5" fmla="*/ 19683 h 4"/>
                  <a:gd name="T6" fmla="*/ 20923 w 10"/>
                  <a:gd name="T7" fmla="*/ 26244 h 4"/>
                  <a:gd name="T8" fmla="*/ 0 w 10"/>
                  <a:gd name="T9" fmla="*/ 13122 h 4"/>
                  <a:gd name="T10" fmla="*/ 5316 w 10"/>
                  <a:gd name="T11" fmla="*/ 0 h 4"/>
                  <a:gd name="T12" fmla="*/ 25607 w 10"/>
                  <a:gd name="T13" fmla="*/ 6561 h 4"/>
                  <a:gd name="T14" fmla="*/ 34437 w 10"/>
                  <a:gd name="T15" fmla="*/ 6561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4"/>
                  <a:gd name="T26" fmla="*/ 10 w 10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4">
                    <a:moveTo>
                      <a:pt x="7" y="1"/>
                    </a:moveTo>
                    <a:lnTo>
                      <a:pt x="10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1"/>
                    </a:lnTo>
                    <a:lnTo>
                      <a:pt x="7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10" name="Freeform 2959"/>
              <p:cNvSpPr>
                <a:spLocks/>
              </p:cNvSpPr>
              <p:nvPr/>
            </p:nvSpPr>
            <p:spPr bwMode="auto">
              <a:xfrm>
                <a:off x="3651" y="2042"/>
                <a:ext cx="9" cy="0"/>
              </a:xfrm>
              <a:custGeom>
                <a:avLst/>
                <a:gdLst>
                  <a:gd name="T0" fmla="*/ 6561 w 3"/>
                  <a:gd name="T1" fmla="*/ 0 w 3"/>
                  <a:gd name="T2" fmla="*/ 19683 w 3"/>
                  <a:gd name="T3" fmla="*/ 6561 w 3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3"/>
                  <a:gd name="T9" fmla="*/ 3 w 3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3">
                    <a:moveTo>
                      <a:pt x="1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11" name="Freeform 2960"/>
              <p:cNvSpPr>
                <a:spLocks/>
              </p:cNvSpPr>
              <p:nvPr/>
            </p:nvSpPr>
            <p:spPr bwMode="auto">
              <a:xfrm>
                <a:off x="3678" y="2042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12" name="Line 2961"/>
              <p:cNvSpPr>
                <a:spLocks noChangeShapeType="1"/>
              </p:cNvSpPr>
              <p:nvPr/>
            </p:nvSpPr>
            <p:spPr bwMode="auto">
              <a:xfrm>
                <a:off x="3681" y="20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13" name="Freeform 2962"/>
              <p:cNvSpPr>
                <a:spLocks/>
              </p:cNvSpPr>
              <p:nvPr/>
            </p:nvSpPr>
            <p:spPr bwMode="auto">
              <a:xfrm>
                <a:off x="3376" y="1878"/>
                <a:ext cx="278" cy="146"/>
              </a:xfrm>
              <a:custGeom>
                <a:avLst/>
                <a:gdLst>
                  <a:gd name="T0" fmla="*/ 511102 w 95"/>
                  <a:gd name="T1" fmla="*/ 52633 h 50"/>
                  <a:gd name="T2" fmla="*/ 505536 w 95"/>
                  <a:gd name="T3" fmla="*/ 57714 h 50"/>
                  <a:gd name="T4" fmla="*/ 477903 w 95"/>
                  <a:gd name="T5" fmla="*/ 74291 h 50"/>
                  <a:gd name="T6" fmla="*/ 477903 w 95"/>
                  <a:gd name="T7" fmla="*/ 90424 h 50"/>
                  <a:gd name="T8" fmla="*/ 483460 w 95"/>
                  <a:gd name="T9" fmla="*/ 104697 h 50"/>
                  <a:gd name="T10" fmla="*/ 474013 w 95"/>
                  <a:gd name="T11" fmla="*/ 115874 h 50"/>
                  <a:gd name="T12" fmla="*/ 457726 w 95"/>
                  <a:gd name="T13" fmla="*/ 121399 h 50"/>
                  <a:gd name="T14" fmla="*/ 440788 w 95"/>
                  <a:gd name="T15" fmla="*/ 132031 h 50"/>
                  <a:gd name="T16" fmla="*/ 408163 w 95"/>
                  <a:gd name="T17" fmla="*/ 137555 h 50"/>
                  <a:gd name="T18" fmla="*/ 393124 w 95"/>
                  <a:gd name="T19" fmla="*/ 148164 h 50"/>
                  <a:gd name="T20" fmla="*/ 376836 w 95"/>
                  <a:gd name="T21" fmla="*/ 148164 h 50"/>
                  <a:gd name="T22" fmla="*/ 349118 w 95"/>
                  <a:gd name="T23" fmla="*/ 159213 h 50"/>
                  <a:gd name="T24" fmla="*/ 332857 w 95"/>
                  <a:gd name="T25" fmla="*/ 168525 h 50"/>
                  <a:gd name="T26" fmla="*/ 328953 w 95"/>
                  <a:gd name="T27" fmla="*/ 179130 h 50"/>
                  <a:gd name="T28" fmla="*/ 312013 w 95"/>
                  <a:gd name="T29" fmla="*/ 195272 h 50"/>
                  <a:gd name="T30" fmla="*/ 301463 w 95"/>
                  <a:gd name="T31" fmla="*/ 195272 h 50"/>
                  <a:gd name="T32" fmla="*/ 279378 w 95"/>
                  <a:gd name="T33" fmla="*/ 195272 h 50"/>
                  <a:gd name="T34" fmla="*/ 253644 w 95"/>
                  <a:gd name="T35" fmla="*/ 212077 h 50"/>
                  <a:gd name="T36" fmla="*/ 225935 w 95"/>
                  <a:gd name="T37" fmla="*/ 222454 h 50"/>
                  <a:gd name="T38" fmla="*/ 187144 w 95"/>
                  <a:gd name="T39" fmla="*/ 222454 h 50"/>
                  <a:gd name="T40" fmla="*/ 166967 w 95"/>
                  <a:gd name="T41" fmla="*/ 228210 h 50"/>
                  <a:gd name="T42" fmla="*/ 145046 w 95"/>
                  <a:gd name="T43" fmla="*/ 247972 h 50"/>
                  <a:gd name="T44" fmla="*/ 139480 w 95"/>
                  <a:gd name="T45" fmla="*/ 259176 h 50"/>
                  <a:gd name="T46" fmla="*/ 128775 w 95"/>
                  <a:gd name="T47" fmla="*/ 259176 h 50"/>
                  <a:gd name="T48" fmla="*/ 128775 w 95"/>
                  <a:gd name="T49" fmla="*/ 259176 h 50"/>
                  <a:gd name="T50" fmla="*/ 112412 w 95"/>
                  <a:gd name="T51" fmla="*/ 259176 h 50"/>
                  <a:gd name="T52" fmla="*/ 91661 w 95"/>
                  <a:gd name="T53" fmla="*/ 264038 h 50"/>
                  <a:gd name="T54" fmla="*/ 86677 w 95"/>
                  <a:gd name="T55" fmla="*/ 264038 h 50"/>
                  <a:gd name="T56" fmla="*/ 69740 w 95"/>
                  <a:gd name="T57" fmla="*/ 259176 h 50"/>
                  <a:gd name="T58" fmla="*/ 59035 w 95"/>
                  <a:gd name="T59" fmla="*/ 259176 h 50"/>
                  <a:gd name="T60" fmla="*/ 53452 w 95"/>
                  <a:gd name="T61" fmla="*/ 247972 h 50"/>
                  <a:gd name="T62" fmla="*/ 42098 w 95"/>
                  <a:gd name="T63" fmla="*/ 228210 h 50"/>
                  <a:gd name="T64" fmla="*/ 42098 w 95"/>
                  <a:gd name="T65" fmla="*/ 200797 h 50"/>
                  <a:gd name="T66" fmla="*/ 33301 w 95"/>
                  <a:gd name="T67" fmla="*/ 179130 h 50"/>
                  <a:gd name="T68" fmla="*/ 21854 w 95"/>
                  <a:gd name="T69" fmla="*/ 159213 h 50"/>
                  <a:gd name="T70" fmla="*/ 21854 w 95"/>
                  <a:gd name="T71" fmla="*/ 153688 h 50"/>
                  <a:gd name="T72" fmla="*/ 16288 w 95"/>
                  <a:gd name="T73" fmla="*/ 137555 h 50"/>
                  <a:gd name="T74" fmla="*/ 21854 w 95"/>
                  <a:gd name="T75" fmla="*/ 137555 h 50"/>
                  <a:gd name="T76" fmla="*/ 5566 w 95"/>
                  <a:gd name="T77" fmla="*/ 121399 h 50"/>
                  <a:gd name="T78" fmla="*/ 0 w 95"/>
                  <a:gd name="T79" fmla="*/ 115874 h 50"/>
                  <a:gd name="T80" fmla="*/ 5566 w 95"/>
                  <a:gd name="T81" fmla="*/ 115874 h 50"/>
                  <a:gd name="T82" fmla="*/ 5566 w 95"/>
                  <a:gd name="T83" fmla="*/ 104697 h 50"/>
                  <a:gd name="T84" fmla="*/ 0 w 95"/>
                  <a:gd name="T85" fmla="*/ 96179 h 50"/>
                  <a:gd name="T86" fmla="*/ 5566 w 95"/>
                  <a:gd name="T87" fmla="*/ 90424 h 50"/>
                  <a:gd name="T88" fmla="*/ 5566 w 95"/>
                  <a:gd name="T89" fmla="*/ 68766 h 50"/>
                  <a:gd name="T90" fmla="*/ 0 w 95"/>
                  <a:gd name="T91" fmla="*/ 57714 h 50"/>
                  <a:gd name="T92" fmla="*/ 16288 w 95"/>
                  <a:gd name="T93" fmla="*/ 47108 h 50"/>
                  <a:gd name="T94" fmla="*/ 21854 w 95"/>
                  <a:gd name="T95" fmla="*/ 35855 h 50"/>
                  <a:gd name="T96" fmla="*/ 16288 w 95"/>
                  <a:gd name="T97" fmla="*/ 27191 h 50"/>
                  <a:gd name="T98" fmla="*/ 21854 w 95"/>
                  <a:gd name="T99" fmla="*/ 5525 h 50"/>
                  <a:gd name="T100" fmla="*/ 21854 w 95"/>
                  <a:gd name="T101" fmla="*/ 0 h 50"/>
                  <a:gd name="T102" fmla="*/ 42098 w 95"/>
                  <a:gd name="T103" fmla="*/ 0 h 50"/>
                  <a:gd name="T104" fmla="*/ 59035 w 95"/>
                  <a:gd name="T105" fmla="*/ 0 h 50"/>
                  <a:gd name="T106" fmla="*/ 80889 w 95"/>
                  <a:gd name="T107" fmla="*/ 0 h 5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5"/>
                  <a:gd name="T163" fmla="*/ 0 h 50"/>
                  <a:gd name="T164" fmla="*/ 95 w 95"/>
                  <a:gd name="T165" fmla="*/ 50 h 5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5" h="50">
                    <a:moveTo>
                      <a:pt x="95" y="10"/>
                    </a:moveTo>
                    <a:lnTo>
                      <a:pt x="94" y="11"/>
                    </a:lnTo>
                    <a:lnTo>
                      <a:pt x="89" y="14"/>
                    </a:lnTo>
                    <a:lnTo>
                      <a:pt x="89" y="17"/>
                    </a:lnTo>
                    <a:lnTo>
                      <a:pt x="90" y="20"/>
                    </a:lnTo>
                    <a:lnTo>
                      <a:pt x="88" y="22"/>
                    </a:lnTo>
                    <a:lnTo>
                      <a:pt x="85" y="23"/>
                    </a:lnTo>
                    <a:lnTo>
                      <a:pt x="82" y="25"/>
                    </a:lnTo>
                    <a:lnTo>
                      <a:pt x="76" y="26"/>
                    </a:lnTo>
                    <a:lnTo>
                      <a:pt x="73" y="28"/>
                    </a:lnTo>
                    <a:lnTo>
                      <a:pt x="70" y="28"/>
                    </a:lnTo>
                    <a:lnTo>
                      <a:pt x="65" y="30"/>
                    </a:lnTo>
                    <a:lnTo>
                      <a:pt x="62" y="32"/>
                    </a:lnTo>
                    <a:lnTo>
                      <a:pt x="61" y="34"/>
                    </a:lnTo>
                    <a:lnTo>
                      <a:pt x="58" y="37"/>
                    </a:lnTo>
                    <a:lnTo>
                      <a:pt x="56" y="37"/>
                    </a:lnTo>
                    <a:lnTo>
                      <a:pt x="52" y="37"/>
                    </a:lnTo>
                    <a:lnTo>
                      <a:pt x="47" y="40"/>
                    </a:lnTo>
                    <a:lnTo>
                      <a:pt x="42" y="42"/>
                    </a:lnTo>
                    <a:lnTo>
                      <a:pt x="35" y="42"/>
                    </a:lnTo>
                    <a:lnTo>
                      <a:pt x="31" y="43"/>
                    </a:lnTo>
                    <a:lnTo>
                      <a:pt x="27" y="47"/>
                    </a:lnTo>
                    <a:lnTo>
                      <a:pt x="26" y="49"/>
                    </a:lnTo>
                    <a:lnTo>
                      <a:pt x="24" y="49"/>
                    </a:lnTo>
                    <a:lnTo>
                      <a:pt x="21" y="49"/>
                    </a:lnTo>
                    <a:lnTo>
                      <a:pt x="17" y="50"/>
                    </a:lnTo>
                    <a:lnTo>
                      <a:pt x="16" y="50"/>
                    </a:lnTo>
                    <a:lnTo>
                      <a:pt x="13" y="49"/>
                    </a:lnTo>
                    <a:lnTo>
                      <a:pt x="11" y="49"/>
                    </a:lnTo>
                    <a:lnTo>
                      <a:pt x="10" y="47"/>
                    </a:lnTo>
                    <a:lnTo>
                      <a:pt x="8" y="43"/>
                    </a:lnTo>
                    <a:lnTo>
                      <a:pt x="8" y="38"/>
                    </a:lnTo>
                    <a:lnTo>
                      <a:pt x="6" y="34"/>
                    </a:lnTo>
                    <a:lnTo>
                      <a:pt x="4" y="30"/>
                    </a:lnTo>
                    <a:lnTo>
                      <a:pt x="4" y="29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1" y="23"/>
                    </a:lnTo>
                    <a:lnTo>
                      <a:pt x="0" y="22"/>
                    </a:lnTo>
                    <a:lnTo>
                      <a:pt x="1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1" y="17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3" y="9"/>
                    </a:lnTo>
                    <a:lnTo>
                      <a:pt x="4" y="7"/>
                    </a:lnTo>
                    <a:lnTo>
                      <a:pt x="3" y="5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5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14" name="Line 2963"/>
              <p:cNvSpPr>
                <a:spLocks noChangeShapeType="1"/>
              </p:cNvSpPr>
              <p:nvPr/>
            </p:nvSpPr>
            <p:spPr bwMode="auto">
              <a:xfrm>
                <a:off x="3364" y="19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15" name="Line 2964"/>
              <p:cNvSpPr>
                <a:spLocks noChangeShapeType="1"/>
              </p:cNvSpPr>
              <p:nvPr/>
            </p:nvSpPr>
            <p:spPr bwMode="auto">
              <a:xfrm>
                <a:off x="3361" y="19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16" name="Freeform 2965"/>
              <p:cNvSpPr>
                <a:spLocks/>
              </p:cNvSpPr>
              <p:nvPr/>
            </p:nvSpPr>
            <p:spPr bwMode="auto">
              <a:xfrm>
                <a:off x="2306" y="2306"/>
                <a:ext cx="9" cy="14"/>
              </a:xfrm>
              <a:custGeom>
                <a:avLst/>
                <a:gdLst>
                  <a:gd name="T0" fmla="*/ 19683 w 3"/>
                  <a:gd name="T1" fmla="*/ 0 h 5"/>
                  <a:gd name="T2" fmla="*/ 19683 w 3"/>
                  <a:gd name="T3" fmla="*/ 10693 h 5"/>
                  <a:gd name="T4" fmla="*/ 0 w 3"/>
                  <a:gd name="T5" fmla="*/ 18746 h 5"/>
                  <a:gd name="T6" fmla="*/ 0 w 3"/>
                  <a:gd name="T7" fmla="*/ 10693 h 5"/>
                  <a:gd name="T8" fmla="*/ 6561 w 3"/>
                  <a:gd name="T9" fmla="*/ 0 h 5"/>
                  <a:gd name="T10" fmla="*/ 19683 w 3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0"/>
                    </a:moveTo>
                    <a:lnTo>
                      <a:pt x="3" y="3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17" name="Line 2966"/>
              <p:cNvSpPr>
                <a:spLocks noChangeShapeType="1"/>
              </p:cNvSpPr>
              <p:nvPr/>
            </p:nvSpPr>
            <p:spPr bwMode="auto">
              <a:xfrm>
                <a:off x="2335" y="23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18" name="Freeform 2967"/>
              <p:cNvSpPr>
                <a:spLocks/>
              </p:cNvSpPr>
              <p:nvPr/>
            </p:nvSpPr>
            <p:spPr bwMode="auto">
              <a:xfrm>
                <a:off x="2326" y="2399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19" name="Freeform 2968"/>
              <p:cNvSpPr>
                <a:spLocks/>
              </p:cNvSpPr>
              <p:nvPr/>
            </p:nvSpPr>
            <p:spPr bwMode="auto">
              <a:xfrm>
                <a:off x="2329" y="2352"/>
                <a:ext cx="62" cy="41"/>
              </a:xfrm>
              <a:custGeom>
                <a:avLst/>
                <a:gdLst>
                  <a:gd name="T0" fmla="*/ 29184 w 21"/>
                  <a:gd name="T1" fmla="*/ 0 h 14"/>
                  <a:gd name="T2" fmla="*/ 47096 w 21"/>
                  <a:gd name="T3" fmla="*/ 5599 h 14"/>
                  <a:gd name="T4" fmla="*/ 91925 w 21"/>
                  <a:gd name="T5" fmla="*/ 5599 h 14"/>
                  <a:gd name="T6" fmla="*/ 121107 w 21"/>
                  <a:gd name="T7" fmla="*/ 39211 h 14"/>
                  <a:gd name="T8" fmla="*/ 98025 w 21"/>
                  <a:gd name="T9" fmla="*/ 75627 h 14"/>
                  <a:gd name="T10" fmla="*/ 41020 w 21"/>
                  <a:gd name="T11" fmla="*/ 75627 h 14"/>
                  <a:gd name="T12" fmla="*/ 29184 w 21"/>
                  <a:gd name="T13" fmla="*/ 75627 h 14"/>
                  <a:gd name="T14" fmla="*/ 11863 w 21"/>
                  <a:gd name="T15" fmla="*/ 70028 h 14"/>
                  <a:gd name="T16" fmla="*/ 0 w 21"/>
                  <a:gd name="T17" fmla="*/ 65026 h 14"/>
                  <a:gd name="T18" fmla="*/ 6076 w 21"/>
                  <a:gd name="T19" fmla="*/ 53628 h 14"/>
                  <a:gd name="T20" fmla="*/ 17939 w 21"/>
                  <a:gd name="T21" fmla="*/ 42221 h 14"/>
                  <a:gd name="T22" fmla="*/ 23108 w 21"/>
                  <a:gd name="T23" fmla="*/ 27804 h 14"/>
                  <a:gd name="T24" fmla="*/ 29184 w 21"/>
                  <a:gd name="T25" fmla="*/ 22204 h 14"/>
                  <a:gd name="T26" fmla="*/ 29184 w 21"/>
                  <a:gd name="T27" fmla="*/ 0 h 14"/>
                  <a:gd name="T28" fmla="*/ 29184 w 21"/>
                  <a:gd name="T29" fmla="*/ 0 h 1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1"/>
                  <a:gd name="T46" fmla="*/ 0 h 14"/>
                  <a:gd name="T47" fmla="*/ 21 w 21"/>
                  <a:gd name="T48" fmla="*/ 14 h 1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1" h="14">
                    <a:moveTo>
                      <a:pt x="5" y="0"/>
                    </a:moveTo>
                    <a:lnTo>
                      <a:pt x="8" y="1"/>
                    </a:lnTo>
                    <a:lnTo>
                      <a:pt x="16" y="1"/>
                    </a:lnTo>
                    <a:lnTo>
                      <a:pt x="21" y="7"/>
                    </a:lnTo>
                    <a:lnTo>
                      <a:pt x="17" y="14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2" y="13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8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20" name="Freeform 2969"/>
              <p:cNvSpPr>
                <a:spLocks/>
              </p:cNvSpPr>
              <p:nvPr/>
            </p:nvSpPr>
            <p:spPr bwMode="auto">
              <a:xfrm>
                <a:off x="2423" y="2953"/>
                <a:ext cx="3" cy="6"/>
              </a:xfrm>
              <a:custGeom>
                <a:avLst/>
                <a:gdLst>
                  <a:gd name="T0" fmla="*/ 6561 w 1"/>
                  <a:gd name="T1" fmla="*/ 13122 h 2"/>
                  <a:gd name="T2" fmla="*/ 0 w 1"/>
                  <a:gd name="T3" fmla="*/ 0 h 2"/>
                  <a:gd name="T4" fmla="*/ 6561 w 1"/>
                  <a:gd name="T5" fmla="*/ 13122 h 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"/>
                  <a:gd name="T11" fmla="*/ 1 w 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21" name="Freeform 2970"/>
              <p:cNvSpPr>
                <a:spLocks/>
              </p:cNvSpPr>
              <p:nvPr/>
            </p:nvSpPr>
            <p:spPr bwMode="auto">
              <a:xfrm>
                <a:off x="2441" y="2619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22" name="Line 2971"/>
              <p:cNvSpPr>
                <a:spLocks noChangeShapeType="1"/>
              </p:cNvSpPr>
              <p:nvPr/>
            </p:nvSpPr>
            <p:spPr bwMode="auto">
              <a:xfrm>
                <a:off x="2438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23" name="Line 2972"/>
              <p:cNvSpPr>
                <a:spLocks noChangeShapeType="1"/>
              </p:cNvSpPr>
              <p:nvPr/>
            </p:nvSpPr>
            <p:spPr bwMode="auto">
              <a:xfrm>
                <a:off x="2444" y="26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24" name="Freeform 2973"/>
              <p:cNvSpPr>
                <a:spLocks/>
              </p:cNvSpPr>
              <p:nvPr/>
            </p:nvSpPr>
            <p:spPr bwMode="auto">
              <a:xfrm>
                <a:off x="2441" y="261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25" name="Line 2974"/>
              <p:cNvSpPr>
                <a:spLocks noChangeShapeType="1"/>
              </p:cNvSpPr>
              <p:nvPr/>
            </p:nvSpPr>
            <p:spPr bwMode="auto">
              <a:xfrm>
                <a:off x="2438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26" name="Line 2975"/>
              <p:cNvSpPr>
                <a:spLocks noChangeShapeType="1"/>
              </p:cNvSpPr>
              <p:nvPr/>
            </p:nvSpPr>
            <p:spPr bwMode="auto">
              <a:xfrm>
                <a:off x="2441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27" name="Line 2976"/>
              <p:cNvSpPr>
                <a:spLocks noChangeShapeType="1"/>
              </p:cNvSpPr>
              <p:nvPr/>
            </p:nvSpPr>
            <p:spPr bwMode="auto">
              <a:xfrm>
                <a:off x="2438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28" name="Line 2977"/>
              <p:cNvSpPr>
                <a:spLocks noChangeShapeType="1"/>
              </p:cNvSpPr>
              <p:nvPr/>
            </p:nvSpPr>
            <p:spPr bwMode="auto">
              <a:xfrm>
                <a:off x="2441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29" name="Line 2978"/>
              <p:cNvSpPr>
                <a:spLocks noChangeShapeType="1"/>
              </p:cNvSpPr>
              <p:nvPr/>
            </p:nvSpPr>
            <p:spPr bwMode="auto">
              <a:xfrm>
                <a:off x="2435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30" name="Freeform 2979"/>
              <p:cNvSpPr>
                <a:spLocks/>
              </p:cNvSpPr>
              <p:nvPr/>
            </p:nvSpPr>
            <p:spPr bwMode="auto">
              <a:xfrm>
                <a:off x="2455" y="27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31" name="Line 2980"/>
              <p:cNvSpPr>
                <a:spLocks noChangeShapeType="1"/>
              </p:cNvSpPr>
              <p:nvPr/>
            </p:nvSpPr>
            <p:spPr bwMode="auto">
              <a:xfrm>
                <a:off x="2452" y="27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32" name="Line 2981"/>
              <p:cNvSpPr>
                <a:spLocks noChangeShapeType="1"/>
              </p:cNvSpPr>
              <p:nvPr/>
            </p:nvSpPr>
            <p:spPr bwMode="auto">
              <a:xfrm>
                <a:off x="2455" y="27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33" name="Line 2982"/>
              <p:cNvSpPr>
                <a:spLocks noChangeShapeType="1"/>
              </p:cNvSpPr>
              <p:nvPr/>
            </p:nvSpPr>
            <p:spPr bwMode="auto">
              <a:xfrm>
                <a:off x="2449" y="27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34" name="Freeform 2983"/>
              <p:cNvSpPr>
                <a:spLocks/>
              </p:cNvSpPr>
              <p:nvPr/>
            </p:nvSpPr>
            <p:spPr bwMode="auto">
              <a:xfrm>
                <a:off x="2414" y="2569"/>
                <a:ext cx="35" cy="38"/>
              </a:xfrm>
              <a:custGeom>
                <a:avLst/>
                <a:gdLst>
                  <a:gd name="T0" fmla="*/ 0 w 12"/>
                  <a:gd name="T1" fmla="*/ 36287 h 13"/>
                  <a:gd name="T2" fmla="*/ 16053 w 12"/>
                  <a:gd name="T3" fmla="*/ 21754 h 13"/>
                  <a:gd name="T4" fmla="*/ 41192 w 12"/>
                  <a:gd name="T5" fmla="*/ 0 h 13"/>
                  <a:gd name="T6" fmla="*/ 62679 w 12"/>
                  <a:gd name="T7" fmla="*/ 16208 h 13"/>
                  <a:gd name="T8" fmla="*/ 46821 w 12"/>
                  <a:gd name="T9" fmla="*/ 16208 h 13"/>
                  <a:gd name="T10" fmla="*/ 41192 w 12"/>
                  <a:gd name="T11" fmla="*/ 27521 h 13"/>
                  <a:gd name="T12" fmla="*/ 32702 w 12"/>
                  <a:gd name="T13" fmla="*/ 36287 h 13"/>
                  <a:gd name="T14" fmla="*/ 32702 w 12"/>
                  <a:gd name="T15" fmla="*/ 58692 h 13"/>
                  <a:gd name="T16" fmla="*/ 11212 w 12"/>
                  <a:gd name="T17" fmla="*/ 69134 h 13"/>
                  <a:gd name="T18" fmla="*/ 5504 w 12"/>
                  <a:gd name="T19" fmla="*/ 47377 h 13"/>
                  <a:gd name="T20" fmla="*/ 0 w 12"/>
                  <a:gd name="T21" fmla="*/ 36287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"/>
                  <a:gd name="T34" fmla="*/ 0 h 13"/>
                  <a:gd name="T35" fmla="*/ 12 w 12"/>
                  <a:gd name="T36" fmla="*/ 13 h 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" h="13">
                    <a:moveTo>
                      <a:pt x="0" y="7"/>
                    </a:moveTo>
                    <a:lnTo>
                      <a:pt x="3" y="4"/>
                    </a:lnTo>
                    <a:lnTo>
                      <a:pt x="8" y="0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8" y="5"/>
                    </a:lnTo>
                    <a:lnTo>
                      <a:pt x="6" y="7"/>
                    </a:lnTo>
                    <a:lnTo>
                      <a:pt x="6" y="11"/>
                    </a:lnTo>
                    <a:lnTo>
                      <a:pt x="2" y="13"/>
                    </a:lnTo>
                    <a:lnTo>
                      <a:pt x="1" y="9"/>
                    </a:lnTo>
                    <a:lnTo>
                      <a:pt x="0" y="7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35" name="Freeform 2984"/>
              <p:cNvSpPr>
                <a:spLocks/>
              </p:cNvSpPr>
              <p:nvPr/>
            </p:nvSpPr>
            <p:spPr bwMode="auto">
              <a:xfrm>
                <a:off x="2092" y="2033"/>
                <a:ext cx="82" cy="193"/>
              </a:xfrm>
              <a:custGeom>
                <a:avLst/>
                <a:gdLst>
                  <a:gd name="T0" fmla="*/ 103434 w 28"/>
                  <a:gd name="T1" fmla="*/ 5550 h 66"/>
                  <a:gd name="T2" fmla="*/ 114832 w 28"/>
                  <a:gd name="T3" fmla="*/ 0 h 66"/>
                  <a:gd name="T4" fmla="*/ 123647 w 28"/>
                  <a:gd name="T5" fmla="*/ 16230 h 66"/>
                  <a:gd name="T6" fmla="*/ 140630 w 28"/>
                  <a:gd name="T7" fmla="*/ 33135 h 66"/>
                  <a:gd name="T8" fmla="*/ 145655 w 28"/>
                  <a:gd name="T9" fmla="*/ 41910 h 66"/>
                  <a:gd name="T10" fmla="*/ 151454 w 28"/>
                  <a:gd name="T11" fmla="*/ 80595 h 66"/>
                  <a:gd name="T12" fmla="*/ 151454 w 28"/>
                  <a:gd name="T13" fmla="*/ 111449 h 66"/>
                  <a:gd name="T14" fmla="*/ 140630 w 28"/>
                  <a:gd name="T15" fmla="*/ 128105 h 66"/>
                  <a:gd name="T16" fmla="*/ 135054 w 28"/>
                  <a:gd name="T17" fmla="*/ 144335 h 66"/>
                  <a:gd name="T18" fmla="*/ 118048 w 28"/>
                  <a:gd name="T19" fmla="*/ 160789 h 66"/>
                  <a:gd name="T20" fmla="*/ 103434 w 28"/>
                  <a:gd name="T21" fmla="*/ 186245 h 66"/>
                  <a:gd name="T22" fmla="*/ 92180 w 28"/>
                  <a:gd name="T23" fmla="*/ 192017 h 66"/>
                  <a:gd name="T24" fmla="*/ 92180 w 28"/>
                  <a:gd name="T25" fmla="*/ 203150 h 66"/>
                  <a:gd name="T26" fmla="*/ 87034 w 28"/>
                  <a:gd name="T27" fmla="*/ 219374 h 66"/>
                  <a:gd name="T28" fmla="*/ 87034 w 28"/>
                  <a:gd name="T29" fmla="*/ 235679 h 66"/>
                  <a:gd name="T30" fmla="*/ 87034 w 28"/>
                  <a:gd name="T31" fmla="*/ 255707 h 66"/>
                  <a:gd name="T32" fmla="*/ 87034 w 28"/>
                  <a:gd name="T33" fmla="*/ 283344 h 66"/>
                  <a:gd name="T34" fmla="*/ 81426 w 28"/>
                  <a:gd name="T35" fmla="*/ 305150 h 66"/>
                  <a:gd name="T36" fmla="*/ 81426 w 28"/>
                  <a:gd name="T37" fmla="*/ 330802 h 66"/>
                  <a:gd name="T38" fmla="*/ 53628 w 28"/>
                  <a:gd name="T39" fmla="*/ 347710 h 66"/>
                  <a:gd name="T40" fmla="*/ 27804 w 28"/>
                  <a:gd name="T41" fmla="*/ 352608 h 66"/>
                  <a:gd name="T42" fmla="*/ 27804 w 28"/>
                  <a:gd name="T43" fmla="*/ 342151 h 66"/>
                  <a:gd name="T44" fmla="*/ 27804 w 28"/>
                  <a:gd name="T45" fmla="*/ 336378 h 66"/>
                  <a:gd name="T46" fmla="*/ 22204 w 28"/>
                  <a:gd name="T47" fmla="*/ 330802 h 66"/>
                  <a:gd name="T48" fmla="*/ 22204 w 28"/>
                  <a:gd name="T49" fmla="*/ 320123 h 66"/>
                  <a:gd name="T50" fmla="*/ 27804 w 28"/>
                  <a:gd name="T51" fmla="*/ 300241 h 66"/>
                  <a:gd name="T52" fmla="*/ 27804 w 28"/>
                  <a:gd name="T53" fmla="*/ 261255 h 66"/>
                  <a:gd name="T54" fmla="*/ 27804 w 28"/>
                  <a:gd name="T55" fmla="*/ 213797 h 66"/>
                  <a:gd name="T56" fmla="*/ 27804 w 28"/>
                  <a:gd name="T57" fmla="*/ 186245 h 66"/>
                  <a:gd name="T58" fmla="*/ 22204 w 28"/>
                  <a:gd name="T59" fmla="*/ 160789 h 66"/>
                  <a:gd name="T60" fmla="*/ 5599 w 28"/>
                  <a:gd name="T61" fmla="*/ 122555 h 66"/>
                  <a:gd name="T62" fmla="*/ 0 w 28"/>
                  <a:gd name="T63" fmla="*/ 91318 h 66"/>
                  <a:gd name="T64" fmla="*/ 11407 w 28"/>
                  <a:gd name="T65" fmla="*/ 80595 h 66"/>
                  <a:gd name="T66" fmla="*/ 11407 w 28"/>
                  <a:gd name="T67" fmla="*/ 75019 h 66"/>
                  <a:gd name="T68" fmla="*/ 16397 w 28"/>
                  <a:gd name="T69" fmla="*/ 63690 h 66"/>
                  <a:gd name="T70" fmla="*/ 22204 w 28"/>
                  <a:gd name="T71" fmla="*/ 63690 h 66"/>
                  <a:gd name="T72" fmla="*/ 27804 w 28"/>
                  <a:gd name="T73" fmla="*/ 58789 h 66"/>
                  <a:gd name="T74" fmla="*/ 33406 w 28"/>
                  <a:gd name="T75" fmla="*/ 53239 h 66"/>
                  <a:gd name="T76" fmla="*/ 42221 w 28"/>
                  <a:gd name="T77" fmla="*/ 58789 h 66"/>
                  <a:gd name="T78" fmla="*/ 48020 w 28"/>
                  <a:gd name="T79" fmla="*/ 58789 h 66"/>
                  <a:gd name="T80" fmla="*/ 59230 w 28"/>
                  <a:gd name="T81" fmla="*/ 58789 h 66"/>
                  <a:gd name="T82" fmla="*/ 81426 w 28"/>
                  <a:gd name="T83" fmla="*/ 36334 h 66"/>
                  <a:gd name="T84" fmla="*/ 87034 w 28"/>
                  <a:gd name="T85" fmla="*/ 27561 h 66"/>
                  <a:gd name="T86" fmla="*/ 87034 w 28"/>
                  <a:gd name="T87" fmla="*/ 21780 h 66"/>
                  <a:gd name="T88" fmla="*/ 92180 w 28"/>
                  <a:gd name="T89" fmla="*/ 5550 h 66"/>
                  <a:gd name="T90" fmla="*/ 103434 w 28"/>
                  <a:gd name="T91" fmla="*/ 5550 h 6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8"/>
                  <a:gd name="T139" fmla="*/ 0 h 66"/>
                  <a:gd name="T140" fmla="*/ 28 w 28"/>
                  <a:gd name="T141" fmla="*/ 66 h 6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8" h="66">
                    <a:moveTo>
                      <a:pt x="19" y="1"/>
                    </a:moveTo>
                    <a:lnTo>
                      <a:pt x="21" y="0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5"/>
                    </a:lnTo>
                    <a:lnTo>
                      <a:pt x="28" y="21"/>
                    </a:lnTo>
                    <a:lnTo>
                      <a:pt x="26" y="24"/>
                    </a:lnTo>
                    <a:lnTo>
                      <a:pt x="25" y="27"/>
                    </a:lnTo>
                    <a:lnTo>
                      <a:pt x="22" y="30"/>
                    </a:lnTo>
                    <a:lnTo>
                      <a:pt x="19" y="35"/>
                    </a:lnTo>
                    <a:lnTo>
                      <a:pt x="17" y="36"/>
                    </a:lnTo>
                    <a:lnTo>
                      <a:pt x="17" y="38"/>
                    </a:lnTo>
                    <a:lnTo>
                      <a:pt x="16" y="41"/>
                    </a:lnTo>
                    <a:lnTo>
                      <a:pt x="16" y="44"/>
                    </a:lnTo>
                    <a:lnTo>
                      <a:pt x="16" y="48"/>
                    </a:lnTo>
                    <a:lnTo>
                      <a:pt x="16" y="53"/>
                    </a:lnTo>
                    <a:lnTo>
                      <a:pt x="15" y="57"/>
                    </a:lnTo>
                    <a:lnTo>
                      <a:pt x="15" y="62"/>
                    </a:lnTo>
                    <a:lnTo>
                      <a:pt x="10" y="65"/>
                    </a:lnTo>
                    <a:lnTo>
                      <a:pt x="5" y="66"/>
                    </a:lnTo>
                    <a:lnTo>
                      <a:pt x="5" y="64"/>
                    </a:lnTo>
                    <a:lnTo>
                      <a:pt x="5" y="63"/>
                    </a:lnTo>
                    <a:lnTo>
                      <a:pt x="4" y="62"/>
                    </a:lnTo>
                    <a:lnTo>
                      <a:pt x="4" y="60"/>
                    </a:lnTo>
                    <a:lnTo>
                      <a:pt x="5" y="56"/>
                    </a:lnTo>
                    <a:lnTo>
                      <a:pt x="5" y="49"/>
                    </a:lnTo>
                    <a:lnTo>
                      <a:pt x="5" y="40"/>
                    </a:lnTo>
                    <a:lnTo>
                      <a:pt x="5" y="35"/>
                    </a:lnTo>
                    <a:lnTo>
                      <a:pt x="4" y="30"/>
                    </a:lnTo>
                    <a:lnTo>
                      <a:pt x="1" y="23"/>
                    </a:lnTo>
                    <a:lnTo>
                      <a:pt x="0" y="17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6" y="10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6" y="5"/>
                    </a:lnTo>
                    <a:lnTo>
                      <a:pt x="16" y="4"/>
                    </a:lnTo>
                    <a:lnTo>
                      <a:pt x="17" y="1"/>
                    </a:lnTo>
                    <a:lnTo>
                      <a:pt x="19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36" name="Line 2985"/>
              <p:cNvSpPr>
                <a:spLocks noChangeShapeType="1"/>
              </p:cNvSpPr>
              <p:nvPr/>
            </p:nvSpPr>
            <p:spPr bwMode="auto">
              <a:xfrm>
                <a:off x="2306" y="22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37" name="Line 2986"/>
              <p:cNvSpPr>
                <a:spLocks noChangeShapeType="1"/>
              </p:cNvSpPr>
              <p:nvPr/>
            </p:nvSpPr>
            <p:spPr bwMode="auto">
              <a:xfrm>
                <a:off x="2341" y="23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38" name="Freeform 2987"/>
              <p:cNvSpPr>
                <a:spLocks/>
              </p:cNvSpPr>
              <p:nvPr/>
            </p:nvSpPr>
            <p:spPr bwMode="auto">
              <a:xfrm>
                <a:off x="2306" y="2007"/>
                <a:ext cx="240" cy="363"/>
              </a:xfrm>
              <a:custGeom>
                <a:avLst/>
                <a:gdLst>
                  <a:gd name="T0" fmla="*/ 343861 w 82"/>
                  <a:gd name="T1" fmla="*/ 0 h 124"/>
                  <a:gd name="T2" fmla="*/ 377183 w 82"/>
                  <a:gd name="T3" fmla="*/ 33346 h 124"/>
                  <a:gd name="T4" fmla="*/ 388569 w 82"/>
                  <a:gd name="T5" fmla="*/ 64248 h 124"/>
                  <a:gd name="T6" fmla="*/ 388569 w 82"/>
                  <a:gd name="T7" fmla="*/ 97618 h 124"/>
                  <a:gd name="T8" fmla="*/ 388569 w 82"/>
                  <a:gd name="T9" fmla="*/ 128976 h 124"/>
                  <a:gd name="T10" fmla="*/ 419236 w 82"/>
                  <a:gd name="T11" fmla="*/ 178672 h 124"/>
                  <a:gd name="T12" fmla="*/ 355247 w 82"/>
                  <a:gd name="T13" fmla="*/ 178672 h 124"/>
                  <a:gd name="T14" fmla="*/ 343861 w 82"/>
                  <a:gd name="T15" fmla="*/ 226638 h 124"/>
                  <a:gd name="T16" fmla="*/ 382753 w 82"/>
                  <a:gd name="T17" fmla="*/ 259905 h 124"/>
                  <a:gd name="T18" fmla="*/ 404845 w 82"/>
                  <a:gd name="T19" fmla="*/ 324256 h 124"/>
                  <a:gd name="T20" fmla="*/ 377183 w 82"/>
                  <a:gd name="T21" fmla="*/ 366975 h 124"/>
                  <a:gd name="T22" fmla="*/ 343861 w 82"/>
                  <a:gd name="T23" fmla="*/ 419859 h 124"/>
                  <a:gd name="T24" fmla="*/ 355247 w 82"/>
                  <a:gd name="T25" fmla="*/ 469514 h 124"/>
                  <a:gd name="T26" fmla="*/ 371546 w 82"/>
                  <a:gd name="T27" fmla="*/ 506739 h 124"/>
                  <a:gd name="T28" fmla="*/ 377183 w 82"/>
                  <a:gd name="T29" fmla="*/ 534283 h 124"/>
                  <a:gd name="T30" fmla="*/ 430613 w 82"/>
                  <a:gd name="T31" fmla="*/ 593619 h 124"/>
                  <a:gd name="T32" fmla="*/ 441398 w 82"/>
                  <a:gd name="T33" fmla="*/ 641286 h 124"/>
                  <a:gd name="T34" fmla="*/ 430613 w 82"/>
                  <a:gd name="T35" fmla="*/ 669053 h 124"/>
                  <a:gd name="T36" fmla="*/ 382753 w 82"/>
                  <a:gd name="T37" fmla="*/ 646951 h 124"/>
                  <a:gd name="T38" fmla="*/ 355247 w 82"/>
                  <a:gd name="T39" fmla="*/ 646951 h 124"/>
                  <a:gd name="T40" fmla="*/ 274089 w 82"/>
                  <a:gd name="T41" fmla="*/ 641286 h 124"/>
                  <a:gd name="T42" fmla="*/ 248245 w 82"/>
                  <a:gd name="T43" fmla="*/ 641286 h 124"/>
                  <a:gd name="T44" fmla="*/ 198644 w 82"/>
                  <a:gd name="T45" fmla="*/ 635715 h 124"/>
                  <a:gd name="T46" fmla="*/ 167309 w 82"/>
                  <a:gd name="T47" fmla="*/ 635715 h 124"/>
                  <a:gd name="T48" fmla="*/ 81158 w 82"/>
                  <a:gd name="T49" fmla="*/ 641286 h 124"/>
                  <a:gd name="T50" fmla="*/ 81158 w 82"/>
                  <a:gd name="T51" fmla="*/ 593619 h 124"/>
                  <a:gd name="T52" fmla="*/ 59072 w 82"/>
                  <a:gd name="T53" fmla="*/ 545671 h 124"/>
                  <a:gd name="T54" fmla="*/ 64215 w 82"/>
                  <a:gd name="T55" fmla="*/ 528686 h 124"/>
                  <a:gd name="T56" fmla="*/ 37136 w 82"/>
                  <a:gd name="T57" fmla="*/ 534283 h 124"/>
                  <a:gd name="T58" fmla="*/ 21940 w 82"/>
                  <a:gd name="T59" fmla="*/ 512337 h 124"/>
                  <a:gd name="T60" fmla="*/ 5567 w 82"/>
                  <a:gd name="T61" fmla="*/ 500946 h 124"/>
                  <a:gd name="T62" fmla="*/ 0 w 82"/>
                  <a:gd name="T63" fmla="*/ 484561 h 124"/>
                  <a:gd name="T64" fmla="*/ 21940 w 82"/>
                  <a:gd name="T65" fmla="*/ 442491 h 124"/>
                  <a:gd name="T66" fmla="*/ 53505 w 82"/>
                  <a:gd name="T67" fmla="*/ 394098 h 124"/>
                  <a:gd name="T68" fmla="*/ 81158 w 82"/>
                  <a:gd name="T69" fmla="*/ 371893 h 124"/>
                  <a:gd name="T70" fmla="*/ 123278 w 82"/>
                  <a:gd name="T71" fmla="*/ 355611 h 124"/>
                  <a:gd name="T72" fmla="*/ 150811 w 82"/>
                  <a:gd name="T73" fmla="*/ 383360 h 124"/>
                  <a:gd name="T74" fmla="*/ 178463 w 82"/>
                  <a:gd name="T75" fmla="*/ 361182 h 124"/>
                  <a:gd name="T76" fmla="*/ 215014 w 82"/>
                  <a:gd name="T77" fmla="*/ 302051 h 124"/>
                  <a:gd name="T78" fmla="*/ 248245 w 82"/>
                  <a:gd name="T79" fmla="*/ 254334 h 124"/>
                  <a:gd name="T80" fmla="*/ 263286 w 82"/>
                  <a:gd name="T81" fmla="*/ 210259 h 124"/>
                  <a:gd name="T82" fmla="*/ 285448 w 82"/>
                  <a:gd name="T83" fmla="*/ 173101 h 124"/>
                  <a:gd name="T84" fmla="*/ 313124 w 82"/>
                  <a:gd name="T85" fmla="*/ 117586 h 124"/>
                  <a:gd name="T86" fmla="*/ 360814 w 82"/>
                  <a:gd name="T87" fmla="*/ 81309 h 124"/>
                  <a:gd name="T88" fmla="*/ 360814 w 82"/>
                  <a:gd name="T89" fmla="*/ 47743 h 124"/>
                  <a:gd name="T90" fmla="*/ 338953 w 82"/>
                  <a:gd name="T91" fmla="*/ 37158 h 12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2"/>
                  <a:gd name="T139" fmla="*/ 0 h 124"/>
                  <a:gd name="T140" fmla="*/ 82 w 82"/>
                  <a:gd name="T141" fmla="*/ 124 h 12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2" h="124">
                    <a:moveTo>
                      <a:pt x="63" y="7"/>
                    </a:moveTo>
                    <a:lnTo>
                      <a:pt x="63" y="5"/>
                    </a:lnTo>
                    <a:lnTo>
                      <a:pt x="64" y="0"/>
                    </a:lnTo>
                    <a:lnTo>
                      <a:pt x="67" y="2"/>
                    </a:lnTo>
                    <a:lnTo>
                      <a:pt x="69" y="4"/>
                    </a:lnTo>
                    <a:lnTo>
                      <a:pt x="70" y="6"/>
                    </a:lnTo>
                    <a:lnTo>
                      <a:pt x="70" y="9"/>
                    </a:lnTo>
                    <a:lnTo>
                      <a:pt x="72" y="11"/>
                    </a:lnTo>
                    <a:lnTo>
                      <a:pt x="72" y="12"/>
                    </a:lnTo>
                    <a:lnTo>
                      <a:pt x="72" y="14"/>
                    </a:lnTo>
                    <a:lnTo>
                      <a:pt x="72" y="15"/>
                    </a:lnTo>
                    <a:lnTo>
                      <a:pt x="72" y="18"/>
                    </a:lnTo>
                    <a:lnTo>
                      <a:pt x="72" y="20"/>
                    </a:lnTo>
                    <a:lnTo>
                      <a:pt x="72" y="21"/>
                    </a:lnTo>
                    <a:lnTo>
                      <a:pt x="72" y="24"/>
                    </a:lnTo>
                    <a:lnTo>
                      <a:pt x="72" y="27"/>
                    </a:lnTo>
                    <a:lnTo>
                      <a:pt x="75" y="30"/>
                    </a:lnTo>
                    <a:lnTo>
                      <a:pt x="78" y="33"/>
                    </a:lnTo>
                    <a:lnTo>
                      <a:pt x="74" y="33"/>
                    </a:lnTo>
                    <a:lnTo>
                      <a:pt x="70" y="33"/>
                    </a:lnTo>
                    <a:lnTo>
                      <a:pt x="66" y="33"/>
                    </a:lnTo>
                    <a:lnTo>
                      <a:pt x="62" y="34"/>
                    </a:lnTo>
                    <a:lnTo>
                      <a:pt x="61" y="39"/>
                    </a:lnTo>
                    <a:lnTo>
                      <a:pt x="64" y="42"/>
                    </a:lnTo>
                    <a:lnTo>
                      <a:pt x="67" y="45"/>
                    </a:lnTo>
                    <a:lnTo>
                      <a:pt x="69" y="46"/>
                    </a:lnTo>
                    <a:lnTo>
                      <a:pt x="71" y="48"/>
                    </a:lnTo>
                    <a:lnTo>
                      <a:pt x="73" y="52"/>
                    </a:lnTo>
                    <a:lnTo>
                      <a:pt x="76" y="57"/>
                    </a:lnTo>
                    <a:lnTo>
                      <a:pt x="75" y="60"/>
                    </a:lnTo>
                    <a:lnTo>
                      <a:pt x="73" y="62"/>
                    </a:lnTo>
                    <a:lnTo>
                      <a:pt x="72" y="65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4" y="75"/>
                    </a:lnTo>
                    <a:lnTo>
                      <a:pt x="64" y="78"/>
                    </a:lnTo>
                    <a:lnTo>
                      <a:pt x="65" y="82"/>
                    </a:lnTo>
                    <a:lnTo>
                      <a:pt x="64" y="84"/>
                    </a:lnTo>
                    <a:lnTo>
                      <a:pt x="66" y="87"/>
                    </a:lnTo>
                    <a:lnTo>
                      <a:pt x="66" y="89"/>
                    </a:lnTo>
                    <a:lnTo>
                      <a:pt x="66" y="92"/>
                    </a:lnTo>
                    <a:lnTo>
                      <a:pt x="69" y="94"/>
                    </a:lnTo>
                    <a:lnTo>
                      <a:pt x="70" y="95"/>
                    </a:lnTo>
                    <a:lnTo>
                      <a:pt x="70" y="97"/>
                    </a:lnTo>
                    <a:lnTo>
                      <a:pt x="70" y="99"/>
                    </a:lnTo>
                    <a:lnTo>
                      <a:pt x="73" y="103"/>
                    </a:lnTo>
                    <a:lnTo>
                      <a:pt x="78" y="108"/>
                    </a:lnTo>
                    <a:lnTo>
                      <a:pt x="80" y="110"/>
                    </a:lnTo>
                    <a:lnTo>
                      <a:pt x="81" y="113"/>
                    </a:lnTo>
                    <a:lnTo>
                      <a:pt x="81" y="116"/>
                    </a:lnTo>
                    <a:lnTo>
                      <a:pt x="82" y="119"/>
                    </a:lnTo>
                    <a:lnTo>
                      <a:pt x="81" y="120"/>
                    </a:lnTo>
                    <a:lnTo>
                      <a:pt x="81" y="124"/>
                    </a:lnTo>
                    <a:lnTo>
                      <a:pt x="80" y="124"/>
                    </a:lnTo>
                    <a:lnTo>
                      <a:pt x="78" y="122"/>
                    </a:lnTo>
                    <a:lnTo>
                      <a:pt x="73" y="122"/>
                    </a:lnTo>
                    <a:lnTo>
                      <a:pt x="71" y="120"/>
                    </a:lnTo>
                    <a:lnTo>
                      <a:pt x="69" y="121"/>
                    </a:lnTo>
                    <a:lnTo>
                      <a:pt x="67" y="120"/>
                    </a:lnTo>
                    <a:lnTo>
                      <a:pt x="66" y="120"/>
                    </a:lnTo>
                    <a:lnTo>
                      <a:pt x="63" y="119"/>
                    </a:lnTo>
                    <a:lnTo>
                      <a:pt x="58" y="119"/>
                    </a:lnTo>
                    <a:lnTo>
                      <a:pt x="51" y="119"/>
                    </a:lnTo>
                    <a:lnTo>
                      <a:pt x="49" y="118"/>
                    </a:lnTo>
                    <a:lnTo>
                      <a:pt x="48" y="119"/>
                    </a:lnTo>
                    <a:lnTo>
                      <a:pt x="46" y="119"/>
                    </a:lnTo>
                    <a:lnTo>
                      <a:pt x="43" y="119"/>
                    </a:lnTo>
                    <a:lnTo>
                      <a:pt x="39" y="118"/>
                    </a:lnTo>
                    <a:lnTo>
                      <a:pt x="37" y="118"/>
                    </a:lnTo>
                    <a:lnTo>
                      <a:pt x="35" y="118"/>
                    </a:lnTo>
                    <a:lnTo>
                      <a:pt x="33" y="117"/>
                    </a:lnTo>
                    <a:lnTo>
                      <a:pt x="31" y="118"/>
                    </a:lnTo>
                    <a:lnTo>
                      <a:pt x="30" y="119"/>
                    </a:lnTo>
                    <a:lnTo>
                      <a:pt x="21" y="119"/>
                    </a:lnTo>
                    <a:lnTo>
                      <a:pt x="15" y="119"/>
                    </a:lnTo>
                    <a:lnTo>
                      <a:pt x="13" y="117"/>
                    </a:lnTo>
                    <a:lnTo>
                      <a:pt x="14" y="113"/>
                    </a:lnTo>
                    <a:lnTo>
                      <a:pt x="15" y="110"/>
                    </a:lnTo>
                    <a:lnTo>
                      <a:pt x="13" y="105"/>
                    </a:lnTo>
                    <a:lnTo>
                      <a:pt x="12" y="104"/>
                    </a:lnTo>
                    <a:lnTo>
                      <a:pt x="11" y="101"/>
                    </a:lnTo>
                    <a:lnTo>
                      <a:pt x="12" y="101"/>
                    </a:lnTo>
                    <a:lnTo>
                      <a:pt x="12" y="99"/>
                    </a:lnTo>
                    <a:lnTo>
                      <a:pt x="12" y="98"/>
                    </a:lnTo>
                    <a:lnTo>
                      <a:pt x="10" y="99"/>
                    </a:lnTo>
                    <a:lnTo>
                      <a:pt x="7" y="99"/>
                    </a:lnTo>
                    <a:lnTo>
                      <a:pt x="4" y="98"/>
                    </a:lnTo>
                    <a:lnTo>
                      <a:pt x="4" y="95"/>
                    </a:lnTo>
                    <a:lnTo>
                      <a:pt x="3" y="93"/>
                    </a:lnTo>
                    <a:lnTo>
                      <a:pt x="2" y="92"/>
                    </a:lnTo>
                    <a:lnTo>
                      <a:pt x="1" y="93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1" y="89"/>
                    </a:lnTo>
                    <a:lnTo>
                      <a:pt x="3" y="87"/>
                    </a:lnTo>
                    <a:lnTo>
                      <a:pt x="4" y="82"/>
                    </a:lnTo>
                    <a:lnTo>
                      <a:pt x="4" y="80"/>
                    </a:lnTo>
                    <a:lnTo>
                      <a:pt x="8" y="75"/>
                    </a:lnTo>
                    <a:lnTo>
                      <a:pt x="10" y="73"/>
                    </a:lnTo>
                    <a:lnTo>
                      <a:pt x="12" y="71"/>
                    </a:lnTo>
                    <a:lnTo>
                      <a:pt x="13" y="70"/>
                    </a:lnTo>
                    <a:lnTo>
                      <a:pt x="15" y="69"/>
                    </a:lnTo>
                    <a:lnTo>
                      <a:pt x="18" y="66"/>
                    </a:lnTo>
                    <a:lnTo>
                      <a:pt x="22" y="67"/>
                    </a:lnTo>
                    <a:lnTo>
                      <a:pt x="23" y="66"/>
                    </a:lnTo>
                    <a:lnTo>
                      <a:pt x="25" y="67"/>
                    </a:lnTo>
                    <a:lnTo>
                      <a:pt x="26" y="69"/>
                    </a:lnTo>
                    <a:lnTo>
                      <a:pt x="28" y="71"/>
                    </a:lnTo>
                    <a:lnTo>
                      <a:pt x="31" y="71"/>
                    </a:lnTo>
                    <a:lnTo>
                      <a:pt x="33" y="69"/>
                    </a:lnTo>
                    <a:lnTo>
                      <a:pt x="33" y="67"/>
                    </a:lnTo>
                    <a:lnTo>
                      <a:pt x="36" y="65"/>
                    </a:lnTo>
                    <a:lnTo>
                      <a:pt x="38" y="60"/>
                    </a:lnTo>
                    <a:lnTo>
                      <a:pt x="40" y="56"/>
                    </a:lnTo>
                    <a:lnTo>
                      <a:pt x="40" y="51"/>
                    </a:lnTo>
                    <a:lnTo>
                      <a:pt x="43" y="49"/>
                    </a:lnTo>
                    <a:lnTo>
                      <a:pt x="46" y="47"/>
                    </a:lnTo>
                    <a:lnTo>
                      <a:pt x="47" y="44"/>
                    </a:lnTo>
                    <a:lnTo>
                      <a:pt x="48" y="41"/>
                    </a:lnTo>
                    <a:lnTo>
                      <a:pt x="49" y="39"/>
                    </a:lnTo>
                    <a:lnTo>
                      <a:pt x="52" y="38"/>
                    </a:lnTo>
                    <a:lnTo>
                      <a:pt x="52" y="35"/>
                    </a:lnTo>
                    <a:lnTo>
                      <a:pt x="53" y="32"/>
                    </a:lnTo>
                    <a:lnTo>
                      <a:pt x="55" y="28"/>
                    </a:lnTo>
                    <a:lnTo>
                      <a:pt x="57" y="24"/>
                    </a:lnTo>
                    <a:lnTo>
                      <a:pt x="58" y="22"/>
                    </a:lnTo>
                    <a:lnTo>
                      <a:pt x="60" y="19"/>
                    </a:lnTo>
                    <a:lnTo>
                      <a:pt x="64" y="18"/>
                    </a:lnTo>
                    <a:lnTo>
                      <a:pt x="67" y="15"/>
                    </a:lnTo>
                    <a:lnTo>
                      <a:pt x="67" y="13"/>
                    </a:lnTo>
                    <a:lnTo>
                      <a:pt x="68" y="11"/>
                    </a:lnTo>
                    <a:lnTo>
                      <a:pt x="67" y="9"/>
                    </a:lnTo>
                    <a:lnTo>
                      <a:pt x="67" y="8"/>
                    </a:lnTo>
                    <a:lnTo>
                      <a:pt x="64" y="8"/>
                    </a:lnTo>
                    <a:lnTo>
                      <a:pt x="63" y="7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39" name="Freeform 2988"/>
              <p:cNvSpPr>
                <a:spLocks/>
              </p:cNvSpPr>
              <p:nvPr/>
            </p:nvSpPr>
            <p:spPr bwMode="auto">
              <a:xfrm>
                <a:off x="1538" y="1980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6561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40" name="Freeform 2989"/>
              <p:cNvSpPr>
                <a:spLocks/>
              </p:cNvSpPr>
              <p:nvPr/>
            </p:nvSpPr>
            <p:spPr bwMode="auto">
              <a:xfrm>
                <a:off x="1579" y="1922"/>
                <a:ext cx="3" cy="6"/>
              </a:xfrm>
              <a:custGeom>
                <a:avLst/>
                <a:gdLst>
                  <a:gd name="T0" fmla="*/ 6561 w 1"/>
                  <a:gd name="T1" fmla="*/ 0 h 2"/>
                  <a:gd name="T2" fmla="*/ 6561 w 1"/>
                  <a:gd name="T3" fmla="*/ 6561 h 2"/>
                  <a:gd name="T4" fmla="*/ 0 w 1"/>
                  <a:gd name="T5" fmla="*/ 13122 h 2"/>
                  <a:gd name="T6" fmla="*/ 0 w 1"/>
                  <a:gd name="T7" fmla="*/ 13122 h 2"/>
                  <a:gd name="T8" fmla="*/ 0 w 1"/>
                  <a:gd name="T9" fmla="*/ 6561 h 2"/>
                  <a:gd name="T10" fmla="*/ 6561 w 1"/>
                  <a:gd name="T11" fmla="*/ 0 h 2"/>
                  <a:gd name="T12" fmla="*/ 6561 w 1"/>
                  <a:gd name="T13" fmla="*/ 0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2"/>
                  <a:gd name="T23" fmla="*/ 1 w 1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41" name="Freeform 2990"/>
              <p:cNvSpPr>
                <a:spLocks/>
              </p:cNvSpPr>
              <p:nvPr/>
            </p:nvSpPr>
            <p:spPr bwMode="auto">
              <a:xfrm>
                <a:off x="1550" y="1925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42" name="Freeform 2991"/>
              <p:cNvSpPr>
                <a:spLocks/>
              </p:cNvSpPr>
              <p:nvPr/>
            </p:nvSpPr>
            <p:spPr bwMode="auto">
              <a:xfrm>
                <a:off x="1555" y="1928"/>
                <a:ext cx="6" cy="6"/>
              </a:xfrm>
              <a:custGeom>
                <a:avLst/>
                <a:gdLst>
                  <a:gd name="T0" fmla="*/ 6561 w 2"/>
                  <a:gd name="T1" fmla="*/ 0 h 2"/>
                  <a:gd name="T2" fmla="*/ 6561 w 2"/>
                  <a:gd name="T3" fmla="*/ 0 h 2"/>
                  <a:gd name="T4" fmla="*/ 13122 w 2"/>
                  <a:gd name="T5" fmla="*/ 6561 h 2"/>
                  <a:gd name="T6" fmla="*/ 6561 w 2"/>
                  <a:gd name="T7" fmla="*/ 6561 h 2"/>
                  <a:gd name="T8" fmla="*/ 0 w 2"/>
                  <a:gd name="T9" fmla="*/ 13122 h 2"/>
                  <a:gd name="T10" fmla="*/ 0 w 2"/>
                  <a:gd name="T11" fmla="*/ 6561 h 2"/>
                  <a:gd name="T12" fmla="*/ 6561 w 2"/>
                  <a:gd name="T13" fmla="*/ 0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"/>
                  <a:gd name="T22" fmla="*/ 0 h 2"/>
                  <a:gd name="T23" fmla="*/ 2 w 2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43" name="Freeform 2992"/>
              <p:cNvSpPr>
                <a:spLocks/>
              </p:cNvSpPr>
              <p:nvPr/>
            </p:nvSpPr>
            <p:spPr bwMode="auto">
              <a:xfrm>
                <a:off x="1552" y="192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44" name="Freeform 2993"/>
              <p:cNvSpPr>
                <a:spLocks/>
              </p:cNvSpPr>
              <p:nvPr/>
            </p:nvSpPr>
            <p:spPr bwMode="auto">
              <a:xfrm>
                <a:off x="1576" y="1939"/>
                <a:ext cx="3" cy="6"/>
              </a:xfrm>
              <a:custGeom>
                <a:avLst/>
                <a:gdLst>
                  <a:gd name="T0" fmla="*/ 6561 w 1"/>
                  <a:gd name="T1" fmla="*/ 0 h 2"/>
                  <a:gd name="T2" fmla="*/ 6561 w 1"/>
                  <a:gd name="T3" fmla="*/ 6561 h 2"/>
                  <a:gd name="T4" fmla="*/ 6561 w 1"/>
                  <a:gd name="T5" fmla="*/ 13122 h 2"/>
                  <a:gd name="T6" fmla="*/ 0 w 1"/>
                  <a:gd name="T7" fmla="*/ 6561 h 2"/>
                  <a:gd name="T8" fmla="*/ 6561 w 1"/>
                  <a:gd name="T9" fmla="*/ 0 h 2"/>
                  <a:gd name="T10" fmla="*/ 6561 w 1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45" name="Line 2994"/>
              <p:cNvSpPr>
                <a:spLocks noChangeShapeType="1"/>
              </p:cNvSpPr>
              <p:nvPr/>
            </p:nvSpPr>
            <p:spPr bwMode="auto">
              <a:xfrm>
                <a:off x="1576" y="19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46" name="Freeform 2995"/>
              <p:cNvSpPr>
                <a:spLocks/>
              </p:cNvSpPr>
              <p:nvPr/>
            </p:nvSpPr>
            <p:spPr bwMode="auto">
              <a:xfrm>
                <a:off x="1564" y="1966"/>
                <a:ext cx="3" cy="6"/>
              </a:xfrm>
              <a:custGeom>
                <a:avLst/>
                <a:gdLst>
                  <a:gd name="T0" fmla="*/ 6561 w 1"/>
                  <a:gd name="T1" fmla="*/ 0 h 2"/>
                  <a:gd name="T2" fmla="*/ 6561 w 1"/>
                  <a:gd name="T3" fmla="*/ 6561 h 2"/>
                  <a:gd name="T4" fmla="*/ 6561 w 1"/>
                  <a:gd name="T5" fmla="*/ 6561 h 2"/>
                  <a:gd name="T6" fmla="*/ 0 w 1"/>
                  <a:gd name="T7" fmla="*/ 13122 h 2"/>
                  <a:gd name="T8" fmla="*/ 6561 w 1"/>
                  <a:gd name="T9" fmla="*/ 6561 h 2"/>
                  <a:gd name="T10" fmla="*/ 6561 w 1"/>
                  <a:gd name="T11" fmla="*/ 0 h 2"/>
                  <a:gd name="T12" fmla="*/ 6561 w 1"/>
                  <a:gd name="T13" fmla="*/ 0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2"/>
                  <a:gd name="T23" fmla="*/ 1 w 1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47" name="Freeform 2996"/>
              <p:cNvSpPr>
                <a:spLocks/>
              </p:cNvSpPr>
              <p:nvPr/>
            </p:nvSpPr>
            <p:spPr bwMode="auto">
              <a:xfrm>
                <a:off x="1544" y="1913"/>
                <a:ext cx="6" cy="9"/>
              </a:xfrm>
              <a:custGeom>
                <a:avLst/>
                <a:gdLst>
                  <a:gd name="T0" fmla="*/ 13122 w 2"/>
                  <a:gd name="T1" fmla="*/ 0 h 3"/>
                  <a:gd name="T2" fmla="*/ 13122 w 2"/>
                  <a:gd name="T3" fmla="*/ 6561 h 3"/>
                  <a:gd name="T4" fmla="*/ 6561 w 2"/>
                  <a:gd name="T5" fmla="*/ 13122 h 3"/>
                  <a:gd name="T6" fmla="*/ 0 w 2"/>
                  <a:gd name="T7" fmla="*/ 19683 h 3"/>
                  <a:gd name="T8" fmla="*/ 0 w 2"/>
                  <a:gd name="T9" fmla="*/ 6561 h 3"/>
                  <a:gd name="T10" fmla="*/ 6561 w 2"/>
                  <a:gd name="T11" fmla="*/ 6561 h 3"/>
                  <a:gd name="T12" fmla="*/ 13122 w 2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"/>
                  <a:gd name="T22" fmla="*/ 0 h 3"/>
                  <a:gd name="T23" fmla="*/ 2 w 2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" h="3">
                    <a:moveTo>
                      <a:pt x="2" y="0"/>
                    </a:move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48" name="Freeform 2997"/>
              <p:cNvSpPr>
                <a:spLocks/>
              </p:cNvSpPr>
              <p:nvPr/>
            </p:nvSpPr>
            <p:spPr bwMode="auto">
              <a:xfrm>
                <a:off x="1547" y="1922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6561 w 1"/>
                  <a:gd name="T3" fmla="*/ 6561 h 1"/>
                  <a:gd name="T4" fmla="*/ 0 w 1"/>
                  <a:gd name="T5" fmla="*/ 6561 h 1"/>
                  <a:gd name="T6" fmla="*/ 0 w 1"/>
                  <a:gd name="T7" fmla="*/ 6561 h 1"/>
                  <a:gd name="T8" fmla="*/ 6561 w 1"/>
                  <a:gd name="T9" fmla="*/ 0 h 1"/>
                  <a:gd name="T10" fmla="*/ 6561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49" name="Freeform 2998"/>
              <p:cNvSpPr>
                <a:spLocks/>
              </p:cNvSpPr>
              <p:nvPr/>
            </p:nvSpPr>
            <p:spPr bwMode="auto">
              <a:xfrm>
                <a:off x="1555" y="1966"/>
                <a:ext cx="6" cy="11"/>
              </a:xfrm>
              <a:custGeom>
                <a:avLst/>
                <a:gdLst>
                  <a:gd name="T0" fmla="*/ 6561 w 2"/>
                  <a:gd name="T1" fmla="*/ 3432 h 4"/>
                  <a:gd name="T2" fmla="*/ 6561 w 2"/>
                  <a:gd name="T3" fmla="*/ 0 h 4"/>
                  <a:gd name="T4" fmla="*/ 6561 w 2"/>
                  <a:gd name="T5" fmla="*/ 3432 h 4"/>
                  <a:gd name="T6" fmla="*/ 6561 w 2"/>
                  <a:gd name="T7" fmla="*/ 3432 h 4"/>
                  <a:gd name="T8" fmla="*/ 6561 w 2"/>
                  <a:gd name="T9" fmla="*/ 6927 h 4"/>
                  <a:gd name="T10" fmla="*/ 13122 w 2"/>
                  <a:gd name="T11" fmla="*/ 9438 h 4"/>
                  <a:gd name="T12" fmla="*/ 13122 w 2"/>
                  <a:gd name="T13" fmla="*/ 9438 h 4"/>
                  <a:gd name="T14" fmla="*/ 6561 w 2"/>
                  <a:gd name="T15" fmla="*/ 12870 h 4"/>
                  <a:gd name="T16" fmla="*/ 6561 w 2"/>
                  <a:gd name="T17" fmla="*/ 12870 h 4"/>
                  <a:gd name="T18" fmla="*/ 0 w 2"/>
                  <a:gd name="T19" fmla="*/ 12870 h 4"/>
                  <a:gd name="T20" fmla="*/ 0 w 2"/>
                  <a:gd name="T21" fmla="*/ 6927 h 4"/>
                  <a:gd name="T22" fmla="*/ 0 w 2"/>
                  <a:gd name="T23" fmla="*/ 6927 h 4"/>
                  <a:gd name="T24" fmla="*/ 6561 w 2"/>
                  <a:gd name="T25" fmla="*/ 3432 h 4"/>
                  <a:gd name="T26" fmla="*/ 6561 w 2"/>
                  <a:gd name="T27" fmla="*/ 3432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"/>
                  <a:gd name="T43" fmla="*/ 0 h 4"/>
                  <a:gd name="T44" fmla="*/ 2 w 2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" h="4">
                    <a:moveTo>
                      <a:pt x="1" y="1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50" name="Freeform 2999"/>
              <p:cNvSpPr>
                <a:spLocks/>
              </p:cNvSpPr>
              <p:nvPr/>
            </p:nvSpPr>
            <p:spPr bwMode="auto">
              <a:xfrm>
                <a:off x="1544" y="1975"/>
                <a:ext cx="0" cy="5"/>
              </a:xfrm>
              <a:custGeom>
                <a:avLst/>
                <a:gdLst>
                  <a:gd name="T0" fmla="*/ 0 h 2"/>
                  <a:gd name="T1" fmla="*/ 1637 h 2"/>
                  <a:gd name="T2" fmla="*/ 2917 h 2"/>
                  <a:gd name="T3" fmla="*/ 1637 h 2"/>
                  <a:gd name="T4" fmla="*/ 0 h 2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2"/>
                  <a:gd name="T11" fmla="*/ 2 h 2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51" name="Freeform 3000"/>
              <p:cNvSpPr>
                <a:spLocks/>
              </p:cNvSpPr>
              <p:nvPr/>
            </p:nvSpPr>
            <p:spPr bwMode="auto">
              <a:xfrm>
                <a:off x="1541" y="197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52" name="Freeform 3001"/>
              <p:cNvSpPr>
                <a:spLocks/>
              </p:cNvSpPr>
              <p:nvPr/>
            </p:nvSpPr>
            <p:spPr bwMode="auto">
              <a:xfrm>
                <a:off x="2754" y="2071"/>
                <a:ext cx="159" cy="191"/>
              </a:xfrm>
              <a:custGeom>
                <a:avLst/>
                <a:gdLst>
                  <a:gd name="T0" fmla="*/ 0 w 54"/>
                  <a:gd name="T1" fmla="*/ 0 h 65"/>
                  <a:gd name="T2" fmla="*/ 11713 w 54"/>
                  <a:gd name="T3" fmla="*/ 5657 h 65"/>
                  <a:gd name="T4" fmla="*/ 34488 w 54"/>
                  <a:gd name="T5" fmla="*/ 22579 h 65"/>
                  <a:gd name="T6" fmla="*/ 55323 w 54"/>
                  <a:gd name="T7" fmla="*/ 48846 h 65"/>
                  <a:gd name="T8" fmla="*/ 67033 w 54"/>
                  <a:gd name="T9" fmla="*/ 94618 h 65"/>
                  <a:gd name="T10" fmla="*/ 55323 w 54"/>
                  <a:gd name="T11" fmla="*/ 111309 h 65"/>
                  <a:gd name="T12" fmla="*/ 67033 w 54"/>
                  <a:gd name="T13" fmla="*/ 122878 h 65"/>
                  <a:gd name="T14" fmla="*/ 73061 w 54"/>
                  <a:gd name="T15" fmla="*/ 138454 h 65"/>
                  <a:gd name="T16" fmla="*/ 101548 w 54"/>
                  <a:gd name="T17" fmla="*/ 138454 h 65"/>
                  <a:gd name="T18" fmla="*/ 101548 w 54"/>
                  <a:gd name="T19" fmla="*/ 155077 h 65"/>
                  <a:gd name="T20" fmla="*/ 119288 w 54"/>
                  <a:gd name="T21" fmla="*/ 161034 h 65"/>
                  <a:gd name="T22" fmla="*/ 142064 w 54"/>
                  <a:gd name="T23" fmla="*/ 172000 h 65"/>
                  <a:gd name="T24" fmla="*/ 157174 w 54"/>
                  <a:gd name="T25" fmla="*/ 189304 h 65"/>
                  <a:gd name="T26" fmla="*/ 168887 w 54"/>
                  <a:gd name="T27" fmla="*/ 200262 h 65"/>
                  <a:gd name="T28" fmla="*/ 162895 w 54"/>
                  <a:gd name="T29" fmla="*/ 205924 h 65"/>
                  <a:gd name="T30" fmla="*/ 174608 w 54"/>
                  <a:gd name="T31" fmla="*/ 217540 h 65"/>
                  <a:gd name="T32" fmla="*/ 186321 w 54"/>
                  <a:gd name="T33" fmla="*/ 227158 h 65"/>
                  <a:gd name="T34" fmla="*/ 191663 w 54"/>
                  <a:gd name="T35" fmla="*/ 227158 h 65"/>
                  <a:gd name="T36" fmla="*/ 209097 w 54"/>
                  <a:gd name="T37" fmla="*/ 238115 h 65"/>
                  <a:gd name="T38" fmla="*/ 220913 w 54"/>
                  <a:gd name="T39" fmla="*/ 244030 h 65"/>
                  <a:gd name="T40" fmla="*/ 231969 w 54"/>
                  <a:gd name="T41" fmla="*/ 261385 h 65"/>
                  <a:gd name="T42" fmla="*/ 237891 w 54"/>
                  <a:gd name="T43" fmla="*/ 272342 h 65"/>
                  <a:gd name="T44" fmla="*/ 243688 w 54"/>
                  <a:gd name="T45" fmla="*/ 289647 h 65"/>
                  <a:gd name="T46" fmla="*/ 243688 w 54"/>
                  <a:gd name="T47" fmla="*/ 300613 h 65"/>
                  <a:gd name="T48" fmla="*/ 259391 w 54"/>
                  <a:gd name="T49" fmla="*/ 306502 h 65"/>
                  <a:gd name="T50" fmla="*/ 276236 w 54"/>
                  <a:gd name="T51" fmla="*/ 312156 h 65"/>
                  <a:gd name="T52" fmla="*/ 287949 w 54"/>
                  <a:gd name="T53" fmla="*/ 316111 h 65"/>
                  <a:gd name="T54" fmla="*/ 293897 w 54"/>
                  <a:gd name="T55" fmla="*/ 327077 h 65"/>
                  <a:gd name="T56" fmla="*/ 304950 w 54"/>
                  <a:gd name="T57" fmla="*/ 355336 h 65"/>
                  <a:gd name="T58" fmla="*/ 304950 w 54"/>
                  <a:gd name="T59" fmla="*/ 361072 h 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4"/>
                  <a:gd name="T91" fmla="*/ 0 h 65"/>
                  <a:gd name="T92" fmla="*/ 54 w 54"/>
                  <a:gd name="T93" fmla="*/ 65 h 6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4" h="65">
                    <a:moveTo>
                      <a:pt x="0" y="0"/>
                    </a:moveTo>
                    <a:lnTo>
                      <a:pt x="2" y="1"/>
                    </a:lnTo>
                    <a:lnTo>
                      <a:pt x="6" y="4"/>
                    </a:lnTo>
                    <a:lnTo>
                      <a:pt x="10" y="9"/>
                    </a:lnTo>
                    <a:lnTo>
                      <a:pt x="12" y="17"/>
                    </a:lnTo>
                    <a:lnTo>
                      <a:pt x="10" y="20"/>
                    </a:lnTo>
                    <a:lnTo>
                      <a:pt x="12" y="22"/>
                    </a:lnTo>
                    <a:lnTo>
                      <a:pt x="13" y="25"/>
                    </a:lnTo>
                    <a:lnTo>
                      <a:pt x="18" y="25"/>
                    </a:lnTo>
                    <a:lnTo>
                      <a:pt x="18" y="28"/>
                    </a:lnTo>
                    <a:lnTo>
                      <a:pt x="21" y="29"/>
                    </a:lnTo>
                    <a:lnTo>
                      <a:pt x="25" y="31"/>
                    </a:lnTo>
                    <a:lnTo>
                      <a:pt x="28" y="34"/>
                    </a:lnTo>
                    <a:lnTo>
                      <a:pt x="30" y="36"/>
                    </a:lnTo>
                    <a:lnTo>
                      <a:pt x="29" y="37"/>
                    </a:lnTo>
                    <a:lnTo>
                      <a:pt x="31" y="39"/>
                    </a:lnTo>
                    <a:lnTo>
                      <a:pt x="33" y="41"/>
                    </a:lnTo>
                    <a:lnTo>
                      <a:pt x="34" y="41"/>
                    </a:lnTo>
                    <a:lnTo>
                      <a:pt x="37" y="43"/>
                    </a:lnTo>
                    <a:lnTo>
                      <a:pt x="39" y="44"/>
                    </a:lnTo>
                    <a:lnTo>
                      <a:pt x="41" y="47"/>
                    </a:lnTo>
                    <a:lnTo>
                      <a:pt x="42" y="49"/>
                    </a:lnTo>
                    <a:lnTo>
                      <a:pt x="43" y="52"/>
                    </a:lnTo>
                    <a:lnTo>
                      <a:pt x="43" y="54"/>
                    </a:lnTo>
                    <a:lnTo>
                      <a:pt x="46" y="55"/>
                    </a:lnTo>
                    <a:lnTo>
                      <a:pt x="49" y="56"/>
                    </a:lnTo>
                    <a:lnTo>
                      <a:pt x="51" y="57"/>
                    </a:lnTo>
                    <a:lnTo>
                      <a:pt x="52" y="59"/>
                    </a:lnTo>
                    <a:lnTo>
                      <a:pt x="54" y="64"/>
                    </a:lnTo>
                    <a:lnTo>
                      <a:pt x="54" y="6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53" name="Freeform 3002"/>
              <p:cNvSpPr>
                <a:spLocks/>
              </p:cNvSpPr>
              <p:nvPr/>
            </p:nvSpPr>
            <p:spPr bwMode="auto">
              <a:xfrm>
                <a:off x="3402" y="2789"/>
                <a:ext cx="6" cy="18"/>
              </a:xfrm>
              <a:custGeom>
                <a:avLst/>
                <a:gdLst>
                  <a:gd name="T0" fmla="*/ 0 w 2"/>
                  <a:gd name="T1" fmla="*/ 19683 h 6"/>
                  <a:gd name="T2" fmla="*/ 13122 w 2"/>
                  <a:gd name="T3" fmla="*/ 0 h 6"/>
                  <a:gd name="T4" fmla="*/ 13122 w 2"/>
                  <a:gd name="T5" fmla="*/ 19683 h 6"/>
                  <a:gd name="T6" fmla="*/ 13122 w 2"/>
                  <a:gd name="T7" fmla="*/ 39366 h 6"/>
                  <a:gd name="T8" fmla="*/ 0 w 2"/>
                  <a:gd name="T9" fmla="*/ 26244 h 6"/>
                  <a:gd name="T10" fmla="*/ 0 w 2"/>
                  <a:gd name="T11" fmla="*/ 1968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6"/>
                  <a:gd name="T20" fmla="*/ 2 w 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6">
                    <a:moveTo>
                      <a:pt x="0" y="3"/>
                    </a:moveTo>
                    <a:lnTo>
                      <a:pt x="2" y="0"/>
                    </a:lnTo>
                    <a:lnTo>
                      <a:pt x="2" y="3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54" name="Freeform 3003"/>
              <p:cNvSpPr>
                <a:spLocks/>
              </p:cNvSpPr>
              <p:nvPr/>
            </p:nvSpPr>
            <p:spPr bwMode="auto">
              <a:xfrm>
                <a:off x="3434" y="2812"/>
                <a:ext cx="6" cy="6"/>
              </a:xfrm>
              <a:custGeom>
                <a:avLst/>
                <a:gdLst>
                  <a:gd name="T0" fmla="*/ 6561 w 2"/>
                  <a:gd name="T1" fmla="*/ 0 h 2"/>
                  <a:gd name="T2" fmla="*/ 13122 w 2"/>
                  <a:gd name="T3" fmla="*/ 13122 h 2"/>
                  <a:gd name="T4" fmla="*/ 0 w 2"/>
                  <a:gd name="T5" fmla="*/ 6561 h 2"/>
                  <a:gd name="T6" fmla="*/ 0 w 2"/>
                  <a:gd name="T7" fmla="*/ 0 h 2"/>
                  <a:gd name="T8" fmla="*/ 656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0"/>
                    </a:move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55" name="Freeform 3004"/>
              <p:cNvSpPr>
                <a:spLocks/>
              </p:cNvSpPr>
              <p:nvPr/>
            </p:nvSpPr>
            <p:spPr bwMode="auto">
              <a:xfrm>
                <a:off x="3414" y="2815"/>
                <a:ext cx="6" cy="6"/>
              </a:xfrm>
              <a:custGeom>
                <a:avLst/>
                <a:gdLst>
                  <a:gd name="T0" fmla="*/ 6561 w 2"/>
                  <a:gd name="T1" fmla="*/ 0 h 2"/>
                  <a:gd name="T2" fmla="*/ 13122 w 2"/>
                  <a:gd name="T3" fmla="*/ 13122 h 2"/>
                  <a:gd name="T4" fmla="*/ 0 w 2"/>
                  <a:gd name="T5" fmla="*/ 13122 h 2"/>
                  <a:gd name="T6" fmla="*/ 0 w 2"/>
                  <a:gd name="T7" fmla="*/ 0 h 2"/>
                  <a:gd name="T8" fmla="*/ 656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56" name="Rectangle 3005"/>
              <p:cNvSpPr>
                <a:spLocks noChangeArrowheads="1"/>
              </p:cNvSpPr>
              <p:nvPr/>
            </p:nvSpPr>
            <p:spPr bwMode="auto">
              <a:xfrm>
                <a:off x="3414" y="2821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57" name="Freeform 3006"/>
              <p:cNvSpPr>
                <a:spLocks/>
              </p:cNvSpPr>
              <p:nvPr/>
            </p:nvSpPr>
            <p:spPr bwMode="auto">
              <a:xfrm>
                <a:off x="3361" y="2021"/>
                <a:ext cx="44" cy="53"/>
              </a:xfrm>
              <a:custGeom>
                <a:avLst/>
                <a:gdLst>
                  <a:gd name="T0" fmla="*/ 65601 w 15"/>
                  <a:gd name="T1" fmla="*/ 0 h 18"/>
                  <a:gd name="T2" fmla="*/ 82104 w 15"/>
                  <a:gd name="T3" fmla="*/ 22766 h 18"/>
                  <a:gd name="T4" fmla="*/ 76475 w 15"/>
                  <a:gd name="T5" fmla="*/ 46228 h 18"/>
                  <a:gd name="T6" fmla="*/ 59972 w 15"/>
                  <a:gd name="T7" fmla="*/ 55320 h 18"/>
                  <a:gd name="T8" fmla="*/ 48409 w 15"/>
                  <a:gd name="T9" fmla="*/ 61339 h 18"/>
                  <a:gd name="T10" fmla="*/ 39530 w 15"/>
                  <a:gd name="T11" fmla="*/ 67033 h 18"/>
                  <a:gd name="T12" fmla="*/ 39530 w 15"/>
                  <a:gd name="T13" fmla="*/ 73060 h 18"/>
                  <a:gd name="T14" fmla="*/ 48409 w 15"/>
                  <a:gd name="T15" fmla="*/ 67033 h 18"/>
                  <a:gd name="T16" fmla="*/ 54035 w 15"/>
                  <a:gd name="T17" fmla="*/ 67033 h 18"/>
                  <a:gd name="T18" fmla="*/ 70773 w 15"/>
                  <a:gd name="T19" fmla="*/ 67033 h 18"/>
                  <a:gd name="T20" fmla="*/ 59972 w 15"/>
                  <a:gd name="T21" fmla="*/ 101548 h 18"/>
                  <a:gd name="T22" fmla="*/ 42783 w 15"/>
                  <a:gd name="T23" fmla="*/ 101548 h 18"/>
                  <a:gd name="T24" fmla="*/ 16503 w 15"/>
                  <a:gd name="T25" fmla="*/ 101548 h 18"/>
                  <a:gd name="T26" fmla="*/ 0 w 15"/>
                  <a:gd name="T27" fmla="*/ 101548 h 18"/>
                  <a:gd name="T28" fmla="*/ 0 w 15"/>
                  <a:gd name="T29" fmla="*/ 55320 h 18"/>
                  <a:gd name="T30" fmla="*/ 16503 w 15"/>
                  <a:gd name="T31" fmla="*/ 28791 h 18"/>
                  <a:gd name="T32" fmla="*/ 39530 w 15"/>
                  <a:gd name="T33" fmla="*/ 17514 h 18"/>
                  <a:gd name="T34" fmla="*/ 54035 w 15"/>
                  <a:gd name="T35" fmla="*/ 5948 h 18"/>
                  <a:gd name="T36" fmla="*/ 65601 w 15"/>
                  <a:gd name="T37" fmla="*/ 0 h 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"/>
                  <a:gd name="T58" fmla="*/ 0 h 18"/>
                  <a:gd name="T59" fmla="*/ 15 w 15"/>
                  <a:gd name="T60" fmla="*/ 18 h 1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" h="18">
                    <a:moveTo>
                      <a:pt x="12" y="0"/>
                    </a:moveTo>
                    <a:lnTo>
                      <a:pt x="15" y="4"/>
                    </a:lnTo>
                    <a:lnTo>
                      <a:pt x="14" y="8"/>
                    </a:lnTo>
                    <a:lnTo>
                      <a:pt x="11" y="10"/>
                    </a:lnTo>
                    <a:lnTo>
                      <a:pt x="9" y="11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3" y="12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3" y="18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7" y="3"/>
                    </a:lnTo>
                    <a:lnTo>
                      <a:pt x="10" y="1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58" name="Line 3007"/>
              <p:cNvSpPr>
                <a:spLocks noChangeShapeType="1"/>
              </p:cNvSpPr>
              <p:nvPr/>
            </p:nvSpPr>
            <p:spPr bwMode="auto">
              <a:xfrm>
                <a:off x="3080" y="15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59" name="Line 3008"/>
              <p:cNvSpPr>
                <a:spLocks noChangeShapeType="1"/>
              </p:cNvSpPr>
              <p:nvPr/>
            </p:nvSpPr>
            <p:spPr bwMode="auto">
              <a:xfrm>
                <a:off x="3077" y="15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60" name="Line 3009"/>
              <p:cNvSpPr>
                <a:spLocks noChangeShapeType="1"/>
              </p:cNvSpPr>
              <p:nvPr/>
            </p:nvSpPr>
            <p:spPr bwMode="auto">
              <a:xfrm>
                <a:off x="3080" y="15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61" name="Freeform 3010"/>
              <p:cNvSpPr>
                <a:spLocks/>
              </p:cNvSpPr>
              <p:nvPr/>
            </p:nvSpPr>
            <p:spPr bwMode="auto">
              <a:xfrm>
                <a:off x="3080" y="15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62" name="Line 3011"/>
              <p:cNvSpPr>
                <a:spLocks noChangeShapeType="1"/>
              </p:cNvSpPr>
              <p:nvPr/>
            </p:nvSpPr>
            <p:spPr bwMode="auto">
              <a:xfrm>
                <a:off x="3083" y="15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63" name="Line 3012"/>
              <p:cNvSpPr>
                <a:spLocks noChangeShapeType="1"/>
              </p:cNvSpPr>
              <p:nvPr/>
            </p:nvSpPr>
            <p:spPr bwMode="auto">
              <a:xfrm>
                <a:off x="3080" y="15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64" name="Line 3013"/>
              <p:cNvSpPr>
                <a:spLocks noChangeShapeType="1"/>
              </p:cNvSpPr>
              <p:nvPr/>
            </p:nvSpPr>
            <p:spPr bwMode="auto">
              <a:xfrm>
                <a:off x="3083" y="15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65" name="Line 3014"/>
              <p:cNvSpPr>
                <a:spLocks noChangeShapeType="1"/>
              </p:cNvSpPr>
              <p:nvPr/>
            </p:nvSpPr>
            <p:spPr bwMode="auto">
              <a:xfrm>
                <a:off x="3080" y="15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66" name="Freeform 3015"/>
              <p:cNvSpPr>
                <a:spLocks/>
              </p:cNvSpPr>
              <p:nvPr/>
            </p:nvSpPr>
            <p:spPr bwMode="auto">
              <a:xfrm>
                <a:off x="3083" y="158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67" name="Line 3016"/>
              <p:cNvSpPr>
                <a:spLocks noChangeShapeType="1"/>
              </p:cNvSpPr>
              <p:nvPr/>
            </p:nvSpPr>
            <p:spPr bwMode="auto">
              <a:xfrm>
                <a:off x="3086" y="15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68" name="Line 3017"/>
              <p:cNvSpPr>
                <a:spLocks noChangeShapeType="1"/>
              </p:cNvSpPr>
              <p:nvPr/>
            </p:nvSpPr>
            <p:spPr bwMode="auto">
              <a:xfrm>
                <a:off x="3083" y="15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69" name="Freeform 3018"/>
              <p:cNvSpPr>
                <a:spLocks/>
              </p:cNvSpPr>
              <p:nvPr/>
            </p:nvSpPr>
            <p:spPr bwMode="auto">
              <a:xfrm>
                <a:off x="3086" y="158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70" name="Line 3019"/>
              <p:cNvSpPr>
                <a:spLocks noChangeShapeType="1"/>
              </p:cNvSpPr>
              <p:nvPr/>
            </p:nvSpPr>
            <p:spPr bwMode="auto">
              <a:xfrm>
                <a:off x="3083" y="15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71" name="Line 3020"/>
              <p:cNvSpPr>
                <a:spLocks noChangeShapeType="1"/>
              </p:cNvSpPr>
              <p:nvPr/>
            </p:nvSpPr>
            <p:spPr bwMode="auto">
              <a:xfrm>
                <a:off x="3088" y="15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72" name="Freeform 3021"/>
              <p:cNvSpPr>
                <a:spLocks/>
              </p:cNvSpPr>
              <p:nvPr/>
            </p:nvSpPr>
            <p:spPr bwMode="auto">
              <a:xfrm>
                <a:off x="3083" y="158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73" name="Freeform 3022"/>
              <p:cNvSpPr>
                <a:spLocks/>
              </p:cNvSpPr>
              <p:nvPr/>
            </p:nvSpPr>
            <p:spPr bwMode="auto">
              <a:xfrm>
                <a:off x="3088" y="1591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74" name="Line 3023"/>
              <p:cNvSpPr>
                <a:spLocks noChangeShapeType="1"/>
              </p:cNvSpPr>
              <p:nvPr/>
            </p:nvSpPr>
            <p:spPr bwMode="auto">
              <a:xfrm>
                <a:off x="3086" y="15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75" name="Line 3024"/>
              <p:cNvSpPr>
                <a:spLocks noChangeShapeType="1"/>
              </p:cNvSpPr>
              <p:nvPr/>
            </p:nvSpPr>
            <p:spPr bwMode="auto">
              <a:xfrm>
                <a:off x="3088" y="15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76" name="Line 3025"/>
              <p:cNvSpPr>
                <a:spLocks noChangeShapeType="1"/>
              </p:cNvSpPr>
              <p:nvPr/>
            </p:nvSpPr>
            <p:spPr bwMode="auto">
              <a:xfrm>
                <a:off x="3088" y="15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77" name="Line 3026"/>
              <p:cNvSpPr>
                <a:spLocks noChangeShapeType="1"/>
              </p:cNvSpPr>
              <p:nvPr/>
            </p:nvSpPr>
            <p:spPr bwMode="auto">
              <a:xfrm>
                <a:off x="3086" y="15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78" name="Line 3027"/>
              <p:cNvSpPr>
                <a:spLocks noChangeShapeType="1"/>
              </p:cNvSpPr>
              <p:nvPr/>
            </p:nvSpPr>
            <p:spPr bwMode="auto">
              <a:xfrm>
                <a:off x="3091" y="16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79" name="Line 3028"/>
              <p:cNvSpPr>
                <a:spLocks noChangeShapeType="1"/>
              </p:cNvSpPr>
              <p:nvPr/>
            </p:nvSpPr>
            <p:spPr bwMode="auto">
              <a:xfrm>
                <a:off x="3091" y="16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80" name="Line 3029"/>
              <p:cNvSpPr>
                <a:spLocks noChangeShapeType="1"/>
              </p:cNvSpPr>
              <p:nvPr/>
            </p:nvSpPr>
            <p:spPr bwMode="auto">
              <a:xfrm>
                <a:off x="3091" y="16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81" name="Line 3030"/>
              <p:cNvSpPr>
                <a:spLocks noChangeShapeType="1"/>
              </p:cNvSpPr>
              <p:nvPr/>
            </p:nvSpPr>
            <p:spPr bwMode="auto">
              <a:xfrm>
                <a:off x="3130" y="16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82" name="Line 3031"/>
              <p:cNvSpPr>
                <a:spLocks noChangeShapeType="1"/>
              </p:cNvSpPr>
              <p:nvPr/>
            </p:nvSpPr>
            <p:spPr bwMode="auto">
              <a:xfrm>
                <a:off x="3130" y="16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83" name="Line 3032"/>
              <p:cNvSpPr>
                <a:spLocks noChangeShapeType="1"/>
              </p:cNvSpPr>
              <p:nvPr/>
            </p:nvSpPr>
            <p:spPr bwMode="auto">
              <a:xfrm>
                <a:off x="3135" y="16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84" name="Rectangle 3033"/>
              <p:cNvSpPr>
                <a:spLocks noChangeArrowheads="1"/>
              </p:cNvSpPr>
              <p:nvPr/>
            </p:nvSpPr>
            <p:spPr bwMode="auto">
              <a:xfrm>
                <a:off x="3135" y="1673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85" name="Line 3034"/>
              <p:cNvSpPr>
                <a:spLocks noChangeShapeType="1"/>
              </p:cNvSpPr>
              <p:nvPr/>
            </p:nvSpPr>
            <p:spPr bwMode="auto">
              <a:xfrm>
                <a:off x="3150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86" name="Line 3035"/>
              <p:cNvSpPr>
                <a:spLocks noChangeShapeType="1"/>
              </p:cNvSpPr>
              <p:nvPr/>
            </p:nvSpPr>
            <p:spPr bwMode="auto">
              <a:xfrm>
                <a:off x="3144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87" name="Line 3036"/>
              <p:cNvSpPr>
                <a:spLocks noChangeShapeType="1"/>
              </p:cNvSpPr>
              <p:nvPr/>
            </p:nvSpPr>
            <p:spPr bwMode="auto">
              <a:xfrm>
                <a:off x="3141" y="16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88" name="Line 3037"/>
              <p:cNvSpPr>
                <a:spLocks noChangeShapeType="1"/>
              </p:cNvSpPr>
              <p:nvPr/>
            </p:nvSpPr>
            <p:spPr bwMode="auto">
              <a:xfrm flipH="1">
                <a:off x="3144" y="1705"/>
                <a:ext cx="3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89" name="Freeform 3038"/>
              <p:cNvSpPr>
                <a:spLocks/>
              </p:cNvSpPr>
              <p:nvPr/>
            </p:nvSpPr>
            <p:spPr bwMode="auto">
              <a:xfrm>
                <a:off x="3150" y="17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3240"/>
            <p:cNvGrpSpPr>
              <a:grpSpLocks/>
            </p:cNvGrpSpPr>
            <p:nvPr/>
          </p:nvGrpSpPr>
          <p:grpSpPr bwMode="auto">
            <a:xfrm>
              <a:off x="1670" y="1389"/>
              <a:ext cx="1726" cy="1163"/>
              <a:chOff x="1670" y="1389"/>
              <a:chExt cx="1726" cy="1163"/>
            </a:xfrm>
          </p:grpSpPr>
          <p:sp>
            <p:nvSpPr>
              <p:cNvPr id="53590" name="Line 3040"/>
              <p:cNvSpPr>
                <a:spLocks noChangeShapeType="1"/>
              </p:cNvSpPr>
              <p:nvPr/>
            </p:nvSpPr>
            <p:spPr bwMode="auto">
              <a:xfrm>
                <a:off x="2995" y="14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91" name="Freeform 3041"/>
              <p:cNvSpPr>
                <a:spLocks/>
              </p:cNvSpPr>
              <p:nvPr/>
            </p:nvSpPr>
            <p:spPr bwMode="auto">
              <a:xfrm>
                <a:off x="3021" y="147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92" name="Line 3042"/>
              <p:cNvSpPr>
                <a:spLocks noChangeShapeType="1"/>
              </p:cNvSpPr>
              <p:nvPr/>
            </p:nvSpPr>
            <p:spPr bwMode="auto">
              <a:xfrm>
                <a:off x="2995" y="14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93" name="Freeform 3043"/>
              <p:cNvSpPr>
                <a:spLocks/>
              </p:cNvSpPr>
              <p:nvPr/>
            </p:nvSpPr>
            <p:spPr bwMode="auto">
              <a:xfrm>
                <a:off x="3021" y="1477"/>
                <a:ext cx="0" cy="2"/>
              </a:xfrm>
              <a:custGeom>
                <a:avLst/>
                <a:gdLst>
                  <a:gd name="T0" fmla="*/ 0 h 1"/>
                  <a:gd name="T1" fmla="*/ 256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94" name="Line 3044"/>
              <p:cNvSpPr>
                <a:spLocks noChangeShapeType="1"/>
              </p:cNvSpPr>
              <p:nvPr/>
            </p:nvSpPr>
            <p:spPr bwMode="auto">
              <a:xfrm>
                <a:off x="3021" y="14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95" name="Line 3045"/>
              <p:cNvSpPr>
                <a:spLocks noChangeShapeType="1"/>
              </p:cNvSpPr>
              <p:nvPr/>
            </p:nvSpPr>
            <p:spPr bwMode="auto">
              <a:xfrm>
                <a:off x="2992" y="14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96" name="Line 3046"/>
              <p:cNvSpPr>
                <a:spLocks noChangeShapeType="1"/>
              </p:cNvSpPr>
              <p:nvPr/>
            </p:nvSpPr>
            <p:spPr bwMode="auto">
              <a:xfrm>
                <a:off x="3021" y="14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97" name="Freeform 3047"/>
              <p:cNvSpPr>
                <a:spLocks/>
              </p:cNvSpPr>
              <p:nvPr/>
            </p:nvSpPr>
            <p:spPr bwMode="auto">
              <a:xfrm>
                <a:off x="2992" y="14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98" name="Line 3048"/>
              <p:cNvSpPr>
                <a:spLocks noChangeShapeType="1"/>
              </p:cNvSpPr>
              <p:nvPr/>
            </p:nvSpPr>
            <p:spPr bwMode="auto">
              <a:xfrm>
                <a:off x="3024" y="14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99" name="Freeform 3049"/>
              <p:cNvSpPr>
                <a:spLocks/>
              </p:cNvSpPr>
              <p:nvPr/>
            </p:nvSpPr>
            <p:spPr bwMode="auto">
              <a:xfrm>
                <a:off x="3021" y="14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00" name="Line 3050"/>
              <p:cNvSpPr>
                <a:spLocks noChangeShapeType="1"/>
              </p:cNvSpPr>
              <p:nvPr/>
            </p:nvSpPr>
            <p:spPr bwMode="auto">
              <a:xfrm>
                <a:off x="3024" y="14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01" name="Freeform 3051"/>
              <p:cNvSpPr>
                <a:spLocks/>
              </p:cNvSpPr>
              <p:nvPr/>
            </p:nvSpPr>
            <p:spPr bwMode="auto">
              <a:xfrm>
                <a:off x="3027" y="148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02" name="Freeform 3052"/>
              <p:cNvSpPr>
                <a:spLocks/>
              </p:cNvSpPr>
              <p:nvPr/>
            </p:nvSpPr>
            <p:spPr bwMode="auto">
              <a:xfrm>
                <a:off x="3021" y="148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03" name="Line 3053"/>
              <p:cNvSpPr>
                <a:spLocks noChangeShapeType="1"/>
              </p:cNvSpPr>
              <p:nvPr/>
            </p:nvSpPr>
            <p:spPr bwMode="auto">
              <a:xfrm>
                <a:off x="3024" y="14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04" name="Freeform 3054"/>
              <p:cNvSpPr>
                <a:spLocks/>
              </p:cNvSpPr>
              <p:nvPr/>
            </p:nvSpPr>
            <p:spPr bwMode="auto">
              <a:xfrm>
                <a:off x="3021" y="1482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05" name="Line 3055"/>
              <p:cNvSpPr>
                <a:spLocks noChangeShapeType="1"/>
              </p:cNvSpPr>
              <p:nvPr/>
            </p:nvSpPr>
            <p:spPr bwMode="auto">
              <a:xfrm>
                <a:off x="3018" y="14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06" name="Line 3056"/>
              <p:cNvSpPr>
                <a:spLocks noChangeShapeType="1"/>
              </p:cNvSpPr>
              <p:nvPr/>
            </p:nvSpPr>
            <p:spPr bwMode="auto">
              <a:xfrm>
                <a:off x="3027" y="14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07" name="Line 3057"/>
              <p:cNvSpPr>
                <a:spLocks noChangeShapeType="1"/>
              </p:cNvSpPr>
              <p:nvPr/>
            </p:nvSpPr>
            <p:spPr bwMode="auto">
              <a:xfrm>
                <a:off x="3018" y="14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08" name="Line 3058"/>
              <p:cNvSpPr>
                <a:spLocks noChangeShapeType="1"/>
              </p:cNvSpPr>
              <p:nvPr/>
            </p:nvSpPr>
            <p:spPr bwMode="auto">
              <a:xfrm>
                <a:off x="3024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09" name="Freeform 3059"/>
              <p:cNvSpPr>
                <a:spLocks/>
              </p:cNvSpPr>
              <p:nvPr/>
            </p:nvSpPr>
            <p:spPr bwMode="auto">
              <a:xfrm>
                <a:off x="3027" y="14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10" name="Line 3060"/>
              <p:cNvSpPr>
                <a:spLocks noChangeShapeType="1"/>
              </p:cNvSpPr>
              <p:nvPr/>
            </p:nvSpPr>
            <p:spPr bwMode="auto">
              <a:xfrm>
                <a:off x="3021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11" name="Line 3061"/>
              <p:cNvSpPr>
                <a:spLocks noChangeShapeType="1"/>
              </p:cNvSpPr>
              <p:nvPr/>
            </p:nvSpPr>
            <p:spPr bwMode="auto">
              <a:xfrm>
                <a:off x="3024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12" name="Line 3062"/>
              <p:cNvSpPr>
                <a:spLocks noChangeShapeType="1"/>
              </p:cNvSpPr>
              <p:nvPr/>
            </p:nvSpPr>
            <p:spPr bwMode="auto">
              <a:xfrm>
                <a:off x="3027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13" name="Freeform 3063"/>
              <p:cNvSpPr>
                <a:spLocks/>
              </p:cNvSpPr>
              <p:nvPr/>
            </p:nvSpPr>
            <p:spPr bwMode="auto">
              <a:xfrm>
                <a:off x="3030" y="14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14" name="Line 3064"/>
              <p:cNvSpPr>
                <a:spLocks noChangeShapeType="1"/>
              </p:cNvSpPr>
              <p:nvPr/>
            </p:nvSpPr>
            <p:spPr bwMode="auto">
              <a:xfrm>
                <a:off x="3027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15" name="Line 3065"/>
              <p:cNvSpPr>
                <a:spLocks noChangeShapeType="1"/>
              </p:cNvSpPr>
              <p:nvPr/>
            </p:nvSpPr>
            <p:spPr bwMode="auto">
              <a:xfrm>
                <a:off x="3024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16" name="Line 3066"/>
              <p:cNvSpPr>
                <a:spLocks noChangeShapeType="1"/>
              </p:cNvSpPr>
              <p:nvPr/>
            </p:nvSpPr>
            <p:spPr bwMode="auto">
              <a:xfrm>
                <a:off x="3021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17" name="Line 3067"/>
              <p:cNvSpPr>
                <a:spLocks noChangeShapeType="1"/>
              </p:cNvSpPr>
              <p:nvPr/>
            </p:nvSpPr>
            <p:spPr bwMode="auto">
              <a:xfrm>
                <a:off x="3036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18" name="Line 3068"/>
              <p:cNvSpPr>
                <a:spLocks noChangeShapeType="1"/>
              </p:cNvSpPr>
              <p:nvPr/>
            </p:nvSpPr>
            <p:spPr bwMode="auto">
              <a:xfrm>
                <a:off x="3027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19" name="Freeform 3069"/>
              <p:cNvSpPr>
                <a:spLocks/>
              </p:cNvSpPr>
              <p:nvPr/>
            </p:nvSpPr>
            <p:spPr bwMode="auto">
              <a:xfrm>
                <a:off x="3030" y="14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20" name="Line 3070"/>
              <p:cNvSpPr>
                <a:spLocks noChangeShapeType="1"/>
              </p:cNvSpPr>
              <p:nvPr/>
            </p:nvSpPr>
            <p:spPr bwMode="auto">
              <a:xfrm>
                <a:off x="3027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21" name="Freeform 3071"/>
              <p:cNvSpPr>
                <a:spLocks/>
              </p:cNvSpPr>
              <p:nvPr/>
            </p:nvSpPr>
            <p:spPr bwMode="auto">
              <a:xfrm>
                <a:off x="3053" y="1485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22" name="Line 3072"/>
              <p:cNvSpPr>
                <a:spLocks noChangeShapeType="1"/>
              </p:cNvSpPr>
              <p:nvPr/>
            </p:nvSpPr>
            <p:spPr bwMode="auto">
              <a:xfrm>
                <a:off x="3027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23" name="Line 3073"/>
              <p:cNvSpPr>
                <a:spLocks noChangeShapeType="1"/>
              </p:cNvSpPr>
              <p:nvPr/>
            </p:nvSpPr>
            <p:spPr bwMode="auto">
              <a:xfrm>
                <a:off x="3030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24" name="Freeform 3074"/>
              <p:cNvSpPr>
                <a:spLocks/>
              </p:cNvSpPr>
              <p:nvPr/>
            </p:nvSpPr>
            <p:spPr bwMode="auto">
              <a:xfrm>
                <a:off x="3030" y="1485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25" name="Line 3075"/>
              <p:cNvSpPr>
                <a:spLocks noChangeShapeType="1"/>
              </p:cNvSpPr>
              <p:nvPr/>
            </p:nvSpPr>
            <p:spPr bwMode="auto">
              <a:xfrm>
                <a:off x="3062" y="14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26" name="Freeform 3076"/>
              <p:cNvSpPr>
                <a:spLocks/>
              </p:cNvSpPr>
              <p:nvPr/>
            </p:nvSpPr>
            <p:spPr bwMode="auto">
              <a:xfrm>
                <a:off x="3027" y="14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27" name="Freeform 3077"/>
              <p:cNvSpPr>
                <a:spLocks/>
              </p:cNvSpPr>
              <p:nvPr/>
            </p:nvSpPr>
            <p:spPr bwMode="auto">
              <a:xfrm>
                <a:off x="3030" y="14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28" name="Line 3078"/>
              <p:cNvSpPr>
                <a:spLocks noChangeShapeType="1"/>
              </p:cNvSpPr>
              <p:nvPr/>
            </p:nvSpPr>
            <p:spPr bwMode="auto">
              <a:xfrm>
                <a:off x="3030" y="14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29" name="Freeform 3079"/>
              <p:cNvSpPr>
                <a:spLocks/>
              </p:cNvSpPr>
              <p:nvPr/>
            </p:nvSpPr>
            <p:spPr bwMode="auto">
              <a:xfrm>
                <a:off x="3027" y="148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30" name="Line 3080"/>
              <p:cNvSpPr>
                <a:spLocks noChangeShapeType="1"/>
              </p:cNvSpPr>
              <p:nvPr/>
            </p:nvSpPr>
            <p:spPr bwMode="auto">
              <a:xfrm>
                <a:off x="3056" y="14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31" name="Freeform 3081"/>
              <p:cNvSpPr>
                <a:spLocks/>
              </p:cNvSpPr>
              <p:nvPr/>
            </p:nvSpPr>
            <p:spPr bwMode="auto">
              <a:xfrm>
                <a:off x="3062" y="148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32" name="Line 3082"/>
              <p:cNvSpPr>
                <a:spLocks noChangeShapeType="1"/>
              </p:cNvSpPr>
              <p:nvPr/>
            </p:nvSpPr>
            <p:spPr bwMode="auto">
              <a:xfrm>
                <a:off x="3047" y="14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33" name="Line 3083"/>
              <p:cNvSpPr>
                <a:spLocks noChangeShapeType="1"/>
              </p:cNvSpPr>
              <p:nvPr/>
            </p:nvSpPr>
            <p:spPr bwMode="auto">
              <a:xfrm>
                <a:off x="3059" y="14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34" name="Freeform 3084"/>
              <p:cNvSpPr>
                <a:spLocks/>
              </p:cNvSpPr>
              <p:nvPr/>
            </p:nvSpPr>
            <p:spPr bwMode="auto">
              <a:xfrm>
                <a:off x="3062" y="148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35" name="Line 3085"/>
              <p:cNvSpPr>
                <a:spLocks noChangeShapeType="1"/>
              </p:cNvSpPr>
              <p:nvPr/>
            </p:nvSpPr>
            <p:spPr bwMode="auto">
              <a:xfrm>
                <a:off x="3124" y="16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36" name="Line 3086"/>
              <p:cNvSpPr>
                <a:spLocks noChangeShapeType="1"/>
              </p:cNvSpPr>
              <p:nvPr/>
            </p:nvSpPr>
            <p:spPr bwMode="auto">
              <a:xfrm>
                <a:off x="2197" y="13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37" name="Line 3087"/>
              <p:cNvSpPr>
                <a:spLocks noChangeShapeType="1"/>
              </p:cNvSpPr>
              <p:nvPr/>
            </p:nvSpPr>
            <p:spPr bwMode="auto">
              <a:xfrm>
                <a:off x="2192" y="13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38" name="Freeform 3088"/>
              <p:cNvSpPr>
                <a:spLocks/>
              </p:cNvSpPr>
              <p:nvPr/>
            </p:nvSpPr>
            <p:spPr bwMode="auto">
              <a:xfrm>
                <a:off x="3320" y="195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39" name="Freeform 3089"/>
              <p:cNvSpPr>
                <a:spLocks/>
              </p:cNvSpPr>
              <p:nvPr/>
            </p:nvSpPr>
            <p:spPr bwMode="auto">
              <a:xfrm>
                <a:off x="3323" y="195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40" name="Line 3090"/>
              <p:cNvSpPr>
                <a:spLocks noChangeShapeType="1"/>
              </p:cNvSpPr>
              <p:nvPr/>
            </p:nvSpPr>
            <p:spPr bwMode="auto">
              <a:xfrm>
                <a:off x="3326" y="19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41" name="Line 3091"/>
              <p:cNvSpPr>
                <a:spLocks noChangeShapeType="1"/>
              </p:cNvSpPr>
              <p:nvPr/>
            </p:nvSpPr>
            <p:spPr bwMode="auto">
              <a:xfrm>
                <a:off x="3361" y="19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42" name="Line 3092"/>
              <p:cNvSpPr>
                <a:spLocks noChangeShapeType="1"/>
              </p:cNvSpPr>
              <p:nvPr/>
            </p:nvSpPr>
            <p:spPr bwMode="auto">
              <a:xfrm>
                <a:off x="3358" y="19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43" name="Line 3093"/>
              <p:cNvSpPr>
                <a:spLocks noChangeShapeType="1"/>
              </p:cNvSpPr>
              <p:nvPr/>
            </p:nvSpPr>
            <p:spPr bwMode="auto">
              <a:xfrm>
                <a:off x="3364" y="19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44" name="Line 3094"/>
              <p:cNvSpPr>
                <a:spLocks noChangeShapeType="1"/>
              </p:cNvSpPr>
              <p:nvPr/>
            </p:nvSpPr>
            <p:spPr bwMode="auto">
              <a:xfrm>
                <a:off x="3367" y="19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45" name="Line 3095"/>
              <p:cNvSpPr>
                <a:spLocks noChangeShapeType="1"/>
              </p:cNvSpPr>
              <p:nvPr/>
            </p:nvSpPr>
            <p:spPr bwMode="auto">
              <a:xfrm>
                <a:off x="3367" y="19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46" name="Freeform 3096"/>
              <p:cNvSpPr>
                <a:spLocks/>
              </p:cNvSpPr>
              <p:nvPr/>
            </p:nvSpPr>
            <p:spPr bwMode="auto">
              <a:xfrm>
                <a:off x="3379" y="200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47" name="Freeform 3097"/>
              <p:cNvSpPr>
                <a:spLocks/>
              </p:cNvSpPr>
              <p:nvPr/>
            </p:nvSpPr>
            <p:spPr bwMode="auto">
              <a:xfrm>
                <a:off x="3387" y="201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48" name="Line 3098"/>
              <p:cNvSpPr>
                <a:spLocks noChangeShapeType="1"/>
              </p:cNvSpPr>
              <p:nvPr/>
            </p:nvSpPr>
            <p:spPr bwMode="auto">
              <a:xfrm>
                <a:off x="3390" y="20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49" name="Freeform 3099"/>
              <p:cNvSpPr>
                <a:spLocks/>
              </p:cNvSpPr>
              <p:nvPr/>
            </p:nvSpPr>
            <p:spPr bwMode="auto">
              <a:xfrm>
                <a:off x="3387" y="201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50" name="Line 3100"/>
              <p:cNvSpPr>
                <a:spLocks noChangeShapeType="1"/>
              </p:cNvSpPr>
              <p:nvPr/>
            </p:nvSpPr>
            <p:spPr bwMode="auto">
              <a:xfrm>
                <a:off x="3390" y="20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51" name="Line 3101"/>
              <p:cNvSpPr>
                <a:spLocks noChangeShapeType="1"/>
              </p:cNvSpPr>
              <p:nvPr/>
            </p:nvSpPr>
            <p:spPr bwMode="auto">
              <a:xfrm>
                <a:off x="3387" y="20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52" name="Freeform 3102"/>
              <p:cNvSpPr>
                <a:spLocks/>
              </p:cNvSpPr>
              <p:nvPr/>
            </p:nvSpPr>
            <p:spPr bwMode="auto">
              <a:xfrm>
                <a:off x="3390" y="201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53" name="Freeform 3103"/>
              <p:cNvSpPr>
                <a:spLocks/>
              </p:cNvSpPr>
              <p:nvPr/>
            </p:nvSpPr>
            <p:spPr bwMode="auto">
              <a:xfrm>
                <a:off x="3387" y="201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54" name="Line 3104"/>
              <p:cNvSpPr>
                <a:spLocks noChangeShapeType="1"/>
              </p:cNvSpPr>
              <p:nvPr/>
            </p:nvSpPr>
            <p:spPr bwMode="auto">
              <a:xfrm>
                <a:off x="3390" y="20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55" name="Line 3105"/>
              <p:cNvSpPr>
                <a:spLocks noChangeShapeType="1"/>
              </p:cNvSpPr>
              <p:nvPr/>
            </p:nvSpPr>
            <p:spPr bwMode="auto">
              <a:xfrm>
                <a:off x="3387" y="20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56" name="Line 3106"/>
              <p:cNvSpPr>
                <a:spLocks noChangeShapeType="1"/>
              </p:cNvSpPr>
              <p:nvPr/>
            </p:nvSpPr>
            <p:spPr bwMode="auto">
              <a:xfrm>
                <a:off x="3390" y="20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57" name="Line 3107"/>
              <p:cNvSpPr>
                <a:spLocks noChangeShapeType="1"/>
              </p:cNvSpPr>
              <p:nvPr/>
            </p:nvSpPr>
            <p:spPr bwMode="auto">
              <a:xfrm>
                <a:off x="3390" y="20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58" name="Line 3108"/>
              <p:cNvSpPr>
                <a:spLocks noChangeShapeType="1"/>
              </p:cNvSpPr>
              <p:nvPr/>
            </p:nvSpPr>
            <p:spPr bwMode="auto">
              <a:xfrm>
                <a:off x="3396" y="202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59" name="Line 3109"/>
              <p:cNvSpPr>
                <a:spLocks noChangeShapeType="1"/>
              </p:cNvSpPr>
              <p:nvPr/>
            </p:nvSpPr>
            <p:spPr bwMode="auto">
              <a:xfrm>
                <a:off x="3273" y="18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60" name="Line 3110"/>
              <p:cNvSpPr>
                <a:spLocks noChangeShapeType="1"/>
              </p:cNvSpPr>
              <p:nvPr/>
            </p:nvSpPr>
            <p:spPr bwMode="auto">
              <a:xfrm>
                <a:off x="3267" y="189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61" name="Line 3111"/>
              <p:cNvSpPr>
                <a:spLocks noChangeShapeType="1"/>
              </p:cNvSpPr>
              <p:nvPr/>
            </p:nvSpPr>
            <p:spPr bwMode="auto">
              <a:xfrm>
                <a:off x="3282" y="19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62" name="Freeform 3112"/>
              <p:cNvSpPr>
                <a:spLocks/>
              </p:cNvSpPr>
              <p:nvPr/>
            </p:nvSpPr>
            <p:spPr bwMode="auto">
              <a:xfrm>
                <a:off x="3291" y="190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63" name="Freeform 3113"/>
              <p:cNvSpPr>
                <a:spLocks/>
              </p:cNvSpPr>
              <p:nvPr/>
            </p:nvSpPr>
            <p:spPr bwMode="auto">
              <a:xfrm>
                <a:off x="3288" y="19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64" name="Freeform 3114"/>
              <p:cNvSpPr>
                <a:spLocks/>
              </p:cNvSpPr>
              <p:nvPr/>
            </p:nvSpPr>
            <p:spPr bwMode="auto">
              <a:xfrm>
                <a:off x="3276" y="1913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65" name="Freeform 3115"/>
              <p:cNvSpPr>
                <a:spLocks/>
              </p:cNvSpPr>
              <p:nvPr/>
            </p:nvSpPr>
            <p:spPr bwMode="auto">
              <a:xfrm>
                <a:off x="3291" y="191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66" name="Line 3116"/>
              <p:cNvSpPr>
                <a:spLocks noChangeShapeType="1"/>
              </p:cNvSpPr>
              <p:nvPr/>
            </p:nvSpPr>
            <p:spPr bwMode="auto">
              <a:xfrm>
                <a:off x="3294" y="19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67" name="Line 3117"/>
              <p:cNvSpPr>
                <a:spLocks noChangeShapeType="1"/>
              </p:cNvSpPr>
              <p:nvPr/>
            </p:nvSpPr>
            <p:spPr bwMode="auto">
              <a:xfrm>
                <a:off x="3285" y="19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68" name="Line 3118"/>
              <p:cNvSpPr>
                <a:spLocks noChangeShapeType="1"/>
              </p:cNvSpPr>
              <p:nvPr/>
            </p:nvSpPr>
            <p:spPr bwMode="auto">
              <a:xfrm>
                <a:off x="3285" y="19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69" name="Line 3119"/>
              <p:cNvSpPr>
                <a:spLocks noChangeShapeType="1"/>
              </p:cNvSpPr>
              <p:nvPr/>
            </p:nvSpPr>
            <p:spPr bwMode="auto">
              <a:xfrm>
                <a:off x="3294" y="19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70" name="Freeform 3120"/>
              <p:cNvSpPr>
                <a:spLocks/>
              </p:cNvSpPr>
              <p:nvPr/>
            </p:nvSpPr>
            <p:spPr bwMode="auto">
              <a:xfrm>
                <a:off x="3294" y="192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71" name="Line 3121"/>
              <p:cNvSpPr>
                <a:spLocks noChangeShapeType="1"/>
              </p:cNvSpPr>
              <p:nvPr/>
            </p:nvSpPr>
            <p:spPr bwMode="auto">
              <a:xfrm>
                <a:off x="3294" y="19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72" name="Freeform 3122"/>
              <p:cNvSpPr>
                <a:spLocks/>
              </p:cNvSpPr>
              <p:nvPr/>
            </p:nvSpPr>
            <p:spPr bwMode="auto">
              <a:xfrm>
                <a:off x="3291" y="193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73" name="Freeform 3123"/>
              <p:cNvSpPr>
                <a:spLocks/>
              </p:cNvSpPr>
              <p:nvPr/>
            </p:nvSpPr>
            <p:spPr bwMode="auto">
              <a:xfrm>
                <a:off x="3300" y="1901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74" name="Line 3124"/>
              <p:cNvSpPr>
                <a:spLocks noChangeShapeType="1"/>
              </p:cNvSpPr>
              <p:nvPr/>
            </p:nvSpPr>
            <p:spPr bwMode="auto">
              <a:xfrm>
                <a:off x="3302" y="19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75" name="Freeform 3125"/>
              <p:cNvSpPr>
                <a:spLocks/>
              </p:cNvSpPr>
              <p:nvPr/>
            </p:nvSpPr>
            <p:spPr bwMode="auto">
              <a:xfrm>
                <a:off x="3302" y="19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76" name="Line 3126"/>
              <p:cNvSpPr>
                <a:spLocks noChangeShapeType="1"/>
              </p:cNvSpPr>
              <p:nvPr/>
            </p:nvSpPr>
            <p:spPr bwMode="auto">
              <a:xfrm>
                <a:off x="3300" y="19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77" name="Line 3127"/>
              <p:cNvSpPr>
                <a:spLocks noChangeShapeType="1"/>
              </p:cNvSpPr>
              <p:nvPr/>
            </p:nvSpPr>
            <p:spPr bwMode="auto">
              <a:xfrm>
                <a:off x="3300" y="19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78" name="Freeform 3128"/>
              <p:cNvSpPr>
                <a:spLocks/>
              </p:cNvSpPr>
              <p:nvPr/>
            </p:nvSpPr>
            <p:spPr bwMode="auto">
              <a:xfrm>
                <a:off x="3302" y="191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79" name="Line 3129"/>
              <p:cNvSpPr>
                <a:spLocks noChangeShapeType="1"/>
              </p:cNvSpPr>
              <p:nvPr/>
            </p:nvSpPr>
            <p:spPr bwMode="auto">
              <a:xfrm>
                <a:off x="3300" y="19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80" name="Line 3130"/>
              <p:cNvSpPr>
                <a:spLocks noChangeShapeType="1"/>
              </p:cNvSpPr>
              <p:nvPr/>
            </p:nvSpPr>
            <p:spPr bwMode="auto">
              <a:xfrm>
                <a:off x="3302" y="19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81" name="Line 3131"/>
              <p:cNvSpPr>
                <a:spLocks noChangeShapeType="1"/>
              </p:cNvSpPr>
              <p:nvPr/>
            </p:nvSpPr>
            <p:spPr bwMode="auto">
              <a:xfrm>
                <a:off x="3300" y="19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82" name="Line 3132"/>
              <p:cNvSpPr>
                <a:spLocks noChangeShapeType="1"/>
              </p:cNvSpPr>
              <p:nvPr/>
            </p:nvSpPr>
            <p:spPr bwMode="auto">
              <a:xfrm>
                <a:off x="3311" y="19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83" name="Line 3133"/>
              <p:cNvSpPr>
                <a:spLocks noChangeShapeType="1"/>
              </p:cNvSpPr>
              <p:nvPr/>
            </p:nvSpPr>
            <p:spPr bwMode="auto">
              <a:xfrm>
                <a:off x="3314" y="19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84" name="Line 3134"/>
              <p:cNvSpPr>
                <a:spLocks noChangeShapeType="1"/>
              </p:cNvSpPr>
              <p:nvPr/>
            </p:nvSpPr>
            <p:spPr bwMode="auto">
              <a:xfrm>
                <a:off x="3308" y="19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85" name="Freeform 3135"/>
              <p:cNvSpPr>
                <a:spLocks/>
              </p:cNvSpPr>
              <p:nvPr/>
            </p:nvSpPr>
            <p:spPr bwMode="auto">
              <a:xfrm>
                <a:off x="3311" y="192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86" name="Line 3136"/>
              <p:cNvSpPr>
                <a:spLocks noChangeShapeType="1"/>
              </p:cNvSpPr>
              <p:nvPr/>
            </p:nvSpPr>
            <p:spPr bwMode="auto">
              <a:xfrm>
                <a:off x="3308" y="19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87" name="Line 3137"/>
              <p:cNvSpPr>
                <a:spLocks noChangeShapeType="1"/>
              </p:cNvSpPr>
              <p:nvPr/>
            </p:nvSpPr>
            <p:spPr bwMode="auto">
              <a:xfrm>
                <a:off x="3317" y="19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88" name="Line 3138"/>
              <p:cNvSpPr>
                <a:spLocks noChangeShapeType="1"/>
              </p:cNvSpPr>
              <p:nvPr/>
            </p:nvSpPr>
            <p:spPr bwMode="auto">
              <a:xfrm>
                <a:off x="3302" y="19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89" name="Line 3139"/>
              <p:cNvSpPr>
                <a:spLocks noChangeShapeType="1"/>
              </p:cNvSpPr>
              <p:nvPr/>
            </p:nvSpPr>
            <p:spPr bwMode="auto">
              <a:xfrm>
                <a:off x="3308" y="19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90" name="Line 3140"/>
              <p:cNvSpPr>
                <a:spLocks noChangeShapeType="1"/>
              </p:cNvSpPr>
              <p:nvPr/>
            </p:nvSpPr>
            <p:spPr bwMode="auto">
              <a:xfrm>
                <a:off x="3311" y="19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91" name="Line 3141"/>
              <p:cNvSpPr>
                <a:spLocks noChangeShapeType="1"/>
              </p:cNvSpPr>
              <p:nvPr/>
            </p:nvSpPr>
            <p:spPr bwMode="auto">
              <a:xfrm>
                <a:off x="3317" y="19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92" name="Freeform 3142"/>
              <p:cNvSpPr>
                <a:spLocks/>
              </p:cNvSpPr>
              <p:nvPr/>
            </p:nvSpPr>
            <p:spPr bwMode="auto">
              <a:xfrm>
                <a:off x="3302" y="192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93" name="Line 3143"/>
              <p:cNvSpPr>
                <a:spLocks noChangeShapeType="1"/>
              </p:cNvSpPr>
              <p:nvPr/>
            </p:nvSpPr>
            <p:spPr bwMode="auto">
              <a:xfrm>
                <a:off x="3317" y="19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94" name="Line 3144"/>
              <p:cNvSpPr>
                <a:spLocks noChangeShapeType="1"/>
              </p:cNvSpPr>
              <p:nvPr/>
            </p:nvSpPr>
            <p:spPr bwMode="auto">
              <a:xfrm>
                <a:off x="3320" y="19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95" name="Line 3145"/>
              <p:cNvSpPr>
                <a:spLocks noChangeShapeType="1"/>
              </p:cNvSpPr>
              <p:nvPr/>
            </p:nvSpPr>
            <p:spPr bwMode="auto">
              <a:xfrm>
                <a:off x="3317" y="19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96" name="Line 3146"/>
              <p:cNvSpPr>
                <a:spLocks noChangeShapeType="1"/>
              </p:cNvSpPr>
              <p:nvPr/>
            </p:nvSpPr>
            <p:spPr bwMode="auto">
              <a:xfrm>
                <a:off x="3320" y="19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97" name="Line 3147"/>
              <p:cNvSpPr>
                <a:spLocks noChangeShapeType="1"/>
              </p:cNvSpPr>
              <p:nvPr/>
            </p:nvSpPr>
            <p:spPr bwMode="auto">
              <a:xfrm>
                <a:off x="3311" y="19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98" name="Line 3148"/>
              <p:cNvSpPr>
                <a:spLocks noChangeShapeType="1"/>
              </p:cNvSpPr>
              <p:nvPr/>
            </p:nvSpPr>
            <p:spPr bwMode="auto">
              <a:xfrm>
                <a:off x="3317" y="19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99" name="Line 3149"/>
              <p:cNvSpPr>
                <a:spLocks noChangeShapeType="1"/>
              </p:cNvSpPr>
              <p:nvPr/>
            </p:nvSpPr>
            <p:spPr bwMode="auto">
              <a:xfrm>
                <a:off x="3314" y="19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00" name="Line 3150"/>
              <p:cNvSpPr>
                <a:spLocks noChangeShapeType="1"/>
              </p:cNvSpPr>
              <p:nvPr/>
            </p:nvSpPr>
            <p:spPr bwMode="auto">
              <a:xfrm>
                <a:off x="3320" y="19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01" name="Line 3151"/>
              <p:cNvSpPr>
                <a:spLocks noChangeShapeType="1"/>
              </p:cNvSpPr>
              <p:nvPr/>
            </p:nvSpPr>
            <p:spPr bwMode="auto">
              <a:xfrm>
                <a:off x="3317" y="19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02" name="Line 3152"/>
              <p:cNvSpPr>
                <a:spLocks noChangeShapeType="1"/>
              </p:cNvSpPr>
              <p:nvPr/>
            </p:nvSpPr>
            <p:spPr bwMode="auto">
              <a:xfrm>
                <a:off x="3326" y="19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03" name="Line 3153"/>
              <p:cNvSpPr>
                <a:spLocks noChangeShapeType="1"/>
              </p:cNvSpPr>
              <p:nvPr/>
            </p:nvSpPr>
            <p:spPr bwMode="auto">
              <a:xfrm>
                <a:off x="3314" y="19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04" name="Freeform 3154"/>
              <p:cNvSpPr>
                <a:spLocks/>
              </p:cNvSpPr>
              <p:nvPr/>
            </p:nvSpPr>
            <p:spPr bwMode="auto">
              <a:xfrm>
                <a:off x="3320" y="193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05" name="Line 3155"/>
              <p:cNvSpPr>
                <a:spLocks noChangeShapeType="1"/>
              </p:cNvSpPr>
              <p:nvPr/>
            </p:nvSpPr>
            <p:spPr bwMode="auto">
              <a:xfrm>
                <a:off x="3320" y="193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06" name="Freeform 3156"/>
              <p:cNvSpPr>
                <a:spLocks/>
              </p:cNvSpPr>
              <p:nvPr/>
            </p:nvSpPr>
            <p:spPr bwMode="auto">
              <a:xfrm>
                <a:off x="3308" y="193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07" name="Freeform 3157"/>
              <p:cNvSpPr>
                <a:spLocks/>
              </p:cNvSpPr>
              <p:nvPr/>
            </p:nvSpPr>
            <p:spPr bwMode="auto">
              <a:xfrm>
                <a:off x="3317" y="193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08" name="Line 3158"/>
              <p:cNvSpPr>
                <a:spLocks noChangeShapeType="1"/>
              </p:cNvSpPr>
              <p:nvPr/>
            </p:nvSpPr>
            <p:spPr bwMode="auto">
              <a:xfrm>
                <a:off x="3329" y="19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09" name="Line 3159"/>
              <p:cNvSpPr>
                <a:spLocks noChangeShapeType="1"/>
              </p:cNvSpPr>
              <p:nvPr/>
            </p:nvSpPr>
            <p:spPr bwMode="auto">
              <a:xfrm>
                <a:off x="3302" y="19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10" name="Line 3160"/>
              <p:cNvSpPr>
                <a:spLocks noChangeShapeType="1"/>
              </p:cNvSpPr>
              <p:nvPr/>
            </p:nvSpPr>
            <p:spPr bwMode="auto">
              <a:xfrm>
                <a:off x="3335" y="19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11" name="Freeform 3161"/>
              <p:cNvSpPr>
                <a:spLocks/>
              </p:cNvSpPr>
              <p:nvPr/>
            </p:nvSpPr>
            <p:spPr bwMode="auto">
              <a:xfrm>
                <a:off x="3302" y="194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12" name="Freeform 3162"/>
              <p:cNvSpPr>
                <a:spLocks/>
              </p:cNvSpPr>
              <p:nvPr/>
            </p:nvSpPr>
            <p:spPr bwMode="auto">
              <a:xfrm>
                <a:off x="3302" y="194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13" name="Line 3163"/>
              <p:cNvSpPr>
                <a:spLocks noChangeShapeType="1"/>
              </p:cNvSpPr>
              <p:nvPr/>
            </p:nvSpPr>
            <p:spPr bwMode="auto">
              <a:xfrm>
                <a:off x="3308" y="19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14" name="Freeform 3164"/>
              <p:cNvSpPr>
                <a:spLocks/>
              </p:cNvSpPr>
              <p:nvPr/>
            </p:nvSpPr>
            <p:spPr bwMode="auto">
              <a:xfrm>
                <a:off x="3297" y="1936"/>
                <a:ext cx="99" cy="85"/>
              </a:xfrm>
              <a:custGeom>
                <a:avLst/>
                <a:gdLst>
                  <a:gd name="T0" fmla="*/ 0 w 34"/>
                  <a:gd name="T1" fmla="*/ 0 h 29"/>
                  <a:gd name="T2" fmla="*/ 5451 w 34"/>
                  <a:gd name="T3" fmla="*/ 11434 h 29"/>
                  <a:gd name="T4" fmla="*/ 10488 w 34"/>
                  <a:gd name="T5" fmla="*/ 22285 h 29"/>
                  <a:gd name="T6" fmla="*/ 21358 w 34"/>
                  <a:gd name="T7" fmla="*/ 27903 h 29"/>
                  <a:gd name="T8" fmla="*/ 26809 w 34"/>
                  <a:gd name="T9" fmla="*/ 27903 h 29"/>
                  <a:gd name="T10" fmla="*/ 26809 w 34"/>
                  <a:gd name="T11" fmla="*/ 27903 h 29"/>
                  <a:gd name="T12" fmla="*/ 30539 w 34"/>
                  <a:gd name="T13" fmla="*/ 27903 h 29"/>
                  <a:gd name="T14" fmla="*/ 35381 w 34"/>
                  <a:gd name="T15" fmla="*/ 27903 h 29"/>
                  <a:gd name="T16" fmla="*/ 40832 w 34"/>
                  <a:gd name="T17" fmla="*/ 39329 h 29"/>
                  <a:gd name="T18" fmla="*/ 51253 w 34"/>
                  <a:gd name="T19" fmla="*/ 42353 h 29"/>
                  <a:gd name="T20" fmla="*/ 72381 w 34"/>
                  <a:gd name="T21" fmla="*/ 48271 h 29"/>
                  <a:gd name="T22" fmla="*/ 92085 w 34"/>
                  <a:gd name="T23" fmla="*/ 81785 h 29"/>
                  <a:gd name="T24" fmla="*/ 103021 w 34"/>
                  <a:gd name="T25" fmla="*/ 87380 h 29"/>
                  <a:gd name="T26" fmla="*/ 113439 w 34"/>
                  <a:gd name="T27" fmla="*/ 93222 h 29"/>
                  <a:gd name="T28" fmla="*/ 118893 w 34"/>
                  <a:gd name="T29" fmla="*/ 104072 h 29"/>
                  <a:gd name="T30" fmla="*/ 124353 w 34"/>
                  <a:gd name="T31" fmla="*/ 104072 h 29"/>
                  <a:gd name="T32" fmla="*/ 129754 w 34"/>
                  <a:gd name="T33" fmla="*/ 115275 h 29"/>
                  <a:gd name="T34" fmla="*/ 145702 w 34"/>
                  <a:gd name="T35" fmla="*/ 130032 h 29"/>
                  <a:gd name="T36" fmla="*/ 154271 w 34"/>
                  <a:gd name="T37" fmla="*/ 141484 h 29"/>
                  <a:gd name="T38" fmla="*/ 159725 w 34"/>
                  <a:gd name="T39" fmla="*/ 147103 h 29"/>
                  <a:gd name="T40" fmla="*/ 165109 w 34"/>
                  <a:gd name="T41" fmla="*/ 152112 h 29"/>
                  <a:gd name="T42" fmla="*/ 175597 w 34"/>
                  <a:gd name="T43" fmla="*/ 157927 h 2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4"/>
                  <a:gd name="T67" fmla="*/ 0 h 29"/>
                  <a:gd name="T68" fmla="*/ 34 w 34"/>
                  <a:gd name="T69" fmla="*/ 29 h 2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4" h="29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8" y="7"/>
                    </a:lnTo>
                    <a:lnTo>
                      <a:pt x="10" y="8"/>
                    </a:lnTo>
                    <a:lnTo>
                      <a:pt x="14" y="9"/>
                    </a:lnTo>
                    <a:lnTo>
                      <a:pt x="18" y="15"/>
                    </a:lnTo>
                    <a:lnTo>
                      <a:pt x="20" y="16"/>
                    </a:lnTo>
                    <a:lnTo>
                      <a:pt x="22" y="17"/>
                    </a:lnTo>
                    <a:lnTo>
                      <a:pt x="23" y="19"/>
                    </a:lnTo>
                    <a:lnTo>
                      <a:pt x="24" y="19"/>
                    </a:lnTo>
                    <a:lnTo>
                      <a:pt x="25" y="21"/>
                    </a:lnTo>
                    <a:lnTo>
                      <a:pt x="28" y="24"/>
                    </a:lnTo>
                    <a:lnTo>
                      <a:pt x="30" y="26"/>
                    </a:lnTo>
                    <a:lnTo>
                      <a:pt x="31" y="27"/>
                    </a:lnTo>
                    <a:lnTo>
                      <a:pt x="32" y="28"/>
                    </a:lnTo>
                    <a:lnTo>
                      <a:pt x="34" y="29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15" name="Line 3165"/>
              <p:cNvSpPr>
                <a:spLocks noChangeShapeType="1"/>
              </p:cNvSpPr>
              <p:nvPr/>
            </p:nvSpPr>
            <p:spPr bwMode="auto">
              <a:xfrm>
                <a:off x="3297" y="19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16" name="Line 3166"/>
              <p:cNvSpPr>
                <a:spLocks noChangeShapeType="1"/>
              </p:cNvSpPr>
              <p:nvPr/>
            </p:nvSpPr>
            <p:spPr bwMode="auto">
              <a:xfrm>
                <a:off x="3294" y="19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17" name="Line 3167"/>
              <p:cNvSpPr>
                <a:spLocks noChangeShapeType="1"/>
              </p:cNvSpPr>
              <p:nvPr/>
            </p:nvSpPr>
            <p:spPr bwMode="auto">
              <a:xfrm>
                <a:off x="3297" y="19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18" name="Freeform 3168"/>
              <p:cNvSpPr>
                <a:spLocks/>
              </p:cNvSpPr>
              <p:nvPr/>
            </p:nvSpPr>
            <p:spPr bwMode="auto">
              <a:xfrm>
                <a:off x="3300" y="1913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19" name="Line 3169"/>
              <p:cNvSpPr>
                <a:spLocks noChangeShapeType="1"/>
              </p:cNvSpPr>
              <p:nvPr/>
            </p:nvSpPr>
            <p:spPr bwMode="auto">
              <a:xfrm>
                <a:off x="3294" y="19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20" name="Line 3170"/>
              <p:cNvSpPr>
                <a:spLocks noChangeShapeType="1"/>
              </p:cNvSpPr>
              <p:nvPr/>
            </p:nvSpPr>
            <p:spPr bwMode="auto">
              <a:xfrm>
                <a:off x="3297" y="19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21" name="Line 3171"/>
              <p:cNvSpPr>
                <a:spLocks noChangeShapeType="1"/>
              </p:cNvSpPr>
              <p:nvPr/>
            </p:nvSpPr>
            <p:spPr bwMode="auto">
              <a:xfrm>
                <a:off x="3294" y="19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22" name="Freeform 3172"/>
              <p:cNvSpPr>
                <a:spLocks/>
              </p:cNvSpPr>
              <p:nvPr/>
            </p:nvSpPr>
            <p:spPr bwMode="auto">
              <a:xfrm>
                <a:off x="3294" y="1916"/>
                <a:ext cx="6" cy="3"/>
              </a:xfrm>
              <a:custGeom>
                <a:avLst/>
                <a:gdLst>
                  <a:gd name="T0" fmla="*/ 0 w 2"/>
                  <a:gd name="T1" fmla="*/ 6561 h 1"/>
                  <a:gd name="T2" fmla="*/ 6561 w 2"/>
                  <a:gd name="T3" fmla="*/ 0 h 1"/>
                  <a:gd name="T4" fmla="*/ 13122 w 2"/>
                  <a:gd name="T5" fmla="*/ 6561 h 1"/>
                  <a:gd name="T6" fmla="*/ 0 w 2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23" name="Freeform 3173"/>
              <p:cNvSpPr>
                <a:spLocks/>
              </p:cNvSpPr>
              <p:nvPr/>
            </p:nvSpPr>
            <p:spPr bwMode="auto">
              <a:xfrm>
                <a:off x="3294" y="191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24" name="Line 3174"/>
              <p:cNvSpPr>
                <a:spLocks noChangeShapeType="1"/>
              </p:cNvSpPr>
              <p:nvPr/>
            </p:nvSpPr>
            <p:spPr bwMode="auto">
              <a:xfrm>
                <a:off x="3294" y="19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25" name="Line 3175"/>
              <p:cNvSpPr>
                <a:spLocks noChangeShapeType="1"/>
              </p:cNvSpPr>
              <p:nvPr/>
            </p:nvSpPr>
            <p:spPr bwMode="auto">
              <a:xfrm>
                <a:off x="3297" y="19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26" name="Line 3176"/>
              <p:cNvSpPr>
                <a:spLocks noChangeShapeType="1"/>
              </p:cNvSpPr>
              <p:nvPr/>
            </p:nvSpPr>
            <p:spPr bwMode="auto">
              <a:xfrm>
                <a:off x="3294" y="19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27" name="Line 3177"/>
              <p:cNvSpPr>
                <a:spLocks noChangeShapeType="1"/>
              </p:cNvSpPr>
              <p:nvPr/>
            </p:nvSpPr>
            <p:spPr bwMode="auto">
              <a:xfrm>
                <a:off x="3300" y="19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28" name="Freeform 3178"/>
              <p:cNvSpPr>
                <a:spLocks/>
              </p:cNvSpPr>
              <p:nvPr/>
            </p:nvSpPr>
            <p:spPr bwMode="auto">
              <a:xfrm>
                <a:off x="3294" y="1922"/>
                <a:ext cx="14" cy="12"/>
              </a:xfrm>
              <a:custGeom>
                <a:avLst/>
                <a:gdLst>
                  <a:gd name="T0" fmla="*/ 3819 w 5"/>
                  <a:gd name="T1" fmla="*/ 6561 h 4"/>
                  <a:gd name="T2" fmla="*/ 3819 w 5"/>
                  <a:gd name="T3" fmla="*/ 0 h 4"/>
                  <a:gd name="T4" fmla="*/ 10693 w 5"/>
                  <a:gd name="T5" fmla="*/ 19683 h 4"/>
                  <a:gd name="T6" fmla="*/ 14991 w 5"/>
                  <a:gd name="T7" fmla="*/ 13122 h 4"/>
                  <a:gd name="T8" fmla="*/ 18746 w 5"/>
                  <a:gd name="T9" fmla="*/ 26244 h 4"/>
                  <a:gd name="T10" fmla="*/ 8232 w 5"/>
                  <a:gd name="T11" fmla="*/ 26244 h 4"/>
                  <a:gd name="T12" fmla="*/ 0 w 5"/>
                  <a:gd name="T13" fmla="*/ 13122 h 4"/>
                  <a:gd name="T14" fmla="*/ 3819 w 5"/>
                  <a:gd name="T15" fmla="*/ 19683 h 4"/>
                  <a:gd name="T16" fmla="*/ 0 w 5"/>
                  <a:gd name="T17" fmla="*/ 13122 h 4"/>
                  <a:gd name="T18" fmla="*/ 3819 w 5"/>
                  <a:gd name="T19" fmla="*/ 6561 h 4"/>
                  <a:gd name="T20" fmla="*/ 3819 w 5"/>
                  <a:gd name="T21" fmla="*/ 6561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"/>
                  <a:gd name="T34" fmla="*/ 0 h 4"/>
                  <a:gd name="T35" fmla="*/ 5 w 5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" h="4">
                    <a:moveTo>
                      <a:pt x="1" y="1"/>
                    </a:moveTo>
                    <a:lnTo>
                      <a:pt x="1" y="0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4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29" name="Freeform 3179"/>
              <p:cNvSpPr>
                <a:spLocks/>
              </p:cNvSpPr>
              <p:nvPr/>
            </p:nvSpPr>
            <p:spPr bwMode="auto">
              <a:xfrm>
                <a:off x="3300" y="192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30" name="Line 3180"/>
              <p:cNvSpPr>
                <a:spLocks noChangeShapeType="1"/>
              </p:cNvSpPr>
              <p:nvPr/>
            </p:nvSpPr>
            <p:spPr bwMode="auto">
              <a:xfrm>
                <a:off x="3294" y="19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31" name="Line 3181"/>
              <p:cNvSpPr>
                <a:spLocks noChangeShapeType="1"/>
              </p:cNvSpPr>
              <p:nvPr/>
            </p:nvSpPr>
            <p:spPr bwMode="auto">
              <a:xfrm>
                <a:off x="3297" y="19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32" name="Freeform 3182"/>
              <p:cNvSpPr>
                <a:spLocks/>
              </p:cNvSpPr>
              <p:nvPr/>
            </p:nvSpPr>
            <p:spPr bwMode="auto">
              <a:xfrm>
                <a:off x="3300" y="194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33" name="Freeform 3183"/>
              <p:cNvSpPr>
                <a:spLocks/>
              </p:cNvSpPr>
              <p:nvPr/>
            </p:nvSpPr>
            <p:spPr bwMode="auto">
              <a:xfrm>
                <a:off x="3305" y="1942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34" name="Freeform 3184"/>
              <p:cNvSpPr>
                <a:spLocks/>
              </p:cNvSpPr>
              <p:nvPr/>
            </p:nvSpPr>
            <p:spPr bwMode="auto">
              <a:xfrm>
                <a:off x="3308" y="194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35" name="Line 3185"/>
              <p:cNvSpPr>
                <a:spLocks noChangeShapeType="1"/>
              </p:cNvSpPr>
              <p:nvPr/>
            </p:nvSpPr>
            <p:spPr bwMode="auto">
              <a:xfrm>
                <a:off x="3305" y="19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36" name="Line 3186"/>
              <p:cNvSpPr>
                <a:spLocks noChangeShapeType="1"/>
              </p:cNvSpPr>
              <p:nvPr/>
            </p:nvSpPr>
            <p:spPr bwMode="auto">
              <a:xfrm>
                <a:off x="3311" y="19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37" name="Line 3187"/>
              <p:cNvSpPr>
                <a:spLocks noChangeShapeType="1"/>
              </p:cNvSpPr>
              <p:nvPr/>
            </p:nvSpPr>
            <p:spPr bwMode="auto">
              <a:xfrm>
                <a:off x="3305" y="19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38" name="Freeform 3188"/>
              <p:cNvSpPr>
                <a:spLocks/>
              </p:cNvSpPr>
              <p:nvPr/>
            </p:nvSpPr>
            <p:spPr bwMode="auto">
              <a:xfrm>
                <a:off x="3305" y="1951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39" name="Line 3189"/>
              <p:cNvSpPr>
                <a:spLocks noChangeShapeType="1"/>
              </p:cNvSpPr>
              <p:nvPr/>
            </p:nvSpPr>
            <p:spPr bwMode="auto">
              <a:xfrm>
                <a:off x="3311" y="19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40" name="Line 3190"/>
              <p:cNvSpPr>
                <a:spLocks noChangeShapeType="1"/>
              </p:cNvSpPr>
              <p:nvPr/>
            </p:nvSpPr>
            <p:spPr bwMode="auto">
              <a:xfrm>
                <a:off x="3302" y="19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41" name="Line 3191"/>
              <p:cNvSpPr>
                <a:spLocks noChangeShapeType="1"/>
              </p:cNvSpPr>
              <p:nvPr/>
            </p:nvSpPr>
            <p:spPr bwMode="auto">
              <a:xfrm>
                <a:off x="3311" y="19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42" name="Line 3192"/>
              <p:cNvSpPr>
                <a:spLocks noChangeShapeType="1"/>
              </p:cNvSpPr>
              <p:nvPr/>
            </p:nvSpPr>
            <p:spPr bwMode="auto">
              <a:xfrm>
                <a:off x="3317" y="195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43" name="Line 3193"/>
              <p:cNvSpPr>
                <a:spLocks noChangeShapeType="1"/>
              </p:cNvSpPr>
              <p:nvPr/>
            </p:nvSpPr>
            <p:spPr bwMode="auto">
              <a:xfrm>
                <a:off x="2315" y="24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44" name="Line 3194"/>
              <p:cNvSpPr>
                <a:spLocks noChangeShapeType="1"/>
              </p:cNvSpPr>
              <p:nvPr/>
            </p:nvSpPr>
            <p:spPr bwMode="auto">
              <a:xfrm>
                <a:off x="2332" y="23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45" name="Line 3195"/>
              <p:cNvSpPr>
                <a:spLocks noChangeShapeType="1"/>
              </p:cNvSpPr>
              <p:nvPr/>
            </p:nvSpPr>
            <p:spPr bwMode="auto">
              <a:xfrm>
                <a:off x="2335" y="24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46" name="Line 3196"/>
              <p:cNvSpPr>
                <a:spLocks noChangeShapeType="1"/>
              </p:cNvSpPr>
              <p:nvPr/>
            </p:nvSpPr>
            <p:spPr bwMode="auto">
              <a:xfrm>
                <a:off x="2347" y="24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47" name="Freeform 3197"/>
              <p:cNvSpPr>
                <a:spLocks/>
              </p:cNvSpPr>
              <p:nvPr/>
            </p:nvSpPr>
            <p:spPr bwMode="auto">
              <a:xfrm>
                <a:off x="2309" y="2350"/>
                <a:ext cx="182" cy="202"/>
              </a:xfrm>
              <a:custGeom>
                <a:avLst/>
                <a:gdLst>
                  <a:gd name="T0" fmla="*/ 214299 w 62"/>
                  <a:gd name="T1" fmla="*/ 5571 h 69"/>
                  <a:gd name="T2" fmla="*/ 247637 w 62"/>
                  <a:gd name="T3" fmla="*/ 11391 h 69"/>
                  <a:gd name="T4" fmla="*/ 264863 w 62"/>
                  <a:gd name="T5" fmla="*/ 5571 h 69"/>
                  <a:gd name="T6" fmla="*/ 270731 w 62"/>
                  <a:gd name="T7" fmla="*/ 16309 h 69"/>
                  <a:gd name="T8" fmla="*/ 264863 w 62"/>
                  <a:gd name="T9" fmla="*/ 33348 h 69"/>
                  <a:gd name="T10" fmla="*/ 264863 w 62"/>
                  <a:gd name="T11" fmla="*/ 47745 h 69"/>
                  <a:gd name="T12" fmla="*/ 270731 w 62"/>
                  <a:gd name="T13" fmla="*/ 59136 h 69"/>
                  <a:gd name="T14" fmla="*/ 276376 w 62"/>
                  <a:gd name="T15" fmla="*/ 64280 h 69"/>
                  <a:gd name="T16" fmla="*/ 292920 w 62"/>
                  <a:gd name="T17" fmla="*/ 59136 h 69"/>
                  <a:gd name="T18" fmla="*/ 313436 w 62"/>
                  <a:gd name="T19" fmla="*/ 53539 h 69"/>
                  <a:gd name="T20" fmla="*/ 335919 w 62"/>
                  <a:gd name="T21" fmla="*/ 75522 h 69"/>
                  <a:gd name="T22" fmla="*/ 325020 w 62"/>
                  <a:gd name="T23" fmla="*/ 108793 h 69"/>
                  <a:gd name="T24" fmla="*/ 307794 w 62"/>
                  <a:gd name="T25" fmla="*/ 129063 h 69"/>
                  <a:gd name="T26" fmla="*/ 330888 w 62"/>
                  <a:gd name="T27" fmla="*/ 167552 h 69"/>
                  <a:gd name="T28" fmla="*/ 341787 w 62"/>
                  <a:gd name="T29" fmla="*/ 238053 h 69"/>
                  <a:gd name="T30" fmla="*/ 319304 w 62"/>
                  <a:gd name="T31" fmla="*/ 291395 h 69"/>
                  <a:gd name="T32" fmla="*/ 281639 w 62"/>
                  <a:gd name="T33" fmla="*/ 285807 h 69"/>
                  <a:gd name="T34" fmla="*/ 231075 w 62"/>
                  <a:gd name="T35" fmla="*/ 254362 h 69"/>
                  <a:gd name="T36" fmla="*/ 198994 w 62"/>
                  <a:gd name="T37" fmla="*/ 285807 h 69"/>
                  <a:gd name="T38" fmla="*/ 176590 w 62"/>
                  <a:gd name="T39" fmla="*/ 302110 h 69"/>
                  <a:gd name="T40" fmla="*/ 188094 w 62"/>
                  <a:gd name="T41" fmla="*/ 355658 h 69"/>
                  <a:gd name="T42" fmla="*/ 148430 w 62"/>
                  <a:gd name="T43" fmla="*/ 372034 h 69"/>
                  <a:gd name="T44" fmla="*/ 116433 w 62"/>
                  <a:gd name="T45" fmla="*/ 339348 h 69"/>
                  <a:gd name="T46" fmla="*/ 71737 w 62"/>
                  <a:gd name="T47" fmla="*/ 302110 h 69"/>
                  <a:gd name="T48" fmla="*/ 43586 w 62"/>
                  <a:gd name="T49" fmla="*/ 263850 h 69"/>
                  <a:gd name="T50" fmla="*/ 33993 w 62"/>
                  <a:gd name="T51" fmla="*/ 238053 h 69"/>
                  <a:gd name="T52" fmla="*/ 11580 w 62"/>
                  <a:gd name="T53" fmla="*/ 198920 h 69"/>
                  <a:gd name="T54" fmla="*/ 0 w 62"/>
                  <a:gd name="T55" fmla="*/ 178720 h 69"/>
                  <a:gd name="T56" fmla="*/ 11580 w 62"/>
                  <a:gd name="T57" fmla="*/ 188182 h 69"/>
                  <a:gd name="T58" fmla="*/ 22439 w 62"/>
                  <a:gd name="T59" fmla="*/ 184514 h 69"/>
                  <a:gd name="T60" fmla="*/ 39664 w 62"/>
                  <a:gd name="T61" fmla="*/ 134634 h 69"/>
                  <a:gd name="T62" fmla="*/ 43586 w 62"/>
                  <a:gd name="T63" fmla="*/ 129063 h 69"/>
                  <a:gd name="T64" fmla="*/ 65869 w 62"/>
                  <a:gd name="T65" fmla="*/ 129063 h 69"/>
                  <a:gd name="T66" fmla="*/ 48644 w 62"/>
                  <a:gd name="T67" fmla="*/ 123399 h 69"/>
                  <a:gd name="T68" fmla="*/ 48644 w 62"/>
                  <a:gd name="T69" fmla="*/ 103196 h 69"/>
                  <a:gd name="T70" fmla="*/ 48644 w 62"/>
                  <a:gd name="T71" fmla="*/ 97627 h 69"/>
                  <a:gd name="T72" fmla="*/ 71737 w 62"/>
                  <a:gd name="T73" fmla="*/ 86886 h 69"/>
                  <a:gd name="T74" fmla="*/ 148430 w 62"/>
                  <a:gd name="T75" fmla="*/ 81315 h 69"/>
                  <a:gd name="T76" fmla="*/ 160019 w 62"/>
                  <a:gd name="T77" fmla="*/ 5571 h 69"/>
                  <a:gd name="T78" fmla="*/ 182432 w 62"/>
                  <a:gd name="T79" fmla="*/ 5571 h 69"/>
                  <a:gd name="T80" fmla="*/ 204638 w 62"/>
                  <a:gd name="T81" fmla="*/ 5571 h 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2"/>
                  <a:gd name="T124" fmla="*/ 0 h 69"/>
                  <a:gd name="T125" fmla="*/ 62 w 62"/>
                  <a:gd name="T126" fmla="*/ 69 h 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2" h="69">
                    <a:moveTo>
                      <a:pt x="38" y="1"/>
                    </a:moveTo>
                    <a:lnTo>
                      <a:pt x="39" y="1"/>
                    </a:lnTo>
                    <a:lnTo>
                      <a:pt x="43" y="2"/>
                    </a:lnTo>
                    <a:lnTo>
                      <a:pt x="45" y="2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5"/>
                    </a:lnTo>
                    <a:lnTo>
                      <a:pt x="48" y="6"/>
                    </a:lnTo>
                    <a:lnTo>
                      <a:pt x="48" y="8"/>
                    </a:lnTo>
                    <a:lnTo>
                      <a:pt x="48" y="9"/>
                    </a:lnTo>
                    <a:lnTo>
                      <a:pt x="48" y="10"/>
                    </a:lnTo>
                    <a:lnTo>
                      <a:pt x="49" y="11"/>
                    </a:lnTo>
                    <a:lnTo>
                      <a:pt x="48" y="12"/>
                    </a:lnTo>
                    <a:lnTo>
                      <a:pt x="50" y="12"/>
                    </a:lnTo>
                    <a:lnTo>
                      <a:pt x="51" y="12"/>
                    </a:lnTo>
                    <a:lnTo>
                      <a:pt x="53" y="11"/>
                    </a:lnTo>
                    <a:lnTo>
                      <a:pt x="55" y="11"/>
                    </a:lnTo>
                    <a:lnTo>
                      <a:pt x="57" y="10"/>
                    </a:lnTo>
                    <a:lnTo>
                      <a:pt x="60" y="11"/>
                    </a:lnTo>
                    <a:lnTo>
                      <a:pt x="61" y="14"/>
                    </a:lnTo>
                    <a:lnTo>
                      <a:pt x="62" y="17"/>
                    </a:lnTo>
                    <a:lnTo>
                      <a:pt x="59" y="20"/>
                    </a:lnTo>
                    <a:lnTo>
                      <a:pt x="57" y="22"/>
                    </a:lnTo>
                    <a:lnTo>
                      <a:pt x="56" y="24"/>
                    </a:lnTo>
                    <a:lnTo>
                      <a:pt x="56" y="28"/>
                    </a:lnTo>
                    <a:lnTo>
                      <a:pt x="60" y="31"/>
                    </a:lnTo>
                    <a:lnTo>
                      <a:pt x="62" y="37"/>
                    </a:lnTo>
                    <a:lnTo>
                      <a:pt x="62" y="44"/>
                    </a:lnTo>
                    <a:lnTo>
                      <a:pt x="60" y="48"/>
                    </a:lnTo>
                    <a:lnTo>
                      <a:pt x="58" y="54"/>
                    </a:lnTo>
                    <a:lnTo>
                      <a:pt x="56" y="52"/>
                    </a:lnTo>
                    <a:lnTo>
                      <a:pt x="51" y="53"/>
                    </a:lnTo>
                    <a:lnTo>
                      <a:pt x="47" y="52"/>
                    </a:lnTo>
                    <a:lnTo>
                      <a:pt x="42" y="47"/>
                    </a:lnTo>
                    <a:lnTo>
                      <a:pt x="41" y="50"/>
                    </a:lnTo>
                    <a:lnTo>
                      <a:pt x="36" y="53"/>
                    </a:lnTo>
                    <a:lnTo>
                      <a:pt x="32" y="52"/>
                    </a:lnTo>
                    <a:lnTo>
                      <a:pt x="32" y="56"/>
                    </a:lnTo>
                    <a:lnTo>
                      <a:pt x="36" y="60"/>
                    </a:lnTo>
                    <a:lnTo>
                      <a:pt x="34" y="66"/>
                    </a:lnTo>
                    <a:lnTo>
                      <a:pt x="31" y="65"/>
                    </a:lnTo>
                    <a:lnTo>
                      <a:pt x="27" y="69"/>
                    </a:lnTo>
                    <a:lnTo>
                      <a:pt x="25" y="69"/>
                    </a:lnTo>
                    <a:lnTo>
                      <a:pt x="21" y="63"/>
                    </a:lnTo>
                    <a:lnTo>
                      <a:pt x="17" y="59"/>
                    </a:lnTo>
                    <a:lnTo>
                      <a:pt x="13" y="56"/>
                    </a:lnTo>
                    <a:lnTo>
                      <a:pt x="11" y="53"/>
                    </a:lnTo>
                    <a:lnTo>
                      <a:pt x="8" y="49"/>
                    </a:lnTo>
                    <a:lnTo>
                      <a:pt x="6" y="47"/>
                    </a:lnTo>
                    <a:lnTo>
                      <a:pt x="6" y="44"/>
                    </a:lnTo>
                    <a:lnTo>
                      <a:pt x="3" y="40"/>
                    </a:lnTo>
                    <a:lnTo>
                      <a:pt x="2" y="37"/>
                    </a:lnTo>
                    <a:lnTo>
                      <a:pt x="1" y="36"/>
                    </a:lnTo>
                    <a:lnTo>
                      <a:pt x="0" y="33"/>
                    </a:lnTo>
                    <a:lnTo>
                      <a:pt x="1" y="35"/>
                    </a:lnTo>
                    <a:lnTo>
                      <a:pt x="2" y="35"/>
                    </a:lnTo>
                    <a:lnTo>
                      <a:pt x="3" y="33"/>
                    </a:lnTo>
                    <a:lnTo>
                      <a:pt x="4" y="34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8" y="24"/>
                    </a:lnTo>
                    <a:lnTo>
                      <a:pt x="10" y="25"/>
                    </a:lnTo>
                    <a:lnTo>
                      <a:pt x="12" y="24"/>
                    </a:lnTo>
                    <a:lnTo>
                      <a:pt x="11" y="24"/>
                    </a:lnTo>
                    <a:lnTo>
                      <a:pt x="9" y="23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21"/>
                    </a:lnTo>
                    <a:lnTo>
                      <a:pt x="9" y="18"/>
                    </a:lnTo>
                    <a:lnTo>
                      <a:pt x="10" y="15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27" y="15"/>
                    </a:lnTo>
                    <a:lnTo>
                      <a:pt x="28" y="4"/>
                    </a:lnTo>
                    <a:lnTo>
                      <a:pt x="29" y="1"/>
                    </a:lnTo>
                    <a:lnTo>
                      <a:pt x="30" y="0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7" y="1"/>
                    </a:lnTo>
                    <a:lnTo>
                      <a:pt x="38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48" name="Freeform 3198"/>
              <p:cNvSpPr>
                <a:spLocks/>
              </p:cNvSpPr>
              <p:nvPr/>
            </p:nvSpPr>
            <p:spPr bwMode="auto">
              <a:xfrm>
                <a:off x="1972" y="2074"/>
                <a:ext cx="114" cy="199"/>
              </a:xfrm>
              <a:custGeom>
                <a:avLst/>
                <a:gdLst>
                  <a:gd name="T0" fmla="*/ 160240 w 39"/>
                  <a:gd name="T1" fmla="*/ 0 h 68"/>
                  <a:gd name="T2" fmla="*/ 175203 w 39"/>
                  <a:gd name="T3" fmla="*/ 0 h 68"/>
                  <a:gd name="T4" fmla="*/ 175203 w 39"/>
                  <a:gd name="T5" fmla="*/ 16289 h 68"/>
                  <a:gd name="T6" fmla="*/ 175203 w 39"/>
                  <a:gd name="T7" fmla="*/ 33306 h 68"/>
                  <a:gd name="T8" fmla="*/ 180330 w 39"/>
                  <a:gd name="T9" fmla="*/ 37116 h 68"/>
                  <a:gd name="T10" fmla="*/ 191412 w 39"/>
                  <a:gd name="T11" fmla="*/ 47669 h 68"/>
                  <a:gd name="T12" fmla="*/ 191412 w 39"/>
                  <a:gd name="T13" fmla="*/ 59050 h 68"/>
                  <a:gd name="T14" fmla="*/ 191412 w 39"/>
                  <a:gd name="T15" fmla="*/ 69747 h 68"/>
                  <a:gd name="T16" fmla="*/ 185876 w 39"/>
                  <a:gd name="T17" fmla="*/ 86697 h 68"/>
                  <a:gd name="T18" fmla="*/ 180330 w 39"/>
                  <a:gd name="T19" fmla="*/ 91680 h 68"/>
                  <a:gd name="T20" fmla="*/ 180330 w 39"/>
                  <a:gd name="T21" fmla="*/ 97469 h 68"/>
                  <a:gd name="T22" fmla="*/ 191412 w 39"/>
                  <a:gd name="T23" fmla="*/ 97469 h 68"/>
                  <a:gd name="T24" fmla="*/ 191412 w 39"/>
                  <a:gd name="T25" fmla="*/ 112432 h 68"/>
                  <a:gd name="T26" fmla="*/ 191412 w 39"/>
                  <a:gd name="T27" fmla="*/ 128797 h 68"/>
                  <a:gd name="T28" fmla="*/ 180330 w 39"/>
                  <a:gd name="T29" fmla="*/ 134363 h 68"/>
                  <a:gd name="T30" fmla="*/ 197188 w 39"/>
                  <a:gd name="T31" fmla="*/ 150655 h 68"/>
                  <a:gd name="T32" fmla="*/ 197188 w 39"/>
                  <a:gd name="T33" fmla="*/ 162036 h 68"/>
                  <a:gd name="T34" fmla="*/ 191412 w 39"/>
                  <a:gd name="T35" fmla="*/ 187171 h 68"/>
                  <a:gd name="T36" fmla="*/ 185876 w 39"/>
                  <a:gd name="T37" fmla="*/ 198543 h 68"/>
                  <a:gd name="T38" fmla="*/ 191412 w 39"/>
                  <a:gd name="T39" fmla="*/ 214841 h 68"/>
                  <a:gd name="T40" fmla="*/ 185876 w 39"/>
                  <a:gd name="T41" fmla="*/ 242555 h 68"/>
                  <a:gd name="T42" fmla="*/ 185876 w 39"/>
                  <a:gd name="T43" fmla="*/ 248124 h 68"/>
                  <a:gd name="T44" fmla="*/ 191412 w 39"/>
                  <a:gd name="T45" fmla="*/ 262510 h 68"/>
                  <a:gd name="T46" fmla="*/ 207629 w 39"/>
                  <a:gd name="T47" fmla="*/ 279452 h 68"/>
                  <a:gd name="T48" fmla="*/ 207629 w 39"/>
                  <a:gd name="T49" fmla="*/ 295790 h 68"/>
                  <a:gd name="T50" fmla="*/ 180330 w 39"/>
                  <a:gd name="T51" fmla="*/ 307174 h 68"/>
                  <a:gd name="T52" fmla="*/ 154704 w 39"/>
                  <a:gd name="T53" fmla="*/ 312082 h 68"/>
                  <a:gd name="T54" fmla="*/ 132950 w 39"/>
                  <a:gd name="T55" fmla="*/ 323463 h 68"/>
                  <a:gd name="T56" fmla="*/ 116733 w 39"/>
                  <a:gd name="T57" fmla="*/ 337826 h 68"/>
                  <a:gd name="T58" fmla="*/ 102200 w 39"/>
                  <a:gd name="T59" fmla="*/ 343641 h 68"/>
                  <a:gd name="T60" fmla="*/ 85342 w 39"/>
                  <a:gd name="T61" fmla="*/ 349207 h 68"/>
                  <a:gd name="T62" fmla="*/ 63589 w 39"/>
                  <a:gd name="T63" fmla="*/ 360579 h 68"/>
                  <a:gd name="T64" fmla="*/ 52925 w 39"/>
                  <a:gd name="T65" fmla="*/ 365563 h 68"/>
                  <a:gd name="T66" fmla="*/ 47377 w 39"/>
                  <a:gd name="T67" fmla="*/ 365563 h 68"/>
                  <a:gd name="T68" fmla="*/ 33066 w 39"/>
                  <a:gd name="T69" fmla="*/ 354764 h 68"/>
                  <a:gd name="T70" fmla="*/ 0 w 39"/>
                  <a:gd name="T71" fmla="*/ 349207 h 68"/>
                  <a:gd name="T72" fmla="*/ 11312 w 39"/>
                  <a:gd name="T73" fmla="*/ 349207 h 68"/>
                  <a:gd name="T74" fmla="*/ 16208 w 39"/>
                  <a:gd name="T75" fmla="*/ 343641 h 68"/>
                  <a:gd name="T76" fmla="*/ 16208 w 39"/>
                  <a:gd name="T77" fmla="*/ 337826 h 68"/>
                  <a:gd name="T78" fmla="*/ 16208 w 39"/>
                  <a:gd name="T79" fmla="*/ 323463 h 68"/>
                  <a:gd name="T80" fmla="*/ 5545 w 39"/>
                  <a:gd name="T81" fmla="*/ 317870 h 68"/>
                  <a:gd name="T82" fmla="*/ 0 w 39"/>
                  <a:gd name="T83" fmla="*/ 279452 h 68"/>
                  <a:gd name="T84" fmla="*/ 0 w 39"/>
                  <a:gd name="T85" fmla="*/ 257594 h 68"/>
                  <a:gd name="T86" fmla="*/ 16208 w 39"/>
                  <a:gd name="T87" fmla="*/ 209705 h 68"/>
                  <a:gd name="T88" fmla="*/ 33066 w 39"/>
                  <a:gd name="T89" fmla="*/ 178377 h 68"/>
                  <a:gd name="T90" fmla="*/ 36287 w 39"/>
                  <a:gd name="T91" fmla="*/ 162036 h 68"/>
                  <a:gd name="T92" fmla="*/ 36287 w 39"/>
                  <a:gd name="T93" fmla="*/ 128797 h 68"/>
                  <a:gd name="T94" fmla="*/ 33066 w 39"/>
                  <a:gd name="T95" fmla="*/ 117425 h 68"/>
                  <a:gd name="T96" fmla="*/ 36287 w 39"/>
                  <a:gd name="T97" fmla="*/ 103062 h 68"/>
                  <a:gd name="T98" fmla="*/ 33066 w 39"/>
                  <a:gd name="T99" fmla="*/ 81128 h 68"/>
                  <a:gd name="T100" fmla="*/ 33066 w 39"/>
                  <a:gd name="T101" fmla="*/ 59050 h 68"/>
                  <a:gd name="T102" fmla="*/ 33066 w 39"/>
                  <a:gd name="T103" fmla="*/ 42103 h 68"/>
                  <a:gd name="T104" fmla="*/ 33066 w 39"/>
                  <a:gd name="T105" fmla="*/ 21855 h 68"/>
                  <a:gd name="T106" fmla="*/ 36287 w 39"/>
                  <a:gd name="T107" fmla="*/ 11381 h 68"/>
                  <a:gd name="T108" fmla="*/ 69134 w 39"/>
                  <a:gd name="T109" fmla="*/ 11381 h 68"/>
                  <a:gd name="T110" fmla="*/ 102200 w 39"/>
                  <a:gd name="T111" fmla="*/ 5566 h 68"/>
                  <a:gd name="T112" fmla="*/ 132950 w 39"/>
                  <a:gd name="T113" fmla="*/ 5566 h 68"/>
                  <a:gd name="T114" fmla="*/ 144032 w 39"/>
                  <a:gd name="T115" fmla="*/ 11381 h 68"/>
                  <a:gd name="T116" fmla="*/ 149808 w 39"/>
                  <a:gd name="T117" fmla="*/ 5566 h 68"/>
                  <a:gd name="T118" fmla="*/ 160240 w 39"/>
                  <a:gd name="T119" fmla="*/ 0 h 68"/>
                  <a:gd name="T120" fmla="*/ 160240 w 39"/>
                  <a:gd name="T121" fmla="*/ 0 h 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9"/>
                  <a:gd name="T184" fmla="*/ 0 h 68"/>
                  <a:gd name="T185" fmla="*/ 39 w 39"/>
                  <a:gd name="T186" fmla="*/ 68 h 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9" h="68">
                    <a:moveTo>
                      <a:pt x="30" y="0"/>
                    </a:moveTo>
                    <a:lnTo>
                      <a:pt x="33" y="0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34" y="7"/>
                    </a:lnTo>
                    <a:lnTo>
                      <a:pt x="36" y="9"/>
                    </a:lnTo>
                    <a:lnTo>
                      <a:pt x="36" y="11"/>
                    </a:lnTo>
                    <a:lnTo>
                      <a:pt x="36" y="13"/>
                    </a:lnTo>
                    <a:lnTo>
                      <a:pt x="35" y="16"/>
                    </a:lnTo>
                    <a:lnTo>
                      <a:pt x="34" y="17"/>
                    </a:lnTo>
                    <a:lnTo>
                      <a:pt x="34" y="18"/>
                    </a:lnTo>
                    <a:lnTo>
                      <a:pt x="36" y="18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4" y="25"/>
                    </a:lnTo>
                    <a:lnTo>
                      <a:pt x="37" y="28"/>
                    </a:lnTo>
                    <a:lnTo>
                      <a:pt x="37" y="30"/>
                    </a:lnTo>
                    <a:lnTo>
                      <a:pt x="36" y="35"/>
                    </a:lnTo>
                    <a:lnTo>
                      <a:pt x="35" y="37"/>
                    </a:lnTo>
                    <a:lnTo>
                      <a:pt x="36" y="40"/>
                    </a:lnTo>
                    <a:lnTo>
                      <a:pt x="35" y="45"/>
                    </a:lnTo>
                    <a:lnTo>
                      <a:pt x="35" y="46"/>
                    </a:lnTo>
                    <a:lnTo>
                      <a:pt x="36" y="49"/>
                    </a:lnTo>
                    <a:lnTo>
                      <a:pt x="39" y="52"/>
                    </a:lnTo>
                    <a:lnTo>
                      <a:pt x="39" y="55"/>
                    </a:lnTo>
                    <a:lnTo>
                      <a:pt x="34" y="57"/>
                    </a:lnTo>
                    <a:lnTo>
                      <a:pt x="29" y="58"/>
                    </a:lnTo>
                    <a:lnTo>
                      <a:pt x="25" y="60"/>
                    </a:lnTo>
                    <a:lnTo>
                      <a:pt x="22" y="63"/>
                    </a:lnTo>
                    <a:lnTo>
                      <a:pt x="19" y="64"/>
                    </a:lnTo>
                    <a:lnTo>
                      <a:pt x="16" y="65"/>
                    </a:lnTo>
                    <a:lnTo>
                      <a:pt x="12" y="67"/>
                    </a:lnTo>
                    <a:lnTo>
                      <a:pt x="10" y="68"/>
                    </a:lnTo>
                    <a:lnTo>
                      <a:pt x="9" y="68"/>
                    </a:lnTo>
                    <a:lnTo>
                      <a:pt x="6" y="66"/>
                    </a:lnTo>
                    <a:lnTo>
                      <a:pt x="0" y="65"/>
                    </a:lnTo>
                    <a:lnTo>
                      <a:pt x="2" y="65"/>
                    </a:lnTo>
                    <a:lnTo>
                      <a:pt x="3" y="64"/>
                    </a:lnTo>
                    <a:lnTo>
                      <a:pt x="3" y="63"/>
                    </a:lnTo>
                    <a:lnTo>
                      <a:pt x="3" y="60"/>
                    </a:lnTo>
                    <a:lnTo>
                      <a:pt x="1" y="59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3" y="39"/>
                    </a:lnTo>
                    <a:lnTo>
                      <a:pt x="6" y="33"/>
                    </a:lnTo>
                    <a:lnTo>
                      <a:pt x="7" y="30"/>
                    </a:lnTo>
                    <a:lnTo>
                      <a:pt x="7" y="24"/>
                    </a:lnTo>
                    <a:lnTo>
                      <a:pt x="6" y="22"/>
                    </a:lnTo>
                    <a:lnTo>
                      <a:pt x="7" y="19"/>
                    </a:lnTo>
                    <a:lnTo>
                      <a:pt x="6" y="15"/>
                    </a:lnTo>
                    <a:lnTo>
                      <a:pt x="6" y="11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7" y="2"/>
                    </a:lnTo>
                    <a:lnTo>
                      <a:pt x="13" y="2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27" y="2"/>
                    </a:lnTo>
                    <a:lnTo>
                      <a:pt x="28" y="1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49" name="Freeform 3199"/>
              <p:cNvSpPr>
                <a:spLocks/>
              </p:cNvSpPr>
              <p:nvPr/>
            </p:nvSpPr>
            <p:spPr bwMode="auto">
              <a:xfrm>
                <a:off x="1679" y="2060"/>
                <a:ext cx="0" cy="2"/>
              </a:xfrm>
              <a:custGeom>
                <a:avLst/>
                <a:gdLst>
                  <a:gd name="T0" fmla="*/ 256 h 1"/>
                  <a:gd name="T1" fmla="*/ 0 h 1"/>
                  <a:gd name="T2" fmla="*/ 256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50" name="Line 3200"/>
              <p:cNvSpPr>
                <a:spLocks noChangeShapeType="1"/>
              </p:cNvSpPr>
              <p:nvPr/>
            </p:nvSpPr>
            <p:spPr bwMode="auto">
              <a:xfrm>
                <a:off x="1681" y="20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51" name="Freeform 3201"/>
              <p:cNvSpPr>
                <a:spLocks/>
              </p:cNvSpPr>
              <p:nvPr/>
            </p:nvSpPr>
            <p:spPr bwMode="auto">
              <a:xfrm>
                <a:off x="1679" y="2060"/>
                <a:ext cx="2" cy="5"/>
              </a:xfrm>
              <a:custGeom>
                <a:avLst/>
                <a:gdLst>
                  <a:gd name="T0" fmla="*/ 0 w 1"/>
                  <a:gd name="T1" fmla="*/ 2917 h 2"/>
                  <a:gd name="T2" fmla="*/ 256 w 1"/>
                  <a:gd name="T3" fmla="*/ 0 h 2"/>
                  <a:gd name="T4" fmla="*/ 256 w 1"/>
                  <a:gd name="T5" fmla="*/ 2917 h 2"/>
                  <a:gd name="T6" fmla="*/ 0 w 1"/>
                  <a:gd name="T7" fmla="*/ 291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52" name="Line 3202"/>
              <p:cNvSpPr>
                <a:spLocks noChangeShapeType="1"/>
              </p:cNvSpPr>
              <p:nvPr/>
            </p:nvSpPr>
            <p:spPr bwMode="auto">
              <a:xfrm>
                <a:off x="1684" y="20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53" name="Line 3203"/>
              <p:cNvSpPr>
                <a:spLocks noChangeShapeType="1"/>
              </p:cNvSpPr>
              <p:nvPr/>
            </p:nvSpPr>
            <p:spPr bwMode="auto">
              <a:xfrm>
                <a:off x="1693" y="20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54" name="Line 3204"/>
              <p:cNvSpPr>
                <a:spLocks noChangeShapeType="1"/>
              </p:cNvSpPr>
              <p:nvPr/>
            </p:nvSpPr>
            <p:spPr bwMode="auto">
              <a:xfrm>
                <a:off x="1693" y="20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55" name="Line 3205"/>
              <p:cNvSpPr>
                <a:spLocks noChangeShapeType="1"/>
              </p:cNvSpPr>
              <p:nvPr/>
            </p:nvSpPr>
            <p:spPr bwMode="auto">
              <a:xfrm>
                <a:off x="1690" y="20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56" name="Line 3206"/>
              <p:cNvSpPr>
                <a:spLocks noChangeShapeType="1"/>
              </p:cNvSpPr>
              <p:nvPr/>
            </p:nvSpPr>
            <p:spPr bwMode="auto">
              <a:xfrm>
                <a:off x="1681" y="20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57" name="Line 3207"/>
              <p:cNvSpPr>
                <a:spLocks noChangeShapeType="1"/>
              </p:cNvSpPr>
              <p:nvPr/>
            </p:nvSpPr>
            <p:spPr bwMode="auto">
              <a:xfrm>
                <a:off x="1684" y="20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58" name="Line 3208"/>
              <p:cNvSpPr>
                <a:spLocks noChangeShapeType="1"/>
              </p:cNvSpPr>
              <p:nvPr/>
            </p:nvSpPr>
            <p:spPr bwMode="auto">
              <a:xfrm>
                <a:off x="1690" y="20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59" name="Freeform 3209"/>
              <p:cNvSpPr>
                <a:spLocks/>
              </p:cNvSpPr>
              <p:nvPr/>
            </p:nvSpPr>
            <p:spPr bwMode="auto">
              <a:xfrm>
                <a:off x="1690" y="2068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60" name="Freeform 3210"/>
              <p:cNvSpPr>
                <a:spLocks/>
              </p:cNvSpPr>
              <p:nvPr/>
            </p:nvSpPr>
            <p:spPr bwMode="auto">
              <a:xfrm>
                <a:off x="1681" y="2068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61" name="Line 3211"/>
              <p:cNvSpPr>
                <a:spLocks noChangeShapeType="1"/>
              </p:cNvSpPr>
              <p:nvPr/>
            </p:nvSpPr>
            <p:spPr bwMode="auto">
              <a:xfrm>
                <a:off x="1684" y="20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62" name="Freeform 3212"/>
              <p:cNvSpPr>
                <a:spLocks/>
              </p:cNvSpPr>
              <p:nvPr/>
            </p:nvSpPr>
            <p:spPr bwMode="auto">
              <a:xfrm>
                <a:off x="1676" y="2068"/>
                <a:ext cx="0" cy="6"/>
              </a:xfrm>
              <a:custGeom>
                <a:avLst/>
                <a:gdLst>
                  <a:gd name="T0" fmla="*/ 13122 h 2"/>
                  <a:gd name="T1" fmla="*/ 0 h 2"/>
                  <a:gd name="T2" fmla="*/ 13122 h 2"/>
                  <a:gd name="T3" fmla="*/ 0 60000 65536"/>
                  <a:gd name="T4" fmla="*/ 0 60000 65536"/>
                  <a:gd name="T5" fmla="*/ 0 60000 65536"/>
                  <a:gd name="T6" fmla="*/ 0 h 2"/>
                  <a:gd name="T7" fmla="*/ 2 h 2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63" name="Freeform 3213"/>
              <p:cNvSpPr>
                <a:spLocks/>
              </p:cNvSpPr>
              <p:nvPr/>
            </p:nvSpPr>
            <p:spPr bwMode="auto">
              <a:xfrm>
                <a:off x="1681" y="207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64" name="Line 3214"/>
              <p:cNvSpPr>
                <a:spLocks noChangeShapeType="1"/>
              </p:cNvSpPr>
              <p:nvPr/>
            </p:nvSpPr>
            <p:spPr bwMode="auto">
              <a:xfrm>
                <a:off x="1684" y="20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65" name="Line 3215"/>
              <p:cNvSpPr>
                <a:spLocks noChangeShapeType="1"/>
              </p:cNvSpPr>
              <p:nvPr/>
            </p:nvSpPr>
            <p:spPr bwMode="auto">
              <a:xfrm>
                <a:off x="1681" y="20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66" name="Freeform 3216"/>
              <p:cNvSpPr>
                <a:spLocks/>
              </p:cNvSpPr>
              <p:nvPr/>
            </p:nvSpPr>
            <p:spPr bwMode="auto">
              <a:xfrm>
                <a:off x="1676" y="207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67" name="Freeform 3217"/>
              <p:cNvSpPr>
                <a:spLocks/>
              </p:cNvSpPr>
              <p:nvPr/>
            </p:nvSpPr>
            <p:spPr bwMode="auto">
              <a:xfrm>
                <a:off x="1679" y="2074"/>
                <a:ext cx="2" cy="0"/>
              </a:xfrm>
              <a:custGeom>
                <a:avLst/>
                <a:gdLst>
                  <a:gd name="T0" fmla="*/ 0 w 1"/>
                  <a:gd name="T1" fmla="*/ 256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68" name="Freeform 3218"/>
              <p:cNvSpPr>
                <a:spLocks/>
              </p:cNvSpPr>
              <p:nvPr/>
            </p:nvSpPr>
            <p:spPr bwMode="auto">
              <a:xfrm>
                <a:off x="1687" y="2071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69" name="Line 3219"/>
              <p:cNvSpPr>
                <a:spLocks noChangeShapeType="1"/>
              </p:cNvSpPr>
              <p:nvPr/>
            </p:nvSpPr>
            <p:spPr bwMode="auto">
              <a:xfrm>
                <a:off x="1676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70" name="Freeform 3220"/>
              <p:cNvSpPr>
                <a:spLocks/>
              </p:cNvSpPr>
              <p:nvPr/>
            </p:nvSpPr>
            <p:spPr bwMode="auto">
              <a:xfrm>
                <a:off x="1676" y="207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71" name="Freeform 3221"/>
              <p:cNvSpPr>
                <a:spLocks/>
              </p:cNvSpPr>
              <p:nvPr/>
            </p:nvSpPr>
            <p:spPr bwMode="auto">
              <a:xfrm>
                <a:off x="1681" y="207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72" name="Freeform 3222"/>
              <p:cNvSpPr>
                <a:spLocks/>
              </p:cNvSpPr>
              <p:nvPr/>
            </p:nvSpPr>
            <p:spPr bwMode="auto">
              <a:xfrm>
                <a:off x="1684" y="207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73" name="Freeform 3223"/>
              <p:cNvSpPr>
                <a:spLocks/>
              </p:cNvSpPr>
              <p:nvPr/>
            </p:nvSpPr>
            <p:spPr bwMode="auto">
              <a:xfrm>
                <a:off x="1676" y="2077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74" name="Line 3224"/>
              <p:cNvSpPr>
                <a:spLocks noChangeShapeType="1"/>
              </p:cNvSpPr>
              <p:nvPr/>
            </p:nvSpPr>
            <p:spPr bwMode="auto">
              <a:xfrm>
                <a:off x="1684" y="20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75" name="Line 3225"/>
              <p:cNvSpPr>
                <a:spLocks noChangeShapeType="1"/>
              </p:cNvSpPr>
              <p:nvPr/>
            </p:nvSpPr>
            <p:spPr bwMode="auto">
              <a:xfrm>
                <a:off x="1676" y="20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76" name="Freeform 3226"/>
              <p:cNvSpPr>
                <a:spLocks/>
              </p:cNvSpPr>
              <p:nvPr/>
            </p:nvSpPr>
            <p:spPr bwMode="auto">
              <a:xfrm>
                <a:off x="1670" y="2036"/>
                <a:ext cx="64" cy="53"/>
              </a:xfrm>
              <a:custGeom>
                <a:avLst/>
                <a:gdLst>
                  <a:gd name="T0" fmla="*/ 0 w 22"/>
                  <a:gd name="T1" fmla="*/ 22766 h 18"/>
                  <a:gd name="T2" fmla="*/ 21268 w 22"/>
                  <a:gd name="T3" fmla="*/ 11713 h 18"/>
                  <a:gd name="T4" fmla="*/ 40596 w 22"/>
                  <a:gd name="T5" fmla="*/ 11713 h 18"/>
                  <a:gd name="T6" fmla="*/ 67331 w 22"/>
                  <a:gd name="T7" fmla="*/ 0 h 18"/>
                  <a:gd name="T8" fmla="*/ 112733 w 22"/>
                  <a:gd name="T9" fmla="*/ 0 h 18"/>
                  <a:gd name="T10" fmla="*/ 112733 w 22"/>
                  <a:gd name="T11" fmla="*/ 22766 h 18"/>
                  <a:gd name="T12" fmla="*/ 102493 w 22"/>
                  <a:gd name="T13" fmla="*/ 22766 h 18"/>
                  <a:gd name="T14" fmla="*/ 102493 w 22"/>
                  <a:gd name="T15" fmla="*/ 34488 h 18"/>
                  <a:gd name="T16" fmla="*/ 102493 w 22"/>
                  <a:gd name="T17" fmla="*/ 55320 h 18"/>
                  <a:gd name="T18" fmla="*/ 102493 w 22"/>
                  <a:gd name="T19" fmla="*/ 55320 h 18"/>
                  <a:gd name="T20" fmla="*/ 86659 w 22"/>
                  <a:gd name="T21" fmla="*/ 55320 h 18"/>
                  <a:gd name="T22" fmla="*/ 67331 w 22"/>
                  <a:gd name="T23" fmla="*/ 73060 h 18"/>
                  <a:gd name="T24" fmla="*/ 50836 w 22"/>
                  <a:gd name="T25" fmla="*/ 101548 h 18"/>
                  <a:gd name="T26" fmla="*/ 50836 w 22"/>
                  <a:gd name="T27" fmla="*/ 95827 h 18"/>
                  <a:gd name="T28" fmla="*/ 50836 w 22"/>
                  <a:gd name="T29" fmla="*/ 89826 h 18"/>
                  <a:gd name="T30" fmla="*/ 50836 w 22"/>
                  <a:gd name="T31" fmla="*/ 89826 h 18"/>
                  <a:gd name="T32" fmla="*/ 46063 w 22"/>
                  <a:gd name="T33" fmla="*/ 89826 h 18"/>
                  <a:gd name="T34" fmla="*/ 40596 w 22"/>
                  <a:gd name="T35" fmla="*/ 89826 h 18"/>
                  <a:gd name="T36" fmla="*/ 40596 w 22"/>
                  <a:gd name="T37" fmla="*/ 78782 h 18"/>
                  <a:gd name="T38" fmla="*/ 35232 w 22"/>
                  <a:gd name="T39" fmla="*/ 78782 h 18"/>
                  <a:gd name="T40" fmla="*/ 40596 w 22"/>
                  <a:gd name="T41" fmla="*/ 73060 h 18"/>
                  <a:gd name="T42" fmla="*/ 40596 w 22"/>
                  <a:gd name="T43" fmla="*/ 67033 h 18"/>
                  <a:gd name="T44" fmla="*/ 46063 w 22"/>
                  <a:gd name="T45" fmla="*/ 67033 h 18"/>
                  <a:gd name="T46" fmla="*/ 46063 w 22"/>
                  <a:gd name="T47" fmla="*/ 61339 h 18"/>
                  <a:gd name="T48" fmla="*/ 46063 w 22"/>
                  <a:gd name="T49" fmla="*/ 61339 h 18"/>
                  <a:gd name="T50" fmla="*/ 50836 w 22"/>
                  <a:gd name="T51" fmla="*/ 61339 h 18"/>
                  <a:gd name="T52" fmla="*/ 50836 w 22"/>
                  <a:gd name="T53" fmla="*/ 61339 h 18"/>
                  <a:gd name="T54" fmla="*/ 50836 w 22"/>
                  <a:gd name="T55" fmla="*/ 61339 h 18"/>
                  <a:gd name="T56" fmla="*/ 56431 w 22"/>
                  <a:gd name="T57" fmla="*/ 61339 h 18"/>
                  <a:gd name="T58" fmla="*/ 56431 w 22"/>
                  <a:gd name="T59" fmla="*/ 61339 h 18"/>
                  <a:gd name="T60" fmla="*/ 56431 w 22"/>
                  <a:gd name="T61" fmla="*/ 55320 h 18"/>
                  <a:gd name="T62" fmla="*/ 50836 w 22"/>
                  <a:gd name="T63" fmla="*/ 55320 h 18"/>
                  <a:gd name="T64" fmla="*/ 50836 w 22"/>
                  <a:gd name="T65" fmla="*/ 61339 h 18"/>
                  <a:gd name="T66" fmla="*/ 50836 w 22"/>
                  <a:gd name="T67" fmla="*/ 55320 h 18"/>
                  <a:gd name="T68" fmla="*/ 50836 w 22"/>
                  <a:gd name="T69" fmla="*/ 55320 h 18"/>
                  <a:gd name="T70" fmla="*/ 50836 w 22"/>
                  <a:gd name="T71" fmla="*/ 55320 h 18"/>
                  <a:gd name="T72" fmla="*/ 46063 w 22"/>
                  <a:gd name="T73" fmla="*/ 61339 h 18"/>
                  <a:gd name="T74" fmla="*/ 46063 w 22"/>
                  <a:gd name="T75" fmla="*/ 61339 h 18"/>
                  <a:gd name="T76" fmla="*/ 40596 w 22"/>
                  <a:gd name="T77" fmla="*/ 61339 h 18"/>
                  <a:gd name="T78" fmla="*/ 40596 w 22"/>
                  <a:gd name="T79" fmla="*/ 61339 h 18"/>
                  <a:gd name="T80" fmla="*/ 40596 w 22"/>
                  <a:gd name="T81" fmla="*/ 61339 h 18"/>
                  <a:gd name="T82" fmla="*/ 40596 w 22"/>
                  <a:gd name="T83" fmla="*/ 55320 h 18"/>
                  <a:gd name="T84" fmla="*/ 35232 w 22"/>
                  <a:gd name="T85" fmla="*/ 55320 h 18"/>
                  <a:gd name="T86" fmla="*/ 50836 w 22"/>
                  <a:gd name="T87" fmla="*/ 46228 h 18"/>
                  <a:gd name="T88" fmla="*/ 56431 w 22"/>
                  <a:gd name="T89" fmla="*/ 40513 h 18"/>
                  <a:gd name="T90" fmla="*/ 40596 w 22"/>
                  <a:gd name="T91" fmla="*/ 46228 h 18"/>
                  <a:gd name="T92" fmla="*/ 26641 w 22"/>
                  <a:gd name="T93" fmla="*/ 55320 h 18"/>
                  <a:gd name="T94" fmla="*/ 21268 w 22"/>
                  <a:gd name="T95" fmla="*/ 55320 h 18"/>
                  <a:gd name="T96" fmla="*/ 21268 w 22"/>
                  <a:gd name="T97" fmla="*/ 46228 h 18"/>
                  <a:gd name="T98" fmla="*/ 10240 w 22"/>
                  <a:gd name="T99" fmla="*/ 40513 h 18"/>
                  <a:gd name="T100" fmla="*/ 15834 w 22"/>
                  <a:gd name="T101" fmla="*/ 28791 h 18"/>
                  <a:gd name="T102" fmla="*/ 15834 w 22"/>
                  <a:gd name="T103" fmla="*/ 28791 h 18"/>
                  <a:gd name="T104" fmla="*/ 5443 w 22"/>
                  <a:gd name="T105" fmla="*/ 28791 h 18"/>
                  <a:gd name="T106" fmla="*/ 0 w 22"/>
                  <a:gd name="T107" fmla="*/ 22766 h 1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"/>
                  <a:gd name="T163" fmla="*/ 0 h 18"/>
                  <a:gd name="T164" fmla="*/ 22 w 22"/>
                  <a:gd name="T165" fmla="*/ 18 h 1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" h="18">
                    <a:moveTo>
                      <a:pt x="0" y="4"/>
                    </a:moveTo>
                    <a:lnTo>
                      <a:pt x="4" y="2"/>
                    </a:lnTo>
                    <a:lnTo>
                      <a:pt x="8" y="2"/>
                    </a:lnTo>
                    <a:lnTo>
                      <a:pt x="13" y="0"/>
                    </a:lnTo>
                    <a:lnTo>
                      <a:pt x="22" y="0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20" y="6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3" y="13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10" y="8"/>
                    </a:lnTo>
                    <a:lnTo>
                      <a:pt x="11" y="7"/>
                    </a:lnTo>
                    <a:lnTo>
                      <a:pt x="8" y="8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77" name="Line 3227"/>
              <p:cNvSpPr>
                <a:spLocks noChangeShapeType="1"/>
              </p:cNvSpPr>
              <p:nvPr/>
            </p:nvSpPr>
            <p:spPr bwMode="auto">
              <a:xfrm>
                <a:off x="1684" y="20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78" name="Line 3228"/>
              <p:cNvSpPr>
                <a:spLocks noChangeShapeType="1"/>
              </p:cNvSpPr>
              <p:nvPr/>
            </p:nvSpPr>
            <p:spPr bwMode="auto">
              <a:xfrm>
                <a:off x="1681" y="20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79" name="Freeform 3229"/>
              <p:cNvSpPr>
                <a:spLocks/>
              </p:cNvSpPr>
              <p:nvPr/>
            </p:nvSpPr>
            <p:spPr bwMode="auto">
              <a:xfrm>
                <a:off x="1670" y="208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80" name="Freeform 3230"/>
              <p:cNvSpPr>
                <a:spLocks/>
              </p:cNvSpPr>
              <p:nvPr/>
            </p:nvSpPr>
            <p:spPr bwMode="auto">
              <a:xfrm>
                <a:off x="1676" y="207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81" name="Freeform 3231"/>
              <p:cNvSpPr>
                <a:spLocks/>
              </p:cNvSpPr>
              <p:nvPr/>
            </p:nvSpPr>
            <p:spPr bwMode="auto">
              <a:xfrm>
                <a:off x="1681" y="2083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82" name="Line 3232"/>
              <p:cNvSpPr>
                <a:spLocks noChangeShapeType="1"/>
              </p:cNvSpPr>
              <p:nvPr/>
            </p:nvSpPr>
            <p:spPr bwMode="auto">
              <a:xfrm>
                <a:off x="1684" y="20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83" name="Freeform 3233"/>
              <p:cNvSpPr>
                <a:spLocks/>
              </p:cNvSpPr>
              <p:nvPr/>
            </p:nvSpPr>
            <p:spPr bwMode="auto">
              <a:xfrm>
                <a:off x="1684" y="2077"/>
                <a:ext cx="3" cy="6"/>
              </a:xfrm>
              <a:custGeom>
                <a:avLst/>
                <a:gdLst>
                  <a:gd name="T0" fmla="*/ 0 w 1"/>
                  <a:gd name="T1" fmla="*/ 13122 h 2"/>
                  <a:gd name="T2" fmla="*/ 6561 w 1"/>
                  <a:gd name="T3" fmla="*/ 0 h 2"/>
                  <a:gd name="T4" fmla="*/ 0 w 1"/>
                  <a:gd name="T5" fmla="*/ 6561 h 2"/>
                  <a:gd name="T6" fmla="*/ 0 w 1"/>
                  <a:gd name="T7" fmla="*/ 1312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84" name="Line 3234"/>
              <p:cNvSpPr>
                <a:spLocks noChangeShapeType="1"/>
              </p:cNvSpPr>
              <p:nvPr/>
            </p:nvSpPr>
            <p:spPr bwMode="auto">
              <a:xfrm>
                <a:off x="1673" y="208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85" name="Line 3235"/>
              <p:cNvSpPr>
                <a:spLocks noChangeShapeType="1"/>
              </p:cNvSpPr>
              <p:nvPr/>
            </p:nvSpPr>
            <p:spPr bwMode="auto">
              <a:xfrm>
                <a:off x="1681" y="20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86" name="Freeform 3236"/>
              <p:cNvSpPr>
                <a:spLocks/>
              </p:cNvSpPr>
              <p:nvPr/>
            </p:nvSpPr>
            <p:spPr bwMode="auto">
              <a:xfrm>
                <a:off x="1679" y="2083"/>
                <a:ext cx="2" cy="3"/>
              </a:xfrm>
              <a:custGeom>
                <a:avLst/>
                <a:gdLst>
                  <a:gd name="T0" fmla="*/ 0 w 1"/>
                  <a:gd name="T1" fmla="*/ 6561 h 1"/>
                  <a:gd name="T2" fmla="*/ 256 w 1"/>
                  <a:gd name="T3" fmla="*/ 0 h 1"/>
                  <a:gd name="T4" fmla="*/ 0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87" name="Freeform 3237"/>
              <p:cNvSpPr>
                <a:spLocks/>
              </p:cNvSpPr>
              <p:nvPr/>
            </p:nvSpPr>
            <p:spPr bwMode="auto">
              <a:xfrm>
                <a:off x="1676" y="2083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0 w 1"/>
                  <a:gd name="T3" fmla="*/ 6561 h 1"/>
                  <a:gd name="T4" fmla="*/ 0 w 1"/>
                  <a:gd name="T5" fmla="*/ 6561 h 1"/>
                  <a:gd name="T6" fmla="*/ 6561 w 1"/>
                  <a:gd name="T7" fmla="*/ 0 h 1"/>
                  <a:gd name="T8" fmla="*/ 6561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88" name="Freeform 3238"/>
              <p:cNvSpPr>
                <a:spLocks/>
              </p:cNvSpPr>
              <p:nvPr/>
            </p:nvSpPr>
            <p:spPr bwMode="auto">
              <a:xfrm>
                <a:off x="1681" y="208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89" name="Line 3239"/>
              <p:cNvSpPr>
                <a:spLocks noChangeShapeType="1"/>
              </p:cNvSpPr>
              <p:nvPr/>
            </p:nvSpPr>
            <p:spPr bwMode="auto">
              <a:xfrm>
                <a:off x="1696" y="20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3441"/>
            <p:cNvGrpSpPr>
              <a:grpSpLocks/>
            </p:cNvGrpSpPr>
            <p:nvPr/>
          </p:nvGrpSpPr>
          <p:grpSpPr bwMode="auto">
            <a:xfrm>
              <a:off x="1667" y="1392"/>
              <a:ext cx="2148" cy="1959"/>
              <a:chOff x="1667" y="1392"/>
              <a:chExt cx="2148" cy="1959"/>
            </a:xfrm>
          </p:grpSpPr>
          <p:sp>
            <p:nvSpPr>
              <p:cNvPr id="53390" name="Freeform 3241"/>
              <p:cNvSpPr>
                <a:spLocks/>
              </p:cNvSpPr>
              <p:nvPr/>
            </p:nvSpPr>
            <p:spPr bwMode="auto">
              <a:xfrm>
                <a:off x="1693" y="208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91" name="Line 3242"/>
              <p:cNvSpPr>
                <a:spLocks noChangeShapeType="1"/>
              </p:cNvSpPr>
              <p:nvPr/>
            </p:nvSpPr>
            <p:spPr bwMode="auto">
              <a:xfrm>
                <a:off x="1684" y="20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92" name="Line 3243"/>
              <p:cNvSpPr>
                <a:spLocks noChangeShapeType="1"/>
              </p:cNvSpPr>
              <p:nvPr/>
            </p:nvSpPr>
            <p:spPr bwMode="auto">
              <a:xfrm>
                <a:off x="1679" y="20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93" name="Line 3244"/>
              <p:cNvSpPr>
                <a:spLocks noChangeShapeType="1"/>
              </p:cNvSpPr>
              <p:nvPr/>
            </p:nvSpPr>
            <p:spPr bwMode="auto">
              <a:xfrm>
                <a:off x="1693" y="20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94" name="Line 3245"/>
              <p:cNvSpPr>
                <a:spLocks noChangeShapeType="1"/>
              </p:cNvSpPr>
              <p:nvPr/>
            </p:nvSpPr>
            <p:spPr bwMode="auto">
              <a:xfrm>
                <a:off x="1684" y="20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95" name="Line 3246"/>
              <p:cNvSpPr>
                <a:spLocks noChangeShapeType="1"/>
              </p:cNvSpPr>
              <p:nvPr/>
            </p:nvSpPr>
            <p:spPr bwMode="auto">
              <a:xfrm>
                <a:off x="1684" y="20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96" name="Line 3247"/>
              <p:cNvSpPr>
                <a:spLocks noChangeShapeType="1"/>
              </p:cNvSpPr>
              <p:nvPr/>
            </p:nvSpPr>
            <p:spPr bwMode="auto">
              <a:xfrm>
                <a:off x="1696" y="20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97" name="Line 3248"/>
              <p:cNvSpPr>
                <a:spLocks noChangeShapeType="1"/>
              </p:cNvSpPr>
              <p:nvPr/>
            </p:nvSpPr>
            <p:spPr bwMode="auto">
              <a:xfrm>
                <a:off x="1693" y="20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98" name="Line 3249"/>
              <p:cNvSpPr>
                <a:spLocks noChangeShapeType="1"/>
              </p:cNvSpPr>
              <p:nvPr/>
            </p:nvSpPr>
            <p:spPr bwMode="auto">
              <a:xfrm>
                <a:off x="1725" y="21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99" name="Freeform 3250"/>
              <p:cNvSpPr>
                <a:spLocks/>
              </p:cNvSpPr>
              <p:nvPr/>
            </p:nvSpPr>
            <p:spPr bwMode="auto">
              <a:xfrm>
                <a:off x="1722" y="212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00" name="Freeform 3251"/>
              <p:cNvSpPr>
                <a:spLocks/>
              </p:cNvSpPr>
              <p:nvPr/>
            </p:nvSpPr>
            <p:spPr bwMode="auto">
              <a:xfrm>
                <a:off x="1720" y="2130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01" name="Line 3252"/>
              <p:cNvSpPr>
                <a:spLocks noChangeShapeType="1"/>
              </p:cNvSpPr>
              <p:nvPr/>
            </p:nvSpPr>
            <p:spPr bwMode="auto">
              <a:xfrm>
                <a:off x="1720" y="213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02" name="Line 3253"/>
              <p:cNvSpPr>
                <a:spLocks noChangeShapeType="1"/>
              </p:cNvSpPr>
              <p:nvPr/>
            </p:nvSpPr>
            <p:spPr bwMode="auto">
              <a:xfrm>
                <a:off x="1720" y="21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03" name="Line 3254"/>
              <p:cNvSpPr>
                <a:spLocks noChangeShapeType="1"/>
              </p:cNvSpPr>
              <p:nvPr/>
            </p:nvSpPr>
            <p:spPr bwMode="auto">
              <a:xfrm>
                <a:off x="1728" y="21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04" name="Line 3255"/>
              <p:cNvSpPr>
                <a:spLocks noChangeShapeType="1"/>
              </p:cNvSpPr>
              <p:nvPr/>
            </p:nvSpPr>
            <p:spPr bwMode="auto">
              <a:xfrm>
                <a:off x="1728" y="21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05" name="Line 3256"/>
              <p:cNvSpPr>
                <a:spLocks noChangeShapeType="1"/>
              </p:cNvSpPr>
              <p:nvPr/>
            </p:nvSpPr>
            <p:spPr bwMode="auto">
              <a:xfrm>
                <a:off x="1708" y="20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06" name="Freeform 3257"/>
              <p:cNvSpPr>
                <a:spLocks/>
              </p:cNvSpPr>
              <p:nvPr/>
            </p:nvSpPr>
            <p:spPr bwMode="auto">
              <a:xfrm>
                <a:off x="1702" y="208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07" name="Freeform 3258"/>
              <p:cNvSpPr>
                <a:spLocks/>
              </p:cNvSpPr>
              <p:nvPr/>
            </p:nvSpPr>
            <p:spPr bwMode="auto">
              <a:xfrm>
                <a:off x="1702" y="209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08" name="Line 3259"/>
              <p:cNvSpPr>
                <a:spLocks noChangeShapeType="1"/>
              </p:cNvSpPr>
              <p:nvPr/>
            </p:nvSpPr>
            <p:spPr bwMode="auto">
              <a:xfrm>
                <a:off x="1708" y="209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09" name="Freeform 3260"/>
              <p:cNvSpPr>
                <a:spLocks/>
              </p:cNvSpPr>
              <p:nvPr/>
            </p:nvSpPr>
            <p:spPr bwMode="auto">
              <a:xfrm>
                <a:off x="1702" y="2036"/>
                <a:ext cx="158" cy="164"/>
              </a:xfrm>
              <a:custGeom>
                <a:avLst/>
                <a:gdLst>
                  <a:gd name="T0" fmla="*/ 58995 w 54"/>
                  <a:gd name="T1" fmla="*/ 22204 h 56"/>
                  <a:gd name="T2" fmla="*/ 80835 w 54"/>
                  <a:gd name="T3" fmla="*/ 0 h 56"/>
                  <a:gd name="T4" fmla="*/ 97340 w 54"/>
                  <a:gd name="T5" fmla="*/ 5599 h 56"/>
                  <a:gd name="T6" fmla="*/ 122918 w 54"/>
                  <a:gd name="T7" fmla="*/ 11407 h 56"/>
                  <a:gd name="T8" fmla="*/ 150545 w 54"/>
                  <a:gd name="T9" fmla="*/ 11407 h 56"/>
                  <a:gd name="T10" fmla="*/ 161239 w 54"/>
                  <a:gd name="T11" fmla="*/ 27804 h 56"/>
                  <a:gd name="T12" fmla="*/ 178171 w 54"/>
                  <a:gd name="T13" fmla="*/ 33406 h 56"/>
                  <a:gd name="T14" fmla="*/ 186964 w 54"/>
                  <a:gd name="T15" fmla="*/ 27804 h 56"/>
                  <a:gd name="T16" fmla="*/ 203975 w 54"/>
                  <a:gd name="T17" fmla="*/ 22204 h 56"/>
                  <a:gd name="T18" fmla="*/ 225814 w 54"/>
                  <a:gd name="T19" fmla="*/ 22204 h 56"/>
                  <a:gd name="T20" fmla="*/ 242071 w 54"/>
                  <a:gd name="T21" fmla="*/ 11407 h 56"/>
                  <a:gd name="T22" fmla="*/ 253450 w 54"/>
                  <a:gd name="T23" fmla="*/ 5599 h 56"/>
                  <a:gd name="T24" fmla="*/ 257326 w 54"/>
                  <a:gd name="T25" fmla="*/ 27804 h 56"/>
                  <a:gd name="T26" fmla="*/ 267798 w 54"/>
                  <a:gd name="T27" fmla="*/ 59230 h 56"/>
                  <a:gd name="T28" fmla="*/ 267798 w 54"/>
                  <a:gd name="T29" fmla="*/ 75627 h 56"/>
                  <a:gd name="T30" fmla="*/ 267798 w 54"/>
                  <a:gd name="T31" fmla="*/ 81426 h 56"/>
                  <a:gd name="T32" fmla="*/ 273586 w 54"/>
                  <a:gd name="T33" fmla="*/ 118048 h 56"/>
                  <a:gd name="T34" fmla="*/ 273586 w 54"/>
                  <a:gd name="T35" fmla="*/ 145655 h 56"/>
                  <a:gd name="T36" fmla="*/ 273586 w 54"/>
                  <a:gd name="T37" fmla="*/ 157053 h 56"/>
                  <a:gd name="T38" fmla="*/ 284810 w 54"/>
                  <a:gd name="T39" fmla="*/ 173459 h 56"/>
                  <a:gd name="T40" fmla="*/ 289945 w 54"/>
                  <a:gd name="T41" fmla="*/ 194328 h 56"/>
                  <a:gd name="T42" fmla="*/ 289945 w 54"/>
                  <a:gd name="T43" fmla="*/ 227081 h 56"/>
                  <a:gd name="T44" fmla="*/ 279245 w 54"/>
                  <a:gd name="T45" fmla="*/ 232886 h 56"/>
                  <a:gd name="T46" fmla="*/ 262242 w 54"/>
                  <a:gd name="T47" fmla="*/ 232886 h 56"/>
                  <a:gd name="T48" fmla="*/ 273586 w 54"/>
                  <a:gd name="T49" fmla="*/ 249207 h 56"/>
                  <a:gd name="T50" fmla="*/ 262242 w 54"/>
                  <a:gd name="T51" fmla="*/ 280683 h 56"/>
                  <a:gd name="T52" fmla="*/ 236517 w 54"/>
                  <a:gd name="T53" fmla="*/ 286508 h 56"/>
                  <a:gd name="T54" fmla="*/ 220232 w 54"/>
                  <a:gd name="T55" fmla="*/ 302914 h 56"/>
                  <a:gd name="T56" fmla="*/ 203975 w 54"/>
                  <a:gd name="T57" fmla="*/ 297683 h 56"/>
                  <a:gd name="T58" fmla="*/ 209531 w 54"/>
                  <a:gd name="T59" fmla="*/ 254885 h 56"/>
                  <a:gd name="T60" fmla="*/ 203975 w 54"/>
                  <a:gd name="T61" fmla="*/ 238462 h 56"/>
                  <a:gd name="T62" fmla="*/ 192529 w 54"/>
                  <a:gd name="T63" fmla="*/ 232886 h 56"/>
                  <a:gd name="T64" fmla="*/ 178171 w 54"/>
                  <a:gd name="T65" fmla="*/ 232886 h 56"/>
                  <a:gd name="T66" fmla="*/ 156332 w 54"/>
                  <a:gd name="T67" fmla="*/ 238462 h 56"/>
                  <a:gd name="T68" fmla="*/ 161239 w 54"/>
                  <a:gd name="T69" fmla="*/ 216480 h 56"/>
                  <a:gd name="T70" fmla="*/ 161239 w 54"/>
                  <a:gd name="T71" fmla="*/ 190433 h 56"/>
                  <a:gd name="T72" fmla="*/ 150545 w 54"/>
                  <a:gd name="T73" fmla="*/ 168434 h 56"/>
                  <a:gd name="T74" fmla="*/ 97340 w 54"/>
                  <a:gd name="T75" fmla="*/ 151454 h 56"/>
                  <a:gd name="T76" fmla="*/ 80835 w 54"/>
                  <a:gd name="T77" fmla="*/ 168434 h 56"/>
                  <a:gd name="T78" fmla="*/ 75269 w 54"/>
                  <a:gd name="T79" fmla="*/ 190433 h 56"/>
                  <a:gd name="T80" fmla="*/ 47643 w 54"/>
                  <a:gd name="T81" fmla="*/ 199275 h 56"/>
                  <a:gd name="T82" fmla="*/ 47643 w 54"/>
                  <a:gd name="T83" fmla="*/ 190433 h 56"/>
                  <a:gd name="T84" fmla="*/ 33268 w 54"/>
                  <a:gd name="T85" fmla="*/ 173459 h 56"/>
                  <a:gd name="T86" fmla="*/ 42010 w 54"/>
                  <a:gd name="T87" fmla="*/ 157053 h 56"/>
                  <a:gd name="T88" fmla="*/ 33268 w 54"/>
                  <a:gd name="T89" fmla="*/ 151454 h 56"/>
                  <a:gd name="T90" fmla="*/ 27627 w 54"/>
                  <a:gd name="T91" fmla="*/ 145655 h 56"/>
                  <a:gd name="T92" fmla="*/ 11370 w 54"/>
                  <a:gd name="T93" fmla="*/ 135054 h 56"/>
                  <a:gd name="T94" fmla="*/ 11370 w 54"/>
                  <a:gd name="T95" fmla="*/ 118048 h 56"/>
                  <a:gd name="T96" fmla="*/ 5565 w 54"/>
                  <a:gd name="T97" fmla="*/ 109230 h 56"/>
                  <a:gd name="T98" fmla="*/ 0 w 54"/>
                  <a:gd name="T99" fmla="*/ 103434 h 56"/>
                  <a:gd name="T100" fmla="*/ 5565 w 54"/>
                  <a:gd name="T101" fmla="*/ 92180 h 56"/>
                  <a:gd name="T102" fmla="*/ 21839 w 54"/>
                  <a:gd name="T103" fmla="*/ 65026 h 56"/>
                  <a:gd name="T104" fmla="*/ 47643 w 54"/>
                  <a:gd name="T105" fmla="*/ 53628 h 56"/>
                  <a:gd name="T106" fmla="*/ 47643 w 54"/>
                  <a:gd name="T107" fmla="*/ 27804 h 5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4"/>
                  <a:gd name="T163" fmla="*/ 0 h 56"/>
                  <a:gd name="T164" fmla="*/ 54 w 54"/>
                  <a:gd name="T165" fmla="*/ 56 h 5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4" h="56">
                    <a:moveTo>
                      <a:pt x="10" y="4"/>
                    </a:moveTo>
                    <a:lnTo>
                      <a:pt x="11" y="4"/>
                    </a:lnTo>
                    <a:lnTo>
                      <a:pt x="11" y="1"/>
                    </a:lnTo>
                    <a:lnTo>
                      <a:pt x="15" y="0"/>
                    </a:lnTo>
                    <a:lnTo>
                      <a:pt x="16" y="1"/>
                    </a:lnTo>
                    <a:lnTo>
                      <a:pt x="18" y="1"/>
                    </a:lnTo>
                    <a:lnTo>
                      <a:pt x="20" y="2"/>
                    </a:lnTo>
                    <a:lnTo>
                      <a:pt x="23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7" y="5"/>
                    </a:lnTo>
                    <a:lnTo>
                      <a:pt x="30" y="5"/>
                    </a:lnTo>
                    <a:lnTo>
                      <a:pt x="32" y="4"/>
                    </a:lnTo>
                    <a:lnTo>
                      <a:pt x="33" y="6"/>
                    </a:lnTo>
                    <a:lnTo>
                      <a:pt x="34" y="6"/>
                    </a:lnTo>
                    <a:lnTo>
                      <a:pt x="35" y="5"/>
                    </a:lnTo>
                    <a:lnTo>
                      <a:pt x="37" y="4"/>
                    </a:lnTo>
                    <a:lnTo>
                      <a:pt x="38" y="4"/>
                    </a:lnTo>
                    <a:lnTo>
                      <a:pt x="40" y="5"/>
                    </a:lnTo>
                    <a:lnTo>
                      <a:pt x="42" y="4"/>
                    </a:lnTo>
                    <a:lnTo>
                      <a:pt x="44" y="3"/>
                    </a:lnTo>
                    <a:lnTo>
                      <a:pt x="45" y="2"/>
                    </a:lnTo>
                    <a:lnTo>
                      <a:pt x="45" y="1"/>
                    </a:lnTo>
                    <a:lnTo>
                      <a:pt x="47" y="1"/>
                    </a:lnTo>
                    <a:lnTo>
                      <a:pt x="48" y="4"/>
                    </a:lnTo>
                    <a:lnTo>
                      <a:pt x="48" y="5"/>
                    </a:lnTo>
                    <a:lnTo>
                      <a:pt x="48" y="10"/>
                    </a:lnTo>
                    <a:lnTo>
                      <a:pt x="50" y="11"/>
                    </a:lnTo>
                    <a:lnTo>
                      <a:pt x="51" y="12"/>
                    </a:lnTo>
                    <a:lnTo>
                      <a:pt x="50" y="14"/>
                    </a:lnTo>
                    <a:lnTo>
                      <a:pt x="48" y="16"/>
                    </a:lnTo>
                    <a:lnTo>
                      <a:pt x="50" y="15"/>
                    </a:lnTo>
                    <a:lnTo>
                      <a:pt x="51" y="18"/>
                    </a:lnTo>
                    <a:lnTo>
                      <a:pt x="51" y="22"/>
                    </a:lnTo>
                    <a:lnTo>
                      <a:pt x="53" y="24"/>
                    </a:lnTo>
                    <a:lnTo>
                      <a:pt x="51" y="27"/>
                    </a:lnTo>
                    <a:lnTo>
                      <a:pt x="51" y="28"/>
                    </a:lnTo>
                    <a:lnTo>
                      <a:pt x="51" y="29"/>
                    </a:lnTo>
                    <a:lnTo>
                      <a:pt x="51" y="31"/>
                    </a:lnTo>
                    <a:lnTo>
                      <a:pt x="53" y="32"/>
                    </a:lnTo>
                    <a:lnTo>
                      <a:pt x="53" y="34"/>
                    </a:lnTo>
                    <a:lnTo>
                      <a:pt x="54" y="36"/>
                    </a:lnTo>
                    <a:lnTo>
                      <a:pt x="52" y="39"/>
                    </a:lnTo>
                    <a:lnTo>
                      <a:pt x="54" y="42"/>
                    </a:lnTo>
                    <a:lnTo>
                      <a:pt x="53" y="43"/>
                    </a:lnTo>
                    <a:lnTo>
                      <a:pt x="52" y="43"/>
                    </a:lnTo>
                    <a:lnTo>
                      <a:pt x="50" y="42"/>
                    </a:lnTo>
                    <a:lnTo>
                      <a:pt x="49" y="43"/>
                    </a:lnTo>
                    <a:lnTo>
                      <a:pt x="49" y="45"/>
                    </a:lnTo>
                    <a:lnTo>
                      <a:pt x="51" y="46"/>
                    </a:lnTo>
                    <a:lnTo>
                      <a:pt x="50" y="47"/>
                    </a:lnTo>
                    <a:lnTo>
                      <a:pt x="49" y="52"/>
                    </a:lnTo>
                    <a:lnTo>
                      <a:pt x="45" y="52"/>
                    </a:lnTo>
                    <a:lnTo>
                      <a:pt x="44" y="53"/>
                    </a:lnTo>
                    <a:lnTo>
                      <a:pt x="42" y="55"/>
                    </a:lnTo>
                    <a:lnTo>
                      <a:pt x="41" y="56"/>
                    </a:lnTo>
                    <a:lnTo>
                      <a:pt x="39" y="54"/>
                    </a:lnTo>
                    <a:lnTo>
                      <a:pt x="38" y="55"/>
                    </a:lnTo>
                    <a:lnTo>
                      <a:pt x="39" y="50"/>
                    </a:lnTo>
                    <a:lnTo>
                      <a:pt x="39" y="47"/>
                    </a:lnTo>
                    <a:lnTo>
                      <a:pt x="38" y="46"/>
                    </a:lnTo>
                    <a:lnTo>
                      <a:pt x="38" y="44"/>
                    </a:lnTo>
                    <a:lnTo>
                      <a:pt x="37" y="43"/>
                    </a:lnTo>
                    <a:lnTo>
                      <a:pt x="36" y="43"/>
                    </a:lnTo>
                    <a:lnTo>
                      <a:pt x="34" y="43"/>
                    </a:lnTo>
                    <a:lnTo>
                      <a:pt x="33" y="43"/>
                    </a:lnTo>
                    <a:lnTo>
                      <a:pt x="30" y="44"/>
                    </a:lnTo>
                    <a:lnTo>
                      <a:pt x="29" y="44"/>
                    </a:lnTo>
                    <a:lnTo>
                      <a:pt x="30" y="42"/>
                    </a:lnTo>
                    <a:lnTo>
                      <a:pt x="30" y="40"/>
                    </a:lnTo>
                    <a:lnTo>
                      <a:pt x="30" y="37"/>
                    </a:lnTo>
                    <a:lnTo>
                      <a:pt x="30" y="35"/>
                    </a:lnTo>
                    <a:lnTo>
                      <a:pt x="29" y="33"/>
                    </a:lnTo>
                    <a:lnTo>
                      <a:pt x="28" y="31"/>
                    </a:lnTo>
                    <a:lnTo>
                      <a:pt x="24" y="27"/>
                    </a:lnTo>
                    <a:lnTo>
                      <a:pt x="18" y="28"/>
                    </a:lnTo>
                    <a:lnTo>
                      <a:pt x="16" y="30"/>
                    </a:lnTo>
                    <a:lnTo>
                      <a:pt x="15" y="31"/>
                    </a:lnTo>
                    <a:lnTo>
                      <a:pt x="14" y="34"/>
                    </a:lnTo>
                    <a:lnTo>
                      <a:pt x="14" y="35"/>
                    </a:lnTo>
                    <a:lnTo>
                      <a:pt x="11" y="37"/>
                    </a:lnTo>
                    <a:lnTo>
                      <a:pt x="9" y="37"/>
                    </a:lnTo>
                    <a:lnTo>
                      <a:pt x="9" y="36"/>
                    </a:lnTo>
                    <a:lnTo>
                      <a:pt x="9" y="35"/>
                    </a:lnTo>
                    <a:lnTo>
                      <a:pt x="8" y="32"/>
                    </a:lnTo>
                    <a:lnTo>
                      <a:pt x="6" y="32"/>
                    </a:lnTo>
                    <a:lnTo>
                      <a:pt x="8" y="30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6" y="28"/>
                    </a:lnTo>
                    <a:lnTo>
                      <a:pt x="5" y="26"/>
                    </a:lnTo>
                    <a:lnTo>
                      <a:pt x="5" y="27"/>
                    </a:lnTo>
                    <a:lnTo>
                      <a:pt x="3" y="26"/>
                    </a:lnTo>
                    <a:lnTo>
                      <a:pt x="2" y="25"/>
                    </a:lnTo>
                    <a:lnTo>
                      <a:pt x="1" y="23"/>
                    </a:lnTo>
                    <a:lnTo>
                      <a:pt x="2" y="22"/>
                    </a:lnTo>
                    <a:lnTo>
                      <a:pt x="2" y="19"/>
                    </a:lnTo>
                    <a:lnTo>
                      <a:pt x="1" y="20"/>
                    </a:lnTo>
                    <a:lnTo>
                      <a:pt x="0" y="19"/>
                    </a:lnTo>
                    <a:lnTo>
                      <a:pt x="1" y="18"/>
                    </a:lnTo>
                    <a:lnTo>
                      <a:pt x="1" y="17"/>
                    </a:lnTo>
                    <a:lnTo>
                      <a:pt x="0" y="17"/>
                    </a:lnTo>
                    <a:lnTo>
                      <a:pt x="4" y="12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10" y="8"/>
                    </a:lnTo>
                    <a:lnTo>
                      <a:pt x="9" y="5"/>
                    </a:lnTo>
                    <a:lnTo>
                      <a:pt x="10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10" name="Freeform 3261"/>
              <p:cNvSpPr>
                <a:spLocks/>
              </p:cNvSpPr>
              <p:nvPr/>
            </p:nvSpPr>
            <p:spPr bwMode="auto">
              <a:xfrm>
                <a:off x="1699" y="2086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11" name="Freeform 3262"/>
              <p:cNvSpPr>
                <a:spLocks/>
              </p:cNvSpPr>
              <p:nvPr/>
            </p:nvSpPr>
            <p:spPr bwMode="auto">
              <a:xfrm>
                <a:off x="1699" y="2089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6561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12" name="Freeform 3263"/>
              <p:cNvSpPr>
                <a:spLocks/>
              </p:cNvSpPr>
              <p:nvPr/>
            </p:nvSpPr>
            <p:spPr bwMode="auto">
              <a:xfrm>
                <a:off x="1702" y="209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13" name="Line 3264"/>
              <p:cNvSpPr>
                <a:spLocks noChangeShapeType="1"/>
              </p:cNvSpPr>
              <p:nvPr/>
            </p:nvSpPr>
            <p:spPr bwMode="auto">
              <a:xfrm>
                <a:off x="3373" y="296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14" name="Line 3265"/>
              <p:cNvSpPr>
                <a:spLocks noChangeShapeType="1"/>
              </p:cNvSpPr>
              <p:nvPr/>
            </p:nvSpPr>
            <p:spPr bwMode="auto">
              <a:xfrm>
                <a:off x="3305" y="25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15" name="Line 3266"/>
              <p:cNvSpPr>
                <a:spLocks noChangeShapeType="1"/>
              </p:cNvSpPr>
              <p:nvPr/>
            </p:nvSpPr>
            <p:spPr bwMode="auto">
              <a:xfrm>
                <a:off x="3300" y="25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16" name="Line 3267"/>
              <p:cNvSpPr>
                <a:spLocks noChangeShapeType="1"/>
              </p:cNvSpPr>
              <p:nvPr/>
            </p:nvSpPr>
            <p:spPr bwMode="auto">
              <a:xfrm>
                <a:off x="3294" y="25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17" name="Line 3268"/>
              <p:cNvSpPr>
                <a:spLocks noChangeShapeType="1"/>
              </p:cNvSpPr>
              <p:nvPr/>
            </p:nvSpPr>
            <p:spPr bwMode="auto">
              <a:xfrm>
                <a:off x="3297" y="25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18" name="Freeform 3269"/>
              <p:cNvSpPr>
                <a:spLocks/>
              </p:cNvSpPr>
              <p:nvPr/>
            </p:nvSpPr>
            <p:spPr bwMode="auto">
              <a:xfrm>
                <a:off x="3364" y="24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19" name="Line 3270"/>
              <p:cNvSpPr>
                <a:spLocks noChangeShapeType="1"/>
              </p:cNvSpPr>
              <p:nvPr/>
            </p:nvSpPr>
            <p:spPr bwMode="auto">
              <a:xfrm>
                <a:off x="3361" y="24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20" name="Freeform 3271"/>
              <p:cNvSpPr>
                <a:spLocks/>
              </p:cNvSpPr>
              <p:nvPr/>
            </p:nvSpPr>
            <p:spPr bwMode="auto">
              <a:xfrm>
                <a:off x="3358" y="24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21" name="Freeform 3272"/>
              <p:cNvSpPr>
                <a:spLocks/>
              </p:cNvSpPr>
              <p:nvPr/>
            </p:nvSpPr>
            <p:spPr bwMode="auto">
              <a:xfrm>
                <a:off x="3355" y="24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22" name="Line 3273"/>
              <p:cNvSpPr>
                <a:spLocks noChangeShapeType="1"/>
              </p:cNvSpPr>
              <p:nvPr/>
            </p:nvSpPr>
            <p:spPr bwMode="auto">
              <a:xfrm>
                <a:off x="3352" y="24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23" name="Line 3274"/>
              <p:cNvSpPr>
                <a:spLocks noChangeShapeType="1"/>
              </p:cNvSpPr>
              <p:nvPr/>
            </p:nvSpPr>
            <p:spPr bwMode="auto">
              <a:xfrm>
                <a:off x="3355" y="24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24" name="Freeform 3275"/>
              <p:cNvSpPr>
                <a:spLocks/>
              </p:cNvSpPr>
              <p:nvPr/>
            </p:nvSpPr>
            <p:spPr bwMode="auto">
              <a:xfrm>
                <a:off x="3346" y="2493"/>
                <a:ext cx="6" cy="3"/>
              </a:xfrm>
              <a:custGeom>
                <a:avLst/>
                <a:gdLst>
                  <a:gd name="T0" fmla="*/ 13122 w 2"/>
                  <a:gd name="T1" fmla="*/ 0 h 1"/>
                  <a:gd name="T2" fmla="*/ 13122 w 2"/>
                  <a:gd name="T3" fmla="*/ 0 h 1"/>
                  <a:gd name="T4" fmla="*/ 13122 w 2"/>
                  <a:gd name="T5" fmla="*/ 6561 h 1"/>
                  <a:gd name="T6" fmla="*/ 6561 w 2"/>
                  <a:gd name="T7" fmla="*/ 6561 h 1"/>
                  <a:gd name="T8" fmla="*/ 0 w 2"/>
                  <a:gd name="T9" fmla="*/ 6561 h 1"/>
                  <a:gd name="T10" fmla="*/ 13122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25" name="Line 3276"/>
              <p:cNvSpPr>
                <a:spLocks noChangeShapeType="1"/>
              </p:cNvSpPr>
              <p:nvPr/>
            </p:nvSpPr>
            <p:spPr bwMode="auto">
              <a:xfrm>
                <a:off x="3349" y="24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26" name="Line 3277"/>
              <p:cNvSpPr>
                <a:spLocks noChangeShapeType="1"/>
              </p:cNvSpPr>
              <p:nvPr/>
            </p:nvSpPr>
            <p:spPr bwMode="auto">
              <a:xfrm>
                <a:off x="3346" y="24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27" name="Freeform 3278"/>
              <p:cNvSpPr>
                <a:spLocks/>
              </p:cNvSpPr>
              <p:nvPr/>
            </p:nvSpPr>
            <p:spPr bwMode="auto">
              <a:xfrm>
                <a:off x="3344" y="24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28" name="Line 3279"/>
              <p:cNvSpPr>
                <a:spLocks noChangeShapeType="1"/>
              </p:cNvSpPr>
              <p:nvPr/>
            </p:nvSpPr>
            <p:spPr bwMode="auto">
              <a:xfrm>
                <a:off x="3323" y="25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29" name="Freeform 3280"/>
              <p:cNvSpPr>
                <a:spLocks/>
              </p:cNvSpPr>
              <p:nvPr/>
            </p:nvSpPr>
            <p:spPr bwMode="auto">
              <a:xfrm>
                <a:off x="3130" y="2276"/>
                <a:ext cx="26" cy="120"/>
              </a:xfrm>
              <a:custGeom>
                <a:avLst/>
                <a:gdLst>
                  <a:gd name="T0" fmla="*/ 20346 w 9"/>
                  <a:gd name="T1" fmla="*/ 220583 h 41"/>
                  <a:gd name="T2" fmla="*/ 38457 w 9"/>
                  <a:gd name="T3" fmla="*/ 198644 h 41"/>
                  <a:gd name="T4" fmla="*/ 43666 w 9"/>
                  <a:gd name="T5" fmla="*/ 184253 h 41"/>
                  <a:gd name="T6" fmla="*/ 43666 w 9"/>
                  <a:gd name="T7" fmla="*/ 128871 h 41"/>
                  <a:gd name="T8" fmla="*/ 33774 w 9"/>
                  <a:gd name="T9" fmla="*/ 103095 h 41"/>
                  <a:gd name="T10" fmla="*/ 20346 w 9"/>
                  <a:gd name="T11" fmla="*/ 86751 h 41"/>
                  <a:gd name="T12" fmla="*/ 20346 w 9"/>
                  <a:gd name="T13" fmla="*/ 53505 h 41"/>
                  <a:gd name="T14" fmla="*/ 5232 w 9"/>
                  <a:gd name="T15" fmla="*/ 47690 h 41"/>
                  <a:gd name="T16" fmla="*/ 0 w 9"/>
                  <a:gd name="T17" fmla="*/ 42120 h 41"/>
                  <a:gd name="T18" fmla="*/ 0 w 9"/>
                  <a:gd name="T19" fmla="*/ 21940 h 41"/>
                  <a:gd name="T20" fmla="*/ 20346 w 9"/>
                  <a:gd name="T21" fmla="*/ 0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"/>
                  <a:gd name="T34" fmla="*/ 0 h 41"/>
                  <a:gd name="T35" fmla="*/ 9 w 9"/>
                  <a:gd name="T36" fmla="*/ 41 h 4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" h="41">
                    <a:moveTo>
                      <a:pt x="4" y="41"/>
                    </a:moveTo>
                    <a:lnTo>
                      <a:pt x="8" y="37"/>
                    </a:lnTo>
                    <a:lnTo>
                      <a:pt x="9" y="34"/>
                    </a:lnTo>
                    <a:lnTo>
                      <a:pt x="9" y="24"/>
                    </a:lnTo>
                    <a:lnTo>
                      <a:pt x="7" y="19"/>
                    </a:lnTo>
                    <a:lnTo>
                      <a:pt x="4" y="16"/>
                    </a:lnTo>
                    <a:lnTo>
                      <a:pt x="4" y="10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30" name="Freeform 3281"/>
              <p:cNvSpPr>
                <a:spLocks/>
              </p:cNvSpPr>
              <p:nvPr/>
            </p:nvSpPr>
            <p:spPr bwMode="auto">
              <a:xfrm>
                <a:off x="2892" y="3299"/>
                <a:ext cx="65" cy="52"/>
              </a:xfrm>
              <a:custGeom>
                <a:avLst/>
                <a:gdLst>
                  <a:gd name="T0" fmla="*/ 80387 w 22"/>
                  <a:gd name="T1" fmla="*/ 0 h 18"/>
                  <a:gd name="T2" fmla="*/ 92513 w 22"/>
                  <a:gd name="T3" fmla="*/ 5232 h 18"/>
                  <a:gd name="T4" fmla="*/ 109868 w 22"/>
                  <a:gd name="T5" fmla="*/ 15115 h 18"/>
                  <a:gd name="T6" fmla="*/ 127639 w 22"/>
                  <a:gd name="T7" fmla="*/ 23334 h 18"/>
                  <a:gd name="T8" fmla="*/ 127639 w 22"/>
                  <a:gd name="T9" fmla="*/ 38457 h 18"/>
                  <a:gd name="T10" fmla="*/ 115750 w 22"/>
                  <a:gd name="T11" fmla="*/ 43666 h 18"/>
                  <a:gd name="T12" fmla="*/ 109868 w 22"/>
                  <a:gd name="T13" fmla="*/ 58777 h 18"/>
                  <a:gd name="T14" fmla="*/ 86482 w 22"/>
                  <a:gd name="T15" fmla="*/ 67409 h 18"/>
                  <a:gd name="T16" fmla="*/ 65304 w 22"/>
                  <a:gd name="T17" fmla="*/ 72014 h 18"/>
                  <a:gd name="T18" fmla="*/ 59221 w 22"/>
                  <a:gd name="T19" fmla="*/ 87129 h 18"/>
                  <a:gd name="T20" fmla="*/ 41210 w 22"/>
                  <a:gd name="T21" fmla="*/ 87129 h 18"/>
                  <a:gd name="T22" fmla="*/ 23158 w 22"/>
                  <a:gd name="T23" fmla="*/ 82455 h 18"/>
                  <a:gd name="T24" fmla="*/ 11969 w 22"/>
                  <a:gd name="T25" fmla="*/ 72014 h 18"/>
                  <a:gd name="T26" fmla="*/ 6083 w 22"/>
                  <a:gd name="T27" fmla="*/ 58777 h 18"/>
                  <a:gd name="T28" fmla="*/ 0 w 22"/>
                  <a:gd name="T29" fmla="*/ 43666 h 18"/>
                  <a:gd name="T30" fmla="*/ 11969 w 22"/>
                  <a:gd name="T31" fmla="*/ 43666 h 18"/>
                  <a:gd name="T32" fmla="*/ 23158 w 22"/>
                  <a:gd name="T33" fmla="*/ 33774 h 18"/>
                  <a:gd name="T34" fmla="*/ 23158 w 22"/>
                  <a:gd name="T35" fmla="*/ 28542 h 18"/>
                  <a:gd name="T36" fmla="*/ 29271 w 22"/>
                  <a:gd name="T37" fmla="*/ 23334 h 18"/>
                  <a:gd name="T38" fmla="*/ 35363 w 22"/>
                  <a:gd name="T39" fmla="*/ 20346 h 18"/>
                  <a:gd name="T40" fmla="*/ 47252 w 22"/>
                  <a:gd name="T41" fmla="*/ 15115 h 18"/>
                  <a:gd name="T42" fmla="*/ 59221 w 22"/>
                  <a:gd name="T43" fmla="*/ 9880 h 18"/>
                  <a:gd name="T44" fmla="*/ 65304 w 22"/>
                  <a:gd name="T45" fmla="*/ 9880 h 18"/>
                  <a:gd name="T46" fmla="*/ 74540 w 22"/>
                  <a:gd name="T47" fmla="*/ 0 h 18"/>
                  <a:gd name="T48" fmla="*/ 80387 w 22"/>
                  <a:gd name="T49" fmla="*/ 0 h 1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2"/>
                  <a:gd name="T76" fmla="*/ 0 h 18"/>
                  <a:gd name="T77" fmla="*/ 22 w 22"/>
                  <a:gd name="T78" fmla="*/ 18 h 1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2" h="18">
                    <a:moveTo>
                      <a:pt x="14" y="0"/>
                    </a:moveTo>
                    <a:lnTo>
                      <a:pt x="16" y="1"/>
                    </a:lnTo>
                    <a:lnTo>
                      <a:pt x="19" y="3"/>
                    </a:lnTo>
                    <a:lnTo>
                      <a:pt x="22" y="5"/>
                    </a:lnTo>
                    <a:lnTo>
                      <a:pt x="22" y="8"/>
                    </a:lnTo>
                    <a:lnTo>
                      <a:pt x="20" y="9"/>
                    </a:lnTo>
                    <a:lnTo>
                      <a:pt x="19" y="12"/>
                    </a:lnTo>
                    <a:lnTo>
                      <a:pt x="15" y="14"/>
                    </a:lnTo>
                    <a:lnTo>
                      <a:pt x="11" y="15"/>
                    </a:lnTo>
                    <a:lnTo>
                      <a:pt x="10" y="18"/>
                    </a:lnTo>
                    <a:lnTo>
                      <a:pt x="7" y="18"/>
                    </a:lnTo>
                    <a:lnTo>
                      <a:pt x="4" y="17"/>
                    </a:lnTo>
                    <a:lnTo>
                      <a:pt x="2" y="15"/>
                    </a:lnTo>
                    <a:lnTo>
                      <a:pt x="1" y="12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31" name="Freeform 3282"/>
              <p:cNvSpPr>
                <a:spLocks/>
              </p:cNvSpPr>
              <p:nvPr/>
            </p:nvSpPr>
            <p:spPr bwMode="auto">
              <a:xfrm>
                <a:off x="1764" y="2159"/>
                <a:ext cx="96" cy="129"/>
              </a:xfrm>
              <a:custGeom>
                <a:avLst/>
                <a:gdLst>
                  <a:gd name="T0" fmla="*/ 134001 w 33"/>
                  <a:gd name="T1" fmla="*/ 59774 h 44"/>
                  <a:gd name="T2" fmla="*/ 134001 w 33"/>
                  <a:gd name="T3" fmla="*/ 70413 h 44"/>
                  <a:gd name="T4" fmla="*/ 134001 w 33"/>
                  <a:gd name="T5" fmla="*/ 87699 h 44"/>
                  <a:gd name="T6" fmla="*/ 134001 w 33"/>
                  <a:gd name="T7" fmla="*/ 93390 h 44"/>
                  <a:gd name="T8" fmla="*/ 134001 w 33"/>
                  <a:gd name="T9" fmla="*/ 104179 h 44"/>
                  <a:gd name="T10" fmla="*/ 123540 w 33"/>
                  <a:gd name="T11" fmla="*/ 109800 h 44"/>
                  <a:gd name="T12" fmla="*/ 123540 w 33"/>
                  <a:gd name="T13" fmla="*/ 109800 h 44"/>
                  <a:gd name="T14" fmla="*/ 123540 w 33"/>
                  <a:gd name="T15" fmla="*/ 121319 h 44"/>
                  <a:gd name="T16" fmla="*/ 128559 w 33"/>
                  <a:gd name="T17" fmla="*/ 124567 h 44"/>
                  <a:gd name="T18" fmla="*/ 134001 w 33"/>
                  <a:gd name="T19" fmla="*/ 124567 h 44"/>
                  <a:gd name="T20" fmla="*/ 139366 w 33"/>
                  <a:gd name="T21" fmla="*/ 124567 h 44"/>
                  <a:gd name="T22" fmla="*/ 147887 w 33"/>
                  <a:gd name="T23" fmla="*/ 130187 h 44"/>
                  <a:gd name="T24" fmla="*/ 153329 w 33"/>
                  <a:gd name="T25" fmla="*/ 141630 h 44"/>
                  <a:gd name="T26" fmla="*/ 153329 w 33"/>
                  <a:gd name="T27" fmla="*/ 152484 h 44"/>
                  <a:gd name="T28" fmla="*/ 164163 w 33"/>
                  <a:gd name="T29" fmla="*/ 152484 h 44"/>
                  <a:gd name="T30" fmla="*/ 164163 w 33"/>
                  <a:gd name="T31" fmla="*/ 152484 h 44"/>
                  <a:gd name="T32" fmla="*/ 169155 w 33"/>
                  <a:gd name="T33" fmla="*/ 169626 h 44"/>
                  <a:gd name="T34" fmla="*/ 169155 w 33"/>
                  <a:gd name="T35" fmla="*/ 175246 h 44"/>
                  <a:gd name="T36" fmla="*/ 169155 w 33"/>
                  <a:gd name="T37" fmla="*/ 186033 h 44"/>
                  <a:gd name="T38" fmla="*/ 164163 w 33"/>
                  <a:gd name="T39" fmla="*/ 191723 h 44"/>
                  <a:gd name="T40" fmla="*/ 158769 w 33"/>
                  <a:gd name="T41" fmla="*/ 201249 h 44"/>
                  <a:gd name="T42" fmla="*/ 158769 w 33"/>
                  <a:gd name="T43" fmla="*/ 206438 h 44"/>
                  <a:gd name="T44" fmla="*/ 158769 w 33"/>
                  <a:gd name="T45" fmla="*/ 223580 h 44"/>
                  <a:gd name="T46" fmla="*/ 158769 w 33"/>
                  <a:gd name="T47" fmla="*/ 234367 h 44"/>
                  <a:gd name="T48" fmla="*/ 147887 w 33"/>
                  <a:gd name="T49" fmla="*/ 239987 h 44"/>
                  <a:gd name="T50" fmla="*/ 128559 w 33"/>
                  <a:gd name="T51" fmla="*/ 229174 h 44"/>
                  <a:gd name="T52" fmla="*/ 107290 w 33"/>
                  <a:gd name="T53" fmla="*/ 217890 h 44"/>
                  <a:gd name="T54" fmla="*/ 96899 w 33"/>
                  <a:gd name="T55" fmla="*/ 206438 h 44"/>
                  <a:gd name="T56" fmla="*/ 86659 w 33"/>
                  <a:gd name="T57" fmla="*/ 197569 h 44"/>
                  <a:gd name="T58" fmla="*/ 83139 w 33"/>
                  <a:gd name="T59" fmla="*/ 191723 h 44"/>
                  <a:gd name="T60" fmla="*/ 86659 w 33"/>
                  <a:gd name="T61" fmla="*/ 191723 h 44"/>
                  <a:gd name="T62" fmla="*/ 77501 w 33"/>
                  <a:gd name="T63" fmla="*/ 180439 h 44"/>
                  <a:gd name="T64" fmla="*/ 77501 w 33"/>
                  <a:gd name="T65" fmla="*/ 175246 h 44"/>
                  <a:gd name="T66" fmla="*/ 72111 w 33"/>
                  <a:gd name="T67" fmla="*/ 175246 h 44"/>
                  <a:gd name="T68" fmla="*/ 56431 w 33"/>
                  <a:gd name="T69" fmla="*/ 152484 h 44"/>
                  <a:gd name="T70" fmla="*/ 56431 w 33"/>
                  <a:gd name="T71" fmla="*/ 152484 h 44"/>
                  <a:gd name="T72" fmla="*/ 56431 w 33"/>
                  <a:gd name="T73" fmla="*/ 152484 h 44"/>
                  <a:gd name="T74" fmla="*/ 40596 w 33"/>
                  <a:gd name="T75" fmla="*/ 141630 h 44"/>
                  <a:gd name="T76" fmla="*/ 29789 w 33"/>
                  <a:gd name="T77" fmla="*/ 130187 h 44"/>
                  <a:gd name="T78" fmla="*/ 26641 w 33"/>
                  <a:gd name="T79" fmla="*/ 121319 h 44"/>
                  <a:gd name="T80" fmla="*/ 5443 w 33"/>
                  <a:gd name="T81" fmla="*/ 109800 h 44"/>
                  <a:gd name="T82" fmla="*/ 0 w 33"/>
                  <a:gd name="T83" fmla="*/ 93390 h 44"/>
                  <a:gd name="T84" fmla="*/ 10240 w 33"/>
                  <a:gd name="T85" fmla="*/ 87699 h 44"/>
                  <a:gd name="T86" fmla="*/ 10240 w 33"/>
                  <a:gd name="T87" fmla="*/ 76260 h 44"/>
                  <a:gd name="T88" fmla="*/ 21268 w 33"/>
                  <a:gd name="T89" fmla="*/ 70413 h 44"/>
                  <a:gd name="T90" fmla="*/ 29789 w 33"/>
                  <a:gd name="T91" fmla="*/ 59774 h 44"/>
                  <a:gd name="T92" fmla="*/ 40596 w 33"/>
                  <a:gd name="T93" fmla="*/ 42488 h 44"/>
                  <a:gd name="T94" fmla="*/ 56431 w 33"/>
                  <a:gd name="T95" fmla="*/ 11440 h 44"/>
                  <a:gd name="T96" fmla="*/ 61871 w 33"/>
                  <a:gd name="T97" fmla="*/ 0 h 44"/>
                  <a:gd name="T98" fmla="*/ 72111 w 33"/>
                  <a:gd name="T99" fmla="*/ 5620 h 44"/>
                  <a:gd name="T100" fmla="*/ 77501 w 33"/>
                  <a:gd name="T101" fmla="*/ 0 h 44"/>
                  <a:gd name="T102" fmla="*/ 86659 w 33"/>
                  <a:gd name="T103" fmla="*/ 5620 h 44"/>
                  <a:gd name="T104" fmla="*/ 91459 w 33"/>
                  <a:gd name="T105" fmla="*/ 16477 h 44"/>
                  <a:gd name="T106" fmla="*/ 91459 w 33"/>
                  <a:gd name="T107" fmla="*/ 27920 h 4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3"/>
                  <a:gd name="T163" fmla="*/ 0 h 44"/>
                  <a:gd name="T164" fmla="*/ 33 w 33"/>
                  <a:gd name="T165" fmla="*/ 44 h 4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3" h="44">
                    <a:moveTo>
                      <a:pt x="26" y="11"/>
                    </a:moveTo>
                    <a:lnTo>
                      <a:pt x="26" y="13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6" y="19"/>
                    </a:lnTo>
                    <a:lnTo>
                      <a:pt x="24" y="20"/>
                    </a:lnTo>
                    <a:lnTo>
                      <a:pt x="24" y="22"/>
                    </a:lnTo>
                    <a:lnTo>
                      <a:pt x="25" y="23"/>
                    </a:lnTo>
                    <a:lnTo>
                      <a:pt x="26" y="23"/>
                    </a:lnTo>
                    <a:lnTo>
                      <a:pt x="27" y="23"/>
                    </a:lnTo>
                    <a:lnTo>
                      <a:pt x="29" y="24"/>
                    </a:lnTo>
                    <a:lnTo>
                      <a:pt x="30" y="26"/>
                    </a:lnTo>
                    <a:lnTo>
                      <a:pt x="30" y="28"/>
                    </a:lnTo>
                    <a:lnTo>
                      <a:pt x="32" y="28"/>
                    </a:lnTo>
                    <a:lnTo>
                      <a:pt x="33" y="31"/>
                    </a:lnTo>
                    <a:lnTo>
                      <a:pt x="33" y="32"/>
                    </a:lnTo>
                    <a:lnTo>
                      <a:pt x="33" y="34"/>
                    </a:lnTo>
                    <a:lnTo>
                      <a:pt x="32" y="35"/>
                    </a:lnTo>
                    <a:lnTo>
                      <a:pt x="31" y="37"/>
                    </a:lnTo>
                    <a:lnTo>
                      <a:pt x="31" y="38"/>
                    </a:lnTo>
                    <a:lnTo>
                      <a:pt x="31" y="41"/>
                    </a:lnTo>
                    <a:lnTo>
                      <a:pt x="31" y="43"/>
                    </a:lnTo>
                    <a:lnTo>
                      <a:pt x="29" y="44"/>
                    </a:lnTo>
                    <a:lnTo>
                      <a:pt x="25" y="42"/>
                    </a:lnTo>
                    <a:lnTo>
                      <a:pt x="21" y="40"/>
                    </a:lnTo>
                    <a:lnTo>
                      <a:pt x="19" y="38"/>
                    </a:lnTo>
                    <a:lnTo>
                      <a:pt x="17" y="36"/>
                    </a:lnTo>
                    <a:lnTo>
                      <a:pt x="16" y="35"/>
                    </a:lnTo>
                    <a:lnTo>
                      <a:pt x="17" y="35"/>
                    </a:lnTo>
                    <a:lnTo>
                      <a:pt x="15" y="33"/>
                    </a:lnTo>
                    <a:lnTo>
                      <a:pt x="15" y="32"/>
                    </a:lnTo>
                    <a:lnTo>
                      <a:pt x="14" y="32"/>
                    </a:lnTo>
                    <a:lnTo>
                      <a:pt x="11" y="28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5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4" y="13"/>
                    </a:lnTo>
                    <a:lnTo>
                      <a:pt x="6" y="11"/>
                    </a:lnTo>
                    <a:lnTo>
                      <a:pt x="8" y="8"/>
                    </a:lnTo>
                    <a:lnTo>
                      <a:pt x="11" y="2"/>
                    </a:lnTo>
                    <a:lnTo>
                      <a:pt x="12" y="0"/>
                    </a:lnTo>
                    <a:lnTo>
                      <a:pt x="14" y="1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8" y="3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32" name="Line 3283"/>
              <p:cNvSpPr>
                <a:spLocks noChangeShapeType="1"/>
              </p:cNvSpPr>
              <p:nvPr/>
            </p:nvSpPr>
            <p:spPr bwMode="auto">
              <a:xfrm>
                <a:off x="2787" y="145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33" name="Freeform 3284"/>
              <p:cNvSpPr>
                <a:spLocks/>
              </p:cNvSpPr>
              <p:nvPr/>
            </p:nvSpPr>
            <p:spPr bwMode="auto">
              <a:xfrm>
                <a:off x="2652" y="1441"/>
                <a:ext cx="184" cy="352"/>
              </a:xfrm>
              <a:custGeom>
                <a:avLst/>
                <a:gdLst>
                  <a:gd name="T0" fmla="*/ 0 w 63"/>
                  <a:gd name="T1" fmla="*/ 110094 h 120"/>
                  <a:gd name="T2" fmla="*/ 11285 w 63"/>
                  <a:gd name="T3" fmla="*/ 115955 h 120"/>
                  <a:gd name="T4" fmla="*/ 27434 w 63"/>
                  <a:gd name="T5" fmla="*/ 125497 h 120"/>
                  <a:gd name="T6" fmla="*/ 63302 w 63"/>
                  <a:gd name="T7" fmla="*/ 115955 h 120"/>
                  <a:gd name="T8" fmla="*/ 90513 w 63"/>
                  <a:gd name="T9" fmla="*/ 87962 h 120"/>
                  <a:gd name="T10" fmla="*/ 80125 w 63"/>
                  <a:gd name="T11" fmla="*/ 65601 h 120"/>
                  <a:gd name="T12" fmla="*/ 80125 w 63"/>
                  <a:gd name="T13" fmla="*/ 42783 h 120"/>
                  <a:gd name="T14" fmla="*/ 90513 w 63"/>
                  <a:gd name="T15" fmla="*/ 33695 h 120"/>
                  <a:gd name="T16" fmla="*/ 121580 w 63"/>
                  <a:gd name="T17" fmla="*/ 16503 h 120"/>
                  <a:gd name="T18" fmla="*/ 153891 w 63"/>
                  <a:gd name="T19" fmla="*/ 5626 h 120"/>
                  <a:gd name="T20" fmla="*/ 168734 w 63"/>
                  <a:gd name="T21" fmla="*/ 0 h 120"/>
                  <a:gd name="T22" fmla="*/ 190639 w 63"/>
                  <a:gd name="T23" fmla="*/ 0 h 120"/>
                  <a:gd name="T24" fmla="*/ 217193 w 63"/>
                  <a:gd name="T25" fmla="*/ 5626 h 120"/>
                  <a:gd name="T26" fmla="*/ 237795 w 63"/>
                  <a:gd name="T27" fmla="*/ 16503 h 120"/>
                  <a:gd name="T28" fmla="*/ 237795 w 63"/>
                  <a:gd name="T29" fmla="*/ 22364 h 120"/>
                  <a:gd name="T30" fmla="*/ 237795 w 63"/>
                  <a:gd name="T31" fmla="*/ 33695 h 120"/>
                  <a:gd name="T32" fmla="*/ 248184 w 63"/>
                  <a:gd name="T33" fmla="*/ 33695 h 120"/>
                  <a:gd name="T34" fmla="*/ 269884 w 63"/>
                  <a:gd name="T35" fmla="*/ 39530 h 120"/>
                  <a:gd name="T36" fmla="*/ 286032 w 63"/>
                  <a:gd name="T37" fmla="*/ 39530 h 120"/>
                  <a:gd name="T38" fmla="*/ 301182 w 63"/>
                  <a:gd name="T39" fmla="*/ 42783 h 120"/>
                  <a:gd name="T40" fmla="*/ 317099 w 63"/>
                  <a:gd name="T41" fmla="*/ 39530 h 120"/>
                  <a:gd name="T42" fmla="*/ 328306 w 63"/>
                  <a:gd name="T43" fmla="*/ 48409 h 120"/>
                  <a:gd name="T44" fmla="*/ 333262 w 63"/>
                  <a:gd name="T45" fmla="*/ 59972 h 120"/>
                  <a:gd name="T46" fmla="*/ 328306 w 63"/>
                  <a:gd name="T47" fmla="*/ 98839 h 120"/>
                  <a:gd name="T48" fmla="*/ 317099 w 63"/>
                  <a:gd name="T49" fmla="*/ 142000 h 120"/>
                  <a:gd name="T50" fmla="*/ 328306 w 63"/>
                  <a:gd name="T51" fmla="*/ 203881 h 120"/>
                  <a:gd name="T52" fmla="*/ 328306 w 63"/>
                  <a:gd name="T53" fmla="*/ 300802 h 120"/>
                  <a:gd name="T54" fmla="*/ 328306 w 63"/>
                  <a:gd name="T55" fmla="*/ 416533 h 120"/>
                  <a:gd name="T56" fmla="*/ 328306 w 63"/>
                  <a:gd name="T57" fmla="*/ 516026 h 120"/>
                  <a:gd name="T58" fmla="*/ 328306 w 63"/>
                  <a:gd name="T59" fmla="*/ 598051 h 120"/>
                  <a:gd name="T60" fmla="*/ 328306 w 63"/>
                  <a:gd name="T61" fmla="*/ 658026 h 12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3"/>
                  <a:gd name="T94" fmla="*/ 0 h 120"/>
                  <a:gd name="T95" fmla="*/ 63 w 63"/>
                  <a:gd name="T96" fmla="*/ 120 h 12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3" h="120">
                    <a:moveTo>
                      <a:pt x="0" y="20"/>
                    </a:moveTo>
                    <a:lnTo>
                      <a:pt x="2" y="21"/>
                    </a:lnTo>
                    <a:lnTo>
                      <a:pt x="5" y="23"/>
                    </a:lnTo>
                    <a:lnTo>
                      <a:pt x="12" y="21"/>
                    </a:lnTo>
                    <a:lnTo>
                      <a:pt x="17" y="16"/>
                    </a:lnTo>
                    <a:lnTo>
                      <a:pt x="15" y="12"/>
                    </a:lnTo>
                    <a:lnTo>
                      <a:pt x="15" y="8"/>
                    </a:lnTo>
                    <a:lnTo>
                      <a:pt x="17" y="6"/>
                    </a:lnTo>
                    <a:lnTo>
                      <a:pt x="23" y="3"/>
                    </a:lnTo>
                    <a:lnTo>
                      <a:pt x="29" y="1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1" y="1"/>
                    </a:lnTo>
                    <a:lnTo>
                      <a:pt x="45" y="3"/>
                    </a:lnTo>
                    <a:lnTo>
                      <a:pt x="45" y="4"/>
                    </a:lnTo>
                    <a:lnTo>
                      <a:pt x="45" y="6"/>
                    </a:lnTo>
                    <a:lnTo>
                      <a:pt x="47" y="6"/>
                    </a:lnTo>
                    <a:lnTo>
                      <a:pt x="51" y="7"/>
                    </a:lnTo>
                    <a:lnTo>
                      <a:pt x="54" y="7"/>
                    </a:lnTo>
                    <a:lnTo>
                      <a:pt x="57" y="8"/>
                    </a:lnTo>
                    <a:lnTo>
                      <a:pt x="60" y="7"/>
                    </a:lnTo>
                    <a:lnTo>
                      <a:pt x="62" y="9"/>
                    </a:lnTo>
                    <a:lnTo>
                      <a:pt x="63" y="11"/>
                    </a:lnTo>
                    <a:lnTo>
                      <a:pt x="62" y="18"/>
                    </a:lnTo>
                    <a:lnTo>
                      <a:pt x="60" y="26"/>
                    </a:lnTo>
                    <a:lnTo>
                      <a:pt x="62" y="37"/>
                    </a:lnTo>
                    <a:lnTo>
                      <a:pt x="62" y="55"/>
                    </a:lnTo>
                    <a:lnTo>
                      <a:pt x="62" y="76"/>
                    </a:lnTo>
                    <a:lnTo>
                      <a:pt x="62" y="94"/>
                    </a:lnTo>
                    <a:lnTo>
                      <a:pt x="62" y="109"/>
                    </a:lnTo>
                    <a:lnTo>
                      <a:pt x="62" y="12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34" name="Line 3285"/>
              <p:cNvSpPr>
                <a:spLocks noChangeShapeType="1"/>
              </p:cNvSpPr>
              <p:nvPr/>
            </p:nvSpPr>
            <p:spPr bwMode="auto">
              <a:xfrm>
                <a:off x="3379" y="31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35" name="Line 3286"/>
              <p:cNvSpPr>
                <a:spLocks noChangeShapeType="1"/>
              </p:cNvSpPr>
              <p:nvPr/>
            </p:nvSpPr>
            <p:spPr bwMode="auto">
              <a:xfrm>
                <a:off x="3408" y="30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36" name="Line 3287"/>
              <p:cNvSpPr>
                <a:spLocks noChangeShapeType="1"/>
              </p:cNvSpPr>
              <p:nvPr/>
            </p:nvSpPr>
            <p:spPr bwMode="auto">
              <a:xfrm>
                <a:off x="3402" y="30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37" name="Line 3288"/>
              <p:cNvSpPr>
                <a:spLocks noChangeShapeType="1"/>
              </p:cNvSpPr>
              <p:nvPr/>
            </p:nvSpPr>
            <p:spPr bwMode="auto">
              <a:xfrm>
                <a:off x="3385" y="30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38" name="Line 3289"/>
              <p:cNvSpPr>
                <a:spLocks noChangeShapeType="1"/>
              </p:cNvSpPr>
              <p:nvPr/>
            </p:nvSpPr>
            <p:spPr bwMode="auto">
              <a:xfrm>
                <a:off x="3382" y="30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39" name="Freeform 3290"/>
              <p:cNvSpPr>
                <a:spLocks/>
              </p:cNvSpPr>
              <p:nvPr/>
            </p:nvSpPr>
            <p:spPr bwMode="auto">
              <a:xfrm>
                <a:off x="3367" y="311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40" name="Line 3291"/>
              <p:cNvSpPr>
                <a:spLocks noChangeShapeType="1"/>
              </p:cNvSpPr>
              <p:nvPr/>
            </p:nvSpPr>
            <p:spPr bwMode="auto">
              <a:xfrm>
                <a:off x="3434" y="29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41" name="Line 3292"/>
              <p:cNvSpPr>
                <a:spLocks noChangeShapeType="1"/>
              </p:cNvSpPr>
              <p:nvPr/>
            </p:nvSpPr>
            <p:spPr bwMode="auto">
              <a:xfrm>
                <a:off x="3411" y="30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42" name="Line 3293"/>
              <p:cNvSpPr>
                <a:spLocks noChangeShapeType="1"/>
              </p:cNvSpPr>
              <p:nvPr/>
            </p:nvSpPr>
            <p:spPr bwMode="auto">
              <a:xfrm>
                <a:off x="3414" y="30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43" name="Line 3294"/>
              <p:cNvSpPr>
                <a:spLocks noChangeShapeType="1"/>
              </p:cNvSpPr>
              <p:nvPr/>
            </p:nvSpPr>
            <p:spPr bwMode="auto">
              <a:xfrm>
                <a:off x="3414" y="30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44" name="Line 3295"/>
              <p:cNvSpPr>
                <a:spLocks noChangeShapeType="1"/>
              </p:cNvSpPr>
              <p:nvPr/>
            </p:nvSpPr>
            <p:spPr bwMode="auto">
              <a:xfrm>
                <a:off x="3411" y="30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45" name="Freeform 3296"/>
              <p:cNvSpPr>
                <a:spLocks/>
              </p:cNvSpPr>
              <p:nvPr/>
            </p:nvSpPr>
            <p:spPr bwMode="auto">
              <a:xfrm>
                <a:off x="3411" y="30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46" name="Line 3297"/>
              <p:cNvSpPr>
                <a:spLocks noChangeShapeType="1"/>
              </p:cNvSpPr>
              <p:nvPr/>
            </p:nvSpPr>
            <p:spPr bwMode="auto">
              <a:xfrm>
                <a:off x="3411" y="30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47" name="Freeform 3298"/>
              <p:cNvSpPr>
                <a:spLocks/>
              </p:cNvSpPr>
              <p:nvPr/>
            </p:nvSpPr>
            <p:spPr bwMode="auto">
              <a:xfrm>
                <a:off x="3505" y="291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48" name="Line 3299"/>
              <p:cNvSpPr>
                <a:spLocks noChangeShapeType="1"/>
              </p:cNvSpPr>
              <p:nvPr/>
            </p:nvSpPr>
            <p:spPr bwMode="auto">
              <a:xfrm>
                <a:off x="3575" y="29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49" name="Rectangle 3300"/>
              <p:cNvSpPr>
                <a:spLocks noChangeArrowheads="1"/>
              </p:cNvSpPr>
              <p:nvPr/>
            </p:nvSpPr>
            <p:spPr bwMode="auto">
              <a:xfrm>
                <a:off x="3502" y="291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50" name="Freeform 3301"/>
              <p:cNvSpPr>
                <a:spLocks/>
              </p:cNvSpPr>
              <p:nvPr/>
            </p:nvSpPr>
            <p:spPr bwMode="auto">
              <a:xfrm>
                <a:off x="3502" y="291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51" name="Line 3302"/>
              <p:cNvSpPr>
                <a:spLocks noChangeShapeType="1"/>
              </p:cNvSpPr>
              <p:nvPr/>
            </p:nvSpPr>
            <p:spPr bwMode="auto">
              <a:xfrm>
                <a:off x="3467" y="292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52" name="Freeform 3303"/>
              <p:cNvSpPr>
                <a:spLocks/>
              </p:cNvSpPr>
              <p:nvPr/>
            </p:nvSpPr>
            <p:spPr bwMode="auto">
              <a:xfrm>
                <a:off x="3470" y="292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53" name="Line 3304"/>
              <p:cNvSpPr>
                <a:spLocks noChangeShapeType="1"/>
              </p:cNvSpPr>
              <p:nvPr/>
            </p:nvSpPr>
            <p:spPr bwMode="auto">
              <a:xfrm>
                <a:off x="3473" y="29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54" name="Rectangle 3305"/>
              <p:cNvSpPr>
                <a:spLocks noChangeArrowheads="1"/>
              </p:cNvSpPr>
              <p:nvPr/>
            </p:nvSpPr>
            <p:spPr bwMode="auto">
              <a:xfrm>
                <a:off x="3481" y="2927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55" name="Line 3306"/>
              <p:cNvSpPr>
                <a:spLocks noChangeShapeType="1"/>
              </p:cNvSpPr>
              <p:nvPr/>
            </p:nvSpPr>
            <p:spPr bwMode="auto">
              <a:xfrm>
                <a:off x="3478" y="29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56" name="Line 3307"/>
              <p:cNvSpPr>
                <a:spLocks noChangeShapeType="1"/>
              </p:cNvSpPr>
              <p:nvPr/>
            </p:nvSpPr>
            <p:spPr bwMode="auto">
              <a:xfrm>
                <a:off x="3478" y="29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57" name="Line 3308"/>
              <p:cNvSpPr>
                <a:spLocks noChangeShapeType="1"/>
              </p:cNvSpPr>
              <p:nvPr/>
            </p:nvSpPr>
            <p:spPr bwMode="auto">
              <a:xfrm>
                <a:off x="3481" y="29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58" name="Line 3309"/>
              <p:cNvSpPr>
                <a:spLocks noChangeShapeType="1"/>
              </p:cNvSpPr>
              <p:nvPr/>
            </p:nvSpPr>
            <p:spPr bwMode="auto">
              <a:xfrm>
                <a:off x="3484" y="29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59" name="Line 3310"/>
              <p:cNvSpPr>
                <a:spLocks noChangeShapeType="1"/>
              </p:cNvSpPr>
              <p:nvPr/>
            </p:nvSpPr>
            <p:spPr bwMode="auto">
              <a:xfrm>
                <a:off x="3481" y="29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60" name="Line 3311"/>
              <p:cNvSpPr>
                <a:spLocks noChangeShapeType="1"/>
              </p:cNvSpPr>
              <p:nvPr/>
            </p:nvSpPr>
            <p:spPr bwMode="auto">
              <a:xfrm>
                <a:off x="3478" y="29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61" name="Line 3312"/>
              <p:cNvSpPr>
                <a:spLocks noChangeShapeType="1"/>
              </p:cNvSpPr>
              <p:nvPr/>
            </p:nvSpPr>
            <p:spPr bwMode="auto">
              <a:xfrm>
                <a:off x="3481" y="29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62" name="Line 3313"/>
              <p:cNvSpPr>
                <a:spLocks noChangeShapeType="1"/>
              </p:cNvSpPr>
              <p:nvPr/>
            </p:nvSpPr>
            <p:spPr bwMode="auto">
              <a:xfrm>
                <a:off x="3478" y="29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63" name="Line 3314"/>
              <p:cNvSpPr>
                <a:spLocks noChangeShapeType="1"/>
              </p:cNvSpPr>
              <p:nvPr/>
            </p:nvSpPr>
            <p:spPr bwMode="auto">
              <a:xfrm>
                <a:off x="3569" y="29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64" name="Line 3315"/>
              <p:cNvSpPr>
                <a:spLocks noChangeShapeType="1"/>
              </p:cNvSpPr>
              <p:nvPr/>
            </p:nvSpPr>
            <p:spPr bwMode="auto">
              <a:xfrm>
                <a:off x="3566" y="28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65" name="Line 3316"/>
              <p:cNvSpPr>
                <a:spLocks noChangeShapeType="1"/>
              </p:cNvSpPr>
              <p:nvPr/>
            </p:nvSpPr>
            <p:spPr bwMode="auto">
              <a:xfrm>
                <a:off x="3575" y="28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66" name="Line 3317"/>
              <p:cNvSpPr>
                <a:spLocks noChangeShapeType="1"/>
              </p:cNvSpPr>
              <p:nvPr/>
            </p:nvSpPr>
            <p:spPr bwMode="auto">
              <a:xfrm>
                <a:off x="3578" y="28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67" name="Line 3318"/>
              <p:cNvSpPr>
                <a:spLocks noChangeShapeType="1"/>
              </p:cNvSpPr>
              <p:nvPr/>
            </p:nvSpPr>
            <p:spPr bwMode="auto">
              <a:xfrm>
                <a:off x="3566" y="28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68" name="Line 3319"/>
              <p:cNvSpPr>
                <a:spLocks noChangeShapeType="1"/>
              </p:cNvSpPr>
              <p:nvPr/>
            </p:nvSpPr>
            <p:spPr bwMode="auto">
              <a:xfrm>
                <a:off x="3558" y="28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69" name="Line 3320"/>
              <p:cNvSpPr>
                <a:spLocks noChangeShapeType="1"/>
              </p:cNvSpPr>
              <p:nvPr/>
            </p:nvSpPr>
            <p:spPr bwMode="auto">
              <a:xfrm>
                <a:off x="3581" y="28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70" name="Line 3321"/>
              <p:cNvSpPr>
                <a:spLocks noChangeShapeType="1"/>
              </p:cNvSpPr>
              <p:nvPr/>
            </p:nvSpPr>
            <p:spPr bwMode="auto">
              <a:xfrm>
                <a:off x="3558" y="282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71" name="Line 3322"/>
              <p:cNvSpPr>
                <a:spLocks noChangeShapeType="1"/>
              </p:cNvSpPr>
              <p:nvPr/>
            </p:nvSpPr>
            <p:spPr bwMode="auto">
              <a:xfrm>
                <a:off x="3560" y="282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72" name="Freeform 3323"/>
              <p:cNvSpPr>
                <a:spLocks/>
              </p:cNvSpPr>
              <p:nvPr/>
            </p:nvSpPr>
            <p:spPr bwMode="auto">
              <a:xfrm>
                <a:off x="3581" y="282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73" name="Line 3324"/>
              <p:cNvSpPr>
                <a:spLocks noChangeShapeType="1"/>
              </p:cNvSpPr>
              <p:nvPr/>
            </p:nvSpPr>
            <p:spPr bwMode="auto">
              <a:xfrm>
                <a:off x="3584" y="28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74" name="Line 3325"/>
              <p:cNvSpPr>
                <a:spLocks noChangeShapeType="1"/>
              </p:cNvSpPr>
              <p:nvPr/>
            </p:nvSpPr>
            <p:spPr bwMode="auto">
              <a:xfrm>
                <a:off x="3555" y="28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75" name="Freeform 3326"/>
              <p:cNvSpPr>
                <a:spLocks/>
              </p:cNvSpPr>
              <p:nvPr/>
            </p:nvSpPr>
            <p:spPr bwMode="auto">
              <a:xfrm>
                <a:off x="3587" y="2830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6561 w 1"/>
                  <a:gd name="T3" fmla="*/ 0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76" name="Freeform 3327"/>
              <p:cNvSpPr>
                <a:spLocks/>
              </p:cNvSpPr>
              <p:nvPr/>
            </p:nvSpPr>
            <p:spPr bwMode="auto">
              <a:xfrm>
                <a:off x="3555" y="2833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77" name="Line 3328"/>
              <p:cNvSpPr>
                <a:spLocks noChangeShapeType="1"/>
              </p:cNvSpPr>
              <p:nvPr/>
            </p:nvSpPr>
            <p:spPr bwMode="auto">
              <a:xfrm>
                <a:off x="3590" y="28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78" name="Line 3329"/>
              <p:cNvSpPr>
                <a:spLocks noChangeShapeType="1"/>
              </p:cNvSpPr>
              <p:nvPr/>
            </p:nvSpPr>
            <p:spPr bwMode="auto">
              <a:xfrm>
                <a:off x="3552" y="28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79" name="Freeform 3330"/>
              <p:cNvSpPr>
                <a:spLocks/>
              </p:cNvSpPr>
              <p:nvPr/>
            </p:nvSpPr>
            <p:spPr bwMode="auto">
              <a:xfrm>
                <a:off x="3540" y="2845"/>
                <a:ext cx="6" cy="5"/>
              </a:xfrm>
              <a:custGeom>
                <a:avLst/>
                <a:gdLst>
                  <a:gd name="T0" fmla="*/ 6561 w 2"/>
                  <a:gd name="T1" fmla="*/ 0 h 2"/>
                  <a:gd name="T2" fmla="*/ 6561 w 2"/>
                  <a:gd name="T3" fmla="*/ 0 h 2"/>
                  <a:gd name="T4" fmla="*/ 13122 w 2"/>
                  <a:gd name="T5" fmla="*/ 1637 h 2"/>
                  <a:gd name="T6" fmla="*/ 6561 w 2"/>
                  <a:gd name="T7" fmla="*/ 2917 h 2"/>
                  <a:gd name="T8" fmla="*/ 0 w 2"/>
                  <a:gd name="T9" fmla="*/ 2917 h 2"/>
                  <a:gd name="T10" fmla="*/ 0 w 2"/>
                  <a:gd name="T11" fmla="*/ 0 h 2"/>
                  <a:gd name="T12" fmla="*/ 6561 w 2"/>
                  <a:gd name="T13" fmla="*/ 0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"/>
                  <a:gd name="T22" fmla="*/ 0 h 2"/>
                  <a:gd name="T23" fmla="*/ 2 w 2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80" name="Line 3331"/>
              <p:cNvSpPr>
                <a:spLocks noChangeShapeType="1"/>
              </p:cNvSpPr>
              <p:nvPr/>
            </p:nvSpPr>
            <p:spPr bwMode="auto">
              <a:xfrm>
                <a:off x="3540" y="28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81" name="Freeform 3332"/>
              <p:cNvSpPr>
                <a:spLocks/>
              </p:cNvSpPr>
              <p:nvPr/>
            </p:nvSpPr>
            <p:spPr bwMode="auto">
              <a:xfrm>
                <a:off x="3549" y="284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82" name="Freeform 3333"/>
              <p:cNvSpPr>
                <a:spLocks/>
              </p:cNvSpPr>
              <p:nvPr/>
            </p:nvSpPr>
            <p:spPr bwMode="auto">
              <a:xfrm>
                <a:off x="3546" y="2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83" name="Line 3334"/>
              <p:cNvSpPr>
                <a:spLocks noChangeShapeType="1"/>
              </p:cNvSpPr>
              <p:nvPr/>
            </p:nvSpPr>
            <p:spPr bwMode="auto">
              <a:xfrm>
                <a:off x="3549" y="2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84" name="Freeform 3335"/>
              <p:cNvSpPr>
                <a:spLocks/>
              </p:cNvSpPr>
              <p:nvPr/>
            </p:nvSpPr>
            <p:spPr bwMode="auto">
              <a:xfrm>
                <a:off x="3546" y="2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85" name="Line 3336"/>
              <p:cNvSpPr>
                <a:spLocks noChangeShapeType="1"/>
              </p:cNvSpPr>
              <p:nvPr/>
            </p:nvSpPr>
            <p:spPr bwMode="auto">
              <a:xfrm>
                <a:off x="3528" y="285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86" name="Line 3337"/>
              <p:cNvSpPr>
                <a:spLocks noChangeShapeType="1"/>
              </p:cNvSpPr>
              <p:nvPr/>
            </p:nvSpPr>
            <p:spPr bwMode="auto">
              <a:xfrm>
                <a:off x="3540" y="285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87" name="Freeform 3338"/>
              <p:cNvSpPr>
                <a:spLocks/>
              </p:cNvSpPr>
              <p:nvPr/>
            </p:nvSpPr>
            <p:spPr bwMode="auto">
              <a:xfrm>
                <a:off x="3543" y="285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88" name="Line 3339"/>
              <p:cNvSpPr>
                <a:spLocks noChangeShapeType="1"/>
              </p:cNvSpPr>
              <p:nvPr/>
            </p:nvSpPr>
            <p:spPr bwMode="auto">
              <a:xfrm>
                <a:off x="3528" y="28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89" name="Line 3340"/>
              <p:cNvSpPr>
                <a:spLocks noChangeShapeType="1"/>
              </p:cNvSpPr>
              <p:nvPr/>
            </p:nvSpPr>
            <p:spPr bwMode="auto">
              <a:xfrm>
                <a:off x="3531" y="28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90" name="Line 3341"/>
              <p:cNvSpPr>
                <a:spLocks noChangeShapeType="1"/>
              </p:cNvSpPr>
              <p:nvPr/>
            </p:nvSpPr>
            <p:spPr bwMode="auto">
              <a:xfrm>
                <a:off x="3528" y="28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91" name="Line 3342"/>
              <p:cNvSpPr>
                <a:spLocks noChangeShapeType="1"/>
              </p:cNvSpPr>
              <p:nvPr/>
            </p:nvSpPr>
            <p:spPr bwMode="auto">
              <a:xfrm>
                <a:off x="3525" y="28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92" name="Freeform 3343"/>
              <p:cNvSpPr>
                <a:spLocks/>
              </p:cNvSpPr>
              <p:nvPr/>
            </p:nvSpPr>
            <p:spPr bwMode="auto">
              <a:xfrm>
                <a:off x="3528" y="287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93" name="Line 3344"/>
              <p:cNvSpPr>
                <a:spLocks noChangeShapeType="1"/>
              </p:cNvSpPr>
              <p:nvPr/>
            </p:nvSpPr>
            <p:spPr bwMode="auto">
              <a:xfrm>
                <a:off x="3522" y="288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94" name="Freeform 3345"/>
              <p:cNvSpPr>
                <a:spLocks/>
              </p:cNvSpPr>
              <p:nvPr/>
            </p:nvSpPr>
            <p:spPr bwMode="auto">
              <a:xfrm>
                <a:off x="3519" y="288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95" name="Freeform 3346"/>
              <p:cNvSpPr>
                <a:spLocks/>
              </p:cNvSpPr>
              <p:nvPr/>
            </p:nvSpPr>
            <p:spPr bwMode="auto">
              <a:xfrm>
                <a:off x="3367" y="2804"/>
                <a:ext cx="229" cy="404"/>
              </a:xfrm>
              <a:custGeom>
                <a:avLst/>
                <a:gdLst>
                  <a:gd name="T0" fmla="*/ 391308 w 78"/>
                  <a:gd name="T1" fmla="*/ 11391 h 138"/>
                  <a:gd name="T2" fmla="*/ 387386 w 78"/>
                  <a:gd name="T3" fmla="*/ 21957 h 138"/>
                  <a:gd name="T4" fmla="*/ 402239 w 78"/>
                  <a:gd name="T5" fmla="*/ 27776 h 138"/>
                  <a:gd name="T6" fmla="*/ 407884 w 78"/>
                  <a:gd name="T7" fmla="*/ 47745 h 138"/>
                  <a:gd name="T8" fmla="*/ 419466 w 78"/>
                  <a:gd name="T9" fmla="*/ 75522 h 138"/>
                  <a:gd name="T10" fmla="*/ 419466 w 78"/>
                  <a:gd name="T11" fmla="*/ 145373 h 138"/>
                  <a:gd name="T12" fmla="*/ 425112 w 78"/>
                  <a:gd name="T13" fmla="*/ 198920 h 138"/>
                  <a:gd name="T14" fmla="*/ 402239 w 78"/>
                  <a:gd name="T15" fmla="*/ 226664 h 138"/>
                  <a:gd name="T16" fmla="*/ 387386 w 78"/>
                  <a:gd name="T17" fmla="*/ 221093 h 138"/>
                  <a:gd name="T18" fmla="*/ 375871 w 78"/>
                  <a:gd name="T19" fmla="*/ 280238 h 138"/>
                  <a:gd name="T20" fmla="*/ 353573 w 78"/>
                  <a:gd name="T21" fmla="*/ 350086 h 138"/>
                  <a:gd name="T22" fmla="*/ 270875 w 78"/>
                  <a:gd name="T23" fmla="*/ 517989 h 138"/>
                  <a:gd name="T24" fmla="*/ 193464 w 78"/>
                  <a:gd name="T25" fmla="*/ 669156 h 138"/>
                  <a:gd name="T26" fmla="*/ 160106 w 78"/>
                  <a:gd name="T27" fmla="*/ 716904 h 138"/>
                  <a:gd name="T28" fmla="*/ 60180 w 78"/>
                  <a:gd name="T29" fmla="*/ 744654 h 138"/>
                  <a:gd name="T30" fmla="*/ 5646 w 78"/>
                  <a:gd name="T31" fmla="*/ 696909 h 138"/>
                  <a:gd name="T32" fmla="*/ 11594 w 78"/>
                  <a:gd name="T33" fmla="*/ 632002 h 138"/>
                  <a:gd name="T34" fmla="*/ 5646 w 78"/>
                  <a:gd name="T35" fmla="*/ 571531 h 138"/>
                  <a:gd name="T36" fmla="*/ 16576 w 78"/>
                  <a:gd name="T37" fmla="*/ 545766 h 138"/>
                  <a:gd name="T38" fmla="*/ 28170 w 78"/>
                  <a:gd name="T39" fmla="*/ 523209 h 138"/>
                  <a:gd name="T40" fmla="*/ 54534 w 78"/>
                  <a:gd name="T41" fmla="*/ 490515 h 138"/>
                  <a:gd name="T42" fmla="*/ 76756 w 78"/>
                  <a:gd name="T43" fmla="*/ 458853 h 138"/>
                  <a:gd name="T44" fmla="*/ 82704 w 78"/>
                  <a:gd name="T45" fmla="*/ 436973 h 138"/>
                  <a:gd name="T46" fmla="*/ 76756 w 78"/>
                  <a:gd name="T47" fmla="*/ 399735 h 138"/>
                  <a:gd name="T48" fmla="*/ 76756 w 78"/>
                  <a:gd name="T49" fmla="*/ 339348 h 138"/>
                  <a:gd name="T50" fmla="*/ 76756 w 78"/>
                  <a:gd name="T51" fmla="*/ 313507 h 138"/>
                  <a:gd name="T52" fmla="*/ 94210 w 78"/>
                  <a:gd name="T53" fmla="*/ 285807 h 138"/>
                  <a:gd name="T54" fmla="*/ 110760 w 78"/>
                  <a:gd name="T55" fmla="*/ 248568 h 138"/>
                  <a:gd name="T56" fmla="*/ 154469 w 78"/>
                  <a:gd name="T57" fmla="*/ 242974 h 138"/>
                  <a:gd name="T58" fmla="*/ 171019 w 78"/>
                  <a:gd name="T59" fmla="*/ 238053 h 138"/>
                  <a:gd name="T60" fmla="*/ 193464 w 78"/>
                  <a:gd name="T61" fmla="*/ 221093 h 138"/>
                  <a:gd name="T62" fmla="*/ 210695 w 78"/>
                  <a:gd name="T63" fmla="*/ 232259 h 138"/>
                  <a:gd name="T64" fmla="*/ 216340 w 78"/>
                  <a:gd name="T65" fmla="*/ 215882 h 138"/>
                  <a:gd name="T66" fmla="*/ 248456 w 78"/>
                  <a:gd name="T67" fmla="*/ 193323 h 138"/>
                  <a:gd name="T68" fmla="*/ 259360 w 78"/>
                  <a:gd name="T69" fmla="*/ 198920 h 138"/>
                  <a:gd name="T70" fmla="*/ 276591 w 78"/>
                  <a:gd name="T71" fmla="*/ 167552 h 138"/>
                  <a:gd name="T72" fmla="*/ 281805 w 78"/>
                  <a:gd name="T73" fmla="*/ 178720 h 138"/>
                  <a:gd name="T74" fmla="*/ 302985 w 78"/>
                  <a:gd name="T75" fmla="*/ 134634 h 138"/>
                  <a:gd name="T76" fmla="*/ 307949 w 78"/>
                  <a:gd name="T77" fmla="*/ 134634 h 138"/>
                  <a:gd name="T78" fmla="*/ 313897 w 78"/>
                  <a:gd name="T79" fmla="*/ 117596 h 138"/>
                  <a:gd name="T80" fmla="*/ 313897 w 78"/>
                  <a:gd name="T81" fmla="*/ 91808 h 138"/>
                  <a:gd name="T82" fmla="*/ 319543 w 78"/>
                  <a:gd name="T83" fmla="*/ 103196 h 138"/>
                  <a:gd name="T84" fmla="*/ 336771 w 78"/>
                  <a:gd name="T85" fmla="*/ 97627 h 138"/>
                  <a:gd name="T86" fmla="*/ 341988 w 78"/>
                  <a:gd name="T87" fmla="*/ 86886 h 138"/>
                  <a:gd name="T88" fmla="*/ 359219 w 78"/>
                  <a:gd name="T89" fmla="*/ 69848 h 138"/>
                  <a:gd name="T90" fmla="*/ 370146 w 78"/>
                  <a:gd name="T91" fmla="*/ 47745 h 138"/>
                  <a:gd name="T92" fmla="*/ 370146 w 78"/>
                  <a:gd name="T93" fmla="*/ 33348 h 138"/>
                  <a:gd name="T94" fmla="*/ 387386 w 78"/>
                  <a:gd name="T95" fmla="*/ 16309 h 138"/>
                  <a:gd name="T96" fmla="*/ 387386 w 78"/>
                  <a:gd name="T97" fmla="*/ 5571 h 13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8"/>
                  <a:gd name="T148" fmla="*/ 0 h 138"/>
                  <a:gd name="T149" fmla="*/ 78 w 78"/>
                  <a:gd name="T150" fmla="*/ 138 h 13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8" h="138">
                    <a:moveTo>
                      <a:pt x="70" y="1"/>
                    </a:moveTo>
                    <a:lnTo>
                      <a:pt x="70" y="1"/>
                    </a:lnTo>
                    <a:lnTo>
                      <a:pt x="71" y="0"/>
                    </a:lnTo>
                    <a:lnTo>
                      <a:pt x="71" y="2"/>
                    </a:lnTo>
                    <a:lnTo>
                      <a:pt x="71" y="3"/>
                    </a:lnTo>
                    <a:lnTo>
                      <a:pt x="70" y="3"/>
                    </a:lnTo>
                    <a:lnTo>
                      <a:pt x="71" y="4"/>
                    </a:lnTo>
                    <a:lnTo>
                      <a:pt x="70" y="4"/>
                    </a:lnTo>
                    <a:lnTo>
                      <a:pt x="71" y="4"/>
                    </a:lnTo>
                    <a:lnTo>
                      <a:pt x="72" y="4"/>
                    </a:lnTo>
                    <a:lnTo>
                      <a:pt x="73" y="5"/>
                    </a:lnTo>
                    <a:lnTo>
                      <a:pt x="73" y="6"/>
                    </a:lnTo>
                    <a:lnTo>
                      <a:pt x="73" y="8"/>
                    </a:lnTo>
                    <a:lnTo>
                      <a:pt x="74" y="9"/>
                    </a:lnTo>
                    <a:lnTo>
                      <a:pt x="75" y="10"/>
                    </a:lnTo>
                    <a:lnTo>
                      <a:pt x="76" y="11"/>
                    </a:lnTo>
                    <a:lnTo>
                      <a:pt x="76" y="14"/>
                    </a:lnTo>
                    <a:lnTo>
                      <a:pt x="76" y="16"/>
                    </a:lnTo>
                    <a:lnTo>
                      <a:pt x="77" y="19"/>
                    </a:lnTo>
                    <a:lnTo>
                      <a:pt x="76" y="24"/>
                    </a:lnTo>
                    <a:lnTo>
                      <a:pt x="76" y="27"/>
                    </a:lnTo>
                    <a:lnTo>
                      <a:pt x="77" y="31"/>
                    </a:lnTo>
                    <a:lnTo>
                      <a:pt x="78" y="34"/>
                    </a:lnTo>
                    <a:lnTo>
                      <a:pt x="78" y="36"/>
                    </a:lnTo>
                    <a:lnTo>
                      <a:pt x="77" y="37"/>
                    </a:lnTo>
                    <a:lnTo>
                      <a:pt x="77" y="39"/>
                    </a:lnTo>
                    <a:lnTo>
                      <a:pt x="76" y="40"/>
                    </a:lnTo>
                    <a:lnTo>
                      <a:pt x="75" y="42"/>
                    </a:lnTo>
                    <a:lnTo>
                      <a:pt x="73" y="42"/>
                    </a:lnTo>
                    <a:lnTo>
                      <a:pt x="73" y="39"/>
                    </a:lnTo>
                    <a:lnTo>
                      <a:pt x="72" y="37"/>
                    </a:lnTo>
                    <a:lnTo>
                      <a:pt x="70" y="38"/>
                    </a:lnTo>
                    <a:lnTo>
                      <a:pt x="70" y="41"/>
                    </a:lnTo>
                    <a:lnTo>
                      <a:pt x="70" y="44"/>
                    </a:lnTo>
                    <a:lnTo>
                      <a:pt x="70" y="47"/>
                    </a:lnTo>
                    <a:lnTo>
                      <a:pt x="70" y="49"/>
                    </a:lnTo>
                    <a:lnTo>
                      <a:pt x="68" y="52"/>
                    </a:lnTo>
                    <a:lnTo>
                      <a:pt x="67" y="54"/>
                    </a:lnTo>
                    <a:lnTo>
                      <a:pt x="65" y="57"/>
                    </a:lnTo>
                    <a:lnTo>
                      <a:pt x="65" y="60"/>
                    </a:lnTo>
                    <a:lnTo>
                      <a:pt x="64" y="65"/>
                    </a:lnTo>
                    <a:lnTo>
                      <a:pt x="60" y="72"/>
                    </a:lnTo>
                    <a:lnTo>
                      <a:pt x="56" y="80"/>
                    </a:lnTo>
                    <a:lnTo>
                      <a:pt x="53" y="88"/>
                    </a:lnTo>
                    <a:lnTo>
                      <a:pt x="49" y="96"/>
                    </a:lnTo>
                    <a:lnTo>
                      <a:pt x="44" y="106"/>
                    </a:lnTo>
                    <a:lnTo>
                      <a:pt x="40" y="117"/>
                    </a:lnTo>
                    <a:lnTo>
                      <a:pt x="38" y="120"/>
                    </a:lnTo>
                    <a:lnTo>
                      <a:pt x="35" y="124"/>
                    </a:lnTo>
                    <a:lnTo>
                      <a:pt x="34" y="127"/>
                    </a:lnTo>
                    <a:lnTo>
                      <a:pt x="32" y="130"/>
                    </a:lnTo>
                    <a:lnTo>
                      <a:pt x="31" y="132"/>
                    </a:lnTo>
                    <a:lnTo>
                      <a:pt x="29" y="133"/>
                    </a:lnTo>
                    <a:lnTo>
                      <a:pt x="27" y="134"/>
                    </a:lnTo>
                    <a:lnTo>
                      <a:pt x="25" y="134"/>
                    </a:lnTo>
                    <a:lnTo>
                      <a:pt x="16" y="138"/>
                    </a:lnTo>
                    <a:lnTo>
                      <a:pt x="11" y="138"/>
                    </a:lnTo>
                    <a:lnTo>
                      <a:pt x="5" y="136"/>
                    </a:lnTo>
                    <a:lnTo>
                      <a:pt x="4" y="133"/>
                    </a:lnTo>
                    <a:lnTo>
                      <a:pt x="2" y="132"/>
                    </a:lnTo>
                    <a:lnTo>
                      <a:pt x="1" y="129"/>
                    </a:lnTo>
                    <a:lnTo>
                      <a:pt x="1" y="123"/>
                    </a:lnTo>
                    <a:lnTo>
                      <a:pt x="2" y="121"/>
                    </a:lnTo>
                    <a:lnTo>
                      <a:pt x="2" y="120"/>
                    </a:lnTo>
                    <a:lnTo>
                      <a:pt x="2" y="117"/>
                    </a:lnTo>
                    <a:lnTo>
                      <a:pt x="1" y="114"/>
                    </a:lnTo>
                    <a:lnTo>
                      <a:pt x="0" y="110"/>
                    </a:lnTo>
                    <a:lnTo>
                      <a:pt x="0" y="107"/>
                    </a:lnTo>
                    <a:lnTo>
                      <a:pt x="1" y="106"/>
                    </a:lnTo>
                    <a:lnTo>
                      <a:pt x="0" y="106"/>
                    </a:lnTo>
                    <a:lnTo>
                      <a:pt x="1" y="103"/>
                    </a:lnTo>
                    <a:lnTo>
                      <a:pt x="2" y="102"/>
                    </a:lnTo>
                    <a:lnTo>
                      <a:pt x="3" y="101"/>
                    </a:lnTo>
                    <a:lnTo>
                      <a:pt x="4" y="99"/>
                    </a:lnTo>
                    <a:lnTo>
                      <a:pt x="5" y="98"/>
                    </a:lnTo>
                    <a:lnTo>
                      <a:pt x="5" y="97"/>
                    </a:lnTo>
                    <a:lnTo>
                      <a:pt x="7" y="96"/>
                    </a:lnTo>
                    <a:lnTo>
                      <a:pt x="8" y="93"/>
                    </a:lnTo>
                    <a:lnTo>
                      <a:pt x="9" y="92"/>
                    </a:lnTo>
                    <a:lnTo>
                      <a:pt x="10" y="91"/>
                    </a:lnTo>
                    <a:lnTo>
                      <a:pt x="11" y="89"/>
                    </a:lnTo>
                    <a:lnTo>
                      <a:pt x="13" y="87"/>
                    </a:lnTo>
                    <a:lnTo>
                      <a:pt x="14" y="86"/>
                    </a:lnTo>
                    <a:lnTo>
                      <a:pt x="14" y="85"/>
                    </a:lnTo>
                    <a:lnTo>
                      <a:pt x="15" y="85"/>
                    </a:lnTo>
                    <a:lnTo>
                      <a:pt x="15" y="84"/>
                    </a:lnTo>
                    <a:lnTo>
                      <a:pt x="14" y="83"/>
                    </a:lnTo>
                    <a:lnTo>
                      <a:pt x="15" y="81"/>
                    </a:lnTo>
                    <a:lnTo>
                      <a:pt x="15" y="78"/>
                    </a:lnTo>
                    <a:lnTo>
                      <a:pt x="14" y="76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0"/>
                    </a:lnTo>
                    <a:lnTo>
                      <a:pt x="13" y="68"/>
                    </a:lnTo>
                    <a:lnTo>
                      <a:pt x="13" y="66"/>
                    </a:lnTo>
                    <a:lnTo>
                      <a:pt x="14" y="63"/>
                    </a:lnTo>
                    <a:lnTo>
                      <a:pt x="14" y="61"/>
                    </a:lnTo>
                    <a:lnTo>
                      <a:pt x="13" y="60"/>
                    </a:lnTo>
                    <a:lnTo>
                      <a:pt x="14" y="58"/>
                    </a:lnTo>
                    <a:lnTo>
                      <a:pt x="15" y="56"/>
                    </a:lnTo>
                    <a:lnTo>
                      <a:pt x="16" y="55"/>
                    </a:lnTo>
                    <a:lnTo>
                      <a:pt x="17" y="54"/>
                    </a:lnTo>
                    <a:lnTo>
                      <a:pt x="17" y="53"/>
                    </a:lnTo>
                    <a:lnTo>
                      <a:pt x="19" y="51"/>
                    </a:lnTo>
                    <a:lnTo>
                      <a:pt x="19" y="49"/>
                    </a:lnTo>
                    <a:lnTo>
                      <a:pt x="19" y="47"/>
                    </a:lnTo>
                    <a:lnTo>
                      <a:pt x="20" y="46"/>
                    </a:lnTo>
                    <a:lnTo>
                      <a:pt x="23" y="46"/>
                    </a:lnTo>
                    <a:lnTo>
                      <a:pt x="25" y="45"/>
                    </a:lnTo>
                    <a:lnTo>
                      <a:pt x="28" y="43"/>
                    </a:lnTo>
                    <a:lnTo>
                      <a:pt x="28" y="45"/>
                    </a:lnTo>
                    <a:lnTo>
                      <a:pt x="29" y="44"/>
                    </a:lnTo>
                    <a:lnTo>
                      <a:pt x="30" y="43"/>
                    </a:lnTo>
                    <a:lnTo>
                      <a:pt x="31" y="44"/>
                    </a:lnTo>
                    <a:lnTo>
                      <a:pt x="31" y="42"/>
                    </a:lnTo>
                    <a:lnTo>
                      <a:pt x="32" y="41"/>
                    </a:lnTo>
                    <a:lnTo>
                      <a:pt x="34" y="42"/>
                    </a:lnTo>
                    <a:lnTo>
                      <a:pt x="35" y="41"/>
                    </a:lnTo>
                    <a:lnTo>
                      <a:pt x="36" y="42"/>
                    </a:lnTo>
                    <a:lnTo>
                      <a:pt x="35" y="42"/>
                    </a:lnTo>
                    <a:lnTo>
                      <a:pt x="37" y="42"/>
                    </a:lnTo>
                    <a:lnTo>
                      <a:pt x="38" y="43"/>
                    </a:lnTo>
                    <a:lnTo>
                      <a:pt x="40" y="43"/>
                    </a:lnTo>
                    <a:lnTo>
                      <a:pt x="38" y="42"/>
                    </a:lnTo>
                    <a:lnTo>
                      <a:pt x="39" y="40"/>
                    </a:lnTo>
                    <a:lnTo>
                      <a:pt x="40" y="39"/>
                    </a:lnTo>
                    <a:lnTo>
                      <a:pt x="41" y="37"/>
                    </a:lnTo>
                    <a:lnTo>
                      <a:pt x="42" y="37"/>
                    </a:lnTo>
                    <a:lnTo>
                      <a:pt x="45" y="36"/>
                    </a:lnTo>
                    <a:lnTo>
                      <a:pt x="44" y="38"/>
                    </a:lnTo>
                    <a:lnTo>
                      <a:pt x="46" y="39"/>
                    </a:lnTo>
                    <a:lnTo>
                      <a:pt x="47" y="37"/>
                    </a:lnTo>
                    <a:lnTo>
                      <a:pt x="46" y="36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50" y="31"/>
                    </a:lnTo>
                    <a:lnTo>
                      <a:pt x="50" y="30"/>
                    </a:lnTo>
                    <a:lnTo>
                      <a:pt x="50" y="31"/>
                    </a:lnTo>
                    <a:lnTo>
                      <a:pt x="50" y="34"/>
                    </a:lnTo>
                    <a:lnTo>
                      <a:pt x="51" y="33"/>
                    </a:lnTo>
                    <a:lnTo>
                      <a:pt x="52" y="30"/>
                    </a:lnTo>
                    <a:lnTo>
                      <a:pt x="53" y="28"/>
                    </a:lnTo>
                    <a:lnTo>
                      <a:pt x="53" y="27"/>
                    </a:lnTo>
                    <a:lnTo>
                      <a:pt x="55" y="25"/>
                    </a:lnTo>
                    <a:lnTo>
                      <a:pt x="56" y="24"/>
                    </a:lnTo>
                    <a:lnTo>
                      <a:pt x="56" y="25"/>
                    </a:lnTo>
                    <a:lnTo>
                      <a:pt x="56" y="24"/>
                    </a:lnTo>
                    <a:lnTo>
                      <a:pt x="57" y="24"/>
                    </a:lnTo>
                    <a:lnTo>
                      <a:pt x="56" y="23"/>
                    </a:lnTo>
                    <a:lnTo>
                      <a:pt x="57" y="22"/>
                    </a:lnTo>
                    <a:lnTo>
                      <a:pt x="56" y="21"/>
                    </a:lnTo>
                    <a:lnTo>
                      <a:pt x="56" y="19"/>
                    </a:lnTo>
                    <a:lnTo>
                      <a:pt x="56" y="18"/>
                    </a:lnTo>
                    <a:lnTo>
                      <a:pt x="57" y="17"/>
                    </a:lnTo>
                    <a:lnTo>
                      <a:pt x="57" y="18"/>
                    </a:lnTo>
                    <a:lnTo>
                      <a:pt x="57" y="17"/>
                    </a:lnTo>
                    <a:lnTo>
                      <a:pt x="58" y="18"/>
                    </a:lnTo>
                    <a:lnTo>
                      <a:pt x="58" y="19"/>
                    </a:lnTo>
                    <a:lnTo>
                      <a:pt x="59" y="20"/>
                    </a:lnTo>
                    <a:lnTo>
                      <a:pt x="60" y="19"/>
                    </a:lnTo>
                    <a:lnTo>
                      <a:pt x="60" y="18"/>
                    </a:lnTo>
                    <a:lnTo>
                      <a:pt x="61" y="18"/>
                    </a:lnTo>
                    <a:lnTo>
                      <a:pt x="61" y="17"/>
                    </a:lnTo>
                    <a:lnTo>
                      <a:pt x="62" y="18"/>
                    </a:lnTo>
                    <a:lnTo>
                      <a:pt x="62" y="16"/>
                    </a:lnTo>
                    <a:lnTo>
                      <a:pt x="64" y="16"/>
                    </a:lnTo>
                    <a:lnTo>
                      <a:pt x="65" y="15"/>
                    </a:lnTo>
                    <a:lnTo>
                      <a:pt x="65" y="14"/>
                    </a:lnTo>
                    <a:lnTo>
                      <a:pt x="65" y="13"/>
                    </a:lnTo>
                    <a:lnTo>
                      <a:pt x="66" y="12"/>
                    </a:lnTo>
                    <a:lnTo>
                      <a:pt x="67" y="11"/>
                    </a:lnTo>
                    <a:lnTo>
                      <a:pt x="67" y="9"/>
                    </a:lnTo>
                    <a:lnTo>
                      <a:pt x="67" y="7"/>
                    </a:lnTo>
                    <a:lnTo>
                      <a:pt x="66" y="7"/>
                    </a:lnTo>
                    <a:lnTo>
                      <a:pt x="65" y="6"/>
                    </a:lnTo>
                    <a:lnTo>
                      <a:pt x="67" y="6"/>
                    </a:lnTo>
                    <a:lnTo>
                      <a:pt x="68" y="5"/>
                    </a:lnTo>
                    <a:lnTo>
                      <a:pt x="68" y="4"/>
                    </a:lnTo>
                    <a:lnTo>
                      <a:pt x="69" y="4"/>
                    </a:lnTo>
                    <a:lnTo>
                      <a:pt x="70" y="3"/>
                    </a:lnTo>
                    <a:lnTo>
                      <a:pt x="70" y="2"/>
                    </a:lnTo>
                    <a:lnTo>
                      <a:pt x="7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96" name="Line 3347"/>
              <p:cNvSpPr>
                <a:spLocks noChangeShapeType="1"/>
              </p:cNvSpPr>
              <p:nvPr/>
            </p:nvSpPr>
            <p:spPr bwMode="auto">
              <a:xfrm>
                <a:off x="3440" y="29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97" name="Freeform 3348"/>
              <p:cNvSpPr>
                <a:spLocks/>
              </p:cNvSpPr>
              <p:nvPr/>
            </p:nvSpPr>
            <p:spPr bwMode="auto">
              <a:xfrm>
                <a:off x="3572" y="2950"/>
                <a:ext cx="3" cy="12"/>
              </a:xfrm>
              <a:custGeom>
                <a:avLst/>
                <a:gdLst>
                  <a:gd name="T0" fmla="*/ 6561 w 1"/>
                  <a:gd name="T1" fmla="*/ 0 h 4"/>
                  <a:gd name="T2" fmla="*/ 0 w 1"/>
                  <a:gd name="T3" fmla="*/ 26244 h 4"/>
                  <a:gd name="T4" fmla="*/ 0 w 1"/>
                  <a:gd name="T5" fmla="*/ 6561 h 4"/>
                  <a:gd name="T6" fmla="*/ 6561 w 1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4"/>
                  <a:gd name="T14" fmla="*/ 1 w 1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98" name="Line 3349"/>
              <p:cNvSpPr>
                <a:spLocks noChangeShapeType="1"/>
              </p:cNvSpPr>
              <p:nvPr/>
            </p:nvSpPr>
            <p:spPr bwMode="auto">
              <a:xfrm>
                <a:off x="3408" y="30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99" name="Freeform 3350"/>
              <p:cNvSpPr>
                <a:spLocks/>
              </p:cNvSpPr>
              <p:nvPr/>
            </p:nvSpPr>
            <p:spPr bwMode="auto">
              <a:xfrm>
                <a:off x="3080" y="2733"/>
                <a:ext cx="94" cy="238"/>
              </a:xfrm>
              <a:custGeom>
                <a:avLst/>
                <a:gdLst>
                  <a:gd name="T0" fmla="*/ 22557 w 32"/>
                  <a:gd name="T1" fmla="*/ 0 h 81"/>
                  <a:gd name="T2" fmla="*/ 34093 w 32"/>
                  <a:gd name="T3" fmla="*/ 0 h 81"/>
                  <a:gd name="T4" fmla="*/ 45044 w 32"/>
                  <a:gd name="T5" fmla="*/ 5656 h 81"/>
                  <a:gd name="T6" fmla="*/ 60377 w 32"/>
                  <a:gd name="T7" fmla="*/ 5656 h 81"/>
                  <a:gd name="T8" fmla="*/ 71939 w 32"/>
                  <a:gd name="T9" fmla="*/ 11621 h 81"/>
                  <a:gd name="T10" fmla="*/ 82864 w 32"/>
                  <a:gd name="T11" fmla="*/ 0 h 81"/>
                  <a:gd name="T12" fmla="*/ 105418 w 32"/>
                  <a:gd name="T13" fmla="*/ 28257 h 81"/>
                  <a:gd name="T14" fmla="*/ 117051 w 32"/>
                  <a:gd name="T15" fmla="*/ 39878 h 81"/>
                  <a:gd name="T16" fmla="*/ 111096 w 32"/>
                  <a:gd name="T17" fmla="*/ 60452 h 81"/>
                  <a:gd name="T18" fmla="*/ 117051 w 32"/>
                  <a:gd name="T19" fmla="*/ 72073 h 81"/>
                  <a:gd name="T20" fmla="*/ 117051 w 32"/>
                  <a:gd name="T21" fmla="*/ 94598 h 81"/>
                  <a:gd name="T22" fmla="*/ 122702 w 32"/>
                  <a:gd name="T23" fmla="*/ 106219 h 81"/>
                  <a:gd name="T24" fmla="*/ 132317 w 32"/>
                  <a:gd name="T25" fmla="*/ 122829 h 81"/>
                  <a:gd name="T26" fmla="*/ 100148 w 32"/>
                  <a:gd name="T27" fmla="*/ 171968 h 81"/>
                  <a:gd name="T28" fmla="*/ 105418 w 32"/>
                  <a:gd name="T29" fmla="*/ 217503 h 81"/>
                  <a:gd name="T30" fmla="*/ 132317 w 32"/>
                  <a:gd name="T31" fmla="*/ 249688 h 81"/>
                  <a:gd name="T32" fmla="*/ 177357 w 32"/>
                  <a:gd name="T33" fmla="*/ 306409 h 81"/>
                  <a:gd name="T34" fmla="*/ 165822 w 32"/>
                  <a:gd name="T35" fmla="*/ 383480 h 81"/>
                  <a:gd name="T36" fmla="*/ 154871 w 32"/>
                  <a:gd name="T37" fmla="*/ 389386 h 81"/>
                  <a:gd name="T38" fmla="*/ 143265 w 32"/>
                  <a:gd name="T39" fmla="*/ 389386 h 81"/>
                  <a:gd name="T40" fmla="*/ 137587 w 32"/>
                  <a:gd name="T41" fmla="*/ 410623 h 81"/>
                  <a:gd name="T42" fmla="*/ 132317 w 32"/>
                  <a:gd name="T43" fmla="*/ 421580 h 81"/>
                  <a:gd name="T44" fmla="*/ 132317 w 32"/>
                  <a:gd name="T45" fmla="*/ 432966 h 81"/>
                  <a:gd name="T46" fmla="*/ 132317 w 32"/>
                  <a:gd name="T47" fmla="*/ 449811 h 81"/>
                  <a:gd name="T48" fmla="*/ 128354 w 32"/>
                  <a:gd name="T49" fmla="*/ 438881 h 81"/>
                  <a:gd name="T50" fmla="*/ 117051 w 32"/>
                  <a:gd name="T51" fmla="*/ 427313 h 81"/>
                  <a:gd name="T52" fmla="*/ 105418 w 32"/>
                  <a:gd name="T53" fmla="*/ 415692 h 81"/>
                  <a:gd name="T54" fmla="*/ 94496 w 32"/>
                  <a:gd name="T55" fmla="*/ 401007 h 81"/>
                  <a:gd name="T56" fmla="*/ 88610 w 32"/>
                  <a:gd name="T57" fmla="*/ 389386 h 81"/>
                  <a:gd name="T58" fmla="*/ 82864 w 32"/>
                  <a:gd name="T59" fmla="*/ 372523 h 81"/>
                  <a:gd name="T60" fmla="*/ 88610 w 32"/>
                  <a:gd name="T61" fmla="*/ 355249 h 81"/>
                  <a:gd name="T62" fmla="*/ 100148 w 32"/>
                  <a:gd name="T63" fmla="*/ 338630 h 81"/>
                  <a:gd name="T64" fmla="*/ 105418 w 32"/>
                  <a:gd name="T65" fmla="*/ 321708 h 81"/>
                  <a:gd name="T66" fmla="*/ 100148 w 32"/>
                  <a:gd name="T67" fmla="*/ 306409 h 81"/>
                  <a:gd name="T68" fmla="*/ 82864 w 32"/>
                  <a:gd name="T69" fmla="*/ 294797 h 81"/>
                  <a:gd name="T70" fmla="*/ 54646 w 32"/>
                  <a:gd name="T71" fmla="*/ 300453 h 81"/>
                  <a:gd name="T72" fmla="*/ 45044 w 32"/>
                  <a:gd name="T73" fmla="*/ 294797 h 81"/>
                  <a:gd name="T74" fmla="*/ 34093 w 32"/>
                  <a:gd name="T75" fmla="*/ 277955 h 81"/>
                  <a:gd name="T76" fmla="*/ 16603 w 32"/>
                  <a:gd name="T77" fmla="*/ 266307 h 81"/>
                  <a:gd name="T78" fmla="*/ 5652 w 32"/>
                  <a:gd name="T79" fmla="*/ 260651 h 81"/>
                  <a:gd name="T80" fmla="*/ 0 w 32"/>
                  <a:gd name="T81" fmla="*/ 249688 h 81"/>
                  <a:gd name="T82" fmla="*/ 0 w 32"/>
                  <a:gd name="T83" fmla="*/ 238076 h 81"/>
                  <a:gd name="T84" fmla="*/ 11606 w 32"/>
                  <a:gd name="T85" fmla="*/ 223382 h 81"/>
                  <a:gd name="T86" fmla="*/ 16603 w 32"/>
                  <a:gd name="T87" fmla="*/ 205882 h 81"/>
                  <a:gd name="T88" fmla="*/ 16603 w 32"/>
                  <a:gd name="T89" fmla="*/ 183281 h 81"/>
                  <a:gd name="T90" fmla="*/ 34093 w 32"/>
                  <a:gd name="T91" fmla="*/ 183281 h 81"/>
                  <a:gd name="T92" fmla="*/ 45044 w 32"/>
                  <a:gd name="T93" fmla="*/ 171968 h 81"/>
                  <a:gd name="T94" fmla="*/ 34093 w 32"/>
                  <a:gd name="T95" fmla="*/ 166659 h 81"/>
                  <a:gd name="T96" fmla="*/ 34093 w 32"/>
                  <a:gd name="T97" fmla="*/ 143479 h 81"/>
                  <a:gd name="T98" fmla="*/ 34093 w 32"/>
                  <a:gd name="T99" fmla="*/ 122829 h 81"/>
                  <a:gd name="T100" fmla="*/ 34093 w 32"/>
                  <a:gd name="T101" fmla="*/ 111284 h 81"/>
                  <a:gd name="T102" fmla="*/ 39847 w 32"/>
                  <a:gd name="T103" fmla="*/ 94598 h 81"/>
                  <a:gd name="T104" fmla="*/ 39847 w 32"/>
                  <a:gd name="T105" fmla="*/ 83027 h 81"/>
                  <a:gd name="T106" fmla="*/ 54646 w 32"/>
                  <a:gd name="T107" fmla="*/ 72073 h 81"/>
                  <a:gd name="T108" fmla="*/ 54646 w 32"/>
                  <a:gd name="T109" fmla="*/ 54796 h 81"/>
                  <a:gd name="T110" fmla="*/ 45044 w 32"/>
                  <a:gd name="T111" fmla="*/ 39878 h 81"/>
                  <a:gd name="T112" fmla="*/ 39847 w 32"/>
                  <a:gd name="T113" fmla="*/ 16619 h 81"/>
                  <a:gd name="T114" fmla="*/ 28209 w 32"/>
                  <a:gd name="T115" fmla="*/ 11621 h 81"/>
                  <a:gd name="T116" fmla="*/ 16603 w 32"/>
                  <a:gd name="T117" fmla="*/ 0 h 81"/>
                  <a:gd name="T118" fmla="*/ 22557 w 32"/>
                  <a:gd name="T119" fmla="*/ 0 h 8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2"/>
                  <a:gd name="T181" fmla="*/ 0 h 81"/>
                  <a:gd name="T182" fmla="*/ 32 w 32"/>
                  <a:gd name="T183" fmla="*/ 81 h 8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2" h="81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3" y="2"/>
                    </a:lnTo>
                    <a:lnTo>
                      <a:pt x="15" y="0"/>
                    </a:lnTo>
                    <a:lnTo>
                      <a:pt x="19" y="5"/>
                    </a:lnTo>
                    <a:lnTo>
                      <a:pt x="21" y="7"/>
                    </a:lnTo>
                    <a:lnTo>
                      <a:pt x="20" y="11"/>
                    </a:lnTo>
                    <a:lnTo>
                      <a:pt x="21" y="13"/>
                    </a:lnTo>
                    <a:lnTo>
                      <a:pt x="21" y="17"/>
                    </a:lnTo>
                    <a:lnTo>
                      <a:pt x="22" y="19"/>
                    </a:lnTo>
                    <a:lnTo>
                      <a:pt x="24" y="22"/>
                    </a:lnTo>
                    <a:lnTo>
                      <a:pt x="18" y="31"/>
                    </a:lnTo>
                    <a:lnTo>
                      <a:pt x="19" y="39"/>
                    </a:lnTo>
                    <a:lnTo>
                      <a:pt x="24" y="45"/>
                    </a:lnTo>
                    <a:lnTo>
                      <a:pt x="32" y="55"/>
                    </a:lnTo>
                    <a:lnTo>
                      <a:pt x="30" y="69"/>
                    </a:lnTo>
                    <a:lnTo>
                      <a:pt x="28" y="70"/>
                    </a:lnTo>
                    <a:lnTo>
                      <a:pt x="26" y="70"/>
                    </a:lnTo>
                    <a:lnTo>
                      <a:pt x="25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4" y="81"/>
                    </a:lnTo>
                    <a:lnTo>
                      <a:pt x="23" y="79"/>
                    </a:lnTo>
                    <a:lnTo>
                      <a:pt x="21" y="77"/>
                    </a:lnTo>
                    <a:lnTo>
                      <a:pt x="19" y="75"/>
                    </a:lnTo>
                    <a:lnTo>
                      <a:pt x="17" y="72"/>
                    </a:lnTo>
                    <a:lnTo>
                      <a:pt x="16" y="70"/>
                    </a:lnTo>
                    <a:lnTo>
                      <a:pt x="15" y="67"/>
                    </a:lnTo>
                    <a:lnTo>
                      <a:pt x="16" y="64"/>
                    </a:lnTo>
                    <a:lnTo>
                      <a:pt x="18" y="61"/>
                    </a:lnTo>
                    <a:lnTo>
                      <a:pt x="19" y="58"/>
                    </a:lnTo>
                    <a:lnTo>
                      <a:pt x="18" y="55"/>
                    </a:lnTo>
                    <a:lnTo>
                      <a:pt x="15" y="53"/>
                    </a:lnTo>
                    <a:lnTo>
                      <a:pt x="10" y="54"/>
                    </a:lnTo>
                    <a:lnTo>
                      <a:pt x="8" y="53"/>
                    </a:lnTo>
                    <a:lnTo>
                      <a:pt x="6" y="50"/>
                    </a:lnTo>
                    <a:lnTo>
                      <a:pt x="3" y="48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2" y="40"/>
                    </a:lnTo>
                    <a:lnTo>
                      <a:pt x="3" y="37"/>
                    </a:lnTo>
                    <a:lnTo>
                      <a:pt x="3" y="33"/>
                    </a:lnTo>
                    <a:lnTo>
                      <a:pt x="6" y="33"/>
                    </a:lnTo>
                    <a:lnTo>
                      <a:pt x="8" y="31"/>
                    </a:lnTo>
                    <a:lnTo>
                      <a:pt x="6" y="30"/>
                    </a:lnTo>
                    <a:lnTo>
                      <a:pt x="6" y="26"/>
                    </a:lnTo>
                    <a:lnTo>
                      <a:pt x="6" y="22"/>
                    </a:lnTo>
                    <a:lnTo>
                      <a:pt x="6" y="20"/>
                    </a:lnTo>
                    <a:lnTo>
                      <a:pt x="7" y="17"/>
                    </a:lnTo>
                    <a:lnTo>
                      <a:pt x="7" y="15"/>
                    </a:lnTo>
                    <a:lnTo>
                      <a:pt x="10" y="13"/>
                    </a:lnTo>
                    <a:lnTo>
                      <a:pt x="10" y="10"/>
                    </a:lnTo>
                    <a:lnTo>
                      <a:pt x="8" y="7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00" name="Line 3351"/>
              <p:cNvSpPr>
                <a:spLocks noChangeShapeType="1"/>
              </p:cNvSpPr>
              <p:nvPr/>
            </p:nvSpPr>
            <p:spPr bwMode="auto">
              <a:xfrm>
                <a:off x="1975" y="1670"/>
                <a:ext cx="41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01" name="Line 3352"/>
              <p:cNvSpPr>
                <a:spLocks noChangeShapeType="1"/>
              </p:cNvSpPr>
              <p:nvPr/>
            </p:nvSpPr>
            <p:spPr bwMode="auto">
              <a:xfrm>
                <a:off x="1725" y="18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02" name="Freeform 3353"/>
              <p:cNvSpPr>
                <a:spLocks/>
              </p:cNvSpPr>
              <p:nvPr/>
            </p:nvSpPr>
            <p:spPr bwMode="auto">
              <a:xfrm>
                <a:off x="1722" y="1828"/>
                <a:ext cx="3" cy="6"/>
              </a:xfrm>
              <a:custGeom>
                <a:avLst/>
                <a:gdLst>
                  <a:gd name="T0" fmla="*/ 0 w 1"/>
                  <a:gd name="T1" fmla="*/ 13122 h 2"/>
                  <a:gd name="T2" fmla="*/ 6561 w 1"/>
                  <a:gd name="T3" fmla="*/ 0 h 2"/>
                  <a:gd name="T4" fmla="*/ 0 w 1"/>
                  <a:gd name="T5" fmla="*/ 13122 h 2"/>
                  <a:gd name="T6" fmla="*/ 0 w 1"/>
                  <a:gd name="T7" fmla="*/ 1312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03" name="Line 3354"/>
              <p:cNvSpPr>
                <a:spLocks noChangeShapeType="1"/>
              </p:cNvSpPr>
              <p:nvPr/>
            </p:nvSpPr>
            <p:spPr bwMode="auto">
              <a:xfrm>
                <a:off x="1725" y="18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04" name="Line 3355"/>
              <p:cNvSpPr>
                <a:spLocks noChangeShapeType="1"/>
              </p:cNvSpPr>
              <p:nvPr/>
            </p:nvSpPr>
            <p:spPr bwMode="auto">
              <a:xfrm>
                <a:off x="1720" y="18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05" name="Freeform 3356"/>
              <p:cNvSpPr>
                <a:spLocks/>
              </p:cNvSpPr>
              <p:nvPr/>
            </p:nvSpPr>
            <p:spPr bwMode="auto">
              <a:xfrm>
                <a:off x="1722" y="1834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06" name="Line 3357"/>
              <p:cNvSpPr>
                <a:spLocks noChangeShapeType="1"/>
              </p:cNvSpPr>
              <p:nvPr/>
            </p:nvSpPr>
            <p:spPr bwMode="auto">
              <a:xfrm>
                <a:off x="1720" y="18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07" name="Freeform 3358"/>
              <p:cNvSpPr>
                <a:spLocks/>
              </p:cNvSpPr>
              <p:nvPr/>
            </p:nvSpPr>
            <p:spPr bwMode="auto">
              <a:xfrm>
                <a:off x="1728" y="18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08" name="Line 3359"/>
              <p:cNvSpPr>
                <a:spLocks noChangeShapeType="1"/>
              </p:cNvSpPr>
              <p:nvPr/>
            </p:nvSpPr>
            <p:spPr bwMode="auto">
              <a:xfrm>
                <a:off x="1728" y="18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09" name="Line 3360"/>
              <p:cNvSpPr>
                <a:spLocks noChangeShapeType="1"/>
              </p:cNvSpPr>
              <p:nvPr/>
            </p:nvSpPr>
            <p:spPr bwMode="auto">
              <a:xfrm>
                <a:off x="3742" y="30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10" name="Freeform 3361"/>
              <p:cNvSpPr>
                <a:spLocks/>
              </p:cNvSpPr>
              <p:nvPr/>
            </p:nvSpPr>
            <p:spPr bwMode="auto">
              <a:xfrm>
                <a:off x="3815" y="29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11" name="Freeform 3362"/>
              <p:cNvSpPr>
                <a:spLocks/>
              </p:cNvSpPr>
              <p:nvPr/>
            </p:nvSpPr>
            <p:spPr bwMode="auto">
              <a:xfrm>
                <a:off x="3742" y="3041"/>
                <a:ext cx="9" cy="12"/>
              </a:xfrm>
              <a:custGeom>
                <a:avLst/>
                <a:gdLst>
                  <a:gd name="T0" fmla="*/ 19683 w 3"/>
                  <a:gd name="T1" fmla="*/ 0 h 4"/>
                  <a:gd name="T2" fmla="*/ 19683 w 3"/>
                  <a:gd name="T3" fmla="*/ 6561 h 4"/>
                  <a:gd name="T4" fmla="*/ 19683 w 3"/>
                  <a:gd name="T5" fmla="*/ 19683 h 4"/>
                  <a:gd name="T6" fmla="*/ 6561 w 3"/>
                  <a:gd name="T7" fmla="*/ 26244 h 4"/>
                  <a:gd name="T8" fmla="*/ 0 w 3"/>
                  <a:gd name="T9" fmla="*/ 19683 h 4"/>
                  <a:gd name="T10" fmla="*/ 13122 w 3"/>
                  <a:gd name="T11" fmla="*/ 6561 h 4"/>
                  <a:gd name="T12" fmla="*/ 19683 w 3"/>
                  <a:gd name="T13" fmla="*/ 0 h 4"/>
                  <a:gd name="T14" fmla="*/ 19683 w 3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"/>
                  <a:gd name="T26" fmla="*/ 3 w 3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">
                    <a:moveTo>
                      <a:pt x="3" y="0"/>
                    </a:moveTo>
                    <a:lnTo>
                      <a:pt x="3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12" name="Line 3363"/>
              <p:cNvSpPr>
                <a:spLocks noChangeShapeType="1"/>
              </p:cNvSpPr>
              <p:nvPr/>
            </p:nvSpPr>
            <p:spPr bwMode="auto">
              <a:xfrm>
                <a:off x="3452" y="28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13" name="Freeform 3364"/>
              <p:cNvSpPr>
                <a:spLocks/>
              </p:cNvSpPr>
              <p:nvPr/>
            </p:nvSpPr>
            <p:spPr bwMode="auto">
              <a:xfrm>
                <a:off x="3452" y="2830"/>
                <a:ext cx="6" cy="9"/>
              </a:xfrm>
              <a:custGeom>
                <a:avLst/>
                <a:gdLst>
                  <a:gd name="T0" fmla="*/ 6561 w 2"/>
                  <a:gd name="T1" fmla="*/ 0 h 3"/>
                  <a:gd name="T2" fmla="*/ 13122 w 2"/>
                  <a:gd name="T3" fmla="*/ 0 h 3"/>
                  <a:gd name="T4" fmla="*/ 13122 w 2"/>
                  <a:gd name="T5" fmla="*/ 6561 h 3"/>
                  <a:gd name="T6" fmla="*/ 13122 w 2"/>
                  <a:gd name="T7" fmla="*/ 19683 h 3"/>
                  <a:gd name="T8" fmla="*/ 6561 w 2"/>
                  <a:gd name="T9" fmla="*/ 19683 h 3"/>
                  <a:gd name="T10" fmla="*/ 0 w 2"/>
                  <a:gd name="T11" fmla="*/ 19683 h 3"/>
                  <a:gd name="T12" fmla="*/ 6561 w 2"/>
                  <a:gd name="T13" fmla="*/ 6561 h 3"/>
                  <a:gd name="T14" fmla="*/ 0 w 2"/>
                  <a:gd name="T15" fmla="*/ 0 h 3"/>
                  <a:gd name="T16" fmla="*/ 6561 w 2"/>
                  <a:gd name="T17" fmla="*/ 0 h 3"/>
                  <a:gd name="T18" fmla="*/ 6561 w 2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"/>
                  <a:gd name="T31" fmla="*/ 0 h 3"/>
                  <a:gd name="T32" fmla="*/ 2 w 2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" h="3">
                    <a:moveTo>
                      <a:pt x="1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14" name="Freeform 3365"/>
              <p:cNvSpPr>
                <a:spLocks/>
              </p:cNvSpPr>
              <p:nvPr/>
            </p:nvSpPr>
            <p:spPr bwMode="auto">
              <a:xfrm>
                <a:off x="3458" y="283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15" name="Line 3366"/>
              <p:cNvSpPr>
                <a:spLocks noChangeShapeType="1"/>
              </p:cNvSpPr>
              <p:nvPr/>
            </p:nvSpPr>
            <p:spPr bwMode="auto">
              <a:xfrm>
                <a:off x="1966" y="150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16" name="Freeform 3367"/>
              <p:cNvSpPr>
                <a:spLocks/>
              </p:cNvSpPr>
              <p:nvPr/>
            </p:nvSpPr>
            <p:spPr bwMode="auto">
              <a:xfrm>
                <a:off x="1913" y="1392"/>
                <a:ext cx="255" cy="211"/>
              </a:xfrm>
              <a:custGeom>
                <a:avLst/>
                <a:gdLst>
                  <a:gd name="T0" fmla="*/ 70324 w 87"/>
                  <a:gd name="T1" fmla="*/ 276873 h 72"/>
                  <a:gd name="T2" fmla="*/ 81785 w 87"/>
                  <a:gd name="T3" fmla="*/ 267357 h 72"/>
                  <a:gd name="T4" fmla="*/ 76169 w 87"/>
                  <a:gd name="T5" fmla="*/ 250697 h 72"/>
                  <a:gd name="T6" fmla="*/ 81785 w 87"/>
                  <a:gd name="T7" fmla="*/ 239497 h 72"/>
                  <a:gd name="T8" fmla="*/ 93222 w 87"/>
                  <a:gd name="T9" fmla="*/ 223042 h 72"/>
                  <a:gd name="T10" fmla="*/ 98228 w 87"/>
                  <a:gd name="T11" fmla="*/ 205772 h 72"/>
                  <a:gd name="T12" fmla="*/ 124138 w 87"/>
                  <a:gd name="T13" fmla="*/ 185642 h 72"/>
                  <a:gd name="T14" fmla="*/ 130032 w 87"/>
                  <a:gd name="T15" fmla="*/ 169058 h 72"/>
                  <a:gd name="T16" fmla="*/ 157927 w 87"/>
                  <a:gd name="T17" fmla="*/ 147003 h 72"/>
                  <a:gd name="T18" fmla="*/ 174980 w 87"/>
                  <a:gd name="T19" fmla="*/ 124056 h 72"/>
                  <a:gd name="T20" fmla="*/ 200969 w 87"/>
                  <a:gd name="T21" fmla="*/ 115218 h 72"/>
                  <a:gd name="T22" fmla="*/ 228864 w 87"/>
                  <a:gd name="T23" fmla="*/ 98103 h 72"/>
                  <a:gd name="T24" fmla="*/ 267618 w 87"/>
                  <a:gd name="T25" fmla="*/ 76109 h 72"/>
                  <a:gd name="T26" fmla="*/ 293528 w 87"/>
                  <a:gd name="T27" fmla="*/ 42332 h 72"/>
                  <a:gd name="T28" fmla="*/ 321499 w 87"/>
                  <a:gd name="T29" fmla="*/ 11423 h 72"/>
                  <a:gd name="T30" fmla="*/ 337875 w 87"/>
                  <a:gd name="T31" fmla="*/ 0 h 72"/>
                  <a:gd name="T32" fmla="*/ 354995 w 87"/>
                  <a:gd name="T33" fmla="*/ 0 h 72"/>
                  <a:gd name="T34" fmla="*/ 354995 w 87"/>
                  <a:gd name="T35" fmla="*/ 16464 h 72"/>
                  <a:gd name="T36" fmla="*/ 369694 w 87"/>
                  <a:gd name="T37" fmla="*/ 27887 h 72"/>
                  <a:gd name="T38" fmla="*/ 391756 w 87"/>
                  <a:gd name="T39" fmla="*/ 27887 h 72"/>
                  <a:gd name="T40" fmla="*/ 403190 w 87"/>
                  <a:gd name="T41" fmla="*/ 22278 h 72"/>
                  <a:gd name="T42" fmla="*/ 419660 w 87"/>
                  <a:gd name="T43" fmla="*/ 27887 h 72"/>
                  <a:gd name="T44" fmla="*/ 435021 w 87"/>
                  <a:gd name="T45" fmla="*/ 11423 h 72"/>
                  <a:gd name="T46" fmla="*/ 435021 w 87"/>
                  <a:gd name="T47" fmla="*/ 22278 h 72"/>
                  <a:gd name="T48" fmla="*/ 440681 w 87"/>
                  <a:gd name="T49" fmla="*/ 27887 h 72"/>
                  <a:gd name="T50" fmla="*/ 445846 w 87"/>
                  <a:gd name="T51" fmla="*/ 27887 h 72"/>
                  <a:gd name="T52" fmla="*/ 462890 w 87"/>
                  <a:gd name="T53" fmla="*/ 33476 h 72"/>
                  <a:gd name="T54" fmla="*/ 473544 w 87"/>
                  <a:gd name="T55" fmla="*/ 42332 h 72"/>
                  <a:gd name="T56" fmla="*/ 468585 w 87"/>
                  <a:gd name="T57" fmla="*/ 76109 h 72"/>
                  <a:gd name="T58" fmla="*/ 462890 w 87"/>
                  <a:gd name="T59" fmla="*/ 93148 h 72"/>
                  <a:gd name="T60" fmla="*/ 457074 w 87"/>
                  <a:gd name="T61" fmla="*/ 109612 h 72"/>
                  <a:gd name="T62" fmla="*/ 468585 w 87"/>
                  <a:gd name="T63" fmla="*/ 141396 h 72"/>
                  <a:gd name="T64" fmla="*/ 457074 w 87"/>
                  <a:gd name="T65" fmla="*/ 157755 h 72"/>
                  <a:gd name="T66" fmla="*/ 419660 w 87"/>
                  <a:gd name="T67" fmla="*/ 157755 h 72"/>
                  <a:gd name="T68" fmla="*/ 381128 w 87"/>
                  <a:gd name="T69" fmla="*/ 174210 h 72"/>
                  <a:gd name="T70" fmla="*/ 358923 w 87"/>
                  <a:gd name="T71" fmla="*/ 185642 h 72"/>
                  <a:gd name="T72" fmla="*/ 337875 w 87"/>
                  <a:gd name="T73" fmla="*/ 200189 h 72"/>
                  <a:gd name="T74" fmla="*/ 337875 w 87"/>
                  <a:gd name="T75" fmla="*/ 211612 h 72"/>
                  <a:gd name="T76" fmla="*/ 321499 w 87"/>
                  <a:gd name="T77" fmla="*/ 223042 h 72"/>
                  <a:gd name="T78" fmla="*/ 277135 w 87"/>
                  <a:gd name="T79" fmla="*/ 239497 h 72"/>
                  <a:gd name="T80" fmla="*/ 245333 w 87"/>
                  <a:gd name="T81" fmla="*/ 272975 h 72"/>
                  <a:gd name="T82" fmla="*/ 217430 w 87"/>
                  <a:gd name="T83" fmla="*/ 276873 h 72"/>
                  <a:gd name="T84" fmla="*/ 191449 w 87"/>
                  <a:gd name="T85" fmla="*/ 293337 h 72"/>
                  <a:gd name="T86" fmla="*/ 157927 w 87"/>
                  <a:gd name="T87" fmla="*/ 293337 h 72"/>
                  <a:gd name="T88" fmla="*/ 124138 w 87"/>
                  <a:gd name="T89" fmla="*/ 315383 h 72"/>
                  <a:gd name="T90" fmla="*/ 87380 w 87"/>
                  <a:gd name="T91" fmla="*/ 349082 h 72"/>
                  <a:gd name="T92" fmla="*/ 0 w 87"/>
                  <a:gd name="T93" fmla="*/ 391414 h 7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7"/>
                  <a:gd name="T142" fmla="*/ 0 h 72"/>
                  <a:gd name="T143" fmla="*/ 87 w 87"/>
                  <a:gd name="T144" fmla="*/ 72 h 7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7" h="72">
                    <a:moveTo>
                      <a:pt x="13" y="51"/>
                    </a:moveTo>
                    <a:lnTo>
                      <a:pt x="15" y="49"/>
                    </a:lnTo>
                    <a:lnTo>
                      <a:pt x="14" y="46"/>
                    </a:lnTo>
                    <a:lnTo>
                      <a:pt x="15" y="44"/>
                    </a:lnTo>
                    <a:lnTo>
                      <a:pt x="17" y="41"/>
                    </a:lnTo>
                    <a:lnTo>
                      <a:pt x="18" y="38"/>
                    </a:lnTo>
                    <a:lnTo>
                      <a:pt x="23" y="34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3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8"/>
                    </a:lnTo>
                    <a:lnTo>
                      <a:pt x="59" y="2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5" y="3"/>
                    </a:lnTo>
                    <a:lnTo>
                      <a:pt x="68" y="5"/>
                    </a:lnTo>
                    <a:lnTo>
                      <a:pt x="72" y="5"/>
                    </a:lnTo>
                    <a:lnTo>
                      <a:pt x="74" y="4"/>
                    </a:lnTo>
                    <a:lnTo>
                      <a:pt x="77" y="5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1" y="5"/>
                    </a:lnTo>
                    <a:lnTo>
                      <a:pt x="82" y="5"/>
                    </a:lnTo>
                    <a:lnTo>
                      <a:pt x="85" y="6"/>
                    </a:lnTo>
                    <a:lnTo>
                      <a:pt x="87" y="8"/>
                    </a:lnTo>
                    <a:lnTo>
                      <a:pt x="86" y="14"/>
                    </a:lnTo>
                    <a:lnTo>
                      <a:pt x="85" y="17"/>
                    </a:lnTo>
                    <a:lnTo>
                      <a:pt x="84" y="20"/>
                    </a:lnTo>
                    <a:lnTo>
                      <a:pt x="86" y="26"/>
                    </a:lnTo>
                    <a:lnTo>
                      <a:pt x="84" y="29"/>
                    </a:lnTo>
                    <a:lnTo>
                      <a:pt x="77" y="29"/>
                    </a:lnTo>
                    <a:lnTo>
                      <a:pt x="70" y="32"/>
                    </a:lnTo>
                    <a:lnTo>
                      <a:pt x="66" y="34"/>
                    </a:lnTo>
                    <a:lnTo>
                      <a:pt x="62" y="37"/>
                    </a:lnTo>
                    <a:lnTo>
                      <a:pt x="62" y="39"/>
                    </a:lnTo>
                    <a:lnTo>
                      <a:pt x="59" y="41"/>
                    </a:lnTo>
                    <a:lnTo>
                      <a:pt x="51" y="44"/>
                    </a:lnTo>
                    <a:lnTo>
                      <a:pt x="45" y="50"/>
                    </a:lnTo>
                    <a:lnTo>
                      <a:pt x="40" y="51"/>
                    </a:lnTo>
                    <a:lnTo>
                      <a:pt x="35" y="54"/>
                    </a:lnTo>
                    <a:lnTo>
                      <a:pt x="29" y="54"/>
                    </a:lnTo>
                    <a:lnTo>
                      <a:pt x="23" y="58"/>
                    </a:lnTo>
                    <a:lnTo>
                      <a:pt x="16" y="64"/>
                    </a:lnTo>
                    <a:lnTo>
                      <a:pt x="0" y="7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17" name="Freeform 3368"/>
              <p:cNvSpPr>
                <a:spLocks/>
              </p:cNvSpPr>
              <p:nvPr/>
            </p:nvSpPr>
            <p:spPr bwMode="auto">
              <a:xfrm>
                <a:off x="3056" y="322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18" name="Freeform 3369"/>
              <p:cNvSpPr>
                <a:spLocks/>
              </p:cNvSpPr>
              <p:nvPr/>
            </p:nvSpPr>
            <p:spPr bwMode="auto">
              <a:xfrm>
                <a:off x="3062" y="322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19" name="Line 3370"/>
              <p:cNvSpPr>
                <a:spLocks noChangeShapeType="1"/>
              </p:cNvSpPr>
              <p:nvPr/>
            </p:nvSpPr>
            <p:spPr bwMode="auto">
              <a:xfrm>
                <a:off x="3124" y="30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20" name="Line 3371"/>
              <p:cNvSpPr>
                <a:spLocks noChangeShapeType="1"/>
              </p:cNvSpPr>
              <p:nvPr/>
            </p:nvSpPr>
            <p:spPr bwMode="auto">
              <a:xfrm>
                <a:off x="3127" y="30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21" name="Line 3372"/>
              <p:cNvSpPr>
                <a:spLocks noChangeShapeType="1"/>
              </p:cNvSpPr>
              <p:nvPr/>
            </p:nvSpPr>
            <p:spPr bwMode="auto">
              <a:xfrm>
                <a:off x="3127" y="30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22" name="Freeform 3373"/>
              <p:cNvSpPr>
                <a:spLocks/>
              </p:cNvSpPr>
              <p:nvPr/>
            </p:nvSpPr>
            <p:spPr bwMode="auto">
              <a:xfrm>
                <a:off x="3127" y="305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23" name="Line 3374"/>
              <p:cNvSpPr>
                <a:spLocks noChangeShapeType="1"/>
              </p:cNvSpPr>
              <p:nvPr/>
            </p:nvSpPr>
            <p:spPr bwMode="auto">
              <a:xfrm>
                <a:off x="3130" y="3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24" name="Line 3375"/>
              <p:cNvSpPr>
                <a:spLocks noChangeShapeType="1"/>
              </p:cNvSpPr>
              <p:nvPr/>
            </p:nvSpPr>
            <p:spPr bwMode="auto">
              <a:xfrm>
                <a:off x="3127" y="3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25" name="Line 3376"/>
              <p:cNvSpPr>
                <a:spLocks noChangeShapeType="1"/>
              </p:cNvSpPr>
              <p:nvPr/>
            </p:nvSpPr>
            <p:spPr bwMode="auto">
              <a:xfrm>
                <a:off x="3130" y="3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26" name="Line 3377"/>
              <p:cNvSpPr>
                <a:spLocks noChangeShapeType="1"/>
              </p:cNvSpPr>
              <p:nvPr/>
            </p:nvSpPr>
            <p:spPr bwMode="auto">
              <a:xfrm>
                <a:off x="3132" y="3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27" name="Line 3378"/>
              <p:cNvSpPr>
                <a:spLocks noChangeShapeType="1"/>
              </p:cNvSpPr>
              <p:nvPr/>
            </p:nvSpPr>
            <p:spPr bwMode="auto">
              <a:xfrm>
                <a:off x="3130" y="30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28" name="Freeform 3379"/>
              <p:cNvSpPr>
                <a:spLocks/>
              </p:cNvSpPr>
              <p:nvPr/>
            </p:nvSpPr>
            <p:spPr bwMode="auto">
              <a:xfrm>
                <a:off x="3144" y="3102"/>
                <a:ext cx="3" cy="6"/>
              </a:xfrm>
              <a:custGeom>
                <a:avLst/>
                <a:gdLst>
                  <a:gd name="T0" fmla="*/ 0 w 1"/>
                  <a:gd name="T1" fmla="*/ 13122 h 2"/>
                  <a:gd name="T2" fmla="*/ 6561 w 1"/>
                  <a:gd name="T3" fmla="*/ 0 h 2"/>
                  <a:gd name="T4" fmla="*/ 0 w 1"/>
                  <a:gd name="T5" fmla="*/ 13122 h 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"/>
                  <a:gd name="T11" fmla="*/ 1 w 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29" name="Line 3380"/>
              <p:cNvSpPr>
                <a:spLocks noChangeShapeType="1"/>
              </p:cNvSpPr>
              <p:nvPr/>
            </p:nvSpPr>
            <p:spPr bwMode="auto">
              <a:xfrm>
                <a:off x="3141" y="31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30" name="Line 3381"/>
              <p:cNvSpPr>
                <a:spLocks noChangeShapeType="1"/>
              </p:cNvSpPr>
              <p:nvPr/>
            </p:nvSpPr>
            <p:spPr bwMode="auto">
              <a:xfrm>
                <a:off x="3147" y="31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31" name="Line 3382"/>
              <p:cNvSpPr>
                <a:spLocks noChangeShapeType="1"/>
              </p:cNvSpPr>
              <p:nvPr/>
            </p:nvSpPr>
            <p:spPr bwMode="auto">
              <a:xfrm>
                <a:off x="3147" y="31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32" name="Freeform 3383"/>
              <p:cNvSpPr>
                <a:spLocks/>
              </p:cNvSpPr>
              <p:nvPr/>
            </p:nvSpPr>
            <p:spPr bwMode="auto">
              <a:xfrm>
                <a:off x="3144" y="311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33" name="Line 3384"/>
              <p:cNvSpPr>
                <a:spLocks noChangeShapeType="1"/>
              </p:cNvSpPr>
              <p:nvPr/>
            </p:nvSpPr>
            <p:spPr bwMode="auto">
              <a:xfrm>
                <a:off x="3144" y="31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34" name="Freeform 3385"/>
              <p:cNvSpPr>
                <a:spLocks/>
              </p:cNvSpPr>
              <p:nvPr/>
            </p:nvSpPr>
            <p:spPr bwMode="auto">
              <a:xfrm>
                <a:off x="3147" y="31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35" name="Freeform 3386"/>
              <p:cNvSpPr>
                <a:spLocks/>
              </p:cNvSpPr>
              <p:nvPr/>
            </p:nvSpPr>
            <p:spPr bwMode="auto">
              <a:xfrm>
                <a:off x="3141" y="31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36" name="Freeform 3387"/>
              <p:cNvSpPr>
                <a:spLocks/>
              </p:cNvSpPr>
              <p:nvPr/>
            </p:nvSpPr>
            <p:spPr bwMode="auto">
              <a:xfrm>
                <a:off x="3288" y="29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37" name="Line 3388"/>
              <p:cNvSpPr>
                <a:spLocks noChangeShapeType="1"/>
              </p:cNvSpPr>
              <p:nvPr/>
            </p:nvSpPr>
            <p:spPr bwMode="auto">
              <a:xfrm>
                <a:off x="3291" y="29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38" name="Line 3389"/>
              <p:cNvSpPr>
                <a:spLocks noChangeShapeType="1"/>
              </p:cNvSpPr>
              <p:nvPr/>
            </p:nvSpPr>
            <p:spPr bwMode="auto">
              <a:xfrm>
                <a:off x="3264" y="29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39" name="Line 3390"/>
              <p:cNvSpPr>
                <a:spLocks noChangeShapeType="1"/>
              </p:cNvSpPr>
              <p:nvPr/>
            </p:nvSpPr>
            <p:spPr bwMode="auto">
              <a:xfrm>
                <a:off x="3264" y="296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40" name="Line 3391"/>
              <p:cNvSpPr>
                <a:spLocks noChangeShapeType="1"/>
              </p:cNvSpPr>
              <p:nvPr/>
            </p:nvSpPr>
            <p:spPr bwMode="auto">
              <a:xfrm>
                <a:off x="3197" y="299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41" name="Freeform 3392"/>
              <p:cNvSpPr>
                <a:spLocks/>
              </p:cNvSpPr>
              <p:nvPr/>
            </p:nvSpPr>
            <p:spPr bwMode="auto">
              <a:xfrm>
                <a:off x="3194" y="300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42" name="Line 3393"/>
              <p:cNvSpPr>
                <a:spLocks noChangeShapeType="1"/>
              </p:cNvSpPr>
              <p:nvPr/>
            </p:nvSpPr>
            <p:spPr bwMode="auto">
              <a:xfrm>
                <a:off x="3185" y="301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43" name="Line 3394"/>
              <p:cNvSpPr>
                <a:spLocks noChangeShapeType="1"/>
              </p:cNvSpPr>
              <p:nvPr/>
            </p:nvSpPr>
            <p:spPr bwMode="auto">
              <a:xfrm>
                <a:off x="3179" y="30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44" name="Freeform 3395"/>
              <p:cNvSpPr>
                <a:spLocks/>
              </p:cNvSpPr>
              <p:nvPr/>
            </p:nvSpPr>
            <p:spPr bwMode="auto">
              <a:xfrm>
                <a:off x="3174" y="3023"/>
                <a:ext cx="2" cy="0"/>
              </a:xfrm>
              <a:custGeom>
                <a:avLst/>
                <a:gdLst>
                  <a:gd name="T0" fmla="*/ 256 w 1"/>
                  <a:gd name="T1" fmla="*/ 0 w 1"/>
                  <a:gd name="T2" fmla="*/ 256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45" name="Line 3396"/>
              <p:cNvSpPr>
                <a:spLocks noChangeShapeType="1"/>
              </p:cNvSpPr>
              <p:nvPr/>
            </p:nvSpPr>
            <p:spPr bwMode="auto">
              <a:xfrm>
                <a:off x="3168" y="30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46" name="Line 3397"/>
              <p:cNvSpPr>
                <a:spLocks noChangeShapeType="1"/>
              </p:cNvSpPr>
              <p:nvPr/>
            </p:nvSpPr>
            <p:spPr bwMode="auto">
              <a:xfrm>
                <a:off x="3174" y="30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47" name="Line 3398"/>
              <p:cNvSpPr>
                <a:spLocks noChangeShapeType="1"/>
              </p:cNvSpPr>
              <p:nvPr/>
            </p:nvSpPr>
            <p:spPr bwMode="auto">
              <a:xfrm>
                <a:off x="3168" y="30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48" name="Line 3399"/>
              <p:cNvSpPr>
                <a:spLocks noChangeShapeType="1"/>
              </p:cNvSpPr>
              <p:nvPr/>
            </p:nvSpPr>
            <p:spPr bwMode="auto">
              <a:xfrm>
                <a:off x="3159" y="30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49" name="Line 3400"/>
              <p:cNvSpPr>
                <a:spLocks noChangeShapeType="1"/>
              </p:cNvSpPr>
              <p:nvPr/>
            </p:nvSpPr>
            <p:spPr bwMode="auto">
              <a:xfrm>
                <a:off x="3314" y="291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50" name="Line 3401"/>
              <p:cNvSpPr>
                <a:spLocks noChangeShapeType="1"/>
              </p:cNvSpPr>
              <p:nvPr/>
            </p:nvSpPr>
            <p:spPr bwMode="auto">
              <a:xfrm>
                <a:off x="3326" y="277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51" name="Line 3402"/>
              <p:cNvSpPr>
                <a:spLocks noChangeShapeType="1"/>
              </p:cNvSpPr>
              <p:nvPr/>
            </p:nvSpPr>
            <p:spPr bwMode="auto">
              <a:xfrm>
                <a:off x="3326" y="27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52" name="Freeform 3403"/>
              <p:cNvSpPr>
                <a:spLocks/>
              </p:cNvSpPr>
              <p:nvPr/>
            </p:nvSpPr>
            <p:spPr bwMode="auto">
              <a:xfrm>
                <a:off x="3326" y="278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53" name="Freeform 3404"/>
              <p:cNvSpPr>
                <a:spLocks/>
              </p:cNvSpPr>
              <p:nvPr/>
            </p:nvSpPr>
            <p:spPr bwMode="auto">
              <a:xfrm>
                <a:off x="3326" y="278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54" name="Line 3405"/>
              <p:cNvSpPr>
                <a:spLocks noChangeShapeType="1"/>
              </p:cNvSpPr>
              <p:nvPr/>
            </p:nvSpPr>
            <p:spPr bwMode="auto">
              <a:xfrm>
                <a:off x="3326" y="27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55" name="Line 3406"/>
              <p:cNvSpPr>
                <a:spLocks noChangeShapeType="1"/>
              </p:cNvSpPr>
              <p:nvPr/>
            </p:nvSpPr>
            <p:spPr bwMode="auto">
              <a:xfrm>
                <a:off x="3323" y="28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56" name="Line 3407"/>
              <p:cNvSpPr>
                <a:spLocks noChangeShapeType="1"/>
              </p:cNvSpPr>
              <p:nvPr/>
            </p:nvSpPr>
            <p:spPr bwMode="auto">
              <a:xfrm>
                <a:off x="3323" y="28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57" name="Freeform 3408"/>
              <p:cNvSpPr>
                <a:spLocks/>
              </p:cNvSpPr>
              <p:nvPr/>
            </p:nvSpPr>
            <p:spPr bwMode="auto">
              <a:xfrm>
                <a:off x="3320" y="2815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58" name="Freeform 3409"/>
              <p:cNvSpPr>
                <a:spLocks/>
              </p:cNvSpPr>
              <p:nvPr/>
            </p:nvSpPr>
            <p:spPr bwMode="auto">
              <a:xfrm>
                <a:off x="3320" y="2821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6561 w 1"/>
                  <a:gd name="T3" fmla="*/ 0 w 1"/>
                  <a:gd name="T4" fmla="*/ 0 w 1"/>
                  <a:gd name="T5" fmla="*/ 0 w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1 w 1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59" name="Freeform 3410"/>
              <p:cNvSpPr>
                <a:spLocks/>
              </p:cNvSpPr>
              <p:nvPr/>
            </p:nvSpPr>
            <p:spPr bwMode="auto">
              <a:xfrm>
                <a:off x="3323" y="282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60" name="Freeform 3411"/>
              <p:cNvSpPr>
                <a:spLocks/>
              </p:cNvSpPr>
              <p:nvPr/>
            </p:nvSpPr>
            <p:spPr bwMode="auto">
              <a:xfrm>
                <a:off x="2998" y="2763"/>
                <a:ext cx="328" cy="489"/>
              </a:xfrm>
              <a:custGeom>
                <a:avLst/>
                <a:gdLst>
                  <a:gd name="T0" fmla="*/ 606173 w 112"/>
                  <a:gd name="T1" fmla="*/ 11396 h 167"/>
                  <a:gd name="T2" fmla="*/ 594998 w 112"/>
                  <a:gd name="T3" fmla="*/ 48007 h 167"/>
                  <a:gd name="T4" fmla="*/ 594998 w 112"/>
                  <a:gd name="T5" fmla="*/ 92111 h 167"/>
                  <a:gd name="T6" fmla="*/ 594998 w 112"/>
                  <a:gd name="T7" fmla="*/ 112775 h 167"/>
                  <a:gd name="T8" fmla="*/ 594998 w 112"/>
                  <a:gd name="T9" fmla="*/ 129166 h 167"/>
                  <a:gd name="T10" fmla="*/ 589191 w 112"/>
                  <a:gd name="T11" fmla="*/ 145494 h 167"/>
                  <a:gd name="T12" fmla="*/ 594998 w 112"/>
                  <a:gd name="T13" fmla="*/ 199140 h 167"/>
                  <a:gd name="T14" fmla="*/ 594998 w 112"/>
                  <a:gd name="T15" fmla="*/ 221286 h 167"/>
                  <a:gd name="T16" fmla="*/ 600597 w 112"/>
                  <a:gd name="T17" fmla="*/ 249077 h 167"/>
                  <a:gd name="T18" fmla="*/ 589191 w 112"/>
                  <a:gd name="T19" fmla="*/ 260248 h 167"/>
                  <a:gd name="T20" fmla="*/ 583591 w 112"/>
                  <a:gd name="T21" fmla="*/ 280458 h 167"/>
                  <a:gd name="T22" fmla="*/ 557697 w 112"/>
                  <a:gd name="T23" fmla="*/ 319648 h 167"/>
                  <a:gd name="T24" fmla="*/ 530569 w 112"/>
                  <a:gd name="T25" fmla="*/ 339711 h 167"/>
                  <a:gd name="T26" fmla="*/ 493271 w 112"/>
                  <a:gd name="T27" fmla="*/ 372644 h 167"/>
                  <a:gd name="T28" fmla="*/ 459941 w 112"/>
                  <a:gd name="T29" fmla="*/ 383815 h 167"/>
                  <a:gd name="T30" fmla="*/ 417644 w 112"/>
                  <a:gd name="T31" fmla="*/ 400143 h 167"/>
                  <a:gd name="T32" fmla="*/ 384340 w 112"/>
                  <a:gd name="T33" fmla="*/ 415427 h 167"/>
                  <a:gd name="T34" fmla="*/ 362109 w 112"/>
                  <a:gd name="T35" fmla="*/ 448800 h 167"/>
                  <a:gd name="T36" fmla="*/ 336294 w 112"/>
                  <a:gd name="T37" fmla="*/ 470790 h 167"/>
                  <a:gd name="T38" fmla="*/ 308490 w 112"/>
                  <a:gd name="T39" fmla="*/ 487108 h 167"/>
                  <a:gd name="T40" fmla="*/ 286508 w 112"/>
                  <a:gd name="T41" fmla="*/ 501819 h 167"/>
                  <a:gd name="T42" fmla="*/ 249207 w 112"/>
                  <a:gd name="T43" fmla="*/ 535104 h 167"/>
                  <a:gd name="T44" fmla="*/ 238462 w 112"/>
                  <a:gd name="T45" fmla="*/ 552160 h 167"/>
                  <a:gd name="T46" fmla="*/ 232886 w 112"/>
                  <a:gd name="T47" fmla="*/ 572394 h 167"/>
                  <a:gd name="T48" fmla="*/ 249207 w 112"/>
                  <a:gd name="T49" fmla="*/ 583111 h 167"/>
                  <a:gd name="T50" fmla="*/ 254885 w 112"/>
                  <a:gd name="T51" fmla="*/ 588709 h 167"/>
                  <a:gd name="T52" fmla="*/ 249207 w 112"/>
                  <a:gd name="T53" fmla="*/ 600155 h 167"/>
                  <a:gd name="T54" fmla="*/ 254885 w 112"/>
                  <a:gd name="T55" fmla="*/ 605104 h 167"/>
                  <a:gd name="T56" fmla="*/ 269956 w 112"/>
                  <a:gd name="T57" fmla="*/ 658683 h 167"/>
                  <a:gd name="T58" fmla="*/ 269956 w 112"/>
                  <a:gd name="T59" fmla="*/ 708464 h 167"/>
                  <a:gd name="T60" fmla="*/ 266266 w 112"/>
                  <a:gd name="T61" fmla="*/ 745649 h 167"/>
                  <a:gd name="T62" fmla="*/ 168434 w 112"/>
                  <a:gd name="T63" fmla="*/ 810048 h 167"/>
                  <a:gd name="T64" fmla="*/ 92180 w 112"/>
                  <a:gd name="T65" fmla="*/ 860403 h 167"/>
                  <a:gd name="T66" fmla="*/ 114832 w 112"/>
                  <a:gd name="T67" fmla="*/ 891210 h 167"/>
                  <a:gd name="T68" fmla="*/ 75627 w 112"/>
                  <a:gd name="T69" fmla="*/ 821221 h 167"/>
                  <a:gd name="T70" fmla="*/ 42221 w 112"/>
                  <a:gd name="T71" fmla="*/ 680673 h 167"/>
                  <a:gd name="T72" fmla="*/ 123647 w 112"/>
                  <a:gd name="T73" fmla="*/ 572394 h 167"/>
                  <a:gd name="T74" fmla="*/ 135054 w 112"/>
                  <a:gd name="T75" fmla="*/ 513189 h 167"/>
                  <a:gd name="T76" fmla="*/ 151454 w 112"/>
                  <a:gd name="T77" fmla="*/ 448800 h 167"/>
                  <a:gd name="T78" fmla="*/ 151454 w 112"/>
                  <a:gd name="T79" fmla="*/ 378217 h 167"/>
                  <a:gd name="T80" fmla="*/ 75627 w 112"/>
                  <a:gd name="T81" fmla="*/ 336043 h 167"/>
                  <a:gd name="T82" fmla="*/ 0 w 112"/>
                  <a:gd name="T83" fmla="*/ 269714 h 167"/>
                  <a:gd name="T84" fmla="*/ 179258 w 112"/>
                  <a:gd name="T85" fmla="*/ 210536 h 167"/>
                  <a:gd name="T86" fmla="*/ 244061 w 112"/>
                  <a:gd name="T87" fmla="*/ 238254 h 167"/>
                  <a:gd name="T88" fmla="*/ 238462 w 112"/>
                  <a:gd name="T89" fmla="*/ 302656 h 167"/>
                  <a:gd name="T90" fmla="*/ 266266 w 112"/>
                  <a:gd name="T91" fmla="*/ 356027 h 167"/>
                  <a:gd name="T92" fmla="*/ 286508 w 112"/>
                  <a:gd name="T93" fmla="*/ 356027 h 167"/>
                  <a:gd name="T94" fmla="*/ 314089 w 112"/>
                  <a:gd name="T95" fmla="*/ 324646 h 167"/>
                  <a:gd name="T96" fmla="*/ 254885 w 112"/>
                  <a:gd name="T97" fmla="*/ 134973 h 167"/>
                  <a:gd name="T98" fmla="*/ 324837 w 112"/>
                  <a:gd name="T99" fmla="*/ 64399 h 167"/>
                  <a:gd name="T100" fmla="*/ 395515 w 112"/>
                  <a:gd name="T101" fmla="*/ 64399 h 167"/>
                  <a:gd name="T102" fmla="*/ 471348 w 112"/>
                  <a:gd name="T103" fmla="*/ 48007 h 167"/>
                  <a:gd name="T104" fmla="*/ 572793 w 112"/>
                  <a:gd name="T105" fmla="*/ 16395 h 16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2"/>
                  <a:gd name="T160" fmla="*/ 0 h 167"/>
                  <a:gd name="T161" fmla="*/ 112 w 112"/>
                  <a:gd name="T162" fmla="*/ 167 h 16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2" h="167">
                    <a:moveTo>
                      <a:pt x="110" y="0"/>
                    </a:moveTo>
                    <a:lnTo>
                      <a:pt x="111" y="0"/>
                    </a:lnTo>
                    <a:lnTo>
                      <a:pt x="112" y="1"/>
                    </a:lnTo>
                    <a:lnTo>
                      <a:pt x="112" y="2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10" y="8"/>
                    </a:lnTo>
                    <a:lnTo>
                      <a:pt x="110" y="9"/>
                    </a:lnTo>
                    <a:lnTo>
                      <a:pt x="110" y="11"/>
                    </a:lnTo>
                    <a:lnTo>
                      <a:pt x="110" y="13"/>
                    </a:lnTo>
                    <a:lnTo>
                      <a:pt x="110" y="14"/>
                    </a:lnTo>
                    <a:lnTo>
                      <a:pt x="110" y="17"/>
                    </a:lnTo>
                    <a:lnTo>
                      <a:pt x="110" y="19"/>
                    </a:lnTo>
                    <a:lnTo>
                      <a:pt x="109" y="19"/>
                    </a:lnTo>
                    <a:lnTo>
                      <a:pt x="110" y="20"/>
                    </a:lnTo>
                    <a:lnTo>
                      <a:pt x="110" y="21"/>
                    </a:lnTo>
                    <a:lnTo>
                      <a:pt x="109" y="21"/>
                    </a:lnTo>
                    <a:lnTo>
                      <a:pt x="110" y="23"/>
                    </a:lnTo>
                    <a:lnTo>
                      <a:pt x="110" y="24"/>
                    </a:lnTo>
                    <a:lnTo>
                      <a:pt x="110" y="25"/>
                    </a:lnTo>
                    <a:lnTo>
                      <a:pt x="109" y="26"/>
                    </a:lnTo>
                    <a:lnTo>
                      <a:pt x="109" y="27"/>
                    </a:lnTo>
                    <a:lnTo>
                      <a:pt x="110" y="28"/>
                    </a:lnTo>
                    <a:lnTo>
                      <a:pt x="109" y="32"/>
                    </a:lnTo>
                    <a:lnTo>
                      <a:pt x="110" y="33"/>
                    </a:lnTo>
                    <a:lnTo>
                      <a:pt x="110" y="37"/>
                    </a:lnTo>
                    <a:lnTo>
                      <a:pt x="110" y="38"/>
                    </a:lnTo>
                    <a:lnTo>
                      <a:pt x="109" y="39"/>
                    </a:lnTo>
                    <a:lnTo>
                      <a:pt x="109" y="40"/>
                    </a:lnTo>
                    <a:lnTo>
                      <a:pt x="110" y="41"/>
                    </a:lnTo>
                    <a:lnTo>
                      <a:pt x="109" y="42"/>
                    </a:lnTo>
                    <a:lnTo>
                      <a:pt x="110" y="43"/>
                    </a:lnTo>
                    <a:lnTo>
                      <a:pt x="111" y="43"/>
                    </a:lnTo>
                    <a:lnTo>
                      <a:pt x="111" y="46"/>
                    </a:lnTo>
                    <a:lnTo>
                      <a:pt x="110" y="47"/>
                    </a:lnTo>
                    <a:lnTo>
                      <a:pt x="109" y="47"/>
                    </a:lnTo>
                    <a:lnTo>
                      <a:pt x="110" y="48"/>
                    </a:lnTo>
                    <a:lnTo>
                      <a:pt x="109" y="48"/>
                    </a:lnTo>
                    <a:lnTo>
                      <a:pt x="108" y="49"/>
                    </a:lnTo>
                    <a:lnTo>
                      <a:pt x="108" y="50"/>
                    </a:lnTo>
                    <a:lnTo>
                      <a:pt x="109" y="51"/>
                    </a:lnTo>
                    <a:lnTo>
                      <a:pt x="108" y="52"/>
                    </a:lnTo>
                    <a:lnTo>
                      <a:pt x="107" y="54"/>
                    </a:lnTo>
                    <a:lnTo>
                      <a:pt x="105" y="56"/>
                    </a:lnTo>
                    <a:lnTo>
                      <a:pt x="103" y="59"/>
                    </a:lnTo>
                    <a:lnTo>
                      <a:pt x="100" y="60"/>
                    </a:lnTo>
                    <a:lnTo>
                      <a:pt x="100" y="61"/>
                    </a:lnTo>
                    <a:lnTo>
                      <a:pt x="99" y="62"/>
                    </a:lnTo>
                    <a:lnTo>
                      <a:pt x="98" y="63"/>
                    </a:lnTo>
                    <a:lnTo>
                      <a:pt x="99" y="63"/>
                    </a:lnTo>
                    <a:lnTo>
                      <a:pt x="97" y="65"/>
                    </a:lnTo>
                    <a:lnTo>
                      <a:pt x="92" y="68"/>
                    </a:lnTo>
                    <a:lnTo>
                      <a:pt x="91" y="69"/>
                    </a:lnTo>
                    <a:lnTo>
                      <a:pt x="88" y="69"/>
                    </a:lnTo>
                    <a:lnTo>
                      <a:pt x="87" y="70"/>
                    </a:lnTo>
                    <a:lnTo>
                      <a:pt x="86" y="71"/>
                    </a:lnTo>
                    <a:lnTo>
                      <a:pt x="85" y="71"/>
                    </a:lnTo>
                    <a:lnTo>
                      <a:pt x="83" y="71"/>
                    </a:lnTo>
                    <a:lnTo>
                      <a:pt x="81" y="71"/>
                    </a:lnTo>
                    <a:lnTo>
                      <a:pt x="81" y="72"/>
                    </a:lnTo>
                    <a:lnTo>
                      <a:pt x="77" y="74"/>
                    </a:lnTo>
                    <a:lnTo>
                      <a:pt x="76" y="74"/>
                    </a:lnTo>
                    <a:lnTo>
                      <a:pt x="74" y="75"/>
                    </a:lnTo>
                    <a:lnTo>
                      <a:pt x="73" y="76"/>
                    </a:lnTo>
                    <a:lnTo>
                      <a:pt x="71" y="77"/>
                    </a:lnTo>
                    <a:lnTo>
                      <a:pt x="68" y="79"/>
                    </a:lnTo>
                    <a:lnTo>
                      <a:pt x="69" y="80"/>
                    </a:lnTo>
                    <a:lnTo>
                      <a:pt x="67" y="81"/>
                    </a:lnTo>
                    <a:lnTo>
                      <a:pt x="67" y="83"/>
                    </a:lnTo>
                    <a:lnTo>
                      <a:pt x="64" y="84"/>
                    </a:lnTo>
                    <a:lnTo>
                      <a:pt x="64" y="85"/>
                    </a:lnTo>
                    <a:lnTo>
                      <a:pt x="62" y="87"/>
                    </a:lnTo>
                    <a:lnTo>
                      <a:pt x="62" y="89"/>
                    </a:lnTo>
                    <a:lnTo>
                      <a:pt x="60" y="89"/>
                    </a:lnTo>
                    <a:lnTo>
                      <a:pt x="58" y="89"/>
                    </a:lnTo>
                    <a:lnTo>
                      <a:pt x="57" y="90"/>
                    </a:lnTo>
                    <a:lnTo>
                      <a:pt x="55" y="91"/>
                    </a:lnTo>
                    <a:lnTo>
                      <a:pt x="55" y="92"/>
                    </a:lnTo>
                    <a:lnTo>
                      <a:pt x="54" y="92"/>
                    </a:lnTo>
                    <a:lnTo>
                      <a:pt x="53" y="93"/>
                    </a:lnTo>
                    <a:lnTo>
                      <a:pt x="52" y="95"/>
                    </a:lnTo>
                    <a:lnTo>
                      <a:pt x="49" y="97"/>
                    </a:lnTo>
                    <a:lnTo>
                      <a:pt x="48" y="98"/>
                    </a:lnTo>
                    <a:lnTo>
                      <a:pt x="46" y="99"/>
                    </a:lnTo>
                    <a:lnTo>
                      <a:pt x="44" y="98"/>
                    </a:lnTo>
                    <a:lnTo>
                      <a:pt x="45" y="100"/>
                    </a:lnTo>
                    <a:lnTo>
                      <a:pt x="44" y="102"/>
                    </a:lnTo>
                    <a:lnTo>
                      <a:pt x="44" y="104"/>
                    </a:lnTo>
                    <a:lnTo>
                      <a:pt x="44" y="105"/>
                    </a:lnTo>
                    <a:lnTo>
                      <a:pt x="43" y="106"/>
                    </a:lnTo>
                    <a:lnTo>
                      <a:pt x="44" y="106"/>
                    </a:lnTo>
                    <a:lnTo>
                      <a:pt x="45" y="107"/>
                    </a:lnTo>
                    <a:lnTo>
                      <a:pt x="46" y="108"/>
                    </a:lnTo>
                    <a:lnTo>
                      <a:pt x="46" y="107"/>
                    </a:lnTo>
                    <a:lnTo>
                      <a:pt x="47" y="108"/>
                    </a:lnTo>
                    <a:lnTo>
                      <a:pt x="47" y="109"/>
                    </a:lnTo>
                    <a:lnTo>
                      <a:pt x="47" y="110"/>
                    </a:lnTo>
                    <a:lnTo>
                      <a:pt x="47" y="111"/>
                    </a:lnTo>
                    <a:lnTo>
                      <a:pt x="46" y="111"/>
                    </a:lnTo>
                    <a:lnTo>
                      <a:pt x="47" y="112"/>
                    </a:lnTo>
                    <a:lnTo>
                      <a:pt x="47" y="113"/>
                    </a:lnTo>
                    <a:lnTo>
                      <a:pt x="47" y="112"/>
                    </a:lnTo>
                    <a:lnTo>
                      <a:pt x="49" y="117"/>
                    </a:lnTo>
                    <a:lnTo>
                      <a:pt x="49" y="118"/>
                    </a:lnTo>
                    <a:lnTo>
                      <a:pt x="49" y="120"/>
                    </a:lnTo>
                    <a:lnTo>
                      <a:pt x="50" y="122"/>
                    </a:lnTo>
                    <a:lnTo>
                      <a:pt x="51" y="123"/>
                    </a:lnTo>
                    <a:lnTo>
                      <a:pt x="50" y="128"/>
                    </a:lnTo>
                    <a:lnTo>
                      <a:pt x="50" y="131"/>
                    </a:lnTo>
                    <a:lnTo>
                      <a:pt x="48" y="137"/>
                    </a:lnTo>
                    <a:lnTo>
                      <a:pt x="48" y="139"/>
                    </a:lnTo>
                    <a:lnTo>
                      <a:pt x="49" y="138"/>
                    </a:lnTo>
                    <a:lnTo>
                      <a:pt x="50" y="138"/>
                    </a:lnTo>
                    <a:lnTo>
                      <a:pt x="46" y="144"/>
                    </a:lnTo>
                    <a:lnTo>
                      <a:pt x="38" y="148"/>
                    </a:lnTo>
                    <a:lnTo>
                      <a:pt x="31" y="150"/>
                    </a:lnTo>
                    <a:lnTo>
                      <a:pt x="23" y="153"/>
                    </a:lnTo>
                    <a:lnTo>
                      <a:pt x="20" y="156"/>
                    </a:lnTo>
                    <a:lnTo>
                      <a:pt x="18" y="158"/>
                    </a:lnTo>
                    <a:lnTo>
                      <a:pt x="17" y="159"/>
                    </a:lnTo>
                    <a:lnTo>
                      <a:pt x="19" y="161"/>
                    </a:lnTo>
                    <a:lnTo>
                      <a:pt x="20" y="161"/>
                    </a:lnTo>
                    <a:lnTo>
                      <a:pt x="22" y="160"/>
                    </a:lnTo>
                    <a:lnTo>
                      <a:pt x="21" y="165"/>
                    </a:lnTo>
                    <a:lnTo>
                      <a:pt x="15" y="167"/>
                    </a:lnTo>
                    <a:lnTo>
                      <a:pt x="13" y="163"/>
                    </a:lnTo>
                    <a:lnTo>
                      <a:pt x="13" y="156"/>
                    </a:lnTo>
                    <a:lnTo>
                      <a:pt x="14" y="152"/>
                    </a:lnTo>
                    <a:lnTo>
                      <a:pt x="14" y="148"/>
                    </a:lnTo>
                    <a:lnTo>
                      <a:pt x="14" y="143"/>
                    </a:lnTo>
                    <a:lnTo>
                      <a:pt x="10" y="135"/>
                    </a:lnTo>
                    <a:lnTo>
                      <a:pt x="8" y="126"/>
                    </a:lnTo>
                    <a:lnTo>
                      <a:pt x="13" y="121"/>
                    </a:lnTo>
                    <a:lnTo>
                      <a:pt x="20" y="114"/>
                    </a:lnTo>
                    <a:lnTo>
                      <a:pt x="20" y="111"/>
                    </a:lnTo>
                    <a:lnTo>
                      <a:pt x="23" y="106"/>
                    </a:lnTo>
                    <a:lnTo>
                      <a:pt x="25" y="102"/>
                    </a:lnTo>
                    <a:lnTo>
                      <a:pt x="27" y="101"/>
                    </a:lnTo>
                    <a:lnTo>
                      <a:pt x="27" y="97"/>
                    </a:lnTo>
                    <a:lnTo>
                      <a:pt x="25" y="95"/>
                    </a:lnTo>
                    <a:lnTo>
                      <a:pt x="26" y="90"/>
                    </a:lnTo>
                    <a:lnTo>
                      <a:pt x="26" y="88"/>
                    </a:lnTo>
                    <a:lnTo>
                      <a:pt x="26" y="85"/>
                    </a:lnTo>
                    <a:lnTo>
                      <a:pt x="28" y="83"/>
                    </a:lnTo>
                    <a:lnTo>
                      <a:pt x="28" y="80"/>
                    </a:lnTo>
                    <a:lnTo>
                      <a:pt x="28" y="78"/>
                    </a:lnTo>
                    <a:lnTo>
                      <a:pt x="28" y="74"/>
                    </a:lnTo>
                    <a:lnTo>
                      <a:pt x="28" y="70"/>
                    </a:lnTo>
                    <a:lnTo>
                      <a:pt x="28" y="66"/>
                    </a:lnTo>
                    <a:lnTo>
                      <a:pt x="25" y="65"/>
                    </a:lnTo>
                    <a:lnTo>
                      <a:pt x="17" y="63"/>
                    </a:lnTo>
                    <a:lnTo>
                      <a:pt x="14" y="62"/>
                    </a:lnTo>
                    <a:lnTo>
                      <a:pt x="10" y="59"/>
                    </a:lnTo>
                    <a:lnTo>
                      <a:pt x="7" y="59"/>
                    </a:lnTo>
                    <a:lnTo>
                      <a:pt x="2" y="54"/>
                    </a:lnTo>
                    <a:lnTo>
                      <a:pt x="0" y="50"/>
                    </a:lnTo>
                    <a:lnTo>
                      <a:pt x="4" y="48"/>
                    </a:lnTo>
                    <a:lnTo>
                      <a:pt x="14" y="45"/>
                    </a:lnTo>
                    <a:lnTo>
                      <a:pt x="23" y="42"/>
                    </a:lnTo>
                    <a:lnTo>
                      <a:pt x="33" y="39"/>
                    </a:lnTo>
                    <a:lnTo>
                      <a:pt x="35" y="42"/>
                    </a:lnTo>
                    <a:lnTo>
                      <a:pt x="37" y="44"/>
                    </a:lnTo>
                    <a:lnTo>
                      <a:pt x="41" y="43"/>
                    </a:lnTo>
                    <a:lnTo>
                      <a:pt x="45" y="44"/>
                    </a:lnTo>
                    <a:lnTo>
                      <a:pt x="46" y="47"/>
                    </a:lnTo>
                    <a:lnTo>
                      <a:pt x="46" y="50"/>
                    </a:lnTo>
                    <a:lnTo>
                      <a:pt x="45" y="53"/>
                    </a:lnTo>
                    <a:lnTo>
                      <a:pt x="44" y="56"/>
                    </a:lnTo>
                    <a:lnTo>
                      <a:pt x="43" y="59"/>
                    </a:lnTo>
                    <a:lnTo>
                      <a:pt x="44" y="62"/>
                    </a:lnTo>
                    <a:lnTo>
                      <a:pt x="46" y="64"/>
                    </a:lnTo>
                    <a:lnTo>
                      <a:pt x="49" y="66"/>
                    </a:lnTo>
                    <a:lnTo>
                      <a:pt x="51" y="68"/>
                    </a:lnTo>
                    <a:lnTo>
                      <a:pt x="50" y="71"/>
                    </a:lnTo>
                    <a:lnTo>
                      <a:pt x="53" y="69"/>
                    </a:lnTo>
                    <a:lnTo>
                      <a:pt x="53" y="66"/>
                    </a:lnTo>
                    <a:lnTo>
                      <a:pt x="52" y="65"/>
                    </a:lnTo>
                    <a:lnTo>
                      <a:pt x="53" y="62"/>
                    </a:lnTo>
                    <a:lnTo>
                      <a:pt x="56" y="61"/>
                    </a:lnTo>
                    <a:lnTo>
                      <a:pt x="58" y="60"/>
                    </a:lnTo>
                    <a:lnTo>
                      <a:pt x="59" y="50"/>
                    </a:lnTo>
                    <a:lnTo>
                      <a:pt x="55" y="38"/>
                    </a:lnTo>
                    <a:lnTo>
                      <a:pt x="47" y="32"/>
                    </a:lnTo>
                    <a:lnTo>
                      <a:pt x="47" y="25"/>
                    </a:lnTo>
                    <a:lnTo>
                      <a:pt x="49" y="13"/>
                    </a:lnTo>
                    <a:lnTo>
                      <a:pt x="56" y="12"/>
                    </a:lnTo>
                    <a:lnTo>
                      <a:pt x="58" y="12"/>
                    </a:lnTo>
                    <a:lnTo>
                      <a:pt x="60" y="12"/>
                    </a:lnTo>
                    <a:lnTo>
                      <a:pt x="62" y="11"/>
                    </a:lnTo>
                    <a:lnTo>
                      <a:pt x="65" y="14"/>
                    </a:lnTo>
                    <a:lnTo>
                      <a:pt x="69" y="14"/>
                    </a:lnTo>
                    <a:lnTo>
                      <a:pt x="73" y="12"/>
                    </a:lnTo>
                    <a:lnTo>
                      <a:pt x="76" y="13"/>
                    </a:lnTo>
                    <a:lnTo>
                      <a:pt x="80" y="13"/>
                    </a:lnTo>
                    <a:lnTo>
                      <a:pt x="83" y="9"/>
                    </a:lnTo>
                    <a:lnTo>
                      <a:pt x="87" y="9"/>
                    </a:lnTo>
                    <a:lnTo>
                      <a:pt x="90" y="9"/>
                    </a:lnTo>
                    <a:lnTo>
                      <a:pt x="95" y="8"/>
                    </a:lnTo>
                    <a:lnTo>
                      <a:pt x="101" y="5"/>
                    </a:lnTo>
                    <a:lnTo>
                      <a:pt x="106" y="3"/>
                    </a:lnTo>
                    <a:lnTo>
                      <a:pt x="11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61" name="Line 3412"/>
              <p:cNvSpPr>
                <a:spLocks noChangeShapeType="1"/>
              </p:cNvSpPr>
              <p:nvPr/>
            </p:nvSpPr>
            <p:spPr bwMode="auto">
              <a:xfrm>
                <a:off x="3320" y="28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62" name="Line 3413"/>
              <p:cNvSpPr>
                <a:spLocks noChangeShapeType="1"/>
              </p:cNvSpPr>
              <p:nvPr/>
            </p:nvSpPr>
            <p:spPr bwMode="auto">
              <a:xfrm>
                <a:off x="3323" y="28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63" name="Line 3414"/>
              <p:cNvSpPr>
                <a:spLocks noChangeShapeType="1"/>
              </p:cNvSpPr>
              <p:nvPr/>
            </p:nvSpPr>
            <p:spPr bwMode="auto">
              <a:xfrm>
                <a:off x="3326" y="288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64" name="Line 3415"/>
              <p:cNvSpPr>
                <a:spLocks noChangeShapeType="1"/>
              </p:cNvSpPr>
              <p:nvPr/>
            </p:nvSpPr>
            <p:spPr bwMode="auto">
              <a:xfrm>
                <a:off x="3323" y="290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65" name="Line 3416"/>
              <p:cNvSpPr>
                <a:spLocks noChangeShapeType="1"/>
              </p:cNvSpPr>
              <p:nvPr/>
            </p:nvSpPr>
            <p:spPr bwMode="auto">
              <a:xfrm>
                <a:off x="3320" y="290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66" name="Line 3417"/>
              <p:cNvSpPr>
                <a:spLocks noChangeShapeType="1"/>
              </p:cNvSpPr>
              <p:nvPr/>
            </p:nvSpPr>
            <p:spPr bwMode="auto">
              <a:xfrm>
                <a:off x="3294" y="294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67" name="Freeform 3418"/>
              <p:cNvSpPr>
                <a:spLocks/>
              </p:cNvSpPr>
              <p:nvPr/>
            </p:nvSpPr>
            <p:spPr bwMode="auto">
              <a:xfrm>
                <a:off x="3291" y="294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6561 h 1"/>
                  <a:gd name="T3" fmla="*/ 0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1"/>
                  <a:gd name="T11" fmla="*/ 1 h 1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68" name="Rectangle 3419"/>
              <p:cNvSpPr>
                <a:spLocks noChangeArrowheads="1"/>
              </p:cNvSpPr>
              <p:nvPr/>
            </p:nvSpPr>
            <p:spPr bwMode="auto">
              <a:xfrm>
                <a:off x="3132" y="3076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69" name="Line 3420"/>
              <p:cNvSpPr>
                <a:spLocks noChangeShapeType="1"/>
              </p:cNvSpPr>
              <p:nvPr/>
            </p:nvSpPr>
            <p:spPr bwMode="auto">
              <a:xfrm>
                <a:off x="3135" y="30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70" name="Line 3421"/>
              <p:cNvSpPr>
                <a:spLocks noChangeShapeType="1"/>
              </p:cNvSpPr>
              <p:nvPr/>
            </p:nvSpPr>
            <p:spPr bwMode="auto">
              <a:xfrm>
                <a:off x="2552" y="32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71" name="Line 3422"/>
              <p:cNvSpPr>
                <a:spLocks noChangeShapeType="1"/>
              </p:cNvSpPr>
              <p:nvPr/>
            </p:nvSpPr>
            <p:spPr bwMode="auto">
              <a:xfrm>
                <a:off x="2555" y="32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72" name="Line 3423"/>
              <p:cNvSpPr>
                <a:spLocks noChangeShapeType="1"/>
              </p:cNvSpPr>
              <p:nvPr/>
            </p:nvSpPr>
            <p:spPr bwMode="auto">
              <a:xfrm>
                <a:off x="2555" y="32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73" name="Line 3424"/>
              <p:cNvSpPr>
                <a:spLocks noChangeShapeType="1"/>
              </p:cNvSpPr>
              <p:nvPr/>
            </p:nvSpPr>
            <p:spPr bwMode="auto">
              <a:xfrm>
                <a:off x="2543" y="32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74" name="Line 3425"/>
              <p:cNvSpPr>
                <a:spLocks noChangeShapeType="1"/>
              </p:cNvSpPr>
              <p:nvPr/>
            </p:nvSpPr>
            <p:spPr bwMode="auto">
              <a:xfrm>
                <a:off x="2543" y="323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75" name="Line 3426"/>
              <p:cNvSpPr>
                <a:spLocks noChangeShapeType="1"/>
              </p:cNvSpPr>
              <p:nvPr/>
            </p:nvSpPr>
            <p:spPr bwMode="auto">
              <a:xfrm>
                <a:off x="2546" y="323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76" name="Line 3427"/>
              <p:cNvSpPr>
                <a:spLocks noChangeShapeType="1"/>
              </p:cNvSpPr>
              <p:nvPr/>
            </p:nvSpPr>
            <p:spPr bwMode="auto">
              <a:xfrm>
                <a:off x="2300" y="22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77" name="Line 3428"/>
              <p:cNvSpPr>
                <a:spLocks noChangeShapeType="1"/>
              </p:cNvSpPr>
              <p:nvPr/>
            </p:nvSpPr>
            <p:spPr bwMode="auto">
              <a:xfrm>
                <a:off x="2300" y="22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78" name="Line 3429"/>
              <p:cNvSpPr>
                <a:spLocks noChangeShapeType="1"/>
              </p:cNvSpPr>
              <p:nvPr/>
            </p:nvSpPr>
            <p:spPr bwMode="auto">
              <a:xfrm>
                <a:off x="2221" y="22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79" name="Freeform 3430"/>
              <p:cNvSpPr>
                <a:spLocks/>
              </p:cNvSpPr>
              <p:nvPr/>
            </p:nvSpPr>
            <p:spPr bwMode="auto">
              <a:xfrm>
                <a:off x="2136" y="1989"/>
                <a:ext cx="369" cy="299"/>
              </a:xfrm>
              <a:custGeom>
                <a:avLst/>
                <a:gdLst>
                  <a:gd name="T0" fmla="*/ 616927 w 126"/>
                  <a:gd name="T1" fmla="*/ 0 h 102"/>
                  <a:gd name="T2" fmla="*/ 654225 w 126"/>
                  <a:gd name="T3" fmla="*/ 39424 h 102"/>
                  <a:gd name="T4" fmla="*/ 659801 w 126"/>
                  <a:gd name="T5" fmla="*/ 76192 h 102"/>
                  <a:gd name="T6" fmla="*/ 676198 w 126"/>
                  <a:gd name="T7" fmla="*/ 81815 h 102"/>
                  <a:gd name="T8" fmla="*/ 682023 w 126"/>
                  <a:gd name="T9" fmla="*/ 98286 h 102"/>
                  <a:gd name="T10" fmla="*/ 659801 w 126"/>
                  <a:gd name="T11" fmla="*/ 130106 h 102"/>
                  <a:gd name="T12" fmla="*/ 628401 w 126"/>
                  <a:gd name="T13" fmla="*/ 147155 h 102"/>
                  <a:gd name="T14" fmla="*/ 611328 w 126"/>
                  <a:gd name="T15" fmla="*/ 185916 h 102"/>
                  <a:gd name="T16" fmla="*/ 594998 w 126"/>
                  <a:gd name="T17" fmla="*/ 223347 h 102"/>
                  <a:gd name="T18" fmla="*/ 578598 w 126"/>
                  <a:gd name="T19" fmla="*/ 245441 h 102"/>
                  <a:gd name="T20" fmla="*/ 572793 w 126"/>
                  <a:gd name="T21" fmla="*/ 273351 h 102"/>
                  <a:gd name="T22" fmla="*/ 546978 w 126"/>
                  <a:gd name="T23" fmla="*/ 299575 h 102"/>
                  <a:gd name="T24" fmla="*/ 530569 w 126"/>
                  <a:gd name="T25" fmla="*/ 338767 h 102"/>
                  <a:gd name="T26" fmla="*/ 507987 w 126"/>
                  <a:gd name="T27" fmla="*/ 386982 h 102"/>
                  <a:gd name="T28" fmla="*/ 493271 w 126"/>
                  <a:gd name="T29" fmla="*/ 409299 h 102"/>
                  <a:gd name="T30" fmla="*/ 465543 w 126"/>
                  <a:gd name="T31" fmla="*/ 420151 h 102"/>
                  <a:gd name="T32" fmla="*/ 449143 w 126"/>
                  <a:gd name="T33" fmla="*/ 397837 h 102"/>
                  <a:gd name="T34" fmla="*/ 432137 w 126"/>
                  <a:gd name="T35" fmla="*/ 397837 h 102"/>
                  <a:gd name="T36" fmla="*/ 395515 w 126"/>
                  <a:gd name="T37" fmla="*/ 409299 h 102"/>
                  <a:gd name="T38" fmla="*/ 378518 w 126"/>
                  <a:gd name="T39" fmla="*/ 420151 h 102"/>
                  <a:gd name="T40" fmla="*/ 362109 w 126"/>
                  <a:gd name="T41" fmla="*/ 440887 h 102"/>
                  <a:gd name="T42" fmla="*/ 336294 w 126"/>
                  <a:gd name="T43" fmla="*/ 479649 h 102"/>
                  <a:gd name="T44" fmla="*/ 319888 w 126"/>
                  <a:gd name="T45" fmla="*/ 517079 h 102"/>
                  <a:gd name="T46" fmla="*/ 308490 w 126"/>
                  <a:gd name="T47" fmla="*/ 528544 h 102"/>
                  <a:gd name="T48" fmla="*/ 302914 w 126"/>
                  <a:gd name="T49" fmla="*/ 528544 h 102"/>
                  <a:gd name="T50" fmla="*/ 266266 w 126"/>
                  <a:gd name="T51" fmla="*/ 539396 h 102"/>
                  <a:gd name="T52" fmla="*/ 232886 w 126"/>
                  <a:gd name="T53" fmla="*/ 544989 h 102"/>
                  <a:gd name="T54" fmla="*/ 221479 w 126"/>
                  <a:gd name="T55" fmla="*/ 550611 h 102"/>
                  <a:gd name="T56" fmla="*/ 184857 w 126"/>
                  <a:gd name="T57" fmla="*/ 555853 h 102"/>
                  <a:gd name="T58" fmla="*/ 145852 w 126"/>
                  <a:gd name="T59" fmla="*/ 528544 h 102"/>
                  <a:gd name="T60" fmla="*/ 135054 w 126"/>
                  <a:gd name="T61" fmla="*/ 491113 h 102"/>
                  <a:gd name="T62" fmla="*/ 87034 w 126"/>
                  <a:gd name="T63" fmla="*/ 437208 h 102"/>
                  <a:gd name="T64" fmla="*/ 0 w 126"/>
                  <a:gd name="T65" fmla="*/ 425747 h 102"/>
                  <a:gd name="T66" fmla="*/ 5599 w 126"/>
                  <a:gd name="T67" fmla="*/ 381389 h 102"/>
                  <a:gd name="T68" fmla="*/ 5599 w 126"/>
                  <a:gd name="T69" fmla="*/ 327487 h 102"/>
                  <a:gd name="T70" fmla="*/ 5599 w 126"/>
                  <a:gd name="T71" fmla="*/ 293732 h 102"/>
                  <a:gd name="T72" fmla="*/ 16397 w 126"/>
                  <a:gd name="T73" fmla="*/ 279193 h 102"/>
                  <a:gd name="T74" fmla="*/ 42221 w 126"/>
                  <a:gd name="T75" fmla="*/ 234208 h 102"/>
                  <a:gd name="T76" fmla="*/ 59230 w 126"/>
                  <a:gd name="T77" fmla="*/ 197381 h 102"/>
                  <a:gd name="T78" fmla="*/ 70028 w 126"/>
                  <a:gd name="T79" fmla="*/ 152396 h 102"/>
                  <a:gd name="T80" fmla="*/ 75627 w 126"/>
                  <a:gd name="T81" fmla="*/ 70376 h 102"/>
                  <a:gd name="T82" fmla="*/ 129250 w 126"/>
                  <a:gd name="T83" fmla="*/ 0 h 102"/>
                  <a:gd name="T84" fmla="*/ 205082 w 126"/>
                  <a:gd name="T85" fmla="*/ 0 h 102"/>
                  <a:gd name="T86" fmla="*/ 266266 w 126"/>
                  <a:gd name="T87" fmla="*/ 39424 h 102"/>
                  <a:gd name="T88" fmla="*/ 302914 w 126"/>
                  <a:gd name="T89" fmla="*/ 22290 h 102"/>
                  <a:gd name="T90" fmla="*/ 345712 w 126"/>
                  <a:gd name="T91" fmla="*/ 42467 h 102"/>
                  <a:gd name="T92" fmla="*/ 395515 w 126"/>
                  <a:gd name="T93" fmla="*/ 48283 h 102"/>
                  <a:gd name="T94" fmla="*/ 454292 w 126"/>
                  <a:gd name="T95" fmla="*/ 22290 h 102"/>
                  <a:gd name="T96" fmla="*/ 519171 w 126"/>
                  <a:gd name="T97" fmla="*/ 22290 h 102"/>
                  <a:gd name="T98" fmla="*/ 546978 w 126"/>
                  <a:gd name="T99" fmla="*/ 33529 h 102"/>
                  <a:gd name="T100" fmla="*/ 563299 w 126"/>
                  <a:gd name="T101" fmla="*/ 33529 h 102"/>
                  <a:gd name="T102" fmla="*/ 572793 w 126"/>
                  <a:gd name="T103" fmla="*/ 22290 h 102"/>
                  <a:gd name="T104" fmla="*/ 578598 w 126"/>
                  <a:gd name="T105" fmla="*/ 11438 h 102"/>
                  <a:gd name="T106" fmla="*/ 594998 w 126"/>
                  <a:gd name="T107" fmla="*/ 11438 h 102"/>
                  <a:gd name="T108" fmla="*/ 606173 w 126"/>
                  <a:gd name="T109" fmla="*/ 5619 h 102"/>
                  <a:gd name="T110" fmla="*/ 611328 w 126"/>
                  <a:gd name="T111" fmla="*/ 0 h 10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26"/>
                  <a:gd name="T169" fmla="*/ 0 h 102"/>
                  <a:gd name="T170" fmla="*/ 126 w 126"/>
                  <a:gd name="T171" fmla="*/ 102 h 10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26" h="102">
                    <a:moveTo>
                      <a:pt x="113" y="0"/>
                    </a:moveTo>
                    <a:lnTo>
                      <a:pt x="114" y="0"/>
                    </a:lnTo>
                    <a:lnTo>
                      <a:pt x="118" y="2"/>
                    </a:lnTo>
                    <a:lnTo>
                      <a:pt x="121" y="7"/>
                    </a:lnTo>
                    <a:lnTo>
                      <a:pt x="121" y="12"/>
                    </a:lnTo>
                    <a:lnTo>
                      <a:pt x="122" y="14"/>
                    </a:lnTo>
                    <a:lnTo>
                      <a:pt x="124" y="14"/>
                    </a:lnTo>
                    <a:lnTo>
                      <a:pt x="125" y="15"/>
                    </a:lnTo>
                    <a:lnTo>
                      <a:pt x="126" y="15"/>
                    </a:lnTo>
                    <a:lnTo>
                      <a:pt x="126" y="18"/>
                    </a:lnTo>
                    <a:lnTo>
                      <a:pt x="125" y="21"/>
                    </a:lnTo>
                    <a:lnTo>
                      <a:pt x="122" y="24"/>
                    </a:lnTo>
                    <a:lnTo>
                      <a:pt x="118" y="25"/>
                    </a:lnTo>
                    <a:lnTo>
                      <a:pt x="116" y="27"/>
                    </a:lnTo>
                    <a:lnTo>
                      <a:pt x="115" y="30"/>
                    </a:lnTo>
                    <a:lnTo>
                      <a:pt x="113" y="34"/>
                    </a:lnTo>
                    <a:lnTo>
                      <a:pt x="111" y="38"/>
                    </a:lnTo>
                    <a:lnTo>
                      <a:pt x="110" y="41"/>
                    </a:lnTo>
                    <a:lnTo>
                      <a:pt x="110" y="44"/>
                    </a:lnTo>
                    <a:lnTo>
                      <a:pt x="107" y="45"/>
                    </a:lnTo>
                    <a:lnTo>
                      <a:pt x="106" y="47"/>
                    </a:lnTo>
                    <a:lnTo>
                      <a:pt x="106" y="50"/>
                    </a:lnTo>
                    <a:lnTo>
                      <a:pt x="104" y="53"/>
                    </a:lnTo>
                    <a:lnTo>
                      <a:pt x="101" y="55"/>
                    </a:lnTo>
                    <a:lnTo>
                      <a:pt x="98" y="57"/>
                    </a:lnTo>
                    <a:lnTo>
                      <a:pt x="98" y="62"/>
                    </a:lnTo>
                    <a:lnTo>
                      <a:pt x="96" y="66"/>
                    </a:lnTo>
                    <a:lnTo>
                      <a:pt x="94" y="71"/>
                    </a:lnTo>
                    <a:lnTo>
                      <a:pt x="91" y="72"/>
                    </a:lnTo>
                    <a:lnTo>
                      <a:pt x="91" y="75"/>
                    </a:lnTo>
                    <a:lnTo>
                      <a:pt x="89" y="77"/>
                    </a:lnTo>
                    <a:lnTo>
                      <a:pt x="86" y="77"/>
                    </a:lnTo>
                    <a:lnTo>
                      <a:pt x="84" y="75"/>
                    </a:lnTo>
                    <a:lnTo>
                      <a:pt x="83" y="73"/>
                    </a:lnTo>
                    <a:lnTo>
                      <a:pt x="81" y="72"/>
                    </a:lnTo>
                    <a:lnTo>
                      <a:pt x="80" y="73"/>
                    </a:lnTo>
                    <a:lnTo>
                      <a:pt x="76" y="72"/>
                    </a:lnTo>
                    <a:lnTo>
                      <a:pt x="73" y="75"/>
                    </a:lnTo>
                    <a:lnTo>
                      <a:pt x="71" y="76"/>
                    </a:lnTo>
                    <a:lnTo>
                      <a:pt x="70" y="77"/>
                    </a:lnTo>
                    <a:lnTo>
                      <a:pt x="68" y="79"/>
                    </a:lnTo>
                    <a:lnTo>
                      <a:pt x="67" y="81"/>
                    </a:lnTo>
                    <a:lnTo>
                      <a:pt x="62" y="86"/>
                    </a:lnTo>
                    <a:lnTo>
                      <a:pt x="62" y="88"/>
                    </a:lnTo>
                    <a:lnTo>
                      <a:pt x="61" y="93"/>
                    </a:lnTo>
                    <a:lnTo>
                      <a:pt x="59" y="95"/>
                    </a:lnTo>
                    <a:lnTo>
                      <a:pt x="58" y="96"/>
                    </a:lnTo>
                    <a:lnTo>
                      <a:pt x="57" y="97"/>
                    </a:lnTo>
                    <a:lnTo>
                      <a:pt x="56" y="96"/>
                    </a:lnTo>
                    <a:lnTo>
                      <a:pt x="56" y="97"/>
                    </a:lnTo>
                    <a:lnTo>
                      <a:pt x="54" y="99"/>
                    </a:lnTo>
                    <a:lnTo>
                      <a:pt x="49" y="99"/>
                    </a:lnTo>
                    <a:lnTo>
                      <a:pt x="45" y="101"/>
                    </a:lnTo>
                    <a:lnTo>
                      <a:pt x="43" y="100"/>
                    </a:lnTo>
                    <a:lnTo>
                      <a:pt x="42" y="100"/>
                    </a:lnTo>
                    <a:lnTo>
                      <a:pt x="41" y="101"/>
                    </a:lnTo>
                    <a:lnTo>
                      <a:pt x="38" y="102"/>
                    </a:lnTo>
                    <a:lnTo>
                      <a:pt x="34" y="102"/>
                    </a:lnTo>
                    <a:lnTo>
                      <a:pt x="30" y="101"/>
                    </a:lnTo>
                    <a:lnTo>
                      <a:pt x="27" y="97"/>
                    </a:lnTo>
                    <a:lnTo>
                      <a:pt x="26" y="93"/>
                    </a:lnTo>
                    <a:lnTo>
                      <a:pt x="25" y="90"/>
                    </a:lnTo>
                    <a:lnTo>
                      <a:pt x="23" y="86"/>
                    </a:lnTo>
                    <a:lnTo>
                      <a:pt x="16" y="80"/>
                    </a:lnTo>
                    <a:lnTo>
                      <a:pt x="7" y="79"/>
                    </a:lnTo>
                    <a:lnTo>
                      <a:pt x="0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1" y="65"/>
                    </a:lnTo>
                    <a:lnTo>
                      <a:pt x="1" y="60"/>
                    </a:lnTo>
                    <a:lnTo>
                      <a:pt x="1" y="57"/>
                    </a:lnTo>
                    <a:lnTo>
                      <a:pt x="1" y="54"/>
                    </a:lnTo>
                    <a:lnTo>
                      <a:pt x="2" y="52"/>
                    </a:lnTo>
                    <a:lnTo>
                      <a:pt x="3" y="51"/>
                    </a:lnTo>
                    <a:lnTo>
                      <a:pt x="6" y="47"/>
                    </a:lnTo>
                    <a:lnTo>
                      <a:pt x="8" y="43"/>
                    </a:lnTo>
                    <a:lnTo>
                      <a:pt x="11" y="39"/>
                    </a:lnTo>
                    <a:lnTo>
                      <a:pt x="11" y="36"/>
                    </a:lnTo>
                    <a:lnTo>
                      <a:pt x="13" y="32"/>
                    </a:lnTo>
                    <a:lnTo>
                      <a:pt x="13" y="28"/>
                    </a:lnTo>
                    <a:lnTo>
                      <a:pt x="13" y="21"/>
                    </a:lnTo>
                    <a:lnTo>
                      <a:pt x="14" y="13"/>
                    </a:lnTo>
                    <a:lnTo>
                      <a:pt x="19" y="7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8" y="0"/>
                    </a:lnTo>
                    <a:lnTo>
                      <a:pt x="44" y="4"/>
                    </a:lnTo>
                    <a:lnTo>
                      <a:pt x="49" y="7"/>
                    </a:lnTo>
                    <a:lnTo>
                      <a:pt x="53" y="6"/>
                    </a:lnTo>
                    <a:lnTo>
                      <a:pt x="56" y="4"/>
                    </a:lnTo>
                    <a:lnTo>
                      <a:pt x="61" y="6"/>
                    </a:lnTo>
                    <a:lnTo>
                      <a:pt x="64" y="8"/>
                    </a:lnTo>
                    <a:lnTo>
                      <a:pt x="68" y="9"/>
                    </a:lnTo>
                    <a:lnTo>
                      <a:pt x="73" y="9"/>
                    </a:lnTo>
                    <a:lnTo>
                      <a:pt x="78" y="6"/>
                    </a:lnTo>
                    <a:lnTo>
                      <a:pt x="84" y="4"/>
                    </a:lnTo>
                    <a:lnTo>
                      <a:pt x="91" y="3"/>
                    </a:lnTo>
                    <a:lnTo>
                      <a:pt x="96" y="4"/>
                    </a:lnTo>
                    <a:lnTo>
                      <a:pt x="100" y="6"/>
                    </a:lnTo>
                    <a:lnTo>
                      <a:pt x="101" y="6"/>
                    </a:lnTo>
                    <a:lnTo>
                      <a:pt x="103" y="6"/>
                    </a:lnTo>
                    <a:lnTo>
                      <a:pt x="104" y="6"/>
                    </a:lnTo>
                    <a:lnTo>
                      <a:pt x="104" y="5"/>
                    </a:lnTo>
                    <a:lnTo>
                      <a:pt x="106" y="4"/>
                    </a:lnTo>
                    <a:lnTo>
                      <a:pt x="107" y="3"/>
                    </a:lnTo>
                    <a:lnTo>
                      <a:pt x="107" y="2"/>
                    </a:lnTo>
                    <a:lnTo>
                      <a:pt x="109" y="2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2" y="1"/>
                    </a:lnTo>
                    <a:lnTo>
                      <a:pt x="11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80" name="Freeform 3431"/>
              <p:cNvSpPr>
                <a:spLocks/>
              </p:cNvSpPr>
              <p:nvPr/>
            </p:nvSpPr>
            <p:spPr bwMode="auto">
              <a:xfrm>
                <a:off x="3689" y="3070"/>
                <a:ext cx="9" cy="9"/>
              </a:xfrm>
              <a:custGeom>
                <a:avLst/>
                <a:gdLst>
                  <a:gd name="T0" fmla="*/ 0 w 3"/>
                  <a:gd name="T1" fmla="*/ 0 h 3"/>
                  <a:gd name="T2" fmla="*/ 19683 w 3"/>
                  <a:gd name="T3" fmla="*/ 0 h 3"/>
                  <a:gd name="T4" fmla="*/ 19683 w 3"/>
                  <a:gd name="T5" fmla="*/ 19683 h 3"/>
                  <a:gd name="T6" fmla="*/ 0 w 3"/>
                  <a:gd name="T7" fmla="*/ 19683 h 3"/>
                  <a:gd name="T8" fmla="*/ 0 w 3"/>
                  <a:gd name="T9" fmla="*/ 0 h 3"/>
                  <a:gd name="T10" fmla="*/ 0 w 3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3"/>
                  <a:gd name="T20" fmla="*/ 3 w 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3">
                    <a:moveTo>
                      <a:pt x="0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81" name="Freeform 3432"/>
              <p:cNvSpPr>
                <a:spLocks/>
              </p:cNvSpPr>
              <p:nvPr/>
            </p:nvSpPr>
            <p:spPr bwMode="auto">
              <a:xfrm>
                <a:off x="2268" y="2373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0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82" name="Freeform 3433"/>
              <p:cNvSpPr>
                <a:spLocks/>
              </p:cNvSpPr>
              <p:nvPr/>
            </p:nvSpPr>
            <p:spPr bwMode="auto">
              <a:xfrm>
                <a:off x="2265" y="238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83" name="Freeform 3434"/>
              <p:cNvSpPr>
                <a:spLocks/>
              </p:cNvSpPr>
              <p:nvPr/>
            </p:nvSpPr>
            <p:spPr bwMode="auto">
              <a:xfrm>
                <a:off x="2241" y="2411"/>
                <a:ext cx="9" cy="15"/>
              </a:xfrm>
              <a:custGeom>
                <a:avLst/>
                <a:gdLst>
                  <a:gd name="T0" fmla="*/ 6561 w 3"/>
                  <a:gd name="T1" fmla="*/ 6561 h 5"/>
                  <a:gd name="T2" fmla="*/ 13122 w 3"/>
                  <a:gd name="T3" fmla="*/ 0 h 5"/>
                  <a:gd name="T4" fmla="*/ 19683 w 3"/>
                  <a:gd name="T5" fmla="*/ 13122 h 5"/>
                  <a:gd name="T6" fmla="*/ 13122 w 3"/>
                  <a:gd name="T7" fmla="*/ 26244 h 5"/>
                  <a:gd name="T8" fmla="*/ 6561 w 3"/>
                  <a:gd name="T9" fmla="*/ 32805 h 5"/>
                  <a:gd name="T10" fmla="*/ 0 w 3"/>
                  <a:gd name="T11" fmla="*/ 13122 h 5"/>
                  <a:gd name="T12" fmla="*/ 6561 w 3"/>
                  <a:gd name="T13" fmla="*/ 6561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5"/>
                  <a:gd name="T23" fmla="*/ 3 w 3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5">
                    <a:moveTo>
                      <a:pt x="1" y="1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84" name="Line 3435"/>
              <p:cNvSpPr>
                <a:spLocks noChangeShapeType="1"/>
              </p:cNvSpPr>
              <p:nvPr/>
            </p:nvSpPr>
            <p:spPr bwMode="auto">
              <a:xfrm>
                <a:off x="2244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85" name="Line 3436"/>
              <p:cNvSpPr>
                <a:spLocks noChangeShapeType="1"/>
              </p:cNvSpPr>
              <p:nvPr/>
            </p:nvSpPr>
            <p:spPr bwMode="auto">
              <a:xfrm>
                <a:off x="1667" y="198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86" name="Line 3437"/>
              <p:cNvSpPr>
                <a:spLocks noChangeShapeType="1"/>
              </p:cNvSpPr>
              <p:nvPr/>
            </p:nvSpPr>
            <p:spPr bwMode="auto">
              <a:xfrm>
                <a:off x="1676" y="20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87" name="Line 3438"/>
              <p:cNvSpPr>
                <a:spLocks noChangeShapeType="1"/>
              </p:cNvSpPr>
              <p:nvPr/>
            </p:nvSpPr>
            <p:spPr bwMode="auto">
              <a:xfrm>
                <a:off x="1679" y="20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88" name="Line 3439"/>
              <p:cNvSpPr>
                <a:spLocks noChangeShapeType="1"/>
              </p:cNvSpPr>
              <p:nvPr/>
            </p:nvSpPr>
            <p:spPr bwMode="auto">
              <a:xfrm>
                <a:off x="1679" y="200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89" name="Line 3440"/>
              <p:cNvSpPr>
                <a:spLocks noChangeShapeType="1"/>
              </p:cNvSpPr>
              <p:nvPr/>
            </p:nvSpPr>
            <p:spPr bwMode="auto">
              <a:xfrm>
                <a:off x="1679" y="20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" name="Group 3642"/>
            <p:cNvGrpSpPr>
              <a:grpSpLocks/>
            </p:cNvGrpSpPr>
            <p:nvPr/>
          </p:nvGrpSpPr>
          <p:grpSpPr bwMode="auto">
            <a:xfrm>
              <a:off x="1667" y="853"/>
              <a:ext cx="2107" cy="2578"/>
              <a:chOff x="1667" y="853"/>
              <a:chExt cx="2107" cy="2578"/>
            </a:xfrm>
          </p:grpSpPr>
          <p:sp>
            <p:nvSpPr>
              <p:cNvPr id="53190" name="Freeform 3442"/>
              <p:cNvSpPr>
                <a:spLocks/>
              </p:cNvSpPr>
              <p:nvPr/>
            </p:nvSpPr>
            <p:spPr bwMode="auto">
              <a:xfrm>
                <a:off x="1667" y="1919"/>
                <a:ext cx="120" cy="129"/>
              </a:xfrm>
              <a:custGeom>
                <a:avLst/>
                <a:gdLst>
                  <a:gd name="T0" fmla="*/ 59072 w 41"/>
                  <a:gd name="T1" fmla="*/ 27920 h 44"/>
                  <a:gd name="T2" fmla="*/ 81158 w 41"/>
                  <a:gd name="T3" fmla="*/ 11440 h 44"/>
                  <a:gd name="T4" fmla="*/ 103095 w 41"/>
                  <a:gd name="T5" fmla="*/ 0 h 44"/>
                  <a:gd name="T6" fmla="*/ 117486 w 41"/>
                  <a:gd name="T7" fmla="*/ 0 h 44"/>
                  <a:gd name="T8" fmla="*/ 128871 w 41"/>
                  <a:gd name="T9" fmla="*/ 0 h 44"/>
                  <a:gd name="T10" fmla="*/ 145218 w 41"/>
                  <a:gd name="T11" fmla="*/ 11440 h 44"/>
                  <a:gd name="T12" fmla="*/ 156600 w 41"/>
                  <a:gd name="T13" fmla="*/ 27920 h 44"/>
                  <a:gd name="T14" fmla="*/ 172894 w 41"/>
                  <a:gd name="T15" fmla="*/ 27920 h 44"/>
                  <a:gd name="T16" fmla="*/ 178463 w 41"/>
                  <a:gd name="T17" fmla="*/ 53928 h 44"/>
                  <a:gd name="T18" fmla="*/ 187946 w 41"/>
                  <a:gd name="T19" fmla="*/ 76260 h 44"/>
                  <a:gd name="T20" fmla="*/ 204214 w 41"/>
                  <a:gd name="T21" fmla="*/ 104179 h 44"/>
                  <a:gd name="T22" fmla="*/ 204214 w 41"/>
                  <a:gd name="T23" fmla="*/ 124567 h 44"/>
                  <a:gd name="T24" fmla="*/ 204214 w 41"/>
                  <a:gd name="T25" fmla="*/ 163727 h 44"/>
                  <a:gd name="T26" fmla="*/ 220583 w 41"/>
                  <a:gd name="T27" fmla="*/ 180439 h 44"/>
                  <a:gd name="T28" fmla="*/ 220583 w 41"/>
                  <a:gd name="T29" fmla="*/ 206438 h 44"/>
                  <a:gd name="T30" fmla="*/ 220583 w 41"/>
                  <a:gd name="T31" fmla="*/ 223580 h 44"/>
                  <a:gd name="T32" fmla="*/ 193060 w 41"/>
                  <a:gd name="T33" fmla="*/ 229174 h 44"/>
                  <a:gd name="T34" fmla="*/ 162170 w 41"/>
                  <a:gd name="T35" fmla="*/ 229174 h 44"/>
                  <a:gd name="T36" fmla="*/ 145218 w 41"/>
                  <a:gd name="T37" fmla="*/ 217890 h 44"/>
                  <a:gd name="T38" fmla="*/ 81158 w 41"/>
                  <a:gd name="T39" fmla="*/ 217890 h 44"/>
                  <a:gd name="T40" fmla="*/ 33322 w 41"/>
                  <a:gd name="T41" fmla="*/ 229174 h 44"/>
                  <a:gd name="T42" fmla="*/ 11385 w 41"/>
                  <a:gd name="T43" fmla="*/ 229174 h 44"/>
                  <a:gd name="T44" fmla="*/ 16294 w 41"/>
                  <a:gd name="T45" fmla="*/ 223580 h 44"/>
                  <a:gd name="T46" fmla="*/ 11385 w 41"/>
                  <a:gd name="T47" fmla="*/ 217890 h 44"/>
                  <a:gd name="T48" fmla="*/ 16294 w 41"/>
                  <a:gd name="T49" fmla="*/ 197569 h 44"/>
                  <a:gd name="T50" fmla="*/ 75366 w 41"/>
                  <a:gd name="T51" fmla="*/ 175246 h 44"/>
                  <a:gd name="T52" fmla="*/ 108691 w 41"/>
                  <a:gd name="T53" fmla="*/ 186033 h 44"/>
                  <a:gd name="T54" fmla="*/ 112569 w 41"/>
                  <a:gd name="T55" fmla="*/ 169626 h 44"/>
                  <a:gd name="T56" fmla="*/ 81158 w 41"/>
                  <a:gd name="T57" fmla="*/ 158107 h 44"/>
                  <a:gd name="T58" fmla="*/ 27729 w 41"/>
                  <a:gd name="T59" fmla="*/ 169626 h 44"/>
                  <a:gd name="T60" fmla="*/ 21940 w 41"/>
                  <a:gd name="T61" fmla="*/ 158107 h 44"/>
                  <a:gd name="T62" fmla="*/ 21940 w 41"/>
                  <a:gd name="T63" fmla="*/ 147318 h 44"/>
                  <a:gd name="T64" fmla="*/ 11385 w 41"/>
                  <a:gd name="T65" fmla="*/ 109800 h 44"/>
                  <a:gd name="T66" fmla="*/ 0 w 41"/>
                  <a:gd name="T67" fmla="*/ 109800 h 44"/>
                  <a:gd name="T68" fmla="*/ 33322 w 41"/>
                  <a:gd name="T69" fmla="*/ 76260 h 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1"/>
                  <a:gd name="T106" fmla="*/ 0 h 44"/>
                  <a:gd name="T107" fmla="*/ 41 w 41"/>
                  <a:gd name="T108" fmla="*/ 44 h 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1" h="44">
                    <a:moveTo>
                      <a:pt x="10" y="6"/>
                    </a:moveTo>
                    <a:lnTo>
                      <a:pt x="11" y="5"/>
                    </a:lnTo>
                    <a:lnTo>
                      <a:pt x="12" y="2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2"/>
                    </a:lnTo>
                    <a:lnTo>
                      <a:pt x="28" y="3"/>
                    </a:lnTo>
                    <a:lnTo>
                      <a:pt x="29" y="5"/>
                    </a:lnTo>
                    <a:lnTo>
                      <a:pt x="30" y="5"/>
                    </a:lnTo>
                    <a:lnTo>
                      <a:pt x="32" y="5"/>
                    </a:lnTo>
                    <a:lnTo>
                      <a:pt x="32" y="8"/>
                    </a:lnTo>
                    <a:lnTo>
                      <a:pt x="33" y="10"/>
                    </a:lnTo>
                    <a:lnTo>
                      <a:pt x="34" y="12"/>
                    </a:lnTo>
                    <a:lnTo>
                      <a:pt x="35" y="14"/>
                    </a:lnTo>
                    <a:lnTo>
                      <a:pt x="36" y="16"/>
                    </a:lnTo>
                    <a:lnTo>
                      <a:pt x="38" y="19"/>
                    </a:lnTo>
                    <a:lnTo>
                      <a:pt x="38" y="21"/>
                    </a:lnTo>
                    <a:lnTo>
                      <a:pt x="38" y="23"/>
                    </a:lnTo>
                    <a:lnTo>
                      <a:pt x="39" y="26"/>
                    </a:lnTo>
                    <a:lnTo>
                      <a:pt x="38" y="30"/>
                    </a:lnTo>
                    <a:lnTo>
                      <a:pt x="39" y="32"/>
                    </a:lnTo>
                    <a:lnTo>
                      <a:pt x="41" y="33"/>
                    </a:lnTo>
                    <a:lnTo>
                      <a:pt x="41" y="36"/>
                    </a:lnTo>
                    <a:lnTo>
                      <a:pt x="41" y="38"/>
                    </a:lnTo>
                    <a:lnTo>
                      <a:pt x="41" y="39"/>
                    </a:lnTo>
                    <a:lnTo>
                      <a:pt x="41" y="41"/>
                    </a:lnTo>
                    <a:lnTo>
                      <a:pt x="40" y="42"/>
                    </a:lnTo>
                    <a:lnTo>
                      <a:pt x="36" y="42"/>
                    </a:lnTo>
                    <a:lnTo>
                      <a:pt x="33" y="43"/>
                    </a:lnTo>
                    <a:lnTo>
                      <a:pt x="30" y="42"/>
                    </a:lnTo>
                    <a:lnTo>
                      <a:pt x="28" y="42"/>
                    </a:lnTo>
                    <a:lnTo>
                      <a:pt x="27" y="40"/>
                    </a:lnTo>
                    <a:lnTo>
                      <a:pt x="25" y="40"/>
                    </a:lnTo>
                    <a:lnTo>
                      <a:pt x="15" y="40"/>
                    </a:lnTo>
                    <a:lnTo>
                      <a:pt x="10" y="42"/>
                    </a:lnTo>
                    <a:lnTo>
                      <a:pt x="6" y="42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3" y="41"/>
                    </a:lnTo>
                    <a:lnTo>
                      <a:pt x="2" y="41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3" y="36"/>
                    </a:lnTo>
                    <a:lnTo>
                      <a:pt x="11" y="33"/>
                    </a:lnTo>
                    <a:lnTo>
                      <a:pt x="14" y="32"/>
                    </a:lnTo>
                    <a:lnTo>
                      <a:pt x="17" y="32"/>
                    </a:lnTo>
                    <a:lnTo>
                      <a:pt x="20" y="34"/>
                    </a:lnTo>
                    <a:lnTo>
                      <a:pt x="23" y="33"/>
                    </a:lnTo>
                    <a:lnTo>
                      <a:pt x="21" y="31"/>
                    </a:lnTo>
                    <a:lnTo>
                      <a:pt x="18" y="30"/>
                    </a:lnTo>
                    <a:lnTo>
                      <a:pt x="15" y="29"/>
                    </a:lnTo>
                    <a:lnTo>
                      <a:pt x="8" y="31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4" y="29"/>
                    </a:lnTo>
                    <a:lnTo>
                      <a:pt x="4" y="28"/>
                    </a:lnTo>
                    <a:lnTo>
                      <a:pt x="4" y="27"/>
                    </a:lnTo>
                    <a:lnTo>
                      <a:pt x="3" y="24"/>
                    </a:lnTo>
                    <a:lnTo>
                      <a:pt x="2" y="20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9" y="7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91" name="Line 3443"/>
              <p:cNvSpPr>
                <a:spLocks noChangeShapeType="1"/>
              </p:cNvSpPr>
              <p:nvPr/>
            </p:nvSpPr>
            <p:spPr bwMode="auto">
              <a:xfrm>
                <a:off x="3701" y="25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92" name="Freeform 3444"/>
              <p:cNvSpPr>
                <a:spLocks/>
              </p:cNvSpPr>
              <p:nvPr/>
            </p:nvSpPr>
            <p:spPr bwMode="auto">
              <a:xfrm>
                <a:off x="3701" y="25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93" name="Freeform 3445"/>
              <p:cNvSpPr>
                <a:spLocks/>
              </p:cNvSpPr>
              <p:nvPr/>
            </p:nvSpPr>
            <p:spPr bwMode="auto">
              <a:xfrm>
                <a:off x="3698" y="260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94" name="Line 3446"/>
              <p:cNvSpPr>
                <a:spLocks noChangeShapeType="1"/>
              </p:cNvSpPr>
              <p:nvPr/>
            </p:nvSpPr>
            <p:spPr bwMode="auto">
              <a:xfrm>
                <a:off x="3713" y="26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95" name="Line 3447"/>
              <p:cNvSpPr>
                <a:spLocks noChangeShapeType="1"/>
              </p:cNvSpPr>
              <p:nvPr/>
            </p:nvSpPr>
            <p:spPr bwMode="auto">
              <a:xfrm>
                <a:off x="3698" y="26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96" name="Freeform 3448"/>
              <p:cNvSpPr>
                <a:spLocks/>
              </p:cNvSpPr>
              <p:nvPr/>
            </p:nvSpPr>
            <p:spPr bwMode="auto">
              <a:xfrm>
                <a:off x="3701" y="261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97" name="Line 3449"/>
              <p:cNvSpPr>
                <a:spLocks noChangeShapeType="1"/>
              </p:cNvSpPr>
              <p:nvPr/>
            </p:nvSpPr>
            <p:spPr bwMode="auto">
              <a:xfrm>
                <a:off x="3692" y="26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98" name="Line 3450"/>
              <p:cNvSpPr>
                <a:spLocks noChangeShapeType="1"/>
              </p:cNvSpPr>
              <p:nvPr/>
            </p:nvSpPr>
            <p:spPr bwMode="auto">
              <a:xfrm>
                <a:off x="3695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99" name="Line 3451"/>
              <p:cNvSpPr>
                <a:spLocks noChangeShapeType="1"/>
              </p:cNvSpPr>
              <p:nvPr/>
            </p:nvSpPr>
            <p:spPr bwMode="auto">
              <a:xfrm>
                <a:off x="3692" y="26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00" name="Freeform 3452"/>
              <p:cNvSpPr>
                <a:spLocks/>
              </p:cNvSpPr>
              <p:nvPr/>
            </p:nvSpPr>
            <p:spPr bwMode="auto">
              <a:xfrm>
                <a:off x="3684" y="264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01" name="Freeform 3453"/>
              <p:cNvSpPr>
                <a:spLocks/>
              </p:cNvSpPr>
              <p:nvPr/>
            </p:nvSpPr>
            <p:spPr bwMode="auto">
              <a:xfrm>
                <a:off x="3681" y="265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02" name="Line 3454"/>
              <p:cNvSpPr>
                <a:spLocks noChangeShapeType="1"/>
              </p:cNvSpPr>
              <p:nvPr/>
            </p:nvSpPr>
            <p:spPr bwMode="auto">
              <a:xfrm>
                <a:off x="3631" y="27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03" name="Line 3455"/>
              <p:cNvSpPr>
                <a:spLocks noChangeShapeType="1"/>
              </p:cNvSpPr>
              <p:nvPr/>
            </p:nvSpPr>
            <p:spPr bwMode="auto">
              <a:xfrm>
                <a:off x="3622" y="27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04" name="Freeform 3456"/>
              <p:cNvSpPr>
                <a:spLocks/>
              </p:cNvSpPr>
              <p:nvPr/>
            </p:nvSpPr>
            <p:spPr bwMode="auto">
              <a:xfrm>
                <a:off x="3628" y="272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05" name="Line 3457"/>
              <p:cNvSpPr>
                <a:spLocks noChangeShapeType="1"/>
              </p:cNvSpPr>
              <p:nvPr/>
            </p:nvSpPr>
            <p:spPr bwMode="auto">
              <a:xfrm>
                <a:off x="3757" y="261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06" name="Freeform 3458"/>
              <p:cNvSpPr>
                <a:spLocks/>
              </p:cNvSpPr>
              <p:nvPr/>
            </p:nvSpPr>
            <p:spPr bwMode="auto">
              <a:xfrm>
                <a:off x="3774" y="26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07" name="Line 3459"/>
              <p:cNvSpPr>
                <a:spLocks noChangeShapeType="1"/>
              </p:cNvSpPr>
              <p:nvPr/>
            </p:nvSpPr>
            <p:spPr bwMode="auto">
              <a:xfrm>
                <a:off x="3754" y="25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08" name="Line 3460"/>
              <p:cNvSpPr>
                <a:spLocks noChangeShapeType="1"/>
              </p:cNvSpPr>
              <p:nvPr/>
            </p:nvSpPr>
            <p:spPr bwMode="auto">
              <a:xfrm>
                <a:off x="3766" y="25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09" name="Freeform 3461"/>
              <p:cNvSpPr>
                <a:spLocks/>
              </p:cNvSpPr>
              <p:nvPr/>
            </p:nvSpPr>
            <p:spPr bwMode="auto">
              <a:xfrm>
                <a:off x="3766" y="256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10" name="Freeform 3462"/>
              <p:cNvSpPr>
                <a:spLocks/>
              </p:cNvSpPr>
              <p:nvPr/>
            </p:nvSpPr>
            <p:spPr bwMode="auto">
              <a:xfrm>
                <a:off x="3769" y="256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11" name="Freeform 3463"/>
              <p:cNvSpPr>
                <a:spLocks/>
              </p:cNvSpPr>
              <p:nvPr/>
            </p:nvSpPr>
            <p:spPr bwMode="auto">
              <a:xfrm>
                <a:off x="3766" y="256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6561 h 1"/>
                  <a:gd name="T3" fmla="*/ 0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h 1"/>
                  <a:gd name="T11" fmla="*/ 1 h 1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T10" r="0" b="T11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12" name="Line 3464"/>
              <p:cNvSpPr>
                <a:spLocks noChangeShapeType="1"/>
              </p:cNvSpPr>
              <p:nvPr/>
            </p:nvSpPr>
            <p:spPr bwMode="auto">
              <a:xfrm>
                <a:off x="3769" y="25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13" name="Line 3465"/>
              <p:cNvSpPr>
                <a:spLocks noChangeShapeType="1"/>
              </p:cNvSpPr>
              <p:nvPr/>
            </p:nvSpPr>
            <p:spPr bwMode="auto">
              <a:xfrm>
                <a:off x="3766" y="25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14" name="Freeform 3466"/>
              <p:cNvSpPr>
                <a:spLocks/>
              </p:cNvSpPr>
              <p:nvPr/>
            </p:nvSpPr>
            <p:spPr bwMode="auto">
              <a:xfrm>
                <a:off x="3769" y="256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15" name="Line 3467"/>
              <p:cNvSpPr>
                <a:spLocks noChangeShapeType="1"/>
              </p:cNvSpPr>
              <p:nvPr/>
            </p:nvSpPr>
            <p:spPr bwMode="auto">
              <a:xfrm>
                <a:off x="3771" y="25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16" name="Line 3468"/>
              <p:cNvSpPr>
                <a:spLocks noChangeShapeType="1"/>
              </p:cNvSpPr>
              <p:nvPr/>
            </p:nvSpPr>
            <p:spPr bwMode="auto">
              <a:xfrm>
                <a:off x="3766" y="25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17" name="Freeform 3469"/>
              <p:cNvSpPr>
                <a:spLocks/>
              </p:cNvSpPr>
              <p:nvPr/>
            </p:nvSpPr>
            <p:spPr bwMode="auto">
              <a:xfrm>
                <a:off x="3754" y="256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18" name="Freeform 3470"/>
              <p:cNvSpPr>
                <a:spLocks/>
              </p:cNvSpPr>
              <p:nvPr/>
            </p:nvSpPr>
            <p:spPr bwMode="auto">
              <a:xfrm>
                <a:off x="3754" y="2566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19" name="Freeform 3471"/>
              <p:cNvSpPr>
                <a:spLocks/>
              </p:cNvSpPr>
              <p:nvPr/>
            </p:nvSpPr>
            <p:spPr bwMode="auto">
              <a:xfrm>
                <a:off x="3757" y="2572"/>
                <a:ext cx="3" cy="6"/>
              </a:xfrm>
              <a:custGeom>
                <a:avLst/>
                <a:gdLst>
                  <a:gd name="T0" fmla="*/ 6561 w 1"/>
                  <a:gd name="T1" fmla="*/ 13122 h 2"/>
                  <a:gd name="T2" fmla="*/ 6561 w 1"/>
                  <a:gd name="T3" fmla="*/ 13122 h 2"/>
                  <a:gd name="T4" fmla="*/ 6561 w 1"/>
                  <a:gd name="T5" fmla="*/ 6561 h 2"/>
                  <a:gd name="T6" fmla="*/ 0 w 1"/>
                  <a:gd name="T7" fmla="*/ 6561 h 2"/>
                  <a:gd name="T8" fmla="*/ 0 w 1"/>
                  <a:gd name="T9" fmla="*/ 0 h 2"/>
                  <a:gd name="T10" fmla="*/ 6561 w 1"/>
                  <a:gd name="T11" fmla="*/ 0 h 2"/>
                  <a:gd name="T12" fmla="*/ 6561 w 1"/>
                  <a:gd name="T13" fmla="*/ 6561 h 2"/>
                  <a:gd name="T14" fmla="*/ 6561 w 1"/>
                  <a:gd name="T15" fmla="*/ 13122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2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20" name="Freeform 3472"/>
              <p:cNvSpPr>
                <a:spLocks/>
              </p:cNvSpPr>
              <p:nvPr/>
            </p:nvSpPr>
            <p:spPr bwMode="auto">
              <a:xfrm>
                <a:off x="3771" y="256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21" name="Freeform 3473"/>
              <p:cNvSpPr>
                <a:spLocks/>
              </p:cNvSpPr>
              <p:nvPr/>
            </p:nvSpPr>
            <p:spPr bwMode="auto">
              <a:xfrm>
                <a:off x="3760" y="25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22" name="Freeform 3474"/>
              <p:cNvSpPr>
                <a:spLocks/>
              </p:cNvSpPr>
              <p:nvPr/>
            </p:nvSpPr>
            <p:spPr bwMode="auto">
              <a:xfrm>
                <a:off x="3757" y="257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23" name="Freeform 3475"/>
              <p:cNvSpPr>
                <a:spLocks/>
              </p:cNvSpPr>
              <p:nvPr/>
            </p:nvSpPr>
            <p:spPr bwMode="auto">
              <a:xfrm>
                <a:off x="1728" y="2115"/>
                <a:ext cx="68" cy="94"/>
              </a:xfrm>
              <a:custGeom>
                <a:avLst/>
                <a:gdLst>
                  <a:gd name="T0" fmla="*/ 41317 w 23"/>
                  <a:gd name="T1" fmla="*/ 16603 h 32"/>
                  <a:gd name="T2" fmla="*/ 47446 w 23"/>
                  <a:gd name="T3" fmla="*/ 11606 h 32"/>
                  <a:gd name="T4" fmla="*/ 65487 w 23"/>
                  <a:gd name="T5" fmla="*/ 5652 h 32"/>
                  <a:gd name="T6" fmla="*/ 104823 w 23"/>
                  <a:gd name="T7" fmla="*/ 0 h 32"/>
                  <a:gd name="T8" fmla="*/ 116141 w 23"/>
                  <a:gd name="T9" fmla="*/ 22557 h 32"/>
                  <a:gd name="T10" fmla="*/ 116141 w 23"/>
                  <a:gd name="T11" fmla="*/ 39847 h 32"/>
                  <a:gd name="T12" fmla="*/ 122155 w 23"/>
                  <a:gd name="T13" fmla="*/ 45044 h 32"/>
                  <a:gd name="T14" fmla="*/ 122155 w 23"/>
                  <a:gd name="T15" fmla="*/ 60377 h 32"/>
                  <a:gd name="T16" fmla="*/ 128283 w 23"/>
                  <a:gd name="T17" fmla="*/ 76977 h 32"/>
                  <a:gd name="T18" fmla="*/ 122155 w 23"/>
                  <a:gd name="T19" fmla="*/ 82864 h 32"/>
                  <a:gd name="T20" fmla="*/ 116141 w 23"/>
                  <a:gd name="T21" fmla="*/ 100148 h 32"/>
                  <a:gd name="T22" fmla="*/ 128283 w 23"/>
                  <a:gd name="T23" fmla="*/ 88610 h 32"/>
                  <a:gd name="T24" fmla="*/ 134176 w 23"/>
                  <a:gd name="T25" fmla="*/ 105418 h 32"/>
                  <a:gd name="T26" fmla="*/ 110941 w 23"/>
                  <a:gd name="T27" fmla="*/ 128354 h 32"/>
                  <a:gd name="T28" fmla="*/ 98958 w 23"/>
                  <a:gd name="T29" fmla="*/ 143265 h 32"/>
                  <a:gd name="T30" fmla="*/ 86730 w 23"/>
                  <a:gd name="T31" fmla="*/ 154871 h 32"/>
                  <a:gd name="T32" fmla="*/ 80837 w 23"/>
                  <a:gd name="T33" fmla="*/ 160523 h 32"/>
                  <a:gd name="T34" fmla="*/ 74788 w 23"/>
                  <a:gd name="T35" fmla="*/ 171474 h 32"/>
                  <a:gd name="T36" fmla="*/ 65487 w 23"/>
                  <a:gd name="T37" fmla="*/ 177357 h 32"/>
                  <a:gd name="T38" fmla="*/ 35455 w 23"/>
                  <a:gd name="T39" fmla="*/ 154871 h 32"/>
                  <a:gd name="T40" fmla="*/ 35455 w 23"/>
                  <a:gd name="T41" fmla="*/ 154871 h 32"/>
                  <a:gd name="T42" fmla="*/ 35455 w 23"/>
                  <a:gd name="T43" fmla="*/ 143265 h 32"/>
                  <a:gd name="T44" fmla="*/ 35455 w 23"/>
                  <a:gd name="T45" fmla="*/ 143265 h 32"/>
                  <a:gd name="T46" fmla="*/ 29335 w 23"/>
                  <a:gd name="T47" fmla="*/ 137587 h 32"/>
                  <a:gd name="T48" fmla="*/ 29335 w 23"/>
                  <a:gd name="T49" fmla="*/ 132317 h 32"/>
                  <a:gd name="T50" fmla="*/ 18121 w 23"/>
                  <a:gd name="T51" fmla="*/ 132317 h 32"/>
                  <a:gd name="T52" fmla="*/ 11992 w 23"/>
                  <a:gd name="T53" fmla="*/ 128354 h 32"/>
                  <a:gd name="T54" fmla="*/ 11992 w 23"/>
                  <a:gd name="T55" fmla="*/ 111096 h 32"/>
                  <a:gd name="T56" fmla="*/ 6129 w 23"/>
                  <a:gd name="T57" fmla="*/ 105418 h 32"/>
                  <a:gd name="T58" fmla="*/ 0 w 23"/>
                  <a:gd name="T59" fmla="*/ 100148 h 32"/>
                  <a:gd name="T60" fmla="*/ 0 w 23"/>
                  <a:gd name="T61" fmla="*/ 88610 h 32"/>
                  <a:gd name="T62" fmla="*/ 6129 w 23"/>
                  <a:gd name="T63" fmla="*/ 94496 h 32"/>
                  <a:gd name="T64" fmla="*/ 11992 w 23"/>
                  <a:gd name="T65" fmla="*/ 88610 h 32"/>
                  <a:gd name="T66" fmla="*/ 11992 w 23"/>
                  <a:gd name="T67" fmla="*/ 82864 h 32"/>
                  <a:gd name="T68" fmla="*/ 6129 w 23"/>
                  <a:gd name="T69" fmla="*/ 82864 h 32"/>
                  <a:gd name="T70" fmla="*/ 0 w 23"/>
                  <a:gd name="T71" fmla="*/ 76977 h 32"/>
                  <a:gd name="T72" fmla="*/ 11992 w 23"/>
                  <a:gd name="T73" fmla="*/ 71939 h 32"/>
                  <a:gd name="T74" fmla="*/ 0 w 23"/>
                  <a:gd name="T75" fmla="*/ 60377 h 32"/>
                  <a:gd name="T76" fmla="*/ 11992 w 23"/>
                  <a:gd name="T77" fmla="*/ 54646 h 32"/>
                  <a:gd name="T78" fmla="*/ 23312 w 23"/>
                  <a:gd name="T79" fmla="*/ 45044 h 32"/>
                  <a:gd name="T80" fmla="*/ 29335 w 23"/>
                  <a:gd name="T81" fmla="*/ 39847 h 32"/>
                  <a:gd name="T82" fmla="*/ 35455 w 23"/>
                  <a:gd name="T83" fmla="*/ 22557 h 32"/>
                  <a:gd name="T84" fmla="*/ 41317 w 23"/>
                  <a:gd name="T85" fmla="*/ 16603 h 3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3"/>
                  <a:gd name="T130" fmla="*/ 0 h 32"/>
                  <a:gd name="T131" fmla="*/ 23 w 23"/>
                  <a:gd name="T132" fmla="*/ 32 h 3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3" h="32">
                    <a:moveTo>
                      <a:pt x="7" y="3"/>
                    </a:moveTo>
                    <a:lnTo>
                      <a:pt x="8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0" y="4"/>
                    </a:lnTo>
                    <a:lnTo>
                      <a:pt x="20" y="7"/>
                    </a:lnTo>
                    <a:lnTo>
                      <a:pt x="21" y="8"/>
                    </a:lnTo>
                    <a:lnTo>
                      <a:pt x="21" y="11"/>
                    </a:lnTo>
                    <a:lnTo>
                      <a:pt x="22" y="14"/>
                    </a:lnTo>
                    <a:lnTo>
                      <a:pt x="21" y="15"/>
                    </a:lnTo>
                    <a:lnTo>
                      <a:pt x="20" y="18"/>
                    </a:lnTo>
                    <a:lnTo>
                      <a:pt x="22" y="16"/>
                    </a:lnTo>
                    <a:lnTo>
                      <a:pt x="23" y="19"/>
                    </a:lnTo>
                    <a:lnTo>
                      <a:pt x="19" y="23"/>
                    </a:lnTo>
                    <a:lnTo>
                      <a:pt x="17" y="26"/>
                    </a:lnTo>
                    <a:lnTo>
                      <a:pt x="15" y="28"/>
                    </a:lnTo>
                    <a:lnTo>
                      <a:pt x="14" y="29"/>
                    </a:lnTo>
                    <a:lnTo>
                      <a:pt x="13" y="31"/>
                    </a:lnTo>
                    <a:lnTo>
                      <a:pt x="11" y="32"/>
                    </a:lnTo>
                    <a:lnTo>
                      <a:pt x="6" y="28"/>
                    </a:lnTo>
                    <a:lnTo>
                      <a:pt x="6" y="26"/>
                    </a:lnTo>
                    <a:lnTo>
                      <a:pt x="5" y="25"/>
                    </a:lnTo>
                    <a:lnTo>
                      <a:pt x="5" y="24"/>
                    </a:lnTo>
                    <a:lnTo>
                      <a:pt x="3" y="24"/>
                    </a:lnTo>
                    <a:lnTo>
                      <a:pt x="2" y="23"/>
                    </a:lnTo>
                    <a:lnTo>
                      <a:pt x="2" y="20"/>
                    </a:lnTo>
                    <a:lnTo>
                      <a:pt x="1" y="19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1" y="17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1" y="15"/>
                    </a:lnTo>
                    <a:lnTo>
                      <a:pt x="0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6" y="4"/>
                    </a:lnTo>
                    <a:lnTo>
                      <a:pt x="7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24" name="Line 3476"/>
              <p:cNvSpPr>
                <a:spLocks noChangeShapeType="1"/>
              </p:cNvSpPr>
              <p:nvPr/>
            </p:nvSpPr>
            <p:spPr bwMode="auto">
              <a:xfrm>
                <a:off x="1728" y="21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25" name="Line 3477"/>
              <p:cNvSpPr>
                <a:spLocks noChangeShapeType="1"/>
              </p:cNvSpPr>
              <p:nvPr/>
            </p:nvSpPr>
            <p:spPr bwMode="auto">
              <a:xfrm>
                <a:off x="1731" y="21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26" name="Line 3478"/>
              <p:cNvSpPr>
                <a:spLocks noChangeShapeType="1"/>
              </p:cNvSpPr>
              <p:nvPr/>
            </p:nvSpPr>
            <p:spPr bwMode="auto">
              <a:xfrm>
                <a:off x="1731" y="21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27" name="Freeform 3479"/>
              <p:cNvSpPr>
                <a:spLocks/>
              </p:cNvSpPr>
              <p:nvPr/>
            </p:nvSpPr>
            <p:spPr bwMode="auto">
              <a:xfrm>
                <a:off x="1734" y="215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28" name="Line 3480"/>
              <p:cNvSpPr>
                <a:spLocks noChangeShapeType="1"/>
              </p:cNvSpPr>
              <p:nvPr/>
            </p:nvSpPr>
            <p:spPr bwMode="auto">
              <a:xfrm>
                <a:off x="1731" y="21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29" name="Line 3481"/>
              <p:cNvSpPr>
                <a:spLocks noChangeShapeType="1"/>
              </p:cNvSpPr>
              <p:nvPr/>
            </p:nvSpPr>
            <p:spPr bwMode="auto">
              <a:xfrm>
                <a:off x="1734" y="21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30" name="Freeform 3482"/>
              <p:cNvSpPr>
                <a:spLocks/>
              </p:cNvSpPr>
              <p:nvPr/>
            </p:nvSpPr>
            <p:spPr bwMode="auto">
              <a:xfrm>
                <a:off x="1731" y="216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31" name="Line 3483"/>
              <p:cNvSpPr>
                <a:spLocks noChangeShapeType="1"/>
              </p:cNvSpPr>
              <p:nvPr/>
            </p:nvSpPr>
            <p:spPr bwMode="auto">
              <a:xfrm>
                <a:off x="1728" y="21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32" name="Line 3484"/>
              <p:cNvSpPr>
                <a:spLocks noChangeShapeType="1"/>
              </p:cNvSpPr>
              <p:nvPr/>
            </p:nvSpPr>
            <p:spPr bwMode="auto">
              <a:xfrm>
                <a:off x="1743" y="21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33" name="Line 3485"/>
              <p:cNvSpPr>
                <a:spLocks noChangeShapeType="1"/>
              </p:cNvSpPr>
              <p:nvPr/>
            </p:nvSpPr>
            <p:spPr bwMode="auto">
              <a:xfrm>
                <a:off x="1728" y="21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34" name="Freeform 3486"/>
              <p:cNvSpPr>
                <a:spLocks/>
              </p:cNvSpPr>
              <p:nvPr/>
            </p:nvSpPr>
            <p:spPr bwMode="auto">
              <a:xfrm>
                <a:off x="1731" y="218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35" name="Line 3487"/>
              <p:cNvSpPr>
                <a:spLocks noChangeShapeType="1"/>
              </p:cNvSpPr>
              <p:nvPr/>
            </p:nvSpPr>
            <p:spPr bwMode="auto">
              <a:xfrm>
                <a:off x="1743" y="21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36" name="Line 3488"/>
              <p:cNvSpPr>
                <a:spLocks noChangeShapeType="1"/>
              </p:cNvSpPr>
              <p:nvPr/>
            </p:nvSpPr>
            <p:spPr bwMode="auto">
              <a:xfrm>
                <a:off x="1731" y="21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37" name="Freeform 3489"/>
              <p:cNvSpPr>
                <a:spLocks/>
              </p:cNvSpPr>
              <p:nvPr/>
            </p:nvSpPr>
            <p:spPr bwMode="auto">
              <a:xfrm>
                <a:off x="1734" y="2188"/>
                <a:ext cx="9" cy="6"/>
              </a:xfrm>
              <a:custGeom>
                <a:avLst/>
                <a:gdLst>
                  <a:gd name="T0" fmla="*/ 0 w 3"/>
                  <a:gd name="T1" fmla="*/ 6561 h 2"/>
                  <a:gd name="T2" fmla="*/ 13122 w 3"/>
                  <a:gd name="T3" fmla="*/ 0 h 2"/>
                  <a:gd name="T4" fmla="*/ 19683 w 3"/>
                  <a:gd name="T5" fmla="*/ 6561 h 2"/>
                  <a:gd name="T6" fmla="*/ 19683 w 3"/>
                  <a:gd name="T7" fmla="*/ 13122 h 2"/>
                  <a:gd name="T8" fmla="*/ 0 w 3"/>
                  <a:gd name="T9" fmla="*/ 6561 h 2"/>
                  <a:gd name="T10" fmla="*/ 0 w 3"/>
                  <a:gd name="T11" fmla="*/ 6561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2"/>
                  <a:gd name="T20" fmla="*/ 3 w 3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2">
                    <a:moveTo>
                      <a:pt x="0" y="1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38" name="Line 3490"/>
              <p:cNvSpPr>
                <a:spLocks noChangeShapeType="1"/>
              </p:cNvSpPr>
              <p:nvPr/>
            </p:nvSpPr>
            <p:spPr bwMode="auto">
              <a:xfrm>
                <a:off x="1743" y="21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39" name="Line 3491"/>
              <p:cNvSpPr>
                <a:spLocks noChangeShapeType="1"/>
              </p:cNvSpPr>
              <p:nvPr/>
            </p:nvSpPr>
            <p:spPr bwMode="auto">
              <a:xfrm>
                <a:off x="1731" y="21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40" name="Line 3492"/>
              <p:cNvSpPr>
                <a:spLocks noChangeShapeType="1"/>
              </p:cNvSpPr>
              <p:nvPr/>
            </p:nvSpPr>
            <p:spPr bwMode="auto">
              <a:xfrm>
                <a:off x="1743" y="21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41" name="Freeform 3493"/>
              <p:cNvSpPr>
                <a:spLocks/>
              </p:cNvSpPr>
              <p:nvPr/>
            </p:nvSpPr>
            <p:spPr bwMode="auto">
              <a:xfrm>
                <a:off x="1731" y="21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42" name="Rectangle 3494"/>
              <p:cNvSpPr>
                <a:spLocks noChangeArrowheads="1"/>
              </p:cNvSpPr>
              <p:nvPr/>
            </p:nvSpPr>
            <p:spPr bwMode="auto">
              <a:xfrm>
                <a:off x="1743" y="2191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43" name="Freeform 3495"/>
              <p:cNvSpPr>
                <a:spLocks/>
              </p:cNvSpPr>
              <p:nvPr/>
            </p:nvSpPr>
            <p:spPr bwMode="auto">
              <a:xfrm>
                <a:off x="1743" y="219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44" name="Line 3496"/>
              <p:cNvSpPr>
                <a:spLocks noChangeShapeType="1"/>
              </p:cNvSpPr>
              <p:nvPr/>
            </p:nvSpPr>
            <p:spPr bwMode="auto">
              <a:xfrm>
                <a:off x="1761" y="22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45" name="Line 3497"/>
              <p:cNvSpPr>
                <a:spLocks noChangeShapeType="1"/>
              </p:cNvSpPr>
              <p:nvPr/>
            </p:nvSpPr>
            <p:spPr bwMode="auto">
              <a:xfrm>
                <a:off x="1764" y="22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46" name="Line 3498"/>
              <p:cNvSpPr>
                <a:spLocks noChangeShapeType="1"/>
              </p:cNvSpPr>
              <p:nvPr/>
            </p:nvSpPr>
            <p:spPr bwMode="auto">
              <a:xfrm>
                <a:off x="3387" y="24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47" name="Freeform 3499"/>
              <p:cNvSpPr>
                <a:spLocks/>
              </p:cNvSpPr>
              <p:nvPr/>
            </p:nvSpPr>
            <p:spPr bwMode="auto">
              <a:xfrm>
                <a:off x="3387" y="24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48" name="Freeform 3500"/>
              <p:cNvSpPr>
                <a:spLocks/>
              </p:cNvSpPr>
              <p:nvPr/>
            </p:nvSpPr>
            <p:spPr bwMode="auto">
              <a:xfrm>
                <a:off x="3382" y="24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49" name="Freeform 3501"/>
              <p:cNvSpPr>
                <a:spLocks/>
              </p:cNvSpPr>
              <p:nvPr/>
            </p:nvSpPr>
            <p:spPr bwMode="auto">
              <a:xfrm>
                <a:off x="3379" y="2458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6561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50" name="Line 3502"/>
              <p:cNvSpPr>
                <a:spLocks noChangeShapeType="1"/>
              </p:cNvSpPr>
              <p:nvPr/>
            </p:nvSpPr>
            <p:spPr bwMode="auto">
              <a:xfrm>
                <a:off x="3376" y="24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51" name="Line 3503"/>
              <p:cNvSpPr>
                <a:spLocks noChangeShapeType="1"/>
              </p:cNvSpPr>
              <p:nvPr/>
            </p:nvSpPr>
            <p:spPr bwMode="auto">
              <a:xfrm>
                <a:off x="3408" y="20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52" name="Line 3504"/>
              <p:cNvSpPr>
                <a:spLocks noChangeShapeType="1"/>
              </p:cNvSpPr>
              <p:nvPr/>
            </p:nvSpPr>
            <p:spPr bwMode="auto">
              <a:xfrm>
                <a:off x="3405" y="20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53" name="Line 3505"/>
              <p:cNvSpPr>
                <a:spLocks noChangeShapeType="1"/>
              </p:cNvSpPr>
              <p:nvPr/>
            </p:nvSpPr>
            <p:spPr bwMode="auto">
              <a:xfrm>
                <a:off x="3408" y="206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54" name="Freeform 3506"/>
              <p:cNvSpPr>
                <a:spLocks/>
              </p:cNvSpPr>
              <p:nvPr/>
            </p:nvSpPr>
            <p:spPr bwMode="auto">
              <a:xfrm>
                <a:off x="3367" y="2171"/>
                <a:ext cx="234" cy="307"/>
              </a:xfrm>
              <a:custGeom>
                <a:avLst/>
                <a:gdLst>
                  <a:gd name="T0" fmla="*/ 428431 w 80"/>
                  <a:gd name="T1" fmla="*/ 0 h 105"/>
                  <a:gd name="T2" fmla="*/ 428431 w 80"/>
                  <a:gd name="T3" fmla="*/ 16224 h 105"/>
                  <a:gd name="T4" fmla="*/ 406408 w 80"/>
                  <a:gd name="T5" fmla="*/ 63663 h 105"/>
                  <a:gd name="T6" fmla="*/ 395852 w 80"/>
                  <a:gd name="T7" fmla="*/ 102523 h 105"/>
                  <a:gd name="T8" fmla="*/ 370176 w 80"/>
                  <a:gd name="T9" fmla="*/ 155593 h 105"/>
                  <a:gd name="T10" fmla="*/ 342567 w 80"/>
                  <a:gd name="T11" fmla="*/ 203006 h 105"/>
                  <a:gd name="T12" fmla="*/ 305531 w 80"/>
                  <a:gd name="T13" fmla="*/ 244892 h 105"/>
                  <a:gd name="T14" fmla="*/ 267398 w 80"/>
                  <a:gd name="T15" fmla="*/ 294211 h 105"/>
                  <a:gd name="T16" fmla="*/ 247274 w 80"/>
                  <a:gd name="T17" fmla="*/ 319882 h 105"/>
                  <a:gd name="T18" fmla="*/ 219896 w 80"/>
                  <a:gd name="T19" fmla="*/ 336101 h 105"/>
                  <a:gd name="T20" fmla="*/ 192295 w 80"/>
                  <a:gd name="T21" fmla="*/ 352325 h 105"/>
                  <a:gd name="T22" fmla="*/ 166596 w 80"/>
                  <a:gd name="T23" fmla="*/ 369198 h 105"/>
                  <a:gd name="T24" fmla="*/ 138943 w 80"/>
                  <a:gd name="T25" fmla="*/ 394837 h 105"/>
                  <a:gd name="T26" fmla="*/ 117117 w 80"/>
                  <a:gd name="T27" fmla="*/ 416637 h 105"/>
                  <a:gd name="T28" fmla="*/ 80730 w 80"/>
                  <a:gd name="T29" fmla="*/ 454924 h 105"/>
                  <a:gd name="T30" fmla="*/ 53276 w 80"/>
                  <a:gd name="T31" fmla="*/ 486118 h 105"/>
                  <a:gd name="T32" fmla="*/ 41939 w 80"/>
                  <a:gd name="T33" fmla="*/ 502346 h 105"/>
                  <a:gd name="T34" fmla="*/ 27600 w 80"/>
                  <a:gd name="T35" fmla="*/ 513468 h 105"/>
                  <a:gd name="T36" fmla="*/ 21826 w 80"/>
                  <a:gd name="T37" fmla="*/ 507892 h 105"/>
                  <a:gd name="T38" fmla="*/ 27600 w 80"/>
                  <a:gd name="T39" fmla="*/ 518561 h 105"/>
                  <a:gd name="T40" fmla="*/ 21826 w 80"/>
                  <a:gd name="T41" fmla="*/ 518561 h 105"/>
                  <a:gd name="T42" fmla="*/ 16240 w 80"/>
                  <a:gd name="T43" fmla="*/ 533566 h 105"/>
                  <a:gd name="T44" fmla="*/ 11337 w 80"/>
                  <a:gd name="T45" fmla="*/ 533566 h 105"/>
                  <a:gd name="T46" fmla="*/ 5552 w 80"/>
                  <a:gd name="T47" fmla="*/ 549781 h 105"/>
                  <a:gd name="T48" fmla="*/ 0 w 80"/>
                  <a:gd name="T49" fmla="*/ 561108 h 10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0"/>
                  <a:gd name="T76" fmla="*/ 0 h 105"/>
                  <a:gd name="T77" fmla="*/ 80 w 80"/>
                  <a:gd name="T78" fmla="*/ 105 h 10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0" h="105">
                    <a:moveTo>
                      <a:pt x="80" y="0"/>
                    </a:moveTo>
                    <a:lnTo>
                      <a:pt x="80" y="3"/>
                    </a:lnTo>
                    <a:lnTo>
                      <a:pt x="76" y="12"/>
                    </a:lnTo>
                    <a:lnTo>
                      <a:pt x="74" y="19"/>
                    </a:lnTo>
                    <a:lnTo>
                      <a:pt x="69" y="29"/>
                    </a:lnTo>
                    <a:lnTo>
                      <a:pt x="64" y="38"/>
                    </a:lnTo>
                    <a:lnTo>
                      <a:pt x="57" y="46"/>
                    </a:lnTo>
                    <a:lnTo>
                      <a:pt x="50" y="55"/>
                    </a:lnTo>
                    <a:lnTo>
                      <a:pt x="46" y="60"/>
                    </a:lnTo>
                    <a:lnTo>
                      <a:pt x="41" y="63"/>
                    </a:lnTo>
                    <a:lnTo>
                      <a:pt x="36" y="66"/>
                    </a:lnTo>
                    <a:lnTo>
                      <a:pt x="31" y="69"/>
                    </a:lnTo>
                    <a:lnTo>
                      <a:pt x="26" y="74"/>
                    </a:lnTo>
                    <a:lnTo>
                      <a:pt x="22" y="78"/>
                    </a:lnTo>
                    <a:lnTo>
                      <a:pt x="15" y="85"/>
                    </a:lnTo>
                    <a:lnTo>
                      <a:pt x="10" y="91"/>
                    </a:lnTo>
                    <a:lnTo>
                      <a:pt x="8" y="94"/>
                    </a:lnTo>
                    <a:lnTo>
                      <a:pt x="5" y="96"/>
                    </a:lnTo>
                    <a:lnTo>
                      <a:pt x="4" y="95"/>
                    </a:lnTo>
                    <a:lnTo>
                      <a:pt x="5" y="97"/>
                    </a:lnTo>
                    <a:lnTo>
                      <a:pt x="4" y="97"/>
                    </a:lnTo>
                    <a:lnTo>
                      <a:pt x="3" y="100"/>
                    </a:lnTo>
                    <a:lnTo>
                      <a:pt x="2" y="100"/>
                    </a:lnTo>
                    <a:lnTo>
                      <a:pt x="1" y="103"/>
                    </a:lnTo>
                    <a:lnTo>
                      <a:pt x="0" y="10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55" name="Line 3507"/>
              <p:cNvSpPr>
                <a:spLocks noChangeShapeType="1"/>
              </p:cNvSpPr>
              <p:nvPr/>
            </p:nvSpPr>
            <p:spPr bwMode="auto">
              <a:xfrm>
                <a:off x="2649" y="33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56" name="Line 3508"/>
              <p:cNvSpPr>
                <a:spLocks noChangeShapeType="1"/>
              </p:cNvSpPr>
              <p:nvPr/>
            </p:nvSpPr>
            <p:spPr bwMode="auto">
              <a:xfrm>
                <a:off x="2649" y="34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57" name="Line 3509"/>
              <p:cNvSpPr>
                <a:spLocks noChangeShapeType="1"/>
              </p:cNvSpPr>
              <p:nvPr/>
            </p:nvSpPr>
            <p:spPr bwMode="auto">
              <a:xfrm>
                <a:off x="2658" y="34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58" name="Freeform 3510"/>
              <p:cNvSpPr>
                <a:spLocks/>
              </p:cNvSpPr>
              <p:nvPr/>
            </p:nvSpPr>
            <p:spPr bwMode="auto">
              <a:xfrm>
                <a:off x="2892" y="3299"/>
                <a:ext cx="65" cy="52"/>
              </a:xfrm>
              <a:custGeom>
                <a:avLst/>
                <a:gdLst>
                  <a:gd name="T0" fmla="*/ 80387 w 22"/>
                  <a:gd name="T1" fmla="*/ 0 h 18"/>
                  <a:gd name="T2" fmla="*/ 65304 w 22"/>
                  <a:gd name="T3" fmla="*/ 9880 h 18"/>
                  <a:gd name="T4" fmla="*/ 59221 w 22"/>
                  <a:gd name="T5" fmla="*/ 9880 h 18"/>
                  <a:gd name="T6" fmla="*/ 47252 w 22"/>
                  <a:gd name="T7" fmla="*/ 15115 h 18"/>
                  <a:gd name="T8" fmla="*/ 35363 w 22"/>
                  <a:gd name="T9" fmla="*/ 15115 h 18"/>
                  <a:gd name="T10" fmla="*/ 29271 w 22"/>
                  <a:gd name="T11" fmla="*/ 23334 h 18"/>
                  <a:gd name="T12" fmla="*/ 29271 w 22"/>
                  <a:gd name="T13" fmla="*/ 28542 h 18"/>
                  <a:gd name="T14" fmla="*/ 23158 w 22"/>
                  <a:gd name="T15" fmla="*/ 33774 h 18"/>
                  <a:gd name="T16" fmla="*/ 11969 w 22"/>
                  <a:gd name="T17" fmla="*/ 43666 h 18"/>
                  <a:gd name="T18" fmla="*/ 0 w 22"/>
                  <a:gd name="T19" fmla="*/ 43666 h 18"/>
                  <a:gd name="T20" fmla="*/ 0 w 22"/>
                  <a:gd name="T21" fmla="*/ 53496 h 18"/>
                  <a:gd name="T22" fmla="*/ 11969 w 22"/>
                  <a:gd name="T23" fmla="*/ 72014 h 18"/>
                  <a:gd name="T24" fmla="*/ 23158 w 22"/>
                  <a:gd name="T25" fmla="*/ 77249 h 18"/>
                  <a:gd name="T26" fmla="*/ 35363 w 22"/>
                  <a:gd name="T27" fmla="*/ 87129 h 18"/>
                  <a:gd name="T28" fmla="*/ 53099 w 22"/>
                  <a:gd name="T29" fmla="*/ 87129 h 18"/>
                  <a:gd name="T30" fmla="*/ 59221 w 22"/>
                  <a:gd name="T31" fmla="*/ 72014 h 18"/>
                  <a:gd name="T32" fmla="*/ 80387 w 22"/>
                  <a:gd name="T33" fmla="*/ 67409 h 18"/>
                  <a:gd name="T34" fmla="*/ 109868 w 22"/>
                  <a:gd name="T35" fmla="*/ 58777 h 18"/>
                  <a:gd name="T36" fmla="*/ 115750 w 22"/>
                  <a:gd name="T37" fmla="*/ 48897 h 18"/>
                  <a:gd name="T38" fmla="*/ 127639 w 22"/>
                  <a:gd name="T39" fmla="*/ 38457 h 18"/>
                  <a:gd name="T40" fmla="*/ 127639 w 22"/>
                  <a:gd name="T41" fmla="*/ 28542 h 18"/>
                  <a:gd name="T42" fmla="*/ 109868 w 22"/>
                  <a:gd name="T43" fmla="*/ 20346 h 18"/>
                  <a:gd name="T44" fmla="*/ 92513 w 22"/>
                  <a:gd name="T45" fmla="*/ 5232 h 18"/>
                  <a:gd name="T46" fmla="*/ 86482 w 22"/>
                  <a:gd name="T47" fmla="*/ 0 h 1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2"/>
                  <a:gd name="T73" fmla="*/ 0 h 18"/>
                  <a:gd name="T74" fmla="*/ 22 w 22"/>
                  <a:gd name="T75" fmla="*/ 18 h 1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2" h="18">
                    <a:moveTo>
                      <a:pt x="14" y="0"/>
                    </a:moveTo>
                    <a:lnTo>
                      <a:pt x="11" y="2"/>
                    </a:lnTo>
                    <a:lnTo>
                      <a:pt x="10" y="2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2" y="15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9" y="18"/>
                    </a:lnTo>
                    <a:lnTo>
                      <a:pt x="10" y="15"/>
                    </a:lnTo>
                    <a:lnTo>
                      <a:pt x="14" y="14"/>
                    </a:lnTo>
                    <a:lnTo>
                      <a:pt x="19" y="12"/>
                    </a:lnTo>
                    <a:lnTo>
                      <a:pt x="20" y="10"/>
                    </a:lnTo>
                    <a:lnTo>
                      <a:pt x="22" y="8"/>
                    </a:lnTo>
                    <a:lnTo>
                      <a:pt x="22" y="6"/>
                    </a:lnTo>
                    <a:lnTo>
                      <a:pt x="19" y="4"/>
                    </a:lnTo>
                    <a:lnTo>
                      <a:pt x="16" y="1"/>
                    </a:lnTo>
                    <a:lnTo>
                      <a:pt x="15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59" name="Freeform 3511"/>
              <p:cNvSpPr>
                <a:spLocks/>
              </p:cNvSpPr>
              <p:nvPr/>
            </p:nvSpPr>
            <p:spPr bwMode="auto">
              <a:xfrm>
                <a:off x="1936" y="2921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6561 w 1"/>
                  <a:gd name="T3" fmla="*/ 6561 h 1"/>
                  <a:gd name="T4" fmla="*/ 6561 w 1"/>
                  <a:gd name="T5" fmla="*/ 6561 h 1"/>
                  <a:gd name="T6" fmla="*/ 6561 w 1"/>
                  <a:gd name="T7" fmla="*/ 6561 h 1"/>
                  <a:gd name="T8" fmla="*/ 0 w 1"/>
                  <a:gd name="T9" fmla="*/ 6561 h 1"/>
                  <a:gd name="T10" fmla="*/ 0 w 1"/>
                  <a:gd name="T11" fmla="*/ 6561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6561 w 1"/>
                  <a:gd name="T19" fmla="*/ 0 h 1"/>
                  <a:gd name="T20" fmla="*/ 6561 w 1"/>
                  <a:gd name="T21" fmla="*/ 0 h 1"/>
                  <a:gd name="T22" fmla="*/ 6561 w 1"/>
                  <a:gd name="T23" fmla="*/ 0 h 1"/>
                  <a:gd name="T24" fmla="*/ 6561 w 1"/>
                  <a:gd name="T25" fmla="*/ 0 h 1"/>
                  <a:gd name="T26" fmla="*/ 6561 w 1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"/>
                  <a:gd name="T43" fmla="*/ 0 h 1"/>
                  <a:gd name="T44" fmla="*/ 1 w 1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60" name="Line 3512"/>
              <p:cNvSpPr>
                <a:spLocks noChangeShapeType="1"/>
              </p:cNvSpPr>
              <p:nvPr/>
            </p:nvSpPr>
            <p:spPr bwMode="auto">
              <a:xfrm>
                <a:off x="3220" y="18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61" name="Freeform 3513"/>
              <p:cNvSpPr>
                <a:spLocks/>
              </p:cNvSpPr>
              <p:nvPr/>
            </p:nvSpPr>
            <p:spPr bwMode="auto">
              <a:xfrm>
                <a:off x="3241" y="1852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62" name="Line 3514"/>
              <p:cNvSpPr>
                <a:spLocks noChangeShapeType="1"/>
              </p:cNvSpPr>
              <p:nvPr/>
            </p:nvSpPr>
            <p:spPr bwMode="auto">
              <a:xfrm>
                <a:off x="3244" y="18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63" name="Line 3515"/>
              <p:cNvSpPr>
                <a:spLocks noChangeShapeType="1"/>
              </p:cNvSpPr>
              <p:nvPr/>
            </p:nvSpPr>
            <p:spPr bwMode="auto">
              <a:xfrm>
                <a:off x="3241" y="18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64" name="Freeform 3516"/>
              <p:cNvSpPr>
                <a:spLocks/>
              </p:cNvSpPr>
              <p:nvPr/>
            </p:nvSpPr>
            <p:spPr bwMode="auto">
              <a:xfrm>
                <a:off x="3244" y="185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65" name="Freeform 3517"/>
              <p:cNvSpPr>
                <a:spLocks/>
              </p:cNvSpPr>
              <p:nvPr/>
            </p:nvSpPr>
            <p:spPr bwMode="auto">
              <a:xfrm>
                <a:off x="3162" y="16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66" name="Line 3518"/>
              <p:cNvSpPr>
                <a:spLocks noChangeShapeType="1"/>
              </p:cNvSpPr>
              <p:nvPr/>
            </p:nvSpPr>
            <p:spPr bwMode="auto">
              <a:xfrm>
                <a:off x="3165" y="17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67" name="Line 3519"/>
              <p:cNvSpPr>
                <a:spLocks noChangeShapeType="1"/>
              </p:cNvSpPr>
              <p:nvPr/>
            </p:nvSpPr>
            <p:spPr bwMode="auto">
              <a:xfrm>
                <a:off x="3168" y="17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68" name="Freeform 3520"/>
              <p:cNvSpPr>
                <a:spLocks/>
              </p:cNvSpPr>
              <p:nvPr/>
            </p:nvSpPr>
            <p:spPr bwMode="auto">
              <a:xfrm>
                <a:off x="3165" y="1717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69" name="Freeform 3521"/>
              <p:cNvSpPr>
                <a:spLocks/>
              </p:cNvSpPr>
              <p:nvPr/>
            </p:nvSpPr>
            <p:spPr bwMode="auto">
              <a:xfrm>
                <a:off x="3168" y="17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70" name="Freeform 3522"/>
              <p:cNvSpPr>
                <a:spLocks/>
              </p:cNvSpPr>
              <p:nvPr/>
            </p:nvSpPr>
            <p:spPr bwMode="auto">
              <a:xfrm>
                <a:off x="3162" y="17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71" name="Line 3523"/>
              <p:cNvSpPr>
                <a:spLocks noChangeShapeType="1"/>
              </p:cNvSpPr>
              <p:nvPr/>
            </p:nvSpPr>
            <p:spPr bwMode="auto">
              <a:xfrm>
                <a:off x="3165" y="17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72" name="Line 3524"/>
              <p:cNvSpPr>
                <a:spLocks noChangeShapeType="1"/>
              </p:cNvSpPr>
              <p:nvPr/>
            </p:nvSpPr>
            <p:spPr bwMode="auto">
              <a:xfrm>
                <a:off x="3162" y="17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73" name="Line 3525"/>
              <p:cNvSpPr>
                <a:spLocks noChangeShapeType="1"/>
              </p:cNvSpPr>
              <p:nvPr/>
            </p:nvSpPr>
            <p:spPr bwMode="auto">
              <a:xfrm>
                <a:off x="3171" y="17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74" name="Line 3526"/>
              <p:cNvSpPr>
                <a:spLocks noChangeShapeType="1"/>
              </p:cNvSpPr>
              <p:nvPr/>
            </p:nvSpPr>
            <p:spPr bwMode="auto">
              <a:xfrm>
                <a:off x="3162" y="17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75" name="Line 3527"/>
              <p:cNvSpPr>
                <a:spLocks noChangeShapeType="1"/>
              </p:cNvSpPr>
              <p:nvPr/>
            </p:nvSpPr>
            <p:spPr bwMode="auto">
              <a:xfrm>
                <a:off x="3162" y="17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76" name="Line 3528"/>
              <p:cNvSpPr>
                <a:spLocks noChangeShapeType="1"/>
              </p:cNvSpPr>
              <p:nvPr/>
            </p:nvSpPr>
            <p:spPr bwMode="auto">
              <a:xfrm>
                <a:off x="3165" y="17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77" name="Line 3529"/>
              <p:cNvSpPr>
                <a:spLocks noChangeShapeType="1"/>
              </p:cNvSpPr>
              <p:nvPr/>
            </p:nvSpPr>
            <p:spPr bwMode="auto">
              <a:xfrm>
                <a:off x="3168" y="17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78" name="Line 3530"/>
              <p:cNvSpPr>
                <a:spLocks noChangeShapeType="1"/>
              </p:cNvSpPr>
              <p:nvPr/>
            </p:nvSpPr>
            <p:spPr bwMode="auto">
              <a:xfrm>
                <a:off x="3168" y="17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79" name="Line 3531"/>
              <p:cNvSpPr>
                <a:spLocks noChangeShapeType="1"/>
              </p:cNvSpPr>
              <p:nvPr/>
            </p:nvSpPr>
            <p:spPr bwMode="auto">
              <a:xfrm>
                <a:off x="3171" y="17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80" name="Freeform 3532"/>
              <p:cNvSpPr>
                <a:spLocks/>
              </p:cNvSpPr>
              <p:nvPr/>
            </p:nvSpPr>
            <p:spPr bwMode="auto">
              <a:xfrm>
                <a:off x="3176" y="17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81" name="Line 3533"/>
              <p:cNvSpPr>
                <a:spLocks noChangeShapeType="1"/>
              </p:cNvSpPr>
              <p:nvPr/>
            </p:nvSpPr>
            <p:spPr bwMode="auto">
              <a:xfrm>
                <a:off x="3179" y="17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82" name="Line 3534"/>
              <p:cNvSpPr>
                <a:spLocks noChangeShapeType="1"/>
              </p:cNvSpPr>
              <p:nvPr/>
            </p:nvSpPr>
            <p:spPr bwMode="auto">
              <a:xfrm>
                <a:off x="3176" y="17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83" name="Freeform 3535"/>
              <p:cNvSpPr>
                <a:spLocks/>
              </p:cNvSpPr>
              <p:nvPr/>
            </p:nvSpPr>
            <p:spPr bwMode="auto">
              <a:xfrm>
                <a:off x="3185" y="173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84" name="Freeform 3536"/>
              <p:cNvSpPr>
                <a:spLocks/>
              </p:cNvSpPr>
              <p:nvPr/>
            </p:nvSpPr>
            <p:spPr bwMode="auto">
              <a:xfrm>
                <a:off x="3302" y="259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85" name="Line 3537"/>
              <p:cNvSpPr>
                <a:spLocks noChangeShapeType="1"/>
              </p:cNvSpPr>
              <p:nvPr/>
            </p:nvSpPr>
            <p:spPr bwMode="auto">
              <a:xfrm>
                <a:off x="3288" y="25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86" name="Line 3538"/>
              <p:cNvSpPr>
                <a:spLocks noChangeShapeType="1"/>
              </p:cNvSpPr>
              <p:nvPr/>
            </p:nvSpPr>
            <p:spPr bwMode="auto">
              <a:xfrm>
                <a:off x="3302" y="25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87" name="Line 3539"/>
              <p:cNvSpPr>
                <a:spLocks noChangeShapeType="1"/>
              </p:cNvSpPr>
              <p:nvPr/>
            </p:nvSpPr>
            <p:spPr bwMode="auto">
              <a:xfrm>
                <a:off x="3288" y="25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88" name="Line 3540"/>
              <p:cNvSpPr>
                <a:spLocks noChangeShapeType="1"/>
              </p:cNvSpPr>
              <p:nvPr/>
            </p:nvSpPr>
            <p:spPr bwMode="auto">
              <a:xfrm>
                <a:off x="3302" y="25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89" name="Freeform 3541"/>
              <p:cNvSpPr>
                <a:spLocks/>
              </p:cNvSpPr>
              <p:nvPr/>
            </p:nvSpPr>
            <p:spPr bwMode="auto">
              <a:xfrm>
                <a:off x="3302" y="260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90" name="Line 3542"/>
              <p:cNvSpPr>
                <a:spLocks noChangeShapeType="1"/>
              </p:cNvSpPr>
              <p:nvPr/>
            </p:nvSpPr>
            <p:spPr bwMode="auto">
              <a:xfrm>
                <a:off x="3308" y="26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91" name="Freeform 3543"/>
              <p:cNvSpPr>
                <a:spLocks/>
              </p:cNvSpPr>
              <p:nvPr/>
            </p:nvSpPr>
            <p:spPr bwMode="auto">
              <a:xfrm>
                <a:off x="3302" y="260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92" name="Freeform 3544"/>
              <p:cNvSpPr>
                <a:spLocks/>
              </p:cNvSpPr>
              <p:nvPr/>
            </p:nvSpPr>
            <p:spPr bwMode="auto">
              <a:xfrm>
                <a:off x="3305" y="2601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93" name="Line 3545"/>
              <p:cNvSpPr>
                <a:spLocks noChangeShapeType="1"/>
              </p:cNvSpPr>
              <p:nvPr/>
            </p:nvSpPr>
            <p:spPr bwMode="auto">
              <a:xfrm>
                <a:off x="3302" y="26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94" name="Freeform 3546"/>
              <p:cNvSpPr>
                <a:spLocks/>
              </p:cNvSpPr>
              <p:nvPr/>
            </p:nvSpPr>
            <p:spPr bwMode="auto">
              <a:xfrm>
                <a:off x="3291" y="2613"/>
                <a:ext cx="9" cy="18"/>
              </a:xfrm>
              <a:custGeom>
                <a:avLst/>
                <a:gdLst>
                  <a:gd name="T0" fmla="*/ 0 w 3"/>
                  <a:gd name="T1" fmla="*/ 13122 h 6"/>
                  <a:gd name="T2" fmla="*/ 6561 w 3"/>
                  <a:gd name="T3" fmla="*/ 0 h 6"/>
                  <a:gd name="T4" fmla="*/ 13122 w 3"/>
                  <a:gd name="T5" fmla="*/ 26244 h 6"/>
                  <a:gd name="T6" fmla="*/ 19683 w 3"/>
                  <a:gd name="T7" fmla="*/ 32805 h 6"/>
                  <a:gd name="T8" fmla="*/ 19683 w 3"/>
                  <a:gd name="T9" fmla="*/ 39366 h 6"/>
                  <a:gd name="T10" fmla="*/ 13122 w 3"/>
                  <a:gd name="T11" fmla="*/ 39366 h 6"/>
                  <a:gd name="T12" fmla="*/ 6561 w 3"/>
                  <a:gd name="T13" fmla="*/ 39366 h 6"/>
                  <a:gd name="T14" fmla="*/ 0 w 3"/>
                  <a:gd name="T15" fmla="*/ 39366 h 6"/>
                  <a:gd name="T16" fmla="*/ 0 w 3"/>
                  <a:gd name="T17" fmla="*/ 26244 h 6"/>
                  <a:gd name="T18" fmla="*/ 0 w 3"/>
                  <a:gd name="T19" fmla="*/ 13122 h 6"/>
                  <a:gd name="T20" fmla="*/ 0 w 3"/>
                  <a:gd name="T21" fmla="*/ 13122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6"/>
                  <a:gd name="T35" fmla="*/ 3 w 3"/>
                  <a:gd name="T36" fmla="*/ 6 h 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6">
                    <a:moveTo>
                      <a:pt x="0" y="2"/>
                    </a:moveTo>
                    <a:lnTo>
                      <a:pt x="1" y="0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95" name="Line 3547"/>
              <p:cNvSpPr>
                <a:spLocks noChangeShapeType="1"/>
              </p:cNvSpPr>
              <p:nvPr/>
            </p:nvSpPr>
            <p:spPr bwMode="auto">
              <a:xfrm>
                <a:off x="3291" y="26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96" name="Line 3548"/>
              <p:cNvSpPr>
                <a:spLocks noChangeShapeType="1"/>
              </p:cNvSpPr>
              <p:nvPr/>
            </p:nvSpPr>
            <p:spPr bwMode="auto">
              <a:xfrm>
                <a:off x="3291" y="26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97" name="Line 3549"/>
              <p:cNvSpPr>
                <a:spLocks noChangeShapeType="1"/>
              </p:cNvSpPr>
              <p:nvPr/>
            </p:nvSpPr>
            <p:spPr bwMode="auto">
              <a:xfrm>
                <a:off x="3294" y="26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98" name="Line 3550"/>
              <p:cNvSpPr>
                <a:spLocks noChangeShapeType="1"/>
              </p:cNvSpPr>
              <p:nvPr/>
            </p:nvSpPr>
            <p:spPr bwMode="auto">
              <a:xfrm>
                <a:off x="3291" y="262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99" name="Line 3551"/>
              <p:cNvSpPr>
                <a:spLocks noChangeShapeType="1"/>
              </p:cNvSpPr>
              <p:nvPr/>
            </p:nvSpPr>
            <p:spPr bwMode="auto">
              <a:xfrm>
                <a:off x="3291" y="263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00" name="Freeform 3552"/>
              <p:cNvSpPr>
                <a:spLocks/>
              </p:cNvSpPr>
              <p:nvPr/>
            </p:nvSpPr>
            <p:spPr bwMode="auto">
              <a:xfrm>
                <a:off x="3294" y="263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01" name="Line 3553"/>
              <p:cNvSpPr>
                <a:spLocks noChangeShapeType="1"/>
              </p:cNvSpPr>
              <p:nvPr/>
            </p:nvSpPr>
            <p:spPr bwMode="auto">
              <a:xfrm>
                <a:off x="3291" y="26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02" name="Line 3554"/>
              <p:cNvSpPr>
                <a:spLocks noChangeShapeType="1"/>
              </p:cNvSpPr>
              <p:nvPr/>
            </p:nvSpPr>
            <p:spPr bwMode="auto">
              <a:xfrm>
                <a:off x="3291" y="26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03" name="Line 3555"/>
              <p:cNvSpPr>
                <a:spLocks noChangeShapeType="1"/>
              </p:cNvSpPr>
              <p:nvPr/>
            </p:nvSpPr>
            <p:spPr bwMode="auto">
              <a:xfrm>
                <a:off x="3294" y="26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04" name="Freeform 3556"/>
              <p:cNvSpPr>
                <a:spLocks/>
              </p:cNvSpPr>
              <p:nvPr/>
            </p:nvSpPr>
            <p:spPr bwMode="auto">
              <a:xfrm>
                <a:off x="3302" y="2675"/>
                <a:ext cx="6" cy="8"/>
              </a:xfrm>
              <a:custGeom>
                <a:avLst/>
                <a:gdLst>
                  <a:gd name="T0" fmla="*/ 6561 w 2"/>
                  <a:gd name="T1" fmla="*/ 2824 h 3"/>
                  <a:gd name="T2" fmla="*/ 13122 w 2"/>
                  <a:gd name="T3" fmla="*/ 0 h 3"/>
                  <a:gd name="T4" fmla="*/ 13122 w 2"/>
                  <a:gd name="T5" fmla="*/ 4701 h 3"/>
                  <a:gd name="T6" fmla="*/ 0 w 2"/>
                  <a:gd name="T7" fmla="*/ 7531 h 3"/>
                  <a:gd name="T8" fmla="*/ 0 w 2"/>
                  <a:gd name="T9" fmla="*/ 4701 h 3"/>
                  <a:gd name="T10" fmla="*/ 13122 w 2"/>
                  <a:gd name="T11" fmla="*/ 2824 h 3"/>
                  <a:gd name="T12" fmla="*/ 6561 w 2"/>
                  <a:gd name="T13" fmla="*/ 2824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"/>
                  <a:gd name="T22" fmla="*/ 0 h 3"/>
                  <a:gd name="T23" fmla="*/ 2 w 2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" h="3">
                    <a:moveTo>
                      <a:pt x="1" y="1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05" name="Freeform 3557"/>
              <p:cNvSpPr>
                <a:spLocks/>
              </p:cNvSpPr>
              <p:nvPr/>
            </p:nvSpPr>
            <p:spPr bwMode="auto">
              <a:xfrm>
                <a:off x="3291" y="267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06" name="Line 3558"/>
              <p:cNvSpPr>
                <a:spLocks noChangeShapeType="1"/>
              </p:cNvSpPr>
              <p:nvPr/>
            </p:nvSpPr>
            <p:spPr bwMode="auto">
              <a:xfrm>
                <a:off x="3305" y="26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07" name="Line 3559"/>
              <p:cNvSpPr>
                <a:spLocks noChangeShapeType="1"/>
              </p:cNvSpPr>
              <p:nvPr/>
            </p:nvSpPr>
            <p:spPr bwMode="auto">
              <a:xfrm>
                <a:off x="3297" y="268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08" name="Freeform 3560"/>
              <p:cNvSpPr>
                <a:spLocks/>
              </p:cNvSpPr>
              <p:nvPr/>
            </p:nvSpPr>
            <p:spPr bwMode="auto">
              <a:xfrm>
                <a:off x="3302" y="268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09" name="Line 3561"/>
              <p:cNvSpPr>
                <a:spLocks noChangeShapeType="1"/>
              </p:cNvSpPr>
              <p:nvPr/>
            </p:nvSpPr>
            <p:spPr bwMode="auto">
              <a:xfrm>
                <a:off x="3302" y="26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10" name="Line 3562"/>
              <p:cNvSpPr>
                <a:spLocks noChangeShapeType="1"/>
              </p:cNvSpPr>
              <p:nvPr/>
            </p:nvSpPr>
            <p:spPr bwMode="auto">
              <a:xfrm>
                <a:off x="3300" y="269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11" name="Line 3563"/>
              <p:cNvSpPr>
                <a:spLocks noChangeShapeType="1"/>
              </p:cNvSpPr>
              <p:nvPr/>
            </p:nvSpPr>
            <p:spPr bwMode="auto">
              <a:xfrm>
                <a:off x="3297" y="270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12" name="Line 3564"/>
              <p:cNvSpPr>
                <a:spLocks noChangeShapeType="1"/>
              </p:cNvSpPr>
              <p:nvPr/>
            </p:nvSpPr>
            <p:spPr bwMode="auto">
              <a:xfrm>
                <a:off x="3294" y="27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13" name="Freeform 3565"/>
              <p:cNvSpPr>
                <a:spLocks/>
              </p:cNvSpPr>
              <p:nvPr/>
            </p:nvSpPr>
            <p:spPr bwMode="auto">
              <a:xfrm>
                <a:off x="3297" y="271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14" name="Line 3566"/>
              <p:cNvSpPr>
                <a:spLocks noChangeShapeType="1"/>
              </p:cNvSpPr>
              <p:nvPr/>
            </p:nvSpPr>
            <p:spPr bwMode="auto">
              <a:xfrm>
                <a:off x="3294" y="27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15" name="Line 3567"/>
              <p:cNvSpPr>
                <a:spLocks noChangeShapeType="1"/>
              </p:cNvSpPr>
              <p:nvPr/>
            </p:nvSpPr>
            <p:spPr bwMode="auto">
              <a:xfrm>
                <a:off x="3297" y="27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16" name="Line 3568"/>
              <p:cNvSpPr>
                <a:spLocks noChangeShapeType="1"/>
              </p:cNvSpPr>
              <p:nvPr/>
            </p:nvSpPr>
            <p:spPr bwMode="auto">
              <a:xfrm>
                <a:off x="3320" y="27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17" name="Line 3569"/>
              <p:cNvSpPr>
                <a:spLocks noChangeShapeType="1"/>
              </p:cNvSpPr>
              <p:nvPr/>
            </p:nvSpPr>
            <p:spPr bwMode="auto">
              <a:xfrm>
                <a:off x="3320" y="275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18" name="Line 3570"/>
              <p:cNvSpPr>
                <a:spLocks noChangeShapeType="1"/>
              </p:cNvSpPr>
              <p:nvPr/>
            </p:nvSpPr>
            <p:spPr bwMode="auto">
              <a:xfrm>
                <a:off x="3320" y="27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19" name="Freeform 3571"/>
              <p:cNvSpPr>
                <a:spLocks/>
              </p:cNvSpPr>
              <p:nvPr/>
            </p:nvSpPr>
            <p:spPr bwMode="auto">
              <a:xfrm>
                <a:off x="3276" y="2578"/>
                <a:ext cx="44" cy="185"/>
              </a:xfrm>
              <a:custGeom>
                <a:avLst/>
                <a:gdLst>
                  <a:gd name="T0" fmla="*/ 27990 w 15"/>
                  <a:gd name="T1" fmla="*/ 0 h 63"/>
                  <a:gd name="T2" fmla="*/ 27990 w 15"/>
                  <a:gd name="T3" fmla="*/ 5647 h 63"/>
                  <a:gd name="T4" fmla="*/ 27990 w 15"/>
                  <a:gd name="T5" fmla="*/ 11599 h 63"/>
                  <a:gd name="T6" fmla="*/ 27990 w 15"/>
                  <a:gd name="T7" fmla="*/ 11599 h 63"/>
                  <a:gd name="T8" fmla="*/ 22364 w 15"/>
                  <a:gd name="T9" fmla="*/ 16582 h 63"/>
                  <a:gd name="T10" fmla="*/ 22364 w 15"/>
                  <a:gd name="T11" fmla="*/ 28182 h 63"/>
                  <a:gd name="T12" fmla="*/ 16503 w 15"/>
                  <a:gd name="T13" fmla="*/ 34061 h 63"/>
                  <a:gd name="T14" fmla="*/ 16503 w 15"/>
                  <a:gd name="T15" fmla="*/ 43660 h 63"/>
                  <a:gd name="T16" fmla="*/ 11487 w 15"/>
                  <a:gd name="T17" fmla="*/ 48693 h 63"/>
                  <a:gd name="T18" fmla="*/ 5626 w 15"/>
                  <a:gd name="T19" fmla="*/ 65966 h 63"/>
                  <a:gd name="T20" fmla="*/ 0 w 15"/>
                  <a:gd name="T21" fmla="*/ 88421 h 63"/>
                  <a:gd name="T22" fmla="*/ 5626 w 15"/>
                  <a:gd name="T23" fmla="*/ 100020 h 63"/>
                  <a:gd name="T24" fmla="*/ 0 w 15"/>
                  <a:gd name="T25" fmla="*/ 105209 h 63"/>
                  <a:gd name="T26" fmla="*/ 16503 w 15"/>
                  <a:gd name="T27" fmla="*/ 110935 h 63"/>
                  <a:gd name="T28" fmla="*/ 16503 w 15"/>
                  <a:gd name="T29" fmla="*/ 110935 h 63"/>
                  <a:gd name="T30" fmla="*/ 27990 w 15"/>
                  <a:gd name="T31" fmla="*/ 116585 h 63"/>
                  <a:gd name="T32" fmla="*/ 27990 w 15"/>
                  <a:gd name="T33" fmla="*/ 128208 h 63"/>
                  <a:gd name="T34" fmla="*/ 33695 w 15"/>
                  <a:gd name="T35" fmla="*/ 128208 h 63"/>
                  <a:gd name="T36" fmla="*/ 42783 w 15"/>
                  <a:gd name="T37" fmla="*/ 137114 h 63"/>
                  <a:gd name="T38" fmla="*/ 42783 w 15"/>
                  <a:gd name="T39" fmla="*/ 148714 h 63"/>
                  <a:gd name="T40" fmla="*/ 33695 w 15"/>
                  <a:gd name="T41" fmla="*/ 154587 h 63"/>
                  <a:gd name="T42" fmla="*/ 33695 w 15"/>
                  <a:gd name="T43" fmla="*/ 160233 h 63"/>
                  <a:gd name="T44" fmla="*/ 27990 w 15"/>
                  <a:gd name="T45" fmla="*/ 165528 h 63"/>
                  <a:gd name="T46" fmla="*/ 27990 w 15"/>
                  <a:gd name="T47" fmla="*/ 182774 h 63"/>
                  <a:gd name="T48" fmla="*/ 27990 w 15"/>
                  <a:gd name="T49" fmla="*/ 188424 h 63"/>
                  <a:gd name="T50" fmla="*/ 27990 w 15"/>
                  <a:gd name="T51" fmla="*/ 182774 h 63"/>
                  <a:gd name="T52" fmla="*/ 33695 w 15"/>
                  <a:gd name="T53" fmla="*/ 193710 h 63"/>
                  <a:gd name="T54" fmla="*/ 33695 w 15"/>
                  <a:gd name="T55" fmla="*/ 210956 h 63"/>
                  <a:gd name="T56" fmla="*/ 27990 w 15"/>
                  <a:gd name="T57" fmla="*/ 216826 h 63"/>
                  <a:gd name="T58" fmla="*/ 27990 w 15"/>
                  <a:gd name="T59" fmla="*/ 216826 h 63"/>
                  <a:gd name="T60" fmla="*/ 27990 w 15"/>
                  <a:gd name="T61" fmla="*/ 231470 h 63"/>
                  <a:gd name="T62" fmla="*/ 27990 w 15"/>
                  <a:gd name="T63" fmla="*/ 237340 h 63"/>
                  <a:gd name="T64" fmla="*/ 33695 w 15"/>
                  <a:gd name="T65" fmla="*/ 248734 h 63"/>
                  <a:gd name="T66" fmla="*/ 33695 w 15"/>
                  <a:gd name="T67" fmla="*/ 253923 h 63"/>
                  <a:gd name="T68" fmla="*/ 33695 w 15"/>
                  <a:gd name="T69" fmla="*/ 259649 h 63"/>
                  <a:gd name="T70" fmla="*/ 33695 w 15"/>
                  <a:gd name="T71" fmla="*/ 265522 h 63"/>
                  <a:gd name="T72" fmla="*/ 39530 w 15"/>
                  <a:gd name="T73" fmla="*/ 265522 h 63"/>
                  <a:gd name="T74" fmla="*/ 42783 w 15"/>
                  <a:gd name="T75" fmla="*/ 271169 h 63"/>
                  <a:gd name="T76" fmla="*/ 39530 w 15"/>
                  <a:gd name="T77" fmla="*/ 282113 h 63"/>
                  <a:gd name="T78" fmla="*/ 42783 w 15"/>
                  <a:gd name="T79" fmla="*/ 293710 h 63"/>
                  <a:gd name="T80" fmla="*/ 48409 w 15"/>
                  <a:gd name="T81" fmla="*/ 308947 h 63"/>
                  <a:gd name="T82" fmla="*/ 42783 w 15"/>
                  <a:gd name="T83" fmla="*/ 314242 h 63"/>
                  <a:gd name="T84" fmla="*/ 54035 w 15"/>
                  <a:gd name="T85" fmla="*/ 319891 h 63"/>
                  <a:gd name="T86" fmla="*/ 59972 w 15"/>
                  <a:gd name="T87" fmla="*/ 331488 h 63"/>
                  <a:gd name="T88" fmla="*/ 65601 w 15"/>
                  <a:gd name="T89" fmla="*/ 331488 h 63"/>
                  <a:gd name="T90" fmla="*/ 76475 w 15"/>
                  <a:gd name="T91" fmla="*/ 337361 h 63"/>
                  <a:gd name="T92" fmla="*/ 76475 w 15"/>
                  <a:gd name="T93" fmla="*/ 342353 h 63"/>
                  <a:gd name="T94" fmla="*/ 82104 w 15"/>
                  <a:gd name="T95" fmla="*/ 342353 h 63"/>
                  <a:gd name="T96" fmla="*/ 82104 w 15"/>
                  <a:gd name="T97" fmla="*/ 342353 h 63"/>
                  <a:gd name="T98" fmla="*/ 82104 w 15"/>
                  <a:gd name="T99" fmla="*/ 348302 h 6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"/>
                  <a:gd name="T151" fmla="*/ 0 h 63"/>
                  <a:gd name="T152" fmla="*/ 15 w 15"/>
                  <a:gd name="T153" fmla="*/ 63 h 6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" h="63">
                    <a:moveTo>
                      <a:pt x="5" y="0"/>
                    </a:moveTo>
                    <a:lnTo>
                      <a:pt x="5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1" y="12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0" y="19"/>
                    </a:lnTo>
                    <a:lnTo>
                      <a:pt x="3" y="20"/>
                    </a:lnTo>
                    <a:lnTo>
                      <a:pt x="5" y="21"/>
                    </a:lnTo>
                    <a:lnTo>
                      <a:pt x="5" y="23"/>
                    </a:lnTo>
                    <a:lnTo>
                      <a:pt x="6" y="23"/>
                    </a:lnTo>
                    <a:lnTo>
                      <a:pt x="8" y="25"/>
                    </a:lnTo>
                    <a:lnTo>
                      <a:pt x="8" y="27"/>
                    </a:lnTo>
                    <a:lnTo>
                      <a:pt x="6" y="28"/>
                    </a:lnTo>
                    <a:lnTo>
                      <a:pt x="6" y="29"/>
                    </a:lnTo>
                    <a:lnTo>
                      <a:pt x="5" y="30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3"/>
                    </a:lnTo>
                    <a:lnTo>
                      <a:pt x="6" y="35"/>
                    </a:lnTo>
                    <a:lnTo>
                      <a:pt x="6" y="38"/>
                    </a:lnTo>
                    <a:lnTo>
                      <a:pt x="5" y="39"/>
                    </a:lnTo>
                    <a:lnTo>
                      <a:pt x="5" y="42"/>
                    </a:lnTo>
                    <a:lnTo>
                      <a:pt x="5" y="43"/>
                    </a:lnTo>
                    <a:lnTo>
                      <a:pt x="6" y="45"/>
                    </a:lnTo>
                    <a:lnTo>
                      <a:pt x="6" y="46"/>
                    </a:lnTo>
                    <a:lnTo>
                      <a:pt x="6" y="47"/>
                    </a:lnTo>
                    <a:lnTo>
                      <a:pt x="6" y="48"/>
                    </a:lnTo>
                    <a:lnTo>
                      <a:pt x="7" y="48"/>
                    </a:lnTo>
                    <a:lnTo>
                      <a:pt x="8" y="49"/>
                    </a:lnTo>
                    <a:lnTo>
                      <a:pt x="7" y="51"/>
                    </a:lnTo>
                    <a:lnTo>
                      <a:pt x="8" y="53"/>
                    </a:lnTo>
                    <a:lnTo>
                      <a:pt x="9" y="56"/>
                    </a:lnTo>
                    <a:lnTo>
                      <a:pt x="8" y="57"/>
                    </a:lnTo>
                    <a:lnTo>
                      <a:pt x="10" y="58"/>
                    </a:lnTo>
                    <a:lnTo>
                      <a:pt x="11" y="60"/>
                    </a:lnTo>
                    <a:lnTo>
                      <a:pt x="12" y="60"/>
                    </a:lnTo>
                    <a:lnTo>
                      <a:pt x="14" y="61"/>
                    </a:lnTo>
                    <a:lnTo>
                      <a:pt x="14" y="62"/>
                    </a:lnTo>
                    <a:lnTo>
                      <a:pt x="15" y="62"/>
                    </a:lnTo>
                    <a:lnTo>
                      <a:pt x="15" y="6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20" name="Freeform 3572"/>
              <p:cNvSpPr>
                <a:spLocks/>
              </p:cNvSpPr>
              <p:nvPr/>
            </p:nvSpPr>
            <p:spPr bwMode="auto">
              <a:xfrm>
                <a:off x="3305" y="2584"/>
                <a:ext cx="6" cy="17"/>
              </a:xfrm>
              <a:custGeom>
                <a:avLst/>
                <a:gdLst>
                  <a:gd name="T0" fmla="*/ 6561 w 2"/>
                  <a:gd name="T1" fmla="*/ 0 h 6"/>
                  <a:gd name="T2" fmla="*/ 13122 w 2"/>
                  <a:gd name="T3" fmla="*/ 4777 h 6"/>
                  <a:gd name="T4" fmla="*/ 13122 w 2"/>
                  <a:gd name="T5" fmla="*/ 4777 h 6"/>
                  <a:gd name="T6" fmla="*/ 13122 w 2"/>
                  <a:gd name="T7" fmla="*/ 13535 h 6"/>
                  <a:gd name="T8" fmla="*/ 6561 w 2"/>
                  <a:gd name="T9" fmla="*/ 16040 h 6"/>
                  <a:gd name="T10" fmla="*/ 6561 w 2"/>
                  <a:gd name="T11" fmla="*/ 24814 h 6"/>
                  <a:gd name="T12" fmla="*/ 0 w 2"/>
                  <a:gd name="T13" fmla="*/ 24814 h 6"/>
                  <a:gd name="T14" fmla="*/ 0 w 2"/>
                  <a:gd name="T15" fmla="*/ 20632 h 6"/>
                  <a:gd name="T16" fmla="*/ 0 w 2"/>
                  <a:gd name="T17" fmla="*/ 16040 h 6"/>
                  <a:gd name="T18" fmla="*/ 6561 w 2"/>
                  <a:gd name="T19" fmla="*/ 16040 h 6"/>
                  <a:gd name="T20" fmla="*/ 0 w 2"/>
                  <a:gd name="T21" fmla="*/ 16040 h 6"/>
                  <a:gd name="T22" fmla="*/ 6561 w 2"/>
                  <a:gd name="T23" fmla="*/ 13535 h 6"/>
                  <a:gd name="T24" fmla="*/ 0 w 2"/>
                  <a:gd name="T25" fmla="*/ 8758 h 6"/>
                  <a:gd name="T26" fmla="*/ 0 w 2"/>
                  <a:gd name="T27" fmla="*/ 4777 h 6"/>
                  <a:gd name="T28" fmla="*/ 0 w 2"/>
                  <a:gd name="T29" fmla="*/ 0 h 6"/>
                  <a:gd name="T30" fmla="*/ 6561 w 2"/>
                  <a:gd name="T31" fmla="*/ 0 h 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"/>
                  <a:gd name="T49" fmla="*/ 0 h 6"/>
                  <a:gd name="T50" fmla="*/ 2 w 2"/>
                  <a:gd name="T51" fmla="*/ 6 h 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" h="6">
                    <a:moveTo>
                      <a:pt x="1" y="0"/>
                    </a:moveTo>
                    <a:lnTo>
                      <a:pt x="2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21" name="Line 3573"/>
              <p:cNvSpPr>
                <a:spLocks noChangeShapeType="1"/>
              </p:cNvSpPr>
              <p:nvPr/>
            </p:nvSpPr>
            <p:spPr bwMode="auto">
              <a:xfrm>
                <a:off x="3311" y="25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22" name="Line 3574"/>
              <p:cNvSpPr>
                <a:spLocks noChangeShapeType="1"/>
              </p:cNvSpPr>
              <p:nvPr/>
            </p:nvSpPr>
            <p:spPr bwMode="auto">
              <a:xfrm>
                <a:off x="3308" y="25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23" name="Line 3575"/>
              <p:cNvSpPr>
                <a:spLocks noChangeShapeType="1"/>
              </p:cNvSpPr>
              <p:nvPr/>
            </p:nvSpPr>
            <p:spPr bwMode="auto">
              <a:xfrm>
                <a:off x="3305" y="25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24" name="Line 3576"/>
              <p:cNvSpPr>
                <a:spLocks noChangeShapeType="1"/>
              </p:cNvSpPr>
              <p:nvPr/>
            </p:nvSpPr>
            <p:spPr bwMode="auto">
              <a:xfrm>
                <a:off x="3291" y="25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25" name="Freeform 3577"/>
              <p:cNvSpPr>
                <a:spLocks/>
              </p:cNvSpPr>
              <p:nvPr/>
            </p:nvSpPr>
            <p:spPr bwMode="auto">
              <a:xfrm>
                <a:off x="3302" y="25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26" name="Line 3578"/>
              <p:cNvSpPr>
                <a:spLocks noChangeShapeType="1"/>
              </p:cNvSpPr>
              <p:nvPr/>
            </p:nvSpPr>
            <p:spPr bwMode="auto">
              <a:xfrm>
                <a:off x="3311" y="25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27" name="Line 3579"/>
              <p:cNvSpPr>
                <a:spLocks noChangeShapeType="1"/>
              </p:cNvSpPr>
              <p:nvPr/>
            </p:nvSpPr>
            <p:spPr bwMode="auto">
              <a:xfrm>
                <a:off x="3302" y="25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28" name="Line 3580"/>
              <p:cNvSpPr>
                <a:spLocks noChangeShapeType="1"/>
              </p:cNvSpPr>
              <p:nvPr/>
            </p:nvSpPr>
            <p:spPr bwMode="auto">
              <a:xfrm>
                <a:off x="3291" y="25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29" name="Line 3581"/>
              <p:cNvSpPr>
                <a:spLocks noChangeShapeType="1"/>
              </p:cNvSpPr>
              <p:nvPr/>
            </p:nvSpPr>
            <p:spPr bwMode="auto">
              <a:xfrm>
                <a:off x="3311" y="264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30" name="Freeform 3582"/>
              <p:cNvSpPr>
                <a:spLocks/>
              </p:cNvSpPr>
              <p:nvPr/>
            </p:nvSpPr>
            <p:spPr bwMode="auto">
              <a:xfrm>
                <a:off x="2065" y="2074"/>
                <a:ext cx="41" cy="155"/>
              </a:xfrm>
              <a:custGeom>
                <a:avLst/>
                <a:gdLst>
                  <a:gd name="T0" fmla="*/ 5599 w 14"/>
                  <a:gd name="T1" fmla="*/ 5551 h 53"/>
                  <a:gd name="T2" fmla="*/ 5599 w 14"/>
                  <a:gd name="T3" fmla="*/ 0 h 53"/>
                  <a:gd name="T4" fmla="*/ 22204 w 14"/>
                  <a:gd name="T5" fmla="*/ 5551 h 53"/>
                  <a:gd name="T6" fmla="*/ 48020 w 14"/>
                  <a:gd name="T7" fmla="*/ 5551 h 53"/>
                  <a:gd name="T8" fmla="*/ 42221 w 14"/>
                  <a:gd name="T9" fmla="*/ 33144 h 53"/>
                  <a:gd name="T10" fmla="*/ 70028 w 14"/>
                  <a:gd name="T11" fmla="*/ 63787 h 53"/>
                  <a:gd name="T12" fmla="*/ 70028 w 14"/>
                  <a:gd name="T13" fmla="*/ 102704 h 53"/>
                  <a:gd name="T14" fmla="*/ 75627 w 14"/>
                  <a:gd name="T15" fmla="*/ 122614 h 53"/>
                  <a:gd name="T16" fmla="*/ 75627 w 14"/>
                  <a:gd name="T17" fmla="*/ 155731 h 53"/>
                  <a:gd name="T18" fmla="*/ 75627 w 14"/>
                  <a:gd name="T19" fmla="*/ 208332 h 53"/>
                  <a:gd name="T20" fmla="*/ 70028 w 14"/>
                  <a:gd name="T21" fmla="*/ 241551 h 53"/>
                  <a:gd name="T22" fmla="*/ 70028 w 14"/>
                  <a:gd name="T23" fmla="*/ 250907 h 53"/>
                  <a:gd name="T24" fmla="*/ 70028 w 14"/>
                  <a:gd name="T25" fmla="*/ 255885 h 53"/>
                  <a:gd name="T26" fmla="*/ 75627 w 14"/>
                  <a:gd name="T27" fmla="*/ 261435 h 53"/>
                  <a:gd name="T28" fmla="*/ 75627 w 14"/>
                  <a:gd name="T29" fmla="*/ 272794 h 53"/>
                  <a:gd name="T30" fmla="*/ 59230 w 14"/>
                  <a:gd name="T31" fmla="*/ 283477 h 53"/>
                  <a:gd name="T32" fmla="*/ 39211 w 14"/>
                  <a:gd name="T33" fmla="*/ 278345 h 53"/>
                  <a:gd name="T34" fmla="*/ 27804 w 14"/>
                  <a:gd name="T35" fmla="*/ 261435 h 53"/>
                  <a:gd name="T36" fmla="*/ 22204 w 14"/>
                  <a:gd name="T37" fmla="*/ 250907 h 53"/>
                  <a:gd name="T38" fmla="*/ 16397 w 14"/>
                  <a:gd name="T39" fmla="*/ 241551 h 53"/>
                  <a:gd name="T40" fmla="*/ 22204 w 14"/>
                  <a:gd name="T41" fmla="*/ 213959 h 53"/>
                  <a:gd name="T42" fmla="*/ 16397 w 14"/>
                  <a:gd name="T43" fmla="*/ 203208 h 53"/>
                  <a:gd name="T44" fmla="*/ 22204 w 14"/>
                  <a:gd name="T45" fmla="*/ 186547 h 53"/>
                  <a:gd name="T46" fmla="*/ 27804 w 14"/>
                  <a:gd name="T47" fmla="*/ 160864 h 53"/>
                  <a:gd name="T48" fmla="*/ 27804 w 14"/>
                  <a:gd name="T49" fmla="*/ 150180 h 53"/>
                  <a:gd name="T50" fmla="*/ 11407 w 14"/>
                  <a:gd name="T51" fmla="*/ 133271 h 53"/>
                  <a:gd name="T52" fmla="*/ 22204 w 14"/>
                  <a:gd name="T53" fmla="*/ 128396 h 53"/>
                  <a:gd name="T54" fmla="*/ 22204 w 14"/>
                  <a:gd name="T55" fmla="*/ 111486 h 53"/>
                  <a:gd name="T56" fmla="*/ 22204 w 14"/>
                  <a:gd name="T57" fmla="*/ 96931 h 53"/>
                  <a:gd name="T58" fmla="*/ 11407 w 14"/>
                  <a:gd name="T59" fmla="*/ 96931 h 53"/>
                  <a:gd name="T60" fmla="*/ 11407 w 14"/>
                  <a:gd name="T61" fmla="*/ 91371 h 53"/>
                  <a:gd name="T62" fmla="*/ 16397 w 14"/>
                  <a:gd name="T63" fmla="*/ 85794 h 53"/>
                  <a:gd name="T64" fmla="*/ 16397 w 14"/>
                  <a:gd name="T65" fmla="*/ 69484 h 53"/>
                  <a:gd name="T66" fmla="*/ 22204 w 14"/>
                  <a:gd name="T67" fmla="*/ 58809 h 53"/>
                  <a:gd name="T68" fmla="*/ 22204 w 14"/>
                  <a:gd name="T69" fmla="*/ 47477 h 53"/>
                  <a:gd name="T70" fmla="*/ 16397 w 14"/>
                  <a:gd name="T71" fmla="*/ 36340 h 53"/>
                  <a:gd name="T72" fmla="*/ 5599 w 14"/>
                  <a:gd name="T73" fmla="*/ 33144 h 53"/>
                  <a:gd name="T74" fmla="*/ 0 w 14"/>
                  <a:gd name="T75" fmla="*/ 21811 h 53"/>
                  <a:gd name="T76" fmla="*/ 5599 w 14"/>
                  <a:gd name="T77" fmla="*/ 5551 h 5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4"/>
                  <a:gd name="T118" fmla="*/ 0 h 53"/>
                  <a:gd name="T119" fmla="*/ 14 w 14"/>
                  <a:gd name="T120" fmla="*/ 53 h 5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4" h="53">
                    <a:moveTo>
                      <a:pt x="1" y="1"/>
                    </a:moveTo>
                    <a:lnTo>
                      <a:pt x="1" y="0"/>
                    </a:lnTo>
                    <a:lnTo>
                      <a:pt x="4" y="1"/>
                    </a:lnTo>
                    <a:lnTo>
                      <a:pt x="9" y="1"/>
                    </a:lnTo>
                    <a:lnTo>
                      <a:pt x="8" y="6"/>
                    </a:lnTo>
                    <a:lnTo>
                      <a:pt x="13" y="12"/>
                    </a:lnTo>
                    <a:lnTo>
                      <a:pt x="13" y="19"/>
                    </a:lnTo>
                    <a:lnTo>
                      <a:pt x="14" y="23"/>
                    </a:lnTo>
                    <a:lnTo>
                      <a:pt x="14" y="29"/>
                    </a:lnTo>
                    <a:lnTo>
                      <a:pt x="14" y="39"/>
                    </a:lnTo>
                    <a:lnTo>
                      <a:pt x="13" y="45"/>
                    </a:lnTo>
                    <a:lnTo>
                      <a:pt x="13" y="47"/>
                    </a:lnTo>
                    <a:lnTo>
                      <a:pt x="13" y="48"/>
                    </a:lnTo>
                    <a:lnTo>
                      <a:pt x="14" y="49"/>
                    </a:lnTo>
                    <a:lnTo>
                      <a:pt x="14" y="51"/>
                    </a:lnTo>
                    <a:lnTo>
                      <a:pt x="11" y="53"/>
                    </a:lnTo>
                    <a:lnTo>
                      <a:pt x="7" y="52"/>
                    </a:lnTo>
                    <a:lnTo>
                      <a:pt x="5" y="49"/>
                    </a:lnTo>
                    <a:lnTo>
                      <a:pt x="4" y="47"/>
                    </a:lnTo>
                    <a:lnTo>
                      <a:pt x="3" y="45"/>
                    </a:lnTo>
                    <a:lnTo>
                      <a:pt x="4" y="40"/>
                    </a:lnTo>
                    <a:lnTo>
                      <a:pt x="3" y="38"/>
                    </a:lnTo>
                    <a:lnTo>
                      <a:pt x="4" y="35"/>
                    </a:lnTo>
                    <a:lnTo>
                      <a:pt x="5" y="30"/>
                    </a:lnTo>
                    <a:lnTo>
                      <a:pt x="5" y="28"/>
                    </a:lnTo>
                    <a:lnTo>
                      <a:pt x="2" y="25"/>
                    </a:lnTo>
                    <a:lnTo>
                      <a:pt x="4" y="24"/>
                    </a:lnTo>
                    <a:lnTo>
                      <a:pt x="4" y="21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3" y="7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31" name="Line 3583"/>
              <p:cNvSpPr>
                <a:spLocks noChangeShapeType="1"/>
              </p:cNvSpPr>
              <p:nvPr/>
            </p:nvSpPr>
            <p:spPr bwMode="auto">
              <a:xfrm>
                <a:off x="3698" y="292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32" name="Line 3584"/>
              <p:cNvSpPr>
                <a:spLocks noChangeShapeType="1"/>
              </p:cNvSpPr>
              <p:nvPr/>
            </p:nvSpPr>
            <p:spPr bwMode="auto">
              <a:xfrm>
                <a:off x="2438" y="13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33" name="Line 3585"/>
              <p:cNvSpPr>
                <a:spLocks noChangeShapeType="1"/>
              </p:cNvSpPr>
              <p:nvPr/>
            </p:nvSpPr>
            <p:spPr bwMode="auto">
              <a:xfrm>
                <a:off x="2455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34" name="Freeform 3586"/>
              <p:cNvSpPr>
                <a:spLocks/>
              </p:cNvSpPr>
              <p:nvPr/>
            </p:nvSpPr>
            <p:spPr bwMode="auto">
              <a:xfrm>
                <a:off x="2476" y="1400"/>
                <a:ext cx="6" cy="3"/>
              </a:xfrm>
              <a:custGeom>
                <a:avLst/>
                <a:gdLst>
                  <a:gd name="T0" fmla="*/ 6561 w 2"/>
                  <a:gd name="T1" fmla="*/ 0 h 1"/>
                  <a:gd name="T2" fmla="*/ 13122 w 2"/>
                  <a:gd name="T3" fmla="*/ 0 h 1"/>
                  <a:gd name="T4" fmla="*/ 0 w 2"/>
                  <a:gd name="T5" fmla="*/ 6561 h 1"/>
                  <a:gd name="T6" fmla="*/ 0 w 2"/>
                  <a:gd name="T7" fmla="*/ 0 h 1"/>
                  <a:gd name="T8" fmla="*/ 6561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35" name="Line 3587"/>
              <p:cNvSpPr>
                <a:spLocks noChangeShapeType="1"/>
              </p:cNvSpPr>
              <p:nvPr/>
            </p:nvSpPr>
            <p:spPr bwMode="auto">
              <a:xfrm>
                <a:off x="2482" y="140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36" name="Line 3588"/>
              <p:cNvSpPr>
                <a:spLocks noChangeShapeType="1"/>
              </p:cNvSpPr>
              <p:nvPr/>
            </p:nvSpPr>
            <p:spPr bwMode="auto">
              <a:xfrm>
                <a:off x="2476" y="140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37" name="Freeform 3589"/>
              <p:cNvSpPr>
                <a:spLocks/>
              </p:cNvSpPr>
              <p:nvPr/>
            </p:nvSpPr>
            <p:spPr bwMode="auto">
              <a:xfrm>
                <a:off x="2479" y="140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38" name="Line 3590"/>
              <p:cNvSpPr>
                <a:spLocks noChangeShapeType="1"/>
              </p:cNvSpPr>
              <p:nvPr/>
            </p:nvSpPr>
            <p:spPr bwMode="auto">
              <a:xfrm>
                <a:off x="2473" y="140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39" name="Freeform 3591"/>
              <p:cNvSpPr>
                <a:spLocks/>
              </p:cNvSpPr>
              <p:nvPr/>
            </p:nvSpPr>
            <p:spPr bwMode="auto">
              <a:xfrm>
                <a:off x="2461" y="1424"/>
                <a:ext cx="6" cy="3"/>
              </a:xfrm>
              <a:custGeom>
                <a:avLst/>
                <a:gdLst>
                  <a:gd name="T0" fmla="*/ 13122 w 2"/>
                  <a:gd name="T1" fmla="*/ 0 h 1"/>
                  <a:gd name="T2" fmla="*/ 13122 w 2"/>
                  <a:gd name="T3" fmla="*/ 0 h 1"/>
                  <a:gd name="T4" fmla="*/ 6561 w 2"/>
                  <a:gd name="T5" fmla="*/ 6561 h 1"/>
                  <a:gd name="T6" fmla="*/ 0 w 2"/>
                  <a:gd name="T7" fmla="*/ 0 h 1"/>
                  <a:gd name="T8" fmla="*/ 13122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40" name="Line 3592"/>
              <p:cNvSpPr>
                <a:spLocks noChangeShapeType="1"/>
              </p:cNvSpPr>
              <p:nvPr/>
            </p:nvSpPr>
            <p:spPr bwMode="auto">
              <a:xfrm>
                <a:off x="2461" y="14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41" name="Line 3593"/>
              <p:cNvSpPr>
                <a:spLocks noChangeShapeType="1"/>
              </p:cNvSpPr>
              <p:nvPr/>
            </p:nvSpPr>
            <p:spPr bwMode="auto">
              <a:xfrm>
                <a:off x="2464" y="143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42" name="Line 3594"/>
              <p:cNvSpPr>
                <a:spLocks noChangeShapeType="1"/>
              </p:cNvSpPr>
              <p:nvPr/>
            </p:nvSpPr>
            <p:spPr bwMode="auto">
              <a:xfrm>
                <a:off x="2461" y="14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43" name="Line 3595"/>
              <p:cNvSpPr>
                <a:spLocks noChangeShapeType="1"/>
              </p:cNvSpPr>
              <p:nvPr/>
            </p:nvSpPr>
            <p:spPr bwMode="auto">
              <a:xfrm>
                <a:off x="2467" y="143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44" name="Line 3596"/>
              <p:cNvSpPr>
                <a:spLocks noChangeShapeType="1"/>
              </p:cNvSpPr>
              <p:nvPr/>
            </p:nvSpPr>
            <p:spPr bwMode="auto">
              <a:xfrm>
                <a:off x="2479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45" name="Line 3597"/>
              <p:cNvSpPr>
                <a:spLocks noChangeShapeType="1"/>
              </p:cNvSpPr>
              <p:nvPr/>
            </p:nvSpPr>
            <p:spPr bwMode="auto">
              <a:xfrm>
                <a:off x="2482" y="134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46" name="Freeform 3598"/>
              <p:cNvSpPr>
                <a:spLocks/>
              </p:cNvSpPr>
              <p:nvPr/>
            </p:nvSpPr>
            <p:spPr bwMode="auto">
              <a:xfrm>
                <a:off x="2476" y="137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47" name="Line 3599"/>
              <p:cNvSpPr>
                <a:spLocks noChangeShapeType="1"/>
              </p:cNvSpPr>
              <p:nvPr/>
            </p:nvSpPr>
            <p:spPr bwMode="auto">
              <a:xfrm>
                <a:off x="2476" y="138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48" name="Freeform 3600"/>
              <p:cNvSpPr>
                <a:spLocks/>
              </p:cNvSpPr>
              <p:nvPr/>
            </p:nvSpPr>
            <p:spPr bwMode="auto">
              <a:xfrm>
                <a:off x="2379" y="1342"/>
                <a:ext cx="106" cy="170"/>
              </a:xfrm>
              <a:custGeom>
                <a:avLst/>
                <a:gdLst>
                  <a:gd name="T0" fmla="*/ 101548 w 36"/>
                  <a:gd name="T1" fmla="*/ 16469 h 58"/>
                  <a:gd name="T2" fmla="*/ 119288 w 36"/>
                  <a:gd name="T3" fmla="*/ 5619 h 58"/>
                  <a:gd name="T4" fmla="*/ 142064 w 36"/>
                  <a:gd name="T5" fmla="*/ 0 h 58"/>
                  <a:gd name="T6" fmla="*/ 151842 w 36"/>
                  <a:gd name="T7" fmla="*/ 5619 h 58"/>
                  <a:gd name="T8" fmla="*/ 147855 w 36"/>
                  <a:gd name="T9" fmla="*/ 5619 h 58"/>
                  <a:gd name="T10" fmla="*/ 151842 w 36"/>
                  <a:gd name="T11" fmla="*/ 5619 h 58"/>
                  <a:gd name="T12" fmla="*/ 168887 w 36"/>
                  <a:gd name="T13" fmla="*/ 5619 h 58"/>
                  <a:gd name="T14" fmla="*/ 162887 w 36"/>
                  <a:gd name="T15" fmla="*/ 5619 h 58"/>
                  <a:gd name="T16" fmla="*/ 162887 w 36"/>
                  <a:gd name="T17" fmla="*/ 11434 h 58"/>
                  <a:gd name="T18" fmla="*/ 162887 w 36"/>
                  <a:gd name="T19" fmla="*/ 22285 h 58"/>
                  <a:gd name="T20" fmla="*/ 180609 w 36"/>
                  <a:gd name="T21" fmla="*/ 16469 h 58"/>
                  <a:gd name="T22" fmla="*/ 197375 w 36"/>
                  <a:gd name="T23" fmla="*/ 11434 h 58"/>
                  <a:gd name="T24" fmla="*/ 203402 w 36"/>
                  <a:gd name="T25" fmla="*/ 11434 h 58"/>
                  <a:gd name="T26" fmla="*/ 186321 w 36"/>
                  <a:gd name="T27" fmla="*/ 39329 h 58"/>
                  <a:gd name="T28" fmla="*/ 168887 w 36"/>
                  <a:gd name="T29" fmla="*/ 48271 h 58"/>
                  <a:gd name="T30" fmla="*/ 180609 w 36"/>
                  <a:gd name="T31" fmla="*/ 65318 h 58"/>
                  <a:gd name="T32" fmla="*/ 186321 w 36"/>
                  <a:gd name="T33" fmla="*/ 70324 h 58"/>
                  <a:gd name="T34" fmla="*/ 186321 w 36"/>
                  <a:gd name="T35" fmla="*/ 87380 h 58"/>
                  <a:gd name="T36" fmla="*/ 180609 w 36"/>
                  <a:gd name="T37" fmla="*/ 104072 h 58"/>
                  <a:gd name="T38" fmla="*/ 168887 w 36"/>
                  <a:gd name="T39" fmla="*/ 109688 h 58"/>
                  <a:gd name="T40" fmla="*/ 151842 w 36"/>
                  <a:gd name="T41" fmla="*/ 119208 h 58"/>
                  <a:gd name="T42" fmla="*/ 142064 w 36"/>
                  <a:gd name="T43" fmla="*/ 124138 h 58"/>
                  <a:gd name="T44" fmla="*/ 130342 w 36"/>
                  <a:gd name="T45" fmla="*/ 135642 h 58"/>
                  <a:gd name="T46" fmla="*/ 124394 w 36"/>
                  <a:gd name="T47" fmla="*/ 147103 h 58"/>
                  <a:gd name="T48" fmla="*/ 136116 w 36"/>
                  <a:gd name="T49" fmla="*/ 157927 h 58"/>
                  <a:gd name="T50" fmla="*/ 147855 w 36"/>
                  <a:gd name="T51" fmla="*/ 157927 h 58"/>
                  <a:gd name="T52" fmla="*/ 151842 w 36"/>
                  <a:gd name="T53" fmla="*/ 157927 h 58"/>
                  <a:gd name="T54" fmla="*/ 162887 w 36"/>
                  <a:gd name="T55" fmla="*/ 169387 h 58"/>
                  <a:gd name="T56" fmla="*/ 168887 w 36"/>
                  <a:gd name="T57" fmla="*/ 163546 h 58"/>
                  <a:gd name="T58" fmla="*/ 174608 w 36"/>
                  <a:gd name="T59" fmla="*/ 174980 h 58"/>
                  <a:gd name="T60" fmla="*/ 168887 w 36"/>
                  <a:gd name="T61" fmla="*/ 180015 h 58"/>
                  <a:gd name="T62" fmla="*/ 180609 w 36"/>
                  <a:gd name="T63" fmla="*/ 174980 h 58"/>
                  <a:gd name="T64" fmla="*/ 186321 w 36"/>
                  <a:gd name="T65" fmla="*/ 200969 h 58"/>
                  <a:gd name="T66" fmla="*/ 162887 w 36"/>
                  <a:gd name="T67" fmla="*/ 223254 h 58"/>
                  <a:gd name="T68" fmla="*/ 136116 w 36"/>
                  <a:gd name="T69" fmla="*/ 239715 h 58"/>
                  <a:gd name="T70" fmla="*/ 119288 w 36"/>
                  <a:gd name="T71" fmla="*/ 251149 h 58"/>
                  <a:gd name="T72" fmla="*/ 107549 w 36"/>
                  <a:gd name="T73" fmla="*/ 273237 h 58"/>
                  <a:gd name="T74" fmla="*/ 101548 w 36"/>
                  <a:gd name="T75" fmla="*/ 299197 h 58"/>
                  <a:gd name="T76" fmla="*/ 78782 w 36"/>
                  <a:gd name="T77" fmla="*/ 315813 h 58"/>
                  <a:gd name="T78" fmla="*/ 61339 w 36"/>
                  <a:gd name="T79" fmla="*/ 299197 h 58"/>
                  <a:gd name="T80" fmla="*/ 61339 w 36"/>
                  <a:gd name="T81" fmla="*/ 245333 h 58"/>
                  <a:gd name="T82" fmla="*/ 0 w 36"/>
                  <a:gd name="T83" fmla="*/ 163546 h 58"/>
                  <a:gd name="T84" fmla="*/ 11713 w 36"/>
                  <a:gd name="T85" fmla="*/ 141484 h 58"/>
                  <a:gd name="T86" fmla="*/ 34488 w 36"/>
                  <a:gd name="T87" fmla="*/ 124138 h 58"/>
                  <a:gd name="T88" fmla="*/ 51569 w 36"/>
                  <a:gd name="T89" fmla="*/ 115275 h 58"/>
                  <a:gd name="T90" fmla="*/ 55320 w 36"/>
                  <a:gd name="T91" fmla="*/ 98228 h 58"/>
                  <a:gd name="T92" fmla="*/ 61339 w 36"/>
                  <a:gd name="T93" fmla="*/ 81785 h 58"/>
                  <a:gd name="T94" fmla="*/ 61339 w 36"/>
                  <a:gd name="T95" fmla="*/ 59699 h 58"/>
                  <a:gd name="T96" fmla="*/ 67033 w 36"/>
                  <a:gd name="T97" fmla="*/ 42353 h 58"/>
                  <a:gd name="T98" fmla="*/ 61339 w 36"/>
                  <a:gd name="T99" fmla="*/ 39329 h 58"/>
                  <a:gd name="T100" fmla="*/ 78782 w 36"/>
                  <a:gd name="T101" fmla="*/ 27903 h 58"/>
                  <a:gd name="T102" fmla="*/ 84773 w 36"/>
                  <a:gd name="T103" fmla="*/ 22285 h 58"/>
                  <a:gd name="T104" fmla="*/ 89826 w 36"/>
                  <a:gd name="T105" fmla="*/ 22285 h 5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6"/>
                  <a:gd name="T160" fmla="*/ 0 h 58"/>
                  <a:gd name="T161" fmla="*/ 36 w 36"/>
                  <a:gd name="T162" fmla="*/ 58 h 5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6" h="58">
                    <a:moveTo>
                      <a:pt x="18" y="3"/>
                    </a:moveTo>
                    <a:lnTo>
                      <a:pt x="21" y="1"/>
                    </a:lnTo>
                    <a:lnTo>
                      <a:pt x="25" y="0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9" y="2"/>
                    </a:lnTo>
                    <a:lnTo>
                      <a:pt x="29" y="4"/>
                    </a:lnTo>
                    <a:lnTo>
                      <a:pt x="32" y="3"/>
                    </a:lnTo>
                    <a:lnTo>
                      <a:pt x="35" y="2"/>
                    </a:lnTo>
                    <a:lnTo>
                      <a:pt x="36" y="2"/>
                    </a:lnTo>
                    <a:lnTo>
                      <a:pt x="33" y="7"/>
                    </a:lnTo>
                    <a:lnTo>
                      <a:pt x="30" y="9"/>
                    </a:lnTo>
                    <a:lnTo>
                      <a:pt x="32" y="12"/>
                    </a:lnTo>
                    <a:lnTo>
                      <a:pt x="33" y="13"/>
                    </a:lnTo>
                    <a:lnTo>
                      <a:pt x="33" y="16"/>
                    </a:lnTo>
                    <a:lnTo>
                      <a:pt x="32" y="19"/>
                    </a:lnTo>
                    <a:lnTo>
                      <a:pt x="30" y="20"/>
                    </a:lnTo>
                    <a:lnTo>
                      <a:pt x="27" y="22"/>
                    </a:lnTo>
                    <a:lnTo>
                      <a:pt x="25" y="23"/>
                    </a:lnTo>
                    <a:lnTo>
                      <a:pt x="23" y="25"/>
                    </a:lnTo>
                    <a:lnTo>
                      <a:pt x="22" y="27"/>
                    </a:lnTo>
                    <a:lnTo>
                      <a:pt x="24" y="29"/>
                    </a:lnTo>
                    <a:lnTo>
                      <a:pt x="26" y="29"/>
                    </a:lnTo>
                    <a:lnTo>
                      <a:pt x="27" y="29"/>
                    </a:lnTo>
                    <a:lnTo>
                      <a:pt x="29" y="31"/>
                    </a:lnTo>
                    <a:lnTo>
                      <a:pt x="30" y="30"/>
                    </a:lnTo>
                    <a:lnTo>
                      <a:pt x="31" y="32"/>
                    </a:lnTo>
                    <a:lnTo>
                      <a:pt x="30" y="33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29" y="41"/>
                    </a:lnTo>
                    <a:lnTo>
                      <a:pt x="24" y="44"/>
                    </a:lnTo>
                    <a:lnTo>
                      <a:pt x="21" y="46"/>
                    </a:lnTo>
                    <a:lnTo>
                      <a:pt x="19" y="50"/>
                    </a:lnTo>
                    <a:lnTo>
                      <a:pt x="18" y="55"/>
                    </a:lnTo>
                    <a:lnTo>
                      <a:pt x="14" y="58"/>
                    </a:lnTo>
                    <a:lnTo>
                      <a:pt x="11" y="55"/>
                    </a:lnTo>
                    <a:lnTo>
                      <a:pt x="11" y="45"/>
                    </a:lnTo>
                    <a:lnTo>
                      <a:pt x="0" y="30"/>
                    </a:lnTo>
                    <a:lnTo>
                      <a:pt x="2" y="26"/>
                    </a:lnTo>
                    <a:lnTo>
                      <a:pt x="6" y="23"/>
                    </a:lnTo>
                    <a:lnTo>
                      <a:pt x="9" y="21"/>
                    </a:lnTo>
                    <a:lnTo>
                      <a:pt x="10" y="18"/>
                    </a:lnTo>
                    <a:lnTo>
                      <a:pt x="11" y="15"/>
                    </a:lnTo>
                    <a:lnTo>
                      <a:pt x="11" y="11"/>
                    </a:lnTo>
                    <a:lnTo>
                      <a:pt x="12" y="8"/>
                    </a:lnTo>
                    <a:lnTo>
                      <a:pt x="11" y="7"/>
                    </a:lnTo>
                    <a:lnTo>
                      <a:pt x="14" y="5"/>
                    </a:lnTo>
                    <a:lnTo>
                      <a:pt x="15" y="4"/>
                    </a:lnTo>
                    <a:lnTo>
                      <a:pt x="16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49" name="Freeform 3601"/>
              <p:cNvSpPr>
                <a:spLocks/>
              </p:cNvSpPr>
              <p:nvPr/>
            </p:nvSpPr>
            <p:spPr bwMode="auto">
              <a:xfrm>
                <a:off x="1764" y="172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50" name="Line 3602"/>
              <p:cNvSpPr>
                <a:spLocks noChangeShapeType="1"/>
              </p:cNvSpPr>
              <p:nvPr/>
            </p:nvSpPr>
            <p:spPr bwMode="auto">
              <a:xfrm>
                <a:off x="1764" y="17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51" name="Freeform 3603"/>
              <p:cNvSpPr>
                <a:spLocks/>
              </p:cNvSpPr>
              <p:nvPr/>
            </p:nvSpPr>
            <p:spPr bwMode="auto">
              <a:xfrm>
                <a:off x="2441" y="261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52" name="Line 3604"/>
              <p:cNvSpPr>
                <a:spLocks noChangeShapeType="1"/>
              </p:cNvSpPr>
              <p:nvPr/>
            </p:nvSpPr>
            <p:spPr bwMode="auto">
              <a:xfrm>
                <a:off x="2429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53" name="Line 3605"/>
              <p:cNvSpPr>
                <a:spLocks noChangeShapeType="1"/>
              </p:cNvSpPr>
              <p:nvPr/>
            </p:nvSpPr>
            <p:spPr bwMode="auto">
              <a:xfrm>
                <a:off x="2429" y="26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54" name="Line 3606"/>
              <p:cNvSpPr>
                <a:spLocks noChangeShapeType="1"/>
              </p:cNvSpPr>
              <p:nvPr/>
            </p:nvSpPr>
            <p:spPr bwMode="auto">
              <a:xfrm>
                <a:off x="2432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55" name="Line 3607"/>
              <p:cNvSpPr>
                <a:spLocks noChangeShapeType="1"/>
              </p:cNvSpPr>
              <p:nvPr/>
            </p:nvSpPr>
            <p:spPr bwMode="auto">
              <a:xfrm>
                <a:off x="2429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56" name="Line 3608"/>
              <p:cNvSpPr>
                <a:spLocks noChangeShapeType="1"/>
              </p:cNvSpPr>
              <p:nvPr/>
            </p:nvSpPr>
            <p:spPr bwMode="auto">
              <a:xfrm>
                <a:off x="2432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57" name="Line 3609"/>
              <p:cNvSpPr>
                <a:spLocks noChangeShapeType="1"/>
              </p:cNvSpPr>
              <p:nvPr/>
            </p:nvSpPr>
            <p:spPr bwMode="auto">
              <a:xfrm>
                <a:off x="2435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58" name="Line 3610"/>
              <p:cNvSpPr>
                <a:spLocks noChangeShapeType="1"/>
              </p:cNvSpPr>
              <p:nvPr/>
            </p:nvSpPr>
            <p:spPr bwMode="auto">
              <a:xfrm>
                <a:off x="2429" y="26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59" name="Freeform 3611"/>
              <p:cNvSpPr>
                <a:spLocks/>
              </p:cNvSpPr>
              <p:nvPr/>
            </p:nvSpPr>
            <p:spPr bwMode="auto">
              <a:xfrm>
                <a:off x="2842" y="2927"/>
                <a:ext cx="238" cy="199"/>
              </a:xfrm>
              <a:custGeom>
                <a:avLst/>
                <a:gdLst>
                  <a:gd name="T0" fmla="*/ 300453 w 81"/>
                  <a:gd name="T1" fmla="*/ 0 h 68"/>
                  <a:gd name="T2" fmla="*/ 332662 w 81"/>
                  <a:gd name="T3" fmla="*/ 21855 h 68"/>
                  <a:gd name="T4" fmla="*/ 355249 w 81"/>
                  <a:gd name="T5" fmla="*/ 16289 h 68"/>
                  <a:gd name="T6" fmla="*/ 372523 w 81"/>
                  <a:gd name="T7" fmla="*/ 33306 h 68"/>
                  <a:gd name="T8" fmla="*/ 389386 w 81"/>
                  <a:gd name="T9" fmla="*/ 37116 h 68"/>
                  <a:gd name="T10" fmla="*/ 432966 w 81"/>
                  <a:gd name="T11" fmla="*/ 47669 h 68"/>
                  <a:gd name="T12" fmla="*/ 449811 w 81"/>
                  <a:gd name="T13" fmla="*/ 53458 h 68"/>
                  <a:gd name="T14" fmla="*/ 449811 w 81"/>
                  <a:gd name="T15" fmla="*/ 75313 h 68"/>
                  <a:gd name="T16" fmla="*/ 449811 w 81"/>
                  <a:gd name="T17" fmla="*/ 103062 h 68"/>
                  <a:gd name="T18" fmla="*/ 449811 w 81"/>
                  <a:gd name="T19" fmla="*/ 117425 h 68"/>
                  <a:gd name="T20" fmla="*/ 449811 w 81"/>
                  <a:gd name="T21" fmla="*/ 128797 h 68"/>
                  <a:gd name="T22" fmla="*/ 449811 w 81"/>
                  <a:gd name="T23" fmla="*/ 145086 h 68"/>
                  <a:gd name="T24" fmla="*/ 438881 w 81"/>
                  <a:gd name="T25" fmla="*/ 162036 h 68"/>
                  <a:gd name="T26" fmla="*/ 438881 w 81"/>
                  <a:gd name="T27" fmla="*/ 172808 h 68"/>
                  <a:gd name="T28" fmla="*/ 438881 w 81"/>
                  <a:gd name="T29" fmla="*/ 183961 h 68"/>
                  <a:gd name="T30" fmla="*/ 432966 w 81"/>
                  <a:gd name="T31" fmla="*/ 209705 h 68"/>
                  <a:gd name="T32" fmla="*/ 443932 w 81"/>
                  <a:gd name="T33" fmla="*/ 220401 h 68"/>
                  <a:gd name="T34" fmla="*/ 438881 w 81"/>
                  <a:gd name="T35" fmla="*/ 242555 h 68"/>
                  <a:gd name="T36" fmla="*/ 432966 w 81"/>
                  <a:gd name="T37" fmla="*/ 253716 h 68"/>
                  <a:gd name="T38" fmla="*/ 415692 w 81"/>
                  <a:gd name="T39" fmla="*/ 268299 h 68"/>
                  <a:gd name="T40" fmla="*/ 404735 w 81"/>
                  <a:gd name="T41" fmla="*/ 295790 h 68"/>
                  <a:gd name="T42" fmla="*/ 404735 w 81"/>
                  <a:gd name="T43" fmla="*/ 312082 h 68"/>
                  <a:gd name="T44" fmla="*/ 360905 w 81"/>
                  <a:gd name="T45" fmla="*/ 354764 h 68"/>
                  <a:gd name="T46" fmla="*/ 332662 w 81"/>
                  <a:gd name="T47" fmla="*/ 365563 h 68"/>
                  <a:gd name="T48" fmla="*/ 312100 w 81"/>
                  <a:gd name="T49" fmla="*/ 360579 h 68"/>
                  <a:gd name="T50" fmla="*/ 289496 w 81"/>
                  <a:gd name="T51" fmla="*/ 365563 h 68"/>
                  <a:gd name="T52" fmla="*/ 272222 w 81"/>
                  <a:gd name="T53" fmla="*/ 360579 h 68"/>
                  <a:gd name="T54" fmla="*/ 243956 w 81"/>
                  <a:gd name="T55" fmla="*/ 354764 h 68"/>
                  <a:gd name="T56" fmla="*/ 227111 w 81"/>
                  <a:gd name="T57" fmla="*/ 354764 h 68"/>
                  <a:gd name="T58" fmla="*/ 217503 w 81"/>
                  <a:gd name="T59" fmla="*/ 337826 h 68"/>
                  <a:gd name="T60" fmla="*/ 200202 w 81"/>
                  <a:gd name="T61" fmla="*/ 332909 h 68"/>
                  <a:gd name="T62" fmla="*/ 183281 w 81"/>
                  <a:gd name="T63" fmla="*/ 329029 h 68"/>
                  <a:gd name="T64" fmla="*/ 155047 w 81"/>
                  <a:gd name="T65" fmla="*/ 323463 h 68"/>
                  <a:gd name="T66" fmla="*/ 149367 w 81"/>
                  <a:gd name="T67" fmla="*/ 312082 h 68"/>
                  <a:gd name="T68" fmla="*/ 137746 w 81"/>
                  <a:gd name="T69" fmla="*/ 295790 h 68"/>
                  <a:gd name="T70" fmla="*/ 137746 w 81"/>
                  <a:gd name="T71" fmla="*/ 279452 h 68"/>
                  <a:gd name="T72" fmla="*/ 137746 w 81"/>
                  <a:gd name="T73" fmla="*/ 268299 h 68"/>
                  <a:gd name="T74" fmla="*/ 117172 w 81"/>
                  <a:gd name="T75" fmla="*/ 262510 h 68"/>
                  <a:gd name="T76" fmla="*/ 106219 w 81"/>
                  <a:gd name="T77" fmla="*/ 248124 h 68"/>
                  <a:gd name="T78" fmla="*/ 88709 w 81"/>
                  <a:gd name="T79" fmla="*/ 242555 h 68"/>
                  <a:gd name="T80" fmla="*/ 72073 w 81"/>
                  <a:gd name="T81" fmla="*/ 231858 h 68"/>
                  <a:gd name="T82" fmla="*/ 54796 w 81"/>
                  <a:gd name="T83" fmla="*/ 214841 h 68"/>
                  <a:gd name="T84" fmla="*/ 45767 w 81"/>
                  <a:gd name="T85" fmla="*/ 198543 h 68"/>
                  <a:gd name="T86" fmla="*/ 34146 w 81"/>
                  <a:gd name="T87" fmla="*/ 183961 h 68"/>
                  <a:gd name="T88" fmla="*/ 22578 w 81"/>
                  <a:gd name="T89" fmla="*/ 162036 h 68"/>
                  <a:gd name="T90" fmla="*/ 0 w 81"/>
                  <a:gd name="T91" fmla="*/ 134363 h 68"/>
                  <a:gd name="T92" fmla="*/ 5656 w 81"/>
                  <a:gd name="T93" fmla="*/ 123213 h 68"/>
                  <a:gd name="T94" fmla="*/ 22578 w 81"/>
                  <a:gd name="T95" fmla="*/ 117425 h 68"/>
                  <a:gd name="T96" fmla="*/ 34146 w 81"/>
                  <a:gd name="T97" fmla="*/ 128797 h 68"/>
                  <a:gd name="T98" fmla="*/ 48831 w 81"/>
                  <a:gd name="T99" fmla="*/ 128797 h 68"/>
                  <a:gd name="T100" fmla="*/ 60452 w 81"/>
                  <a:gd name="T101" fmla="*/ 128797 h 68"/>
                  <a:gd name="T102" fmla="*/ 83027 w 81"/>
                  <a:gd name="T103" fmla="*/ 134363 h 68"/>
                  <a:gd name="T104" fmla="*/ 100330 w 81"/>
                  <a:gd name="T105" fmla="*/ 128797 h 68"/>
                  <a:gd name="T106" fmla="*/ 128793 w 81"/>
                  <a:gd name="T107" fmla="*/ 103062 h 68"/>
                  <a:gd name="T108" fmla="*/ 155047 w 81"/>
                  <a:gd name="T109" fmla="*/ 69747 h 68"/>
                  <a:gd name="T110" fmla="*/ 205882 w 81"/>
                  <a:gd name="T111" fmla="*/ 47669 h 68"/>
                  <a:gd name="T112" fmla="*/ 211770 w 81"/>
                  <a:gd name="T113" fmla="*/ 33306 h 68"/>
                  <a:gd name="T114" fmla="*/ 217503 w 81"/>
                  <a:gd name="T115" fmla="*/ 16289 h 68"/>
                  <a:gd name="T116" fmla="*/ 238076 w 81"/>
                  <a:gd name="T117" fmla="*/ 5566 h 68"/>
                  <a:gd name="T118" fmla="*/ 272222 w 81"/>
                  <a:gd name="T119" fmla="*/ 0 h 68"/>
                  <a:gd name="T120" fmla="*/ 300453 w 81"/>
                  <a:gd name="T121" fmla="*/ 0 h 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1"/>
                  <a:gd name="T184" fmla="*/ 0 h 68"/>
                  <a:gd name="T185" fmla="*/ 81 w 81"/>
                  <a:gd name="T186" fmla="*/ 68 h 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1" h="68">
                    <a:moveTo>
                      <a:pt x="54" y="0"/>
                    </a:moveTo>
                    <a:lnTo>
                      <a:pt x="60" y="4"/>
                    </a:lnTo>
                    <a:lnTo>
                      <a:pt x="64" y="3"/>
                    </a:lnTo>
                    <a:lnTo>
                      <a:pt x="67" y="6"/>
                    </a:lnTo>
                    <a:lnTo>
                      <a:pt x="70" y="7"/>
                    </a:lnTo>
                    <a:lnTo>
                      <a:pt x="78" y="9"/>
                    </a:lnTo>
                    <a:lnTo>
                      <a:pt x="81" y="10"/>
                    </a:lnTo>
                    <a:lnTo>
                      <a:pt x="81" y="14"/>
                    </a:lnTo>
                    <a:lnTo>
                      <a:pt x="81" y="19"/>
                    </a:lnTo>
                    <a:lnTo>
                      <a:pt x="81" y="22"/>
                    </a:lnTo>
                    <a:lnTo>
                      <a:pt x="81" y="24"/>
                    </a:lnTo>
                    <a:lnTo>
                      <a:pt x="81" y="27"/>
                    </a:lnTo>
                    <a:lnTo>
                      <a:pt x="79" y="30"/>
                    </a:lnTo>
                    <a:lnTo>
                      <a:pt x="79" y="32"/>
                    </a:lnTo>
                    <a:lnTo>
                      <a:pt x="79" y="34"/>
                    </a:lnTo>
                    <a:lnTo>
                      <a:pt x="78" y="39"/>
                    </a:lnTo>
                    <a:lnTo>
                      <a:pt x="80" y="41"/>
                    </a:lnTo>
                    <a:lnTo>
                      <a:pt x="79" y="45"/>
                    </a:lnTo>
                    <a:lnTo>
                      <a:pt x="78" y="47"/>
                    </a:lnTo>
                    <a:lnTo>
                      <a:pt x="75" y="50"/>
                    </a:lnTo>
                    <a:lnTo>
                      <a:pt x="73" y="55"/>
                    </a:lnTo>
                    <a:lnTo>
                      <a:pt x="73" y="58"/>
                    </a:lnTo>
                    <a:lnTo>
                      <a:pt x="65" y="66"/>
                    </a:lnTo>
                    <a:lnTo>
                      <a:pt x="60" y="68"/>
                    </a:lnTo>
                    <a:lnTo>
                      <a:pt x="56" y="67"/>
                    </a:lnTo>
                    <a:lnTo>
                      <a:pt x="52" y="68"/>
                    </a:lnTo>
                    <a:lnTo>
                      <a:pt x="49" y="67"/>
                    </a:lnTo>
                    <a:lnTo>
                      <a:pt x="44" y="66"/>
                    </a:lnTo>
                    <a:lnTo>
                      <a:pt x="41" y="66"/>
                    </a:lnTo>
                    <a:lnTo>
                      <a:pt x="39" y="63"/>
                    </a:lnTo>
                    <a:lnTo>
                      <a:pt x="36" y="62"/>
                    </a:lnTo>
                    <a:lnTo>
                      <a:pt x="33" y="61"/>
                    </a:lnTo>
                    <a:lnTo>
                      <a:pt x="28" y="60"/>
                    </a:lnTo>
                    <a:lnTo>
                      <a:pt x="27" y="58"/>
                    </a:lnTo>
                    <a:lnTo>
                      <a:pt x="25" y="55"/>
                    </a:lnTo>
                    <a:lnTo>
                      <a:pt x="25" y="52"/>
                    </a:lnTo>
                    <a:lnTo>
                      <a:pt x="25" y="50"/>
                    </a:lnTo>
                    <a:lnTo>
                      <a:pt x="21" y="49"/>
                    </a:lnTo>
                    <a:lnTo>
                      <a:pt x="19" y="46"/>
                    </a:lnTo>
                    <a:lnTo>
                      <a:pt x="16" y="45"/>
                    </a:lnTo>
                    <a:lnTo>
                      <a:pt x="13" y="43"/>
                    </a:lnTo>
                    <a:lnTo>
                      <a:pt x="10" y="40"/>
                    </a:lnTo>
                    <a:lnTo>
                      <a:pt x="8" y="37"/>
                    </a:lnTo>
                    <a:lnTo>
                      <a:pt x="6" y="34"/>
                    </a:lnTo>
                    <a:lnTo>
                      <a:pt x="4" y="30"/>
                    </a:lnTo>
                    <a:lnTo>
                      <a:pt x="0" y="25"/>
                    </a:lnTo>
                    <a:lnTo>
                      <a:pt x="1" y="23"/>
                    </a:lnTo>
                    <a:lnTo>
                      <a:pt x="4" y="22"/>
                    </a:lnTo>
                    <a:lnTo>
                      <a:pt x="6" y="24"/>
                    </a:lnTo>
                    <a:lnTo>
                      <a:pt x="9" y="24"/>
                    </a:lnTo>
                    <a:lnTo>
                      <a:pt x="11" y="24"/>
                    </a:lnTo>
                    <a:lnTo>
                      <a:pt x="15" y="25"/>
                    </a:lnTo>
                    <a:lnTo>
                      <a:pt x="18" y="24"/>
                    </a:lnTo>
                    <a:lnTo>
                      <a:pt x="23" y="19"/>
                    </a:lnTo>
                    <a:lnTo>
                      <a:pt x="28" y="13"/>
                    </a:lnTo>
                    <a:lnTo>
                      <a:pt x="37" y="9"/>
                    </a:lnTo>
                    <a:lnTo>
                      <a:pt x="38" y="6"/>
                    </a:lnTo>
                    <a:lnTo>
                      <a:pt x="39" y="3"/>
                    </a:lnTo>
                    <a:lnTo>
                      <a:pt x="43" y="1"/>
                    </a:lnTo>
                    <a:lnTo>
                      <a:pt x="49" y="0"/>
                    </a:lnTo>
                    <a:lnTo>
                      <a:pt x="5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60" name="Freeform 3612"/>
              <p:cNvSpPr>
                <a:spLocks/>
              </p:cNvSpPr>
              <p:nvPr/>
            </p:nvSpPr>
            <p:spPr bwMode="auto">
              <a:xfrm>
                <a:off x="3127" y="873"/>
                <a:ext cx="5" cy="0"/>
              </a:xfrm>
              <a:custGeom>
                <a:avLst/>
                <a:gdLst>
                  <a:gd name="T0" fmla="*/ 2917 w 2"/>
                  <a:gd name="T1" fmla="*/ 0 w 2"/>
                  <a:gd name="T2" fmla="*/ 2917 w 2"/>
                  <a:gd name="T3" fmla="*/ 2917 w 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2"/>
                  <a:gd name="T9" fmla="*/ 2 w 2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61" name="Freeform 3613"/>
              <p:cNvSpPr>
                <a:spLocks/>
              </p:cNvSpPr>
              <p:nvPr/>
            </p:nvSpPr>
            <p:spPr bwMode="auto">
              <a:xfrm>
                <a:off x="3168" y="882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62" name="Freeform 3614"/>
              <p:cNvSpPr>
                <a:spLocks/>
              </p:cNvSpPr>
              <p:nvPr/>
            </p:nvSpPr>
            <p:spPr bwMode="auto">
              <a:xfrm>
                <a:off x="3159" y="8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63" name="Freeform 3615"/>
              <p:cNvSpPr>
                <a:spLocks/>
              </p:cNvSpPr>
              <p:nvPr/>
            </p:nvSpPr>
            <p:spPr bwMode="auto">
              <a:xfrm>
                <a:off x="3103" y="882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64" name="Freeform 3616"/>
              <p:cNvSpPr>
                <a:spLocks/>
              </p:cNvSpPr>
              <p:nvPr/>
            </p:nvSpPr>
            <p:spPr bwMode="auto">
              <a:xfrm>
                <a:off x="3056" y="853"/>
                <a:ext cx="30" cy="2"/>
              </a:xfrm>
              <a:custGeom>
                <a:avLst/>
                <a:gdLst>
                  <a:gd name="T0" fmla="*/ 0 w 10"/>
                  <a:gd name="T1" fmla="*/ 0 h 1"/>
                  <a:gd name="T2" fmla="*/ 13122 w 10"/>
                  <a:gd name="T3" fmla="*/ 0 h 1"/>
                  <a:gd name="T4" fmla="*/ 19683 w 10"/>
                  <a:gd name="T5" fmla="*/ 0 h 1"/>
                  <a:gd name="T6" fmla="*/ 19683 w 10"/>
                  <a:gd name="T7" fmla="*/ 256 h 1"/>
                  <a:gd name="T8" fmla="*/ 19683 w 10"/>
                  <a:gd name="T9" fmla="*/ 256 h 1"/>
                  <a:gd name="T10" fmla="*/ 52488 w 10"/>
                  <a:gd name="T11" fmla="*/ 256 h 1"/>
                  <a:gd name="T12" fmla="*/ 59049 w 10"/>
                  <a:gd name="T13" fmla="*/ 256 h 1"/>
                  <a:gd name="T14" fmla="*/ 65610 w 10"/>
                  <a:gd name="T15" fmla="*/ 256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1"/>
                  <a:gd name="T26" fmla="*/ 10 w 10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1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65" name="Freeform 3617"/>
              <p:cNvSpPr>
                <a:spLocks/>
              </p:cNvSpPr>
              <p:nvPr/>
            </p:nvSpPr>
            <p:spPr bwMode="auto">
              <a:xfrm>
                <a:off x="3074" y="853"/>
                <a:ext cx="9" cy="2"/>
              </a:xfrm>
              <a:custGeom>
                <a:avLst/>
                <a:gdLst>
                  <a:gd name="T0" fmla="*/ 19683 w 3"/>
                  <a:gd name="T1" fmla="*/ 256 h 1"/>
                  <a:gd name="T2" fmla="*/ 19683 w 3"/>
                  <a:gd name="T3" fmla="*/ 256 h 1"/>
                  <a:gd name="T4" fmla="*/ 13122 w 3"/>
                  <a:gd name="T5" fmla="*/ 256 h 1"/>
                  <a:gd name="T6" fmla="*/ 19683 w 3"/>
                  <a:gd name="T7" fmla="*/ 256 h 1"/>
                  <a:gd name="T8" fmla="*/ 13122 w 3"/>
                  <a:gd name="T9" fmla="*/ 256 h 1"/>
                  <a:gd name="T10" fmla="*/ 19683 w 3"/>
                  <a:gd name="T11" fmla="*/ 256 h 1"/>
                  <a:gd name="T12" fmla="*/ 13122 w 3"/>
                  <a:gd name="T13" fmla="*/ 0 h 1"/>
                  <a:gd name="T14" fmla="*/ 19683 w 3"/>
                  <a:gd name="T15" fmla="*/ 256 h 1"/>
                  <a:gd name="T16" fmla="*/ 19683 w 3"/>
                  <a:gd name="T17" fmla="*/ 0 h 1"/>
                  <a:gd name="T18" fmla="*/ 13122 w 3"/>
                  <a:gd name="T19" fmla="*/ 0 h 1"/>
                  <a:gd name="T20" fmla="*/ 19683 w 3"/>
                  <a:gd name="T21" fmla="*/ 0 h 1"/>
                  <a:gd name="T22" fmla="*/ 13122 w 3"/>
                  <a:gd name="T23" fmla="*/ 0 h 1"/>
                  <a:gd name="T24" fmla="*/ 0 w 3"/>
                  <a:gd name="T25" fmla="*/ 0 h 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1"/>
                  <a:gd name="T41" fmla="*/ 3 w 3"/>
                  <a:gd name="T42" fmla="*/ 1 h 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1">
                    <a:moveTo>
                      <a:pt x="3" y="1"/>
                    </a:moveTo>
                    <a:lnTo>
                      <a:pt x="3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66" name="Freeform 3618"/>
              <p:cNvSpPr>
                <a:spLocks/>
              </p:cNvSpPr>
              <p:nvPr/>
            </p:nvSpPr>
            <p:spPr bwMode="auto">
              <a:xfrm>
                <a:off x="3062" y="855"/>
                <a:ext cx="26" cy="6"/>
              </a:xfrm>
              <a:custGeom>
                <a:avLst/>
                <a:gdLst>
                  <a:gd name="T0" fmla="*/ 0 w 9"/>
                  <a:gd name="T1" fmla="*/ 0 h 2"/>
                  <a:gd name="T2" fmla="*/ 9880 w 9"/>
                  <a:gd name="T3" fmla="*/ 0 h 2"/>
                  <a:gd name="T4" fmla="*/ 33774 w 9"/>
                  <a:gd name="T5" fmla="*/ 0 h 2"/>
                  <a:gd name="T6" fmla="*/ 43666 w 9"/>
                  <a:gd name="T7" fmla="*/ 6561 h 2"/>
                  <a:gd name="T8" fmla="*/ 38457 w 9"/>
                  <a:gd name="T9" fmla="*/ 6561 h 2"/>
                  <a:gd name="T10" fmla="*/ 38457 w 9"/>
                  <a:gd name="T11" fmla="*/ 6561 h 2"/>
                  <a:gd name="T12" fmla="*/ 43666 w 9"/>
                  <a:gd name="T13" fmla="*/ 6561 h 2"/>
                  <a:gd name="T14" fmla="*/ 43666 w 9"/>
                  <a:gd name="T15" fmla="*/ 13122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2"/>
                  <a:gd name="T26" fmla="*/ 9 w 9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2">
                    <a:moveTo>
                      <a:pt x="0" y="0"/>
                    </a:moveTo>
                    <a:lnTo>
                      <a:pt x="2" y="0"/>
                    </a:lnTo>
                    <a:lnTo>
                      <a:pt x="7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67" name="Freeform 3619"/>
              <p:cNvSpPr>
                <a:spLocks/>
              </p:cNvSpPr>
              <p:nvPr/>
            </p:nvSpPr>
            <p:spPr bwMode="auto">
              <a:xfrm>
                <a:off x="3062" y="855"/>
                <a:ext cx="6" cy="6"/>
              </a:xfrm>
              <a:custGeom>
                <a:avLst/>
                <a:gdLst>
                  <a:gd name="T0" fmla="*/ 6561 w 2"/>
                  <a:gd name="T1" fmla="*/ 13122 h 2"/>
                  <a:gd name="T2" fmla="*/ 0 w 2"/>
                  <a:gd name="T3" fmla="*/ 13122 h 2"/>
                  <a:gd name="T4" fmla="*/ 13122 w 2"/>
                  <a:gd name="T5" fmla="*/ 13122 h 2"/>
                  <a:gd name="T6" fmla="*/ 13122 w 2"/>
                  <a:gd name="T7" fmla="*/ 13122 h 2"/>
                  <a:gd name="T8" fmla="*/ 13122 w 2"/>
                  <a:gd name="T9" fmla="*/ 6561 h 2"/>
                  <a:gd name="T10" fmla="*/ 13122 w 2"/>
                  <a:gd name="T11" fmla="*/ 6561 h 2"/>
                  <a:gd name="T12" fmla="*/ 13122 w 2"/>
                  <a:gd name="T13" fmla="*/ 6561 h 2"/>
                  <a:gd name="T14" fmla="*/ 6561 w 2"/>
                  <a:gd name="T15" fmla="*/ 0 h 2"/>
                  <a:gd name="T16" fmla="*/ 0 w 2"/>
                  <a:gd name="T17" fmla="*/ 0 h 2"/>
                  <a:gd name="T18" fmla="*/ 6561 w 2"/>
                  <a:gd name="T19" fmla="*/ 0 h 2"/>
                  <a:gd name="T20" fmla="*/ 0 w 2"/>
                  <a:gd name="T21" fmla="*/ 0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"/>
                  <a:gd name="T34" fmla="*/ 0 h 2"/>
                  <a:gd name="T35" fmla="*/ 2 w 2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" h="2">
                    <a:moveTo>
                      <a:pt x="1" y="2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68" name="Freeform 3620"/>
              <p:cNvSpPr>
                <a:spLocks/>
              </p:cNvSpPr>
              <p:nvPr/>
            </p:nvSpPr>
            <p:spPr bwMode="auto">
              <a:xfrm>
                <a:off x="3068" y="861"/>
                <a:ext cx="23" cy="3"/>
              </a:xfrm>
              <a:custGeom>
                <a:avLst/>
                <a:gdLst>
                  <a:gd name="T0" fmla="*/ 37312 w 8"/>
                  <a:gd name="T1" fmla="*/ 6561 h 1"/>
                  <a:gd name="T2" fmla="*/ 32177 w 8"/>
                  <a:gd name="T3" fmla="*/ 6561 h 1"/>
                  <a:gd name="T4" fmla="*/ 27657 w 8"/>
                  <a:gd name="T5" fmla="*/ 6561 h 1"/>
                  <a:gd name="T6" fmla="*/ 22623 w 8"/>
                  <a:gd name="T7" fmla="*/ 6561 h 1"/>
                  <a:gd name="T8" fmla="*/ 22623 w 8"/>
                  <a:gd name="T9" fmla="*/ 6561 h 1"/>
                  <a:gd name="T10" fmla="*/ 14754 w 8"/>
                  <a:gd name="T11" fmla="*/ 0 h 1"/>
                  <a:gd name="T12" fmla="*/ 14754 w 8"/>
                  <a:gd name="T13" fmla="*/ 0 h 1"/>
                  <a:gd name="T14" fmla="*/ 5132 w 8"/>
                  <a:gd name="T15" fmla="*/ 0 h 1"/>
                  <a:gd name="T16" fmla="*/ 0 w 8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"/>
                  <a:gd name="T29" fmla="*/ 8 w 8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">
                    <a:moveTo>
                      <a:pt x="8" y="1"/>
                    </a:move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69" name="Freeform 3621"/>
              <p:cNvSpPr>
                <a:spLocks/>
              </p:cNvSpPr>
              <p:nvPr/>
            </p:nvSpPr>
            <p:spPr bwMode="auto">
              <a:xfrm>
                <a:off x="3080" y="864"/>
                <a:ext cx="11" cy="3"/>
              </a:xfrm>
              <a:custGeom>
                <a:avLst/>
                <a:gdLst>
                  <a:gd name="T0" fmla="*/ 12870 w 4"/>
                  <a:gd name="T1" fmla="*/ 6561 h 1"/>
                  <a:gd name="T2" fmla="*/ 3432 w 4"/>
                  <a:gd name="T3" fmla="*/ 0 h 1"/>
                  <a:gd name="T4" fmla="*/ 0 w 4"/>
                  <a:gd name="T5" fmla="*/ 0 h 1"/>
                  <a:gd name="T6" fmla="*/ 3432 w 4"/>
                  <a:gd name="T7" fmla="*/ 0 h 1"/>
                  <a:gd name="T8" fmla="*/ 9438 w 4"/>
                  <a:gd name="T9" fmla="*/ 0 h 1"/>
                  <a:gd name="T10" fmla="*/ 9438 w 4"/>
                  <a:gd name="T11" fmla="*/ 0 h 1"/>
                  <a:gd name="T12" fmla="*/ 12870 w 4"/>
                  <a:gd name="T13" fmla="*/ 6561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1"/>
                  <a:gd name="T23" fmla="*/ 4 w 4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1">
                    <a:moveTo>
                      <a:pt x="4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70" name="Freeform 3622"/>
              <p:cNvSpPr>
                <a:spLocks/>
              </p:cNvSpPr>
              <p:nvPr/>
            </p:nvSpPr>
            <p:spPr bwMode="auto">
              <a:xfrm>
                <a:off x="3088" y="864"/>
                <a:ext cx="24" cy="6"/>
              </a:xfrm>
              <a:custGeom>
                <a:avLst/>
                <a:gdLst>
                  <a:gd name="T0" fmla="*/ 52488 w 8"/>
                  <a:gd name="T1" fmla="*/ 13122 h 2"/>
                  <a:gd name="T2" fmla="*/ 39366 w 8"/>
                  <a:gd name="T3" fmla="*/ 13122 h 2"/>
                  <a:gd name="T4" fmla="*/ 39366 w 8"/>
                  <a:gd name="T5" fmla="*/ 13122 h 2"/>
                  <a:gd name="T6" fmla="*/ 32805 w 8"/>
                  <a:gd name="T7" fmla="*/ 13122 h 2"/>
                  <a:gd name="T8" fmla="*/ 19683 w 8"/>
                  <a:gd name="T9" fmla="*/ 6561 h 2"/>
                  <a:gd name="T10" fmla="*/ 19683 w 8"/>
                  <a:gd name="T11" fmla="*/ 6561 h 2"/>
                  <a:gd name="T12" fmla="*/ 13122 w 8"/>
                  <a:gd name="T13" fmla="*/ 0 h 2"/>
                  <a:gd name="T14" fmla="*/ 19683 w 8"/>
                  <a:gd name="T15" fmla="*/ 0 h 2"/>
                  <a:gd name="T16" fmla="*/ 13122 w 8"/>
                  <a:gd name="T17" fmla="*/ 0 h 2"/>
                  <a:gd name="T18" fmla="*/ 6561 w 8"/>
                  <a:gd name="T19" fmla="*/ 0 h 2"/>
                  <a:gd name="T20" fmla="*/ 0 w 8"/>
                  <a:gd name="T21" fmla="*/ 0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2"/>
                  <a:gd name="T35" fmla="*/ 8 w 8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2">
                    <a:moveTo>
                      <a:pt x="8" y="2"/>
                    </a:moveTo>
                    <a:lnTo>
                      <a:pt x="6" y="2"/>
                    </a:lnTo>
                    <a:lnTo>
                      <a:pt x="5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71" name="Freeform 3623"/>
              <p:cNvSpPr>
                <a:spLocks/>
              </p:cNvSpPr>
              <p:nvPr/>
            </p:nvSpPr>
            <p:spPr bwMode="auto">
              <a:xfrm>
                <a:off x="3088" y="861"/>
                <a:ext cx="44" cy="12"/>
              </a:xfrm>
              <a:custGeom>
                <a:avLst/>
                <a:gdLst>
                  <a:gd name="T0" fmla="*/ 0 w 15"/>
                  <a:gd name="T1" fmla="*/ 0 h 4"/>
                  <a:gd name="T2" fmla="*/ 0 w 15"/>
                  <a:gd name="T3" fmla="*/ 0 h 4"/>
                  <a:gd name="T4" fmla="*/ 5626 w 15"/>
                  <a:gd name="T5" fmla="*/ 0 h 4"/>
                  <a:gd name="T6" fmla="*/ 11487 w 15"/>
                  <a:gd name="T7" fmla="*/ 0 h 4"/>
                  <a:gd name="T8" fmla="*/ 22364 w 15"/>
                  <a:gd name="T9" fmla="*/ 6561 h 4"/>
                  <a:gd name="T10" fmla="*/ 39530 w 15"/>
                  <a:gd name="T11" fmla="*/ 6561 h 4"/>
                  <a:gd name="T12" fmla="*/ 65601 w 15"/>
                  <a:gd name="T13" fmla="*/ 19683 h 4"/>
                  <a:gd name="T14" fmla="*/ 76475 w 15"/>
                  <a:gd name="T15" fmla="*/ 19683 h 4"/>
                  <a:gd name="T16" fmla="*/ 70773 w 15"/>
                  <a:gd name="T17" fmla="*/ 19683 h 4"/>
                  <a:gd name="T18" fmla="*/ 82104 w 15"/>
                  <a:gd name="T19" fmla="*/ 26244 h 4"/>
                  <a:gd name="T20" fmla="*/ 82104 w 15"/>
                  <a:gd name="T21" fmla="*/ 26244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"/>
                  <a:gd name="T34" fmla="*/ 0 h 4"/>
                  <a:gd name="T35" fmla="*/ 15 w 15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" h="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7" y="1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5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72" name="Freeform 3624"/>
              <p:cNvSpPr>
                <a:spLocks/>
              </p:cNvSpPr>
              <p:nvPr/>
            </p:nvSpPr>
            <p:spPr bwMode="auto">
              <a:xfrm>
                <a:off x="3112" y="870"/>
                <a:ext cx="12" cy="0"/>
              </a:xfrm>
              <a:custGeom>
                <a:avLst/>
                <a:gdLst>
                  <a:gd name="T0" fmla="*/ 26244 w 4"/>
                  <a:gd name="T1" fmla="*/ 19683 w 4"/>
                  <a:gd name="T2" fmla="*/ 19683 w 4"/>
                  <a:gd name="T3" fmla="*/ 26244 w 4"/>
                  <a:gd name="T4" fmla="*/ 19683 w 4"/>
                  <a:gd name="T5" fmla="*/ 19683 w 4"/>
                  <a:gd name="T6" fmla="*/ 13122 w 4"/>
                  <a:gd name="T7" fmla="*/ 6561 w 4"/>
                  <a:gd name="T8" fmla="*/ 0 w 4"/>
                  <a:gd name="T9" fmla="*/ 6561 w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w 4"/>
                  <a:gd name="T21" fmla="*/ 4 w 4"/>
                </a:gdLst>
                <a:ahLst/>
                <a:cxnLst>
                  <a:cxn ang="T10">
                    <a:pos x="T0" y="0"/>
                  </a:cxn>
                  <a:cxn ang="T11">
                    <a:pos x="T1" y="0"/>
                  </a:cxn>
                  <a:cxn ang="T12">
                    <a:pos x="T2" y="0"/>
                  </a:cxn>
                  <a:cxn ang="T13">
                    <a:pos x="T3" y="0"/>
                  </a:cxn>
                  <a:cxn ang="T14">
                    <a:pos x="T4" y="0"/>
                  </a:cxn>
                  <a:cxn ang="T15">
                    <a:pos x="T5" y="0"/>
                  </a:cxn>
                  <a:cxn ang="T16">
                    <a:pos x="T6" y="0"/>
                  </a:cxn>
                  <a:cxn ang="T17">
                    <a:pos x="T7" y="0"/>
                  </a:cxn>
                  <a:cxn ang="T18">
                    <a:pos x="T8" y="0"/>
                  </a:cxn>
                  <a:cxn ang="T19">
                    <a:pos x="T9" y="0"/>
                  </a:cxn>
                </a:cxnLst>
                <a:rect l="T20" t="0" r="T21" b="0"/>
                <a:pathLst>
                  <a:path w="4">
                    <a:moveTo>
                      <a:pt x="4" y="0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73" name="Freeform 3625"/>
              <p:cNvSpPr>
                <a:spLocks/>
              </p:cNvSpPr>
              <p:nvPr/>
            </p:nvSpPr>
            <p:spPr bwMode="auto">
              <a:xfrm>
                <a:off x="3144" y="873"/>
                <a:ext cx="24" cy="6"/>
              </a:xfrm>
              <a:custGeom>
                <a:avLst/>
                <a:gdLst>
                  <a:gd name="T0" fmla="*/ 52488 w 8"/>
                  <a:gd name="T1" fmla="*/ 13122 h 2"/>
                  <a:gd name="T2" fmla="*/ 52488 w 8"/>
                  <a:gd name="T3" fmla="*/ 13122 h 2"/>
                  <a:gd name="T4" fmla="*/ 39366 w 8"/>
                  <a:gd name="T5" fmla="*/ 13122 h 2"/>
                  <a:gd name="T6" fmla="*/ 19683 w 8"/>
                  <a:gd name="T7" fmla="*/ 6561 h 2"/>
                  <a:gd name="T8" fmla="*/ 0 w 8"/>
                  <a:gd name="T9" fmla="*/ 0 h 2"/>
                  <a:gd name="T10" fmla="*/ 6561 w 8"/>
                  <a:gd name="T11" fmla="*/ 0 h 2"/>
                  <a:gd name="T12" fmla="*/ 0 w 8"/>
                  <a:gd name="T13" fmla="*/ 6561 h 2"/>
                  <a:gd name="T14" fmla="*/ 13122 w 8"/>
                  <a:gd name="T15" fmla="*/ 6561 h 2"/>
                  <a:gd name="T16" fmla="*/ 32805 w 8"/>
                  <a:gd name="T17" fmla="*/ 13122 h 2"/>
                  <a:gd name="T18" fmla="*/ 45927 w 8"/>
                  <a:gd name="T19" fmla="*/ 13122 h 2"/>
                  <a:gd name="T20" fmla="*/ 52488 w 8"/>
                  <a:gd name="T21" fmla="*/ 13122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2"/>
                  <a:gd name="T35" fmla="*/ 8 w 8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2">
                    <a:moveTo>
                      <a:pt x="8" y="2"/>
                    </a:moveTo>
                    <a:lnTo>
                      <a:pt x="8" y="2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74" name="Line 3626"/>
              <p:cNvSpPr>
                <a:spLocks noChangeShapeType="1"/>
              </p:cNvSpPr>
              <p:nvPr/>
            </p:nvSpPr>
            <p:spPr bwMode="auto">
              <a:xfrm>
                <a:off x="2930" y="8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75" name="Freeform 3627"/>
              <p:cNvSpPr>
                <a:spLocks/>
              </p:cNvSpPr>
              <p:nvPr/>
            </p:nvSpPr>
            <p:spPr bwMode="auto">
              <a:xfrm>
                <a:off x="3071" y="873"/>
                <a:ext cx="17" cy="6"/>
              </a:xfrm>
              <a:custGeom>
                <a:avLst/>
                <a:gdLst>
                  <a:gd name="T0" fmla="*/ 13535 w 6"/>
                  <a:gd name="T1" fmla="*/ 13122 h 2"/>
                  <a:gd name="T2" fmla="*/ 8758 w 6"/>
                  <a:gd name="T3" fmla="*/ 13122 h 2"/>
                  <a:gd name="T4" fmla="*/ 0 w 6"/>
                  <a:gd name="T5" fmla="*/ 6561 h 2"/>
                  <a:gd name="T6" fmla="*/ 0 w 6"/>
                  <a:gd name="T7" fmla="*/ 0 h 2"/>
                  <a:gd name="T8" fmla="*/ 24814 w 6"/>
                  <a:gd name="T9" fmla="*/ 6561 h 2"/>
                  <a:gd name="T10" fmla="*/ 24814 w 6"/>
                  <a:gd name="T11" fmla="*/ 6561 h 2"/>
                  <a:gd name="T12" fmla="*/ 16040 w 6"/>
                  <a:gd name="T13" fmla="*/ 13122 h 2"/>
                  <a:gd name="T14" fmla="*/ 13535 w 6"/>
                  <a:gd name="T15" fmla="*/ 13122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2"/>
                  <a:gd name="T26" fmla="*/ 6 w 6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2">
                    <a:moveTo>
                      <a:pt x="3" y="2"/>
                    </a:move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76" name="Freeform 3628"/>
              <p:cNvSpPr>
                <a:spLocks/>
              </p:cNvSpPr>
              <p:nvPr/>
            </p:nvSpPr>
            <p:spPr bwMode="auto">
              <a:xfrm>
                <a:off x="3168" y="879"/>
                <a:ext cx="47" cy="9"/>
              </a:xfrm>
              <a:custGeom>
                <a:avLst/>
                <a:gdLst>
                  <a:gd name="T0" fmla="*/ 88610 w 16"/>
                  <a:gd name="T1" fmla="*/ 19683 h 3"/>
                  <a:gd name="T2" fmla="*/ 76977 w 16"/>
                  <a:gd name="T3" fmla="*/ 19683 h 3"/>
                  <a:gd name="T4" fmla="*/ 22557 w 16"/>
                  <a:gd name="T5" fmla="*/ 6561 h 3"/>
                  <a:gd name="T6" fmla="*/ 5652 w 16"/>
                  <a:gd name="T7" fmla="*/ 0 h 3"/>
                  <a:gd name="T8" fmla="*/ 0 w 16"/>
                  <a:gd name="T9" fmla="*/ 0 h 3"/>
                  <a:gd name="T10" fmla="*/ 16603 w 16"/>
                  <a:gd name="T11" fmla="*/ 6561 h 3"/>
                  <a:gd name="T12" fmla="*/ 22557 w 16"/>
                  <a:gd name="T13" fmla="*/ 13122 h 3"/>
                  <a:gd name="T14" fmla="*/ 39847 w 16"/>
                  <a:gd name="T15" fmla="*/ 19683 h 3"/>
                  <a:gd name="T16" fmla="*/ 34093 w 16"/>
                  <a:gd name="T17" fmla="*/ 19683 h 3"/>
                  <a:gd name="T18" fmla="*/ 22557 w 16"/>
                  <a:gd name="T19" fmla="*/ 19683 h 3"/>
                  <a:gd name="T20" fmla="*/ 22557 w 16"/>
                  <a:gd name="T21" fmla="*/ 19683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3"/>
                  <a:gd name="T35" fmla="*/ 16 w 16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3">
                    <a:moveTo>
                      <a:pt x="16" y="3"/>
                    </a:moveTo>
                    <a:lnTo>
                      <a:pt x="14" y="3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4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77" name="Line 3629"/>
              <p:cNvSpPr>
                <a:spLocks noChangeShapeType="1"/>
              </p:cNvSpPr>
              <p:nvPr/>
            </p:nvSpPr>
            <p:spPr bwMode="auto">
              <a:xfrm>
                <a:off x="3039" y="8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78" name="Freeform 3630"/>
              <p:cNvSpPr>
                <a:spLocks/>
              </p:cNvSpPr>
              <p:nvPr/>
            </p:nvSpPr>
            <p:spPr bwMode="auto">
              <a:xfrm>
                <a:off x="2886" y="885"/>
                <a:ext cx="38" cy="3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0 h 1"/>
                  <a:gd name="T4" fmla="*/ 21754 w 13"/>
                  <a:gd name="T5" fmla="*/ 0 h 1"/>
                  <a:gd name="T6" fmla="*/ 41832 w 13"/>
                  <a:gd name="T7" fmla="*/ 0 h 1"/>
                  <a:gd name="T8" fmla="*/ 41832 w 13"/>
                  <a:gd name="T9" fmla="*/ 0 h 1"/>
                  <a:gd name="T10" fmla="*/ 47377 w 13"/>
                  <a:gd name="T11" fmla="*/ 6561 h 1"/>
                  <a:gd name="T12" fmla="*/ 47377 w 13"/>
                  <a:gd name="T13" fmla="*/ 6561 h 1"/>
                  <a:gd name="T14" fmla="*/ 63589 w 13"/>
                  <a:gd name="T15" fmla="*/ 6561 h 1"/>
                  <a:gd name="T16" fmla="*/ 69134 w 13"/>
                  <a:gd name="T17" fmla="*/ 6561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"/>
                  <a:gd name="T29" fmla="*/ 13 w 13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2" y="1"/>
                    </a:lnTo>
                    <a:lnTo>
                      <a:pt x="13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79" name="Freeform 3631"/>
              <p:cNvSpPr>
                <a:spLocks/>
              </p:cNvSpPr>
              <p:nvPr/>
            </p:nvSpPr>
            <p:spPr bwMode="auto">
              <a:xfrm>
                <a:off x="3021" y="905"/>
                <a:ext cx="9" cy="0"/>
              </a:xfrm>
              <a:custGeom>
                <a:avLst/>
                <a:gdLst>
                  <a:gd name="T0" fmla="*/ 19683 w 3"/>
                  <a:gd name="T1" fmla="*/ 0 w 3"/>
                  <a:gd name="T2" fmla="*/ 13122 w 3"/>
                  <a:gd name="T3" fmla="*/ 19683 w 3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3"/>
                  <a:gd name="T9" fmla="*/ 3 w 3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80" name="Freeform 3632"/>
              <p:cNvSpPr>
                <a:spLocks/>
              </p:cNvSpPr>
              <p:nvPr/>
            </p:nvSpPr>
            <p:spPr bwMode="auto">
              <a:xfrm>
                <a:off x="2968" y="896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6561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81" name="Freeform 3633"/>
              <p:cNvSpPr>
                <a:spLocks/>
              </p:cNvSpPr>
              <p:nvPr/>
            </p:nvSpPr>
            <p:spPr bwMode="auto">
              <a:xfrm>
                <a:off x="3030" y="876"/>
                <a:ext cx="146" cy="15"/>
              </a:xfrm>
              <a:custGeom>
                <a:avLst/>
                <a:gdLst>
                  <a:gd name="T0" fmla="*/ 264038 w 50"/>
                  <a:gd name="T1" fmla="*/ 26244 h 5"/>
                  <a:gd name="T2" fmla="*/ 253430 w 50"/>
                  <a:gd name="T3" fmla="*/ 19683 h 5"/>
                  <a:gd name="T4" fmla="*/ 247972 w 50"/>
                  <a:gd name="T5" fmla="*/ 13122 h 5"/>
                  <a:gd name="T6" fmla="*/ 247972 w 50"/>
                  <a:gd name="T7" fmla="*/ 19683 h 5"/>
                  <a:gd name="T8" fmla="*/ 242448 w 50"/>
                  <a:gd name="T9" fmla="*/ 19683 h 5"/>
                  <a:gd name="T10" fmla="*/ 222454 w 50"/>
                  <a:gd name="T11" fmla="*/ 19683 h 5"/>
                  <a:gd name="T12" fmla="*/ 212077 w 50"/>
                  <a:gd name="T13" fmla="*/ 13122 h 5"/>
                  <a:gd name="T14" fmla="*/ 206321 w 50"/>
                  <a:gd name="T15" fmla="*/ 19683 h 5"/>
                  <a:gd name="T16" fmla="*/ 200797 w 50"/>
                  <a:gd name="T17" fmla="*/ 19683 h 5"/>
                  <a:gd name="T18" fmla="*/ 190191 w 50"/>
                  <a:gd name="T19" fmla="*/ 19683 h 5"/>
                  <a:gd name="T20" fmla="*/ 173682 w 50"/>
                  <a:gd name="T21" fmla="*/ 13122 h 5"/>
                  <a:gd name="T22" fmla="*/ 184664 w 50"/>
                  <a:gd name="T23" fmla="*/ 13122 h 5"/>
                  <a:gd name="T24" fmla="*/ 173682 w 50"/>
                  <a:gd name="T25" fmla="*/ 13122 h 5"/>
                  <a:gd name="T26" fmla="*/ 168525 w 50"/>
                  <a:gd name="T27" fmla="*/ 6561 h 5"/>
                  <a:gd name="T28" fmla="*/ 168525 w 50"/>
                  <a:gd name="T29" fmla="*/ 6561 h 5"/>
                  <a:gd name="T30" fmla="*/ 159213 w 50"/>
                  <a:gd name="T31" fmla="*/ 13122 h 5"/>
                  <a:gd name="T32" fmla="*/ 164942 w 50"/>
                  <a:gd name="T33" fmla="*/ 13122 h 5"/>
                  <a:gd name="T34" fmla="*/ 159213 w 50"/>
                  <a:gd name="T35" fmla="*/ 13122 h 5"/>
                  <a:gd name="T36" fmla="*/ 153688 w 50"/>
                  <a:gd name="T37" fmla="*/ 13122 h 5"/>
                  <a:gd name="T38" fmla="*/ 143287 w 50"/>
                  <a:gd name="T39" fmla="*/ 13122 h 5"/>
                  <a:gd name="T40" fmla="*/ 126506 w 50"/>
                  <a:gd name="T41" fmla="*/ 13122 h 5"/>
                  <a:gd name="T42" fmla="*/ 115874 w 50"/>
                  <a:gd name="T43" fmla="*/ 19683 h 5"/>
                  <a:gd name="T44" fmla="*/ 110364 w 50"/>
                  <a:gd name="T45" fmla="*/ 19683 h 5"/>
                  <a:gd name="T46" fmla="*/ 110364 w 50"/>
                  <a:gd name="T47" fmla="*/ 19683 h 5"/>
                  <a:gd name="T48" fmla="*/ 99741 w 50"/>
                  <a:gd name="T49" fmla="*/ 19683 h 5"/>
                  <a:gd name="T50" fmla="*/ 99741 w 50"/>
                  <a:gd name="T51" fmla="*/ 26244 h 5"/>
                  <a:gd name="T52" fmla="*/ 104697 w 50"/>
                  <a:gd name="T53" fmla="*/ 32805 h 5"/>
                  <a:gd name="T54" fmla="*/ 90424 w 50"/>
                  <a:gd name="T55" fmla="*/ 32805 h 5"/>
                  <a:gd name="T56" fmla="*/ 84922 w 50"/>
                  <a:gd name="T57" fmla="*/ 32805 h 5"/>
                  <a:gd name="T58" fmla="*/ 63241 w 50"/>
                  <a:gd name="T59" fmla="*/ 26244 h 5"/>
                  <a:gd name="T60" fmla="*/ 47108 w 50"/>
                  <a:gd name="T61" fmla="*/ 13122 h 5"/>
                  <a:gd name="T62" fmla="*/ 63241 w 50"/>
                  <a:gd name="T63" fmla="*/ 13122 h 5"/>
                  <a:gd name="T64" fmla="*/ 63241 w 50"/>
                  <a:gd name="T65" fmla="*/ 13122 h 5"/>
                  <a:gd name="T66" fmla="*/ 47108 w 50"/>
                  <a:gd name="T67" fmla="*/ 6561 h 5"/>
                  <a:gd name="T68" fmla="*/ 21658 w 50"/>
                  <a:gd name="T69" fmla="*/ 0 h 5"/>
                  <a:gd name="T70" fmla="*/ 0 w 50"/>
                  <a:gd name="T71" fmla="*/ 0 h 5"/>
                  <a:gd name="T72" fmla="*/ 21658 w 50"/>
                  <a:gd name="T73" fmla="*/ 6561 h 5"/>
                  <a:gd name="T74" fmla="*/ 27191 w 50"/>
                  <a:gd name="T75" fmla="*/ 13122 h 5"/>
                  <a:gd name="T76" fmla="*/ 27191 w 50"/>
                  <a:gd name="T77" fmla="*/ 13122 h 5"/>
                  <a:gd name="T78" fmla="*/ 27191 w 50"/>
                  <a:gd name="T79" fmla="*/ 19683 h 5"/>
                  <a:gd name="T80" fmla="*/ 41575 w 50"/>
                  <a:gd name="T81" fmla="*/ 26244 h 5"/>
                  <a:gd name="T82" fmla="*/ 47108 w 50"/>
                  <a:gd name="T83" fmla="*/ 32805 h 5"/>
                  <a:gd name="T84" fmla="*/ 47108 w 50"/>
                  <a:gd name="T85" fmla="*/ 32805 h 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0"/>
                  <a:gd name="T130" fmla="*/ 0 h 5"/>
                  <a:gd name="T131" fmla="*/ 50 w 50"/>
                  <a:gd name="T132" fmla="*/ 5 h 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0" h="5">
                    <a:moveTo>
                      <a:pt x="50" y="4"/>
                    </a:moveTo>
                    <a:lnTo>
                      <a:pt x="48" y="3"/>
                    </a:lnTo>
                    <a:lnTo>
                      <a:pt x="47" y="2"/>
                    </a:lnTo>
                    <a:lnTo>
                      <a:pt x="47" y="3"/>
                    </a:lnTo>
                    <a:lnTo>
                      <a:pt x="46" y="3"/>
                    </a:lnTo>
                    <a:lnTo>
                      <a:pt x="42" y="3"/>
                    </a:lnTo>
                    <a:lnTo>
                      <a:pt x="40" y="2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6" y="3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3" y="2"/>
                    </a:lnTo>
                    <a:lnTo>
                      <a:pt x="32" y="1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0" y="2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4" y="2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20" y="5"/>
                    </a:lnTo>
                    <a:lnTo>
                      <a:pt x="17" y="5"/>
                    </a:lnTo>
                    <a:lnTo>
                      <a:pt x="16" y="5"/>
                    </a:lnTo>
                    <a:lnTo>
                      <a:pt x="12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8" y="4"/>
                    </a:lnTo>
                    <a:lnTo>
                      <a:pt x="9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82" name="Freeform 3634"/>
              <p:cNvSpPr>
                <a:spLocks/>
              </p:cNvSpPr>
              <p:nvPr/>
            </p:nvSpPr>
            <p:spPr bwMode="auto">
              <a:xfrm>
                <a:off x="2892" y="864"/>
                <a:ext cx="167" cy="47"/>
              </a:xfrm>
              <a:custGeom>
                <a:avLst/>
                <a:gdLst>
                  <a:gd name="T0" fmla="*/ 309310 w 57"/>
                  <a:gd name="T1" fmla="*/ 60377 h 16"/>
                  <a:gd name="T2" fmla="*/ 298573 w 57"/>
                  <a:gd name="T3" fmla="*/ 60377 h 16"/>
                  <a:gd name="T4" fmla="*/ 270710 w 57"/>
                  <a:gd name="T5" fmla="*/ 48771 h 16"/>
                  <a:gd name="T6" fmla="*/ 238942 w 57"/>
                  <a:gd name="T7" fmla="*/ 54646 h 16"/>
                  <a:gd name="T8" fmla="*/ 250436 w 57"/>
                  <a:gd name="T9" fmla="*/ 71939 h 16"/>
                  <a:gd name="T10" fmla="*/ 238942 w 57"/>
                  <a:gd name="T11" fmla="*/ 76977 h 16"/>
                  <a:gd name="T12" fmla="*/ 199911 w 57"/>
                  <a:gd name="T13" fmla="*/ 71939 h 16"/>
                  <a:gd name="T14" fmla="*/ 185250 w 57"/>
                  <a:gd name="T15" fmla="*/ 66261 h 16"/>
                  <a:gd name="T16" fmla="*/ 157610 w 57"/>
                  <a:gd name="T17" fmla="*/ 66261 h 16"/>
                  <a:gd name="T18" fmla="*/ 194760 w 57"/>
                  <a:gd name="T19" fmla="*/ 76977 h 16"/>
                  <a:gd name="T20" fmla="*/ 191060 w 57"/>
                  <a:gd name="T21" fmla="*/ 88610 h 16"/>
                  <a:gd name="T22" fmla="*/ 157610 w 57"/>
                  <a:gd name="T23" fmla="*/ 82864 h 16"/>
                  <a:gd name="T24" fmla="*/ 135349 w 57"/>
                  <a:gd name="T25" fmla="*/ 76977 h 16"/>
                  <a:gd name="T26" fmla="*/ 123935 w 57"/>
                  <a:gd name="T27" fmla="*/ 66261 h 16"/>
                  <a:gd name="T28" fmla="*/ 115084 w 57"/>
                  <a:gd name="T29" fmla="*/ 60377 h 16"/>
                  <a:gd name="T30" fmla="*/ 109426 w 57"/>
                  <a:gd name="T31" fmla="*/ 60377 h 16"/>
                  <a:gd name="T32" fmla="*/ 115084 w 57"/>
                  <a:gd name="T33" fmla="*/ 54646 h 16"/>
                  <a:gd name="T34" fmla="*/ 98011 w 57"/>
                  <a:gd name="T35" fmla="*/ 48771 h 16"/>
                  <a:gd name="T36" fmla="*/ 75976 w 57"/>
                  <a:gd name="T37" fmla="*/ 45044 h 16"/>
                  <a:gd name="T38" fmla="*/ 75976 w 57"/>
                  <a:gd name="T39" fmla="*/ 45044 h 16"/>
                  <a:gd name="T40" fmla="*/ 59376 w 57"/>
                  <a:gd name="T41" fmla="*/ 39847 h 16"/>
                  <a:gd name="T42" fmla="*/ 42301 w 57"/>
                  <a:gd name="T43" fmla="*/ 34093 h 16"/>
                  <a:gd name="T44" fmla="*/ 59376 w 57"/>
                  <a:gd name="T45" fmla="*/ 34093 h 16"/>
                  <a:gd name="T46" fmla="*/ 75976 w 57"/>
                  <a:gd name="T47" fmla="*/ 39847 h 16"/>
                  <a:gd name="T48" fmla="*/ 98011 w 57"/>
                  <a:gd name="T49" fmla="*/ 45044 h 16"/>
                  <a:gd name="T50" fmla="*/ 135349 w 57"/>
                  <a:gd name="T51" fmla="*/ 45044 h 16"/>
                  <a:gd name="T52" fmla="*/ 227747 w 57"/>
                  <a:gd name="T53" fmla="*/ 48771 h 16"/>
                  <a:gd name="T54" fmla="*/ 233361 w 57"/>
                  <a:gd name="T55" fmla="*/ 39847 h 16"/>
                  <a:gd name="T56" fmla="*/ 211325 w 57"/>
                  <a:gd name="T57" fmla="*/ 28209 h 16"/>
                  <a:gd name="T58" fmla="*/ 191060 w 57"/>
                  <a:gd name="T59" fmla="*/ 22557 h 16"/>
                  <a:gd name="T60" fmla="*/ 163223 w 57"/>
                  <a:gd name="T61" fmla="*/ 16603 h 16"/>
                  <a:gd name="T62" fmla="*/ 140966 w 57"/>
                  <a:gd name="T63" fmla="*/ 16603 h 16"/>
                  <a:gd name="T64" fmla="*/ 103590 w 57"/>
                  <a:gd name="T65" fmla="*/ 11606 h 16"/>
                  <a:gd name="T66" fmla="*/ 75976 w 57"/>
                  <a:gd name="T67" fmla="*/ 5652 h 16"/>
                  <a:gd name="T68" fmla="*/ 53795 w 57"/>
                  <a:gd name="T69" fmla="*/ 11606 h 16"/>
                  <a:gd name="T70" fmla="*/ 53795 w 57"/>
                  <a:gd name="T71" fmla="*/ 5652 h 16"/>
                  <a:gd name="T72" fmla="*/ 42301 w 57"/>
                  <a:gd name="T73" fmla="*/ 5652 h 16"/>
                  <a:gd name="T74" fmla="*/ 27836 w 57"/>
                  <a:gd name="T75" fmla="*/ 0 h 16"/>
                  <a:gd name="T76" fmla="*/ 27836 w 57"/>
                  <a:gd name="T77" fmla="*/ 0 h 16"/>
                  <a:gd name="T78" fmla="*/ 33453 w 57"/>
                  <a:gd name="T79" fmla="*/ 0 h 16"/>
                  <a:gd name="T80" fmla="*/ 16422 w 57"/>
                  <a:gd name="T81" fmla="*/ 0 h 16"/>
                  <a:gd name="T82" fmla="*/ 0 w 57"/>
                  <a:gd name="T83" fmla="*/ 0 h 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7"/>
                  <a:gd name="T127" fmla="*/ 0 h 16"/>
                  <a:gd name="T128" fmla="*/ 57 w 57"/>
                  <a:gd name="T129" fmla="*/ 16 h 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7" h="16">
                    <a:moveTo>
                      <a:pt x="56" y="10"/>
                    </a:moveTo>
                    <a:lnTo>
                      <a:pt x="57" y="11"/>
                    </a:lnTo>
                    <a:lnTo>
                      <a:pt x="55" y="11"/>
                    </a:lnTo>
                    <a:lnTo>
                      <a:pt x="55" y="10"/>
                    </a:lnTo>
                    <a:lnTo>
                      <a:pt x="50" y="9"/>
                    </a:lnTo>
                    <a:lnTo>
                      <a:pt x="47" y="9"/>
                    </a:lnTo>
                    <a:lnTo>
                      <a:pt x="44" y="10"/>
                    </a:lnTo>
                    <a:lnTo>
                      <a:pt x="43" y="12"/>
                    </a:lnTo>
                    <a:lnTo>
                      <a:pt x="46" y="13"/>
                    </a:lnTo>
                    <a:lnTo>
                      <a:pt x="47" y="14"/>
                    </a:lnTo>
                    <a:lnTo>
                      <a:pt x="44" y="14"/>
                    </a:lnTo>
                    <a:lnTo>
                      <a:pt x="41" y="14"/>
                    </a:lnTo>
                    <a:lnTo>
                      <a:pt x="37" y="13"/>
                    </a:lnTo>
                    <a:lnTo>
                      <a:pt x="34" y="12"/>
                    </a:lnTo>
                    <a:lnTo>
                      <a:pt x="31" y="12"/>
                    </a:lnTo>
                    <a:lnTo>
                      <a:pt x="29" y="12"/>
                    </a:lnTo>
                    <a:lnTo>
                      <a:pt x="33" y="14"/>
                    </a:lnTo>
                    <a:lnTo>
                      <a:pt x="36" y="14"/>
                    </a:lnTo>
                    <a:lnTo>
                      <a:pt x="38" y="15"/>
                    </a:lnTo>
                    <a:lnTo>
                      <a:pt x="35" y="16"/>
                    </a:lnTo>
                    <a:lnTo>
                      <a:pt x="32" y="15"/>
                    </a:lnTo>
                    <a:lnTo>
                      <a:pt x="29" y="15"/>
                    </a:lnTo>
                    <a:lnTo>
                      <a:pt x="27" y="14"/>
                    </a:lnTo>
                    <a:lnTo>
                      <a:pt x="25" y="14"/>
                    </a:lnTo>
                    <a:lnTo>
                      <a:pt x="23" y="14"/>
                    </a:lnTo>
                    <a:lnTo>
                      <a:pt x="23" y="12"/>
                    </a:lnTo>
                    <a:lnTo>
                      <a:pt x="22" y="12"/>
                    </a:lnTo>
                    <a:lnTo>
                      <a:pt x="21" y="11"/>
                    </a:lnTo>
                    <a:lnTo>
                      <a:pt x="20" y="11"/>
                    </a:lnTo>
                    <a:lnTo>
                      <a:pt x="20" y="10"/>
                    </a:lnTo>
                    <a:lnTo>
                      <a:pt x="21" y="10"/>
                    </a:lnTo>
                    <a:lnTo>
                      <a:pt x="20" y="9"/>
                    </a:lnTo>
                    <a:lnTo>
                      <a:pt x="18" y="9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11" y="6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8" y="8"/>
                    </a:lnTo>
                    <a:lnTo>
                      <a:pt x="20" y="8"/>
                    </a:lnTo>
                    <a:lnTo>
                      <a:pt x="25" y="8"/>
                    </a:lnTo>
                    <a:lnTo>
                      <a:pt x="37" y="9"/>
                    </a:lnTo>
                    <a:lnTo>
                      <a:pt x="42" y="9"/>
                    </a:lnTo>
                    <a:lnTo>
                      <a:pt x="44" y="8"/>
                    </a:lnTo>
                    <a:lnTo>
                      <a:pt x="43" y="7"/>
                    </a:lnTo>
                    <a:lnTo>
                      <a:pt x="41" y="6"/>
                    </a:lnTo>
                    <a:lnTo>
                      <a:pt x="39" y="5"/>
                    </a:lnTo>
                    <a:lnTo>
                      <a:pt x="38" y="5"/>
                    </a:lnTo>
                    <a:lnTo>
                      <a:pt x="35" y="4"/>
                    </a:lnTo>
                    <a:lnTo>
                      <a:pt x="34" y="4"/>
                    </a:lnTo>
                    <a:lnTo>
                      <a:pt x="30" y="3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83" name="Freeform 3635"/>
              <p:cNvSpPr>
                <a:spLocks/>
              </p:cNvSpPr>
              <p:nvPr/>
            </p:nvSpPr>
            <p:spPr bwMode="auto">
              <a:xfrm>
                <a:off x="2875" y="940"/>
                <a:ext cx="35" cy="12"/>
              </a:xfrm>
              <a:custGeom>
                <a:avLst/>
                <a:gdLst>
                  <a:gd name="T0" fmla="*/ 0 w 12"/>
                  <a:gd name="T1" fmla="*/ 0 h 4"/>
                  <a:gd name="T2" fmla="*/ 5504 w 12"/>
                  <a:gd name="T3" fmla="*/ 0 h 4"/>
                  <a:gd name="T4" fmla="*/ 16053 w 12"/>
                  <a:gd name="T5" fmla="*/ 0 h 4"/>
                  <a:gd name="T6" fmla="*/ 21490 w 12"/>
                  <a:gd name="T7" fmla="*/ 0 h 4"/>
                  <a:gd name="T8" fmla="*/ 21490 w 12"/>
                  <a:gd name="T9" fmla="*/ 0 h 4"/>
                  <a:gd name="T10" fmla="*/ 21490 w 12"/>
                  <a:gd name="T11" fmla="*/ 6561 h 4"/>
                  <a:gd name="T12" fmla="*/ 35680 w 12"/>
                  <a:gd name="T13" fmla="*/ 6561 h 4"/>
                  <a:gd name="T14" fmla="*/ 62679 w 12"/>
                  <a:gd name="T15" fmla="*/ 13122 h 4"/>
                  <a:gd name="T16" fmla="*/ 41192 w 12"/>
                  <a:gd name="T17" fmla="*/ 19683 h 4"/>
                  <a:gd name="T18" fmla="*/ 26994 w 12"/>
                  <a:gd name="T19" fmla="*/ 19683 h 4"/>
                  <a:gd name="T20" fmla="*/ 16053 w 12"/>
                  <a:gd name="T21" fmla="*/ 19683 h 4"/>
                  <a:gd name="T22" fmla="*/ 11212 w 12"/>
                  <a:gd name="T23" fmla="*/ 26244 h 4"/>
                  <a:gd name="T24" fmla="*/ 11212 w 12"/>
                  <a:gd name="T25" fmla="*/ 26244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4"/>
                  <a:gd name="T41" fmla="*/ 12 w 12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4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2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84" name="Freeform 3636"/>
              <p:cNvSpPr>
                <a:spLocks/>
              </p:cNvSpPr>
              <p:nvPr/>
            </p:nvSpPr>
            <p:spPr bwMode="auto">
              <a:xfrm>
                <a:off x="2960" y="917"/>
                <a:ext cx="35" cy="23"/>
              </a:xfrm>
              <a:custGeom>
                <a:avLst/>
                <a:gdLst>
                  <a:gd name="T0" fmla="*/ 46821 w 12"/>
                  <a:gd name="T1" fmla="*/ 37312 h 8"/>
                  <a:gd name="T2" fmla="*/ 57167 w 12"/>
                  <a:gd name="T3" fmla="*/ 37312 h 8"/>
                  <a:gd name="T4" fmla="*/ 62679 w 12"/>
                  <a:gd name="T5" fmla="*/ 32177 h 8"/>
                  <a:gd name="T6" fmla="*/ 62679 w 12"/>
                  <a:gd name="T7" fmla="*/ 27657 h 8"/>
                  <a:gd name="T8" fmla="*/ 52325 w 12"/>
                  <a:gd name="T9" fmla="*/ 22623 h 8"/>
                  <a:gd name="T10" fmla="*/ 46821 w 12"/>
                  <a:gd name="T11" fmla="*/ 19274 h 8"/>
                  <a:gd name="T12" fmla="*/ 41192 w 12"/>
                  <a:gd name="T13" fmla="*/ 9620 h 8"/>
                  <a:gd name="T14" fmla="*/ 32702 w 12"/>
                  <a:gd name="T15" fmla="*/ 9620 h 8"/>
                  <a:gd name="T16" fmla="*/ 21490 w 12"/>
                  <a:gd name="T17" fmla="*/ 5132 h 8"/>
                  <a:gd name="T18" fmla="*/ 5504 w 12"/>
                  <a:gd name="T19" fmla="*/ 0 h 8"/>
                  <a:gd name="T20" fmla="*/ 16053 w 12"/>
                  <a:gd name="T21" fmla="*/ 9620 h 8"/>
                  <a:gd name="T22" fmla="*/ 16053 w 12"/>
                  <a:gd name="T23" fmla="*/ 9620 h 8"/>
                  <a:gd name="T24" fmla="*/ 16053 w 12"/>
                  <a:gd name="T25" fmla="*/ 9620 h 8"/>
                  <a:gd name="T26" fmla="*/ 26994 w 12"/>
                  <a:gd name="T27" fmla="*/ 9620 h 8"/>
                  <a:gd name="T28" fmla="*/ 35680 w 12"/>
                  <a:gd name="T29" fmla="*/ 14754 h 8"/>
                  <a:gd name="T30" fmla="*/ 26994 w 12"/>
                  <a:gd name="T31" fmla="*/ 14754 h 8"/>
                  <a:gd name="T32" fmla="*/ 26994 w 12"/>
                  <a:gd name="T33" fmla="*/ 14754 h 8"/>
                  <a:gd name="T34" fmla="*/ 16053 w 12"/>
                  <a:gd name="T35" fmla="*/ 9620 h 8"/>
                  <a:gd name="T36" fmla="*/ 11212 w 12"/>
                  <a:gd name="T37" fmla="*/ 9620 h 8"/>
                  <a:gd name="T38" fmla="*/ 16053 w 12"/>
                  <a:gd name="T39" fmla="*/ 14754 h 8"/>
                  <a:gd name="T40" fmla="*/ 11212 w 12"/>
                  <a:gd name="T41" fmla="*/ 9620 h 8"/>
                  <a:gd name="T42" fmla="*/ 16053 w 12"/>
                  <a:gd name="T43" fmla="*/ 14754 h 8"/>
                  <a:gd name="T44" fmla="*/ 5504 w 12"/>
                  <a:gd name="T45" fmla="*/ 14754 h 8"/>
                  <a:gd name="T46" fmla="*/ 0 w 12"/>
                  <a:gd name="T47" fmla="*/ 9620 h 8"/>
                  <a:gd name="T48" fmla="*/ 0 w 12"/>
                  <a:gd name="T49" fmla="*/ 9620 h 8"/>
                  <a:gd name="T50" fmla="*/ 5504 w 12"/>
                  <a:gd name="T51" fmla="*/ 14754 h 8"/>
                  <a:gd name="T52" fmla="*/ 16053 w 12"/>
                  <a:gd name="T53" fmla="*/ 19274 h 8"/>
                  <a:gd name="T54" fmla="*/ 11212 w 12"/>
                  <a:gd name="T55" fmla="*/ 19274 h 8"/>
                  <a:gd name="T56" fmla="*/ 26994 w 12"/>
                  <a:gd name="T57" fmla="*/ 22623 h 8"/>
                  <a:gd name="T58" fmla="*/ 35680 w 12"/>
                  <a:gd name="T59" fmla="*/ 22623 h 8"/>
                  <a:gd name="T60" fmla="*/ 46821 w 12"/>
                  <a:gd name="T61" fmla="*/ 27657 h 8"/>
                  <a:gd name="T62" fmla="*/ 46821 w 12"/>
                  <a:gd name="T63" fmla="*/ 32177 h 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"/>
                  <a:gd name="T97" fmla="*/ 0 h 8"/>
                  <a:gd name="T98" fmla="*/ 12 w 12"/>
                  <a:gd name="T99" fmla="*/ 8 h 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" h="8">
                    <a:moveTo>
                      <a:pt x="9" y="8"/>
                    </a:moveTo>
                    <a:lnTo>
                      <a:pt x="11" y="8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0" y="5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9" y="6"/>
                    </a:lnTo>
                    <a:lnTo>
                      <a:pt x="9" y="7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85" name="Freeform 3637"/>
              <p:cNvSpPr>
                <a:spLocks/>
              </p:cNvSpPr>
              <p:nvPr/>
            </p:nvSpPr>
            <p:spPr bwMode="auto">
              <a:xfrm>
                <a:off x="2904" y="929"/>
                <a:ext cx="47" cy="20"/>
              </a:xfrm>
              <a:custGeom>
                <a:avLst/>
                <a:gdLst>
                  <a:gd name="T0" fmla="*/ 11606 w 16"/>
                  <a:gd name="T1" fmla="*/ 9331 h 7"/>
                  <a:gd name="T2" fmla="*/ 22557 w 16"/>
                  <a:gd name="T3" fmla="*/ 16931 h 7"/>
                  <a:gd name="T4" fmla="*/ 34093 w 16"/>
                  <a:gd name="T5" fmla="*/ 21714 h 7"/>
                  <a:gd name="T6" fmla="*/ 39847 w 16"/>
                  <a:gd name="T7" fmla="*/ 26660 h 7"/>
                  <a:gd name="T8" fmla="*/ 48771 w 16"/>
                  <a:gd name="T9" fmla="*/ 31046 h 7"/>
                  <a:gd name="T10" fmla="*/ 54646 w 16"/>
                  <a:gd name="T11" fmla="*/ 21714 h 7"/>
                  <a:gd name="T12" fmla="*/ 71939 w 16"/>
                  <a:gd name="T13" fmla="*/ 26660 h 7"/>
                  <a:gd name="T14" fmla="*/ 82864 w 16"/>
                  <a:gd name="T15" fmla="*/ 21714 h 7"/>
                  <a:gd name="T16" fmla="*/ 88610 w 16"/>
                  <a:gd name="T17" fmla="*/ 16931 h 7"/>
                  <a:gd name="T18" fmla="*/ 71939 w 16"/>
                  <a:gd name="T19" fmla="*/ 9331 h 7"/>
                  <a:gd name="T20" fmla="*/ 48771 w 16"/>
                  <a:gd name="T21" fmla="*/ 4923 h 7"/>
                  <a:gd name="T22" fmla="*/ 39847 w 16"/>
                  <a:gd name="T23" fmla="*/ 4923 h 7"/>
                  <a:gd name="T24" fmla="*/ 34093 w 16"/>
                  <a:gd name="T25" fmla="*/ 4923 h 7"/>
                  <a:gd name="T26" fmla="*/ 22557 w 16"/>
                  <a:gd name="T27" fmla="*/ 0 h 7"/>
                  <a:gd name="T28" fmla="*/ 16603 w 16"/>
                  <a:gd name="T29" fmla="*/ 4923 h 7"/>
                  <a:gd name="T30" fmla="*/ 5652 w 16"/>
                  <a:gd name="T31" fmla="*/ 4923 h 7"/>
                  <a:gd name="T32" fmla="*/ 5652 w 16"/>
                  <a:gd name="T33" fmla="*/ 4923 h 7"/>
                  <a:gd name="T34" fmla="*/ 0 w 16"/>
                  <a:gd name="T35" fmla="*/ 9331 h 7"/>
                  <a:gd name="T36" fmla="*/ 5652 w 16"/>
                  <a:gd name="T37" fmla="*/ 9331 h 7"/>
                  <a:gd name="T38" fmla="*/ 11606 w 16"/>
                  <a:gd name="T39" fmla="*/ 9331 h 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6"/>
                  <a:gd name="T61" fmla="*/ 0 h 7"/>
                  <a:gd name="T62" fmla="*/ 16 w 16"/>
                  <a:gd name="T63" fmla="*/ 7 h 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6" h="7">
                    <a:moveTo>
                      <a:pt x="2" y="2"/>
                    </a:moveTo>
                    <a:lnTo>
                      <a:pt x="4" y="4"/>
                    </a:lnTo>
                    <a:lnTo>
                      <a:pt x="6" y="5"/>
                    </a:lnTo>
                    <a:lnTo>
                      <a:pt x="7" y="6"/>
                    </a:lnTo>
                    <a:lnTo>
                      <a:pt x="9" y="7"/>
                    </a:lnTo>
                    <a:lnTo>
                      <a:pt x="10" y="5"/>
                    </a:lnTo>
                    <a:lnTo>
                      <a:pt x="13" y="6"/>
                    </a:lnTo>
                    <a:lnTo>
                      <a:pt x="15" y="5"/>
                    </a:lnTo>
                    <a:lnTo>
                      <a:pt x="16" y="4"/>
                    </a:lnTo>
                    <a:lnTo>
                      <a:pt x="13" y="2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86" name="Freeform 3638"/>
              <p:cNvSpPr>
                <a:spLocks/>
              </p:cNvSpPr>
              <p:nvPr/>
            </p:nvSpPr>
            <p:spPr bwMode="auto">
              <a:xfrm>
                <a:off x="2916" y="1172"/>
                <a:ext cx="20" cy="26"/>
              </a:xfrm>
              <a:custGeom>
                <a:avLst/>
                <a:gdLst>
                  <a:gd name="T0" fmla="*/ 0 w 7"/>
                  <a:gd name="T1" fmla="*/ 43666 h 9"/>
                  <a:gd name="T2" fmla="*/ 0 w 7"/>
                  <a:gd name="T3" fmla="*/ 28542 h 9"/>
                  <a:gd name="T4" fmla="*/ 9331 w 7"/>
                  <a:gd name="T5" fmla="*/ 20346 h 9"/>
                  <a:gd name="T6" fmla="*/ 0 w 7"/>
                  <a:gd name="T7" fmla="*/ 20346 h 9"/>
                  <a:gd name="T8" fmla="*/ 9331 w 7"/>
                  <a:gd name="T9" fmla="*/ 15115 h 9"/>
                  <a:gd name="T10" fmla="*/ 0 w 7"/>
                  <a:gd name="T11" fmla="*/ 15115 h 9"/>
                  <a:gd name="T12" fmla="*/ 9331 w 7"/>
                  <a:gd name="T13" fmla="*/ 9880 h 9"/>
                  <a:gd name="T14" fmla="*/ 9331 w 7"/>
                  <a:gd name="T15" fmla="*/ 5232 h 9"/>
                  <a:gd name="T16" fmla="*/ 14066 w 7"/>
                  <a:gd name="T17" fmla="*/ 9880 h 9"/>
                  <a:gd name="T18" fmla="*/ 14066 w 7"/>
                  <a:gd name="T19" fmla="*/ 15115 h 9"/>
                  <a:gd name="T20" fmla="*/ 31046 w 7"/>
                  <a:gd name="T21" fmla="*/ 5232 h 9"/>
                  <a:gd name="T22" fmla="*/ 31046 w 7"/>
                  <a:gd name="T23" fmla="*/ 0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9"/>
                  <a:gd name="T38" fmla="*/ 7 w 7"/>
                  <a:gd name="T39" fmla="*/ 9 h 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9">
                    <a:moveTo>
                      <a:pt x="0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87" name="Freeform 3639"/>
              <p:cNvSpPr>
                <a:spLocks/>
              </p:cNvSpPr>
              <p:nvPr/>
            </p:nvSpPr>
            <p:spPr bwMode="auto">
              <a:xfrm>
                <a:off x="3091" y="1169"/>
                <a:ext cx="80" cy="44"/>
              </a:xfrm>
              <a:custGeom>
                <a:avLst/>
                <a:gdLst>
                  <a:gd name="T0" fmla="*/ 29683 w 27"/>
                  <a:gd name="T1" fmla="*/ 0 h 15"/>
                  <a:gd name="T2" fmla="*/ 35846 w 27"/>
                  <a:gd name="T3" fmla="*/ 0 h 15"/>
                  <a:gd name="T4" fmla="*/ 35846 w 27"/>
                  <a:gd name="T5" fmla="*/ 5626 h 15"/>
                  <a:gd name="T6" fmla="*/ 29683 w 27"/>
                  <a:gd name="T7" fmla="*/ 5626 h 15"/>
                  <a:gd name="T8" fmla="*/ 18261 w 27"/>
                  <a:gd name="T9" fmla="*/ 5626 h 15"/>
                  <a:gd name="T10" fmla="*/ 0 w 27"/>
                  <a:gd name="T11" fmla="*/ 5626 h 15"/>
                  <a:gd name="T12" fmla="*/ 0 w 27"/>
                  <a:gd name="T13" fmla="*/ 5626 h 15"/>
                  <a:gd name="T14" fmla="*/ 0 w 27"/>
                  <a:gd name="T15" fmla="*/ 5626 h 15"/>
                  <a:gd name="T16" fmla="*/ 0 w 27"/>
                  <a:gd name="T17" fmla="*/ 16503 h 15"/>
                  <a:gd name="T18" fmla="*/ 29683 w 27"/>
                  <a:gd name="T19" fmla="*/ 27990 h 15"/>
                  <a:gd name="T20" fmla="*/ 54107 w 27"/>
                  <a:gd name="T21" fmla="*/ 33695 h 15"/>
                  <a:gd name="T22" fmla="*/ 72367 w 27"/>
                  <a:gd name="T23" fmla="*/ 39530 h 15"/>
                  <a:gd name="T24" fmla="*/ 118536 w 27"/>
                  <a:gd name="T25" fmla="*/ 54035 h 15"/>
                  <a:gd name="T26" fmla="*/ 154382 w 27"/>
                  <a:gd name="T27" fmla="*/ 76475 h 15"/>
                  <a:gd name="T28" fmla="*/ 160317 w 27"/>
                  <a:gd name="T29" fmla="*/ 82104 h 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7"/>
                  <a:gd name="T46" fmla="*/ 0 h 15"/>
                  <a:gd name="T47" fmla="*/ 27 w 27"/>
                  <a:gd name="T48" fmla="*/ 15 h 1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7" h="15">
                    <a:moveTo>
                      <a:pt x="5" y="0"/>
                    </a:move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5" y="5"/>
                    </a:lnTo>
                    <a:lnTo>
                      <a:pt x="9" y="6"/>
                    </a:lnTo>
                    <a:lnTo>
                      <a:pt x="12" y="7"/>
                    </a:lnTo>
                    <a:lnTo>
                      <a:pt x="20" y="10"/>
                    </a:lnTo>
                    <a:lnTo>
                      <a:pt x="26" y="14"/>
                    </a:lnTo>
                    <a:lnTo>
                      <a:pt x="27" y="1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88" name="Freeform 3640"/>
              <p:cNvSpPr>
                <a:spLocks/>
              </p:cNvSpPr>
              <p:nvPr/>
            </p:nvSpPr>
            <p:spPr bwMode="auto">
              <a:xfrm>
                <a:off x="3326" y="1172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0 w 1"/>
                  <a:gd name="T3" fmla="*/ 0 h 1"/>
                  <a:gd name="T4" fmla="*/ 6561 w 1"/>
                  <a:gd name="T5" fmla="*/ 6561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89" name="Freeform 3641"/>
              <p:cNvSpPr>
                <a:spLocks/>
              </p:cNvSpPr>
              <p:nvPr/>
            </p:nvSpPr>
            <p:spPr bwMode="auto">
              <a:xfrm>
                <a:off x="3302" y="1163"/>
                <a:ext cx="62" cy="88"/>
              </a:xfrm>
              <a:custGeom>
                <a:avLst/>
                <a:gdLst>
                  <a:gd name="T0" fmla="*/ 121107 w 21"/>
                  <a:gd name="T1" fmla="*/ 164440 h 30"/>
                  <a:gd name="T2" fmla="*/ 98025 w 21"/>
                  <a:gd name="T3" fmla="*/ 147928 h 30"/>
                  <a:gd name="T4" fmla="*/ 68224 w 21"/>
                  <a:gd name="T5" fmla="*/ 125497 h 30"/>
                  <a:gd name="T6" fmla="*/ 52963 w 21"/>
                  <a:gd name="T7" fmla="*/ 115955 h 30"/>
                  <a:gd name="T8" fmla="*/ 52963 w 21"/>
                  <a:gd name="T9" fmla="*/ 98839 h 30"/>
                  <a:gd name="T10" fmla="*/ 47096 w 21"/>
                  <a:gd name="T11" fmla="*/ 87962 h 30"/>
                  <a:gd name="T12" fmla="*/ 41020 w 21"/>
                  <a:gd name="T13" fmla="*/ 93591 h 30"/>
                  <a:gd name="T14" fmla="*/ 41020 w 21"/>
                  <a:gd name="T15" fmla="*/ 82104 h 30"/>
                  <a:gd name="T16" fmla="*/ 17939 w 21"/>
                  <a:gd name="T17" fmla="*/ 70773 h 30"/>
                  <a:gd name="T18" fmla="*/ 0 w 21"/>
                  <a:gd name="T19" fmla="*/ 59972 h 30"/>
                  <a:gd name="T20" fmla="*/ 6076 w 21"/>
                  <a:gd name="T21" fmla="*/ 48409 h 30"/>
                  <a:gd name="T22" fmla="*/ 11863 w 21"/>
                  <a:gd name="T23" fmla="*/ 48409 h 30"/>
                  <a:gd name="T24" fmla="*/ 11863 w 21"/>
                  <a:gd name="T25" fmla="*/ 39530 h 30"/>
                  <a:gd name="T26" fmla="*/ 11863 w 21"/>
                  <a:gd name="T27" fmla="*/ 27990 h 30"/>
                  <a:gd name="T28" fmla="*/ 11863 w 21"/>
                  <a:gd name="T29" fmla="*/ 27990 h 30"/>
                  <a:gd name="T30" fmla="*/ 6076 w 21"/>
                  <a:gd name="T31" fmla="*/ 16503 h 30"/>
                  <a:gd name="T32" fmla="*/ 17939 w 21"/>
                  <a:gd name="T33" fmla="*/ 27990 h 30"/>
                  <a:gd name="T34" fmla="*/ 11863 w 21"/>
                  <a:gd name="T35" fmla="*/ 16503 h 30"/>
                  <a:gd name="T36" fmla="*/ 23108 w 21"/>
                  <a:gd name="T37" fmla="*/ 22364 h 30"/>
                  <a:gd name="T38" fmla="*/ 35024 w 21"/>
                  <a:gd name="T39" fmla="*/ 16503 h 30"/>
                  <a:gd name="T40" fmla="*/ 41020 w 21"/>
                  <a:gd name="T41" fmla="*/ 16503 h 30"/>
                  <a:gd name="T42" fmla="*/ 47096 w 21"/>
                  <a:gd name="T43" fmla="*/ 11487 h 30"/>
                  <a:gd name="T44" fmla="*/ 52963 w 21"/>
                  <a:gd name="T45" fmla="*/ 16503 h 30"/>
                  <a:gd name="T46" fmla="*/ 52963 w 21"/>
                  <a:gd name="T47" fmla="*/ 11487 h 30"/>
                  <a:gd name="T48" fmla="*/ 52963 w 21"/>
                  <a:gd name="T49" fmla="*/ 11487 h 30"/>
                  <a:gd name="T50" fmla="*/ 52963 w 21"/>
                  <a:gd name="T51" fmla="*/ 11487 h 30"/>
                  <a:gd name="T52" fmla="*/ 58959 w 21"/>
                  <a:gd name="T53" fmla="*/ 5626 h 30"/>
                  <a:gd name="T54" fmla="*/ 58959 w 21"/>
                  <a:gd name="T55" fmla="*/ 0 h 30"/>
                  <a:gd name="T56" fmla="*/ 62384 w 21"/>
                  <a:gd name="T57" fmla="*/ 0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1"/>
                  <a:gd name="T88" fmla="*/ 0 h 30"/>
                  <a:gd name="T89" fmla="*/ 21 w 21"/>
                  <a:gd name="T90" fmla="*/ 30 h 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1" h="30">
                    <a:moveTo>
                      <a:pt x="21" y="30"/>
                    </a:moveTo>
                    <a:lnTo>
                      <a:pt x="17" y="27"/>
                    </a:lnTo>
                    <a:lnTo>
                      <a:pt x="12" y="23"/>
                    </a:lnTo>
                    <a:lnTo>
                      <a:pt x="9" y="21"/>
                    </a:lnTo>
                    <a:lnTo>
                      <a:pt x="9" y="18"/>
                    </a:lnTo>
                    <a:lnTo>
                      <a:pt x="8" y="16"/>
                    </a:lnTo>
                    <a:lnTo>
                      <a:pt x="7" y="17"/>
                    </a:lnTo>
                    <a:lnTo>
                      <a:pt x="7" y="15"/>
                    </a:lnTo>
                    <a:lnTo>
                      <a:pt x="3" y="13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1" y="3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8" y="2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3843"/>
            <p:cNvGrpSpPr>
              <a:grpSpLocks/>
            </p:cNvGrpSpPr>
            <p:nvPr/>
          </p:nvGrpSpPr>
          <p:grpSpPr bwMode="auto">
            <a:xfrm>
              <a:off x="1233" y="855"/>
              <a:ext cx="2404" cy="2602"/>
              <a:chOff x="1233" y="855"/>
              <a:chExt cx="2404" cy="2602"/>
            </a:xfrm>
          </p:grpSpPr>
          <p:sp>
            <p:nvSpPr>
              <p:cNvPr id="52990" name="Freeform 3643"/>
              <p:cNvSpPr>
                <a:spLocks/>
              </p:cNvSpPr>
              <p:nvPr/>
            </p:nvSpPr>
            <p:spPr bwMode="auto">
              <a:xfrm>
                <a:off x="3021" y="1154"/>
                <a:ext cx="38" cy="18"/>
              </a:xfrm>
              <a:custGeom>
                <a:avLst/>
                <a:gdLst>
                  <a:gd name="T0" fmla="*/ 27521 w 13"/>
                  <a:gd name="T1" fmla="*/ 0 h 6"/>
                  <a:gd name="T2" fmla="*/ 33066 w 13"/>
                  <a:gd name="T3" fmla="*/ 0 h 6"/>
                  <a:gd name="T4" fmla="*/ 27521 w 13"/>
                  <a:gd name="T5" fmla="*/ 0 h 6"/>
                  <a:gd name="T6" fmla="*/ 16208 w 13"/>
                  <a:gd name="T7" fmla="*/ 0 h 6"/>
                  <a:gd name="T8" fmla="*/ 16208 w 13"/>
                  <a:gd name="T9" fmla="*/ 0 h 6"/>
                  <a:gd name="T10" fmla="*/ 5545 w 13"/>
                  <a:gd name="T11" fmla="*/ 0 h 6"/>
                  <a:gd name="T12" fmla="*/ 0 w 13"/>
                  <a:gd name="T13" fmla="*/ 0 h 6"/>
                  <a:gd name="T14" fmla="*/ 11312 w 13"/>
                  <a:gd name="T15" fmla="*/ 6561 h 6"/>
                  <a:gd name="T16" fmla="*/ 16208 w 13"/>
                  <a:gd name="T17" fmla="*/ 6561 h 6"/>
                  <a:gd name="T18" fmla="*/ 21754 w 13"/>
                  <a:gd name="T19" fmla="*/ 6561 h 6"/>
                  <a:gd name="T20" fmla="*/ 27521 w 13"/>
                  <a:gd name="T21" fmla="*/ 13122 h 6"/>
                  <a:gd name="T22" fmla="*/ 33066 w 13"/>
                  <a:gd name="T23" fmla="*/ 13122 h 6"/>
                  <a:gd name="T24" fmla="*/ 36287 w 13"/>
                  <a:gd name="T25" fmla="*/ 13122 h 6"/>
                  <a:gd name="T26" fmla="*/ 41832 w 13"/>
                  <a:gd name="T27" fmla="*/ 13122 h 6"/>
                  <a:gd name="T28" fmla="*/ 41832 w 13"/>
                  <a:gd name="T29" fmla="*/ 19683 h 6"/>
                  <a:gd name="T30" fmla="*/ 52925 w 13"/>
                  <a:gd name="T31" fmla="*/ 19683 h 6"/>
                  <a:gd name="T32" fmla="*/ 58692 w 13"/>
                  <a:gd name="T33" fmla="*/ 39366 h 6"/>
                  <a:gd name="T34" fmla="*/ 69134 w 13"/>
                  <a:gd name="T35" fmla="*/ 39366 h 6"/>
                  <a:gd name="T36" fmla="*/ 47377 w 13"/>
                  <a:gd name="T37" fmla="*/ 19683 h 6"/>
                  <a:gd name="T38" fmla="*/ 41832 w 13"/>
                  <a:gd name="T39" fmla="*/ 6561 h 6"/>
                  <a:gd name="T40" fmla="*/ 41832 w 13"/>
                  <a:gd name="T41" fmla="*/ 6561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"/>
                  <a:gd name="T64" fmla="*/ 0 h 6"/>
                  <a:gd name="T65" fmla="*/ 13 w 13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" h="6">
                    <a:moveTo>
                      <a:pt x="5" y="0"/>
                    </a:move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1" y="6"/>
                    </a:lnTo>
                    <a:lnTo>
                      <a:pt x="13" y="6"/>
                    </a:lnTo>
                    <a:lnTo>
                      <a:pt x="9" y="3"/>
                    </a:lnTo>
                    <a:lnTo>
                      <a:pt x="8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91" name="Freeform 3644"/>
              <p:cNvSpPr>
                <a:spLocks/>
              </p:cNvSpPr>
              <p:nvPr/>
            </p:nvSpPr>
            <p:spPr bwMode="auto">
              <a:xfrm>
                <a:off x="2740" y="1005"/>
                <a:ext cx="23" cy="15"/>
              </a:xfrm>
              <a:custGeom>
                <a:avLst/>
                <a:gdLst>
                  <a:gd name="T0" fmla="*/ 37312 w 8"/>
                  <a:gd name="T1" fmla="*/ 0 h 5"/>
                  <a:gd name="T2" fmla="*/ 22623 w 8"/>
                  <a:gd name="T3" fmla="*/ 13122 h 5"/>
                  <a:gd name="T4" fmla="*/ 9620 w 8"/>
                  <a:gd name="T5" fmla="*/ 13122 h 5"/>
                  <a:gd name="T6" fmla="*/ 9620 w 8"/>
                  <a:gd name="T7" fmla="*/ 19683 h 5"/>
                  <a:gd name="T8" fmla="*/ 19274 w 8"/>
                  <a:gd name="T9" fmla="*/ 19683 h 5"/>
                  <a:gd name="T10" fmla="*/ 5132 w 8"/>
                  <a:gd name="T11" fmla="*/ 26244 h 5"/>
                  <a:gd name="T12" fmla="*/ 0 w 8"/>
                  <a:gd name="T13" fmla="*/ 32805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5"/>
                  <a:gd name="T23" fmla="*/ 8 w 8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5">
                    <a:moveTo>
                      <a:pt x="8" y="0"/>
                    </a:moveTo>
                    <a:lnTo>
                      <a:pt x="5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1" y="4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92" name="Freeform 3645"/>
              <p:cNvSpPr>
                <a:spLocks/>
              </p:cNvSpPr>
              <p:nvPr/>
            </p:nvSpPr>
            <p:spPr bwMode="auto">
              <a:xfrm>
                <a:off x="2760" y="1005"/>
                <a:ext cx="6" cy="6"/>
              </a:xfrm>
              <a:custGeom>
                <a:avLst/>
                <a:gdLst>
                  <a:gd name="T0" fmla="*/ 13122 w 2"/>
                  <a:gd name="T1" fmla="*/ 0 h 2"/>
                  <a:gd name="T2" fmla="*/ 13122 w 2"/>
                  <a:gd name="T3" fmla="*/ 13122 h 2"/>
                  <a:gd name="T4" fmla="*/ 0 w 2"/>
                  <a:gd name="T5" fmla="*/ 13122 h 2"/>
                  <a:gd name="T6" fmla="*/ 0 w 2"/>
                  <a:gd name="T7" fmla="*/ 6561 h 2"/>
                  <a:gd name="T8" fmla="*/ 656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93" name="Freeform 3646"/>
              <p:cNvSpPr>
                <a:spLocks/>
              </p:cNvSpPr>
              <p:nvPr/>
            </p:nvSpPr>
            <p:spPr bwMode="auto">
              <a:xfrm>
                <a:off x="2807" y="126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94" name="Freeform 3647"/>
              <p:cNvSpPr>
                <a:spLocks/>
              </p:cNvSpPr>
              <p:nvPr/>
            </p:nvSpPr>
            <p:spPr bwMode="auto">
              <a:xfrm>
                <a:off x="2702" y="125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95" name="Line 3648"/>
              <p:cNvSpPr>
                <a:spLocks noChangeShapeType="1"/>
              </p:cNvSpPr>
              <p:nvPr/>
            </p:nvSpPr>
            <p:spPr bwMode="auto">
              <a:xfrm>
                <a:off x="2696" y="12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96" name="Line 3649"/>
              <p:cNvSpPr>
                <a:spLocks noChangeShapeType="1"/>
              </p:cNvSpPr>
              <p:nvPr/>
            </p:nvSpPr>
            <p:spPr bwMode="auto">
              <a:xfrm>
                <a:off x="2555" y="11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97" name="Freeform 3650"/>
              <p:cNvSpPr>
                <a:spLocks/>
              </p:cNvSpPr>
              <p:nvPr/>
            </p:nvSpPr>
            <p:spPr bwMode="auto">
              <a:xfrm>
                <a:off x="2552" y="1198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98" name="Line 3651"/>
              <p:cNvSpPr>
                <a:spLocks noChangeShapeType="1"/>
              </p:cNvSpPr>
              <p:nvPr/>
            </p:nvSpPr>
            <p:spPr bwMode="auto">
              <a:xfrm>
                <a:off x="2514" y="12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99" name="Line 3652"/>
              <p:cNvSpPr>
                <a:spLocks noChangeShapeType="1"/>
              </p:cNvSpPr>
              <p:nvPr/>
            </p:nvSpPr>
            <p:spPr bwMode="auto">
              <a:xfrm>
                <a:off x="2552" y="12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00" name="Line 3653"/>
              <p:cNvSpPr>
                <a:spLocks noChangeShapeType="1"/>
              </p:cNvSpPr>
              <p:nvPr/>
            </p:nvSpPr>
            <p:spPr bwMode="auto">
              <a:xfrm>
                <a:off x="2546" y="126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01" name="Freeform 3654"/>
              <p:cNvSpPr>
                <a:spLocks/>
              </p:cNvSpPr>
              <p:nvPr/>
            </p:nvSpPr>
            <p:spPr bwMode="auto">
              <a:xfrm>
                <a:off x="2549" y="126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02" name="Line 3655"/>
              <p:cNvSpPr>
                <a:spLocks noChangeShapeType="1"/>
              </p:cNvSpPr>
              <p:nvPr/>
            </p:nvSpPr>
            <p:spPr bwMode="auto">
              <a:xfrm>
                <a:off x="2561" y="126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03" name="Line 3656"/>
              <p:cNvSpPr>
                <a:spLocks noChangeShapeType="1"/>
              </p:cNvSpPr>
              <p:nvPr/>
            </p:nvSpPr>
            <p:spPr bwMode="auto">
              <a:xfrm>
                <a:off x="2573" y="126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04" name="Freeform 3657"/>
              <p:cNvSpPr>
                <a:spLocks/>
              </p:cNvSpPr>
              <p:nvPr/>
            </p:nvSpPr>
            <p:spPr bwMode="auto">
              <a:xfrm>
                <a:off x="2570" y="1263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05" name="Freeform 3658"/>
              <p:cNvSpPr>
                <a:spLocks/>
              </p:cNvSpPr>
              <p:nvPr/>
            </p:nvSpPr>
            <p:spPr bwMode="auto">
              <a:xfrm>
                <a:off x="2578" y="126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06" name="Freeform 3659"/>
              <p:cNvSpPr>
                <a:spLocks/>
              </p:cNvSpPr>
              <p:nvPr/>
            </p:nvSpPr>
            <p:spPr bwMode="auto">
              <a:xfrm>
                <a:off x="2564" y="116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07" name="Freeform 3660"/>
              <p:cNvSpPr>
                <a:spLocks/>
              </p:cNvSpPr>
              <p:nvPr/>
            </p:nvSpPr>
            <p:spPr bwMode="auto">
              <a:xfrm>
                <a:off x="2561" y="116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0 h 1"/>
                  <a:gd name="T6" fmla="*/ 6561 h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h 1"/>
                  <a:gd name="T17" fmla="*/ 1 h 1"/>
                </a:gdLst>
                <a:ahLst/>
                <a:cxnLst>
                  <a:cxn ang="T8">
                    <a:pos x="0" y="T0"/>
                  </a:cxn>
                  <a:cxn ang="T9">
                    <a:pos x="0" y="T1"/>
                  </a:cxn>
                  <a:cxn ang="T10">
                    <a:pos x="0" y="T2"/>
                  </a:cxn>
                  <a:cxn ang="T11">
                    <a:pos x="0" y="T3"/>
                  </a:cxn>
                  <a:cxn ang="T12">
                    <a:pos x="0" y="T4"/>
                  </a:cxn>
                  <a:cxn ang="T13">
                    <a:pos x="0" y="T5"/>
                  </a:cxn>
                  <a:cxn ang="T14">
                    <a:pos x="0" y="T6"/>
                  </a:cxn>
                  <a:cxn ang="T15">
                    <a:pos x="0" y="T7"/>
                  </a:cxn>
                </a:cxnLst>
                <a:rect l="0" t="T16" r="0" b="T17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08" name="Line 3661"/>
              <p:cNvSpPr>
                <a:spLocks noChangeShapeType="1"/>
              </p:cNvSpPr>
              <p:nvPr/>
            </p:nvSpPr>
            <p:spPr bwMode="auto">
              <a:xfrm>
                <a:off x="2558" y="11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09" name="Freeform 3662"/>
              <p:cNvSpPr>
                <a:spLocks/>
              </p:cNvSpPr>
              <p:nvPr/>
            </p:nvSpPr>
            <p:spPr bwMode="auto">
              <a:xfrm>
                <a:off x="2555" y="11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10" name="Line 3663"/>
              <p:cNvSpPr>
                <a:spLocks noChangeShapeType="1"/>
              </p:cNvSpPr>
              <p:nvPr/>
            </p:nvSpPr>
            <p:spPr bwMode="auto">
              <a:xfrm>
                <a:off x="2558" y="117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11" name="Freeform 3664"/>
              <p:cNvSpPr>
                <a:spLocks/>
              </p:cNvSpPr>
              <p:nvPr/>
            </p:nvSpPr>
            <p:spPr bwMode="auto">
              <a:xfrm>
                <a:off x="2555" y="117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12" name="Line 3665"/>
              <p:cNvSpPr>
                <a:spLocks noChangeShapeType="1"/>
              </p:cNvSpPr>
              <p:nvPr/>
            </p:nvSpPr>
            <p:spPr bwMode="auto">
              <a:xfrm>
                <a:off x="2646" y="126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13" name="Freeform 3666"/>
              <p:cNvSpPr>
                <a:spLocks/>
              </p:cNvSpPr>
              <p:nvPr/>
            </p:nvSpPr>
            <p:spPr bwMode="auto">
              <a:xfrm>
                <a:off x="1781" y="1603"/>
                <a:ext cx="3" cy="2"/>
              </a:xfrm>
              <a:custGeom>
                <a:avLst/>
                <a:gdLst>
                  <a:gd name="T0" fmla="*/ 6561 w 1"/>
                  <a:gd name="T1" fmla="*/ 256 h 1"/>
                  <a:gd name="T2" fmla="*/ 0 w 1"/>
                  <a:gd name="T3" fmla="*/ 0 h 1"/>
                  <a:gd name="T4" fmla="*/ 6561 w 1"/>
                  <a:gd name="T5" fmla="*/ 256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14" name="Freeform 3667"/>
              <p:cNvSpPr>
                <a:spLocks/>
              </p:cNvSpPr>
              <p:nvPr/>
            </p:nvSpPr>
            <p:spPr bwMode="auto">
              <a:xfrm>
                <a:off x="1766" y="1611"/>
                <a:ext cx="0" cy="6"/>
              </a:xfrm>
              <a:custGeom>
                <a:avLst/>
                <a:gdLst>
                  <a:gd name="T0" fmla="*/ 13122 h 2"/>
                  <a:gd name="T1" fmla="*/ 0 h 2"/>
                  <a:gd name="T2" fmla="*/ 13122 h 2"/>
                  <a:gd name="T3" fmla="*/ 0 60000 65536"/>
                  <a:gd name="T4" fmla="*/ 0 60000 65536"/>
                  <a:gd name="T5" fmla="*/ 0 60000 65536"/>
                  <a:gd name="T6" fmla="*/ 0 h 2"/>
                  <a:gd name="T7" fmla="*/ 2 h 2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15" name="Freeform 3668"/>
              <p:cNvSpPr>
                <a:spLocks/>
              </p:cNvSpPr>
              <p:nvPr/>
            </p:nvSpPr>
            <p:spPr bwMode="auto">
              <a:xfrm>
                <a:off x="1778" y="1585"/>
                <a:ext cx="3" cy="9"/>
              </a:xfrm>
              <a:custGeom>
                <a:avLst/>
                <a:gdLst>
                  <a:gd name="T0" fmla="*/ 0 w 1"/>
                  <a:gd name="T1" fmla="*/ 19683 h 3"/>
                  <a:gd name="T2" fmla="*/ 6561 w 1"/>
                  <a:gd name="T3" fmla="*/ 13122 h 3"/>
                  <a:gd name="T4" fmla="*/ 0 w 1"/>
                  <a:gd name="T5" fmla="*/ 0 h 3"/>
                  <a:gd name="T6" fmla="*/ 0 w 1"/>
                  <a:gd name="T7" fmla="*/ 19683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3"/>
                  <a:gd name="T14" fmla="*/ 1 w 1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16" name="Line 3669"/>
              <p:cNvSpPr>
                <a:spLocks noChangeShapeType="1"/>
              </p:cNvSpPr>
              <p:nvPr/>
            </p:nvSpPr>
            <p:spPr bwMode="auto">
              <a:xfrm flipV="1">
                <a:off x="1793" y="1603"/>
                <a:ext cx="3" cy="2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17" name="Freeform 3670"/>
              <p:cNvSpPr>
                <a:spLocks/>
              </p:cNvSpPr>
              <p:nvPr/>
            </p:nvSpPr>
            <p:spPr bwMode="auto">
              <a:xfrm>
                <a:off x="1793" y="1594"/>
                <a:ext cx="6" cy="11"/>
              </a:xfrm>
              <a:custGeom>
                <a:avLst/>
                <a:gdLst>
                  <a:gd name="T0" fmla="*/ 13122 w 2"/>
                  <a:gd name="T1" fmla="*/ 0 h 4"/>
                  <a:gd name="T2" fmla="*/ 6561 w 2"/>
                  <a:gd name="T3" fmla="*/ 0 h 4"/>
                  <a:gd name="T4" fmla="*/ 0 w 2"/>
                  <a:gd name="T5" fmla="*/ 12870 h 4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4"/>
                  <a:gd name="T11" fmla="*/ 2 w 2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4">
                    <a:moveTo>
                      <a:pt x="2" y="0"/>
                    </a:moveTo>
                    <a:lnTo>
                      <a:pt x="1" y="0"/>
                    </a:lnTo>
                    <a:lnTo>
                      <a:pt x="0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18" name="Freeform 3671"/>
              <p:cNvSpPr>
                <a:spLocks/>
              </p:cNvSpPr>
              <p:nvPr/>
            </p:nvSpPr>
            <p:spPr bwMode="auto">
              <a:xfrm>
                <a:off x="1857" y="1570"/>
                <a:ext cx="9" cy="6"/>
              </a:xfrm>
              <a:custGeom>
                <a:avLst/>
                <a:gdLst>
                  <a:gd name="T0" fmla="*/ 0 w 3"/>
                  <a:gd name="T1" fmla="*/ 13122 h 2"/>
                  <a:gd name="T2" fmla="*/ 0 w 3"/>
                  <a:gd name="T3" fmla="*/ 13122 h 2"/>
                  <a:gd name="T4" fmla="*/ 19683 w 3"/>
                  <a:gd name="T5" fmla="*/ 0 h 2"/>
                  <a:gd name="T6" fmla="*/ 19683 w 3"/>
                  <a:gd name="T7" fmla="*/ 6561 h 2"/>
                  <a:gd name="T8" fmla="*/ 0 w 3"/>
                  <a:gd name="T9" fmla="*/ 1312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19" name="Freeform 3672"/>
              <p:cNvSpPr>
                <a:spLocks/>
              </p:cNvSpPr>
              <p:nvPr/>
            </p:nvSpPr>
            <p:spPr bwMode="auto">
              <a:xfrm>
                <a:off x="1834" y="1582"/>
                <a:ext cx="20" cy="18"/>
              </a:xfrm>
              <a:custGeom>
                <a:avLst/>
                <a:gdLst>
                  <a:gd name="T0" fmla="*/ 9331 w 7"/>
                  <a:gd name="T1" fmla="*/ 39366 h 6"/>
                  <a:gd name="T2" fmla="*/ 21714 w 7"/>
                  <a:gd name="T3" fmla="*/ 26244 h 6"/>
                  <a:gd name="T4" fmla="*/ 31046 w 7"/>
                  <a:gd name="T5" fmla="*/ 0 h 6"/>
                  <a:gd name="T6" fmla="*/ 21714 w 7"/>
                  <a:gd name="T7" fmla="*/ 13122 h 6"/>
                  <a:gd name="T8" fmla="*/ 0 w 7"/>
                  <a:gd name="T9" fmla="*/ 39366 h 6"/>
                  <a:gd name="T10" fmla="*/ 9331 w 7"/>
                  <a:gd name="T11" fmla="*/ 3936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2" y="6"/>
                    </a:moveTo>
                    <a:lnTo>
                      <a:pt x="5" y="4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0" y="6"/>
                    </a:lnTo>
                    <a:lnTo>
                      <a:pt x="2" y="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20" name="Freeform 3673"/>
              <p:cNvSpPr>
                <a:spLocks/>
              </p:cNvSpPr>
              <p:nvPr/>
            </p:nvSpPr>
            <p:spPr bwMode="auto">
              <a:xfrm>
                <a:off x="1793" y="1591"/>
                <a:ext cx="17" cy="12"/>
              </a:xfrm>
              <a:custGeom>
                <a:avLst/>
                <a:gdLst>
                  <a:gd name="T0" fmla="*/ 8758 w 6"/>
                  <a:gd name="T1" fmla="*/ 26244 h 4"/>
                  <a:gd name="T2" fmla="*/ 24814 w 6"/>
                  <a:gd name="T3" fmla="*/ 0 h 4"/>
                  <a:gd name="T4" fmla="*/ 16040 w 6"/>
                  <a:gd name="T5" fmla="*/ 0 h 4"/>
                  <a:gd name="T6" fmla="*/ 0 w 6"/>
                  <a:gd name="T7" fmla="*/ 6561 h 4"/>
                  <a:gd name="T8" fmla="*/ 0 w 6"/>
                  <a:gd name="T9" fmla="*/ 2624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"/>
                  <a:gd name="T17" fmla="*/ 6 w 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">
                    <a:moveTo>
                      <a:pt x="2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21" name="Freeform 3674"/>
              <p:cNvSpPr>
                <a:spLocks/>
              </p:cNvSpPr>
              <p:nvPr/>
            </p:nvSpPr>
            <p:spPr bwMode="auto">
              <a:xfrm>
                <a:off x="1810" y="1600"/>
                <a:ext cx="6" cy="11"/>
              </a:xfrm>
              <a:custGeom>
                <a:avLst/>
                <a:gdLst>
                  <a:gd name="T0" fmla="*/ 6561 w 2"/>
                  <a:gd name="T1" fmla="*/ 12870 h 4"/>
                  <a:gd name="T2" fmla="*/ 13122 w 2"/>
                  <a:gd name="T3" fmla="*/ 3432 h 4"/>
                  <a:gd name="T4" fmla="*/ 13122 w 2"/>
                  <a:gd name="T5" fmla="*/ 0 h 4"/>
                  <a:gd name="T6" fmla="*/ 0 w 2"/>
                  <a:gd name="T7" fmla="*/ 3432 h 4"/>
                  <a:gd name="T8" fmla="*/ 6561 w 2"/>
                  <a:gd name="T9" fmla="*/ 1287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1" y="4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22" name="Freeform 3675"/>
              <p:cNvSpPr>
                <a:spLocks/>
              </p:cNvSpPr>
              <p:nvPr/>
            </p:nvSpPr>
            <p:spPr bwMode="auto">
              <a:xfrm>
                <a:off x="2429" y="2253"/>
                <a:ext cx="610" cy="606"/>
              </a:xfrm>
              <a:custGeom>
                <a:avLst/>
                <a:gdLst>
                  <a:gd name="T0" fmla="*/ 809840 w 208"/>
                  <a:gd name="T1" fmla="*/ 11391 h 207"/>
                  <a:gd name="T2" fmla="*/ 837809 w 208"/>
                  <a:gd name="T3" fmla="*/ 11391 h 207"/>
                  <a:gd name="T4" fmla="*/ 858220 w 208"/>
                  <a:gd name="T5" fmla="*/ 16309 h 207"/>
                  <a:gd name="T6" fmla="*/ 908516 w 208"/>
                  <a:gd name="T7" fmla="*/ 21957 h 207"/>
                  <a:gd name="T8" fmla="*/ 956894 w 208"/>
                  <a:gd name="T9" fmla="*/ 59136 h 207"/>
                  <a:gd name="T10" fmla="*/ 1007638 w 208"/>
                  <a:gd name="T11" fmla="*/ 59136 h 207"/>
                  <a:gd name="T12" fmla="*/ 1056019 w 208"/>
                  <a:gd name="T13" fmla="*/ 59136 h 207"/>
                  <a:gd name="T14" fmla="*/ 1110323 w 208"/>
                  <a:gd name="T15" fmla="*/ 108793 h 207"/>
                  <a:gd name="T16" fmla="*/ 1138275 w 208"/>
                  <a:gd name="T17" fmla="*/ 188182 h 207"/>
                  <a:gd name="T18" fmla="*/ 1056019 w 208"/>
                  <a:gd name="T19" fmla="*/ 274410 h 207"/>
                  <a:gd name="T20" fmla="*/ 1033897 w 208"/>
                  <a:gd name="T21" fmla="*/ 389005 h 207"/>
                  <a:gd name="T22" fmla="*/ 990567 w 208"/>
                  <a:gd name="T23" fmla="*/ 481035 h 207"/>
                  <a:gd name="T24" fmla="*/ 1012885 w 208"/>
                  <a:gd name="T25" fmla="*/ 545766 h 207"/>
                  <a:gd name="T26" fmla="*/ 1089897 w 208"/>
                  <a:gd name="T27" fmla="*/ 777574 h 207"/>
                  <a:gd name="T28" fmla="*/ 956894 w 208"/>
                  <a:gd name="T29" fmla="*/ 878867 h 207"/>
                  <a:gd name="T30" fmla="*/ 974070 w 208"/>
                  <a:gd name="T31" fmla="*/ 954312 h 207"/>
                  <a:gd name="T32" fmla="*/ 974070 w 208"/>
                  <a:gd name="T33" fmla="*/ 1029811 h 207"/>
                  <a:gd name="T34" fmla="*/ 1039522 w 208"/>
                  <a:gd name="T35" fmla="*/ 1041202 h 207"/>
                  <a:gd name="T36" fmla="*/ 1002013 w 208"/>
                  <a:gd name="T37" fmla="*/ 1116697 h 207"/>
                  <a:gd name="T38" fmla="*/ 956894 w 208"/>
                  <a:gd name="T39" fmla="*/ 1063381 h 207"/>
                  <a:gd name="T40" fmla="*/ 886189 w 208"/>
                  <a:gd name="T41" fmla="*/ 1013422 h 207"/>
                  <a:gd name="T42" fmla="*/ 815690 w 208"/>
                  <a:gd name="T43" fmla="*/ 1029811 h 207"/>
                  <a:gd name="T44" fmla="*/ 772254 w 208"/>
                  <a:gd name="T45" fmla="*/ 982066 h 207"/>
                  <a:gd name="T46" fmla="*/ 710709 w 208"/>
                  <a:gd name="T47" fmla="*/ 977144 h 207"/>
                  <a:gd name="T48" fmla="*/ 611965 w 208"/>
                  <a:gd name="T49" fmla="*/ 977144 h 207"/>
                  <a:gd name="T50" fmla="*/ 591556 w 208"/>
                  <a:gd name="T51" fmla="*/ 917803 h 207"/>
                  <a:gd name="T52" fmla="*/ 563584 w 208"/>
                  <a:gd name="T53" fmla="*/ 853070 h 207"/>
                  <a:gd name="T54" fmla="*/ 563584 w 208"/>
                  <a:gd name="T55" fmla="*/ 772431 h 207"/>
                  <a:gd name="T56" fmla="*/ 444054 w 208"/>
                  <a:gd name="T57" fmla="*/ 739083 h 207"/>
                  <a:gd name="T58" fmla="*/ 410486 w 208"/>
                  <a:gd name="T59" fmla="*/ 786837 h 207"/>
                  <a:gd name="T60" fmla="*/ 300258 w 208"/>
                  <a:gd name="T61" fmla="*/ 798228 h 207"/>
                  <a:gd name="T62" fmla="*/ 285679 w 208"/>
                  <a:gd name="T63" fmla="*/ 772431 h 207"/>
                  <a:gd name="T64" fmla="*/ 263326 w 208"/>
                  <a:gd name="T65" fmla="*/ 727692 h 207"/>
                  <a:gd name="T66" fmla="*/ 246255 w 208"/>
                  <a:gd name="T67" fmla="*/ 685544 h 207"/>
                  <a:gd name="T68" fmla="*/ 109994 w 208"/>
                  <a:gd name="T69" fmla="*/ 669156 h 207"/>
                  <a:gd name="T70" fmla="*/ 0 w 208"/>
                  <a:gd name="T71" fmla="*/ 679947 h 207"/>
                  <a:gd name="T72" fmla="*/ 11473 w 208"/>
                  <a:gd name="T73" fmla="*/ 615693 h 207"/>
                  <a:gd name="T74" fmla="*/ 48378 w 208"/>
                  <a:gd name="T75" fmla="*/ 604226 h 207"/>
                  <a:gd name="T76" fmla="*/ 82024 w 208"/>
                  <a:gd name="T77" fmla="*/ 587917 h 207"/>
                  <a:gd name="T78" fmla="*/ 121452 w 208"/>
                  <a:gd name="T79" fmla="*/ 610020 h 207"/>
                  <a:gd name="T80" fmla="*/ 212608 w 208"/>
                  <a:gd name="T81" fmla="*/ 534378 h 207"/>
                  <a:gd name="T82" fmla="*/ 294633 w 208"/>
                  <a:gd name="T83" fmla="*/ 372043 h 207"/>
                  <a:gd name="T84" fmla="*/ 328203 w 208"/>
                  <a:gd name="T85" fmla="*/ 238053 h 207"/>
                  <a:gd name="T86" fmla="*/ 365786 w 208"/>
                  <a:gd name="T87" fmla="*/ 123399 h 207"/>
                  <a:gd name="T88" fmla="*/ 399588 w 208"/>
                  <a:gd name="T89" fmla="*/ 27776 h 207"/>
                  <a:gd name="T90" fmla="*/ 492431 w 208"/>
                  <a:gd name="T91" fmla="*/ 53539 h 207"/>
                  <a:gd name="T92" fmla="*/ 580307 w 208"/>
                  <a:gd name="T93" fmla="*/ 64280 h 207"/>
                  <a:gd name="T94" fmla="*/ 628461 w 208"/>
                  <a:gd name="T95" fmla="*/ 33348 h 207"/>
                  <a:gd name="T96" fmla="*/ 710709 w 208"/>
                  <a:gd name="T97" fmla="*/ 27776 h 207"/>
                  <a:gd name="T98" fmla="*/ 761462 w 208"/>
                  <a:gd name="T99" fmla="*/ 27776 h 207"/>
                  <a:gd name="T100" fmla="*/ 792692 w 208"/>
                  <a:gd name="T101" fmla="*/ 0 h 2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8"/>
                  <a:gd name="T154" fmla="*/ 0 h 207"/>
                  <a:gd name="T155" fmla="*/ 208 w 208"/>
                  <a:gd name="T156" fmla="*/ 207 h 2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8" h="207">
                    <a:moveTo>
                      <a:pt x="145" y="0"/>
                    </a:moveTo>
                    <a:lnTo>
                      <a:pt x="146" y="1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50" y="2"/>
                    </a:lnTo>
                    <a:lnTo>
                      <a:pt x="151" y="1"/>
                    </a:lnTo>
                    <a:lnTo>
                      <a:pt x="152" y="2"/>
                    </a:lnTo>
                    <a:lnTo>
                      <a:pt x="153" y="2"/>
                    </a:lnTo>
                    <a:lnTo>
                      <a:pt x="154" y="2"/>
                    </a:lnTo>
                    <a:lnTo>
                      <a:pt x="154" y="3"/>
                    </a:lnTo>
                    <a:lnTo>
                      <a:pt x="156" y="3"/>
                    </a:lnTo>
                    <a:lnTo>
                      <a:pt x="157" y="3"/>
                    </a:lnTo>
                    <a:lnTo>
                      <a:pt x="158" y="3"/>
                    </a:lnTo>
                    <a:lnTo>
                      <a:pt x="159" y="3"/>
                    </a:lnTo>
                    <a:lnTo>
                      <a:pt x="163" y="2"/>
                    </a:lnTo>
                    <a:lnTo>
                      <a:pt x="166" y="4"/>
                    </a:lnTo>
                    <a:lnTo>
                      <a:pt x="169" y="7"/>
                    </a:lnTo>
                    <a:lnTo>
                      <a:pt x="171" y="9"/>
                    </a:lnTo>
                    <a:lnTo>
                      <a:pt x="172" y="10"/>
                    </a:lnTo>
                    <a:lnTo>
                      <a:pt x="175" y="11"/>
                    </a:lnTo>
                    <a:lnTo>
                      <a:pt x="177" y="11"/>
                    </a:lnTo>
                    <a:lnTo>
                      <a:pt x="179" y="9"/>
                    </a:lnTo>
                    <a:lnTo>
                      <a:pt x="182" y="9"/>
                    </a:lnTo>
                    <a:lnTo>
                      <a:pt x="184" y="11"/>
                    </a:lnTo>
                    <a:lnTo>
                      <a:pt x="187" y="9"/>
                    </a:lnTo>
                    <a:lnTo>
                      <a:pt x="189" y="8"/>
                    </a:lnTo>
                    <a:lnTo>
                      <a:pt x="192" y="9"/>
                    </a:lnTo>
                    <a:lnTo>
                      <a:pt x="193" y="11"/>
                    </a:lnTo>
                    <a:lnTo>
                      <a:pt x="195" y="14"/>
                    </a:lnTo>
                    <a:lnTo>
                      <a:pt x="198" y="16"/>
                    </a:lnTo>
                    <a:lnTo>
                      <a:pt x="200" y="20"/>
                    </a:lnTo>
                    <a:lnTo>
                      <a:pt x="203" y="20"/>
                    </a:lnTo>
                    <a:lnTo>
                      <a:pt x="202" y="24"/>
                    </a:lnTo>
                    <a:lnTo>
                      <a:pt x="202" y="29"/>
                    </a:lnTo>
                    <a:lnTo>
                      <a:pt x="204" y="33"/>
                    </a:lnTo>
                    <a:lnTo>
                      <a:pt x="208" y="35"/>
                    </a:lnTo>
                    <a:lnTo>
                      <a:pt x="199" y="46"/>
                    </a:lnTo>
                    <a:lnTo>
                      <a:pt x="196" y="48"/>
                    </a:lnTo>
                    <a:lnTo>
                      <a:pt x="195" y="49"/>
                    </a:lnTo>
                    <a:lnTo>
                      <a:pt x="193" y="51"/>
                    </a:lnTo>
                    <a:lnTo>
                      <a:pt x="191" y="58"/>
                    </a:lnTo>
                    <a:lnTo>
                      <a:pt x="190" y="65"/>
                    </a:lnTo>
                    <a:lnTo>
                      <a:pt x="190" y="68"/>
                    </a:lnTo>
                    <a:lnTo>
                      <a:pt x="189" y="72"/>
                    </a:lnTo>
                    <a:lnTo>
                      <a:pt x="187" y="76"/>
                    </a:lnTo>
                    <a:lnTo>
                      <a:pt x="184" y="80"/>
                    </a:lnTo>
                    <a:lnTo>
                      <a:pt x="182" y="86"/>
                    </a:lnTo>
                    <a:lnTo>
                      <a:pt x="181" y="89"/>
                    </a:lnTo>
                    <a:lnTo>
                      <a:pt x="184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5" y="101"/>
                    </a:lnTo>
                    <a:lnTo>
                      <a:pt x="187" y="110"/>
                    </a:lnTo>
                    <a:lnTo>
                      <a:pt x="189" y="122"/>
                    </a:lnTo>
                    <a:lnTo>
                      <a:pt x="192" y="134"/>
                    </a:lnTo>
                    <a:lnTo>
                      <a:pt x="199" y="144"/>
                    </a:lnTo>
                    <a:lnTo>
                      <a:pt x="198" y="150"/>
                    </a:lnTo>
                    <a:lnTo>
                      <a:pt x="188" y="152"/>
                    </a:lnTo>
                    <a:lnTo>
                      <a:pt x="181" y="156"/>
                    </a:lnTo>
                    <a:lnTo>
                      <a:pt x="175" y="163"/>
                    </a:lnTo>
                    <a:lnTo>
                      <a:pt x="177" y="165"/>
                    </a:lnTo>
                    <a:lnTo>
                      <a:pt x="178" y="168"/>
                    </a:lnTo>
                    <a:lnTo>
                      <a:pt x="177" y="172"/>
                    </a:lnTo>
                    <a:lnTo>
                      <a:pt x="178" y="177"/>
                    </a:lnTo>
                    <a:lnTo>
                      <a:pt x="177" y="180"/>
                    </a:lnTo>
                    <a:lnTo>
                      <a:pt x="175" y="185"/>
                    </a:lnTo>
                    <a:lnTo>
                      <a:pt x="175" y="188"/>
                    </a:lnTo>
                    <a:lnTo>
                      <a:pt x="178" y="191"/>
                    </a:lnTo>
                    <a:lnTo>
                      <a:pt x="181" y="194"/>
                    </a:lnTo>
                    <a:lnTo>
                      <a:pt x="185" y="195"/>
                    </a:lnTo>
                    <a:lnTo>
                      <a:pt x="186" y="194"/>
                    </a:lnTo>
                    <a:lnTo>
                      <a:pt x="190" y="193"/>
                    </a:lnTo>
                    <a:lnTo>
                      <a:pt x="190" y="207"/>
                    </a:lnTo>
                    <a:lnTo>
                      <a:pt x="189" y="205"/>
                    </a:lnTo>
                    <a:lnTo>
                      <a:pt x="186" y="205"/>
                    </a:lnTo>
                    <a:lnTo>
                      <a:pt x="183" y="207"/>
                    </a:lnTo>
                    <a:lnTo>
                      <a:pt x="181" y="205"/>
                    </a:lnTo>
                    <a:lnTo>
                      <a:pt x="180" y="202"/>
                    </a:lnTo>
                    <a:lnTo>
                      <a:pt x="177" y="201"/>
                    </a:lnTo>
                    <a:lnTo>
                      <a:pt x="175" y="197"/>
                    </a:lnTo>
                    <a:lnTo>
                      <a:pt x="172" y="196"/>
                    </a:lnTo>
                    <a:lnTo>
                      <a:pt x="169" y="194"/>
                    </a:lnTo>
                    <a:lnTo>
                      <a:pt x="165" y="192"/>
                    </a:lnTo>
                    <a:lnTo>
                      <a:pt x="162" y="188"/>
                    </a:lnTo>
                    <a:lnTo>
                      <a:pt x="160" y="188"/>
                    </a:lnTo>
                    <a:lnTo>
                      <a:pt x="158" y="191"/>
                    </a:lnTo>
                    <a:lnTo>
                      <a:pt x="154" y="191"/>
                    </a:lnTo>
                    <a:lnTo>
                      <a:pt x="149" y="191"/>
                    </a:lnTo>
                    <a:lnTo>
                      <a:pt x="145" y="189"/>
                    </a:lnTo>
                    <a:lnTo>
                      <a:pt x="142" y="188"/>
                    </a:lnTo>
                    <a:lnTo>
                      <a:pt x="141" y="185"/>
                    </a:lnTo>
                    <a:lnTo>
                      <a:pt x="141" y="182"/>
                    </a:lnTo>
                    <a:lnTo>
                      <a:pt x="136" y="183"/>
                    </a:lnTo>
                    <a:lnTo>
                      <a:pt x="133" y="185"/>
                    </a:lnTo>
                    <a:lnTo>
                      <a:pt x="130" y="185"/>
                    </a:lnTo>
                    <a:lnTo>
                      <a:pt x="130" y="181"/>
                    </a:lnTo>
                    <a:lnTo>
                      <a:pt x="127" y="179"/>
                    </a:lnTo>
                    <a:lnTo>
                      <a:pt x="123" y="180"/>
                    </a:lnTo>
                    <a:lnTo>
                      <a:pt x="118" y="182"/>
                    </a:lnTo>
                    <a:lnTo>
                      <a:pt x="112" y="181"/>
                    </a:lnTo>
                    <a:lnTo>
                      <a:pt x="108" y="183"/>
                    </a:lnTo>
                    <a:lnTo>
                      <a:pt x="108" y="178"/>
                    </a:lnTo>
                    <a:lnTo>
                      <a:pt x="108" y="174"/>
                    </a:lnTo>
                    <a:lnTo>
                      <a:pt x="108" y="170"/>
                    </a:lnTo>
                    <a:lnTo>
                      <a:pt x="106" y="168"/>
                    </a:lnTo>
                    <a:lnTo>
                      <a:pt x="104" y="166"/>
                    </a:lnTo>
                    <a:lnTo>
                      <a:pt x="103" y="163"/>
                    </a:lnTo>
                    <a:lnTo>
                      <a:pt x="103" y="158"/>
                    </a:lnTo>
                    <a:lnTo>
                      <a:pt x="104" y="154"/>
                    </a:lnTo>
                    <a:lnTo>
                      <a:pt x="103" y="150"/>
                    </a:lnTo>
                    <a:lnTo>
                      <a:pt x="102" y="147"/>
                    </a:lnTo>
                    <a:lnTo>
                      <a:pt x="103" y="143"/>
                    </a:lnTo>
                    <a:lnTo>
                      <a:pt x="103" y="141"/>
                    </a:lnTo>
                    <a:lnTo>
                      <a:pt x="93" y="140"/>
                    </a:lnTo>
                    <a:lnTo>
                      <a:pt x="89" y="136"/>
                    </a:lnTo>
                    <a:lnTo>
                      <a:pt x="81" y="137"/>
                    </a:lnTo>
                    <a:lnTo>
                      <a:pt x="77" y="140"/>
                    </a:lnTo>
                    <a:lnTo>
                      <a:pt x="78" y="142"/>
                    </a:lnTo>
                    <a:lnTo>
                      <a:pt x="76" y="144"/>
                    </a:lnTo>
                    <a:lnTo>
                      <a:pt x="75" y="146"/>
                    </a:lnTo>
                    <a:lnTo>
                      <a:pt x="69" y="147"/>
                    </a:lnTo>
                    <a:lnTo>
                      <a:pt x="64" y="148"/>
                    </a:lnTo>
                    <a:lnTo>
                      <a:pt x="60" y="149"/>
                    </a:lnTo>
                    <a:lnTo>
                      <a:pt x="55" y="148"/>
                    </a:lnTo>
                    <a:lnTo>
                      <a:pt x="55" y="146"/>
                    </a:lnTo>
                    <a:lnTo>
                      <a:pt x="54" y="146"/>
                    </a:lnTo>
                    <a:lnTo>
                      <a:pt x="53" y="144"/>
                    </a:lnTo>
                    <a:lnTo>
                      <a:pt x="52" y="143"/>
                    </a:lnTo>
                    <a:lnTo>
                      <a:pt x="51" y="141"/>
                    </a:lnTo>
                    <a:lnTo>
                      <a:pt x="49" y="139"/>
                    </a:lnTo>
                    <a:lnTo>
                      <a:pt x="49" y="137"/>
                    </a:lnTo>
                    <a:lnTo>
                      <a:pt x="48" y="135"/>
                    </a:lnTo>
                    <a:lnTo>
                      <a:pt x="47" y="132"/>
                    </a:lnTo>
                    <a:lnTo>
                      <a:pt x="46" y="131"/>
                    </a:lnTo>
                    <a:lnTo>
                      <a:pt x="46" y="129"/>
                    </a:lnTo>
                    <a:lnTo>
                      <a:pt x="45" y="127"/>
                    </a:lnTo>
                    <a:lnTo>
                      <a:pt x="45" y="126"/>
                    </a:lnTo>
                    <a:lnTo>
                      <a:pt x="43" y="125"/>
                    </a:lnTo>
                    <a:lnTo>
                      <a:pt x="33" y="124"/>
                    </a:lnTo>
                    <a:lnTo>
                      <a:pt x="20" y="124"/>
                    </a:lnTo>
                    <a:lnTo>
                      <a:pt x="11" y="124"/>
                    </a:lnTo>
                    <a:lnTo>
                      <a:pt x="6" y="125"/>
                    </a:lnTo>
                    <a:lnTo>
                      <a:pt x="3" y="125"/>
                    </a:lnTo>
                    <a:lnTo>
                      <a:pt x="0" y="126"/>
                    </a:lnTo>
                    <a:lnTo>
                      <a:pt x="0" y="125"/>
                    </a:lnTo>
                    <a:lnTo>
                      <a:pt x="1" y="122"/>
                    </a:lnTo>
                    <a:lnTo>
                      <a:pt x="0" y="115"/>
                    </a:lnTo>
                    <a:lnTo>
                      <a:pt x="2" y="114"/>
                    </a:lnTo>
                    <a:lnTo>
                      <a:pt x="4" y="112"/>
                    </a:lnTo>
                    <a:lnTo>
                      <a:pt x="6" y="111"/>
                    </a:lnTo>
                    <a:lnTo>
                      <a:pt x="7" y="111"/>
                    </a:lnTo>
                    <a:lnTo>
                      <a:pt x="9" y="112"/>
                    </a:lnTo>
                    <a:lnTo>
                      <a:pt x="10" y="113"/>
                    </a:lnTo>
                    <a:lnTo>
                      <a:pt x="12" y="111"/>
                    </a:lnTo>
                    <a:lnTo>
                      <a:pt x="13" y="110"/>
                    </a:lnTo>
                    <a:lnTo>
                      <a:pt x="15" y="109"/>
                    </a:lnTo>
                    <a:lnTo>
                      <a:pt x="19" y="107"/>
                    </a:lnTo>
                    <a:lnTo>
                      <a:pt x="21" y="108"/>
                    </a:lnTo>
                    <a:lnTo>
                      <a:pt x="21" y="110"/>
                    </a:lnTo>
                    <a:lnTo>
                      <a:pt x="22" y="113"/>
                    </a:lnTo>
                    <a:lnTo>
                      <a:pt x="26" y="111"/>
                    </a:lnTo>
                    <a:lnTo>
                      <a:pt x="30" y="107"/>
                    </a:lnTo>
                    <a:lnTo>
                      <a:pt x="34" y="104"/>
                    </a:lnTo>
                    <a:lnTo>
                      <a:pt x="39" y="99"/>
                    </a:lnTo>
                    <a:lnTo>
                      <a:pt x="40" y="92"/>
                    </a:lnTo>
                    <a:lnTo>
                      <a:pt x="40" y="83"/>
                    </a:lnTo>
                    <a:lnTo>
                      <a:pt x="48" y="73"/>
                    </a:lnTo>
                    <a:lnTo>
                      <a:pt x="54" y="69"/>
                    </a:lnTo>
                    <a:lnTo>
                      <a:pt x="57" y="63"/>
                    </a:lnTo>
                    <a:lnTo>
                      <a:pt x="59" y="56"/>
                    </a:lnTo>
                    <a:lnTo>
                      <a:pt x="58" y="50"/>
                    </a:lnTo>
                    <a:lnTo>
                      <a:pt x="60" y="44"/>
                    </a:lnTo>
                    <a:lnTo>
                      <a:pt x="61" y="38"/>
                    </a:lnTo>
                    <a:lnTo>
                      <a:pt x="62" y="33"/>
                    </a:lnTo>
                    <a:lnTo>
                      <a:pt x="65" y="28"/>
                    </a:lnTo>
                    <a:lnTo>
                      <a:pt x="67" y="23"/>
                    </a:lnTo>
                    <a:lnTo>
                      <a:pt x="67" y="17"/>
                    </a:lnTo>
                    <a:lnTo>
                      <a:pt x="66" y="11"/>
                    </a:lnTo>
                    <a:lnTo>
                      <a:pt x="70" y="8"/>
                    </a:lnTo>
                    <a:lnTo>
                      <a:pt x="73" y="5"/>
                    </a:lnTo>
                    <a:lnTo>
                      <a:pt x="77" y="2"/>
                    </a:lnTo>
                    <a:lnTo>
                      <a:pt x="82" y="4"/>
                    </a:lnTo>
                    <a:lnTo>
                      <a:pt x="86" y="6"/>
                    </a:lnTo>
                    <a:lnTo>
                      <a:pt x="90" y="10"/>
                    </a:lnTo>
                    <a:lnTo>
                      <a:pt x="94" y="11"/>
                    </a:lnTo>
                    <a:lnTo>
                      <a:pt x="97" y="11"/>
                    </a:lnTo>
                    <a:lnTo>
                      <a:pt x="101" y="11"/>
                    </a:lnTo>
                    <a:lnTo>
                      <a:pt x="106" y="12"/>
                    </a:lnTo>
                    <a:lnTo>
                      <a:pt x="111" y="12"/>
                    </a:lnTo>
                    <a:lnTo>
                      <a:pt x="111" y="9"/>
                    </a:lnTo>
                    <a:lnTo>
                      <a:pt x="114" y="7"/>
                    </a:lnTo>
                    <a:lnTo>
                      <a:pt x="115" y="6"/>
                    </a:lnTo>
                    <a:lnTo>
                      <a:pt x="118" y="8"/>
                    </a:lnTo>
                    <a:lnTo>
                      <a:pt x="123" y="6"/>
                    </a:lnTo>
                    <a:lnTo>
                      <a:pt x="126" y="5"/>
                    </a:lnTo>
                    <a:lnTo>
                      <a:pt x="130" y="5"/>
                    </a:lnTo>
                    <a:lnTo>
                      <a:pt x="131" y="3"/>
                    </a:lnTo>
                    <a:lnTo>
                      <a:pt x="134" y="4"/>
                    </a:lnTo>
                    <a:lnTo>
                      <a:pt x="135" y="5"/>
                    </a:lnTo>
                    <a:lnTo>
                      <a:pt x="139" y="5"/>
                    </a:lnTo>
                    <a:lnTo>
                      <a:pt x="141" y="3"/>
                    </a:lnTo>
                    <a:lnTo>
                      <a:pt x="142" y="0"/>
                    </a:lnTo>
                    <a:lnTo>
                      <a:pt x="144" y="0"/>
                    </a:lnTo>
                    <a:lnTo>
                      <a:pt x="145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23" name="Freeform 3676"/>
              <p:cNvSpPr>
                <a:spLocks/>
              </p:cNvSpPr>
              <p:nvPr/>
            </p:nvSpPr>
            <p:spPr bwMode="auto">
              <a:xfrm>
                <a:off x="2740" y="2845"/>
                <a:ext cx="61" cy="93"/>
              </a:xfrm>
              <a:custGeom>
                <a:avLst/>
                <a:gdLst>
                  <a:gd name="T0" fmla="*/ 0 w 21"/>
                  <a:gd name="T1" fmla="*/ 162727 h 32"/>
                  <a:gd name="T2" fmla="*/ 0 w 21"/>
                  <a:gd name="T3" fmla="*/ 0 h 32"/>
                  <a:gd name="T4" fmla="*/ 106297 w 21"/>
                  <a:gd name="T5" fmla="*/ 0 h 32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32"/>
                  <a:gd name="T11" fmla="*/ 21 w 21"/>
                  <a:gd name="T12" fmla="*/ 32 h 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32">
                    <a:moveTo>
                      <a:pt x="0" y="32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24" name="Freeform 3677"/>
              <p:cNvSpPr>
                <a:spLocks/>
              </p:cNvSpPr>
              <p:nvPr/>
            </p:nvSpPr>
            <p:spPr bwMode="auto">
              <a:xfrm>
                <a:off x="2801" y="2777"/>
                <a:ext cx="0" cy="65"/>
              </a:xfrm>
              <a:custGeom>
                <a:avLst/>
                <a:gdLst>
                  <a:gd name="T0" fmla="*/ 127639 h 22"/>
                  <a:gd name="T1" fmla="*/ 104482 h 22"/>
                  <a:gd name="T2" fmla="*/ 86482 h 22"/>
                  <a:gd name="T3" fmla="*/ 53099 h 22"/>
                  <a:gd name="T4" fmla="*/ 23158 h 22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22"/>
                  <a:gd name="T13" fmla="*/ 22 h 22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22">
                    <a:moveTo>
                      <a:pt x="0" y="22"/>
                    </a:moveTo>
                    <a:lnTo>
                      <a:pt x="0" y="18"/>
                    </a:lnTo>
                    <a:lnTo>
                      <a:pt x="0" y="15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25" name="Freeform 3678"/>
              <p:cNvSpPr>
                <a:spLocks/>
              </p:cNvSpPr>
              <p:nvPr/>
            </p:nvSpPr>
            <p:spPr bwMode="auto">
              <a:xfrm>
                <a:off x="2426" y="2965"/>
                <a:ext cx="264" cy="342"/>
              </a:xfrm>
              <a:custGeom>
                <a:avLst/>
                <a:gdLst>
                  <a:gd name="T0" fmla="*/ 482357 w 90"/>
                  <a:gd name="T1" fmla="*/ 282527 h 117"/>
                  <a:gd name="T2" fmla="*/ 482357 w 90"/>
                  <a:gd name="T3" fmla="*/ 351883 h 117"/>
                  <a:gd name="T4" fmla="*/ 487983 w 90"/>
                  <a:gd name="T5" fmla="*/ 448546 h 117"/>
                  <a:gd name="T6" fmla="*/ 493008 w 90"/>
                  <a:gd name="T7" fmla="*/ 602019 h 117"/>
                  <a:gd name="T8" fmla="*/ 476497 w 90"/>
                  <a:gd name="T9" fmla="*/ 606916 h 117"/>
                  <a:gd name="T10" fmla="*/ 459994 w 90"/>
                  <a:gd name="T11" fmla="*/ 623773 h 117"/>
                  <a:gd name="T12" fmla="*/ 450425 w 90"/>
                  <a:gd name="T13" fmla="*/ 623773 h 117"/>
                  <a:gd name="T14" fmla="*/ 422382 w 90"/>
                  <a:gd name="T15" fmla="*/ 623773 h 117"/>
                  <a:gd name="T16" fmla="*/ 405880 w 90"/>
                  <a:gd name="T17" fmla="*/ 623773 h 117"/>
                  <a:gd name="T18" fmla="*/ 388544 w 90"/>
                  <a:gd name="T19" fmla="*/ 618228 h 117"/>
                  <a:gd name="T20" fmla="*/ 372032 w 90"/>
                  <a:gd name="T21" fmla="*/ 612461 h 117"/>
                  <a:gd name="T22" fmla="*/ 356793 w 90"/>
                  <a:gd name="T23" fmla="*/ 602019 h 117"/>
                  <a:gd name="T24" fmla="*/ 356793 w 90"/>
                  <a:gd name="T25" fmla="*/ 590707 h 117"/>
                  <a:gd name="T26" fmla="*/ 340135 w 90"/>
                  <a:gd name="T27" fmla="*/ 581292 h 117"/>
                  <a:gd name="T28" fmla="*/ 328800 w 90"/>
                  <a:gd name="T29" fmla="*/ 587033 h 117"/>
                  <a:gd name="T30" fmla="*/ 322942 w 90"/>
                  <a:gd name="T31" fmla="*/ 590707 h 117"/>
                  <a:gd name="T32" fmla="*/ 322942 w 90"/>
                  <a:gd name="T33" fmla="*/ 602019 h 117"/>
                  <a:gd name="T34" fmla="*/ 312066 w 90"/>
                  <a:gd name="T35" fmla="*/ 606916 h 117"/>
                  <a:gd name="T36" fmla="*/ 268828 w 90"/>
                  <a:gd name="T37" fmla="*/ 576396 h 117"/>
                  <a:gd name="T38" fmla="*/ 258022 w 90"/>
                  <a:gd name="T39" fmla="*/ 554642 h 117"/>
                  <a:gd name="T40" fmla="*/ 240838 w 90"/>
                  <a:gd name="T41" fmla="*/ 532658 h 117"/>
                  <a:gd name="T42" fmla="*/ 235667 w 90"/>
                  <a:gd name="T43" fmla="*/ 521550 h 117"/>
                  <a:gd name="T44" fmla="*/ 235667 w 90"/>
                  <a:gd name="T45" fmla="*/ 512132 h 117"/>
                  <a:gd name="T46" fmla="*/ 224327 w 90"/>
                  <a:gd name="T47" fmla="*/ 495923 h 117"/>
                  <a:gd name="T48" fmla="*/ 218475 w 90"/>
                  <a:gd name="T49" fmla="*/ 479733 h 117"/>
                  <a:gd name="T50" fmla="*/ 212849 w 90"/>
                  <a:gd name="T51" fmla="*/ 457961 h 117"/>
                  <a:gd name="T52" fmla="*/ 207601 w 90"/>
                  <a:gd name="T53" fmla="*/ 432329 h 117"/>
                  <a:gd name="T54" fmla="*/ 192430 w 90"/>
                  <a:gd name="T55" fmla="*/ 393493 h 117"/>
                  <a:gd name="T56" fmla="*/ 186569 w 90"/>
                  <a:gd name="T57" fmla="*/ 362999 h 117"/>
                  <a:gd name="T58" fmla="*/ 181544 w 90"/>
                  <a:gd name="T59" fmla="*/ 346116 h 117"/>
                  <a:gd name="T60" fmla="*/ 192430 w 90"/>
                  <a:gd name="T61" fmla="*/ 335674 h 117"/>
                  <a:gd name="T62" fmla="*/ 175918 w 90"/>
                  <a:gd name="T63" fmla="*/ 298738 h 117"/>
                  <a:gd name="T64" fmla="*/ 158503 w 90"/>
                  <a:gd name="T65" fmla="*/ 271890 h 117"/>
                  <a:gd name="T66" fmla="*/ 142000 w 90"/>
                  <a:gd name="T67" fmla="*/ 255228 h 117"/>
                  <a:gd name="T68" fmla="*/ 125497 w 90"/>
                  <a:gd name="T69" fmla="*/ 235150 h 117"/>
                  <a:gd name="T70" fmla="*/ 110094 w 90"/>
                  <a:gd name="T71" fmla="*/ 213396 h 117"/>
                  <a:gd name="T72" fmla="*/ 104468 w 90"/>
                  <a:gd name="T73" fmla="*/ 191412 h 117"/>
                  <a:gd name="T74" fmla="*/ 93591 w 90"/>
                  <a:gd name="T75" fmla="*/ 175203 h 117"/>
                  <a:gd name="T76" fmla="*/ 87962 w 90"/>
                  <a:gd name="T77" fmla="*/ 166016 h 117"/>
                  <a:gd name="T78" fmla="*/ 65601 w 90"/>
                  <a:gd name="T79" fmla="*/ 138487 h 117"/>
                  <a:gd name="T80" fmla="*/ 48409 w 90"/>
                  <a:gd name="T81" fmla="*/ 110966 h 117"/>
                  <a:gd name="T82" fmla="*/ 27990 w 90"/>
                  <a:gd name="T83" fmla="*/ 91109 h 117"/>
                  <a:gd name="T84" fmla="*/ 11487 w 90"/>
                  <a:gd name="T85" fmla="*/ 63589 h 117"/>
                  <a:gd name="T86" fmla="*/ 0 w 90"/>
                  <a:gd name="T87" fmla="*/ 27521 h 117"/>
                  <a:gd name="T88" fmla="*/ 5626 w 90"/>
                  <a:gd name="T89" fmla="*/ 16208 h 117"/>
                  <a:gd name="T90" fmla="*/ 11487 w 90"/>
                  <a:gd name="T91" fmla="*/ 11312 h 117"/>
                  <a:gd name="T92" fmla="*/ 27990 w 90"/>
                  <a:gd name="T93" fmla="*/ 11312 h 117"/>
                  <a:gd name="T94" fmla="*/ 39530 w 90"/>
                  <a:gd name="T95" fmla="*/ 11312 h 117"/>
                  <a:gd name="T96" fmla="*/ 42783 w 90"/>
                  <a:gd name="T97" fmla="*/ 16208 h 117"/>
                  <a:gd name="T98" fmla="*/ 54035 w 90"/>
                  <a:gd name="T99" fmla="*/ 11312 h 117"/>
                  <a:gd name="T100" fmla="*/ 59972 w 90"/>
                  <a:gd name="T101" fmla="*/ 0 h 117"/>
                  <a:gd name="T102" fmla="*/ 76475 w 90"/>
                  <a:gd name="T103" fmla="*/ 0 h 117"/>
                  <a:gd name="T104" fmla="*/ 87962 w 90"/>
                  <a:gd name="T105" fmla="*/ 0 h 11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90"/>
                  <a:gd name="T160" fmla="*/ 0 h 117"/>
                  <a:gd name="T161" fmla="*/ 90 w 90"/>
                  <a:gd name="T162" fmla="*/ 117 h 11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90" h="117">
                    <a:moveTo>
                      <a:pt x="88" y="53"/>
                    </a:moveTo>
                    <a:lnTo>
                      <a:pt x="88" y="66"/>
                    </a:lnTo>
                    <a:lnTo>
                      <a:pt x="89" y="84"/>
                    </a:lnTo>
                    <a:lnTo>
                      <a:pt x="90" y="113"/>
                    </a:lnTo>
                    <a:lnTo>
                      <a:pt x="87" y="114"/>
                    </a:lnTo>
                    <a:lnTo>
                      <a:pt x="84" y="117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74" y="117"/>
                    </a:lnTo>
                    <a:lnTo>
                      <a:pt x="71" y="116"/>
                    </a:lnTo>
                    <a:lnTo>
                      <a:pt x="68" y="115"/>
                    </a:lnTo>
                    <a:lnTo>
                      <a:pt x="65" y="113"/>
                    </a:lnTo>
                    <a:lnTo>
                      <a:pt x="65" y="111"/>
                    </a:lnTo>
                    <a:lnTo>
                      <a:pt x="62" y="109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9" y="113"/>
                    </a:lnTo>
                    <a:lnTo>
                      <a:pt x="57" y="114"/>
                    </a:lnTo>
                    <a:lnTo>
                      <a:pt x="49" y="108"/>
                    </a:lnTo>
                    <a:lnTo>
                      <a:pt x="47" y="104"/>
                    </a:lnTo>
                    <a:lnTo>
                      <a:pt x="44" y="100"/>
                    </a:lnTo>
                    <a:lnTo>
                      <a:pt x="43" y="98"/>
                    </a:lnTo>
                    <a:lnTo>
                      <a:pt x="43" y="96"/>
                    </a:lnTo>
                    <a:lnTo>
                      <a:pt x="41" y="93"/>
                    </a:lnTo>
                    <a:lnTo>
                      <a:pt x="40" y="90"/>
                    </a:lnTo>
                    <a:lnTo>
                      <a:pt x="39" y="86"/>
                    </a:lnTo>
                    <a:lnTo>
                      <a:pt x="38" y="81"/>
                    </a:lnTo>
                    <a:lnTo>
                      <a:pt x="35" y="74"/>
                    </a:lnTo>
                    <a:lnTo>
                      <a:pt x="34" y="68"/>
                    </a:lnTo>
                    <a:lnTo>
                      <a:pt x="33" y="65"/>
                    </a:lnTo>
                    <a:lnTo>
                      <a:pt x="35" y="63"/>
                    </a:lnTo>
                    <a:lnTo>
                      <a:pt x="32" y="56"/>
                    </a:lnTo>
                    <a:lnTo>
                      <a:pt x="29" y="51"/>
                    </a:lnTo>
                    <a:lnTo>
                      <a:pt x="26" y="48"/>
                    </a:lnTo>
                    <a:lnTo>
                      <a:pt x="23" y="44"/>
                    </a:lnTo>
                    <a:lnTo>
                      <a:pt x="20" y="40"/>
                    </a:lnTo>
                    <a:lnTo>
                      <a:pt x="19" y="36"/>
                    </a:lnTo>
                    <a:lnTo>
                      <a:pt x="17" y="33"/>
                    </a:lnTo>
                    <a:lnTo>
                      <a:pt x="16" y="31"/>
                    </a:lnTo>
                    <a:lnTo>
                      <a:pt x="12" y="26"/>
                    </a:lnTo>
                    <a:lnTo>
                      <a:pt x="9" y="21"/>
                    </a:lnTo>
                    <a:lnTo>
                      <a:pt x="5" y="17"/>
                    </a:lnTo>
                    <a:lnTo>
                      <a:pt x="2" y="12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10" y="2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26" name="Freeform 3679"/>
              <p:cNvSpPr>
                <a:spLocks/>
              </p:cNvSpPr>
              <p:nvPr/>
            </p:nvSpPr>
            <p:spPr bwMode="auto">
              <a:xfrm>
                <a:off x="2710" y="2991"/>
                <a:ext cx="129" cy="24"/>
              </a:xfrm>
              <a:custGeom>
                <a:avLst/>
                <a:gdLst>
                  <a:gd name="T0" fmla="*/ 0 w 44"/>
                  <a:gd name="T1" fmla="*/ 39366 h 8"/>
                  <a:gd name="T2" fmla="*/ 130187 w 44"/>
                  <a:gd name="T3" fmla="*/ 13122 h 8"/>
                  <a:gd name="T4" fmla="*/ 135811 w 44"/>
                  <a:gd name="T5" fmla="*/ 26244 h 8"/>
                  <a:gd name="T6" fmla="*/ 141630 w 44"/>
                  <a:gd name="T7" fmla="*/ 32805 h 8"/>
                  <a:gd name="T8" fmla="*/ 147318 w 44"/>
                  <a:gd name="T9" fmla="*/ 52488 h 8"/>
                  <a:gd name="T10" fmla="*/ 163727 w 44"/>
                  <a:gd name="T11" fmla="*/ 39366 h 8"/>
                  <a:gd name="T12" fmla="*/ 169626 w 44"/>
                  <a:gd name="T13" fmla="*/ 32805 h 8"/>
                  <a:gd name="T14" fmla="*/ 180439 w 44"/>
                  <a:gd name="T15" fmla="*/ 19683 h 8"/>
                  <a:gd name="T16" fmla="*/ 197569 w 44"/>
                  <a:gd name="T17" fmla="*/ 13122 h 8"/>
                  <a:gd name="T18" fmla="*/ 201249 w 44"/>
                  <a:gd name="T19" fmla="*/ 19683 h 8"/>
                  <a:gd name="T20" fmla="*/ 212035 w 44"/>
                  <a:gd name="T21" fmla="*/ 13122 h 8"/>
                  <a:gd name="T22" fmla="*/ 217890 w 44"/>
                  <a:gd name="T23" fmla="*/ 6561 h 8"/>
                  <a:gd name="T24" fmla="*/ 229174 w 44"/>
                  <a:gd name="T25" fmla="*/ 0 h 8"/>
                  <a:gd name="T26" fmla="*/ 234367 w 44"/>
                  <a:gd name="T27" fmla="*/ 0 h 8"/>
                  <a:gd name="T28" fmla="*/ 239987 w 4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4"/>
                  <a:gd name="T46" fmla="*/ 0 h 8"/>
                  <a:gd name="T47" fmla="*/ 44 w 4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4" h="8">
                    <a:moveTo>
                      <a:pt x="0" y="6"/>
                    </a:moveTo>
                    <a:lnTo>
                      <a:pt x="24" y="2"/>
                    </a:lnTo>
                    <a:lnTo>
                      <a:pt x="25" y="4"/>
                    </a:lnTo>
                    <a:lnTo>
                      <a:pt x="26" y="5"/>
                    </a:lnTo>
                    <a:lnTo>
                      <a:pt x="27" y="8"/>
                    </a:lnTo>
                    <a:lnTo>
                      <a:pt x="30" y="6"/>
                    </a:lnTo>
                    <a:lnTo>
                      <a:pt x="31" y="5"/>
                    </a:lnTo>
                    <a:lnTo>
                      <a:pt x="33" y="3"/>
                    </a:lnTo>
                    <a:lnTo>
                      <a:pt x="36" y="2"/>
                    </a:lnTo>
                    <a:lnTo>
                      <a:pt x="37" y="3"/>
                    </a:lnTo>
                    <a:lnTo>
                      <a:pt x="39" y="2"/>
                    </a:lnTo>
                    <a:lnTo>
                      <a:pt x="40" y="1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27" name="Line 3680"/>
              <p:cNvSpPr>
                <a:spLocks noChangeShapeType="1"/>
              </p:cNvSpPr>
              <p:nvPr/>
            </p:nvSpPr>
            <p:spPr bwMode="auto">
              <a:xfrm flipV="1">
                <a:off x="2684" y="3006"/>
                <a:ext cx="26" cy="111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28" name="Freeform 3681"/>
              <p:cNvSpPr>
                <a:spLocks/>
              </p:cNvSpPr>
              <p:nvPr/>
            </p:nvSpPr>
            <p:spPr bwMode="auto">
              <a:xfrm>
                <a:off x="2429" y="2616"/>
                <a:ext cx="355" cy="381"/>
              </a:xfrm>
              <a:custGeom>
                <a:avLst/>
                <a:gdLst>
                  <a:gd name="T0" fmla="*/ 581698 w 121"/>
                  <a:gd name="T1" fmla="*/ 603287 h 130"/>
                  <a:gd name="T2" fmla="*/ 593267 w 121"/>
                  <a:gd name="T3" fmla="*/ 614708 h 130"/>
                  <a:gd name="T4" fmla="*/ 593267 w 121"/>
                  <a:gd name="T5" fmla="*/ 626220 h 130"/>
                  <a:gd name="T6" fmla="*/ 624961 w 121"/>
                  <a:gd name="T7" fmla="*/ 659065 h 130"/>
                  <a:gd name="T8" fmla="*/ 641506 w 121"/>
                  <a:gd name="T9" fmla="*/ 668582 h 130"/>
                  <a:gd name="T10" fmla="*/ 664531 w 121"/>
                  <a:gd name="T11" fmla="*/ 690864 h 130"/>
                  <a:gd name="T12" fmla="*/ 598897 w 121"/>
                  <a:gd name="T13" fmla="*/ 702063 h 130"/>
                  <a:gd name="T14" fmla="*/ 538867 w 121"/>
                  <a:gd name="T15" fmla="*/ 707904 h 130"/>
                  <a:gd name="T16" fmla="*/ 477149 w 121"/>
                  <a:gd name="T17" fmla="*/ 702063 h 130"/>
                  <a:gd name="T18" fmla="*/ 417146 w 121"/>
                  <a:gd name="T19" fmla="*/ 696456 h 130"/>
                  <a:gd name="T20" fmla="*/ 400405 w 121"/>
                  <a:gd name="T21" fmla="*/ 696456 h 130"/>
                  <a:gd name="T22" fmla="*/ 378230 w 121"/>
                  <a:gd name="T23" fmla="*/ 674174 h 130"/>
                  <a:gd name="T24" fmla="*/ 312597 w 121"/>
                  <a:gd name="T25" fmla="*/ 674174 h 130"/>
                  <a:gd name="T26" fmla="*/ 88014 w 121"/>
                  <a:gd name="T27" fmla="*/ 648216 h 130"/>
                  <a:gd name="T28" fmla="*/ 39569 w 121"/>
                  <a:gd name="T29" fmla="*/ 664657 h 130"/>
                  <a:gd name="T30" fmla="*/ 0 w 121"/>
                  <a:gd name="T31" fmla="*/ 664657 h 130"/>
                  <a:gd name="T32" fmla="*/ 0 w 121"/>
                  <a:gd name="T33" fmla="*/ 577303 h 130"/>
                  <a:gd name="T34" fmla="*/ 16518 w 121"/>
                  <a:gd name="T35" fmla="*/ 510701 h 130"/>
                  <a:gd name="T36" fmla="*/ 22371 w 121"/>
                  <a:gd name="T37" fmla="*/ 462513 h 130"/>
                  <a:gd name="T38" fmla="*/ 42832 w 121"/>
                  <a:gd name="T39" fmla="*/ 425331 h 130"/>
                  <a:gd name="T40" fmla="*/ 82178 w 121"/>
                  <a:gd name="T41" fmla="*/ 380777 h 130"/>
                  <a:gd name="T42" fmla="*/ 82178 w 121"/>
                  <a:gd name="T43" fmla="*/ 287804 h 130"/>
                  <a:gd name="T44" fmla="*/ 39569 w 121"/>
                  <a:gd name="T45" fmla="*/ 185781 h 130"/>
                  <a:gd name="T46" fmla="*/ 54168 w 121"/>
                  <a:gd name="T47" fmla="*/ 157813 h 130"/>
                  <a:gd name="T48" fmla="*/ 16518 w 121"/>
                  <a:gd name="T49" fmla="*/ 59457 h 130"/>
                  <a:gd name="T50" fmla="*/ 5630 w 121"/>
                  <a:gd name="T51" fmla="*/ 11433 h 130"/>
                  <a:gd name="T52" fmla="*/ 48462 w 121"/>
                  <a:gd name="T53" fmla="*/ 0 h 1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21"/>
                  <a:gd name="T82" fmla="*/ 0 h 130"/>
                  <a:gd name="T83" fmla="*/ 121 w 121"/>
                  <a:gd name="T84" fmla="*/ 130 h 13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21" h="130">
                    <a:moveTo>
                      <a:pt x="106" y="111"/>
                    </a:moveTo>
                    <a:lnTo>
                      <a:pt x="108" y="113"/>
                    </a:lnTo>
                    <a:lnTo>
                      <a:pt x="108" y="115"/>
                    </a:lnTo>
                    <a:lnTo>
                      <a:pt x="114" y="121"/>
                    </a:lnTo>
                    <a:lnTo>
                      <a:pt x="117" y="123"/>
                    </a:lnTo>
                    <a:lnTo>
                      <a:pt x="121" y="127"/>
                    </a:lnTo>
                    <a:lnTo>
                      <a:pt x="109" y="129"/>
                    </a:lnTo>
                    <a:lnTo>
                      <a:pt x="98" y="130"/>
                    </a:lnTo>
                    <a:lnTo>
                      <a:pt x="87" y="129"/>
                    </a:lnTo>
                    <a:lnTo>
                      <a:pt x="76" y="128"/>
                    </a:lnTo>
                    <a:lnTo>
                      <a:pt x="73" y="128"/>
                    </a:lnTo>
                    <a:lnTo>
                      <a:pt x="69" y="124"/>
                    </a:lnTo>
                    <a:lnTo>
                      <a:pt x="57" y="124"/>
                    </a:lnTo>
                    <a:lnTo>
                      <a:pt x="16" y="119"/>
                    </a:lnTo>
                    <a:lnTo>
                      <a:pt x="7" y="122"/>
                    </a:lnTo>
                    <a:lnTo>
                      <a:pt x="0" y="122"/>
                    </a:lnTo>
                    <a:lnTo>
                      <a:pt x="0" y="106"/>
                    </a:lnTo>
                    <a:lnTo>
                      <a:pt x="3" y="94"/>
                    </a:lnTo>
                    <a:lnTo>
                      <a:pt x="4" y="85"/>
                    </a:lnTo>
                    <a:lnTo>
                      <a:pt x="8" y="78"/>
                    </a:lnTo>
                    <a:lnTo>
                      <a:pt x="15" y="70"/>
                    </a:lnTo>
                    <a:lnTo>
                      <a:pt x="15" y="53"/>
                    </a:lnTo>
                    <a:lnTo>
                      <a:pt x="7" y="34"/>
                    </a:lnTo>
                    <a:lnTo>
                      <a:pt x="10" y="29"/>
                    </a:lnTo>
                    <a:lnTo>
                      <a:pt x="3" y="11"/>
                    </a:lnTo>
                    <a:lnTo>
                      <a:pt x="1" y="2"/>
                    </a:lnTo>
                    <a:lnTo>
                      <a:pt x="9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29" name="Freeform 3682"/>
              <p:cNvSpPr>
                <a:spLocks/>
              </p:cNvSpPr>
              <p:nvPr/>
            </p:nvSpPr>
            <p:spPr bwMode="auto">
              <a:xfrm>
                <a:off x="2784" y="2982"/>
                <a:ext cx="58" cy="9"/>
              </a:xfrm>
              <a:custGeom>
                <a:avLst/>
                <a:gdLst>
                  <a:gd name="T0" fmla="*/ 0 w 20"/>
                  <a:gd name="T1" fmla="*/ 13122 h 3"/>
                  <a:gd name="T2" fmla="*/ 29148 w 20"/>
                  <a:gd name="T3" fmla="*/ 0 h 3"/>
                  <a:gd name="T4" fmla="*/ 60677 w 20"/>
                  <a:gd name="T5" fmla="*/ 0 h 3"/>
                  <a:gd name="T6" fmla="*/ 84529 w 20"/>
                  <a:gd name="T7" fmla="*/ 6561 h 3"/>
                  <a:gd name="T8" fmla="*/ 99867 w 20"/>
                  <a:gd name="T9" fmla="*/ 1968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"/>
                  <a:gd name="T17" fmla="*/ 20 w 20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">
                    <a:moveTo>
                      <a:pt x="0" y="2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30" name="Freeform 3683"/>
              <p:cNvSpPr>
                <a:spLocks/>
              </p:cNvSpPr>
              <p:nvPr/>
            </p:nvSpPr>
            <p:spPr bwMode="auto">
              <a:xfrm>
                <a:off x="2593" y="3120"/>
                <a:ext cx="463" cy="337"/>
              </a:xfrm>
              <a:custGeom>
                <a:avLst/>
                <a:gdLst>
                  <a:gd name="T0" fmla="*/ 743962 w 158"/>
                  <a:gd name="T1" fmla="*/ 11420 h 115"/>
                  <a:gd name="T2" fmla="*/ 805386 w 158"/>
                  <a:gd name="T3" fmla="*/ 48168 h 115"/>
                  <a:gd name="T4" fmla="*/ 825643 w 158"/>
                  <a:gd name="T5" fmla="*/ 151920 h 115"/>
                  <a:gd name="T6" fmla="*/ 788272 w 158"/>
                  <a:gd name="T7" fmla="*/ 185617 h 115"/>
                  <a:gd name="T8" fmla="*/ 771818 w 158"/>
                  <a:gd name="T9" fmla="*/ 261489 h 115"/>
                  <a:gd name="T10" fmla="*/ 837089 w 158"/>
                  <a:gd name="T11" fmla="*/ 245061 h 115"/>
                  <a:gd name="T12" fmla="*/ 837089 w 158"/>
                  <a:gd name="T13" fmla="*/ 326770 h 115"/>
                  <a:gd name="T14" fmla="*/ 777650 w 158"/>
                  <a:gd name="T15" fmla="*/ 363482 h 115"/>
                  <a:gd name="T16" fmla="*/ 755461 w 158"/>
                  <a:gd name="T17" fmla="*/ 396980 h 115"/>
                  <a:gd name="T18" fmla="*/ 695798 w 158"/>
                  <a:gd name="T19" fmla="*/ 462229 h 115"/>
                  <a:gd name="T20" fmla="*/ 664241 w 158"/>
                  <a:gd name="T21" fmla="*/ 490112 h 115"/>
                  <a:gd name="T22" fmla="*/ 625513 w 158"/>
                  <a:gd name="T23" fmla="*/ 521216 h 115"/>
                  <a:gd name="T24" fmla="*/ 592048 w 158"/>
                  <a:gd name="T25" fmla="*/ 543939 h 115"/>
                  <a:gd name="T26" fmla="*/ 560268 w 158"/>
                  <a:gd name="T27" fmla="*/ 560375 h 115"/>
                  <a:gd name="T28" fmla="*/ 516025 w 158"/>
                  <a:gd name="T29" fmla="*/ 576982 h 115"/>
                  <a:gd name="T30" fmla="*/ 456594 w 158"/>
                  <a:gd name="T31" fmla="*/ 586497 h 115"/>
                  <a:gd name="T32" fmla="*/ 402772 w 158"/>
                  <a:gd name="T33" fmla="*/ 592080 h 115"/>
                  <a:gd name="T34" fmla="*/ 348991 w 158"/>
                  <a:gd name="T35" fmla="*/ 592080 h 115"/>
                  <a:gd name="T36" fmla="*/ 293258 w 158"/>
                  <a:gd name="T37" fmla="*/ 602925 h 115"/>
                  <a:gd name="T38" fmla="*/ 239435 w 158"/>
                  <a:gd name="T39" fmla="*/ 608540 h 115"/>
                  <a:gd name="T40" fmla="*/ 185601 w 158"/>
                  <a:gd name="T41" fmla="*/ 625648 h 115"/>
                  <a:gd name="T42" fmla="*/ 157728 w 158"/>
                  <a:gd name="T43" fmla="*/ 602925 h 115"/>
                  <a:gd name="T44" fmla="*/ 124031 w 158"/>
                  <a:gd name="T45" fmla="*/ 592080 h 115"/>
                  <a:gd name="T46" fmla="*/ 124031 w 158"/>
                  <a:gd name="T47" fmla="*/ 586497 h 115"/>
                  <a:gd name="T48" fmla="*/ 103973 w 158"/>
                  <a:gd name="T49" fmla="*/ 554714 h 115"/>
                  <a:gd name="T50" fmla="*/ 93127 w 158"/>
                  <a:gd name="T51" fmla="*/ 526831 h 115"/>
                  <a:gd name="T52" fmla="*/ 103973 w 158"/>
                  <a:gd name="T53" fmla="*/ 484503 h 115"/>
                  <a:gd name="T54" fmla="*/ 53825 w 158"/>
                  <a:gd name="T55" fmla="*/ 419249 h 115"/>
                  <a:gd name="T56" fmla="*/ 22265 w 158"/>
                  <a:gd name="T57" fmla="*/ 363482 h 115"/>
                  <a:gd name="T58" fmla="*/ 11420 w 158"/>
                  <a:gd name="T59" fmla="*/ 326770 h 115"/>
                  <a:gd name="T60" fmla="*/ 39302 w 158"/>
                  <a:gd name="T61" fmla="*/ 309656 h 115"/>
                  <a:gd name="T62" fmla="*/ 59440 w 158"/>
                  <a:gd name="T63" fmla="*/ 343198 h 115"/>
                  <a:gd name="T64" fmla="*/ 119094 w 158"/>
                  <a:gd name="T65" fmla="*/ 343198 h 115"/>
                  <a:gd name="T66" fmla="*/ 168995 w 158"/>
                  <a:gd name="T67" fmla="*/ 326770 h 115"/>
                  <a:gd name="T68" fmla="*/ 185601 w 158"/>
                  <a:gd name="T69" fmla="*/ 146964 h 115"/>
                  <a:gd name="T70" fmla="*/ 211553 w 158"/>
                  <a:gd name="T71" fmla="*/ 174188 h 115"/>
                  <a:gd name="T72" fmla="*/ 222776 w 158"/>
                  <a:gd name="T73" fmla="*/ 211560 h 115"/>
                  <a:gd name="T74" fmla="*/ 222776 w 158"/>
                  <a:gd name="T75" fmla="*/ 245061 h 115"/>
                  <a:gd name="T76" fmla="*/ 281753 w 158"/>
                  <a:gd name="T77" fmla="*/ 233629 h 115"/>
                  <a:gd name="T78" fmla="*/ 315224 w 158"/>
                  <a:gd name="T79" fmla="*/ 211560 h 115"/>
                  <a:gd name="T80" fmla="*/ 332340 w 158"/>
                  <a:gd name="T81" fmla="*/ 179779 h 115"/>
                  <a:gd name="T82" fmla="*/ 363458 w 158"/>
                  <a:gd name="T83" fmla="*/ 169036 h 115"/>
                  <a:gd name="T84" fmla="*/ 386385 w 158"/>
                  <a:gd name="T85" fmla="*/ 185617 h 115"/>
                  <a:gd name="T86" fmla="*/ 413591 w 158"/>
                  <a:gd name="T87" fmla="*/ 191226 h 115"/>
                  <a:gd name="T88" fmla="*/ 467363 w 158"/>
                  <a:gd name="T89" fmla="*/ 191226 h 115"/>
                  <a:gd name="T90" fmla="*/ 526794 w 158"/>
                  <a:gd name="T91" fmla="*/ 124037 h 115"/>
                  <a:gd name="T92" fmla="*/ 549068 w 158"/>
                  <a:gd name="T93" fmla="*/ 87327 h 115"/>
                  <a:gd name="T94" fmla="*/ 576927 w 158"/>
                  <a:gd name="T95" fmla="*/ 70210 h 115"/>
                  <a:gd name="T96" fmla="*/ 602893 w 158"/>
                  <a:gd name="T97" fmla="*/ 53826 h 115"/>
                  <a:gd name="T98" fmla="*/ 658632 w 158"/>
                  <a:gd name="T99" fmla="*/ 16437 h 115"/>
                  <a:gd name="T100" fmla="*/ 706567 w 158"/>
                  <a:gd name="T101" fmla="*/ 0 h 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8"/>
                  <a:gd name="T154" fmla="*/ 0 h 115"/>
                  <a:gd name="T155" fmla="*/ 158 w 158"/>
                  <a:gd name="T156" fmla="*/ 115 h 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8" h="115">
                    <a:moveTo>
                      <a:pt x="130" y="0"/>
                    </a:moveTo>
                    <a:lnTo>
                      <a:pt x="134" y="1"/>
                    </a:lnTo>
                    <a:lnTo>
                      <a:pt x="137" y="2"/>
                    </a:lnTo>
                    <a:lnTo>
                      <a:pt x="141" y="1"/>
                    </a:lnTo>
                    <a:lnTo>
                      <a:pt x="145" y="2"/>
                    </a:lnTo>
                    <a:lnTo>
                      <a:pt x="148" y="9"/>
                    </a:lnTo>
                    <a:lnTo>
                      <a:pt x="149" y="16"/>
                    </a:lnTo>
                    <a:lnTo>
                      <a:pt x="152" y="22"/>
                    </a:lnTo>
                    <a:lnTo>
                      <a:pt x="152" y="28"/>
                    </a:lnTo>
                    <a:lnTo>
                      <a:pt x="151" y="31"/>
                    </a:lnTo>
                    <a:lnTo>
                      <a:pt x="151" y="37"/>
                    </a:lnTo>
                    <a:lnTo>
                      <a:pt x="145" y="34"/>
                    </a:lnTo>
                    <a:lnTo>
                      <a:pt x="141" y="39"/>
                    </a:lnTo>
                    <a:lnTo>
                      <a:pt x="139" y="45"/>
                    </a:lnTo>
                    <a:lnTo>
                      <a:pt x="142" y="48"/>
                    </a:lnTo>
                    <a:lnTo>
                      <a:pt x="147" y="49"/>
                    </a:lnTo>
                    <a:lnTo>
                      <a:pt x="151" y="45"/>
                    </a:lnTo>
                    <a:lnTo>
                      <a:pt x="154" y="45"/>
                    </a:lnTo>
                    <a:lnTo>
                      <a:pt x="158" y="48"/>
                    </a:lnTo>
                    <a:lnTo>
                      <a:pt x="155" y="54"/>
                    </a:lnTo>
                    <a:lnTo>
                      <a:pt x="154" y="60"/>
                    </a:lnTo>
                    <a:lnTo>
                      <a:pt x="148" y="64"/>
                    </a:lnTo>
                    <a:lnTo>
                      <a:pt x="146" y="65"/>
                    </a:lnTo>
                    <a:lnTo>
                      <a:pt x="143" y="67"/>
                    </a:lnTo>
                    <a:lnTo>
                      <a:pt x="142" y="68"/>
                    </a:lnTo>
                    <a:lnTo>
                      <a:pt x="139" y="72"/>
                    </a:lnTo>
                    <a:lnTo>
                      <a:pt x="139" y="73"/>
                    </a:lnTo>
                    <a:lnTo>
                      <a:pt x="136" y="76"/>
                    </a:lnTo>
                    <a:lnTo>
                      <a:pt x="131" y="82"/>
                    </a:lnTo>
                    <a:lnTo>
                      <a:pt x="128" y="85"/>
                    </a:lnTo>
                    <a:lnTo>
                      <a:pt x="125" y="88"/>
                    </a:lnTo>
                    <a:lnTo>
                      <a:pt x="123" y="88"/>
                    </a:lnTo>
                    <a:lnTo>
                      <a:pt x="122" y="90"/>
                    </a:lnTo>
                    <a:lnTo>
                      <a:pt x="119" y="93"/>
                    </a:lnTo>
                    <a:lnTo>
                      <a:pt x="117" y="94"/>
                    </a:lnTo>
                    <a:lnTo>
                      <a:pt x="115" y="96"/>
                    </a:lnTo>
                    <a:lnTo>
                      <a:pt x="113" y="97"/>
                    </a:lnTo>
                    <a:lnTo>
                      <a:pt x="111" y="99"/>
                    </a:lnTo>
                    <a:lnTo>
                      <a:pt x="109" y="100"/>
                    </a:lnTo>
                    <a:lnTo>
                      <a:pt x="106" y="102"/>
                    </a:lnTo>
                    <a:lnTo>
                      <a:pt x="104" y="102"/>
                    </a:lnTo>
                    <a:lnTo>
                      <a:pt x="103" y="103"/>
                    </a:lnTo>
                    <a:lnTo>
                      <a:pt x="101" y="104"/>
                    </a:lnTo>
                    <a:lnTo>
                      <a:pt x="97" y="106"/>
                    </a:lnTo>
                    <a:lnTo>
                      <a:pt x="95" y="106"/>
                    </a:lnTo>
                    <a:lnTo>
                      <a:pt x="88" y="107"/>
                    </a:lnTo>
                    <a:lnTo>
                      <a:pt x="88" y="108"/>
                    </a:lnTo>
                    <a:lnTo>
                      <a:pt x="84" y="108"/>
                    </a:lnTo>
                    <a:lnTo>
                      <a:pt x="80" y="110"/>
                    </a:lnTo>
                    <a:lnTo>
                      <a:pt x="79" y="110"/>
                    </a:lnTo>
                    <a:lnTo>
                      <a:pt x="74" y="109"/>
                    </a:lnTo>
                    <a:lnTo>
                      <a:pt x="69" y="108"/>
                    </a:lnTo>
                    <a:lnTo>
                      <a:pt x="66" y="109"/>
                    </a:lnTo>
                    <a:lnTo>
                      <a:pt x="64" y="109"/>
                    </a:lnTo>
                    <a:lnTo>
                      <a:pt x="61" y="109"/>
                    </a:lnTo>
                    <a:lnTo>
                      <a:pt x="56" y="109"/>
                    </a:lnTo>
                    <a:lnTo>
                      <a:pt x="54" y="111"/>
                    </a:lnTo>
                    <a:lnTo>
                      <a:pt x="52" y="112"/>
                    </a:lnTo>
                    <a:lnTo>
                      <a:pt x="49" y="112"/>
                    </a:lnTo>
                    <a:lnTo>
                      <a:pt x="44" y="112"/>
                    </a:lnTo>
                    <a:lnTo>
                      <a:pt x="41" y="112"/>
                    </a:lnTo>
                    <a:lnTo>
                      <a:pt x="38" y="115"/>
                    </a:lnTo>
                    <a:lnTo>
                      <a:pt x="34" y="115"/>
                    </a:lnTo>
                    <a:lnTo>
                      <a:pt x="32" y="114"/>
                    </a:lnTo>
                    <a:lnTo>
                      <a:pt x="31" y="112"/>
                    </a:lnTo>
                    <a:lnTo>
                      <a:pt x="29" y="111"/>
                    </a:lnTo>
                    <a:lnTo>
                      <a:pt x="27" y="111"/>
                    </a:lnTo>
                    <a:lnTo>
                      <a:pt x="23" y="109"/>
                    </a:lnTo>
                    <a:lnTo>
                      <a:pt x="23" y="111"/>
                    </a:lnTo>
                    <a:lnTo>
                      <a:pt x="22" y="109"/>
                    </a:lnTo>
                    <a:lnTo>
                      <a:pt x="23" y="108"/>
                    </a:lnTo>
                    <a:lnTo>
                      <a:pt x="22" y="105"/>
                    </a:lnTo>
                    <a:lnTo>
                      <a:pt x="18" y="100"/>
                    </a:lnTo>
                    <a:lnTo>
                      <a:pt x="19" y="102"/>
                    </a:lnTo>
                    <a:lnTo>
                      <a:pt x="18" y="100"/>
                    </a:lnTo>
                    <a:lnTo>
                      <a:pt x="17" y="99"/>
                    </a:lnTo>
                    <a:lnTo>
                      <a:pt x="17" y="97"/>
                    </a:lnTo>
                    <a:lnTo>
                      <a:pt x="19" y="98"/>
                    </a:lnTo>
                    <a:lnTo>
                      <a:pt x="20" y="93"/>
                    </a:lnTo>
                    <a:lnTo>
                      <a:pt x="19" y="89"/>
                    </a:lnTo>
                    <a:lnTo>
                      <a:pt x="16" y="85"/>
                    </a:lnTo>
                    <a:lnTo>
                      <a:pt x="13" y="81"/>
                    </a:lnTo>
                    <a:lnTo>
                      <a:pt x="10" y="77"/>
                    </a:lnTo>
                    <a:lnTo>
                      <a:pt x="8" y="75"/>
                    </a:lnTo>
                    <a:lnTo>
                      <a:pt x="7" y="71"/>
                    </a:lnTo>
                    <a:lnTo>
                      <a:pt x="4" y="67"/>
                    </a:lnTo>
                    <a:lnTo>
                      <a:pt x="2" y="64"/>
                    </a:lnTo>
                    <a:lnTo>
                      <a:pt x="0" y="61"/>
                    </a:lnTo>
                    <a:lnTo>
                      <a:pt x="2" y="60"/>
                    </a:lnTo>
                    <a:lnTo>
                      <a:pt x="3" y="58"/>
                    </a:lnTo>
                    <a:lnTo>
                      <a:pt x="4" y="57"/>
                    </a:lnTo>
                    <a:lnTo>
                      <a:pt x="7" y="57"/>
                    </a:lnTo>
                    <a:lnTo>
                      <a:pt x="8" y="58"/>
                    </a:lnTo>
                    <a:lnTo>
                      <a:pt x="9" y="61"/>
                    </a:lnTo>
                    <a:lnTo>
                      <a:pt x="11" y="63"/>
                    </a:lnTo>
                    <a:lnTo>
                      <a:pt x="14" y="63"/>
                    </a:lnTo>
                    <a:lnTo>
                      <a:pt x="17" y="64"/>
                    </a:lnTo>
                    <a:lnTo>
                      <a:pt x="22" y="63"/>
                    </a:lnTo>
                    <a:lnTo>
                      <a:pt x="25" y="64"/>
                    </a:lnTo>
                    <a:lnTo>
                      <a:pt x="28" y="63"/>
                    </a:lnTo>
                    <a:lnTo>
                      <a:pt x="31" y="60"/>
                    </a:lnTo>
                    <a:lnTo>
                      <a:pt x="34" y="54"/>
                    </a:lnTo>
                    <a:lnTo>
                      <a:pt x="32" y="28"/>
                    </a:lnTo>
                    <a:lnTo>
                      <a:pt x="34" y="27"/>
                    </a:lnTo>
                    <a:lnTo>
                      <a:pt x="37" y="29"/>
                    </a:lnTo>
                    <a:lnTo>
                      <a:pt x="37" y="31"/>
                    </a:lnTo>
                    <a:lnTo>
                      <a:pt x="39" y="32"/>
                    </a:lnTo>
                    <a:lnTo>
                      <a:pt x="39" y="34"/>
                    </a:lnTo>
                    <a:lnTo>
                      <a:pt x="40" y="36"/>
                    </a:lnTo>
                    <a:lnTo>
                      <a:pt x="41" y="39"/>
                    </a:lnTo>
                    <a:lnTo>
                      <a:pt x="40" y="41"/>
                    </a:lnTo>
                    <a:lnTo>
                      <a:pt x="39" y="44"/>
                    </a:lnTo>
                    <a:lnTo>
                      <a:pt x="41" y="45"/>
                    </a:lnTo>
                    <a:lnTo>
                      <a:pt x="46" y="45"/>
                    </a:lnTo>
                    <a:lnTo>
                      <a:pt x="49" y="45"/>
                    </a:lnTo>
                    <a:lnTo>
                      <a:pt x="52" y="43"/>
                    </a:lnTo>
                    <a:lnTo>
                      <a:pt x="54" y="42"/>
                    </a:lnTo>
                    <a:lnTo>
                      <a:pt x="56" y="40"/>
                    </a:lnTo>
                    <a:lnTo>
                      <a:pt x="58" y="39"/>
                    </a:lnTo>
                    <a:lnTo>
                      <a:pt x="59" y="37"/>
                    </a:lnTo>
                    <a:lnTo>
                      <a:pt x="60" y="35"/>
                    </a:lnTo>
                    <a:lnTo>
                      <a:pt x="61" y="33"/>
                    </a:lnTo>
                    <a:lnTo>
                      <a:pt x="62" y="31"/>
                    </a:lnTo>
                    <a:lnTo>
                      <a:pt x="64" y="31"/>
                    </a:lnTo>
                    <a:lnTo>
                      <a:pt x="67" y="31"/>
                    </a:lnTo>
                    <a:lnTo>
                      <a:pt x="68" y="31"/>
                    </a:lnTo>
                    <a:lnTo>
                      <a:pt x="70" y="33"/>
                    </a:lnTo>
                    <a:lnTo>
                      <a:pt x="71" y="34"/>
                    </a:lnTo>
                    <a:lnTo>
                      <a:pt x="73" y="34"/>
                    </a:lnTo>
                    <a:lnTo>
                      <a:pt x="74" y="34"/>
                    </a:lnTo>
                    <a:lnTo>
                      <a:pt x="76" y="35"/>
                    </a:lnTo>
                    <a:lnTo>
                      <a:pt x="79" y="36"/>
                    </a:lnTo>
                    <a:lnTo>
                      <a:pt x="82" y="35"/>
                    </a:lnTo>
                    <a:lnTo>
                      <a:pt x="86" y="35"/>
                    </a:lnTo>
                    <a:lnTo>
                      <a:pt x="91" y="27"/>
                    </a:lnTo>
                    <a:lnTo>
                      <a:pt x="93" y="25"/>
                    </a:lnTo>
                    <a:lnTo>
                      <a:pt x="97" y="23"/>
                    </a:lnTo>
                    <a:lnTo>
                      <a:pt x="100" y="21"/>
                    </a:lnTo>
                    <a:lnTo>
                      <a:pt x="101" y="19"/>
                    </a:lnTo>
                    <a:lnTo>
                      <a:pt x="101" y="16"/>
                    </a:lnTo>
                    <a:lnTo>
                      <a:pt x="103" y="15"/>
                    </a:lnTo>
                    <a:lnTo>
                      <a:pt x="104" y="14"/>
                    </a:lnTo>
                    <a:lnTo>
                      <a:pt x="106" y="13"/>
                    </a:lnTo>
                    <a:lnTo>
                      <a:pt x="107" y="12"/>
                    </a:lnTo>
                    <a:lnTo>
                      <a:pt x="109" y="11"/>
                    </a:lnTo>
                    <a:lnTo>
                      <a:pt x="111" y="10"/>
                    </a:lnTo>
                    <a:lnTo>
                      <a:pt x="113" y="7"/>
                    </a:lnTo>
                    <a:lnTo>
                      <a:pt x="117" y="4"/>
                    </a:lnTo>
                    <a:lnTo>
                      <a:pt x="121" y="3"/>
                    </a:lnTo>
                    <a:lnTo>
                      <a:pt x="124" y="1"/>
                    </a:lnTo>
                    <a:lnTo>
                      <a:pt x="127" y="1"/>
                    </a:lnTo>
                    <a:lnTo>
                      <a:pt x="13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31" name="Freeform 3684"/>
              <p:cNvSpPr>
                <a:spLocks/>
              </p:cNvSpPr>
              <p:nvPr/>
            </p:nvSpPr>
            <p:spPr bwMode="auto">
              <a:xfrm>
                <a:off x="3036" y="2704"/>
                <a:ext cx="55" cy="29"/>
              </a:xfrm>
              <a:custGeom>
                <a:avLst/>
                <a:gdLst>
                  <a:gd name="T0" fmla="*/ 93532 w 19"/>
                  <a:gd name="T1" fmla="*/ 50074 h 10"/>
                  <a:gd name="T2" fmla="*/ 78230 w 19"/>
                  <a:gd name="T3" fmla="*/ 39829 h 10"/>
                  <a:gd name="T4" fmla="*/ 59336 w 19"/>
                  <a:gd name="T5" fmla="*/ 29148 h 10"/>
                  <a:gd name="T6" fmla="*/ 34129 w 19"/>
                  <a:gd name="T7" fmla="*/ 25607 h 10"/>
                  <a:gd name="T8" fmla="*/ 20498 w 19"/>
                  <a:gd name="T9" fmla="*/ 20923 h 10"/>
                  <a:gd name="T10" fmla="*/ 9972 w 19"/>
                  <a:gd name="T11" fmla="*/ 5316 h 10"/>
                  <a:gd name="T12" fmla="*/ 0 w 19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10"/>
                  <a:gd name="T23" fmla="*/ 19 w 19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10">
                    <a:moveTo>
                      <a:pt x="19" y="10"/>
                    </a:moveTo>
                    <a:lnTo>
                      <a:pt x="16" y="8"/>
                    </a:lnTo>
                    <a:lnTo>
                      <a:pt x="12" y="6"/>
                    </a:lnTo>
                    <a:lnTo>
                      <a:pt x="7" y="5"/>
                    </a:lnTo>
                    <a:lnTo>
                      <a:pt x="4" y="4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32" name="Freeform 3685"/>
              <p:cNvSpPr>
                <a:spLocks/>
              </p:cNvSpPr>
              <p:nvPr/>
            </p:nvSpPr>
            <p:spPr bwMode="auto">
              <a:xfrm>
                <a:off x="3009" y="2458"/>
                <a:ext cx="118" cy="3"/>
              </a:xfrm>
              <a:custGeom>
                <a:avLst/>
                <a:gdLst>
                  <a:gd name="T0" fmla="*/ 229460 w 40"/>
                  <a:gd name="T1" fmla="*/ 0 h 1"/>
                  <a:gd name="T2" fmla="*/ 212211 w 40"/>
                  <a:gd name="T3" fmla="*/ 6561 h 1"/>
                  <a:gd name="T4" fmla="*/ 149648 w 40"/>
                  <a:gd name="T5" fmla="*/ 0 h 1"/>
                  <a:gd name="T6" fmla="*/ 85798 w 40"/>
                  <a:gd name="T7" fmla="*/ 0 h 1"/>
                  <a:gd name="T8" fmla="*/ 23028 w 40"/>
                  <a:gd name="T9" fmla="*/ 6561 h 1"/>
                  <a:gd name="T10" fmla="*/ 0 w 40"/>
                  <a:gd name="T11" fmla="*/ 6561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1"/>
                  <a:gd name="T20" fmla="*/ 40 w 40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1">
                    <a:moveTo>
                      <a:pt x="40" y="0"/>
                    </a:moveTo>
                    <a:lnTo>
                      <a:pt x="37" y="1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4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33" name="Freeform 3686"/>
              <p:cNvSpPr>
                <a:spLocks/>
              </p:cNvSpPr>
              <p:nvPr/>
            </p:nvSpPr>
            <p:spPr bwMode="auto">
              <a:xfrm>
                <a:off x="2965" y="2505"/>
                <a:ext cx="59" cy="64"/>
              </a:xfrm>
              <a:custGeom>
                <a:avLst/>
                <a:gdLst>
                  <a:gd name="T0" fmla="*/ 58097 w 20"/>
                  <a:gd name="T1" fmla="*/ 15834 h 22"/>
                  <a:gd name="T2" fmla="*/ 58097 w 20"/>
                  <a:gd name="T3" fmla="*/ 5443 h 22"/>
                  <a:gd name="T4" fmla="*/ 73676 w 20"/>
                  <a:gd name="T5" fmla="*/ 0 h 22"/>
                  <a:gd name="T6" fmla="*/ 91577 w 20"/>
                  <a:gd name="T7" fmla="*/ 0 h 22"/>
                  <a:gd name="T8" fmla="*/ 91577 w 20"/>
                  <a:gd name="T9" fmla="*/ 15834 h 22"/>
                  <a:gd name="T10" fmla="*/ 91577 w 20"/>
                  <a:gd name="T11" fmla="*/ 21268 h 22"/>
                  <a:gd name="T12" fmla="*/ 91577 w 20"/>
                  <a:gd name="T13" fmla="*/ 29789 h 22"/>
                  <a:gd name="T14" fmla="*/ 108826 w 20"/>
                  <a:gd name="T15" fmla="*/ 29789 h 22"/>
                  <a:gd name="T16" fmla="*/ 114578 w 20"/>
                  <a:gd name="T17" fmla="*/ 46063 h 22"/>
                  <a:gd name="T18" fmla="*/ 102769 w 20"/>
                  <a:gd name="T19" fmla="*/ 56431 h 22"/>
                  <a:gd name="T20" fmla="*/ 85798 w 20"/>
                  <a:gd name="T21" fmla="*/ 67331 h 22"/>
                  <a:gd name="T22" fmla="*/ 85798 w 20"/>
                  <a:gd name="T23" fmla="*/ 77501 h 22"/>
                  <a:gd name="T24" fmla="*/ 73676 w 20"/>
                  <a:gd name="T25" fmla="*/ 96899 h 22"/>
                  <a:gd name="T26" fmla="*/ 58097 w 20"/>
                  <a:gd name="T27" fmla="*/ 107290 h 22"/>
                  <a:gd name="T28" fmla="*/ 52702 w 20"/>
                  <a:gd name="T29" fmla="*/ 112733 h 22"/>
                  <a:gd name="T30" fmla="*/ 23028 w 20"/>
                  <a:gd name="T31" fmla="*/ 96899 h 22"/>
                  <a:gd name="T32" fmla="*/ 11809 w 20"/>
                  <a:gd name="T33" fmla="*/ 50836 h 22"/>
                  <a:gd name="T34" fmla="*/ 17865 w 20"/>
                  <a:gd name="T35" fmla="*/ 40596 h 22"/>
                  <a:gd name="T36" fmla="*/ 6056 w 20"/>
                  <a:gd name="T37" fmla="*/ 29789 h 22"/>
                  <a:gd name="T38" fmla="*/ 0 w 20"/>
                  <a:gd name="T39" fmla="*/ 21268 h 22"/>
                  <a:gd name="T40" fmla="*/ 6056 w 20"/>
                  <a:gd name="T41" fmla="*/ 10240 h 22"/>
                  <a:gd name="T42" fmla="*/ 23028 w 20"/>
                  <a:gd name="T43" fmla="*/ 21268 h 22"/>
                  <a:gd name="T44" fmla="*/ 40893 w 20"/>
                  <a:gd name="T45" fmla="*/ 21268 h 22"/>
                  <a:gd name="T46" fmla="*/ 58097 w 20"/>
                  <a:gd name="T47" fmla="*/ 21268 h 22"/>
                  <a:gd name="T48" fmla="*/ 58097 w 20"/>
                  <a:gd name="T49" fmla="*/ 15834 h 2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"/>
                  <a:gd name="T76" fmla="*/ 0 h 22"/>
                  <a:gd name="T77" fmla="*/ 20 w 20"/>
                  <a:gd name="T78" fmla="*/ 22 h 2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" h="22">
                    <a:moveTo>
                      <a:pt x="10" y="3"/>
                    </a:moveTo>
                    <a:lnTo>
                      <a:pt x="10" y="1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20" y="9"/>
                    </a:lnTo>
                    <a:lnTo>
                      <a:pt x="18" y="11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0" y="21"/>
                    </a:lnTo>
                    <a:lnTo>
                      <a:pt x="9" y="22"/>
                    </a:lnTo>
                    <a:lnTo>
                      <a:pt x="4" y="19"/>
                    </a:lnTo>
                    <a:lnTo>
                      <a:pt x="2" y="10"/>
                    </a:lnTo>
                    <a:lnTo>
                      <a:pt x="3" y="8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4" y="4"/>
                    </a:lnTo>
                    <a:lnTo>
                      <a:pt x="7" y="4"/>
                    </a:lnTo>
                    <a:lnTo>
                      <a:pt x="10" y="4"/>
                    </a:lnTo>
                    <a:lnTo>
                      <a:pt x="10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34" name="Freeform 3687"/>
              <p:cNvSpPr>
                <a:spLocks/>
              </p:cNvSpPr>
              <p:nvPr/>
            </p:nvSpPr>
            <p:spPr bwMode="auto">
              <a:xfrm>
                <a:off x="2960" y="2461"/>
                <a:ext cx="64" cy="56"/>
              </a:xfrm>
              <a:custGeom>
                <a:avLst/>
                <a:gdLst>
                  <a:gd name="T0" fmla="*/ 91459 w 22"/>
                  <a:gd name="T1" fmla="*/ 6045 h 19"/>
                  <a:gd name="T2" fmla="*/ 107290 w 22"/>
                  <a:gd name="T3" fmla="*/ 22942 h 19"/>
                  <a:gd name="T4" fmla="*/ 112733 w 22"/>
                  <a:gd name="T5" fmla="*/ 52513 h 19"/>
                  <a:gd name="T6" fmla="*/ 112733 w 22"/>
                  <a:gd name="T7" fmla="*/ 67619 h 19"/>
                  <a:gd name="T8" fmla="*/ 107290 w 22"/>
                  <a:gd name="T9" fmla="*/ 85211 h 19"/>
                  <a:gd name="T10" fmla="*/ 91459 w 22"/>
                  <a:gd name="T11" fmla="*/ 79399 h 19"/>
                  <a:gd name="T12" fmla="*/ 77501 w 22"/>
                  <a:gd name="T13" fmla="*/ 85211 h 19"/>
                  <a:gd name="T14" fmla="*/ 61871 w 22"/>
                  <a:gd name="T15" fmla="*/ 91153 h 19"/>
                  <a:gd name="T16" fmla="*/ 56431 w 22"/>
                  <a:gd name="T17" fmla="*/ 108074 h 19"/>
                  <a:gd name="T18" fmla="*/ 35232 w 22"/>
                  <a:gd name="T19" fmla="*/ 108074 h 19"/>
                  <a:gd name="T20" fmla="*/ 26641 w 22"/>
                  <a:gd name="T21" fmla="*/ 102341 h 19"/>
                  <a:gd name="T22" fmla="*/ 10240 w 22"/>
                  <a:gd name="T23" fmla="*/ 96296 h 19"/>
                  <a:gd name="T24" fmla="*/ 0 w 22"/>
                  <a:gd name="T25" fmla="*/ 102341 h 19"/>
                  <a:gd name="T26" fmla="*/ 10240 w 22"/>
                  <a:gd name="T27" fmla="*/ 85211 h 19"/>
                  <a:gd name="T28" fmla="*/ 15834 w 22"/>
                  <a:gd name="T29" fmla="*/ 46492 h 19"/>
                  <a:gd name="T30" fmla="*/ 35232 w 22"/>
                  <a:gd name="T31" fmla="*/ 22942 h 19"/>
                  <a:gd name="T32" fmla="*/ 56431 w 22"/>
                  <a:gd name="T33" fmla="*/ 17817 h 19"/>
                  <a:gd name="T34" fmla="*/ 72111 w 22"/>
                  <a:gd name="T35" fmla="*/ 22942 h 19"/>
                  <a:gd name="T36" fmla="*/ 77501 w 22"/>
                  <a:gd name="T37" fmla="*/ 11781 h 19"/>
                  <a:gd name="T38" fmla="*/ 91459 w 22"/>
                  <a:gd name="T39" fmla="*/ 0 h 19"/>
                  <a:gd name="T40" fmla="*/ 91459 w 22"/>
                  <a:gd name="T41" fmla="*/ 6045 h 1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"/>
                  <a:gd name="T64" fmla="*/ 0 h 19"/>
                  <a:gd name="T65" fmla="*/ 22 w 22"/>
                  <a:gd name="T66" fmla="*/ 19 h 1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" h="19">
                    <a:moveTo>
                      <a:pt x="18" y="1"/>
                    </a:moveTo>
                    <a:lnTo>
                      <a:pt x="21" y="4"/>
                    </a:lnTo>
                    <a:lnTo>
                      <a:pt x="22" y="9"/>
                    </a:lnTo>
                    <a:lnTo>
                      <a:pt x="22" y="12"/>
                    </a:lnTo>
                    <a:lnTo>
                      <a:pt x="21" y="15"/>
                    </a:lnTo>
                    <a:lnTo>
                      <a:pt x="18" y="14"/>
                    </a:lnTo>
                    <a:lnTo>
                      <a:pt x="15" y="15"/>
                    </a:lnTo>
                    <a:lnTo>
                      <a:pt x="12" y="16"/>
                    </a:lnTo>
                    <a:lnTo>
                      <a:pt x="11" y="19"/>
                    </a:lnTo>
                    <a:lnTo>
                      <a:pt x="7" y="19"/>
                    </a:lnTo>
                    <a:lnTo>
                      <a:pt x="5" y="18"/>
                    </a:lnTo>
                    <a:lnTo>
                      <a:pt x="2" y="17"/>
                    </a:lnTo>
                    <a:lnTo>
                      <a:pt x="0" y="18"/>
                    </a:lnTo>
                    <a:lnTo>
                      <a:pt x="2" y="15"/>
                    </a:lnTo>
                    <a:lnTo>
                      <a:pt x="3" y="8"/>
                    </a:lnTo>
                    <a:lnTo>
                      <a:pt x="7" y="4"/>
                    </a:lnTo>
                    <a:lnTo>
                      <a:pt x="11" y="3"/>
                    </a:lnTo>
                    <a:lnTo>
                      <a:pt x="14" y="4"/>
                    </a:lnTo>
                    <a:lnTo>
                      <a:pt x="15" y="2"/>
                    </a:lnTo>
                    <a:lnTo>
                      <a:pt x="18" y="0"/>
                    </a:lnTo>
                    <a:lnTo>
                      <a:pt x="18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35" name="Freeform 3688"/>
              <p:cNvSpPr>
                <a:spLocks/>
              </p:cNvSpPr>
              <p:nvPr/>
            </p:nvSpPr>
            <p:spPr bwMode="auto">
              <a:xfrm>
                <a:off x="3091" y="1860"/>
                <a:ext cx="282" cy="454"/>
              </a:xfrm>
              <a:custGeom>
                <a:avLst/>
                <a:gdLst>
                  <a:gd name="T0" fmla="*/ 531911 w 96"/>
                  <a:gd name="T1" fmla="*/ 806336 h 155"/>
                  <a:gd name="T2" fmla="*/ 509357 w 96"/>
                  <a:gd name="T3" fmla="*/ 806336 h 155"/>
                  <a:gd name="T4" fmla="*/ 483148 w 96"/>
                  <a:gd name="T5" fmla="*/ 806336 h 155"/>
                  <a:gd name="T6" fmla="*/ 415110 w 96"/>
                  <a:gd name="T7" fmla="*/ 817748 h 155"/>
                  <a:gd name="T8" fmla="*/ 366115 w 96"/>
                  <a:gd name="T9" fmla="*/ 834071 h 155"/>
                  <a:gd name="T10" fmla="*/ 315396 w 96"/>
                  <a:gd name="T11" fmla="*/ 828471 h 155"/>
                  <a:gd name="T12" fmla="*/ 237735 w 96"/>
                  <a:gd name="T13" fmla="*/ 780426 h 155"/>
                  <a:gd name="T14" fmla="*/ 177357 w 96"/>
                  <a:gd name="T15" fmla="*/ 730597 h 155"/>
                  <a:gd name="T16" fmla="*/ 148917 w 96"/>
                  <a:gd name="T17" fmla="*/ 721169 h 155"/>
                  <a:gd name="T18" fmla="*/ 122702 w 96"/>
                  <a:gd name="T19" fmla="*/ 682520 h 155"/>
                  <a:gd name="T20" fmla="*/ 117051 w 96"/>
                  <a:gd name="T21" fmla="*/ 649106 h 155"/>
                  <a:gd name="T22" fmla="*/ 94496 w 96"/>
                  <a:gd name="T23" fmla="*/ 634683 h 155"/>
                  <a:gd name="T24" fmla="*/ 66261 w 96"/>
                  <a:gd name="T25" fmla="*/ 612437 h 155"/>
                  <a:gd name="T26" fmla="*/ 45725 w 96"/>
                  <a:gd name="T27" fmla="*/ 589848 h 155"/>
                  <a:gd name="T28" fmla="*/ 28209 w 96"/>
                  <a:gd name="T29" fmla="*/ 584699 h 155"/>
                  <a:gd name="T30" fmla="*/ 0 w 96"/>
                  <a:gd name="T31" fmla="*/ 579046 h 155"/>
                  <a:gd name="T32" fmla="*/ 11606 w 96"/>
                  <a:gd name="T33" fmla="*/ 558792 h 155"/>
                  <a:gd name="T34" fmla="*/ 22557 w 96"/>
                  <a:gd name="T35" fmla="*/ 541804 h 155"/>
                  <a:gd name="T36" fmla="*/ 45725 w 96"/>
                  <a:gd name="T37" fmla="*/ 547380 h 155"/>
                  <a:gd name="T38" fmla="*/ 66261 w 96"/>
                  <a:gd name="T39" fmla="*/ 508380 h 155"/>
                  <a:gd name="T40" fmla="*/ 71939 w 96"/>
                  <a:gd name="T41" fmla="*/ 417996 h 155"/>
                  <a:gd name="T42" fmla="*/ 111096 w 96"/>
                  <a:gd name="T43" fmla="*/ 390253 h 155"/>
                  <a:gd name="T44" fmla="*/ 134317 w 96"/>
                  <a:gd name="T45" fmla="*/ 330919 h 155"/>
                  <a:gd name="T46" fmla="*/ 177357 w 96"/>
                  <a:gd name="T47" fmla="*/ 292347 h 155"/>
                  <a:gd name="T48" fmla="*/ 194642 w 96"/>
                  <a:gd name="T49" fmla="*/ 227211 h 155"/>
                  <a:gd name="T50" fmla="*/ 194642 w 96"/>
                  <a:gd name="T51" fmla="*/ 140793 h 155"/>
                  <a:gd name="T52" fmla="*/ 205566 w 96"/>
                  <a:gd name="T53" fmla="*/ 70057 h 155"/>
                  <a:gd name="T54" fmla="*/ 226120 w 96"/>
                  <a:gd name="T55" fmla="*/ 42245 h 155"/>
                  <a:gd name="T56" fmla="*/ 249367 w 96"/>
                  <a:gd name="T57" fmla="*/ 22237 h 155"/>
                  <a:gd name="T58" fmla="*/ 283237 w 96"/>
                  <a:gd name="T59" fmla="*/ 5603 h 155"/>
                  <a:gd name="T60" fmla="*/ 309745 w 96"/>
                  <a:gd name="T61" fmla="*/ 16411 h 155"/>
                  <a:gd name="T62" fmla="*/ 332231 w 96"/>
                  <a:gd name="T63" fmla="*/ 65133 h 155"/>
                  <a:gd name="T64" fmla="*/ 337883 w 96"/>
                  <a:gd name="T65" fmla="*/ 87071 h 155"/>
                  <a:gd name="T66" fmla="*/ 348831 w 96"/>
                  <a:gd name="T67" fmla="*/ 118128 h 155"/>
                  <a:gd name="T68" fmla="*/ 366115 w 96"/>
                  <a:gd name="T69" fmla="*/ 135216 h 155"/>
                  <a:gd name="T70" fmla="*/ 377066 w 96"/>
                  <a:gd name="T71" fmla="*/ 151551 h 155"/>
                  <a:gd name="T72" fmla="*/ 388681 w 96"/>
                  <a:gd name="T73" fmla="*/ 140793 h 15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"/>
                  <a:gd name="T112" fmla="*/ 0 h 155"/>
                  <a:gd name="T113" fmla="*/ 96 w 96"/>
                  <a:gd name="T114" fmla="*/ 155 h 15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" h="155">
                    <a:moveTo>
                      <a:pt x="96" y="149"/>
                    </a:moveTo>
                    <a:lnTo>
                      <a:pt x="96" y="149"/>
                    </a:lnTo>
                    <a:lnTo>
                      <a:pt x="94" y="149"/>
                    </a:lnTo>
                    <a:lnTo>
                      <a:pt x="92" y="149"/>
                    </a:lnTo>
                    <a:lnTo>
                      <a:pt x="90" y="149"/>
                    </a:lnTo>
                    <a:lnTo>
                      <a:pt x="87" y="149"/>
                    </a:lnTo>
                    <a:lnTo>
                      <a:pt x="84" y="146"/>
                    </a:lnTo>
                    <a:lnTo>
                      <a:pt x="75" y="151"/>
                    </a:lnTo>
                    <a:lnTo>
                      <a:pt x="69" y="155"/>
                    </a:lnTo>
                    <a:lnTo>
                      <a:pt x="66" y="154"/>
                    </a:lnTo>
                    <a:lnTo>
                      <a:pt x="62" y="153"/>
                    </a:lnTo>
                    <a:lnTo>
                      <a:pt x="57" y="153"/>
                    </a:lnTo>
                    <a:lnTo>
                      <a:pt x="50" y="148"/>
                    </a:lnTo>
                    <a:lnTo>
                      <a:pt x="43" y="144"/>
                    </a:lnTo>
                    <a:lnTo>
                      <a:pt x="33" y="143"/>
                    </a:lnTo>
                    <a:lnTo>
                      <a:pt x="32" y="135"/>
                    </a:lnTo>
                    <a:lnTo>
                      <a:pt x="30" y="134"/>
                    </a:lnTo>
                    <a:lnTo>
                      <a:pt x="27" y="133"/>
                    </a:lnTo>
                    <a:lnTo>
                      <a:pt x="26" y="132"/>
                    </a:lnTo>
                    <a:lnTo>
                      <a:pt x="22" y="126"/>
                    </a:lnTo>
                    <a:lnTo>
                      <a:pt x="22" y="122"/>
                    </a:lnTo>
                    <a:lnTo>
                      <a:pt x="21" y="120"/>
                    </a:lnTo>
                    <a:lnTo>
                      <a:pt x="18" y="119"/>
                    </a:lnTo>
                    <a:lnTo>
                      <a:pt x="17" y="117"/>
                    </a:lnTo>
                    <a:lnTo>
                      <a:pt x="14" y="115"/>
                    </a:lnTo>
                    <a:lnTo>
                      <a:pt x="12" y="113"/>
                    </a:lnTo>
                    <a:lnTo>
                      <a:pt x="10" y="110"/>
                    </a:lnTo>
                    <a:lnTo>
                      <a:pt x="8" y="109"/>
                    </a:lnTo>
                    <a:lnTo>
                      <a:pt x="6" y="108"/>
                    </a:lnTo>
                    <a:lnTo>
                      <a:pt x="5" y="108"/>
                    </a:lnTo>
                    <a:lnTo>
                      <a:pt x="3" y="107"/>
                    </a:lnTo>
                    <a:lnTo>
                      <a:pt x="0" y="107"/>
                    </a:lnTo>
                    <a:lnTo>
                      <a:pt x="1" y="104"/>
                    </a:lnTo>
                    <a:lnTo>
                      <a:pt x="2" y="103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7" y="100"/>
                    </a:lnTo>
                    <a:lnTo>
                      <a:pt x="8" y="101"/>
                    </a:lnTo>
                    <a:lnTo>
                      <a:pt x="11" y="100"/>
                    </a:lnTo>
                    <a:lnTo>
                      <a:pt x="12" y="94"/>
                    </a:lnTo>
                    <a:lnTo>
                      <a:pt x="13" y="83"/>
                    </a:lnTo>
                    <a:lnTo>
                      <a:pt x="13" y="77"/>
                    </a:lnTo>
                    <a:lnTo>
                      <a:pt x="18" y="75"/>
                    </a:lnTo>
                    <a:lnTo>
                      <a:pt x="20" y="72"/>
                    </a:lnTo>
                    <a:lnTo>
                      <a:pt x="21" y="65"/>
                    </a:lnTo>
                    <a:lnTo>
                      <a:pt x="24" y="61"/>
                    </a:lnTo>
                    <a:lnTo>
                      <a:pt x="27" y="55"/>
                    </a:lnTo>
                    <a:lnTo>
                      <a:pt x="32" y="54"/>
                    </a:lnTo>
                    <a:lnTo>
                      <a:pt x="33" y="49"/>
                    </a:lnTo>
                    <a:lnTo>
                      <a:pt x="35" y="42"/>
                    </a:lnTo>
                    <a:lnTo>
                      <a:pt x="35" y="35"/>
                    </a:lnTo>
                    <a:lnTo>
                      <a:pt x="35" y="26"/>
                    </a:lnTo>
                    <a:lnTo>
                      <a:pt x="38" y="17"/>
                    </a:lnTo>
                    <a:lnTo>
                      <a:pt x="37" y="13"/>
                    </a:lnTo>
                    <a:lnTo>
                      <a:pt x="38" y="10"/>
                    </a:lnTo>
                    <a:lnTo>
                      <a:pt x="41" y="8"/>
                    </a:lnTo>
                    <a:lnTo>
                      <a:pt x="43" y="7"/>
                    </a:lnTo>
                    <a:lnTo>
                      <a:pt x="45" y="4"/>
                    </a:lnTo>
                    <a:lnTo>
                      <a:pt x="49" y="4"/>
                    </a:lnTo>
                    <a:lnTo>
                      <a:pt x="51" y="1"/>
                    </a:lnTo>
                    <a:lnTo>
                      <a:pt x="54" y="0"/>
                    </a:lnTo>
                    <a:lnTo>
                      <a:pt x="56" y="3"/>
                    </a:lnTo>
                    <a:lnTo>
                      <a:pt x="59" y="8"/>
                    </a:lnTo>
                    <a:lnTo>
                      <a:pt x="60" y="12"/>
                    </a:lnTo>
                    <a:lnTo>
                      <a:pt x="60" y="14"/>
                    </a:lnTo>
                    <a:lnTo>
                      <a:pt x="61" y="16"/>
                    </a:lnTo>
                    <a:lnTo>
                      <a:pt x="62" y="19"/>
                    </a:lnTo>
                    <a:lnTo>
                      <a:pt x="63" y="22"/>
                    </a:lnTo>
                    <a:lnTo>
                      <a:pt x="65" y="24"/>
                    </a:lnTo>
                    <a:lnTo>
                      <a:pt x="66" y="25"/>
                    </a:lnTo>
                    <a:lnTo>
                      <a:pt x="68" y="29"/>
                    </a:lnTo>
                    <a:lnTo>
                      <a:pt x="68" y="28"/>
                    </a:lnTo>
                    <a:lnTo>
                      <a:pt x="68" y="25"/>
                    </a:lnTo>
                    <a:lnTo>
                      <a:pt x="70" y="2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36" name="Freeform 3689"/>
              <p:cNvSpPr>
                <a:spLocks/>
              </p:cNvSpPr>
              <p:nvPr/>
            </p:nvSpPr>
            <p:spPr bwMode="auto">
              <a:xfrm>
                <a:off x="3393" y="2048"/>
                <a:ext cx="244" cy="123"/>
              </a:xfrm>
              <a:custGeom>
                <a:avLst/>
                <a:gdLst>
                  <a:gd name="T0" fmla="*/ 296210 w 83"/>
                  <a:gd name="T1" fmla="*/ 227055 h 42"/>
                  <a:gd name="T2" fmla="*/ 238844 w 83"/>
                  <a:gd name="T3" fmla="*/ 227055 h 42"/>
                  <a:gd name="T4" fmla="*/ 178046 w 83"/>
                  <a:gd name="T5" fmla="*/ 205082 h 42"/>
                  <a:gd name="T6" fmla="*/ 117473 w 83"/>
                  <a:gd name="T7" fmla="*/ 184857 h 42"/>
                  <a:gd name="T8" fmla="*/ 54903 w 83"/>
                  <a:gd name="T9" fmla="*/ 151454 h 42"/>
                  <a:gd name="T10" fmla="*/ 28304 w 83"/>
                  <a:gd name="T11" fmla="*/ 118048 h 42"/>
                  <a:gd name="T12" fmla="*/ 0 w 83"/>
                  <a:gd name="T13" fmla="*/ 92180 h 42"/>
                  <a:gd name="T14" fmla="*/ 0 w 83"/>
                  <a:gd name="T15" fmla="*/ 53628 h 42"/>
                  <a:gd name="T16" fmla="*/ 28304 w 83"/>
                  <a:gd name="T17" fmla="*/ 27804 h 42"/>
                  <a:gd name="T18" fmla="*/ 39960 w 83"/>
                  <a:gd name="T19" fmla="*/ 37298 h 42"/>
                  <a:gd name="T20" fmla="*/ 72233 w 83"/>
                  <a:gd name="T21" fmla="*/ 75627 h 42"/>
                  <a:gd name="T22" fmla="*/ 106499 w 83"/>
                  <a:gd name="T23" fmla="*/ 87025 h 42"/>
                  <a:gd name="T24" fmla="*/ 123167 w 83"/>
                  <a:gd name="T25" fmla="*/ 81426 h 42"/>
                  <a:gd name="T26" fmla="*/ 144004 w 83"/>
                  <a:gd name="T27" fmla="*/ 70028 h 42"/>
                  <a:gd name="T28" fmla="*/ 167069 w 83"/>
                  <a:gd name="T29" fmla="*/ 59204 h 42"/>
                  <a:gd name="T30" fmla="*/ 195600 w 83"/>
                  <a:gd name="T31" fmla="*/ 70028 h 42"/>
                  <a:gd name="T32" fmla="*/ 223980 w 83"/>
                  <a:gd name="T33" fmla="*/ 65026 h 42"/>
                  <a:gd name="T34" fmla="*/ 238844 w 83"/>
                  <a:gd name="T35" fmla="*/ 48020 h 42"/>
                  <a:gd name="T36" fmla="*/ 262162 w 83"/>
                  <a:gd name="T37" fmla="*/ 48020 h 42"/>
                  <a:gd name="T38" fmla="*/ 290463 w 83"/>
                  <a:gd name="T39" fmla="*/ 48020 h 42"/>
                  <a:gd name="T40" fmla="*/ 318843 w 83"/>
                  <a:gd name="T41" fmla="*/ 37298 h 42"/>
                  <a:gd name="T42" fmla="*/ 351107 w 83"/>
                  <a:gd name="T43" fmla="*/ 37298 h 42"/>
                  <a:gd name="T44" fmla="*/ 373670 w 83"/>
                  <a:gd name="T45" fmla="*/ 33406 h 42"/>
                  <a:gd name="T46" fmla="*/ 391076 w 83"/>
                  <a:gd name="T47" fmla="*/ 22204 h 42"/>
                  <a:gd name="T48" fmla="*/ 413683 w 83"/>
                  <a:gd name="T49" fmla="*/ 11407 h 42"/>
                  <a:gd name="T50" fmla="*/ 423337 w 83"/>
                  <a:gd name="T51" fmla="*/ 0 h 42"/>
                  <a:gd name="T52" fmla="*/ 440205 w 83"/>
                  <a:gd name="T53" fmla="*/ 5599 h 42"/>
                  <a:gd name="T54" fmla="*/ 445953 w 83"/>
                  <a:gd name="T55" fmla="*/ 22204 h 42"/>
                  <a:gd name="T56" fmla="*/ 445953 w 83"/>
                  <a:gd name="T57" fmla="*/ 48020 h 42"/>
                  <a:gd name="T58" fmla="*/ 451873 w 83"/>
                  <a:gd name="T59" fmla="*/ 81426 h 42"/>
                  <a:gd name="T60" fmla="*/ 445953 w 83"/>
                  <a:gd name="T61" fmla="*/ 87025 h 42"/>
                  <a:gd name="T62" fmla="*/ 456930 w 83"/>
                  <a:gd name="T63" fmla="*/ 81426 h 42"/>
                  <a:gd name="T64" fmla="*/ 462850 w 83"/>
                  <a:gd name="T65" fmla="*/ 92180 h 42"/>
                  <a:gd name="T66" fmla="*/ 445953 w 83"/>
                  <a:gd name="T67" fmla="*/ 92180 h 42"/>
                  <a:gd name="T68" fmla="*/ 440205 w 83"/>
                  <a:gd name="T69" fmla="*/ 118048 h 42"/>
                  <a:gd name="T70" fmla="*/ 440205 w 83"/>
                  <a:gd name="T71" fmla="*/ 145655 h 42"/>
                  <a:gd name="T72" fmla="*/ 428549 w 83"/>
                  <a:gd name="T73" fmla="*/ 173383 h 42"/>
                  <a:gd name="T74" fmla="*/ 417572 w 83"/>
                  <a:gd name="T75" fmla="*/ 193675 h 42"/>
                  <a:gd name="T76" fmla="*/ 407945 w 83"/>
                  <a:gd name="T77" fmla="*/ 216257 h 42"/>
                  <a:gd name="T78" fmla="*/ 396280 w 83"/>
                  <a:gd name="T79" fmla="*/ 227055 h 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3"/>
                  <a:gd name="T121" fmla="*/ 0 h 42"/>
                  <a:gd name="T122" fmla="*/ 83 w 83"/>
                  <a:gd name="T123" fmla="*/ 42 h 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3" h="42">
                    <a:moveTo>
                      <a:pt x="53" y="42"/>
                    </a:moveTo>
                    <a:lnTo>
                      <a:pt x="43" y="42"/>
                    </a:lnTo>
                    <a:lnTo>
                      <a:pt x="32" y="38"/>
                    </a:lnTo>
                    <a:lnTo>
                      <a:pt x="21" y="34"/>
                    </a:lnTo>
                    <a:lnTo>
                      <a:pt x="10" y="28"/>
                    </a:lnTo>
                    <a:lnTo>
                      <a:pt x="5" y="22"/>
                    </a:lnTo>
                    <a:lnTo>
                      <a:pt x="0" y="17"/>
                    </a:lnTo>
                    <a:lnTo>
                      <a:pt x="0" y="10"/>
                    </a:lnTo>
                    <a:lnTo>
                      <a:pt x="5" y="5"/>
                    </a:lnTo>
                    <a:lnTo>
                      <a:pt x="7" y="7"/>
                    </a:lnTo>
                    <a:lnTo>
                      <a:pt x="13" y="14"/>
                    </a:lnTo>
                    <a:lnTo>
                      <a:pt x="19" y="16"/>
                    </a:lnTo>
                    <a:lnTo>
                      <a:pt x="22" y="15"/>
                    </a:lnTo>
                    <a:lnTo>
                      <a:pt x="26" y="13"/>
                    </a:lnTo>
                    <a:lnTo>
                      <a:pt x="30" y="11"/>
                    </a:lnTo>
                    <a:lnTo>
                      <a:pt x="35" y="13"/>
                    </a:lnTo>
                    <a:lnTo>
                      <a:pt x="40" y="12"/>
                    </a:lnTo>
                    <a:lnTo>
                      <a:pt x="43" y="9"/>
                    </a:lnTo>
                    <a:lnTo>
                      <a:pt x="47" y="9"/>
                    </a:lnTo>
                    <a:lnTo>
                      <a:pt x="52" y="9"/>
                    </a:lnTo>
                    <a:lnTo>
                      <a:pt x="57" y="7"/>
                    </a:lnTo>
                    <a:lnTo>
                      <a:pt x="63" y="7"/>
                    </a:lnTo>
                    <a:lnTo>
                      <a:pt x="67" y="6"/>
                    </a:lnTo>
                    <a:lnTo>
                      <a:pt x="70" y="4"/>
                    </a:lnTo>
                    <a:lnTo>
                      <a:pt x="74" y="2"/>
                    </a:lnTo>
                    <a:lnTo>
                      <a:pt x="76" y="0"/>
                    </a:lnTo>
                    <a:lnTo>
                      <a:pt x="79" y="1"/>
                    </a:lnTo>
                    <a:lnTo>
                      <a:pt x="80" y="4"/>
                    </a:lnTo>
                    <a:lnTo>
                      <a:pt x="80" y="9"/>
                    </a:lnTo>
                    <a:lnTo>
                      <a:pt x="81" y="15"/>
                    </a:lnTo>
                    <a:lnTo>
                      <a:pt x="80" y="16"/>
                    </a:lnTo>
                    <a:lnTo>
                      <a:pt x="82" y="15"/>
                    </a:lnTo>
                    <a:lnTo>
                      <a:pt x="83" y="17"/>
                    </a:lnTo>
                    <a:lnTo>
                      <a:pt x="80" y="17"/>
                    </a:lnTo>
                    <a:lnTo>
                      <a:pt x="79" y="22"/>
                    </a:lnTo>
                    <a:lnTo>
                      <a:pt x="79" y="27"/>
                    </a:lnTo>
                    <a:lnTo>
                      <a:pt x="77" y="32"/>
                    </a:lnTo>
                    <a:lnTo>
                      <a:pt x="75" y="36"/>
                    </a:lnTo>
                    <a:lnTo>
                      <a:pt x="73" y="40"/>
                    </a:lnTo>
                    <a:lnTo>
                      <a:pt x="71" y="4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37" name="Freeform 3690"/>
              <p:cNvSpPr>
                <a:spLocks/>
              </p:cNvSpPr>
              <p:nvPr/>
            </p:nvSpPr>
            <p:spPr bwMode="auto">
              <a:xfrm>
                <a:off x="3373" y="2171"/>
                <a:ext cx="176" cy="126"/>
              </a:xfrm>
              <a:custGeom>
                <a:avLst/>
                <a:gdLst>
                  <a:gd name="T0" fmla="*/ 0 w 60"/>
                  <a:gd name="T1" fmla="*/ 233554 h 43"/>
                  <a:gd name="T2" fmla="*/ 33695 w 60"/>
                  <a:gd name="T3" fmla="*/ 222709 h 43"/>
                  <a:gd name="T4" fmla="*/ 65601 w 60"/>
                  <a:gd name="T5" fmla="*/ 211513 h 43"/>
                  <a:gd name="T6" fmla="*/ 87962 w 60"/>
                  <a:gd name="T7" fmla="*/ 185548 h 43"/>
                  <a:gd name="T8" fmla="*/ 110094 w 60"/>
                  <a:gd name="T9" fmla="*/ 179743 h 43"/>
                  <a:gd name="T10" fmla="*/ 164440 w 60"/>
                  <a:gd name="T11" fmla="*/ 179743 h 43"/>
                  <a:gd name="T12" fmla="*/ 203881 w 60"/>
                  <a:gd name="T13" fmla="*/ 151865 h 43"/>
                  <a:gd name="T14" fmla="*/ 328800 w 60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"/>
                  <a:gd name="T25" fmla="*/ 0 h 43"/>
                  <a:gd name="T26" fmla="*/ 60 w 60"/>
                  <a:gd name="T27" fmla="*/ 43 h 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" h="43">
                    <a:moveTo>
                      <a:pt x="0" y="43"/>
                    </a:moveTo>
                    <a:lnTo>
                      <a:pt x="6" y="41"/>
                    </a:lnTo>
                    <a:lnTo>
                      <a:pt x="12" y="39"/>
                    </a:lnTo>
                    <a:lnTo>
                      <a:pt x="16" y="34"/>
                    </a:lnTo>
                    <a:lnTo>
                      <a:pt x="20" y="33"/>
                    </a:lnTo>
                    <a:lnTo>
                      <a:pt x="30" y="33"/>
                    </a:lnTo>
                    <a:lnTo>
                      <a:pt x="37" y="28"/>
                    </a:lnTo>
                    <a:lnTo>
                      <a:pt x="6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38" name="Freeform 3691"/>
              <p:cNvSpPr>
                <a:spLocks/>
              </p:cNvSpPr>
              <p:nvPr/>
            </p:nvSpPr>
            <p:spPr bwMode="auto">
              <a:xfrm>
                <a:off x="3127" y="2276"/>
                <a:ext cx="246" cy="299"/>
              </a:xfrm>
              <a:custGeom>
                <a:avLst/>
                <a:gdLst>
                  <a:gd name="T0" fmla="*/ 92180 w 84"/>
                  <a:gd name="T1" fmla="*/ 0 h 102"/>
                  <a:gd name="T2" fmla="*/ 114815 w 84"/>
                  <a:gd name="T3" fmla="*/ 5619 h 102"/>
                  <a:gd name="T4" fmla="*/ 167784 w 84"/>
                  <a:gd name="T5" fmla="*/ 11438 h 102"/>
                  <a:gd name="T6" fmla="*/ 193675 w 84"/>
                  <a:gd name="T7" fmla="*/ 27910 h 102"/>
                  <a:gd name="T8" fmla="*/ 244061 w 84"/>
                  <a:gd name="T9" fmla="*/ 59721 h 102"/>
                  <a:gd name="T10" fmla="*/ 269956 w 84"/>
                  <a:gd name="T11" fmla="*/ 59721 h 102"/>
                  <a:gd name="T12" fmla="*/ 292081 w 84"/>
                  <a:gd name="T13" fmla="*/ 65340 h 102"/>
                  <a:gd name="T14" fmla="*/ 308490 w 84"/>
                  <a:gd name="T15" fmla="*/ 70376 h 102"/>
                  <a:gd name="T16" fmla="*/ 340136 w 84"/>
                  <a:gd name="T17" fmla="*/ 48283 h 102"/>
                  <a:gd name="T18" fmla="*/ 389916 w 84"/>
                  <a:gd name="T19" fmla="*/ 22290 h 102"/>
                  <a:gd name="T20" fmla="*/ 406246 w 84"/>
                  <a:gd name="T21" fmla="*/ 39424 h 102"/>
                  <a:gd name="T22" fmla="*/ 421339 w 84"/>
                  <a:gd name="T23" fmla="*/ 39424 h 102"/>
                  <a:gd name="T24" fmla="*/ 432137 w 84"/>
                  <a:gd name="T25" fmla="*/ 39424 h 102"/>
                  <a:gd name="T26" fmla="*/ 443544 w 84"/>
                  <a:gd name="T27" fmla="*/ 39424 h 102"/>
                  <a:gd name="T28" fmla="*/ 454289 w 84"/>
                  <a:gd name="T29" fmla="*/ 39424 h 102"/>
                  <a:gd name="T30" fmla="*/ 437737 w 84"/>
                  <a:gd name="T31" fmla="*/ 65340 h 102"/>
                  <a:gd name="T32" fmla="*/ 417644 w 84"/>
                  <a:gd name="T33" fmla="*/ 98286 h 102"/>
                  <a:gd name="T34" fmla="*/ 406246 w 84"/>
                  <a:gd name="T35" fmla="*/ 119245 h 102"/>
                  <a:gd name="T36" fmla="*/ 406246 w 84"/>
                  <a:gd name="T37" fmla="*/ 256955 h 102"/>
                  <a:gd name="T38" fmla="*/ 411845 w 84"/>
                  <a:gd name="T39" fmla="*/ 333080 h 102"/>
                  <a:gd name="T40" fmla="*/ 437737 w 84"/>
                  <a:gd name="T41" fmla="*/ 381389 h 102"/>
                  <a:gd name="T42" fmla="*/ 421339 w 84"/>
                  <a:gd name="T43" fmla="*/ 397837 h 102"/>
                  <a:gd name="T44" fmla="*/ 411845 w 84"/>
                  <a:gd name="T45" fmla="*/ 397837 h 102"/>
                  <a:gd name="T46" fmla="*/ 406246 w 84"/>
                  <a:gd name="T47" fmla="*/ 392827 h 102"/>
                  <a:gd name="T48" fmla="*/ 406246 w 84"/>
                  <a:gd name="T49" fmla="*/ 397837 h 102"/>
                  <a:gd name="T50" fmla="*/ 400670 w 84"/>
                  <a:gd name="T51" fmla="*/ 397837 h 102"/>
                  <a:gd name="T52" fmla="*/ 400670 w 84"/>
                  <a:gd name="T53" fmla="*/ 403457 h 102"/>
                  <a:gd name="T54" fmla="*/ 406246 w 84"/>
                  <a:gd name="T55" fmla="*/ 414892 h 102"/>
                  <a:gd name="T56" fmla="*/ 400670 w 84"/>
                  <a:gd name="T57" fmla="*/ 414892 h 102"/>
                  <a:gd name="T58" fmla="*/ 395515 w 84"/>
                  <a:gd name="T59" fmla="*/ 414892 h 102"/>
                  <a:gd name="T60" fmla="*/ 400670 w 84"/>
                  <a:gd name="T61" fmla="*/ 420151 h 102"/>
                  <a:gd name="T62" fmla="*/ 378465 w 84"/>
                  <a:gd name="T63" fmla="*/ 431366 h 102"/>
                  <a:gd name="T64" fmla="*/ 356536 w 84"/>
                  <a:gd name="T65" fmla="*/ 446730 h 102"/>
                  <a:gd name="T66" fmla="*/ 356536 w 84"/>
                  <a:gd name="T67" fmla="*/ 457584 h 102"/>
                  <a:gd name="T68" fmla="*/ 356536 w 84"/>
                  <a:gd name="T69" fmla="*/ 463204 h 102"/>
                  <a:gd name="T70" fmla="*/ 350711 w 84"/>
                  <a:gd name="T71" fmla="*/ 479649 h 102"/>
                  <a:gd name="T72" fmla="*/ 350711 w 84"/>
                  <a:gd name="T73" fmla="*/ 485494 h 102"/>
                  <a:gd name="T74" fmla="*/ 336244 w 84"/>
                  <a:gd name="T75" fmla="*/ 496783 h 102"/>
                  <a:gd name="T76" fmla="*/ 336244 w 84"/>
                  <a:gd name="T77" fmla="*/ 513178 h 102"/>
                  <a:gd name="T78" fmla="*/ 330642 w 84"/>
                  <a:gd name="T79" fmla="*/ 522699 h 102"/>
                  <a:gd name="T80" fmla="*/ 324837 w 84"/>
                  <a:gd name="T81" fmla="*/ 522699 h 102"/>
                  <a:gd name="T82" fmla="*/ 324837 w 84"/>
                  <a:gd name="T83" fmla="*/ 533554 h 102"/>
                  <a:gd name="T84" fmla="*/ 319888 w 84"/>
                  <a:gd name="T85" fmla="*/ 544989 h 102"/>
                  <a:gd name="T86" fmla="*/ 314089 w 84"/>
                  <a:gd name="T87" fmla="*/ 555853 h 102"/>
                  <a:gd name="T88" fmla="*/ 308490 w 84"/>
                  <a:gd name="T89" fmla="*/ 555853 h 102"/>
                  <a:gd name="T90" fmla="*/ 308490 w 84"/>
                  <a:gd name="T91" fmla="*/ 555853 h 102"/>
                  <a:gd name="T92" fmla="*/ 275110 w 84"/>
                  <a:gd name="T93" fmla="*/ 539396 h 102"/>
                  <a:gd name="T94" fmla="*/ 221479 w 84"/>
                  <a:gd name="T95" fmla="*/ 491113 h 102"/>
                  <a:gd name="T96" fmla="*/ 216257 w 84"/>
                  <a:gd name="T97" fmla="*/ 474038 h 102"/>
                  <a:gd name="T98" fmla="*/ 167784 w 84"/>
                  <a:gd name="T99" fmla="*/ 437208 h 102"/>
                  <a:gd name="T100" fmla="*/ 109230 w 84"/>
                  <a:gd name="T101" fmla="*/ 397837 h 102"/>
                  <a:gd name="T102" fmla="*/ 65026 w 84"/>
                  <a:gd name="T103" fmla="*/ 375547 h 102"/>
                  <a:gd name="T104" fmla="*/ 11407 w 84"/>
                  <a:gd name="T105" fmla="*/ 343932 h 102"/>
                  <a:gd name="T106" fmla="*/ 0 w 84"/>
                  <a:gd name="T107" fmla="*/ 293732 h 102"/>
                  <a:gd name="T108" fmla="*/ 11407 w 84"/>
                  <a:gd name="T109" fmla="*/ 256955 h 102"/>
                  <a:gd name="T110" fmla="*/ 16397 w 84"/>
                  <a:gd name="T111" fmla="*/ 239830 h 102"/>
                  <a:gd name="T112" fmla="*/ 27804 w 84"/>
                  <a:gd name="T113" fmla="*/ 223347 h 10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4"/>
                  <a:gd name="T172" fmla="*/ 0 h 102"/>
                  <a:gd name="T173" fmla="*/ 84 w 84"/>
                  <a:gd name="T174" fmla="*/ 102 h 10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4" h="102">
                    <a:moveTo>
                      <a:pt x="17" y="0"/>
                    </a:moveTo>
                    <a:lnTo>
                      <a:pt x="21" y="1"/>
                    </a:lnTo>
                    <a:lnTo>
                      <a:pt x="31" y="2"/>
                    </a:lnTo>
                    <a:lnTo>
                      <a:pt x="36" y="5"/>
                    </a:lnTo>
                    <a:lnTo>
                      <a:pt x="45" y="11"/>
                    </a:lnTo>
                    <a:lnTo>
                      <a:pt x="50" y="11"/>
                    </a:lnTo>
                    <a:lnTo>
                      <a:pt x="54" y="12"/>
                    </a:lnTo>
                    <a:lnTo>
                      <a:pt x="57" y="13"/>
                    </a:lnTo>
                    <a:lnTo>
                      <a:pt x="63" y="9"/>
                    </a:lnTo>
                    <a:lnTo>
                      <a:pt x="72" y="4"/>
                    </a:lnTo>
                    <a:lnTo>
                      <a:pt x="75" y="7"/>
                    </a:lnTo>
                    <a:lnTo>
                      <a:pt x="78" y="7"/>
                    </a:lnTo>
                    <a:lnTo>
                      <a:pt x="80" y="7"/>
                    </a:lnTo>
                    <a:lnTo>
                      <a:pt x="82" y="7"/>
                    </a:lnTo>
                    <a:lnTo>
                      <a:pt x="84" y="7"/>
                    </a:lnTo>
                    <a:lnTo>
                      <a:pt x="81" y="12"/>
                    </a:lnTo>
                    <a:lnTo>
                      <a:pt x="77" y="18"/>
                    </a:lnTo>
                    <a:lnTo>
                      <a:pt x="75" y="22"/>
                    </a:lnTo>
                    <a:lnTo>
                      <a:pt x="75" y="47"/>
                    </a:lnTo>
                    <a:lnTo>
                      <a:pt x="76" y="61"/>
                    </a:lnTo>
                    <a:lnTo>
                      <a:pt x="81" y="70"/>
                    </a:lnTo>
                    <a:lnTo>
                      <a:pt x="78" y="73"/>
                    </a:lnTo>
                    <a:lnTo>
                      <a:pt x="76" y="73"/>
                    </a:lnTo>
                    <a:lnTo>
                      <a:pt x="75" y="72"/>
                    </a:lnTo>
                    <a:lnTo>
                      <a:pt x="75" y="73"/>
                    </a:lnTo>
                    <a:lnTo>
                      <a:pt x="74" y="73"/>
                    </a:lnTo>
                    <a:lnTo>
                      <a:pt x="74" y="74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4" y="77"/>
                    </a:lnTo>
                    <a:lnTo>
                      <a:pt x="70" y="79"/>
                    </a:lnTo>
                    <a:lnTo>
                      <a:pt x="66" y="82"/>
                    </a:lnTo>
                    <a:lnTo>
                      <a:pt x="66" y="84"/>
                    </a:lnTo>
                    <a:lnTo>
                      <a:pt x="66" y="85"/>
                    </a:lnTo>
                    <a:lnTo>
                      <a:pt x="65" y="88"/>
                    </a:lnTo>
                    <a:lnTo>
                      <a:pt x="65" y="89"/>
                    </a:lnTo>
                    <a:lnTo>
                      <a:pt x="62" y="91"/>
                    </a:lnTo>
                    <a:lnTo>
                      <a:pt x="62" y="94"/>
                    </a:lnTo>
                    <a:lnTo>
                      <a:pt x="61" y="96"/>
                    </a:lnTo>
                    <a:lnTo>
                      <a:pt x="60" y="96"/>
                    </a:lnTo>
                    <a:lnTo>
                      <a:pt x="60" y="98"/>
                    </a:lnTo>
                    <a:lnTo>
                      <a:pt x="59" y="100"/>
                    </a:lnTo>
                    <a:lnTo>
                      <a:pt x="58" y="102"/>
                    </a:lnTo>
                    <a:lnTo>
                      <a:pt x="57" y="102"/>
                    </a:lnTo>
                    <a:lnTo>
                      <a:pt x="51" y="99"/>
                    </a:lnTo>
                    <a:lnTo>
                      <a:pt x="41" y="90"/>
                    </a:lnTo>
                    <a:lnTo>
                      <a:pt x="40" y="87"/>
                    </a:lnTo>
                    <a:lnTo>
                      <a:pt x="31" y="80"/>
                    </a:lnTo>
                    <a:lnTo>
                      <a:pt x="20" y="73"/>
                    </a:lnTo>
                    <a:lnTo>
                      <a:pt x="12" y="69"/>
                    </a:lnTo>
                    <a:lnTo>
                      <a:pt x="2" y="63"/>
                    </a:lnTo>
                    <a:lnTo>
                      <a:pt x="0" y="54"/>
                    </a:lnTo>
                    <a:lnTo>
                      <a:pt x="2" y="47"/>
                    </a:lnTo>
                    <a:lnTo>
                      <a:pt x="3" y="44"/>
                    </a:lnTo>
                    <a:lnTo>
                      <a:pt x="5" y="4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39" name="Freeform 3692"/>
              <p:cNvSpPr>
                <a:spLocks/>
              </p:cNvSpPr>
              <p:nvPr/>
            </p:nvSpPr>
            <p:spPr bwMode="auto">
              <a:xfrm>
                <a:off x="3106" y="1535"/>
                <a:ext cx="270" cy="372"/>
              </a:xfrm>
              <a:custGeom>
                <a:avLst/>
                <a:gdLst>
                  <a:gd name="T0" fmla="*/ 500964 w 92"/>
                  <a:gd name="T1" fmla="*/ 677017 h 127"/>
                  <a:gd name="T2" fmla="*/ 495107 w 92"/>
                  <a:gd name="T3" fmla="*/ 660681 h 127"/>
                  <a:gd name="T4" fmla="*/ 483755 w 92"/>
                  <a:gd name="T5" fmla="*/ 645607 h 127"/>
                  <a:gd name="T6" fmla="*/ 477888 w 92"/>
                  <a:gd name="T7" fmla="*/ 639773 h 127"/>
                  <a:gd name="T8" fmla="*/ 463282 w 92"/>
                  <a:gd name="T9" fmla="*/ 623358 h 127"/>
                  <a:gd name="T10" fmla="*/ 445840 w 92"/>
                  <a:gd name="T11" fmla="*/ 607022 h 127"/>
                  <a:gd name="T12" fmla="*/ 429303 w 92"/>
                  <a:gd name="T13" fmla="*/ 589931 h 127"/>
                  <a:gd name="T14" fmla="*/ 423671 w 92"/>
                  <a:gd name="T15" fmla="*/ 579181 h 127"/>
                  <a:gd name="T16" fmla="*/ 412751 w 92"/>
                  <a:gd name="T17" fmla="*/ 564099 h 127"/>
                  <a:gd name="T18" fmla="*/ 401252 w 92"/>
                  <a:gd name="T19" fmla="*/ 553269 h 127"/>
                  <a:gd name="T20" fmla="*/ 395532 w 92"/>
                  <a:gd name="T21" fmla="*/ 531058 h 127"/>
                  <a:gd name="T22" fmla="*/ 380779 w 92"/>
                  <a:gd name="T23" fmla="*/ 509110 h 127"/>
                  <a:gd name="T24" fmla="*/ 369193 w 92"/>
                  <a:gd name="T25" fmla="*/ 497631 h 127"/>
                  <a:gd name="T26" fmla="*/ 352667 w 92"/>
                  <a:gd name="T27" fmla="*/ 483199 h 127"/>
                  <a:gd name="T28" fmla="*/ 335449 w 92"/>
                  <a:gd name="T29" fmla="*/ 477373 h 127"/>
                  <a:gd name="T30" fmla="*/ 313056 w 92"/>
                  <a:gd name="T31" fmla="*/ 466183 h 127"/>
                  <a:gd name="T32" fmla="*/ 302133 w 92"/>
                  <a:gd name="T33" fmla="*/ 443972 h 127"/>
                  <a:gd name="T34" fmla="*/ 296501 w 92"/>
                  <a:gd name="T35" fmla="*/ 438368 h 127"/>
                  <a:gd name="T36" fmla="*/ 281085 w 92"/>
                  <a:gd name="T37" fmla="*/ 427534 h 127"/>
                  <a:gd name="T38" fmla="*/ 281085 w 92"/>
                  <a:gd name="T39" fmla="*/ 412457 h 127"/>
                  <a:gd name="T40" fmla="*/ 275441 w 92"/>
                  <a:gd name="T41" fmla="*/ 396122 h 127"/>
                  <a:gd name="T42" fmla="*/ 270161 w 92"/>
                  <a:gd name="T43" fmla="*/ 384710 h 127"/>
                  <a:gd name="T44" fmla="*/ 264530 w 92"/>
                  <a:gd name="T45" fmla="*/ 368280 h 127"/>
                  <a:gd name="T46" fmla="*/ 270161 w 92"/>
                  <a:gd name="T47" fmla="*/ 362472 h 127"/>
                  <a:gd name="T48" fmla="*/ 258810 w 92"/>
                  <a:gd name="T49" fmla="*/ 336560 h 127"/>
                  <a:gd name="T50" fmla="*/ 252969 w 92"/>
                  <a:gd name="T51" fmla="*/ 330957 h 127"/>
                  <a:gd name="T52" fmla="*/ 247338 w 92"/>
                  <a:gd name="T53" fmla="*/ 320225 h 127"/>
                  <a:gd name="T54" fmla="*/ 236417 w 92"/>
                  <a:gd name="T55" fmla="*/ 298209 h 127"/>
                  <a:gd name="T56" fmla="*/ 230551 w 92"/>
                  <a:gd name="T57" fmla="*/ 292401 h 127"/>
                  <a:gd name="T58" fmla="*/ 210304 w 92"/>
                  <a:gd name="T59" fmla="*/ 270394 h 127"/>
                  <a:gd name="T60" fmla="*/ 198726 w 92"/>
                  <a:gd name="T61" fmla="*/ 266472 h 127"/>
                  <a:gd name="T62" fmla="*/ 181965 w 92"/>
                  <a:gd name="T63" fmla="*/ 255060 h 127"/>
                  <a:gd name="T64" fmla="*/ 159115 w 92"/>
                  <a:gd name="T65" fmla="*/ 238724 h 127"/>
                  <a:gd name="T66" fmla="*/ 153938 w 92"/>
                  <a:gd name="T67" fmla="*/ 221659 h 127"/>
                  <a:gd name="T68" fmla="*/ 142363 w 92"/>
                  <a:gd name="T69" fmla="*/ 199644 h 127"/>
                  <a:gd name="T70" fmla="*/ 127824 w 92"/>
                  <a:gd name="T71" fmla="*/ 179386 h 127"/>
                  <a:gd name="T72" fmla="*/ 122113 w 92"/>
                  <a:gd name="T73" fmla="*/ 168654 h 127"/>
                  <a:gd name="T74" fmla="*/ 93854 w 92"/>
                  <a:gd name="T75" fmla="*/ 140812 h 127"/>
                  <a:gd name="T76" fmla="*/ 76639 w 92"/>
                  <a:gd name="T77" fmla="*/ 118144 h 127"/>
                  <a:gd name="T78" fmla="*/ 54217 w 92"/>
                  <a:gd name="T79" fmla="*/ 97912 h 127"/>
                  <a:gd name="T80" fmla="*/ 43555 w 92"/>
                  <a:gd name="T81" fmla="*/ 81500 h 127"/>
                  <a:gd name="T82" fmla="*/ 22392 w 92"/>
                  <a:gd name="T83" fmla="*/ 59338 h 127"/>
                  <a:gd name="T84" fmla="*/ 5632 w 92"/>
                  <a:gd name="T85" fmla="*/ 59338 h 127"/>
                  <a:gd name="T86" fmla="*/ 0 w 92"/>
                  <a:gd name="T87" fmla="*/ 59338 h 127"/>
                  <a:gd name="T88" fmla="*/ 0 w 92"/>
                  <a:gd name="T89" fmla="*/ 59338 h 127"/>
                  <a:gd name="T90" fmla="*/ 0 w 92"/>
                  <a:gd name="T91" fmla="*/ 33427 h 127"/>
                  <a:gd name="T92" fmla="*/ 5632 w 92"/>
                  <a:gd name="T93" fmla="*/ 5603 h 1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2"/>
                  <a:gd name="T142" fmla="*/ 0 h 127"/>
                  <a:gd name="T143" fmla="*/ 92 w 92"/>
                  <a:gd name="T144" fmla="*/ 127 h 1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2" h="127">
                    <a:moveTo>
                      <a:pt x="92" y="127"/>
                    </a:moveTo>
                    <a:lnTo>
                      <a:pt x="91" y="125"/>
                    </a:lnTo>
                    <a:lnTo>
                      <a:pt x="91" y="124"/>
                    </a:lnTo>
                    <a:lnTo>
                      <a:pt x="90" y="122"/>
                    </a:lnTo>
                    <a:lnTo>
                      <a:pt x="89" y="121"/>
                    </a:lnTo>
                    <a:lnTo>
                      <a:pt x="88" y="119"/>
                    </a:lnTo>
                    <a:lnTo>
                      <a:pt x="87" y="120"/>
                    </a:lnTo>
                    <a:lnTo>
                      <a:pt x="87" y="118"/>
                    </a:lnTo>
                    <a:lnTo>
                      <a:pt x="85" y="116"/>
                    </a:lnTo>
                    <a:lnTo>
                      <a:pt x="84" y="115"/>
                    </a:lnTo>
                    <a:lnTo>
                      <a:pt x="82" y="113"/>
                    </a:lnTo>
                    <a:lnTo>
                      <a:pt x="81" y="112"/>
                    </a:lnTo>
                    <a:lnTo>
                      <a:pt x="79" y="110"/>
                    </a:lnTo>
                    <a:lnTo>
                      <a:pt x="78" y="109"/>
                    </a:lnTo>
                    <a:lnTo>
                      <a:pt x="78" y="108"/>
                    </a:lnTo>
                    <a:lnTo>
                      <a:pt x="77" y="107"/>
                    </a:lnTo>
                    <a:lnTo>
                      <a:pt x="76" y="106"/>
                    </a:lnTo>
                    <a:lnTo>
                      <a:pt x="75" y="104"/>
                    </a:lnTo>
                    <a:lnTo>
                      <a:pt x="74" y="103"/>
                    </a:lnTo>
                    <a:lnTo>
                      <a:pt x="73" y="102"/>
                    </a:lnTo>
                    <a:lnTo>
                      <a:pt x="73" y="100"/>
                    </a:lnTo>
                    <a:lnTo>
                      <a:pt x="72" y="98"/>
                    </a:lnTo>
                    <a:lnTo>
                      <a:pt x="70" y="96"/>
                    </a:lnTo>
                    <a:lnTo>
                      <a:pt x="69" y="94"/>
                    </a:lnTo>
                    <a:lnTo>
                      <a:pt x="67" y="92"/>
                    </a:lnTo>
                    <a:lnTo>
                      <a:pt x="66" y="92"/>
                    </a:lnTo>
                    <a:lnTo>
                      <a:pt x="64" y="89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0" y="87"/>
                    </a:lnTo>
                    <a:lnTo>
                      <a:pt x="57" y="86"/>
                    </a:lnTo>
                    <a:lnTo>
                      <a:pt x="56" y="84"/>
                    </a:lnTo>
                    <a:lnTo>
                      <a:pt x="55" y="82"/>
                    </a:lnTo>
                    <a:lnTo>
                      <a:pt x="54" y="82"/>
                    </a:lnTo>
                    <a:lnTo>
                      <a:pt x="54" y="81"/>
                    </a:lnTo>
                    <a:lnTo>
                      <a:pt x="52" y="80"/>
                    </a:lnTo>
                    <a:lnTo>
                      <a:pt x="51" y="79"/>
                    </a:lnTo>
                    <a:lnTo>
                      <a:pt x="51" y="77"/>
                    </a:lnTo>
                    <a:lnTo>
                      <a:pt x="51" y="76"/>
                    </a:lnTo>
                    <a:lnTo>
                      <a:pt x="50" y="74"/>
                    </a:lnTo>
                    <a:lnTo>
                      <a:pt x="50" y="73"/>
                    </a:lnTo>
                    <a:lnTo>
                      <a:pt x="48" y="71"/>
                    </a:lnTo>
                    <a:lnTo>
                      <a:pt x="49" y="71"/>
                    </a:lnTo>
                    <a:lnTo>
                      <a:pt x="49" y="70"/>
                    </a:lnTo>
                    <a:lnTo>
                      <a:pt x="48" y="68"/>
                    </a:lnTo>
                    <a:lnTo>
                      <a:pt x="49" y="67"/>
                    </a:lnTo>
                    <a:lnTo>
                      <a:pt x="48" y="64"/>
                    </a:lnTo>
                    <a:lnTo>
                      <a:pt x="47" y="62"/>
                    </a:lnTo>
                    <a:lnTo>
                      <a:pt x="46" y="61"/>
                    </a:lnTo>
                    <a:lnTo>
                      <a:pt x="46" y="60"/>
                    </a:lnTo>
                    <a:lnTo>
                      <a:pt x="45" y="59"/>
                    </a:lnTo>
                    <a:lnTo>
                      <a:pt x="43" y="57"/>
                    </a:lnTo>
                    <a:lnTo>
                      <a:pt x="43" y="55"/>
                    </a:lnTo>
                    <a:lnTo>
                      <a:pt x="42" y="55"/>
                    </a:lnTo>
                    <a:lnTo>
                      <a:pt x="42" y="54"/>
                    </a:lnTo>
                    <a:lnTo>
                      <a:pt x="41" y="53"/>
                    </a:lnTo>
                    <a:lnTo>
                      <a:pt x="38" y="50"/>
                    </a:lnTo>
                    <a:lnTo>
                      <a:pt x="36" y="49"/>
                    </a:lnTo>
                    <a:lnTo>
                      <a:pt x="34" y="48"/>
                    </a:lnTo>
                    <a:lnTo>
                      <a:pt x="33" y="47"/>
                    </a:lnTo>
                    <a:lnTo>
                      <a:pt x="30" y="46"/>
                    </a:lnTo>
                    <a:lnTo>
                      <a:pt x="29" y="44"/>
                    </a:lnTo>
                    <a:lnTo>
                      <a:pt x="28" y="43"/>
                    </a:lnTo>
                    <a:lnTo>
                      <a:pt x="28" y="41"/>
                    </a:lnTo>
                    <a:lnTo>
                      <a:pt x="27" y="38"/>
                    </a:lnTo>
                    <a:lnTo>
                      <a:pt x="26" y="37"/>
                    </a:lnTo>
                    <a:lnTo>
                      <a:pt x="25" y="35"/>
                    </a:lnTo>
                    <a:lnTo>
                      <a:pt x="23" y="33"/>
                    </a:lnTo>
                    <a:lnTo>
                      <a:pt x="22" y="33"/>
                    </a:lnTo>
                    <a:lnTo>
                      <a:pt x="22" y="31"/>
                    </a:lnTo>
                    <a:lnTo>
                      <a:pt x="19" y="29"/>
                    </a:lnTo>
                    <a:lnTo>
                      <a:pt x="17" y="26"/>
                    </a:lnTo>
                    <a:lnTo>
                      <a:pt x="16" y="25"/>
                    </a:lnTo>
                    <a:lnTo>
                      <a:pt x="14" y="22"/>
                    </a:lnTo>
                    <a:lnTo>
                      <a:pt x="12" y="21"/>
                    </a:lnTo>
                    <a:lnTo>
                      <a:pt x="10" y="18"/>
                    </a:lnTo>
                    <a:lnTo>
                      <a:pt x="9" y="16"/>
                    </a:lnTo>
                    <a:lnTo>
                      <a:pt x="8" y="15"/>
                    </a:lnTo>
                    <a:lnTo>
                      <a:pt x="5" y="13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1" y="11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40" name="Freeform 3693"/>
              <p:cNvSpPr>
                <a:spLocks/>
              </p:cNvSpPr>
              <p:nvPr/>
            </p:nvSpPr>
            <p:spPr bwMode="auto">
              <a:xfrm>
                <a:off x="3376" y="1872"/>
                <a:ext cx="32" cy="35"/>
              </a:xfrm>
              <a:custGeom>
                <a:avLst/>
                <a:gdLst>
                  <a:gd name="T0" fmla="*/ 56431 w 11"/>
                  <a:gd name="T1" fmla="*/ 11212 h 12"/>
                  <a:gd name="T2" fmla="*/ 50836 w 11"/>
                  <a:gd name="T3" fmla="*/ 16053 h 12"/>
                  <a:gd name="T4" fmla="*/ 26641 w 11"/>
                  <a:gd name="T5" fmla="*/ 0 h 12"/>
                  <a:gd name="T6" fmla="*/ 21268 w 11"/>
                  <a:gd name="T7" fmla="*/ 16053 h 12"/>
                  <a:gd name="T8" fmla="*/ 15834 w 11"/>
                  <a:gd name="T9" fmla="*/ 21490 h 12"/>
                  <a:gd name="T10" fmla="*/ 21268 w 11"/>
                  <a:gd name="T11" fmla="*/ 35680 h 12"/>
                  <a:gd name="T12" fmla="*/ 21268 w 11"/>
                  <a:gd name="T13" fmla="*/ 52325 h 12"/>
                  <a:gd name="T14" fmla="*/ 10240 w 11"/>
                  <a:gd name="T15" fmla="*/ 62679 h 12"/>
                  <a:gd name="T16" fmla="*/ 0 w 11"/>
                  <a:gd name="T17" fmla="*/ 62679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12"/>
                  <a:gd name="T29" fmla="*/ 11 w 11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12">
                    <a:moveTo>
                      <a:pt x="11" y="2"/>
                    </a:moveTo>
                    <a:lnTo>
                      <a:pt x="10" y="3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4" y="7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41" name="Freeform 3694"/>
              <p:cNvSpPr>
                <a:spLocks/>
              </p:cNvSpPr>
              <p:nvPr/>
            </p:nvSpPr>
            <p:spPr bwMode="auto">
              <a:xfrm>
                <a:off x="3420" y="1837"/>
                <a:ext cx="202" cy="91"/>
              </a:xfrm>
              <a:custGeom>
                <a:avLst/>
                <a:gdLst>
                  <a:gd name="T0" fmla="*/ 372034 w 69"/>
                  <a:gd name="T1" fmla="*/ 0 h 31"/>
                  <a:gd name="T2" fmla="*/ 361255 w 69"/>
                  <a:gd name="T3" fmla="*/ 0 h 31"/>
                  <a:gd name="T4" fmla="*/ 254362 w 69"/>
                  <a:gd name="T5" fmla="*/ 28151 h 31"/>
                  <a:gd name="T6" fmla="*/ 204483 w 69"/>
                  <a:gd name="T7" fmla="*/ 54512 h 31"/>
                  <a:gd name="T8" fmla="*/ 151166 w 69"/>
                  <a:gd name="T9" fmla="*/ 131204 h 31"/>
                  <a:gd name="T10" fmla="*/ 123399 w 69"/>
                  <a:gd name="T11" fmla="*/ 165001 h 31"/>
                  <a:gd name="T12" fmla="*/ 108793 w 69"/>
                  <a:gd name="T13" fmla="*/ 170869 h 31"/>
                  <a:gd name="T14" fmla="*/ 108793 w 69"/>
                  <a:gd name="T15" fmla="*/ 142794 h 31"/>
                  <a:gd name="T16" fmla="*/ 47745 w 69"/>
                  <a:gd name="T17" fmla="*/ 99786 h 31"/>
                  <a:gd name="T18" fmla="*/ 0 w 69"/>
                  <a:gd name="T19" fmla="*/ 76692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9"/>
                  <a:gd name="T31" fmla="*/ 0 h 31"/>
                  <a:gd name="T32" fmla="*/ 69 w 69"/>
                  <a:gd name="T33" fmla="*/ 31 h 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9" h="31">
                    <a:moveTo>
                      <a:pt x="69" y="0"/>
                    </a:moveTo>
                    <a:lnTo>
                      <a:pt x="67" y="0"/>
                    </a:lnTo>
                    <a:lnTo>
                      <a:pt x="47" y="5"/>
                    </a:lnTo>
                    <a:lnTo>
                      <a:pt x="38" y="10"/>
                    </a:lnTo>
                    <a:lnTo>
                      <a:pt x="28" y="24"/>
                    </a:lnTo>
                    <a:lnTo>
                      <a:pt x="23" y="30"/>
                    </a:lnTo>
                    <a:lnTo>
                      <a:pt x="20" y="31"/>
                    </a:lnTo>
                    <a:lnTo>
                      <a:pt x="20" y="26"/>
                    </a:lnTo>
                    <a:lnTo>
                      <a:pt x="9" y="18"/>
                    </a:lnTo>
                    <a:lnTo>
                      <a:pt x="0" y="1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42" name="Freeform 3695"/>
              <p:cNvSpPr>
                <a:spLocks/>
              </p:cNvSpPr>
              <p:nvPr/>
            </p:nvSpPr>
            <p:spPr bwMode="auto">
              <a:xfrm>
                <a:off x="3446" y="1529"/>
                <a:ext cx="24" cy="38"/>
              </a:xfrm>
              <a:custGeom>
                <a:avLst/>
                <a:gdLst>
                  <a:gd name="T0" fmla="*/ 6561 w 8"/>
                  <a:gd name="T1" fmla="*/ 0 h 13"/>
                  <a:gd name="T2" fmla="*/ 13122 w 8"/>
                  <a:gd name="T3" fmla="*/ 16208 h 13"/>
                  <a:gd name="T4" fmla="*/ 0 w 8"/>
                  <a:gd name="T5" fmla="*/ 21754 h 13"/>
                  <a:gd name="T6" fmla="*/ 6561 w 8"/>
                  <a:gd name="T7" fmla="*/ 27521 h 13"/>
                  <a:gd name="T8" fmla="*/ 13122 w 8"/>
                  <a:gd name="T9" fmla="*/ 27521 h 13"/>
                  <a:gd name="T10" fmla="*/ 26244 w 8"/>
                  <a:gd name="T11" fmla="*/ 36287 h 13"/>
                  <a:gd name="T12" fmla="*/ 39366 w 8"/>
                  <a:gd name="T13" fmla="*/ 52925 h 13"/>
                  <a:gd name="T14" fmla="*/ 45927 w 8"/>
                  <a:gd name="T15" fmla="*/ 63589 h 13"/>
                  <a:gd name="T16" fmla="*/ 52488 w 8"/>
                  <a:gd name="T17" fmla="*/ 69134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3"/>
                  <a:gd name="T29" fmla="*/ 8 w 8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3">
                    <a:moveTo>
                      <a:pt x="1" y="0"/>
                    </a:moveTo>
                    <a:lnTo>
                      <a:pt x="2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4" y="7"/>
                    </a:lnTo>
                    <a:lnTo>
                      <a:pt x="6" y="10"/>
                    </a:lnTo>
                    <a:lnTo>
                      <a:pt x="7" y="12"/>
                    </a:lnTo>
                    <a:lnTo>
                      <a:pt x="8" y="1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43" name="Freeform 3696"/>
              <p:cNvSpPr>
                <a:spLocks/>
              </p:cNvSpPr>
              <p:nvPr/>
            </p:nvSpPr>
            <p:spPr bwMode="auto">
              <a:xfrm>
                <a:off x="3197" y="1345"/>
                <a:ext cx="249" cy="205"/>
              </a:xfrm>
              <a:custGeom>
                <a:avLst/>
                <a:gdLst>
                  <a:gd name="T0" fmla="*/ 460764 w 85"/>
                  <a:gd name="T1" fmla="*/ 336218 h 70"/>
                  <a:gd name="T2" fmla="*/ 460764 w 85"/>
                  <a:gd name="T3" fmla="*/ 336218 h 70"/>
                  <a:gd name="T4" fmla="*/ 438548 w 85"/>
                  <a:gd name="T5" fmla="*/ 330642 h 70"/>
                  <a:gd name="T6" fmla="*/ 432935 w 85"/>
                  <a:gd name="T7" fmla="*/ 336218 h 70"/>
                  <a:gd name="T8" fmla="*/ 422181 w 85"/>
                  <a:gd name="T9" fmla="*/ 336218 h 70"/>
                  <a:gd name="T10" fmla="*/ 422181 w 85"/>
                  <a:gd name="T11" fmla="*/ 345712 h 70"/>
                  <a:gd name="T12" fmla="*/ 422181 w 85"/>
                  <a:gd name="T13" fmla="*/ 356536 h 70"/>
                  <a:gd name="T14" fmla="*/ 418276 w 85"/>
                  <a:gd name="T15" fmla="*/ 362109 h 70"/>
                  <a:gd name="T16" fmla="*/ 418276 w 85"/>
                  <a:gd name="T17" fmla="*/ 362109 h 70"/>
                  <a:gd name="T18" fmla="*/ 412672 w 85"/>
                  <a:gd name="T19" fmla="*/ 373516 h 70"/>
                  <a:gd name="T20" fmla="*/ 401868 w 85"/>
                  <a:gd name="T21" fmla="*/ 378439 h 70"/>
                  <a:gd name="T22" fmla="*/ 374092 w 85"/>
                  <a:gd name="T23" fmla="*/ 367711 h 70"/>
                  <a:gd name="T24" fmla="*/ 352089 w 85"/>
                  <a:gd name="T25" fmla="*/ 356536 h 70"/>
                  <a:gd name="T26" fmla="*/ 336753 w 85"/>
                  <a:gd name="T27" fmla="*/ 362109 h 70"/>
                  <a:gd name="T28" fmla="*/ 314733 w 85"/>
                  <a:gd name="T29" fmla="*/ 367711 h 70"/>
                  <a:gd name="T30" fmla="*/ 286904 w 85"/>
                  <a:gd name="T31" fmla="*/ 356536 h 70"/>
                  <a:gd name="T32" fmla="*/ 261066 w 85"/>
                  <a:gd name="T33" fmla="*/ 345712 h 70"/>
                  <a:gd name="T34" fmla="*/ 261066 w 85"/>
                  <a:gd name="T35" fmla="*/ 330642 h 70"/>
                  <a:gd name="T36" fmla="*/ 261066 w 85"/>
                  <a:gd name="T37" fmla="*/ 314089 h 70"/>
                  <a:gd name="T38" fmla="*/ 244650 w 85"/>
                  <a:gd name="T39" fmla="*/ 308490 h 70"/>
                  <a:gd name="T40" fmla="*/ 227633 w 85"/>
                  <a:gd name="T41" fmla="*/ 302914 h 70"/>
                  <a:gd name="T42" fmla="*/ 210991 w 85"/>
                  <a:gd name="T43" fmla="*/ 292081 h 70"/>
                  <a:gd name="T44" fmla="*/ 185068 w 85"/>
                  <a:gd name="T45" fmla="*/ 275110 h 70"/>
                  <a:gd name="T46" fmla="*/ 75922 w 85"/>
                  <a:gd name="T47" fmla="*/ 232886 h 70"/>
                  <a:gd name="T48" fmla="*/ 59350 w 85"/>
                  <a:gd name="T49" fmla="*/ 227055 h 70"/>
                  <a:gd name="T50" fmla="*/ 42254 w 85"/>
                  <a:gd name="T51" fmla="*/ 221479 h 70"/>
                  <a:gd name="T52" fmla="*/ 22252 w 85"/>
                  <a:gd name="T53" fmla="*/ 199251 h 70"/>
                  <a:gd name="T54" fmla="*/ 16416 w 85"/>
                  <a:gd name="T55" fmla="*/ 190433 h 70"/>
                  <a:gd name="T56" fmla="*/ 0 w 85"/>
                  <a:gd name="T57" fmla="*/ 167784 h 70"/>
                  <a:gd name="T58" fmla="*/ 11413 w 85"/>
                  <a:gd name="T59" fmla="*/ 162861 h 70"/>
                  <a:gd name="T60" fmla="*/ 27829 w 85"/>
                  <a:gd name="T61" fmla="*/ 151454 h 70"/>
                  <a:gd name="T62" fmla="*/ 48089 w 85"/>
                  <a:gd name="T63" fmla="*/ 140630 h 70"/>
                  <a:gd name="T64" fmla="*/ 65185 w 85"/>
                  <a:gd name="T65" fmla="*/ 135054 h 70"/>
                  <a:gd name="T66" fmla="*/ 81523 w 85"/>
                  <a:gd name="T67" fmla="*/ 123647 h 70"/>
                  <a:gd name="T68" fmla="*/ 92335 w 85"/>
                  <a:gd name="T69" fmla="*/ 118048 h 70"/>
                  <a:gd name="T70" fmla="*/ 92335 w 85"/>
                  <a:gd name="T71" fmla="*/ 118048 h 70"/>
                  <a:gd name="T72" fmla="*/ 97939 w 85"/>
                  <a:gd name="T73" fmla="*/ 103434 h 70"/>
                  <a:gd name="T74" fmla="*/ 97939 w 85"/>
                  <a:gd name="T75" fmla="*/ 97832 h 70"/>
                  <a:gd name="T76" fmla="*/ 92335 w 85"/>
                  <a:gd name="T77" fmla="*/ 92153 h 70"/>
                  <a:gd name="T78" fmla="*/ 92335 w 85"/>
                  <a:gd name="T79" fmla="*/ 81426 h 70"/>
                  <a:gd name="T80" fmla="*/ 92335 w 85"/>
                  <a:gd name="T81" fmla="*/ 70028 h 70"/>
                  <a:gd name="T82" fmla="*/ 92335 w 85"/>
                  <a:gd name="T83" fmla="*/ 59204 h 70"/>
                  <a:gd name="T84" fmla="*/ 87103 w 85"/>
                  <a:gd name="T85" fmla="*/ 48020 h 70"/>
                  <a:gd name="T86" fmla="*/ 81523 w 85"/>
                  <a:gd name="T87" fmla="*/ 37298 h 70"/>
                  <a:gd name="T88" fmla="*/ 92335 w 85"/>
                  <a:gd name="T89" fmla="*/ 33406 h 70"/>
                  <a:gd name="T90" fmla="*/ 109352 w 85"/>
                  <a:gd name="T91" fmla="*/ 27804 h 70"/>
                  <a:gd name="T92" fmla="*/ 114956 w 85"/>
                  <a:gd name="T93" fmla="*/ 22204 h 70"/>
                  <a:gd name="T94" fmla="*/ 114956 w 85"/>
                  <a:gd name="T95" fmla="*/ 16397 h 70"/>
                  <a:gd name="T96" fmla="*/ 123779 w 85"/>
                  <a:gd name="T97" fmla="*/ 5599 h 70"/>
                  <a:gd name="T98" fmla="*/ 123779 w 85"/>
                  <a:gd name="T99" fmla="*/ 5599 h 70"/>
                  <a:gd name="T100" fmla="*/ 123779 w 85"/>
                  <a:gd name="T101" fmla="*/ 5599 h 70"/>
                  <a:gd name="T102" fmla="*/ 123779 w 85"/>
                  <a:gd name="T103" fmla="*/ 5599 h 70"/>
                  <a:gd name="T104" fmla="*/ 123779 w 85"/>
                  <a:gd name="T105" fmla="*/ 5599 h 70"/>
                  <a:gd name="T106" fmla="*/ 129691 w 85"/>
                  <a:gd name="T107" fmla="*/ 5599 h 70"/>
                  <a:gd name="T108" fmla="*/ 129691 w 85"/>
                  <a:gd name="T109" fmla="*/ 5599 h 70"/>
                  <a:gd name="T110" fmla="*/ 129691 w 85"/>
                  <a:gd name="T111" fmla="*/ 5599 h 70"/>
                  <a:gd name="T112" fmla="*/ 129691 w 85"/>
                  <a:gd name="T113" fmla="*/ 5599 h 70"/>
                  <a:gd name="T114" fmla="*/ 129691 w 85"/>
                  <a:gd name="T115" fmla="*/ 0 h 70"/>
                  <a:gd name="T116" fmla="*/ 135269 w 85"/>
                  <a:gd name="T117" fmla="*/ 0 h 70"/>
                  <a:gd name="T118" fmla="*/ 135269 w 85"/>
                  <a:gd name="T119" fmla="*/ 0 h 70"/>
                  <a:gd name="T120" fmla="*/ 135269 w 85"/>
                  <a:gd name="T121" fmla="*/ 0 h 7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5"/>
                  <a:gd name="T184" fmla="*/ 0 h 70"/>
                  <a:gd name="T185" fmla="*/ 85 w 85"/>
                  <a:gd name="T186" fmla="*/ 70 h 7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5" h="70">
                    <a:moveTo>
                      <a:pt x="85" y="62"/>
                    </a:moveTo>
                    <a:lnTo>
                      <a:pt x="85" y="62"/>
                    </a:lnTo>
                    <a:lnTo>
                      <a:pt x="85" y="63"/>
                    </a:lnTo>
                    <a:lnTo>
                      <a:pt x="85" y="62"/>
                    </a:lnTo>
                    <a:lnTo>
                      <a:pt x="83" y="61"/>
                    </a:lnTo>
                    <a:lnTo>
                      <a:pt x="81" y="61"/>
                    </a:lnTo>
                    <a:lnTo>
                      <a:pt x="80" y="61"/>
                    </a:lnTo>
                    <a:lnTo>
                      <a:pt x="80" y="62"/>
                    </a:lnTo>
                    <a:lnTo>
                      <a:pt x="79" y="62"/>
                    </a:lnTo>
                    <a:lnTo>
                      <a:pt x="78" y="62"/>
                    </a:lnTo>
                    <a:lnTo>
                      <a:pt x="78" y="63"/>
                    </a:lnTo>
                    <a:lnTo>
                      <a:pt x="78" y="64"/>
                    </a:lnTo>
                    <a:lnTo>
                      <a:pt x="78" y="66"/>
                    </a:lnTo>
                    <a:lnTo>
                      <a:pt x="77" y="66"/>
                    </a:lnTo>
                    <a:lnTo>
                      <a:pt x="77" y="67"/>
                    </a:lnTo>
                    <a:lnTo>
                      <a:pt x="77" y="68"/>
                    </a:lnTo>
                    <a:lnTo>
                      <a:pt x="76" y="69"/>
                    </a:lnTo>
                    <a:lnTo>
                      <a:pt x="75" y="70"/>
                    </a:lnTo>
                    <a:lnTo>
                      <a:pt x="74" y="70"/>
                    </a:lnTo>
                    <a:lnTo>
                      <a:pt x="72" y="69"/>
                    </a:lnTo>
                    <a:lnTo>
                      <a:pt x="69" y="68"/>
                    </a:lnTo>
                    <a:lnTo>
                      <a:pt x="67" y="67"/>
                    </a:lnTo>
                    <a:lnTo>
                      <a:pt x="65" y="66"/>
                    </a:lnTo>
                    <a:lnTo>
                      <a:pt x="63" y="67"/>
                    </a:lnTo>
                    <a:lnTo>
                      <a:pt x="62" y="67"/>
                    </a:lnTo>
                    <a:lnTo>
                      <a:pt x="60" y="68"/>
                    </a:lnTo>
                    <a:lnTo>
                      <a:pt x="58" y="68"/>
                    </a:lnTo>
                    <a:lnTo>
                      <a:pt x="56" y="67"/>
                    </a:lnTo>
                    <a:lnTo>
                      <a:pt x="53" y="66"/>
                    </a:lnTo>
                    <a:lnTo>
                      <a:pt x="50" y="65"/>
                    </a:lnTo>
                    <a:lnTo>
                      <a:pt x="48" y="64"/>
                    </a:lnTo>
                    <a:lnTo>
                      <a:pt x="48" y="63"/>
                    </a:lnTo>
                    <a:lnTo>
                      <a:pt x="48" y="61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7" y="58"/>
                    </a:lnTo>
                    <a:lnTo>
                      <a:pt x="45" y="57"/>
                    </a:lnTo>
                    <a:lnTo>
                      <a:pt x="42" y="57"/>
                    </a:lnTo>
                    <a:lnTo>
                      <a:pt x="42" y="56"/>
                    </a:lnTo>
                    <a:lnTo>
                      <a:pt x="41" y="55"/>
                    </a:lnTo>
                    <a:lnTo>
                      <a:pt x="39" y="54"/>
                    </a:lnTo>
                    <a:lnTo>
                      <a:pt x="36" y="52"/>
                    </a:lnTo>
                    <a:lnTo>
                      <a:pt x="34" y="51"/>
                    </a:lnTo>
                    <a:lnTo>
                      <a:pt x="22" y="46"/>
                    </a:lnTo>
                    <a:lnTo>
                      <a:pt x="14" y="43"/>
                    </a:lnTo>
                    <a:lnTo>
                      <a:pt x="13" y="42"/>
                    </a:lnTo>
                    <a:lnTo>
                      <a:pt x="11" y="42"/>
                    </a:lnTo>
                    <a:lnTo>
                      <a:pt x="9" y="41"/>
                    </a:lnTo>
                    <a:lnTo>
                      <a:pt x="8" y="41"/>
                    </a:lnTo>
                    <a:lnTo>
                      <a:pt x="6" y="40"/>
                    </a:lnTo>
                    <a:lnTo>
                      <a:pt x="4" y="37"/>
                    </a:lnTo>
                    <a:lnTo>
                      <a:pt x="3" y="37"/>
                    </a:lnTo>
                    <a:lnTo>
                      <a:pt x="3" y="35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2" y="30"/>
                    </a:lnTo>
                    <a:lnTo>
                      <a:pt x="5" y="28"/>
                    </a:lnTo>
                    <a:lnTo>
                      <a:pt x="8" y="27"/>
                    </a:lnTo>
                    <a:lnTo>
                      <a:pt x="9" y="26"/>
                    </a:lnTo>
                    <a:lnTo>
                      <a:pt x="11" y="25"/>
                    </a:lnTo>
                    <a:lnTo>
                      <a:pt x="12" y="25"/>
                    </a:lnTo>
                    <a:lnTo>
                      <a:pt x="14" y="24"/>
                    </a:lnTo>
                    <a:lnTo>
                      <a:pt x="15" y="23"/>
                    </a:lnTo>
                    <a:lnTo>
                      <a:pt x="17" y="22"/>
                    </a:lnTo>
                    <a:lnTo>
                      <a:pt x="18" y="21"/>
                    </a:lnTo>
                    <a:lnTo>
                      <a:pt x="18" y="19"/>
                    </a:lnTo>
                    <a:lnTo>
                      <a:pt x="18" y="18"/>
                    </a:lnTo>
                    <a:lnTo>
                      <a:pt x="17" y="17"/>
                    </a:lnTo>
                    <a:lnTo>
                      <a:pt x="17" y="16"/>
                    </a:lnTo>
                    <a:lnTo>
                      <a:pt x="17" y="15"/>
                    </a:lnTo>
                    <a:lnTo>
                      <a:pt x="17" y="14"/>
                    </a:lnTo>
                    <a:lnTo>
                      <a:pt x="17" y="13"/>
                    </a:lnTo>
                    <a:lnTo>
                      <a:pt x="18" y="12"/>
                    </a:lnTo>
                    <a:lnTo>
                      <a:pt x="17" y="11"/>
                    </a:lnTo>
                    <a:lnTo>
                      <a:pt x="16" y="9"/>
                    </a:lnTo>
                    <a:lnTo>
                      <a:pt x="15" y="7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18" y="6"/>
                    </a:lnTo>
                    <a:lnTo>
                      <a:pt x="20" y="5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1" y="3"/>
                    </a:lnTo>
                    <a:lnTo>
                      <a:pt x="22" y="3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0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44" name="Freeform 3697"/>
              <p:cNvSpPr>
                <a:spLocks/>
              </p:cNvSpPr>
              <p:nvPr/>
            </p:nvSpPr>
            <p:spPr bwMode="auto">
              <a:xfrm>
                <a:off x="2860" y="1236"/>
                <a:ext cx="255" cy="135"/>
              </a:xfrm>
              <a:custGeom>
                <a:avLst/>
                <a:gdLst>
                  <a:gd name="T0" fmla="*/ 473544 w 87"/>
                  <a:gd name="T1" fmla="*/ 219199 h 46"/>
                  <a:gd name="T2" fmla="*/ 451464 w 87"/>
                  <a:gd name="T3" fmla="*/ 219199 h 46"/>
                  <a:gd name="T4" fmla="*/ 397571 w 87"/>
                  <a:gd name="T5" fmla="*/ 219199 h 46"/>
                  <a:gd name="T6" fmla="*/ 363853 w 87"/>
                  <a:gd name="T7" fmla="*/ 242049 h 46"/>
                  <a:gd name="T8" fmla="*/ 309972 w 87"/>
                  <a:gd name="T9" fmla="*/ 242049 h 46"/>
                  <a:gd name="T10" fmla="*/ 234026 w 87"/>
                  <a:gd name="T11" fmla="*/ 210304 h 46"/>
                  <a:gd name="T12" fmla="*/ 211741 w 87"/>
                  <a:gd name="T13" fmla="*/ 230551 h 46"/>
                  <a:gd name="T14" fmla="*/ 185830 w 87"/>
                  <a:gd name="T15" fmla="*/ 236417 h 46"/>
                  <a:gd name="T16" fmla="*/ 163546 w 87"/>
                  <a:gd name="T17" fmla="*/ 236417 h 46"/>
                  <a:gd name="T18" fmla="*/ 147103 w 87"/>
                  <a:gd name="T19" fmla="*/ 219199 h 46"/>
                  <a:gd name="T20" fmla="*/ 135642 w 87"/>
                  <a:gd name="T21" fmla="*/ 214022 h 46"/>
                  <a:gd name="T22" fmla="*/ 119208 w 87"/>
                  <a:gd name="T23" fmla="*/ 214022 h 46"/>
                  <a:gd name="T24" fmla="*/ 115275 w 87"/>
                  <a:gd name="T25" fmla="*/ 210304 h 46"/>
                  <a:gd name="T26" fmla="*/ 104072 w 87"/>
                  <a:gd name="T27" fmla="*/ 214022 h 46"/>
                  <a:gd name="T28" fmla="*/ 98228 w 87"/>
                  <a:gd name="T29" fmla="*/ 214022 h 46"/>
                  <a:gd name="T30" fmla="*/ 87380 w 87"/>
                  <a:gd name="T31" fmla="*/ 210304 h 46"/>
                  <a:gd name="T32" fmla="*/ 65318 w 87"/>
                  <a:gd name="T33" fmla="*/ 214022 h 46"/>
                  <a:gd name="T34" fmla="*/ 93222 w 87"/>
                  <a:gd name="T35" fmla="*/ 210304 h 46"/>
                  <a:gd name="T36" fmla="*/ 104072 w 87"/>
                  <a:gd name="T37" fmla="*/ 204446 h 46"/>
                  <a:gd name="T38" fmla="*/ 65318 w 87"/>
                  <a:gd name="T39" fmla="*/ 204446 h 46"/>
                  <a:gd name="T40" fmla="*/ 59699 w 87"/>
                  <a:gd name="T41" fmla="*/ 192862 h 46"/>
                  <a:gd name="T42" fmla="*/ 70324 w 87"/>
                  <a:gd name="T43" fmla="*/ 192862 h 46"/>
                  <a:gd name="T44" fmla="*/ 59699 w 87"/>
                  <a:gd name="T45" fmla="*/ 187227 h 46"/>
                  <a:gd name="T46" fmla="*/ 42353 w 87"/>
                  <a:gd name="T47" fmla="*/ 170699 h 46"/>
                  <a:gd name="T48" fmla="*/ 39329 w 87"/>
                  <a:gd name="T49" fmla="*/ 153938 h 46"/>
                  <a:gd name="T50" fmla="*/ 16469 w 87"/>
                  <a:gd name="T51" fmla="*/ 148297 h 46"/>
                  <a:gd name="T52" fmla="*/ 16469 w 87"/>
                  <a:gd name="T53" fmla="*/ 142363 h 46"/>
                  <a:gd name="T54" fmla="*/ 16469 w 87"/>
                  <a:gd name="T55" fmla="*/ 127824 h 46"/>
                  <a:gd name="T56" fmla="*/ 33513 w 87"/>
                  <a:gd name="T57" fmla="*/ 142363 h 46"/>
                  <a:gd name="T58" fmla="*/ 39329 w 87"/>
                  <a:gd name="T59" fmla="*/ 136723 h 46"/>
                  <a:gd name="T60" fmla="*/ 33513 w 87"/>
                  <a:gd name="T61" fmla="*/ 127824 h 46"/>
                  <a:gd name="T62" fmla="*/ 42353 w 87"/>
                  <a:gd name="T63" fmla="*/ 122113 h 46"/>
                  <a:gd name="T64" fmla="*/ 22285 w 87"/>
                  <a:gd name="T65" fmla="*/ 104751 h 46"/>
                  <a:gd name="T66" fmla="*/ 27903 w 87"/>
                  <a:gd name="T67" fmla="*/ 93854 h 46"/>
                  <a:gd name="T68" fmla="*/ 5619 w 87"/>
                  <a:gd name="T69" fmla="*/ 76639 h 46"/>
                  <a:gd name="T70" fmla="*/ 33513 w 87"/>
                  <a:gd name="T71" fmla="*/ 60084 h 46"/>
                  <a:gd name="T72" fmla="*/ 76169 w 87"/>
                  <a:gd name="T73" fmla="*/ 60084 h 46"/>
                  <a:gd name="T74" fmla="*/ 87380 w 87"/>
                  <a:gd name="T75" fmla="*/ 60084 h 46"/>
                  <a:gd name="T76" fmla="*/ 124138 w 87"/>
                  <a:gd name="T77" fmla="*/ 54217 h 46"/>
                  <a:gd name="T78" fmla="*/ 163546 w 87"/>
                  <a:gd name="T79" fmla="*/ 43555 h 46"/>
                  <a:gd name="T80" fmla="*/ 130032 w 87"/>
                  <a:gd name="T81" fmla="*/ 33970 h 46"/>
                  <a:gd name="T82" fmla="*/ 180015 w 87"/>
                  <a:gd name="T83" fmla="*/ 28103 h 46"/>
                  <a:gd name="T84" fmla="*/ 234026 w 87"/>
                  <a:gd name="T85" fmla="*/ 28103 h 46"/>
                  <a:gd name="T86" fmla="*/ 273237 w 87"/>
                  <a:gd name="T87" fmla="*/ 11575 h 46"/>
                  <a:gd name="T88" fmla="*/ 343717 w 87"/>
                  <a:gd name="T89" fmla="*/ 0 h 46"/>
                  <a:gd name="T90" fmla="*/ 381128 w 87"/>
                  <a:gd name="T91" fmla="*/ 0 h 4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7"/>
                  <a:gd name="T139" fmla="*/ 0 h 46"/>
                  <a:gd name="T140" fmla="*/ 87 w 87"/>
                  <a:gd name="T141" fmla="*/ 46 h 4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7" h="46">
                    <a:moveTo>
                      <a:pt x="87" y="46"/>
                    </a:moveTo>
                    <a:lnTo>
                      <a:pt x="85" y="42"/>
                    </a:lnTo>
                    <a:lnTo>
                      <a:pt x="87" y="40"/>
                    </a:lnTo>
                    <a:lnTo>
                      <a:pt x="84" y="40"/>
                    </a:lnTo>
                    <a:lnTo>
                      <a:pt x="82" y="40"/>
                    </a:lnTo>
                    <a:lnTo>
                      <a:pt x="83" y="40"/>
                    </a:lnTo>
                    <a:lnTo>
                      <a:pt x="82" y="41"/>
                    </a:lnTo>
                    <a:lnTo>
                      <a:pt x="77" y="40"/>
                    </a:lnTo>
                    <a:lnTo>
                      <a:pt x="73" y="40"/>
                    </a:lnTo>
                    <a:lnTo>
                      <a:pt x="70" y="43"/>
                    </a:lnTo>
                    <a:lnTo>
                      <a:pt x="69" y="43"/>
                    </a:lnTo>
                    <a:lnTo>
                      <a:pt x="67" y="44"/>
                    </a:lnTo>
                    <a:lnTo>
                      <a:pt x="64" y="44"/>
                    </a:lnTo>
                    <a:lnTo>
                      <a:pt x="61" y="44"/>
                    </a:lnTo>
                    <a:lnTo>
                      <a:pt x="57" y="44"/>
                    </a:lnTo>
                    <a:lnTo>
                      <a:pt x="52" y="41"/>
                    </a:lnTo>
                    <a:lnTo>
                      <a:pt x="48" y="40"/>
                    </a:lnTo>
                    <a:lnTo>
                      <a:pt x="43" y="38"/>
                    </a:lnTo>
                    <a:lnTo>
                      <a:pt x="39" y="38"/>
                    </a:lnTo>
                    <a:lnTo>
                      <a:pt x="39" y="41"/>
                    </a:lnTo>
                    <a:lnTo>
                      <a:pt x="39" y="42"/>
                    </a:lnTo>
                    <a:lnTo>
                      <a:pt x="38" y="43"/>
                    </a:lnTo>
                    <a:lnTo>
                      <a:pt x="36" y="43"/>
                    </a:lnTo>
                    <a:lnTo>
                      <a:pt x="34" y="43"/>
                    </a:lnTo>
                    <a:lnTo>
                      <a:pt x="33" y="43"/>
                    </a:lnTo>
                    <a:lnTo>
                      <a:pt x="31" y="43"/>
                    </a:lnTo>
                    <a:lnTo>
                      <a:pt x="30" y="43"/>
                    </a:lnTo>
                    <a:lnTo>
                      <a:pt x="28" y="43"/>
                    </a:lnTo>
                    <a:lnTo>
                      <a:pt x="27" y="41"/>
                    </a:lnTo>
                    <a:lnTo>
                      <a:pt x="27" y="40"/>
                    </a:lnTo>
                    <a:lnTo>
                      <a:pt x="26" y="40"/>
                    </a:lnTo>
                    <a:lnTo>
                      <a:pt x="26" y="39"/>
                    </a:lnTo>
                    <a:lnTo>
                      <a:pt x="25" y="39"/>
                    </a:lnTo>
                    <a:lnTo>
                      <a:pt x="25" y="40"/>
                    </a:lnTo>
                    <a:lnTo>
                      <a:pt x="24" y="40"/>
                    </a:lnTo>
                    <a:lnTo>
                      <a:pt x="22" y="39"/>
                    </a:lnTo>
                    <a:lnTo>
                      <a:pt x="22" y="38"/>
                    </a:lnTo>
                    <a:lnTo>
                      <a:pt x="21" y="38"/>
                    </a:lnTo>
                    <a:lnTo>
                      <a:pt x="19" y="38"/>
                    </a:lnTo>
                    <a:lnTo>
                      <a:pt x="19" y="39"/>
                    </a:lnTo>
                    <a:lnTo>
                      <a:pt x="18" y="40"/>
                    </a:lnTo>
                    <a:lnTo>
                      <a:pt x="17" y="40"/>
                    </a:lnTo>
                    <a:lnTo>
                      <a:pt x="18" y="39"/>
                    </a:lnTo>
                    <a:lnTo>
                      <a:pt x="18" y="38"/>
                    </a:lnTo>
                    <a:lnTo>
                      <a:pt x="16" y="38"/>
                    </a:lnTo>
                    <a:lnTo>
                      <a:pt x="15" y="38"/>
                    </a:lnTo>
                    <a:lnTo>
                      <a:pt x="13" y="39"/>
                    </a:lnTo>
                    <a:lnTo>
                      <a:pt x="12" y="39"/>
                    </a:lnTo>
                    <a:lnTo>
                      <a:pt x="14" y="38"/>
                    </a:lnTo>
                    <a:lnTo>
                      <a:pt x="17" y="38"/>
                    </a:lnTo>
                    <a:lnTo>
                      <a:pt x="18" y="37"/>
                    </a:lnTo>
                    <a:lnTo>
                      <a:pt x="19" y="37"/>
                    </a:lnTo>
                    <a:lnTo>
                      <a:pt x="17" y="37"/>
                    </a:lnTo>
                    <a:lnTo>
                      <a:pt x="15" y="37"/>
                    </a:lnTo>
                    <a:lnTo>
                      <a:pt x="12" y="37"/>
                    </a:lnTo>
                    <a:lnTo>
                      <a:pt x="11" y="37"/>
                    </a:lnTo>
                    <a:lnTo>
                      <a:pt x="10" y="36"/>
                    </a:lnTo>
                    <a:lnTo>
                      <a:pt x="11" y="35"/>
                    </a:lnTo>
                    <a:lnTo>
                      <a:pt x="12" y="35"/>
                    </a:lnTo>
                    <a:lnTo>
                      <a:pt x="13" y="35"/>
                    </a:lnTo>
                    <a:lnTo>
                      <a:pt x="12" y="34"/>
                    </a:lnTo>
                    <a:lnTo>
                      <a:pt x="11" y="34"/>
                    </a:lnTo>
                    <a:lnTo>
                      <a:pt x="10" y="34"/>
                    </a:lnTo>
                    <a:lnTo>
                      <a:pt x="10" y="32"/>
                    </a:lnTo>
                    <a:lnTo>
                      <a:pt x="8" y="31"/>
                    </a:lnTo>
                    <a:lnTo>
                      <a:pt x="10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6" y="27"/>
                    </a:lnTo>
                    <a:lnTo>
                      <a:pt x="4" y="28"/>
                    </a:lnTo>
                    <a:lnTo>
                      <a:pt x="3" y="27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4" y="25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8" y="25"/>
                    </a:lnTo>
                    <a:lnTo>
                      <a:pt x="7" y="25"/>
                    </a:lnTo>
                    <a:lnTo>
                      <a:pt x="7" y="24"/>
                    </a:lnTo>
                    <a:lnTo>
                      <a:pt x="6" y="24"/>
                    </a:lnTo>
                    <a:lnTo>
                      <a:pt x="6" y="23"/>
                    </a:lnTo>
                    <a:lnTo>
                      <a:pt x="7" y="23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7" y="20"/>
                    </a:lnTo>
                    <a:lnTo>
                      <a:pt x="4" y="19"/>
                    </a:lnTo>
                    <a:lnTo>
                      <a:pt x="6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1" y="14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9" y="10"/>
                    </a:lnTo>
                    <a:lnTo>
                      <a:pt x="12" y="11"/>
                    </a:lnTo>
                    <a:lnTo>
                      <a:pt x="14" y="11"/>
                    </a:lnTo>
                    <a:lnTo>
                      <a:pt x="13" y="10"/>
                    </a:lnTo>
                    <a:lnTo>
                      <a:pt x="16" y="10"/>
                    </a:lnTo>
                    <a:lnTo>
                      <a:pt x="16" y="11"/>
                    </a:lnTo>
                    <a:lnTo>
                      <a:pt x="21" y="11"/>
                    </a:lnTo>
                    <a:lnTo>
                      <a:pt x="25" y="11"/>
                    </a:lnTo>
                    <a:lnTo>
                      <a:pt x="23" y="10"/>
                    </a:lnTo>
                    <a:lnTo>
                      <a:pt x="27" y="9"/>
                    </a:lnTo>
                    <a:lnTo>
                      <a:pt x="30" y="8"/>
                    </a:lnTo>
                    <a:lnTo>
                      <a:pt x="26" y="8"/>
                    </a:lnTo>
                    <a:lnTo>
                      <a:pt x="25" y="8"/>
                    </a:lnTo>
                    <a:lnTo>
                      <a:pt x="24" y="6"/>
                    </a:lnTo>
                    <a:lnTo>
                      <a:pt x="25" y="5"/>
                    </a:lnTo>
                    <a:lnTo>
                      <a:pt x="29" y="5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40" y="6"/>
                    </a:lnTo>
                    <a:lnTo>
                      <a:pt x="43" y="5"/>
                    </a:lnTo>
                    <a:lnTo>
                      <a:pt x="45" y="4"/>
                    </a:lnTo>
                    <a:lnTo>
                      <a:pt x="48" y="2"/>
                    </a:lnTo>
                    <a:lnTo>
                      <a:pt x="50" y="2"/>
                    </a:lnTo>
                    <a:lnTo>
                      <a:pt x="54" y="1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7" y="1"/>
                    </a:lnTo>
                    <a:lnTo>
                      <a:pt x="7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45" name="Freeform 3698"/>
              <p:cNvSpPr>
                <a:spLocks/>
              </p:cNvSpPr>
              <p:nvPr/>
            </p:nvSpPr>
            <p:spPr bwMode="auto">
              <a:xfrm>
                <a:off x="3264" y="1345"/>
                <a:ext cx="56" cy="8"/>
              </a:xfrm>
              <a:custGeom>
                <a:avLst/>
                <a:gdLst>
                  <a:gd name="T0" fmla="*/ 108074 w 19"/>
                  <a:gd name="T1" fmla="*/ 2824 h 3"/>
                  <a:gd name="T2" fmla="*/ 96296 w 19"/>
                  <a:gd name="T3" fmla="*/ 4701 h 3"/>
                  <a:gd name="T4" fmla="*/ 85211 w 19"/>
                  <a:gd name="T5" fmla="*/ 7531 h 3"/>
                  <a:gd name="T6" fmla="*/ 73431 w 19"/>
                  <a:gd name="T7" fmla="*/ 0 h 3"/>
                  <a:gd name="T8" fmla="*/ 55841 w 19"/>
                  <a:gd name="T9" fmla="*/ 2824 h 3"/>
                  <a:gd name="T10" fmla="*/ 40683 w 19"/>
                  <a:gd name="T11" fmla="*/ 0 h 3"/>
                  <a:gd name="T12" fmla="*/ 17817 w 19"/>
                  <a:gd name="T13" fmla="*/ 0 h 3"/>
                  <a:gd name="T14" fmla="*/ 6045 w 19"/>
                  <a:gd name="T15" fmla="*/ 2824 h 3"/>
                  <a:gd name="T16" fmla="*/ 0 w 19"/>
                  <a:gd name="T17" fmla="*/ 2824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3"/>
                  <a:gd name="T29" fmla="*/ 19 w 19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3">
                    <a:moveTo>
                      <a:pt x="19" y="1"/>
                    </a:moveTo>
                    <a:lnTo>
                      <a:pt x="17" y="2"/>
                    </a:lnTo>
                    <a:lnTo>
                      <a:pt x="15" y="3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46" name="Freeform 3699"/>
              <p:cNvSpPr>
                <a:spLocks/>
              </p:cNvSpPr>
              <p:nvPr/>
            </p:nvSpPr>
            <p:spPr bwMode="auto">
              <a:xfrm>
                <a:off x="3109" y="1436"/>
                <a:ext cx="106" cy="105"/>
              </a:xfrm>
              <a:custGeom>
                <a:avLst/>
                <a:gdLst>
                  <a:gd name="T0" fmla="*/ 22766 w 36"/>
                  <a:gd name="T1" fmla="*/ 26994 h 36"/>
                  <a:gd name="T2" fmla="*/ 22766 w 36"/>
                  <a:gd name="T3" fmla="*/ 26994 h 36"/>
                  <a:gd name="T4" fmla="*/ 28791 w 36"/>
                  <a:gd name="T5" fmla="*/ 26994 h 36"/>
                  <a:gd name="T6" fmla="*/ 28791 w 36"/>
                  <a:gd name="T7" fmla="*/ 26994 h 36"/>
                  <a:gd name="T8" fmla="*/ 34488 w 36"/>
                  <a:gd name="T9" fmla="*/ 26994 h 36"/>
                  <a:gd name="T10" fmla="*/ 34488 w 36"/>
                  <a:gd name="T11" fmla="*/ 26994 h 36"/>
                  <a:gd name="T12" fmla="*/ 34488 w 36"/>
                  <a:gd name="T13" fmla="*/ 26994 h 36"/>
                  <a:gd name="T14" fmla="*/ 34488 w 36"/>
                  <a:gd name="T15" fmla="*/ 30812 h 36"/>
                  <a:gd name="T16" fmla="*/ 40513 w 36"/>
                  <a:gd name="T17" fmla="*/ 30812 h 36"/>
                  <a:gd name="T18" fmla="*/ 46228 w 36"/>
                  <a:gd name="T19" fmla="*/ 30812 h 36"/>
                  <a:gd name="T20" fmla="*/ 51569 w 36"/>
                  <a:gd name="T21" fmla="*/ 35680 h 36"/>
                  <a:gd name="T22" fmla="*/ 61339 w 36"/>
                  <a:gd name="T23" fmla="*/ 41189 h 36"/>
                  <a:gd name="T24" fmla="*/ 67033 w 36"/>
                  <a:gd name="T25" fmla="*/ 41189 h 36"/>
                  <a:gd name="T26" fmla="*/ 78782 w 36"/>
                  <a:gd name="T27" fmla="*/ 41189 h 36"/>
                  <a:gd name="T28" fmla="*/ 101548 w 36"/>
                  <a:gd name="T29" fmla="*/ 30812 h 36"/>
                  <a:gd name="T30" fmla="*/ 130342 w 36"/>
                  <a:gd name="T31" fmla="*/ 16053 h 36"/>
                  <a:gd name="T32" fmla="*/ 157174 w 36"/>
                  <a:gd name="T33" fmla="*/ 5504 h 36"/>
                  <a:gd name="T34" fmla="*/ 180609 w 36"/>
                  <a:gd name="T35" fmla="*/ 16053 h 36"/>
                  <a:gd name="T36" fmla="*/ 197375 w 36"/>
                  <a:gd name="T37" fmla="*/ 41189 h 36"/>
                  <a:gd name="T38" fmla="*/ 197375 w 36"/>
                  <a:gd name="T39" fmla="*/ 57167 h 36"/>
                  <a:gd name="T40" fmla="*/ 130342 w 36"/>
                  <a:gd name="T41" fmla="*/ 152615 h 36"/>
                  <a:gd name="T42" fmla="*/ 0 w 36"/>
                  <a:gd name="T43" fmla="*/ 177949 h 36"/>
                  <a:gd name="T44" fmla="*/ 0 w 36"/>
                  <a:gd name="T45" fmla="*/ 172445 h 36"/>
                  <a:gd name="T46" fmla="*/ 0 w 36"/>
                  <a:gd name="T47" fmla="*/ 172445 h 36"/>
                  <a:gd name="T48" fmla="*/ 0 w 36"/>
                  <a:gd name="T49" fmla="*/ 172445 h 36"/>
                  <a:gd name="T50" fmla="*/ 0 w 36"/>
                  <a:gd name="T51" fmla="*/ 166737 h 36"/>
                  <a:gd name="T52" fmla="*/ 0 w 36"/>
                  <a:gd name="T53" fmla="*/ 166737 h 36"/>
                  <a:gd name="T54" fmla="*/ 0 w 36"/>
                  <a:gd name="T55" fmla="*/ 166737 h 36"/>
                  <a:gd name="T56" fmla="*/ 0 w 36"/>
                  <a:gd name="T57" fmla="*/ 161225 h 36"/>
                  <a:gd name="T58" fmla="*/ 5948 w 36"/>
                  <a:gd name="T59" fmla="*/ 152615 h 36"/>
                  <a:gd name="T60" fmla="*/ 5948 w 36"/>
                  <a:gd name="T61" fmla="*/ 136561 h 36"/>
                  <a:gd name="T62" fmla="*/ 5948 w 36"/>
                  <a:gd name="T63" fmla="*/ 125545 h 36"/>
                  <a:gd name="T64" fmla="*/ 11713 w 36"/>
                  <a:gd name="T65" fmla="*/ 120135 h 36"/>
                  <a:gd name="T66" fmla="*/ 11713 w 36"/>
                  <a:gd name="T67" fmla="*/ 109570 h 36"/>
                  <a:gd name="T68" fmla="*/ 11713 w 36"/>
                  <a:gd name="T69" fmla="*/ 104067 h 36"/>
                  <a:gd name="T70" fmla="*/ 17514 w 36"/>
                  <a:gd name="T71" fmla="*/ 98554 h 36"/>
                  <a:gd name="T72" fmla="*/ 17514 w 36"/>
                  <a:gd name="T73" fmla="*/ 95381 h 36"/>
                  <a:gd name="T74" fmla="*/ 11713 w 36"/>
                  <a:gd name="T75" fmla="*/ 89868 h 36"/>
                  <a:gd name="T76" fmla="*/ 17514 w 36"/>
                  <a:gd name="T77" fmla="*/ 78732 h 36"/>
                  <a:gd name="T78" fmla="*/ 17514 w 36"/>
                  <a:gd name="T79" fmla="*/ 62670 h 36"/>
                  <a:gd name="T80" fmla="*/ 17514 w 36"/>
                  <a:gd name="T81" fmla="*/ 57167 h 36"/>
                  <a:gd name="T82" fmla="*/ 17514 w 36"/>
                  <a:gd name="T83" fmla="*/ 57167 h 36"/>
                  <a:gd name="T84" fmla="*/ 17514 w 36"/>
                  <a:gd name="T85" fmla="*/ 46821 h 36"/>
                  <a:gd name="T86" fmla="*/ 17514 w 36"/>
                  <a:gd name="T87" fmla="*/ 46821 h 36"/>
                  <a:gd name="T88" fmla="*/ 17514 w 36"/>
                  <a:gd name="T89" fmla="*/ 41189 h 36"/>
                  <a:gd name="T90" fmla="*/ 17514 w 36"/>
                  <a:gd name="T91" fmla="*/ 41189 h 36"/>
                  <a:gd name="T92" fmla="*/ 11713 w 36"/>
                  <a:gd name="T93" fmla="*/ 35680 h 36"/>
                  <a:gd name="T94" fmla="*/ 17514 w 36"/>
                  <a:gd name="T95" fmla="*/ 35680 h 36"/>
                  <a:gd name="T96" fmla="*/ 11713 w 36"/>
                  <a:gd name="T97" fmla="*/ 30812 h 36"/>
                  <a:gd name="T98" fmla="*/ 11713 w 36"/>
                  <a:gd name="T99" fmla="*/ 30812 h 36"/>
                  <a:gd name="T100" fmla="*/ 11713 w 36"/>
                  <a:gd name="T101" fmla="*/ 30812 h 36"/>
                  <a:gd name="T102" fmla="*/ 17514 w 36"/>
                  <a:gd name="T103" fmla="*/ 30812 h 36"/>
                  <a:gd name="T104" fmla="*/ 11713 w 36"/>
                  <a:gd name="T105" fmla="*/ 30812 h 36"/>
                  <a:gd name="T106" fmla="*/ 11713 w 36"/>
                  <a:gd name="T107" fmla="*/ 26994 h 36"/>
                  <a:gd name="T108" fmla="*/ 17514 w 36"/>
                  <a:gd name="T109" fmla="*/ 26994 h 36"/>
                  <a:gd name="T110" fmla="*/ 17514 w 36"/>
                  <a:gd name="T111" fmla="*/ 26994 h 36"/>
                  <a:gd name="T112" fmla="*/ 22766 w 36"/>
                  <a:gd name="T113" fmla="*/ 26994 h 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"/>
                  <a:gd name="T172" fmla="*/ 0 h 36"/>
                  <a:gd name="T173" fmla="*/ 36 w 36"/>
                  <a:gd name="T174" fmla="*/ 36 h 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" h="36">
                    <a:moveTo>
                      <a:pt x="4" y="5"/>
                    </a:moveTo>
                    <a:lnTo>
                      <a:pt x="4" y="5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8" y="6"/>
                    </a:lnTo>
                    <a:lnTo>
                      <a:pt x="20" y="5"/>
                    </a:lnTo>
                    <a:lnTo>
                      <a:pt x="22" y="4"/>
                    </a:lnTo>
                    <a:lnTo>
                      <a:pt x="23" y="3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28" y="1"/>
                    </a:lnTo>
                    <a:lnTo>
                      <a:pt x="30" y="0"/>
                    </a:lnTo>
                    <a:lnTo>
                      <a:pt x="31" y="2"/>
                    </a:lnTo>
                    <a:lnTo>
                      <a:pt x="32" y="3"/>
                    </a:lnTo>
                    <a:lnTo>
                      <a:pt x="33" y="5"/>
                    </a:lnTo>
                    <a:lnTo>
                      <a:pt x="34" y="6"/>
                    </a:lnTo>
                    <a:lnTo>
                      <a:pt x="35" y="8"/>
                    </a:lnTo>
                    <a:lnTo>
                      <a:pt x="36" y="9"/>
                    </a:lnTo>
                    <a:lnTo>
                      <a:pt x="35" y="10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27" y="24"/>
                    </a:lnTo>
                    <a:lnTo>
                      <a:pt x="23" y="29"/>
                    </a:lnTo>
                    <a:lnTo>
                      <a:pt x="17" y="30"/>
                    </a:lnTo>
                    <a:lnTo>
                      <a:pt x="11" y="36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2"/>
                    </a:lnTo>
                    <a:lnTo>
                      <a:pt x="1" y="31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1" y="29"/>
                    </a:lnTo>
                    <a:lnTo>
                      <a:pt x="1" y="28"/>
                    </a:lnTo>
                    <a:lnTo>
                      <a:pt x="1" y="26"/>
                    </a:lnTo>
                    <a:lnTo>
                      <a:pt x="2" y="25"/>
                    </a:lnTo>
                    <a:lnTo>
                      <a:pt x="1" y="24"/>
                    </a:lnTo>
                    <a:lnTo>
                      <a:pt x="2" y="23"/>
                    </a:lnTo>
                    <a:lnTo>
                      <a:pt x="2" y="22"/>
                    </a:lnTo>
                    <a:lnTo>
                      <a:pt x="2" y="21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3" y="19"/>
                    </a:lnTo>
                    <a:lnTo>
                      <a:pt x="3" y="18"/>
                    </a:lnTo>
                    <a:lnTo>
                      <a:pt x="2" y="17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47" name="Freeform 3700"/>
              <p:cNvSpPr>
                <a:spLocks/>
              </p:cNvSpPr>
              <p:nvPr/>
            </p:nvSpPr>
            <p:spPr bwMode="auto">
              <a:xfrm>
                <a:off x="3109" y="1345"/>
                <a:ext cx="155" cy="114"/>
              </a:xfrm>
              <a:custGeom>
                <a:avLst/>
                <a:gdLst>
                  <a:gd name="T0" fmla="*/ 278345 w 53"/>
                  <a:gd name="T1" fmla="*/ 0 h 39"/>
                  <a:gd name="T2" fmla="*/ 283477 w 53"/>
                  <a:gd name="T3" fmla="*/ 5545 h 39"/>
                  <a:gd name="T4" fmla="*/ 247102 w 53"/>
                  <a:gd name="T5" fmla="*/ 47377 h 39"/>
                  <a:gd name="T6" fmla="*/ 255885 w 53"/>
                  <a:gd name="T7" fmla="*/ 102200 h 39"/>
                  <a:gd name="T8" fmla="*/ 186547 w 53"/>
                  <a:gd name="T9" fmla="*/ 149808 h 39"/>
                  <a:gd name="T10" fmla="*/ 80697 w 53"/>
                  <a:gd name="T11" fmla="*/ 207629 h 39"/>
                  <a:gd name="T12" fmla="*/ 47477 w 53"/>
                  <a:gd name="T13" fmla="*/ 197188 h 39"/>
                  <a:gd name="T14" fmla="*/ 33144 w 53"/>
                  <a:gd name="T15" fmla="*/ 191412 h 39"/>
                  <a:gd name="T16" fmla="*/ 27593 w 53"/>
                  <a:gd name="T17" fmla="*/ 191412 h 39"/>
                  <a:gd name="T18" fmla="*/ 27593 w 53"/>
                  <a:gd name="T19" fmla="*/ 175203 h 39"/>
                  <a:gd name="T20" fmla="*/ 27593 w 53"/>
                  <a:gd name="T21" fmla="*/ 166016 h 39"/>
                  <a:gd name="T22" fmla="*/ 27593 w 53"/>
                  <a:gd name="T23" fmla="*/ 154704 h 39"/>
                  <a:gd name="T24" fmla="*/ 27593 w 53"/>
                  <a:gd name="T25" fmla="*/ 144032 h 39"/>
                  <a:gd name="T26" fmla="*/ 36340 w 53"/>
                  <a:gd name="T27" fmla="*/ 138487 h 39"/>
                  <a:gd name="T28" fmla="*/ 36340 w 53"/>
                  <a:gd name="T29" fmla="*/ 132950 h 39"/>
                  <a:gd name="T30" fmla="*/ 47477 w 53"/>
                  <a:gd name="T31" fmla="*/ 127823 h 39"/>
                  <a:gd name="T32" fmla="*/ 47477 w 53"/>
                  <a:gd name="T33" fmla="*/ 116733 h 39"/>
                  <a:gd name="T34" fmla="*/ 41926 w 53"/>
                  <a:gd name="T35" fmla="*/ 110966 h 39"/>
                  <a:gd name="T36" fmla="*/ 36340 w 53"/>
                  <a:gd name="T37" fmla="*/ 106070 h 39"/>
                  <a:gd name="T38" fmla="*/ 33144 w 53"/>
                  <a:gd name="T39" fmla="*/ 102200 h 39"/>
                  <a:gd name="T40" fmla="*/ 21811 w 53"/>
                  <a:gd name="T41" fmla="*/ 102200 h 39"/>
                  <a:gd name="T42" fmla="*/ 11333 w 53"/>
                  <a:gd name="T43" fmla="*/ 91109 h 39"/>
                  <a:gd name="T44" fmla="*/ 11333 w 53"/>
                  <a:gd name="T45" fmla="*/ 80446 h 39"/>
                  <a:gd name="T46" fmla="*/ 11333 w 53"/>
                  <a:gd name="T47" fmla="*/ 80446 h 39"/>
                  <a:gd name="T48" fmla="*/ 0 w 53"/>
                  <a:gd name="T49" fmla="*/ 63589 h 39"/>
                  <a:gd name="T50" fmla="*/ 0 w 53"/>
                  <a:gd name="T51" fmla="*/ 63589 h 39"/>
                  <a:gd name="T52" fmla="*/ 0 w 53"/>
                  <a:gd name="T53" fmla="*/ 58692 h 39"/>
                  <a:gd name="T54" fmla="*/ 0 w 53"/>
                  <a:gd name="T55" fmla="*/ 52925 h 39"/>
                  <a:gd name="T56" fmla="*/ 11333 w 53"/>
                  <a:gd name="T57" fmla="*/ 52925 h 39"/>
                  <a:gd name="T58" fmla="*/ 21811 w 53"/>
                  <a:gd name="T59" fmla="*/ 47377 h 39"/>
                  <a:gd name="T60" fmla="*/ 27593 w 53"/>
                  <a:gd name="T61" fmla="*/ 41832 h 39"/>
                  <a:gd name="T62" fmla="*/ 33144 w 53"/>
                  <a:gd name="T63" fmla="*/ 36287 h 39"/>
                  <a:gd name="T64" fmla="*/ 36340 w 53"/>
                  <a:gd name="T65" fmla="*/ 33066 h 39"/>
                  <a:gd name="T66" fmla="*/ 33144 w 53"/>
                  <a:gd name="T67" fmla="*/ 33066 h 39"/>
                  <a:gd name="T68" fmla="*/ 33144 w 53"/>
                  <a:gd name="T69" fmla="*/ 21754 h 39"/>
                  <a:gd name="T70" fmla="*/ 33144 w 53"/>
                  <a:gd name="T71" fmla="*/ 11312 h 39"/>
                  <a:gd name="T72" fmla="*/ 53250 w 53"/>
                  <a:gd name="T73" fmla="*/ 21754 h 39"/>
                  <a:gd name="T74" fmla="*/ 75111 w 53"/>
                  <a:gd name="T75" fmla="*/ 21754 h 39"/>
                  <a:gd name="T76" fmla="*/ 96931 w 53"/>
                  <a:gd name="T77" fmla="*/ 16208 h 39"/>
                  <a:gd name="T78" fmla="*/ 111486 w 53"/>
                  <a:gd name="T79" fmla="*/ 11312 h 39"/>
                  <a:gd name="T80" fmla="*/ 144630 w 53"/>
                  <a:gd name="T81" fmla="*/ 21754 h 39"/>
                  <a:gd name="T82" fmla="*/ 177770 w 53"/>
                  <a:gd name="T83" fmla="*/ 16208 h 39"/>
                  <a:gd name="T84" fmla="*/ 197657 w 53"/>
                  <a:gd name="T85" fmla="*/ 11312 h 39"/>
                  <a:gd name="T86" fmla="*/ 219664 w 53"/>
                  <a:gd name="T87" fmla="*/ 5545 h 39"/>
                  <a:gd name="T88" fmla="*/ 241551 w 53"/>
                  <a:gd name="T89" fmla="*/ 5545 h 39"/>
                  <a:gd name="T90" fmla="*/ 272794 w 53"/>
                  <a:gd name="T91" fmla="*/ 0 h 3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"/>
                  <a:gd name="T139" fmla="*/ 0 h 39"/>
                  <a:gd name="T140" fmla="*/ 53 w 53"/>
                  <a:gd name="T141" fmla="*/ 39 h 3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" h="39">
                    <a:moveTo>
                      <a:pt x="51" y="0"/>
                    </a:moveTo>
                    <a:lnTo>
                      <a:pt x="51" y="0"/>
                    </a:lnTo>
                    <a:lnTo>
                      <a:pt x="52" y="0"/>
                    </a:lnTo>
                    <a:lnTo>
                      <a:pt x="52" y="1"/>
                    </a:lnTo>
                    <a:lnTo>
                      <a:pt x="53" y="1"/>
                    </a:lnTo>
                    <a:lnTo>
                      <a:pt x="51" y="4"/>
                    </a:lnTo>
                    <a:lnTo>
                      <a:pt x="47" y="6"/>
                    </a:lnTo>
                    <a:lnTo>
                      <a:pt x="46" y="9"/>
                    </a:lnTo>
                    <a:lnTo>
                      <a:pt x="47" y="13"/>
                    </a:lnTo>
                    <a:lnTo>
                      <a:pt x="47" y="17"/>
                    </a:lnTo>
                    <a:lnTo>
                      <a:pt x="48" y="19"/>
                    </a:lnTo>
                    <a:lnTo>
                      <a:pt x="47" y="22"/>
                    </a:lnTo>
                    <a:lnTo>
                      <a:pt x="42" y="25"/>
                    </a:lnTo>
                    <a:lnTo>
                      <a:pt x="35" y="28"/>
                    </a:lnTo>
                    <a:lnTo>
                      <a:pt x="29" y="31"/>
                    </a:lnTo>
                    <a:lnTo>
                      <a:pt x="23" y="34"/>
                    </a:lnTo>
                    <a:lnTo>
                      <a:pt x="15" y="39"/>
                    </a:lnTo>
                    <a:lnTo>
                      <a:pt x="13" y="39"/>
                    </a:lnTo>
                    <a:lnTo>
                      <a:pt x="11" y="39"/>
                    </a:lnTo>
                    <a:lnTo>
                      <a:pt x="9" y="37"/>
                    </a:lnTo>
                    <a:lnTo>
                      <a:pt x="7" y="37"/>
                    </a:lnTo>
                    <a:lnTo>
                      <a:pt x="6" y="37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5" y="35"/>
                    </a:lnTo>
                    <a:lnTo>
                      <a:pt x="5" y="34"/>
                    </a:lnTo>
                    <a:lnTo>
                      <a:pt x="5" y="33"/>
                    </a:lnTo>
                    <a:lnTo>
                      <a:pt x="5" y="32"/>
                    </a:lnTo>
                    <a:lnTo>
                      <a:pt x="5" y="31"/>
                    </a:lnTo>
                    <a:lnTo>
                      <a:pt x="4" y="30"/>
                    </a:lnTo>
                    <a:lnTo>
                      <a:pt x="5" y="29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5" y="27"/>
                    </a:lnTo>
                    <a:lnTo>
                      <a:pt x="6" y="26"/>
                    </a:lnTo>
                    <a:lnTo>
                      <a:pt x="7" y="26"/>
                    </a:lnTo>
                    <a:lnTo>
                      <a:pt x="8" y="27"/>
                    </a:lnTo>
                    <a:lnTo>
                      <a:pt x="8" y="26"/>
                    </a:lnTo>
                    <a:lnTo>
                      <a:pt x="7" y="25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9" y="22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7" y="20"/>
                    </a:lnTo>
                    <a:lnTo>
                      <a:pt x="8" y="20"/>
                    </a:lnTo>
                    <a:lnTo>
                      <a:pt x="6" y="19"/>
                    </a:lnTo>
                    <a:lnTo>
                      <a:pt x="5" y="19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9" y="3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8" y="3"/>
                    </a:lnTo>
                    <a:lnTo>
                      <a:pt x="19" y="2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4" y="4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33" y="3"/>
                    </a:lnTo>
                    <a:lnTo>
                      <a:pt x="34" y="3"/>
                    </a:lnTo>
                    <a:lnTo>
                      <a:pt x="36" y="3"/>
                    </a:lnTo>
                    <a:lnTo>
                      <a:pt x="37" y="2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8" y="1"/>
                    </a:lnTo>
                    <a:lnTo>
                      <a:pt x="50" y="0"/>
                    </a:lnTo>
                    <a:lnTo>
                      <a:pt x="5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48" name="Freeform 3701"/>
              <p:cNvSpPr>
                <a:spLocks/>
              </p:cNvSpPr>
              <p:nvPr/>
            </p:nvSpPr>
            <p:spPr bwMode="auto">
              <a:xfrm>
                <a:off x="3100" y="1453"/>
                <a:ext cx="18" cy="15"/>
              </a:xfrm>
              <a:custGeom>
                <a:avLst/>
                <a:gdLst>
                  <a:gd name="T0" fmla="*/ 39366 w 6"/>
                  <a:gd name="T1" fmla="*/ 6561 h 5"/>
                  <a:gd name="T2" fmla="*/ 32805 w 6"/>
                  <a:gd name="T3" fmla="*/ 6561 h 5"/>
                  <a:gd name="T4" fmla="*/ 39366 w 6"/>
                  <a:gd name="T5" fmla="*/ 6561 h 5"/>
                  <a:gd name="T6" fmla="*/ 32805 w 6"/>
                  <a:gd name="T7" fmla="*/ 6561 h 5"/>
                  <a:gd name="T8" fmla="*/ 32805 w 6"/>
                  <a:gd name="T9" fmla="*/ 13122 h 5"/>
                  <a:gd name="T10" fmla="*/ 32805 w 6"/>
                  <a:gd name="T11" fmla="*/ 6561 h 5"/>
                  <a:gd name="T12" fmla="*/ 32805 w 6"/>
                  <a:gd name="T13" fmla="*/ 6561 h 5"/>
                  <a:gd name="T14" fmla="*/ 32805 w 6"/>
                  <a:gd name="T15" fmla="*/ 6561 h 5"/>
                  <a:gd name="T16" fmla="*/ 32805 w 6"/>
                  <a:gd name="T17" fmla="*/ 6561 h 5"/>
                  <a:gd name="T18" fmla="*/ 26244 w 6"/>
                  <a:gd name="T19" fmla="*/ 6561 h 5"/>
                  <a:gd name="T20" fmla="*/ 26244 w 6"/>
                  <a:gd name="T21" fmla="*/ 6561 h 5"/>
                  <a:gd name="T22" fmla="*/ 26244 w 6"/>
                  <a:gd name="T23" fmla="*/ 0 h 5"/>
                  <a:gd name="T24" fmla="*/ 26244 w 6"/>
                  <a:gd name="T25" fmla="*/ 0 h 5"/>
                  <a:gd name="T26" fmla="*/ 19683 w 6"/>
                  <a:gd name="T27" fmla="*/ 0 h 5"/>
                  <a:gd name="T28" fmla="*/ 19683 w 6"/>
                  <a:gd name="T29" fmla="*/ 0 h 5"/>
                  <a:gd name="T30" fmla="*/ 19683 w 6"/>
                  <a:gd name="T31" fmla="*/ 0 h 5"/>
                  <a:gd name="T32" fmla="*/ 19683 w 6"/>
                  <a:gd name="T33" fmla="*/ 0 h 5"/>
                  <a:gd name="T34" fmla="*/ 13122 w 6"/>
                  <a:gd name="T35" fmla="*/ 0 h 5"/>
                  <a:gd name="T36" fmla="*/ 13122 w 6"/>
                  <a:gd name="T37" fmla="*/ 0 h 5"/>
                  <a:gd name="T38" fmla="*/ 13122 w 6"/>
                  <a:gd name="T39" fmla="*/ 0 h 5"/>
                  <a:gd name="T40" fmla="*/ 13122 w 6"/>
                  <a:gd name="T41" fmla="*/ 0 h 5"/>
                  <a:gd name="T42" fmla="*/ 13122 w 6"/>
                  <a:gd name="T43" fmla="*/ 0 h 5"/>
                  <a:gd name="T44" fmla="*/ 6561 w 6"/>
                  <a:gd name="T45" fmla="*/ 0 h 5"/>
                  <a:gd name="T46" fmla="*/ 6561 w 6"/>
                  <a:gd name="T47" fmla="*/ 0 h 5"/>
                  <a:gd name="T48" fmla="*/ 6561 w 6"/>
                  <a:gd name="T49" fmla="*/ 6561 h 5"/>
                  <a:gd name="T50" fmla="*/ 6561 w 6"/>
                  <a:gd name="T51" fmla="*/ 13122 h 5"/>
                  <a:gd name="T52" fmla="*/ 6561 w 6"/>
                  <a:gd name="T53" fmla="*/ 13122 h 5"/>
                  <a:gd name="T54" fmla="*/ 0 w 6"/>
                  <a:gd name="T55" fmla="*/ 13122 h 5"/>
                  <a:gd name="T56" fmla="*/ 0 w 6"/>
                  <a:gd name="T57" fmla="*/ 13122 h 5"/>
                  <a:gd name="T58" fmla="*/ 0 w 6"/>
                  <a:gd name="T59" fmla="*/ 13122 h 5"/>
                  <a:gd name="T60" fmla="*/ 0 w 6"/>
                  <a:gd name="T61" fmla="*/ 13122 h 5"/>
                  <a:gd name="T62" fmla="*/ 0 w 6"/>
                  <a:gd name="T63" fmla="*/ 19683 h 5"/>
                  <a:gd name="T64" fmla="*/ 0 w 6"/>
                  <a:gd name="T65" fmla="*/ 19683 h 5"/>
                  <a:gd name="T66" fmla="*/ 0 w 6"/>
                  <a:gd name="T67" fmla="*/ 19683 h 5"/>
                  <a:gd name="T68" fmla="*/ 0 w 6"/>
                  <a:gd name="T69" fmla="*/ 19683 h 5"/>
                  <a:gd name="T70" fmla="*/ 0 w 6"/>
                  <a:gd name="T71" fmla="*/ 19683 h 5"/>
                  <a:gd name="T72" fmla="*/ 0 w 6"/>
                  <a:gd name="T73" fmla="*/ 26244 h 5"/>
                  <a:gd name="T74" fmla="*/ 0 w 6"/>
                  <a:gd name="T75" fmla="*/ 26244 h 5"/>
                  <a:gd name="T76" fmla="*/ 6561 w 6"/>
                  <a:gd name="T77" fmla="*/ 26244 h 5"/>
                  <a:gd name="T78" fmla="*/ 6561 w 6"/>
                  <a:gd name="T79" fmla="*/ 26244 h 5"/>
                  <a:gd name="T80" fmla="*/ 6561 w 6"/>
                  <a:gd name="T81" fmla="*/ 32805 h 5"/>
                  <a:gd name="T82" fmla="*/ 6561 w 6"/>
                  <a:gd name="T83" fmla="*/ 32805 h 5"/>
                  <a:gd name="T84" fmla="*/ 6561 w 6"/>
                  <a:gd name="T85" fmla="*/ 32805 h 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"/>
                  <a:gd name="T130" fmla="*/ 0 h 5"/>
                  <a:gd name="T131" fmla="*/ 6 w 6"/>
                  <a:gd name="T132" fmla="*/ 5 h 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" h="5">
                    <a:moveTo>
                      <a:pt x="6" y="1"/>
                    </a:moveTo>
                    <a:lnTo>
                      <a:pt x="5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49" name="Freeform 3702"/>
              <p:cNvSpPr>
                <a:spLocks/>
              </p:cNvSpPr>
              <p:nvPr/>
            </p:nvSpPr>
            <p:spPr bwMode="auto">
              <a:xfrm>
                <a:off x="3086" y="1436"/>
                <a:ext cx="32" cy="96"/>
              </a:xfrm>
              <a:custGeom>
                <a:avLst/>
                <a:gdLst>
                  <a:gd name="T0" fmla="*/ 56431 w 11"/>
                  <a:gd name="T1" fmla="*/ 83139 h 33"/>
                  <a:gd name="T2" fmla="*/ 50836 w 11"/>
                  <a:gd name="T3" fmla="*/ 86659 h 33"/>
                  <a:gd name="T4" fmla="*/ 56431 w 11"/>
                  <a:gd name="T5" fmla="*/ 91459 h 33"/>
                  <a:gd name="T6" fmla="*/ 56431 w 11"/>
                  <a:gd name="T7" fmla="*/ 102493 h 33"/>
                  <a:gd name="T8" fmla="*/ 50836 w 11"/>
                  <a:gd name="T9" fmla="*/ 107290 h 33"/>
                  <a:gd name="T10" fmla="*/ 50836 w 11"/>
                  <a:gd name="T11" fmla="*/ 118097 h 33"/>
                  <a:gd name="T12" fmla="*/ 46063 w 11"/>
                  <a:gd name="T13" fmla="*/ 123540 h 33"/>
                  <a:gd name="T14" fmla="*/ 50836 w 11"/>
                  <a:gd name="T15" fmla="*/ 128559 h 33"/>
                  <a:gd name="T16" fmla="*/ 46063 w 11"/>
                  <a:gd name="T17" fmla="*/ 143156 h 33"/>
                  <a:gd name="T18" fmla="*/ 46063 w 11"/>
                  <a:gd name="T19" fmla="*/ 153329 h 33"/>
                  <a:gd name="T20" fmla="*/ 40596 w 11"/>
                  <a:gd name="T21" fmla="*/ 164163 h 33"/>
                  <a:gd name="T22" fmla="*/ 40596 w 11"/>
                  <a:gd name="T23" fmla="*/ 164163 h 33"/>
                  <a:gd name="T24" fmla="*/ 40596 w 11"/>
                  <a:gd name="T25" fmla="*/ 169155 h 33"/>
                  <a:gd name="T26" fmla="*/ 35232 w 11"/>
                  <a:gd name="T27" fmla="*/ 164163 h 33"/>
                  <a:gd name="T28" fmla="*/ 29789 w 11"/>
                  <a:gd name="T29" fmla="*/ 143156 h 33"/>
                  <a:gd name="T30" fmla="*/ 21268 w 11"/>
                  <a:gd name="T31" fmla="*/ 123540 h 33"/>
                  <a:gd name="T32" fmla="*/ 10240 w 11"/>
                  <a:gd name="T33" fmla="*/ 107290 h 33"/>
                  <a:gd name="T34" fmla="*/ 5443 w 11"/>
                  <a:gd name="T35" fmla="*/ 86659 h 33"/>
                  <a:gd name="T36" fmla="*/ 10240 w 11"/>
                  <a:gd name="T37" fmla="*/ 77501 h 33"/>
                  <a:gd name="T38" fmla="*/ 10240 w 11"/>
                  <a:gd name="T39" fmla="*/ 72111 h 33"/>
                  <a:gd name="T40" fmla="*/ 10240 w 11"/>
                  <a:gd name="T41" fmla="*/ 67331 h 33"/>
                  <a:gd name="T42" fmla="*/ 15834 w 11"/>
                  <a:gd name="T43" fmla="*/ 56431 h 33"/>
                  <a:gd name="T44" fmla="*/ 21268 w 11"/>
                  <a:gd name="T45" fmla="*/ 56431 h 33"/>
                  <a:gd name="T46" fmla="*/ 21268 w 11"/>
                  <a:gd name="T47" fmla="*/ 50836 h 33"/>
                  <a:gd name="T48" fmla="*/ 21268 w 11"/>
                  <a:gd name="T49" fmla="*/ 46063 h 33"/>
                  <a:gd name="T50" fmla="*/ 21268 w 11"/>
                  <a:gd name="T51" fmla="*/ 40596 h 33"/>
                  <a:gd name="T52" fmla="*/ 21268 w 11"/>
                  <a:gd name="T53" fmla="*/ 29789 h 33"/>
                  <a:gd name="T54" fmla="*/ 26641 w 11"/>
                  <a:gd name="T55" fmla="*/ 26641 h 33"/>
                  <a:gd name="T56" fmla="*/ 26641 w 11"/>
                  <a:gd name="T57" fmla="*/ 15834 h 33"/>
                  <a:gd name="T58" fmla="*/ 26641 w 11"/>
                  <a:gd name="T59" fmla="*/ 15834 h 33"/>
                  <a:gd name="T60" fmla="*/ 26641 w 11"/>
                  <a:gd name="T61" fmla="*/ 15834 h 33"/>
                  <a:gd name="T62" fmla="*/ 26641 w 11"/>
                  <a:gd name="T63" fmla="*/ 15834 h 33"/>
                  <a:gd name="T64" fmla="*/ 26641 w 11"/>
                  <a:gd name="T65" fmla="*/ 10240 h 33"/>
                  <a:gd name="T66" fmla="*/ 29789 w 11"/>
                  <a:gd name="T67" fmla="*/ 10240 h 33"/>
                  <a:gd name="T68" fmla="*/ 35232 w 11"/>
                  <a:gd name="T69" fmla="*/ 5443 h 33"/>
                  <a:gd name="T70" fmla="*/ 40596 w 11"/>
                  <a:gd name="T71" fmla="*/ 10240 h 33"/>
                  <a:gd name="T72" fmla="*/ 46063 w 11"/>
                  <a:gd name="T73" fmla="*/ 10240 h 33"/>
                  <a:gd name="T74" fmla="*/ 46063 w 11"/>
                  <a:gd name="T75" fmla="*/ 10240 h 33"/>
                  <a:gd name="T76" fmla="*/ 50836 w 11"/>
                  <a:gd name="T77" fmla="*/ 5443 h 33"/>
                  <a:gd name="T78" fmla="*/ 50836 w 11"/>
                  <a:gd name="T79" fmla="*/ 0 h 33"/>
                  <a:gd name="T80" fmla="*/ 50836 w 11"/>
                  <a:gd name="T81" fmla="*/ 0 h 33"/>
                  <a:gd name="T82" fmla="*/ 50836 w 11"/>
                  <a:gd name="T83" fmla="*/ 0 h 33"/>
                  <a:gd name="T84" fmla="*/ 56431 w 11"/>
                  <a:gd name="T85" fmla="*/ 0 h 33"/>
                  <a:gd name="T86" fmla="*/ 56431 w 11"/>
                  <a:gd name="T87" fmla="*/ 5443 h 33"/>
                  <a:gd name="T88" fmla="*/ 56431 w 11"/>
                  <a:gd name="T89" fmla="*/ 10240 h 33"/>
                  <a:gd name="T90" fmla="*/ 50836 w 11"/>
                  <a:gd name="T91" fmla="*/ 10240 h 33"/>
                  <a:gd name="T92" fmla="*/ 50836 w 11"/>
                  <a:gd name="T93" fmla="*/ 15834 h 33"/>
                  <a:gd name="T94" fmla="*/ 56431 w 11"/>
                  <a:gd name="T95" fmla="*/ 15834 h 33"/>
                  <a:gd name="T96" fmla="*/ 56431 w 11"/>
                  <a:gd name="T97" fmla="*/ 21268 h 33"/>
                  <a:gd name="T98" fmla="*/ 56431 w 11"/>
                  <a:gd name="T99" fmla="*/ 26641 h 33"/>
                  <a:gd name="T100" fmla="*/ 56431 w 11"/>
                  <a:gd name="T101" fmla="*/ 26641 h 33"/>
                  <a:gd name="T102" fmla="*/ 50836 w 11"/>
                  <a:gd name="T103" fmla="*/ 26641 h 33"/>
                  <a:gd name="T104" fmla="*/ 50836 w 11"/>
                  <a:gd name="T105" fmla="*/ 29789 h 33"/>
                  <a:gd name="T106" fmla="*/ 50836 w 11"/>
                  <a:gd name="T107" fmla="*/ 29789 h 33"/>
                  <a:gd name="T108" fmla="*/ 50836 w 11"/>
                  <a:gd name="T109" fmla="*/ 29789 h 33"/>
                  <a:gd name="T110" fmla="*/ 56431 w 11"/>
                  <a:gd name="T111" fmla="*/ 29789 h 33"/>
                  <a:gd name="T112" fmla="*/ 56431 w 11"/>
                  <a:gd name="T113" fmla="*/ 35232 h 33"/>
                  <a:gd name="T114" fmla="*/ 56431 w 11"/>
                  <a:gd name="T115" fmla="*/ 35232 h 3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1"/>
                  <a:gd name="T175" fmla="*/ 0 h 33"/>
                  <a:gd name="T176" fmla="*/ 11 w 11"/>
                  <a:gd name="T177" fmla="*/ 33 h 3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1" h="33">
                    <a:moveTo>
                      <a:pt x="11" y="15"/>
                    </a:moveTo>
                    <a:lnTo>
                      <a:pt x="11" y="15"/>
                    </a:lnTo>
                    <a:lnTo>
                      <a:pt x="11" y="16"/>
                    </a:lnTo>
                    <a:lnTo>
                      <a:pt x="10" y="17"/>
                    </a:lnTo>
                    <a:lnTo>
                      <a:pt x="11" y="18"/>
                    </a:lnTo>
                    <a:lnTo>
                      <a:pt x="11" y="19"/>
                    </a:lnTo>
                    <a:lnTo>
                      <a:pt x="11" y="20"/>
                    </a:lnTo>
                    <a:lnTo>
                      <a:pt x="10" y="20"/>
                    </a:lnTo>
                    <a:lnTo>
                      <a:pt x="10" y="21"/>
                    </a:lnTo>
                    <a:lnTo>
                      <a:pt x="10" y="22"/>
                    </a:lnTo>
                    <a:lnTo>
                      <a:pt x="10" y="23"/>
                    </a:lnTo>
                    <a:lnTo>
                      <a:pt x="9" y="24"/>
                    </a:lnTo>
                    <a:lnTo>
                      <a:pt x="10" y="25"/>
                    </a:lnTo>
                    <a:lnTo>
                      <a:pt x="9" y="26"/>
                    </a:lnTo>
                    <a:lnTo>
                      <a:pt x="9" y="28"/>
                    </a:lnTo>
                    <a:lnTo>
                      <a:pt x="9" y="29"/>
                    </a:lnTo>
                    <a:lnTo>
                      <a:pt x="9" y="30"/>
                    </a:lnTo>
                    <a:lnTo>
                      <a:pt x="8" y="31"/>
                    </a:lnTo>
                    <a:lnTo>
                      <a:pt x="9" y="31"/>
                    </a:lnTo>
                    <a:lnTo>
                      <a:pt x="8" y="32"/>
                    </a:lnTo>
                    <a:lnTo>
                      <a:pt x="8" y="33"/>
                    </a:lnTo>
                    <a:lnTo>
                      <a:pt x="7" y="32"/>
                    </a:lnTo>
                    <a:lnTo>
                      <a:pt x="7" y="31"/>
                    </a:lnTo>
                    <a:lnTo>
                      <a:pt x="6" y="28"/>
                    </a:lnTo>
                    <a:lnTo>
                      <a:pt x="4" y="26"/>
                    </a:lnTo>
                    <a:lnTo>
                      <a:pt x="4" y="24"/>
                    </a:lnTo>
                    <a:lnTo>
                      <a:pt x="3" y="23"/>
                    </a:lnTo>
                    <a:lnTo>
                      <a:pt x="2" y="21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11" y="7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50" name="Freeform 3703"/>
              <p:cNvSpPr>
                <a:spLocks/>
              </p:cNvSpPr>
              <p:nvPr/>
            </p:nvSpPr>
            <p:spPr bwMode="auto">
              <a:xfrm>
                <a:off x="3100" y="1453"/>
                <a:ext cx="18" cy="29"/>
              </a:xfrm>
              <a:custGeom>
                <a:avLst/>
                <a:gdLst>
                  <a:gd name="T0" fmla="*/ 39366 w 6"/>
                  <a:gd name="T1" fmla="*/ 25607 h 10"/>
                  <a:gd name="T2" fmla="*/ 39366 w 6"/>
                  <a:gd name="T3" fmla="*/ 25607 h 10"/>
                  <a:gd name="T4" fmla="*/ 39366 w 6"/>
                  <a:gd name="T5" fmla="*/ 29148 h 10"/>
                  <a:gd name="T6" fmla="*/ 39366 w 6"/>
                  <a:gd name="T7" fmla="*/ 34437 h 10"/>
                  <a:gd name="T8" fmla="*/ 39366 w 6"/>
                  <a:gd name="T9" fmla="*/ 44706 h 10"/>
                  <a:gd name="T10" fmla="*/ 32805 w 6"/>
                  <a:gd name="T11" fmla="*/ 44706 h 10"/>
                  <a:gd name="T12" fmla="*/ 26244 w 6"/>
                  <a:gd name="T13" fmla="*/ 50074 h 10"/>
                  <a:gd name="T14" fmla="*/ 19683 w 6"/>
                  <a:gd name="T15" fmla="*/ 50074 h 10"/>
                  <a:gd name="T16" fmla="*/ 13122 w 6"/>
                  <a:gd name="T17" fmla="*/ 50074 h 10"/>
                  <a:gd name="T18" fmla="*/ 6561 w 6"/>
                  <a:gd name="T19" fmla="*/ 50074 h 10"/>
                  <a:gd name="T20" fmla="*/ 0 w 6"/>
                  <a:gd name="T21" fmla="*/ 44706 h 10"/>
                  <a:gd name="T22" fmla="*/ 6561 w 6"/>
                  <a:gd name="T23" fmla="*/ 39829 h 10"/>
                  <a:gd name="T24" fmla="*/ 6561 w 6"/>
                  <a:gd name="T25" fmla="*/ 39829 h 10"/>
                  <a:gd name="T26" fmla="*/ 13122 w 6"/>
                  <a:gd name="T27" fmla="*/ 39829 h 10"/>
                  <a:gd name="T28" fmla="*/ 19683 w 6"/>
                  <a:gd name="T29" fmla="*/ 34437 h 10"/>
                  <a:gd name="T30" fmla="*/ 13122 w 6"/>
                  <a:gd name="T31" fmla="*/ 29148 h 10"/>
                  <a:gd name="T32" fmla="*/ 13122 w 6"/>
                  <a:gd name="T33" fmla="*/ 29148 h 10"/>
                  <a:gd name="T34" fmla="*/ 6561 w 6"/>
                  <a:gd name="T35" fmla="*/ 29148 h 10"/>
                  <a:gd name="T36" fmla="*/ 6561 w 6"/>
                  <a:gd name="T37" fmla="*/ 29148 h 10"/>
                  <a:gd name="T38" fmla="*/ 6561 w 6"/>
                  <a:gd name="T39" fmla="*/ 25607 h 10"/>
                  <a:gd name="T40" fmla="*/ 6561 w 6"/>
                  <a:gd name="T41" fmla="*/ 25607 h 10"/>
                  <a:gd name="T42" fmla="*/ 6561 w 6"/>
                  <a:gd name="T43" fmla="*/ 25607 h 10"/>
                  <a:gd name="T44" fmla="*/ 6561 w 6"/>
                  <a:gd name="T45" fmla="*/ 25607 h 10"/>
                  <a:gd name="T46" fmla="*/ 6561 w 6"/>
                  <a:gd name="T47" fmla="*/ 20923 h 10"/>
                  <a:gd name="T48" fmla="*/ 0 w 6"/>
                  <a:gd name="T49" fmla="*/ 15416 h 10"/>
                  <a:gd name="T50" fmla="*/ 0 w 6"/>
                  <a:gd name="T51" fmla="*/ 15416 h 10"/>
                  <a:gd name="T52" fmla="*/ 0 w 6"/>
                  <a:gd name="T53" fmla="*/ 15416 h 10"/>
                  <a:gd name="T54" fmla="*/ 0 w 6"/>
                  <a:gd name="T55" fmla="*/ 10051 h 10"/>
                  <a:gd name="T56" fmla="*/ 0 w 6"/>
                  <a:gd name="T57" fmla="*/ 10051 h 10"/>
                  <a:gd name="T58" fmla="*/ 6561 w 6"/>
                  <a:gd name="T59" fmla="*/ 10051 h 10"/>
                  <a:gd name="T60" fmla="*/ 6561 w 6"/>
                  <a:gd name="T61" fmla="*/ 5316 h 10"/>
                  <a:gd name="T62" fmla="*/ 6561 w 6"/>
                  <a:gd name="T63" fmla="*/ 0 h 10"/>
                  <a:gd name="T64" fmla="*/ 13122 w 6"/>
                  <a:gd name="T65" fmla="*/ 0 h 10"/>
                  <a:gd name="T66" fmla="*/ 13122 w 6"/>
                  <a:gd name="T67" fmla="*/ 0 h 10"/>
                  <a:gd name="T68" fmla="*/ 19683 w 6"/>
                  <a:gd name="T69" fmla="*/ 0 h 10"/>
                  <a:gd name="T70" fmla="*/ 19683 w 6"/>
                  <a:gd name="T71" fmla="*/ 0 h 10"/>
                  <a:gd name="T72" fmla="*/ 26244 w 6"/>
                  <a:gd name="T73" fmla="*/ 0 h 10"/>
                  <a:gd name="T74" fmla="*/ 26244 w 6"/>
                  <a:gd name="T75" fmla="*/ 5316 h 10"/>
                  <a:gd name="T76" fmla="*/ 32805 w 6"/>
                  <a:gd name="T77" fmla="*/ 5316 h 10"/>
                  <a:gd name="T78" fmla="*/ 32805 w 6"/>
                  <a:gd name="T79" fmla="*/ 5316 h 10"/>
                  <a:gd name="T80" fmla="*/ 39366 w 6"/>
                  <a:gd name="T81" fmla="*/ 10051 h 10"/>
                  <a:gd name="T82" fmla="*/ 39366 w 6"/>
                  <a:gd name="T83" fmla="*/ 10051 h 10"/>
                  <a:gd name="T84" fmla="*/ 39366 w 6"/>
                  <a:gd name="T85" fmla="*/ 10051 h 10"/>
                  <a:gd name="T86" fmla="*/ 39366 w 6"/>
                  <a:gd name="T87" fmla="*/ 15416 h 10"/>
                  <a:gd name="T88" fmla="*/ 39366 w 6"/>
                  <a:gd name="T89" fmla="*/ 15416 h 10"/>
                  <a:gd name="T90" fmla="*/ 39366 w 6"/>
                  <a:gd name="T91" fmla="*/ 15416 h 10"/>
                  <a:gd name="T92" fmla="*/ 39366 w 6"/>
                  <a:gd name="T93" fmla="*/ 25607 h 10"/>
                  <a:gd name="T94" fmla="*/ 39366 w 6"/>
                  <a:gd name="T95" fmla="*/ 25607 h 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"/>
                  <a:gd name="T145" fmla="*/ 0 h 10"/>
                  <a:gd name="T146" fmla="*/ 6 w 6"/>
                  <a:gd name="T147" fmla="*/ 10 h 1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" h="10">
                    <a:moveTo>
                      <a:pt x="6" y="5"/>
                    </a:moveTo>
                    <a:lnTo>
                      <a:pt x="6" y="5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51" name="Freeform 3704"/>
              <p:cNvSpPr>
                <a:spLocks/>
              </p:cNvSpPr>
              <p:nvPr/>
            </p:nvSpPr>
            <p:spPr bwMode="auto">
              <a:xfrm>
                <a:off x="3147" y="1705"/>
                <a:ext cx="47" cy="53"/>
              </a:xfrm>
              <a:custGeom>
                <a:avLst/>
                <a:gdLst>
                  <a:gd name="T0" fmla="*/ 0 w 16"/>
                  <a:gd name="T1" fmla="*/ 0 h 18"/>
                  <a:gd name="T2" fmla="*/ 5652 w 16"/>
                  <a:gd name="T3" fmla="*/ 11713 h 18"/>
                  <a:gd name="T4" fmla="*/ 5652 w 16"/>
                  <a:gd name="T5" fmla="*/ 17514 h 18"/>
                  <a:gd name="T6" fmla="*/ 11606 w 16"/>
                  <a:gd name="T7" fmla="*/ 17514 h 18"/>
                  <a:gd name="T8" fmla="*/ 11606 w 16"/>
                  <a:gd name="T9" fmla="*/ 22766 h 18"/>
                  <a:gd name="T10" fmla="*/ 28209 w 16"/>
                  <a:gd name="T11" fmla="*/ 28791 h 18"/>
                  <a:gd name="T12" fmla="*/ 39847 w 16"/>
                  <a:gd name="T13" fmla="*/ 34488 h 18"/>
                  <a:gd name="T14" fmla="*/ 54646 w 16"/>
                  <a:gd name="T15" fmla="*/ 46228 h 18"/>
                  <a:gd name="T16" fmla="*/ 60377 w 16"/>
                  <a:gd name="T17" fmla="*/ 55320 h 18"/>
                  <a:gd name="T18" fmla="*/ 76977 w 16"/>
                  <a:gd name="T19" fmla="*/ 67033 h 18"/>
                  <a:gd name="T20" fmla="*/ 76977 w 16"/>
                  <a:gd name="T21" fmla="*/ 73060 h 18"/>
                  <a:gd name="T22" fmla="*/ 76977 w 16"/>
                  <a:gd name="T23" fmla="*/ 78782 h 18"/>
                  <a:gd name="T24" fmla="*/ 76977 w 16"/>
                  <a:gd name="T25" fmla="*/ 84773 h 18"/>
                  <a:gd name="T26" fmla="*/ 76977 w 16"/>
                  <a:gd name="T27" fmla="*/ 89826 h 18"/>
                  <a:gd name="T28" fmla="*/ 82864 w 16"/>
                  <a:gd name="T29" fmla="*/ 101548 h 18"/>
                  <a:gd name="T30" fmla="*/ 88610 w 16"/>
                  <a:gd name="T31" fmla="*/ 101548 h 1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6"/>
                  <a:gd name="T49" fmla="*/ 0 h 18"/>
                  <a:gd name="T50" fmla="*/ 16 w 16"/>
                  <a:gd name="T51" fmla="*/ 18 h 1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6" h="18">
                    <a:moveTo>
                      <a:pt x="0" y="0"/>
                    </a:move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5" y="5"/>
                    </a:lnTo>
                    <a:lnTo>
                      <a:pt x="7" y="6"/>
                    </a:lnTo>
                    <a:lnTo>
                      <a:pt x="10" y="8"/>
                    </a:lnTo>
                    <a:lnTo>
                      <a:pt x="11" y="10"/>
                    </a:lnTo>
                    <a:lnTo>
                      <a:pt x="14" y="12"/>
                    </a:lnTo>
                    <a:lnTo>
                      <a:pt x="14" y="13"/>
                    </a:lnTo>
                    <a:lnTo>
                      <a:pt x="14" y="14"/>
                    </a:lnTo>
                    <a:lnTo>
                      <a:pt x="14" y="15"/>
                    </a:lnTo>
                    <a:lnTo>
                      <a:pt x="14" y="16"/>
                    </a:lnTo>
                    <a:lnTo>
                      <a:pt x="15" y="18"/>
                    </a:lnTo>
                    <a:lnTo>
                      <a:pt x="16" y="18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52" name="Line 3705"/>
              <p:cNvSpPr>
                <a:spLocks noChangeShapeType="1"/>
              </p:cNvSpPr>
              <p:nvPr/>
            </p:nvSpPr>
            <p:spPr bwMode="auto">
              <a:xfrm flipV="1">
                <a:off x="2801" y="1793"/>
                <a:ext cx="32" cy="3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53" name="Freeform 3706"/>
              <p:cNvSpPr>
                <a:spLocks/>
              </p:cNvSpPr>
              <p:nvPr/>
            </p:nvSpPr>
            <p:spPr bwMode="auto">
              <a:xfrm>
                <a:off x="2913" y="2259"/>
                <a:ext cx="266" cy="52"/>
              </a:xfrm>
              <a:custGeom>
                <a:avLst/>
                <a:gdLst>
                  <a:gd name="T0" fmla="*/ 485278 w 91"/>
                  <a:gd name="T1" fmla="*/ 28542 h 18"/>
                  <a:gd name="T2" fmla="*/ 468394 w 91"/>
                  <a:gd name="T3" fmla="*/ 15115 h 18"/>
                  <a:gd name="T4" fmla="*/ 452212 w 91"/>
                  <a:gd name="T5" fmla="*/ 9880 h 18"/>
                  <a:gd name="T6" fmla="*/ 404808 w 91"/>
                  <a:gd name="T7" fmla="*/ 28542 h 18"/>
                  <a:gd name="T8" fmla="*/ 362999 w 91"/>
                  <a:gd name="T9" fmla="*/ 72014 h 18"/>
                  <a:gd name="T10" fmla="*/ 313699 w 91"/>
                  <a:gd name="T11" fmla="*/ 72014 h 18"/>
                  <a:gd name="T12" fmla="*/ 276982 w 91"/>
                  <a:gd name="T13" fmla="*/ 87129 h 18"/>
                  <a:gd name="T14" fmla="*/ 260774 w 91"/>
                  <a:gd name="T15" fmla="*/ 72014 h 18"/>
                  <a:gd name="T16" fmla="*/ 244565 w 91"/>
                  <a:gd name="T17" fmla="*/ 77249 h 18"/>
                  <a:gd name="T18" fmla="*/ 213396 w 91"/>
                  <a:gd name="T19" fmla="*/ 77249 h 18"/>
                  <a:gd name="T20" fmla="*/ 202084 w 91"/>
                  <a:gd name="T21" fmla="*/ 87129 h 18"/>
                  <a:gd name="T22" fmla="*/ 185876 w 91"/>
                  <a:gd name="T23" fmla="*/ 82455 h 18"/>
                  <a:gd name="T24" fmla="*/ 175203 w 91"/>
                  <a:gd name="T25" fmla="*/ 64012 h 18"/>
                  <a:gd name="T26" fmla="*/ 160240 w 91"/>
                  <a:gd name="T27" fmla="*/ 58777 h 18"/>
                  <a:gd name="T28" fmla="*/ 144032 w 91"/>
                  <a:gd name="T29" fmla="*/ 43666 h 18"/>
                  <a:gd name="T30" fmla="*/ 138487 w 91"/>
                  <a:gd name="T31" fmla="*/ 28542 h 18"/>
                  <a:gd name="T32" fmla="*/ 127823 w 91"/>
                  <a:gd name="T33" fmla="*/ 28542 h 18"/>
                  <a:gd name="T34" fmla="*/ 116733 w 91"/>
                  <a:gd name="T35" fmla="*/ 33774 h 18"/>
                  <a:gd name="T36" fmla="*/ 102200 w 91"/>
                  <a:gd name="T37" fmla="*/ 38457 h 18"/>
                  <a:gd name="T38" fmla="*/ 85342 w 91"/>
                  <a:gd name="T39" fmla="*/ 33774 h 18"/>
                  <a:gd name="T40" fmla="*/ 74901 w 91"/>
                  <a:gd name="T41" fmla="*/ 33774 h 18"/>
                  <a:gd name="T42" fmla="*/ 63589 w 91"/>
                  <a:gd name="T43" fmla="*/ 43666 h 18"/>
                  <a:gd name="T44" fmla="*/ 52925 w 91"/>
                  <a:gd name="T45" fmla="*/ 43666 h 18"/>
                  <a:gd name="T46" fmla="*/ 36287 w 91"/>
                  <a:gd name="T47" fmla="*/ 38457 h 18"/>
                  <a:gd name="T48" fmla="*/ 27521 w 91"/>
                  <a:gd name="T49" fmla="*/ 33774 h 18"/>
                  <a:gd name="T50" fmla="*/ 21754 w 91"/>
                  <a:gd name="T51" fmla="*/ 20346 h 18"/>
                  <a:gd name="T52" fmla="*/ 5545 w 91"/>
                  <a:gd name="T53" fmla="*/ 9880 h 18"/>
                  <a:gd name="T54" fmla="*/ 0 w 91"/>
                  <a:gd name="T55" fmla="*/ 0 h 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1"/>
                  <a:gd name="T85" fmla="*/ 0 h 18"/>
                  <a:gd name="T86" fmla="*/ 91 w 91"/>
                  <a:gd name="T87" fmla="*/ 18 h 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1" h="18">
                    <a:moveTo>
                      <a:pt x="91" y="6"/>
                    </a:moveTo>
                    <a:lnTo>
                      <a:pt x="88" y="3"/>
                    </a:lnTo>
                    <a:lnTo>
                      <a:pt x="85" y="2"/>
                    </a:lnTo>
                    <a:lnTo>
                      <a:pt x="76" y="6"/>
                    </a:lnTo>
                    <a:lnTo>
                      <a:pt x="68" y="15"/>
                    </a:lnTo>
                    <a:lnTo>
                      <a:pt x="59" y="15"/>
                    </a:lnTo>
                    <a:lnTo>
                      <a:pt x="52" y="18"/>
                    </a:lnTo>
                    <a:lnTo>
                      <a:pt x="49" y="15"/>
                    </a:lnTo>
                    <a:lnTo>
                      <a:pt x="46" y="16"/>
                    </a:lnTo>
                    <a:lnTo>
                      <a:pt x="40" y="16"/>
                    </a:lnTo>
                    <a:lnTo>
                      <a:pt x="38" y="18"/>
                    </a:lnTo>
                    <a:lnTo>
                      <a:pt x="35" y="17"/>
                    </a:lnTo>
                    <a:lnTo>
                      <a:pt x="33" y="13"/>
                    </a:lnTo>
                    <a:lnTo>
                      <a:pt x="30" y="12"/>
                    </a:lnTo>
                    <a:lnTo>
                      <a:pt x="27" y="9"/>
                    </a:lnTo>
                    <a:lnTo>
                      <a:pt x="26" y="6"/>
                    </a:lnTo>
                    <a:lnTo>
                      <a:pt x="24" y="6"/>
                    </a:lnTo>
                    <a:lnTo>
                      <a:pt x="22" y="7"/>
                    </a:lnTo>
                    <a:lnTo>
                      <a:pt x="19" y="8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7" y="8"/>
                    </a:lnTo>
                    <a:lnTo>
                      <a:pt x="5" y="7"/>
                    </a:lnTo>
                    <a:lnTo>
                      <a:pt x="4" y="4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54" name="Freeform 3707"/>
              <p:cNvSpPr>
                <a:spLocks/>
              </p:cNvSpPr>
              <p:nvPr/>
            </p:nvSpPr>
            <p:spPr bwMode="auto">
              <a:xfrm>
                <a:off x="2473" y="1708"/>
                <a:ext cx="319" cy="475"/>
              </a:xfrm>
              <a:custGeom>
                <a:avLst/>
                <a:gdLst>
                  <a:gd name="T0" fmla="*/ 549830 w 109"/>
                  <a:gd name="T1" fmla="*/ 404155 h 162"/>
                  <a:gd name="T2" fmla="*/ 538449 w 109"/>
                  <a:gd name="T3" fmla="*/ 437786 h 162"/>
                  <a:gd name="T4" fmla="*/ 511383 w 109"/>
                  <a:gd name="T5" fmla="*/ 469649 h 162"/>
                  <a:gd name="T6" fmla="*/ 488875 w 109"/>
                  <a:gd name="T7" fmla="*/ 519682 h 162"/>
                  <a:gd name="T8" fmla="*/ 494432 w 109"/>
                  <a:gd name="T9" fmla="*/ 545904 h 162"/>
                  <a:gd name="T10" fmla="*/ 483736 w 109"/>
                  <a:gd name="T11" fmla="*/ 585150 h 162"/>
                  <a:gd name="T12" fmla="*/ 511383 w 109"/>
                  <a:gd name="T13" fmla="*/ 617013 h 162"/>
                  <a:gd name="T14" fmla="*/ 538449 w 109"/>
                  <a:gd name="T15" fmla="*/ 672216 h 162"/>
                  <a:gd name="T16" fmla="*/ 500248 w 109"/>
                  <a:gd name="T17" fmla="*/ 683762 h 162"/>
                  <a:gd name="T18" fmla="*/ 474485 w 109"/>
                  <a:gd name="T19" fmla="*/ 687674 h 162"/>
                  <a:gd name="T20" fmla="*/ 468696 w 109"/>
                  <a:gd name="T21" fmla="*/ 715623 h 162"/>
                  <a:gd name="T22" fmla="*/ 452327 w 109"/>
                  <a:gd name="T23" fmla="*/ 732086 h 162"/>
                  <a:gd name="T24" fmla="*/ 436053 w 109"/>
                  <a:gd name="T25" fmla="*/ 737710 h 162"/>
                  <a:gd name="T26" fmla="*/ 424680 w 109"/>
                  <a:gd name="T27" fmla="*/ 760044 h 162"/>
                  <a:gd name="T28" fmla="*/ 408303 w 109"/>
                  <a:gd name="T29" fmla="*/ 769570 h 162"/>
                  <a:gd name="T30" fmla="*/ 388355 w 109"/>
                  <a:gd name="T31" fmla="*/ 786061 h 162"/>
                  <a:gd name="T32" fmla="*/ 355141 w 109"/>
                  <a:gd name="T33" fmla="*/ 791673 h 162"/>
                  <a:gd name="T34" fmla="*/ 329325 w 109"/>
                  <a:gd name="T35" fmla="*/ 797502 h 162"/>
                  <a:gd name="T36" fmla="*/ 307235 w 109"/>
                  <a:gd name="T37" fmla="*/ 797502 h 162"/>
                  <a:gd name="T38" fmla="*/ 307235 w 109"/>
                  <a:gd name="T39" fmla="*/ 813983 h 162"/>
                  <a:gd name="T40" fmla="*/ 301651 w 109"/>
                  <a:gd name="T41" fmla="*/ 831127 h 162"/>
                  <a:gd name="T42" fmla="*/ 285309 w 109"/>
                  <a:gd name="T43" fmla="*/ 845852 h 162"/>
                  <a:gd name="T44" fmla="*/ 226323 w 109"/>
                  <a:gd name="T45" fmla="*/ 857091 h 162"/>
                  <a:gd name="T46" fmla="*/ 209732 w 109"/>
                  <a:gd name="T47" fmla="*/ 862987 h 162"/>
                  <a:gd name="T48" fmla="*/ 192790 w 109"/>
                  <a:gd name="T49" fmla="*/ 873777 h 162"/>
                  <a:gd name="T50" fmla="*/ 178426 w 109"/>
                  <a:gd name="T51" fmla="*/ 885098 h 162"/>
                  <a:gd name="T52" fmla="*/ 162128 w 109"/>
                  <a:gd name="T53" fmla="*/ 862987 h 162"/>
                  <a:gd name="T54" fmla="*/ 139514 w 109"/>
                  <a:gd name="T55" fmla="*/ 879398 h 162"/>
                  <a:gd name="T56" fmla="*/ 108639 w 109"/>
                  <a:gd name="T57" fmla="*/ 885098 h 162"/>
                  <a:gd name="T58" fmla="*/ 97488 w 109"/>
                  <a:gd name="T59" fmla="*/ 851467 h 162"/>
                  <a:gd name="T60" fmla="*/ 64195 w 109"/>
                  <a:gd name="T61" fmla="*/ 813983 h 162"/>
                  <a:gd name="T62" fmla="*/ 37121 w 109"/>
                  <a:gd name="T63" fmla="*/ 786061 h 162"/>
                  <a:gd name="T64" fmla="*/ 21935 w 109"/>
                  <a:gd name="T65" fmla="*/ 754188 h 162"/>
                  <a:gd name="T66" fmla="*/ 64195 w 109"/>
                  <a:gd name="T67" fmla="*/ 743554 h 162"/>
                  <a:gd name="T68" fmla="*/ 112528 w 109"/>
                  <a:gd name="T69" fmla="*/ 737710 h 162"/>
                  <a:gd name="T70" fmla="*/ 86704 w 109"/>
                  <a:gd name="T71" fmla="*/ 709776 h 162"/>
                  <a:gd name="T72" fmla="*/ 81137 w 109"/>
                  <a:gd name="T73" fmla="*/ 678139 h 162"/>
                  <a:gd name="T74" fmla="*/ 81137 w 109"/>
                  <a:gd name="T75" fmla="*/ 655828 h 162"/>
                  <a:gd name="T76" fmla="*/ 81137 w 109"/>
                  <a:gd name="T77" fmla="*/ 633503 h 162"/>
                  <a:gd name="T78" fmla="*/ 81137 w 109"/>
                  <a:gd name="T79" fmla="*/ 617013 h 162"/>
                  <a:gd name="T80" fmla="*/ 69761 w 109"/>
                  <a:gd name="T81" fmla="*/ 595967 h 162"/>
                  <a:gd name="T82" fmla="*/ 53463 w 109"/>
                  <a:gd name="T83" fmla="*/ 573856 h 162"/>
                  <a:gd name="T84" fmla="*/ 21935 w 109"/>
                  <a:gd name="T85" fmla="*/ 545904 h 162"/>
                  <a:gd name="T86" fmla="*/ 0 w 109"/>
                  <a:gd name="T87" fmla="*/ 475243 h 162"/>
                  <a:gd name="T88" fmla="*/ 27724 w 109"/>
                  <a:gd name="T89" fmla="*/ 437786 h 162"/>
                  <a:gd name="T90" fmla="*/ 86704 w 109"/>
                  <a:gd name="T91" fmla="*/ 370377 h 162"/>
                  <a:gd name="T92" fmla="*/ 134401 w 109"/>
                  <a:gd name="T93" fmla="*/ 229261 h 162"/>
                  <a:gd name="T94" fmla="*/ 150676 w 109"/>
                  <a:gd name="T95" fmla="*/ 130220 h 162"/>
                  <a:gd name="T96" fmla="*/ 117436 w 109"/>
                  <a:gd name="T97" fmla="*/ 5624 h 16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9"/>
                  <a:gd name="T148" fmla="*/ 0 h 162"/>
                  <a:gd name="T149" fmla="*/ 109 w 109"/>
                  <a:gd name="T150" fmla="*/ 162 h 16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9" h="162">
                    <a:moveTo>
                      <a:pt x="109" y="74"/>
                    </a:moveTo>
                    <a:lnTo>
                      <a:pt x="102" y="74"/>
                    </a:lnTo>
                    <a:lnTo>
                      <a:pt x="102" y="77"/>
                    </a:lnTo>
                    <a:lnTo>
                      <a:pt x="100" y="80"/>
                    </a:lnTo>
                    <a:lnTo>
                      <a:pt x="99" y="83"/>
                    </a:lnTo>
                    <a:lnTo>
                      <a:pt x="95" y="86"/>
                    </a:lnTo>
                    <a:lnTo>
                      <a:pt x="96" y="89"/>
                    </a:lnTo>
                    <a:lnTo>
                      <a:pt x="91" y="95"/>
                    </a:lnTo>
                    <a:lnTo>
                      <a:pt x="93" y="97"/>
                    </a:lnTo>
                    <a:lnTo>
                      <a:pt x="92" y="100"/>
                    </a:lnTo>
                    <a:lnTo>
                      <a:pt x="90" y="102"/>
                    </a:lnTo>
                    <a:lnTo>
                      <a:pt x="90" y="107"/>
                    </a:lnTo>
                    <a:lnTo>
                      <a:pt x="94" y="108"/>
                    </a:lnTo>
                    <a:lnTo>
                      <a:pt x="95" y="113"/>
                    </a:lnTo>
                    <a:lnTo>
                      <a:pt x="97" y="118"/>
                    </a:lnTo>
                    <a:lnTo>
                      <a:pt x="100" y="123"/>
                    </a:lnTo>
                    <a:lnTo>
                      <a:pt x="96" y="124"/>
                    </a:lnTo>
                    <a:lnTo>
                      <a:pt x="93" y="125"/>
                    </a:lnTo>
                    <a:lnTo>
                      <a:pt x="90" y="125"/>
                    </a:lnTo>
                    <a:lnTo>
                      <a:pt x="88" y="126"/>
                    </a:lnTo>
                    <a:lnTo>
                      <a:pt x="87" y="128"/>
                    </a:lnTo>
                    <a:lnTo>
                      <a:pt x="87" y="131"/>
                    </a:lnTo>
                    <a:lnTo>
                      <a:pt x="86" y="132"/>
                    </a:lnTo>
                    <a:lnTo>
                      <a:pt x="84" y="134"/>
                    </a:lnTo>
                    <a:lnTo>
                      <a:pt x="83" y="135"/>
                    </a:lnTo>
                    <a:lnTo>
                      <a:pt x="81" y="135"/>
                    </a:lnTo>
                    <a:lnTo>
                      <a:pt x="79" y="137"/>
                    </a:lnTo>
                    <a:lnTo>
                      <a:pt x="79" y="139"/>
                    </a:lnTo>
                    <a:lnTo>
                      <a:pt x="78" y="140"/>
                    </a:lnTo>
                    <a:lnTo>
                      <a:pt x="76" y="141"/>
                    </a:lnTo>
                    <a:lnTo>
                      <a:pt x="74" y="142"/>
                    </a:lnTo>
                    <a:lnTo>
                      <a:pt x="72" y="144"/>
                    </a:lnTo>
                    <a:lnTo>
                      <a:pt x="69" y="144"/>
                    </a:lnTo>
                    <a:lnTo>
                      <a:pt x="66" y="145"/>
                    </a:lnTo>
                    <a:lnTo>
                      <a:pt x="63" y="146"/>
                    </a:lnTo>
                    <a:lnTo>
                      <a:pt x="61" y="146"/>
                    </a:lnTo>
                    <a:lnTo>
                      <a:pt x="59" y="146"/>
                    </a:lnTo>
                    <a:lnTo>
                      <a:pt x="57" y="146"/>
                    </a:lnTo>
                    <a:lnTo>
                      <a:pt x="55" y="147"/>
                    </a:lnTo>
                    <a:lnTo>
                      <a:pt x="57" y="149"/>
                    </a:lnTo>
                    <a:lnTo>
                      <a:pt x="57" y="150"/>
                    </a:lnTo>
                    <a:lnTo>
                      <a:pt x="56" y="152"/>
                    </a:lnTo>
                    <a:lnTo>
                      <a:pt x="55" y="153"/>
                    </a:lnTo>
                    <a:lnTo>
                      <a:pt x="53" y="155"/>
                    </a:lnTo>
                    <a:lnTo>
                      <a:pt x="49" y="156"/>
                    </a:lnTo>
                    <a:lnTo>
                      <a:pt x="42" y="157"/>
                    </a:lnTo>
                    <a:lnTo>
                      <a:pt x="40" y="158"/>
                    </a:lnTo>
                    <a:lnTo>
                      <a:pt x="39" y="158"/>
                    </a:lnTo>
                    <a:lnTo>
                      <a:pt x="37" y="159"/>
                    </a:lnTo>
                    <a:lnTo>
                      <a:pt x="36" y="160"/>
                    </a:lnTo>
                    <a:lnTo>
                      <a:pt x="34" y="161"/>
                    </a:lnTo>
                    <a:lnTo>
                      <a:pt x="33" y="162"/>
                    </a:lnTo>
                    <a:lnTo>
                      <a:pt x="31" y="159"/>
                    </a:lnTo>
                    <a:lnTo>
                      <a:pt x="30" y="158"/>
                    </a:lnTo>
                    <a:lnTo>
                      <a:pt x="28" y="160"/>
                    </a:lnTo>
                    <a:lnTo>
                      <a:pt x="26" y="161"/>
                    </a:lnTo>
                    <a:lnTo>
                      <a:pt x="23" y="162"/>
                    </a:lnTo>
                    <a:lnTo>
                      <a:pt x="20" y="162"/>
                    </a:lnTo>
                    <a:lnTo>
                      <a:pt x="19" y="160"/>
                    </a:lnTo>
                    <a:lnTo>
                      <a:pt x="18" y="156"/>
                    </a:lnTo>
                    <a:lnTo>
                      <a:pt x="15" y="150"/>
                    </a:lnTo>
                    <a:lnTo>
                      <a:pt x="12" y="149"/>
                    </a:lnTo>
                    <a:lnTo>
                      <a:pt x="10" y="148"/>
                    </a:lnTo>
                    <a:lnTo>
                      <a:pt x="7" y="144"/>
                    </a:lnTo>
                    <a:lnTo>
                      <a:pt x="5" y="141"/>
                    </a:lnTo>
                    <a:lnTo>
                      <a:pt x="4" y="138"/>
                    </a:lnTo>
                    <a:lnTo>
                      <a:pt x="7" y="135"/>
                    </a:lnTo>
                    <a:lnTo>
                      <a:pt x="12" y="136"/>
                    </a:lnTo>
                    <a:lnTo>
                      <a:pt x="16" y="135"/>
                    </a:lnTo>
                    <a:lnTo>
                      <a:pt x="21" y="135"/>
                    </a:lnTo>
                    <a:lnTo>
                      <a:pt x="18" y="133"/>
                    </a:lnTo>
                    <a:lnTo>
                      <a:pt x="16" y="130"/>
                    </a:lnTo>
                    <a:lnTo>
                      <a:pt x="15" y="126"/>
                    </a:lnTo>
                    <a:lnTo>
                      <a:pt x="15" y="124"/>
                    </a:lnTo>
                    <a:lnTo>
                      <a:pt x="15" y="122"/>
                    </a:lnTo>
                    <a:lnTo>
                      <a:pt x="15" y="120"/>
                    </a:lnTo>
                    <a:lnTo>
                      <a:pt x="15" y="118"/>
                    </a:lnTo>
                    <a:lnTo>
                      <a:pt x="15" y="116"/>
                    </a:lnTo>
                    <a:lnTo>
                      <a:pt x="15" y="115"/>
                    </a:lnTo>
                    <a:lnTo>
                      <a:pt x="15" y="113"/>
                    </a:lnTo>
                    <a:lnTo>
                      <a:pt x="13" y="112"/>
                    </a:lnTo>
                    <a:lnTo>
                      <a:pt x="13" y="109"/>
                    </a:lnTo>
                    <a:lnTo>
                      <a:pt x="12" y="107"/>
                    </a:lnTo>
                    <a:lnTo>
                      <a:pt x="10" y="105"/>
                    </a:lnTo>
                    <a:lnTo>
                      <a:pt x="9" y="102"/>
                    </a:lnTo>
                    <a:lnTo>
                      <a:pt x="4" y="100"/>
                    </a:lnTo>
                    <a:lnTo>
                      <a:pt x="1" y="96"/>
                    </a:lnTo>
                    <a:lnTo>
                      <a:pt x="0" y="87"/>
                    </a:lnTo>
                    <a:lnTo>
                      <a:pt x="3" y="85"/>
                    </a:lnTo>
                    <a:lnTo>
                      <a:pt x="5" y="80"/>
                    </a:lnTo>
                    <a:lnTo>
                      <a:pt x="9" y="75"/>
                    </a:lnTo>
                    <a:lnTo>
                      <a:pt x="16" y="68"/>
                    </a:lnTo>
                    <a:lnTo>
                      <a:pt x="24" y="55"/>
                    </a:lnTo>
                    <a:lnTo>
                      <a:pt x="25" y="42"/>
                    </a:lnTo>
                    <a:lnTo>
                      <a:pt x="27" y="33"/>
                    </a:lnTo>
                    <a:lnTo>
                      <a:pt x="28" y="24"/>
                    </a:lnTo>
                    <a:lnTo>
                      <a:pt x="24" y="16"/>
                    </a:lnTo>
                    <a:lnTo>
                      <a:pt x="22" y="1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55" name="Line 3708"/>
              <p:cNvSpPr>
                <a:spLocks noChangeShapeType="1"/>
              </p:cNvSpPr>
              <p:nvPr/>
            </p:nvSpPr>
            <p:spPr bwMode="auto">
              <a:xfrm>
                <a:off x="2801" y="1796"/>
                <a:ext cx="0" cy="129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56" name="Freeform 3709"/>
              <p:cNvSpPr>
                <a:spLocks/>
              </p:cNvSpPr>
              <p:nvPr/>
            </p:nvSpPr>
            <p:spPr bwMode="auto">
              <a:xfrm>
                <a:off x="2394" y="1441"/>
                <a:ext cx="410" cy="364"/>
              </a:xfrm>
              <a:custGeom>
                <a:avLst/>
                <a:gdLst>
                  <a:gd name="T0" fmla="*/ 757624 w 140"/>
                  <a:gd name="T1" fmla="*/ 666807 h 124"/>
                  <a:gd name="T2" fmla="*/ 757624 w 140"/>
                  <a:gd name="T3" fmla="*/ 666807 h 124"/>
                  <a:gd name="T4" fmla="*/ 735651 w 140"/>
                  <a:gd name="T5" fmla="*/ 684032 h 124"/>
                  <a:gd name="T6" fmla="*/ 676198 w 140"/>
                  <a:gd name="T7" fmla="*/ 650010 h 124"/>
                  <a:gd name="T8" fmla="*/ 639123 w 140"/>
                  <a:gd name="T9" fmla="*/ 634734 h 124"/>
                  <a:gd name="T10" fmla="*/ 583521 w 140"/>
                  <a:gd name="T11" fmla="*/ 606583 h 124"/>
                  <a:gd name="T12" fmla="*/ 421339 w 140"/>
                  <a:gd name="T13" fmla="*/ 529890 h 124"/>
                  <a:gd name="T14" fmla="*/ 356536 w 140"/>
                  <a:gd name="T15" fmla="*/ 495859 h 124"/>
                  <a:gd name="T16" fmla="*/ 314089 w 140"/>
                  <a:gd name="T17" fmla="*/ 484358 h 124"/>
                  <a:gd name="T18" fmla="*/ 264277 w 140"/>
                  <a:gd name="T19" fmla="*/ 501583 h 124"/>
                  <a:gd name="T20" fmla="*/ 216257 w 140"/>
                  <a:gd name="T21" fmla="*/ 524013 h 124"/>
                  <a:gd name="T22" fmla="*/ 179258 w 140"/>
                  <a:gd name="T23" fmla="*/ 495859 h 124"/>
                  <a:gd name="T24" fmla="*/ 129223 w 140"/>
                  <a:gd name="T25" fmla="*/ 484358 h 124"/>
                  <a:gd name="T26" fmla="*/ 97832 w 140"/>
                  <a:gd name="T27" fmla="*/ 458144 h 124"/>
                  <a:gd name="T28" fmla="*/ 70028 w 140"/>
                  <a:gd name="T29" fmla="*/ 435714 h 124"/>
                  <a:gd name="T30" fmla="*/ 37298 w 140"/>
                  <a:gd name="T31" fmla="*/ 430069 h 124"/>
                  <a:gd name="T32" fmla="*/ 16397 w 140"/>
                  <a:gd name="T33" fmla="*/ 401709 h 124"/>
                  <a:gd name="T34" fmla="*/ 5599 w 140"/>
                  <a:gd name="T35" fmla="*/ 369938 h 124"/>
                  <a:gd name="T36" fmla="*/ 0 w 140"/>
                  <a:gd name="T37" fmla="*/ 330888 h 124"/>
                  <a:gd name="T38" fmla="*/ 22204 w 140"/>
                  <a:gd name="T39" fmla="*/ 307794 h 124"/>
                  <a:gd name="T40" fmla="*/ 22204 w 140"/>
                  <a:gd name="T41" fmla="*/ 281639 h 124"/>
                  <a:gd name="T42" fmla="*/ 33406 w 140"/>
                  <a:gd name="T43" fmla="*/ 264863 h 124"/>
                  <a:gd name="T44" fmla="*/ 33406 w 140"/>
                  <a:gd name="T45" fmla="*/ 219486 h 124"/>
                  <a:gd name="T46" fmla="*/ 37298 w 140"/>
                  <a:gd name="T47" fmla="*/ 170869 h 124"/>
                  <a:gd name="T48" fmla="*/ 27804 w 140"/>
                  <a:gd name="T49" fmla="*/ 136846 h 124"/>
                  <a:gd name="T50" fmla="*/ 53628 w 140"/>
                  <a:gd name="T51" fmla="*/ 131204 h 124"/>
                  <a:gd name="T52" fmla="*/ 75627 w 140"/>
                  <a:gd name="T53" fmla="*/ 104853 h 124"/>
                  <a:gd name="T54" fmla="*/ 70028 w 140"/>
                  <a:gd name="T55" fmla="*/ 76692 h 124"/>
                  <a:gd name="T56" fmla="*/ 97832 w 140"/>
                  <a:gd name="T57" fmla="*/ 65869 h 124"/>
                  <a:gd name="T58" fmla="*/ 109230 w 140"/>
                  <a:gd name="T59" fmla="*/ 48644 h 124"/>
                  <a:gd name="T60" fmla="*/ 145655 w 140"/>
                  <a:gd name="T61" fmla="*/ 33993 h 124"/>
                  <a:gd name="T62" fmla="*/ 151454 w 140"/>
                  <a:gd name="T63" fmla="*/ 5645 h 124"/>
                  <a:gd name="T64" fmla="*/ 162861 w 140"/>
                  <a:gd name="T65" fmla="*/ 0 h 124"/>
                  <a:gd name="T66" fmla="*/ 184834 w 140"/>
                  <a:gd name="T67" fmla="*/ 5645 h 124"/>
                  <a:gd name="T68" fmla="*/ 210658 w 140"/>
                  <a:gd name="T69" fmla="*/ 11580 h 124"/>
                  <a:gd name="T70" fmla="*/ 232886 w 140"/>
                  <a:gd name="T71" fmla="*/ 5645 h 124"/>
                  <a:gd name="T72" fmla="*/ 260461 w 140"/>
                  <a:gd name="T73" fmla="*/ 11580 h 124"/>
                  <a:gd name="T74" fmla="*/ 280683 w 140"/>
                  <a:gd name="T75" fmla="*/ 16571 h 124"/>
                  <a:gd name="T76" fmla="*/ 297030 w 140"/>
                  <a:gd name="T77" fmla="*/ 22439 h 124"/>
                  <a:gd name="T78" fmla="*/ 324837 w 140"/>
                  <a:gd name="T79" fmla="*/ 33993 h 124"/>
                  <a:gd name="T80" fmla="*/ 336218 w 140"/>
                  <a:gd name="T81" fmla="*/ 54512 h 124"/>
                  <a:gd name="T82" fmla="*/ 362109 w 140"/>
                  <a:gd name="T83" fmla="*/ 82637 h 124"/>
                  <a:gd name="T84" fmla="*/ 395515 w 140"/>
                  <a:gd name="T85" fmla="*/ 82637 h 124"/>
                  <a:gd name="T86" fmla="*/ 426561 w 140"/>
                  <a:gd name="T87" fmla="*/ 88282 h 124"/>
                  <a:gd name="T88" fmla="*/ 449143 w 140"/>
                  <a:gd name="T89" fmla="*/ 99786 h 124"/>
                  <a:gd name="T90" fmla="*/ 476950 w 140"/>
                  <a:gd name="T91" fmla="*/ 110721 h 12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"/>
                  <a:gd name="T139" fmla="*/ 0 h 124"/>
                  <a:gd name="T140" fmla="*/ 140 w 140"/>
                  <a:gd name="T141" fmla="*/ 124 h 12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" h="124">
                    <a:moveTo>
                      <a:pt x="140" y="121"/>
                    </a:moveTo>
                    <a:lnTo>
                      <a:pt x="140" y="121"/>
                    </a:lnTo>
                    <a:lnTo>
                      <a:pt x="136" y="124"/>
                    </a:lnTo>
                    <a:lnTo>
                      <a:pt x="125" y="118"/>
                    </a:lnTo>
                    <a:lnTo>
                      <a:pt x="118" y="115"/>
                    </a:lnTo>
                    <a:lnTo>
                      <a:pt x="108" y="110"/>
                    </a:lnTo>
                    <a:lnTo>
                      <a:pt x="78" y="96"/>
                    </a:lnTo>
                    <a:lnTo>
                      <a:pt x="66" y="90"/>
                    </a:lnTo>
                    <a:lnTo>
                      <a:pt x="58" y="88"/>
                    </a:lnTo>
                    <a:lnTo>
                      <a:pt x="49" y="91"/>
                    </a:lnTo>
                    <a:lnTo>
                      <a:pt x="40" y="95"/>
                    </a:lnTo>
                    <a:lnTo>
                      <a:pt x="33" y="90"/>
                    </a:lnTo>
                    <a:lnTo>
                      <a:pt x="24" y="88"/>
                    </a:lnTo>
                    <a:lnTo>
                      <a:pt x="18" y="83"/>
                    </a:lnTo>
                    <a:lnTo>
                      <a:pt x="13" y="79"/>
                    </a:lnTo>
                    <a:lnTo>
                      <a:pt x="7" y="78"/>
                    </a:lnTo>
                    <a:lnTo>
                      <a:pt x="3" y="73"/>
                    </a:lnTo>
                    <a:lnTo>
                      <a:pt x="1" y="67"/>
                    </a:lnTo>
                    <a:lnTo>
                      <a:pt x="0" y="60"/>
                    </a:lnTo>
                    <a:lnTo>
                      <a:pt x="4" y="56"/>
                    </a:lnTo>
                    <a:lnTo>
                      <a:pt x="4" y="51"/>
                    </a:lnTo>
                    <a:lnTo>
                      <a:pt x="6" y="48"/>
                    </a:lnTo>
                    <a:lnTo>
                      <a:pt x="6" y="40"/>
                    </a:lnTo>
                    <a:lnTo>
                      <a:pt x="7" y="31"/>
                    </a:lnTo>
                    <a:lnTo>
                      <a:pt x="5" y="25"/>
                    </a:lnTo>
                    <a:lnTo>
                      <a:pt x="10" y="24"/>
                    </a:lnTo>
                    <a:lnTo>
                      <a:pt x="14" y="19"/>
                    </a:lnTo>
                    <a:lnTo>
                      <a:pt x="13" y="14"/>
                    </a:lnTo>
                    <a:lnTo>
                      <a:pt x="18" y="12"/>
                    </a:lnTo>
                    <a:lnTo>
                      <a:pt x="20" y="9"/>
                    </a:lnTo>
                    <a:lnTo>
                      <a:pt x="27" y="6"/>
                    </a:lnTo>
                    <a:lnTo>
                      <a:pt x="28" y="1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9" y="2"/>
                    </a:lnTo>
                    <a:lnTo>
                      <a:pt x="43" y="1"/>
                    </a:lnTo>
                    <a:lnTo>
                      <a:pt x="48" y="2"/>
                    </a:lnTo>
                    <a:lnTo>
                      <a:pt x="52" y="3"/>
                    </a:lnTo>
                    <a:lnTo>
                      <a:pt x="55" y="4"/>
                    </a:lnTo>
                    <a:lnTo>
                      <a:pt x="60" y="6"/>
                    </a:lnTo>
                    <a:lnTo>
                      <a:pt x="62" y="10"/>
                    </a:lnTo>
                    <a:lnTo>
                      <a:pt x="67" y="15"/>
                    </a:lnTo>
                    <a:lnTo>
                      <a:pt x="73" y="15"/>
                    </a:lnTo>
                    <a:lnTo>
                      <a:pt x="79" y="16"/>
                    </a:lnTo>
                    <a:lnTo>
                      <a:pt x="83" y="18"/>
                    </a:lnTo>
                    <a:lnTo>
                      <a:pt x="88" y="2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57" name="Freeform 3710"/>
              <p:cNvSpPr>
                <a:spLocks/>
              </p:cNvSpPr>
              <p:nvPr/>
            </p:nvSpPr>
            <p:spPr bwMode="auto">
              <a:xfrm>
                <a:off x="3144" y="1708"/>
                <a:ext cx="103" cy="149"/>
              </a:xfrm>
              <a:custGeom>
                <a:avLst/>
                <a:gdLst>
                  <a:gd name="T0" fmla="*/ 0 w 35"/>
                  <a:gd name="T1" fmla="*/ 0 h 51"/>
                  <a:gd name="T2" fmla="*/ 11701 w 35"/>
                  <a:gd name="T3" fmla="*/ 0 h 51"/>
                  <a:gd name="T4" fmla="*/ 11701 w 35"/>
                  <a:gd name="T5" fmla="*/ 11292 h 51"/>
                  <a:gd name="T6" fmla="*/ 11701 w 35"/>
                  <a:gd name="T7" fmla="*/ 11292 h 51"/>
                  <a:gd name="T8" fmla="*/ 17027 w 35"/>
                  <a:gd name="T9" fmla="*/ 16183 h 51"/>
                  <a:gd name="T10" fmla="*/ 28493 w 35"/>
                  <a:gd name="T11" fmla="*/ 21722 h 51"/>
                  <a:gd name="T12" fmla="*/ 46135 w 35"/>
                  <a:gd name="T13" fmla="*/ 27460 h 51"/>
                  <a:gd name="T14" fmla="*/ 55202 w 35"/>
                  <a:gd name="T15" fmla="*/ 35985 h 51"/>
                  <a:gd name="T16" fmla="*/ 66903 w 35"/>
                  <a:gd name="T17" fmla="*/ 47280 h 51"/>
                  <a:gd name="T18" fmla="*/ 78601 w 35"/>
                  <a:gd name="T19" fmla="*/ 52819 h 51"/>
                  <a:gd name="T20" fmla="*/ 83851 w 35"/>
                  <a:gd name="T21" fmla="*/ 63462 h 51"/>
                  <a:gd name="T22" fmla="*/ 83851 w 35"/>
                  <a:gd name="T23" fmla="*/ 63462 h 51"/>
                  <a:gd name="T24" fmla="*/ 83851 w 35"/>
                  <a:gd name="T25" fmla="*/ 74687 h 51"/>
                  <a:gd name="T26" fmla="*/ 83851 w 35"/>
                  <a:gd name="T27" fmla="*/ 80226 h 51"/>
                  <a:gd name="T28" fmla="*/ 95552 w 35"/>
                  <a:gd name="T29" fmla="*/ 85158 h 51"/>
                  <a:gd name="T30" fmla="*/ 95552 w 35"/>
                  <a:gd name="T31" fmla="*/ 90922 h 51"/>
                  <a:gd name="T32" fmla="*/ 107249 w 35"/>
                  <a:gd name="T33" fmla="*/ 101916 h 51"/>
                  <a:gd name="T34" fmla="*/ 107249 w 35"/>
                  <a:gd name="T35" fmla="*/ 105133 h 51"/>
                  <a:gd name="T36" fmla="*/ 107249 w 35"/>
                  <a:gd name="T37" fmla="*/ 105133 h 51"/>
                  <a:gd name="T38" fmla="*/ 101334 w 35"/>
                  <a:gd name="T39" fmla="*/ 101916 h 51"/>
                  <a:gd name="T40" fmla="*/ 101334 w 35"/>
                  <a:gd name="T41" fmla="*/ 101916 h 51"/>
                  <a:gd name="T42" fmla="*/ 101334 w 35"/>
                  <a:gd name="T43" fmla="*/ 105133 h 51"/>
                  <a:gd name="T44" fmla="*/ 101334 w 35"/>
                  <a:gd name="T45" fmla="*/ 121964 h 51"/>
                  <a:gd name="T46" fmla="*/ 113035 w 35"/>
                  <a:gd name="T47" fmla="*/ 138132 h 51"/>
                  <a:gd name="T48" fmla="*/ 107249 w 35"/>
                  <a:gd name="T49" fmla="*/ 143662 h 51"/>
                  <a:gd name="T50" fmla="*/ 113035 w 35"/>
                  <a:gd name="T51" fmla="*/ 154314 h 51"/>
                  <a:gd name="T52" fmla="*/ 113035 w 35"/>
                  <a:gd name="T53" fmla="*/ 165384 h 51"/>
                  <a:gd name="T54" fmla="*/ 113035 w 35"/>
                  <a:gd name="T55" fmla="*/ 169252 h 51"/>
                  <a:gd name="T56" fmla="*/ 113035 w 35"/>
                  <a:gd name="T57" fmla="*/ 179674 h 51"/>
                  <a:gd name="T58" fmla="*/ 113035 w 35"/>
                  <a:gd name="T59" fmla="*/ 185409 h 51"/>
                  <a:gd name="T60" fmla="*/ 118285 w 35"/>
                  <a:gd name="T61" fmla="*/ 190939 h 51"/>
                  <a:gd name="T62" fmla="*/ 118285 w 35"/>
                  <a:gd name="T63" fmla="*/ 201594 h 51"/>
                  <a:gd name="T64" fmla="*/ 124044 w 35"/>
                  <a:gd name="T65" fmla="*/ 212664 h 51"/>
                  <a:gd name="T66" fmla="*/ 129983 w 35"/>
                  <a:gd name="T67" fmla="*/ 223316 h 51"/>
                  <a:gd name="T68" fmla="*/ 129983 w 35"/>
                  <a:gd name="T69" fmla="*/ 223316 h 51"/>
                  <a:gd name="T70" fmla="*/ 135769 w 35"/>
                  <a:gd name="T71" fmla="*/ 234386 h 51"/>
                  <a:gd name="T72" fmla="*/ 147461 w 35"/>
                  <a:gd name="T73" fmla="*/ 234386 h 51"/>
                  <a:gd name="T74" fmla="*/ 150751 w 35"/>
                  <a:gd name="T75" fmla="*/ 238175 h 51"/>
                  <a:gd name="T76" fmla="*/ 168158 w 35"/>
                  <a:gd name="T77" fmla="*/ 248795 h 51"/>
                  <a:gd name="T78" fmla="*/ 174152 w 35"/>
                  <a:gd name="T79" fmla="*/ 254334 h 51"/>
                  <a:gd name="T80" fmla="*/ 179859 w 35"/>
                  <a:gd name="T81" fmla="*/ 254334 h 51"/>
                  <a:gd name="T82" fmla="*/ 179859 w 35"/>
                  <a:gd name="T83" fmla="*/ 259874 h 51"/>
                  <a:gd name="T84" fmla="*/ 185185 w 35"/>
                  <a:gd name="T85" fmla="*/ 265635 h 51"/>
                  <a:gd name="T86" fmla="*/ 196886 w 35"/>
                  <a:gd name="T87" fmla="*/ 265635 h 51"/>
                  <a:gd name="T88" fmla="*/ 196886 w 35"/>
                  <a:gd name="T89" fmla="*/ 270517 h 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5"/>
                  <a:gd name="T136" fmla="*/ 0 h 51"/>
                  <a:gd name="T137" fmla="*/ 35 w 35"/>
                  <a:gd name="T138" fmla="*/ 51 h 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5" h="51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8" y="5"/>
                    </a:lnTo>
                    <a:lnTo>
                      <a:pt x="10" y="7"/>
                    </a:lnTo>
                    <a:lnTo>
                      <a:pt x="12" y="9"/>
                    </a:lnTo>
                    <a:lnTo>
                      <a:pt x="14" y="10"/>
                    </a:lnTo>
                    <a:lnTo>
                      <a:pt x="15" y="12"/>
                    </a:lnTo>
                    <a:lnTo>
                      <a:pt x="15" y="14"/>
                    </a:lnTo>
                    <a:lnTo>
                      <a:pt x="15" y="15"/>
                    </a:lnTo>
                    <a:lnTo>
                      <a:pt x="17" y="16"/>
                    </a:lnTo>
                    <a:lnTo>
                      <a:pt x="17" y="17"/>
                    </a:lnTo>
                    <a:lnTo>
                      <a:pt x="19" y="19"/>
                    </a:lnTo>
                    <a:lnTo>
                      <a:pt x="19" y="20"/>
                    </a:lnTo>
                    <a:lnTo>
                      <a:pt x="18" y="19"/>
                    </a:lnTo>
                    <a:lnTo>
                      <a:pt x="18" y="20"/>
                    </a:lnTo>
                    <a:lnTo>
                      <a:pt x="18" y="23"/>
                    </a:lnTo>
                    <a:lnTo>
                      <a:pt x="20" y="26"/>
                    </a:lnTo>
                    <a:lnTo>
                      <a:pt x="19" y="27"/>
                    </a:lnTo>
                    <a:lnTo>
                      <a:pt x="20" y="29"/>
                    </a:lnTo>
                    <a:lnTo>
                      <a:pt x="20" y="31"/>
                    </a:lnTo>
                    <a:lnTo>
                      <a:pt x="20" y="32"/>
                    </a:lnTo>
                    <a:lnTo>
                      <a:pt x="20" y="34"/>
                    </a:lnTo>
                    <a:lnTo>
                      <a:pt x="20" y="35"/>
                    </a:lnTo>
                    <a:lnTo>
                      <a:pt x="21" y="36"/>
                    </a:lnTo>
                    <a:lnTo>
                      <a:pt x="21" y="38"/>
                    </a:lnTo>
                    <a:lnTo>
                      <a:pt x="22" y="40"/>
                    </a:lnTo>
                    <a:lnTo>
                      <a:pt x="23" y="42"/>
                    </a:lnTo>
                    <a:lnTo>
                      <a:pt x="24" y="44"/>
                    </a:lnTo>
                    <a:lnTo>
                      <a:pt x="26" y="44"/>
                    </a:lnTo>
                    <a:lnTo>
                      <a:pt x="27" y="45"/>
                    </a:lnTo>
                    <a:lnTo>
                      <a:pt x="30" y="47"/>
                    </a:lnTo>
                    <a:lnTo>
                      <a:pt x="31" y="48"/>
                    </a:lnTo>
                    <a:lnTo>
                      <a:pt x="32" y="48"/>
                    </a:lnTo>
                    <a:lnTo>
                      <a:pt x="32" y="49"/>
                    </a:lnTo>
                    <a:lnTo>
                      <a:pt x="33" y="50"/>
                    </a:lnTo>
                    <a:lnTo>
                      <a:pt x="35" y="50"/>
                    </a:lnTo>
                    <a:lnTo>
                      <a:pt x="35" y="5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58" name="Freeform 3711"/>
              <p:cNvSpPr>
                <a:spLocks/>
              </p:cNvSpPr>
              <p:nvPr/>
            </p:nvSpPr>
            <p:spPr bwMode="auto">
              <a:xfrm>
                <a:off x="2833" y="1474"/>
                <a:ext cx="317" cy="269"/>
              </a:xfrm>
              <a:custGeom>
                <a:avLst/>
                <a:gdLst>
                  <a:gd name="T0" fmla="*/ 39622 w 108"/>
                  <a:gd name="T1" fmla="*/ 0 h 92"/>
                  <a:gd name="T2" fmla="*/ 93891 w 108"/>
                  <a:gd name="T3" fmla="*/ 11327 h 92"/>
                  <a:gd name="T4" fmla="*/ 131141 w 108"/>
                  <a:gd name="T5" fmla="*/ 21774 h 92"/>
                  <a:gd name="T6" fmla="*/ 176510 w 108"/>
                  <a:gd name="T7" fmla="*/ 27546 h 92"/>
                  <a:gd name="T8" fmla="*/ 210421 w 108"/>
                  <a:gd name="T9" fmla="*/ 36318 h 92"/>
                  <a:gd name="T10" fmla="*/ 253177 w 108"/>
                  <a:gd name="T11" fmla="*/ 21774 h 92"/>
                  <a:gd name="T12" fmla="*/ 275587 w 108"/>
                  <a:gd name="T13" fmla="*/ 11327 h 92"/>
                  <a:gd name="T14" fmla="*/ 287167 w 108"/>
                  <a:gd name="T15" fmla="*/ 11327 h 92"/>
                  <a:gd name="T16" fmla="*/ 302389 w 108"/>
                  <a:gd name="T17" fmla="*/ 11327 h 92"/>
                  <a:gd name="T18" fmla="*/ 319154 w 108"/>
                  <a:gd name="T19" fmla="*/ 5550 h 92"/>
                  <a:gd name="T20" fmla="*/ 369701 w 108"/>
                  <a:gd name="T21" fmla="*/ 21774 h 92"/>
                  <a:gd name="T22" fmla="*/ 352935 w 108"/>
                  <a:gd name="T23" fmla="*/ 5550 h 92"/>
                  <a:gd name="T24" fmla="*/ 352935 w 108"/>
                  <a:gd name="T25" fmla="*/ 16228 h 92"/>
                  <a:gd name="T26" fmla="*/ 352935 w 108"/>
                  <a:gd name="T27" fmla="*/ 21774 h 92"/>
                  <a:gd name="T28" fmla="*/ 363834 w 108"/>
                  <a:gd name="T29" fmla="*/ 27546 h 92"/>
                  <a:gd name="T30" fmla="*/ 369701 w 108"/>
                  <a:gd name="T31" fmla="*/ 27546 h 92"/>
                  <a:gd name="T32" fmla="*/ 375343 w 108"/>
                  <a:gd name="T33" fmla="*/ 21774 h 92"/>
                  <a:gd name="T34" fmla="*/ 401542 w 108"/>
                  <a:gd name="T35" fmla="*/ 27546 h 92"/>
                  <a:gd name="T36" fmla="*/ 413045 w 108"/>
                  <a:gd name="T37" fmla="*/ 27546 h 92"/>
                  <a:gd name="T38" fmla="*/ 418910 w 108"/>
                  <a:gd name="T39" fmla="*/ 21774 h 92"/>
                  <a:gd name="T40" fmla="*/ 423967 w 108"/>
                  <a:gd name="T41" fmla="*/ 27546 h 92"/>
                  <a:gd name="T42" fmla="*/ 429611 w 108"/>
                  <a:gd name="T43" fmla="*/ 27546 h 92"/>
                  <a:gd name="T44" fmla="*/ 512222 w 108"/>
                  <a:gd name="T45" fmla="*/ 91290 h 92"/>
                  <a:gd name="T46" fmla="*/ 512222 w 108"/>
                  <a:gd name="T47" fmla="*/ 116860 h 92"/>
                  <a:gd name="T48" fmla="*/ 507165 w 108"/>
                  <a:gd name="T49" fmla="*/ 133164 h 92"/>
                  <a:gd name="T50" fmla="*/ 495665 w 108"/>
                  <a:gd name="T51" fmla="*/ 166283 h 92"/>
                  <a:gd name="T52" fmla="*/ 495665 w 108"/>
                  <a:gd name="T53" fmla="*/ 180604 h 92"/>
                  <a:gd name="T54" fmla="*/ 484077 w 108"/>
                  <a:gd name="T55" fmla="*/ 186151 h 92"/>
                  <a:gd name="T56" fmla="*/ 463598 w 108"/>
                  <a:gd name="T57" fmla="*/ 166283 h 92"/>
                  <a:gd name="T58" fmla="*/ 435479 w 108"/>
                  <a:gd name="T59" fmla="*/ 150058 h 92"/>
                  <a:gd name="T60" fmla="*/ 423967 w 108"/>
                  <a:gd name="T61" fmla="*/ 122433 h 92"/>
                  <a:gd name="T62" fmla="*/ 407410 w 108"/>
                  <a:gd name="T63" fmla="*/ 106191 h 92"/>
                  <a:gd name="T64" fmla="*/ 395822 w 108"/>
                  <a:gd name="T65" fmla="*/ 85665 h 92"/>
                  <a:gd name="T66" fmla="*/ 384923 w 108"/>
                  <a:gd name="T67" fmla="*/ 85665 h 92"/>
                  <a:gd name="T68" fmla="*/ 395822 w 108"/>
                  <a:gd name="T69" fmla="*/ 106191 h 92"/>
                  <a:gd name="T70" fmla="*/ 401542 w 108"/>
                  <a:gd name="T71" fmla="*/ 122433 h 92"/>
                  <a:gd name="T72" fmla="*/ 423967 w 108"/>
                  <a:gd name="T73" fmla="*/ 150058 h 92"/>
                  <a:gd name="T74" fmla="*/ 447058 w 108"/>
                  <a:gd name="T75" fmla="*/ 171833 h 92"/>
                  <a:gd name="T76" fmla="*/ 452089 w 108"/>
                  <a:gd name="T77" fmla="*/ 186151 h 92"/>
                  <a:gd name="T78" fmla="*/ 457956 w 108"/>
                  <a:gd name="T79" fmla="*/ 197478 h 92"/>
                  <a:gd name="T80" fmla="*/ 473178 w 108"/>
                  <a:gd name="T81" fmla="*/ 219279 h 92"/>
                  <a:gd name="T82" fmla="*/ 478444 w 108"/>
                  <a:gd name="T83" fmla="*/ 235498 h 92"/>
                  <a:gd name="T84" fmla="*/ 501300 w 108"/>
                  <a:gd name="T85" fmla="*/ 266924 h 92"/>
                  <a:gd name="T86" fmla="*/ 518090 w 108"/>
                  <a:gd name="T87" fmla="*/ 294266 h 92"/>
                  <a:gd name="T88" fmla="*/ 540265 w 108"/>
                  <a:gd name="T89" fmla="*/ 319914 h 92"/>
                  <a:gd name="T90" fmla="*/ 551853 w 108"/>
                  <a:gd name="T91" fmla="*/ 347460 h 92"/>
                  <a:gd name="T92" fmla="*/ 566620 w 108"/>
                  <a:gd name="T93" fmla="*/ 363685 h 92"/>
                  <a:gd name="T94" fmla="*/ 594765 w 108"/>
                  <a:gd name="T95" fmla="*/ 379980 h 92"/>
                  <a:gd name="T96" fmla="*/ 577976 w 108"/>
                  <a:gd name="T97" fmla="*/ 379980 h 92"/>
                  <a:gd name="T98" fmla="*/ 577976 w 108"/>
                  <a:gd name="T99" fmla="*/ 389360 h 92"/>
                  <a:gd name="T100" fmla="*/ 583844 w 108"/>
                  <a:gd name="T101" fmla="*/ 411202 h 92"/>
                  <a:gd name="T102" fmla="*/ 489721 w 108"/>
                  <a:gd name="T103" fmla="*/ 491747 h 92"/>
                  <a:gd name="T104" fmla="*/ 335721 w 108"/>
                  <a:gd name="T105" fmla="*/ 480425 h 92"/>
                  <a:gd name="T106" fmla="*/ 54269 w 108"/>
                  <a:gd name="T107" fmla="*/ 474879 h 9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8"/>
                  <a:gd name="T163" fmla="*/ 0 h 92"/>
                  <a:gd name="T164" fmla="*/ 108 w 108"/>
                  <a:gd name="T165" fmla="*/ 92 h 9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8" h="92">
                    <a:moveTo>
                      <a:pt x="1" y="0"/>
                    </a:moveTo>
                    <a:lnTo>
                      <a:pt x="1" y="1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7" y="4"/>
                    </a:lnTo>
                    <a:lnTo>
                      <a:pt x="30" y="5"/>
                    </a:lnTo>
                    <a:lnTo>
                      <a:pt x="32" y="5"/>
                    </a:lnTo>
                    <a:lnTo>
                      <a:pt x="34" y="5"/>
                    </a:lnTo>
                    <a:lnTo>
                      <a:pt x="36" y="6"/>
                    </a:lnTo>
                    <a:lnTo>
                      <a:pt x="37" y="7"/>
                    </a:lnTo>
                    <a:lnTo>
                      <a:pt x="38" y="7"/>
                    </a:lnTo>
                    <a:lnTo>
                      <a:pt x="42" y="6"/>
                    </a:lnTo>
                    <a:lnTo>
                      <a:pt x="45" y="4"/>
                    </a:lnTo>
                    <a:lnTo>
                      <a:pt x="46" y="4"/>
                    </a:lnTo>
                    <a:lnTo>
                      <a:pt x="47" y="3"/>
                    </a:lnTo>
                    <a:lnTo>
                      <a:pt x="50" y="2"/>
                    </a:lnTo>
                    <a:lnTo>
                      <a:pt x="51" y="2"/>
                    </a:lnTo>
                    <a:lnTo>
                      <a:pt x="55" y="1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60" y="2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7" y="4"/>
                    </a:lnTo>
                    <a:lnTo>
                      <a:pt x="66" y="3"/>
                    </a:lnTo>
                    <a:lnTo>
                      <a:pt x="65" y="2"/>
                    </a:lnTo>
                    <a:lnTo>
                      <a:pt x="64" y="2"/>
                    </a:lnTo>
                    <a:lnTo>
                      <a:pt x="64" y="1"/>
                    </a:lnTo>
                    <a:lnTo>
                      <a:pt x="64" y="2"/>
                    </a:lnTo>
                    <a:lnTo>
                      <a:pt x="63" y="2"/>
                    </a:lnTo>
                    <a:lnTo>
                      <a:pt x="64" y="2"/>
                    </a:lnTo>
                    <a:lnTo>
                      <a:pt x="64" y="3"/>
                    </a:lnTo>
                    <a:lnTo>
                      <a:pt x="63" y="4"/>
                    </a:lnTo>
                    <a:lnTo>
                      <a:pt x="64" y="3"/>
                    </a:lnTo>
                    <a:lnTo>
                      <a:pt x="64" y="4"/>
                    </a:lnTo>
                    <a:lnTo>
                      <a:pt x="66" y="4"/>
                    </a:lnTo>
                    <a:lnTo>
                      <a:pt x="66" y="5"/>
                    </a:lnTo>
                    <a:lnTo>
                      <a:pt x="67" y="5"/>
                    </a:lnTo>
                    <a:lnTo>
                      <a:pt x="66" y="4"/>
                    </a:lnTo>
                    <a:lnTo>
                      <a:pt x="67" y="5"/>
                    </a:lnTo>
                    <a:lnTo>
                      <a:pt x="68" y="4"/>
                    </a:lnTo>
                    <a:lnTo>
                      <a:pt x="67" y="4"/>
                    </a:lnTo>
                    <a:lnTo>
                      <a:pt x="68" y="4"/>
                    </a:lnTo>
                    <a:lnTo>
                      <a:pt x="69" y="5"/>
                    </a:lnTo>
                    <a:lnTo>
                      <a:pt x="69" y="4"/>
                    </a:lnTo>
                    <a:lnTo>
                      <a:pt x="71" y="5"/>
                    </a:lnTo>
                    <a:lnTo>
                      <a:pt x="73" y="5"/>
                    </a:lnTo>
                    <a:lnTo>
                      <a:pt x="72" y="5"/>
                    </a:lnTo>
                    <a:lnTo>
                      <a:pt x="73" y="5"/>
                    </a:lnTo>
                    <a:lnTo>
                      <a:pt x="75" y="5"/>
                    </a:lnTo>
                    <a:lnTo>
                      <a:pt x="74" y="5"/>
                    </a:lnTo>
                    <a:lnTo>
                      <a:pt x="76" y="4"/>
                    </a:lnTo>
                    <a:lnTo>
                      <a:pt x="76" y="5"/>
                    </a:lnTo>
                    <a:lnTo>
                      <a:pt x="77" y="5"/>
                    </a:lnTo>
                    <a:lnTo>
                      <a:pt x="78" y="5"/>
                    </a:lnTo>
                    <a:lnTo>
                      <a:pt x="79" y="5"/>
                    </a:lnTo>
                    <a:lnTo>
                      <a:pt x="83" y="4"/>
                    </a:lnTo>
                    <a:lnTo>
                      <a:pt x="86" y="4"/>
                    </a:lnTo>
                    <a:lnTo>
                      <a:pt x="93" y="17"/>
                    </a:lnTo>
                    <a:lnTo>
                      <a:pt x="93" y="20"/>
                    </a:lnTo>
                    <a:lnTo>
                      <a:pt x="93" y="21"/>
                    </a:lnTo>
                    <a:lnTo>
                      <a:pt x="93" y="22"/>
                    </a:lnTo>
                    <a:lnTo>
                      <a:pt x="92" y="23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1" y="29"/>
                    </a:lnTo>
                    <a:lnTo>
                      <a:pt x="90" y="31"/>
                    </a:lnTo>
                    <a:lnTo>
                      <a:pt x="91" y="31"/>
                    </a:lnTo>
                    <a:lnTo>
                      <a:pt x="91" y="33"/>
                    </a:lnTo>
                    <a:lnTo>
                      <a:pt x="90" y="34"/>
                    </a:lnTo>
                    <a:lnTo>
                      <a:pt x="89" y="35"/>
                    </a:lnTo>
                    <a:lnTo>
                      <a:pt x="90" y="35"/>
                    </a:lnTo>
                    <a:lnTo>
                      <a:pt x="88" y="35"/>
                    </a:lnTo>
                    <a:lnTo>
                      <a:pt x="87" y="34"/>
                    </a:lnTo>
                    <a:lnTo>
                      <a:pt x="85" y="34"/>
                    </a:lnTo>
                    <a:lnTo>
                      <a:pt x="84" y="33"/>
                    </a:lnTo>
                    <a:lnTo>
                      <a:pt x="84" y="31"/>
                    </a:lnTo>
                    <a:lnTo>
                      <a:pt x="82" y="31"/>
                    </a:lnTo>
                    <a:lnTo>
                      <a:pt x="82" y="30"/>
                    </a:lnTo>
                    <a:lnTo>
                      <a:pt x="80" y="29"/>
                    </a:lnTo>
                    <a:lnTo>
                      <a:pt x="79" y="28"/>
                    </a:lnTo>
                    <a:lnTo>
                      <a:pt x="79" y="26"/>
                    </a:lnTo>
                    <a:lnTo>
                      <a:pt x="78" y="25"/>
                    </a:lnTo>
                    <a:lnTo>
                      <a:pt x="78" y="24"/>
                    </a:lnTo>
                    <a:lnTo>
                      <a:pt x="77" y="23"/>
                    </a:lnTo>
                    <a:lnTo>
                      <a:pt x="76" y="23"/>
                    </a:lnTo>
                    <a:lnTo>
                      <a:pt x="75" y="22"/>
                    </a:lnTo>
                    <a:lnTo>
                      <a:pt x="75" y="21"/>
                    </a:lnTo>
                    <a:lnTo>
                      <a:pt x="74" y="20"/>
                    </a:lnTo>
                    <a:lnTo>
                      <a:pt x="73" y="19"/>
                    </a:lnTo>
                    <a:lnTo>
                      <a:pt x="73" y="17"/>
                    </a:lnTo>
                    <a:lnTo>
                      <a:pt x="72" y="16"/>
                    </a:lnTo>
                    <a:lnTo>
                      <a:pt x="72" y="15"/>
                    </a:lnTo>
                    <a:lnTo>
                      <a:pt x="71" y="15"/>
                    </a:lnTo>
                    <a:lnTo>
                      <a:pt x="70" y="16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2" y="20"/>
                    </a:lnTo>
                    <a:lnTo>
                      <a:pt x="72" y="21"/>
                    </a:lnTo>
                    <a:lnTo>
                      <a:pt x="73" y="22"/>
                    </a:lnTo>
                    <a:lnTo>
                      <a:pt x="73" y="23"/>
                    </a:lnTo>
                    <a:lnTo>
                      <a:pt x="73" y="25"/>
                    </a:lnTo>
                    <a:lnTo>
                      <a:pt x="75" y="26"/>
                    </a:lnTo>
                    <a:lnTo>
                      <a:pt x="75" y="28"/>
                    </a:lnTo>
                    <a:lnTo>
                      <a:pt x="77" y="28"/>
                    </a:lnTo>
                    <a:lnTo>
                      <a:pt x="78" y="30"/>
                    </a:lnTo>
                    <a:lnTo>
                      <a:pt x="79" y="31"/>
                    </a:lnTo>
                    <a:lnTo>
                      <a:pt x="80" y="32"/>
                    </a:lnTo>
                    <a:lnTo>
                      <a:pt x="81" y="32"/>
                    </a:lnTo>
                    <a:lnTo>
                      <a:pt x="82" y="34"/>
                    </a:lnTo>
                    <a:lnTo>
                      <a:pt x="83" y="35"/>
                    </a:lnTo>
                    <a:lnTo>
                      <a:pt x="82" y="34"/>
                    </a:lnTo>
                    <a:lnTo>
                      <a:pt x="82" y="35"/>
                    </a:lnTo>
                    <a:lnTo>
                      <a:pt x="83" y="36"/>
                    </a:lnTo>
                    <a:lnTo>
                      <a:pt x="82" y="36"/>
                    </a:lnTo>
                    <a:lnTo>
                      <a:pt x="83" y="37"/>
                    </a:lnTo>
                    <a:lnTo>
                      <a:pt x="84" y="38"/>
                    </a:lnTo>
                    <a:lnTo>
                      <a:pt x="85" y="39"/>
                    </a:lnTo>
                    <a:lnTo>
                      <a:pt x="86" y="40"/>
                    </a:lnTo>
                    <a:lnTo>
                      <a:pt x="86" y="41"/>
                    </a:lnTo>
                    <a:lnTo>
                      <a:pt x="87" y="42"/>
                    </a:lnTo>
                    <a:lnTo>
                      <a:pt x="87" y="43"/>
                    </a:lnTo>
                    <a:lnTo>
                      <a:pt x="88" y="44"/>
                    </a:lnTo>
                    <a:lnTo>
                      <a:pt x="87" y="44"/>
                    </a:lnTo>
                    <a:lnTo>
                      <a:pt x="87" y="46"/>
                    </a:lnTo>
                    <a:lnTo>
                      <a:pt x="89" y="47"/>
                    </a:lnTo>
                    <a:lnTo>
                      <a:pt x="90" y="48"/>
                    </a:lnTo>
                    <a:lnTo>
                      <a:pt x="91" y="50"/>
                    </a:lnTo>
                    <a:lnTo>
                      <a:pt x="91" y="51"/>
                    </a:lnTo>
                    <a:lnTo>
                      <a:pt x="93" y="53"/>
                    </a:lnTo>
                    <a:lnTo>
                      <a:pt x="94" y="55"/>
                    </a:lnTo>
                    <a:lnTo>
                      <a:pt x="95" y="56"/>
                    </a:lnTo>
                    <a:lnTo>
                      <a:pt x="96" y="58"/>
                    </a:lnTo>
                    <a:lnTo>
                      <a:pt x="97" y="59"/>
                    </a:lnTo>
                    <a:lnTo>
                      <a:pt x="98" y="60"/>
                    </a:lnTo>
                    <a:lnTo>
                      <a:pt x="99" y="61"/>
                    </a:lnTo>
                    <a:lnTo>
                      <a:pt x="99" y="62"/>
                    </a:lnTo>
                    <a:lnTo>
                      <a:pt x="100" y="64"/>
                    </a:lnTo>
                    <a:lnTo>
                      <a:pt x="100" y="65"/>
                    </a:lnTo>
                    <a:lnTo>
                      <a:pt x="101" y="65"/>
                    </a:lnTo>
                    <a:lnTo>
                      <a:pt x="102" y="67"/>
                    </a:lnTo>
                    <a:lnTo>
                      <a:pt x="103" y="67"/>
                    </a:lnTo>
                    <a:lnTo>
                      <a:pt x="103" y="68"/>
                    </a:lnTo>
                    <a:lnTo>
                      <a:pt x="105" y="70"/>
                    </a:lnTo>
                    <a:lnTo>
                      <a:pt x="106" y="71"/>
                    </a:lnTo>
                    <a:lnTo>
                      <a:pt x="108" y="71"/>
                    </a:lnTo>
                    <a:lnTo>
                      <a:pt x="107" y="71"/>
                    </a:lnTo>
                    <a:lnTo>
                      <a:pt x="106" y="71"/>
                    </a:lnTo>
                    <a:lnTo>
                      <a:pt x="105" y="71"/>
                    </a:lnTo>
                    <a:lnTo>
                      <a:pt x="105" y="72"/>
                    </a:lnTo>
                    <a:lnTo>
                      <a:pt x="105" y="73"/>
                    </a:lnTo>
                    <a:lnTo>
                      <a:pt x="105" y="74"/>
                    </a:lnTo>
                    <a:lnTo>
                      <a:pt x="105" y="76"/>
                    </a:lnTo>
                    <a:lnTo>
                      <a:pt x="106" y="77"/>
                    </a:lnTo>
                    <a:lnTo>
                      <a:pt x="106" y="78"/>
                    </a:lnTo>
                    <a:lnTo>
                      <a:pt x="103" y="83"/>
                    </a:lnTo>
                    <a:lnTo>
                      <a:pt x="97" y="88"/>
                    </a:lnTo>
                    <a:lnTo>
                      <a:pt x="89" y="92"/>
                    </a:lnTo>
                    <a:lnTo>
                      <a:pt x="74" y="90"/>
                    </a:lnTo>
                    <a:lnTo>
                      <a:pt x="66" y="89"/>
                    </a:lnTo>
                    <a:lnTo>
                      <a:pt x="66" y="88"/>
                    </a:lnTo>
                    <a:lnTo>
                      <a:pt x="61" y="90"/>
                    </a:lnTo>
                    <a:lnTo>
                      <a:pt x="50" y="90"/>
                    </a:lnTo>
                    <a:lnTo>
                      <a:pt x="36" y="89"/>
                    </a:lnTo>
                    <a:lnTo>
                      <a:pt x="25" y="89"/>
                    </a:lnTo>
                    <a:lnTo>
                      <a:pt x="10" y="89"/>
                    </a:lnTo>
                    <a:lnTo>
                      <a:pt x="0" y="89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59" name="Freeform 3712"/>
              <p:cNvSpPr>
                <a:spLocks/>
              </p:cNvSpPr>
              <p:nvPr/>
            </p:nvSpPr>
            <p:spPr bwMode="auto">
              <a:xfrm>
                <a:off x="2086" y="1954"/>
                <a:ext cx="53" cy="97"/>
              </a:xfrm>
              <a:custGeom>
                <a:avLst/>
                <a:gdLst>
                  <a:gd name="T0" fmla="*/ 0 w 18"/>
                  <a:gd name="T1" fmla="*/ 0 h 33"/>
                  <a:gd name="T2" fmla="*/ 0 w 18"/>
                  <a:gd name="T3" fmla="*/ 34259 h 33"/>
                  <a:gd name="T4" fmla="*/ 5948 w 18"/>
                  <a:gd name="T5" fmla="*/ 60549 h 33"/>
                  <a:gd name="T6" fmla="*/ 17514 w 18"/>
                  <a:gd name="T7" fmla="*/ 72180 h 33"/>
                  <a:gd name="T8" fmla="*/ 34488 w 18"/>
                  <a:gd name="T9" fmla="*/ 83152 h 33"/>
                  <a:gd name="T10" fmla="*/ 51569 w 18"/>
                  <a:gd name="T11" fmla="*/ 94807 h 33"/>
                  <a:gd name="T12" fmla="*/ 46228 w 18"/>
                  <a:gd name="T13" fmla="*/ 94807 h 33"/>
                  <a:gd name="T14" fmla="*/ 34488 w 18"/>
                  <a:gd name="T15" fmla="*/ 111673 h 33"/>
                  <a:gd name="T16" fmla="*/ 55320 w 18"/>
                  <a:gd name="T17" fmla="*/ 134751 h 33"/>
                  <a:gd name="T18" fmla="*/ 84773 w 18"/>
                  <a:gd name="T19" fmla="*/ 134751 h 33"/>
                  <a:gd name="T20" fmla="*/ 95827 w 18"/>
                  <a:gd name="T21" fmla="*/ 149662 h 33"/>
                  <a:gd name="T22" fmla="*/ 84773 w 18"/>
                  <a:gd name="T23" fmla="*/ 149662 h 33"/>
                  <a:gd name="T24" fmla="*/ 101548 w 18"/>
                  <a:gd name="T25" fmla="*/ 177977 h 33"/>
                  <a:gd name="T26" fmla="*/ 101548 w 18"/>
                  <a:gd name="T27" fmla="*/ 183868 h 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33"/>
                  <a:gd name="T44" fmla="*/ 18 w 18"/>
                  <a:gd name="T45" fmla="*/ 33 h 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33">
                    <a:moveTo>
                      <a:pt x="0" y="0"/>
                    </a:moveTo>
                    <a:lnTo>
                      <a:pt x="0" y="6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5"/>
                    </a:lnTo>
                    <a:lnTo>
                      <a:pt x="9" y="17"/>
                    </a:lnTo>
                    <a:lnTo>
                      <a:pt x="8" y="17"/>
                    </a:lnTo>
                    <a:lnTo>
                      <a:pt x="6" y="20"/>
                    </a:lnTo>
                    <a:lnTo>
                      <a:pt x="10" y="24"/>
                    </a:lnTo>
                    <a:lnTo>
                      <a:pt x="15" y="24"/>
                    </a:lnTo>
                    <a:lnTo>
                      <a:pt x="17" y="27"/>
                    </a:lnTo>
                    <a:lnTo>
                      <a:pt x="15" y="27"/>
                    </a:lnTo>
                    <a:lnTo>
                      <a:pt x="18" y="32"/>
                    </a:lnTo>
                    <a:lnTo>
                      <a:pt x="18" y="3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60" name="Freeform 3713"/>
              <p:cNvSpPr>
                <a:spLocks/>
              </p:cNvSpPr>
              <p:nvPr/>
            </p:nvSpPr>
            <p:spPr bwMode="auto">
              <a:xfrm>
                <a:off x="1919" y="2098"/>
                <a:ext cx="73" cy="32"/>
              </a:xfrm>
              <a:custGeom>
                <a:avLst/>
                <a:gdLst>
                  <a:gd name="T0" fmla="*/ 0 w 25"/>
                  <a:gd name="T1" fmla="*/ 0 h 11"/>
                  <a:gd name="T2" fmla="*/ 5525 w 25"/>
                  <a:gd name="T3" fmla="*/ 5443 h 11"/>
                  <a:gd name="T4" fmla="*/ 16133 w 25"/>
                  <a:gd name="T5" fmla="*/ 5443 h 11"/>
                  <a:gd name="T6" fmla="*/ 21658 w 25"/>
                  <a:gd name="T7" fmla="*/ 10240 h 11"/>
                  <a:gd name="T8" fmla="*/ 21658 w 25"/>
                  <a:gd name="T9" fmla="*/ 21268 h 11"/>
                  <a:gd name="T10" fmla="*/ 21658 w 25"/>
                  <a:gd name="T11" fmla="*/ 21268 h 11"/>
                  <a:gd name="T12" fmla="*/ 27191 w 25"/>
                  <a:gd name="T13" fmla="*/ 26641 h 11"/>
                  <a:gd name="T14" fmla="*/ 32938 w 25"/>
                  <a:gd name="T15" fmla="*/ 35232 h 11"/>
                  <a:gd name="T16" fmla="*/ 32938 w 25"/>
                  <a:gd name="T17" fmla="*/ 35232 h 11"/>
                  <a:gd name="T18" fmla="*/ 35855 w 25"/>
                  <a:gd name="T19" fmla="*/ 40596 h 11"/>
                  <a:gd name="T20" fmla="*/ 47108 w 25"/>
                  <a:gd name="T21" fmla="*/ 35232 h 11"/>
                  <a:gd name="T22" fmla="*/ 52633 w 25"/>
                  <a:gd name="T23" fmla="*/ 46063 h 11"/>
                  <a:gd name="T24" fmla="*/ 57714 w 25"/>
                  <a:gd name="T25" fmla="*/ 35232 h 11"/>
                  <a:gd name="T26" fmla="*/ 68766 w 25"/>
                  <a:gd name="T27" fmla="*/ 35232 h 11"/>
                  <a:gd name="T28" fmla="*/ 79398 w 25"/>
                  <a:gd name="T29" fmla="*/ 26641 h 11"/>
                  <a:gd name="T30" fmla="*/ 99741 w 25"/>
                  <a:gd name="T31" fmla="*/ 26641 h 11"/>
                  <a:gd name="T32" fmla="*/ 110364 w 25"/>
                  <a:gd name="T33" fmla="*/ 26641 h 11"/>
                  <a:gd name="T34" fmla="*/ 115874 w 25"/>
                  <a:gd name="T35" fmla="*/ 35232 h 11"/>
                  <a:gd name="T36" fmla="*/ 132031 w 25"/>
                  <a:gd name="T37" fmla="*/ 56431 h 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"/>
                  <a:gd name="T58" fmla="*/ 0 h 11"/>
                  <a:gd name="T59" fmla="*/ 25 w 25"/>
                  <a:gd name="T60" fmla="*/ 11 h 1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" h="1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6" y="7"/>
                    </a:lnTo>
                    <a:lnTo>
                      <a:pt x="7" y="8"/>
                    </a:lnTo>
                    <a:lnTo>
                      <a:pt x="9" y="7"/>
                    </a:lnTo>
                    <a:lnTo>
                      <a:pt x="10" y="9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2" y="7"/>
                    </a:lnTo>
                    <a:lnTo>
                      <a:pt x="25" y="1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61" name="Freeform 3714"/>
              <p:cNvSpPr>
                <a:spLocks/>
              </p:cNvSpPr>
              <p:nvPr/>
            </p:nvSpPr>
            <p:spPr bwMode="auto">
              <a:xfrm>
                <a:off x="1857" y="2262"/>
                <a:ext cx="123" cy="26"/>
              </a:xfrm>
              <a:custGeom>
                <a:avLst/>
                <a:gdLst>
                  <a:gd name="T0" fmla="*/ 227055 w 42"/>
                  <a:gd name="T1" fmla="*/ 5232 h 9"/>
                  <a:gd name="T2" fmla="*/ 221479 w 42"/>
                  <a:gd name="T3" fmla="*/ 5232 h 9"/>
                  <a:gd name="T4" fmla="*/ 210658 w 42"/>
                  <a:gd name="T5" fmla="*/ 5232 h 9"/>
                  <a:gd name="T6" fmla="*/ 179258 w 42"/>
                  <a:gd name="T7" fmla="*/ 0 h 9"/>
                  <a:gd name="T8" fmla="*/ 145655 w 42"/>
                  <a:gd name="T9" fmla="*/ 0 h 9"/>
                  <a:gd name="T10" fmla="*/ 87025 w 42"/>
                  <a:gd name="T11" fmla="*/ 9880 h 9"/>
                  <a:gd name="T12" fmla="*/ 65026 w 42"/>
                  <a:gd name="T13" fmla="*/ 15115 h 9"/>
                  <a:gd name="T14" fmla="*/ 53628 w 42"/>
                  <a:gd name="T15" fmla="*/ 15115 h 9"/>
                  <a:gd name="T16" fmla="*/ 42221 w 42"/>
                  <a:gd name="T17" fmla="*/ 23334 h 9"/>
                  <a:gd name="T18" fmla="*/ 33406 w 42"/>
                  <a:gd name="T19" fmla="*/ 28542 h 9"/>
                  <a:gd name="T20" fmla="*/ 16397 w 42"/>
                  <a:gd name="T21" fmla="*/ 38457 h 9"/>
                  <a:gd name="T22" fmla="*/ 0 w 42"/>
                  <a:gd name="T23" fmla="*/ 43666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2"/>
                  <a:gd name="T37" fmla="*/ 0 h 9"/>
                  <a:gd name="T38" fmla="*/ 42 w 42"/>
                  <a:gd name="T39" fmla="*/ 9 h 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2" h="9">
                    <a:moveTo>
                      <a:pt x="42" y="1"/>
                    </a:moveTo>
                    <a:lnTo>
                      <a:pt x="41" y="1"/>
                    </a:lnTo>
                    <a:lnTo>
                      <a:pt x="39" y="1"/>
                    </a:lnTo>
                    <a:lnTo>
                      <a:pt x="33" y="0"/>
                    </a:lnTo>
                    <a:lnTo>
                      <a:pt x="27" y="0"/>
                    </a:lnTo>
                    <a:lnTo>
                      <a:pt x="16" y="2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6" y="6"/>
                    </a:lnTo>
                    <a:lnTo>
                      <a:pt x="3" y="8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62" name="Freeform 3715"/>
              <p:cNvSpPr>
                <a:spLocks/>
              </p:cNvSpPr>
              <p:nvPr/>
            </p:nvSpPr>
            <p:spPr bwMode="auto">
              <a:xfrm>
                <a:off x="1696" y="1787"/>
                <a:ext cx="32" cy="149"/>
              </a:xfrm>
              <a:custGeom>
                <a:avLst/>
                <a:gdLst>
                  <a:gd name="T0" fmla="*/ 0 w 11"/>
                  <a:gd name="T1" fmla="*/ 270517 h 51"/>
                  <a:gd name="T2" fmla="*/ 15834 w 11"/>
                  <a:gd name="T3" fmla="*/ 228846 h 51"/>
                  <a:gd name="T4" fmla="*/ 35232 w 11"/>
                  <a:gd name="T5" fmla="*/ 179674 h 51"/>
                  <a:gd name="T6" fmla="*/ 40596 w 11"/>
                  <a:gd name="T7" fmla="*/ 143662 h 51"/>
                  <a:gd name="T8" fmla="*/ 40596 w 11"/>
                  <a:gd name="T9" fmla="*/ 105133 h 51"/>
                  <a:gd name="T10" fmla="*/ 40596 w 11"/>
                  <a:gd name="T11" fmla="*/ 96383 h 51"/>
                  <a:gd name="T12" fmla="*/ 40596 w 11"/>
                  <a:gd name="T13" fmla="*/ 90922 h 51"/>
                  <a:gd name="T14" fmla="*/ 40596 w 11"/>
                  <a:gd name="T15" fmla="*/ 90922 h 51"/>
                  <a:gd name="T16" fmla="*/ 56431 w 11"/>
                  <a:gd name="T17" fmla="*/ 74687 h 51"/>
                  <a:gd name="T18" fmla="*/ 56431 w 11"/>
                  <a:gd name="T19" fmla="*/ 63462 h 51"/>
                  <a:gd name="T20" fmla="*/ 56431 w 11"/>
                  <a:gd name="T21" fmla="*/ 57932 h 51"/>
                  <a:gd name="T22" fmla="*/ 56431 w 11"/>
                  <a:gd name="T23" fmla="*/ 41746 h 51"/>
                  <a:gd name="T24" fmla="*/ 56431 w 11"/>
                  <a:gd name="T25" fmla="*/ 32990 h 51"/>
                  <a:gd name="T26" fmla="*/ 50836 w 11"/>
                  <a:gd name="T27" fmla="*/ 32990 h 51"/>
                  <a:gd name="T28" fmla="*/ 50836 w 11"/>
                  <a:gd name="T29" fmla="*/ 16183 h 51"/>
                  <a:gd name="T30" fmla="*/ 50836 w 11"/>
                  <a:gd name="T31" fmla="*/ 16183 h 51"/>
                  <a:gd name="T32" fmla="*/ 50836 w 11"/>
                  <a:gd name="T33" fmla="*/ 0 h 51"/>
                  <a:gd name="T34" fmla="*/ 46063 w 11"/>
                  <a:gd name="T35" fmla="*/ 11292 h 51"/>
                  <a:gd name="T36" fmla="*/ 40596 w 11"/>
                  <a:gd name="T37" fmla="*/ 21722 h 51"/>
                  <a:gd name="T38" fmla="*/ 40596 w 11"/>
                  <a:gd name="T39" fmla="*/ 27460 h 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1"/>
                  <a:gd name="T61" fmla="*/ 0 h 51"/>
                  <a:gd name="T62" fmla="*/ 11 w 11"/>
                  <a:gd name="T63" fmla="*/ 51 h 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1" h="51">
                    <a:moveTo>
                      <a:pt x="0" y="51"/>
                    </a:moveTo>
                    <a:lnTo>
                      <a:pt x="3" y="43"/>
                    </a:lnTo>
                    <a:lnTo>
                      <a:pt x="7" y="34"/>
                    </a:lnTo>
                    <a:lnTo>
                      <a:pt x="8" y="27"/>
                    </a:lnTo>
                    <a:lnTo>
                      <a:pt x="8" y="20"/>
                    </a:lnTo>
                    <a:lnTo>
                      <a:pt x="8" y="18"/>
                    </a:lnTo>
                    <a:lnTo>
                      <a:pt x="8" y="17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8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63" name="Freeform 3716"/>
              <p:cNvSpPr>
                <a:spLocks/>
              </p:cNvSpPr>
              <p:nvPr/>
            </p:nvSpPr>
            <p:spPr bwMode="auto">
              <a:xfrm>
                <a:off x="1778" y="1670"/>
                <a:ext cx="440" cy="436"/>
              </a:xfrm>
              <a:custGeom>
                <a:avLst/>
                <a:gdLst>
                  <a:gd name="T0" fmla="*/ 805300 w 150"/>
                  <a:gd name="T1" fmla="*/ 360420 h 149"/>
                  <a:gd name="T2" fmla="*/ 788562 w 150"/>
                  <a:gd name="T3" fmla="*/ 451997 h 149"/>
                  <a:gd name="T4" fmla="*/ 745325 w 150"/>
                  <a:gd name="T5" fmla="*/ 499656 h 149"/>
                  <a:gd name="T6" fmla="*/ 640860 w 150"/>
                  <a:gd name="T7" fmla="*/ 505444 h 149"/>
                  <a:gd name="T8" fmla="*/ 580964 w 150"/>
                  <a:gd name="T9" fmla="*/ 521731 h 149"/>
                  <a:gd name="T10" fmla="*/ 526850 w 150"/>
                  <a:gd name="T11" fmla="*/ 521731 h 149"/>
                  <a:gd name="T12" fmla="*/ 459994 w 150"/>
                  <a:gd name="T13" fmla="*/ 563798 h 149"/>
                  <a:gd name="T14" fmla="*/ 405879 w 150"/>
                  <a:gd name="T15" fmla="*/ 602654 h 149"/>
                  <a:gd name="T16" fmla="*/ 377658 w 150"/>
                  <a:gd name="T17" fmla="*/ 628384 h 149"/>
                  <a:gd name="T18" fmla="*/ 350932 w 150"/>
                  <a:gd name="T19" fmla="*/ 622827 h 149"/>
                  <a:gd name="T20" fmla="*/ 328800 w 150"/>
                  <a:gd name="T21" fmla="*/ 656025 h 149"/>
                  <a:gd name="T22" fmla="*/ 317918 w 150"/>
                  <a:gd name="T23" fmla="*/ 692552 h 149"/>
                  <a:gd name="T24" fmla="*/ 294873 w 150"/>
                  <a:gd name="T25" fmla="*/ 698118 h 149"/>
                  <a:gd name="T26" fmla="*/ 280386 w 150"/>
                  <a:gd name="T27" fmla="*/ 709489 h 149"/>
                  <a:gd name="T28" fmla="*/ 285994 w 150"/>
                  <a:gd name="T29" fmla="*/ 725758 h 149"/>
                  <a:gd name="T30" fmla="*/ 268828 w 150"/>
                  <a:gd name="T31" fmla="*/ 773408 h 149"/>
                  <a:gd name="T32" fmla="*/ 246465 w 150"/>
                  <a:gd name="T33" fmla="*/ 789693 h 149"/>
                  <a:gd name="T34" fmla="*/ 235667 w 150"/>
                  <a:gd name="T35" fmla="*/ 789693 h 149"/>
                  <a:gd name="T36" fmla="*/ 235667 w 150"/>
                  <a:gd name="T37" fmla="*/ 773408 h 149"/>
                  <a:gd name="T38" fmla="*/ 218475 w 150"/>
                  <a:gd name="T39" fmla="*/ 778997 h 149"/>
                  <a:gd name="T40" fmla="*/ 212849 w 150"/>
                  <a:gd name="T41" fmla="*/ 789693 h 149"/>
                  <a:gd name="T42" fmla="*/ 164440 w 150"/>
                  <a:gd name="T43" fmla="*/ 789693 h 149"/>
                  <a:gd name="T44" fmla="*/ 142000 w 150"/>
                  <a:gd name="T45" fmla="*/ 789693 h 149"/>
                  <a:gd name="T46" fmla="*/ 136371 w 150"/>
                  <a:gd name="T47" fmla="*/ 753259 h 149"/>
                  <a:gd name="T48" fmla="*/ 136371 w 150"/>
                  <a:gd name="T49" fmla="*/ 742113 h 149"/>
                  <a:gd name="T50" fmla="*/ 125497 w 150"/>
                  <a:gd name="T51" fmla="*/ 725758 h 149"/>
                  <a:gd name="T52" fmla="*/ 121634 w 150"/>
                  <a:gd name="T53" fmla="*/ 692552 h 149"/>
                  <a:gd name="T54" fmla="*/ 104468 w 150"/>
                  <a:gd name="T55" fmla="*/ 677945 h 149"/>
                  <a:gd name="T56" fmla="*/ 104468 w 150"/>
                  <a:gd name="T57" fmla="*/ 683759 h 149"/>
                  <a:gd name="T58" fmla="*/ 82104 w 150"/>
                  <a:gd name="T59" fmla="*/ 698118 h 149"/>
                  <a:gd name="T60" fmla="*/ 65601 w 150"/>
                  <a:gd name="T61" fmla="*/ 692552 h 149"/>
                  <a:gd name="T62" fmla="*/ 48409 w 150"/>
                  <a:gd name="T63" fmla="*/ 698118 h 149"/>
                  <a:gd name="T64" fmla="*/ 39530 w 150"/>
                  <a:gd name="T65" fmla="*/ 698118 h 149"/>
                  <a:gd name="T66" fmla="*/ 22364 w 150"/>
                  <a:gd name="T67" fmla="*/ 698118 h 149"/>
                  <a:gd name="T68" fmla="*/ 16503 w 150"/>
                  <a:gd name="T69" fmla="*/ 683759 h 149"/>
                  <a:gd name="T70" fmla="*/ 16503 w 150"/>
                  <a:gd name="T71" fmla="*/ 672388 h 149"/>
                  <a:gd name="T72" fmla="*/ 16503 w 150"/>
                  <a:gd name="T73" fmla="*/ 656025 h 149"/>
                  <a:gd name="T74" fmla="*/ 16503 w 150"/>
                  <a:gd name="T75" fmla="*/ 639088 h 149"/>
                  <a:gd name="T76" fmla="*/ 5626 w 150"/>
                  <a:gd name="T77" fmla="*/ 633976 h 149"/>
                  <a:gd name="T78" fmla="*/ 0 w 150"/>
                  <a:gd name="T79" fmla="*/ 597098 h 149"/>
                  <a:gd name="T80" fmla="*/ 0 w 150"/>
                  <a:gd name="T81" fmla="*/ 569381 h 149"/>
                  <a:gd name="T82" fmla="*/ 5626 w 150"/>
                  <a:gd name="T83" fmla="*/ 553094 h 149"/>
                  <a:gd name="T84" fmla="*/ 22364 w 150"/>
                  <a:gd name="T85" fmla="*/ 532929 h 149"/>
                  <a:gd name="T86" fmla="*/ 42783 w 150"/>
                  <a:gd name="T87" fmla="*/ 505444 h 149"/>
                  <a:gd name="T88" fmla="*/ 65601 w 150"/>
                  <a:gd name="T89" fmla="*/ 521731 h 149"/>
                  <a:gd name="T90" fmla="*/ 98839 w 150"/>
                  <a:gd name="T91" fmla="*/ 515917 h 149"/>
                  <a:gd name="T92" fmla="*/ 136371 w 150"/>
                  <a:gd name="T93" fmla="*/ 505444 h 149"/>
                  <a:gd name="T94" fmla="*/ 207601 w 150"/>
                  <a:gd name="T95" fmla="*/ 505444 h 149"/>
                  <a:gd name="T96" fmla="*/ 300802 w 150"/>
                  <a:gd name="T97" fmla="*/ 499656 h 149"/>
                  <a:gd name="T98" fmla="*/ 317918 w 150"/>
                  <a:gd name="T99" fmla="*/ 457639 h 149"/>
                  <a:gd name="T100" fmla="*/ 317918 w 150"/>
                  <a:gd name="T101" fmla="*/ 382272 h 149"/>
                  <a:gd name="T102" fmla="*/ 322942 w 150"/>
                  <a:gd name="T103" fmla="*/ 306973 h 149"/>
                  <a:gd name="T104" fmla="*/ 328800 w 150"/>
                  <a:gd name="T105" fmla="*/ 242463 h 149"/>
                  <a:gd name="T106" fmla="*/ 345960 w 150"/>
                  <a:gd name="T107" fmla="*/ 156395 h 149"/>
                  <a:gd name="T108" fmla="*/ 350932 w 150"/>
                  <a:gd name="T109" fmla="*/ 97366 h 149"/>
                  <a:gd name="T110" fmla="*/ 368124 w 150"/>
                  <a:gd name="T111" fmla="*/ 0 h 1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"/>
                  <a:gd name="T169" fmla="*/ 0 h 149"/>
                  <a:gd name="T170" fmla="*/ 150 w 150"/>
                  <a:gd name="T171" fmla="*/ 149 h 1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" h="149">
                    <a:moveTo>
                      <a:pt x="150" y="54"/>
                    </a:moveTo>
                    <a:lnTo>
                      <a:pt x="147" y="67"/>
                    </a:lnTo>
                    <a:lnTo>
                      <a:pt x="145" y="76"/>
                    </a:lnTo>
                    <a:lnTo>
                      <a:pt x="144" y="84"/>
                    </a:lnTo>
                    <a:lnTo>
                      <a:pt x="141" y="89"/>
                    </a:lnTo>
                    <a:lnTo>
                      <a:pt x="136" y="93"/>
                    </a:lnTo>
                    <a:lnTo>
                      <a:pt x="127" y="93"/>
                    </a:lnTo>
                    <a:lnTo>
                      <a:pt x="117" y="94"/>
                    </a:lnTo>
                    <a:lnTo>
                      <a:pt x="111" y="97"/>
                    </a:lnTo>
                    <a:lnTo>
                      <a:pt x="106" y="97"/>
                    </a:lnTo>
                    <a:lnTo>
                      <a:pt x="102" y="97"/>
                    </a:lnTo>
                    <a:lnTo>
                      <a:pt x="96" y="97"/>
                    </a:lnTo>
                    <a:lnTo>
                      <a:pt x="91" y="100"/>
                    </a:lnTo>
                    <a:lnTo>
                      <a:pt x="84" y="105"/>
                    </a:lnTo>
                    <a:lnTo>
                      <a:pt x="76" y="109"/>
                    </a:lnTo>
                    <a:lnTo>
                      <a:pt x="74" y="112"/>
                    </a:lnTo>
                    <a:lnTo>
                      <a:pt x="72" y="115"/>
                    </a:lnTo>
                    <a:lnTo>
                      <a:pt x="69" y="117"/>
                    </a:lnTo>
                    <a:lnTo>
                      <a:pt x="66" y="114"/>
                    </a:lnTo>
                    <a:lnTo>
                      <a:pt x="64" y="116"/>
                    </a:lnTo>
                    <a:lnTo>
                      <a:pt x="63" y="120"/>
                    </a:lnTo>
                    <a:lnTo>
                      <a:pt x="60" y="122"/>
                    </a:lnTo>
                    <a:lnTo>
                      <a:pt x="60" y="126"/>
                    </a:lnTo>
                    <a:lnTo>
                      <a:pt x="58" y="129"/>
                    </a:lnTo>
                    <a:lnTo>
                      <a:pt x="56" y="130"/>
                    </a:lnTo>
                    <a:lnTo>
                      <a:pt x="54" y="130"/>
                    </a:lnTo>
                    <a:lnTo>
                      <a:pt x="52" y="132"/>
                    </a:lnTo>
                    <a:lnTo>
                      <a:pt x="51" y="132"/>
                    </a:lnTo>
                    <a:lnTo>
                      <a:pt x="52" y="132"/>
                    </a:lnTo>
                    <a:lnTo>
                      <a:pt x="52" y="135"/>
                    </a:lnTo>
                    <a:lnTo>
                      <a:pt x="51" y="139"/>
                    </a:lnTo>
                    <a:lnTo>
                      <a:pt x="49" y="144"/>
                    </a:lnTo>
                    <a:lnTo>
                      <a:pt x="48" y="146"/>
                    </a:lnTo>
                    <a:lnTo>
                      <a:pt x="45" y="147"/>
                    </a:lnTo>
                    <a:lnTo>
                      <a:pt x="42" y="148"/>
                    </a:lnTo>
                    <a:lnTo>
                      <a:pt x="43" y="147"/>
                    </a:lnTo>
                    <a:lnTo>
                      <a:pt x="42" y="145"/>
                    </a:lnTo>
                    <a:lnTo>
                      <a:pt x="43" y="144"/>
                    </a:lnTo>
                    <a:lnTo>
                      <a:pt x="42" y="144"/>
                    </a:lnTo>
                    <a:lnTo>
                      <a:pt x="40" y="145"/>
                    </a:lnTo>
                    <a:lnTo>
                      <a:pt x="39" y="145"/>
                    </a:lnTo>
                    <a:lnTo>
                      <a:pt x="39" y="147"/>
                    </a:lnTo>
                    <a:lnTo>
                      <a:pt x="36" y="149"/>
                    </a:lnTo>
                    <a:lnTo>
                      <a:pt x="30" y="147"/>
                    </a:lnTo>
                    <a:lnTo>
                      <a:pt x="28" y="149"/>
                    </a:lnTo>
                    <a:lnTo>
                      <a:pt x="26" y="147"/>
                    </a:lnTo>
                    <a:lnTo>
                      <a:pt x="25" y="144"/>
                    </a:lnTo>
                    <a:lnTo>
                      <a:pt x="25" y="140"/>
                    </a:lnTo>
                    <a:lnTo>
                      <a:pt x="22" y="141"/>
                    </a:lnTo>
                    <a:lnTo>
                      <a:pt x="25" y="138"/>
                    </a:lnTo>
                    <a:lnTo>
                      <a:pt x="24" y="136"/>
                    </a:lnTo>
                    <a:lnTo>
                      <a:pt x="23" y="135"/>
                    </a:lnTo>
                    <a:lnTo>
                      <a:pt x="22" y="130"/>
                    </a:lnTo>
                    <a:lnTo>
                      <a:pt x="22" y="129"/>
                    </a:lnTo>
                    <a:lnTo>
                      <a:pt x="22" y="127"/>
                    </a:lnTo>
                    <a:lnTo>
                      <a:pt x="19" y="126"/>
                    </a:lnTo>
                    <a:lnTo>
                      <a:pt x="19" y="127"/>
                    </a:lnTo>
                    <a:lnTo>
                      <a:pt x="16" y="129"/>
                    </a:lnTo>
                    <a:lnTo>
                      <a:pt x="15" y="130"/>
                    </a:lnTo>
                    <a:lnTo>
                      <a:pt x="13" y="129"/>
                    </a:lnTo>
                    <a:lnTo>
                      <a:pt x="12" y="129"/>
                    </a:lnTo>
                    <a:lnTo>
                      <a:pt x="10" y="129"/>
                    </a:lnTo>
                    <a:lnTo>
                      <a:pt x="9" y="130"/>
                    </a:lnTo>
                    <a:lnTo>
                      <a:pt x="8" y="131"/>
                    </a:lnTo>
                    <a:lnTo>
                      <a:pt x="7" y="130"/>
                    </a:lnTo>
                    <a:lnTo>
                      <a:pt x="5" y="129"/>
                    </a:lnTo>
                    <a:lnTo>
                      <a:pt x="4" y="130"/>
                    </a:lnTo>
                    <a:lnTo>
                      <a:pt x="1" y="129"/>
                    </a:lnTo>
                    <a:lnTo>
                      <a:pt x="3" y="127"/>
                    </a:lnTo>
                    <a:lnTo>
                      <a:pt x="3" y="126"/>
                    </a:lnTo>
                    <a:lnTo>
                      <a:pt x="3" y="125"/>
                    </a:lnTo>
                    <a:lnTo>
                      <a:pt x="3" y="124"/>
                    </a:lnTo>
                    <a:lnTo>
                      <a:pt x="3" y="122"/>
                    </a:lnTo>
                    <a:lnTo>
                      <a:pt x="3" y="121"/>
                    </a:lnTo>
                    <a:lnTo>
                      <a:pt x="3" y="119"/>
                    </a:lnTo>
                    <a:lnTo>
                      <a:pt x="2" y="117"/>
                    </a:lnTo>
                    <a:lnTo>
                      <a:pt x="1" y="118"/>
                    </a:lnTo>
                    <a:lnTo>
                      <a:pt x="0" y="115"/>
                    </a:lnTo>
                    <a:lnTo>
                      <a:pt x="0" y="111"/>
                    </a:lnTo>
                    <a:lnTo>
                      <a:pt x="0" y="107"/>
                    </a:lnTo>
                    <a:lnTo>
                      <a:pt x="0" y="106"/>
                    </a:lnTo>
                    <a:lnTo>
                      <a:pt x="0" y="103"/>
                    </a:lnTo>
                    <a:lnTo>
                      <a:pt x="1" y="103"/>
                    </a:lnTo>
                    <a:lnTo>
                      <a:pt x="4" y="100"/>
                    </a:lnTo>
                    <a:lnTo>
                      <a:pt x="4" y="99"/>
                    </a:lnTo>
                    <a:lnTo>
                      <a:pt x="6" y="95"/>
                    </a:lnTo>
                    <a:lnTo>
                      <a:pt x="8" y="94"/>
                    </a:lnTo>
                    <a:lnTo>
                      <a:pt x="11" y="99"/>
                    </a:lnTo>
                    <a:lnTo>
                      <a:pt x="12" y="97"/>
                    </a:lnTo>
                    <a:lnTo>
                      <a:pt x="13" y="96"/>
                    </a:lnTo>
                    <a:lnTo>
                      <a:pt x="18" y="96"/>
                    </a:lnTo>
                    <a:lnTo>
                      <a:pt x="22" y="96"/>
                    </a:lnTo>
                    <a:lnTo>
                      <a:pt x="25" y="94"/>
                    </a:lnTo>
                    <a:lnTo>
                      <a:pt x="29" y="94"/>
                    </a:lnTo>
                    <a:lnTo>
                      <a:pt x="38" y="94"/>
                    </a:lnTo>
                    <a:lnTo>
                      <a:pt x="51" y="94"/>
                    </a:lnTo>
                    <a:lnTo>
                      <a:pt x="55" y="93"/>
                    </a:lnTo>
                    <a:lnTo>
                      <a:pt x="58" y="88"/>
                    </a:lnTo>
                    <a:lnTo>
                      <a:pt x="58" y="85"/>
                    </a:lnTo>
                    <a:lnTo>
                      <a:pt x="57" y="79"/>
                    </a:lnTo>
                    <a:lnTo>
                      <a:pt x="58" y="71"/>
                    </a:lnTo>
                    <a:lnTo>
                      <a:pt x="58" y="64"/>
                    </a:lnTo>
                    <a:lnTo>
                      <a:pt x="59" y="57"/>
                    </a:lnTo>
                    <a:lnTo>
                      <a:pt x="60" y="51"/>
                    </a:lnTo>
                    <a:lnTo>
                      <a:pt x="60" y="45"/>
                    </a:lnTo>
                    <a:lnTo>
                      <a:pt x="61" y="37"/>
                    </a:lnTo>
                    <a:lnTo>
                      <a:pt x="63" y="29"/>
                    </a:lnTo>
                    <a:lnTo>
                      <a:pt x="64" y="22"/>
                    </a:lnTo>
                    <a:lnTo>
                      <a:pt x="64" y="18"/>
                    </a:lnTo>
                    <a:lnTo>
                      <a:pt x="65" y="13"/>
                    </a:lnTo>
                    <a:lnTo>
                      <a:pt x="67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64" name="Freeform 3717"/>
              <p:cNvSpPr>
                <a:spLocks/>
              </p:cNvSpPr>
              <p:nvPr/>
            </p:nvSpPr>
            <p:spPr bwMode="auto">
              <a:xfrm>
                <a:off x="2162" y="1348"/>
                <a:ext cx="264" cy="58"/>
              </a:xfrm>
              <a:custGeom>
                <a:avLst/>
                <a:gdLst>
                  <a:gd name="T0" fmla="*/ 0 w 90"/>
                  <a:gd name="T1" fmla="*/ 99867 h 20"/>
                  <a:gd name="T2" fmla="*/ 5626 w 90"/>
                  <a:gd name="T3" fmla="*/ 99867 h 20"/>
                  <a:gd name="T4" fmla="*/ 22364 w 90"/>
                  <a:gd name="T5" fmla="*/ 94554 h 20"/>
                  <a:gd name="T6" fmla="*/ 42783 w 90"/>
                  <a:gd name="T7" fmla="*/ 84529 h 20"/>
                  <a:gd name="T8" fmla="*/ 59972 w 90"/>
                  <a:gd name="T9" fmla="*/ 70728 h 20"/>
                  <a:gd name="T10" fmla="*/ 76475 w 90"/>
                  <a:gd name="T11" fmla="*/ 70728 h 20"/>
                  <a:gd name="T12" fmla="*/ 87962 w 90"/>
                  <a:gd name="T13" fmla="*/ 60677 h 20"/>
                  <a:gd name="T14" fmla="*/ 110094 w 90"/>
                  <a:gd name="T15" fmla="*/ 60677 h 20"/>
                  <a:gd name="T16" fmla="*/ 130513 w 90"/>
                  <a:gd name="T17" fmla="*/ 44706 h 20"/>
                  <a:gd name="T18" fmla="*/ 158503 w 90"/>
                  <a:gd name="T19" fmla="*/ 39829 h 20"/>
                  <a:gd name="T20" fmla="*/ 175918 w 90"/>
                  <a:gd name="T21" fmla="*/ 34437 h 20"/>
                  <a:gd name="T22" fmla="*/ 207601 w 90"/>
                  <a:gd name="T23" fmla="*/ 29148 h 20"/>
                  <a:gd name="T24" fmla="*/ 235667 w 90"/>
                  <a:gd name="T25" fmla="*/ 25607 h 20"/>
                  <a:gd name="T26" fmla="*/ 246465 w 90"/>
                  <a:gd name="T27" fmla="*/ 20923 h 20"/>
                  <a:gd name="T28" fmla="*/ 258022 w 90"/>
                  <a:gd name="T29" fmla="*/ 20923 h 20"/>
                  <a:gd name="T30" fmla="*/ 280386 w 90"/>
                  <a:gd name="T31" fmla="*/ 15416 h 20"/>
                  <a:gd name="T32" fmla="*/ 289928 w 90"/>
                  <a:gd name="T33" fmla="*/ 15416 h 20"/>
                  <a:gd name="T34" fmla="*/ 306439 w 90"/>
                  <a:gd name="T35" fmla="*/ 15416 h 20"/>
                  <a:gd name="T36" fmla="*/ 328800 w 90"/>
                  <a:gd name="T37" fmla="*/ 15416 h 20"/>
                  <a:gd name="T38" fmla="*/ 334429 w 90"/>
                  <a:gd name="T39" fmla="*/ 20923 h 20"/>
                  <a:gd name="T40" fmla="*/ 350932 w 90"/>
                  <a:gd name="T41" fmla="*/ 20923 h 20"/>
                  <a:gd name="T42" fmla="*/ 362495 w 90"/>
                  <a:gd name="T43" fmla="*/ 15416 h 20"/>
                  <a:gd name="T44" fmla="*/ 388544 w 90"/>
                  <a:gd name="T45" fmla="*/ 10051 h 20"/>
                  <a:gd name="T46" fmla="*/ 400022 w 90"/>
                  <a:gd name="T47" fmla="*/ 5316 h 20"/>
                  <a:gd name="T48" fmla="*/ 405880 w 90"/>
                  <a:gd name="T49" fmla="*/ 10051 h 20"/>
                  <a:gd name="T50" fmla="*/ 416533 w 90"/>
                  <a:gd name="T51" fmla="*/ 10051 h 20"/>
                  <a:gd name="T52" fmla="*/ 433922 w 90"/>
                  <a:gd name="T53" fmla="*/ 5316 h 20"/>
                  <a:gd name="T54" fmla="*/ 438894 w 90"/>
                  <a:gd name="T55" fmla="*/ 0 h 20"/>
                  <a:gd name="T56" fmla="*/ 450425 w 90"/>
                  <a:gd name="T57" fmla="*/ 5316 h 20"/>
                  <a:gd name="T58" fmla="*/ 454133 w 90"/>
                  <a:gd name="T59" fmla="*/ 10051 h 20"/>
                  <a:gd name="T60" fmla="*/ 482357 w 90"/>
                  <a:gd name="T61" fmla="*/ 10051 h 20"/>
                  <a:gd name="T62" fmla="*/ 493008 w 90"/>
                  <a:gd name="T63" fmla="*/ 5316 h 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0"/>
                  <a:gd name="T97" fmla="*/ 0 h 20"/>
                  <a:gd name="T98" fmla="*/ 90 w 90"/>
                  <a:gd name="T99" fmla="*/ 20 h 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0" h="20">
                    <a:moveTo>
                      <a:pt x="0" y="20"/>
                    </a:moveTo>
                    <a:lnTo>
                      <a:pt x="1" y="20"/>
                    </a:lnTo>
                    <a:lnTo>
                      <a:pt x="4" y="19"/>
                    </a:lnTo>
                    <a:lnTo>
                      <a:pt x="8" y="17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4" y="9"/>
                    </a:lnTo>
                    <a:lnTo>
                      <a:pt x="29" y="8"/>
                    </a:lnTo>
                    <a:lnTo>
                      <a:pt x="32" y="7"/>
                    </a:lnTo>
                    <a:lnTo>
                      <a:pt x="38" y="6"/>
                    </a:lnTo>
                    <a:lnTo>
                      <a:pt x="43" y="5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51" y="3"/>
                    </a:lnTo>
                    <a:lnTo>
                      <a:pt x="53" y="3"/>
                    </a:lnTo>
                    <a:lnTo>
                      <a:pt x="56" y="3"/>
                    </a:lnTo>
                    <a:lnTo>
                      <a:pt x="60" y="3"/>
                    </a:lnTo>
                    <a:lnTo>
                      <a:pt x="61" y="4"/>
                    </a:lnTo>
                    <a:lnTo>
                      <a:pt x="64" y="4"/>
                    </a:lnTo>
                    <a:lnTo>
                      <a:pt x="66" y="3"/>
                    </a:lnTo>
                    <a:lnTo>
                      <a:pt x="71" y="2"/>
                    </a:lnTo>
                    <a:lnTo>
                      <a:pt x="73" y="1"/>
                    </a:lnTo>
                    <a:lnTo>
                      <a:pt x="74" y="2"/>
                    </a:lnTo>
                    <a:lnTo>
                      <a:pt x="76" y="2"/>
                    </a:lnTo>
                    <a:lnTo>
                      <a:pt x="79" y="1"/>
                    </a:lnTo>
                    <a:lnTo>
                      <a:pt x="80" y="0"/>
                    </a:lnTo>
                    <a:lnTo>
                      <a:pt x="82" y="1"/>
                    </a:lnTo>
                    <a:lnTo>
                      <a:pt x="83" y="2"/>
                    </a:lnTo>
                    <a:lnTo>
                      <a:pt x="88" y="2"/>
                    </a:lnTo>
                    <a:lnTo>
                      <a:pt x="9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65" name="Freeform 3718"/>
              <p:cNvSpPr>
                <a:spLocks/>
              </p:cNvSpPr>
              <p:nvPr/>
            </p:nvSpPr>
            <p:spPr bwMode="auto">
              <a:xfrm>
                <a:off x="1863" y="1541"/>
                <a:ext cx="88" cy="64"/>
              </a:xfrm>
              <a:custGeom>
                <a:avLst/>
                <a:gdLst>
                  <a:gd name="T0" fmla="*/ 93591 w 30"/>
                  <a:gd name="T1" fmla="*/ 107290 h 22"/>
                  <a:gd name="T2" fmla="*/ 39530 w 30"/>
                  <a:gd name="T3" fmla="*/ 112733 h 22"/>
                  <a:gd name="T4" fmla="*/ 0 w 30"/>
                  <a:gd name="T5" fmla="*/ 107290 h 22"/>
                  <a:gd name="T6" fmla="*/ 22364 w 30"/>
                  <a:gd name="T7" fmla="*/ 102493 h 22"/>
                  <a:gd name="T8" fmla="*/ 27990 w 30"/>
                  <a:gd name="T9" fmla="*/ 102493 h 22"/>
                  <a:gd name="T10" fmla="*/ 39530 w 30"/>
                  <a:gd name="T11" fmla="*/ 91459 h 22"/>
                  <a:gd name="T12" fmla="*/ 65601 w 30"/>
                  <a:gd name="T13" fmla="*/ 83139 h 22"/>
                  <a:gd name="T14" fmla="*/ 87962 w 30"/>
                  <a:gd name="T15" fmla="*/ 61871 h 22"/>
                  <a:gd name="T16" fmla="*/ 121634 w 30"/>
                  <a:gd name="T17" fmla="*/ 40596 h 22"/>
                  <a:gd name="T18" fmla="*/ 142000 w 30"/>
                  <a:gd name="T19" fmla="*/ 26641 h 22"/>
                  <a:gd name="T20" fmla="*/ 164440 w 30"/>
                  <a:gd name="T21" fmla="*/ 0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"/>
                  <a:gd name="T34" fmla="*/ 0 h 22"/>
                  <a:gd name="T35" fmla="*/ 30 w 30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" h="22">
                    <a:moveTo>
                      <a:pt x="17" y="21"/>
                    </a:moveTo>
                    <a:lnTo>
                      <a:pt x="7" y="22"/>
                    </a:lnTo>
                    <a:lnTo>
                      <a:pt x="0" y="21"/>
                    </a:lnTo>
                    <a:lnTo>
                      <a:pt x="4" y="20"/>
                    </a:lnTo>
                    <a:lnTo>
                      <a:pt x="5" y="20"/>
                    </a:lnTo>
                    <a:lnTo>
                      <a:pt x="7" y="18"/>
                    </a:lnTo>
                    <a:lnTo>
                      <a:pt x="12" y="16"/>
                    </a:lnTo>
                    <a:lnTo>
                      <a:pt x="16" y="12"/>
                    </a:lnTo>
                    <a:lnTo>
                      <a:pt x="22" y="8"/>
                    </a:lnTo>
                    <a:lnTo>
                      <a:pt x="26" y="5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66" name="Freeform 3719"/>
              <p:cNvSpPr>
                <a:spLocks/>
              </p:cNvSpPr>
              <p:nvPr/>
            </p:nvSpPr>
            <p:spPr bwMode="auto">
              <a:xfrm>
                <a:off x="1720" y="1603"/>
                <a:ext cx="231" cy="199"/>
              </a:xfrm>
              <a:custGeom>
                <a:avLst/>
                <a:gdLst>
                  <a:gd name="T0" fmla="*/ 272533 w 79"/>
                  <a:gd name="T1" fmla="*/ 11381 h 68"/>
                  <a:gd name="T2" fmla="*/ 330707 w 79"/>
                  <a:gd name="T3" fmla="*/ 5566 h 68"/>
                  <a:gd name="T4" fmla="*/ 389489 w 79"/>
                  <a:gd name="T5" fmla="*/ 0 h 68"/>
                  <a:gd name="T6" fmla="*/ 411294 w 79"/>
                  <a:gd name="T7" fmla="*/ 27722 h 68"/>
                  <a:gd name="T8" fmla="*/ 374509 w 79"/>
                  <a:gd name="T9" fmla="*/ 81128 h 68"/>
                  <a:gd name="T10" fmla="*/ 330707 w 79"/>
                  <a:gd name="T11" fmla="*/ 81128 h 68"/>
                  <a:gd name="T12" fmla="*/ 266983 w 79"/>
                  <a:gd name="T13" fmla="*/ 91680 h 68"/>
                  <a:gd name="T14" fmla="*/ 246883 w 79"/>
                  <a:gd name="T15" fmla="*/ 150655 h 68"/>
                  <a:gd name="T16" fmla="*/ 225082 w 79"/>
                  <a:gd name="T17" fmla="*/ 214841 h 68"/>
                  <a:gd name="T18" fmla="*/ 197531 w 79"/>
                  <a:gd name="T19" fmla="*/ 220401 h 68"/>
                  <a:gd name="T20" fmla="*/ 175730 w 79"/>
                  <a:gd name="T21" fmla="*/ 237419 h 68"/>
                  <a:gd name="T22" fmla="*/ 166308 w 79"/>
                  <a:gd name="T23" fmla="*/ 285240 h 68"/>
                  <a:gd name="T24" fmla="*/ 160527 w 79"/>
                  <a:gd name="T25" fmla="*/ 307174 h 68"/>
                  <a:gd name="T26" fmla="*/ 144308 w 79"/>
                  <a:gd name="T27" fmla="*/ 329029 h 68"/>
                  <a:gd name="T28" fmla="*/ 96856 w 79"/>
                  <a:gd name="T29" fmla="*/ 332909 h 68"/>
                  <a:gd name="T30" fmla="*/ 47451 w 79"/>
                  <a:gd name="T31" fmla="*/ 332909 h 68"/>
                  <a:gd name="T32" fmla="*/ 5550 w 79"/>
                  <a:gd name="T33" fmla="*/ 343641 h 68"/>
                  <a:gd name="T34" fmla="*/ 0 w 79"/>
                  <a:gd name="T35" fmla="*/ 365563 h 68"/>
                  <a:gd name="T36" fmla="*/ 0 w 79"/>
                  <a:gd name="T37" fmla="*/ 354764 h 68"/>
                  <a:gd name="T38" fmla="*/ 5550 w 79"/>
                  <a:gd name="T39" fmla="*/ 343641 h 68"/>
                  <a:gd name="T40" fmla="*/ 11328 w 79"/>
                  <a:gd name="T41" fmla="*/ 332909 h 68"/>
                  <a:gd name="T42" fmla="*/ 16228 w 79"/>
                  <a:gd name="T43" fmla="*/ 317870 h 68"/>
                  <a:gd name="T44" fmla="*/ 21778 w 79"/>
                  <a:gd name="T45" fmla="*/ 307174 h 68"/>
                  <a:gd name="T46" fmla="*/ 33124 w 79"/>
                  <a:gd name="T47" fmla="*/ 290233 h 68"/>
                  <a:gd name="T48" fmla="*/ 33124 w 79"/>
                  <a:gd name="T49" fmla="*/ 285240 h 68"/>
                  <a:gd name="T50" fmla="*/ 41878 w 79"/>
                  <a:gd name="T51" fmla="*/ 285240 h 68"/>
                  <a:gd name="T52" fmla="*/ 47451 w 79"/>
                  <a:gd name="T53" fmla="*/ 273868 h 68"/>
                  <a:gd name="T54" fmla="*/ 53224 w 79"/>
                  <a:gd name="T55" fmla="*/ 262510 h 68"/>
                  <a:gd name="T56" fmla="*/ 58773 w 79"/>
                  <a:gd name="T57" fmla="*/ 253716 h 68"/>
                  <a:gd name="T58" fmla="*/ 63680 w 79"/>
                  <a:gd name="T59" fmla="*/ 248124 h 68"/>
                  <a:gd name="T60" fmla="*/ 69452 w 79"/>
                  <a:gd name="T61" fmla="*/ 242555 h 68"/>
                  <a:gd name="T62" fmla="*/ 75002 w 79"/>
                  <a:gd name="T63" fmla="*/ 231858 h 68"/>
                  <a:gd name="T64" fmla="*/ 80549 w 79"/>
                  <a:gd name="T65" fmla="*/ 226266 h 68"/>
                  <a:gd name="T66" fmla="*/ 85748 w 79"/>
                  <a:gd name="T67" fmla="*/ 214841 h 68"/>
                  <a:gd name="T68" fmla="*/ 91306 w 79"/>
                  <a:gd name="T69" fmla="*/ 209705 h 68"/>
                  <a:gd name="T70" fmla="*/ 96856 w 79"/>
                  <a:gd name="T71" fmla="*/ 204113 h 68"/>
                  <a:gd name="T72" fmla="*/ 91306 w 79"/>
                  <a:gd name="T73" fmla="*/ 204113 h 68"/>
                  <a:gd name="T74" fmla="*/ 85748 w 79"/>
                  <a:gd name="T75" fmla="*/ 209705 h 68"/>
                  <a:gd name="T76" fmla="*/ 80549 w 79"/>
                  <a:gd name="T77" fmla="*/ 214841 h 68"/>
                  <a:gd name="T78" fmla="*/ 80549 w 79"/>
                  <a:gd name="T79" fmla="*/ 209705 h 68"/>
                  <a:gd name="T80" fmla="*/ 96856 w 79"/>
                  <a:gd name="T81" fmla="*/ 198543 h 68"/>
                  <a:gd name="T82" fmla="*/ 102625 w 79"/>
                  <a:gd name="T83" fmla="*/ 192755 h 68"/>
                  <a:gd name="T84" fmla="*/ 111175 w 79"/>
                  <a:gd name="T85" fmla="*/ 183961 h 68"/>
                  <a:gd name="T86" fmla="*/ 122453 w 79"/>
                  <a:gd name="T87" fmla="*/ 172808 h 68"/>
                  <a:gd name="T88" fmla="*/ 133202 w 79"/>
                  <a:gd name="T89" fmla="*/ 162036 h 68"/>
                  <a:gd name="T90" fmla="*/ 144308 w 79"/>
                  <a:gd name="T91" fmla="*/ 150655 h 68"/>
                  <a:gd name="T92" fmla="*/ 150080 w 79"/>
                  <a:gd name="T93" fmla="*/ 134363 h 68"/>
                  <a:gd name="T94" fmla="*/ 155630 w 79"/>
                  <a:gd name="T95" fmla="*/ 123213 h 68"/>
                  <a:gd name="T96" fmla="*/ 166308 w 79"/>
                  <a:gd name="T97" fmla="*/ 108619 h 68"/>
                  <a:gd name="T98" fmla="*/ 175730 w 79"/>
                  <a:gd name="T99" fmla="*/ 91680 h 68"/>
                  <a:gd name="T100" fmla="*/ 186204 w 79"/>
                  <a:gd name="T101" fmla="*/ 75313 h 68"/>
                  <a:gd name="T102" fmla="*/ 203081 w 79"/>
                  <a:gd name="T103" fmla="*/ 63958 h 68"/>
                  <a:gd name="T104" fmla="*/ 219310 w 79"/>
                  <a:gd name="T105" fmla="*/ 53458 h 68"/>
                  <a:gd name="T106" fmla="*/ 235529 w 79"/>
                  <a:gd name="T107" fmla="*/ 37116 h 68"/>
                  <a:gd name="T108" fmla="*/ 241307 w 79"/>
                  <a:gd name="T109" fmla="*/ 27722 h 68"/>
                  <a:gd name="T110" fmla="*/ 250731 w 79"/>
                  <a:gd name="T111" fmla="*/ 16289 h 6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9"/>
                  <a:gd name="T169" fmla="*/ 0 h 68"/>
                  <a:gd name="T170" fmla="*/ 79 w 79"/>
                  <a:gd name="T171" fmla="*/ 68 h 6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9" h="68">
                    <a:moveTo>
                      <a:pt x="47" y="2"/>
                    </a:moveTo>
                    <a:lnTo>
                      <a:pt x="51" y="2"/>
                    </a:lnTo>
                    <a:lnTo>
                      <a:pt x="57" y="1"/>
                    </a:lnTo>
                    <a:lnTo>
                      <a:pt x="62" y="1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5" y="12"/>
                    </a:lnTo>
                    <a:lnTo>
                      <a:pt x="70" y="15"/>
                    </a:lnTo>
                    <a:lnTo>
                      <a:pt x="66" y="15"/>
                    </a:lnTo>
                    <a:lnTo>
                      <a:pt x="62" y="15"/>
                    </a:lnTo>
                    <a:lnTo>
                      <a:pt x="57" y="16"/>
                    </a:lnTo>
                    <a:lnTo>
                      <a:pt x="50" y="17"/>
                    </a:lnTo>
                    <a:lnTo>
                      <a:pt x="48" y="21"/>
                    </a:lnTo>
                    <a:lnTo>
                      <a:pt x="46" y="28"/>
                    </a:lnTo>
                    <a:lnTo>
                      <a:pt x="44" y="34"/>
                    </a:lnTo>
                    <a:lnTo>
                      <a:pt x="42" y="40"/>
                    </a:lnTo>
                    <a:lnTo>
                      <a:pt x="40" y="41"/>
                    </a:lnTo>
                    <a:lnTo>
                      <a:pt x="37" y="41"/>
                    </a:lnTo>
                    <a:lnTo>
                      <a:pt x="36" y="42"/>
                    </a:lnTo>
                    <a:lnTo>
                      <a:pt x="33" y="44"/>
                    </a:lnTo>
                    <a:lnTo>
                      <a:pt x="32" y="48"/>
                    </a:lnTo>
                    <a:lnTo>
                      <a:pt x="31" y="53"/>
                    </a:lnTo>
                    <a:lnTo>
                      <a:pt x="30" y="56"/>
                    </a:lnTo>
                    <a:lnTo>
                      <a:pt x="30" y="57"/>
                    </a:lnTo>
                    <a:lnTo>
                      <a:pt x="29" y="60"/>
                    </a:lnTo>
                    <a:lnTo>
                      <a:pt x="27" y="61"/>
                    </a:lnTo>
                    <a:lnTo>
                      <a:pt x="21" y="62"/>
                    </a:lnTo>
                    <a:lnTo>
                      <a:pt x="18" y="62"/>
                    </a:lnTo>
                    <a:lnTo>
                      <a:pt x="15" y="62"/>
                    </a:lnTo>
                    <a:lnTo>
                      <a:pt x="9" y="62"/>
                    </a:lnTo>
                    <a:lnTo>
                      <a:pt x="3" y="63"/>
                    </a:lnTo>
                    <a:lnTo>
                      <a:pt x="1" y="64"/>
                    </a:lnTo>
                    <a:lnTo>
                      <a:pt x="0" y="66"/>
                    </a:lnTo>
                    <a:lnTo>
                      <a:pt x="0" y="68"/>
                    </a:lnTo>
                    <a:lnTo>
                      <a:pt x="0" y="67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1" y="64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3" y="60"/>
                    </a:lnTo>
                    <a:lnTo>
                      <a:pt x="3" y="59"/>
                    </a:lnTo>
                    <a:lnTo>
                      <a:pt x="3" y="58"/>
                    </a:lnTo>
                    <a:lnTo>
                      <a:pt x="4" y="57"/>
                    </a:lnTo>
                    <a:lnTo>
                      <a:pt x="5" y="56"/>
                    </a:lnTo>
                    <a:lnTo>
                      <a:pt x="6" y="54"/>
                    </a:lnTo>
                    <a:lnTo>
                      <a:pt x="6" y="53"/>
                    </a:lnTo>
                    <a:lnTo>
                      <a:pt x="8" y="53"/>
                    </a:lnTo>
                    <a:lnTo>
                      <a:pt x="9" y="51"/>
                    </a:lnTo>
                    <a:lnTo>
                      <a:pt x="10" y="50"/>
                    </a:lnTo>
                    <a:lnTo>
                      <a:pt x="10" y="49"/>
                    </a:lnTo>
                    <a:lnTo>
                      <a:pt x="11" y="48"/>
                    </a:lnTo>
                    <a:lnTo>
                      <a:pt x="11" y="47"/>
                    </a:lnTo>
                    <a:lnTo>
                      <a:pt x="12" y="47"/>
                    </a:lnTo>
                    <a:lnTo>
                      <a:pt x="12" y="46"/>
                    </a:lnTo>
                    <a:lnTo>
                      <a:pt x="12" y="45"/>
                    </a:lnTo>
                    <a:lnTo>
                      <a:pt x="13" y="45"/>
                    </a:lnTo>
                    <a:lnTo>
                      <a:pt x="14" y="44"/>
                    </a:lnTo>
                    <a:lnTo>
                      <a:pt x="14" y="43"/>
                    </a:lnTo>
                    <a:lnTo>
                      <a:pt x="15" y="42"/>
                    </a:lnTo>
                    <a:lnTo>
                      <a:pt x="15" y="41"/>
                    </a:lnTo>
                    <a:lnTo>
                      <a:pt x="16" y="40"/>
                    </a:lnTo>
                    <a:lnTo>
                      <a:pt x="17" y="39"/>
                    </a:lnTo>
                    <a:lnTo>
                      <a:pt x="17" y="38"/>
                    </a:lnTo>
                    <a:lnTo>
                      <a:pt x="18" y="38"/>
                    </a:lnTo>
                    <a:lnTo>
                      <a:pt x="17" y="38"/>
                    </a:lnTo>
                    <a:lnTo>
                      <a:pt x="16" y="39"/>
                    </a:lnTo>
                    <a:lnTo>
                      <a:pt x="15" y="40"/>
                    </a:lnTo>
                    <a:lnTo>
                      <a:pt x="15" y="41"/>
                    </a:lnTo>
                    <a:lnTo>
                      <a:pt x="15" y="39"/>
                    </a:lnTo>
                    <a:lnTo>
                      <a:pt x="17" y="38"/>
                    </a:lnTo>
                    <a:lnTo>
                      <a:pt x="18" y="37"/>
                    </a:lnTo>
                    <a:lnTo>
                      <a:pt x="19" y="36"/>
                    </a:lnTo>
                    <a:lnTo>
                      <a:pt x="20" y="35"/>
                    </a:lnTo>
                    <a:lnTo>
                      <a:pt x="21" y="34"/>
                    </a:lnTo>
                    <a:lnTo>
                      <a:pt x="23" y="32"/>
                    </a:lnTo>
                    <a:lnTo>
                      <a:pt x="24" y="32"/>
                    </a:lnTo>
                    <a:lnTo>
                      <a:pt x="25" y="30"/>
                    </a:lnTo>
                    <a:lnTo>
                      <a:pt x="26" y="30"/>
                    </a:lnTo>
                    <a:lnTo>
                      <a:pt x="27" y="28"/>
                    </a:lnTo>
                    <a:lnTo>
                      <a:pt x="27" y="26"/>
                    </a:lnTo>
                    <a:lnTo>
                      <a:pt x="28" y="25"/>
                    </a:lnTo>
                    <a:lnTo>
                      <a:pt x="28" y="24"/>
                    </a:lnTo>
                    <a:lnTo>
                      <a:pt x="29" y="23"/>
                    </a:lnTo>
                    <a:lnTo>
                      <a:pt x="30" y="21"/>
                    </a:lnTo>
                    <a:lnTo>
                      <a:pt x="31" y="20"/>
                    </a:lnTo>
                    <a:lnTo>
                      <a:pt x="32" y="18"/>
                    </a:lnTo>
                    <a:lnTo>
                      <a:pt x="33" y="17"/>
                    </a:lnTo>
                    <a:lnTo>
                      <a:pt x="34" y="15"/>
                    </a:lnTo>
                    <a:lnTo>
                      <a:pt x="35" y="14"/>
                    </a:lnTo>
                    <a:lnTo>
                      <a:pt x="36" y="14"/>
                    </a:lnTo>
                    <a:lnTo>
                      <a:pt x="38" y="12"/>
                    </a:lnTo>
                    <a:lnTo>
                      <a:pt x="39" y="12"/>
                    </a:lnTo>
                    <a:lnTo>
                      <a:pt x="41" y="10"/>
                    </a:lnTo>
                    <a:lnTo>
                      <a:pt x="42" y="9"/>
                    </a:lnTo>
                    <a:lnTo>
                      <a:pt x="44" y="7"/>
                    </a:lnTo>
                    <a:lnTo>
                      <a:pt x="44" y="6"/>
                    </a:lnTo>
                    <a:lnTo>
                      <a:pt x="45" y="5"/>
                    </a:lnTo>
                    <a:lnTo>
                      <a:pt x="47" y="3"/>
                    </a:lnTo>
                    <a:lnTo>
                      <a:pt x="47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67" name="Freeform 3720"/>
              <p:cNvSpPr>
                <a:spLocks/>
              </p:cNvSpPr>
              <p:nvPr/>
            </p:nvSpPr>
            <p:spPr bwMode="auto">
              <a:xfrm>
                <a:off x="2104" y="1239"/>
                <a:ext cx="8" cy="27"/>
              </a:xfrm>
              <a:custGeom>
                <a:avLst/>
                <a:gdLst>
                  <a:gd name="T0" fmla="*/ 0 w 3"/>
                  <a:gd name="T1" fmla="*/ 59049 h 9"/>
                  <a:gd name="T2" fmla="*/ 0 w 3"/>
                  <a:gd name="T3" fmla="*/ 59049 h 9"/>
                  <a:gd name="T4" fmla="*/ 2824 w 3"/>
                  <a:gd name="T5" fmla="*/ 45927 h 9"/>
                  <a:gd name="T6" fmla="*/ 7531 w 3"/>
                  <a:gd name="T7" fmla="*/ 39366 h 9"/>
                  <a:gd name="T8" fmla="*/ 4701 w 3"/>
                  <a:gd name="T9" fmla="*/ 39366 h 9"/>
                  <a:gd name="T10" fmla="*/ 2824 w 3"/>
                  <a:gd name="T11" fmla="*/ 39366 h 9"/>
                  <a:gd name="T12" fmla="*/ 7531 w 3"/>
                  <a:gd name="T13" fmla="*/ 32805 h 9"/>
                  <a:gd name="T14" fmla="*/ 4701 w 3"/>
                  <a:gd name="T15" fmla="*/ 32805 h 9"/>
                  <a:gd name="T16" fmla="*/ 4701 w 3"/>
                  <a:gd name="T17" fmla="*/ 26244 h 9"/>
                  <a:gd name="T18" fmla="*/ 7531 w 3"/>
                  <a:gd name="T19" fmla="*/ 26244 h 9"/>
                  <a:gd name="T20" fmla="*/ 7531 w 3"/>
                  <a:gd name="T21" fmla="*/ 19683 h 9"/>
                  <a:gd name="T22" fmla="*/ 7531 w 3"/>
                  <a:gd name="T23" fmla="*/ 19683 h 9"/>
                  <a:gd name="T24" fmla="*/ 2824 w 3"/>
                  <a:gd name="T25" fmla="*/ 26244 h 9"/>
                  <a:gd name="T26" fmla="*/ 7531 w 3"/>
                  <a:gd name="T27" fmla="*/ 19683 h 9"/>
                  <a:gd name="T28" fmla="*/ 7531 w 3"/>
                  <a:gd name="T29" fmla="*/ 13122 h 9"/>
                  <a:gd name="T30" fmla="*/ 4701 w 3"/>
                  <a:gd name="T31" fmla="*/ 13122 h 9"/>
                  <a:gd name="T32" fmla="*/ 4701 w 3"/>
                  <a:gd name="T33" fmla="*/ 6561 h 9"/>
                  <a:gd name="T34" fmla="*/ 4701 w 3"/>
                  <a:gd name="T35" fmla="*/ 6561 h 9"/>
                  <a:gd name="T36" fmla="*/ 7531 w 3"/>
                  <a:gd name="T37" fmla="*/ 0 h 9"/>
                  <a:gd name="T38" fmla="*/ 7531 w 3"/>
                  <a:gd name="T39" fmla="*/ 0 h 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"/>
                  <a:gd name="T61" fmla="*/ 0 h 9"/>
                  <a:gd name="T62" fmla="*/ 3 w 3"/>
                  <a:gd name="T63" fmla="*/ 9 h 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" h="9">
                    <a:moveTo>
                      <a:pt x="0" y="9"/>
                    </a:moveTo>
                    <a:lnTo>
                      <a:pt x="0" y="9"/>
                    </a:lnTo>
                    <a:lnTo>
                      <a:pt x="1" y="7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68" name="Freeform 3721"/>
              <p:cNvSpPr>
                <a:spLocks/>
              </p:cNvSpPr>
              <p:nvPr/>
            </p:nvSpPr>
            <p:spPr bwMode="auto">
              <a:xfrm>
                <a:off x="2253" y="1081"/>
                <a:ext cx="158" cy="144"/>
              </a:xfrm>
              <a:custGeom>
                <a:avLst/>
                <a:gdLst>
                  <a:gd name="T0" fmla="*/ 11370 w 54"/>
                  <a:gd name="T1" fmla="*/ 266726 h 49"/>
                  <a:gd name="T2" fmla="*/ 47643 w 54"/>
                  <a:gd name="T3" fmla="*/ 223606 h 49"/>
                  <a:gd name="T4" fmla="*/ 42010 w 54"/>
                  <a:gd name="T5" fmla="*/ 223606 h 49"/>
                  <a:gd name="T6" fmla="*/ 69713 w 54"/>
                  <a:gd name="T7" fmla="*/ 189386 h 49"/>
                  <a:gd name="T8" fmla="*/ 69713 w 54"/>
                  <a:gd name="T9" fmla="*/ 189386 h 49"/>
                  <a:gd name="T10" fmla="*/ 69713 w 54"/>
                  <a:gd name="T11" fmla="*/ 183706 h 49"/>
                  <a:gd name="T12" fmla="*/ 75269 w 54"/>
                  <a:gd name="T13" fmla="*/ 172080 h 49"/>
                  <a:gd name="T14" fmla="*/ 80835 w 54"/>
                  <a:gd name="T15" fmla="*/ 166778 h 49"/>
                  <a:gd name="T16" fmla="*/ 63899 w 54"/>
                  <a:gd name="T17" fmla="*/ 155232 h 49"/>
                  <a:gd name="T18" fmla="*/ 63899 w 54"/>
                  <a:gd name="T19" fmla="*/ 138502 h 49"/>
                  <a:gd name="T20" fmla="*/ 63899 w 54"/>
                  <a:gd name="T21" fmla="*/ 134564 h 49"/>
                  <a:gd name="T22" fmla="*/ 58995 w 54"/>
                  <a:gd name="T23" fmla="*/ 128880 h 49"/>
                  <a:gd name="T24" fmla="*/ 53430 w 54"/>
                  <a:gd name="T25" fmla="*/ 122991 h 49"/>
                  <a:gd name="T26" fmla="*/ 47643 w 54"/>
                  <a:gd name="T27" fmla="*/ 122991 h 49"/>
                  <a:gd name="T28" fmla="*/ 53430 w 54"/>
                  <a:gd name="T29" fmla="*/ 122991 h 49"/>
                  <a:gd name="T30" fmla="*/ 47643 w 54"/>
                  <a:gd name="T31" fmla="*/ 122991 h 49"/>
                  <a:gd name="T32" fmla="*/ 42010 w 54"/>
                  <a:gd name="T33" fmla="*/ 122991 h 49"/>
                  <a:gd name="T34" fmla="*/ 37095 w 54"/>
                  <a:gd name="T35" fmla="*/ 128880 h 49"/>
                  <a:gd name="T36" fmla="*/ 42010 w 54"/>
                  <a:gd name="T37" fmla="*/ 117257 h 49"/>
                  <a:gd name="T38" fmla="*/ 37095 w 54"/>
                  <a:gd name="T39" fmla="*/ 122991 h 49"/>
                  <a:gd name="T40" fmla="*/ 33268 w 54"/>
                  <a:gd name="T41" fmla="*/ 117257 h 49"/>
                  <a:gd name="T42" fmla="*/ 21839 w 54"/>
                  <a:gd name="T43" fmla="*/ 117257 h 49"/>
                  <a:gd name="T44" fmla="*/ 16283 w 54"/>
                  <a:gd name="T45" fmla="*/ 117257 h 49"/>
                  <a:gd name="T46" fmla="*/ 16283 w 54"/>
                  <a:gd name="T47" fmla="*/ 117257 h 49"/>
                  <a:gd name="T48" fmla="*/ 5565 w 54"/>
                  <a:gd name="T49" fmla="*/ 117257 h 49"/>
                  <a:gd name="T50" fmla="*/ 0 w 54"/>
                  <a:gd name="T51" fmla="*/ 111368 h 49"/>
                  <a:gd name="T52" fmla="*/ 16283 w 54"/>
                  <a:gd name="T53" fmla="*/ 106296 h 49"/>
                  <a:gd name="T54" fmla="*/ 5565 w 54"/>
                  <a:gd name="T55" fmla="*/ 106296 h 49"/>
                  <a:gd name="T56" fmla="*/ 11370 w 54"/>
                  <a:gd name="T57" fmla="*/ 100406 h 49"/>
                  <a:gd name="T58" fmla="*/ 21839 w 54"/>
                  <a:gd name="T59" fmla="*/ 100406 h 49"/>
                  <a:gd name="T60" fmla="*/ 16283 w 54"/>
                  <a:gd name="T61" fmla="*/ 100406 h 49"/>
                  <a:gd name="T62" fmla="*/ 16283 w 54"/>
                  <a:gd name="T63" fmla="*/ 100406 h 49"/>
                  <a:gd name="T64" fmla="*/ 5565 w 54"/>
                  <a:gd name="T65" fmla="*/ 100406 h 49"/>
                  <a:gd name="T66" fmla="*/ 5565 w 54"/>
                  <a:gd name="T67" fmla="*/ 94723 h 49"/>
                  <a:gd name="T68" fmla="*/ 16283 w 54"/>
                  <a:gd name="T69" fmla="*/ 88980 h 49"/>
                  <a:gd name="T70" fmla="*/ 21839 w 54"/>
                  <a:gd name="T71" fmla="*/ 88980 h 49"/>
                  <a:gd name="T72" fmla="*/ 37095 w 54"/>
                  <a:gd name="T73" fmla="*/ 88980 h 49"/>
                  <a:gd name="T74" fmla="*/ 37095 w 54"/>
                  <a:gd name="T75" fmla="*/ 88980 h 49"/>
                  <a:gd name="T76" fmla="*/ 47643 w 54"/>
                  <a:gd name="T77" fmla="*/ 83100 h 49"/>
                  <a:gd name="T78" fmla="*/ 58995 w 54"/>
                  <a:gd name="T79" fmla="*/ 83100 h 49"/>
                  <a:gd name="T80" fmla="*/ 69713 w 54"/>
                  <a:gd name="T81" fmla="*/ 83100 h 49"/>
                  <a:gd name="T82" fmla="*/ 69713 w 54"/>
                  <a:gd name="T83" fmla="*/ 88980 h 49"/>
                  <a:gd name="T84" fmla="*/ 80835 w 54"/>
                  <a:gd name="T85" fmla="*/ 83100 h 49"/>
                  <a:gd name="T86" fmla="*/ 86622 w 54"/>
                  <a:gd name="T87" fmla="*/ 83100 h 49"/>
                  <a:gd name="T88" fmla="*/ 97340 w 54"/>
                  <a:gd name="T89" fmla="*/ 83100 h 49"/>
                  <a:gd name="T90" fmla="*/ 102905 w 54"/>
                  <a:gd name="T91" fmla="*/ 83100 h 49"/>
                  <a:gd name="T92" fmla="*/ 117251 w 54"/>
                  <a:gd name="T93" fmla="*/ 83100 h 49"/>
                  <a:gd name="T94" fmla="*/ 117251 w 54"/>
                  <a:gd name="T95" fmla="*/ 72132 h 49"/>
                  <a:gd name="T96" fmla="*/ 117251 w 54"/>
                  <a:gd name="T97" fmla="*/ 66396 h 49"/>
                  <a:gd name="T98" fmla="*/ 117251 w 54"/>
                  <a:gd name="T99" fmla="*/ 60480 h 49"/>
                  <a:gd name="T100" fmla="*/ 128697 w 54"/>
                  <a:gd name="T101" fmla="*/ 48857 h 49"/>
                  <a:gd name="T102" fmla="*/ 144956 w 54"/>
                  <a:gd name="T103" fmla="*/ 48857 h 49"/>
                  <a:gd name="T104" fmla="*/ 139400 w 54"/>
                  <a:gd name="T105" fmla="*/ 54823 h 49"/>
                  <a:gd name="T106" fmla="*/ 172615 w 54"/>
                  <a:gd name="T107" fmla="*/ 54823 h 49"/>
                  <a:gd name="T108" fmla="*/ 192529 w 54"/>
                  <a:gd name="T109" fmla="*/ 48857 h 49"/>
                  <a:gd name="T110" fmla="*/ 192529 w 54"/>
                  <a:gd name="T111" fmla="*/ 45789 h 49"/>
                  <a:gd name="T112" fmla="*/ 247858 w 54"/>
                  <a:gd name="T113" fmla="*/ 28277 h 49"/>
                  <a:gd name="T114" fmla="*/ 247858 w 54"/>
                  <a:gd name="T115" fmla="*/ 16625 h 49"/>
                  <a:gd name="T116" fmla="*/ 267798 w 54"/>
                  <a:gd name="T117" fmla="*/ 0 h 4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4"/>
                  <a:gd name="T178" fmla="*/ 0 h 49"/>
                  <a:gd name="T179" fmla="*/ 54 w 54"/>
                  <a:gd name="T180" fmla="*/ 49 h 4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4" h="49">
                    <a:moveTo>
                      <a:pt x="0" y="49"/>
                    </a:moveTo>
                    <a:lnTo>
                      <a:pt x="2" y="48"/>
                    </a:lnTo>
                    <a:lnTo>
                      <a:pt x="6" y="43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11" y="35"/>
                    </a:lnTo>
                    <a:lnTo>
                      <a:pt x="13" y="34"/>
                    </a:lnTo>
                    <a:lnTo>
                      <a:pt x="14" y="37"/>
                    </a:lnTo>
                    <a:lnTo>
                      <a:pt x="13" y="34"/>
                    </a:lnTo>
                    <a:lnTo>
                      <a:pt x="13" y="33"/>
                    </a:lnTo>
                    <a:lnTo>
                      <a:pt x="13" y="31"/>
                    </a:lnTo>
                    <a:lnTo>
                      <a:pt x="14" y="31"/>
                    </a:lnTo>
                    <a:lnTo>
                      <a:pt x="14" y="30"/>
                    </a:lnTo>
                    <a:lnTo>
                      <a:pt x="15" y="30"/>
                    </a:lnTo>
                    <a:lnTo>
                      <a:pt x="13" y="29"/>
                    </a:lnTo>
                    <a:lnTo>
                      <a:pt x="12" y="28"/>
                    </a:lnTo>
                    <a:lnTo>
                      <a:pt x="11" y="27"/>
                    </a:lnTo>
                    <a:lnTo>
                      <a:pt x="12" y="25"/>
                    </a:lnTo>
                    <a:lnTo>
                      <a:pt x="12" y="24"/>
                    </a:lnTo>
                    <a:lnTo>
                      <a:pt x="10" y="24"/>
                    </a:lnTo>
                    <a:lnTo>
                      <a:pt x="11" y="23"/>
                    </a:lnTo>
                    <a:lnTo>
                      <a:pt x="10" y="22"/>
                    </a:lnTo>
                    <a:lnTo>
                      <a:pt x="9" y="22"/>
                    </a:lnTo>
                    <a:lnTo>
                      <a:pt x="10" y="22"/>
                    </a:lnTo>
                    <a:lnTo>
                      <a:pt x="9" y="22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7" y="23"/>
                    </a:lnTo>
                    <a:lnTo>
                      <a:pt x="7" y="22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7" y="22"/>
                    </a:lnTo>
                    <a:lnTo>
                      <a:pt x="7" y="21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4" y="21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1" y="21"/>
                    </a:lnTo>
                    <a:lnTo>
                      <a:pt x="1" y="20"/>
                    </a:lnTo>
                    <a:lnTo>
                      <a:pt x="0" y="20"/>
                    </a:lnTo>
                    <a:lnTo>
                      <a:pt x="1" y="19"/>
                    </a:lnTo>
                    <a:lnTo>
                      <a:pt x="3" y="19"/>
                    </a:lnTo>
                    <a:lnTo>
                      <a:pt x="2" y="19"/>
                    </a:lnTo>
                    <a:lnTo>
                      <a:pt x="1" y="19"/>
                    </a:lnTo>
                    <a:lnTo>
                      <a:pt x="2" y="18"/>
                    </a:lnTo>
                    <a:lnTo>
                      <a:pt x="3" y="18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1" y="18"/>
                    </a:lnTo>
                    <a:lnTo>
                      <a:pt x="1" y="17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9" y="16"/>
                    </a:lnTo>
                    <a:lnTo>
                      <a:pt x="9" y="15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5" y="15"/>
                    </a:lnTo>
                    <a:lnTo>
                      <a:pt x="16" y="15"/>
                    </a:lnTo>
                    <a:lnTo>
                      <a:pt x="17" y="16"/>
                    </a:lnTo>
                    <a:lnTo>
                      <a:pt x="18" y="15"/>
                    </a:lnTo>
                    <a:lnTo>
                      <a:pt x="19" y="15"/>
                    </a:lnTo>
                    <a:lnTo>
                      <a:pt x="21" y="15"/>
                    </a:lnTo>
                    <a:lnTo>
                      <a:pt x="22" y="15"/>
                    </a:lnTo>
                    <a:lnTo>
                      <a:pt x="21" y="15"/>
                    </a:lnTo>
                    <a:lnTo>
                      <a:pt x="22" y="13"/>
                    </a:lnTo>
                    <a:lnTo>
                      <a:pt x="22" y="12"/>
                    </a:lnTo>
                    <a:lnTo>
                      <a:pt x="22" y="11"/>
                    </a:lnTo>
                    <a:lnTo>
                      <a:pt x="23" y="9"/>
                    </a:lnTo>
                    <a:lnTo>
                      <a:pt x="24" y="9"/>
                    </a:lnTo>
                    <a:lnTo>
                      <a:pt x="25" y="9"/>
                    </a:lnTo>
                    <a:lnTo>
                      <a:pt x="27" y="9"/>
                    </a:lnTo>
                    <a:lnTo>
                      <a:pt x="26" y="10"/>
                    </a:lnTo>
                    <a:lnTo>
                      <a:pt x="29" y="10"/>
                    </a:lnTo>
                    <a:lnTo>
                      <a:pt x="32" y="10"/>
                    </a:lnTo>
                    <a:lnTo>
                      <a:pt x="36" y="9"/>
                    </a:lnTo>
                    <a:lnTo>
                      <a:pt x="34" y="9"/>
                    </a:lnTo>
                    <a:lnTo>
                      <a:pt x="36" y="8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46" y="4"/>
                    </a:lnTo>
                    <a:lnTo>
                      <a:pt x="46" y="3"/>
                    </a:lnTo>
                    <a:lnTo>
                      <a:pt x="48" y="2"/>
                    </a:lnTo>
                    <a:lnTo>
                      <a:pt x="50" y="0"/>
                    </a:lnTo>
                    <a:lnTo>
                      <a:pt x="5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69" name="Freeform 3722"/>
              <p:cNvSpPr>
                <a:spLocks/>
              </p:cNvSpPr>
              <p:nvPr/>
            </p:nvSpPr>
            <p:spPr bwMode="auto">
              <a:xfrm>
                <a:off x="2344" y="1207"/>
                <a:ext cx="103" cy="29"/>
              </a:xfrm>
              <a:custGeom>
                <a:avLst/>
                <a:gdLst>
                  <a:gd name="T0" fmla="*/ 196886 w 35"/>
                  <a:gd name="T1" fmla="*/ 0 h 10"/>
                  <a:gd name="T2" fmla="*/ 185185 w 35"/>
                  <a:gd name="T3" fmla="*/ 0 h 10"/>
                  <a:gd name="T4" fmla="*/ 179859 w 35"/>
                  <a:gd name="T5" fmla="*/ 0 h 10"/>
                  <a:gd name="T6" fmla="*/ 168158 w 35"/>
                  <a:gd name="T7" fmla="*/ 10051 h 10"/>
                  <a:gd name="T8" fmla="*/ 162452 w 35"/>
                  <a:gd name="T9" fmla="*/ 10051 h 10"/>
                  <a:gd name="T10" fmla="*/ 150751 w 35"/>
                  <a:gd name="T11" fmla="*/ 15416 h 10"/>
                  <a:gd name="T12" fmla="*/ 150751 w 35"/>
                  <a:gd name="T13" fmla="*/ 20923 h 10"/>
                  <a:gd name="T14" fmla="*/ 147461 w 35"/>
                  <a:gd name="T15" fmla="*/ 20923 h 10"/>
                  <a:gd name="T16" fmla="*/ 135769 w 35"/>
                  <a:gd name="T17" fmla="*/ 25607 h 10"/>
                  <a:gd name="T18" fmla="*/ 129983 w 35"/>
                  <a:gd name="T19" fmla="*/ 25607 h 10"/>
                  <a:gd name="T20" fmla="*/ 118285 w 35"/>
                  <a:gd name="T21" fmla="*/ 25607 h 10"/>
                  <a:gd name="T22" fmla="*/ 118285 w 35"/>
                  <a:gd name="T23" fmla="*/ 25607 h 10"/>
                  <a:gd name="T24" fmla="*/ 113035 w 35"/>
                  <a:gd name="T25" fmla="*/ 25607 h 10"/>
                  <a:gd name="T26" fmla="*/ 101334 w 35"/>
                  <a:gd name="T27" fmla="*/ 20923 h 10"/>
                  <a:gd name="T28" fmla="*/ 101334 w 35"/>
                  <a:gd name="T29" fmla="*/ 15416 h 10"/>
                  <a:gd name="T30" fmla="*/ 89636 w 35"/>
                  <a:gd name="T31" fmla="*/ 15416 h 10"/>
                  <a:gd name="T32" fmla="*/ 83851 w 35"/>
                  <a:gd name="T33" fmla="*/ 15416 h 10"/>
                  <a:gd name="T34" fmla="*/ 78601 w 35"/>
                  <a:gd name="T35" fmla="*/ 15416 h 10"/>
                  <a:gd name="T36" fmla="*/ 78601 w 35"/>
                  <a:gd name="T37" fmla="*/ 10051 h 10"/>
                  <a:gd name="T38" fmla="*/ 78601 w 35"/>
                  <a:gd name="T39" fmla="*/ 15416 h 10"/>
                  <a:gd name="T40" fmla="*/ 66903 w 35"/>
                  <a:gd name="T41" fmla="*/ 15416 h 10"/>
                  <a:gd name="T42" fmla="*/ 72842 w 35"/>
                  <a:gd name="T43" fmla="*/ 15416 h 10"/>
                  <a:gd name="T44" fmla="*/ 72842 w 35"/>
                  <a:gd name="T45" fmla="*/ 15416 h 10"/>
                  <a:gd name="T46" fmla="*/ 72842 w 35"/>
                  <a:gd name="T47" fmla="*/ 15416 h 10"/>
                  <a:gd name="T48" fmla="*/ 55202 w 35"/>
                  <a:gd name="T49" fmla="*/ 10051 h 10"/>
                  <a:gd name="T50" fmla="*/ 28493 w 35"/>
                  <a:gd name="T51" fmla="*/ 20923 h 10"/>
                  <a:gd name="T52" fmla="*/ 11701 w 35"/>
                  <a:gd name="T53" fmla="*/ 29148 h 10"/>
                  <a:gd name="T54" fmla="*/ 0 w 35"/>
                  <a:gd name="T55" fmla="*/ 34437 h 10"/>
                  <a:gd name="T56" fmla="*/ 0 w 35"/>
                  <a:gd name="T57" fmla="*/ 44706 h 10"/>
                  <a:gd name="T58" fmla="*/ 0 w 35"/>
                  <a:gd name="T59" fmla="*/ 50074 h 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5"/>
                  <a:gd name="T91" fmla="*/ 0 h 10"/>
                  <a:gd name="T92" fmla="*/ 35 w 35"/>
                  <a:gd name="T93" fmla="*/ 10 h 1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5" h="10">
                    <a:moveTo>
                      <a:pt x="35" y="0"/>
                    </a:moveTo>
                    <a:lnTo>
                      <a:pt x="33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29" y="2"/>
                    </a:lnTo>
                    <a:lnTo>
                      <a:pt x="27" y="3"/>
                    </a:lnTo>
                    <a:lnTo>
                      <a:pt x="27" y="4"/>
                    </a:lnTo>
                    <a:lnTo>
                      <a:pt x="26" y="4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1" y="5"/>
                    </a:lnTo>
                    <a:lnTo>
                      <a:pt x="20" y="5"/>
                    </a:lnTo>
                    <a:lnTo>
                      <a:pt x="18" y="4"/>
                    </a:lnTo>
                    <a:lnTo>
                      <a:pt x="18" y="3"/>
                    </a:lnTo>
                    <a:lnTo>
                      <a:pt x="16" y="3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0" y="2"/>
                    </a:lnTo>
                    <a:lnTo>
                      <a:pt x="5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70" name="Freeform 3723"/>
              <p:cNvSpPr>
                <a:spLocks/>
              </p:cNvSpPr>
              <p:nvPr/>
            </p:nvSpPr>
            <p:spPr bwMode="auto">
              <a:xfrm>
                <a:off x="2511" y="1014"/>
                <a:ext cx="129" cy="96"/>
              </a:xfrm>
              <a:custGeom>
                <a:avLst/>
                <a:gdLst>
                  <a:gd name="T0" fmla="*/ 0 w 44"/>
                  <a:gd name="T1" fmla="*/ 46063 h 33"/>
                  <a:gd name="T2" fmla="*/ 27920 w 44"/>
                  <a:gd name="T3" fmla="*/ 35232 h 33"/>
                  <a:gd name="T4" fmla="*/ 39462 w 44"/>
                  <a:gd name="T5" fmla="*/ 40596 h 33"/>
                  <a:gd name="T6" fmla="*/ 48308 w 44"/>
                  <a:gd name="T7" fmla="*/ 40596 h 33"/>
                  <a:gd name="T8" fmla="*/ 70413 w 44"/>
                  <a:gd name="T9" fmla="*/ 29789 h 33"/>
                  <a:gd name="T10" fmla="*/ 87699 w 44"/>
                  <a:gd name="T11" fmla="*/ 35232 h 33"/>
                  <a:gd name="T12" fmla="*/ 70413 w 44"/>
                  <a:gd name="T13" fmla="*/ 29789 h 33"/>
                  <a:gd name="T14" fmla="*/ 70413 w 44"/>
                  <a:gd name="T15" fmla="*/ 26641 h 33"/>
                  <a:gd name="T16" fmla="*/ 65394 w 44"/>
                  <a:gd name="T17" fmla="*/ 21268 h 33"/>
                  <a:gd name="T18" fmla="*/ 65394 w 44"/>
                  <a:gd name="T19" fmla="*/ 15834 h 33"/>
                  <a:gd name="T20" fmla="*/ 76260 w 44"/>
                  <a:gd name="T21" fmla="*/ 15834 h 33"/>
                  <a:gd name="T22" fmla="*/ 76260 w 44"/>
                  <a:gd name="T23" fmla="*/ 10240 h 33"/>
                  <a:gd name="T24" fmla="*/ 76260 w 44"/>
                  <a:gd name="T25" fmla="*/ 10240 h 33"/>
                  <a:gd name="T26" fmla="*/ 65394 w 44"/>
                  <a:gd name="T27" fmla="*/ 0 h 33"/>
                  <a:gd name="T28" fmla="*/ 93390 w 44"/>
                  <a:gd name="T29" fmla="*/ 10240 h 33"/>
                  <a:gd name="T30" fmla="*/ 109800 w 44"/>
                  <a:gd name="T31" fmla="*/ 10240 h 33"/>
                  <a:gd name="T32" fmla="*/ 115695 w 44"/>
                  <a:gd name="T33" fmla="*/ 10240 h 33"/>
                  <a:gd name="T34" fmla="*/ 115695 w 44"/>
                  <a:gd name="T35" fmla="*/ 15834 h 33"/>
                  <a:gd name="T36" fmla="*/ 130187 w 44"/>
                  <a:gd name="T37" fmla="*/ 15834 h 33"/>
                  <a:gd name="T38" fmla="*/ 141630 w 44"/>
                  <a:gd name="T39" fmla="*/ 21268 h 33"/>
                  <a:gd name="T40" fmla="*/ 130187 w 44"/>
                  <a:gd name="T41" fmla="*/ 26641 h 33"/>
                  <a:gd name="T42" fmla="*/ 141630 w 44"/>
                  <a:gd name="T43" fmla="*/ 26641 h 33"/>
                  <a:gd name="T44" fmla="*/ 152484 w 44"/>
                  <a:gd name="T45" fmla="*/ 26641 h 33"/>
                  <a:gd name="T46" fmla="*/ 163727 w 44"/>
                  <a:gd name="T47" fmla="*/ 21268 h 33"/>
                  <a:gd name="T48" fmla="*/ 186033 w 44"/>
                  <a:gd name="T49" fmla="*/ 15834 h 33"/>
                  <a:gd name="T50" fmla="*/ 191723 w 44"/>
                  <a:gd name="T51" fmla="*/ 15834 h 33"/>
                  <a:gd name="T52" fmla="*/ 186033 w 44"/>
                  <a:gd name="T53" fmla="*/ 15834 h 33"/>
                  <a:gd name="T54" fmla="*/ 197569 w 44"/>
                  <a:gd name="T55" fmla="*/ 15834 h 33"/>
                  <a:gd name="T56" fmla="*/ 206438 w 44"/>
                  <a:gd name="T57" fmla="*/ 15834 h 33"/>
                  <a:gd name="T58" fmla="*/ 212035 w 44"/>
                  <a:gd name="T59" fmla="*/ 15834 h 33"/>
                  <a:gd name="T60" fmla="*/ 223580 w 44"/>
                  <a:gd name="T61" fmla="*/ 21268 h 33"/>
                  <a:gd name="T62" fmla="*/ 239987 w 44"/>
                  <a:gd name="T63" fmla="*/ 29789 h 33"/>
                  <a:gd name="T64" fmla="*/ 239987 w 44"/>
                  <a:gd name="T65" fmla="*/ 40596 h 33"/>
                  <a:gd name="T66" fmla="*/ 239987 w 44"/>
                  <a:gd name="T67" fmla="*/ 56431 h 33"/>
                  <a:gd name="T68" fmla="*/ 239987 w 44"/>
                  <a:gd name="T69" fmla="*/ 72111 h 33"/>
                  <a:gd name="T70" fmla="*/ 234367 w 44"/>
                  <a:gd name="T71" fmla="*/ 83139 h 33"/>
                  <a:gd name="T72" fmla="*/ 239987 w 44"/>
                  <a:gd name="T73" fmla="*/ 91459 h 33"/>
                  <a:gd name="T74" fmla="*/ 229174 w 44"/>
                  <a:gd name="T75" fmla="*/ 102493 h 33"/>
                  <a:gd name="T76" fmla="*/ 223580 w 44"/>
                  <a:gd name="T77" fmla="*/ 102493 h 33"/>
                  <a:gd name="T78" fmla="*/ 212035 w 44"/>
                  <a:gd name="T79" fmla="*/ 102493 h 33"/>
                  <a:gd name="T80" fmla="*/ 191723 w 44"/>
                  <a:gd name="T81" fmla="*/ 107290 h 33"/>
                  <a:gd name="T82" fmla="*/ 175246 w 44"/>
                  <a:gd name="T83" fmla="*/ 118097 h 33"/>
                  <a:gd name="T84" fmla="*/ 147318 w 44"/>
                  <a:gd name="T85" fmla="*/ 123540 h 33"/>
                  <a:gd name="T86" fmla="*/ 130187 w 44"/>
                  <a:gd name="T87" fmla="*/ 123540 h 33"/>
                  <a:gd name="T88" fmla="*/ 135811 w 44"/>
                  <a:gd name="T89" fmla="*/ 134001 h 33"/>
                  <a:gd name="T90" fmla="*/ 141630 w 44"/>
                  <a:gd name="T91" fmla="*/ 139366 h 33"/>
                  <a:gd name="T92" fmla="*/ 152484 w 44"/>
                  <a:gd name="T93" fmla="*/ 153329 h 33"/>
                  <a:gd name="T94" fmla="*/ 169626 w 44"/>
                  <a:gd name="T95" fmla="*/ 164163 h 33"/>
                  <a:gd name="T96" fmla="*/ 180439 w 44"/>
                  <a:gd name="T97" fmla="*/ 169155 h 3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"/>
                  <a:gd name="T148" fmla="*/ 0 h 33"/>
                  <a:gd name="T149" fmla="*/ 44 w 44"/>
                  <a:gd name="T150" fmla="*/ 33 h 3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" h="33">
                    <a:moveTo>
                      <a:pt x="1" y="9"/>
                    </a:moveTo>
                    <a:lnTo>
                      <a:pt x="0" y="9"/>
                    </a:lnTo>
                    <a:lnTo>
                      <a:pt x="1" y="8"/>
                    </a:lnTo>
                    <a:lnTo>
                      <a:pt x="5" y="7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11" y="6"/>
                    </a:lnTo>
                    <a:lnTo>
                      <a:pt x="13" y="6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7" y="2"/>
                    </a:lnTo>
                    <a:lnTo>
                      <a:pt x="18" y="1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0" y="3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6" y="3"/>
                    </a:lnTo>
                    <a:lnTo>
                      <a:pt x="26" y="4"/>
                    </a:lnTo>
                    <a:lnTo>
                      <a:pt x="24" y="5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30" y="4"/>
                    </a:lnTo>
                    <a:lnTo>
                      <a:pt x="32" y="4"/>
                    </a:lnTo>
                    <a:lnTo>
                      <a:pt x="34" y="3"/>
                    </a:lnTo>
                    <a:lnTo>
                      <a:pt x="37" y="2"/>
                    </a:lnTo>
                    <a:lnTo>
                      <a:pt x="35" y="3"/>
                    </a:lnTo>
                    <a:lnTo>
                      <a:pt x="33" y="3"/>
                    </a:lnTo>
                    <a:lnTo>
                      <a:pt x="34" y="3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9" y="3"/>
                    </a:lnTo>
                    <a:lnTo>
                      <a:pt x="41" y="3"/>
                    </a:lnTo>
                    <a:lnTo>
                      <a:pt x="41" y="4"/>
                    </a:lnTo>
                    <a:lnTo>
                      <a:pt x="41" y="5"/>
                    </a:lnTo>
                    <a:lnTo>
                      <a:pt x="44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4" y="11"/>
                    </a:lnTo>
                    <a:lnTo>
                      <a:pt x="44" y="12"/>
                    </a:lnTo>
                    <a:lnTo>
                      <a:pt x="44" y="14"/>
                    </a:lnTo>
                    <a:lnTo>
                      <a:pt x="44" y="15"/>
                    </a:lnTo>
                    <a:lnTo>
                      <a:pt x="43" y="16"/>
                    </a:lnTo>
                    <a:lnTo>
                      <a:pt x="43" y="17"/>
                    </a:lnTo>
                    <a:lnTo>
                      <a:pt x="44" y="18"/>
                    </a:lnTo>
                    <a:lnTo>
                      <a:pt x="44" y="19"/>
                    </a:lnTo>
                    <a:lnTo>
                      <a:pt x="42" y="20"/>
                    </a:lnTo>
                    <a:lnTo>
                      <a:pt x="41" y="20"/>
                    </a:lnTo>
                    <a:lnTo>
                      <a:pt x="39" y="20"/>
                    </a:lnTo>
                    <a:lnTo>
                      <a:pt x="37" y="21"/>
                    </a:lnTo>
                    <a:lnTo>
                      <a:pt x="35" y="21"/>
                    </a:lnTo>
                    <a:lnTo>
                      <a:pt x="33" y="22"/>
                    </a:lnTo>
                    <a:lnTo>
                      <a:pt x="32" y="23"/>
                    </a:lnTo>
                    <a:lnTo>
                      <a:pt x="29" y="23"/>
                    </a:lnTo>
                    <a:lnTo>
                      <a:pt x="27" y="24"/>
                    </a:lnTo>
                    <a:lnTo>
                      <a:pt x="26" y="24"/>
                    </a:lnTo>
                    <a:lnTo>
                      <a:pt x="24" y="24"/>
                    </a:lnTo>
                    <a:lnTo>
                      <a:pt x="25" y="26"/>
                    </a:lnTo>
                    <a:lnTo>
                      <a:pt x="26" y="26"/>
                    </a:lnTo>
                    <a:lnTo>
                      <a:pt x="26" y="27"/>
                    </a:lnTo>
                    <a:lnTo>
                      <a:pt x="26" y="29"/>
                    </a:lnTo>
                    <a:lnTo>
                      <a:pt x="28" y="30"/>
                    </a:lnTo>
                    <a:lnTo>
                      <a:pt x="29" y="30"/>
                    </a:lnTo>
                    <a:lnTo>
                      <a:pt x="31" y="32"/>
                    </a:lnTo>
                    <a:lnTo>
                      <a:pt x="32" y="32"/>
                    </a:lnTo>
                    <a:lnTo>
                      <a:pt x="33" y="3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71" name="Freeform 3724"/>
              <p:cNvSpPr>
                <a:spLocks/>
              </p:cNvSpPr>
              <p:nvPr/>
            </p:nvSpPr>
            <p:spPr bwMode="auto">
              <a:xfrm>
                <a:off x="3197" y="1348"/>
                <a:ext cx="67" cy="88"/>
              </a:xfrm>
              <a:custGeom>
                <a:avLst/>
                <a:gdLst>
                  <a:gd name="T0" fmla="*/ 119176 w 23"/>
                  <a:gd name="T1" fmla="*/ 0 h 30"/>
                  <a:gd name="T2" fmla="*/ 119176 w 23"/>
                  <a:gd name="T3" fmla="*/ 0 h 30"/>
                  <a:gd name="T4" fmla="*/ 119176 w 23"/>
                  <a:gd name="T5" fmla="*/ 0 h 30"/>
                  <a:gd name="T6" fmla="*/ 119176 w 23"/>
                  <a:gd name="T7" fmla="*/ 0 h 30"/>
                  <a:gd name="T8" fmla="*/ 103180 w 23"/>
                  <a:gd name="T9" fmla="*/ 22364 h 30"/>
                  <a:gd name="T10" fmla="*/ 78265 w 23"/>
                  <a:gd name="T11" fmla="*/ 33695 h 30"/>
                  <a:gd name="T12" fmla="*/ 89136 w 23"/>
                  <a:gd name="T13" fmla="*/ 54035 h 30"/>
                  <a:gd name="T14" fmla="*/ 89136 w 23"/>
                  <a:gd name="T15" fmla="*/ 70773 h 30"/>
                  <a:gd name="T16" fmla="*/ 89136 w 23"/>
                  <a:gd name="T17" fmla="*/ 76475 h 30"/>
                  <a:gd name="T18" fmla="*/ 89136 w 23"/>
                  <a:gd name="T19" fmla="*/ 82104 h 30"/>
                  <a:gd name="T20" fmla="*/ 89136 w 23"/>
                  <a:gd name="T21" fmla="*/ 82104 h 30"/>
                  <a:gd name="T22" fmla="*/ 89136 w 23"/>
                  <a:gd name="T23" fmla="*/ 82104 h 30"/>
                  <a:gd name="T24" fmla="*/ 92326 w 23"/>
                  <a:gd name="T25" fmla="*/ 98839 h 30"/>
                  <a:gd name="T26" fmla="*/ 89136 w 23"/>
                  <a:gd name="T27" fmla="*/ 115955 h 30"/>
                  <a:gd name="T28" fmla="*/ 0 w 23"/>
                  <a:gd name="T29" fmla="*/ 164440 h 30"/>
                  <a:gd name="T30" fmla="*/ 0 w 23"/>
                  <a:gd name="T31" fmla="*/ 164440 h 3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3"/>
                  <a:gd name="T49" fmla="*/ 0 h 30"/>
                  <a:gd name="T50" fmla="*/ 23 w 23"/>
                  <a:gd name="T51" fmla="*/ 30 h 3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3" h="30">
                    <a:moveTo>
                      <a:pt x="23" y="0"/>
                    </a:moveTo>
                    <a:lnTo>
                      <a:pt x="23" y="0"/>
                    </a:lnTo>
                    <a:lnTo>
                      <a:pt x="20" y="4"/>
                    </a:lnTo>
                    <a:lnTo>
                      <a:pt x="15" y="6"/>
                    </a:lnTo>
                    <a:lnTo>
                      <a:pt x="17" y="10"/>
                    </a:lnTo>
                    <a:lnTo>
                      <a:pt x="17" y="13"/>
                    </a:lnTo>
                    <a:lnTo>
                      <a:pt x="17" y="14"/>
                    </a:lnTo>
                    <a:lnTo>
                      <a:pt x="17" y="15"/>
                    </a:lnTo>
                    <a:lnTo>
                      <a:pt x="18" y="18"/>
                    </a:lnTo>
                    <a:lnTo>
                      <a:pt x="17" y="21"/>
                    </a:lnTo>
                    <a:lnTo>
                      <a:pt x="0" y="3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72" name="Freeform 3725"/>
              <p:cNvSpPr>
                <a:spLocks/>
              </p:cNvSpPr>
              <p:nvPr/>
            </p:nvSpPr>
            <p:spPr bwMode="auto">
              <a:xfrm>
                <a:off x="2438" y="1066"/>
                <a:ext cx="9" cy="3"/>
              </a:xfrm>
              <a:custGeom>
                <a:avLst/>
                <a:gdLst>
                  <a:gd name="T0" fmla="*/ 6561 w 3"/>
                  <a:gd name="T1" fmla="*/ 0 h 1"/>
                  <a:gd name="T2" fmla="*/ 6561 w 3"/>
                  <a:gd name="T3" fmla="*/ 0 h 1"/>
                  <a:gd name="T4" fmla="*/ 6561 w 3"/>
                  <a:gd name="T5" fmla="*/ 0 h 1"/>
                  <a:gd name="T6" fmla="*/ 6561 w 3"/>
                  <a:gd name="T7" fmla="*/ 0 h 1"/>
                  <a:gd name="T8" fmla="*/ 6561 w 3"/>
                  <a:gd name="T9" fmla="*/ 0 h 1"/>
                  <a:gd name="T10" fmla="*/ 6561 w 3"/>
                  <a:gd name="T11" fmla="*/ 0 h 1"/>
                  <a:gd name="T12" fmla="*/ 6561 w 3"/>
                  <a:gd name="T13" fmla="*/ 0 h 1"/>
                  <a:gd name="T14" fmla="*/ 6561 w 3"/>
                  <a:gd name="T15" fmla="*/ 0 h 1"/>
                  <a:gd name="T16" fmla="*/ 6561 w 3"/>
                  <a:gd name="T17" fmla="*/ 0 h 1"/>
                  <a:gd name="T18" fmla="*/ 13122 w 3"/>
                  <a:gd name="T19" fmla="*/ 0 h 1"/>
                  <a:gd name="T20" fmla="*/ 13122 w 3"/>
                  <a:gd name="T21" fmla="*/ 0 h 1"/>
                  <a:gd name="T22" fmla="*/ 13122 w 3"/>
                  <a:gd name="T23" fmla="*/ 0 h 1"/>
                  <a:gd name="T24" fmla="*/ 13122 w 3"/>
                  <a:gd name="T25" fmla="*/ 0 h 1"/>
                  <a:gd name="T26" fmla="*/ 13122 w 3"/>
                  <a:gd name="T27" fmla="*/ 0 h 1"/>
                  <a:gd name="T28" fmla="*/ 19683 w 3"/>
                  <a:gd name="T29" fmla="*/ 0 h 1"/>
                  <a:gd name="T30" fmla="*/ 19683 w 3"/>
                  <a:gd name="T31" fmla="*/ 6561 h 1"/>
                  <a:gd name="T32" fmla="*/ 19683 w 3"/>
                  <a:gd name="T33" fmla="*/ 6561 h 1"/>
                  <a:gd name="T34" fmla="*/ 19683 w 3"/>
                  <a:gd name="T35" fmla="*/ 6561 h 1"/>
                  <a:gd name="T36" fmla="*/ 13122 w 3"/>
                  <a:gd name="T37" fmla="*/ 6561 h 1"/>
                  <a:gd name="T38" fmla="*/ 13122 w 3"/>
                  <a:gd name="T39" fmla="*/ 6561 h 1"/>
                  <a:gd name="T40" fmla="*/ 13122 w 3"/>
                  <a:gd name="T41" fmla="*/ 6561 h 1"/>
                  <a:gd name="T42" fmla="*/ 6561 w 3"/>
                  <a:gd name="T43" fmla="*/ 6561 h 1"/>
                  <a:gd name="T44" fmla="*/ 6561 w 3"/>
                  <a:gd name="T45" fmla="*/ 6561 h 1"/>
                  <a:gd name="T46" fmla="*/ 6561 w 3"/>
                  <a:gd name="T47" fmla="*/ 6561 h 1"/>
                  <a:gd name="T48" fmla="*/ 6561 w 3"/>
                  <a:gd name="T49" fmla="*/ 6561 h 1"/>
                  <a:gd name="T50" fmla="*/ 6561 w 3"/>
                  <a:gd name="T51" fmla="*/ 6561 h 1"/>
                  <a:gd name="T52" fmla="*/ 6561 w 3"/>
                  <a:gd name="T53" fmla="*/ 6561 h 1"/>
                  <a:gd name="T54" fmla="*/ 6561 w 3"/>
                  <a:gd name="T55" fmla="*/ 6561 h 1"/>
                  <a:gd name="T56" fmla="*/ 6561 w 3"/>
                  <a:gd name="T57" fmla="*/ 6561 h 1"/>
                  <a:gd name="T58" fmla="*/ 6561 w 3"/>
                  <a:gd name="T59" fmla="*/ 6561 h 1"/>
                  <a:gd name="T60" fmla="*/ 6561 w 3"/>
                  <a:gd name="T61" fmla="*/ 6561 h 1"/>
                  <a:gd name="T62" fmla="*/ 6561 w 3"/>
                  <a:gd name="T63" fmla="*/ 6561 h 1"/>
                  <a:gd name="T64" fmla="*/ 6561 w 3"/>
                  <a:gd name="T65" fmla="*/ 0 h 1"/>
                  <a:gd name="T66" fmla="*/ 6561 w 3"/>
                  <a:gd name="T67" fmla="*/ 6561 h 1"/>
                  <a:gd name="T68" fmla="*/ 0 w 3"/>
                  <a:gd name="T69" fmla="*/ 6561 h 1"/>
                  <a:gd name="T70" fmla="*/ 0 w 3"/>
                  <a:gd name="T71" fmla="*/ 6561 h 1"/>
                  <a:gd name="T72" fmla="*/ 0 w 3"/>
                  <a:gd name="T73" fmla="*/ 6561 h 1"/>
                  <a:gd name="T74" fmla="*/ 0 w 3"/>
                  <a:gd name="T75" fmla="*/ 6561 h 1"/>
                  <a:gd name="T76" fmla="*/ 0 w 3"/>
                  <a:gd name="T77" fmla="*/ 6561 h 1"/>
                  <a:gd name="T78" fmla="*/ 0 w 3"/>
                  <a:gd name="T79" fmla="*/ 0 h 1"/>
                  <a:gd name="T80" fmla="*/ 0 w 3"/>
                  <a:gd name="T81" fmla="*/ 0 h 1"/>
                  <a:gd name="T82" fmla="*/ 6561 w 3"/>
                  <a:gd name="T83" fmla="*/ 0 h 1"/>
                  <a:gd name="T84" fmla="*/ 6561 w 3"/>
                  <a:gd name="T85" fmla="*/ 0 h 1"/>
                  <a:gd name="T86" fmla="*/ 6561 w 3"/>
                  <a:gd name="T87" fmla="*/ 0 h 1"/>
                  <a:gd name="T88" fmla="*/ 6561 w 3"/>
                  <a:gd name="T89" fmla="*/ 0 h 1"/>
                  <a:gd name="T90" fmla="*/ 6561 w 3"/>
                  <a:gd name="T91" fmla="*/ 0 h 1"/>
                  <a:gd name="T92" fmla="*/ 6561 w 3"/>
                  <a:gd name="T93" fmla="*/ 0 h 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"/>
                  <a:gd name="T142" fmla="*/ 0 h 1"/>
                  <a:gd name="T143" fmla="*/ 3 w 3"/>
                  <a:gd name="T144" fmla="*/ 1 h 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" h="1">
                    <a:moveTo>
                      <a:pt x="1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73" name="Freeform 3726"/>
              <p:cNvSpPr>
                <a:spLocks/>
              </p:cNvSpPr>
              <p:nvPr/>
            </p:nvSpPr>
            <p:spPr bwMode="auto">
              <a:xfrm>
                <a:off x="3197" y="1348"/>
                <a:ext cx="67" cy="88"/>
              </a:xfrm>
              <a:custGeom>
                <a:avLst/>
                <a:gdLst>
                  <a:gd name="T0" fmla="*/ 119176 w 23"/>
                  <a:gd name="T1" fmla="*/ 0 h 30"/>
                  <a:gd name="T2" fmla="*/ 119176 w 23"/>
                  <a:gd name="T3" fmla="*/ 0 h 30"/>
                  <a:gd name="T4" fmla="*/ 119176 w 23"/>
                  <a:gd name="T5" fmla="*/ 0 h 30"/>
                  <a:gd name="T6" fmla="*/ 119176 w 23"/>
                  <a:gd name="T7" fmla="*/ 0 h 30"/>
                  <a:gd name="T8" fmla="*/ 103180 w 23"/>
                  <a:gd name="T9" fmla="*/ 22364 h 30"/>
                  <a:gd name="T10" fmla="*/ 78265 w 23"/>
                  <a:gd name="T11" fmla="*/ 33695 h 30"/>
                  <a:gd name="T12" fmla="*/ 89136 w 23"/>
                  <a:gd name="T13" fmla="*/ 54035 h 30"/>
                  <a:gd name="T14" fmla="*/ 89136 w 23"/>
                  <a:gd name="T15" fmla="*/ 70773 h 30"/>
                  <a:gd name="T16" fmla="*/ 89136 w 23"/>
                  <a:gd name="T17" fmla="*/ 76475 h 30"/>
                  <a:gd name="T18" fmla="*/ 89136 w 23"/>
                  <a:gd name="T19" fmla="*/ 82104 h 30"/>
                  <a:gd name="T20" fmla="*/ 89136 w 23"/>
                  <a:gd name="T21" fmla="*/ 82104 h 30"/>
                  <a:gd name="T22" fmla="*/ 89136 w 23"/>
                  <a:gd name="T23" fmla="*/ 82104 h 30"/>
                  <a:gd name="T24" fmla="*/ 92326 w 23"/>
                  <a:gd name="T25" fmla="*/ 98839 h 30"/>
                  <a:gd name="T26" fmla="*/ 89136 w 23"/>
                  <a:gd name="T27" fmla="*/ 115955 h 30"/>
                  <a:gd name="T28" fmla="*/ 0 w 23"/>
                  <a:gd name="T29" fmla="*/ 164440 h 30"/>
                  <a:gd name="T30" fmla="*/ 0 w 23"/>
                  <a:gd name="T31" fmla="*/ 164440 h 3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3"/>
                  <a:gd name="T49" fmla="*/ 0 h 30"/>
                  <a:gd name="T50" fmla="*/ 23 w 23"/>
                  <a:gd name="T51" fmla="*/ 30 h 3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3" h="30">
                    <a:moveTo>
                      <a:pt x="23" y="0"/>
                    </a:moveTo>
                    <a:lnTo>
                      <a:pt x="23" y="0"/>
                    </a:lnTo>
                    <a:lnTo>
                      <a:pt x="20" y="4"/>
                    </a:lnTo>
                    <a:lnTo>
                      <a:pt x="15" y="6"/>
                    </a:lnTo>
                    <a:lnTo>
                      <a:pt x="17" y="10"/>
                    </a:lnTo>
                    <a:lnTo>
                      <a:pt x="17" y="13"/>
                    </a:lnTo>
                    <a:lnTo>
                      <a:pt x="17" y="14"/>
                    </a:lnTo>
                    <a:lnTo>
                      <a:pt x="17" y="15"/>
                    </a:lnTo>
                    <a:lnTo>
                      <a:pt x="18" y="18"/>
                    </a:lnTo>
                    <a:lnTo>
                      <a:pt x="17" y="21"/>
                    </a:lnTo>
                    <a:lnTo>
                      <a:pt x="0" y="3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74" name="Freeform 3727"/>
              <p:cNvSpPr>
                <a:spLocks/>
              </p:cNvSpPr>
              <p:nvPr/>
            </p:nvSpPr>
            <p:spPr bwMode="auto">
              <a:xfrm>
                <a:off x="2470" y="1055"/>
                <a:ext cx="15" cy="3"/>
              </a:xfrm>
              <a:custGeom>
                <a:avLst/>
                <a:gdLst>
                  <a:gd name="T0" fmla="*/ 6561 w 5"/>
                  <a:gd name="T1" fmla="*/ 6561 h 1"/>
                  <a:gd name="T2" fmla="*/ 6561 w 5"/>
                  <a:gd name="T3" fmla="*/ 6561 h 1"/>
                  <a:gd name="T4" fmla="*/ 6561 w 5"/>
                  <a:gd name="T5" fmla="*/ 6561 h 1"/>
                  <a:gd name="T6" fmla="*/ 0 w 5"/>
                  <a:gd name="T7" fmla="*/ 6561 h 1"/>
                  <a:gd name="T8" fmla="*/ 0 w 5"/>
                  <a:gd name="T9" fmla="*/ 6561 h 1"/>
                  <a:gd name="T10" fmla="*/ 0 w 5"/>
                  <a:gd name="T11" fmla="*/ 6561 h 1"/>
                  <a:gd name="T12" fmla="*/ 0 w 5"/>
                  <a:gd name="T13" fmla="*/ 6561 h 1"/>
                  <a:gd name="T14" fmla="*/ 0 w 5"/>
                  <a:gd name="T15" fmla="*/ 6561 h 1"/>
                  <a:gd name="T16" fmla="*/ 0 w 5"/>
                  <a:gd name="T17" fmla="*/ 6561 h 1"/>
                  <a:gd name="T18" fmla="*/ 0 w 5"/>
                  <a:gd name="T19" fmla="*/ 0 h 1"/>
                  <a:gd name="T20" fmla="*/ 6561 w 5"/>
                  <a:gd name="T21" fmla="*/ 0 h 1"/>
                  <a:gd name="T22" fmla="*/ 6561 w 5"/>
                  <a:gd name="T23" fmla="*/ 0 h 1"/>
                  <a:gd name="T24" fmla="*/ 13122 w 5"/>
                  <a:gd name="T25" fmla="*/ 0 h 1"/>
                  <a:gd name="T26" fmla="*/ 13122 w 5"/>
                  <a:gd name="T27" fmla="*/ 0 h 1"/>
                  <a:gd name="T28" fmla="*/ 13122 w 5"/>
                  <a:gd name="T29" fmla="*/ 0 h 1"/>
                  <a:gd name="T30" fmla="*/ 13122 w 5"/>
                  <a:gd name="T31" fmla="*/ 0 h 1"/>
                  <a:gd name="T32" fmla="*/ 13122 w 5"/>
                  <a:gd name="T33" fmla="*/ 0 h 1"/>
                  <a:gd name="T34" fmla="*/ 19683 w 5"/>
                  <a:gd name="T35" fmla="*/ 0 h 1"/>
                  <a:gd name="T36" fmla="*/ 19683 w 5"/>
                  <a:gd name="T37" fmla="*/ 0 h 1"/>
                  <a:gd name="T38" fmla="*/ 26244 w 5"/>
                  <a:gd name="T39" fmla="*/ 0 h 1"/>
                  <a:gd name="T40" fmla="*/ 26244 w 5"/>
                  <a:gd name="T41" fmla="*/ 0 h 1"/>
                  <a:gd name="T42" fmla="*/ 26244 w 5"/>
                  <a:gd name="T43" fmla="*/ 0 h 1"/>
                  <a:gd name="T44" fmla="*/ 26244 w 5"/>
                  <a:gd name="T45" fmla="*/ 0 h 1"/>
                  <a:gd name="T46" fmla="*/ 32805 w 5"/>
                  <a:gd name="T47" fmla="*/ 0 h 1"/>
                  <a:gd name="T48" fmla="*/ 32805 w 5"/>
                  <a:gd name="T49" fmla="*/ 0 h 1"/>
                  <a:gd name="T50" fmla="*/ 32805 w 5"/>
                  <a:gd name="T51" fmla="*/ 0 h 1"/>
                  <a:gd name="T52" fmla="*/ 26244 w 5"/>
                  <a:gd name="T53" fmla="*/ 0 h 1"/>
                  <a:gd name="T54" fmla="*/ 26244 w 5"/>
                  <a:gd name="T55" fmla="*/ 0 h 1"/>
                  <a:gd name="T56" fmla="*/ 26244 w 5"/>
                  <a:gd name="T57" fmla="*/ 0 h 1"/>
                  <a:gd name="T58" fmla="*/ 19683 w 5"/>
                  <a:gd name="T59" fmla="*/ 0 h 1"/>
                  <a:gd name="T60" fmla="*/ 13122 w 5"/>
                  <a:gd name="T61" fmla="*/ 6561 h 1"/>
                  <a:gd name="T62" fmla="*/ 13122 w 5"/>
                  <a:gd name="T63" fmla="*/ 6561 h 1"/>
                  <a:gd name="T64" fmla="*/ 13122 w 5"/>
                  <a:gd name="T65" fmla="*/ 6561 h 1"/>
                  <a:gd name="T66" fmla="*/ 13122 w 5"/>
                  <a:gd name="T67" fmla="*/ 6561 h 1"/>
                  <a:gd name="T68" fmla="*/ 13122 w 5"/>
                  <a:gd name="T69" fmla="*/ 6561 h 1"/>
                  <a:gd name="T70" fmla="*/ 13122 w 5"/>
                  <a:gd name="T71" fmla="*/ 6561 h 1"/>
                  <a:gd name="T72" fmla="*/ 6561 w 5"/>
                  <a:gd name="T73" fmla="*/ 6561 h 1"/>
                  <a:gd name="T74" fmla="*/ 6561 w 5"/>
                  <a:gd name="T75" fmla="*/ 6561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"/>
                  <a:gd name="T115" fmla="*/ 0 h 1"/>
                  <a:gd name="T116" fmla="*/ 5 w 5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75" name="Freeform 3728"/>
              <p:cNvSpPr>
                <a:spLocks/>
              </p:cNvSpPr>
              <p:nvPr/>
            </p:nvSpPr>
            <p:spPr bwMode="auto">
              <a:xfrm>
                <a:off x="2432" y="1040"/>
                <a:ext cx="79" cy="41"/>
              </a:xfrm>
              <a:custGeom>
                <a:avLst/>
                <a:gdLst>
                  <a:gd name="T0" fmla="*/ 144956 w 27"/>
                  <a:gd name="T1" fmla="*/ 0 h 14"/>
                  <a:gd name="T2" fmla="*/ 122918 w 27"/>
                  <a:gd name="T3" fmla="*/ 22204 h 14"/>
                  <a:gd name="T4" fmla="*/ 128697 w 27"/>
                  <a:gd name="T5" fmla="*/ 33406 h 14"/>
                  <a:gd name="T6" fmla="*/ 111697 w 27"/>
                  <a:gd name="T7" fmla="*/ 42221 h 14"/>
                  <a:gd name="T8" fmla="*/ 97340 w 27"/>
                  <a:gd name="T9" fmla="*/ 42221 h 14"/>
                  <a:gd name="T10" fmla="*/ 86622 w 27"/>
                  <a:gd name="T11" fmla="*/ 48020 h 14"/>
                  <a:gd name="T12" fmla="*/ 80835 w 27"/>
                  <a:gd name="T13" fmla="*/ 65026 h 14"/>
                  <a:gd name="T14" fmla="*/ 75269 w 27"/>
                  <a:gd name="T15" fmla="*/ 70028 h 14"/>
                  <a:gd name="T16" fmla="*/ 63899 w 27"/>
                  <a:gd name="T17" fmla="*/ 75627 h 14"/>
                  <a:gd name="T18" fmla="*/ 69713 w 27"/>
                  <a:gd name="T19" fmla="*/ 65026 h 14"/>
                  <a:gd name="T20" fmla="*/ 53430 w 27"/>
                  <a:gd name="T21" fmla="*/ 59230 h 14"/>
                  <a:gd name="T22" fmla="*/ 42010 w 27"/>
                  <a:gd name="T23" fmla="*/ 59230 h 14"/>
                  <a:gd name="T24" fmla="*/ 16283 w 27"/>
                  <a:gd name="T25" fmla="*/ 59230 h 14"/>
                  <a:gd name="T26" fmla="*/ 0 w 27"/>
                  <a:gd name="T27" fmla="*/ 59230 h 14"/>
                  <a:gd name="T28" fmla="*/ 16283 w 27"/>
                  <a:gd name="T29" fmla="*/ 59230 h 14"/>
                  <a:gd name="T30" fmla="*/ 21839 w 27"/>
                  <a:gd name="T31" fmla="*/ 59230 h 14"/>
                  <a:gd name="T32" fmla="*/ 33268 w 27"/>
                  <a:gd name="T33" fmla="*/ 48020 h 14"/>
                  <a:gd name="T34" fmla="*/ 16283 w 27"/>
                  <a:gd name="T35" fmla="*/ 48020 h 14"/>
                  <a:gd name="T36" fmla="*/ 33268 w 27"/>
                  <a:gd name="T37" fmla="*/ 48020 h 14"/>
                  <a:gd name="T38" fmla="*/ 33268 w 27"/>
                  <a:gd name="T39" fmla="*/ 48020 h 14"/>
                  <a:gd name="T40" fmla="*/ 27627 w 27"/>
                  <a:gd name="T41" fmla="*/ 42221 h 14"/>
                  <a:gd name="T42" fmla="*/ 47643 w 27"/>
                  <a:gd name="T43" fmla="*/ 33406 h 14"/>
                  <a:gd name="T44" fmla="*/ 53430 w 27"/>
                  <a:gd name="T45" fmla="*/ 27804 h 14"/>
                  <a:gd name="T46" fmla="*/ 58995 w 27"/>
                  <a:gd name="T47" fmla="*/ 27804 h 14"/>
                  <a:gd name="T48" fmla="*/ 63899 w 27"/>
                  <a:gd name="T49" fmla="*/ 16397 h 14"/>
                  <a:gd name="T50" fmla="*/ 63899 w 27"/>
                  <a:gd name="T51" fmla="*/ 16397 h 14"/>
                  <a:gd name="T52" fmla="*/ 75269 w 27"/>
                  <a:gd name="T53" fmla="*/ 16397 h 14"/>
                  <a:gd name="T54" fmla="*/ 75269 w 27"/>
                  <a:gd name="T55" fmla="*/ 16397 h 14"/>
                  <a:gd name="T56" fmla="*/ 80835 w 27"/>
                  <a:gd name="T57" fmla="*/ 16397 h 14"/>
                  <a:gd name="T58" fmla="*/ 80835 w 27"/>
                  <a:gd name="T59" fmla="*/ 22204 h 14"/>
                  <a:gd name="T60" fmla="*/ 75269 w 27"/>
                  <a:gd name="T61" fmla="*/ 27804 h 14"/>
                  <a:gd name="T62" fmla="*/ 69713 w 27"/>
                  <a:gd name="T63" fmla="*/ 27804 h 14"/>
                  <a:gd name="T64" fmla="*/ 69713 w 27"/>
                  <a:gd name="T65" fmla="*/ 27804 h 14"/>
                  <a:gd name="T66" fmla="*/ 63899 w 27"/>
                  <a:gd name="T67" fmla="*/ 27804 h 14"/>
                  <a:gd name="T68" fmla="*/ 63899 w 27"/>
                  <a:gd name="T69" fmla="*/ 33406 h 14"/>
                  <a:gd name="T70" fmla="*/ 58995 w 27"/>
                  <a:gd name="T71" fmla="*/ 33406 h 14"/>
                  <a:gd name="T72" fmla="*/ 58995 w 27"/>
                  <a:gd name="T73" fmla="*/ 33406 h 14"/>
                  <a:gd name="T74" fmla="*/ 58995 w 27"/>
                  <a:gd name="T75" fmla="*/ 33406 h 14"/>
                  <a:gd name="T76" fmla="*/ 58995 w 27"/>
                  <a:gd name="T77" fmla="*/ 33406 h 14"/>
                  <a:gd name="T78" fmla="*/ 63899 w 27"/>
                  <a:gd name="T79" fmla="*/ 33406 h 14"/>
                  <a:gd name="T80" fmla="*/ 63899 w 27"/>
                  <a:gd name="T81" fmla="*/ 33406 h 14"/>
                  <a:gd name="T82" fmla="*/ 69713 w 27"/>
                  <a:gd name="T83" fmla="*/ 33406 h 14"/>
                  <a:gd name="T84" fmla="*/ 75269 w 27"/>
                  <a:gd name="T85" fmla="*/ 27804 h 14"/>
                  <a:gd name="T86" fmla="*/ 80835 w 27"/>
                  <a:gd name="T87" fmla="*/ 27804 h 14"/>
                  <a:gd name="T88" fmla="*/ 91526 w 27"/>
                  <a:gd name="T89" fmla="*/ 22204 h 14"/>
                  <a:gd name="T90" fmla="*/ 97340 w 27"/>
                  <a:gd name="T91" fmla="*/ 16397 h 14"/>
                  <a:gd name="T92" fmla="*/ 91526 w 27"/>
                  <a:gd name="T93" fmla="*/ 16397 h 14"/>
                  <a:gd name="T94" fmla="*/ 86622 w 27"/>
                  <a:gd name="T95" fmla="*/ 16397 h 14"/>
                  <a:gd name="T96" fmla="*/ 91526 w 27"/>
                  <a:gd name="T97" fmla="*/ 11407 h 14"/>
                  <a:gd name="T98" fmla="*/ 91526 w 27"/>
                  <a:gd name="T99" fmla="*/ 11407 h 14"/>
                  <a:gd name="T100" fmla="*/ 97340 w 27"/>
                  <a:gd name="T101" fmla="*/ 5599 h 14"/>
                  <a:gd name="T102" fmla="*/ 102905 w 27"/>
                  <a:gd name="T103" fmla="*/ 0 h 14"/>
                  <a:gd name="T104" fmla="*/ 111697 w 27"/>
                  <a:gd name="T105" fmla="*/ 0 h 14"/>
                  <a:gd name="T106" fmla="*/ 122918 w 27"/>
                  <a:gd name="T107" fmla="*/ 0 h 14"/>
                  <a:gd name="T108" fmla="*/ 128697 w 27"/>
                  <a:gd name="T109" fmla="*/ 0 h 1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7"/>
                  <a:gd name="T166" fmla="*/ 0 h 14"/>
                  <a:gd name="T167" fmla="*/ 27 w 27"/>
                  <a:gd name="T168" fmla="*/ 14 h 1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7" h="14">
                    <a:moveTo>
                      <a:pt x="24" y="0"/>
                    </a:moveTo>
                    <a:lnTo>
                      <a:pt x="2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4" y="5"/>
                    </a:lnTo>
                    <a:lnTo>
                      <a:pt x="24" y="6"/>
                    </a:lnTo>
                    <a:lnTo>
                      <a:pt x="23" y="6"/>
                    </a:lnTo>
                    <a:lnTo>
                      <a:pt x="22" y="6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9" y="8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6" y="9"/>
                    </a:lnTo>
                    <a:lnTo>
                      <a:pt x="17" y="9"/>
                    </a:lnTo>
                    <a:lnTo>
                      <a:pt x="17" y="10"/>
                    </a:lnTo>
                    <a:lnTo>
                      <a:pt x="17" y="11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5" y="12"/>
                    </a:lnTo>
                    <a:lnTo>
                      <a:pt x="14" y="12"/>
                    </a:lnTo>
                    <a:lnTo>
                      <a:pt x="14" y="13"/>
                    </a:lnTo>
                    <a:lnTo>
                      <a:pt x="14" y="14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2" y="14"/>
                    </a:lnTo>
                    <a:lnTo>
                      <a:pt x="12" y="13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7" y="4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76" name="Freeform 3729"/>
              <p:cNvSpPr>
                <a:spLocks/>
              </p:cNvSpPr>
              <p:nvPr/>
            </p:nvSpPr>
            <p:spPr bwMode="auto">
              <a:xfrm>
                <a:off x="2473" y="1046"/>
                <a:ext cx="9" cy="3"/>
              </a:xfrm>
              <a:custGeom>
                <a:avLst/>
                <a:gdLst>
                  <a:gd name="T0" fmla="*/ 19683 w 3"/>
                  <a:gd name="T1" fmla="*/ 0 h 1"/>
                  <a:gd name="T2" fmla="*/ 13122 w 3"/>
                  <a:gd name="T3" fmla="*/ 0 h 1"/>
                  <a:gd name="T4" fmla="*/ 6561 w 3"/>
                  <a:gd name="T5" fmla="*/ 0 h 1"/>
                  <a:gd name="T6" fmla="*/ 6561 w 3"/>
                  <a:gd name="T7" fmla="*/ 0 h 1"/>
                  <a:gd name="T8" fmla="*/ 0 w 3"/>
                  <a:gd name="T9" fmla="*/ 6561 h 1"/>
                  <a:gd name="T10" fmla="*/ 0 w 3"/>
                  <a:gd name="T11" fmla="*/ 6561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3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77" name="Freeform 3730"/>
              <p:cNvSpPr>
                <a:spLocks/>
              </p:cNvSpPr>
              <p:nvPr/>
            </p:nvSpPr>
            <p:spPr bwMode="auto">
              <a:xfrm>
                <a:off x="2476" y="1052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6561 h 1"/>
                  <a:gd name="T4" fmla="*/ 6561 h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1"/>
                  <a:gd name="T13" fmla="*/ 1 h 1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78" name="Freeform 3731"/>
              <p:cNvSpPr>
                <a:spLocks/>
              </p:cNvSpPr>
              <p:nvPr/>
            </p:nvSpPr>
            <p:spPr bwMode="auto">
              <a:xfrm>
                <a:off x="2543" y="1020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6561 w 1"/>
                  <a:gd name="T3" fmla="*/ 6561 w 1"/>
                  <a:gd name="T4" fmla="*/ 6561 w 1"/>
                  <a:gd name="T5" fmla="*/ 6561 w 1"/>
                  <a:gd name="T6" fmla="*/ 6561 w 1"/>
                  <a:gd name="T7" fmla="*/ 0 w 1"/>
                  <a:gd name="T8" fmla="*/ 6561 w 1"/>
                  <a:gd name="T9" fmla="*/ 6561 w 1"/>
                  <a:gd name="T10" fmla="*/ 6561 w 1"/>
                  <a:gd name="T11" fmla="*/ 6561 w 1"/>
                  <a:gd name="T12" fmla="*/ 6561 w 1"/>
                  <a:gd name="T13" fmla="*/ 6561 w 1"/>
                  <a:gd name="T14" fmla="*/ 6561 w 1"/>
                  <a:gd name="T15" fmla="*/ 6561 w 1"/>
                  <a:gd name="T16" fmla="*/ 6561 w 1"/>
                  <a:gd name="T17" fmla="*/ 6561 w 1"/>
                  <a:gd name="T18" fmla="*/ 6561 w 1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w 1"/>
                  <a:gd name="T39" fmla="*/ 1 w 1"/>
                </a:gdLst>
                <a:ahLst/>
                <a:cxnLst>
                  <a:cxn ang="T19">
                    <a:pos x="T0" y="0"/>
                  </a:cxn>
                  <a:cxn ang="T20">
                    <a:pos x="T1" y="0"/>
                  </a:cxn>
                  <a:cxn ang="T21">
                    <a:pos x="T2" y="0"/>
                  </a:cxn>
                  <a:cxn ang="T22">
                    <a:pos x="T3" y="0"/>
                  </a:cxn>
                  <a:cxn ang="T23">
                    <a:pos x="T4" y="0"/>
                  </a:cxn>
                  <a:cxn ang="T24">
                    <a:pos x="T5" y="0"/>
                  </a:cxn>
                  <a:cxn ang="T25">
                    <a:pos x="T6" y="0"/>
                  </a:cxn>
                  <a:cxn ang="T26">
                    <a:pos x="T7" y="0"/>
                  </a:cxn>
                  <a:cxn ang="T27">
                    <a:pos x="T8" y="0"/>
                  </a:cxn>
                  <a:cxn ang="T28">
                    <a:pos x="T9" y="0"/>
                  </a:cxn>
                  <a:cxn ang="T29">
                    <a:pos x="T10" y="0"/>
                  </a:cxn>
                  <a:cxn ang="T30">
                    <a:pos x="T11" y="0"/>
                  </a:cxn>
                  <a:cxn ang="T31">
                    <a:pos x="T12" y="0"/>
                  </a:cxn>
                  <a:cxn ang="T32">
                    <a:pos x="T13" y="0"/>
                  </a:cxn>
                  <a:cxn ang="T33">
                    <a:pos x="T14" y="0"/>
                  </a:cxn>
                  <a:cxn ang="T34">
                    <a:pos x="T15" y="0"/>
                  </a:cxn>
                  <a:cxn ang="T35">
                    <a:pos x="T16" y="0"/>
                  </a:cxn>
                  <a:cxn ang="T36">
                    <a:pos x="T17" y="0"/>
                  </a:cxn>
                  <a:cxn ang="T37">
                    <a:pos x="T18" y="0"/>
                  </a:cxn>
                </a:cxnLst>
                <a:rect l="T38" t="0" r="T39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79" name="Freeform 3732"/>
              <p:cNvSpPr>
                <a:spLocks/>
              </p:cNvSpPr>
              <p:nvPr/>
            </p:nvSpPr>
            <p:spPr bwMode="auto">
              <a:xfrm>
                <a:off x="2543" y="10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  <a:cxn ang="T11">
                    <a:pos x="0" y="0"/>
                  </a:cxn>
                  <a:cxn ang="T12">
                    <a:pos x="0" y="0"/>
                  </a:cxn>
                  <a:cxn ang="T13">
                    <a:pos x="0" y="0"/>
                  </a:cxn>
                  <a:cxn ang="T14">
                    <a:pos x="0" y="0"/>
                  </a:cxn>
                  <a:cxn ang="T15">
                    <a:pos x="0" y="0"/>
                  </a:cxn>
                  <a:cxn ang="T16">
                    <a:pos x="0" y="0"/>
                  </a:cxn>
                  <a:cxn ang="T1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80" name="Freeform 3733"/>
              <p:cNvSpPr>
                <a:spLocks/>
              </p:cNvSpPr>
              <p:nvPr/>
            </p:nvSpPr>
            <p:spPr bwMode="auto">
              <a:xfrm>
                <a:off x="2546" y="102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81" name="Freeform 3734"/>
              <p:cNvSpPr>
                <a:spLocks/>
              </p:cNvSpPr>
              <p:nvPr/>
            </p:nvSpPr>
            <p:spPr bwMode="auto">
              <a:xfrm>
                <a:off x="2543" y="102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  <a:cxn ang="T11">
                    <a:pos x="0" y="0"/>
                  </a:cxn>
                  <a:cxn ang="T12">
                    <a:pos x="0" y="0"/>
                  </a:cxn>
                  <a:cxn ang="T13">
                    <a:pos x="0" y="0"/>
                  </a:cxn>
                  <a:cxn ang="T14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82" name="Freeform 3735"/>
              <p:cNvSpPr>
                <a:spLocks/>
              </p:cNvSpPr>
              <p:nvPr/>
            </p:nvSpPr>
            <p:spPr bwMode="auto">
              <a:xfrm>
                <a:off x="2546" y="1022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0 w 1"/>
                  <a:gd name="T5" fmla="*/ 0 w 1"/>
                  <a:gd name="T6" fmla="*/ 0 w 1"/>
                  <a:gd name="T7" fmla="*/ 0 w 1"/>
                  <a:gd name="T8" fmla="*/ 0 w 1"/>
                  <a:gd name="T9" fmla="*/ 6561 w 1"/>
                  <a:gd name="T10" fmla="*/ 6561 w 1"/>
                  <a:gd name="T11" fmla="*/ 6561 w 1"/>
                  <a:gd name="T12" fmla="*/ 6561 w 1"/>
                  <a:gd name="T13" fmla="*/ 0 w 1"/>
                  <a:gd name="T14" fmla="*/ 0 w 1"/>
                  <a:gd name="T15" fmla="*/ 0 w 1"/>
                  <a:gd name="T16" fmla="*/ 0 w 1"/>
                  <a:gd name="T17" fmla="*/ 0 w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1 w 1"/>
                </a:gdLst>
                <a:ahLst/>
                <a:cxnLst>
                  <a:cxn ang="T18">
                    <a:pos x="T0" y="0"/>
                  </a:cxn>
                  <a:cxn ang="T19">
                    <a:pos x="T1" y="0"/>
                  </a:cxn>
                  <a:cxn ang="T20">
                    <a:pos x="T2" y="0"/>
                  </a:cxn>
                  <a:cxn ang="T21">
                    <a:pos x="T3" y="0"/>
                  </a:cxn>
                  <a:cxn ang="T22">
                    <a:pos x="T4" y="0"/>
                  </a:cxn>
                  <a:cxn ang="T23">
                    <a:pos x="T5" y="0"/>
                  </a:cxn>
                  <a:cxn ang="T24">
                    <a:pos x="T6" y="0"/>
                  </a:cxn>
                  <a:cxn ang="T25">
                    <a:pos x="T7" y="0"/>
                  </a:cxn>
                  <a:cxn ang="T26">
                    <a:pos x="T8" y="0"/>
                  </a:cxn>
                  <a:cxn ang="T27">
                    <a:pos x="T9" y="0"/>
                  </a:cxn>
                  <a:cxn ang="T28">
                    <a:pos x="T10" y="0"/>
                  </a:cxn>
                  <a:cxn ang="T29">
                    <a:pos x="T11" y="0"/>
                  </a:cxn>
                  <a:cxn ang="T30">
                    <a:pos x="T12" y="0"/>
                  </a:cxn>
                  <a:cxn ang="T31">
                    <a:pos x="T13" y="0"/>
                  </a:cxn>
                  <a:cxn ang="T32">
                    <a:pos x="T14" y="0"/>
                  </a:cxn>
                  <a:cxn ang="T33">
                    <a:pos x="T15" y="0"/>
                  </a:cxn>
                  <a:cxn ang="T34">
                    <a:pos x="T16" y="0"/>
                  </a:cxn>
                  <a:cxn ang="T35">
                    <a:pos x="T17" y="0"/>
                  </a:cxn>
                </a:cxnLst>
                <a:rect l="T36" t="0" r="T37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83" name="Freeform 3736"/>
              <p:cNvSpPr>
                <a:spLocks/>
              </p:cNvSpPr>
              <p:nvPr/>
            </p:nvSpPr>
            <p:spPr bwMode="auto">
              <a:xfrm>
                <a:off x="2543" y="102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  <a:cxn ang="T11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84" name="Freeform 3737"/>
              <p:cNvSpPr>
                <a:spLocks/>
              </p:cNvSpPr>
              <p:nvPr/>
            </p:nvSpPr>
            <p:spPr bwMode="auto">
              <a:xfrm>
                <a:off x="2546" y="102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85" name="Freeform 3738"/>
              <p:cNvSpPr>
                <a:spLocks/>
              </p:cNvSpPr>
              <p:nvPr/>
            </p:nvSpPr>
            <p:spPr bwMode="auto">
              <a:xfrm>
                <a:off x="2543" y="102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6561 w 1"/>
                  <a:gd name="T5" fmla="*/ 0 w 1"/>
                  <a:gd name="T6" fmla="*/ 6561 w 1"/>
                  <a:gd name="T7" fmla="*/ 6561 w 1"/>
                  <a:gd name="T8" fmla="*/ 0 w 1"/>
                  <a:gd name="T9" fmla="*/ 0 w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w 1"/>
                  <a:gd name="T21" fmla="*/ 1 w 1"/>
                </a:gdLst>
                <a:ahLst/>
                <a:cxnLst>
                  <a:cxn ang="T10">
                    <a:pos x="T0" y="0"/>
                  </a:cxn>
                  <a:cxn ang="T11">
                    <a:pos x="T1" y="0"/>
                  </a:cxn>
                  <a:cxn ang="T12">
                    <a:pos x="T2" y="0"/>
                  </a:cxn>
                  <a:cxn ang="T13">
                    <a:pos x="T3" y="0"/>
                  </a:cxn>
                  <a:cxn ang="T14">
                    <a:pos x="T4" y="0"/>
                  </a:cxn>
                  <a:cxn ang="T15">
                    <a:pos x="T5" y="0"/>
                  </a:cxn>
                  <a:cxn ang="T16">
                    <a:pos x="T6" y="0"/>
                  </a:cxn>
                  <a:cxn ang="T17">
                    <a:pos x="T7" y="0"/>
                  </a:cxn>
                  <a:cxn ang="T18">
                    <a:pos x="T8" y="0"/>
                  </a:cxn>
                  <a:cxn ang="T19">
                    <a:pos x="T9" y="0"/>
                  </a:cxn>
                </a:cxnLst>
                <a:rect l="T20" t="0" r="T21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86" name="Freeform 3739"/>
              <p:cNvSpPr>
                <a:spLocks/>
              </p:cNvSpPr>
              <p:nvPr/>
            </p:nvSpPr>
            <p:spPr bwMode="auto">
              <a:xfrm>
                <a:off x="2537" y="1031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0 w 1"/>
                  <a:gd name="T5" fmla="*/ 6561 w 1"/>
                  <a:gd name="T6" fmla="*/ 6561 w 1"/>
                  <a:gd name="T7" fmla="*/ 6561 w 1"/>
                  <a:gd name="T8" fmla="*/ 6561 w 1"/>
                  <a:gd name="T9" fmla="*/ 0 w 1"/>
                  <a:gd name="T10" fmla="*/ 6561 w 1"/>
                  <a:gd name="T11" fmla="*/ 6561 w 1"/>
                  <a:gd name="T12" fmla="*/ 0 w 1"/>
                  <a:gd name="T13" fmla="*/ 0 w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w 1"/>
                  <a:gd name="T29" fmla="*/ 1 w 1"/>
                </a:gdLst>
                <a:ahLst/>
                <a:cxnLst>
                  <a:cxn ang="T14">
                    <a:pos x="T0" y="0"/>
                  </a:cxn>
                  <a:cxn ang="T15">
                    <a:pos x="T1" y="0"/>
                  </a:cxn>
                  <a:cxn ang="T16">
                    <a:pos x="T2" y="0"/>
                  </a:cxn>
                  <a:cxn ang="T17">
                    <a:pos x="T3" y="0"/>
                  </a:cxn>
                  <a:cxn ang="T18">
                    <a:pos x="T4" y="0"/>
                  </a:cxn>
                  <a:cxn ang="T19">
                    <a:pos x="T5" y="0"/>
                  </a:cxn>
                  <a:cxn ang="T20">
                    <a:pos x="T6" y="0"/>
                  </a:cxn>
                  <a:cxn ang="T21">
                    <a:pos x="T7" y="0"/>
                  </a:cxn>
                  <a:cxn ang="T22">
                    <a:pos x="T8" y="0"/>
                  </a:cxn>
                  <a:cxn ang="T23">
                    <a:pos x="T9" y="0"/>
                  </a:cxn>
                  <a:cxn ang="T24">
                    <a:pos x="T10" y="0"/>
                  </a:cxn>
                  <a:cxn ang="T25">
                    <a:pos x="T11" y="0"/>
                  </a:cxn>
                  <a:cxn ang="T26">
                    <a:pos x="T12" y="0"/>
                  </a:cxn>
                  <a:cxn ang="T27">
                    <a:pos x="T13" y="0"/>
                  </a:cxn>
                </a:cxnLst>
                <a:rect l="T28" t="0" r="T29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87" name="Freeform 3740"/>
              <p:cNvSpPr>
                <a:spLocks/>
              </p:cNvSpPr>
              <p:nvPr/>
            </p:nvSpPr>
            <p:spPr bwMode="auto">
              <a:xfrm>
                <a:off x="2540" y="103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88" name="Freeform 3741"/>
              <p:cNvSpPr>
                <a:spLocks/>
              </p:cNvSpPr>
              <p:nvPr/>
            </p:nvSpPr>
            <p:spPr bwMode="auto">
              <a:xfrm>
                <a:off x="2529" y="103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0 h 1"/>
                  <a:gd name="T6" fmla="*/ 0 h 1"/>
                  <a:gd name="T7" fmla="*/ 6561 h 1"/>
                  <a:gd name="T8" fmla="*/ 0 h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h 1"/>
                  <a:gd name="T21" fmla="*/ 1 h 1"/>
                </a:gdLst>
                <a:ahLst/>
                <a:cxnLst>
                  <a:cxn ang="T10">
                    <a:pos x="0" y="T0"/>
                  </a:cxn>
                  <a:cxn ang="T11">
                    <a:pos x="0" y="T1"/>
                  </a:cxn>
                  <a:cxn ang="T12">
                    <a:pos x="0" y="T2"/>
                  </a:cxn>
                  <a:cxn ang="T13">
                    <a:pos x="0" y="T3"/>
                  </a:cxn>
                  <a:cxn ang="T14">
                    <a:pos x="0" y="T4"/>
                  </a:cxn>
                  <a:cxn ang="T15">
                    <a:pos x="0" y="T5"/>
                  </a:cxn>
                  <a:cxn ang="T16">
                    <a:pos x="0" y="T6"/>
                  </a:cxn>
                  <a:cxn ang="T17">
                    <a:pos x="0" y="T7"/>
                  </a:cxn>
                  <a:cxn ang="T18">
                    <a:pos x="0" y="T8"/>
                  </a:cxn>
                  <a:cxn ang="T19">
                    <a:pos x="0" y="T9"/>
                  </a:cxn>
                </a:cxnLst>
                <a:rect l="0" t="T20" r="0" b="T21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89" name="Freeform 3742"/>
              <p:cNvSpPr>
                <a:spLocks/>
              </p:cNvSpPr>
              <p:nvPr/>
            </p:nvSpPr>
            <p:spPr bwMode="auto">
              <a:xfrm>
                <a:off x="2526" y="1031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0 w 1"/>
                  <a:gd name="T3" fmla="*/ 6561 h 1"/>
                  <a:gd name="T4" fmla="*/ 0 w 1"/>
                  <a:gd name="T5" fmla="*/ 6561 h 1"/>
                  <a:gd name="T6" fmla="*/ 6561 w 1"/>
                  <a:gd name="T7" fmla="*/ 0 h 1"/>
                  <a:gd name="T8" fmla="*/ 6561 w 1"/>
                  <a:gd name="T9" fmla="*/ 6561 h 1"/>
                  <a:gd name="T10" fmla="*/ 0 w 1"/>
                  <a:gd name="T11" fmla="*/ 6561 h 1"/>
                  <a:gd name="T12" fmla="*/ 0 w 1"/>
                  <a:gd name="T13" fmla="*/ 6561 h 1"/>
                  <a:gd name="T14" fmla="*/ 0 w 1"/>
                  <a:gd name="T15" fmla="*/ 6561 h 1"/>
                  <a:gd name="T16" fmla="*/ 0 w 1"/>
                  <a:gd name="T17" fmla="*/ 6561 h 1"/>
                  <a:gd name="T18" fmla="*/ 0 w 1"/>
                  <a:gd name="T19" fmla="*/ 6561 h 1"/>
                  <a:gd name="T20" fmla="*/ 0 w 1"/>
                  <a:gd name="T21" fmla="*/ 6561 h 1"/>
                  <a:gd name="T22" fmla="*/ 0 w 1"/>
                  <a:gd name="T23" fmla="*/ 6561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90" name="Freeform 3743"/>
              <p:cNvSpPr>
                <a:spLocks/>
              </p:cNvSpPr>
              <p:nvPr/>
            </p:nvSpPr>
            <p:spPr bwMode="auto">
              <a:xfrm>
                <a:off x="2520" y="1034"/>
                <a:ext cx="6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  <a:gd name="T3" fmla="*/ 0 w 2"/>
                  <a:gd name="T4" fmla="*/ 0 w 2"/>
                  <a:gd name="T5" fmla="*/ 0 w 2"/>
                  <a:gd name="T6" fmla="*/ 0 w 2"/>
                  <a:gd name="T7" fmla="*/ 0 w 2"/>
                  <a:gd name="T8" fmla="*/ 0 w 2"/>
                  <a:gd name="T9" fmla="*/ 0 w 2"/>
                  <a:gd name="T10" fmla="*/ 0 w 2"/>
                  <a:gd name="T11" fmla="*/ 0 w 2"/>
                  <a:gd name="T12" fmla="*/ 6561 w 2"/>
                  <a:gd name="T13" fmla="*/ 13122 w 2"/>
                  <a:gd name="T14" fmla="*/ 13122 w 2"/>
                  <a:gd name="T15" fmla="*/ 13122 w 2"/>
                  <a:gd name="T16" fmla="*/ 6561 w 2"/>
                  <a:gd name="T17" fmla="*/ 6561 w 2"/>
                  <a:gd name="T18" fmla="*/ 6561 w 2"/>
                  <a:gd name="T19" fmla="*/ 0 w 2"/>
                  <a:gd name="T20" fmla="*/ 0 w 2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"/>
                  <a:gd name="T43" fmla="*/ 2 w 2"/>
                </a:gdLst>
                <a:ahLst/>
                <a:cxnLst>
                  <a:cxn ang="T21">
                    <a:pos x="T0" y="0"/>
                  </a:cxn>
                  <a:cxn ang="T22">
                    <a:pos x="T1" y="0"/>
                  </a:cxn>
                  <a:cxn ang="T23">
                    <a:pos x="T2" y="0"/>
                  </a:cxn>
                  <a:cxn ang="T24">
                    <a:pos x="T3" y="0"/>
                  </a:cxn>
                  <a:cxn ang="T25">
                    <a:pos x="T4" y="0"/>
                  </a:cxn>
                  <a:cxn ang="T26">
                    <a:pos x="T5" y="0"/>
                  </a:cxn>
                  <a:cxn ang="T27">
                    <a:pos x="T6" y="0"/>
                  </a:cxn>
                  <a:cxn ang="T28">
                    <a:pos x="T7" y="0"/>
                  </a:cxn>
                  <a:cxn ang="T29">
                    <a:pos x="T8" y="0"/>
                  </a:cxn>
                  <a:cxn ang="T30">
                    <a:pos x="T9" y="0"/>
                  </a:cxn>
                  <a:cxn ang="T31">
                    <a:pos x="T10" y="0"/>
                  </a:cxn>
                  <a:cxn ang="T32">
                    <a:pos x="T11" y="0"/>
                  </a:cxn>
                  <a:cxn ang="T33">
                    <a:pos x="T12" y="0"/>
                  </a:cxn>
                  <a:cxn ang="T34">
                    <a:pos x="T13" y="0"/>
                  </a:cxn>
                  <a:cxn ang="T35">
                    <a:pos x="T14" y="0"/>
                  </a:cxn>
                  <a:cxn ang="T36">
                    <a:pos x="T15" y="0"/>
                  </a:cxn>
                  <a:cxn ang="T37">
                    <a:pos x="T16" y="0"/>
                  </a:cxn>
                  <a:cxn ang="T38">
                    <a:pos x="T17" y="0"/>
                  </a:cxn>
                  <a:cxn ang="T39">
                    <a:pos x="T18" y="0"/>
                  </a:cxn>
                  <a:cxn ang="T40">
                    <a:pos x="T19" y="0"/>
                  </a:cxn>
                  <a:cxn ang="T41">
                    <a:pos x="T20" y="0"/>
                  </a:cxn>
                </a:cxnLst>
                <a:rect l="T42" t="0" r="T43" b="0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91" name="Freeform 3744"/>
              <p:cNvSpPr>
                <a:spLocks/>
              </p:cNvSpPr>
              <p:nvPr/>
            </p:nvSpPr>
            <p:spPr bwMode="auto">
              <a:xfrm>
                <a:off x="2532" y="1034"/>
                <a:ext cx="2" cy="0"/>
              </a:xfrm>
              <a:custGeom>
                <a:avLst/>
                <a:gdLst>
                  <a:gd name="T0" fmla="*/ 256 w 1"/>
                  <a:gd name="T1" fmla="*/ 256 w 1"/>
                  <a:gd name="T2" fmla="*/ 0 w 1"/>
                  <a:gd name="T3" fmla="*/ 0 w 1"/>
                  <a:gd name="T4" fmla="*/ 256 w 1"/>
                  <a:gd name="T5" fmla="*/ 0 w 1"/>
                  <a:gd name="T6" fmla="*/ 256 w 1"/>
                  <a:gd name="T7" fmla="*/ 256 w 1"/>
                  <a:gd name="T8" fmla="*/ 256 w 1"/>
                  <a:gd name="T9" fmla="*/ 256 w 1"/>
                  <a:gd name="T10" fmla="*/ 256 w 1"/>
                  <a:gd name="T11" fmla="*/ 256 w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1 w 1"/>
                </a:gdLst>
                <a:ahLst/>
                <a:cxnLst>
                  <a:cxn ang="T12">
                    <a:pos x="T0" y="0"/>
                  </a:cxn>
                  <a:cxn ang="T13">
                    <a:pos x="T1" y="0"/>
                  </a:cxn>
                  <a:cxn ang="T14">
                    <a:pos x="T2" y="0"/>
                  </a:cxn>
                  <a:cxn ang="T15">
                    <a:pos x="T3" y="0"/>
                  </a:cxn>
                  <a:cxn ang="T16">
                    <a:pos x="T4" y="0"/>
                  </a:cxn>
                  <a:cxn ang="T17">
                    <a:pos x="T5" y="0"/>
                  </a:cxn>
                  <a:cxn ang="T18">
                    <a:pos x="T6" y="0"/>
                  </a:cxn>
                  <a:cxn ang="T19">
                    <a:pos x="T7" y="0"/>
                  </a:cxn>
                  <a:cxn ang="T20">
                    <a:pos x="T8" y="0"/>
                  </a:cxn>
                  <a:cxn ang="T21">
                    <a:pos x="T9" y="0"/>
                  </a:cxn>
                  <a:cxn ang="T22">
                    <a:pos x="T10" y="0"/>
                  </a:cxn>
                  <a:cxn ang="T23">
                    <a:pos x="T11" y="0"/>
                  </a:cxn>
                </a:cxnLst>
                <a:rect l="T24" t="0" r="T25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92" name="Freeform 3745"/>
              <p:cNvSpPr>
                <a:spLocks/>
              </p:cNvSpPr>
              <p:nvPr/>
            </p:nvSpPr>
            <p:spPr bwMode="auto">
              <a:xfrm>
                <a:off x="2517" y="103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0 w 1"/>
                  <a:gd name="T5" fmla="*/ 0 w 1"/>
                  <a:gd name="T6" fmla="*/ 0 w 1"/>
                  <a:gd name="T7" fmla="*/ 0 w 1"/>
                  <a:gd name="T8" fmla="*/ 0 w 1"/>
                  <a:gd name="T9" fmla="*/ 0 w 1"/>
                  <a:gd name="T10" fmla="*/ 6561 w 1"/>
                  <a:gd name="T11" fmla="*/ 6561 w 1"/>
                  <a:gd name="T12" fmla="*/ 6561 w 1"/>
                  <a:gd name="T13" fmla="*/ 0 w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w 1"/>
                  <a:gd name="T29" fmla="*/ 1 w 1"/>
                </a:gdLst>
                <a:ahLst/>
                <a:cxnLst>
                  <a:cxn ang="T14">
                    <a:pos x="T0" y="0"/>
                  </a:cxn>
                  <a:cxn ang="T15">
                    <a:pos x="T1" y="0"/>
                  </a:cxn>
                  <a:cxn ang="T16">
                    <a:pos x="T2" y="0"/>
                  </a:cxn>
                  <a:cxn ang="T17">
                    <a:pos x="T3" y="0"/>
                  </a:cxn>
                  <a:cxn ang="T18">
                    <a:pos x="T4" y="0"/>
                  </a:cxn>
                  <a:cxn ang="T19">
                    <a:pos x="T5" y="0"/>
                  </a:cxn>
                  <a:cxn ang="T20">
                    <a:pos x="T6" y="0"/>
                  </a:cxn>
                  <a:cxn ang="T21">
                    <a:pos x="T7" y="0"/>
                  </a:cxn>
                  <a:cxn ang="T22">
                    <a:pos x="T8" y="0"/>
                  </a:cxn>
                  <a:cxn ang="T23">
                    <a:pos x="T9" y="0"/>
                  </a:cxn>
                  <a:cxn ang="T24">
                    <a:pos x="T10" y="0"/>
                  </a:cxn>
                  <a:cxn ang="T25">
                    <a:pos x="T11" y="0"/>
                  </a:cxn>
                  <a:cxn ang="T26">
                    <a:pos x="T12" y="0"/>
                  </a:cxn>
                  <a:cxn ang="T27">
                    <a:pos x="T13" y="0"/>
                  </a:cxn>
                </a:cxnLst>
                <a:rect l="T28" t="0" r="T29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93" name="Freeform 3746"/>
              <p:cNvSpPr>
                <a:spLocks/>
              </p:cNvSpPr>
              <p:nvPr/>
            </p:nvSpPr>
            <p:spPr bwMode="auto">
              <a:xfrm>
                <a:off x="2511" y="103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0 w 1"/>
                  <a:gd name="T5" fmla="*/ 0 w 1"/>
                  <a:gd name="T6" fmla="*/ 6561 w 1"/>
                  <a:gd name="T7" fmla="*/ 6561 w 1"/>
                  <a:gd name="T8" fmla="*/ 6561 w 1"/>
                  <a:gd name="T9" fmla="*/ 6561 w 1"/>
                  <a:gd name="T10" fmla="*/ 0 w 1"/>
                  <a:gd name="T11" fmla="*/ 0 w 1"/>
                  <a:gd name="T12" fmla="*/ 0 w 1"/>
                  <a:gd name="T13" fmla="*/ 0 w 1"/>
                  <a:gd name="T14" fmla="*/ 0 w 1"/>
                  <a:gd name="T15" fmla="*/ 0 w 1"/>
                  <a:gd name="T16" fmla="*/ 0 w 1"/>
                  <a:gd name="T17" fmla="*/ 0 w 1"/>
                  <a:gd name="T18" fmla="*/ 0 w 1"/>
                  <a:gd name="T19" fmla="*/ 0 w 1"/>
                  <a:gd name="T20" fmla="*/ 0 w 1"/>
                  <a:gd name="T21" fmla="*/ 0 w 1"/>
                  <a:gd name="T22" fmla="*/ 0 w 1"/>
                  <a:gd name="T23" fmla="*/ 0 w 1"/>
                  <a:gd name="T24" fmla="*/ 0 w 1"/>
                  <a:gd name="T25" fmla="*/ 0 w 1"/>
                  <a:gd name="T26" fmla="*/ 0 w 1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"/>
                  <a:gd name="T55" fmla="*/ 1 w 1"/>
                </a:gdLst>
                <a:ahLst/>
                <a:cxnLst>
                  <a:cxn ang="T27">
                    <a:pos x="T0" y="0"/>
                  </a:cxn>
                  <a:cxn ang="T28">
                    <a:pos x="T1" y="0"/>
                  </a:cxn>
                  <a:cxn ang="T29">
                    <a:pos x="T2" y="0"/>
                  </a:cxn>
                  <a:cxn ang="T30">
                    <a:pos x="T3" y="0"/>
                  </a:cxn>
                  <a:cxn ang="T31">
                    <a:pos x="T4" y="0"/>
                  </a:cxn>
                  <a:cxn ang="T32">
                    <a:pos x="T5" y="0"/>
                  </a:cxn>
                  <a:cxn ang="T33">
                    <a:pos x="T6" y="0"/>
                  </a:cxn>
                  <a:cxn ang="T34">
                    <a:pos x="T7" y="0"/>
                  </a:cxn>
                  <a:cxn ang="T35">
                    <a:pos x="T8" y="0"/>
                  </a:cxn>
                  <a:cxn ang="T36">
                    <a:pos x="T9" y="0"/>
                  </a:cxn>
                  <a:cxn ang="T37">
                    <a:pos x="T10" y="0"/>
                  </a:cxn>
                  <a:cxn ang="T38">
                    <a:pos x="T11" y="0"/>
                  </a:cxn>
                  <a:cxn ang="T39">
                    <a:pos x="T12" y="0"/>
                  </a:cxn>
                  <a:cxn ang="T40">
                    <a:pos x="T13" y="0"/>
                  </a:cxn>
                  <a:cxn ang="T41">
                    <a:pos x="T14" y="0"/>
                  </a:cxn>
                  <a:cxn ang="T42">
                    <a:pos x="T15" y="0"/>
                  </a:cxn>
                  <a:cxn ang="T43">
                    <a:pos x="T16" y="0"/>
                  </a:cxn>
                  <a:cxn ang="T44">
                    <a:pos x="T17" y="0"/>
                  </a:cxn>
                  <a:cxn ang="T45">
                    <a:pos x="T18" y="0"/>
                  </a:cxn>
                  <a:cxn ang="T46">
                    <a:pos x="T19" y="0"/>
                  </a:cxn>
                  <a:cxn ang="T47">
                    <a:pos x="T20" y="0"/>
                  </a:cxn>
                  <a:cxn ang="T48">
                    <a:pos x="T21" y="0"/>
                  </a:cxn>
                  <a:cxn ang="T49">
                    <a:pos x="T22" y="0"/>
                  </a:cxn>
                  <a:cxn ang="T50">
                    <a:pos x="T23" y="0"/>
                  </a:cxn>
                  <a:cxn ang="T51">
                    <a:pos x="T24" y="0"/>
                  </a:cxn>
                  <a:cxn ang="T52">
                    <a:pos x="T25" y="0"/>
                  </a:cxn>
                  <a:cxn ang="T53">
                    <a:pos x="T26" y="0"/>
                  </a:cxn>
                </a:cxnLst>
                <a:rect l="T54" t="0" r="T55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94" name="Freeform 3747"/>
              <p:cNvSpPr>
                <a:spLocks/>
              </p:cNvSpPr>
              <p:nvPr/>
            </p:nvSpPr>
            <p:spPr bwMode="auto">
              <a:xfrm>
                <a:off x="2467" y="1046"/>
                <a:ext cx="6" cy="3"/>
              </a:xfrm>
              <a:custGeom>
                <a:avLst/>
                <a:gdLst>
                  <a:gd name="T0" fmla="*/ 6561 w 2"/>
                  <a:gd name="T1" fmla="*/ 6561 h 1"/>
                  <a:gd name="T2" fmla="*/ 6561 w 2"/>
                  <a:gd name="T3" fmla="*/ 6561 h 1"/>
                  <a:gd name="T4" fmla="*/ 6561 w 2"/>
                  <a:gd name="T5" fmla="*/ 6561 h 1"/>
                  <a:gd name="T6" fmla="*/ 0 w 2"/>
                  <a:gd name="T7" fmla="*/ 6561 h 1"/>
                  <a:gd name="T8" fmla="*/ 0 w 2"/>
                  <a:gd name="T9" fmla="*/ 6561 h 1"/>
                  <a:gd name="T10" fmla="*/ 0 w 2"/>
                  <a:gd name="T11" fmla="*/ 6561 h 1"/>
                  <a:gd name="T12" fmla="*/ 0 w 2"/>
                  <a:gd name="T13" fmla="*/ 6561 h 1"/>
                  <a:gd name="T14" fmla="*/ 0 w 2"/>
                  <a:gd name="T15" fmla="*/ 0 h 1"/>
                  <a:gd name="T16" fmla="*/ 0 w 2"/>
                  <a:gd name="T17" fmla="*/ 0 h 1"/>
                  <a:gd name="T18" fmla="*/ 6561 w 2"/>
                  <a:gd name="T19" fmla="*/ 0 h 1"/>
                  <a:gd name="T20" fmla="*/ 6561 w 2"/>
                  <a:gd name="T21" fmla="*/ 0 h 1"/>
                  <a:gd name="T22" fmla="*/ 13122 w 2"/>
                  <a:gd name="T23" fmla="*/ 0 h 1"/>
                  <a:gd name="T24" fmla="*/ 13122 w 2"/>
                  <a:gd name="T25" fmla="*/ 0 h 1"/>
                  <a:gd name="T26" fmla="*/ 13122 w 2"/>
                  <a:gd name="T27" fmla="*/ 0 h 1"/>
                  <a:gd name="T28" fmla="*/ 13122 w 2"/>
                  <a:gd name="T29" fmla="*/ 0 h 1"/>
                  <a:gd name="T30" fmla="*/ 13122 w 2"/>
                  <a:gd name="T31" fmla="*/ 0 h 1"/>
                  <a:gd name="T32" fmla="*/ 13122 w 2"/>
                  <a:gd name="T33" fmla="*/ 0 h 1"/>
                  <a:gd name="T34" fmla="*/ 13122 w 2"/>
                  <a:gd name="T35" fmla="*/ 0 h 1"/>
                  <a:gd name="T36" fmla="*/ 13122 w 2"/>
                  <a:gd name="T37" fmla="*/ 0 h 1"/>
                  <a:gd name="T38" fmla="*/ 6561 w 2"/>
                  <a:gd name="T39" fmla="*/ 0 h 1"/>
                  <a:gd name="T40" fmla="*/ 6561 w 2"/>
                  <a:gd name="T41" fmla="*/ 0 h 1"/>
                  <a:gd name="T42" fmla="*/ 6561 w 2"/>
                  <a:gd name="T43" fmla="*/ 6561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"/>
                  <a:gd name="T67" fmla="*/ 0 h 1"/>
                  <a:gd name="T68" fmla="*/ 2 w 2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95" name="Freeform 3748"/>
              <p:cNvSpPr>
                <a:spLocks/>
              </p:cNvSpPr>
              <p:nvPr/>
            </p:nvSpPr>
            <p:spPr bwMode="auto">
              <a:xfrm>
                <a:off x="2508" y="103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  <a:cxn ang="T11">
                    <a:pos x="0" y="0"/>
                  </a:cxn>
                  <a:cxn ang="T12">
                    <a:pos x="0" y="0"/>
                  </a:cxn>
                  <a:cxn ang="T13">
                    <a:pos x="0" y="0"/>
                  </a:cxn>
                  <a:cxn ang="T14">
                    <a:pos x="0" y="0"/>
                  </a:cxn>
                  <a:cxn ang="T15">
                    <a:pos x="0" y="0"/>
                  </a:cxn>
                  <a:cxn ang="T16">
                    <a:pos x="0" y="0"/>
                  </a:cxn>
                  <a:cxn ang="T1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96" name="Freeform 3749"/>
              <p:cNvSpPr>
                <a:spLocks/>
              </p:cNvSpPr>
              <p:nvPr/>
            </p:nvSpPr>
            <p:spPr bwMode="auto">
              <a:xfrm>
                <a:off x="2505" y="103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97" name="Freeform 3750"/>
              <p:cNvSpPr>
                <a:spLocks/>
              </p:cNvSpPr>
              <p:nvPr/>
            </p:nvSpPr>
            <p:spPr bwMode="auto">
              <a:xfrm>
                <a:off x="2502" y="103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98" name="Freeform 3751"/>
              <p:cNvSpPr>
                <a:spLocks/>
              </p:cNvSpPr>
              <p:nvPr/>
            </p:nvSpPr>
            <p:spPr bwMode="auto">
              <a:xfrm>
                <a:off x="2496" y="1037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0 w 1"/>
                  <a:gd name="T3" fmla="*/ 6561 h 1"/>
                  <a:gd name="T4" fmla="*/ 0 w 1"/>
                  <a:gd name="T5" fmla="*/ 6561 h 1"/>
                  <a:gd name="T6" fmla="*/ 0 w 1"/>
                  <a:gd name="T7" fmla="*/ 6561 h 1"/>
                  <a:gd name="T8" fmla="*/ 0 w 1"/>
                  <a:gd name="T9" fmla="*/ 6561 h 1"/>
                  <a:gd name="T10" fmla="*/ 0 w 1"/>
                  <a:gd name="T11" fmla="*/ 6561 h 1"/>
                  <a:gd name="T12" fmla="*/ 0 w 1"/>
                  <a:gd name="T13" fmla="*/ 6561 h 1"/>
                  <a:gd name="T14" fmla="*/ 0 w 1"/>
                  <a:gd name="T15" fmla="*/ 6561 h 1"/>
                  <a:gd name="T16" fmla="*/ 0 w 1"/>
                  <a:gd name="T17" fmla="*/ 6561 h 1"/>
                  <a:gd name="T18" fmla="*/ 6561 w 1"/>
                  <a:gd name="T19" fmla="*/ 0 h 1"/>
                  <a:gd name="T20" fmla="*/ 6561 w 1"/>
                  <a:gd name="T21" fmla="*/ 0 h 1"/>
                  <a:gd name="T22" fmla="*/ 6561 w 1"/>
                  <a:gd name="T23" fmla="*/ 6561 h 1"/>
                  <a:gd name="T24" fmla="*/ 6561 w 1"/>
                  <a:gd name="T25" fmla="*/ 6561 h 1"/>
                  <a:gd name="T26" fmla="*/ 6561 w 1"/>
                  <a:gd name="T27" fmla="*/ 6561 h 1"/>
                  <a:gd name="T28" fmla="*/ 6561 w 1"/>
                  <a:gd name="T29" fmla="*/ 6561 h 1"/>
                  <a:gd name="T30" fmla="*/ 0 w 1"/>
                  <a:gd name="T31" fmla="*/ 6561 h 1"/>
                  <a:gd name="T32" fmla="*/ 0 w 1"/>
                  <a:gd name="T33" fmla="*/ 6561 h 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"/>
                  <a:gd name="T52" fmla="*/ 0 h 1"/>
                  <a:gd name="T53" fmla="*/ 1 w 1"/>
                  <a:gd name="T54" fmla="*/ 1 h 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99" name="Freeform 3752"/>
              <p:cNvSpPr>
                <a:spLocks/>
              </p:cNvSpPr>
              <p:nvPr/>
            </p:nvSpPr>
            <p:spPr bwMode="auto">
              <a:xfrm>
                <a:off x="2488" y="1040"/>
                <a:ext cx="5" cy="0"/>
              </a:xfrm>
              <a:custGeom>
                <a:avLst/>
                <a:gdLst>
                  <a:gd name="T0" fmla="*/ 1637 w 2"/>
                  <a:gd name="T1" fmla="*/ 1637 w 2"/>
                  <a:gd name="T2" fmla="*/ 1637 w 2"/>
                  <a:gd name="T3" fmla="*/ 1637 w 2"/>
                  <a:gd name="T4" fmla="*/ 1637 w 2"/>
                  <a:gd name="T5" fmla="*/ 0 w 2"/>
                  <a:gd name="T6" fmla="*/ 0 w 2"/>
                  <a:gd name="T7" fmla="*/ 0 w 2"/>
                  <a:gd name="T8" fmla="*/ 0 w 2"/>
                  <a:gd name="T9" fmla="*/ 0 w 2"/>
                  <a:gd name="T10" fmla="*/ 0 w 2"/>
                  <a:gd name="T11" fmla="*/ 0 w 2"/>
                  <a:gd name="T12" fmla="*/ 0 w 2"/>
                  <a:gd name="T13" fmla="*/ 1637 w 2"/>
                  <a:gd name="T14" fmla="*/ 1637 w 2"/>
                  <a:gd name="T15" fmla="*/ 2917 w 2"/>
                  <a:gd name="T16" fmla="*/ 2917 w 2"/>
                  <a:gd name="T17" fmla="*/ 2917 w 2"/>
                  <a:gd name="T18" fmla="*/ 2917 w 2"/>
                  <a:gd name="T19" fmla="*/ 1637 w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w 2"/>
                  <a:gd name="T41" fmla="*/ 2 w 2"/>
                </a:gdLst>
                <a:ahLst/>
                <a:cxnLst>
                  <a:cxn ang="T20">
                    <a:pos x="T0" y="0"/>
                  </a:cxn>
                  <a:cxn ang="T21">
                    <a:pos x="T1" y="0"/>
                  </a:cxn>
                  <a:cxn ang="T22">
                    <a:pos x="T2" y="0"/>
                  </a:cxn>
                  <a:cxn ang="T23">
                    <a:pos x="T3" y="0"/>
                  </a:cxn>
                  <a:cxn ang="T24">
                    <a:pos x="T4" y="0"/>
                  </a:cxn>
                  <a:cxn ang="T25">
                    <a:pos x="T5" y="0"/>
                  </a:cxn>
                  <a:cxn ang="T26">
                    <a:pos x="T6" y="0"/>
                  </a:cxn>
                  <a:cxn ang="T27">
                    <a:pos x="T7" y="0"/>
                  </a:cxn>
                  <a:cxn ang="T28">
                    <a:pos x="T8" y="0"/>
                  </a:cxn>
                  <a:cxn ang="T29">
                    <a:pos x="T9" y="0"/>
                  </a:cxn>
                  <a:cxn ang="T30">
                    <a:pos x="T10" y="0"/>
                  </a:cxn>
                  <a:cxn ang="T31">
                    <a:pos x="T11" y="0"/>
                  </a:cxn>
                  <a:cxn ang="T32">
                    <a:pos x="T12" y="0"/>
                  </a:cxn>
                  <a:cxn ang="T33">
                    <a:pos x="T13" y="0"/>
                  </a:cxn>
                  <a:cxn ang="T34">
                    <a:pos x="T14" y="0"/>
                  </a:cxn>
                  <a:cxn ang="T35">
                    <a:pos x="T15" y="0"/>
                  </a:cxn>
                  <a:cxn ang="T36">
                    <a:pos x="T16" y="0"/>
                  </a:cxn>
                  <a:cxn ang="T37">
                    <a:pos x="T17" y="0"/>
                  </a:cxn>
                  <a:cxn ang="T38">
                    <a:pos x="T18" y="0"/>
                  </a:cxn>
                  <a:cxn ang="T39">
                    <a:pos x="T19" y="0"/>
                  </a:cxn>
                </a:cxnLst>
                <a:rect l="T40" t="0" r="T41" b="0"/>
                <a:pathLst>
                  <a:path w="2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00" name="Freeform 3753"/>
              <p:cNvSpPr>
                <a:spLocks/>
              </p:cNvSpPr>
              <p:nvPr/>
            </p:nvSpPr>
            <p:spPr bwMode="auto">
              <a:xfrm>
                <a:off x="2493" y="104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01" name="Freeform 3754"/>
              <p:cNvSpPr>
                <a:spLocks/>
              </p:cNvSpPr>
              <p:nvPr/>
            </p:nvSpPr>
            <p:spPr bwMode="auto">
              <a:xfrm>
                <a:off x="2479" y="1040"/>
                <a:ext cx="9" cy="0"/>
              </a:xfrm>
              <a:custGeom>
                <a:avLst/>
                <a:gdLst>
                  <a:gd name="T0" fmla="*/ 6561 w 3"/>
                  <a:gd name="T1" fmla="*/ 6561 w 3"/>
                  <a:gd name="T2" fmla="*/ 0 w 3"/>
                  <a:gd name="T3" fmla="*/ 0 w 3"/>
                  <a:gd name="T4" fmla="*/ 0 w 3"/>
                  <a:gd name="T5" fmla="*/ 0 w 3"/>
                  <a:gd name="T6" fmla="*/ 0 w 3"/>
                  <a:gd name="T7" fmla="*/ 6561 w 3"/>
                  <a:gd name="T8" fmla="*/ 6561 w 3"/>
                  <a:gd name="T9" fmla="*/ 6561 w 3"/>
                  <a:gd name="T10" fmla="*/ 6561 w 3"/>
                  <a:gd name="T11" fmla="*/ 13122 w 3"/>
                  <a:gd name="T12" fmla="*/ 19683 w 3"/>
                  <a:gd name="T13" fmla="*/ 13122 w 3"/>
                  <a:gd name="T14" fmla="*/ 13122 w 3"/>
                  <a:gd name="T15" fmla="*/ 13122 w 3"/>
                  <a:gd name="T16" fmla="*/ 13122 w 3"/>
                  <a:gd name="T17" fmla="*/ 13122 w 3"/>
                  <a:gd name="T18" fmla="*/ 13122 w 3"/>
                  <a:gd name="T19" fmla="*/ 13122 w 3"/>
                  <a:gd name="T20" fmla="*/ 13122 w 3"/>
                  <a:gd name="T21" fmla="*/ 13122 w 3"/>
                  <a:gd name="T22" fmla="*/ 13122 w 3"/>
                  <a:gd name="T23" fmla="*/ 6561 w 3"/>
                  <a:gd name="T24" fmla="*/ 6561 w 3"/>
                  <a:gd name="T25" fmla="*/ 6561 w 3"/>
                  <a:gd name="T26" fmla="*/ 6561 w 3"/>
                  <a:gd name="T27" fmla="*/ 6561 w 3"/>
                  <a:gd name="T28" fmla="*/ 6561 w 3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w 3"/>
                  <a:gd name="T59" fmla="*/ 3 w 3"/>
                </a:gdLst>
                <a:ahLst/>
                <a:cxnLst>
                  <a:cxn ang="T29">
                    <a:pos x="T0" y="0"/>
                  </a:cxn>
                  <a:cxn ang="T30">
                    <a:pos x="T1" y="0"/>
                  </a:cxn>
                  <a:cxn ang="T31">
                    <a:pos x="T2" y="0"/>
                  </a:cxn>
                  <a:cxn ang="T32">
                    <a:pos x="T3" y="0"/>
                  </a:cxn>
                  <a:cxn ang="T33">
                    <a:pos x="T4" y="0"/>
                  </a:cxn>
                  <a:cxn ang="T34">
                    <a:pos x="T5" y="0"/>
                  </a:cxn>
                  <a:cxn ang="T35">
                    <a:pos x="T6" y="0"/>
                  </a:cxn>
                  <a:cxn ang="T36">
                    <a:pos x="T7" y="0"/>
                  </a:cxn>
                  <a:cxn ang="T37">
                    <a:pos x="T8" y="0"/>
                  </a:cxn>
                  <a:cxn ang="T38">
                    <a:pos x="T9" y="0"/>
                  </a:cxn>
                  <a:cxn ang="T39">
                    <a:pos x="T10" y="0"/>
                  </a:cxn>
                  <a:cxn ang="T40">
                    <a:pos x="T11" y="0"/>
                  </a:cxn>
                  <a:cxn ang="T41">
                    <a:pos x="T12" y="0"/>
                  </a:cxn>
                  <a:cxn ang="T42">
                    <a:pos x="T13" y="0"/>
                  </a:cxn>
                  <a:cxn ang="T43">
                    <a:pos x="T14" y="0"/>
                  </a:cxn>
                  <a:cxn ang="T44">
                    <a:pos x="T15" y="0"/>
                  </a:cxn>
                  <a:cxn ang="T45">
                    <a:pos x="T16" y="0"/>
                  </a:cxn>
                  <a:cxn ang="T46">
                    <a:pos x="T17" y="0"/>
                  </a:cxn>
                  <a:cxn ang="T47">
                    <a:pos x="T18" y="0"/>
                  </a:cxn>
                  <a:cxn ang="T48">
                    <a:pos x="T19" y="0"/>
                  </a:cxn>
                  <a:cxn ang="T49">
                    <a:pos x="T20" y="0"/>
                  </a:cxn>
                  <a:cxn ang="T50">
                    <a:pos x="T21" y="0"/>
                  </a:cxn>
                  <a:cxn ang="T51">
                    <a:pos x="T22" y="0"/>
                  </a:cxn>
                  <a:cxn ang="T52">
                    <a:pos x="T23" y="0"/>
                  </a:cxn>
                  <a:cxn ang="T53">
                    <a:pos x="T24" y="0"/>
                  </a:cxn>
                  <a:cxn ang="T54">
                    <a:pos x="T25" y="0"/>
                  </a:cxn>
                  <a:cxn ang="T55">
                    <a:pos x="T26" y="0"/>
                  </a:cxn>
                  <a:cxn ang="T56">
                    <a:pos x="T27" y="0"/>
                  </a:cxn>
                  <a:cxn ang="T57">
                    <a:pos x="T28" y="0"/>
                  </a:cxn>
                </a:cxnLst>
                <a:rect l="T58" t="0" r="T59" b="0"/>
                <a:pathLst>
                  <a:path w="3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02" name="Freeform 3755"/>
              <p:cNvSpPr>
                <a:spLocks/>
              </p:cNvSpPr>
              <p:nvPr/>
            </p:nvSpPr>
            <p:spPr bwMode="auto">
              <a:xfrm>
                <a:off x="2473" y="1043"/>
                <a:ext cx="3" cy="3"/>
              </a:xfrm>
              <a:custGeom>
                <a:avLst/>
                <a:gdLst>
                  <a:gd name="T0" fmla="*/ 6561 w 1"/>
                  <a:gd name="T1" fmla="*/ 0 h 1"/>
                  <a:gd name="T2" fmla="*/ 6561 w 1"/>
                  <a:gd name="T3" fmla="*/ 0 h 1"/>
                  <a:gd name="T4" fmla="*/ 6561 w 1"/>
                  <a:gd name="T5" fmla="*/ 0 h 1"/>
                  <a:gd name="T6" fmla="*/ 6561 w 1"/>
                  <a:gd name="T7" fmla="*/ 0 h 1"/>
                  <a:gd name="T8" fmla="*/ 6561 w 1"/>
                  <a:gd name="T9" fmla="*/ 0 h 1"/>
                  <a:gd name="T10" fmla="*/ 6561 w 1"/>
                  <a:gd name="T11" fmla="*/ 0 h 1"/>
                  <a:gd name="T12" fmla="*/ 6561 w 1"/>
                  <a:gd name="T13" fmla="*/ 0 h 1"/>
                  <a:gd name="T14" fmla="*/ 6561 w 1"/>
                  <a:gd name="T15" fmla="*/ 0 h 1"/>
                  <a:gd name="T16" fmla="*/ 6561 w 1"/>
                  <a:gd name="T17" fmla="*/ 0 h 1"/>
                  <a:gd name="T18" fmla="*/ 6561 w 1"/>
                  <a:gd name="T19" fmla="*/ 0 h 1"/>
                  <a:gd name="T20" fmla="*/ 6561 w 1"/>
                  <a:gd name="T21" fmla="*/ 0 h 1"/>
                  <a:gd name="T22" fmla="*/ 0 w 1"/>
                  <a:gd name="T23" fmla="*/ 0 h 1"/>
                  <a:gd name="T24" fmla="*/ 0 w 1"/>
                  <a:gd name="T25" fmla="*/ 6561 h 1"/>
                  <a:gd name="T26" fmla="*/ 0 w 1"/>
                  <a:gd name="T27" fmla="*/ 6561 h 1"/>
                  <a:gd name="T28" fmla="*/ 0 w 1"/>
                  <a:gd name="T29" fmla="*/ 6561 h 1"/>
                  <a:gd name="T30" fmla="*/ 0 w 1"/>
                  <a:gd name="T31" fmla="*/ 6561 h 1"/>
                  <a:gd name="T32" fmla="*/ 0 w 1"/>
                  <a:gd name="T33" fmla="*/ 0 h 1"/>
                  <a:gd name="T34" fmla="*/ 0 w 1"/>
                  <a:gd name="T35" fmla="*/ 0 h 1"/>
                  <a:gd name="T36" fmla="*/ 6561 w 1"/>
                  <a:gd name="T37" fmla="*/ 0 h 1"/>
                  <a:gd name="T38" fmla="*/ 6561 w 1"/>
                  <a:gd name="T39" fmla="*/ 0 h 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"/>
                  <a:gd name="T61" fmla="*/ 0 h 1"/>
                  <a:gd name="T62" fmla="*/ 1 w 1"/>
                  <a:gd name="T63" fmla="*/ 1 h 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03" name="Freeform 3756"/>
              <p:cNvSpPr>
                <a:spLocks/>
              </p:cNvSpPr>
              <p:nvPr/>
            </p:nvSpPr>
            <p:spPr bwMode="auto">
              <a:xfrm>
                <a:off x="2534" y="855"/>
                <a:ext cx="317" cy="121"/>
              </a:xfrm>
              <a:custGeom>
                <a:avLst/>
                <a:gdLst>
                  <a:gd name="T0" fmla="*/ 154024 w 108"/>
                  <a:gd name="T1" fmla="*/ 200801 h 41"/>
                  <a:gd name="T2" fmla="*/ 148365 w 108"/>
                  <a:gd name="T3" fmla="*/ 200801 h 41"/>
                  <a:gd name="T4" fmla="*/ 122242 w 108"/>
                  <a:gd name="T5" fmla="*/ 206863 h 41"/>
                  <a:gd name="T6" fmla="*/ 99758 w 108"/>
                  <a:gd name="T7" fmla="*/ 218691 h 41"/>
                  <a:gd name="T8" fmla="*/ 71689 w 108"/>
                  <a:gd name="T9" fmla="*/ 229927 h 41"/>
                  <a:gd name="T10" fmla="*/ 48624 w 108"/>
                  <a:gd name="T11" fmla="*/ 235988 h 41"/>
                  <a:gd name="T12" fmla="*/ 28119 w 108"/>
                  <a:gd name="T13" fmla="*/ 235988 h 41"/>
                  <a:gd name="T14" fmla="*/ 11579 w 108"/>
                  <a:gd name="T15" fmla="*/ 229927 h 41"/>
                  <a:gd name="T16" fmla="*/ 16566 w 108"/>
                  <a:gd name="T17" fmla="*/ 218691 h 41"/>
                  <a:gd name="T18" fmla="*/ 28119 w 108"/>
                  <a:gd name="T19" fmla="*/ 206863 h 41"/>
                  <a:gd name="T20" fmla="*/ 16566 w 108"/>
                  <a:gd name="T21" fmla="*/ 206863 h 41"/>
                  <a:gd name="T22" fmla="*/ 5644 w 108"/>
                  <a:gd name="T23" fmla="*/ 200801 h 41"/>
                  <a:gd name="T24" fmla="*/ 33987 w 108"/>
                  <a:gd name="T25" fmla="*/ 200801 h 41"/>
                  <a:gd name="T26" fmla="*/ 54269 w 108"/>
                  <a:gd name="T27" fmla="*/ 182887 h 41"/>
                  <a:gd name="T28" fmla="*/ 33987 w 108"/>
                  <a:gd name="T29" fmla="*/ 188949 h 41"/>
                  <a:gd name="T30" fmla="*/ 22407 w 108"/>
                  <a:gd name="T31" fmla="*/ 188949 h 41"/>
                  <a:gd name="T32" fmla="*/ 22407 w 108"/>
                  <a:gd name="T33" fmla="*/ 182887 h 41"/>
                  <a:gd name="T34" fmla="*/ 33987 w 108"/>
                  <a:gd name="T35" fmla="*/ 173706 h 41"/>
                  <a:gd name="T36" fmla="*/ 48624 w 108"/>
                  <a:gd name="T37" fmla="*/ 167871 h 41"/>
                  <a:gd name="T38" fmla="*/ 88255 w 108"/>
                  <a:gd name="T39" fmla="*/ 167871 h 41"/>
                  <a:gd name="T40" fmla="*/ 60136 w 108"/>
                  <a:gd name="T41" fmla="*/ 167871 h 41"/>
                  <a:gd name="T42" fmla="*/ 39622 w 108"/>
                  <a:gd name="T43" fmla="*/ 167871 h 41"/>
                  <a:gd name="T44" fmla="*/ 39622 w 108"/>
                  <a:gd name="T45" fmla="*/ 161886 h 41"/>
                  <a:gd name="T46" fmla="*/ 65769 w 108"/>
                  <a:gd name="T47" fmla="*/ 155816 h 41"/>
                  <a:gd name="T48" fmla="*/ 48624 w 108"/>
                  <a:gd name="T49" fmla="*/ 149981 h 41"/>
                  <a:gd name="T50" fmla="*/ 71689 w 108"/>
                  <a:gd name="T51" fmla="*/ 149981 h 41"/>
                  <a:gd name="T52" fmla="*/ 104789 w 108"/>
                  <a:gd name="T53" fmla="*/ 143972 h 41"/>
                  <a:gd name="T54" fmla="*/ 116298 w 108"/>
                  <a:gd name="T55" fmla="*/ 138831 h 41"/>
                  <a:gd name="T56" fmla="*/ 104789 w 108"/>
                  <a:gd name="T57" fmla="*/ 132761 h 41"/>
                  <a:gd name="T58" fmla="*/ 131141 w 108"/>
                  <a:gd name="T59" fmla="*/ 132761 h 41"/>
                  <a:gd name="T60" fmla="*/ 142720 w 108"/>
                  <a:gd name="T61" fmla="*/ 126899 h 41"/>
                  <a:gd name="T62" fmla="*/ 170790 w 108"/>
                  <a:gd name="T63" fmla="*/ 120917 h 41"/>
                  <a:gd name="T64" fmla="*/ 193044 w 108"/>
                  <a:gd name="T65" fmla="*/ 120917 h 41"/>
                  <a:gd name="T66" fmla="*/ 219396 w 108"/>
                  <a:gd name="T67" fmla="*/ 109009 h 41"/>
                  <a:gd name="T68" fmla="*/ 188013 w 108"/>
                  <a:gd name="T69" fmla="*/ 115080 h 41"/>
                  <a:gd name="T70" fmla="*/ 198912 w 108"/>
                  <a:gd name="T71" fmla="*/ 109009 h 41"/>
                  <a:gd name="T72" fmla="*/ 214134 w 108"/>
                  <a:gd name="T73" fmla="*/ 97854 h 41"/>
                  <a:gd name="T74" fmla="*/ 236620 w 108"/>
                  <a:gd name="T75" fmla="*/ 97854 h 41"/>
                  <a:gd name="T76" fmla="*/ 247465 w 108"/>
                  <a:gd name="T77" fmla="*/ 91792 h 41"/>
                  <a:gd name="T78" fmla="*/ 253177 w 108"/>
                  <a:gd name="T79" fmla="*/ 85957 h 41"/>
                  <a:gd name="T80" fmla="*/ 270624 w 108"/>
                  <a:gd name="T81" fmla="*/ 85957 h 41"/>
                  <a:gd name="T82" fmla="*/ 275587 w 108"/>
                  <a:gd name="T83" fmla="*/ 79963 h 41"/>
                  <a:gd name="T84" fmla="*/ 298667 w 108"/>
                  <a:gd name="T85" fmla="*/ 68040 h 41"/>
                  <a:gd name="T86" fmla="*/ 298667 w 108"/>
                  <a:gd name="T87" fmla="*/ 61970 h 41"/>
                  <a:gd name="T88" fmla="*/ 307575 w 108"/>
                  <a:gd name="T89" fmla="*/ 61970 h 41"/>
                  <a:gd name="T90" fmla="*/ 335721 w 108"/>
                  <a:gd name="T91" fmla="*/ 52797 h 41"/>
                  <a:gd name="T92" fmla="*/ 335721 w 108"/>
                  <a:gd name="T93" fmla="*/ 52797 h 41"/>
                  <a:gd name="T94" fmla="*/ 363834 w 108"/>
                  <a:gd name="T95" fmla="*/ 47042 h 41"/>
                  <a:gd name="T96" fmla="*/ 347300 w 108"/>
                  <a:gd name="T97" fmla="*/ 47042 h 41"/>
                  <a:gd name="T98" fmla="*/ 363834 w 108"/>
                  <a:gd name="T99" fmla="*/ 40972 h 41"/>
                  <a:gd name="T100" fmla="*/ 384923 w 108"/>
                  <a:gd name="T101" fmla="*/ 40972 h 41"/>
                  <a:gd name="T102" fmla="*/ 384923 w 108"/>
                  <a:gd name="T103" fmla="*/ 34907 h 41"/>
                  <a:gd name="T104" fmla="*/ 407410 w 108"/>
                  <a:gd name="T105" fmla="*/ 34907 h 41"/>
                  <a:gd name="T106" fmla="*/ 413045 w 108"/>
                  <a:gd name="T107" fmla="*/ 29126 h 41"/>
                  <a:gd name="T108" fmla="*/ 441191 w 108"/>
                  <a:gd name="T109" fmla="*/ 17890 h 41"/>
                  <a:gd name="T110" fmla="*/ 463598 w 108"/>
                  <a:gd name="T111" fmla="*/ 17890 h 41"/>
                  <a:gd name="T112" fmla="*/ 484077 w 108"/>
                  <a:gd name="T113" fmla="*/ 17890 h 41"/>
                  <a:gd name="T114" fmla="*/ 501300 w 108"/>
                  <a:gd name="T115" fmla="*/ 11828 h 41"/>
                  <a:gd name="T116" fmla="*/ 518090 w 108"/>
                  <a:gd name="T117" fmla="*/ 11828 h 41"/>
                  <a:gd name="T118" fmla="*/ 535313 w 108"/>
                  <a:gd name="T119" fmla="*/ 11828 h 41"/>
                  <a:gd name="T120" fmla="*/ 555792 w 108"/>
                  <a:gd name="T121" fmla="*/ 0 h 41"/>
                  <a:gd name="T122" fmla="*/ 566620 w 108"/>
                  <a:gd name="T123" fmla="*/ 6062 h 41"/>
                  <a:gd name="T124" fmla="*/ 572332 w 108"/>
                  <a:gd name="T125" fmla="*/ 11828 h 4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8"/>
                  <a:gd name="T190" fmla="*/ 0 h 41"/>
                  <a:gd name="T191" fmla="*/ 108 w 108"/>
                  <a:gd name="T192" fmla="*/ 41 h 4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8" h="41">
                    <a:moveTo>
                      <a:pt x="30" y="36"/>
                    </a:moveTo>
                    <a:lnTo>
                      <a:pt x="30" y="36"/>
                    </a:lnTo>
                    <a:lnTo>
                      <a:pt x="29" y="36"/>
                    </a:lnTo>
                    <a:lnTo>
                      <a:pt x="28" y="36"/>
                    </a:lnTo>
                    <a:lnTo>
                      <a:pt x="28" y="35"/>
                    </a:lnTo>
                    <a:lnTo>
                      <a:pt x="27" y="35"/>
                    </a:lnTo>
                    <a:lnTo>
                      <a:pt x="28" y="35"/>
                    </a:lnTo>
                    <a:lnTo>
                      <a:pt x="28" y="33"/>
                    </a:lnTo>
                    <a:lnTo>
                      <a:pt x="29" y="33"/>
                    </a:lnTo>
                    <a:lnTo>
                      <a:pt x="28" y="33"/>
                    </a:lnTo>
                    <a:lnTo>
                      <a:pt x="28" y="34"/>
                    </a:lnTo>
                    <a:lnTo>
                      <a:pt x="27" y="35"/>
                    </a:lnTo>
                    <a:lnTo>
                      <a:pt x="27" y="33"/>
                    </a:lnTo>
                    <a:lnTo>
                      <a:pt x="26" y="35"/>
                    </a:lnTo>
                    <a:lnTo>
                      <a:pt x="27" y="35"/>
                    </a:lnTo>
                    <a:lnTo>
                      <a:pt x="26" y="36"/>
                    </a:lnTo>
                    <a:lnTo>
                      <a:pt x="25" y="36"/>
                    </a:lnTo>
                    <a:lnTo>
                      <a:pt x="24" y="36"/>
                    </a:lnTo>
                    <a:lnTo>
                      <a:pt x="22" y="37"/>
                    </a:lnTo>
                    <a:lnTo>
                      <a:pt x="22" y="36"/>
                    </a:lnTo>
                    <a:lnTo>
                      <a:pt x="21" y="36"/>
                    </a:lnTo>
                    <a:lnTo>
                      <a:pt x="21" y="37"/>
                    </a:lnTo>
                    <a:lnTo>
                      <a:pt x="20" y="37"/>
                    </a:lnTo>
                    <a:lnTo>
                      <a:pt x="19" y="37"/>
                    </a:lnTo>
                    <a:lnTo>
                      <a:pt x="19" y="38"/>
                    </a:lnTo>
                    <a:lnTo>
                      <a:pt x="18" y="38"/>
                    </a:lnTo>
                    <a:lnTo>
                      <a:pt x="19" y="38"/>
                    </a:lnTo>
                    <a:lnTo>
                      <a:pt x="18" y="38"/>
                    </a:lnTo>
                    <a:lnTo>
                      <a:pt x="17" y="38"/>
                    </a:lnTo>
                    <a:lnTo>
                      <a:pt x="16" y="39"/>
                    </a:lnTo>
                    <a:lnTo>
                      <a:pt x="15" y="39"/>
                    </a:lnTo>
                    <a:lnTo>
                      <a:pt x="14" y="39"/>
                    </a:lnTo>
                    <a:lnTo>
                      <a:pt x="14" y="40"/>
                    </a:lnTo>
                    <a:lnTo>
                      <a:pt x="13" y="40"/>
                    </a:lnTo>
                    <a:lnTo>
                      <a:pt x="12" y="40"/>
                    </a:lnTo>
                    <a:lnTo>
                      <a:pt x="12" y="41"/>
                    </a:lnTo>
                    <a:lnTo>
                      <a:pt x="11" y="41"/>
                    </a:lnTo>
                    <a:lnTo>
                      <a:pt x="12" y="40"/>
                    </a:lnTo>
                    <a:lnTo>
                      <a:pt x="11" y="41"/>
                    </a:lnTo>
                    <a:lnTo>
                      <a:pt x="10" y="41"/>
                    </a:lnTo>
                    <a:lnTo>
                      <a:pt x="9" y="41"/>
                    </a:lnTo>
                    <a:lnTo>
                      <a:pt x="7" y="41"/>
                    </a:lnTo>
                    <a:lnTo>
                      <a:pt x="6" y="41"/>
                    </a:lnTo>
                    <a:lnTo>
                      <a:pt x="5" y="41"/>
                    </a:lnTo>
                    <a:lnTo>
                      <a:pt x="4" y="41"/>
                    </a:lnTo>
                    <a:lnTo>
                      <a:pt x="3" y="41"/>
                    </a:lnTo>
                    <a:lnTo>
                      <a:pt x="5" y="40"/>
                    </a:lnTo>
                    <a:lnTo>
                      <a:pt x="4" y="41"/>
                    </a:lnTo>
                    <a:lnTo>
                      <a:pt x="3" y="41"/>
                    </a:lnTo>
                    <a:lnTo>
                      <a:pt x="2" y="40"/>
                    </a:lnTo>
                    <a:lnTo>
                      <a:pt x="1" y="40"/>
                    </a:lnTo>
                    <a:lnTo>
                      <a:pt x="0" y="39"/>
                    </a:lnTo>
                    <a:lnTo>
                      <a:pt x="1" y="38"/>
                    </a:lnTo>
                    <a:lnTo>
                      <a:pt x="3" y="38"/>
                    </a:lnTo>
                    <a:lnTo>
                      <a:pt x="6" y="37"/>
                    </a:lnTo>
                    <a:lnTo>
                      <a:pt x="4" y="38"/>
                    </a:lnTo>
                    <a:lnTo>
                      <a:pt x="3" y="38"/>
                    </a:lnTo>
                    <a:lnTo>
                      <a:pt x="3" y="37"/>
                    </a:lnTo>
                    <a:lnTo>
                      <a:pt x="4" y="37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6" y="35"/>
                    </a:lnTo>
                    <a:lnTo>
                      <a:pt x="4" y="36"/>
                    </a:lnTo>
                    <a:lnTo>
                      <a:pt x="3" y="36"/>
                    </a:lnTo>
                    <a:lnTo>
                      <a:pt x="4" y="36"/>
                    </a:lnTo>
                    <a:lnTo>
                      <a:pt x="3" y="36"/>
                    </a:lnTo>
                    <a:lnTo>
                      <a:pt x="2" y="36"/>
                    </a:lnTo>
                    <a:lnTo>
                      <a:pt x="1" y="36"/>
                    </a:lnTo>
                    <a:lnTo>
                      <a:pt x="1" y="35"/>
                    </a:lnTo>
                    <a:lnTo>
                      <a:pt x="2" y="35"/>
                    </a:lnTo>
                    <a:lnTo>
                      <a:pt x="3" y="35"/>
                    </a:lnTo>
                    <a:lnTo>
                      <a:pt x="2" y="36"/>
                    </a:lnTo>
                    <a:lnTo>
                      <a:pt x="3" y="35"/>
                    </a:lnTo>
                    <a:lnTo>
                      <a:pt x="4" y="35"/>
                    </a:lnTo>
                    <a:lnTo>
                      <a:pt x="6" y="35"/>
                    </a:lnTo>
                    <a:lnTo>
                      <a:pt x="7" y="34"/>
                    </a:lnTo>
                    <a:lnTo>
                      <a:pt x="5" y="35"/>
                    </a:lnTo>
                    <a:lnTo>
                      <a:pt x="4" y="34"/>
                    </a:lnTo>
                    <a:lnTo>
                      <a:pt x="6" y="33"/>
                    </a:lnTo>
                    <a:lnTo>
                      <a:pt x="8" y="33"/>
                    </a:lnTo>
                    <a:lnTo>
                      <a:pt x="7" y="33"/>
                    </a:lnTo>
                    <a:lnTo>
                      <a:pt x="9" y="32"/>
                    </a:lnTo>
                    <a:lnTo>
                      <a:pt x="10" y="32"/>
                    </a:lnTo>
                    <a:lnTo>
                      <a:pt x="9" y="33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2"/>
                    </a:lnTo>
                    <a:lnTo>
                      <a:pt x="8" y="32"/>
                    </a:lnTo>
                    <a:lnTo>
                      <a:pt x="7" y="33"/>
                    </a:lnTo>
                    <a:lnTo>
                      <a:pt x="6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5" y="33"/>
                    </a:lnTo>
                    <a:lnTo>
                      <a:pt x="6" y="32"/>
                    </a:lnTo>
                    <a:lnTo>
                      <a:pt x="5" y="32"/>
                    </a:lnTo>
                    <a:lnTo>
                      <a:pt x="4" y="33"/>
                    </a:lnTo>
                    <a:lnTo>
                      <a:pt x="3" y="33"/>
                    </a:lnTo>
                    <a:lnTo>
                      <a:pt x="3" y="32"/>
                    </a:lnTo>
                    <a:lnTo>
                      <a:pt x="4" y="32"/>
                    </a:lnTo>
                    <a:lnTo>
                      <a:pt x="5" y="32"/>
                    </a:lnTo>
                    <a:lnTo>
                      <a:pt x="7" y="31"/>
                    </a:lnTo>
                    <a:lnTo>
                      <a:pt x="6" y="32"/>
                    </a:lnTo>
                    <a:lnTo>
                      <a:pt x="4" y="32"/>
                    </a:lnTo>
                    <a:lnTo>
                      <a:pt x="4" y="31"/>
                    </a:lnTo>
                    <a:lnTo>
                      <a:pt x="5" y="31"/>
                    </a:lnTo>
                    <a:lnTo>
                      <a:pt x="6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5" y="30"/>
                    </a:lnTo>
                    <a:lnTo>
                      <a:pt x="4" y="30"/>
                    </a:lnTo>
                    <a:lnTo>
                      <a:pt x="5" y="30"/>
                    </a:lnTo>
                    <a:lnTo>
                      <a:pt x="6" y="30"/>
                    </a:lnTo>
                    <a:lnTo>
                      <a:pt x="5" y="30"/>
                    </a:lnTo>
                    <a:lnTo>
                      <a:pt x="6" y="30"/>
                    </a:lnTo>
                    <a:lnTo>
                      <a:pt x="7" y="30"/>
                    </a:lnTo>
                    <a:lnTo>
                      <a:pt x="8" y="29"/>
                    </a:lnTo>
                    <a:lnTo>
                      <a:pt x="9" y="29"/>
                    </a:lnTo>
                    <a:lnTo>
                      <a:pt x="11" y="29"/>
                    </a:lnTo>
                    <a:lnTo>
                      <a:pt x="11" y="30"/>
                    </a:lnTo>
                    <a:lnTo>
                      <a:pt x="13" y="29"/>
                    </a:lnTo>
                    <a:lnTo>
                      <a:pt x="14" y="30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18" y="29"/>
                    </a:lnTo>
                    <a:lnTo>
                      <a:pt x="16" y="29"/>
                    </a:lnTo>
                    <a:lnTo>
                      <a:pt x="18" y="27"/>
                    </a:lnTo>
                    <a:lnTo>
                      <a:pt x="16" y="29"/>
                    </a:lnTo>
                    <a:lnTo>
                      <a:pt x="15" y="29"/>
                    </a:lnTo>
                    <a:lnTo>
                      <a:pt x="13" y="29"/>
                    </a:lnTo>
                    <a:lnTo>
                      <a:pt x="13" y="28"/>
                    </a:lnTo>
                    <a:lnTo>
                      <a:pt x="13" y="29"/>
                    </a:lnTo>
                    <a:lnTo>
                      <a:pt x="11" y="29"/>
                    </a:lnTo>
                    <a:lnTo>
                      <a:pt x="10" y="29"/>
                    </a:lnTo>
                    <a:lnTo>
                      <a:pt x="9" y="29"/>
                    </a:lnTo>
                    <a:lnTo>
                      <a:pt x="7" y="30"/>
                    </a:lnTo>
                    <a:lnTo>
                      <a:pt x="6" y="29"/>
                    </a:lnTo>
                    <a:lnTo>
                      <a:pt x="7" y="29"/>
                    </a:lnTo>
                    <a:lnTo>
                      <a:pt x="9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8" y="28"/>
                    </a:lnTo>
                    <a:lnTo>
                      <a:pt x="9" y="28"/>
                    </a:lnTo>
                    <a:lnTo>
                      <a:pt x="7" y="28"/>
                    </a:lnTo>
                    <a:lnTo>
                      <a:pt x="8" y="27"/>
                    </a:lnTo>
                    <a:lnTo>
                      <a:pt x="7" y="27"/>
                    </a:lnTo>
                    <a:lnTo>
                      <a:pt x="8" y="27"/>
                    </a:lnTo>
                    <a:lnTo>
                      <a:pt x="9" y="27"/>
                    </a:lnTo>
                    <a:lnTo>
                      <a:pt x="10" y="27"/>
                    </a:lnTo>
                    <a:lnTo>
                      <a:pt x="11" y="27"/>
                    </a:lnTo>
                    <a:lnTo>
                      <a:pt x="12" y="27"/>
                    </a:lnTo>
                    <a:lnTo>
                      <a:pt x="14" y="27"/>
                    </a:lnTo>
                    <a:lnTo>
                      <a:pt x="15" y="26"/>
                    </a:lnTo>
                    <a:lnTo>
                      <a:pt x="13" y="27"/>
                    </a:lnTo>
                    <a:lnTo>
                      <a:pt x="11" y="27"/>
                    </a:lnTo>
                    <a:lnTo>
                      <a:pt x="10" y="27"/>
                    </a:lnTo>
                    <a:lnTo>
                      <a:pt x="9" y="27"/>
                    </a:lnTo>
                    <a:lnTo>
                      <a:pt x="9" y="26"/>
                    </a:lnTo>
                    <a:lnTo>
                      <a:pt x="10" y="26"/>
                    </a:lnTo>
                    <a:lnTo>
                      <a:pt x="9" y="26"/>
                    </a:lnTo>
                    <a:lnTo>
                      <a:pt x="10" y="26"/>
                    </a:lnTo>
                    <a:lnTo>
                      <a:pt x="12" y="26"/>
                    </a:lnTo>
                    <a:lnTo>
                      <a:pt x="13" y="26"/>
                    </a:lnTo>
                    <a:lnTo>
                      <a:pt x="15" y="25"/>
                    </a:lnTo>
                    <a:lnTo>
                      <a:pt x="15" y="26"/>
                    </a:lnTo>
                    <a:lnTo>
                      <a:pt x="15" y="25"/>
                    </a:lnTo>
                    <a:lnTo>
                      <a:pt x="16" y="25"/>
                    </a:lnTo>
                    <a:lnTo>
                      <a:pt x="17" y="24"/>
                    </a:lnTo>
                    <a:lnTo>
                      <a:pt x="17" y="26"/>
                    </a:lnTo>
                    <a:lnTo>
                      <a:pt x="18" y="26"/>
                    </a:lnTo>
                    <a:lnTo>
                      <a:pt x="18" y="25"/>
                    </a:lnTo>
                    <a:lnTo>
                      <a:pt x="19" y="25"/>
                    </a:lnTo>
                    <a:lnTo>
                      <a:pt x="18" y="24"/>
                    </a:lnTo>
                    <a:lnTo>
                      <a:pt x="17" y="24"/>
                    </a:lnTo>
                    <a:lnTo>
                      <a:pt x="15" y="24"/>
                    </a:lnTo>
                    <a:lnTo>
                      <a:pt x="16" y="24"/>
                    </a:lnTo>
                    <a:lnTo>
                      <a:pt x="17" y="24"/>
                    </a:lnTo>
                    <a:lnTo>
                      <a:pt x="18" y="24"/>
                    </a:lnTo>
                    <a:lnTo>
                      <a:pt x="19" y="24"/>
                    </a:lnTo>
                    <a:lnTo>
                      <a:pt x="20" y="24"/>
                    </a:lnTo>
                    <a:lnTo>
                      <a:pt x="21" y="24"/>
                    </a:lnTo>
                    <a:lnTo>
                      <a:pt x="22" y="23"/>
                    </a:lnTo>
                    <a:lnTo>
                      <a:pt x="24" y="23"/>
                    </a:lnTo>
                    <a:lnTo>
                      <a:pt x="22" y="23"/>
                    </a:lnTo>
                    <a:lnTo>
                      <a:pt x="21" y="23"/>
                    </a:lnTo>
                    <a:lnTo>
                      <a:pt x="22" y="23"/>
                    </a:lnTo>
                    <a:lnTo>
                      <a:pt x="19" y="23"/>
                    </a:lnTo>
                    <a:lnTo>
                      <a:pt x="20" y="23"/>
                    </a:lnTo>
                    <a:lnTo>
                      <a:pt x="19" y="23"/>
                    </a:lnTo>
                    <a:lnTo>
                      <a:pt x="20" y="23"/>
                    </a:lnTo>
                    <a:lnTo>
                      <a:pt x="21" y="23"/>
                    </a:lnTo>
                    <a:lnTo>
                      <a:pt x="22" y="23"/>
                    </a:lnTo>
                    <a:lnTo>
                      <a:pt x="23" y="23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4" y="23"/>
                    </a:lnTo>
                    <a:lnTo>
                      <a:pt x="25" y="22"/>
                    </a:lnTo>
                    <a:lnTo>
                      <a:pt x="25" y="23"/>
                    </a:lnTo>
                    <a:lnTo>
                      <a:pt x="26" y="23"/>
                    </a:lnTo>
                    <a:lnTo>
                      <a:pt x="27" y="23"/>
                    </a:lnTo>
                    <a:lnTo>
                      <a:pt x="27" y="22"/>
                    </a:lnTo>
                    <a:lnTo>
                      <a:pt x="26" y="22"/>
                    </a:lnTo>
                    <a:lnTo>
                      <a:pt x="25" y="22"/>
                    </a:lnTo>
                    <a:lnTo>
                      <a:pt x="26" y="22"/>
                    </a:lnTo>
                    <a:lnTo>
                      <a:pt x="27" y="22"/>
                    </a:lnTo>
                    <a:lnTo>
                      <a:pt x="29" y="21"/>
                    </a:lnTo>
                    <a:lnTo>
                      <a:pt x="27" y="21"/>
                    </a:lnTo>
                    <a:lnTo>
                      <a:pt x="28" y="21"/>
                    </a:lnTo>
                    <a:lnTo>
                      <a:pt x="29" y="21"/>
                    </a:lnTo>
                    <a:lnTo>
                      <a:pt x="30" y="21"/>
                    </a:lnTo>
                    <a:lnTo>
                      <a:pt x="31" y="21"/>
                    </a:lnTo>
                    <a:lnTo>
                      <a:pt x="31" y="20"/>
                    </a:lnTo>
                    <a:lnTo>
                      <a:pt x="31" y="21"/>
                    </a:lnTo>
                    <a:lnTo>
                      <a:pt x="31" y="20"/>
                    </a:lnTo>
                    <a:lnTo>
                      <a:pt x="32" y="20"/>
                    </a:lnTo>
                    <a:lnTo>
                      <a:pt x="33" y="20"/>
                    </a:lnTo>
                    <a:lnTo>
                      <a:pt x="34" y="20"/>
                    </a:lnTo>
                    <a:lnTo>
                      <a:pt x="34" y="21"/>
                    </a:lnTo>
                    <a:lnTo>
                      <a:pt x="35" y="21"/>
                    </a:lnTo>
                    <a:lnTo>
                      <a:pt x="35" y="20"/>
                    </a:lnTo>
                    <a:lnTo>
                      <a:pt x="37" y="20"/>
                    </a:lnTo>
                    <a:lnTo>
                      <a:pt x="38" y="20"/>
                    </a:lnTo>
                    <a:lnTo>
                      <a:pt x="39" y="20"/>
                    </a:lnTo>
                    <a:lnTo>
                      <a:pt x="38" y="20"/>
                    </a:lnTo>
                    <a:lnTo>
                      <a:pt x="39" y="20"/>
                    </a:lnTo>
                    <a:lnTo>
                      <a:pt x="40" y="19"/>
                    </a:lnTo>
                    <a:lnTo>
                      <a:pt x="42" y="19"/>
                    </a:lnTo>
                    <a:lnTo>
                      <a:pt x="40" y="19"/>
                    </a:lnTo>
                    <a:lnTo>
                      <a:pt x="41" y="18"/>
                    </a:lnTo>
                    <a:lnTo>
                      <a:pt x="42" y="18"/>
                    </a:lnTo>
                    <a:lnTo>
                      <a:pt x="40" y="18"/>
                    </a:lnTo>
                    <a:lnTo>
                      <a:pt x="39" y="19"/>
                    </a:lnTo>
                    <a:lnTo>
                      <a:pt x="40" y="19"/>
                    </a:lnTo>
                    <a:lnTo>
                      <a:pt x="36" y="20"/>
                    </a:lnTo>
                    <a:lnTo>
                      <a:pt x="34" y="20"/>
                    </a:lnTo>
                    <a:lnTo>
                      <a:pt x="35" y="20"/>
                    </a:lnTo>
                    <a:lnTo>
                      <a:pt x="34" y="20"/>
                    </a:lnTo>
                    <a:lnTo>
                      <a:pt x="33" y="20"/>
                    </a:lnTo>
                    <a:lnTo>
                      <a:pt x="34" y="19"/>
                    </a:lnTo>
                    <a:lnTo>
                      <a:pt x="35" y="19"/>
                    </a:lnTo>
                    <a:lnTo>
                      <a:pt x="36" y="19"/>
                    </a:lnTo>
                    <a:lnTo>
                      <a:pt x="36" y="18"/>
                    </a:lnTo>
                    <a:lnTo>
                      <a:pt x="37" y="18"/>
                    </a:lnTo>
                    <a:lnTo>
                      <a:pt x="38" y="18"/>
                    </a:lnTo>
                    <a:lnTo>
                      <a:pt x="39" y="17"/>
                    </a:lnTo>
                    <a:lnTo>
                      <a:pt x="40" y="17"/>
                    </a:lnTo>
                    <a:lnTo>
                      <a:pt x="41" y="17"/>
                    </a:lnTo>
                    <a:lnTo>
                      <a:pt x="42" y="17"/>
                    </a:lnTo>
                    <a:lnTo>
                      <a:pt x="43" y="17"/>
                    </a:lnTo>
                    <a:lnTo>
                      <a:pt x="44" y="17"/>
                    </a:lnTo>
                    <a:lnTo>
                      <a:pt x="43" y="17"/>
                    </a:lnTo>
                    <a:lnTo>
                      <a:pt x="42" y="17"/>
                    </a:lnTo>
                    <a:lnTo>
                      <a:pt x="43" y="17"/>
                    </a:lnTo>
                    <a:lnTo>
                      <a:pt x="43" y="16"/>
                    </a:lnTo>
                    <a:lnTo>
                      <a:pt x="45" y="16"/>
                    </a:lnTo>
                    <a:lnTo>
                      <a:pt x="46" y="15"/>
                    </a:lnTo>
                    <a:lnTo>
                      <a:pt x="45" y="16"/>
                    </a:lnTo>
                    <a:lnTo>
                      <a:pt x="43" y="16"/>
                    </a:lnTo>
                    <a:lnTo>
                      <a:pt x="44" y="16"/>
                    </a:lnTo>
                    <a:lnTo>
                      <a:pt x="44" y="15"/>
                    </a:lnTo>
                    <a:lnTo>
                      <a:pt x="45" y="15"/>
                    </a:lnTo>
                    <a:lnTo>
                      <a:pt x="46" y="15"/>
                    </a:lnTo>
                    <a:lnTo>
                      <a:pt x="45" y="15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8" y="15"/>
                    </a:lnTo>
                    <a:lnTo>
                      <a:pt x="51" y="14"/>
                    </a:lnTo>
                    <a:lnTo>
                      <a:pt x="48" y="15"/>
                    </a:lnTo>
                    <a:lnTo>
                      <a:pt x="49" y="15"/>
                    </a:lnTo>
                    <a:lnTo>
                      <a:pt x="48" y="15"/>
                    </a:lnTo>
                    <a:lnTo>
                      <a:pt x="48" y="14"/>
                    </a:lnTo>
                    <a:lnTo>
                      <a:pt x="47" y="15"/>
                    </a:lnTo>
                    <a:lnTo>
                      <a:pt x="48" y="14"/>
                    </a:lnTo>
                    <a:lnTo>
                      <a:pt x="49" y="14"/>
                    </a:lnTo>
                    <a:lnTo>
                      <a:pt x="50" y="14"/>
                    </a:lnTo>
                    <a:lnTo>
                      <a:pt x="50" y="13"/>
                    </a:lnTo>
                    <a:lnTo>
                      <a:pt x="51" y="14"/>
                    </a:lnTo>
                    <a:lnTo>
                      <a:pt x="51" y="13"/>
                    </a:lnTo>
                    <a:lnTo>
                      <a:pt x="51" y="12"/>
                    </a:lnTo>
                    <a:lnTo>
                      <a:pt x="53" y="12"/>
                    </a:lnTo>
                    <a:lnTo>
                      <a:pt x="52" y="12"/>
                    </a:lnTo>
                    <a:lnTo>
                      <a:pt x="54" y="12"/>
                    </a:lnTo>
                    <a:lnTo>
                      <a:pt x="55" y="12"/>
                    </a:lnTo>
                    <a:lnTo>
                      <a:pt x="56" y="12"/>
                    </a:lnTo>
                    <a:lnTo>
                      <a:pt x="58" y="11"/>
                    </a:lnTo>
                    <a:lnTo>
                      <a:pt x="56" y="12"/>
                    </a:lnTo>
                    <a:lnTo>
                      <a:pt x="54" y="12"/>
                    </a:lnTo>
                    <a:lnTo>
                      <a:pt x="55" y="11"/>
                    </a:lnTo>
                    <a:lnTo>
                      <a:pt x="54" y="11"/>
                    </a:lnTo>
                    <a:lnTo>
                      <a:pt x="55" y="11"/>
                    </a:lnTo>
                    <a:lnTo>
                      <a:pt x="56" y="11"/>
                    </a:lnTo>
                    <a:lnTo>
                      <a:pt x="55" y="11"/>
                    </a:lnTo>
                    <a:lnTo>
                      <a:pt x="56" y="11"/>
                    </a:lnTo>
                    <a:lnTo>
                      <a:pt x="57" y="10"/>
                    </a:lnTo>
                    <a:lnTo>
                      <a:pt x="58" y="9"/>
                    </a:lnTo>
                    <a:lnTo>
                      <a:pt x="59" y="9"/>
                    </a:lnTo>
                    <a:lnTo>
                      <a:pt x="60" y="9"/>
                    </a:lnTo>
                    <a:lnTo>
                      <a:pt x="61" y="9"/>
                    </a:lnTo>
                    <a:lnTo>
                      <a:pt x="63" y="9"/>
                    </a:lnTo>
                    <a:lnTo>
                      <a:pt x="64" y="9"/>
                    </a:lnTo>
                    <a:lnTo>
                      <a:pt x="63" y="9"/>
                    </a:lnTo>
                    <a:lnTo>
                      <a:pt x="62" y="9"/>
                    </a:lnTo>
                    <a:lnTo>
                      <a:pt x="61" y="9"/>
                    </a:lnTo>
                    <a:lnTo>
                      <a:pt x="63" y="9"/>
                    </a:lnTo>
                    <a:lnTo>
                      <a:pt x="62" y="8"/>
                    </a:lnTo>
                    <a:lnTo>
                      <a:pt x="64" y="8"/>
                    </a:lnTo>
                    <a:lnTo>
                      <a:pt x="65" y="8"/>
                    </a:lnTo>
                    <a:lnTo>
                      <a:pt x="66" y="8"/>
                    </a:lnTo>
                    <a:lnTo>
                      <a:pt x="67" y="8"/>
                    </a:lnTo>
                    <a:lnTo>
                      <a:pt x="65" y="8"/>
                    </a:lnTo>
                    <a:lnTo>
                      <a:pt x="66" y="8"/>
                    </a:lnTo>
                    <a:lnTo>
                      <a:pt x="67" y="8"/>
                    </a:lnTo>
                    <a:lnTo>
                      <a:pt x="66" y="8"/>
                    </a:lnTo>
                    <a:lnTo>
                      <a:pt x="64" y="8"/>
                    </a:lnTo>
                    <a:lnTo>
                      <a:pt x="63" y="8"/>
                    </a:lnTo>
                    <a:lnTo>
                      <a:pt x="64" y="8"/>
                    </a:lnTo>
                    <a:lnTo>
                      <a:pt x="63" y="8"/>
                    </a:lnTo>
                    <a:lnTo>
                      <a:pt x="64" y="8"/>
                    </a:lnTo>
                    <a:lnTo>
                      <a:pt x="65" y="7"/>
                    </a:lnTo>
                    <a:lnTo>
                      <a:pt x="66" y="7"/>
                    </a:lnTo>
                    <a:lnTo>
                      <a:pt x="67" y="7"/>
                    </a:lnTo>
                    <a:lnTo>
                      <a:pt x="68" y="7"/>
                    </a:lnTo>
                    <a:lnTo>
                      <a:pt x="66" y="7"/>
                    </a:lnTo>
                    <a:lnTo>
                      <a:pt x="67" y="6"/>
                    </a:lnTo>
                    <a:lnTo>
                      <a:pt x="67" y="7"/>
                    </a:lnTo>
                    <a:lnTo>
                      <a:pt x="68" y="6"/>
                    </a:lnTo>
                    <a:lnTo>
                      <a:pt x="69" y="6"/>
                    </a:lnTo>
                    <a:lnTo>
                      <a:pt x="69" y="7"/>
                    </a:lnTo>
                    <a:lnTo>
                      <a:pt x="70" y="7"/>
                    </a:lnTo>
                    <a:lnTo>
                      <a:pt x="69" y="7"/>
                    </a:lnTo>
                    <a:lnTo>
                      <a:pt x="71" y="6"/>
                    </a:lnTo>
                    <a:lnTo>
                      <a:pt x="69" y="6"/>
                    </a:lnTo>
                    <a:lnTo>
                      <a:pt x="70" y="6"/>
                    </a:lnTo>
                    <a:lnTo>
                      <a:pt x="69" y="6"/>
                    </a:lnTo>
                    <a:lnTo>
                      <a:pt x="70" y="6"/>
                    </a:lnTo>
                    <a:lnTo>
                      <a:pt x="71" y="6"/>
                    </a:lnTo>
                    <a:lnTo>
                      <a:pt x="70" y="6"/>
                    </a:lnTo>
                    <a:lnTo>
                      <a:pt x="72" y="6"/>
                    </a:lnTo>
                    <a:lnTo>
                      <a:pt x="73" y="6"/>
                    </a:lnTo>
                    <a:lnTo>
                      <a:pt x="74" y="6"/>
                    </a:lnTo>
                    <a:lnTo>
                      <a:pt x="76" y="6"/>
                    </a:lnTo>
                    <a:lnTo>
                      <a:pt x="74" y="6"/>
                    </a:lnTo>
                    <a:lnTo>
                      <a:pt x="72" y="6"/>
                    </a:lnTo>
                    <a:lnTo>
                      <a:pt x="70" y="6"/>
                    </a:lnTo>
                    <a:lnTo>
                      <a:pt x="71" y="5"/>
                    </a:lnTo>
                    <a:lnTo>
                      <a:pt x="73" y="5"/>
                    </a:lnTo>
                    <a:lnTo>
                      <a:pt x="74" y="5"/>
                    </a:lnTo>
                    <a:lnTo>
                      <a:pt x="75" y="5"/>
                    </a:lnTo>
                    <a:lnTo>
                      <a:pt x="77" y="4"/>
                    </a:lnTo>
                    <a:lnTo>
                      <a:pt x="78" y="3"/>
                    </a:lnTo>
                    <a:lnTo>
                      <a:pt x="79" y="4"/>
                    </a:lnTo>
                    <a:lnTo>
                      <a:pt x="81" y="4"/>
                    </a:lnTo>
                    <a:lnTo>
                      <a:pt x="79" y="3"/>
                    </a:lnTo>
                    <a:lnTo>
                      <a:pt x="80" y="3"/>
                    </a:lnTo>
                    <a:lnTo>
                      <a:pt x="82" y="3"/>
                    </a:lnTo>
                    <a:lnTo>
                      <a:pt x="82" y="4"/>
                    </a:lnTo>
                    <a:lnTo>
                      <a:pt x="81" y="3"/>
                    </a:lnTo>
                    <a:lnTo>
                      <a:pt x="83" y="3"/>
                    </a:lnTo>
                    <a:lnTo>
                      <a:pt x="84" y="3"/>
                    </a:lnTo>
                    <a:lnTo>
                      <a:pt x="83" y="3"/>
                    </a:lnTo>
                    <a:lnTo>
                      <a:pt x="84" y="3"/>
                    </a:lnTo>
                    <a:lnTo>
                      <a:pt x="85" y="3"/>
                    </a:lnTo>
                    <a:lnTo>
                      <a:pt x="86" y="2"/>
                    </a:lnTo>
                    <a:lnTo>
                      <a:pt x="85" y="3"/>
                    </a:lnTo>
                    <a:lnTo>
                      <a:pt x="87" y="3"/>
                    </a:lnTo>
                    <a:lnTo>
                      <a:pt x="86" y="3"/>
                    </a:lnTo>
                    <a:lnTo>
                      <a:pt x="88" y="2"/>
                    </a:lnTo>
                    <a:lnTo>
                      <a:pt x="88" y="3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1" y="3"/>
                    </a:lnTo>
                    <a:lnTo>
                      <a:pt x="91" y="2"/>
                    </a:lnTo>
                    <a:lnTo>
                      <a:pt x="90" y="2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1" y="2"/>
                    </a:lnTo>
                    <a:lnTo>
                      <a:pt x="92" y="2"/>
                    </a:lnTo>
                    <a:lnTo>
                      <a:pt x="93" y="2"/>
                    </a:lnTo>
                    <a:lnTo>
                      <a:pt x="94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5" y="2"/>
                    </a:lnTo>
                    <a:lnTo>
                      <a:pt x="96" y="2"/>
                    </a:lnTo>
                    <a:lnTo>
                      <a:pt x="97" y="2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0" y="1"/>
                    </a:lnTo>
                    <a:lnTo>
                      <a:pt x="100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4" y="1"/>
                    </a:lnTo>
                    <a:lnTo>
                      <a:pt x="103" y="1"/>
                    </a:lnTo>
                    <a:lnTo>
                      <a:pt x="102" y="1"/>
                    </a:lnTo>
                    <a:lnTo>
                      <a:pt x="103" y="2"/>
                    </a:lnTo>
                    <a:lnTo>
                      <a:pt x="102" y="2"/>
                    </a:lnTo>
                    <a:lnTo>
                      <a:pt x="103" y="2"/>
                    </a:lnTo>
                    <a:lnTo>
                      <a:pt x="104" y="2"/>
                    </a:lnTo>
                    <a:lnTo>
                      <a:pt x="105" y="1"/>
                    </a:lnTo>
                    <a:lnTo>
                      <a:pt x="106" y="0"/>
                    </a:lnTo>
                    <a:lnTo>
                      <a:pt x="108" y="0"/>
                    </a:lnTo>
                    <a:lnTo>
                      <a:pt x="107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04" name="Freeform 3757"/>
              <p:cNvSpPr>
                <a:spLocks/>
              </p:cNvSpPr>
              <p:nvPr/>
            </p:nvSpPr>
            <p:spPr bwMode="auto">
              <a:xfrm>
                <a:off x="2622" y="861"/>
                <a:ext cx="241" cy="103"/>
              </a:xfrm>
              <a:custGeom>
                <a:avLst/>
                <a:gdLst>
                  <a:gd name="T0" fmla="*/ 0 w 82"/>
                  <a:gd name="T1" fmla="*/ 190971 h 35"/>
                  <a:gd name="T2" fmla="*/ 0 w 82"/>
                  <a:gd name="T3" fmla="*/ 190971 h 35"/>
                  <a:gd name="T4" fmla="*/ 5658 w 82"/>
                  <a:gd name="T5" fmla="*/ 196886 h 35"/>
                  <a:gd name="T6" fmla="*/ 5658 w 82"/>
                  <a:gd name="T7" fmla="*/ 196886 h 35"/>
                  <a:gd name="T8" fmla="*/ 5658 w 82"/>
                  <a:gd name="T9" fmla="*/ 190971 h 35"/>
                  <a:gd name="T10" fmla="*/ 16629 w 82"/>
                  <a:gd name="T11" fmla="*/ 190971 h 35"/>
                  <a:gd name="T12" fmla="*/ 16629 w 82"/>
                  <a:gd name="T13" fmla="*/ 190971 h 35"/>
                  <a:gd name="T14" fmla="*/ 16629 w 82"/>
                  <a:gd name="T15" fmla="*/ 185185 h 35"/>
                  <a:gd name="T16" fmla="*/ 16629 w 82"/>
                  <a:gd name="T17" fmla="*/ 185185 h 35"/>
                  <a:gd name="T18" fmla="*/ 16629 w 82"/>
                  <a:gd name="T19" fmla="*/ 179859 h 35"/>
                  <a:gd name="T20" fmla="*/ 16629 w 82"/>
                  <a:gd name="T21" fmla="*/ 179859 h 35"/>
                  <a:gd name="T22" fmla="*/ 22622 w 82"/>
                  <a:gd name="T23" fmla="*/ 174152 h 35"/>
                  <a:gd name="T24" fmla="*/ 28279 w 82"/>
                  <a:gd name="T25" fmla="*/ 174152 h 35"/>
                  <a:gd name="T26" fmla="*/ 22622 w 82"/>
                  <a:gd name="T27" fmla="*/ 174152 h 35"/>
                  <a:gd name="T28" fmla="*/ 28279 w 82"/>
                  <a:gd name="T29" fmla="*/ 174152 h 35"/>
                  <a:gd name="T30" fmla="*/ 34172 w 82"/>
                  <a:gd name="T31" fmla="*/ 174152 h 35"/>
                  <a:gd name="T32" fmla="*/ 39906 w 82"/>
                  <a:gd name="T33" fmla="*/ 168158 h 35"/>
                  <a:gd name="T34" fmla="*/ 45825 w 82"/>
                  <a:gd name="T35" fmla="*/ 168158 h 35"/>
                  <a:gd name="T36" fmla="*/ 48873 w 82"/>
                  <a:gd name="T37" fmla="*/ 162452 h 35"/>
                  <a:gd name="T38" fmla="*/ 54833 w 82"/>
                  <a:gd name="T39" fmla="*/ 156460 h 35"/>
                  <a:gd name="T40" fmla="*/ 48873 w 82"/>
                  <a:gd name="T41" fmla="*/ 156460 h 35"/>
                  <a:gd name="T42" fmla="*/ 48873 w 82"/>
                  <a:gd name="T43" fmla="*/ 150751 h 35"/>
                  <a:gd name="T44" fmla="*/ 54833 w 82"/>
                  <a:gd name="T45" fmla="*/ 147461 h 35"/>
                  <a:gd name="T46" fmla="*/ 66487 w 82"/>
                  <a:gd name="T47" fmla="*/ 147461 h 35"/>
                  <a:gd name="T48" fmla="*/ 72153 w 82"/>
                  <a:gd name="T49" fmla="*/ 101334 h 35"/>
                  <a:gd name="T50" fmla="*/ 134681 w 82"/>
                  <a:gd name="T51" fmla="*/ 89636 h 35"/>
                  <a:gd name="T52" fmla="*/ 161156 w 82"/>
                  <a:gd name="T53" fmla="*/ 55202 h 35"/>
                  <a:gd name="T54" fmla="*/ 189438 w 82"/>
                  <a:gd name="T55" fmla="*/ 50108 h 35"/>
                  <a:gd name="T56" fmla="*/ 217717 w 82"/>
                  <a:gd name="T57" fmla="*/ 34434 h 35"/>
                  <a:gd name="T58" fmla="*/ 238378 w 82"/>
                  <a:gd name="T59" fmla="*/ 22734 h 35"/>
                  <a:gd name="T60" fmla="*/ 301065 w 82"/>
                  <a:gd name="T61" fmla="*/ 22734 h 35"/>
                  <a:gd name="T62" fmla="*/ 301065 w 82"/>
                  <a:gd name="T63" fmla="*/ 17027 h 35"/>
                  <a:gd name="T64" fmla="*/ 306799 w 82"/>
                  <a:gd name="T65" fmla="*/ 17027 h 35"/>
                  <a:gd name="T66" fmla="*/ 333077 w 82"/>
                  <a:gd name="T67" fmla="*/ 11701 h 35"/>
                  <a:gd name="T68" fmla="*/ 373215 w 82"/>
                  <a:gd name="T69" fmla="*/ 17027 h 35"/>
                  <a:gd name="T70" fmla="*/ 389915 w 82"/>
                  <a:gd name="T71" fmla="*/ 17027 h 35"/>
                  <a:gd name="T72" fmla="*/ 401497 w 82"/>
                  <a:gd name="T73" fmla="*/ 17027 h 35"/>
                  <a:gd name="T74" fmla="*/ 401497 w 82"/>
                  <a:gd name="T75" fmla="*/ 17027 h 35"/>
                  <a:gd name="T76" fmla="*/ 407231 w 82"/>
                  <a:gd name="T77" fmla="*/ 17027 h 35"/>
                  <a:gd name="T78" fmla="*/ 407231 w 82"/>
                  <a:gd name="T79" fmla="*/ 17027 h 35"/>
                  <a:gd name="T80" fmla="*/ 411187 w 82"/>
                  <a:gd name="T81" fmla="*/ 17027 h 35"/>
                  <a:gd name="T82" fmla="*/ 417080 w 82"/>
                  <a:gd name="T83" fmla="*/ 11701 h 35"/>
                  <a:gd name="T84" fmla="*/ 417080 w 82"/>
                  <a:gd name="T85" fmla="*/ 11701 h 35"/>
                  <a:gd name="T86" fmla="*/ 417080 w 82"/>
                  <a:gd name="T87" fmla="*/ 5786 h 35"/>
                  <a:gd name="T88" fmla="*/ 417080 w 82"/>
                  <a:gd name="T89" fmla="*/ 5786 h 35"/>
                  <a:gd name="T90" fmla="*/ 417080 w 82"/>
                  <a:gd name="T91" fmla="*/ 5786 h 35"/>
                  <a:gd name="T92" fmla="*/ 422159 w 82"/>
                  <a:gd name="T93" fmla="*/ 5786 h 35"/>
                  <a:gd name="T94" fmla="*/ 433732 w 82"/>
                  <a:gd name="T95" fmla="*/ 0 h 35"/>
                  <a:gd name="T96" fmla="*/ 439469 w 82"/>
                  <a:gd name="T97" fmla="*/ 0 h 35"/>
                  <a:gd name="T98" fmla="*/ 445359 w 82"/>
                  <a:gd name="T99" fmla="*/ 0 h 35"/>
                  <a:gd name="T100" fmla="*/ 450438 w 82"/>
                  <a:gd name="T101" fmla="*/ 0 h 3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2"/>
                  <a:gd name="T154" fmla="*/ 0 h 35"/>
                  <a:gd name="T155" fmla="*/ 82 w 82"/>
                  <a:gd name="T156" fmla="*/ 35 h 3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2" h="35">
                    <a:moveTo>
                      <a:pt x="0" y="34"/>
                    </a:moveTo>
                    <a:lnTo>
                      <a:pt x="0" y="34"/>
                    </a:lnTo>
                    <a:lnTo>
                      <a:pt x="1" y="34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1" y="34"/>
                    </a:lnTo>
                    <a:lnTo>
                      <a:pt x="1" y="35"/>
                    </a:lnTo>
                    <a:lnTo>
                      <a:pt x="1" y="34"/>
                    </a:lnTo>
                    <a:lnTo>
                      <a:pt x="2" y="34"/>
                    </a:lnTo>
                    <a:lnTo>
                      <a:pt x="3" y="34"/>
                    </a:lnTo>
                    <a:lnTo>
                      <a:pt x="3" y="33"/>
                    </a:lnTo>
                    <a:lnTo>
                      <a:pt x="3" y="32"/>
                    </a:lnTo>
                    <a:lnTo>
                      <a:pt x="4" y="31"/>
                    </a:lnTo>
                    <a:lnTo>
                      <a:pt x="5" y="31"/>
                    </a:lnTo>
                    <a:lnTo>
                      <a:pt x="4" y="31"/>
                    </a:lnTo>
                    <a:lnTo>
                      <a:pt x="5" y="31"/>
                    </a:lnTo>
                    <a:lnTo>
                      <a:pt x="6" y="31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29"/>
                    </a:lnTo>
                    <a:lnTo>
                      <a:pt x="9" y="28"/>
                    </a:lnTo>
                    <a:lnTo>
                      <a:pt x="10" y="28"/>
                    </a:lnTo>
                    <a:lnTo>
                      <a:pt x="9" y="28"/>
                    </a:lnTo>
                    <a:lnTo>
                      <a:pt x="9" y="27"/>
                    </a:lnTo>
                    <a:lnTo>
                      <a:pt x="10" y="26"/>
                    </a:lnTo>
                    <a:lnTo>
                      <a:pt x="11" y="26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12" y="20"/>
                    </a:lnTo>
                    <a:lnTo>
                      <a:pt x="13" y="18"/>
                    </a:lnTo>
                    <a:lnTo>
                      <a:pt x="15" y="18"/>
                    </a:lnTo>
                    <a:lnTo>
                      <a:pt x="17" y="16"/>
                    </a:lnTo>
                    <a:lnTo>
                      <a:pt x="19" y="16"/>
                    </a:lnTo>
                    <a:lnTo>
                      <a:pt x="24" y="16"/>
                    </a:lnTo>
                    <a:lnTo>
                      <a:pt x="22" y="15"/>
                    </a:lnTo>
                    <a:lnTo>
                      <a:pt x="27" y="13"/>
                    </a:lnTo>
                    <a:lnTo>
                      <a:pt x="28" y="11"/>
                    </a:lnTo>
                    <a:lnTo>
                      <a:pt x="29" y="10"/>
                    </a:lnTo>
                    <a:lnTo>
                      <a:pt x="33" y="9"/>
                    </a:lnTo>
                    <a:lnTo>
                      <a:pt x="34" y="9"/>
                    </a:lnTo>
                    <a:lnTo>
                      <a:pt x="36" y="8"/>
                    </a:lnTo>
                    <a:lnTo>
                      <a:pt x="37" y="7"/>
                    </a:lnTo>
                    <a:lnTo>
                      <a:pt x="37" y="6"/>
                    </a:lnTo>
                    <a:lnTo>
                      <a:pt x="39" y="6"/>
                    </a:lnTo>
                    <a:lnTo>
                      <a:pt x="40" y="6"/>
                    </a:lnTo>
                    <a:lnTo>
                      <a:pt x="41" y="5"/>
                    </a:lnTo>
                    <a:lnTo>
                      <a:pt x="42" y="4"/>
                    </a:lnTo>
                    <a:lnTo>
                      <a:pt x="43" y="4"/>
                    </a:lnTo>
                    <a:lnTo>
                      <a:pt x="45" y="5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54" y="4"/>
                    </a:lnTo>
                    <a:lnTo>
                      <a:pt x="54" y="3"/>
                    </a:lnTo>
                    <a:lnTo>
                      <a:pt x="55" y="3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1" y="2"/>
                    </a:lnTo>
                    <a:lnTo>
                      <a:pt x="62" y="3"/>
                    </a:lnTo>
                    <a:lnTo>
                      <a:pt x="65" y="3"/>
                    </a:lnTo>
                    <a:lnTo>
                      <a:pt x="67" y="3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70" y="3"/>
                    </a:lnTo>
                    <a:lnTo>
                      <a:pt x="71" y="3"/>
                    </a:lnTo>
                    <a:lnTo>
                      <a:pt x="72" y="3"/>
                    </a:lnTo>
                    <a:lnTo>
                      <a:pt x="73" y="3"/>
                    </a:lnTo>
                    <a:lnTo>
                      <a:pt x="74" y="3"/>
                    </a:lnTo>
                    <a:lnTo>
                      <a:pt x="75" y="3"/>
                    </a:lnTo>
                    <a:lnTo>
                      <a:pt x="75" y="2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05" name="Freeform 3758"/>
              <p:cNvSpPr>
                <a:spLocks/>
              </p:cNvSpPr>
              <p:nvPr/>
            </p:nvSpPr>
            <p:spPr bwMode="auto">
              <a:xfrm>
                <a:off x="2696" y="949"/>
                <a:ext cx="32" cy="9"/>
              </a:xfrm>
              <a:custGeom>
                <a:avLst/>
                <a:gdLst>
                  <a:gd name="T0" fmla="*/ 50836 w 11"/>
                  <a:gd name="T1" fmla="*/ 13122 h 3"/>
                  <a:gd name="T2" fmla="*/ 46063 w 11"/>
                  <a:gd name="T3" fmla="*/ 19683 h 3"/>
                  <a:gd name="T4" fmla="*/ 46063 w 11"/>
                  <a:gd name="T5" fmla="*/ 19683 h 3"/>
                  <a:gd name="T6" fmla="*/ 40596 w 11"/>
                  <a:gd name="T7" fmla="*/ 19683 h 3"/>
                  <a:gd name="T8" fmla="*/ 40596 w 11"/>
                  <a:gd name="T9" fmla="*/ 19683 h 3"/>
                  <a:gd name="T10" fmla="*/ 35232 w 11"/>
                  <a:gd name="T11" fmla="*/ 13122 h 3"/>
                  <a:gd name="T12" fmla="*/ 29789 w 11"/>
                  <a:gd name="T13" fmla="*/ 19683 h 3"/>
                  <a:gd name="T14" fmla="*/ 29789 w 11"/>
                  <a:gd name="T15" fmla="*/ 19683 h 3"/>
                  <a:gd name="T16" fmla="*/ 29789 w 11"/>
                  <a:gd name="T17" fmla="*/ 13122 h 3"/>
                  <a:gd name="T18" fmla="*/ 26641 w 11"/>
                  <a:gd name="T19" fmla="*/ 13122 h 3"/>
                  <a:gd name="T20" fmla="*/ 21268 w 11"/>
                  <a:gd name="T21" fmla="*/ 6561 h 3"/>
                  <a:gd name="T22" fmla="*/ 15834 w 11"/>
                  <a:gd name="T23" fmla="*/ 13122 h 3"/>
                  <a:gd name="T24" fmla="*/ 21268 w 11"/>
                  <a:gd name="T25" fmla="*/ 13122 h 3"/>
                  <a:gd name="T26" fmla="*/ 15834 w 11"/>
                  <a:gd name="T27" fmla="*/ 6561 h 3"/>
                  <a:gd name="T28" fmla="*/ 10240 w 11"/>
                  <a:gd name="T29" fmla="*/ 13122 h 3"/>
                  <a:gd name="T30" fmla="*/ 0 w 11"/>
                  <a:gd name="T31" fmla="*/ 13122 h 3"/>
                  <a:gd name="T32" fmla="*/ 0 w 11"/>
                  <a:gd name="T33" fmla="*/ 13122 h 3"/>
                  <a:gd name="T34" fmla="*/ 5443 w 11"/>
                  <a:gd name="T35" fmla="*/ 6561 h 3"/>
                  <a:gd name="T36" fmla="*/ 10240 w 11"/>
                  <a:gd name="T37" fmla="*/ 13122 h 3"/>
                  <a:gd name="T38" fmla="*/ 10240 w 11"/>
                  <a:gd name="T39" fmla="*/ 6561 h 3"/>
                  <a:gd name="T40" fmla="*/ 15834 w 11"/>
                  <a:gd name="T41" fmla="*/ 6561 h 3"/>
                  <a:gd name="T42" fmla="*/ 15834 w 11"/>
                  <a:gd name="T43" fmla="*/ 6561 h 3"/>
                  <a:gd name="T44" fmla="*/ 21268 w 11"/>
                  <a:gd name="T45" fmla="*/ 6561 h 3"/>
                  <a:gd name="T46" fmla="*/ 26641 w 11"/>
                  <a:gd name="T47" fmla="*/ 6561 h 3"/>
                  <a:gd name="T48" fmla="*/ 26641 w 11"/>
                  <a:gd name="T49" fmla="*/ 6561 h 3"/>
                  <a:gd name="T50" fmla="*/ 29789 w 11"/>
                  <a:gd name="T51" fmla="*/ 6561 h 3"/>
                  <a:gd name="T52" fmla="*/ 35232 w 11"/>
                  <a:gd name="T53" fmla="*/ 6561 h 3"/>
                  <a:gd name="T54" fmla="*/ 35232 w 11"/>
                  <a:gd name="T55" fmla="*/ 6561 h 3"/>
                  <a:gd name="T56" fmla="*/ 35232 w 11"/>
                  <a:gd name="T57" fmla="*/ 6561 h 3"/>
                  <a:gd name="T58" fmla="*/ 35232 w 11"/>
                  <a:gd name="T59" fmla="*/ 6561 h 3"/>
                  <a:gd name="T60" fmla="*/ 40596 w 11"/>
                  <a:gd name="T61" fmla="*/ 6561 h 3"/>
                  <a:gd name="T62" fmla="*/ 40596 w 11"/>
                  <a:gd name="T63" fmla="*/ 6561 h 3"/>
                  <a:gd name="T64" fmla="*/ 40596 w 11"/>
                  <a:gd name="T65" fmla="*/ 6561 h 3"/>
                  <a:gd name="T66" fmla="*/ 46063 w 11"/>
                  <a:gd name="T67" fmla="*/ 6561 h 3"/>
                  <a:gd name="T68" fmla="*/ 46063 w 11"/>
                  <a:gd name="T69" fmla="*/ 6561 h 3"/>
                  <a:gd name="T70" fmla="*/ 40596 w 11"/>
                  <a:gd name="T71" fmla="*/ 6561 h 3"/>
                  <a:gd name="T72" fmla="*/ 40596 w 11"/>
                  <a:gd name="T73" fmla="*/ 6561 h 3"/>
                  <a:gd name="T74" fmla="*/ 40596 w 11"/>
                  <a:gd name="T75" fmla="*/ 6561 h 3"/>
                  <a:gd name="T76" fmla="*/ 40596 w 11"/>
                  <a:gd name="T77" fmla="*/ 6561 h 3"/>
                  <a:gd name="T78" fmla="*/ 40596 w 11"/>
                  <a:gd name="T79" fmla="*/ 6561 h 3"/>
                  <a:gd name="T80" fmla="*/ 40596 w 11"/>
                  <a:gd name="T81" fmla="*/ 0 h 3"/>
                  <a:gd name="T82" fmla="*/ 46063 w 11"/>
                  <a:gd name="T83" fmla="*/ 0 h 3"/>
                  <a:gd name="T84" fmla="*/ 46063 w 11"/>
                  <a:gd name="T85" fmla="*/ 6561 h 3"/>
                  <a:gd name="T86" fmla="*/ 46063 w 11"/>
                  <a:gd name="T87" fmla="*/ 6561 h 3"/>
                  <a:gd name="T88" fmla="*/ 46063 w 11"/>
                  <a:gd name="T89" fmla="*/ 6561 h 3"/>
                  <a:gd name="T90" fmla="*/ 46063 w 11"/>
                  <a:gd name="T91" fmla="*/ 6561 h 3"/>
                  <a:gd name="T92" fmla="*/ 46063 w 11"/>
                  <a:gd name="T93" fmla="*/ 13122 h 3"/>
                  <a:gd name="T94" fmla="*/ 50836 w 11"/>
                  <a:gd name="T95" fmla="*/ 13122 h 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"/>
                  <a:gd name="T145" fmla="*/ 0 h 3"/>
                  <a:gd name="T146" fmla="*/ 11 w 11"/>
                  <a:gd name="T147" fmla="*/ 3 h 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" h="3">
                    <a:moveTo>
                      <a:pt x="11" y="2"/>
                    </a:moveTo>
                    <a:lnTo>
                      <a:pt x="10" y="2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1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06" name="Freeform 3759"/>
              <p:cNvSpPr>
                <a:spLocks/>
              </p:cNvSpPr>
              <p:nvPr/>
            </p:nvSpPr>
            <p:spPr bwMode="auto">
              <a:xfrm>
                <a:off x="2710" y="952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6561 w 1"/>
                  <a:gd name="T3" fmla="*/ 6561 h 1"/>
                  <a:gd name="T4" fmla="*/ 6561 w 1"/>
                  <a:gd name="T5" fmla="*/ 6561 h 1"/>
                  <a:gd name="T6" fmla="*/ 6561 w 1"/>
                  <a:gd name="T7" fmla="*/ 6561 h 1"/>
                  <a:gd name="T8" fmla="*/ 0 w 1"/>
                  <a:gd name="T9" fmla="*/ 0 h 1"/>
                  <a:gd name="T10" fmla="*/ 6561 w 1"/>
                  <a:gd name="T11" fmla="*/ 6561 h 1"/>
                  <a:gd name="T12" fmla="*/ 6561 w 1"/>
                  <a:gd name="T13" fmla="*/ 0 h 1"/>
                  <a:gd name="T14" fmla="*/ 6561 w 1"/>
                  <a:gd name="T15" fmla="*/ 6561 h 1"/>
                  <a:gd name="T16" fmla="*/ 6561 w 1"/>
                  <a:gd name="T17" fmla="*/ 6561 h 1"/>
                  <a:gd name="T18" fmla="*/ 6561 w 1"/>
                  <a:gd name="T19" fmla="*/ 6561 h 1"/>
                  <a:gd name="T20" fmla="*/ 6561 w 1"/>
                  <a:gd name="T21" fmla="*/ 6561 h 1"/>
                  <a:gd name="T22" fmla="*/ 6561 w 1"/>
                  <a:gd name="T23" fmla="*/ 6561 h 1"/>
                  <a:gd name="T24" fmla="*/ 6561 w 1"/>
                  <a:gd name="T25" fmla="*/ 6561 h 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"/>
                  <a:gd name="T40" fmla="*/ 0 h 1"/>
                  <a:gd name="T41" fmla="*/ 1 w 1"/>
                  <a:gd name="T42" fmla="*/ 1 h 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07" name="Freeform 3760"/>
              <p:cNvSpPr>
                <a:spLocks/>
              </p:cNvSpPr>
              <p:nvPr/>
            </p:nvSpPr>
            <p:spPr bwMode="auto">
              <a:xfrm>
                <a:off x="2731" y="955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6561 w 1"/>
                  <a:gd name="T3" fmla="*/ 6561 h 1"/>
                  <a:gd name="T4" fmla="*/ 6561 w 1"/>
                  <a:gd name="T5" fmla="*/ 6561 h 1"/>
                  <a:gd name="T6" fmla="*/ 6561 w 1"/>
                  <a:gd name="T7" fmla="*/ 6561 h 1"/>
                  <a:gd name="T8" fmla="*/ 6561 w 1"/>
                  <a:gd name="T9" fmla="*/ 6561 h 1"/>
                  <a:gd name="T10" fmla="*/ 6561 w 1"/>
                  <a:gd name="T11" fmla="*/ 6561 h 1"/>
                  <a:gd name="T12" fmla="*/ 6561 w 1"/>
                  <a:gd name="T13" fmla="*/ 6561 h 1"/>
                  <a:gd name="T14" fmla="*/ 6561 w 1"/>
                  <a:gd name="T15" fmla="*/ 6561 h 1"/>
                  <a:gd name="T16" fmla="*/ 0 w 1"/>
                  <a:gd name="T17" fmla="*/ 6561 h 1"/>
                  <a:gd name="T18" fmla="*/ 0 w 1"/>
                  <a:gd name="T19" fmla="*/ 6561 h 1"/>
                  <a:gd name="T20" fmla="*/ 0 w 1"/>
                  <a:gd name="T21" fmla="*/ 0 h 1"/>
                  <a:gd name="T22" fmla="*/ 0 w 1"/>
                  <a:gd name="T23" fmla="*/ 0 h 1"/>
                  <a:gd name="T24" fmla="*/ 0 w 1"/>
                  <a:gd name="T25" fmla="*/ 0 h 1"/>
                  <a:gd name="T26" fmla="*/ 0 w 1"/>
                  <a:gd name="T27" fmla="*/ 0 h 1"/>
                  <a:gd name="T28" fmla="*/ 6561 w 1"/>
                  <a:gd name="T29" fmla="*/ 0 h 1"/>
                  <a:gd name="T30" fmla="*/ 6561 w 1"/>
                  <a:gd name="T31" fmla="*/ 0 h 1"/>
                  <a:gd name="T32" fmla="*/ 6561 w 1"/>
                  <a:gd name="T33" fmla="*/ 6561 h 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"/>
                  <a:gd name="T52" fmla="*/ 0 h 1"/>
                  <a:gd name="T53" fmla="*/ 1 w 1"/>
                  <a:gd name="T54" fmla="*/ 1 h 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08" name="Freeform 3761"/>
              <p:cNvSpPr>
                <a:spLocks/>
              </p:cNvSpPr>
              <p:nvPr/>
            </p:nvSpPr>
            <p:spPr bwMode="auto">
              <a:xfrm>
                <a:off x="2728" y="952"/>
                <a:ext cx="9" cy="3"/>
              </a:xfrm>
              <a:custGeom>
                <a:avLst/>
                <a:gdLst>
                  <a:gd name="T0" fmla="*/ 13122 w 3"/>
                  <a:gd name="T1" fmla="*/ 6561 h 1"/>
                  <a:gd name="T2" fmla="*/ 6561 w 3"/>
                  <a:gd name="T3" fmla="*/ 6561 h 1"/>
                  <a:gd name="T4" fmla="*/ 6561 w 3"/>
                  <a:gd name="T5" fmla="*/ 6561 h 1"/>
                  <a:gd name="T6" fmla="*/ 6561 w 3"/>
                  <a:gd name="T7" fmla="*/ 0 h 1"/>
                  <a:gd name="T8" fmla="*/ 13122 w 3"/>
                  <a:gd name="T9" fmla="*/ 6561 h 1"/>
                  <a:gd name="T10" fmla="*/ 13122 w 3"/>
                  <a:gd name="T11" fmla="*/ 6561 h 1"/>
                  <a:gd name="T12" fmla="*/ 13122 w 3"/>
                  <a:gd name="T13" fmla="*/ 6561 h 1"/>
                  <a:gd name="T14" fmla="*/ 19683 w 3"/>
                  <a:gd name="T15" fmla="*/ 6561 h 1"/>
                  <a:gd name="T16" fmla="*/ 19683 w 3"/>
                  <a:gd name="T17" fmla="*/ 6561 h 1"/>
                  <a:gd name="T18" fmla="*/ 19683 w 3"/>
                  <a:gd name="T19" fmla="*/ 6561 h 1"/>
                  <a:gd name="T20" fmla="*/ 19683 w 3"/>
                  <a:gd name="T21" fmla="*/ 6561 h 1"/>
                  <a:gd name="T22" fmla="*/ 19683 w 3"/>
                  <a:gd name="T23" fmla="*/ 6561 h 1"/>
                  <a:gd name="T24" fmla="*/ 19683 w 3"/>
                  <a:gd name="T25" fmla="*/ 6561 h 1"/>
                  <a:gd name="T26" fmla="*/ 19683 w 3"/>
                  <a:gd name="T27" fmla="*/ 6561 h 1"/>
                  <a:gd name="T28" fmla="*/ 19683 w 3"/>
                  <a:gd name="T29" fmla="*/ 6561 h 1"/>
                  <a:gd name="T30" fmla="*/ 13122 w 3"/>
                  <a:gd name="T31" fmla="*/ 6561 h 1"/>
                  <a:gd name="T32" fmla="*/ 13122 w 3"/>
                  <a:gd name="T33" fmla="*/ 6561 h 1"/>
                  <a:gd name="T34" fmla="*/ 19683 w 3"/>
                  <a:gd name="T35" fmla="*/ 6561 h 1"/>
                  <a:gd name="T36" fmla="*/ 19683 w 3"/>
                  <a:gd name="T37" fmla="*/ 6561 h 1"/>
                  <a:gd name="T38" fmla="*/ 19683 w 3"/>
                  <a:gd name="T39" fmla="*/ 6561 h 1"/>
                  <a:gd name="T40" fmla="*/ 13122 w 3"/>
                  <a:gd name="T41" fmla="*/ 6561 h 1"/>
                  <a:gd name="T42" fmla="*/ 6561 w 3"/>
                  <a:gd name="T43" fmla="*/ 6561 h 1"/>
                  <a:gd name="T44" fmla="*/ 6561 w 3"/>
                  <a:gd name="T45" fmla="*/ 6561 h 1"/>
                  <a:gd name="T46" fmla="*/ 6561 w 3"/>
                  <a:gd name="T47" fmla="*/ 6561 h 1"/>
                  <a:gd name="T48" fmla="*/ 0 w 3"/>
                  <a:gd name="T49" fmla="*/ 6561 h 1"/>
                  <a:gd name="T50" fmla="*/ 6561 w 3"/>
                  <a:gd name="T51" fmla="*/ 6561 h 1"/>
                  <a:gd name="T52" fmla="*/ 6561 w 3"/>
                  <a:gd name="T53" fmla="*/ 6561 h 1"/>
                  <a:gd name="T54" fmla="*/ 6561 w 3"/>
                  <a:gd name="T55" fmla="*/ 6561 h 1"/>
                  <a:gd name="T56" fmla="*/ 6561 w 3"/>
                  <a:gd name="T57" fmla="*/ 6561 h 1"/>
                  <a:gd name="T58" fmla="*/ 6561 w 3"/>
                  <a:gd name="T59" fmla="*/ 6561 h 1"/>
                  <a:gd name="T60" fmla="*/ 6561 w 3"/>
                  <a:gd name="T61" fmla="*/ 6561 h 1"/>
                  <a:gd name="T62" fmla="*/ 13122 w 3"/>
                  <a:gd name="T63" fmla="*/ 6561 h 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"/>
                  <a:gd name="T97" fmla="*/ 0 h 1"/>
                  <a:gd name="T98" fmla="*/ 3 w 3"/>
                  <a:gd name="T99" fmla="*/ 1 h 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" h="1">
                    <a:moveTo>
                      <a:pt x="2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09" name="Freeform 3762"/>
              <p:cNvSpPr>
                <a:spLocks/>
              </p:cNvSpPr>
              <p:nvPr/>
            </p:nvSpPr>
            <p:spPr bwMode="auto">
              <a:xfrm>
                <a:off x="2781" y="861"/>
                <a:ext cx="140" cy="88"/>
              </a:xfrm>
              <a:custGeom>
                <a:avLst/>
                <a:gdLst>
                  <a:gd name="T0" fmla="*/ 172445 w 48"/>
                  <a:gd name="T1" fmla="*/ 5626 h 30"/>
                  <a:gd name="T2" fmla="*/ 166737 w 48"/>
                  <a:gd name="T3" fmla="*/ 11487 h 30"/>
                  <a:gd name="T4" fmla="*/ 166737 w 48"/>
                  <a:gd name="T5" fmla="*/ 22364 h 30"/>
                  <a:gd name="T6" fmla="*/ 193958 w 48"/>
                  <a:gd name="T7" fmla="*/ 27990 h 30"/>
                  <a:gd name="T8" fmla="*/ 177949 w 48"/>
                  <a:gd name="T9" fmla="*/ 39530 h 30"/>
                  <a:gd name="T10" fmla="*/ 199436 w 48"/>
                  <a:gd name="T11" fmla="*/ 59972 h 30"/>
                  <a:gd name="T12" fmla="*/ 193958 w 48"/>
                  <a:gd name="T13" fmla="*/ 65601 h 30"/>
                  <a:gd name="T14" fmla="*/ 199436 w 48"/>
                  <a:gd name="T15" fmla="*/ 65601 h 30"/>
                  <a:gd name="T16" fmla="*/ 210012 w 48"/>
                  <a:gd name="T17" fmla="*/ 70773 h 30"/>
                  <a:gd name="T18" fmla="*/ 224770 w 48"/>
                  <a:gd name="T19" fmla="*/ 82104 h 30"/>
                  <a:gd name="T20" fmla="*/ 240628 w 48"/>
                  <a:gd name="T21" fmla="*/ 98839 h 30"/>
                  <a:gd name="T22" fmla="*/ 246336 w 48"/>
                  <a:gd name="T23" fmla="*/ 115955 h 30"/>
                  <a:gd name="T24" fmla="*/ 221028 w 48"/>
                  <a:gd name="T25" fmla="*/ 125497 h 30"/>
                  <a:gd name="T26" fmla="*/ 188522 w 48"/>
                  <a:gd name="T27" fmla="*/ 136371 h 30"/>
                  <a:gd name="T28" fmla="*/ 166737 w 48"/>
                  <a:gd name="T29" fmla="*/ 147928 h 30"/>
                  <a:gd name="T30" fmla="*/ 156392 w 48"/>
                  <a:gd name="T31" fmla="*/ 147928 h 30"/>
                  <a:gd name="T32" fmla="*/ 147137 w 48"/>
                  <a:gd name="T33" fmla="*/ 147928 h 30"/>
                  <a:gd name="T34" fmla="*/ 141625 w 48"/>
                  <a:gd name="T35" fmla="*/ 153554 h 30"/>
                  <a:gd name="T36" fmla="*/ 131058 w 48"/>
                  <a:gd name="T37" fmla="*/ 153554 h 30"/>
                  <a:gd name="T38" fmla="*/ 125545 w 48"/>
                  <a:gd name="T39" fmla="*/ 153554 h 30"/>
                  <a:gd name="T40" fmla="*/ 115057 w 48"/>
                  <a:gd name="T41" fmla="*/ 153554 h 30"/>
                  <a:gd name="T42" fmla="*/ 109570 w 48"/>
                  <a:gd name="T43" fmla="*/ 153554 h 30"/>
                  <a:gd name="T44" fmla="*/ 98578 w 48"/>
                  <a:gd name="T45" fmla="*/ 153554 h 30"/>
                  <a:gd name="T46" fmla="*/ 95381 w 48"/>
                  <a:gd name="T47" fmla="*/ 153554 h 30"/>
                  <a:gd name="T48" fmla="*/ 84458 w 48"/>
                  <a:gd name="T49" fmla="*/ 158503 h 30"/>
                  <a:gd name="T50" fmla="*/ 73891 w 48"/>
                  <a:gd name="T51" fmla="*/ 158503 h 30"/>
                  <a:gd name="T52" fmla="*/ 57167 w 48"/>
                  <a:gd name="T53" fmla="*/ 164440 h 30"/>
                  <a:gd name="T54" fmla="*/ 46821 w 48"/>
                  <a:gd name="T55" fmla="*/ 164440 h 30"/>
                  <a:gd name="T56" fmla="*/ 46821 w 48"/>
                  <a:gd name="T57" fmla="*/ 158503 h 30"/>
                  <a:gd name="T58" fmla="*/ 35680 w 48"/>
                  <a:gd name="T59" fmla="*/ 158503 h 30"/>
                  <a:gd name="T60" fmla="*/ 41192 w 48"/>
                  <a:gd name="T61" fmla="*/ 158503 h 30"/>
                  <a:gd name="T62" fmla="*/ 35680 w 48"/>
                  <a:gd name="T63" fmla="*/ 153554 h 30"/>
                  <a:gd name="T64" fmla="*/ 26994 w 48"/>
                  <a:gd name="T65" fmla="*/ 153554 h 30"/>
                  <a:gd name="T66" fmla="*/ 5504 w 48"/>
                  <a:gd name="T67" fmla="*/ 147928 h 30"/>
                  <a:gd name="T68" fmla="*/ 5504 w 48"/>
                  <a:gd name="T69" fmla="*/ 147928 h 30"/>
                  <a:gd name="T70" fmla="*/ 0 w 48"/>
                  <a:gd name="T71" fmla="*/ 147928 h 30"/>
                  <a:gd name="T72" fmla="*/ 0 w 48"/>
                  <a:gd name="T73" fmla="*/ 136371 h 30"/>
                  <a:gd name="T74" fmla="*/ 0 w 48"/>
                  <a:gd name="T75" fmla="*/ 136371 h 30"/>
                  <a:gd name="T76" fmla="*/ 5504 w 48"/>
                  <a:gd name="T77" fmla="*/ 130513 h 30"/>
                  <a:gd name="T78" fmla="*/ 5504 w 48"/>
                  <a:gd name="T79" fmla="*/ 130513 h 30"/>
                  <a:gd name="T80" fmla="*/ 5504 w 48"/>
                  <a:gd name="T81" fmla="*/ 125497 h 30"/>
                  <a:gd name="T82" fmla="*/ 0 w 48"/>
                  <a:gd name="T83" fmla="*/ 121634 h 30"/>
                  <a:gd name="T84" fmla="*/ 5504 w 48"/>
                  <a:gd name="T85" fmla="*/ 115955 h 30"/>
                  <a:gd name="T86" fmla="*/ 0 w 48"/>
                  <a:gd name="T87" fmla="*/ 115955 h 30"/>
                  <a:gd name="T88" fmla="*/ 0 w 48"/>
                  <a:gd name="T89" fmla="*/ 110094 h 30"/>
                  <a:gd name="T90" fmla="*/ 5504 w 48"/>
                  <a:gd name="T91" fmla="*/ 104468 h 30"/>
                  <a:gd name="T92" fmla="*/ 11212 w 48"/>
                  <a:gd name="T93" fmla="*/ 98839 h 30"/>
                  <a:gd name="T94" fmla="*/ 21490 w 48"/>
                  <a:gd name="T95" fmla="*/ 98839 h 30"/>
                  <a:gd name="T96" fmla="*/ 26994 w 48"/>
                  <a:gd name="T97" fmla="*/ 98839 h 30"/>
                  <a:gd name="T98" fmla="*/ 32702 w 48"/>
                  <a:gd name="T99" fmla="*/ 93591 h 30"/>
                  <a:gd name="T100" fmla="*/ 32702 w 48"/>
                  <a:gd name="T101" fmla="*/ 87962 h 30"/>
                  <a:gd name="T102" fmla="*/ 41192 w 48"/>
                  <a:gd name="T103" fmla="*/ 87962 h 30"/>
                  <a:gd name="T104" fmla="*/ 41192 w 48"/>
                  <a:gd name="T105" fmla="*/ 87962 h 30"/>
                  <a:gd name="T106" fmla="*/ 46821 w 48"/>
                  <a:gd name="T107" fmla="*/ 87962 h 30"/>
                  <a:gd name="T108" fmla="*/ 52325 w 48"/>
                  <a:gd name="T109" fmla="*/ 87962 h 30"/>
                  <a:gd name="T110" fmla="*/ 62679 w 48"/>
                  <a:gd name="T111" fmla="*/ 82104 h 30"/>
                  <a:gd name="T112" fmla="*/ 73891 w 48"/>
                  <a:gd name="T113" fmla="*/ 76475 h 30"/>
                  <a:gd name="T114" fmla="*/ 84458 w 48"/>
                  <a:gd name="T115" fmla="*/ 70773 h 30"/>
                  <a:gd name="T116" fmla="*/ 98578 w 48"/>
                  <a:gd name="T117" fmla="*/ 70773 h 30"/>
                  <a:gd name="T118" fmla="*/ 98578 w 48"/>
                  <a:gd name="T119" fmla="*/ 65601 h 30"/>
                  <a:gd name="T120" fmla="*/ 98578 w 48"/>
                  <a:gd name="T121" fmla="*/ 59972 h 30"/>
                  <a:gd name="T122" fmla="*/ 89892 w 48"/>
                  <a:gd name="T123" fmla="*/ 54035 h 30"/>
                  <a:gd name="T124" fmla="*/ 78732 w 48"/>
                  <a:gd name="T125" fmla="*/ 54035 h 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"/>
                  <a:gd name="T190" fmla="*/ 0 h 30"/>
                  <a:gd name="T191" fmla="*/ 48 w 48"/>
                  <a:gd name="T192" fmla="*/ 30 h 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" h="30">
                    <a:moveTo>
                      <a:pt x="28" y="0"/>
                    </a:moveTo>
                    <a:lnTo>
                      <a:pt x="32" y="1"/>
                    </a:lnTo>
                    <a:lnTo>
                      <a:pt x="33" y="1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6" y="5"/>
                    </a:lnTo>
                    <a:lnTo>
                      <a:pt x="37" y="5"/>
                    </a:lnTo>
                    <a:lnTo>
                      <a:pt x="36" y="6"/>
                    </a:lnTo>
                    <a:lnTo>
                      <a:pt x="34" y="7"/>
                    </a:lnTo>
                    <a:lnTo>
                      <a:pt x="36" y="8"/>
                    </a:lnTo>
                    <a:lnTo>
                      <a:pt x="39" y="10"/>
                    </a:lnTo>
                    <a:lnTo>
                      <a:pt x="38" y="11"/>
                    </a:lnTo>
                    <a:lnTo>
                      <a:pt x="38" y="12"/>
                    </a:lnTo>
                    <a:lnTo>
                      <a:pt x="37" y="12"/>
                    </a:lnTo>
                    <a:lnTo>
                      <a:pt x="39" y="12"/>
                    </a:lnTo>
                    <a:lnTo>
                      <a:pt x="38" y="12"/>
                    </a:lnTo>
                    <a:lnTo>
                      <a:pt x="39" y="13"/>
                    </a:lnTo>
                    <a:lnTo>
                      <a:pt x="40" y="13"/>
                    </a:lnTo>
                    <a:lnTo>
                      <a:pt x="40" y="14"/>
                    </a:lnTo>
                    <a:lnTo>
                      <a:pt x="43" y="15"/>
                    </a:lnTo>
                    <a:lnTo>
                      <a:pt x="40" y="16"/>
                    </a:lnTo>
                    <a:lnTo>
                      <a:pt x="43" y="17"/>
                    </a:lnTo>
                    <a:lnTo>
                      <a:pt x="46" y="18"/>
                    </a:lnTo>
                    <a:lnTo>
                      <a:pt x="48" y="19"/>
                    </a:lnTo>
                    <a:lnTo>
                      <a:pt x="47" y="21"/>
                    </a:lnTo>
                    <a:lnTo>
                      <a:pt x="45" y="21"/>
                    </a:lnTo>
                    <a:lnTo>
                      <a:pt x="43" y="22"/>
                    </a:lnTo>
                    <a:lnTo>
                      <a:pt x="42" y="23"/>
                    </a:lnTo>
                    <a:lnTo>
                      <a:pt x="41" y="24"/>
                    </a:lnTo>
                    <a:lnTo>
                      <a:pt x="39" y="25"/>
                    </a:lnTo>
                    <a:lnTo>
                      <a:pt x="36" y="25"/>
                    </a:lnTo>
                    <a:lnTo>
                      <a:pt x="34" y="26"/>
                    </a:lnTo>
                    <a:lnTo>
                      <a:pt x="33" y="27"/>
                    </a:lnTo>
                    <a:lnTo>
                      <a:pt x="32" y="27"/>
                    </a:lnTo>
                    <a:lnTo>
                      <a:pt x="31" y="27"/>
                    </a:lnTo>
                    <a:lnTo>
                      <a:pt x="30" y="27"/>
                    </a:lnTo>
                    <a:lnTo>
                      <a:pt x="28" y="27"/>
                    </a:lnTo>
                    <a:lnTo>
                      <a:pt x="27" y="27"/>
                    </a:lnTo>
                    <a:lnTo>
                      <a:pt x="27" y="28"/>
                    </a:lnTo>
                    <a:lnTo>
                      <a:pt x="25" y="27"/>
                    </a:lnTo>
                    <a:lnTo>
                      <a:pt x="25" y="28"/>
                    </a:lnTo>
                    <a:lnTo>
                      <a:pt x="24" y="27"/>
                    </a:lnTo>
                    <a:lnTo>
                      <a:pt x="24" y="28"/>
                    </a:lnTo>
                    <a:lnTo>
                      <a:pt x="22" y="28"/>
                    </a:lnTo>
                    <a:lnTo>
                      <a:pt x="21" y="28"/>
                    </a:lnTo>
                    <a:lnTo>
                      <a:pt x="19" y="28"/>
                    </a:lnTo>
                    <a:lnTo>
                      <a:pt x="18" y="28"/>
                    </a:lnTo>
                    <a:lnTo>
                      <a:pt x="17" y="28"/>
                    </a:lnTo>
                    <a:lnTo>
                      <a:pt x="16" y="28"/>
                    </a:lnTo>
                    <a:lnTo>
                      <a:pt x="16" y="29"/>
                    </a:lnTo>
                    <a:lnTo>
                      <a:pt x="15" y="29"/>
                    </a:lnTo>
                    <a:lnTo>
                      <a:pt x="14" y="29"/>
                    </a:lnTo>
                    <a:lnTo>
                      <a:pt x="13" y="29"/>
                    </a:lnTo>
                    <a:lnTo>
                      <a:pt x="12" y="29"/>
                    </a:lnTo>
                    <a:lnTo>
                      <a:pt x="11" y="30"/>
                    </a:lnTo>
                    <a:lnTo>
                      <a:pt x="10" y="30"/>
                    </a:lnTo>
                    <a:lnTo>
                      <a:pt x="10" y="29"/>
                    </a:lnTo>
                    <a:lnTo>
                      <a:pt x="9" y="30"/>
                    </a:lnTo>
                    <a:lnTo>
                      <a:pt x="7" y="30"/>
                    </a:lnTo>
                    <a:lnTo>
                      <a:pt x="9" y="30"/>
                    </a:lnTo>
                    <a:lnTo>
                      <a:pt x="9" y="29"/>
                    </a:lnTo>
                    <a:lnTo>
                      <a:pt x="8" y="30"/>
                    </a:lnTo>
                    <a:lnTo>
                      <a:pt x="7" y="30"/>
                    </a:lnTo>
                    <a:lnTo>
                      <a:pt x="7" y="29"/>
                    </a:lnTo>
                    <a:lnTo>
                      <a:pt x="8" y="29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3" y="28"/>
                    </a:lnTo>
                    <a:lnTo>
                      <a:pt x="3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1" y="22"/>
                    </a:lnTo>
                    <a:lnTo>
                      <a:pt x="0" y="2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2" y="18"/>
                    </a:lnTo>
                    <a:lnTo>
                      <a:pt x="3" y="18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6" y="18"/>
                    </a:lnTo>
                    <a:lnTo>
                      <a:pt x="6" y="17"/>
                    </a:lnTo>
                    <a:lnTo>
                      <a:pt x="6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3" y="15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5" y="13"/>
                    </a:lnTo>
                    <a:lnTo>
                      <a:pt x="16" y="13"/>
                    </a:lnTo>
                    <a:lnTo>
                      <a:pt x="18" y="13"/>
                    </a:lnTo>
                    <a:lnTo>
                      <a:pt x="19" y="13"/>
                    </a:lnTo>
                    <a:lnTo>
                      <a:pt x="19" y="12"/>
                    </a:lnTo>
                    <a:lnTo>
                      <a:pt x="20" y="12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8" y="10"/>
                    </a:lnTo>
                    <a:lnTo>
                      <a:pt x="17" y="10"/>
                    </a:lnTo>
                    <a:lnTo>
                      <a:pt x="16" y="10"/>
                    </a:lnTo>
                    <a:lnTo>
                      <a:pt x="15" y="1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10" name="Freeform 3763"/>
              <p:cNvSpPr>
                <a:spLocks/>
              </p:cNvSpPr>
              <p:nvPr/>
            </p:nvSpPr>
            <p:spPr bwMode="auto">
              <a:xfrm>
                <a:off x="2637" y="1014"/>
                <a:ext cx="179" cy="88"/>
              </a:xfrm>
              <a:custGeom>
                <a:avLst/>
                <a:gdLst>
                  <a:gd name="T0" fmla="*/ 204265 w 61"/>
                  <a:gd name="T1" fmla="*/ 11487 h 30"/>
                  <a:gd name="T2" fmla="*/ 286793 w 61"/>
                  <a:gd name="T3" fmla="*/ 11487 h 30"/>
                  <a:gd name="T4" fmla="*/ 306976 w 61"/>
                  <a:gd name="T5" fmla="*/ 11487 h 30"/>
                  <a:gd name="T6" fmla="*/ 329442 w 61"/>
                  <a:gd name="T7" fmla="*/ 39530 h 30"/>
                  <a:gd name="T8" fmla="*/ 301345 w 61"/>
                  <a:gd name="T9" fmla="*/ 65601 h 30"/>
                  <a:gd name="T10" fmla="*/ 318523 w 61"/>
                  <a:gd name="T11" fmla="*/ 70773 h 30"/>
                  <a:gd name="T12" fmla="*/ 318523 w 61"/>
                  <a:gd name="T13" fmla="*/ 76475 h 30"/>
                  <a:gd name="T14" fmla="*/ 318523 w 61"/>
                  <a:gd name="T15" fmla="*/ 82104 h 30"/>
                  <a:gd name="T16" fmla="*/ 318523 w 61"/>
                  <a:gd name="T17" fmla="*/ 93591 h 30"/>
                  <a:gd name="T18" fmla="*/ 329442 w 61"/>
                  <a:gd name="T19" fmla="*/ 98839 h 30"/>
                  <a:gd name="T20" fmla="*/ 335282 w 61"/>
                  <a:gd name="T21" fmla="*/ 110094 h 30"/>
                  <a:gd name="T22" fmla="*/ 306976 w 61"/>
                  <a:gd name="T23" fmla="*/ 130513 h 30"/>
                  <a:gd name="T24" fmla="*/ 280877 w 61"/>
                  <a:gd name="T25" fmla="*/ 158503 h 30"/>
                  <a:gd name="T26" fmla="*/ 286793 w 61"/>
                  <a:gd name="T27" fmla="*/ 164440 h 30"/>
                  <a:gd name="T28" fmla="*/ 258464 w 61"/>
                  <a:gd name="T29" fmla="*/ 158503 h 30"/>
                  <a:gd name="T30" fmla="*/ 236306 w 61"/>
                  <a:gd name="T31" fmla="*/ 153554 h 30"/>
                  <a:gd name="T32" fmla="*/ 219096 w 61"/>
                  <a:gd name="T33" fmla="*/ 158503 h 30"/>
                  <a:gd name="T34" fmla="*/ 204265 w 61"/>
                  <a:gd name="T35" fmla="*/ 153554 h 30"/>
                  <a:gd name="T36" fmla="*/ 187131 w 61"/>
                  <a:gd name="T37" fmla="*/ 158503 h 30"/>
                  <a:gd name="T38" fmla="*/ 170385 w 61"/>
                  <a:gd name="T39" fmla="*/ 158503 h 30"/>
                  <a:gd name="T40" fmla="*/ 153858 w 61"/>
                  <a:gd name="T41" fmla="*/ 147928 h 30"/>
                  <a:gd name="T42" fmla="*/ 142284 w 61"/>
                  <a:gd name="T43" fmla="*/ 153554 h 30"/>
                  <a:gd name="T44" fmla="*/ 125761 w 61"/>
                  <a:gd name="T45" fmla="*/ 142000 h 30"/>
                  <a:gd name="T46" fmla="*/ 110546 w 61"/>
                  <a:gd name="T47" fmla="*/ 136371 h 30"/>
                  <a:gd name="T48" fmla="*/ 99653 w 61"/>
                  <a:gd name="T49" fmla="*/ 130513 h 30"/>
                  <a:gd name="T50" fmla="*/ 88080 w 61"/>
                  <a:gd name="T51" fmla="*/ 130513 h 30"/>
                  <a:gd name="T52" fmla="*/ 71556 w 61"/>
                  <a:gd name="T53" fmla="*/ 125497 h 30"/>
                  <a:gd name="T54" fmla="*/ 54196 w 61"/>
                  <a:gd name="T55" fmla="*/ 130513 h 30"/>
                  <a:gd name="T56" fmla="*/ 42857 w 61"/>
                  <a:gd name="T57" fmla="*/ 125497 h 30"/>
                  <a:gd name="T58" fmla="*/ 39591 w 61"/>
                  <a:gd name="T59" fmla="*/ 115955 h 30"/>
                  <a:gd name="T60" fmla="*/ 16524 w 61"/>
                  <a:gd name="T61" fmla="*/ 115955 h 30"/>
                  <a:gd name="T62" fmla="*/ 5631 w 61"/>
                  <a:gd name="T63" fmla="*/ 110094 h 30"/>
                  <a:gd name="T64" fmla="*/ 5631 w 61"/>
                  <a:gd name="T65" fmla="*/ 110094 h 30"/>
                  <a:gd name="T66" fmla="*/ 5631 w 61"/>
                  <a:gd name="T67" fmla="*/ 93591 h 30"/>
                  <a:gd name="T68" fmla="*/ 0 w 61"/>
                  <a:gd name="T69" fmla="*/ 82104 h 30"/>
                  <a:gd name="T70" fmla="*/ 5631 w 61"/>
                  <a:gd name="T71" fmla="*/ 70773 h 30"/>
                  <a:gd name="T72" fmla="*/ 0 w 61"/>
                  <a:gd name="T73" fmla="*/ 59972 h 30"/>
                  <a:gd name="T74" fmla="*/ 5631 w 61"/>
                  <a:gd name="T75" fmla="*/ 42783 h 30"/>
                  <a:gd name="T76" fmla="*/ 11573 w 61"/>
                  <a:gd name="T77" fmla="*/ 33695 h 30"/>
                  <a:gd name="T78" fmla="*/ 16524 w 61"/>
                  <a:gd name="T79" fmla="*/ 27990 h 30"/>
                  <a:gd name="T80" fmla="*/ 39591 w 61"/>
                  <a:gd name="T81" fmla="*/ 16503 h 30"/>
                  <a:gd name="T82" fmla="*/ 82449 w 61"/>
                  <a:gd name="T83" fmla="*/ 11487 h 30"/>
                  <a:gd name="T84" fmla="*/ 153858 w 61"/>
                  <a:gd name="T85" fmla="*/ 0 h 30"/>
                  <a:gd name="T86" fmla="*/ 153858 w 61"/>
                  <a:gd name="T87" fmla="*/ 5626 h 30"/>
                  <a:gd name="T88" fmla="*/ 187131 w 61"/>
                  <a:gd name="T89" fmla="*/ 11487 h 30"/>
                  <a:gd name="T90" fmla="*/ 176248 w 61"/>
                  <a:gd name="T91" fmla="*/ 11487 h 30"/>
                  <a:gd name="T92" fmla="*/ 192798 w 61"/>
                  <a:gd name="T93" fmla="*/ 11487 h 3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1"/>
                  <a:gd name="T142" fmla="*/ 0 h 30"/>
                  <a:gd name="T143" fmla="*/ 61 w 61"/>
                  <a:gd name="T144" fmla="*/ 30 h 3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1" h="30">
                    <a:moveTo>
                      <a:pt x="35" y="2"/>
                    </a:moveTo>
                    <a:lnTo>
                      <a:pt x="37" y="2"/>
                    </a:lnTo>
                    <a:lnTo>
                      <a:pt x="43" y="2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8" y="4"/>
                    </a:lnTo>
                    <a:lnTo>
                      <a:pt x="60" y="7"/>
                    </a:lnTo>
                    <a:lnTo>
                      <a:pt x="60" y="9"/>
                    </a:lnTo>
                    <a:lnTo>
                      <a:pt x="55" y="12"/>
                    </a:lnTo>
                    <a:lnTo>
                      <a:pt x="56" y="12"/>
                    </a:lnTo>
                    <a:lnTo>
                      <a:pt x="58" y="13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8" y="17"/>
                    </a:lnTo>
                    <a:lnTo>
                      <a:pt x="59" y="18"/>
                    </a:lnTo>
                    <a:lnTo>
                      <a:pt x="60" y="18"/>
                    </a:lnTo>
                    <a:lnTo>
                      <a:pt x="61" y="20"/>
                    </a:lnTo>
                    <a:lnTo>
                      <a:pt x="61" y="22"/>
                    </a:lnTo>
                    <a:lnTo>
                      <a:pt x="56" y="24"/>
                    </a:lnTo>
                    <a:lnTo>
                      <a:pt x="52" y="26"/>
                    </a:lnTo>
                    <a:lnTo>
                      <a:pt x="51" y="29"/>
                    </a:lnTo>
                    <a:lnTo>
                      <a:pt x="52" y="30"/>
                    </a:lnTo>
                    <a:lnTo>
                      <a:pt x="49" y="30"/>
                    </a:lnTo>
                    <a:lnTo>
                      <a:pt x="47" y="29"/>
                    </a:lnTo>
                    <a:lnTo>
                      <a:pt x="45" y="28"/>
                    </a:lnTo>
                    <a:lnTo>
                      <a:pt x="43" y="28"/>
                    </a:lnTo>
                    <a:lnTo>
                      <a:pt x="41" y="28"/>
                    </a:lnTo>
                    <a:lnTo>
                      <a:pt x="40" y="29"/>
                    </a:lnTo>
                    <a:lnTo>
                      <a:pt x="38" y="28"/>
                    </a:lnTo>
                    <a:lnTo>
                      <a:pt x="37" y="28"/>
                    </a:lnTo>
                    <a:lnTo>
                      <a:pt x="35" y="28"/>
                    </a:lnTo>
                    <a:lnTo>
                      <a:pt x="34" y="29"/>
                    </a:lnTo>
                    <a:lnTo>
                      <a:pt x="32" y="29"/>
                    </a:lnTo>
                    <a:lnTo>
                      <a:pt x="31" y="29"/>
                    </a:lnTo>
                    <a:lnTo>
                      <a:pt x="30" y="28"/>
                    </a:lnTo>
                    <a:lnTo>
                      <a:pt x="28" y="27"/>
                    </a:lnTo>
                    <a:lnTo>
                      <a:pt x="27" y="28"/>
                    </a:lnTo>
                    <a:lnTo>
                      <a:pt x="26" y="28"/>
                    </a:lnTo>
                    <a:lnTo>
                      <a:pt x="25" y="27"/>
                    </a:lnTo>
                    <a:lnTo>
                      <a:pt x="23" y="26"/>
                    </a:lnTo>
                    <a:lnTo>
                      <a:pt x="22" y="25"/>
                    </a:lnTo>
                    <a:lnTo>
                      <a:pt x="20" y="25"/>
                    </a:lnTo>
                    <a:lnTo>
                      <a:pt x="19" y="25"/>
                    </a:lnTo>
                    <a:lnTo>
                      <a:pt x="18" y="24"/>
                    </a:lnTo>
                    <a:lnTo>
                      <a:pt x="18" y="23"/>
                    </a:lnTo>
                    <a:lnTo>
                      <a:pt x="16" y="24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3" y="24"/>
                    </a:lnTo>
                    <a:lnTo>
                      <a:pt x="10" y="24"/>
                    </a:lnTo>
                    <a:lnTo>
                      <a:pt x="9" y="23"/>
                    </a:lnTo>
                    <a:lnTo>
                      <a:pt x="8" y="23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3" y="21"/>
                    </a:lnTo>
                    <a:lnTo>
                      <a:pt x="2" y="20"/>
                    </a:lnTo>
                    <a:lnTo>
                      <a:pt x="1" y="20"/>
                    </a:lnTo>
                    <a:lnTo>
                      <a:pt x="0" y="20"/>
                    </a:lnTo>
                    <a:lnTo>
                      <a:pt x="1" y="20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13" y="3"/>
                    </a:lnTo>
                    <a:lnTo>
                      <a:pt x="15" y="2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9" y="2"/>
                    </a:lnTo>
                    <a:lnTo>
                      <a:pt x="34" y="2"/>
                    </a:lnTo>
                    <a:lnTo>
                      <a:pt x="35" y="1"/>
                    </a:lnTo>
                    <a:lnTo>
                      <a:pt x="32" y="2"/>
                    </a:lnTo>
                    <a:lnTo>
                      <a:pt x="34" y="2"/>
                    </a:lnTo>
                    <a:lnTo>
                      <a:pt x="35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11" name="Freeform 3764"/>
              <p:cNvSpPr>
                <a:spLocks/>
              </p:cNvSpPr>
              <p:nvPr/>
            </p:nvSpPr>
            <p:spPr bwMode="auto">
              <a:xfrm>
                <a:off x="2669" y="1110"/>
                <a:ext cx="121" cy="44"/>
              </a:xfrm>
              <a:custGeom>
                <a:avLst/>
                <a:gdLst>
                  <a:gd name="T0" fmla="*/ 0 w 41"/>
                  <a:gd name="T1" fmla="*/ 16503 h 15"/>
                  <a:gd name="T2" fmla="*/ 0 w 41"/>
                  <a:gd name="T3" fmla="*/ 16503 h 15"/>
                  <a:gd name="T4" fmla="*/ 11828 w 41"/>
                  <a:gd name="T5" fmla="*/ 22364 h 15"/>
                  <a:gd name="T6" fmla="*/ 23055 w 41"/>
                  <a:gd name="T7" fmla="*/ 27990 h 15"/>
                  <a:gd name="T8" fmla="*/ 47042 w 41"/>
                  <a:gd name="T9" fmla="*/ 27990 h 15"/>
                  <a:gd name="T10" fmla="*/ 68040 w 41"/>
                  <a:gd name="T11" fmla="*/ 16503 h 15"/>
                  <a:gd name="T12" fmla="*/ 79963 w 41"/>
                  <a:gd name="T13" fmla="*/ 16503 h 15"/>
                  <a:gd name="T14" fmla="*/ 97854 w 41"/>
                  <a:gd name="T15" fmla="*/ 16503 h 15"/>
                  <a:gd name="T16" fmla="*/ 97854 w 41"/>
                  <a:gd name="T17" fmla="*/ 16503 h 15"/>
                  <a:gd name="T18" fmla="*/ 109009 w 41"/>
                  <a:gd name="T19" fmla="*/ 11487 h 15"/>
                  <a:gd name="T20" fmla="*/ 120917 w 41"/>
                  <a:gd name="T21" fmla="*/ 11487 h 15"/>
                  <a:gd name="T22" fmla="*/ 138831 w 41"/>
                  <a:gd name="T23" fmla="*/ 5626 h 15"/>
                  <a:gd name="T24" fmla="*/ 149981 w 41"/>
                  <a:gd name="T25" fmla="*/ 0 h 15"/>
                  <a:gd name="T26" fmla="*/ 161886 w 41"/>
                  <a:gd name="T27" fmla="*/ 0 h 15"/>
                  <a:gd name="T28" fmla="*/ 177746 w 41"/>
                  <a:gd name="T29" fmla="*/ 0 h 15"/>
                  <a:gd name="T30" fmla="*/ 188949 w 41"/>
                  <a:gd name="T31" fmla="*/ 5626 h 15"/>
                  <a:gd name="T32" fmla="*/ 206863 w 41"/>
                  <a:gd name="T33" fmla="*/ 5626 h 15"/>
                  <a:gd name="T34" fmla="*/ 212700 w 41"/>
                  <a:gd name="T35" fmla="*/ 11487 h 15"/>
                  <a:gd name="T36" fmla="*/ 223856 w 41"/>
                  <a:gd name="T37" fmla="*/ 11487 h 15"/>
                  <a:gd name="T38" fmla="*/ 229927 w 41"/>
                  <a:gd name="T39" fmla="*/ 11487 h 15"/>
                  <a:gd name="T40" fmla="*/ 235988 w 41"/>
                  <a:gd name="T41" fmla="*/ 16503 h 15"/>
                  <a:gd name="T42" fmla="*/ 223856 w 41"/>
                  <a:gd name="T43" fmla="*/ 22364 h 15"/>
                  <a:gd name="T44" fmla="*/ 212700 w 41"/>
                  <a:gd name="T45" fmla="*/ 27990 h 15"/>
                  <a:gd name="T46" fmla="*/ 206863 w 41"/>
                  <a:gd name="T47" fmla="*/ 33695 h 15"/>
                  <a:gd name="T48" fmla="*/ 195046 w 41"/>
                  <a:gd name="T49" fmla="*/ 39530 h 15"/>
                  <a:gd name="T50" fmla="*/ 188949 w 41"/>
                  <a:gd name="T51" fmla="*/ 48409 h 15"/>
                  <a:gd name="T52" fmla="*/ 182887 w 41"/>
                  <a:gd name="T53" fmla="*/ 48409 h 15"/>
                  <a:gd name="T54" fmla="*/ 173706 w 41"/>
                  <a:gd name="T55" fmla="*/ 59972 h 15"/>
                  <a:gd name="T56" fmla="*/ 173706 w 41"/>
                  <a:gd name="T57" fmla="*/ 59972 h 15"/>
                  <a:gd name="T58" fmla="*/ 167871 w 41"/>
                  <a:gd name="T59" fmla="*/ 65601 h 15"/>
                  <a:gd name="T60" fmla="*/ 161886 w 41"/>
                  <a:gd name="T61" fmla="*/ 76475 h 15"/>
                  <a:gd name="T62" fmla="*/ 149981 w 41"/>
                  <a:gd name="T63" fmla="*/ 76475 h 15"/>
                  <a:gd name="T64" fmla="*/ 138831 w 41"/>
                  <a:gd name="T65" fmla="*/ 76475 h 15"/>
                  <a:gd name="T66" fmla="*/ 132761 w 41"/>
                  <a:gd name="T67" fmla="*/ 82104 h 15"/>
                  <a:gd name="T68" fmla="*/ 120917 w 41"/>
                  <a:gd name="T69" fmla="*/ 82104 h 15"/>
                  <a:gd name="T70" fmla="*/ 115080 w 41"/>
                  <a:gd name="T71" fmla="*/ 82104 h 1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"/>
                  <a:gd name="T109" fmla="*/ 0 h 15"/>
                  <a:gd name="T110" fmla="*/ 41 w 41"/>
                  <a:gd name="T111" fmla="*/ 15 h 1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" h="15">
                    <a:moveTo>
                      <a:pt x="0" y="3"/>
                    </a:moveTo>
                    <a:lnTo>
                      <a:pt x="0" y="3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7" y="3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4" y="1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1"/>
                    </a:lnTo>
                    <a:lnTo>
                      <a:pt x="36" y="1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1" y="3"/>
                    </a:lnTo>
                    <a:lnTo>
                      <a:pt x="39" y="4"/>
                    </a:lnTo>
                    <a:lnTo>
                      <a:pt x="37" y="5"/>
                    </a:lnTo>
                    <a:lnTo>
                      <a:pt x="36" y="6"/>
                    </a:lnTo>
                    <a:lnTo>
                      <a:pt x="34" y="7"/>
                    </a:lnTo>
                    <a:lnTo>
                      <a:pt x="33" y="9"/>
                    </a:lnTo>
                    <a:lnTo>
                      <a:pt x="32" y="9"/>
                    </a:lnTo>
                    <a:lnTo>
                      <a:pt x="30" y="11"/>
                    </a:lnTo>
                    <a:lnTo>
                      <a:pt x="29" y="12"/>
                    </a:lnTo>
                    <a:lnTo>
                      <a:pt x="28" y="14"/>
                    </a:lnTo>
                    <a:lnTo>
                      <a:pt x="26" y="14"/>
                    </a:lnTo>
                    <a:lnTo>
                      <a:pt x="24" y="14"/>
                    </a:lnTo>
                    <a:lnTo>
                      <a:pt x="23" y="15"/>
                    </a:lnTo>
                    <a:lnTo>
                      <a:pt x="21" y="15"/>
                    </a:lnTo>
                    <a:lnTo>
                      <a:pt x="20" y="1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12" name="Freeform 3765"/>
              <p:cNvSpPr>
                <a:spLocks/>
              </p:cNvSpPr>
              <p:nvPr/>
            </p:nvSpPr>
            <p:spPr bwMode="auto">
              <a:xfrm>
                <a:off x="2438" y="1151"/>
                <a:ext cx="240" cy="173"/>
              </a:xfrm>
              <a:custGeom>
                <a:avLst/>
                <a:gdLst>
                  <a:gd name="T0" fmla="*/ 274089 w 82"/>
                  <a:gd name="T1" fmla="*/ 5624 h 59"/>
                  <a:gd name="T2" fmla="*/ 274089 w 82"/>
                  <a:gd name="T3" fmla="*/ 16491 h 59"/>
                  <a:gd name="T4" fmla="*/ 279656 w 82"/>
                  <a:gd name="T5" fmla="*/ 27935 h 59"/>
                  <a:gd name="T6" fmla="*/ 268496 w 82"/>
                  <a:gd name="T7" fmla="*/ 22338 h 59"/>
                  <a:gd name="T8" fmla="*/ 257719 w 82"/>
                  <a:gd name="T9" fmla="*/ 22338 h 59"/>
                  <a:gd name="T10" fmla="*/ 226373 w 82"/>
                  <a:gd name="T11" fmla="*/ 33556 h 59"/>
                  <a:gd name="T12" fmla="*/ 231969 w 82"/>
                  <a:gd name="T13" fmla="*/ 33556 h 59"/>
                  <a:gd name="T14" fmla="*/ 226373 w 82"/>
                  <a:gd name="T15" fmla="*/ 33556 h 59"/>
                  <a:gd name="T16" fmla="*/ 215014 w 82"/>
                  <a:gd name="T17" fmla="*/ 33556 h 59"/>
                  <a:gd name="T18" fmla="*/ 215014 w 82"/>
                  <a:gd name="T19" fmla="*/ 39482 h 59"/>
                  <a:gd name="T20" fmla="*/ 215014 w 82"/>
                  <a:gd name="T21" fmla="*/ 42508 h 59"/>
                  <a:gd name="T22" fmla="*/ 220583 w 82"/>
                  <a:gd name="T23" fmla="*/ 48355 h 59"/>
                  <a:gd name="T24" fmla="*/ 226373 w 82"/>
                  <a:gd name="T25" fmla="*/ 53976 h 59"/>
                  <a:gd name="T26" fmla="*/ 215014 w 82"/>
                  <a:gd name="T27" fmla="*/ 53976 h 59"/>
                  <a:gd name="T28" fmla="*/ 210029 w 82"/>
                  <a:gd name="T29" fmla="*/ 65500 h 59"/>
                  <a:gd name="T30" fmla="*/ 242675 w 82"/>
                  <a:gd name="T31" fmla="*/ 98393 h 59"/>
                  <a:gd name="T32" fmla="*/ 263286 w 82"/>
                  <a:gd name="T33" fmla="*/ 130266 h 59"/>
                  <a:gd name="T34" fmla="*/ 290365 w 82"/>
                  <a:gd name="T35" fmla="*/ 152577 h 59"/>
                  <a:gd name="T36" fmla="*/ 313124 w 82"/>
                  <a:gd name="T37" fmla="*/ 164098 h 59"/>
                  <a:gd name="T38" fmla="*/ 343861 w 82"/>
                  <a:gd name="T39" fmla="*/ 164098 h 59"/>
                  <a:gd name="T40" fmla="*/ 333161 w 82"/>
                  <a:gd name="T41" fmla="*/ 169722 h 59"/>
                  <a:gd name="T42" fmla="*/ 365731 w 82"/>
                  <a:gd name="T43" fmla="*/ 186204 h 59"/>
                  <a:gd name="T44" fmla="*/ 404845 w 82"/>
                  <a:gd name="T45" fmla="*/ 201583 h 59"/>
                  <a:gd name="T46" fmla="*/ 425028 w 82"/>
                  <a:gd name="T47" fmla="*/ 218074 h 59"/>
                  <a:gd name="T48" fmla="*/ 430613 w 82"/>
                  <a:gd name="T49" fmla="*/ 246000 h 59"/>
                  <a:gd name="T50" fmla="*/ 414319 w 82"/>
                  <a:gd name="T51" fmla="*/ 234556 h 59"/>
                  <a:gd name="T52" fmla="*/ 393486 w 82"/>
                  <a:gd name="T53" fmla="*/ 223689 h 59"/>
                  <a:gd name="T54" fmla="*/ 360814 w 82"/>
                  <a:gd name="T55" fmla="*/ 229518 h 59"/>
                  <a:gd name="T56" fmla="*/ 360814 w 82"/>
                  <a:gd name="T57" fmla="*/ 251624 h 59"/>
                  <a:gd name="T58" fmla="*/ 371546 w 82"/>
                  <a:gd name="T59" fmla="*/ 279662 h 59"/>
                  <a:gd name="T60" fmla="*/ 338953 w 82"/>
                  <a:gd name="T61" fmla="*/ 305600 h 59"/>
                  <a:gd name="T62" fmla="*/ 301741 w 82"/>
                  <a:gd name="T63" fmla="*/ 311500 h 59"/>
                  <a:gd name="T64" fmla="*/ 329470 w 82"/>
                  <a:gd name="T65" fmla="*/ 288508 h 59"/>
                  <a:gd name="T66" fmla="*/ 318120 w 82"/>
                  <a:gd name="T67" fmla="*/ 251624 h 59"/>
                  <a:gd name="T68" fmla="*/ 301741 w 82"/>
                  <a:gd name="T69" fmla="*/ 234556 h 59"/>
                  <a:gd name="T70" fmla="*/ 290365 w 82"/>
                  <a:gd name="T71" fmla="*/ 223689 h 59"/>
                  <a:gd name="T72" fmla="*/ 263286 w 82"/>
                  <a:gd name="T73" fmla="*/ 212221 h 59"/>
                  <a:gd name="T74" fmla="*/ 257719 w 82"/>
                  <a:gd name="T75" fmla="*/ 201583 h 59"/>
                  <a:gd name="T76" fmla="*/ 248245 w 82"/>
                  <a:gd name="T77" fmla="*/ 197672 h 59"/>
                  <a:gd name="T78" fmla="*/ 215014 w 82"/>
                  <a:gd name="T79" fmla="*/ 186204 h 59"/>
                  <a:gd name="T80" fmla="*/ 184253 w 82"/>
                  <a:gd name="T81" fmla="*/ 169722 h 59"/>
                  <a:gd name="T82" fmla="*/ 162170 w 82"/>
                  <a:gd name="T83" fmla="*/ 152577 h 59"/>
                  <a:gd name="T84" fmla="*/ 145218 w 82"/>
                  <a:gd name="T85" fmla="*/ 147411 h 59"/>
                  <a:gd name="T86" fmla="*/ 134441 w 82"/>
                  <a:gd name="T87" fmla="*/ 130266 h 59"/>
                  <a:gd name="T88" fmla="*/ 123278 w 82"/>
                  <a:gd name="T89" fmla="*/ 109914 h 59"/>
                  <a:gd name="T90" fmla="*/ 112569 w 82"/>
                  <a:gd name="T91" fmla="*/ 87811 h 59"/>
                  <a:gd name="T92" fmla="*/ 108691 w 82"/>
                  <a:gd name="T93" fmla="*/ 87811 h 59"/>
                  <a:gd name="T94" fmla="*/ 91736 w 82"/>
                  <a:gd name="T95" fmla="*/ 81911 h 59"/>
                  <a:gd name="T96" fmla="*/ 75366 w 82"/>
                  <a:gd name="T97" fmla="*/ 76287 h 59"/>
                  <a:gd name="T98" fmla="*/ 53505 w 82"/>
                  <a:gd name="T99" fmla="*/ 87811 h 59"/>
                  <a:gd name="T100" fmla="*/ 21940 w 82"/>
                  <a:gd name="T101" fmla="*/ 104222 h 59"/>
                  <a:gd name="T102" fmla="*/ 21940 w 82"/>
                  <a:gd name="T103" fmla="*/ 87811 h 59"/>
                  <a:gd name="T104" fmla="*/ 0 w 82"/>
                  <a:gd name="T105" fmla="*/ 81911 h 59"/>
                  <a:gd name="T106" fmla="*/ 0 w 82"/>
                  <a:gd name="T107" fmla="*/ 53976 h 59"/>
                  <a:gd name="T108" fmla="*/ 21940 w 82"/>
                  <a:gd name="T109" fmla="*/ 42508 h 59"/>
                  <a:gd name="T110" fmla="*/ 21940 w 82"/>
                  <a:gd name="T111" fmla="*/ 27935 h 5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2"/>
                  <a:gd name="T169" fmla="*/ 0 h 59"/>
                  <a:gd name="T170" fmla="*/ 82 w 82"/>
                  <a:gd name="T171" fmla="*/ 59 h 5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2" h="59">
                    <a:moveTo>
                      <a:pt x="53" y="0"/>
                    </a:moveTo>
                    <a:lnTo>
                      <a:pt x="51" y="1"/>
                    </a:lnTo>
                    <a:lnTo>
                      <a:pt x="51" y="2"/>
                    </a:lnTo>
                    <a:lnTo>
                      <a:pt x="51" y="3"/>
                    </a:lnTo>
                    <a:lnTo>
                      <a:pt x="53" y="5"/>
                    </a:lnTo>
                    <a:lnTo>
                      <a:pt x="52" y="5"/>
                    </a:lnTo>
                    <a:lnTo>
                      <a:pt x="51" y="4"/>
                    </a:lnTo>
                    <a:lnTo>
                      <a:pt x="50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2" y="6"/>
                    </a:lnTo>
                    <a:lnTo>
                      <a:pt x="43" y="6"/>
                    </a:lnTo>
                    <a:lnTo>
                      <a:pt x="42" y="6"/>
                    </a:lnTo>
                    <a:lnTo>
                      <a:pt x="41" y="6"/>
                    </a:lnTo>
                    <a:lnTo>
                      <a:pt x="40" y="6"/>
                    </a:lnTo>
                    <a:lnTo>
                      <a:pt x="40" y="7"/>
                    </a:lnTo>
                    <a:lnTo>
                      <a:pt x="40" y="8"/>
                    </a:lnTo>
                    <a:lnTo>
                      <a:pt x="40" y="9"/>
                    </a:lnTo>
                    <a:lnTo>
                      <a:pt x="41" y="9"/>
                    </a:lnTo>
                    <a:lnTo>
                      <a:pt x="42" y="9"/>
                    </a:lnTo>
                    <a:lnTo>
                      <a:pt x="42" y="10"/>
                    </a:lnTo>
                    <a:lnTo>
                      <a:pt x="41" y="10"/>
                    </a:lnTo>
                    <a:lnTo>
                      <a:pt x="40" y="10"/>
                    </a:lnTo>
                    <a:lnTo>
                      <a:pt x="39" y="12"/>
                    </a:lnTo>
                    <a:lnTo>
                      <a:pt x="40" y="15"/>
                    </a:lnTo>
                    <a:lnTo>
                      <a:pt x="45" y="18"/>
                    </a:lnTo>
                    <a:lnTo>
                      <a:pt x="48" y="19"/>
                    </a:lnTo>
                    <a:lnTo>
                      <a:pt x="49" y="24"/>
                    </a:lnTo>
                    <a:lnTo>
                      <a:pt x="50" y="26"/>
                    </a:lnTo>
                    <a:lnTo>
                      <a:pt x="54" y="28"/>
                    </a:lnTo>
                    <a:lnTo>
                      <a:pt x="56" y="30"/>
                    </a:lnTo>
                    <a:lnTo>
                      <a:pt x="58" y="30"/>
                    </a:lnTo>
                    <a:lnTo>
                      <a:pt x="60" y="30"/>
                    </a:lnTo>
                    <a:lnTo>
                      <a:pt x="64" y="30"/>
                    </a:lnTo>
                    <a:lnTo>
                      <a:pt x="65" y="30"/>
                    </a:lnTo>
                    <a:lnTo>
                      <a:pt x="62" y="31"/>
                    </a:lnTo>
                    <a:lnTo>
                      <a:pt x="65" y="34"/>
                    </a:lnTo>
                    <a:lnTo>
                      <a:pt x="68" y="34"/>
                    </a:lnTo>
                    <a:lnTo>
                      <a:pt x="71" y="36"/>
                    </a:lnTo>
                    <a:lnTo>
                      <a:pt x="75" y="37"/>
                    </a:lnTo>
                    <a:lnTo>
                      <a:pt x="78" y="39"/>
                    </a:lnTo>
                    <a:lnTo>
                      <a:pt x="79" y="40"/>
                    </a:lnTo>
                    <a:lnTo>
                      <a:pt x="82" y="42"/>
                    </a:lnTo>
                    <a:lnTo>
                      <a:pt x="80" y="45"/>
                    </a:lnTo>
                    <a:lnTo>
                      <a:pt x="78" y="43"/>
                    </a:lnTo>
                    <a:lnTo>
                      <a:pt x="77" y="43"/>
                    </a:lnTo>
                    <a:lnTo>
                      <a:pt x="76" y="41"/>
                    </a:lnTo>
                    <a:lnTo>
                      <a:pt x="73" y="41"/>
                    </a:lnTo>
                    <a:lnTo>
                      <a:pt x="72" y="40"/>
                    </a:lnTo>
                    <a:lnTo>
                      <a:pt x="67" y="42"/>
                    </a:lnTo>
                    <a:lnTo>
                      <a:pt x="65" y="45"/>
                    </a:lnTo>
                    <a:lnTo>
                      <a:pt x="67" y="46"/>
                    </a:lnTo>
                    <a:lnTo>
                      <a:pt x="70" y="49"/>
                    </a:lnTo>
                    <a:lnTo>
                      <a:pt x="69" y="51"/>
                    </a:lnTo>
                    <a:lnTo>
                      <a:pt x="64" y="52"/>
                    </a:lnTo>
                    <a:lnTo>
                      <a:pt x="63" y="56"/>
                    </a:lnTo>
                    <a:lnTo>
                      <a:pt x="58" y="59"/>
                    </a:lnTo>
                    <a:lnTo>
                      <a:pt x="56" y="57"/>
                    </a:lnTo>
                    <a:lnTo>
                      <a:pt x="59" y="54"/>
                    </a:lnTo>
                    <a:lnTo>
                      <a:pt x="61" y="53"/>
                    </a:lnTo>
                    <a:lnTo>
                      <a:pt x="61" y="50"/>
                    </a:lnTo>
                    <a:lnTo>
                      <a:pt x="59" y="46"/>
                    </a:lnTo>
                    <a:lnTo>
                      <a:pt x="58" y="43"/>
                    </a:lnTo>
                    <a:lnTo>
                      <a:pt x="56" y="43"/>
                    </a:lnTo>
                    <a:lnTo>
                      <a:pt x="54" y="42"/>
                    </a:lnTo>
                    <a:lnTo>
                      <a:pt x="54" y="41"/>
                    </a:lnTo>
                    <a:lnTo>
                      <a:pt x="51" y="39"/>
                    </a:lnTo>
                    <a:lnTo>
                      <a:pt x="49" y="39"/>
                    </a:lnTo>
                    <a:lnTo>
                      <a:pt x="48" y="37"/>
                    </a:lnTo>
                    <a:lnTo>
                      <a:pt x="47" y="37"/>
                    </a:lnTo>
                    <a:lnTo>
                      <a:pt x="46" y="36"/>
                    </a:lnTo>
                    <a:lnTo>
                      <a:pt x="43" y="35"/>
                    </a:lnTo>
                    <a:lnTo>
                      <a:pt x="40" y="34"/>
                    </a:lnTo>
                    <a:lnTo>
                      <a:pt x="37" y="33"/>
                    </a:lnTo>
                    <a:lnTo>
                      <a:pt x="34" y="31"/>
                    </a:lnTo>
                    <a:lnTo>
                      <a:pt x="31" y="30"/>
                    </a:lnTo>
                    <a:lnTo>
                      <a:pt x="30" y="28"/>
                    </a:lnTo>
                    <a:lnTo>
                      <a:pt x="27" y="27"/>
                    </a:lnTo>
                    <a:lnTo>
                      <a:pt x="26" y="25"/>
                    </a:lnTo>
                    <a:lnTo>
                      <a:pt x="25" y="24"/>
                    </a:lnTo>
                    <a:lnTo>
                      <a:pt x="23" y="23"/>
                    </a:lnTo>
                    <a:lnTo>
                      <a:pt x="23" y="20"/>
                    </a:lnTo>
                    <a:lnTo>
                      <a:pt x="23" y="18"/>
                    </a:lnTo>
                    <a:lnTo>
                      <a:pt x="21" y="16"/>
                    </a:lnTo>
                    <a:lnTo>
                      <a:pt x="20" y="16"/>
                    </a:lnTo>
                    <a:lnTo>
                      <a:pt x="18" y="15"/>
                    </a:lnTo>
                    <a:lnTo>
                      <a:pt x="17" y="15"/>
                    </a:lnTo>
                    <a:lnTo>
                      <a:pt x="16" y="15"/>
                    </a:lnTo>
                    <a:lnTo>
                      <a:pt x="14" y="14"/>
                    </a:lnTo>
                    <a:lnTo>
                      <a:pt x="12" y="15"/>
                    </a:lnTo>
                    <a:lnTo>
                      <a:pt x="10" y="16"/>
                    </a:lnTo>
                    <a:lnTo>
                      <a:pt x="7" y="18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16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13" name="Freeform 3766"/>
              <p:cNvSpPr>
                <a:spLocks/>
              </p:cNvSpPr>
              <p:nvPr/>
            </p:nvSpPr>
            <p:spPr bwMode="auto">
              <a:xfrm>
                <a:off x="2467" y="1081"/>
                <a:ext cx="26" cy="53"/>
              </a:xfrm>
              <a:custGeom>
                <a:avLst/>
                <a:gdLst>
                  <a:gd name="T0" fmla="*/ 15115 w 9"/>
                  <a:gd name="T1" fmla="*/ 101548 h 18"/>
                  <a:gd name="T2" fmla="*/ 20346 w 9"/>
                  <a:gd name="T3" fmla="*/ 89826 h 18"/>
                  <a:gd name="T4" fmla="*/ 28542 w 9"/>
                  <a:gd name="T5" fmla="*/ 73060 h 18"/>
                  <a:gd name="T6" fmla="*/ 43666 w 9"/>
                  <a:gd name="T7" fmla="*/ 61339 h 18"/>
                  <a:gd name="T8" fmla="*/ 43666 w 9"/>
                  <a:gd name="T9" fmla="*/ 55320 h 18"/>
                  <a:gd name="T10" fmla="*/ 38457 w 9"/>
                  <a:gd name="T11" fmla="*/ 51569 h 18"/>
                  <a:gd name="T12" fmla="*/ 28542 w 9"/>
                  <a:gd name="T13" fmla="*/ 51569 h 18"/>
                  <a:gd name="T14" fmla="*/ 20346 w 9"/>
                  <a:gd name="T15" fmla="*/ 51569 h 18"/>
                  <a:gd name="T16" fmla="*/ 15115 w 9"/>
                  <a:gd name="T17" fmla="*/ 51569 h 18"/>
                  <a:gd name="T18" fmla="*/ 5232 w 9"/>
                  <a:gd name="T19" fmla="*/ 51569 h 18"/>
                  <a:gd name="T20" fmla="*/ 5232 w 9"/>
                  <a:gd name="T21" fmla="*/ 46228 h 18"/>
                  <a:gd name="T22" fmla="*/ 0 w 9"/>
                  <a:gd name="T23" fmla="*/ 40513 h 18"/>
                  <a:gd name="T24" fmla="*/ 9880 w 9"/>
                  <a:gd name="T25" fmla="*/ 34488 h 18"/>
                  <a:gd name="T26" fmla="*/ 0 w 9"/>
                  <a:gd name="T27" fmla="*/ 28791 h 18"/>
                  <a:gd name="T28" fmla="*/ 0 w 9"/>
                  <a:gd name="T29" fmla="*/ 22766 h 18"/>
                  <a:gd name="T30" fmla="*/ 0 w 9"/>
                  <a:gd name="T31" fmla="*/ 17514 h 18"/>
                  <a:gd name="T32" fmla="*/ 9880 w 9"/>
                  <a:gd name="T33" fmla="*/ 17514 h 18"/>
                  <a:gd name="T34" fmla="*/ 9880 w 9"/>
                  <a:gd name="T35" fmla="*/ 5948 h 18"/>
                  <a:gd name="T36" fmla="*/ 9880 w 9"/>
                  <a:gd name="T37" fmla="*/ 5948 h 18"/>
                  <a:gd name="T38" fmla="*/ 9880 w 9"/>
                  <a:gd name="T39" fmla="*/ 0 h 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"/>
                  <a:gd name="T61" fmla="*/ 0 h 18"/>
                  <a:gd name="T62" fmla="*/ 9 w 9"/>
                  <a:gd name="T63" fmla="*/ 18 h 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" h="18">
                    <a:moveTo>
                      <a:pt x="3" y="18"/>
                    </a:moveTo>
                    <a:lnTo>
                      <a:pt x="4" y="16"/>
                    </a:lnTo>
                    <a:lnTo>
                      <a:pt x="6" y="13"/>
                    </a:lnTo>
                    <a:lnTo>
                      <a:pt x="9" y="11"/>
                    </a:lnTo>
                    <a:lnTo>
                      <a:pt x="9" y="10"/>
                    </a:lnTo>
                    <a:lnTo>
                      <a:pt x="8" y="9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14" name="Freeform 3767"/>
              <p:cNvSpPr>
                <a:spLocks/>
              </p:cNvSpPr>
              <p:nvPr/>
            </p:nvSpPr>
            <p:spPr bwMode="auto">
              <a:xfrm>
                <a:off x="2681" y="122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6561 w 1"/>
                  <a:gd name="T5" fmla="*/ 6561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15" name="Freeform 3768"/>
              <p:cNvSpPr>
                <a:spLocks/>
              </p:cNvSpPr>
              <p:nvPr/>
            </p:nvSpPr>
            <p:spPr bwMode="auto">
              <a:xfrm>
                <a:off x="2684" y="1225"/>
                <a:ext cx="18" cy="14"/>
              </a:xfrm>
              <a:custGeom>
                <a:avLst/>
                <a:gdLst>
                  <a:gd name="T0" fmla="*/ 39366 w 6"/>
                  <a:gd name="T1" fmla="*/ 18746 h 5"/>
                  <a:gd name="T2" fmla="*/ 32805 w 6"/>
                  <a:gd name="T3" fmla="*/ 14991 h 5"/>
                  <a:gd name="T4" fmla="*/ 26244 w 6"/>
                  <a:gd name="T5" fmla="*/ 14991 h 5"/>
                  <a:gd name="T6" fmla="*/ 26244 w 6"/>
                  <a:gd name="T7" fmla="*/ 14991 h 5"/>
                  <a:gd name="T8" fmla="*/ 26244 w 6"/>
                  <a:gd name="T9" fmla="*/ 14991 h 5"/>
                  <a:gd name="T10" fmla="*/ 26244 w 6"/>
                  <a:gd name="T11" fmla="*/ 10693 h 5"/>
                  <a:gd name="T12" fmla="*/ 26244 w 6"/>
                  <a:gd name="T13" fmla="*/ 10693 h 5"/>
                  <a:gd name="T14" fmla="*/ 26244 w 6"/>
                  <a:gd name="T15" fmla="*/ 10693 h 5"/>
                  <a:gd name="T16" fmla="*/ 26244 w 6"/>
                  <a:gd name="T17" fmla="*/ 10693 h 5"/>
                  <a:gd name="T18" fmla="*/ 26244 w 6"/>
                  <a:gd name="T19" fmla="*/ 10693 h 5"/>
                  <a:gd name="T20" fmla="*/ 26244 w 6"/>
                  <a:gd name="T21" fmla="*/ 10693 h 5"/>
                  <a:gd name="T22" fmla="*/ 19683 w 6"/>
                  <a:gd name="T23" fmla="*/ 10693 h 5"/>
                  <a:gd name="T24" fmla="*/ 19683 w 6"/>
                  <a:gd name="T25" fmla="*/ 10693 h 5"/>
                  <a:gd name="T26" fmla="*/ 19683 w 6"/>
                  <a:gd name="T27" fmla="*/ 8232 h 5"/>
                  <a:gd name="T28" fmla="*/ 19683 w 6"/>
                  <a:gd name="T29" fmla="*/ 8232 h 5"/>
                  <a:gd name="T30" fmla="*/ 19683 w 6"/>
                  <a:gd name="T31" fmla="*/ 8232 h 5"/>
                  <a:gd name="T32" fmla="*/ 19683 w 6"/>
                  <a:gd name="T33" fmla="*/ 8232 h 5"/>
                  <a:gd name="T34" fmla="*/ 13122 w 6"/>
                  <a:gd name="T35" fmla="*/ 8232 h 5"/>
                  <a:gd name="T36" fmla="*/ 13122 w 6"/>
                  <a:gd name="T37" fmla="*/ 8232 h 5"/>
                  <a:gd name="T38" fmla="*/ 13122 w 6"/>
                  <a:gd name="T39" fmla="*/ 8232 h 5"/>
                  <a:gd name="T40" fmla="*/ 6561 w 6"/>
                  <a:gd name="T41" fmla="*/ 8232 h 5"/>
                  <a:gd name="T42" fmla="*/ 6561 w 6"/>
                  <a:gd name="T43" fmla="*/ 8232 h 5"/>
                  <a:gd name="T44" fmla="*/ 6561 w 6"/>
                  <a:gd name="T45" fmla="*/ 3819 h 5"/>
                  <a:gd name="T46" fmla="*/ 6561 w 6"/>
                  <a:gd name="T47" fmla="*/ 3819 h 5"/>
                  <a:gd name="T48" fmla="*/ 6561 w 6"/>
                  <a:gd name="T49" fmla="*/ 3819 h 5"/>
                  <a:gd name="T50" fmla="*/ 6561 w 6"/>
                  <a:gd name="T51" fmla="*/ 3819 h 5"/>
                  <a:gd name="T52" fmla="*/ 6561 w 6"/>
                  <a:gd name="T53" fmla="*/ 3819 h 5"/>
                  <a:gd name="T54" fmla="*/ 0 w 6"/>
                  <a:gd name="T55" fmla="*/ 3819 h 5"/>
                  <a:gd name="T56" fmla="*/ 0 w 6"/>
                  <a:gd name="T57" fmla="*/ 3819 h 5"/>
                  <a:gd name="T58" fmla="*/ 0 w 6"/>
                  <a:gd name="T59" fmla="*/ 0 h 5"/>
                  <a:gd name="T60" fmla="*/ 0 w 6"/>
                  <a:gd name="T61" fmla="*/ 0 h 5"/>
                  <a:gd name="T62" fmla="*/ 6561 w 6"/>
                  <a:gd name="T63" fmla="*/ 3819 h 5"/>
                  <a:gd name="T64" fmla="*/ 6561 w 6"/>
                  <a:gd name="T65" fmla="*/ 3819 h 5"/>
                  <a:gd name="T66" fmla="*/ 6561 w 6"/>
                  <a:gd name="T67" fmla="*/ 0 h 5"/>
                  <a:gd name="T68" fmla="*/ 6561 w 6"/>
                  <a:gd name="T69" fmla="*/ 0 h 5"/>
                  <a:gd name="T70" fmla="*/ 6561 w 6"/>
                  <a:gd name="T71" fmla="*/ 0 h 5"/>
                  <a:gd name="T72" fmla="*/ 0 w 6"/>
                  <a:gd name="T73" fmla="*/ 0 h 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"/>
                  <a:gd name="T112" fmla="*/ 0 h 5"/>
                  <a:gd name="T113" fmla="*/ 6 w 6"/>
                  <a:gd name="T114" fmla="*/ 5 h 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16" name="Freeform 3769"/>
              <p:cNvSpPr>
                <a:spLocks/>
              </p:cNvSpPr>
              <p:nvPr/>
            </p:nvSpPr>
            <p:spPr bwMode="auto">
              <a:xfrm>
                <a:off x="2681" y="122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6561 w 1"/>
                  <a:gd name="T3" fmla="*/ 6561 h 1"/>
                  <a:gd name="T4" fmla="*/ 6561 w 1"/>
                  <a:gd name="T5" fmla="*/ 6561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17" name="Freeform 3770"/>
              <p:cNvSpPr>
                <a:spLocks/>
              </p:cNvSpPr>
              <p:nvPr/>
            </p:nvSpPr>
            <p:spPr bwMode="auto">
              <a:xfrm>
                <a:off x="2772" y="1189"/>
                <a:ext cx="18" cy="39"/>
              </a:xfrm>
              <a:custGeom>
                <a:avLst/>
                <a:gdLst>
                  <a:gd name="T0" fmla="*/ 6561 w 6"/>
                  <a:gd name="T1" fmla="*/ 85293 h 13"/>
                  <a:gd name="T2" fmla="*/ 6561 w 6"/>
                  <a:gd name="T3" fmla="*/ 78732 h 13"/>
                  <a:gd name="T4" fmla="*/ 6561 w 6"/>
                  <a:gd name="T5" fmla="*/ 78732 h 13"/>
                  <a:gd name="T6" fmla="*/ 6561 w 6"/>
                  <a:gd name="T7" fmla="*/ 78732 h 13"/>
                  <a:gd name="T8" fmla="*/ 6561 w 6"/>
                  <a:gd name="T9" fmla="*/ 78732 h 13"/>
                  <a:gd name="T10" fmla="*/ 6561 w 6"/>
                  <a:gd name="T11" fmla="*/ 72171 h 13"/>
                  <a:gd name="T12" fmla="*/ 6561 w 6"/>
                  <a:gd name="T13" fmla="*/ 72171 h 13"/>
                  <a:gd name="T14" fmla="*/ 6561 w 6"/>
                  <a:gd name="T15" fmla="*/ 72171 h 13"/>
                  <a:gd name="T16" fmla="*/ 6561 w 6"/>
                  <a:gd name="T17" fmla="*/ 72171 h 13"/>
                  <a:gd name="T18" fmla="*/ 6561 w 6"/>
                  <a:gd name="T19" fmla="*/ 65610 h 13"/>
                  <a:gd name="T20" fmla="*/ 6561 w 6"/>
                  <a:gd name="T21" fmla="*/ 65610 h 13"/>
                  <a:gd name="T22" fmla="*/ 6561 w 6"/>
                  <a:gd name="T23" fmla="*/ 59049 h 13"/>
                  <a:gd name="T24" fmla="*/ 6561 w 6"/>
                  <a:gd name="T25" fmla="*/ 59049 h 13"/>
                  <a:gd name="T26" fmla="*/ 13122 w 6"/>
                  <a:gd name="T27" fmla="*/ 59049 h 13"/>
                  <a:gd name="T28" fmla="*/ 13122 w 6"/>
                  <a:gd name="T29" fmla="*/ 59049 h 13"/>
                  <a:gd name="T30" fmla="*/ 19683 w 6"/>
                  <a:gd name="T31" fmla="*/ 59049 h 13"/>
                  <a:gd name="T32" fmla="*/ 19683 w 6"/>
                  <a:gd name="T33" fmla="*/ 59049 h 13"/>
                  <a:gd name="T34" fmla="*/ 19683 w 6"/>
                  <a:gd name="T35" fmla="*/ 59049 h 13"/>
                  <a:gd name="T36" fmla="*/ 26244 w 6"/>
                  <a:gd name="T37" fmla="*/ 52488 h 13"/>
                  <a:gd name="T38" fmla="*/ 26244 w 6"/>
                  <a:gd name="T39" fmla="*/ 52488 h 13"/>
                  <a:gd name="T40" fmla="*/ 32805 w 6"/>
                  <a:gd name="T41" fmla="*/ 52488 h 13"/>
                  <a:gd name="T42" fmla="*/ 39366 w 6"/>
                  <a:gd name="T43" fmla="*/ 45927 h 13"/>
                  <a:gd name="T44" fmla="*/ 26244 w 6"/>
                  <a:gd name="T45" fmla="*/ 45927 h 13"/>
                  <a:gd name="T46" fmla="*/ 26244 w 6"/>
                  <a:gd name="T47" fmla="*/ 39366 h 13"/>
                  <a:gd name="T48" fmla="*/ 26244 w 6"/>
                  <a:gd name="T49" fmla="*/ 39366 h 13"/>
                  <a:gd name="T50" fmla="*/ 19683 w 6"/>
                  <a:gd name="T51" fmla="*/ 39366 h 13"/>
                  <a:gd name="T52" fmla="*/ 19683 w 6"/>
                  <a:gd name="T53" fmla="*/ 32805 h 13"/>
                  <a:gd name="T54" fmla="*/ 13122 w 6"/>
                  <a:gd name="T55" fmla="*/ 32805 h 13"/>
                  <a:gd name="T56" fmla="*/ 6561 w 6"/>
                  <a:gd name="T57" fmla="*/ 32805 h 13"/>
                  <a:gd name="T58" fmla="*/ 6561 w 6"/>
                  <a:gd name="T59" fmla="*/ 26244 h 13"/>
                  <a:gd name="T60" fmla="*/ 6561 w 6"/>
                  <a:gd name="T61" fmla="*/ 26244 h 13"/>
                  <a:gd name="T62" fmla="*/ 6561 w 6"/>
                  <a:gd name="T63" fmla="*/ 26244 h 13"/>
                  <a:gd name="T64" fmla="*/ 6561 w 6"/>
                  <a:gd name="T65" fmla="*/ 19683 h 13"/>
                  <a:gd name="T66" fmla="*/ 6561 w 6"/>
                  <a:gd name="T67" fmla="*/ 19683 h 13"/>
                  <a:gd name="T68" fmla="*/ 6561 w 6"/>
                  <a:gd name="T69" fmla="*/ 13122 h 13"/>
                  <a:gd name="T70" fmla="*/ 6561 w 6"/>
                  <a:gd name="T71" fmla="*/ 13122 h 13"/>
                  <a:gd name="T72" fmla="*/ 6561 w 6"/>
                  <a:gd name="T73" fmla="*/ 13122 h 13"/>
                  <a:gd name="T74" fmla="*/ 6561 w 6"/>
                  <a:gd name="T75" fmla="*/ 13122 h 13"/>
                  <a:gd name="T76" fmla="*/ 13122 w 6"/>
                  <a:gd name="T77" fmla="*/ 6561 h 13"/>
                  <a:gd name="T78" fmla="*/ 19683 w 6"/>
                  <a:gd name="T79" fmla="*/ 6561 h 13"/>
                  <a:gd name="T80" fmla="*/ 19683 w 6"/>
                  <a:gd name="T81" fmla="*/ 0 h 13"/>
                  <a:gd name="T82" fmla="*/ 19683 w 6"/>
                  <a:gd name="T83" fmla="*/ 0 h 13"/>
                  <a:gd name="T84" fmla="*/ 19683 w 6"/>
                  <a:gd name="T85" fmla="*/ 0 h 1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"/>
                  <a:gd name="T130" fmla="*/ 0 h 13"/>
                  <a:gd name="T131" fmla="*/ 6 w 6"/>
                  <a:gd name="T132" fmla="*/ 13 h 1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" h="13">
                    <a:moveTo>
                      <a:pt x="0" y="13"/>
                    </a:moveTo>
                    <a:lnTo>
                      <a:pt x="0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18" name="Freeform 3771"/>
              <p:cNvSpPr>
                <a:spLocks/>
              </p:cNvSpPr>
              <p:nvPr/>
            </p:nvSpPr>
            <p:spPr bwMode="auto">
              <a:xfrm>
                <a:off x="2728" y="1228"/>
                <a:ext cx="44" cy="11"/>
              </a:xfrm>
              <a:custGeom>
                <a:avLst/>
                <a:gdLst>
                  <a:gd name="T0" fmla="*/ 0 w 15"/>
                  <a:gd name="T1" fmla="*/ 12870 h 4"/>
                  <a:gd name="T2" fmla="*/ 5626 w 15"/>
                  <a:gd name="T3" fmla="*/ 12870 h 4"/>
                  <a:gd name="T4" fmla="*/ 11487 w 15"/>
                  <a:gd name="T5" fmla="*/ 9438 h 4"/>
                  <a:gd name="T6" fmla="*/ 11487 w 15"/>
                  <a:gd name="T7" fmla="*/ 9438 h 4"/>
                  <a:gd name="T8" fmla="*/ 16503 w 15"/>
                  <a:gd name="T9" fmla="*/ 6927 h 4"/>
                  <a:gd name="T10" fmla="*/ 16503 w 15"/>
                  <a:gd name="T11" fmla="*/ 6927 h 4"/>
                  <a:gd name="T12" fmla="*/ 22364 w 15"/>
                  <a:gd name="T13" fmla="*/ 3432 h 4"/>
                  <a:gd name="T14" fmla="*/ 27990 w 15"/>
                  <a:gd name="T15" fmla="*/ 3432 h 4"/>
                  <a:gd name="T16" fmla="*/ 33695 w 15"/>
                  <a:gd name="T17" fmla="*/ 6927 h 4"/>
                  <a:gd name="T18" fmla="*/ 33695 w 15"/>
                  <a:gd name="T19" fmla="*/ 3432 h 4"/>
                  <a:gd name="T20" fmla="*/ 39530 w 15"/>
                  <a:gd name="T21" fmla="*/ 3432 h 4"/>
                  <a:gd name="T22" fmla="*/ 48409 w 15"/>
                  <a:gd name="T23" fmla="*/ 3432 h 4"/>
                  <a:gd name="T24" fmla="*/ 48409 w 15"/>
                  <a:gd name="T25" fmla="*/ 3432 h 4"/>
                  <a:gd name="T26" fmla="*/ 54035 w 15"/>
                  <a:gd name="T27" fmla="*/ 3432 h 4"/>
                  <a:gd name="T28" fmla="*/ 54035 w 15"/>
                  <a:gd name="T29" fmla="*/ 0 h 4"/>
                  <a:gd name="T30" fmla="*/ 59972 w 15"/>
                  <a:gd name="T31" fmla="*/ 0 h 4"/>
                  <a:gd name="T32" fmla="*/ 65601 w 15"/>
                  <a:gd name="T33" fmla="*/ 0 h 4"/>
                  <a:gd name="T34" fmla="*/ 70773 w 15"/>
                  <a:gd name="T35" fmla="*/ 0 h 4"/>
                  <a:gd name="T36" fmla="*/ 76475 w 15"/>
                  <a:gd name="T37" fmla="*/ 0 h 4"/>
                  <a:gd name="T38" fmla="*/ 82104 w 15"/>
                  <a:gd name="T39" fmla="*/ 0 h 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"/>
                  <a:gd name="T61" fmla="*/ 0 h 4"/>
                  <a:gd name="T62" fmla="*/ 15 w 15"/>
                  <a:gd name="T63" fmla="*/ 4 h 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" h="4">
                    <a:moveTo>
                      <a:pt x="0" y="4"/>
                    </a:move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19" name="Freeform 3772"/>
              <p:cNvSpPr>
                <a:spLocks/>
              </p:cNvSpPr>
              <p:nvPr/>
            </p:nvSpPr>
            <p:spPr bwMode="auto">
              <a:xfrm>
                <a:off x="2684" y="1225"/>
                <a:ext cx="18" cy="14"/>
              </a:xfrm>
              <a:custGeom>
                <a:avLst/>
                <a:gdLst>
                  <a:gd name="T0" fmla="*/ 39366 w 6"/>
                  <a:gd name="T1" fmla="*/ 18746 h 5"/>
                  <a:gd name="T2" fmla="*/ 32805 w 6"/>
                  <a:gd name="T3" fmla="*/ 14991 h 5"/>
                  <a:gd name="T4" fmla="*/ 32805 w 6"/>
                  <a:gd name="T5" fmla="*/ 14991 h 5"/>
                  <a:gd name="T6" fmla="*/ 26244 w 6"/>
                  <a:gd name="T7" fmla="*/ 14991 h 5"/>
                  <a:gd name="T8" fmla="*/ 26244 w 6"/>
                  <a:gd name="T9" fmla="*/ 14991 h 5"/>
                  <a:gd name="T10" fmla="*/ 26244 w 6"/>
                  <a:gd name="T11" fmla="*/ 10693 h 5"/>
                  <a:gd name="T12" fmla="*/ 26244 w 6"/>
                  <a:gd name="T13" fmla="*/ 10693 h 5"/>
                  <a:gd name="T14" fmla="*/ 26244 w 6"/>
                  <a:gd name="T15" fmla="*/ 10693 h 5"/>
                  <a:gd name="T16" fmla="*/ 26244 w 6"/>
                  <a:gd name="T17" fmla="*/ 10693 h 5"/>
                  <a:gd name="T18" fmla="*/ 26244 w 6"/>
                  <a:gd name="T19" fmla="*/ 10693 h 5"/>
                  <a:gd name="T20" fmla="*/ 26244 w 6"/>
                  <a:gd name="T21" fmla="*/ 10693 h 5"/>
                  <a:gd name="T22" fmla="*/ 19683 w 6"/>
                  <a:gd name="T23" fmla="*/ 10693 h 5"/>
                  <a:gd name="T24" fmla="*/ 19683 w 6"/>
                  <a:gd name="T25" fmla="*/ 10693 h 5"/>
                  <a:gd name="T26" fmla="*/ 19683 w 6"/>
                  <a:gd name="T27" fmla="*/ 8232 h 5"/>
                  <a:gd name="T28" fmla="*/ 19683 w 6"/>
                  <a:gd name="T29" fmla="*/ 8232 h 5"/>
                  <a:gd name="T30" fmla="*/ 19683 w 6"/>
                  <a:gd name="T31" fmla="*/ 8232 h 5"/>
                  <a:gd name="T32" fmla="*/ 19683 w 6"/>
                  <a:gd name="T33" fmla="*/ 8232 h 5"/>
                  <a:gd name="T34" fmla="*/ 13122 w 6"/>
                  <a:gd name="T35" fmla="*/ 8232 h 5"/>
                  <a:gd name="T36" fmla="*/ 13122 w 6"/>
                  <a:gd name="T37" fmla="*/ 8232 h 5"/>
                  <a:gd name="T38" fmla="*/ 13122 w 6"/>
                  <a:gd name="T39" fmla="*/ 8232 h 5"/>
                  <a:gd name="T40" fmla="*/ 13122 w 6"/>
                  <a:gd name="T41" fmla="*/ 8232 h 5"/>
                  <a:gd name="T42" fmla="*/ 6561 w 6"/>
                  <a:gd name="T43" fmla="*/ 8232 h 5"/>
                  <a:gd name="T44" fmla="*/ 6561 w 6"/>
                  <a:gd name="T45" fmla="*/ 3819 h 5"/>
                  <a:gd name="T46" fmla="*/ 6561 w 6"/>
                  <a:gd name="T47" fmla="*/ 3819 h 5"/>
                  <a:gd name="T48" fmla="*/ 6561 w 6"/>
                  <a:gd name="T49" fmla="*/ 3819 h 5"/>
                  <a:gd name="T50" fmla="*/ 6561 w 6"/>
                  <a:gd name="T51" fmla="*/ 3819 h 5"/>
                  <a:gd name="T52" fmla="*/ 6561 w 6"/>
                  <a:gd name="T53" fmla="*/ 3819 h 5"/>
                  <a:gd name="T54" fmla="*/ 0 w 6"/>
                  <a:gd name="T55" fmla="*/ 3819 h 5"/>
                  <a:gd name="T56" fmla="*/ 0 w 6"/>
                  <a:gd name="T57" fmla="*/ 3819 h 5"/>
                  <a:gd name="T58" fmla="*/ 0 w 6"/>
                  <a:gd name="T59" fmla="*/ 3819 h 5"/>
                  <a:gd name="T60" fmla="*/ 0 w 6"/>
                  <a:gd name="T61" fmla="*/ 0 h 5"/>
                  <a:gd name="T62" fmla="*/ 6561 w 6"/>
                  <a:gd name="T63" fmla="*/ 3819 h 5"/>
                  <a:gd name="T64" fmla="*/ 6561 w 6"/>
                  <a:gd name="T65" fmla="*/ 3819 h 5"/>
                  <a:gd name="T66" fmla="*/ 6561 w 6"/>
                  <a:gd name="T67" fmla="*/ 0 h 5"/>
                  <a:gd name="T68" fmla="*/ 6561 w 6"/>
                  <a:gd name="T69" fmla="*/ 0 h 5"/>
                  <a:gd name="T70" fmla="*/ 6561 w 6"/>
                  <a:gd name="T71" fmla="*/ 0 h 5"/>
                  <a:gd name="T72" fmla="*/ 0 w 6"/>
                  <a:gd name="T73" fmla="*/ 0 h 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"/>
                  <a:gd name="T112" fmla="*/ 0 h 5"/>
                  <a:gd name="T113" fmla="*/ 6 w 6"/>
                  <a:gd name="T114" fmla="*/ 5 h 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20" name="Freeform 3773"/>
              <p:cNvSpPr>
                <a:spLocks/>
              </p:cNvSpPr>
              <p:nvPr/>
            </p:nvSpPr>
            <p:spPr bwMode="auto">
              <a:xfrm>
                <a:off x="2702" y="1160"/>
                <a:ext cx="8" cy="18"/>
              </a:xfrm>
              <a:custGeom>
                <a:avLst/>
                <a:gdLst>
                  <a:gd name="T0" fmla="*/ 0 w 3"/>
                  <a:gd name="T1" fmla="*/ 0 h 6"/>
                  <a:gd name="T2" fmla="*/ 0 w 3"/>
                  <a:gd name="T3" fmla="*/ 0 h 6"/>
                  <a:gd name="T4" fmla="*/ 0 w 3"/>
                  <a:gd name="T5" fmla="*/ 0 h 6"/>
                  <a:gd name="T6" fmla="*/ 0 w 3"/>
                  <a:gd name="T7" fmla="*/ 0 h 6"/>
                  <a:gd name="T8" fmla="*/ 0 w 3"/>
                  <a:gd name="T9" fmla="*/ 6561 h 6"/>
                  <a:gd name="T10" fmla="*/ 0 w 3"/>
                  <a:gd name="T11" fmla="*/ 6561 h 6"/>
                  <a:gd name="T12" fmla="*/ 2824 w 3"/>
                  <a:gd name="T13" fmla="*/ 6561 h 6"/>
                  <a:gd name="T14" fmla="*/ 2824 w 3"/>
                  <a:gd name="T15" fmla="*/ 6561 h 6"/>
                  <a:gd name="T16" fmla="*/ 0 w 3"/>
                  <a:gd name="T17" fmla="*/ 13122 h 6"/>
                  <a:gd name="T18" fmla="*/ 0 w 3"/>
                  <a:gd name="T19" fmla="*/ 19683 h 6"/>
                  <a:gd name="T20" fmla="*/ 2824 w 3"/>
                  <a:gd name="T21" fmla="*/ 19683 h 6"/>
                  <a:gd name="T22" fmla="*/ 7531 w 3"/>
                  <a:gd name="T23" fmla="*/ 19683 h 6"/>
                  <a:gd name="T24" fmla="*/ 7531 w 3"/>
                  <a:gd name="T25" fmla="*/ 19683 h 6"/>
                  <a:gd name="T26" fmla="*/ 2824 w 3"/>
                  <a:gd name="T27" fmla="*/ 26244 h 6"/>
                  <a:gd name="T28" fmla="*/ 2824 w 3"/>
                  <a:gd name="T29" fmla="*/ 26244 h 6"/>
                  <a:gd name="T30" fmla="*/ 2824 w 3"/>
                  <a:gd name="T31" fmla="*/ 39366 h 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"/>
                  <a:gd name="T49" fmla="*/ 0 h 6"/>
                  <a:gd name="T50" fmla="*/ 3 w 3"/>
                  <a:gd name="T51" fmla="*/ 6 h 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1" y="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21" name="Freeform 3774"/>
              <p:cNvSpPr>
                <a:spLocks/>
              </p:cNvSpPr>
              <p:nvPr/>
            </p:nvSpPr>
            <p:spPr bwMode="auto">
              <a:xfrm>
                <a:off x="2652" y="1145"/>
                <a:ext cx="79" cy="15"/>
              </a:xfrm>
              <a:custGeom>
                <a:avLst/>
                <a:gdLst>
                  <a:gd name="T0" fmla="*/ 144956 w 27"/>
                  <a:gd name="T1" fmla="*/ 19683 h 5"/>
                  <a:gd name="T2" fmla="*/ 139400 w 27"/>
                  <a:gd name="T3" fmla="*/ 19683 h 5"/>
                  <a:gd name="T4" fmla="*/ 139400 w 27"/>
                  <a:gd name="T5" fmla="*/ 19683 h 5"/>
                  <a:gd name="T6" fmla="*/ 128697 w 27"/>
                  <a:gd name="T7" fmla="*/ 19683 h 5"/>
                  <a:gd name="T8" fmla="*/ 122918 w 27"/>
                  <a:gd name="T9" fmla="*/ 19683 h 5"/>
                  <a:gd name="T10" fmla="*/ 111697 w 27"/>
                  <a:gd name="T11" fmla="*/ 19683 h 5"/>
                  <a:gd name="T12" fmla="*/ 111697 w 27"/>
                  <a:gd name="T13" fmla="*/ 19683 h 5"/>
                  <a:gd name="T14" fmla="*/ 111697 w 27"/>
                  <a:gd name="T15" fmla="*/ 19683 h 5"/>
                  <a:gd name="T16" fmla="*/ 108537 w 27"/>
                  <a:gd name="T17" fmla="*/ 19683 h 5"/>
                  <a:gd name="T18" fmla="*/ 102905 w 27"/>
                  <a:gd name="T19" fmla="*/ 26244 h 5"/>
                  <a:gd name="T20" fmla="*/ 97340 w 27"/>
                  <a:gd name="T21" fmla="*/ 19683 h 5"/>
                  <a:gd name="T22" fmla="*/ 97340 w 27"/>
                  <a:gd name="T23" fmla="*/ 26244 h 5"/>
                  <a:gd name="T24" fmla="*/ 97340 w 27"/>
                  <a:gd name="T25" fmla="*/ 26244 h 5"/>
                  <a:gd name="T26" fmla="*/ 91526 w 27"/>
                  <a:gd name="T27" fmla="*/ 26244 h 5"/>
                  <a:gd name="T28" fmla="*/ 86622 w 27"/>
                  <a:gd name="T29" fmla="*/ 32805 h 5"/>
                  <a:gd name="T30" fmla="*/ 86622 w 27"/>
                  <a:gd name="T31" fmla="*/ 32805 h 5"/>
                  <a:gd name="T32" fmla="*/ 80835 w 27"/>
                  <a:gd name="T33" fmla="*/ 32805 h 5"/>
                  <a:gd name="T34" fmla="*/ 80835 w 27"/>
                  <a:gd name="T35" fmla="*/ 32805 h 5"/>
                  <a:gd name="T36" fmla="*/ 80835 w 27"/>
                  <a:gd name="T37" fmla="*/ 32805 h 5"/>
                  <a:gd name="T38" fmla="*/ 75269 w 27"/>
                  <a:gd name="T39" fmla="*/ 32805 h 5"/>
                  <a:gd name="T40" fmla="*/ 75269 w 27"/>
                  <a:gd name="T41" fmla="*/ 32805 h 5"/>
                  <a:gd name="T42" fmla="*/ 69713 w 27"/>
                  <a:gd name="T43" fmla="*/ 32805 h 5"/>
                  <a:gd name="T44" fmla="*/ 63899 w 27"/>
                  <a:gd name="T45" fmla="*/ 32805 h 5"/>
                  <a:gd name="T46" fmla="*/ 63899 w 27"/>
                  <a:gd name="T47" fmla="*/ 32805 h 5"/>
                  <a:gd name="T48" fmla="*/ 58995 w 27"/>
                  <a:gd name="T49" fmla="*/ 32805 h 5"/>
                  <a:gd name="T50" fmla="*/ 53430 w 27"/>
                  <a:gd name="T51" fmla="*/ 32805 h 5"/>
                  <a:gd name="T52" fmla="*/ 47643 w 27"/>
                  <a:gd name="T53" fmla="*/ 32805 h 5"/>
                  <a:gd name="T54" fmla="*/ 47643 w 27"/>
                  <a:gd name="T55" fmla="*/ 32805 h 5"/>
                  <a:gd name="T56" fmla="*/ 42010 w 27"/>
                  <a:gd name="T57" fmla="*/ 32805 h 5"/>
                  <a:gd name="T58" fmla="*/ 42010 w 27"/>
                  <a:gd name="T59" fmla="*/ 32805 h 5"/>
                  <a:gd name="T60" fmla="*/ 37095 w 27"/>
                  <a:gd name="T61" fmla="*/ 32805 h 5"/>
                  <a:gd name="T62" fmla="*/ 33268 w 27"/>
                  <a:gd name="T63" fmla="*/ 32805 h 5"/>
                  <a:gd name="T64" fmla="*/ 33268 w 27"/>
                  <a:gd name="T65" fmla="*/ 32805 h 5"/>
                  <a:gd name="T66" fmla="*/ 27627 w 27"/>
                  <a:gd name="T67" fmla="*/ 26244 h 5"/>
                  <a:gd name="T68" fmla="*/ 33268 w 27"/>
                  <a:gd name="T69" fmla="*/ 26244 h 5"/>
                  <a:gd name="T70" fmla="*/ 33268 w 27"/>
                  <a:gd name="T71" fmla="*/ 26244 h 5"/>
                  <a:gd name="T72" fmla="*/ 27627 w 27"/>
                  <a:gd name="T73" fmla="*/ 26244 h 5"/>
                  <a:gd name="T74" fmla="*/ 27627 w 27"/>
                  <a:gd name="T75" fmla="*/ 26244 h 5"/>
                  <a:gd name="T76" fmla="*/ 27627 w 27"/>
                  <a:gd name="T77" fmla="*/ 26244 h 5"/>
                  <a:gd name="T78" fmla="*/ 27627 w 27"/>
                  <a:gd name="T79" fmla="*/ 26244 h 5"/>
                  <a:gd name="T80" fmla="*/ 27627 w 27"/>
                  <a:gd name="T81" fmla="*/ 19683 h 5"/>
                  <a:gd name="T82" fmla="*/ 27627 w 27"/>
                  <a:gd name="T83" fmla="*/ 19683 h 5"/>
                  <a:gd name="T84" fmla="*/ 27627 w 27"/>
                  <a:gd name="T85" fmla="*/ 19683 h 5"/>
                  <a:gd name="T86" fmla="*/ 27627 w 27"/>
                  <a:gd name="T87" fmla="*/ 19683 h 5"/>
                  <a:gd name="T88" fmla="*/ 21839 w 27"/>
                  <a:gd name="T89" fmla="*/ 19683 h 5"/>
                  <a:gd name="T90" fmla="*/ 21839 w 27"/>
                  <a:gd name="T91" fmla="*/ 19683 h 5"/>
                  <a:gd name="T92" fmla="*/ 16283 w 27"/>
                  <a:gd name="T93" fmla="*/ 19683 h 5"/>
                  <a:gd name="T94" fmla="*/ 16283 w 27"/>
                  <a:gd name="T95" fmla="*/ 13122 h 5"/>
                  <a:gd name="T96" fmla="*/ 11370 w 27"/>
                  <a:gd name="T97" fmla="*/ 13122 h 5"/>
                  <a:gd name="T98" fmla="*/ 11370 w 27"/>
                  <a:gd name="T99" fmla="*/ 13122 h 5"/>
                  <a:gd name="T100" fmla="*/ 11370 w 27"/>
                  <a:gd name="T101" fmla="*/ 13122 h 5"/>
                  <a:gd name="T102" fmla="*/ 11370 w 27"/>
                  <a:gd name="T103" fmla="*/ 13122 h 5"/>
                  <a:gd name="T104" fmla="*/ 5565 w 27"/>
                  <a:gd name="T105" fmla="*/ 6561 h 5"/>
                  <a:gd name="T106" fmla="*/ 5565 w 27"/>
                  <a:gd name="T107" fmla="*/ 6561 h 5"/>
                  <a:gd name="T108" fmla="*/ 0 w 27"/>
                  <a:gd name="T109" fmla="*/ 6561 h 5"/>
                  <a:gd name="T110" fmla="*/ 0 w 27"/>
                  <a:gd name="T111" fmla="*/ 0 h 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"/>
                  <a:gd name="T169" fmla="*/ 0 h 5"/>
                  <a:gd name="T170" fmla="*/ 27 w 27"/>
                  <a:gd name="T171" fmla="*/ 5 h 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" h="5">
                    <a:moveTo>
                      <a:pt x="27" y="3"/>
                    </a:moveTo>
                    <a:lnTo>
                      <a:pt x="27" y="3"/>
                    </a:lnTo>
                    <a:lnTo>
                      <a:pt x="26" y="3"/>
                    </a:lnTo>
                    <a:lnTo>
                      <a:pt x="25" y="3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20" y="3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8" y="3"/>
                    </a:lnTo>
                    <a:lnTo>
                      <a:pt x="18" y="4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16" y="5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22" name="Freeform 3775"/>
              <p:cNvSpPr>
                <a:spLocks/>
              </p:cNvSpPr>
              <p:nvPr/>
            </p:nvSpPr>
            <p:spPr bwMode="auto">
              <a:xfrm>
                <a:off x="2587" y="1145"/>
                <a:ext cx="65" cy="24"/>
              </a:xfrm>
              <a:custGeom>
                <a:avLst/>
                <a:gdLst>
                  <a:gd name="T0" fmla="*/ 0 w 22"/>
                  <a:gd name="T1" fmla="*/ 52488 h 8"/>
                  <a:gd name="T2" fmla="*/ 0 w 22"/>
                  <a:gd name="T3" fmla="*/ 52488 h 8"/>
                  <a:gd name="T4" fmla="*/ 6083 w 22"/>
                  <a:gd name="T5" fmla="*/ 52488 h 8"/>
                  <a:gd name="T6" fmla="*/ 6083 w 22"/>
                  <a:gd name="T7" fmla="*/ 52488 h 8"/>
                  <a:gd name="T8" fmla="*/ 17972 w 22"/>
                  <a:gd name="T9" fmla="*/ 52488 h 8"/>
                  <a:gd name="T10" fmla="*/ 23158 w 22"/>
                  <a:gd name="T11" fmla="*/ 52488 h 8"/>
                  <a:gd name="T12" fmla="*/ 29271 w 22"/>
                  <a:gd name="T13" fmla="*/ 52488 h 8"/>
                  <a:gd name="T14" fmla="*/ 35363 w 22"/>
                  <a:gd name="T15" fmla="*/ 45927 h 8"/>
                  <a:gd name="T16" fmla="*/ 41210 w 22"/>
                  <a:gd name="T17" fmla="*/ 39366 h 8"/>
                  <a:gd name="T18" fmla="*/ 41210 w 22"/>
                  <a:gd name="T19" fmla="*/ 39366 h 8"/>
                  <a:gd name="T20" fmla="*/ 47252 w 22"/>
                  <a:gd name="T21" fmla="*/ 45927 h 8"/>
                  <a:gd name="T22" fmla="*/ 53099 w 22"/>
                  <a:gd name="T23" fmla="*/ 52488 h 8"/>
                  <a:gd name="T24" fmla="*/ 59221 w 22"/>
                  <a:gd name="T25" fmla="*/ 45927 h 8"/>
                  <a:gd name="T26" fmla="*/ 59221 w 22"/>
                  <a:gd name="T27" fmla="*/ 52488 h 8"/>
                  <a:gd name="T28" fmla="*/ 65304 w 22"/>
                  <a:gd name="T29" fmla="*/ 52488 h 8"/>
                  <a:gd name="T30" fmla="*/ 68421 w 22"/>
                  <a:gd name="T31" fmla="*/ 52488 h 8"/>
                  <a:gd name="T32" fmla="*/ 68421 w 22"/>
                  <a:gd name="T33" fmla="*/ 45927 h 8"/>
                  <a:gd name="T34" fmla="*/ 68421 w 22"/>
                  <a:gd name="T35" fmla="*/ 45927 h 8"/>
                  <a:gd name="T36" fmla="*/ 74540 w 22"/>
                  <a:gd name="T37" fmla="*/ 39366 h 8"/>
                  <a:gd name="T38" fmla="*/ 74540 w 22"/>
                  <a:gd name="T39" fmla="*/ 39366 h 8"/>
                  <a:gd name="T40" fmla="*/ 68421 w 22"/>
                  <a:gd name="T41" fmla="*/ 39366 h 8"/>
                  <a:gd name="T42" fmla="*/ 74540 w 22"/>
                  <a:gd name="T43" fmla="*/ 32805 h 8"/>
                  <a:gd name="T44" fmla="*/ 86482 w 22"/>
                  <a:gd name="T45" fmla="*/ 32805 h 8"/>
                  <a:gd name="T46" fmla="*/ 92513 w 22"/>
                  <a:gd name="T47" fmla="*/ 26244 h 8"/>
                  <a:gd name="T48" fmla="*/ 92513 w 22"/>
                  <a:gd name="T49" fmla="*/ 19683 h 8"/>
                  <a:gd name="T50" fmla="*/ 86482 w 22"/>
                  <a:gd name="T51" fmla="*/ 19683 h 8"/>
                  <a:gd name="T52" fmla="*/ 98372 w 22"/>
                  <a:gd name="T53" fmla="*/ 13122 h 8"/>
                  <a:gd name="T54" fmla="*/ 109868 w 22"/>
                  <a:gd name="T55" fmla="*/ 13122 h 8"/>
                  <a:gd name="T56" fmla="*/ 121757 w 22"/>
                  <a:gd name="T57" fmla="*/ 6561 h 8"/>
                  <a:gd name="T58" fmla="*/ 127639 w 22"/>
                  <a:gd name="T59" fmla="*/ 0 h 8"/>
                  <a:gd name="T60" fmla="*/ 127639 w 22"/>
                  <a:gd name="T61" fmla="*/ 0 h 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2"/>
                  <a:gd name="T94" fmla="*/ 0 h 8"/>
                  <a:gd name="T95" fmla="*/ 22 w 22"/>
                  <a:gd name="T96" fmla="*/ 8 h 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2" h="8">
                    <a:moveTo>
                      <a:pt x="0" y="8"/>
                    </a:moveTo>
                    <a:lnTo>
                      <a:pt x="0" y="8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7"/>
                    </a:lnTo>
                    <a:lnTo>
                      <a:pt x="9" y="8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6" y="4"/>
                    </a:lnTo>
                    <a:lnTo>
                      <a:pt x="16" y="3"/>
                    </a:lnTo>
                    <a:lnTo>
                      <a:pt x="15" y="3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21" y="1"/>
                    </a:lnTo>
                    <a:lnTo>
                      <a:pt x="2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23" name="Freeform 3776"/>
              <p:cNvSpPr>
                <a:spLocks/>
              </p:cNvSpPr>
              <p:nvPr/>
            </p:nvSpPr>
            <p:spPr bwMode="auto">
              <a:xfrm>
                <a:off x="2602" y="1172"/>
                <a:ext cx="6" cy="6"/>
              </a:xfrm>
              <a:custGeom>
                <a:avLst/>
                <a:gdLst>
                  <a:gd name="T0" fmla="*/ 13122 w 2"/>
                  <a:gd name="T1" fmla="*/ 13122 h 2"/>
                  <a:gd name="T2" fmla="*/ 13122 w 2"/>
                  <a:gd name="T3" fmla="*/ 13122 h 2"/>
                  <a:gd name="T4" fmla="*/ 6561 w 2"/>
                  <a:gd name="T5" fmla="*/ 13122 h 2"/>
                  <a:gd name="T6" fmla="*/ 6561 w 2"/>
                  <a:gd name="T7" fmla="*/ 13122 h 2"/>
                  <a:gd name="T8" fmla="*/ 6561 w 2"/>
                  <a:gd name="T9" fmla="*/ 13122 h 2"/>
                  <a:gd name="T10" fmla="*/ 6561 w 2"/>
                  <a:gd name="T11" fmla="*/ 13122 h 2"/>
                  <a:gd name="T12" fmla="*/ 6561 w 2"/>
                  <a:gd name="T13" fmla="*/ 13122 h 2"/>
                  <a:gd name="T14" fmla="*/ 6561 w 2"/>
                  <a:gd name="T15" fmla="*/ 13122 h 2"/>
                  <a:gd name="T16" fmla="*/ 0 w 2"/>
                  <a:gd name="T17" fmla="*/ 13122 h 2"/>
                  <a:gd name="T18" fmla="*/ 0 w 2"/>
                  <a:gd name="T19" fmla="*/ 6561 h 2"/>
                  <a:gd name="T20" fmla="*/ 0 w 2"/>
                  <a:gd name="T21" fmla="*/ 6561 h 2"/>
                  <a:gd name="T22" fmla="*/ 6561 w 2"/>
                  <a:gd name="T23" fmla="*/ 6561 h 2"/>
                  <a:gd name="T24" fmla="*/ 6561 w 2"/>
                  <a:gd name="T25" fmla="*/ 6561 h 2"/>
                  <a:gd name="T26" fmla="*/ 6561 w 2"/>
                  <a:gd name="T27" fmla="*/ 6561 h 2"/>
                  <a:gd name="T28" fmla="*/ 6561 w 2"/>
                  <a:gd name="T29" fmla="*/ 6561 h 2"/>
                  <a:gd name="T30" fmla="*/ 6561 w 2"/>
                  <a:gd name="T31" fmla="*/ 0 h 2"/>
                  <a:gd name="T32" fmla="*/ 6561 w 2"/>
                  <a:gd name="T33" fmla="*/ 0 h 2"/>
                  <a:gd name="T34" fmla="*/ 6561 w 2"/>
                  <a:gd name="T35" fmla="*/ 0 h 2"/>
                  <a:gd name="T36" fmla="*/ 6561 w 2"/>
                  <a:gd name="T37" fmla="*/ 0 h 2"/>
                  <a:gd name="T38" fmla="*/ 6561 w 2"/>
                  <a:gd name="T39" fmla="*/ 0 h 2"/>
                  <a:gd name="T40" fmla="*/ 6561 w 2"/>
                  <a:gd name="T41" fmla="*/ 0 h 2"/>
                  <a:gd name="T42" fmla="*/ 6561 w 2"/>
                  <a:gd name="T43" fmla="*/ 0 h 2"/>
                  <a:gd name="T44" fmla="*/ 6561 w 2"/>
                  <a:gd name="T45" fmla="*/ 0 h 2"/>
                  <a:gd name="T46" fmla="*/ 6561 w 2"/>
                  <a:gd name="T47" fmla="*/ 6561 h 2"/>
                  <a:gd name="T48" fmla="*/ 6561 w 2"/>
                  <a:gd name="T49" fmla="*/ 6561 h 2"/>
                  <a:gd name="T50" fmla="*/ 13122 w 2"/>
                  <a:gd name="T51" fmla="*/ 6561 h 2"/>
                  <a:gd name="T52" fmla="*/ 13122 w 2"/>
                  <a:gd name="T53" fmla="*/ 6561 h 2"/>
                  <a:gd name="T54" fmla="*/ 13122 w 2"/>
                  <a:gd name="T55" fmla="*/ 6561 h 2"/>
                  <a:gd name="T56" fmla="*/ 13122 w 2"/>
                  <a:gd name="T57" fmla="*/ 13122 h 2"/>
                  <a:gd name="T58" fmla="*/ 13122 w 2"/>
                  <a:gd name="T59" fmla="*/ 13122 h 2"/>
                  <a:gd name="T60" fmla="*/ 13122 w 2"/>
                  <a:gd name="T61" fmla="*/ 13122 h 2"/>
                  <a:gd name="T62" fmla="*/ 13122 w 2"/>
                  <a:gd name="T63" fmla="*/ 13122 h 2"/>
                  <a:gd name="T64" fmla="*/ 13122 w 2"/>
                  <a:gd name="T65" fmla="*/ 13122 h 2"/>
                  <a:gd name="T66" fmla="*/ 13122 w 2"/>
                  <a:gd name="T67" fmla="*/ 13122 h 2"/>
                  <a:gd name="T68" fmla="*/ 13122 w 2"/>
                  <a:gd name="T69" fmla="*/ 13122 h 2"/>
                  <a:gd name="T70" fmla="*/ 13122 w 2"/>
                  <a:gd name="T71" fmla="*/ 13122 h 2"/>
                  <a:gd name="T72" fmla="*/ 13122 w 2"/>
                  <a:gd name="T73" fmla="*/ 13122 h 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"/>
                  <a:gd name="T112" fmla="*/ 0 h 2"/>
                  <a:gd name="T113" fmla="*/ 2 w 2"/>
                  <a:gd name="T114" fmla="*/ 2 h 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24" name="Freeform 3777"/>
              <p:cNvSpPr>
                <a:spLocks/>
              </p:cNvSpPr>
              <p:nvPr/>
            </p:nvSpPr>
            <p:spPr bwMode="auto">
              <a:xfrm>
                <a:off x="2584" y="1169"/>
                <a:ext cx="9" cy="12"/>
              </a:xfrm>
              <a:custGeom>
                <a:avLst/>
                <a:gdLst>
                  <a:gd name="T0" fmla="*/ 19683 w 3"/>
                  <a:gd name="T1" fmla="*/ 19683 h 4"/>
                  <a:gd name="T2" fmla="*/ 19683 w 3"/>
                  <a:gd name="T3" fmla="*/ 19683 h 4"/>
                  <a:gd name="T4" fmla="*/ 19683 w 3"/>
                  <a:gd name="T5" fmla="*/ 19683 h 4"/>
                  <a:gd name="T6" fmla="*/ 19683 w 3"/>
                  <a:gd name="T7" fmla="*/ 19683 h 4"/>
                  <a:gd name="T8" fmla="*/ 13122 w 3"/>
                  <a:gd name="T9" fmla="*/ 19683 h 4"/>
                  <a:gd name="T10" fmla="*/ 13122 w 3"/>
                  <a:gd name="T11" fmla="*/ 26244 h 4"/>
                  <a:gd name="T12" fmla="*/ 13122 w 3"/>
                  <a:gd name="T13" fmla="*/ 26244 h 4"/>
                  <a:gd name="T14" fmla="*/ 13122 w 3"/>
                  <a:gd name="T15" fmla="*/ 26244 h 4"/>
                  <a:gd name="T16" fmla="*/ 13122 w 3"/>
                  <a:gd name="T17" fmla="*/ 26244 h 4"/>
                  <a:gd name="T18" fmla="*/ 13122 w 3"/>
                  <a:gd name="T19" fmla="*/ 26244 h 4"/>
                  <a:gd name="T20" fmla="*/ 13122 w 3"/>
                  <a:gd name="T21" fmla="*/ 26244 h 4"/>
                  <a:gd name="T22" fmla="*/ 13122 w 3"/>
                  <a:gd name="T23" fmla="*/ 26244 h 4"/>
                  <a:gd name="T24" fmla="*/ 13122 w 3"/>
                  <a:gd name="T25" fmla="*/ 26244 h 4"/>
                  <a:gd name="T26" fmla="*/ 13122 w 3"/>
                  <a:gd name="T27" fmla="*/ 26244 h 4"/>
                  <a:gd name="T28" fmla="*/ 6561 w 3"/>
                  <a:gd name="T29" fmla="*/ 26244 h 4"/>
                  <a:gd name="T30" fmla="*/ 13122 w 3"/>
                  <a:gd name="T31" fmla="*/ 26244 h 4"/>
                  <a:gd name="T32" fmla="*/ 13122 w 3"/>
                  <a:gd name="T33" fmla="*/ 26244 h 4"/>
                  <a:gd name="T34" fmla="*/ 13122 w 3"/>
                  <a:gd name="T35" fmla="*/ 26244 h 4"/>
                  <a:gd name="T36" fmla="*/ 6561 w 3"/>
                  <a:gd name="T37" fmla="*/ 26244 h 4"/>
                  <a:gd name="T38" fmla="*/ 6561 w 3"/>
                  <a:gd name="T39" fmla="*/ 26244 h 4"/>
                  <a:gd name="T40" fmla="*/ 6561 w 3"/>
                  <a:gd name="T41" fmla="*/ 26244 h 4"/>
                  <a:gd name="T42" fmla="*/ 6561 w 3"/>
                  <a:gd name="T43" fmla="*/ 26244 h 4"/>
                  <a:gd name="T44" fmla="*/ 6561 w 3"/>
                  <a:gd name="T45" fmla="*/ 26244 h 4"/>
                  <a:gd name="T46" fmla="*/ 6561 w 3"/>
                  <a:gd name="T47" fmla="*/ 26244 h 4"/>
                  <a:gd name="T48" fmla="*/ 6561 w 3"/>
                  <a:gd name="T49" fmla="*/ 26244 h 4"/>
                  <a:gd name="T50" fmla="*/ 6561 w 3"/>
                  <a:gd name="T51" fmla="*/ 26244 h 4"/>
                  <a:gd name="T52" fmla="*/ 6561 w 3"/>
                  <a:gd name="T53" fmla="*/ 26244 h 4"/>
                  <a:gd name="T54" fmla="*/ 6561 w 3"/>
                  <a:gd name="T55" fmla="*/ 26244 h 4"/>
                  <a:gd name="T56" fmla="*/ 6561 w 3"/>
                  <a:gd name="T57" fmla="*/ 19683 h 4"/>
                  <a:gd name="T58" fmla="*/ 6561 w 3"/>
                  <a:gd name="T59" fmla="*/ 19683 h 4"/>
                  <a:gd name="T60" fmla="*/ 6561 w 3"/>
                  <a:gd name="T61" fmla="*/ 19683 h 4"/>
                  <a:gd name="T62" fmla="*/ 6561 w 3"/>
                  <a:gd name="T63" fmla="*/ 19683 h 4"/>
                  <a:gd name="T64" fmla="*/ 6561 w 3"/>
                  <a:gd name="T65" fmla="*/ 19683 h 4"/>
                  <a:gd name="T66" fmla="*/ 0 w 3"/>
                  <a:gd name="T67" fmla="*/ 19683 h 4"/>
                  <a:gd name="T68" fmla="*/ 0 w 3"/>
                  <a:gd name="T69" fmla="*/ 19683 h 4"/>
                  <a:gd name="T70" fmla="*/ 0 w 3"/>
                  <a:gd name="T71" fmla="*/ 19683 h 4"/>
                  <a:gd name="T72" fmla="*/ 0 w 3"/>
                  <a:gd name="T73" fmla="*/ 13122 h 4"/>
                  <a:gd name="T74" fmla="*/ 6561 w 3"/>
                  <a:gd name="T75" fmla="*/ 13122 h 4"/>
                  <a:gd name="T76" fmla="*/ 0 w 3"/>
                  <a:gd name="T77" fmla="*/ 13122 h 4"/>
                  <a:gd name="T78" fmla="*/ 0 w 3"/>
                  <a:gd name="T79" fmla="*/ 13122 h 4"/>
                  <a:gd name="T80" fmla="*/ 0 w 3"/>
                  <a:gd name="T81" fmla="*/ 13122 h 4"/>
                  <a:gd name="T82" fmla="*/ 0 w 3"/>
                  <a:gd name="T83" fmla="*/ 13122 h 4"/>
                  <a:gd name="T84" fmla="*/ 0 w 3"/>
                  <a:gd name="T85" fmla="*/ 6561 h 4"/>
                  <a:gd name="T86" fmla="*/ 0 w 3"/>
                  <a:gd name="T87" fmla="*/ 6561 h 4"/>
                  <a:gd name="T88" fmla="*/ 0 w 3"/>
                  <a:gd name="T89" fmla="*/ 6561 h 4"/>
                  <a:gd name="T90" fmla="*/ 0 w 3"/>
                  <a:gd name="T91" fmla="*/ 6561 h 4"/>
                  <a:gd name="T92" fmla="*/ 0 w 3"/>
                  <a:gd name="T93" fmla="*/ 6561 h 4"/>
                  <a:gd name="T94" fmla="*/ 0 w 3"/>
                  <a:gd name="T95" fmla="*/ 6561 h 4"/>
                  <a:gd name="T96" fmla="*/ 0 w 3"/>
                  <a:gd name="T97" fmla="*/ 6561 h 4"/>
                  <a:gd name="T98" fmla="*/ 0 w 3"/>
                  <a:gd name="T99" fmla="*/ 6561 h 4"/>
                  <a:gd name="T100" fmla="*/ 0 w 3"/>
                  <a:gd name="T101" fmla="*/ 0 h 4"/>
                  <a:gd name="T102" fmla="*/ 0 w 3"/>
                  <a:gd name="T103" fmla="*/ 0 h 4"/>
                  <a:gd name="T104" fmla="*/ 0 w 3"/>
                  <a:gd name="T105" fmla="*/ 0 h 4"/>
                  <a:gd name="T106" fmla="*/ 0 w 3"/>
                  <a:gd name="T107" fmla="*/ 0 h 4"/>
                  <a:gd name="T108" fmla="*/ 0 w 3"/>
                  <a:gd name="T109" fmla="*/ 0 h 4"/>
                  <a:gd name="T110" fmla="*/ 6561 w 3"/>
                  <a:gd name="T111" fmla="*/ 0 h 4"/>
                  <a:gd name="T112" fmla="*/ 0 w 3"/>
                  <a:gd name="T113" fmla="*/ 0 h 4"/>
                  <a:gd name="T114" fmla="*/ 6561 w 3"/>
                  <a:gd name="T115" fmla="*/ 0 h 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"/>
                  <a:gd name="T175" fmla="*/ 0 h 4"/>
                  <a:gd name="T176" fmla="*/ 3 w 3"/>
                  <a:gd name="T177" fmla="*/ 4 h 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" h="4">
                    <a:moveTo>
                      <a:pt x="3" y="3"/>
                    </a:moveTo>
                    <a:lnTo>
                      <a:pt x="3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25" name="Freeform 3778"/>
              <p:cNvSpPr>
                <a:spLocks/>
              </p:cNvSpPr>
              <p:nvPr/>
            </p:nvSpPr>
            <p:spPr bwMode="auto">
              <a:xfrm>
                <a:off x="2599" y="1175"/>
                <a:ext cx="3" cy="12"/>
              </a:xfrm>
              <a:custGeom>
                <a:avLst/>
                <a:gdLst>
                  <a:gd name="T0" fmla="*/ 0 w 1"/>
                  <a:gd name="T1" fmla="*/ 26244 h 4"/>
                  <a:gd name="T2" fmla="*/ 0 w 1"/>
                  <a:gd name="T3" fmla="*/ 26244 h 4"/>
                  <a:gd name="T4" fmla="*/ 0 w 1"/>
                  <a:gd name="T5" fmla="*/ 19683 h 4"/>
                  <a:gd name="T6" fmla="*/ 0 w 1"/>
                  <a:gd name="T7" fmla="*/ 19683 h 4"/>
                  <a:gd name="T8" fmla="*/ 0 w 1"/>
                  <a:gd name="T9" fmla="*/ 19683 h 4"/>
                  <a:gd name="T10" fmla="*/ 0 w 1"/>
                  <a:gd name="T11" fmla="*/ 13122 h 4"/>
                  <a:gd name="T12" fmla="*/ 0 w 1"/>
                  <a:gd name="T13" fmla="*/ 13122 h 4"/>
                  <a:gd name="T14" fmla="*/ 0 w 1"/>
                  <a:gd name="T15" fmla="*/ 13122 h 4"/>
                  <a:gd name="T16" fmla="*/ 0 w 1"/>
                  <a:gd name="T17" fmla="*/ 13122 h 4"/>
                  <a:gd name="T18" fmla="*/ 0 w 1"/>
                  <a:gd name="T19" fmla="*/ 13122 h 4"/>
                  <a:gd name="T20" fmla="*/ 0 w 1"/>
                  <a:gd name="T21" fmla="*/ 13122 h 4"/>
                  <a:gd name="T22" fmla="*/ 0 w 1"/>
                  <a:gd name="T23" fmla="*/ 6561 h 4"/>
                  <a:gd name="T24" fmla="*/ 0 w 1"/>
                  <a:gd name="T25" fmla="*/ 6561 h 4"/>
                  <a:gd name="T26" fmla="*/ 0 w 1"/>
                  <a:gd name="T27" fmla="*/ 6561 h 4"/>
                  <a:gd name="T28" fmla="*/ 0 w 1"/>
                  <a:gd name="T29" fmla="*/ 6561 h 4"/>
                  <a:gd name="T30" fmla="*/ 0 w 1"/>
                  <a:gd name="T31" fmla="*/ 6561 h 4"/>
                  <a:gd name="T32" fmla="*/ 0 w 1"/>
                  <a:gd name="T33" fmla="*/ 6561 h 4"/>
                  <a:gd name="T34" fmla="*/ 0 w 1"/>
                  <a:gd name="T35" fmla="*/ 6561 h 4"/>
                  <a:gd name="T36" fmla="*/ 0 w 1"/>
                  <a:gd name="T37" fmla="*/ 6561 h 4"/>
                  <a:gd name="T38" fmla="*/ 0 w 1"/>
                  <a:gd name="T39" fmla="*/ 6561 h 4"/>
                  <a:gd name="T40" fmla="*/ 0 w 1"/>
                  <a:gd name="T41" fmla="*/ 6561 h 4"/>
                  <a:gd name="T42" fmla="*/ 0 w 1"/>
                  <a:gd name="T43" fmla="*/ 6561 h 4"/>
                  <a:gd name="T44" fmla="*/ 0 w 1"/>
                  <a:gd name="T45" fmla="*/ 0 h 4"/>
                  <a:gd name="T46" fmla="*/ 0 w 1"/>
                  <a:gd name="T47" fmla="*/ 0 h 4"/>
                  <a:gd name="T48" fmla="*/ 0 w 1"/>
                  <a:gd name="T49" fmla="*/ 0 h 4"/>
                  <a:gd name="T50" fmla="*/ 0 w 1"/>
                  <a:gd name="T51" fmla="*/ 0 h 4"/>
                  <a:gd name="T52" fmla="*/ 0 w 1"/>
                  <a:gd name="T53" fmla="*/ 0 h 4"/>
                  <a:gd name="T54" fmla="*/ 0 w 1"/>
                  <a:gd name="T55" fmla="*/ 6561 h 4"/>
                  <a:gd name="T56" fmla="*/ 6561 w 1"/>
                  <a:gd name="T57" fmla="*/ 6561 h 4"/>
                  <a:gd name="T58" fmla="*/ 6561 w 1"/>
                  <a:gd name="T59" fmla="*/ 6561 h 4"/>
                  <a:gd name="T60" fmla="*/ 6561 w 1"/>
                  <a:gd name="T61" fmla="*/ 6561 h 4"/>
                  <a:gd name="T62" fmla="*/ 6561 w 1"/>
                  <a:gd name="T63" fmla="*/ 13122 h 4"/>
                  <a:gd name="T64" fmla="*/ 6561 w 1"/>
                  <a:gd name="T65" fmla="*/ 13122 h 4"/>
                  <a:gd name="T66" fmla="*/ 0 w 1"/>
                  <a:gd name="T67" fmla="*/ 13122 h 4"/>
                  <a:gd name="T68" fmla="*/ 0 w 1"/>
                  <a:gd name="T69" fmla="*/ 13122 h 4"/>
                  <a:gd name="T70" fmla="*/ 0 w 1"/>
                  <a:gd name="T71" fmla="*/ 13122 h 4"/>
                  <a:gd name="T72" fmla="*/ 6561 w 1"/>
                  <a:gd name="T73" fmla="*/ 19683 h 4"/>
                  <a:gd name="T74" fmla="*/ 6561 w 1"/>
                  <a:gd name="T75" fmla="*/ 19683 h 4"/>
                  <a:gd name="T76" fmla="*/ 6561 w 1"/>
                  <a:gd name="T77" fmla="*/ 19683 h 4"/>
                  <a:gd name="T78" fmla="*/ 6561 w 1"/>
                  <a:gd name="T79" fmla="*/ 19683 h 4"/>
                  <a:gd name="T80" fmla="*/ 6561 w 1"/>
                  <a:gd name="T81" fmla="*/ 26244 h 4"/>
                  <a:gd name="T82" fmla="*/ 0 w 1"/>
                  <a:gd name="T83" fmla="*/ 26244 h 4"/>
                  <a:gd name="T84" fmla="*/ 0 w 1"/>
                  <a:gd name="T85" fmla="*/ 26244 h 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"/>
                  <a:gd name="T130" fmla="*/ 0 h 4"/>
                  <a:gd name="T131" fmla="*/ 1 w 1"/>
                  <a:gd name="T132" fmla="*/ 4 h 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26" name="Freeform 3779"/>
              <p:cNvSpPr>
                <a:spLocks/>
              </p:cNvSpPr>
              <p:nvPr/>
            </p:nvSpPr>
            <p:spPr bwMode="auto">
              <a:xfrm>
                <a:off x="2605" y="1189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6561 w 1"/>
                  <a:gd name="T3" fmla="*/ 6561 h 1"/>
                  <a:gd name="T4" fmla="*/ 6561 w 1"/>
                  <a:gd name="T5" fmla="*/ 6561 h 1"/>
                  <a:gd name="T6" fmla="*/ 6561 w 1"/>
                  <a:gd name="T7" fmla="*/ 6561 h 1"/>
                  <a:gd name="T8" fmla="*/ 0 w 1"/>
                  <a:gd name="T9" fmla="*/ 6561 h 1"/>
                  <a:gd name="T10" fmla="*/ 6561 w 1"/>
                  <a:gd name="T11" fmla="*/ 6561 h 1"/>
                  <a:gd name="T12" fmla="*/ 0 w 1"/>
                  <a:gd name="T13" fmla="*/ 6561 h 1"/>
                  <a:gd name="T14" fmla="*/ 0 w 1"/>
                  <a:gd name="T15" fmla="*/ 0 h 1"/>
                  <a:gd name="T16" fmla="*/ 0 w 1"/>
                  <a:gd name="T17" fmla="*/ 0 h 1"/>
                  <a:gd name="T18" fmla="*/ 6561 w 1"/>
                  <a:gd name="T19" fmla="*/ 6561 h 1"/>
                  <a:gd name="T20" fmla="*/ 6561 w 1"/>
                  <a:gd name="T21" fmla="*/ 6561 h 1"/>
                  <a:gd name="T22" fmla="*/ 6561 w 1"/>
                  <a:gd name="T23" fmla="*/ 6561 h 1"/>
                  <a:gd name="T24" fmla="*/ 6561 w 1"/>
                  <a:gd name="T25" fmla="*/ 6561 h 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"/>
                  <a:gd name="T40" fmla="*/ 0 h 1"/>
                  <a:gd name="T41" fmla="*/ 1 w 1"/>
                  <a:gd name="T42" fmla="*/ 1 h 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27" name="Freeform 3780"/>
              <p:cNvSpPr>
                <a:spLocks/>
              </p:cNvSpPr>
              <p:nvPr/>
            </p:nvSpPr>
            <p:spPr bwMode="auto">
              <a:xfrm>
                <a:off x="2637" y="1207"/>
                <a:ext cx="12" cy="3"/>
              </a:xfrm>
              <a:custGeom>
                <a:avLst/>
                <a:gdLst>
                  <a:gd name="T0" fmla="*/ 13122 w 4"/>
                  <a:gd name="T1" fmla="*/ 6561 h 1"/>
                  <a:gd name="T2" fmla="*/ 13122 w 4"/>
                  <a:gd name="T3" fmla="*/ 6561 h 1"/>
                  <a:gd name="T4" fmla="*/ 6561 w 4"/>
                  <a:gd name="T5" fmla="*/ 6561 h 1"/>
                  <a:gd name="T6" fmla="*/ 6561 w 4"/>
                  <a:gd name="T7" fmla="*/ 6561 h 1"/>
                  <a:gd name="T8" fmla="*/ 6561 w 4"/>
                  <a:gd name="T9" fmla="*/ 6561 h 1"/>
                  <a:gd name="T10" fmla="*/ 6561 w 4"/>
                  <a:gd name="T11" fmla="*/ 6561 h 1"/>
                  <a:gd name="T12" fmla="*/ 0 w 4"/>
                  <a:gd name="T13" fmla="*/ 6561 h 1"/>
                  <a:gd name="T14" fmla="*/ 6561 w 4"/>
                  <a:gd name="T15" fmla="*/ 6561 h 1"/>
                  <a:gd name="T16" fmla="*/ 6561 w 4"/>
                  <a:gd name="T17" fmla="*/ 0 h 1"/>
                  <a:gd name="T18" fmla="*/ 6561 w 4"/>
                  <a:gd name="T19" fmla="*/ 0 h 1"/>
                  <a:gd name="T20" fmla="*/ 6561 w 4"/>
                  <a:gd name="T21" fmla="*/ 0 h 1"/>
                  <a:gd name="T22" fmla="*/ 6561 w 4"/>
                  <a:gd name="T23" fmla="*/ 0 h 1"/>
                  <a:gd name="T24" fmla="*/ 13122 w 4"/>
                  <a:gd name="T25" fmla="*/ 0 h 1"/>
                  <a:gd name="T26" fmla="*/ 13122 w 4"/>
                  <a:gd name="T27" fmla="*/ 0 h 1"/>
                  <a:gd name="T28" fmla="*/ 19683 w 4"/>
                  <a:gd name="T29" fmla="*/ 0 h 1"/>
                  <a:gd name="T30" fmla="*/ 19683 w 4"/>
                  <a:gd name="T31" fmla="*/ 0 h 1"/>
                  <a:gd name="T32" fmla="*/ 26244 w 4"/>
                  <a:gd name="T33" fmla="*/ 0 h 1"/>
                  <a:gd name="T34" fmla="*/ 26244 w 4"/>
                  <a:gd name="T35" fmla="*/ 0 h 1"/>
                  <a:gd name="T36" fmla="*/ 26244 w 4"/>
                  <a:gd name="T37" fmla="*/ 6561 h 1"/>
                  <a:gd name="T38" fmla="*/ 26244 w 4"/>
                  <a:gd name="T39" fmla="*/ 6561 h 1"/>
                  <a:gd name="T40" fmla="*/ 26244 w 4"/>
                  <a:gd name="T41" fmla="*/ 6561 h 1"/>
                  <a:gd name="T42" fmla="*/ 26244 w 4"/>
                  <a:gd name="T43" fmla="*/ 6561 h 1"/>
                  <a:gd name="T44" fmla="*/ 26244 w 4"/>
                  <a:gd name="T45" fmla="*/ 6561 h 1"/>
                  <a:gd name="T46" fmla="*/ 19683 w 4"/>
                  <a:gd name="T47" fmla="*/ 6561 h 1"/>
                  <a:gd name="T48" fmla="*/ 13122 w 4"/>
                  <a:gd name="T49" fmla="*/ 6561 h 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"/>
                  <a:gd name="T76" fmla="*/ 0 h 1"/>
                  <a:gd name="T77" fmla="*/ 4 w 4"/>
                  <a:gd name="T78" fmla="*/ 1 h 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" h="1">
                    <a:moveTo>
                      <a:pt x="2" y="1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28" name="Freeform 3781"/>
              <p:cNvSpPr>
                <a:spLocks/>
              </p:cNvSpPr>
              <p:nvPr/>
            </p:nvSpPr>
            <p:spPr bwMode="auto">
              <a:xfrm>
                <a:off x="2681" y="1204"/>
                <a:ext cx="21" cy="18"/>
              </a:xfrm>
              <a:custGeom>
                <a:avLst/>
                <a:gdLst>
                  <a:gd name="T0" fmla="*/ 45927 w 7"/>
                  <a:gd name="T1" fmla="*/ 0 h 6"/>
                  <a:gd name="T2" fmla="*/ 45927 w 7"/>
                  <a:gd name="T3" fmla="*/ 0 h 6"/>
                  <a:gd name="T4" fmla="*/ 32805 w 7"/>
                  <a:gd name="T5" fmla="*/ 0 h 6"/>
                  <a:gd name="T6" fmla="*/ 39366 w 7"/>
                  <a:gd name="T7" fmla="*/ 6561 h 6"/>
                  <a:gd name="T8" fmla="*/ 39366 w 7"/>
                  <a:gd name="T9" fmla="*/ 6561 h 6"/>
                  <a:gd name="T10" fmla="*/ 32805 w 7"/>
                  <a:gd name="T11" fmla="*/ 6561 h 6"/>
                  <a:gd name="T12" fmla="*/ 26244 w 7"/>
                  <a:gd name="T13" fmla="*/ 6561 h 6"/>
                  <a:gd name="T14" fmla="*/ 13122 w 7"/>
                  <a:gd name="T15" fmla="*/ 19683 h 6"/>
                  <a:gd name="T16" fmla="*/ 13122 w 7"/>
                  <a:gd name="T17" fmla="*/ 26244 h 6"/>
                  <a:gd name="T18" fmla="*/ 6561 w 7"/>
                  <a:gd name="T19" fmla="*/ 32805 h 6"/>
                  <a:gd name="T20" fmla="*/ 6561 w 7"/>
                  <a:gd name="T21" fmla="*/ 39366 h 6"/>
                  <a:gd name="T22" fmla="*/ 6561 w 7"/>
                  <a:gd name="T23" fmla="*/ 39366 h 6"/>
                  <a:gd name="T24" fmla="*/ 0 w 7"/>
                  <a:gd name="T25" fmla="*/ 39366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"/>
                  <a:gd name="T40" fmla="*/ 0 h 6"/>
                  <a:gd name="T41" fmla="*/ 7 w 7"/>
                  <a:gd name="T42" fmla="*/ 6 h 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" h="6">
                    <a:moveTo>
                      <a:pt x="7" y="0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29" name="Freeform 3782"/>
              <p:cNvSpPr>
                <a:spLocks/>
              </p:cNvSpPr>
              <p:nvPr/>
            </p:nvSpPr>
            <p:spPr bwMode="auto">
              <a:xfrm>
                <a:off x="2599" y="1184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0 w 1"/>
                  <a:gd name="T3" fmla="*/ 6561 h 1"/>
                  <a:gd name="T4" fmla="*/ 0 w 1"/>
                  <a:gd name="T5" fmla="*/ 6561 h 1"/>
                  <a:gd name="T6" fmla="*/ 0 w 1"/>
                  <a:gd name="T7" fmla="*/ 6561 h 1"/>
                  <a:gd name="T8" fmla="*/ 0 w 1"/>
                  <a:gd name="T9" fmla="*/ 6561 h 1"/>
                  <a:gd name="T10" fmla="*/ 0 w 1"/>
                  <a:gd name="T11" fmla="*/ 6561 h 1"/>
                  <a:gd name="T12" fmla="*/ 0 w 1"/>
                  <a:gd name="T13" fmla="*/ 6561 h 1"/>
                  <a:gd name="T14" fmla="*/ 0 w 1"/>
                  <a:gd name="T15" fmla="*/ 6561 h 1"/>
                  <a:gd name="T16" fmla="*/ 0 w 1"/>
                  <a:gd name="T17" fmla="*/ 6561 h 1"/>
                  <a:gd name="T18" fmla="*/ 0 w 1"/>
                  <a:gd name="T19" fmla="*/ 6561 h 1"/>
                  <a:gd name="T20" fmla="*/ 0 w 1"/>
                  <a:gd name="T21" fmla="*/ 6561 h 1"/>
                  <a:gd name="T22" fmla="*/ 0 w 1"/>
                  <a:gd name="T23" fmla="*/ 6561 h 1"/>
                  <a:gd name="T24" fmla="*/ 0 w 1"/>
                  <a:gd name="T25" fmla="*/ 6561 h 1"/>
                  <a:gd name="T26" fmla="*/ 0 w 1"/>
                  <a:gd name="T27" fmla="*/ 6561 h 1"/>
                  <a:gd name="T28" fmla="*/ 0 w 1"/>
                  <a:gd name="T29" fmla="*/ 6561 h 1"/>
                  <a:gd name="T30" fmla="*/ 0 w 1"/>
                  <a:gd name="T31" fmla="*/ 0 h 1"/>
                  <a:gd name="T32" fmla="*/ 0 w 1"/>
                  <a:gd name="T33" fmla="*/ 0 h 1"/>
                  <a:gd name="T34" fmla="*/ 0 w 1"/>
                  <a:gd name="T35" fmla="*/ 0 h 1"/>
                  <a:gd name="T36" fmla="*/ 0 w 1"/>
                  <a:gd name="T37" fmla="*/ 0 h 1"/>
                  <a:gd name="T38" fmla="*/ 0 w 1"/>
                  <a:gd name="T39" fmla="*/ 0 h 1"/>
                  <a:gd name="T40" fmla="*/ 0 w 1"/>
                  <a:gd name="T41" fmla="*/ 0 h 1"/>
                  <a:gd name="T42" fmla="*/ 0 w 1"/>
                  <a:gd name="T43" fmla="*/ 6561 h 1"/>
                  <a:gd name="T44" fmla="*/ 0 w 1"/>
                  <a:gd name="T45" fmla="*/ 6561 h 1"/>
                  <a:gd name="T46" fmla="*/ 0 w 1"/>
                  <a:gd name="T47" fmla="*/ 6561 h 1"/>
                  <a:gd name="T48" fmla="*/ 0 w 1"/>
                  <a:gd name="T49" fmla="*/ 6561 h 1"/>
                  <a:gd name="T50" fmla="*/ 6561 w 1"/>
                  <a:gd name="T51" fmla="*/ 6561 h 1"/>
                  <a:gd name="T52" fmla="*/ 0 w 1"/>
                  <a:gd name="T53" fmla="*/ 6561 h 1"/>
                  <a:gd name="T54" fmla="*/ 0 w 1"/>
                  <a:gd name="T55" fmla="*/ 6561 h 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"/>
                  <a:gd name="T85" fmla="*/ 0 h 1"/>
                  <a:gd name="T86" fmla="*/ 1 w 1"/>
                  <a:gd name="T87" fmla="*/ 1 h 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30" name="Freeform 3783"/>
              <p:cNvSpPr>
                <a:spLocks/>
              </p:cNvSpPr>
              <p:nvPr/>
            </p:nvSpPr>
            <p:spPr bwMode="auto">
              <a:xfrm>
                <a:off x="2608" y="1184"/>
                <a:ext cx="9" cy="5"/>
              </a:xfrm>
              <a:custGeom>
                <a:avLst/>
                <a:gdLst>
                  <a:gd name="T0" fmla="*/ 13122 w 3"/>
                  <a:gd name="T1" fmla="*/ 2917 h 2"/>
                  <a:gd name="T2" fmla="*/ 13122 w 3"/>
                  <a:gd name="T3" fmla="*/ 2917 h 2"/>
                  <a:gd name="T4" fmla="*/ 13122 w 3"/>
                  <a:gd name="T5" fmla="*/ 2917 h 2"/>
                  <a:gd name="T6" fmla="*/ 19683 w 3"/>
                  <a:gd name="T7" fmla="*/ 2917 h 2"/>
                  <a:gd name="T8" fmla="*/ 13122 w 3"/>
                  <a:gd name="T9" fmla="*/ 2917 h 2"/>
                  <a:gd name="T10" fmla="*/ 13122 w 3"/>
                  <a:gd name="T11" fmla="*/ 2917 h 2"/>
                  <a:gd name="T12" fmla="*/ 19683 w 3"/>
                  <a:gd name="T13" fmla="*/ 2917 h 2"/>
                  <a:gd name="T14" fmla="*/ 13122 w 3"/>
                  <a:gd name="T15" fmla="*/ 2917 h 2"/>
                  <a:gd name="T16" fmla="*/ 13122 w 3"/>
                  <a:gd name="T17" fmla="*/ 2917 h 2"/>
                  <a:gd name="T18" fmla="*/ 13122 w 3"/>
                  <a:gd name="T19" fmla="*/ 1637 h 2"/>
                  <a:gd name="T20" fmla="*/ 13122 w 3"/>
                  <a:gd name="T21" fmla="*/ 1637 h 2"/>
                  <a:gd name="T22" fmla="*/ 13122 w 3"/>
                  <a:gd name="T23" fmla="*/ 1637 h 2"/>
                  <a:gd name="T24" fmla="*/ 13122 w 3"/>
                  <a:gd name="T25" fmla="*/ 2917 h 2"/>
                  <a:gd name="T26" fmla="*/ 13122 w 3"/>
                  <a:gd name="T27" fmla="*/ 1637 h 2"/>
                  <a:gd name="T28" fmla="*/ 6561 w 3"/>
                  <a:gd name="T29" fmla="*/ 1637 h 2"/>
                  <a:gd name="T30" fmla="*/ 0 w 3"/>
                  <a:gd name="T31" fmla="*/ 1637 h 2"/>
                  <a:gd name="T32" fmla="*/ 6561 w 3"/>
                  <a:gd name="T33" fmla="*/ 1637 h 2"/>
                  <a:gd name="T34" fmla="*/ 13122 w 3"/>
                  <a:gd name="T35" fmla="*/ 1637 h 2"/>
                  <a:gd name="T36" fmla="*/ 13122 w 3"/>
                  <a:gd name="T37" fmla="*/ 1637 h 2"/>
                  <a:gd name="T38" fmla="*/ 13122 w 3"/>
                  <a:gd name="T39" fmla="*/ 1637 h 2"/>
                  <a:gd name="T40" fmla="*/ 13122 w 3"/>
                  <a:gd name="T41" fmla="*/ 1637 h 2"/>
                  <a:gd name="T42" fmla="*/ 13122 w 3"/>
                  <a:gd name="T43" fmla="*/ 1637 h 2"/>
                  <a:gd name="T44" fmla="*/ 6561 w 3"/>
                  <a:gd name="T45" fmla="*/ 1637 h 2"/>
                  <a:gd name="T46" fmla="*/ 6561 w 3"/>
                  <a:gd name="T47" fmla="*/ 1637 h 2"/>
                  <a:gd name="T48" fmla="*/ 0 w 3"/>
                  <a:gd name="T49" fmla="*/ 1637 h 2"/>
                  <a:gd name="T50" fmla="*/ 0 w 3"/>
                  <a:gd name="T51" fmla="*/ 1637 h 2"/>
                  <a:gd name="T52" fmla="*/ 0 w 3"/>
                  <a:gd name="T53" fmla="*/ 1637 h 2"/>
                  <a:gd name="T54" fmla="*/ 0 w 3"/>
                  <a:gd name="T55" fmla="*/ 1637 h 2"/>
                  <a:gd name="T56" fmla="*/ 0 w 3"/>
                  <a:gd name="T57" fmla="*/ 0 h 2"/>
                  <a:gd name="T58" fmla="*/ 0 w 3"/>
                  <a:gd name="T59" fmla="*/ 0 h 2"/>
                  <a:gd name="T60" fmla="*/ 0 w 3"/>
                  <a:gd name="T61" fmla="*/ 1637 h 2"/>
                  <a:gd name="T62" fmla="*/ 0 w 3"/>
                  <a:gd name="T63" fmla="*/ 1637 h 2"/>
                  <a:gd name="T64" fmla="*/ 0 w 3"/>
                  <a:gd name="T65" fmla="*/ 1637 h 2"/>
                  <a:gd name="T66" fmla="*/ 0 w 3"/>
                  <a:gd name="T67" fmla="*/ 1637 h 2"/>
                  <a:gd name="T68" fmla="*/ 0 w 3"/>
                  <a:gd name="T69" fmla="*/ 1637 h 2"/>
                  <a:gd name="T70" fmla="*/ 6561 w 3"/>
                  <a:gd name="T71" fmla="*/ 1637 h 2"/>
                  <a:gd name="T72" fmla="*/ 13122 w 3"/>
                  <a:gd name="T73" fmla="*/ 2917 h 2"/>
                  <a:gd name="T74" fmla="*/ 13122 w 3"/>
                  <a:gd name="T75" fmla="*/ 2917 h 2"/>
                  <a:gd name="T76" fmla="*/ 13122 w 3"/>
                  <a:gd name="T77" fmla="*/ 2917 h 2"/>
                  <a:gd name="T78" fmla="*/ 13122 w 3"/>
                  <a:gd name="T79" fmla="*/ 2917 h 2"/>
                  <a:gd name="T80" fmla="*/ 13122 w 3"/>
                  <a:gd name="T81" fmla="*/ 2917 h 2"/>
                  <a:gd name="T82" fmla="*/ 13122 w 3"/>
                  <a:gd name="T83" fmla="*/ 2917 h 2"/>
                  <a:gd name="T84" fmla="*/ 13122 w 3"/>
                  <a:gd name="T85" fmla="*/ 2917 h 2"/>
                  <a:gd name="T86" fmla="*/ 13122 w 3"/>
                  <a:gd name="T87" fmla="*/ 2917 h 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"/>
                  <a:gd name="T133" fmla="*/ 0 h 2"/>
                  <a:gd name="T134" fmla="*/ 3 w 3"/>
                  <a:gd name="T135" fmla="*/ 2 h 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" h="2">
                    <a:moveTo>
                      <a:pt x="2" y="2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31" name="Freeform 3784"/>
              <p:cNvSpPr>
                <a:spLocks/>
              </p:cNvSpPr>
              <p:nvPr/>
            </p:nvSpPr>
            <p:spPr bwMode="auto">
              <a:xfrm>
                <a:off x="2731" y="1154"/>
                <a:ext cx="53" cy="35"/>
              </a:xfrm>
              <a:custGeom>
                <a:avLst/>
                <a:gdLst>
                  <a:gd name="T0" fmla="*/ 95827 w 18"/>
                  <a:gd name="T1" fmla="*/ 62679 h 12"/>
                  <a:gd name="T2" fmla="*/ 89826 w 18"/>
                  <a:gd name="T3" fmla="*/ 57167 h 12"/>
                  <a:gd name="T4" fmla="*/ 84773 w 18"/>
                  <a:gd name="T5" fmla="*/ 57167 h 12"/>
                  <a:gd name="T6" fmla="*/ 89826 w 18"/>
                  <a:gd name="T7" fmla="*/ 57167 h 12"/>
                  <a:gd name="T8" fmla="*/ 95827 w 18"/>
                  <a:gd name="T9" fmla="*/ 52325 h 12"/>
                  <a:gd name="T10" fmla="*/ 101548 w 18"/>
                  <a:gd name="T11" fmla="*/ 52325 h 12"/>
                  <a:gd name="T12" fmla="*/ 95827 w 18"/>
                  <a:gd name="T13" fmla="*/ 46821 h 12"/>
                  <a:gd name="T14" fmla="*/ 89826 w 18"/>
                  <a:gd name="T15" fmla="*/ 46821 h 12"/>
                  <a:gd name="T16" fmla="*/ 84773 w 18"/>
                  <a:gd name="T17" fmla="*/ 46821 h 12"/>
                  <a:gd name="T18" fmla="*/ 78782 w 18"/>
                  <a:gd name="T19" fmla="*/ 52325 h 12"/>
                  <a:gd name="T20" fmla="*/ 73060 w 18"/>
                  <a:gd name="T21" fmla="*/ 57167 h 12"/>
                  <a:gd name="T22" fmla="*/ 67033 w 18"/>
                  <a:gd name="T23" fmla="*/ 52325 h 12"/>
                  <a:gd name="T24" fmla="*/ 67033 w 18"/>
                  <a:gd name="T25" fmla="*/ 46821 h 12"/>
                  <a:gd name="T26" fmla="*/ 55320 w 18"/>
                  <a:gd name="T27" fmla="*/ 46821 h 12"/>
                  <a:gd name="T28" fmla="*/ 51569 w 18"/>
                  <a:gd name="T29" fmla="*/ 46821 h 12"/>
                  <a:gd name="T30" fmla="*/ 51569 w 18"/>
                  <a:gd name="T31" fmla="*/ 46821 h 12"/>
                  <a:gd name="T32" fmla="*/ 46228 w 18"/>
                  <a:gd name="T33" fmla="*/ 41192 h 12"/>
                  <a:gd name="T34" fmla="*/ 46228 w 18"/>
                  <a:gd name="T35" fmla="*/ 41192 h 12"/>
                  <a:gd name="T36" fmla="*/ 51569 w 18"/>
                  <a:gd name="T37" fmla="*/ 41192 h 12"/>
                  <a:gd name="T38" fmla="*/ 46228 w 18"/>
                  <a:gd name="T39" fmla="*/ 35680 h 12"/>
                  <a:gd name="T40" fmla="*/ 46228 w 18"/>
                  <a:gd name="T41" fmla="*/ 35680 h 12"/>
                  <a:gd name="T42" fmla="*/ 46228 w 18"/>
                  <a:gd name="T43" fmla="*/ 32702 h 12"/>
                  <a:gd name="T44" fmla="*/ 46228 w 18"/>
                  <a:gd name="T45" fmla="*/ 32702 h 12"/>
                  <a:gd name="T46" fmla="*/ 51569 w 18"/>
                  <a:gd name="T47" fmla="*/ 32702 h 12"/>
                  <a:gd name="T48" fmla="*/ 46228 w 18"/>
                  <a:gd name="T49" fmla="*/ 32702 h 12"/>
                  <a:gd name="T50" fmla="*/ 34488 w 18"/>
                  <a:gd name="T51" fmla="*/ 26994 h 12"/>
                  <a:gd name="T52" fmla="*/ 34488 w 18"/>
                  <a:gd name="T53" fmla="*/ 26994 h 12"/>
                  <a:gd name="T54" fmla="*/ 28791 w 18"/>
                  <a:gd name="T55" fmla="*/ 26994 h 12"/>
                  <a:gd name="T56" fmla="*/ 22766 w 18"/>
                  <a:gd name="T57" fmla="*/ 21490 h 12"/>
                  <a:gd name="T58" fmla="*/ 17514 w 18"/>
                  <a:gd name="T59" fmla="*/ 21490 h 12"/>
                  <a:gd name="T60" fmla="*/ 17514 w 18"/>
                  <a:gd name="T61" fmla="*/ 16053 h 12"/>
                  <a:gd name="T62" fmla="*/ 17514 w 18"/>
                  <a:gd name="T63" fmla="*/ 16053 h 12"/>
                  <a:gd name="T64" fmla="*/ 17514 w 18"/>
                  <a:gd name="T65" fmla="*/ 11212 h 12"/>
                  <a:gd name="T66" fmla="*/ 17514 w 18"/>
                  <a:gd name="T67" fmla="*/ 11212 h 12"/>
                  <a:gd name="T68" fmla="*/ 11713 w 18"/>
                  <a:gd name="T69" fmla="*/ 11212 h 12"/>
                  <a:gd name="T70" fmla="*/ 11713 w 18"/>
                  <a:gd name="T71" fmla="*/ 5504 h 12"/>
                  <a:gd name="T72" fmla="*/ 0 w 18"/>
                  <a:gd name="T73" fmla="*/ 5504 h 12"/>
                  <a:gd name="T74" fmla="*/ 0 w 18"/>
                  <a:gd name="T75" fmla="*/ 0 h 1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8"/>
                  <a:gd name="T115" fmla="*/ 0 h 12"/>
                  <a:gd name="T116" fmla="*/ 18 w 18"/>
                  <a:gd name="T117" fmla="*/ 12 h 1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8" h="12">
                    <a:moveTo>
                      <a:pt x="17" y="12"/>
                    </a:moveTo>
                    <a:lnTo>
                      <a:pt x="17" y="12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6" y="11"/>
                    </a:lnTo>
                    <a:lnTo>
                      <a:pt x="17" y="10"/>
                    </a:lnTo>
                    <a:lnTo>
                      <a:pt x="18" y="10"/>
                    </a:lnTo>
                    <a:lnTo>
                      <a:pt x="18" y="9"/>
                    </a:lnTo>
                    <a:lnTo>
                      <a:pt x="17" y="9"/>
                    </a:lnTo>
                    <a:lnTo>
                      <a:pt x="16" y="9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3" y="11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32" name="Freeform 3785"/>
              <p:cNvSpPr>
                <a:spLocks/>
              </p:cNvSpPr>
              <p:nvPr/>
            </p:nvSpPr>
            <p:spPr bwMode="auto">
              <a:xfrm>
                <a:off x="2611" y="1195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6561 w 1"/>
                  <a:gd name="T3" fmla="*/ 6561 w 1"/>
                  <a:gd name="T4" fmla="*/ 6561 w 1"/>
                  <a:gd name="T5" fmla="*/ 6561 w 1"/>
                  <a:gd name="T6" fmla="*/ 6561 w 1"/>
                  <a:gd name="T7" fmla="*/ 6561 w 1"/>
                  <a:gd name="T8" fmla="*/ 0 w 1"/>
                  <a:gd name="T9" fmla="*/ 0 w 1"/>
                  <a:gd name="T10" fmla="*/ 0 w 1"/>
                  <a:gd name="T11" fmla="*/ 6561 w 1"/>
                  <a:gd name="T12" fmla="*/ 6561 w 1"/>
                  <a:gd name="T13" fmla="*/ 6561 w 1"/>
                  <a:gd name="T14" fmla="*/ 6561 w 1"/>
                  <a:gd name="T15" fmla="*/ 6561 w 1"/>
                  <a:gd name="T16" fmla="*/ 6561 w 1"/>
                  <a:gd name="T17" fmla="*/ 6561 w 1"/>
                  <a:gd name="T18" fmla="*/ 6561 w 1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w 1"/>
                  <a:gd name="T39" fmla="*/ 1 w 1"/>
                </a:gdLst>
                <a:ahLst/>
                <a:cxnLst>
                  <a:cxn ang="T19">
                    <a:pos x="T0" y="0"/>
                  </a:cxn>
                  <a:cxn ang="T20">
                    <a:pos x="T1" y="0"/>
                  </a:cxn>
                  <a:cxn ang="T21">
                    <a:pos x="T2" y="0"/>
                  </a:cxn>
                  <a:cxn ang="T22">
                    <a:pos x="T3" y="0"/>
                  </a:cxn>
                  <a:cxn ang="T23">
                    <a:pos x="T4" y="0"/>
                  </a:cxn>
                  <a:cxn ang="T24">
                    <a:pos x="T5" y="0"/>
                  </a:cxn>
                  <a:cxn ang="T25">
                    <a:pos x="T6" y="0"/>
                  </a:cxn>
                  <a:cxn ang="T26">
                    <a:pos x="T7" y="0"/>
                  </a:cxn>
                  <a:cxn ang="T27">
                    <a:pos x="T8" y="0"/>
                  </a:cxn>
                  <a:cxn ang="T28">
                    <a:pos x="T9" y="0"/>
                  </a:cxn>
                  <a:cxn ang="T29">
                    <a:pos x="T10" y="0"/>
                  </a:cxn>
                  <a:cxn ang="T30">
                    <a:pos x="T11" y="0"/>
                  </a:cxn>
                  <a:cxn ang="T31">
                    <a:pos x="T12" y="0"/>
                  </a:cxn>
                  <a:cxn ang="T32">
                    <a:pos x="T13" y="0"/>
                  </a:cxn>
                  <a:cxn ang="T33">
                    <a:pos x="T14" y="0"/>
                  </a:cxn>
                  <a:cxn ang="T34">
                    <a:pos x="T15" y="0"/>
                  </a:cxn>
                  <a:cxn ang="T35">
                    <a:pos x="T16" y="0"/>
                  </a:cxn>
                  <a:cxn ang="T36">
                    <a:pos x="T17" y="0"/>
                  </a:cxn>
                  <a:cxn ang="T37">
                    <a:pos x="T18" y="0"/>
                  </a:cxn>
                </a:cxnLst>
                <a:rect l="T38" t="0" r="T39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33" name="Freeform 3786"/>
              <p:cNvSpPr>
                <a:spLocks/>
              </p:cNvSpPr>
              <p:nvPr/>
            </p:nvSpPr>
            <p:spPr bwMode="auto">
              <a:xfrm>
                <a:off x="2614" y="1195"/>
                <a:ext cx="5" cy="3"/>
              </a:xfrm>
              <a:custGeom>
                <a:avLst/>
                <a:gdLst>
                  <a:gd name="T0" fmla="*/ 1637 w 2"/>
                  <a:gd name="T1" fmla="*/ 6561 h 1"/>
                  <a:gd name="T2" fmla="*/ 1637 w 2"/>
                  <a:gd name="T3" fmla="*/ 6561 h 1"/>
                  <a:gd name="T4" fmla="*/ 1637 w 2"/>
                  <a:gd name="T5" fmla="*/ 6561 h 1"/>
                  <a:gd name="T6" fmla="*/ 1637 w 2"/>
                  <a:gd name="T7" fmla="*/ 6561 h 1"/>
                  <a:gd name="T8" fmla="*/ 1637 w 2"/>
                  <a:gd name="T9" fmla="*/ 6561 h 1"/>
                  <a:gd name="T10" fmla="*/ 1637 w 2"/>
                  <a:gd name="T11" fmla="*/ 6561 h 1"/>
                  <a:gd name="T12" fmla="*/ 1637 w 2"/>
                  <a:gd name="T13" fmla="*/ 6561 h 1"/>
                  <a:gd name="T14" fmla="*/ 1637 w 2"/>
                  <a:gd name="T15" fmla="*/ 6561 h 1"/>
                  <a:gd name="T16" fmla="*/ 1637 w 2"/>
                  <a:gd name="T17" fmla="*/ 0 h 1"/>
                  <a:gd name="T18" fmla="*/ 0 w 2"/>
                  <a:gd name="T19" fmla="*/ 0 h 1"/>
                  <a:gd name="T20" fmla="*/ 1637 w 2"/>
                  <a:gd name="T21" fmla="*/ 0 h 1"/>
                  <a:gd name="T22" fmla="*/ 1637 w 2"/>
                  <a:gd name="T23" fmla="*/ 0 h 1"/>
                  <a:gd name="T24" fmla="*/ 1637 w 2"/>
                  <a:gd name="T25" fmla="*/ 0 h 1"/>
                  <a:gd name="T26" fmla="*/ 1637 w 2"/>
                  <a:gd name="T27" fmla="*/ 6561 h 1"/>
                  <a:gd name="T28" fmla="*/ 1637 w 2"/>
                  <a:gd name="T29" fmla="*/ 6561 h 1"/>
                  <a:gd name="T30" fmla="*/ 1637 w 2"/>
                  <a:gd name="T31" fmla="*/ 6561 h 1"/>
                  <a:gd name="T32" fmla="*/ 1637 w 2"/>
                  <a:gd name="T33" fmla="*/ 6561 h 1"/>
                  <a:gd name="T34" fmla="*/ 2917 w 2"/>
                  <a:gd name="T35" fmla="*/ 6561 h 1"/>
                  <a:gd name="T36" fmla="*/ 1637 w 2"/>
                  <a:gd name="T37" fmla="*/ 6561 h 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"/>
                  <a:gd name="T58" fmla="*/ 0 h 1"/>
                  <a:gd name="T59" fmla="*/ 2 w 2"/>
                  <a:gd name="T60" fmla="*/ 1 h 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34" name="Freeform 3787"/>
              <p:cNvSpPr>
                <a:spLocks/>
              </p:cNvSpPr>
              <p:nvPr/>
            </p:nvSpPr>
            <p:spPr bwMode="auto">
              <a:xfrm>
                <a:off x="2593" y="1172"/>
                <a:ext cx="29" cy="26"/>
              </a:xfrm>
              <a:custGeom>
                <a:avLst/>
                <a:gdLst>
                  <a:gd name="T0" fmla="*/ 44706 w 10"/>
                  <a:gd name="T1" fmla="*/ 43666 h 9"/>
                  <a:gd name="T2" fmla="*/ 39829 w 10"/>
                  <a:gd name="T3" fmla="*/ 38457 h 9"/>
                  <a:gd name="T4" fmla="*/ 39829 w 10"/>
                  <a:gd name="T5" fmla="*/ 38457 h 9"/>
                  <a:gd name="T6" fmla="*/ 34437 w 10"/>
                  <a:gd name="T7" fmla="*/ 38457 h 9"/>
                  <a:gd name="T8" fmla="*/ 34437 w 10"/>
                  <a:gd name="T9" fmla="*/ 38457 h 9"/>
                  <a:gd name="T10" fmla="*/ 34437 w 10"/>
                  <a:gd name="T11" fmla="*/ 33774 h 9"/>
                  <a:gd name="T12" fmla="*/ 34437 w 10"/>
                  <a:gd name="T13" fmla="*/ 28542 h 9"/>
                  <a:gd name="T14" fmla="*/ 34437 w 10"/>
                  <a:gd name="T15" fmla="*/ 28542 h 9"/>
                  <a:gd name="T16" fmla="*/ 34437 w 10"/>
                  <a:gd name="T17" fmla="*/ 28542 h 9"/>
                  <a:gd name="T18" fmla="*/ 39829 w 10"/>
                  <a:gd name="T19" fmla="*/ 28542 h 9"/>
                  <a:gd name="T20" fmla="*/ 39829 w 10"/>
                  <a:gd name="T21" fmla="*/ 28542 h 9"/>
                  <a:gd name="T22" fmla="*/ 39829 w 10"/>
                  <a:gd name="T23" fmla="*/ 28542 h 9"/>
                  <a:gd name="T24" fmla="*/ 50074 w 10"/>
                  <a:gd name="T25" fmla="*/ 28542 h 9"/>
                  <a:gd name="T26" fmla="*/ 50074 w 10"/>
                  <a:gd name="T27" fmla="*/ 28542 h 9"/>
                  <a:gd name="T28" fmla="*/ 44706 w 10"/>
                  <a:gd name="T29" fmla="*/ 28542 h 9"/>
                  <a:gd name="T30" fmla="*/ 39829 w 10"/>
                  <a:gd name="T31" fmla="*/ 23334 h 9"/>
                  <a:gd name="T32" fmla="*/ 34437 w 10"/>
                  <a:gd name="T33" fmla="*/ 23334 h 9"/>
                  <a:gd name="T34" fmla="*/ 29148 w 10"/>
                  <a:gd name="T35" fmla="*/ 23334 h 9"/>
                  <a:gd name="T36" fmla="*/ 29148 w 10"/>
                  <a:gd name="T37" fmla="*/ 20346 h 9"/>
                  <a:gd name="T38" fmla="*/ 29148 w 10"/>
                  <a:gd name="T39" fmla="*/ 15115 h 9"/>
                  <a:gd name="T40" fmla="*/ 29148 w 10"/>
                  <a:gd name="T41" fmla="*/ 9880 h 9"/>
                  <a:gd name="T42" fmla="*/ 29148 w 10"/>
                  <a:gd name="T43" fmla="*/ 9880 h 9"/>
                  <a:gd name="T44" fmla="*/ 29148 w 10"/>
                  <a:gd name="T45" fmla="*/ 5232 h 9"/>
                  <a:gd name="T46" fmla="*/ 25607 w 10"/>
                  <a:gd name="T47" fmla="*/ 5232 h 9"/>
                  <a:gd name="T48" fmla="*/ 20923 w 10"/>
                  <a:gd name="T49" fmla="*/ 0 h 9"/>
                  <a:gd name="T50" fmla="*/ 20923 w 10"/>
                  <a:gd name="T51" fmla="*/ 0 h 9"/>
                  <a:gd name="T52" fmla="*/ 20923 w 10"/>
                  <a:gd name="T53" fmla="*/ 0 h 9"/>
                  <a:gd name="T54" fmla="*/ 10051 w 10"/>
                  <a:gd name="T55" fmla="*/ 0 h 9"/>
                  <a:gd name="T56" fmla="*/ 10051 w 10"/>
                  <a:gd name="T57" fmla="*/ 0 h 9"/>
                  <a:gd name="T58" fmla="*/ 5316 w 10"/>
                  <a:gd name="T59" fmla="*/ 5232 h 9"/>
                  <a:gd name="T60" fmla="*/ 5316 w 10"/>
                  <a:gd name="T61" fmla="*/ 5232 h 9"/>
                  <a:gd name="T62" fmla="*/ 5316 w 10"/>
                  <a:gd name="T63" fmla="*/ 9880 h 9"/>
                  <a:gd name="T64" fmla="*/ 5316 w 10"/>
                  <a:gd name="T65" fmla="*/ 9880 h 9"/>
                  <a:gd name="T66" fmla="*/ 0 w 10"/>
                  <a:gd name="T67" fmla="*/ 9880 h 9"/>
                  <a:gd name="T68" fmla="*/ 0 w 10"/>
                  <a:gd name="T69" fmla="*/ 9880 h 9"/>
                  <a:gd name="T70" fmla="*/ 0 w 10"/>
                  <a:gd name="T71" fmla="*/ 9880 h 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"/>
                  <a:gd name="T109" fmla="*/ 0 h 9"/>
                  <a:gd name="T110" fmla="*/ 10 w 10"/>
                  <a:gd name="T111" fmla="*/ 9 h 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" h="9">
                    <a:moveTo>
                      <a:pt x="9" y="9"/>
                    </a:moveTo>
                    <a:lnTo>
                      <a:pt x="9" y="9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35" name="Freeform 3788"/>
              <p:cNvSpPr>
                <a:spLocks/>
              </p:cNvSpPr>
              <p:nvPr/>
            </p:nvSpPr>
            <p:spPr bwMode="auto">
              <a:xfrm>
                <a:off x="2605" y="1192"/>
                <a:ext cx="9" cy="6"/>
              </a:xfrm>
              <a:custGeom>
                <a:avLst/>
                <a:gdLst>
                  <a:gd name="T0" fmla="*/ 19683 w 3"/>
                  <a:gd name="T1" fmla="*/ 13122 h 2"/>
                  <a:gd name="T2" fmla="*/ 19683 w 3"/>
                  <a:gd name="T3" fmla="*/ 13122 h 2"/>
                  <a:gd name="T4" fmla="*/ 13122 w 3"/>
                  <a:gd name="T5" fmla="*/ 13122 h 2"/>
                  <a:gd name="T6" fmla="*/ 6561 w 3"/>
                  <a:gd name="T7" fmla="*/ 6561 h 2"/>
                  <a:gd name="T8" fmla="*/ 6561 w 3"/>
                  <a:gd name="T9" fmla="*/ 6561 h 2"/>
                  <a:gd name="T10" fmla="*/ 6561 w 3"/>
                  <a:gd name="T11" fmla="*/ 6561 h 2"/>
                  <a:gd name="T12" fmla="*/ 0 w 3"/>
                  <a:gd name="T13" fmla="*/ 6561 h 2"/>
                  <a:gd name="T14" fmla="*/ 0 w 3"/>
                  <a:gd name="T15" fmla="*/ 6561 h 2"/>
                  <a:gd name="T16" fmla="*/ 6561 w 3"/>
                  <a:gd name="T17" fmla="*/ 6561 h 2"/>
                  <a:gd name="T18" fmla="*/ 6561 w 3"/>
                  <a:gd name="T19" fmla="*/ 6561 h 2"/>
                  <a:gd name="T20" fmla="*/ 6561 w 3"/>
                  <a:gd name="T21" fmla="*/ 6561 h 2"/>
                  <a:gd name="T22" fmla="*/ 6561 w 3"/>
                  <a:gd name="T23" fmla="*/ 0 h 2"/>
                  <a:gd name="T24" fmla="*/ 6561 w 3"/>
                  <a:gd name="T25" fmla="*/ 6561 h 2"/>
                  <a:gd name="T26" fmla="*/ 6561 w 3"/>
                  <a:gd name="T27" fmla="*/ 6561 h 2"/>
                  <a:gd name="T28" fmla="*/ 6561 w 3"/>
                  <a:gd name="T29" fmla="*/ 6561 h 2"/>
                  <a:gd name="T30" fmla="*/ 6561 w 3"/>
                  <a:gd name="T31" fmla="*/ 6561 h 2"/>
                  <a:gd name="T32" fmla="*/ 13122 w 3"/>
                  <a:gd name="T33" fmla="*/ 6561 h 2"/>
                  <a:gd name="T34" fmla="*/ 13122 w 3"/>
                  <a:gd name="T35" fmla="*/ 6561 h 2"/>
                  <a:gd name="T36" fmla="*/ 13122 w 3"/>
                  <a:gd name="T37" fmla="*/ 6561 h 2"/>
                  <a:gd name="T38" fmla="*/ 19683 w 3"/>
                  <a:gd name="T39" fmla="*/ 13122 h 2"/>
                  <a:gd name="T40" fmla="*/ 19683 w 3"/>
                  <a:gd name="T41" fmla="*/ 13122 h 2"/>
                  <a:gd name="T42" fmla="*/ 19683 w 3"/>
                  <a:gd name="T43" fmla="*/ 13122 h 2"/>
                  <a:gd name="T44" fmla="*/ 19683 w 3"/>
                  <a:gd name="T45" fmla="*/ 13122 h 2"/>
                  <a:gd name="T46" fmla="*/ 19683 w 3"/>
                  <a:gd name="T47" fmla="*/ 13122 h 2"/>
                  <a:gd name="T48" fmla="*/ 19683 w 3"/>
                  <a:gd name="T49" fmla="*/ 13122 h 2"/>
                  <a:gd name="T50" fmla="*/ 19683 w 3"/>
                  <a:gd name="T51" fmla="*/ 13122 h 2"/>
                  <a:gd name="T52" fmla="*/ 19683 w 3"/>
                  <a:gd name="T53" fmla="*/ 13122 h 2"/>
                  <a:gd name="T54" fmla="*/ 19683 w 3"/>
                  <a:gd name="T55" fmla="*/ 13122 h 2"/>
                  <a:gd name="T56" fmla="*/ 19683 w 3"/>
                  <a:gd name="T57" fmla="*/ 13122 h 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"/>
                  <a:gd name="T88" fmla="*/ 0 h 2"/>
                  <a:gd name="T89" fmla="*/ 3 w 3"/>
                  <a:gd name="T90" fmla="*/ 2 h 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" h="2">
                    <a:moveTo>
                      <a:pt x="3" y="2"/>
                    </a:moveTo>
                    <a:lnTo>
                      <a:pt x="3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36" name="Freeform 3789"/>
              <p:cNvSpPr>
                <a:spLocks/>
              </p:cNvSpPr>
              <p:nvPr/>
            </p:nvSpPr>
            <p:spPr bwMode="auto">
              <a:xfrm>
                <a:off x="2614" y="1198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6561 w 1"/>
                  <a:gd name="T3" fmla="*/ 6561 h 1"/>
                  <a:gd name="T4" fmla="*/ 6561 w 1"/>
                  <a:gd name="T5" fmla="*/ 6561 h 1"/>
                  <a:gd name="T6" fmla="*/ 6561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6561 w 1"/>
                  <a:gd name="T23" fmla="*/ 0 h 1"/>
                  <a:gd name="T24" fmla="*/ 6561 w 1"/>
                  <a:gd name="T25" fmla="*/ 6561 h 1"/>
                  <a:gd name="T26" fmla="*/ 6561 w 1"/>
                  <a:gd name="T27" fmla="*/ 6561 h 1"/>
                  <a:gd name="T28" fmla="*/ 6561 w 1"/>
                  <a:gd name="T29" fmla="*/ 6561 h 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"/>
                  <a:gd name="T46" fmla="*/ 0 h 1"/>
                  <a:gd name="T47" fmla="*/ 1 w 1"/>
                  <a:gd name="T48" fmla="*/ 1 h 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37" name="Freeform 3790"/>
              <p:cNvSpPr>
                <a:spLocks/>
              </p:cNvSpPr>
              <p:nvPr/>
            </p:nvSpPr>
            <p:spPr bwMode="auto">
              <a:xfrm>
                <a:off x="2702" y="1178"/>
                <a:ext cx="11" cy="26"/>
              </a:xfrm>
              <a:custGeom>
                <a:avLst/>
                <a:gdLst>
                  <a:gd name="T0" fmla="*/ 3432 w 4"/>
                  <a:gd name="T1" fmla="*/ 0 h 9"/>
                  <a:gd name="T2" fmla="*/ 6927 w 4"/>
                  <a:gd name="T3" fmla="*/ 0 h 9"/>
                  <a:gd name="T4" fmla="*/ 9438 w 4"/>
                  <a:gd name="T5" fmla="*/ 0 h 9"/>
                  <a:gd name="T6" fmla="*/ 6927 w 4"/>
                  <a:gd name="T7" fmla="*/ 0 h 9"/>
                  <a:gd name="T8" fmla="*/ 3432 w 4"/>
                  <a:gd name="T9" fmla="*/ 5232 h 9"/>
                  <a:gd name="T10" fmla="*/ 0 w 4"/>
                  <a:gd name="T11" fmla="*/ 15115 h 9"/>
                  <a:gd name="T12" fmla="*/ 0 w 4"/>
                  <a:gd name="T13" fmla="*/ 15115 h 9"/>
                  <a:gd name="T14" fmla="*/ 3432 w 4"/>
                  <a:gd name="T15" fmla="*/ 15115 h 9"/>
                  <a:gd name="T16" fmla="*/ 3432 w 4"/>
                  <a:gd name="T17" fmla="*/ 20346 h 9"/>
                  <a:gd name="T18" fmla="*/ 6927 w 4"/>
                  <a:gd name="T19" fmla="*/ 20346 h 9"/>
                  <a:gd name="T20" fmla="*/ 9438 w 4"/>
                  <a:gd name="T21" fmla="*/ 20346 h 9"/>
                  <a:gd name="T22" fmla="*/ 12870 w 4"/>
                  <a:gd name="T23" fmla="*/ 23334 h 9"/>
                  <a:gd name="T24" fmla="*/ 9438 w 4"/>
                  <a:gd name="T25" fmla="*/ 28542 h 9"/>
                  <a:gd name="T26" fmla="*/ 6927 w 4"/>
                  <a:gd name="T27" fmla="*/ 28542 h 9"/>
                  <a:gd name="T28" fmla="*/ 3432 w 4"/>
                  <a:gd name="T29" fmla="*/ 28542 h 9"/>
                  <a:gd name="T30" fmla="*/ 3432 w 4"/>
                  <a:gd name="T31" fmla="*/ 28542 h 9"/>
                  <a:gd name="T32" fmla="*/ 6927 w 4"/>
                  <a:gd name="T33" fmla="*/ 33774 h 9"/>
                  <a:gd name="T34" fmla="*/ 9438 w 4"/>
                  <a:gd name="T35" fmla="*/ 38457 h 9"/>
                  <a:gd name="T36" fmla="*/ 6927 w 4"/>
                  <a:gd name="T37" fmla="*/ 43666 h 9"/>
                  <a:gd name="T38" fmla="*/ 0 w 4"/>
                  <a:gd name="T39" fmla="*/ 43666 h 9"/>
                  <a:gd name="T40" fmla="*/ 0 w 4"/>
                  <a:gd name="T41" fmla="*/ 43666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"/>
                  <a:gd name="T64" fmla="*/ 0 h 9"/>
                  <a:gd name="T65" fmla="*/ 4 w 4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" h="9">
                    <a:moveTo>
                      <a:pt x="1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38" name="Freeform 3791"/>
              <p:cNvSpPr>
                <a:spLocks/>
              </p:cNvSpPr>
              <p:nvPr/>
            </p:nvSpPr>
            <p:spPr bwMode="auto">
              <a:xfrm>
                <a:off x="2637" y="1213"/>
                <a:ext cx="18" cy="0"/>
              </a:xfrm>
              <a:custGeom>
                <a:avLst/>
                <a:gdLst>
                  <a:gd name="T0" fmla="*/ 32805 w 6"/>
                  <a:gd name="T1" fmla="*/ 26244 w 6"/>
                  <a:gd name="T2" fmla="*/ 13122 w 6"/>
                  <a:gd name="T3" fmla="*/ 6561 w 6"/>
                  <a:gd name="T4" fmla="*/ 6561 w 6"/>
                  <a:gd name="T5" fmla="*/ 6561 w 6"/>
                  <a:gd name="T6" fmla="*/ 0 w 6"/>
                  <a:gd name="T7" fmla="*/ 0 w 6"/>
                  <a:gd name="T8" fmla="*/ 0 w 6"/>
                  <a:gd name="T9" fmla="*/ 0 w 6"/>
                  <a:gd name="T10" fmla="*/ 6561 w 6"/>
                  <a:gd name="T11" fmla="*/ 6561 w 6"/>
                  <a:gd name="T12" fmla="*/ 6561 w 6"/>
                  <a:gd name="T13" fmla="*/ 6561 w 6"/>
                  <a:gd name="T14" fmla="*/ 6561 w 6"/>
                  <a:gd name="T15" fmla="*/ 6561 w 6"/>
                  <a:gd name="T16" fmla="*/ 6561 w 6"/>
                  <a:gd name="T17" fmla="*/ 6561 w 6"/>
                  <a:gd name="T18" fmla="*/ 6561 w 6"/>
                  <a:gd name="T19" fmla="*/ 13122 w 6"/>
                  <a:gd name="T20" fmla="*/ 13122 w 6"/>
                  <a:gd name="T21" fmla="*/ 13122 w 6"/>
                  <a:gd name="T22" fmla="*/ 13122 w 6"/>
                  <a:gd name="T23" fmla="*/ 13122 w 6"/>
                  <a:gd name="T24" fmla="*/ 19683 w 6"/>
                  <a:gd name="T25" fmla="*/ 26244 w 6"/>
                  <a:gd name="T26" fmla="*/ 26244 w 6"/>
                  <a:gd name="T27" fmla="*/ 26244 w 6"/>
                  <a:gd name="T28" fmla="*/ 26244 w 6"/>
                  <a:gd name="T29" fmla="*/ 32805 w 6"/>
                  <a:gd name="T30" fmla="*/ 39366 w 6"/>
                  <a:gd name="T31" fmla="*/ 39366 w 6"/>
                  <a:gd name="T32" fmla="*/ 32805 w 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6 w 6"/>
                </a:gdLst>
                <a:ahLst/>
                <a:cxnLst>
                  <a:cxn ang="T33">
                    <a:pos x="T0" y="0"/>
                  </a:cxn>
                  <a:cxn ang="T34">
                    <a:pos x="T1" y="0"/>
                  </a:cxn>
                  <a:cxn ang="T35">
                    <a:pos x="T2" y="0"/>
                  </a:cxn>
                  <a:cxn ang="T36">
                    <a:pos x="T3" y="0"/>
                  </a:cxn>
                  <a:cxn ang="T37">
                    <a:pos x="T4" y="0"/>
                  </a:cxn>
                  <a:cxn ang="T38">
                    <a:pos x="T5" y="0"/>
                  </a:cxn>
                  <a:cxn ang="T39">
                    <a:pos x="T6" y="0"/>
                  </a:cxn>
                  <a:cxn ang="T40">
                    <a:pos x="T7" y="0"/>
                  </a:cxn>
                  <a:cxn ang="T41">
                    <a:pos x="T8" y="0"/>
                  </a:cxn>
                  <a:cxn ang="T42">
                    <a:pos x="T9" y="0"/>
                  </a:cxn>
                  <a:cxn ang="T43">
                    <a:pos x="T10" y="0"/>
                  </a:cxn>
                  <a:cxn ang="T44">
                    <a:pos x="T11" y="0"/>
                  </a:cxn>
                  <a:cxn ang="T45">
                    <a:pos x="T12" y="0"/>
                  </a:cxn>
                  <a:cxn ang="T46">
                    <a:pos x="T13" y="0"/>
                  </a:cxn>
                  <a:cxn ang="T47">
                    <a:pos x="T14" y="0"/>
                  </a:cxn>
                  <a:cxn ang="T48">
                    <a:pos x="T15" y="0"/>
                  </a:cxn>
                  <a:cxn ang="T49">
                    <a:pos x="T16" y="0"/>
                  </a:cxn>
                  <a:cxn ang="T50">
                    <a:pos x="T17" y="0"/>
                  </a:cxn>
                  <a:cxn ang="T51">
                    <a:pos x="T18" y="0"/>
                  </a:cxn>
                  <a:cxn ang="T52">
                    <a:pos x="T19" y="0"/>
                  </a:cxn>
                  <a:cxn ang="T53">
                    <a:pos x="T20" y="0"/>
                  </a:cxn>
                  <a:cxn ang="T54">
                    <a:pos x="T21" y="0"/>
                  </a:cxn>
                  <a:cxn ang="T55">
                    <a:pos x="T22" y="0"/>
                  </a:cxn>
                  <a:cxn ang="T56">
                    <a:pos x="T23" y="0"/>
                  </a:cxn>
                  <a:cxn ang="T57">
                    <a:pos x="T24" y="0"/>
                  </a:cxn>
                  <a:cxn ang="T58">
                    <a:pos x="T25" y="0"/>
                  </a:cxn>
                  <a:cxn ang="T59">
                    <a:pos x="T26" y="0"/>
                  </a:cxn>
                  <a:cxn ang="T60">
                    <a:pos x="T27" y="0"/>
                  </a:cxn>
                  <a:cxn ang="T61">
                    <a:pos x="T28" y="0"/>
                  </a:cxn>
                  <a:cxn ang="T62">
                    <a:pos x="T29" y="0"/>
                  </a:cxn>
                  <a:cxn ang="T63">
                    <a:pos x="T30" y="0"/>
                  </a:cxn>
                  <a:cxn ang="T64">
                    <a:pos x="T31" y="0"/>
                  </a:cxn>
                  <a:cxn ang="T65">
                    <a:pos x="T32" y="0"/>
                  </a:cxn>
                </a:cxnLst>
                <a:rect l="T66" t="0" r="T67" b="0"/>
                <a:pathLst>
                  <a:path w="6">
                    <a:moveTo>
                      <a:pt x="5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39" name="Freeform 3792"/>
              <p:cNvSpPr>
                <a:spLocks/>
              </p:cNvSpPr>
              <p:nvPr/>
            </p:nvSpPr>
            <p:spPr bwMode="auto">
              <a:xfrm>
                <a:off x="2631" y="1172"/>
                <a:ext cx="73" cy="44"/>
              </a:xfrm>
              <a:custGeom>
                <a:avLst/>
                <a:gdLst>
                  <a:gd name="T0" fmla="*/ 132031 w 25"/>
                  <a:gd name="T1" fmla="*/ 11487 h 15"/>
                  <a:gd name="T2" fmla="*/ 126506 w 25"/>
                  <a:gd name="T3" fmla="*/ 11487 h 15"/>
                  <a:gd name="T4" fmla="*/ 115874 w 25"/>
                  <a:gd name="T5" fmla="*/ 11487 h 15"/>
                  <a:gd name="T6" fmla="*/ 115874 w 25"/>
                  <a:gd name="T7" fmla="*/ 11487 h 15"/>
                  <a:gd name="T8" fmla="*/ 115874 w 25"/>
                  <a:gd name="T9" fmla="*/ 5626 h 15"/>
                  <a:gd name="T10" fmla="*/ 115874 w 25"/>
                  <a:gd name="T11" fmla="*/ 5626 h 15"/>
                  <a:gd name="T12" fmla="*/ 115874 w 25"/>
                  <a:gd name="T13" fmla="*/ 0 h 15"/>
                  <a:gd name="T14" fmla="*/ 110364 w 25"/>
                  <a:gd name="T15" fmla="*/ 0 h 15"/>
                  <a:gd name="T16" fmla="*/ 110364 w 25"/>
                  <a:gd name="T17" fmla="*/ 0 h 15"/>
                  <a:gd name="T18" fmla="*/ 104697 w 25"/>
                  <a:gd name="T19" fmla="*/ 0 h 15"/>
                  <a:gd name="T20" fmla="*/ 99741 w 25"/>
                  <a:gd name="T21" fmla="*/ 0 h 15"/>
                  <a:gd name="T22" fmla="*/ 96179 w 25"/>
                  <a:gd name="T23" fmla="*/ 0 h 15"/>
                  <a:gd name="T24" fmla="*/ 90424 w 25"/>
                  <a:gd name="T25" fmla="*/ 0 h 15"/>
                  <a:gd name="T26" fmla="*/ 84922 w 25"/>
                  <a:gd name="T27" fmla="*/ 0 h 15"/>
                  <a:gd name="T28" fmla="*/ 84922 w 25"/>
                  <a:gd name="T29" fmla="*/ 0 h 15"/>
                  <a:gd name="T30" fmla="*/ 79398 w 25"/>
                  <a:gd name="T31" fmla="*/ 0 h 15"/>
                  <a:gd name="T32" fmla="*/ 74291 w 25"/>
                  <a:gd name="T33" fmla="*/ 0 h 15"/>
                  <a:gd name="T34" fmla="*/ 68766 w 25"/>
                  <a:gd name="T35" fmla="*/ 0 h 15"/>
                  <a:gd name="T36" fmla="*/ 63241 w 25"/>
                  <a:gd name="T37" fmla="*/ 0 h 15"/>
                  <a:gd name="T38" fmla="*/ 57714 w 25"/>
                  <a:gd name="T39" fmla="*/ 0 h 15"/>
                  <a:gd name="T40" fmla="*/ 52633 w 25"/>
                  <a:gd name="T41" fmla="*/ 0 h 15"/>
                  <a:gd name="T42" fmla="*/ 47108 w 25"/>
                  <a:gd name="T43" fmla="*/ 0 h 15"/>
                  <a:gd name="T44" fmla="*/ 35855 w 25"/>
                  <a:gd name="T45" fmla="*/ 0 h 15"/>
                  <a:gd name="T46" fmla="*/ 32938 w 25"/>
                  <a:gd name="T47" fmla="*/ 0 h 15"/>
                  <a:gd name="T48" fmla="*/ 27191 w 25"/>
                  <a:gd name="T49" fmla="*/ 0 h 15"/>
                  <a:gd name="T50" fmla="*/ 21658 w 25"/>
                  <a:gd name="T51" fmla="*/ 5626 h 15"/>
                  <a:gd name="T52" fmla="*/ 16133 w 25"/>
                  <a:gd name="T53" fmla="*/ 5626 h 15"/>
                  <a:gd name="T54" fmla="*/ 11280 w 25"/>
                  <a:gd name="T55" fmla="*/ 0 h 15"/>
                  <a:gd name="T56" fmla="*/ 5525 w 25"/>
                  <a:gd name="T57" fmla="*/ 0 h 15"/>
                  <a:gd name="T58" fmla="*/ 0 w 25"/>
                  <a:gd name="T59" fmla="*/ 5626 h 15"/>
                  <a:gd name="T60" fmla="*/ 0 w 25"/>
                  <a:gd name="T61" fmla="*/ 11487 h 15"/>
                  <a:gd name="T62" fmla="*/ 0 w 25"/>
                  <a:gd name="T63" fmla="*/ 16503 h 15"/>
                  <a:gd name="T64" fmla="*/ 5525 w 25"/>
                  <a:gd name="T65" fmla="*/ 27990 h 15"/>
                  <a:gd name="T66" fmla="*/ 11280 w 25"/>
                  <a:gd name="T67" fmla="*/ 33695 h 15"/>
                  <a:gd name="T68" fmla="*/ 16133 w 25"/>
                  <a:gd name="T69" fmla="*/ 39530 h 15"/>
                  <a:gd name="T70" fmla="*/ 21658 w 25"/>
                  <a:gd name="T71" fmla="*/ 48409 h 15"/>
                  <a:gd name="T72" fmla="*/ 32938 w 25"/>
                  <a:gd name="T73" fmla="*/ 54035 h 15"/>
                  <a:gd name="T74" fmla="*/ 47108 w 25"/>
                  <a:gd name="T75" fmla="*/ 59972 h 15"/>
                  <a:gd name="T76" fmla="*/ 47108 w 25"/>
                  <a:gd name="T77" fmla="*/ 65601 h 15"/>
                  <a:gd name="T78" fmla="*/ 52633 w 25"/>
                  <a:gd name="T79" fmla="*/ 70773 h 15"/>
                  <a:gd name="T80" fmla="*/ 57714 w 25"/>
                  <a:gd name="T81" fmla="*/ 76475 h 15"/>
                  <a:gd name="T82" fmla="*/ 63241 w 25"/>
                  <a:gd name="T83" fmla="*/ 82104 h 15"/>
                  <a:gd name="T84" fmla="*/ 63241 w 25"/>
                  <a:gd name="T85" fmla="*/ 82104 h 15"/>
                  <a:gd name="T86" fmla="*/ 57714 w 25"/>
                  <a:gd name="T87" fmla="*/ 82104 h 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"/>
                  <a:gd name="T133" fmla="*/ 0 h 15"/>
                  <a:gd name="T134" fmla="*/ 25 w 25"/>
                  <a:gd name="T135" fmla="*/ 15 h 1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" h="15">
                    <a:moveTo>
                      <a:pt x="25" y="2"/>
                    </a:moveTo>
                    <a:lnTo>
                      <a:pt x="24" y="2"/>
                    </a:lnTo>
                    <a:lnTo>
                      <a:pt x="22" y="2"/>
                    </a:lnTo>
                    <a:lnTo>
                      <a:pt x="22" y="1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4" y="9"/>
                    </a:lnTo>
                    <a:lnTo>
                      <a:pt x="6" y="10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10" y="13"/>
                    </a:lnTo>
                    <a:lnTo>
                      <a:pt x="11" y="14"/>
                    </a:lnTo>
                    <a:lnTo>
                      <a:pt x="12" y="15"/>
                    </a:lnTo>
                    <a:lnTo>
                      <a:pt x="11" y="1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40" name="Freeform 3793"/>
              <p:cNvSpPr>
                <a:spLocks/>
              </p:cNvSpPr>
              <p:nvPr/>
            </p:nvSpPr>
            <p:spPr bwMode="auto">
              <a:xfrm>
                <a:off x="2619" y="1198"/>
                <a:ext cx="47" cy="18"/>
              </a:xfrm>
              <a:custGeom>
                <a:avLst/>
                <a:gdLst>
                  <a:gd name="T0" fmla="*/ 82864 w 16"/>
                  <a:gd name="T1" fmla="*/ 39366 h 6"/>
                  <a:gd name="T2" fmla="*/ 82864 w 16"/>
                  <a:gd name="T3" fmla="*/ 39366 h 6"/>
                  <a:gd name="T4" fmla="*/ 76977 w 16"/>
                  <a:gd name="T5" fmla="*/ 39366 h 6"/>
                  <a:gd name="T6" fmla="*/ 76977 w 16"/>
                  <a:gd name="T7" fmla="*/ 39366 h 6"/>
                  <a:gd name="T8" fmla="*/ 76977 w 16"/>
                  <a:gd name="T9" fmla="*/ 39366 h 6"/>
                  <a:gd name="T10" fmla="*/ 76977 w 16"/>
                  <a:gd name="T11" fmla="*/ 39366 h 6"/>
                  <a:gd name="T12" fmla="*/ 76977 w 16"/>
                  <a:gd name="T13" fmla="*/ 32805 h 6"/>
                  <a:gd name="T14" fmla="*/ 71939 w 16"/>
                  <a:gd name="T15" fmla="*/ 32805 h 6"/>
                  <a:gd name="T16" fmla="*/ 71939 w 16"/>
                  <a:gd name="T17" fmla="*/ 32805 h 6"/>
                  <a:gd name="T18" fmla="*/ 71939 w 16"/>
                  <a:gd name="T19" fmla="*/ 32805 h 6"/>
                  <a:gd name="T20" fmla="*/ 60377 w 16"/>
                  <a:gd name="T21" fmla="*/ 26244 h 6"/>
                  <a:gd name="T22" fmla="*/ 60377 w 16"/>
                  <a:gd name="T23" fmla="*/ 26244 h 6"/>
                  <a:gd name="T24" fmla="*/ 54646 w 16"/>
                  <a:gd name="T25" fmla="*/ 19683 h 6"/>
                  <a:gd name="T26" fmla="*/ 45044 w 16"/>
                  <a:gd name="T27" fmla="*/ 19683 h 6"/>
                  <a:gd name="T28" fmla="*/ 45044 w 16"/>
                  <a:gd name="T29" fmla="*/ 19683 h 6"/>
                  <a:gd name="T30" fmla="*/ 39847 w 16"/>
                  <a:gd name="T31" fmla="*/ 13122 h 6"/>
                  <a:gd name="T32" fmla="*/ 39847 w 16"/>
                  <a:gd name="T33" fmla="*/ 13122 h 6"/>
                  <a:gd name="T34" fmla="*/ 39847 w 16"/>
                  <a:gd name="T35" fmla="*/ 13122 h 6"/>
                  <a:gd name="T36" fmla="*/ 34093 w 16"/>
                  <a:gd name="T37" fmla="*/ 13122 h 6"/>
                  <a:gd name="T38" fmla="*/ 28209 w 16"/>
                  <a:gd name="T39" fmla="*/ 13122 h 6"/>
                  <a:gd name="T40" fmla="*/ 28209 w 16"/>
                  <a:gd name="T41" fmla="*/ 19683 h 6"/>
                  <a:gd name="T42" fmla="*/ 22557 w 16"/>
                  <a:gd name="T43" fmla="*/ 19683 h 6"/>
                  <a:gd name="T44" fmla="*/ 22557 w 16"/>
                  <a:gd name="T45" fmla="*/ 19683 h 6"/>
                  <a:gd name="T46" fmla="*/ 16603 w 16"/>
                  <a:gd name="T47" fmla="*/ 19683 h 6"/>
                  <a:gd name="T48" fmla="*/ 16603 w 16"/>
                  <a:gd name="T49" fmla="*/ 13122 h 6"/>
                  <a:gd name="T50" fmla="*/ 16603 w 16"/>
                  <a:gd name="T51" fmla="*/ 13122 h 6"/>
                  <a:gd name="T52" fmla="*/ 16603 w 16"/>
                  <a:gd name="T53" fmla="*/ 13122 h 6"/>
                  <a:gd name="T54" fmla="*/ 16603 w 16"/>
                  <a:gd name="T55" fmla="*/ 13122 h 6"/>
                  <a:gd name="T56" fmla="*/ 16603 w 16"/>
                  <a:gd name="T57" fmla="*/ 13122 h 6"/>
                  <a:gd name="T58" fmla="*/ 22557 w 16"/>
                  <a:gd name="T59" fmla="*/ 13122 h 6"/>
                  <a:gd name="T60" fmla="*/ 16603 w 16"/>
                  <a:gd name="T61" fmla="*/ 13122 h 6"/>
                  <a:gd name="T62" fmla="*/ 16603 w 16"/>
                  <a:gd name="T63" fmla="*/ 13122 h 6"/>
                  <a:gd name="T64" fmla="*/ 16603 w 16"/>
                  <a:gd name="T65" fmla="*/ 13122 h 6"/>
                  <a:gd name="T66" fmla="*/ 11606 w 16"/>
                  <a:gd name="T67" fmla="*/ 6561 h 6"/>
                  <a:gd name="T68" fmla="*/ 11606 w 16"/>
                  <a:gd name="T69" fmla="*/ 6561 h 6"/>
                  <a:gd name="T70" fmla="*/ 5652 w 16"/>
                  <a:gd name="T71" fmla="*/ 0 h 6"/>
                  <a:gd name="T72" fmla="*/ 5652 w 16"/>
                  <a:gd name="T73" fmla="*/ 0 h 6"/>
                  <a:gd name="T74" fmla="*/ 5652 w 16"/>
                  <a:gd name="T75" fmla="*/ 0 h 6"/>
                  <a:gd name="T76" fmla="*/ 0 w 16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"/>
                  <a:gd name="T118" fmla="*/ 0 h 6"/>
                  <a:gd name="T119" fmla="*/ 16 w 16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" h="6">
                    <a:moveTo>
                      <a:pt x="16" y="6"/>
                    </a:moveTo>
                    <a:lnTo>
                      <a:pt x="15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41" name="Freeform 3794"/>
              <p:cNvSpPr>
                <a:spLocks/>
              </p:cNvSpPr>
              <p:nvPr/>
            </p:nvSpPr>
            <p:spPr bwMode="auto">
              <a:xfrm>
                <a:off x="2643" y="1216"/>
                <a:ext cx="12" cy="0"/>
              </a:xfrm>
              <a:custGeom>
                <a:avLst/>
                <a:gdLst>
                  <a:gd name="T0" fmla="*/ 13122 w 4"/>
                  <a:gd name="T1" fmla="*/ 13122 w 4"/>
                  <a:gd name="T2" fmla="*/ 6561 w 4"/>
                  <a:gd name="T3" fmla="*/ 0 w 4"/>
                  <a:gd name="T4" fmla="*/ 0 w 4"/>
                  <a:gd name="T5" fmla="*/ 0 w 4"/>
                  <a:gd name="T6" fmla="*/ 0 w 4"/>
                  <a:gd name="T7" fmla="*/ 0 w 4"/>
                  <a:gd name="T8" fmla="*/ 0 w 4"/>
                  <a:gd name="T9" fmla="*/ 0 w 4"/>
                  <a:gd name="T10" fmla="*/ 0 w 4"/>
                  <a:gd name="T11" fmla="*/ 0 w 4"/>
                  <a:gd name="T12" fmla="*/ 13122 w 4"/>
                  <a:gd name="T13" fmla="*/ 13122 w 4"/>
                  <a:gd name="T14" fmla="*/ 13122 w 4"/>
                  <a:gd name="T15" fmla="*/ 19683 w 4"/>
                  <a:gd name="T16" fmla="*/ 19683 w 4"/>
                  <a:gd name="T17" fmla="*/ 19683 w 4"/>
                  <a:gd name="T18" fmla="*/ 26244 w 4"/>
                  <a:gd name="T19" fmla="*/ 26244 w 4"/>
                  <a:gd name="T20" fmla="*/ 19683 w 4"/>
                  <a:gd name="T21" fmla="*/ 13122 w 4"/>
                  <a:gd name="T22" fmla="*/ 13122 w 4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w 4"/>
                  <a:gd name="T47" fmla="*/ 4 w 4"/>
                </a:gdLst>
                <a:ahLst/>
                <a:cxnLst>
                  <a:cxn ang="T23">
                    <a:pos x="T0" y="0"/>
                  </a:cxn>
                  <a:cxn ang="T24">
                    <a:pos x="T1" y="0"/>
                  </a:cxn>
                  <a:cxn ang="T25">
                    <a:pos x="T2" y="0"/>
                  </a:cxn>
                  <a:cxn ang="T26">
                    <a:pos x="T3" y="0"/>
                  </a:cxn>
                  <a:cxn ang="T27">
                    <a:pos x="T4" y="0"/>
                  </a:cxn>
                  <a:cxn ang="T28">
                    <a:pos x="T5" y="0"/>
                  </a:cxn>
                  <a:cxn ang="T29">
                    <a:pos x="T6" y="0"/>
                  </a:cxn>
                  <a:cxn ang="T30">
                    <a:pos x="T7" y="0"/>
                  </a:cxn>
                  <a:cxn ang="T31">
                    <a:pos x="T8" y="0"/>
                  </a:cxn>
                  <a:cxn ang="T32">
                    <a:pos x="T9" y="0"/>
                  </a:cxn>
                  <a:cxn ang="T33">
                    <a:pos x="T10" y="0"/>
                  </a:cxn>
                  <a:cxn ang="T34">
                    <a:pos x="T11" y="0"/>
                  </a:cxn>
                  <a:cxn ang="T35">
                    <a:pos x="T12" y="0"/>
                  </a:cxn>
                  <a:cxn ang="T36">
                    <a:pos x="T13" y="0"/>
                  </a:cxn>
                  <a:cxn ang="T37">
                    <a:pos x="T14" y="0"/>
                  </a:cxn>
                  <a:cxn ang="T38">
                    <a:pos x="T15" y="0"/>
                  </a:cxn>
                  <a:cxn ang="T39">
                    <a:pos x="T16" y="0"/>
                  </a:cxn>
                  <a:cxn ang="T40">
                    <a:pos x="T17" y="0"/>
                  </a:cxn>
                  <a:cxn ang="T41">
                    <a:pos x="T18" y="0"/>
                  </a:cxn>
                  <a:cxn ang="T42">
                    <a:pos x="T19" y="0"/>
                  </a:cxn>
                  <a:cxn ang="T43">
                    <a:pos x="T20" y="0"/>
                  </a:cxn>
                  <a:cxn ang="T44">
                    <a:pos x="T21" y="0"/>
                  </a:cxn>
                  <a:cxn ang="T45">
                    <a:pos x="T22" y="0"/>
                  </a:cxn>
                </a:cxnLst>
                <a:rect l="T46" t="0" r="T47" b="0"/>
                <a:pathLst>
                  <a:path w="4">
                    <a:moveTo>
                      <a:pt x="2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42" name="Freeform 3795"/>
              <p:cNvSpPr>
                <a:spLocks/>
              </p:cNvSpPr>
              <p:nvPr/>
            </p:nvSpPr>
            <p:spPr bwMode="auto">
              <a:xfrm>
                <a:off x="2666" y="1216"/>
                <a:ext cx="15" cy="6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6561 w 5"/>
                  <a:gd name="T5" fmla="*/ 0 h 2"/>
                  <a:gd name="T6" fmla="*/ 19683 w 5"/>
                  <a:gd name="T7" fmla="*/ 13122 h 2"/>
                  <a:gd name="T8" fmla="*/ 19683 w 5"/>
                  <a:gd name="T9" fmla="*/ 13122 h 2"/>
                  <a:gd name="T10" fmla="*/ 26244 w 5"/>
                  <a:gd name="T11" fmla="*/ 13122 h 2"/>
                  <a:gd name="T12" fmla="*/ 32805 w 5"/>
                  <a:gd name="T13" fmla="*/ 13122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"/>
                  <a:gd name="T23" fmla="*/ 5 w 5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43" name="Freeform 3796"/>
              <p:cNvSpPr>
                <a:spLocks/>
              </p:cNvSpPr>
              <p:nvPr/>
            </p:nvSpPr>
            <p:spPr bwMode="auto">
              <a:xfrm>
                <a:off x="2658" y="1219"/>
                <a:ext cx="8" cy="3"/>
              </a:xfrm>
              <a:custGeom>
                <a:avLst/>
                <a:gdLst>
                  <a:gd name="T0" fmla="*/ 7531 w 3"/>
                  <a:gd name="T1" fmla="*/ 6561 h 1"/>
                  <a:gd name="T2" fmla="*/ 7531 w 3"/>
                  <a:gd name="T3" fmla="*/ 6561 h 1"/>
                  <a:gd name="T4" fmla="*/ 7531 w 3"/>
                  <a:gd name="T5" fmla="*/ 6561 h 1"/>
                  <a:gd name="T6" fmla="*/ 2824 w 3"/>
                  <a:gd name="T7" fmla="*/ 6561 h 1"/>
                  <a:gd name="T8" fmla="*/ 2824 w 3"/>
                  <a:gd name="T9" fmla="*/ 6561 h 1"/>
                  <a:gd name="T10" fmla="*/ 0 w 3"/>
                  <a:gd name="T11" fmla="*/ 6561 h 1"/>
                  <a:gd name="T12" fmla="*/ 0 w 3"/>
                  <a:gd name="T13" fmla="*/ 6561 h 1"/>
                  <a:gd name="T14" fmla="*/ 0 w 3"/>
                  <a:gd name="T15" fmla="*/ 6561 h 1"/>
                  <a:gd name="T16" fmla="*/ 0 w 3"/>
                  <a:gd name="T17" fmla="*/ 0 h 1"/>
                  <a:gd name="T18" fmla="*/ 0 w 3"/>
                  <a:gd name="T19" fmla="*/ 0 h 1"/>
                  <a:gd name="T20" fmla="*/ 0 w 3"/>
                  <a:gd name="T21" fmla="*/ 0 h 1"/>
                  <a:gd name="T22" fmla="*/ 2824 w 3"/>
                  <a:gd name="T23" fmla="*/ 6561 h 1"/>
                  <a:gd name="T24" fmla="*/ 2824 w 3"/>
                  <a:gd name="T25" fmla="*/ 6561 h 1"/>
                  <a:gd name="T26" fmla="*/ 4701 w 3"/>
                  <a:gd name="T27" fmla="*/ 6561 h 1"/>
                  <a:gd name="T28" fmla="*/ 4701 w 3"/>
                  <a:gd name="T29" fmla="*/ 6561 h 1"/>
                  <a:gd name="T30" fmla="*/ 7531 w 3"/>
                  <a:gd name="T31" fmla="*/ 6561 h 1"/>
                  <a:gd name="T32" fmla="*/ 7531 w 3"/>
                  <a:gd name="T33" fmla="*/ 6561 h 1"/>
                  <a:gd name="T34" fmla="*/ 7531 w 3"/>
                  <a:gd name="T35" fmla="*/ 6561 h 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"/>
                  <a:gd name="T55" fmla="*/ 0 h 1"/>
                  <a:gd name="T56" fmla="*/ 3 w 3"/>
                  <a:gd name="T57" fmla="*/ 1 h 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" h="1">
                    <a:moveTo>
                      <a:pt x="3" y="1"/>
                    </a:move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44" name="Freeform 3797"/>
              <p:cNvSpPr>
                <a:spLocks/>
              </p:cNvSpPr>
              <p:nvPr/>
            </p:nvSpPr>
            <p:spPr bwMode="auto">
              <a:xfrm>
                <a:off x="2702" y="1204"/>
                <a:ext cx="26" cy="21"/>
              </a:xfrm>
              <a:custGeom>
                <a:avLst/>
                <a:gdLst>
                  <a:gd name="T0" fmla="*/ 0 w 9"/>
                  <a:gd name="T1" fmla="*/ 0 h 7"/>
                  <a:gd name="T2" fmla="*/ 0 w 9"/>
                  <a:gd name="T3" fmla="*/ 0 h 7"/>
                  <a:gd name="T4" fmla="*/ 9880 w 9"/>
                  <a:gd name="T5" fmla="*/ 6561 h 7"/>
                  <a:gd name="T6" fmla="*/ 15115 w 9"/>
                  <a:gd name="T7" fmla="*/ 19683 h 7"/>
                  <a:gd name="T8" fmla="*/ 28542 w 9"/>
                  <a:gd name="T9" fmla="*/ 19683 h 7"/>
                  <a:gd name="T10" fmla="*/ 28542 w 9"/>
                  <a:gd name="T11" fmla="*/ 19683 h 7"/>
                  <a:gd name="T12" fmla="*/ 43666 w 9"/>
                  <a:gd name="T13" fmla="*/ 26244 h 7"/>
                  <a:gd name="T14" fmla="*/ 33774 w 9"/>
                  <a:gd name="T15" fmla="*/ 32805 h 7"/>
                  <a:gd name="T16" fmla="*/ 28542 w 9"/>
                  <a:gd name="T17" fmla="*/ 32805 h 7"/>
                  <a:gd name="T18" fmla="*/ 28542 w 9"/>
                  <a:gd name="T19" fmla="*/ 39366 h 7"/>
                  <a:gd name="T20" fmla="*/ 28542 w 9"/>
                  <a:gd name="T21" fmla="*/ 39366 h 7"/>
                  <a:gd name="T22" fmla="*/ 28542 w 9"/>
                  <a:gd name="T23" fmla="*/ 45927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7"/>
                  <a:gd name="T38" fmla="*/ 9 w 9"/>
                  <a:gd name="T39" fmla="*/ 7 h 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7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7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45" name="Freeform 3798"/>
              <p:cNvSpPr>
                <a:spLocks/>
              </p:cNvSpPr>
              <p:nvPr/>
            </p:nvSpPr>
            <p:spPr bwMode="auto">
              <a:xfrm>
                <a:off x="2652" y="1216"/>
                <a:ext cx="32" cy="12"/>
              </a:xfrm>
              <a:custGeom>
                <a:avLst/>
                <a:gdLst>
                  <a:gd name="T0" fmla="*/ 56431 w 11"/>
                  <a:gd name="T1" fmla="*/ 19683 h 4"/>
                  <a:gd name="T2" fmla="*/ 56431 w 11"/>
                  <a:gd name="T3" fmla="*/ 19683 h 4"/>
                  <a:gd name="T4" fmla="*/ 56431 w 11"/>
                  <a:gd name="T5" fmla="*/ 19683 h 4"/>
                  <a:gd name="T6" fmla="*/ 56431 w 11"/>
                  <a:gd name="T7" fmla="*/ 26244 h 4"/>
                  <a:gd name="T8" fmla="*/ 56431 w 11"/>
                  <a:gd name="T9" fmla="*/ 26244 h 4"/>
                  <a:gd name="T10" fmla="*/ 56431 w 11"/>
                  <a:gd name="T11" fmla="*/ 19683 h 4"/>
                  <a:gd name="T12" fmla="*/ 50836 w 11"/>
                  <a:gd name="T13" fmla="*/ 19683 h 4"/>
                  <a:gd name="T14" fmla="*/ 50836 w 11"/>
                  <a:gd name="T15" fmla="*/ 19683 h 4"/>
                  <a:gd name="T16" fmla="*/ 46063 w 11"/>
                  <a:gd name="T17" fmla="*/ 19683 h 4"/>
                  <a:gd name="T18" fmla="*/ 46063 w 11"/>
                  <a:gd name="T19" fmla="*/ 19683 h 4"/>
                  <a:gd name="T20" fmla="*/ 46063 w 11"/>
                  <a:gd name="T21" fmla="*/ 13122 h 4"/>
                  <a:gd name="T22" fmla="*/ 40596 w 11"/>
                  <a:gd name="T23" fmla="*/ 13122 h 4"/>
                  <a:gd name="T24" fmla="*/ 40596 w 11"/>
                  <a:gd name="T25" fmla="*/ 13122 h 4"/>
                  <a:gd name="T26" fmla="*/ 40596 w 11"/>
                  <a:gd name="T27" fmla="*/ 13122 h 4"/>
                  <a:gd name="T28" fmla="*/ 40596 w 11"/>
                  <a:gd name="T29" fmla="*/ 13122 h 4"/>
                  <a:gd name="T30" fmla="*/ 40596 w 11"/>
                  <a:gd name="T31" fmla="*/ 13122 h 4"/>
                  <a:gd name="T32" fmla="*/ 35232 w 11"/>
                  <a:gd name="T33" fmla="*/ 13122 h 4"/>
                  <a:gd name="T34" fmla="*/ 35232 w 11"/>
                  <a:gd name="T35" fmla="*/ 13122 h 4"/>
                  <a:gd name="T36" fmla="*/ 35232 w 11"/>
                  <a:gd name="T37" fmla="*/ 13122 h 4"/>
                  <a:gd name="T38" fmla="*/ 29789 w 11"/>
                  <a:gd name="T39" fmla="*/ 13122 h 4"/>
                  <a:gd name="T40" fmla="*/ 29789 w 11"/>
                  <a:gd name="T41" fmla="*/ 6561 h 4"/>
                  <a:gd name="T42" fmla="*/ 29789 w 11"/>
                  <a:gd name="T43" fmla="*/ 6561 h 4"/>
                  <a:gd name="T44" fmla="*/ 29789 w 11"/>
                  <a:gd name="T45" fmla="*/ 6561 h 4"/>
                  <a:gd name="T46" fmla="*/ 26641 w 11"/>
                  <a:gd name="T47" fmla="*/ 6561 h 4"/>
                  <a:gd name="T48" fmla="*/ 26641 w 11"/>
                  <a:gd name="T49" fmla="*/ 6561 h 4"/>
                  <a:gd name="T50" fmla="*/ 26641 w 11"/>
                  <a:gd name="T51" fmla="*/ 6561 h 4"/>
                  <a:gd name="T52" fmla="*/ 26641 w 11"/>
                  <a:gd name="T53" fmla="*/ 13122 h 4"/>
                  <a:gd name="T54" fmla="*/ 26641 w 11"/>
                  <a:gd name="T55" fmla="*/ 6561 h 4"/>
                  <a:gd name="T56" fmla="*/ 26641 w 11"/>
                  <a:gd name="T57" fmla="*/ 6561 h 4"/>
                  <a:gd name="T58" fmla="*/ 26641 w 11"/>
                  <a:gd name="T59" fmla="*/ 6561 h 4"/>
                  <a:gd name="T60" fmla="*/ 15834 w 11"/>
                  <a:gd name="T61" fmla="*/ 6561 h 4"/>
                  <a:gd name="T62" fmla="*/ 15834 w 11"/>
                  <a:gd name="T63" fmla="*/ 6561 h 4"/>
                  <a:gd name="T64" fmla="*/ 15834 w 11"/>
                  <a:gd name="T65" fmla="*/ 0 h 4"/>
                  <a:gd name="T66" fmla="*/ 10240 w 11"/>
                  <a:gd name="T67" fmla="*/ 0 h 4"/>
                  <a:gd name="T68" fmla="*/ 10240 w 11"/>
                  <a:gd name="T69" fmla="*/ 0 h 4"/>
                  <a:gd name="T70" fmla="*/ 5443 w 11"/>
                  <a:gd name="T71" fmla="*/ 0 h 4"/>
                  <a:gd name="T72" fmla="*/ 0 w 11"/>
                  <a:gd name="T73" fmla="*/ 0 h 4"/>
                  <a:gd name="T74" fmla="*/ 0 w 11"/>
                  <a:gd name="T75" fmla="*/ 0 h 4"/>
                  <a:gd name="T76" fmla="*/ 0 w 11"/>
                  <a:gd name="T77" fmla="*/ 0 h 4"/>
                  <a:gd name="T78" fmla="*/ 0 w 11"/>
                  <a:gd name="T79" fmla="*/ 0 h 4"/>
                  <a:gd name="T80" fmla="*/ 0 w 11"/>
                  <a:gd name="T81" fmla="*/ 0 h 4"/>
                  <a:gd name="T82" fmla="*/ 0 w 11"/>
                  <a:gd name="T83" fmla="*/ 0 h 4"/>
                  <a:gd name="T84" fmla="*/ 5443 w 11"/>
                  <a:gd name="T85" fmla="*/ 0 h 4"/>
                  <a:gd name="T86" fmla="*/ 10240 w 11"/>
                  <a:gd name="T87" fmla="*/ 0 h 4"/>
                  <a:gd name="T88" fmla="*/ 10240 w 11"/>
                  <a:gd name="T89" fmla="*/ 0 h 4"/>
                  <a:gd name="T90" fmla="*/ 15834 w 11"/>
                  <a:gd name="T91" fmla="*/ 0 h 4"/>
                  <a:gd name="T92" fmla="*/ 15834 w 11"/>
                  <a:gd name="T93" fmla="*/ 0 h 4"/>
                  <a:gd name="T94" fmla="*/ 15834 w 11"/>
                  <a:gd name="T95" fmla="*/ 0 h 4"/>
                  <a:gd name="T96" fmla="*/ 15834 w 11"/>
                  <a:gd name="T97" fmla="*/ 0 h 4"/>
                  <a:gd name="T98" fmla="*/ 21268 w 11"/>
                  <a:gd name="T99" fmla="*/ 0 h 4"/>
                  <a:gd name="T100" fmla="*/ 26641 w 11"/>
                  <a:gd name="T101" fmla="*/ 0 h 4"/>
                  <a:gd name="T102" fmla="*/ 26641 w 11"/>
                  <a:gd name="T103" fmla="*/ 0 h 4"/>
                  <a:gd name="T104" fmla="*/ 26641 w 11"/>
                  <a:gd name="T105" fmla="*/ 6561 h 4"/>
                  <a:gd name="T106" fmla="*/ 26641 w 11"/>
                  <a:gd name="T107" fmla="*/ 6561 h 4"/>
                  <a:gd name="T108" fmla="*/ 26641 w 11"/>
                  <a:gd name="T109" fmla="*/ 0 h 4"/>
                  <a:gd name="T110" fmla="*/ 26641 w 11"/>
                  <a:gd name="T111" fmla="*/ 0 h 4"/>
                  <a:gd name="T112" fmla="*/ 26641 w 11"/>
                  <a:gd name="T113" fmla="*/ 0 h 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1"/>
                  <a:gd name="T172" fmla="*/ 0 h 4"/>
                  <a:gd name="T173" fmla="*/ 11 w 11"/>
                  <a:gd name="T174" fmla="*/ 4 h 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1" h="4">
                    <a:moveTo>
                      <a:pt x="11" y="3"/>
                    </a:moveTo>
                    <a:lnTo>
                      <a:pt x="11" y="3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46" name="Freeform 3799"/>
              <p:cNvSpPr>
                <a:spLocks/>
              </p:cNvSpPr>
              <p:nvPr/>
            </p:nvSpPr>
            <p:spPr bwMode="auto">
              <a:xfrm>
                <a:off x="1321" y="2572"/>
                <a:ext cx="35" cy="56"/>
              </a:xfrm>
              <a:custGeom>
                <a:avLst/>
                <a:gdLst>
                  <a:gd name="T0" fmla="*/ 16053 w 12"/>
                  <a:gd name="T1" fmla="*/ 0 h 19"/>
                  <a:gd name="T2" fmla="*/ 21490 w 12"/>
                  <a:gd name="T3" fmla="*/ 6045 h 19"/>
                  <a:gd name="T4" fmla="*/ 32702 w 12"/>
                  <a:gd name="T5" fmla="*/ 6045 h 19"/>
                  <a:gd name="T6" fmla="*/ 52325 w 12"/>
                  <a:gd name="T7" fmla="*/ 22942 h 19"/>
                  <a:gd name="T8" fmla="*/ 57167 w 12"/>
                  <a:gd name="T9" fmla="*/ 55841 h 19"/>
                  <a:gd name="T10" fmla="*/ 62679 w 12"/>
                  <a:gd name="T11" fmla="*/ 91153 h 19"/>
                  <a:gd name="T12" fmla="*/ 46821 w 12"/>
                  <a:gd name="T13" fmla="*/ 85211 h 19"/>
                  <a:gd name="T14" fmla="*/ 35680 w 12"/>
                  <a:gd name="T15" fmla="*/ 73431 h 19"/>
                  <a:gd name="T16" fmla="*/ 35680 w 12"/>
                  <a:gd name="T17" fmla="*/ 96296 h 19"/>
                  <a:gd name="T18" fmla="*/ 32702 w 12"/>
                  <a:gd name="T19" fmla="*/ 108074 h 19"/>
                  <a:gd name="T20" fmla="*/ 21490 w 12"/>
                  <a:gd name="T21" fmla="*/ 108074 h 19"/>
                  <a:gd name="T22" fmla="*/ 16053 w 12"/>
                  <a:gd name="T23" fmla="*/ 91153 h 19"/>
                  <a:gd name="T24" fmla="*/ 16053 w 12"/>
                  <a:gd name="T25" fmla="*/ 61573 h 19"/>
                  <a:gd name="T26" fmla="*/ 11212 w 12"/>
                  <a:gd name="T27" fmla="*/ 73431 h 19"/>
                  <a:gd name="T28" fmla="*/ 5504 w 12"/>
                  <a:gd name="T29" fmla="*/ 85211 h 19"/>
                  <a:gd name="T30" fmla="*/ 0 w 12"/>
                  <a:gd name="T31" fmla="*/ 79399 h 19"/>
                  <a:gd name="T32" fmla="*/ 0 w 12"/>
                  <a:gd name="T33" fmla="*/ 61573 h 19"/>
                  <a:gd name="T34" fmla="*/ 5504 w 12"/>
                  <a:gd name="T35" fmla="*/ 22942 h 19"/>
                  <a:gd name="T36" fmla="*/ 16053 w 12"/>
                  <a:gd name="T37" fmla="*/ 0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"/>
                  <a:gd name="T58" fmla="*/ 0 h 19"/>
                  <a:gd name="T59" fmla="*/ 12 w 12"/>
                  <a:gd name="T60" fmla="*/ 19 h 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" h="19">
                    <a:moveTo>
                      <a:pt x="3" y="0"/>
                    </a:moveTo>
                    <a:lnTo>
                      <a:pt x="4" y="1"/>
                    </a:lnTo>
                    <a:lnTo>
                      <a:pt x="6" y="1"/>
                    </a:lnTo>
                    <a:lnTo>
                      <a:pt x="10" y="4"/>
                    </a:lnTo>
                    <a:lnTo>
                      <a:pt x="11" y="10"/>
                    </a:lnTo>
                    <a:lnTo>
                      <a:pt x="12" y="16"/>
                    </a:lnTo>
                    <a:lnTo>
                      <a:pt x="9" y="15"/>
                    </a:lnTo>
                    <a:lnTo>
                      <a:pt x="7" y="13"/>
                    </a:lnTo>
                    <a:lnTo>
                      <a:pt x="7" y="17"/>
                    </a:lnTo>
                    <a:lnTo>
                      <a:pt x="6" y="19"/>
                    </a:lnTo>
                    <a:lnTo>
                      <a:pt x="4" y="19"/>
                    </a:lnTo>
                    <a:lnTo>
                      <a:pt x="3" y="16"/>
                    </a:lnTo>
                    <a:lnTo>
                      <a:pt x="3" y="11"/>
                    </a:lnTo>
                    <a:lnTo>
                      <a:pt x="2" y="13"/>
                    </a:lnTo>
                    <a:lnTo>
                      <a:pt x="1" y="15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4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47" name="Freeform 3800"/>
              <p:cNvSpPr>
                <a:spLocks/>
              </p:cNvSpPr>
              <p:nvPr/>
            </p:nvSpPr>
            <p:spPr bwMode="auto">
              <a:xfrm>
                <a:off x="1333" y="2686"/>
                <a:ext cx="29" cy="44"/>
              </a:xfrm>
              <a:custGeom>
                <a:avLst/>
                <a:gdLst>
                  <a:gd name="T0" fmla="*/ 39829 w 10"/>
                  <a:gd name="T1" fmla="*/ 0 h 15"/>
                  <a:gd name="T2" fmla="*/ 44706 w 10"/>
                  <a:gd name="T3" fmla="*/ 5626 h 15"/>
                  <a:gd name="T4" fmla="*/ 50074 w 10"/>
                  <a:gd name="T5" fmla="*/ 22364 h 15"/>
                  <a:gd name="T6" fmla="*/ 44706 w 10"/>
                  <a:gd name="T7" fmla="*/ 48409 h 15"/>
                  <a:gd name="T8" fmla="*/ 44706 w 10"/>
                  <a:gd name="T9" fmla="*/ 82104 h 15"/>
                  <a:gd name="T10" fmla="*/ 29148 w 10"/>
                  <a:gd name="T11" fmla="*/ 70773 h 15"/>
                  <a:gd name="T12" fmla="*/ 15416 w 10"/>
                  <a:gd name="T13" fmla="*/ 42783 h 15"/>
                  <a:gd name="T14" fmla="*/ 0 w 10"/>
                  <a:gd name="T15" fmla="*/ 22364 h 15"/>
                  <a:gd name="T16" fmla="*/ 10051 w 10"/>
                  <a:gd name="T17" fmla="*/ 0 h 15"/>
                  <a:gd name="T18" fmla="*/ 25607 w 10"/>
                  <a:gd name="T19" fmla="*/ 27990 h 15"/>
                  <a:gd name="T20" fmla="*/ 34437 w 10"/>
                  <a:gd name="T21" fmla="*/ 11487 h 15"/>
                  <a:gd name="T22" fmla="*/ 39829 w 10"/>
                  <a:gd name="T23" fmla="*/ 0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"/>
                  <a:gd name="T37" fmla="*/ 0 h 15"/>
                  <a:gd name="T38" fmla="*/ 10 w 10"/>
                  <a:gd name="T39" fmla="*/ 15 h 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" h="15">
                    <a:moveTo>
                      <a:pt x="8" y="0"/>
                    </a:moveTo>
                    <a:lnTo>
                      <a:pt x="9" y="1"/>
                    </a:lnTo>
                    <a:lnTo>
                      <a:pt x="10" y="4"/>
                    </a:lnTo>
                    <a:lnTo>
                      <a:pt x="9" y="9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48" name="Line 3801"/>
              <p:cNvSpPr>
                <a:spLocks noChangeShapeType="1"/>
              </p:cNvSpPr>
              <p:nvPr/>
            </p:nvSpPr>
            <p:spPr bwMode="auto">
              <a:xfrm>
                <a:off x="1236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49" name="Line 3802"/>
              <p:cNvSpPr>
                <a:spLocks noChangeShapeType="1"/>
              </p:cNvSpPr>
              <p:nvPr/>
            </p:nvSpPr>
            <p:spPr bwMode="auto">
              <a:xfrm>
                <a:off x="1236" y="24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50" name="Freeform 3803"/>
              <p:cNvSpPr>
                <a:spLocks/>
              </p:cNvSpPr>
              <p:nvPr/>
            </p:nvSpPr>
            <p:spPr bwMode="auto">
              <a:xfrm>
                <a:off x="1239" y="2361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51" name="Line 3804"/>
              <p:cNvSpPr>
                <a:spLocks noChangeShapeType="1"/>
              </p:cNvSpPr>
              <p:nvPr/>
            </p:nvSpPr>
            <p:spPr bwMode="auto">
              <a:xfrm>
                <a:off x="1239" y="23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52" name="Line 3805"/>
              <p:cNvSpPr>
                <a:spLocks noChangeShapeType="1"/>
              </p:cNvSpPr>
              <p:nvPr/>
            </p:nvSpPr>
            <p:spPr bwMode="auto">
              <a:xfrm>
                <a:off x="1239" y="23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53" name="Freeform 3806"/>
              <p:cNvSpPr>
                <a:spLocks/>
              </p:cNvSpPr>
              <p:nvPr/>
            </p:nvSpPr>
            <p:spPr bwMode="auto">
              <a:xfrm>
                <a:off x="1239" y="24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54" name="Freeform 3807"/>
              <p:cNvSpPr>
                <a:spLocks/>
              </p:cNvSpPr>
              <p:nvPr/>
            </p:nvSpPr>
            <p:spPr bwMode="auto">
              <a:xfrm>
                <a:off x="1239" y="24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55" name="Line 3808"/>
              <p:cNvSpPr>
                <a:spLocks noChangeShapeType="1"/>
              </p:cNvSpPr>
              <p:nvPr/>
            </p:nvSpPr>
            <p:spPr bwMode="auto">
              <a:xfrm>
                <a:off x="1236" y="24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56" name="Freeform 3809"/>
              <p:cNvSpPr>
                <a:spLocks/>
              </p:cNvSpPr>
              <p:nvPr/>
            </p:nvSpPr>
            <p:spPr bwMode="auto">
              <a:xfrm>
                <a:off x="1242" y="23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57" name="Freeform 3810"/>
              <p:cNvSpPr>
                <a:spLocks/>
              </p:cNvSpPr>
              <p:nvPr/>
            </p:nvSpPr>
            <p:spPr bwMode="auto">
              <a:xfrm>
                <a:off x="1236" y="2303"/>
                <a:ext cx="6" cy="131"/>
              </a:xfrm>
              <a:custGeom>
                <a:avLst/>
                <a:gdLst>
                  <a:gd name="T0" fmla="*/ 6561 w 2"/>
                  <a:gd name="T1" fmla="*/ 5450 h 45"/>
                  <a:gd name="T2" fmla="*/ 6561 w 2"/>
                  <a:gd name="T3" fmla="*/ 0 h 45"/>
                  <a:gd name="T4" fmla="*/ 6561 w 2"/>
                  <a:gd name="T5" fmla="*/ 29874 h 45"/>
                  <a:gd name="T6" fmla="*/ 6561 w 2"/>
                  <a:gd name="T7" fmla="*/ 77983 h 45"/>
                  <a:gd name="T8" fmla="*/ 6561 w 2"/>
                  <a:gd name="T9" fmla="*/ 102847 h 45"/>
                  <a:gd name="T10" fmla="*/ 6561 w 2"/>
                  <a:gd name="T11" fmla="*/ 129643 h 45"/>
                  <a:gd name="T12" fmla="*/ 13122 w 2"/>
                  <a:gd name="T13" fmla="*/ 154041 h 45"/>
                  <a:gd name="T14" fmla="*/ 6561 w 2"/>
                  <a:gd name="T15" fmla="*/ 175237 h 45"/>
                  <a:gd name="T16" fmla="*/ 0 w 2"/>
                  <a:gd name="T17" fmla="*/ 201950 h 45"/>
                  <a:gd name="T18" fmla="*/ 0 w 2"/>
                  <a:gd name="T19" fmla="*/ 215967 h 45"/>
                  <a:gd name="T20" fmla="*/ 0 w 2"/>
                  <a:gd name="T21" fmla="*/ 231829 h 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"/>
                  <a:gd name="T34" fmla="*/ 0 h 45"/>
                  <a:gd name="T35" fmla="*/ 2 w 2"/>
                  <a:gd name="T36" fmla="*/ 45 h 4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" h="45">
                    <a:moveTo>
                      <a:pt x="1" y="1"/>
                    </a:moveTo>
                    <a:lnTo>
                      <a:pt x="1" y="0"/>
                    </a:lnTo>
                    <a:lnTo>
                      <a:pt x="1" y="6"/>
                    </a:lnTo>
                    <a:lnTo>
                      <a:pt x="1" y="15"/>
                    </a:lnTo>
                    <a:lnTo>
                      <a:pt x="1" y="20"/>
                    </a:lnTo>
                    <a:lnTo>
                      <a:pt x="1" y="25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0" y="4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58" name="Line 3811"/>
              <p:cNvSpPr>
                <a:spLocks noChangeShapeType="1"/>
              </p:cNvSpPr>
              <p:nvPr/>
            </p:nvSpPr>
            <p:spPr bwMode="auto">
              <a:xfrm>
                <a:off x="1239" y="23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59" name="Freeform 3812"/>
              <p:cNvSpPr>
                <a:spLocks/>
              </p:cNvSpPr>
              <p:nvPr/>
            </p:nvSpPr>
            <p:spPr bwMode="auto">
              <a:xfrm>
                <a:off x="1239" y="2402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60" name="Line 3813"/>
              <p:cNvSpPr>
                <a:spLocks noChangeShapeType="1"/>
              </p:cNvSpPr>
              <p:nvPr/>
            </p:nvSpPr>
            <p:spPr bwMode="auto">
              <a:xfrm>
                <a:off x="1236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61" name="Freeform 3814"/>
              <p:cNvSpPr>
                <a:spLocks/>
              </p:cNvSpPr>
              <p:nvPr/>
            </p:nvSpPr>
            <p:spPr bwMode="auto">
              <a:xfrm>
                <a:off x="1388" y="3120"/>
                <a:ext cx="30" cy="56"/>
              </a:xfrm>
              <a:custGeom>
                <a:avLst/>
                <a:gdLst>
                  <a:gd name="T0" fmla="*/ 32805 w 10"/>
                  <a:gd name="T1" fmla="*/ 67619 h 19"/>
                  <a:gd name="T2" fmla="*/ 32805 w 10"/>
                  <a:gd name="T3" fmla="*/ 61573 h 19"/>
                  <a:gd name="T4" fmla="*/ 26244 w 10"/>
                  <a:gd name="T5" fmla="*/ 55841 h 19"/>
                  <a:gd name="T6" fmla="*/ 19683 w 10"/>
                  <a:gd name="T7" fmla="*/ 40683 h 19"/>
                  <a:gd name="T8" fmla="*/ 13122 w 10"/>
                  <a:gd name="T9" fmla="*/ 22942 h 19"/>
                  <a:gd name="T10" fmla="*/ 6561 w 10"/>
                  <a:gd name="T11" fmla="*/ 17817 h 19"/>
                  <a:gd name="T12" fmla="*/ 0 w 10"/>
                  <a:gd name="T13" fmla="*/ 6045 h 19"/>
                  <a:gd name="T14" fmla="*/ 0 w 10"/>
                  <a:gd name="T15" fmla="*/ 0 h 19"/>
                  <a:gd name="T16" fmla="*/ 0 w 10"/>
                  <a:gd name="T17" fmla="*/ 0 h 19"/>
                  <a:gd name="T18" fmla="*/ 6561 w 10"/>
                  <a:gd name="T19" fmla="*/ 6045 h 19"/>
                  <a:gd name="T20" fmla="*/ 6561 w 10"/>
                  <a:gd name="T21" fmla="*/ 17817 h 19"/>
                  <a:gd name="T22" fmla="*/ 13122 w 10"/>
                  <a:gd name="T23" fmla="*/ 22942 h 19"/>
                  <a:gd name="T24" fmla="*/ 19683 w 10"/>
                  <a:gd name="T25" fmla="*/ 40683 h 19"/>
                  <a:gd name="T26" fmla="*/ 26244 w 10"/>
                  <a:gd name="T27" fmla="*/ 52513 h 19"/>
                  <a:gd name="T28" fmla="*/ 32805 w 10"/>
                  <a:gd name="T29" fmla="*/ 61573 h 19"/>
                  <a:gd name="T30" fmla="*/ 39366 w 10"/>
                  <a:gd name="T31" fmla="*/ 73431 h 19"/>
                  <a:gd name="T32" fmla="*/ 45927 w 10"/>
                  <a:gd name="T33" fmla="*/ 79399 h 19"/>
                  <a:gd name="T34" fmla="*/ 45927 w 10"/>
                  <a:gd name="T35" fmla="*/ 85211 h 19"/>
                  <a:gd name="T36" fmla="*/ 52488 w 10"/>
                  <a:gd name="T37" fmla="*/ 91153 h 19"/>
                  <a:gd name="T38" fmla="*/ 52488 w 10"/>
                  <a:gd name="T39" fmla="*/ 91153 h 19"/>
                  <a:gd name="T40" fmla="*/ 52488 w 10"/>
                  <a:gd name="T41" fmla="*/ 96296 h 19"/>
                  <a:gd name="T42" fmla="*/ 52488 w 10"/>
                  <a:gd name="T43" fmla="*/ 96296 h 19"/>
                  <a:gd name="T44" fmla="*/ 65610 w 10"/>
                  <a:gd name="T45" fmla="*/ 108074 h 1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"/>
                  <a:gd name="T70" fmla="*/ 0 h 19"/>
                  <a:gd name="T71" fmla="*/ 10 w 10"/>
                  <a:gd name="T72" fmla="*/ 19 h 1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" h="19">
                    <a:moveTo>
                      <a:pt x="5" y="12"/>
                    </a:moveTo>
                    <a:lnTo>
                      <a:pt x="5" y="11"/>
                    </a:lnTo>
                    <a:lnTo>
                      <a:pt x="4" y="10"/>
                    </a:lnTo>
                    <a:lnTo>
                      <a:pt x="3" y="7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3" y="7"/>
                    </a:lnTo>
                    <a:lnTo>
                      <a:pt x="4" y="9"/>
                    </a:lnTo>
                    <a:lnTo>
                      <a:pt x="5" y="11"/>
                    </a:lnTo>
                    <a:lnTo>
                      <a:pt x="6" y="13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8" y="16"/>
                    </a:lnTo>
                    <a:lnTo>
                      <a:pt x="8" y="17"/>
                    </a:lnTo>
                    <a:lnTo>
                      <a:pt x="10" y="19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62" name="Line 3815"/>
              <p:cNvSpPr>
                <a:spLocks noChangeShapeType="1"/>
              </p:cNvSpPr>
              <p:nvPr/>
            </p:nvSpPr>
            <p:spPr bwMode="auto">
              <a:xfrm>
                <a:off x="1365" y="287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63" name="Line 3816"/>
              <p:cNvSpPr>
                <a:spLocks noChangeShapeType="1"/>
              </p:cNvSpPr>
              <p:nvPr/>
            </p:nvSpPr>
            <p:spPr bwMode="auto">
              <a:xfrm>
                <a:off x="1380" y="29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64" name="Line 3817"/>
              <p:cNvSpPr>
                <a:spLocks noChangeShapeType="1"/>
              </p:cNvSpPr>
              <p:nvPr/>
            </p:nvSpPr>
            <p:spPr bwMode="auto">
              <a:xfrm>
                <a:off x="1380" y="29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65" name="Line 3818"/>
              <p:cNvSpPr>
                <a:spLocks noChangeShapeType="1"/>
              </p:cNvSpPr>
              <p:nvPr/>
            </p:nvSpPr>
            <p:spPr bwMode="auto">
              <a:xfrm>
                <a:off x="1382" y="29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66" name="Freeform 3819"/>
              <p:cNvSpPr>
                <a:spLocks/>
              </p:cNvSpPr>
              <p:nvPr/>
            </p:nvSpPr>
            <p:spPr bwMode="auto">
              <a:xfrm>
                <a:off x="1382" y="29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67" name="Freeform 3820"/>
              <p:cNvSpPr>
                <a:spLocks/>
              </p:cNvSpPr>
              <p:nvPr/>
            </p:nvSpPr>
            <p:spPr bwMode="auto">
              <a:xfrm>
                <a:off x="1385" y="294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68" name="Line 3821"/>
              <p:cNvSpPr>
                <a:spLocks noChangeShapeType="1"/>
              </p:cNvSpPr>
              <p:nvPr/>
            </p:nvSpPr>
            <p:spPr bwMode="auto">
              <a:xfrm>
                <a:off x="1385" y="29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69" name="Rectangle 3822"/>
              <p:cNvSpPr>
                <a:spLocks noChangeArrowheads="1"/>
              </p:cNvSpPr>
              <p:nvPr/>
            </p:nvSpPr>
            <p:spPr bwMode="auto">
              <a:xfrm>
                <a:off x="1347" y="279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70" name="Freeform 3823"/>
              <p:cNvSpPr>
                <a:spLocks/>
              </p:cNvSpPr>
              <p:nvPr/>
            </p:nvSpPr>
            <p:spPr bwMode="auto">
              <a:xfrm>
                <a:off x="1347" y="279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71" name="Freeform 3824"/>
              <p:cNvSpPr>
                <a:spLocks/>
              </p:cNvSpPr>
              <p:nvPr/>
            </p:nvSpPr>
            <p:spPr bwMode="auto">
              <a:xfrm>
                <a:off x="1350" y="279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72" name="Line 3825"/>
              <p:cNvSpPr>
                <a:spLocks noChangeShapeType="1"/>
              </p:cNvSpPr>
              <p:nvPr/>
            </p:nvSpPr>
            <p:spPr bwMode="auto">
              <a:xfrm>
                <a:off x="1350" y="28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73" name="Line 3826"/>
              <p:cNvSpPr>
                <a:spLocks noChangeShapeType="1"/>
              </p:cNvSpPr>
              <p:nvPr/>
            </p:nvSpPr>
            <p:spPr bwMode="auto">
              <a:xfrm>
                <a:off x="1353" y="282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74" name="Freeform 3827"/>
              <p:cNvSpPr>
                <a:spLocks/>
              </p:cNvSpPr>
              <p:nvPr/>
            </p:nvSpPr>
            <p:spPr bwMode="auto">
              <a:xfrm>
                <a:off x="1353" y="283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75" name="Freeform 3828"/>
              <p:cNvSpPr>
                <a:spLocks/>
              </p:cNvSpPr>
              <p:nvPr/>
            </p:nvSpPr>
            <p:spPr bwMode="auto">
              <a:xfrm>
                <a:off x="1365" y="2938"/>
                <a:ext cx="35" cy="88"/>
              </a:xfrm>
              <a:custGeom>
                <a:avLst/>
                <a:gdLst>
                  <a:gd name="T0" fmla="*/ 32702 w 12"/>
                  <a:gd name="T1" fmla="*/ 27990 h 30"/>
                  <a:gd name="T2" fmla="*/ 46821 w 12"/>
                  <a:gd name="T3" fmla="*/ 93591 h 30"/>
                  <a:gd name="T4" fmla="*/ 52325 w 12"/>
                  <a:gd name="T5" fmla="*/ 125497 h 30"/>
                  <a:gd name="T6" fmla="*/ 52325 w 12"/>
                  <a:gd name="T7" fmla="*/ 130513 h 30"/>
                  <a:gd name="T8" fmla="*/ 57167 w 12"/>
                  <a:gd name="T9" fmla="*/ 147928 h 30"/>
                  <a:gd name="T10" fmla="*/ 62679 w 12"/>
                  <a:gd name="T11" fmla="*/ 164440 h 30"/>
                  <a:gd name="T12" fmla="*/ 52325 w 12"/>
                  <a:gd name="T13" fmla="*/ 164440 h 30"/>
                  <a:gd name="T14" fmla="*/ 46821 w 12"/>
                  <a:gd name="T15" fmla="*/ 153554 h 30"/>
                  <a:gd name="T16" fmla="*/ 35680 w 12"/>
                  <a:gd name="T17" fmla="*/ 142000 h 30"/>
                  <a:gd name="T18" fmla="*/ 32702 w 12"/>
                  <a:gd name="T19" fmla="*/ 121634 h 30"/>
                  <a:gd name="T20" fmla="*/ 32702 w 12"/>
                  <a:gd name="T21" fmla="*/ 98839 h 30"/>
                  <a:gd name="T22" fmla="*/ 26994 w 12"/>
                  <a:gd name="T23" fmla="*/ 70773 h 30"/>
                  <a:gd name="T24" fmla="*/ 16053 w 12"/>
                  <a:gd name="T25" fmla="*/ 48409 h 30"/>
                  <a:gd name="T26" fmla="*/ 5504 w 12"/>
                  <a:gd name="T27" fmla="*/ 33695 h 30"/>
                  <a:gd name="T28" fmla="*/ 0 w 12"/>
                  <a:gd name="T29" fmla="*/ 0 h 30"/>
                  <a:gd name="T30" fmla="*/ 11212 w 12"/>
                  <a:gd name="T31" fmla="*/ 0 h 30"/>
                  <a:gd name="T32" fmla="*/ 21490 w 12"/>
                  <a:gd name="T33" fmla="*/ 16503 h 30"/>
                  <a:gd name="T34" fmla="*/ 32702 w 12"/>
                  <a:gd name="T35" fmla="*/ 27990 h 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"/>
                  <a:gd name="T55" fmla="*/ 0 h 30"/>
                  <a:gd name="T56" fmla="*/ 12 w 12"/>
                  <a:gd name="T57" fmla="*/ 30 h 3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" h="30">
                    <a:moveTo>
                      <a:pt x="6" y="5"/>
                    </a:moveTo>
                    <a:lnTo>
                      <a:pt x="9" y="17"/>
                    </a:lnTo>
                    <a:lnTo>
                      <a:pt x="10" y="23"/>
                    </a:lnTo>
                    <a:lnTo>
                      <a:pt x="10" y="24"/>
                    </a:lnTo>
                    <a:lnTo>
                      <a:pt x="11" y="27"/>
                    </a:lnTo>
                    <a:lnTo>
                      <a:pt x="12" y="30"/>
                    </a:lnTo>
                    <a:lnTo>
                      <a:pt x="10" y="30"/>
                    </a:lnTo>
                    <a:lnTo>
                      <a:pt x="9" y="28"/>
                    </a:lnTo>
                    <a:lnTo>
                      <a:pt x="7" y="26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5" y="13"/>
                    </a:lnTo>
                    <a:lnTo>
                      <a:pt x="3" y="9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3"/>
                    </a:lnTo>
                    <a:lnTo>
                      <a:pt x="6" y="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76" name="Line 3829"/>
              <p:cNvSpPr>
                <a:spLocks noChangeShapeType="1"/>
              </p:cNvSpPr>
              <p:nvPr/>
            </p:nvSpPr>
            <p:spPr bwMode="auto">
              <a:xfrm>
                <a:off x="1239" y="22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77" name="Freeform 3830"/>
              <p:cNvSpPr>
                <a:spLocks/>
              </p:cNvSpPr>
              <p:nvPr/>
            </p:nvSpPr>
            <p:spPr bwMode="auto">
              <a:xfrm>
                <a:off x="1239" y="228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78" name="Line 3831"/>
              <p:cNvSpPr>
                <a:spLocks noChangeShapeType="1"/>
              </p:cNvSpPr>
              <p:nvPr/>
            </p:nvSpPr>
            <p:spPr bwMode="auto">
              <a:xfrm>
                <a:off x="1239" y="22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79" name="Line 3832"/>
              <p:cNvSpPr>
                <a:spLocks noChangeShapeType="1"/>
              </p:cNvSpPr>
              <p:nvPr/>
            </p:nvSpPr>
            <p:spPr bwMode="auto">
              <a:xfrm>
                <a:off x="1239" y="22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80" name="Freeform 3833"/>
              <p:cNvSpPr>
                <a:spLocks/>
              </p:cNvSpPr>
              <p:nvPr/>
            </p:nvSpPr>
            <p:spPr bwMode="auto">
              <a:xfrm>
                <a:off x="1233" y="2265"/>
                <a:ext cx="6" cy="99"/>
              </a:xfrm>
              <a:custGeom>
                <a:avLst/>
                <a:gdLst>
                  <a:gd name="T0" fmla="*/ 13122 w 2"/>
                  <a:gd name="T1" fmla="*/ 0 h 34"/>
                  <a:gd name="T2" fmla="*/ 13122 w 2"/>
                  <a:gd name="T3" fmla="*/ 10488 h 34"/>
                  <a:gd name="T4" fmla="*/ 13122 w 2"/>
                  <a:gd name="T5" fmla="*/ 21358 h 34"/>
                  <a:gd name="T6" fmla="*/ 13122 w 2"/>
                  <a:gd name="T7" fmla="*/ 35381 h 34"/>
                  <a:gd name="T8" fmla="*/ 13122 w 2"/>
                  <a:gd name="T9" fmla="*/ 46216 h 34"/>
                  <a:gd name="T10" fmla="*/ 13122 w 2"/>
                  <a:gd name="T11" fmla="*/ 56704 h 34"/>
                  <a:gd name="T12" fmla="*/ 13122 w 2"/>
                  <a:gd name="T13" fmla="*/ 83512 h 34"/>
                  <a:gd name="T14" fmla="*/ 6561 w 2"/>
                  <a:gd name="T15" fmla="*/ 118893 h 34"/>
                  <a:gd name="T16" fmla="*/ 6561 w 2"/>
                  <a:gd name="T17" fmla="*/ 149237 h 34"/>
                  <a:gd name="T18" fmla="*/ 0 w 2"/>
                  <a:gd name="T19" fmla="*/ 165109 h 34"/>
                  <a:gd name="T20" fmla="*/ 0 w 2"/>
                  <a:gd name="T21" fmla="*/ 175597 h 34"/>
                  <a:gd name="T22" fmla="*/ 0 w 2"/>
                  <a:gd name="T23" fmla="*/ 175597 h 34"/>
                  <a:gd name="T24" fmla="*/ 0 w 2"/>
                  <a:gd name="T25" fmla="*/ 170586 h 34"/>
                  <a:gd name="T26" fmla="*/ 0 w 2"/>
                  <a:gd name="T27" fmla="*/ 145702 h 34"/>
                  <a:gd name="T28" fmla="*/ 0 w 2"/>
                  <a:gd name="T29" fmla="*/ 129754 h 34"/>
                  <a:gd name="T30" fmla="*/ 0 w 2"/>
                  <a:gd name="T31" fmla="*/ 92085 h 34"/>
                  <a:gd name="T32" fmla="*/ 6561 w 2"/>
                  <a:gd name="T33" fmla="*/ 56704 h 34"/>
                  <a:gd name="T34" fmla="*/ 6561 w 2"/>
                  <a:gd name="T35" fmla="*/ 15872 h 34"/>
                  <a:gd name="T36" fmla="*/ 13122 w 2"/>
                  <a:gd name="T37" fmla="*/ 0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"/>
                  <a:gd name="T58" fmla="*/ 0 h 34"/>
                  <a:gd name="T59" fmla="*/ 2 w 2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" h="34">
                    <a:moveTo>
                      <a:pt x="2" y="0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2" y="16"/>
                    </a:lnTo>
                    <a:lnTo>
                      <a:pt x="1" y="23"/>
                    </a:lnTo>
                    <a:lnTo>
                      <a:pt x="1" y="29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1" y="11"/>
                    </a:lnTo>
                    <a:lnTo>
                      <a:pt x="1" y="3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81" name="Freeform 3834"/>
              <p:cNvSpPr>
                <a:spLocks/>
              </p:cNvSpPr>
              <p:nvPr/>
            </p:nvSpPr>
            <p:spPr bwMode="auto">
              <a:xfrm>
                <a:off x="1251" y="2575"/>
                <a:ext cx="79" cy="393"/>
              </a:xfrm>
              <a:custGeom>
                <a:avLst/>
                <a:gdLst>
                  <a:gd name="T0" fmla="*/ 117251 w 27"/>
                  <a:gd name="T1" fmla="*/ 580423 h 134"/>
                  <a:gd name="T2" fmla="*/ 128697 w 27"/>
                  <a:gd name="T3" fmla="*/ 612153 h 134"/>
                  <a:gd name="T4" fmla="*/ 134262 w 27"/>
                  <a:gd name="T5" fmla="*/ 628806 h 134"/>
                  <a:gd name="T6" fmla="*/ 144956 w 27"/>
                  <a:gd name="T7" fmla="*/ 673939 h 134"/>
                  <a:gd name="T8" fmla="*/ 144956 w 27"/>
                  <a:gd name="T9" fmla="*/ 690436 h 134"/>
                  <a:gd name="T10" fmla="*/ 134262 w 27"/>
                  <a:gd name="T11" fmla="*/ 679641 h 134"/>
                  <a:gd name="T12" fmla="*/ 134262 w 27"/>
                  <a:gd name="T13" fmla="*/ 694366 h 134"/>
                  <a:gd name="T14" fmla="*/ 144956 w 27"/>
                  <a:gd name="T15" fmla="*/ 733875 h 134"/>
                  <a:gd name="T16" fmla="*/ 134262 w 27"/>
                  <a:gd name="T17" fmla="*/ 722322 h 134"/>
                  <a:gd name="T18" fmla="*/ 128697 w 27"/>
                  <a:gd name="T19" fmla="*/ 699992 h 134"/>
                  <a:gd name="T20" fmla="*/ 117251 w 27"/>
                  <a:gd name="T21" fmla="*/ 673939 h 134"/>
                  <a:gd name="T22" fmla="*/ 102905 w 27"/>
                  <a:gd name="T23" fmla="*/ 623635 h 134"/>
                  <a:gd name="T24" fmla="*/ 97340 w 27"/>
                  <a:gd name="T25" fmla="*/ 597600 h 134"/>
                  <a:gd name="T26" fmla="*/ 91526 w 27"/>
                  <a:gd name="T27" fmla="*/ 580423 h 134"/>
                  <a:gd name="T28" fmla="*/ 80835 w 27"/>
                  <a:gd name="T29" fmla="*/ 546619 h 134"/>
                  <a:gd name="T30" fmla="*/ 69713 w 27"/>
                  <a:gd name="T31" fmla="*/ 509683 h 134"/>
                  <a:gd name="T32" fmla="*/ 63899 w 27"/>
                  <a:gd name="T33" fmla="*/ 458924 h 134"/>
                  <a:gd name="T34" fmla="*/ 47643 w 27"/>
                  <a:gd name="T35" fmla="*/ 399669 h 134"/>
                  <a:gd name="T36" fmla="*/ 37095 w 27"/>
                  <a:gd name="T37" fmla="*/ 356328 h 134"/>
                  <a:gd name="T38" fmla="*/ 27627 w 27"/>
                  <a:gd name="T39" fmla="*/ 285819 h 134"/>
                  <a:gd name="T40" fmla="*/ 16283 w 27"/>
                  <a:gd name="T41" fmla="*/ 212639 h 134"/>
                  <a:gd name="T42" fmla="*/ 11370 w 27"/>
                  <a:gd name="T43" fmla="*/ 125402 h 134"/>
                  <a:gd name="T44" fmla="*/ 5565 w 27"/>
                  <a:gd name="T45" fmla="*/ 42758 h 134"/>
                  <a:gd name="T46" fmla="*/ 0 w 27"/>
                  <a:gd name="T47" fmla="*/ 0 h 134"/>
                  <a:gd name="T48" fmla="*/ 16283 w 27"/>
                  <a:gd name="T49" fmla="*/ 59868 h 134"/>
                  <a:gd name="T50" fmla="*/ 21839 w 27"/>
                  <a:gd name="T51" fmla="*/ 121496 h 134"/>
                  <a:gd name="T52" fmla="*/ 33268 w 27"/>
                  <a:gd name="T53" fmla="*/ 152771 h 134"/>
                  <a:gd name="T54" fmla="*/ 37095 w 27"/>
                  <a:gd name="T55" fmla="*/ 169882 h 134"/>
                  <a:gd name="T56" fmla="*/ 42010 w 27"/>
                  <a:gd name="T57" fmla="*/ 218265 h 134"/>
                  <a:gd name="T58" fmla="*/ 58995 w 27"/>
                  <a:gd name="T59" fmla="*/ 274267 h 134"/>
                  <a:gd name="T60" fmla="*/ 63899 w 27"/>
                  <a:gd name="T61" fmla="*/ 328278 h 134"/>
                  <a:gd name="T62" fmla="*/ 75269 w 27"/>
                  <a:gd name="T63" fmla="*/ 376661 h 134"/>
                  <a:gd name="T64" fmla="*/ 91526 w 27"/>
                  <a:gd name="T65" fmla="*/ 444216 h 134"/>
                  <a:gd name="T66" fmla="*/ 108537 w 27"/>
                  <a:gd name="T67" fmla="*/ 514956 h 134"/>
                  <a:gd name="T68" fmla="*/ 102905 w 27"/>
                  <a:gd name="T69" fmla="*/ 526180 h 134"/>
                  <a:gd name="T70" fmla="*/ 111697 w 27"/>
                  <a:gd name="T71" fmla="*/ 563770 h 134"/>
                  <a:gd name="T72" fmla="*/ 102905 w 27"/>
                  <a:gd name="T73" fmla="*/ 541569 h 134"/>
                  <a:gd name="T74" fmla="*/ 102905 w 27"/>
                  <a:gd name="T75" fmla="*/ 552441 h 134"/>
                  <a:gd name="T76" fmla="*/ 111697 w 27"/>
                  <a:gd name="T77" fmla="*/ 563770 h 13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"/>
                  <a:gd name="T118" fmla="*/ 0 h 134"/>
                  <a:gd name="T119" fmla="*/ 27 w 27"/>
                  <a:gd name="T120" fmla="*/ 134 h 13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" h="134">
                    <a:moveTo>
                      <a:pt x="21" y="104"/>
                    </a:moveTo>
                    <a:lnTo>
                      <a:pt x="22" y="106"/>
                    </a:lnTo>
                    <a:lnTo>
                      <a:pt x="23" y="109"/>
                    </a:lnTo>
                    <a:lnTo>
                      <a:pt x="24" y="112"/>
                    </a:lnTo>
                    <a:lnTo>
                      <a:pt x="24" y="114"/>
                    </a:lnTo>
                    <a:lnTo>
                      <a:pt x="25" y="115"/>
                    </a:lnTo>
                    <a:lnTo>
                      <a:pt x="25" y="118"/>
                    </a:lnTo>
                    <a:lnTo>
                      <a:pt x="27" y="123"/>
                    </a:lnTo>
                    <a:lnTo>
                      <a:pt x="27" y="124"/>
                    </a:lnTo>
                    <a:lnTo>
                      <a:pt x="27" y="126"/>
                    </a:lnTo>
                    <a:lnTo>
                      <a:pt x="27" y="125"/>
                    </a:lnTo>
                    <a:lnTo>
                      <a:pt x="25" y="124"/>
                    </a:lnTo>
                    <a:lnTo>
                      <a:pt x="26" y="127"/>
                    </a:lnTo>
                    <a:lnTo>
                      <a:pt x="25" y="127"/>
                    </a:lnTo>
                    <a:lnTo>
                      <a:pt x="27" y="134"/>
                    </a:lnTo>
                    <a:lnTo>
                      <a:pt x="26" y="132"/>
                    </a:lnTo>
                    <a:lnTo>
                      <a:pt x="25" y="132"/>
                    </a:lnTo>
                    <a:lnTo>
                      <a:pt x="25" y="130"/>
                    </a:lnTo>
                    <a:lnTo>
                      <a:pt x="24" y="128"/>
                    </a:lnTo>
                    <a:lnTo>
                      <a:pt x="23" y="126"/>
                    </a:lnTo>
                    <a:lnTo>
                      <a:pt x="22" y="123"/>
                    </a:lnTo>
                    <a:lnTo>
                      <a:pt x="19" y="117"/>
                    </a:lnTo>
                    <a:lnTo>
                      <a:pt x="19" y="114"/>
                    </a:lnTo>
                    <a:lnTo>
                      <a:pt x="18" y="111"/>
                    </a:lnTo>
                    <a:lnTo>
                      <a:pt x="18" y="109"/>
                    </a:lnTo>
                    <a:lnTo>
                      <a:pt x="17" y="108"/>
                    </a:lnTo>
                    <a:lnTo>
                      <a:pt x="17" y="106"/>
                    </a:lnTo>
                    <a:lnTo>
                      <a:pt x="16" y="104"/>
                    </a:lnTo>
                    <a:lnTo>
                      <a:pt x="15" y="100"/>
                    </a:lnTo>
                    <a:lnTo>
                      <a:pt x="15" y="97"/>
                    </a:lnTo>
                    <a:lnTo>
                      <a:pt x="13" y="93"/>
                    </a:lnTo>
                    <a:lnTo>
                      <a:pt x="13" y="90"/>
                    </a:lnTo>
                    <a:lnTo>
                      <a:pt x="12" y="84"/>
                    </a:lnTo>
                    <a:lnTo>
                      <a:pt x="10" y="78"/>
                    </a:lnTo>
                    <a:lnTo>
                      <a:pt x="9" y="73"/>
                    </a:lnTo>
                    <a:lnTo>
                      <a:pt x="9" y="70"/>
                    </a:lnTo>
                    <a:lnTo>
                      <a:pt x="7" y="65"/>
                    </a:lnTo>
                    <a:lnTo>
                      <a:pt x="6" y="58"/>
                    </a:lnTo>
                    <a:lnTo>
                      <a:pt x="5" y="52"/>
                    </a:lnTo>
                    <a:lnTo>
                      <a:pt x="4" y="46"/>
                    </a:lnTo>
                    <a:lnTo>
                      <a:pt x="3" y="39"/>
                    </a:lnTo>
                    <a:lnTo>
                      <a:pt x="3" y="32"/>
                    </a:lnTo>
                    <a:lnTo>
                      <a:pt x="2" y="23"/>
                    </a:lnTo>
                    <a:lnTo>
                      <a:pt x="1" y="15"/>
                    </a:lnTo>
                    <a:lnTo>
                      <a:pt x="1" y="8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3" y="11"/>
                    </a:lnTo>
                    <a:lnTo>
                      <a:pt x="3" y="19"/>
                    </a:lnTo>
                    <a:lnTo>
                      <a:pt x="4" y="22"/>
                    </a:lnTo>
                    <a:lnTo>
                      <a:pt x="5" y="25"/>
                    </a:lnTo>
                    <a:lnTo>
                      <a:pt x="6" y="28"/>
                    </a:lnTo>
                    <a:lnTo>
                      <a:pt x="6" y="27"/>
                    </a:lnTo>
                    <a:lnTo>
                      <a:pt x="7" y="31"/>
                    </a:lnTo>
                    <a:lnTo>
                      <a:pt x="7" y="36"/>
                    </a:lnTo>
                    <a:lnTo>
                      <a:pt x="8" y="40"/>
                    </a:lnTo>
                    <a:lnTo>
                      <a:pt x="9" y="46"/>
                    </a:lnTo>
                    <a:lnTo>
                      <a:pt x="11" y="50"/>
                    </a:lnTo>
                    <a:lnTo>
                      <a:pt x="11" y="54"/>
                    </a:lnTo>
                    <a:lnTo>
                      <a:pt x="12" y="60"/>
                    </a:lnTo>
                    <a:lnTo>
                      <a:pt x="13" y="64"/>
                    </a:lnTo>
                    <a:lnTo>
                      <a:pt x="14" y="69"/>
                    </a:lnTo>
                    <a:lnTo>
                      <a:pt x="16" y="76"/>
                    </a:lnTo>
                    <a:lnTo>
                      <a:pt x="17" y="81"/>
                    </a:lnTo>
                    <a:lnTo>
                      <a:pt x="19" y="88"/>
                    </a:lnTo>
                    <a:lnTo>
                      <a:pt x="20" y="94"/>
                    </a:lnTo>
                    <a:lnTo>
                      <a:pt x="19" y="92"/>
                    </a:lnTo>
                    <a:lnTo>
                      <a:pt x="19" y="96"/>
                    </a:lnTo>
                    <a:lnTo>
                      <a:pt x="21" y="101"/>
                    </a:lnTo>
                    <a:lnTo>
                      <a:pt x="21" y="103"/>
                    </a:lnTo>
                    <a:lnTo>
                      <a:pt x="21" y="104"/>
                    </a:lnTo>
                    <a:lnTo>
                      <a:pt x="19" y="99"/>
                    </a:lnTo>
                    <a:lnTo>
                      <a:pt x="18" y="99"/>
                    </a:lnTo>
                    <a:lnTo>
                      <a:pt x="19" y="101"/>
                    </a:lnTo>
                    <a:lnTo>
                      <a:pt x="20" y="103"/>
                    </a:lnTo>
                    <a:lnTo>
                      <a:pt x="21" y="103"/>
                    </a:lnTo>
                    <a:lnTo>
                      <a:pt x="21" y="10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82" name="Freeform 3835"/>
              <p:cNvSpPr>
                <a:spLocks/>
              </p:cNvSpPr>
              <p:nvPr/>
            </p:nvSpPr>
            <p:spPr bwMode="auto">
              <a:xfrm>
                <a:off x="1256" y="24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83" name="Line 3836"/>
              <p:cNvSpPr>
                <a:spLocks noChangeShapeType="1"/>
              </p:cNvSpPr>
              <p:nvPr/>
            </p:nvSpPr>
            <p:spPr bwMode="auto">
              <a:xfrm>
                <a:off x="1259" y="24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84" name="Freeform 3837"/>
              <p:cNvSpPr>
                <a:spLocks/>
              </p:cNvSpPr>
              <p:nvPr/>
            </p:nvSpPr>
            <p:spPr bwMode="auto">
              <a:xfrm>
                <a:off x="1259" y="2461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85" name="Freeform 3838"/>
              <p:cNvSpPr>
                <a:spLocks/>
              </p:cNvSpPr>
              <p:nvPr/>
            </p:nvSpPr>
            <p:spPr bwMode="auto">
              <a:xfrm>
                <a:off x="1256" y="24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86" name="Line 3839"/>
              <p:cNvSpPr>
                <a:spLocks noChangeShapeType="1"/>
              </p:cNvSpPr>
              <p:nvPr/>
            </p:nvSpPr>
            <p:spPr bwMode="auto">
              <a:xfrm>
                <a:off x="1259" y="24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87" name="Line 3840"/>
              <p:cNvSpPr>
                <a:spLocks noChangeShapeType="1"/>
              </p:cNvSpPr>
              <p:nvPr/>
            </p:nvSpPr>
            <p:spPr bwMode="auto">
              <a:xfrm>
                <a:off x="1256" y="24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88" name="Freeform 3841"/>
              <p:cNvSpPr>
                <a:spLocks/>
              </p:cNvSpPr>
              <p:nvPr/>
            </p:nvSpPr>
            <p:spPr bwMode="auto">
              <a:xfrm>
                <a:off x="1259" y="24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89" name="Line 3842"/>
              <p:cNvSpPr>
                <a:spLocks noChangeShapeType="1"/>
              </p:cNvSpPr>
              <p:nvPr/>
            </p:nvSpPr>
            <p:spPr bwMode="auto">
              <a:xfrm>
                <a:off x="1259" y="24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" name="Group 4044"/>
            <p:cNvGrpSpPr>
              <a:grpSpLocks/>
            </p:cNvGrpSpPr>
            <p:nvPr/>
          </p:nvGrpSpPr>
          <p:grpSpPr bwMode="auto">
            <a:xfrm>
              <a:off x="1230" y="847"/>
              <a:ext cx="1369" cy="2923"/>
              <a:chOff x="1230" y="847"/>
              <a:chExt cx="1369" cy="2923"/>
            </a:xfrm>
          </p:grpSpPr>
          <p:sp>
            <p:nvSpPr>
              <p:cNvPr id="52790" name="Line 3844"/>
              <p:cNvSpPr>
                <a:spLocks noChangeShapeType="1"/>
              </p:cNvSpPr>
              <p:nvPr/>
            </p:nvSpPr>
            <p:spPr bwMode="auto">
              <a:xfrm>
                <a:off x="1256" y="24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91" name="Freeform 3845"/>
              <p:cNvSpPr>
                <a:spLocks/>
              </p:cNvSpPr>
              <p:nvPr/>
            </p:nvSpPr>
            <p:spPr bwMode="auto">
              <a:xfrm>
                <a:off x="1259" y="24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92" name="Freeform 3846"/>
              <p:cNvSpPr>
                <a:spLocks/>
              </p:cNvSpPr>
              <p:nvPr/>
            </p:nvSpPr>
            <p:spPr bwMode="auto">
              <a:xfrm>
                <a:off x="1262" y="24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93" name="Line 3847"/>
              <p:cNvSpPr>
                <a:spLocks noChangeShapeType="1"/>
              </p:cNvSpPr>
              <p:nvPr/>
            </p:nvSpPr>
            <p:spPr bwMode="auto">
              <a:xfrm>
                <a:off x="1259" y="24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94" name="Freeform 3848"/>
              <p:cNvSpPr>
                <a:spLocks/>
              </p:cNvSpPr>
              <p:nvPr/>
            </p:nvSpPr>
            <p:spPr bwMode="auto">
              <a:xfrm>
                <a:off x="1262" y="24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95" name="Line 3849"/>
              <p:cNvSpPr>
                <a:spLocks noChangeShapeType="1"/>
              </p:cNvSpPr>
              <p:nvPr/>
            </p:nvSpPr>
            <p:spPr bwMode="auto">
              <a:xfrm>
                <a:off x="1259" y="24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96" name="Line 3850"/>
              <p:cNvSpPr>
                <a:spLocks noChangeShapeType="1"/>
              </p:cNvSpPr>
              <p:nvPr/>
            </p:nvSpPr>
            <p:spPr bwMode="auto">
              <a:xfrm>
                <a:off x="1259" y="24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97" name="Line 3851"/>
              <p:cNvSpPr>
                <a:spLocks noChangeShapeType="1"/>
              </p:cNvSpPr>
              <p:nvPr/>
            </p:nvSpPr>
            <p:spPr bwMode="auto">
              <a:xfrm>
                <a:off x="1259" y="24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98" name="Freeform 3852"/>
              <p:cNvSpPr>
                <a:spLocks/>
              </p:cNvSpPr>
              <p:nvPr/>
            </p:nvSpPr>
            <p:spPr bwMode="auto">
              <a:xfrm>
                <a:off x="1262" y="24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99" name="Freeform 3853"/>
              <p:cNvSpPr>
                <a:spLocks/>
              </p:cNvSpPr>
              <p:nvPr/>
            </p:nvSpPr>
            <p:spPr bwMode="auto">
              <a:xfrm>
                <a:off x="1262" y="24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00" name="Freeform 3854"/>
              <p:cNvSpPr>
                <a:spLocks/>
              </p:cNvSpPr>
              <p:nvPr/>
            </p:nvSpPr>
            <p:spPr bwMode="auto">
              <a:xfrm>
                <a:off x="1262" y="2473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6561 h 1"/>
                  <a:gd name="T4" fmla="*/ 6561 h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1"/>
                  <a:gd name="T13" fmla="*/ 1 h 1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01" name="Line 3855"/>
              <p:cNvSpPr>
                <a:spLocks noChangeShapeType="1"/>
              </p:cNvSpPr>
              <p:nvPr/>
            </p:nvSpPr>
            <p:spPr bwMode="auto">
              <a:xfrm>
                <a:off x="1265" y="24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02" name="Line 3856"/>
              <p:cNvSpPr>
                <a:spLocks noChangeShapeType="1"/>
              </p:cNvSpPr>
              <p:nvPr/>
            </p:nvSpPr>
            <p:spPr bwMode="auto">
              <a:xfrm>
                <a:off x="1262" y="24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03" name="Line 3857"/>
              <p:cNvSpPr>
                <a:spLocks noChangeShapeType="1"/>
              </p:cNvSpPr>
              <p:nvPr/>
            </p:nvSpPr>
            <p:spPr bwMode="auto">
              <a:xfrm>
                <a:off x="1265" y="24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04" name="Line 3858"/>
              <p:cNvSpPr>
                <a:spLocks noChangeShapeType="1"/>
              </p:cNvSpPr>
              <p:nvPr/>
            </p:nvSpPr>
            <p:spPr bwMode="auto">
              <a:xfrm>
                <a:off x="1265" y="248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05" name="Line 3859"/>
              <p:cNvSpPr>
                <a:spLocks noChangeShapeType="1"/>
              </p:cNvSpPr>
              <p:nvPr/>
            </p:nvSpPr>
            <p:spPr bwMode="auto">
              <a:xfrm>
                <a:off x="1265" y="24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06" name="Rectangle 3860"/>
              <p:cNvSpPr>
                <a:spLocks noChangeArrowheads="1"/>
              </p:cNvSpPr>
              <p:nvPr/>
            </p:nvSpPr>
            <p:spPr bwMode="auto">
              <a:xfrm>
                <a:off x="1265" y="2487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07" name="Line 3861"/>
              <p:cNvSpPr>
                <a:spLocks noChangeShapeType="1"/>
              </p:cNvSpPr>
              <p:nvPr/>
            </p:nvSpPr>
            <p:spPr bwMode="auto">
              <a:xfrm>
                <a:off x="1271" y="24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08" name="Line 3862"/>
              <p:cNvSpPr>
                <a:spLocks noChangeShapeType="1"/>
              </p:cNvSpPr>
              <p:nvPr/>
            </p:nvSpPr>
            <p:spPr bwMode="auto">
              <a:xfrm>
                <a:off x="1271" y="24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09" name="Freeform 3863"/>
              <p:cNvSpPr>
                <a:spLocks/>
              </p:cNvSpPr>
              <p:nvPr/>
            </p:nvSpPr>
            <p:spPr bwMode="auto">
              <a:xfrm>
                <a:off x="1271" y="24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10" name="Line 3864"/>
              <p:cNvSpPr>
                <a:spLocks noChangeShapeType="1"/>
              </p:cNvSpPr>
              <p:nvPr/>
            </p:nvSpPr>
            <p:spPr bwMode="auto">
              <a:xfrm>
                <a:off x="1268" y="24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11" name="Line 3865"/>
              <p:cNvSpPr>
                <a:spLocks noChangeShapeType="1"/>
              </p:cNvSpPr>
              <p:nvPr/>
            </p:nvSpPr>
            <p:spPr bwMode="auto">
              <a:xfrm>
                <a:off x="1271" y="24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12" name="Freeform 3866"/>
              <p:cNvSpPr>
                <a:spLocks/>
              </p:cNvSpPr>
              <p:nvPr/>
            </p:nvSpPr>
            <p:spPr bwMode="auto">
              <a:xfrm>
                <a:off x="1271" y="249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13" name="Line 3867"/>
              <p:cNvSpPr>
                <a:spLocks noChangeShapeType="1"/>
              </p:cNvSpPr>
              <p:nvPr/>
            </p:nvSpPr>
            <p:spPr bwMode="auto">
              <a:xfrm>
                <a:off x="1265" y="24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14" name="Freeform 3868"/>
              <p:cNvSpPr>
                <a:spLocks/>
              </p:cNvSpPr>
              <p:nvPr/>
            </p:nvSpPr>
            <p:spPr bwMode="auto">
              <a:xfrm>
                <a:off x="1271" y="24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15" name="Line 3869"/>
              <p:cNvSpPr>
                <a:spLocks noChangeShapeType="1"/>
              </p:cNvSpPr>
              <p:nvPr/>
            </p:nvSpPr>
            <p:spPr bwMode="auto">
              <a:xfrm>
                <a:off x="1268" y="24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16" name="Freeform 3870"/>
              <p:cNvSpPr>
                <a:spLocks/>
              </p:cNvSpPr>
              <p:nvPr/>
            </p:nvSpPr>
            <p:spPr bwMode="auto">
              <a:xfrm>
                <a:off x="1271" y="24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17" name="Line 3871"/>
              <p:cNvSpPr>
                <a:spLocks noChangeShapeType="1"/>
              </p:cNvSpPr>
              <p:nvPr/>
            </p:nvSpPr>
            <p:spPr bwMode="auto">
              <a:xfrm>
                <a:off x="1271" y="25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18" name="Line 3872"/>
              <p:cNvSpPr>
                <a:spLocks noChangeShapeType="1"/>
              </p:cNvSpPr>
              <p:nvPr/>
            </p:nvSpPr>
            <p:spPr bwMode="auto">
              <a:xfrm>
                <a:off x="1268" y="25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19" name="Line 3873"/>
              <p:cNvSpPr>
                <a:spLocks noChangeShapeType="1"/>
              </p:cNvSpPr>
              <p:nvPr/>
            </p:nvSpPr>
            <p:spPr bwMode="auto">
              <a:xfrm>
                <a:off x="1283" y="25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20" name="Line 3874"/>
              <p:cNvSpPr>
                <a:spLocks noChangeShapeType="1"/>
              </p:cNvSpPr>
              <p:nvPr/>
            </p:nvSpPr>
            <p:spPr bwMode="auto">
              <a:xfrm>
                <a:off x="1280" y="25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21" name="Freeform 3875"/>
              <p:cNvSpPr>
                <a:spLocks/>
              </p:cNvSpPr>
              <p:nvPr/>
            </p:nvSpPr>
            <p:spPr bwMode="auto">
              <a:xfrm>
                <a:off x="1268" y="2511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22" name="Line 3876"/>
              <p:cNvSpPr>
                <a:spLocks noChangeShapeType="1"/>
              </p:cNvSpPr>
              <p:nvPr/>
            </p:nvSpPr>
            <p:spPr bwMode="auto">
              <a:xfrm>
                <a:off x="1280" y="25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23" name="Line 3877"/>
              <p:cNvSpPr>
                <a:spLocks noChangeShapeType="1"/>
              </p:cNvSpPr>
              <p:nvPr/>
            </p:nvSpPr>
            <p:spPr bwMode="auto">
              <a:xfrm>
                <a:off x="1283" y="250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24" name="Line 3878"/>
              <p:cNvSpPr>
                <a:spLocks noChangeShapeType="1"/>
              </p:cNvSpPr>
              <p:nvPr/>
            </p:nvSpPr>
            <p:spPr bwMode="auto">
              <a:xfrm>
                <a:off x="1280" y="25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25" name="Freeform 3879"/>
              <p:cNvSpPr>
                <a:spLocks/>
              </p:cNvSpPr>
              <p:nvPr/>
            </p:nvSpPr>
            <p:spPr bwMode="auto">
              <a:xfrm>
                <a:off x="1268" y="25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26" name="Line 3880"/>
              <p:cNvSpPr>
                <a:spLocks noChangeShapeType="1"/>
              </p:cNvSpPr>
              <p:nvPr/>
            </p:nvSpPr>
            <p:spPr bwMode="auto">
              <a:xfrm>
                <a:off x="1265" y="25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27" name="Line 3881"/>
              <p:cNvSpPr>
                <a:spLocks noChangeShapeType="1"/>
              </p:cNvSpPr>
              <p:nvPr/>
            </p:nvSpPr>
            <p:spPr bwMode="auto">
              <a:xfrm>
                <a:off x="1265" y="25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28" name="Line 3882"/>
              <p:cNvSpPr>
                <a:spLocks noChangeShapeType="1"/>
              </p:cNvSpPr>
              <p:nvPr/>
            </p:nvSpPr>
            <p:spPr bwMode="auto">
              <a:xfrm>
                <a:off x="1268" y="25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29" name="Line 3883"/>
              <p:cNvSpPr>
                <a:spLocks noChangeShapeType="1"/>
              </p:cNvSpPr>
              <p:nvPr/>
            </p:nvSpPr>
            <p:spPr bwMode="auto">
              <a:xfrm>
                <a:off x="1265" y="25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30" name="Line 3884"/>
              <p:cNvSpPr>
                <a:spLocks noChangeShapeType="1"/>
              </p:cNvSpPr>
              <p:nvPr/>
            </p:nvSpPr>
            <p:spPr bwMode="auto">
              <a:xfrm>
                <a:off x="1265" y="25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31" name="Line 3885"/>
              <p:cNvSpPr>
                <a:spLocks noChangeShapeType="1"/>
              </p:cNvSpPr>
              <p:nvPr/>
            </p:nvSpPr>
            <p:spPr bwMode="auto">
              <a:xfrm>
                <a:off x="1265" y="25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32" name="Freeform 3886"/>
              <p:cNvSpPr>
                <a:spLocks/>
              </p:cNvSpPr>
              <p:nvPr/>
            </p:nvSpPr>
            <p:spPr bwMode="auto">
              <a:xfrm>
                <a:off x="1256" y="2461"/>
                <a:ext cx="30" cy="61"/>
              </a:xfrm>
              <a:custGeom>
                <a:avLst/>
                <a:gdLst>
                  <a:gd name="T0" fmla="*/ 0 w 10"/>
                  <a:gd name="T1" fmla="*/ 0 h 21"/>
                  <a:gd name="T2" fmla="*/ 0 w 10"/>
                  <a:gd name="T3" fmla="*/ 0 h 21"/>
                  <a:gd name="T4" fmla="*/ 0 w 10"/>
                  <a:gd name="T5" fmla="*/ 0 h 21"/>
                  <a:gd name="T6" fmla="*/ 6561 w 10"/>
                  <a:gd name="T7" fmla="*/ 5417 h 21"/>
                  <a:gd name="T8" fmla="*/ 6561 w 10"/>
                  <a:gd name="T9" fmla="*/ 10100 h 21"/>
                  <a:gd name="T10" fmla="*/ 6561 w 10"/>
                  <a:gd name="T11" fmla="*/ 5417 h 21"/>
                  <a:gd name="T12" fmla="*/ 6561 w 10"/>
                  <a:gd name="T13" fmla="*/ 10100 h 21"/>
                  <a:gd name="T14" fmla="*/ 6561 w 10"/>
                  <a:gd name="T15" fmla="*/ 15735 h 21"/>
                  <a:gd name="T16" fmla="*/ 6561 w 10"/>
                  <a:gd name="T17" fmla="*/ 5417 h 21"/>
                  <a:gd name="T18" fmla="*/ 6561 w 10"/>
                  <a:gd name="T19" fmla="*/ 21077 h 21"/>
                  <a:gd name="T20" fmla="*/ 13122 w 10"/>
                  <a:gd name="T21" fmla="*/ 15735 h 21"/>
                  <a:gd name="T22" fmla="*/ 13122 w 10"/>
                  <a:gd name="T23" fmla="*/ 21077 h 21"/>
                  <a:gd name="T24" fmla="*/ 13122 w 10"/>
                  <a:gd name="T25" fmla="*/ 10100 h 21"/>
                  <a:gd name="T26" fmla="*/ 13122 w 10"/>
                  <a:gd name="T27" fmla="*/ 21077 h 21"/>
                  <a:gd name="T28" fmla="*/ 13122 w 10"/>
                  <a:gd name="T29" fmla="*/ 21077 h 21"/>
                  <a:gd name="T30" fmla="*/ 13122 w 10"/>
                  <a:gd name="T31" fmla="*/ 29338 h 21"/>
                  <a:gd name="T32" fmla="*/ 19683 w 10"/>
                  <a:gd name="T33" fmla="*/ 29338 h 21"/>
                  <a:gd name="T34" fmla="*/ 19683 w 10"/>
                  <a:gd name="T35" fmla="*/ 40289 h 21"/>
                  <a:gd name="T36" fmla="*/ 19683 w 10"/>
                  <a:gd name="T37" fmla="*/ 50464 h 21"/>
                  <a:gd name="T38" fmla="*/ 19683 w 10"/>
                  <a:gd name="T39" fmla="*/ 55806 h 21"/>
                  <a:gd name="T40" fmla="*/ 19683 w 10"/>
                  <a:gd name="T41" fmla="*/ 50464 h 21"/>
                  <a:gd name="T42" fmla="*/ 19683 w 10"/>
                  <a:gd name="T43" fmla="*/ 61224 h 21"/>
                  <a:gd name="T44" fmla="*/ 19683 w 10"/>
                  <a:gd name="T45" fmla="*/ 76959 h 21"/>
                  <a:gd name="T46" fmla="*/ 19683 w 10"/>
                  <a:gd name="T47" fmla="*/ 106297 h 21"/>
                  <a:gd name="T48" fmla="*/ 26244 w 10"/>
                  <a:gd name="T49" fmla="*/ 76959 h 21"/>
                  <a:gd name="T50" fmla="*/ 26244 w 10"/>
                  <a:gd name="T51" fmla="*/ 66202 h 21"/>
                  <a:gd name="T52" fmla="*/ 26244 w 10"/>
                  <a:gd name="T53" fmla="*/ 66202 h 21"/>
                  <a:gd name="T54" fmla="*/ 26244 w 10"/>
                  <a:gd name="T55" fmla="*/ 76959 h 21"/>
                  <a:gd name="T56" fmla="*/ 26244 w 10"/>
                  <a:gd name="T57" fmla="*/ 80436 h 21"/>
                  <a:gd name="T58" fmla="*/ 26244 w 10"/>
                  <a:gd name="T59" fmla="*/ 71541 h 21"/>
                  <a:gd name="T60" fmla="*/ 32805 w 10"/>
                  <a:gd name="T61" fmla="*/ 66202 h 21"/>
                  <a:gd name="T62" fmla="*/ 32805 w 10"/>
                  <a:gd name="T63" fmla="*/ 66202 h 21"/>
                  <a:gd name="T64" fmla="*/ 32805 w 10"/>
                  <a:gd name="T65" fmla="*/ 61224 h 21"/>
                  <a:gd name="T66" fmla="*/ 32805 w 10"/>
                  <a:gd name="T67" fmla="*/ 66202 h 21"/>
                  <a:gd name="T68" fmla="*/ 32805 w 10"/>
                  <a:gd name="T69" fmla="*/ 61224 h 21"/>
                  <a:gd name="T70" fmla="*/ 45927 w 10"/>
                  <a:gd name="T71" fmla="*/ 66202 h 21"/>
                  <a:gd name="T72" fmla="*/ 52488 w 10"/>
                  <a:gd name="T73" fmla="*/ 76959 h 21"/>
                  <a:gd name="T74" fmla="*/ 52488 w 10"/>
                  <a:gd name="T75" fmla="*/ 80436 h 21"/>
                  <a:gd name="T76" fmla="*/ 52488 w 10"/>
                  <a:gd name="T77" fmla="*/ 76959 h 21"/>
                  <a:gd name="T78" fmla="*/ 59049 w 10"/>
                  <a:gd name="T79" fmla="*/ 80436 h 21"/>
                  <a:gd name="T80" fmla="*/ 59049 w 10"/>
                  <a:gd name="T81" fmla="*/ 80436 h 21"/>
                  <a:gd name="T82" fmla="*/ 65610 w 10"/>
                  <a:gd name="T83" fmla="*/ 80436 h 2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"/>
                  <a:gd name="T127" fmla="*/ 0 h 21"/>
                  <a:gd name="T128" fmla="*/ 10 w 10"/>
                  <a:gd name="T129" fmla="*/ 21 h 2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" h="2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3" y="12"/>
                    </a:lnTo>
                    <a:lnTo>
                      <a:pt x="3" y="15"/>
                    </a:lnTo>
                    <a:lnTo>
                      <a:pt x="3" y="21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15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9" y="16"/>
                    </a:lnTo>
                    <a:lnTo>
                      <a:pt x="10" y="1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33" name="Freeform 3887"/>
              <p:cNvSpPr>
                <a:spLocks/>
              </p:cNvSpPr>
              <p:nvPr/>
            </p:nvSpPr>
            <p:spPr bwMode="auto">
              <a:xfrm>
                <a:off x="1262" y="24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34" name="Line 3888"/>
              <p:cNvSpPr>
                <a:spLocks noChangeShapeType="1"/>
              </p:cNvSpPr>
              <p:nvPr/>
            </p:nvSpPr>
            <p:spPr bwMode="auto">
              <a:xfrm>
                <a:off x="1262" y="24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35" name="Line 3889"/>
              <p:cNvSpPr>
                <a:spLocks noChangeShapeType="1"/>
              </p:cNvSpPr>
              <p:nvPr/>
            </p:nvSpPr>
            <p:spPr bwMode="auto">
              <a:xfrm>
                <a:off x="1262" y="24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36" name="Freeform 3890"/>
              <p:cNvSpPr>
                <a:spLocks/>
              </p:cNvSpPr>
              <p:nvPr/>
            </p:nvSpPr>
            <p:spPr bwMode="auto">
              <a:xfrm>
                <a:off x="1303" y="2903"/>
                <a:ext cx="65" cy="179"/>
              </a:xfrm>
              <a:custGeom>
                <a:avLst/>
                <a:gdLst>
                  <a:gd name="T0" fmla="*/ 0 w 22"/>
                  <a:gd name="T1" fmla="*/ 0 h 61"/>
                  <a:gd name="T2" fmla="*/ 0 w 22"/>
                  <a:gd name="T3" fmla="*/ 0 h 61"/>
                  <a:gd name="T4" fmla="*/ 0 w 22"/>
                  <a:gd name="T5" fmla="*/ 16524 h 61"/>
                  <a:gd name="T6" fmla="*/ 6083 w 22"/>
                  <a:gd name="T7" fmla="*/ 16524 h 61"/>
                  <a:gd name="T8" fmla="*/ 6083 w 22"/>
                  <a:gd name="T9" fmla="*/ 16524 h 61"/>
                  <a:gd name="T10" fmla="*/ 6083 w 22"/>
                  <a:gd name="T11" fmla="*/ 22390 h 61"/>
                  <a:gd name="T12" fmla="*/ 6083 w 22"/>
                  <a:gd name="T13" fmla="*/ 28097 h 61"/>
                  <a:gd name="T14" fmla="*/ 11969 w 22"/>
                  <a:gd name="T15" fmla="*/ 42857 h 61"/>
                  <a:gd name="T16" fmla="*/ 17972 w 22"/>
                  <a:gd name="T17" fmla="*/ 42857 h 61"/>
                  <a:gd name="T18" fmla="*/ 23158 w 22"/>
                  <a:gd name="T19" fmla="*/ 76586 h 61"/>
                  <a:gd name="T20" fmla="*/ 35363 w 22"/>
                  <a:gd name="T21" fmla="*/ 82449 h 61"/>
                  <a:gd name="T22" fmla="*/ 35363 w 22"/>
                  <a:gd name="T23" fmla="*/ 93799 h 61"/>
                  <a:gd name="T24" fmla="*/ 41210 w 22"/>
                  <a:gd name="T25" fmla="*/ 99653 h 61"/>
                  <a:gd name="T26" fmla="*/ 47252 w 22"/>
                  <a:gd name="T27" fmla="*/ 110546 h 61"/>
                  <a:gd name="T28" fmla="*/ 53099 w 22"/>
                  <a:gd name="T29" fmla="*/ 116177 h 61"/>
                  <a:gd name="T30" fmla="*/ 65304 w 22"/>
                  <a:gd name="T31" fmla="*/ 148150 h 61"/>
                  <a:gd name="T32" fmla="*/ 74540 w 22"/>
                  <a:gd name="T33" fmla="*/ 198634 h 61"/>
                  <a:gd name="T34" fmla="*/ 92513 w 22"/>
                  <a:gd name="T35" fmla="*/ 230443 h 61"/>
                  <a:gd name="T36" fmla="*/ 104482 w 22"/>
                  <a:gd name="T37" fmla="*/ 264327 h 61"/>
                  <a:gd name="T38" fmla="*/ 115750 w 22"/>
                  <a:gd name="T39" fmla="*/ 301345 h 61"/>
                  <a:gd name="T40" fmla="*/ 127639 w 22"/>
                  <a:gd name="T41" fmla="*/ 335282 h 61"/>
                  <a:gd name="T42" fmla="*/ 127639 w 22"/>
                  <a:gd name="T43" fmla="*/ 329442 h 61"/>
                  <a:gd name="T44" fmla="*/ 127639 w 22"/>
                  <a:gd name="T45" fmla="*/ 329442 h 61"/>
                  <a:gd name="T46" fmla="*/ 115750 w 22"/>
                  <a:gd name="T47" fmla="*/ 296368 h 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2"/>
                  <a:gd name="T73" fmla="*/ 0 h 61"/>
                  <a:gd name="T74" fmla="*/ 22 w 22"/>
                  <a:gd name="T75" fmla="*/ 61 h 6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2" h="61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6" y="17"/>
                    </a:lnTo>
                    <a:lnTo>
                      <a:pt x="7" y="18"/>
                    </a:lnTo>
                    <a:lnTo>
                      <a:pt x="8" y="20"/>
                    </a:lnTo>
                    <a:lnTo>
                      <a:pt x="9" y="21"/>
                    </a:lnTo>
                    <a:lnTo>
                      <a:pt x="11" y="27"/>
                    </a:lnTo>
                    <a:lnTo>
                      <a:pt x="13" y="36"/>
                    </a:lnTo>
                    <a:lnTo>
                      <a:pt x="16" y="42"/>
                    </a:lnTo>
                    <a:lnTo>
                      <a:pt x="18" y="48"/>
                    </a:lnTo>
                    <a:lnTo>
                      <a:pt x="20" y="55"/>
                    </a:lnTo>
                    <a:lnTo>
                      <a:pt x="22" y="61"/>
                    </a:lnTo>
                    <a:lnTo>
                      <a:pt x="22" y="60"/>
                    </a:lnTo>
                    <a:lnTo>
                      <a:pt x="20" y="5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37" name="Freeform 3891"/>
              <p:cNvSpPr>
                <a:spLocks/>
              </p:cNvSpPr>
              <p:nvPr/>
            </p:nvSpPr>
            <p:spPr bwMode="auto">
              <a:xfrm>
                <a:off x="1236" y="24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38" name="Line 3892"/>
              <p:cNvSpPr>
                <a:spLocks noChangeShapeType="1"/>
              </p:cNvSpPr>
              <p:nvPr/>
            </p:nvSpPr>
            <p:spPr bwMode="auto">
              <a:xfrm>
                <a:off x="1236" y="24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39" name="Freeform 3893"/>
              <p:cNvSpPr>
                <a:spLocks/>
              </p:cNvSpPr>
              <p:nvPr/>
            </p:nvSpPr>
            <p:spPr bwMode="auto">
              <a:xfrm>
                <a:off x="1236" y="243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40" name="Line 3894"/>
              <p:cNvSpPr>
                <a:spLocks noChangeShapeType="1"/>
              </p:cNvSpPr>
              <p:nvPr/>
            </p:nvSpPr>
            <p:spPr bwMode="auto">
              <a:xfrm>
                <a:off x="1236" y="24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41" name="Line 3895"/>
              <p:cNvSpPr>
                <a:spLocks noChangeShapeType="1"/>
              </p:cNvSpPr>
              <p:nvPr/>
            </p:nvSpPr>
            <p:spPr bwMode="auto">
              <a:xfrm>
                <a:off x="1236" y="24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42" name="Freeform 3896"/>
              <p:cNvSpPr>
                <a:spLocks/>
              </p:cNvSpPr>
              <p:nvPr/>
            </p:nvSpPr>
            <p:spPr bwMode="auto">
              <a:xfrm>
                <a:off x="1239" y="247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43" name="Freeform 3897"/>
              <p:cNvSpPr>
                <a:spLocks/>
              </p:cNvSpPr>
              <p:nvPr/>
            </p:nvSpPr>
            <p:spPr bwMode="auto">
              <a:xfrm>
                <a:off x="1242" y="24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44" name="Line 3898"/>
              <p:cNvSpPr>
                <a:spLocks noChangeShapeType="1"/>
              </p:cNvSpPr>
              <p:nvPr/>
            </p:nvSpPr>
            <p:spPr bwMode="auto">
              <a:xfrm>
                <a:off x="1242" y="24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45" name="Line 3899"/>
              <p:cNvSpPr>
                <a:spLocks noChangeShapeType="1"/>
              </p:cNvSpPr>
              <p:nvPr/>
            </p:nvSpPr>
            <p:spPr bwMode="auto">
              <a:xfrm>
                <a:off x="1245" y="24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46" name="Freeform 3900"/>
              <p:cNvSpPr>
                <a:spLocks/>
              </p:cNvSpPr>
              <p:nvPr/>
            </p:nvSpPr>
            <p:spPr bwMode="auto">
              <a:xfrm>
                <a:off x="1242" y="24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47" name="Line 3901"/>
              <p:cNvSpPr>
                <a:spLocks noChangeShapeType="1"/>
              </p:cNvSpPr>
              <p:nvPr/>
            </p:nvSpPr>
            <p:spPr bwMode="auto">
              <a:xfrm>
                <a:off x="1245" y="24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48" name="Rectangle 3902"/>
              <p:cNvSpPr>
                <a:spLocks noChangeArrowheads="1"/>
              </p:cNvSpPr>
              <p:nvPr/>
            </p:nvSpPr>
            <p:spPr bwMode="auto">
              <a:xfrm>
                <a:off x="1251" y="2446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49" name="Line 3903"/>
              <p:cNvSpPr>
                <a:spLocks noChangeShapeType="1"/>
              </p:cNvSpPr>
              <p:nvPr/>
            </p:nvSpPr>
            <p:spPr bwMode="auto">
              <a:xfrm>
                <a:off x="1253" y="24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50" name="Line 3904"/>
              <p:cNvSpPr>
                <a:spLocks noChangeShapeType="1"/>
              </p:cNvSpPr>
              <p:nvPr/>
            </p:nvSpPr>
            <p:spPr bwMode="auto">
              <a:xfrm>
                <a:off x="1251" y="24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51" name="Freeform 3905"/>
              <p:cNvSpPr>
                <a:spLocks/>
              </p:cNvSpPr>
              <p:nvPr/>
            </p:nvSpPr>
            <p:spPr bwMode="auto">
              <a:xfrm>
                <a:off x="1253" y="2452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0 h 1"/>
                  <a:gd name="T6" fmla="*/ 0 h 1"/>
                  <a:gd name="T7" fmla="*/ 6561 h 1"/>
                  <a:gd name="T8" fmla="*/ 0 h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h 1"/>
                  <a:gd name="T21" fmla="*/ 1 h 1"/>
                </a:gdLst>
                <a:ahLst/>
                <a:cxnLst>
                  <a:cxn ang="T10">
                    <a:pos x="0" y="T0"/>
                  </a:cxn>
                  <a:cxn ang="T11">
                    <a:pos x="0" y="T1"/>
                  </a:cxn>
                  <a:cxn ang="T12">
                    <a:pos x="0" y="T2"/>
                  </a:cxn>
                  <a:cxn ang="T13">
                    <a:pos x="0" y="T3"/>
                  </a:cxn>
                  <a:cxn ang="T14">
                    <a:pos x="0" y="T4"/>
                  </a:cxn>
                  <a:cxn ang="T15">
                    <a:pos x="0" y="T5"/>
                  </a:cxn>
                  <a:cxn ang="T16">
                    <a:pos x="0" y="T6"/>
                  </a:cxn>
                  <a:cxn ang="T17">
                    <a:pos x="0" y="T7"/>
                  </a:cxn>
                  <a:cxn ang="T18">
                    <a:pos x="0" y="T8"/>
                  </a:cxn>
                  <a:cxn ang="T19">
                    <a:pos x="0" y="T9"/>
                  </a:cxn>
                </a:cxnLst>
                <a:rect l="0" t="T20" r="0" b="T21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52" name="Freeform 3906"/>
              <p:cNvSpPr>
                <a:spLocks/>
              </p:cNvSpPr>
              <p:nvPr/>
            </p:nvSpPr>
            <p:spPr bwMode="auto">
              <a:xfrm>
                <a:off x="1253" y="24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53" name="Line 3907"/>
              <p:cNvSpPr>
                <a:spLocks noChangeShapeType="1"/>
              </p:cNvSpPr>
              <p:nvPr/>
            </p:nvSpPr>
            <p:spPr bwMode="auto">
              <a:xfrm>
                <a:off x="1245" y="24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54" name="Freeform 3908"/>
              <p:cNvSpPr>
                <a:spLocks/>
              </p:cNvSpPr>
              <p:nvPr/>
            </p:nvSpPr>
            <p:spPr bwMode="auto">
              <a:xfrm>
                <a:off x="1253" y="24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55" name="Line 3909"/>
              <p:cNvSpPr>
                <a:spLocks noChangeShapeType="1"/>
              </p:cNvSpPr>
              <p:nvPr/>
            </p:nvSpPr>
            <p:spPr bwMode="auto">
              <a:xfrm>
                <a:off x="1256" y="24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56" name="Line 3910"/>
              <p:cNvSpPr>
                <a:spLocks noChangeShapeType="1"/>
              </p:cNvSpPr>
              <p:nvPr/>
            </p:nvSpPr>
            <p:spPr bwMode="auto">
              <a:xfrm>
                <a:off x="1253" y="24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57" name="Freeform 3911"/>
              <p:cNvSpPr>
                <a:spLocks/>
              </p:cNvSpPr>
              <p:nvPr/>
            </p:nvSpPr>
            <p:spPr bwMode="auto">
              <a:xfrm>
                <a:off x="1245" y="24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58" name="Freeform 3912"/>
              <p:cNvSpPr>
                <a:spLocks/>
              </p:cNvSpPr>
              <p:nvPr/>
            </p:nvSpPr>
            <p:spPr bwMode="auto">
              <a:xfrm>
                <a:off x="1256" y="246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59" name="Line 3913"/>
              <p:cNvSpPr>
                <a:spLocks noChangeShapeType="1"/>
              </p:cNvSpPr>
              <p:nvPr/>
            </p:nvSpPr>
            <p:spPr bwMode="auto">
              <a:xfrm>
                <a:off x="1245" y="24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60" name="Line 3914"/>
              <p:cNvSpPr>
                <a:spLocks noChangeShapeType="1"/>
              </p:cNvSpPr>
              <p:nvPr/>
            </p:nvSpPr>
            <p:spPr bwMode="auto">
              <a:xfrm>
                <a:off x="1256" y="24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61" name="Freeform 3915"/>
              <p:cNvSpPr>
                <a:spLocks/>
              </p:cNvSpPr>
              <p:nvPr/>
            </p:nvSpPr>
            <p:spPr bwMode="auto">
              <a:xfrm>
                <a:off x="1245" y="24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62" name="Line 3916"/>
              <p:cNvSpPr>
                <a:spLocks noChangeShapeType="1"/>
              </p:cNvSpPr>
              <p:nvPr/>
            </p:nvSpPr>
            <p:spPr bwMode="auto">
              <a:xfrm>
                <a:off x="1245" y="24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63" name="Freeform 3917"/>
              <p:cNvSpPr>
                <a:spLocks/>
              </p:cNvSpPr>
              <p:nvPr/>
            </p:nvSpPr>
            <p:spPr bwMode="auto">
              <a:xfrm>
                <a:off x="1245" y="24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64" name="Line 3918"/>
              <p:cNvSpPr>
                <a:spLocks noChangeShapeType="1"/>
              </p:cNvSpPr>
              <p:nvPr/>
            </p:nvSpPr>
            <p:spPr bwMode="auto">
              <a:xfrm>
                <a:off x="1245" y="24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65" name="Line 3919"/>
              <p:cNvSpPr>
                <a:spLocks noChangeShapeType="1"/>
              </p:cNvSpPr>
              <p:nvPr/>
            </p:nvSpPr>
            <p:spPr bwMode="auto">
              <a:xfrm>
                <a:off x="1242" y="24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66" name="Line 3920"/>
              <p:cNvSpPr>
                <a:spLocks noChangeShapeType="1"/>
              </p:cNvSpPr>
              <p:nvPr/>
            </p:nvSpPr>
            <p:spPr bwMode="auto">
              <a:xfrm>
                <a:off x="1245" y="24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67" name="Freeform 3921"/>
              <p:cNvSpPr>
                <a:spLocks/>
              </p:cNvSpPr>
              <p:nvPr/>
            </p:nvSpPr>
            <p:spPr bwMode="auto">
              <a:xfrm>
                <a:off x="1242" y="24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  <a:cxn ang="T9">
                    <a:pos x="0" y="0"/>
                  </a:cxn>
                  <a:cxn ang="T10">
                    <a:pos x="0" y="0"/>
                  </a:cxn>
                  <a:cxn ang="T11">
                    <a:pos x="0" y="0"/>
                  </a:cxn>
                  <a:cxn ang="T12">
                    <a:pos x="0" y="0"/>
                  </a:cxn>
                  <a:cxn ang="T1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68" name="Freeform 3922"/>
              <p:cNvSpPr>
                <a:spLocks/>
              </p:cNvSpPr>
              <p:nvPr/>
            </p:nvSpPr>
            <p:spPr bwMode="auto">
              <a:xfrm>
                <a:off x="1245" y="24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69" name="Freeform 3923"/>
              <p:cNvSpPr>
                <a:spLocks/>
              </p:cNvSpPr>
              <p:nvPr/>
            </p:nvSpPr>
            <p:spPr bwMode="auto">
              <a:xfrm>
                <a:off x="1242" y="24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70" name="Freeform 3924"/>
              <p:cNvSpPr>
                <a:spLocks/>
              </p:cNvSpPr>
              <p:nvPr/>
            </p:nvSpPr>
            <p:spPr bwMode="auto">
              <a:xfrm>
                <a:off x="1242" y="247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71" name="Freeform 3925"/>
              <p:cNvSpPr>
                <a:spLocks/>
              </p:cNvSpPr>
              <p:nvPr/>
            </p:nvSpPr>
            <p:spPr bwMode="auto">
              <a:xfrm>
                <a:off x="1242" y="248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72" name="Freeform 3926"/>
              <p:cNvSpPr>
                <a:spLocks/>
              </p:cNvSpPr>
              <p:nvPr/>
            </p:nvSpPr>
            <p:spPr bwMode="auto">
              <a:xfrm>
                <a:off x="1242" y="24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73" name="Line 3927"/>
              <p:cNvSpPr>
                <a:spLocks noChangeShapeType="1"/>
              </p:cNvSpPr>
              <p:nvPr/>
            </p:nvSpPr>
            <p:spPr bwMode="auto">
              <a:xfrm>
                <a:off x="1242" y="248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74" name="Freeform 3928"/>
              <p:cNvSpPr>
                <a:spLocks/>
              </p:cNvSpPr>
              <p:nvPr/>
            </p:nvSpPr>
            <p:spPr bwMode="auto">
              <a:xfrm>
                <a:off x="1239" y="240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75" name="Freeform 3929"/>
              <p:cNvSpPr>
                <a:spLocks/>
              </p:cNvSpPr>
              <p:nvPr/>
            </p:nvSpPr>
            <p:spPr bwMode="auto">
              <a:xfrm>
                <a:off x="1236" y="2414"/>
                <a:ext cx="3" cy="6"/>
              </a:xfrm>
              <a:custGeom>
                <a:avLst/>
                <a:gdLst>
                  <a:gd name="T0" fmla="*/ 0 w 1"/>
                  <a:gd name="T1" fmla="*/ 13122 h 2"/>
                  <a:gd name="T2" fmla="*/ 6561 w 1"/>
                  <a:gd name="T3" fmla="*/ 0 h 2"/>
                  <a:gd name="T4" fmla="*/ 0 w 1"/>
                  <a:gd name="T5" fmla="*/ 13122 h 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"/>
                  <a:gd name="T11" fmla="*/ 1 w 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76" name="Line 3930"/>
              <p:cNvSpPr>
                <a:spLocks noChangeShapeType="1"/>
              </p:cNvSpPr>
              <p:nvPr/>
            </p:nvSpPr>
            <p:spPr bwMode="auto">
              <a:xfrm>
                <a:off x="1239" y="24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77" name="Line 3931"/>
              <p:cNvSpPr>
                <a:spLocks noChangeShapeType="1"/>
              </p:cNvSpPr>
              <p:nvPr/>
            </p:nvSpPr>
            <p:spPr bwMode="auto">
              <a:xfrm>
                <a:off x="1236" y="24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78" name="Line 3932"/>
              <p:cNvSpPr>
                <a:spLocks noChangeShapeType="1"/>
              </p:cNvSpPr>
              <p:nvPr/>
            </p:nvSpPr>
            <p:spPr bwMode="auto">
              <a:xfrm>
                <a:off x="1236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79" name="Line 3933"/>
              <p:cNvSpPr>
                <a:spLocks noChangeShapeType="1"/>
              </p:cNvSpPr>
              <p:nvPr/>
            </p:nvSpPr>
            <p:spPr bwMode="auto">
              <a:xfrm>
                <a:off x="1242" y="24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80" name="Line 3934"/>
              <p:cNvSpPr>
                <a:spLocks noChangeShapeType="1"/>
              </p:cNvSpPr>
              <p:nvPr/>
            </p:nvSpPr>
            <p:spPr bwMode="auto">
              <a:xfrm>
                <a:off x="1242" y="24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81" name="Freeform 3935"/>
              <p:cNvSpPr>
                <a:spLocks/>
              </p:cNvSpPr>
              <p:nvPr/>
            </p:nvSpPr>
            <p:spPr bwMode="auto">
              <a:xfrm>
                <a:off x="1230" y="2355"/>
                <a:ext cx="26" cy="223"/>
              </a:xfrm>
              <a:custGeom>
                <a:avLst/>
                <a:gdLst>
                  <a:gd name="T0" fmla="*/ 0 w 9"/>
                  <a:gd name="T1" fmla="*/ 0 h 76"/>
                  <a:gd name="T2" fmla="*/ 5232 w 9"/>
                  <a:gd name="T3" fmla="*/ 16523 h 76"/>
                  <a:gd name="T4" fmla="*/ 5232 w 9"/>
                  <a:gd name="T5" fmla="*/ 48482 h 76"/>
                  <a:gd name="T6" fmla="*/ 5232 w 9"/>
                  <a:gd name="T7" fmla="*/ 60052 h 76"/>
                  <a:gd name="T8" fmla="*/ 5232 w 9"/>
                  <a:gd name="T9" fmla="*/ 116160 h 76"/>
                  <a:gd name="T10" fmla="*/ 5232 w 9"/>
                  <a:gd name="T11" fmla="*/ 187018 h 76"/>
                  <a:gd name="T12" fmla="*/ 9880 w 9"/>
                  <a:gd name="T13" fmla="*/ 142256 h 76"/>
                  <a:gd name="T14" fmla="*/ 9880 w 9"/>
                  <a:gd name="T15" fmla="*/ 136617 h 76"/>
                  <a:gd name="T16" fmla="*/ 9880 w 9"/>
                  <a:gd name="T17" fmla="*/ 164633 h 76"/>
                  <a:gd name="T18" fmla="*/ 15115 w 9"/>
                  <a:gd name="T19" fmla="*/ 136617 h 76"/>
                  <a:gd name="T20" fmla="*/ 20346 w 9"/>
                  <a:gd name="T21" fmla="*/ 142256 h 76"/>
                  <a:gd name="T22" fmla="*/ 23334 w 9"/>
                  <a:gd name="T23" fmla="*/ 170272 h 76"/>
                  <a:gd name="T24" fmla="*/ 23334 w 9"/>
                  <a:gd name="T25" fmla="*/ 213191 h 76"/>
                  <a:gd name="T26" fmla="*/ 20346 w 9"/>
                  <a:gd name="T27" fmla="*/ 230315 h 76"/>
                  <a:gd name="T28" fmla="*/ 15115 w 9"/>
                  <a:gd name="T29" fmla="*/ 230315 h 76"/>
                  <a:gd name="T30" fmla="*/ 20346 w 9"/>
                  <a:gd name="T31" fmla="*/ 224684 h 76"/>
                  <a:gd name="T32" fmla="*/ 20346 w 9"/>
                  <a:gd name="T33" fmla="*/ 230315 h 76"/>
                  <a:gd name="T34" fmla="*/ 23334 w 9"/>
                  <a:gd name="T35" fmla="*/ 213191 h 76"/>
                  <a:gd name="T36" fmla="*/ 23334 w 9"/>
                  <a:gd name="T37" fmla="*/ 213191 h 76"/>
                  <a:gd name="T38" fmla="*/ 23334 w 9"/>
                  <a:gd name="T39" fmla="*/ 181836 h 76"/>
                  <a:gd name="T40" fmla="*/ 28542 w 9"/>
                  <a:gd name="T41" fmla="*/ 164633 h 76"/>
                  <a:gd name="T42" fmla="*/ 33774 w 9"/>
                  <a:gd name="T43" fmla="*/ 164633 h 76"/>
                  <a:gd name="T44" fmla="*/ 33774 w 9"/>
                  <a:gd name="T45" fmla="*/ 170272 h 76"/>
                  <a:gd name="T46" fmla="*/ 33774 w 9"/>
                  <a:gd name="T47" fmla="*/ 176205 h 76"/>
                  <a:gd name="T48" fmla="*/ 33774 w 9"/>
                  <a:gd name="T49" fmla="*/ 176205 h 76"/>
                  <a:gd name="T50" fmla="*/ 38457 w 9"/>
                  <a:gd name="T51" fmla="*/ 181836 h 76"/>
                  <a:gd name="T52" fmla="*/ 38457 w 9"/>
                  <a:gd name="T53" fmla="*/ 187018 h 76"/>
                  <a:gd name="T54" fmla="*/ 38457 w 9"/>
                  <a:gd name="T55" fmla="*/ 187018 h 76"/>
                  <a:gd name="T56" fmla="*/ 38457 w 9"/>
                  <a:gd name="T57" fmla="*/ 187018 h 76"/>
                  <a:gd name="T58" fmla="*/ 38457 w 9"/>
                  <a:gd name="T59" fmla="*/ 230315 h 76"/>
                  <a:gd name="T60" fmla="*/ 38457 w 9"/>
                  <a:gd name="T61" fmla="*/ 286423 h 76"/>
                  <a:gd name="T62" fmla="*/ 38457 w 9"/>
                  <a:gd name="T63" fmla="*/ 312725 h 76"/>
                  <a:gd name="T64" fmla="*/ 38457 w 9"/>
                  <a:gd name="T65" fmla="*/ 352305 h 76"/>
                  <a:gd name="T66" fmla="*/ 33774 w 9"/>
                  <a:gd name="T67" fmla="*/ 417409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"/>
                  <a:gd name="T103" fmla="*/ 0 h 76"/>
                  <a:gd name="T104" fmla="*/ 9 w 9"/>
                  <a:gd name="T105" fmla="*/ 76 h 7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" h="76">
                    <a:moveTo>
                      <a:pt x="0" y="6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21"/>
                    </a:lnTo>
                    <a:lnTo>
                      <a:pt x="1" y="27"/>
                    </a:lnTo>
                    <a:lnTo>
                      <a:pt x="1" y="34"/>
                    </a:lnTo>
                    <a:lnTo>
                      <a:pt x="2" y="35"/>
                    </a:lnTo>
                    <a:lnTo>
                      <a:pt x="2" y="26"/>
                    </a:lnTo>
                    <a:lnTo>
                      <a:pt x="2" y="29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30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4" y="27"/>
                    </a:lnTo>
                    <a:lnTo>
                      <a:pt x="4" y="26"/>
                    </a:lnTo>
                    <a:lnTo>
                      <a:pt x="5" y="27"/>
                    </a:lnTo>
                    <a:lnTo>
                      <a:pt x="5" y="31"/>
                    </a:lnTo>
                    <a:lnTo>
                      <a:pt x="5" y="34"/>
                    </a:lnTo>
                    <a:lnTo>
                      <a:pt x="5" y="39"/>
                    </a:lnTo>
                    <a:lnTo>
                      <a:pt x="4" y="40"/>
                    </a:lnTo>
                    <a:lnTo>
                      <a:pt x="4" y="42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45"/>
                    </a:lnTo>
                    <a:lnTo>
                      <a:pt x="4" y="42"/>
                    </a:lnTo>
                    <a:lnTo>
                      <a:pt x="5" y="40"/>
                    </a:lnTo>
                    <a:lnTo>
                      <a:pt x="5" y="39"/>
                    </a:lnTo>
                    <a:lnTo>
                      <a:pt x="5" y="37"/>
                    </a:lnTo>
                    <a:lnTo>
                      <a:pt x="5" y="39"/>
                    </a:lnTo>
                    <a:lnTo>
                      <a:pt x="5" y="36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7" y="32"/>
                    </a:lnTo>
                    <a:lnTo>
                      <a:pt x="7" y="31"/>
                    </a:lnTo>
                    <a:lnTo>
                      <a:pt x="7" y="32"/>
                    </a:lnTo>
                    <a:lnTo>
                      <a:pt x="8" y="33"/>
                    </a:lnTo>
                    <a:lnTo>
                      <a:pt x="8" y="34"/>
                    </a:lnTo>
                    <a:lnTo>
                      <a:pt x="8" y="33"/>
                    </a:lnTo>
                    <a:lnTo>
                      <a:pt x="8" y="34"/>
                    </a:lnTo>
                    <a:lnTo>
                      <a:pt x="9" y="36"/>
                    </a:lnTo>
                    <a:lnTo>
                      <a:pt x="8" y="42"/>
                    </a:lnTo>
                    <a:lnTo>
                      <a:pt x="8" y="48"/>
                    </a:lnTo>
                    <a:lnTo>
                      <a:pt x="8" y="52"/>
                    </a:lnTo>
                    <a:lnTo>
                      <a:pt x="8" y="55"/>
                    </a:lnTo>
                    <a:lnTo>
                      <a:pt x="8" y="57"/>
                    </a:lnTo>
                    <a:lnTo>
                      <a:pt x="8" y="60"/>
                    </a:lnTo>
                    <a:lnTo>
                      <a:pt x="8" y="64"/>
                    </a:lnTo>
                    <a:lnTo>
                      <a:pt x="8" y="67"/>
                    </a:lnTo>
                    <a:lnTo>
                      <a:pt x="7" y="7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82" name="Freeform 3936"/>
              <p:cNvSpPr>
                <a:spLocks/>
              </p:cNvSpPr>
              <p:nvPr/>
            </p:nvSpPr>
            <p:spPr bwMode="auto">
              <a:xfrm>
                <a:off x="1239" y="2408"/>
                <a:ext cx="3" cy="15"/>
              </a:xfrm>
              <a:custGeom>
                <a:avLst/>
                <a:gdLst>
                  <a:gd name="T0" fmla="*/ 0 w 1"/>
                  <a:gd name="T1" fmla="*/ 19683 h 5"/>
                  <a:gd name="T2" fmla="*/ 0 w 1"/>
                  <a:gd name="T3" fmla="*/ 0 h 5"/>
                  <a:gd name="T4" fmla="*/ 0 w 1"/>
                  <a:gd name="T5" fmla="*/ 19683 h 5"/>
                  <a:gd name="T6" fmla="*/ 6561 w 1"/>
                  <a:gd name="T7" fmla="*/ 19683 h 5"/>
                  <a:gd name="T8" fmla="*/ 6561 w 1"/>
                  <a:gd name="T9" fmla="*/ 32805 h 5"/>
                  <a:gd name="T10" fmla="*/ 0 w 1"/>
                  <a:gd name="T11" fmla="*/ 26244 h 5"/>
                  <a:gd name="T12" fmla="*/ 0 w 1"/>
                  <a:gd name="T13" fmla="*/ 19683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5"/>
                  <a:gd name="T23" fmla="*/ 1 w 1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5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83" name="Freeform 3937"/>
              <p:cNvSpPr>
                <a:spLocks/>
              </p:cNvSpPr>
              <p:nvPr/>
            </p:nvSpPr>
            <p:spPr bwMode="auto">
              <a:xfrm>
                <a:off x="1239" y="24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84" name="Freeform 3938"/>
              <p:cNvSpPr>
                <a:spLocks/>
              </p:cNvSpPr>
              <p:nvPr/>
            </p:nvSpPr>
            <p:spPr bwMode="auto">
              <a:xfrm>
                <a:off x="1236" y="24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85" name="Freeform 3939"/>
              <p:cNvSpPr>
                <a:spLocks/>
              </p:cNvSpPr>
              <p:nvPr/>
            </p:nvSpPr>
            <p:spPr bwMode="auto">
              <a:xfrm>
                <a:off x="1242" y="24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86" name="Freeform 3940"/>
              <p:cNvSpPr>
                <a:spLocks/>
              </p:cNvSpPr>
              <p:nvPr/>
            </p:nvSpPr>
            <p:spPr bwMode="auto">
              <a:xfrm>
                <a:off x="1236" y="2426"/>
                <a:ext cx="0" cy="11"/>
              </a:xfrm>
              <a:custGeom>
                <a:avLst/>
                <a:gdLst>
                  <a:gd name="T0" fmla="*/ 0 h 4"/>
                  <a:gd name="T1" fmla="*/ 0 h 4"/>
                  <a:gd name="T2" fmla="*/ 0 h 4"/>
                  <a:gd name="T3" fmla="*/ 0 h 4"/>
                  <a:gd name="T4" fmla="*/ 9438 h 4"/>
                  <a:gd name="T5" fmla="*/ 12870 h 4"/>
                  <a:gd name="T6" fmla="*/ 12870 h 4"/>
                  <a:gd name="T7" fmla="*/ 0 h 4"/>
                  <a:gd name="T8" fmla="*/ 0 h 4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h 4"/>
                  <a:gd name="T19" fmla="*/ 4 h 4"/>
                </a:gdLst>
                <a:ahLst/>
                <a:cxnLst>
                  <a:cxn ang="T9">
                    <a:pos x="0" y="T0"/>
                  </a:cxn>
                  <a:cxn ang="T10">
                    <a:pos x="0" y="T1"/>
                  </a:cxn>
                  <a:cxn ang="T11">
                    <a:pos x="0" y="T2"/>
                  </a:cxn>
                  <a:cxn ang="T12">
                    <a:pos x="0" y="T3"/>
                  </a:cxn>
                  <a:cxn ang="T13">
                    <a:pos x="0" y="T4"/>
                  </a:cxn>
                  <a:cxn ang="T14">
                    <a:pos x="0" y="T5"/>
                  </a:cxn>
                  <a:cxn ang="T15">
                    <a:pos x="0" y="T6"/>
                  </a:cxn>
                  <a:cxn ang="T16">
                    <a:pos x="0" y="T7"/>
                  </a:cxn>
                  <a:cxn ang="T17">
                    <a:pos x="0" y="T8"/>
                  </a:cxn>
                </a:cxnLst>
                <a:rect l="0" t="T18" r="0" b="T19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87" name="Freeform 3941"/>
              <p:cNvSpPr>
                <a:spLocks/>
              </p:cNvSpPr>
              <p:nvPr/>
            </p:nvSpPr>
            <p:spPr bwMode="auto">
              <a:xfrm>
                <a:off x="1236" y="24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88" name="Line 3942"/>
              <p:cNvSpPr>
                <a:spLocks noChangeShapeType="1"/>
              </p:cNvSpPr>
              <p:nvPr/>
            </p:nvSpPr>
            <p:spPr bwMode="auto">
              <a:xfrm>
                <a:off x="1236" y="243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89" name="Freeform 3943"/>
              <p:cNvSpPr>
                <a:spLocks/>
              </p:cNvSpPr>
              <p:nvPr/>
            </p:nvSpPr>
            <p:spPr bwMode="auto">
              <a:xfrm>
                <a:off x="1236" y="243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90" name="Line 3944"/>
              <p:cNvSpPr>
                <a:spLocks noChangeShapeType="1"/>
              </p:cNvSpPr>
              <p:nvPr/>
            </p:nvSpPr>
            <p:spPr bwMode="auto">
              <a:xfrm>
                <a:off x="1236" y="24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91" name="Line 3945"/>
              <p:cNvSpPr>
                <a:spLocks noChangeShapeType="1"/>
              </p:cNvSpPr>
              <p:nvPr/>
            </p:nvSpPr>
            <p:spPr bwMode="auto">
              <a:xfrm>
                <a:off x="1236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92" name="Line 3946"/>
              <p:cNvSpPr>
                <a:spLocks noChangeShapeType="1"/>
              </p:cNvSpPr>
              <p:nvPr/>
            </p:nvSpPr>
            <p:spPr bwMode="auto">
              <a:xfrm>
                <a:off x="1239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93" name="Line 3947"/>
              <p:cNvSpPr>
                <a:spLocks noChangeShapeType="1"/>
              </p:cNvSpPr>
              <p:nvPr/>
            </p:nvSpPr>
            <p:spPr bwMode="auto">
              <a:xfrm>
                <a:off x="1242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94" name="Freeform 3948"/>
              <p:cNvSpPr>
                <a:spLocks/>
              </p:cNvSpPr>
              <p:nvPr/>
            </p:nvSpPr>
            <p:spPr bwMode="auto">
              <a:xfrm>
                <a:off x="1236" y="24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95" name="Line 3949"/>
              <p:cNvSpPr>
                <a:spLocks noChangeShapeType="1"/>
              </p:cNvSpPr>
              <p:nvPr/>
            </p:nvSpPr>
            <p:spPr bwMode="auto">
              <a:xfrm>
                <a:off x="1239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96" name="Line 3950"/>
              <p:cNvSpPr>
                <a:spLocks noChangeShapeType="1"/>
              </p:cNvSpPr>
              <p:nvPr/>
            </p:nvSpPr>
            <p:spPr bwMode="auto">
              <a:xfrm>
                <a:off x="1236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97" name="Line 3951"/>
              <p:cNvSpPr>
                <a:spLocks noChangeShapeType="1"/>
              </p:cNvSpPr>
              <p:nvPr/>
            </p:nvSpPr>
            <p:spPr bwMode="auto">
              <a:xfrm>
                <a:off x="1239" y="24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98" name="Line 3952"/>
              <p:cNvSpPr>
                <a:spLocks noChangeShapeType="1"/>
              </p:cNvSpPr>
              <p:nvPr/>
            </p:nvSpPr>
            <p:spPr bwMode="auto">
              <a:xfrm>
                <a:off x="1242" y="24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99" name="Freeform 3953"/>
              <p:cNvSpPr>
                <a:spLocks/>
              </p:cNvSpPr>
              <p:nvPr/>
            </p:nvSpPr>
            <p:spPr bwMode="auto">
              <a:xfrm>
                <a:off x="1239" y="24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00" name="Line 3954"/>
              <p:cNvSpPr>
                <a:spLocks noChangeShapeType="1"/>
              </p:cNvSpPr>
              <p:nvPr/>
            </p:nvSpPr>
            <p:spPr bwMode="auto">
              <a:xfrm>
                <a:off x="1242" y="24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01" name="Freeform 3955"/>
              <p:cNvSpPr>
                <a:spLocks/>
              </p:cNvSpPr>
              <p:nvPr/>
            </p:nvSpPr>
            <p:spPr bwMode="auto">
              <a:xfrm>
                <a:off x="1321" y="2604"/>
                <a:ext cx="41" cy="59"/>
              </a:xfrm>
              <a:custGeom>
                <a:avLst/>
                <a:gdLst>
                  <a:gd name="T0" fmla="*/ 16397 w 14"/>
                  <a:gd name="T1" fmla="*/ 17865 h 20"/>
                  <a:gd name="T2" fmla="*/ 16397 w 14"/>
                  <a:gd name="T3" fmla="*/ 34837 h 20"/>
                  <a:gd name="T4" fmla="*/ 27804 w 14"/>
                  <a:gd name="T5" fmla="*/ 40893 h 20"/>
                  <a:gd name="T6" fmla="*/ 33406 w 14"/>
                  <a:gd name="T7" fmla="*/ 52702 h 20"/>
                  <a:gd name="T8" fmla="*/ 39211 w 14"/>
                  <a:gd name="T9" fmla="*/ 29084 h 20"/>
                  <a:gd name="T10" fmla="*/ 39211 w 14"/>
                  <a:gd name="T11" fmla="*/ 23028 h 20"/>
                  <a:gd name="T12" fmla="*/ 53628 w 14"/>
                  <a:gd name="T13" fmla="*/ 29084 h 20"/>
                  <a:gd name="T14" fmla="*/ 70028 w 14"/>
                  <a:gd name="T15" fmla="*/ 46725 h 20"/>
                  <a:gd name="T16" fmla="*/ 75627 w 14"/>
                  <a:gd name="T17" fmla="*/ 79741 h 20"/>
                  <a:gd name="T18" fmla="*/ 65026 w 14"/>
                  <a:gd name="T19" fmla="*/ 79741 h 20"/>
                  <a:gd name="T20" fmla="*/ 59230 w 14"/>
                  <a:gd name="T21" fmla="*/ 96937 h 20"/>
                  <a:gd name="T22" fmla="*/ 53628 w 14"/>
                  <a:gd name="T23" fmla="*/ 102769 h 20"/>
                  <a:gd name="T24" fmla="*/ 42221 w 14"/>
                  <a:gd name="T25" fmla="*/ 102769 h 20"/>
                  <a:gd name="T26" fmla="*/ 33406 w 14"/>
                  <a:gd name="T27" fmla="*/ 114578 h 20"/>
                  <a:gd name="T28" fmla="*/ 33406 w 14"/>
                  <a:gd name="T29" fmla="*/ 85798 h 20"/>
                  <a:gd name="T30" fmla="*/ 27804 w 14"/>
                  <a:gd name="T31" fmla="*/ 67933 h 20"/>
                  <a:gd name="T32" fmla="*/ 22204 w 14"/>
                  <a:gd name="T33" fmla="*/ 91577 h 20"/>
                  <a:gd name="T34" fmla="*/ 16397 w 14"/>
                  <a:gd name="T35" fmla="*/ 96937 h 20"/>
                  <a:gd name="T36" fmla="*/ 5599 w 14"/>
                  <a:gd name="T37" fmla="*/ 96937 h 20"/>
                  <a:gd name="T38" fmla="*/ 5599 w 14"/>
                  <a:gd name="T39" fmla="*/ 79741 h 20"/>
                  <a:gd name="T40" fmla="*/ 0 w 14"/>
                  <a:gd name="T41" fmla="*/ 58097 h 20"/>
                  <a:gd name="T42" fmla="*/ 0 w 14"/>
                  <a:gd name="T43" fmla="*/ 40893 h 20"/>
                  <a:gd name="T44" fmla="*/ 0 w 14"/>
                  <a:gd name="T45" fmla="*/ 17865 h 20"/>
                  <a:gd name="T46" fmla="*/ 5599 w 14"/>
                  <a:gd name="T47" fmla="*/ 23028 h 20"/>
                  <a:gd name="T48" fmla="*/ 11407 w 14"/>
                  <a:gd name="T49" fmla="*/ 17865 h 20"/>
                  <a:gd name="T50" fmla="*/ 16397 w 14"/>
                  <a:gd name="T51" fmla="*/ 0 h 20"/>
                  <a:gd name="T52" fmla="*/ 16397 w 14"/>
                  <a:gd name="T53" fmla="*/ 11809 h 20"/>
                  <a:gd name="T54" fmla="*/ 16397 w 14"/>
                  <a:gd name="T55" fmla="*/ 17865 h 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4"/>
                  <a:gd name="T85" fmla="*/ 0 h 20"/>
                  <a:gd name="T86" fmla="*/ 14 w 14"/>
                  <a:gd name="T87" fmla="*/ 20 h 2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4" h="20">
                    <a:moveTo>
                      <a:pt x="3" y="3"/>
                    </a:moveTo>
                    <a:lnTo>
                      <a:pt x="3" y="6"/>
                    </a:lnTo>
                    <a:lnTo>
                      <a:pt x="5" y="7"/>
                    </a:lnTo>
                    <a:lnTo>
                      <a:pt x="6" y="9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10" y="5"/>
                    </a:lnTo>
                    <a:lnTo>
                      <a:pt x="13" y="8"/>
                    </a:lnTo>
                    <a:lnTo>
                      <a:pt x="14" y="14"/>
                    </a:lnTo>
                    <a:lnTo>
                      <a:pt x="12" y="14"/>
                    </a:lnTo>
                    <a:lnTo>
                      <a:pt x="11" y="1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6" y="20"/>
                    </a:lnTo>
                    <a:lnTo>
                      <a:pt x="6" y="15"/>
                    </a:lnTo>
                    <a:lnTo>
                      <a:pt x="5" y="12"/>
                    </a:lnTo>
                    <a:lnTo>
                      <a:pt x="4" y="16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1" y="14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02" name="Freeform 3956"/>
              <p:cNvSpPr>
                <a:spLocks/>
              </p:cNvSpPr>
              <p:nvPr/>
            </p:nvSpPr>
            <p:spPr bwMode="auto">
              <a:xfrm>
                <a:off x="1400" y="312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03" name="Rectangle 3957"/>
              <p:cNvSpPr>
                <a:spLocks noChangeArrowheads="1"/>
              </p:cNvSpPr>
              <p:nvPr/>
            </p:nvSpPr>
            <p:spPr bwMode="auto">
              <a:xfrm>
                <a:off x="1400" y="3126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04" name="Freeform 3958"/>
              <p:cNvSpPr>
                <a:spLocks/>
              </p:cNvSpPr>
              <p:nvPr/>
            </p:nvSpPr>
            <p:spPr bwMode="auto">
              <a:xfrm>
                <a:off x="1403" y="31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05" name="Line 3959"/>
              <p:cNvSpPr>
                <a:spLocks noChangeShapeType="1"/>
              </p:cNvSpPr>
              <p:nvPr/>
            </p:nvSpPr>
            <p:spPr bwMode="auto">
              <a:xfrm>
                <a:off x="1403" y="31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06" name="Line 3960"/>
              <p:cNvSpPr>
                <a:spLocks noChangeShapeType="1"/>
              </p:cNvSpPr>
              <p:nvPr/>
            </p:nvSpPr>
            <p:spPr bwMode="auto">
              <a:xfrm>
                <a:off x="1403" y="31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07" name="Line 3961"/>
              <p:cNvSpPr>
                <a:spLocks noChangeShapeType="1"/>
              </p:cNvSpPr>
              <p:nvPr/>
            </p:nvSpPr>
            <p:spPr bwMode="auto">
              <a:xfrm>
                <a:off x="1400" y="31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08" name="Line 3962"/>
              <p:cNvSpPr>
                <a:spLocks noChangeShapeType="1"/>
              </p:cNvSpPr>
              <p:nvPr/>
            </p:nvSpPr>
            <p:spPr bwMode="auto">
              <a:xfrm>
                <a:off x="1403" y="31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09" name="Freeform 3963"/>
              <p:cNvSpPr>
                <a:spLocks/>
              </p:cNvSpPr>
              <p:nvPr/>
            </p:nvSpPr>
            <p:spPr bwMode="auto">
              <a:xfrm>
                <a:off x="1403" y="31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10" name="Line 3964"/>
              <p:cNvSpPr>
                <a:spLocks noChangeShapeType="1"/>
              </p:cNvSpPr>
              <p:nvPr/>
            </p:nvSpPr>
            <p:spPr bwMode="auto">
              <a:xfrm>
                <a:off x="1365" y="268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11" name="Freeform 3965"/>
              <p:cNvSpPr>
                <a:spLocks/>
              </p:cNvSpPr>
              <p:nvPr/>
            </p:nvSpPr>
            <p:spPr bwMode="auto">
              <a:xfrm>
                <a:off x="1303" y="2640"/>
                <a:ext cx="62" cy="61"/>
              </a:xfrm>
              <a:custGeom>
                <a:avLst/>
                <a:gdLst>
                  <a:gd name="T0" fmla="*/ 23108 w 21"/>
                  <a:gd name="T1" fmla="*/ 106297 h 21"/>
                  <a:gd name="T2" fmla="*/ 17939 w 21"/>
                  <a:gd name="T3" fmla="*/ 90780 h 21"/>
                  <a:gd name="T4" fmla="*/ 0 w 21"/>
                  <a:gd name="T5" fmla="*/ 66202 h 21"/>
                  <a:gd name="T6" fmla="*/ 6076 w 21"/>
                  <a:gd name="T7" fmla="*/ 40289 h 21"/>
                  <a:gd name="T8" fmla="*/ 0 w 21"/>
                  <a:gd name="T9" fmla="*/ 5417 h 21"/>
                  <a:gd name="T10" fmla="*/ 11863 w 21"/>
                  <a:gd name="T11" fmla="*/ 0 h 21"/>
                  <a:gd name="T12" fmla="*/ 23108 w 21"/>
                  <a:gd name="T13" fmla="*/ 10100 h 21"/>
                  <a:gd name="T14" fmla="*/ 35024 w 21"/>
                  <a:gd name="T15" fmla="*/ 26494 h 21"/>
                  <a:gd name="T16" fmla="*/ 41020 w 21"/>
                  <a:gd name="T17" fmla="*/ 15735 h 21"/>
                  <a:gd name="T18" fmla="*/ 47096 w 21"/>
                  <a:gd name="T19" fmla="*/ 26494 h 21"/>
                  <a:gd name="T20" fmla="*/ 52963 w 21"/>
                  <a:gd name="T21" fmla="*/ 26494 h 21"/>
                  <a:gd name="T22" fmla="*/ 58959 w 21"/>
                  <a:gd name="T23" fmla="*/ 10100 h 21"/>
                  <a:gd name="T24" fmla="*/ 68224 w 21"/>
                  <a:gd name="T25" fmla="*/ 10100 h 21"/>
                  <a:gd name="T26" fmla="*/ 68224 w 21"/>
                  <a:gd name="T27" fmla="*/ 29338 h 21"/>
                  <a:gd name="T28" fmla="*/ 74223 w 21"/>
                  <a:gd name="T29" fmla="*/ 55806 h 21"/>
                  <a:gd name="T30" fmla="*/ 86162 w 21"/>
                  <a:gd name="T31" fmla="*/ 29338 h 21"/>
                  <a:gd name="T32" fmla="*/ 91925 w 21"/>
                  <a:gd name="T33" fmla="*/ 29338 h 21"/>
                  <a:gd name="T34" fmla="*/ 98025 w 21"/>
                  <a:gd name="T35" fmla="*/ 15735 h 21"/>
                  <a:gd name="T36" fmla="*/ 109271 w 21"/>
                  <a:gd name="T37" fmla="*/ 15735 h 21"/>
                  <a:gd name="T38" fmla="*/ 121107 w 21"/>
                  <a:gd name="T39" fmla="*/ 34755 h 21"/>
                  <a:gd name="T40" fmla="*/ 121107 w 21"/>
                  <a:gd name="T41" fmla="*/ 61224 h 21"/>
                  <a:gd name="T42" fmla="*/ 115347 w 21"/>
                  <a:gd name="T43" fmla="*/ 85220 h 21"/>
                  <a:gd name="T44" fmla="*/ 103404 w 21"/>
                  <a:gd name="T45" fmla="*/ 85220 h 21"/>
                  <a:gd name="T46" fmla="*/ 91925 w 21"/>
                  <a:gd name="T47" fmla="*/ 106297 h 21"/>
                  <a:gd name="T48" fmla="*/ 74223 w 21"/>
                  <a:gd name="T49" fmla="*/ 85220 h 21"/>
                  <a:gd name="T50" fmla="*/ 62384 w 21"/>
                  <a:gd name="T51" fmla="*/ 90780 h 21"/>
                  <a:gd name="T52" fmla="*/ 52963 w 21"/>
                  <a:gd name="T53" fmla="*/ 85220 h 21"/>
                  <a:gd name="T54" fmla="*/ 41020 w 21"/>
                  <a:gd name="T55" fmla="*/ 71541 h 21"/>
                  <a:gd name="T56" fmla="*/ 23108 w 21"/>
                  <a:gd name="T57" fmla="*/ 85220 h 21"/>
                  <a:gd name="T58" fmla="*/ 23108 w 21"/>
                  <a:gd name="T59" fmla="*/ 106297 h 2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1"/>
                  <a:gd name="T91" fmla="*/ 0 h 21"/>
                  <a:gd name="T92" fmla="*/ 21 w 21"/>
                  <a:gd name="T93" fmla="*/ 21 h 2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1" h="21">
                    <a:moveTo>
                      <a:pt x="4" y="21"/>
                    </a:moveTo>
                    <a:lnTo>
                      <a:pt x="3" y="18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6" y="5"/>
                    </a:lnTo>
                    <a:lnTo>
                      <a:pt x="7" y="3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6"/>
                    </a:lnTo>
                    <a:lnTo>
                      <a:pt x="13" y="11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21" y="7"/>
                    </a:lnTo>
                    <a:lnTo>
                      <a:pt x="21" y="12"/>
                    </a:lnTo>
                    <a:lnTo>
                      <a:pt x="20" y="17"/>
                    </a:lnTo>
                    <a:lnTo>
                      <a:pt x="18" y="17"/>
                    </a:lnTo>
                    <a:lnTo>
                      <a:pt x="16" y="21"/>
                    </a:lnTo>
                    <a:lnTo>
                      <a:pt x="13" y="17"/>
                    </a:lnTo>
                    <a:lnTo>
                      <a:pt x="11" y="18"/>
                    </a:lnTo>
                    <a:lnTo>
                      <a:pt x="9" y="17"/>
                    </a:lnTo>
                    <a:lnTo>
                      <a:pt x="7" y="14"/>
                    </a:lnTo>
                    <a:lnTo>
                      <a:pt x="4" y="17"/>
                    </a:lnTo>
                    <a:lnTo>
                      <a:pt x="4" y="2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12" name="Freeform 3966"/>
              <p:cNvSpPr>
                <a:spLocks/>
              </p:cNvSpPr>
              <p:nvPr/>
            </p:nvSpPr>
            <p:spPr bwMode="auto">
              <a:xfrm>
                <a:off x="1274" y="2508"/>
                <a:ext cx="32" cy="228"/>
              </a:xfrm>
              <a:custGeom>
                <a:avLst/>
                <a:gdLst>
                  <a:gd name="T0" fmla="*/ 21268 w 11"/>
                  <a:gd name="T1" fmla="*/ 0 h 78"/>
                  <a:gd name="T2" fmla="*/ 21268 w 11"/>
                  <a:gd name="T3" fmla="*/ 5545 h 78"/>
                  <a:gd name="T4" fmla="*/ 26641 w 11"/>
                  <a:gd name="T5" fmla="*/ 16208 h 78"/>
                  <a:gd name="T6" fmla="*/ 29789 w 11"/>
                  <a:gd name="T7" fmla="*/ 80446 h 78"/>
                  <a:gd name="T8" fmla="*/ 35232 w 11"/>
                  <a:gd name="T9" fmla="*/ 116733 h 78"/>
                  <a:gd name="T10" fmla="*/ 40596 w 11"/>
                  <a:gd name="T11" fmla="*/ 171561 h 78"/>
                  <a:gd name="T12" fmla="*/ 56431 w 11"/>
                  <a:gd name="T13" fmla="*/ 218941 h 78"/>
                  <a:gd name="T14" fmla="*/ 50836 w 11"/>
                  <a:gd name="T15" fmla="*/ 244565 h 78"/>
                  <a:gd name="T16" fmla="*/ 56431 w 11"/>
                  <a:gd name="T17" fmla="*/ 282527 h 78"/>
                  <a:gd name="T18" fmla="*/ 50836 w 11"/>
                  <a:gd name="T19" fmla="*/ 313699 h 78"/>
                  <a:gd name="T20" fmla="*/ 50836 w 11"/>
                  <a:gd name="T21" fmla="*/ 335674 h 78"/>
                  <a:gd name="T22" fmla="*/ 40596 w 11"/>
                  <a:gd name="T23" fmla="*/ 351883 h 78"/>
                  <a:gd name="T24" fmla="*/ 35232 w 11"/>
                  <a:gd name="T25" fmla="*/ 346116 h 78"/>
                  <a:gd name="T26" fmla="*/ 35232 w 11"/>
                  <a:gd name="T27" fmla="*/ 368091 h 78"/>
                  <a:gd name="T28" fmla="*/ 35232 w 11"/>
                  <a:gd name="T29" fmla="*/ 410377 h 78"/>
                  <a:gd name="T30" fmla="*/ 26641 w 11"/>
                  <a:gd name="T31" fmla="*/ 415472 h 78"/>
                  <a:gd name="T32" fmla="*/ 21268 w 11"/>
                  <a:gd name="T33" fmla="*/ 388623 h 78"/>
                  <a:gd name="T34" fmla="*/ 10240 w 11"/>
                  <a:gd name="T35" fmla="*/ 373636 h 78"/>
                  <a:gd name="T36" fmla="*/ 10240 w 11"/>
                  <a:gd name="T37" fmla="*/ 346116 h 78"/>
                  <a:gd name="T38" fmla="*/ 5443 w 11"/>
                  <a:gd name="T39" fmla="*/ 329907 h 78"/>
                  <a:gd name="T40" fmla="*/ 5443 w 11"/>
                  <a:gd name="T41" fmla="*/ 304284 h 78"/>
                  <a:gd name="T42" fmla="*/ 0 w 11"/>
                  <a:gd name="T43" fmla="*/ 288075 h 78"/>
                  <a:gd name="T44" fmla="*/ 0 w 11"/>
                  <a:gd name="T45" fmla="*/ 266319 h 78"/>
                  <a:gd name="T46" fmla="*/ 0 w 11"/>
                  <a:gd name="T47" fmla="*/ 255228 h 78"/>
                  <a:gd name="T48" fmla="*/ 0 w 11"/>
                  <a:gd name="T49" fmla="*/ 244565 h 78"/>
                  <a:gd name="T50" fmla="*/ 5443 w 11"/>
                  <a:gd name="T51" fmla="*/ 240695 h 78"/>
                  <a:gd name="T52" fmla="*/ 5443 w 11"/>
                  <a:gd name="T53" fmla="*/ 224486 h 78"/>
                  <a:gd name="T54" fmla="*/ 10240 w 11"/>
                  <a:gd name="T55" fmla="*/ 207629 h 78"/>
                  <a:gd name="T56" fmla="*/ 15834 w 11"/>
                  <a:gd name="T57" fmla="*/ 207629 h 78"/>
                  <a:gd name="T58" fmla="*/ 21268 w 11"/>
                  <a:gd name="T59" fmla="*/ 202084 h 78"/>
                  <a:gd name="T60" fmla="*/ 15834 w 11"/>
                  <a:gd name="T61" fmla="*/ 175203 h 78"/>
                  <a:gd name="T62" fmla="*/ 10240 w 11"/>
                  <a:gd name="T63" fmla="*/ 149808 h 78"/>
                  <a:gd name="T64" fmla="*/ 15834 w 11"/>
                  <a:gd name="T65" fmla="*/ 122278 h 78"/>
                  <a:gd name="T66" fmla="*/ 10240 w 11"/>
                  <a:gd name="T67" fmla="*/ 96654 h 78"/>
                  <a:gd name="T68" fmla="*/ 10240 w 11"/>
                  <a:gd name="T69" fmla="*/ 74901 h 78"/>
                  <a:gd name="T70" fmla="*/ 10240 w 11"/>
                  <a:gd name="T71" fmla="*/ 47377 h 78"/>
                  <a:gd name="T72" fmla="*/ 10240 w 11"/>
                  <a:gd name="T73" fmla="*/ 33066 h 78"/>
                  <a:gd name="T74" fmla="*/ 21268 w 11"/>
                  <a:gd name="T75" fmla="*/ 21754 h 78"/>
                  <a:gd name="T76" fmla="*/ 21268 w 11"/>
                  <a:gd name="T77" fmla="*/ 0 h 7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1"/>
                  <a:gd name="T118" fmla="*/ 0 h 78"/>
                  <a:gd name="T119" fmla="*/ 11 w 11"/>
                  <a:gd name="T120" fmla="*/ 78 h 7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1" h="78">
                    <a:moveTo>
                      <a:pt x="4" y="0"/>
                    </a:moveTo>
                    <a:lnTo>
                      <a:pt x="4" y="1"/>
                    </a:lnTo>
                    <a:lnTo>
                      <a:pt x="5" y="3"/>
                    </a:lnTo>
                    <a:lnTo>
                      <a:pt x="6" y="15"/>
                    </a:lnTo>
                    <a:lnTo>
                      <a:pt x="7" y="22"/>
                    </a:lnTo>
                    <a:lnTo>
                      <a:pt x="8" y="32"/>
                    </a:lnTo>
                    <a:lnTo>
                      <a:pt x="11" y="41"/>
                    </a:lnTo>
                    <a:lnTo>
                      <a:pt x="10" y="46"/>
                    </a:lnTo>
                    <a:lnTo>
                      <a:pt x="11" y="53"/>
                    </a:lnTo>
                    <a:lnTo>
                      <a:pt x="10" y="59"/>
                    </a:lnTo>
                    <a:lnTo>
                      <a:pt x="10" y="63"/>
                    </a:lnTo>
                    <a:lnTo>
                      <a:pt x="8" y="66"/>
                    </a:lnTo>
                    <a:lnTo>
                      <a:pt x="7" y="65"/>
                    </a:lnTo>
                    <a:lnTo>
                      <a:pt x="7" y="69"/>
                    </a:lnTo>
                    <a:lnTo>
                      <a:pt x="7" y="77"/>
                    </a:lnTo>
                    <a:lnTo>
                      <a:pt x="5" y="78"/>
                    </a:lnTo>
                    <a:lnTo>
                      <a:pt x="4" y="73"/>
                    </a:lnTo>
                    <a:lnTo>
                      <a:pt x="2" y="70"/>
                    </a:lnTo>
                    <a:lnTo>
                      <a:pt x="2" y="65"/>
                    </a:lnTo>
                    <a:lnTo>
                      <a:pt x="1" y="62"/>
                    </a:lnTo>
                    <a:lnTo>
                      <a:pt x="1" y="57"/>
                    </a:lnTo>
                    <a:lnTo>
                      <a:pt x="0" y="54"/>
                    </a:lnTo>
                    <a:lnTo>
                      <a:pt x="0" y="50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2" y="39"/>
                    </a:lnTo>
                    <a:lnTo>
                      <a:pt x="3" y="39"/>
                    </a:lnTo>
                    <a:lnTo>
                      <a:pt x="4" y="38"/>
                    </a:lnTo>
                    <a:lnTo>
                      <a:pt x="3" y="33"/>
                    </a:lnTo>
                    <a:lnTo>
                      <a:pt x="2" y="28"/>
                    </a:lnTo>
                    <a:lnTo>
                      <a:pt x="3" y="23"/>
                    </a:lnTo>
                    <a:lnTo>
                      <a:pt x="2" y="18"/>
                    </a:lnTo>
                    <a:lnTo>
                      <a:pt x="2" y="14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13" name="Freeform 3967"/>
              <p:cNvSpPr>
                <a:spLocks/>
              </p:cNvSpPr>
              <p:nvPr/>
            </p:nvSpPr>
            <p:spPr bwMode="auto">
              <a:xfrm>
                <a:off x="1385" y="3017"/>
                <a:ext cx="24" cy="62"/>
              </a:xfrm>
              <a:custGeom>
                <a:avLst/>
                <a:gdLst>
                  <a:gd name="T0" fmla="*/ 19683 w 8"/>
                  <a:gd name="T1" fmla="*/ 47096 h 21"/>
                  <a:gd name="T2" fmla="*/ 13122 w 8"/>
                  <a:gd name="T3" fmla="*/ 35024 h 21"/>
                  <a:gd name="T4" fmla="*/ 6561 w 8"/>
                  <a:gd name="T5" fmla="*/ 11863 h 21"/>
                  <a:gd name="T6" fmla="*/ 6561 w 8"/>
                  <a:gd name="T7" fmla="*/ 0 h 21"/>
                  <a:gd name="T8" fmla="*/ 19683 w 8"/>
                  <a:gd name="T9" fmla="*/ 17939 h 21"/>
                  <a:gd name="T10" fmla="*/ 26244 w 8"/>
                  <a:gd name="T11" fmla="*/ 23108 h 21"/>
                  <a:gd name="T12" fmla="*/ 45927 w 8"/>
                  <a:gd name="T13" fmla="*/ 62384 h 21"/>
                  <a:gd name="T14" fmla="*/ 45927 w 8"/>
                  <a:gd name="T15" fmla="*/ 98025 h 21"/>
                  <a:gd name="T16" fmla="*/ 52488 w 8"/>
                  <a:gd name="T17" fmla="*/ 109271 h 21"/>
                  <a:gd name="T18" fmla="*/ 39366 w 8"/>
                  <a:gd name="T19" fmla="*/ 109271 h 21"/>
                  <a:gd name="T20" fmla="*/ 32805 w 8"/>
                  <a:gd name="T21" fmla="*/ 103404 h 21"/>
                  <a:gd name="T22" fmla="*/ 32805 w 8"/>
                  <a:gd name="T23" fmla="*/ 98025 h 21"/>
                  <a:gd name="T24" fmla="*/ 32805 w 8"/>
                  <a:gd name="T25" fmla="*/ 103404 h 21"/>
                  <a:gd name="T26" fmla="*/ 32805 w 8"/>
                  <a:gd name="T27" fmla="*/ 103404 h 21"/>
                  <a:gd name="T28" fmla="*/ 32805 w 8"/>
                  <a:gd name="T29" fmla="*/ 115347 h 21"/>
                  <a:gd name="T30" fmla="*/ 32805 w 8"/>
                  <a:gd name="T31" fmla="*/ 109271 h 21"/>
                  <a:gd name="T32" fmla="*/ 19683 w 8"/>
                  <a:gd name="T33" fmla="*/ 103404 h 21"/>
                  <a:gd name="T34" fmla="*/ 19683 w 8"/>
                  <a:gd name="T35" fmla="*/ 109271 h 21"/>
                  <a:gd name="T36" fmla="*/ 19683 w 8"/>
                  <a:gd name="T37" fmla="*/ 103404 h 21"/>
                  <a:gd name="T38" fmla="*/ 19683 w 8"/>
                  <a:gd name="T39" fmla="*/ 103404 h 21"/>
                  <a:gd name="T40" fmla="*/ 19683 w 8"/>
                  <a:gd name="T41" fmla="*/ 115347 h 21"/>
                  <a:gd name="T42" fmla="*/ 19683 w 8"/>
                  <a:gd name="T43" fmla="*/ 115347 h 21"/>
                  <a:gd name="T44" fmla="*/ 26244 w 8"/>
                  <a:gd name="T45" fmla="*/ 121107 h 21"/>
                  <a:gd name="T46" fmla="*/ 19683 w 8"/>
                  <a:gd name="T47" fmla="*/ 121107 h 21"/>
                  <a:gd name="T48" fmla="*/ 13122 w 8"/>
                  <a:gd name="T49" fmla="*/ 103404 h 21"/>
                  <a:gd name="T50" fmla="*/ 13122 w 8"/>
                  <a:gd name="T51" fmla="*/ 98025 h 21"/>
                  <a:gd name="T52" fmla="*/ 13122 w 8"/>
                  <a:gd name="T53" fmla="*/ 86162 h 21"/>
                  <a:gd name="T54" fmla="*/ 0 w 8"/>
                  <a:gd name="T55" fmla="*/ 80086 h 21"/>
                  <a:gd name="T56" fmla="*/ 0 w 8"/>
                  <a:gd name="T57" fmla="*/ 68224 h 21"/>
                  <a:gd name="T58" fmla="*/ 0 w 8"/>
                  <a:gd name="T59" fmla="*/ 62384 h 21"/>
                  <a:gd name="T60" fmla="*/ 6561 w 8"/>
                  <a:gd name="T61" fmla="*/ 62384 h 21"/>
                  <a:gd name="T62" fmla="*/ 13122 w 8"/>
                  <a:gd name="T63" fmla="*/ 58959 h 21"/>
                  <a:gd name="T64" fmla="*/ 13122 w 8"/>
                  <a:gd name="T65" fmla="*/ 52963 h 21"/>
                  <a:gd name="T66" fmla="*/ 19683 w 8"/>
                  <a:gd name="T67" fmla="*/ 47096 h 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"/>
                  <a:gd name="T103" fmla="*/ 0 h 21"/>
                  <a:gd name="T104" fmla="*/ 8 w 8"/>
                  <a:gd name="T105" fmla="*/ 21 h 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" h="21">
                    <a:moveTo>
                      <a:pt x="3" y="8"/>
                    </a:moveTo>
                    <a:lnTo>
                      <a:pt x="2" y="6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7" y="11"/>
                    </a:lnTo>
                    <a:lnTo>
                      <a:pt x="7" y="17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5" y="18"/>
                    </a:lnTo>
                    <a:lnTo>
                      <a:pt x="5" y="17"/>
                    </a:lnTo>
                    <a:lnTo>
                      <a:pt x="5" y="18"/>
                    </a:lnTo>
                    <a:lnTo>
                      <a:pt x="5" y="20"/>
                    </a:lnTo>
                    <a:lnTo>
                      <a:pt x="5" y="19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3" y="18"/>
                    </a:lnTo>
                    <a:lnTo>
                      <a:pt x="3" y="20"/>
                    </a:lnTo>
                    <a:lnTo>
                      <a:pt x="4" y="21"/>
                    </a:lnTo>
                    <a:lnTo>
                      <a:pt x="3" y="21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3" y="8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14" name="Line 3968"/>
              <p:cNvSpPr>
                <a:spLocks noChangeShapeType="1"/>
              </p:cNvSpPr>
              <p:nvPr/>
            </p:nvSpPr>
            <p:spPr bwMode="auto">
              <a:xfrm>
                <a:off x="1403" y="304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15" name="Line 3969"/>
              <p:cNvSpPr>
                <a:spLocks noChangeShapeType="1"/>
              </p:cNvSpPr>
              <p:nvPr/>
            </p:nvSpPr>
            <p:spPr bwMode="auto">
              <a:xfrm>
                <a:off x="1400" y="30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16" name="Line 3970"/>
              <p:cNvSpPr>
                <a:spLocks noChangeShapeType="1"/>
              </p:cNvSpPr>
              <p:nvPr/>
            </p:nvSpPr>
            <p:spPr bwMode="auto">
              <a:xfrm>
                <a:off x="1409" y="30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17" name="Line 3971"/>
              <p:cNvSpPr>
                <a:spLocks noChangeShapeType="1"/>
              </p:cNvSpPr>
              <p:nvPr/>
            </p:nvSpPr>
            <p:spPr bwMode="auto">
              <a:xfrm>
                <a:off x="1400" y="30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18" name="Line 3972"/>
              <p:cNvSpPr>
                <a:spLocks noChangeShapeType="1"/>
              </p:cNvSpPr>
              <p:nvPr/>
            </p:nvSpPr>
            <p:spPr bwMode="auto">
              <a:xfrm>
                <a:off x="1400" y="30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19" name="Line 3973"/>
              <p:cNvSpPr>
                <a:spLocks noChangeShapeType="1"/>
              </p:cNvSpPr>
              <p:nvPr/>
            </p:nvSpPr>
            <p:spPr bwMode="auto">
              <a:xfrm>
                <a:off x="1409" y="30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20" name="Line 3974"/>
              <p:cNvSpPr>
                <a:spLocks noChangeShapeType="1"/>
              </p:cNvSpPr>
              <p:nvPr/>
            </p:nvSpPr>
            <p:spPr bwMode="auto">
              <a:xfrm>
                <a:off x="1409" y="30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21" name="Line 3975"/>
              <p:cNvSpPr>
                <a:spLocks noChangeShapeType="1"/>
              </p:cNvSpPr>
              <p:nvPr/>
            </p:nvSpPr>
            <p:spPr bwMode="auto">
              <a:xfrm>
                <a:off x="1397" y="30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22" name="Line 3976"/>
              <p:cNvSpPr>
                <a:spLocks noChangeShapeType="1"/>
              </p:cNvSpPr>
              <p:nvPr/>
            </p:nvSpPr>
            <p:spPr bwMode="auto">
              <a:xfrm>
                <a:off x="1394" y="30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23" name="Line 3977"/>
              <p:cNvSpPr>
                <a:spLocks noChangeShapeType="1"/>
              </p:cNvSpPr>
              <p:nvPr/>
            </p:nvSpPr>
            <p:spPr bwMode="auto">
              <a:xfrm>
                <a:off x="1409" y="30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24" name="Freeform 3978"/>
              <p:cNvSpPr>
                <a:spLocks/>
              </p:cNvSpPr>
              <p:nvPr/>
            </p:nvSpPr>
            <p:spPr bwMode="auto">
              <a:xfrm>
                <a:off x="1394" y="30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25" name="Line 3979"/>
              <p:cNvSpPr>
                <a:spLocks noChangeShapeType="1"/>
              </p:cNvSpPr>
              <p:nvPr/>
            </p:nvSpPr>
            <p:spPr bwMode="auto">
              <a:xfrm>
                <a:off x="1397" y="30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26" name="Freeform 3980"/>
              <p:cNvSpPr>
                <a:spLocks/>
              </p:cNvSpPr>
              <p:nvPr/>
            </p:nvSpPr>
            <p:spPr bwMode="auto">
              <a:xfrm>
                <a:off x="1394" y="30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27" name="Freeform 3981"/>
              <p:cNvSpPr>
                <a:spLocks/>
              </p:cNvSpPr>
              <p:nvPr/>
            </p:nvSpPr>
            <p:spPr bwMode="auto">
              <a:xfrm>
                <a:off x="1394" y="3076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28" name="Freeform 3982"/>
              <p:cNvSpPr>
                <a:spLocks/>
              </p:cNvSpPr>
              <p:nvPr/>
            </p:nvSpPr>
            <p:spPr bwMode="auto">
              <a:xfrm>
                <a:off x="1394" y="30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29" name="Line 3983"/>
              <p:cNvSpPr>
                <a:spLocks noChangeShapeType="1"/>
              </p:cNvSpPr>
              <p:nvPr/>
            </p:nvSpPr>
            <p:spPr bwMode="auto">
              <a:xfrm>
                <a:off x="1462" y="32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30" name="Line 3984"/>
              <p:cNvSpPr>
                <a:spLocks noChangeShapeType="1"/>
              </p:cNvSpPr>
              <p:nvPr/>
            </p:nvSpPr>
            <p:spPr bwMode="auto">
              <a:xfrm>
                <a:off x="1459" y="32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31" name="Line 3985"/>
              <p:cNvSpPr>
                <a:spLocks noChangeShapeType="1"/>
              </p:cNvSpPr>
              <p:nvPr/>
            </p:nvSpPr>
            <p:spPr bwMode="auto">
              <a:xfrm>
                <a:off x="1459" y="32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32" name="Line 3986"/>
              <p:cNvSpPr>
                <a:spLocks noChangeShapeType="1"/>
              </p:cNvSpPr>
              <p:nvPr/>
            </p:nvSpPr>
            <p:spPr bwMode="auto">
              <a:xfrm>
                <a:off x="1476" y="327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33" name="Freeform 3987"/>
              <p:cNvSpPr>
                <a:spLocks/>
              </p:cNvSpPr>
              <p:nvPr/>
            </p:nvSpPr>
            <p:spPr bwMode="auto">
              <a:xfrm>
                <a:off x="1479" y="328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34" name="Freeform 3988"/>
              <p:cNvSpPr>
                <a:spLocks/>
              </p:cNvSpPr>
              <p:nvPr/>
            </p:nvSpPr>
            <p:spPr bwMode="auto">
              <a:xfrm>
                <a:off x="1479" y="32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35" name="Freeform 3989"/>
              <p:cNvSpPr>
                <a:spLocks/>
              </p:cNvSpPr>
              <p:nvPr/>
            </p:nvSpPr>
            <p:spPr bwMode="auto">
              <a:xfrm>
                <a:off x="1412" y="31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36" name="Freeform 3990"/>
              <p:cNvSpPr>
                <a:spLocks/>
              </p:cNvSpPr>
              <p:nvPr/>
            </p:nvSpPr>
            <p:spPr bwMode="auto">
              <a:xfrm>
                <a:off x="1415" y="31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37" name="Line 3991"/>
              <p:cNvSpPr>
                <a:spLocks noChangeShapeType="1"/>
              </p:cNvSpPr>
              <p:nvPr/>
            </p:nvSpPr>
            <p:spPr bwMode="auto">
              <a:xfrm>
                <a:off x="1423" y="31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38" name="Freeform 3992"/>
              <p:cNvSpPr>
                <a:spLocks/>
              </p:cNvSpPr>
              <p:nvPr/>
            </p:nvSpPr>
            <p:spPr bwMode="auto">
              <a:xfrm>
                <a:off x="1426" y="31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39" name="Freeform 3993"/>
              <p:cNvSpPr>
                <a:spLocks/>
              </p:cNvSpPr>
              <p:nvPr/>
            </p:nvSpPr>
            <p:spPr bwMode="auto">
              <a:xfrm>
                <a:off x="1426" y="3179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6561 w 1"/>
                  <a:gd name="T3" fmla="*/ 2917 h 2"/>
                  <a:gd name="T4" fmla="*/ 6561 w 1"/>
                  <a:gd name="T5" fmla="*/ 1637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40" name="Line 3994"/>
              <p:cNvSpPr>
                <a:spLocks noChangeShapeType="1"/>
              </p:cNvSpPr>
              <p:nvPr/>
            </p:nvSpPr>
            <p:spPr bwMode="auto">
              <a:xfrm>
                <a:off x="1429" y="31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41" name="Line 3995"/>
              <p:cNvSpPr>
                <a:spLocks noChangeShapeType="1"/>
              </p:cNvSpPr>
              <p:nvPr/>
            </p:nvSpPr>
            <p:spPr bwMode="auto">
              <a:xfrm>
                <a:off x="1429" y="31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42" name="Freeform 3996"/>
              <p:cNvSpPr>
                <a:spLocks/>
              </p:cNvSpPr>
              <p:nvPr/>
            </p:nvSpPr>
            <p:spPr bwMode="auto">
              <a:xfrm>
                <a:off x="1432" y="31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43" name="Line 3997"/>
              <p:cNvSpPr>
                <a:spLocks noChangeShapeType="1"/>
              </p:cNvSpPr>
              <p:nvPr/>
            </p:nvSpPr>
            <p:spPr bwMode="auto">
              <a:xfrm>
                <a:off x="1435" y="319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44" name="Line 3998"/>
              <p:cNvSpPr>
                <a:spLocks noChangeShapeType="1"/>
              </p:cNvSpPr>
              <p:nvPr/>
            </p:nvSpPr>
            <p:spPr bwMode="auto">
              <a:xfrm>
                <a:off x="1435" y="31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45" name="Freeform 3999"/>
              <p:cNvSpPr>
                <a:spLocks/>
              </p:cNvSpPr>
              <p:nvPr/>
            </p:nvSpPr>
            <p:spPr bwMode="auto">
              <a:xfrm>
                <a:off x="1438" y="32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46" name="Freeform 4000"/>
              <p:cNvSpPr>
                <a:spLocks/>
              </p:cNvSpPr>
              <p:nvPr/>
            </p:nvSpPr>
            <p:spPr bwMode="auto">
              <a:xfrm>
                <a:off x="1400" y="3141"/>
                <a:ext cx="47" cy="82"/>
              </a:xfrm>
              <a:custGeom>
                <a:avLst/>
                <a:gdLst>
                  <a:gd name="T0" fmla="*/ 11606 w 16"/>
                  <a:gd name="T1" fmla="*/ 0 h 28"/>
                  <a:gd name="T2" fmla="*/ 16603 w 16"/>
                  <a:gd name="T3" fmla="*/ 11407 h 28"/>
                  <a:gd name="T4" fmla="*/ 22557 w 16"/>
                  <a:gd name="T5" fmla="*/ 16397 h 28"/>
                  <a:gd name="T6" fmla="*/ 22557 w 16"/>
                  <a:gd name="T7" fmla="*/ 11407 h 28"/>
                  <a:gd name="T8" fmla="*/ 34093 w 16"/>
                  <a:gd name="T9" fmla="*/ 42221 h 28"/>
                  <a:gd name="T10" fmla="*/ 45044 w 16"/>
                  <a:gd name="T11" fmla="*/ 59230 h 28"/>
                  <a:gd name="T12" fmla="*/ 48771 w 16"/>
                  <a:gd name="T13" fmla="*/ 65026 h 28"/>
                  <a:gd name="T14" fmla="*/ 54646 w 16"/>
                  <a:gd name="T15" fmla="*/ 81426 h 28"/>
                  <a:gd name="T16" fmla="*/ 66261 w 16"/>
                  <a:gd name="T17" fmla="*/ 97832 h 28"/>
                  <a:gd name="T18" fmla="*/ 76977 w 16"/>
                  <a:gd name="T19" fmla="*/ 123647 h 28"/>
                  <a:gd name="T20" fmla="*/ 88610 w 16"/>
                  <a:gd name="T21" fmla="*/ 151454 h 28"/>
                  <a:gd name="T22" fmla="*/ 88610 w 16"/>
                  <a:gd name="T23" fmla="*/ 151454 h 28"/>
                  <a:gd name="T24" fmla="*/ 82864 w 16"/>
                  <a:gd name="T25" fmla="*/ 145655 h 28"/>
                  <a:gd name="T26" fmla="*/ 82864 w 16"/>
                  <a:gd name="T27" fmla="*/ 140630 h 28"/>
                  <a:gd name="T28" fmla="*/ 76977 w 16"/>
                  <a:gd name="T29" fmla="*/ 129250 h 28"/>
                  <a:gd name="T30" fmla="*/ 71939 w 16"/>
                  <a:gd name="T31" fmla="*/ 123647 h 28"/>
                  <a:gd name="T32" fmla="*/ 66261 w 16"/>
                  <a:gd name="T33" fmla="*/ 114832 h 28"/>
                  <a:gd name="T34" fmla="*/ 66261 w 16"/>
                  <a:gd name="T35" fmla="*/ 114832 h 28"/>
                  <a:gd name="T36" fmla="*/ 66261 w 16"/>
                  <a:gd name="T37" fmla="*/ 114832 h 28"/>
                  <a:gd name="T38" fmla="*/ 54646 w 16"/>
                  <a:gd name="T39" fmla="*/ 97832 h 28"/>
                  <a:gd name="T40" fmla="*/ 48771 w 16"/>
                  <a:gd name="T41" fmla="*/ 87034 h 28"/>
                  <a:gd name="T42" fmla="*/ 45044 w 16"/>
                  <a:gd name="T43" fmla="*/ 75627 h 28"/>
                  <a:gd name="T44" fmla="*/ 39847 w 16"/>
                  <a:gd name="T45" fmla="*/ 70028 h 28"/>
                  <a:gd name="T46" fmla="*/ 34093 w 16"/>
                  <a:gd name="T47" fmla="*/ 65026 h 28"/>
                  <a:gd name="T48" fmla="*/ 34093 w 16"/>
                  <a:gd name="T49" fmla="*/ 59230 h 28"/>
                  <a:gd name="T50" fmla="*/ 34093 w 16"/>
                  <a:gd name="T51" fmla="*/ 59230 h 28"/>
                  <a:gd name="T52" fmla="*/ 34093 w 16"/>
                  <a:gd name="T53" fmla="*/ 59230 h 28"/>
                  <a:gd name="T54" fmla="*/ 28209 w 16"/>
                  <a:gd name="T55" fmla="*/ 53628 h 28"/>
                  <a:gd name="T56" fmla="*/ 22557 w 16"/>
                  <a:gd name="T57" fmla="*/ 48020 h 28"/>
                  <a:gd name="T58" fmla="*/ 22557 w 16"/>
                  <a:gd name="T59" fmla="*/ 48020 h 28"/>
                  <a:gd name="T60" fmla="*/ 22557 w 16"/>
                  <a:gd name="T61" fmla="*/ 48020 h 28"/>
                  <a:gd name="T62" fmla="*/ 22557 w 16"/>
                  <a:gd name="T63" fmla="*/ 42221 h 28"/>
                  <a:gd name="T64" fmla="*/ 16603 w 16"/>
                  <a:gd name="T65" fmla="*/ 39211 h 28"/>
                  <a:gd name="T66" fmla="*/ 16603 w 16"/>
                  <a:gd name="T67" fmla="*/ 42221 h 28"/>
                  <a:gd name="T68" fmla="*/ 16603 w 16"/>
                  <a:gd name="T69" fmla="*/ 42221 h 28"/>
                  <a:gd name="T70" fmla="*/ 16603 w 16"/>
                  <a:gd name="T71" fmla="*/ 39211 h 28"/>
                  <a:gd name="T72" fmla="*/ 16603 w 16"/>
                  <a:gd name="T73" fmla="*/ 33406 h 28"/>
                  <a:gd name="T74" fmla="*/ 5652 w 16"/>
                  <a:gd name="T75" fmla="*/ 27804 h 28"/>
                  <a:gd name="T76" fmla="*/ 5652 w 16"/>
                  <a:gd name="T77" fmla="*/ 16397 h 28"/>
                  <a:gd name="T78" fmla="*/ 0 w 16"/>
                  <a:gd name="T79" fmla="*/ 5599 h 28"/>
                  <a:gd name="T80" fmla="*/ 0 w 16"/>
                  <a:gd name="T81" fmla="*/ 5599 h 28"/>
                  <a:gd name="T82" fmla="*/ 5652 w 16"/>
                  <a:gd name="T83" fmla="*/ 11407 h 28"/>
                  <a:gd name="T84" fmla="*/ 5652 w 16"/>
                  <a:gd name="T85" fmla="*/ 11407 h 28"/>
                  <a:gd name="T86" fmla="*/ 5652 w 16"/>
                  <a:gd name="T87" fmla="*/ 0 h 28"/>
                  <a:gd name="T88" fmla="*/ 5652 w 16"/>
                  <a:gd name="T89" fmla="*/ 5599 h 28"/>
                  <a:gd name="T90" fmla="*/ 5652 w 16"/>
                  <a:gd name="T91" fmla="*/ 0 h 28"/>
                  <a:gd name="T92" fmla="*/ 5652 w 16"/>
                  <a:gd name="T93" fmla="*/ 0 h 28"/>
                  <a:gd name="T94" fmla="*/ 5652 w 16"/>
                  <a:gd name="T95" fmla="*/ 0 h 28"/>
                  <a:gd name="T96" fmla="*/ 11606 w 16"/>
                  <a:gd name="T97" fmla="*/ 5599 h 28"/>
                  <a:gd name="T98" fmla="*/ 16603 w 16"/>
                  <a:gd name="T99" fmla="*/ 11407 h 28"/>
                  <a:gd name="T100" fmla="*/ 11606 w 16"/>
                  <a:gd name="T101" fmla="*/ 0 h 2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"/>
                  <a:gd name="T154" fmla="*/ 0 h 28"/>
                  <a:gd name="T155" fmla="*/ 16 w 16"/>
                  <a:gd name="T156" fmla="*/ 28 h 2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" h="28">
                    <a:moveTo>
                      <a:pt x="2" y="0"/>
                    </a:moveTo>
                    <a:lnTo>
                      <a:pt x="3" y="2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6" y="8"/>
                    </a:lnTo>
                    <a:lnTo>
                      <a:pt x="8" y="11"/>
                    </a:lnTo>
                    <a:lnTo>
                      <a:pt x="9" y="12"/>
                    </a:lnTo>
                    <a:lnTo>
                      <a:pt x="10" y="15"/>
                    </a:lnTo>
                    <a:lnTo>
                      <a:pt x="12" y="18"/>
                    </a:lnTo>
                    <a:lnTo>
                      <a:pt x="14" y="23"/>
                    </a:lnTo>
                    <a:lnTo>
                      <a:pt x="16" y="28"/>
                    </a:lnTo>
                    <a:lnTo>
                      <a:pt x="15" y="27"/>
                    </a:lnTo>
                    <a:lnTo>
                      <a:pt x="15" y="26"/>
                    </a:lnTo>
                    <a:lnTo>
                      <a:pt x="14" y="24"/>
                    </a:lnTo>
                    <a:lnTo>
                      <a:pt x="13" y="23"/>
                    </a:lnTo>
                    <a:lnTo>
                      <a:pt x="12" y="21"/>
                    </a:lnTo>
                    <a:lnTo>
                      <a:pt x="10" y="18"/>
                    </a:lnTo>
                    <a:lnTo>
                      <a:pt x="9" y="16"/>
                    </a:lnTo>
                    <a:lnTo>
                      <a:pt x="8" y="14"/>
                    </a:lnTo>
                    <a:lnTo>
                      <a:pt x="7" y="13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47" name="Line 4001"/>
              <p:cNvSpPr>
                <a:spLocks noChangeShapeType="1"/>
              </p:cNvSpPr>
              <p:nvPr/>
            </p:nvSpPr>
            <p:spPr bwMode="auto">
              <a:xfrm>
                <a:off x="1400" y="31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48" name="Freeform 4002"/>
              <p:cNvSpPr>
                <a:spLocks/>
              </p:cNvSpPr>
              <p:nvPr/>
            </p:nvSpPr>
            <p:spPr bwMode="auto">
              <a:xfrm>
                <a:off x="1394" y="30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49" name="Freeform 4003"/>
              <p:cNvSpPr>
                <a:spLocks/>
              </p:cNvSpPr>
              <p:nvPr/>
            </p:nvSpPr>
            <p:spPr bwMode="auto">
              <a:xfrm>
                <a:off x="1397" y="3094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50" name="Line 4004"/>
              <p:cNvSpPr>
                <a:spLocks noChangeShapeType="1"/>
              </p:cNvSpPr>
              <p:nvPr/>
            </p:nvSpPr>
            <p:spPr bwMode="auto">
              <a:xfrm>
                <a:off x="1400" y="30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51" name="Freeform 4005"/>
              <p:cNvSpPr>
                <a:spLocks/>
              </p:cNvSpPr>
              <p:nvPr/>
            </p:nvSpPr>
            <p:spPr bwMode="auto">
              <a:xfrm>
                <a:off x="1394" y="309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52" name="Line 4006"/>
              <p:cNvSpPr>
                <a:spLocks noChangeShapeType="1"/>
              </p:cNvSpPr>
              <p:nvPr/>
            </p:nvSpPr>
            <p:spPr bwMode="auto">
              <a:xfrm>
                <a:off x="1400" y="309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53" name="Line 4007"/>
              <p:cNvSpPr>
                <a:spLocks noChangeShapeType="1"/>
              </p:cNvSpPr>
              <p:nvPr/>
            </p:nvSpPr>
            <p:spPr bwMode="auto">
              <a:xfrm>
                <a:off x="1394" y="309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54" name="Line 4008"/>
              <p:cNvSpPr>
                <a:spLocks noChangeShapeType="1"/>
              </p:cNvSpPr>
              <p:nvPr/>
            </p:nvSpPr>
            <p:spPr bwMode="auto">
              <a:xfrm>
                <a:off x="1394" y="31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55" name="Line 4009"/>
              <p:cNvSpPr>
                <a:spLocks noChangeShapeType="1"/>
              </p:cNvSpPr>
              <p:nvPr/>
            </p:nvSpPr>
            <p:spPr bwMode="auto">
              <a:xfrm>
                <a:off x="1394" y="30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56" name="Freeform 4010"/>
              <p:cNvSpPr>
                <a:spLocks/>
              </p:cNvSpPr>
              <p:nvPr/>
            </p:nvSpPr>
            <p:spPr bwMode="auto">
              <a:xfrm>
                <a:off x="1333" y="2976"/>
                <a:ext cx="67" cy="144"/>
              </a:xfrm>
              <a:custGeom>
                <a:avLst/>
                <a:gdLst>
                  <a:gd name="T0" fmla="*/ 0 w 23"/>
                  <a:gd name="T1" fmla="*/ 5657 h 49"/>
                  <a:gd name="T2" fmla="*/ 10504 w 23"/>
                  <a:gd name="T3" fmla="*/ 11626 h 49"/>
                  <a:gd name="T4" fmla="*/ 15920 w 23"/>
                  <a:gd name="T5" fmla="*/ 28277 h 49"/>
                  <a:gd name="T6" fmla="*/ 15920 w 23"/>
                  <a:gd name="T7" fmla="*/ 28277 h 49"/>
                  <a:gd name="T8" fmla="*/ 21385 w 23"/>
                  <a:gd name="T9" fmla="*/ 22593 h 49"/>
                  <a:gd name="T10" fmla="*/ 26867 w 23"/>
                  <a:gd name="T11" fmla="*/ 22593 h 49"/>
                  <a:gd name="T12" fmla="*/ 26867 w 23"/>
                  <a:gd name="T13" fmla="*/ 22593 h 49"/>
                  <a:gd name="T14" fmla="*/ 30599 w 23"/>
                  <a:gd name="T15" fmla="*/ 39900 h 49"/>
                  <a:gd name="T16" fmla="*/ 40911 w 23"/>
                  <a:gd name="T17" fmla="*/ 60480 h 49"/>
                  <a:gd name="T18" fmla="*/ 46376 w 23"/>
                  <a:gd name="T19" fmla="*/ 83100 h 49"/>
                  <a:gd name="T20" fmla="*/ 56804 w 23"/>
                  <a:gd name="T21" fmla="*/ 94723 h 49"/>
                  <a:gd name="T22" fmla="*/ 62295 w 23"/>
                  <a:gd name="T23" fmla="*/ 106296 h 49"/>
                  <a:gd name="T24" fmla="*/ 67760 w 23"/>
                  <a:gd name="T25" fmla="*/ 122991 h 49"/>
                  <a:gd name="T26" fmla="*/ 72800 w 23"/>
                  <a:gd name="T27" fmla="*/ 138502 h 49"/>
                  <a:gd name="T28" fmla="*/ 78265 w 23"/>
                  <a:gd name="T29" fmla="*/ 149460 h 49"/>
                  <a:gd name="T30" fmla="*/ 89136 w 23"/>
                  <a:gd name="T31" fmla="*/ 161112 h 49"/>
                  <a:gd name="T32" fmla="*/ 89136 w 23"/>
                  <a:gd name="T33" fmla="*/ 166778 h 49"/>
                  <a:gd name="T34" fmla="*/ 89136 w 23"/>
                  <a:gd name="T35" fmla="*/ 161112 h 49"/>
                  <a:gd name="T36" fmla="*/ 89136 w 23"/>
                  <a:gd name="T37" fmla="*/ 155232 h 49"/>
                  <a:gd name="T38" fmla="*/ 92326 w 23"/>
                  <a:gd name="T39" fmla="*/ 155232 h 49"/>
                  <a:gd name="T40" fmla="*/ 92326 w 23"/>
                  <a:gd name="T41" fmla="*/ 155232 h 49"/>
                  <a:gd name="T42" fmla="*/ 103180 w 23"/>
                  <a:gd name="T43" fmla="*/ 161112 h 49"/>
                  <a:gd name="T44" fmla="*/ 103180 w 23"/>
                  <a:gd name="T45" fmla="*/ 172080 h 49"/>
                  <a:gd name="T46" fmla="*/ 103180 w 23"/>
                  <a:gd name="T47" fmla="*/ 177737 h 49"/>
                  <a:gd name="T48" fmla="*/ 108890 w 23"/>
                  <a:gd name="T49" fmla="*/ 195123 h 49"/>
                  <a:gd name="T50" fmla="*/ 108890 w 23"/>
                  <a:gd name="T51" fmla="*/ 201012 h 49"/>
                  <a:gd name="T52" fmla="*/ 108890 w 23"/>
                  <a:gd name="T53" fmla="*/ 206014 h 49"/>
                  <a:gd name="T54" fmla="*/ 108890 w 23"/>
                  <a:gd name="T55" fmla="*/ 211980 h 49"/>
                  <a:gd name="T56" fmla="*/ 108890 w 23"/>
                  <a:gd name="T57" fmla="*/ 211980 h 49"/>
                  <a:gd name="T58" fmla="*/ 108890 w 23"/>
                  <a:gd name="T59" fmla="*/ 223606 h 49"/>
                  <a:gd name="T60" fmla="*/ 108890 w 23"/>
                  <a:gd name="T61" fmla="*/ 238217 h 49"/>
                  <a:gd name="T62" fmla="*/ 113711 w 23"/>
                  <a:gd name="T63" fmla="*/ 255835 h 49"/>
                  <a:gd name="T64" fmla="*/ 119176 w 23"/>
                  <a:gd name="T65" fmla="*/ 272460 h 49"/>
                  <a:gd name="T66" fmla="*/ 108890 w 23"/>
                  <a:gd name="T67" fmla="*/ 255835 h 49"/>
                  <a:gd name="T68" fmla="*/ 103180 w 23"/>
                  <a:gd name="T69" fmla="*/ 249869 h 49"/>
                  <a:gd name="T70" fmla="*/ 97715 w 23"/>
                  <a:gd name="T71" fmla="*/ 238217 h 49"/>
                  <a:gd name="T72" fmla="*/ 89136 w 23"/>
                  <a:gd name="T73" fmla="*/ 211980 h 49"/>
                  <a:gd name="T74" fmla="*/ 83680 w 23"/>
                  <a:gd name="T75" fmla="*/ 206014 h 49"/>
                  <a:gd name="T76" fmla="*/ 62295 w 23"/>
                  <a:gd name="T77" fmla="*/ 166778 h 49"/>
                  <a:gd name="T78" fmla="*/ 62295 w 23"/>
                  <a:gd name="T79" fmla="*/ 161112 h 49"/>
                  <a:gd name="T80" fmla="*/ 56804 w 23"/>
                  <a:gd name="T81" fmla="*/ 155232 h 49"/>
                  <a:gd name="T82" fmla="*/ 46376 w 23"/>
                  <a:gd name="T83" fmla="*/ 143580 h 49"/>
                  <a:gd name="T84" fmla="*/ 46376 w 23"/>
                  <a:gd name="T85" fmla="*/ 138502 h 49"/>
                  <a:gd name="T86" fmla="*/ 40911 w 23"/>
                  <a:gd name="T87" fmla="*/ 134564 h 49"/>
                  <a:gd name="T88" fmla="*/ 35420 w 23"/>
                  <a:gd name="T89" fmla="*/ 117257 h 49"/>
                  <a:gd name="T90" fmla="*/ 26867 w 23"/>
                  <a:gd name="T91" fmla="*/ 83100 h 49"/>
                  <a:gd name="T92" fmla="*/ 10504 w 23"/>
                  <a:gd name="T93" fmla="*/ 45789 h 49"/>
                  <a:gd name="T94" fmla="*/ 0 w 23"/>
                  <a:gd name="T95" fmla="*/ 0 h 49"/>
                  <a:gd name="T96" fmla="*/ 0 w 23"/>
                  <a:gd name="T97" fmla="*/ 5657 h 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3"/>
                  <a:gd name="T148" fmla="*/ 0 h 49"/>
                  <a:gd name="T149" fmla="*/ 23 w 23"/>
                  <a:gd name="T150" fmla="*/ 49 h 4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3" h="49">
                    <a:moveTo>
                      <a:pt x="0" y="1"/>
                    </a:moveTo>
                    <a:lnTo>
                      <a:pt x="2" y="2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7"/>
                    </a:lnTo>
                    <a:lnTo>
                      <a:pt x="8" y="11"/>
                    </a:lnTo>
                    <a:lnTo>
                      <a:pt x="9" y="15"/>
                    </a:lnTo>
                    <a:lnTo>
                      <a:pt x="11" y="17"/>
                    </a:lnTo>
                    <a:lnTo>
                      <a:pt x="12" y="19"/>
                    </a:lnTo>
                    <a:lnTo>
                      <a:pt x="13" y="22"/>
                    </a:lnTo>
                    <a:lnTo>
                      <a:pt x="14" y="25"/>
                    </a:lnTo>
                    <a:lnTo>
                      <a:pt x="15" y="27"/>
                    </a:lnTo>
                    <a:lnTo>
                      <a:pt x="17" y="29"/>
                    </a:lnTo>
                    <a:lnTo>
                      <a:pt x="17" y="30"/>
                    </a:lnTo>
                    <a:lnTo>
                      <a:pt x="17" y="29"/>
                    </a:lnTo>
                    <a:lnTo>
                      <a:pt x="17" y="28"/>
                    </a:lnTo>
                    <a:lnTo>
                      <a:pt x="18" y="28"/>
                    </a:lnTo>
                    <a:lnTo>
                      <a:pt x="20" y="29"/>
                    </a:lnTo>
                    <a:lnTo>
                      <a:pt x="20" y="31"/>
                    </a:lnTo>
                    <a:lnTo>
                      <a:pt x="20" y="32"/>
                    </a:lnTo>
                    <a:lnTo>
                      <a:pt x="21" y="35"/>
                    </a:lnTo>
                    <a:lnTo>
                      <a:pt x="21" y="36"/>
                    </a:lnTo>
                    <a:lnTo>
                      <a:pt x="21" y="37"/>
                    </a:lnTo>
                    <a:lnTo>
                      <a:pt x="21" y="38"/>
                    </a:lnTo>
                    <a:lnTo>
                      <a:pt x="21" y="40"/>
                    </a:lnTo>
                    <a:lnTo>
                      <a:pt x="21" y="43"/>
                    </a:lnTo>
                    <a:lnTo>
                      <a:pt x="22" y="46"/>
                    </a:lnTo>
                    <a:lnTo>
                      <a:pt x="23" y="49"/>
                    </a:lnTo>
                    <a:lnTo>
                      <a:pt x="21" y="46"/>
                    </a:lnTo>
                    <a:lnTo>
                      <a:pt x="20" y="45"/>
                    </a:lnTo>
                    <a:lnTo>
                      <a:pt x="19" y="43"/>
                    </a:lnTo>
                    <a:lnTo>
                      <a:pt x="17" y="38"/>
                    </a:lnTo>
                    <a:lnTo>
                      <a:pt x="16" y="37"/>
                    </a:lnTo>
                    <a:lnTo>
                      <a:pt x="12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9" y="26"/>
                    </a:lnTo>
                    <a:lnTo>
                      <a:pt x="9" y="25"/>
                    </a:lnTo>
                    <a:lnTo>
                      <a:pt x="8" y="24"/>
                    </a:lnTo>
                    <a:lnTo>
                      <a:pt x="7" y="21"/>
                    </a:lnTo>
                    <a:lnTo>
                      <a:pt x="5" y="15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57" name="Line 4011"/>
              <p:cNvSpPr>
                <a:spLocks noChangeShapeType="1"/>
              </p:cNvSpPr>
              <p:nvPr/>
            </p:nvSpPr>
            <p:spPr bwMode="auto">
              <a:xfrm>
                <a:off x="1394" y="30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58" name="Line 4012"/>
              <p:cNvSpPr>
                <a:spLocks noChangeShapeType="1"/>
              </p:cNvSpPr>
              <p:nvPr/>
            </p:nvSpPr>
            <p:spPr bwMode="auto">
              <a:xfrm>
                <a:off x="1353" y="275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59" name="Freeform 4013"/>
              <p:cNvSpPr>
                <a:spLocks/>
              </p:cNvSpPr>
              <p:nvPr/>
            </p:nvSpPr>
            <p:spPr bwMode="auto">
              <a:xfrm>
                <a:off x="1338" y="2707"/>
                <a:ext cx="18" cy="53"/>
              </a:xfrm>
              <a:custGeom>
                <a:avLst/>
                <a:gdLst>
                  <a:gd name="T0" fmla="*/ 0 w 6"/>
                  <a:gd name="T1" fmla="*/ 0 h 18"/>
                  <a:gd name="T2" fmla="*/ 13122 w 6"/>
                  <a:gd name="T3" fmla="*/ 11713 h 18"/>
                  <a:gd name="T4" fmla="*/ 32805 w 6"/>
                  <a:gd name="T5" fmla="*/ 40513 h 18"/>
                  <a:gd name="T6" fmla="*/ 39366 w 6"/>
                  <a:gd name="T7" fmla="*/ 67033 h 18"/>
                  <a:gd name="T8" fmla="*/ 32805 w 6"/>
                  <a:gd name="T9" fmla="*/ 101548 h 18"/>
                  <a:gd name="T10" fmla="*/ 19683 w 6"/>
                  <a:gd name="T11" fmla="*/ 101548 h 18"/>
                  <a:gd name="T12" fmla="*/ 6561 w 6"/>
                  <a:gd name="T13" fmla="*/ 78782 h 18"/>
                  <a:gd name="T14" fmla="*/ 13122 w 6"/>
                  <a:gd name="T15" fmla="*/ 55320 h 18"/>
                  <a:gd name="T16" fmla="*/ 0 w 6"/>
                  <a:gd name="T17" fmla="*/ 5948 h 18"/>
                  <a:gd name="T18" fmla="*/ 0 w 6"/>
                  <a:gd name="T19" fmla="*/ 0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8"/>
                  <a:gd name="T32" fmla="*/ 6 w 6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8">
                    <a:moveTo>
                      <a:pt x="0" y="0"/>
                    </a:moveTo>
                    <a:lnTo>
                      <a:pt x="2" y="2"/>
                    </a:lnTo>
                    <a:lnTo>
                      <a:pt x="5" y="7"/>
                    </a:lnTo>
                    <a:lnTo>
                      <a:pt x="6" y="12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1" y="14"/>
                    </a:lnTo>
                    <a:lnTo>
                      <a:pt x="2" y="1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60" name="Freeform 4014"/>
              <p:cNvSpPr>
                <a:spLocks/>
              </p:cNvSpPr>
              <p:nvPr/>
            </p:nvSpPr>
            <p:spPr bwMode="auto">
              <a:xfrm>
                <a:off x="1467" y="3264"/>
                <a:ext cx="47" cy="70"/>
              </a:xfrm>
              <a:custGeom>
                <a:avLst/>
                <a:gdLst>
                  <a:gd name="T0" fmla="*/ 0 w 16"/>
                  <a:gd name="T1" fmla="*/ 0 h 24"/>
                  <a:gd name="T2" fmla="*/ 5652 w 16"/>
                  <a:gd name="T3" fmla="*/ 11212 h 24"/>
                  <a:gd name="T4" fmla="*/ 16603 w 16"/>
                  <a:gd name="T5" fmla="*/ 26994 h 24"/>
                  <a:gd name="T6" fmla="*/ 28209 w 16"/>
                  <a:gd name="T7" fmla="*/ 41192 h 24"/>
                  <a:gd name="T8" fmla="*/ 39847 w 16"/>
                  <a:gd name="T9" fmla="*/ 57167 h 24"/>
                  <a:gd name="T10" fmla="*/ 60377 w 16"/>
                  <a:gd name="T11" fmla="*/ 98578 h 24"/>
                  <a:gd name="T12" fmla="*/ 88610 w 16"/>
                  <a:gd name="T13" fmla="*/ 125545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24"/>
                  <a:gd name="T23" fmla="*/ 16 w 16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24">
                    <a:moveTo>
                      <a:pt x="0" y="0"/>
                    </a:moveTo>
                    <a:lnTo>
                      <a:pt x="1" y="2"/>
                    </a:lnTo>
                    <a:lnTo>
                      <a:pt x="3" y="5"/>
                    </a:lnTo>
                    <a:lnTo>
                      <a:pt x="5" y="8"/>
                    </a:lnTo>
                    <a:lnTo>
                      <a:pt x="7" y="11"/>
                    </a:lnTo>
                    <a:lnTo>
                      <a:pt x="11" y="19"/>
                    </a:lnTo>
                    <a:lnTo>
                      <a:pt x="16" y="2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61" name="Freeform 4015"/>
              <p:cNvSpPr>
                <a:spLocks/>
              </p:cNvSpPr>
              <p:nvPr/>
            </p:nvSpPr>
            <p:spPr bwMode="auto">
              <a:xfrm>
                <a:off x="1963" y="3756"/>
                <a:ext cx="29" cy="14"/>
              </a:xfrm>
              <a:custGeom>
                <a:avLst/>
                <a:gdLst>
                  <a:gd name="T0" fmla="*/ 0 w 10"/>
                  <a:gd name="T1" fmla="*/ 0 h 5"/>
                  <a:gd name="T2" fmla="*/ 5316 w 10"/>
                  <a:gd name="T3" fmla="*/ 0 h 5"/>
                  <a:gd name="T4" fmla="*/ 15416 w 10"/>
                  <a:gd name="T5" fmla="*/ 3819 h 5"/>
                  <a:gd name="T6" fmla="*/ 29148 w 10"/>
                  <a:gd name="T7" fmla="*/ 10693 h 5"/>
                  <a:gd name="T8" fmla="*/ 50074 w 10"/>
                  <a:gd name="T9" fmla="*/ 18746 h 5"/>
                  <a:gd name="T10" fmla="*/ 50074 w 10"/>
                  <a:gd name="T11" fmla="*/ 18746 h 5"/>
                  <a:gd name="T12" fmla="*/ 50074 w 10"/>
                  <a:gd name="T13" fmla="*/ 18746 h 5"/>
                  <a:gd name="T14" fmla="*/ 34437 w 10"/>
                  <a:gd name="T15" fmla="*/ 10693 h 5"/>
                  <a:gd name="T16" fmla="*/ 29148 w 10"/>
                  <a:gd name="T17" fmla="*/ 8232 h 5"/>
                  <a:gd name="T18" fmla="*/ 20923 w 10"/>
                  <a:gd name="T19" fmla="*/ 8232 h 5"/>
                  <a:gd name="T20" fmla="*/ 15416 w 10"/>
                  <a:gd name="T21" fmla="*/ 0 h 5"/>
                  <a:gd name="T22" fmla="*/ 5316 w 10"/>
                  <a:gd name="T23" fmla="*/ 0 h 5"/>
                  <a:gd name="T24" fmla="*/ 0 w 10"/>
                  <a:gd name="T25" fmla="*/ 0 h 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"/>
                  <a:gd name="T40" fmla="*/ 0 h 5"/>
                  <a:gd name="T41" fmla="*/ 10 w 10"/>
                  <a:gd name="T42" fmla="*/ 5 h 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" h="5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6" y="3"/>
                    </a:lnTo>
                    <a:lnTo>
                      <a:pt x="10" y="5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62" name="Freeform 4016"/>
              <p:cNvSpPr>
                <a:spLocks/>
              </p:cNvSpPr>
              <p:nvPr/>
            </p:nvSpPr>
            <p:spPr bwMode="auto">
              <a:xfrm>
                <a:off x="1289" y="2508"/>
                <a:ext cx="41" cy="58"/>
              </a:xfrm>
              <a:custGeom>
                <a:avLst/>
                <a:gdLst>
                  <a:gd name="T0" fmla="*/ 70028 w 14"/>
                  <a:gd name="T1" fmla="*/ 99867 h 20"/>
                  <a:gd name="T2" fmla="*/ 65026 w 14"/>
                  <a:gd name="T3" fmla="*/ 94554 h 20"/>
                  <a:gd name="T4" fmla="*/ 65026 w 14"/>
                  <a:gd name="T5" fmla="*/ 94554 h 20"/>
                  <a:gd name="T6" fmla="*/ 65026 w 14"/>
                  <a:gd name="T7" fmla="*/ 89827 h 20"/>
                  <a:gd name="T8" fmla="*/ 65026 w 14"/>
                  <a:gd name="T9" fmla="*/ 84529 h 20"/>
                  <a:gd name="T10" fmla="*/ 59230 w 14"/>
                  <a:gd name="T11" fmla="*/ 84529 h 20"/>
                  <a:gd name="T12" fmla="*/ 59230 w 14"/>
                  <a:gd name="T13" fmla="*/ 79138 h 20"/>
                  <a:gd name="T14" fmla="*/ 59230 w 14"/>
                  <a:gd name="T15" fmla="*/ 74260 h 20"/>
                  <a:gd name="T16" fmla="*/ 59230 w 14"/>
                  <a:gd name="T17" fmla="*/ 70728 h 20"/>
                  <a:gd name="T18" fmla="*/ 53628 w 14"/>
                  <a:gd name="T19" fmla="*/ 70728 h 20"/>
                  <a:gd name="T20" fmla="*/ 53628 w 14"/>
                  <a:gd name="T21" fmla="*/ 65412 h 20"/>
                  <a:gd name="T22" fmla="*/ 48020 w 14"/>
                  <a:gd name="T23" fmla="*/ 60677 h 20"/>
                  <a:gd name="T24" fmla="*/ 48020 w 14"/>
                  <a:gd name="T25" fmla="*/ 55387 h 20"/>
                  <a:gd name="T26" fmla="*/ 48020 w 14"/>
                  <a:gd name="T27" fmla="*/ 44706 h 20"/>
                  <a:gd name="T28" fmla="*/ 48020 w 14"/>
                  <a:gd name="T29" fmla="*/ 44706 h 20"/>
                  <a:gd name="T30" fmla="*/ 42221 w 14"/>
                  <a:gd name="T31" fmla="*/ 44706 h 20"/>
                  <a:gd name="T32" fmla="*/ 42221 w 14"/>
                  <a:gd name="T33" fmla="*/ 44706 h 20"/>
                  <a:gd name="T34" fmla="*/ 42221 w 14"/>
                  <a:gd name="T35" fmla="*/ 39829 h 20"/>
                  <a:gd name="T36" fmla="*/ 42221 w 14"/>
                  <a:gd name="T37" fmla="*/ 39829 h 20"/>
                  <a:gd name="T38" fmla="*/ 39211 w 14"/>
                  <a:gd name="T39" fmla="*/ 34437 h 20"/>
                  <a:gd name="T40" fmla="*/ 39211 w 14"/>
                  <a:gd name="T41" fmla="*/ 29148 h 20"/>
                  <a:gd name="T42" fmla="*/ 33406 w 14"/>
                  <a:gd name="T43" fmla="*/ 29148 h 20"/>
                  <a:gd name="T44" fmla="*/ 33406 w 14"/>
                  <a:gd name="T45" fmla="*/ 25607 h 20"/>
                  <a:gd name="T46" fmla="*/ 33406 w 14"/>
                  <a:gd name="T47" fmla="*/ 25607 h 20"/>
                  <a:gd name="T48" fmla="*/ 33406 w 14"/>
                  <a:gd name="T49" fmla="*/ 25607 h 20"/>
                  <a:gd name="T50" fmla="*/ 33406 w 14"/>
                  <a:gd name="T51" fmla="*/ 20923 h 20"/>
                  <a:gd name="T52" fmla="*/ 33406 w 14"/>
                  <a:gd name="T53" fmla="*/ 20923 h 20"/>
                  <a:gd name="T54" fmla="*/ 27804 w 14"/>
                  <a:gd name="T55" fmla="*/ 15416 h 20"/>
                  <a:gd name="T56" fmla="*/ 27804 w 14"/>
                  <a:gd name="T57" fmla="*/ 15416 h 20"/>
                  <a:gd name="T58" fmla="*/ 27804 w 14"/>
                  <a:gd name="T59" fmla="*/ 10051 h 20"/>
                  <a:gd name="T60" fmla="*/ 27804 w 14"/>
                  <a:gd name="T61" fmla="*/ 15416 h 20"/>
                  <a:gd name="T62" fmla="*/ 27804 w 14"/>
                  <a:gd name="T63" fmla="*/ 10051 h 20"/>
                  <a:gd name="T64" fmla="*/ 27804 w 14"/>
                  <a:gd name="T65" fmla="*/ 10051 h 20"/>
                  <a:gd name="T66" fmla="*/ 22204 w 14"/>
                  <a:gd name="T67" fmla="*/ 10051 h 20"/>
                  <a:gd name="T68" fmla="*/ 16397 w 14"/>
                  <a:gd name="T69" fmla="*/ 0 h 20"/>
                  <a:gd name="T70" fmla="*/ 16397 w 14"/>
                  <a:gd name="T71" fmla="*/ 0 h 20"/>
                  <a:gd name="T72" fmla="*/ 16397 w 14"/>
                  <a:gd name="T73" fmla="*/ 0 h 20"/>
                  <a:gd name="T74" fmla="*/ 16397 w 14"/>
                  <a:gd name="T75" fmla="*/ 0 h 20"/>
                  <a:gd name="T76" fmla="*/ 16397 w 14"/>
                  <a:gd name="T77" fmla="*/ 0 h 20"/>
                  <a:gd name="T78" fmla="*/ 11407 w 14"/>
                  <a:gd name="T79" fmla="*/ 0 h 20"/>
                  <a:gd name="T80" fmla="*/ 11407 w 14"/>
                  <a:gd name="T81" fmla="*/ 0 h 20"/>
                  <a:gd name="T82" fmla="*/ 11407 w 14"/>
                  <a:gd name="T83" fmla="*/ 0 h 20"/>
                  <a:gd name="T84" fmla="*/ 11407 w 14"/>
                  <a:gd name="T85" fmla="*/ 0 h 20"/>
                  <a:gd name="T86" fmla="*/ 5599 w 14"/>
                  <a:gd name="T87" fmla="*/ 5316 h 20"/>
                  <a:gd name="T88" fmla="*/ 5599 w 14"/>
                  <a:gd name="T89" fmla="*/ 0 h 20"/>
                  <a:gd name="T90" fmla="*/ 5599 w 14"/>
                  <a:gd name="T91" fmla="*/ 5316 h 20"/>
                  <a:gd name="T92" fmla="*/ 0 w 14"/>
                  <a:gd name="T93" fmla="*/ 5316 h 20"/>
                  <a:gd name="T94" fmla="*/ 0 w 14"/>
                  <a:gd name="T95" fmla="*/ 5316 h 20"/>
                  <a:gd name="T96" fmla="*/ 0 w 14"/>
                  <a:gd name="T97" fmla="*/ 5316 h 20"/>
                  <a:gd name="T98" fmla="*/ 0 w 14"/>
                  <a:gd name="T99" fmla="*/ 5316 h 20"/>
                  <a:gd name="T100" fmla="*/ 0 w 14"/>
                  <a:gd name="T101" fmla="*/ 5316 h 20"/>
                  <a:gd name="T102" fmla="*/ 0 w 14"/>
                  <a:gd name="T103" fmla="*/ 10051 h 20"/>
                  <a:gd name="T104" fmla="*/ 0 w 14"/>
                  <a:gd name="T105" fmla="*/ 10051 h 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"/>
                  <a:gd name="T160" fmla="*/ 0 h 20"/>
                  <a:gd name="T161" fmla="*/ 14 w 14"/>
                  <a:gd name="T162" fmla="*/ 20 h 2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" h="20">
                    <a:moveTo>
                      <a:pt x="14" y="20"/>
                    </a:moveTo>
                    <a:lnTo>
                      <a:pt x="14" y="20"/>
                    </a:lnTo>
                    <a:lnTo>
                      <a:pt x="13" y="20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2" y="17"/>
                    </a:lnTo>
                    <a:lnTo>
                      <a:pt x="11" y="17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9" y="12"/>
                    </a:lnTo>
                    <a:lnTo>
                      <a:pt x="9" y="11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63" name="Freeform 4017"/>
              <p:cNvSpPr>
                <a:spLocks/>
              </p:cNvSpPr>
              <p:nvPr/>
            </p:nvSpPr>
            <p:spPr bwMode="auto">
              <a:xfrm>
                <a:off x="1289" y="2508"/>
                <a:ext cx="41" cy="58"/>
              </a:xfrm>
              <a:custGeom>
                <a:avLst/>
                <a:gdLst>
                  <a:gd name="T0" fmla="*/ 70028 w 14"/>
                  <a:gd name="T1" fmla="*/ 99867 h 20"/>
                  <a:gd name="T2" fmla="*/ 70028 w 14"/>
                  <a:gd name="T3" fmla="*/ 94554 h 20"/>
                  <a:gd name="T4" fmla="*/ 65026 w 14"/>
                  <a:gd name="T5" fmla="*/ 89827 h 20"/>
                  <a:gd name="T6" fmla="*/ 65026 w 14"/>
                  <a:gd name="T7" fmla="*/ 89827 h 20"/>
                  <a:gd name="T8" fmla="*/ 65026 w 14"/>
                  <a:gd name="T9" fmla="*/ 84529 h 20"/>
                  <a:gd name="T10" fmla="*/ 59230 w 14"/>
                  <a:gd name="T11" fmla="*/ 84529 h 20"/>
                  <a:gd name="T12" fmla="*/ 59230 w 14"/>
                  <a:gd name="T13" fmla="*/ 79138 h 20"/>
                  <a:gd name="T14" fmla="*/ 59230 w 14"/>
                  <a:gd name="T15" fmla="*/ 79138 h 20"/>
                  <a:gd name="T16" fmla="*/ 59230 w 14"/>
                  <a:gd name="T17" fmla="*/ 74260 h 20"/>
                  <a:gd name="T18" fmla="*/ 53628 w 14"/>
                  <a:gd name="T19" fmla="*/ 70728 h 20"/>
                  <a:gd name="T20" fmla="*/ 53628 w 14"/>
                  <a:gd name="T21" fmla="*/ 65412 h 20"/>
                  <a:gd name="T22" fmla="*/ 48020 w 14"/>
                  <a:gd name="T23" fmla="*/ 60677 h 20"/>
                  <a:gd name="T24" fmla="*/ 48020 w 14"/>
                  <a:gd name="T25" fmla="*/ 55387 h 20"/>
                  <a:gd name="T26" fmla="*/ 48020 w 14"/>
                  <a:gd name="T27" fmla="*/ 50074 h 20"/>
                  <a:gd name="T28" fmla="*/ 48020 w 14"/>
                  <a:gd name="T29" fmla="*/ 44706 h 20"/>
                  <a:gd name="T30" fmla="*/ 42221 w 14"/>
                  <a:gd name="T31" fmla="*/ 44706 h 20"/>
                  <a:gd name="T32" fmla="*/ 42221 w 14"/>
                  <a:gd name="T33" fmla="*/ 44706 h 20"/>
                  <a:gd name="T34" fmla="*/ 42221 w 14"/>
                  <a:gd name="T35" fmla="*/ 44706 h 20"/>
                  <a:gd name="T36" fmla="*/ 42221 w 14"/>
                  <a:gd name="T37" fmla="*/ 39829 h 20"/>
                  <a:gd name="T38" fmla="*/ 39211 w 14"/>
                  <a:gd name="T39" fmla="*/ 39829 h 20"/>
                  <a:gd name="T40" fmla="*/ 39211 w 14"/>
                  <a:gd name="T41" fmla="*/ 34437 h 20"/>
                  <a:gd name="T42" fmla="*/ 39211 w 14"/>
                  <a:gd name="T43" fmla="*/ 29148 h 20"/>
                  <a:gd name="T44" fmla="*/ 33406 w 14"/>
                  <a:gd name="T45" fmla="*/ 29148 h 20"/>
                  <a:gd name="T46" fmla="*/ 33406 w 14"/>
                  <a:gd name="T47" fmla="*/ 25607 h 20"/>
                  <a:gd name="T48" fmla="*/ 33406 w 14"/>
                  <a:gd name="T49" fmla="*/ 25607 h 20"/>
                  <a:gd name="T50" fmla="*/ 33406 w 14"/>
                  <a:gd name="T51" fmla="*/ 25607 h 20"/>
                  <a:gd name="T52" fmla="*/ 33406 w 14"/>
                  <a:gd name="T53" fmla="*/ 20923 h 20"/>
                  <a:gd name="T54" fmla="*/ 27804 w 14"/>
                  <a:gd name="T55" fmla="*/ 15416 h 20"/>
                  <a:gd name="T56" fmla="*/ 27804 w 14"/>
                  <a:gd name="T57" fmla="*/ 15416 h 20"/>
                  <a:gd name="T58" fmla="*/ 27804 w 14"/>
                  <a:gd name="T59" fmla="*/ 15416 h 20"/>
                  <a:gd name="T60" fmla="*/ 27804 w 14"/>
                  <a:gd name="T61" fmla="*/ 10051 h 20"/>
                  <a:gd name="T62" fmla="*/ 27804 w 14"/>
                  <a:gd name="T63" fmla="*/ 10051 h 20"/>
                  <a:gd name="T64" fmla="*/ 27804 w 14"/>
                  <a:gd name="T65" fmla="*/ 10051 h 20"/>
                  <a:gd name="T66" fmla="*/ 22204 w 14"/>
                  <a:gd name="T67" fmla="*/ 10051 h 20"/>
                  <a:gd name="T68" fmla="*/ 16397 w 14"/>
                  <a:gd name="T69" fmla="*/ 5316 h 20"/>
                  <a:gd name="T70" fmla="*/ 16397 w 14"/>
                  <a:gd name="T71" fmla="*/ 5316 h 20"/>
                  <a:gd name="T72" fmla="*/ 16397 w 14"/>
                  <a:gd name="T73" fmla="*/ 0 h 20"/>
                  <a:gd name="T74" fmla="*/ 16397 w 14"/>
                  <a:gd name="T75" fmla="*/ 0 h 20"/>
                  <a:gd name="T76" fmla="*/ 16397 w 14"/>
                  <a:gd name="T77" fmla="*/ 0 h 20"/>
                  <a:gd name="T78" fmla="*/ 11407 w 14"/>
                  <a:gd name="T79" fmla="*/ 0 h 20"/>
                  <a:gd name="T80" fmla="*/ 11407 w 14"/>
                  <a:gd name="T81" fmla="*/ 0 h 20"/>
                  <a:gd name="T82" fmla="*/ 11407 w 14"/>
                  <a:gd name="T83" fmla="*/ 0 h 20"/>
                  <a:gd name="T84" fmla="*/ 11407 w 14"/>
                  <a:gd name="T85" fmla="*/ 0 h 20"/>
                  <a:gd name="T86" fmla="*/ 5599 w 14"/>
                  <a:gd name="T87" fmla="*/ 5316 h 20"/>
                  <a:gd name="T88" fmla="*/ 5599 w 14"/>
                  <a:gd name="T89" fmla="*/ 0 h 20"/>
                  <a:gd name="T90" fmla="*/ 5599 w 14"/>
                  <a:gd name="T91" fmla="*/ 5316 h 20"/>
                  <a:gd name="T92" fmla="*/ 0 w 14"/>
                  <a:gd name="T93" fmla="*/ 5316 h 20"/>
                  <a:gd name="T94" fmla="*/ 0 w 14"/>
                  <a:gd name="T95" fmla="*/ 5316 h 20"/>
                  <a:gd name="T96" fmla="*/ 0 w 14"/>
                  <a:gd name="T97" fmla="*/ 5316 h 20"/>
                  <a:gd name="T98" fmla="*/ 0 w 14"/>
                  <a:gd name="T99" fmla="*/ 5316 h 20"/>
                  <a:gd name="T100" fmla="*/ 0 w 14"/>
                  <a:gd name="T101" fmla="*/ 5316 h 20"/>
                  <a:gd name="T102" fmla="*/ 0 w 14"/>
                  <a:gd name="T103" fmla="*/ 10051 h 20"/>
                  <a:gd name="T104" fmla="*/ 0 w 14"/>
                  <a:gd name="T105" fmla="*/ 10051 h 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"/>
                  <a:gd name="T160" fmla="*/ 0 h 20"/>
                  <a:gd name="T161" fmla="*/ 14 w 14"/>
                  <a:gd name="T162" fmla="*/ 20 h 2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" h="20">
                    <a:moveTo>
                      <a:pt x="14" y="20"/>
                    </a:moveTo>
                    <a:lnTo>
                      <a:pt x="14" y="20"/>
                    </a:lnTo>
                    <a:lnTo>
                      <a:pt x="13" y="20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2" y="17"/>
                    </a:lnTo>
                    <a:lnTo>
                      <a:pt x="11" y="17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9" y="11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64" name="Freeform 4018"/>
              <p:cNvSpPr>
                <a:spLocks/>
              </p:cNvSpPr>
              <p:nvPr/>
            </p:nvSpPr>
            <p:spPr bwMode="auto">
              <a:xfrm>
                <a:off x="2596" y="84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65" name="Line 4019"/>
              <p:cNvSpPr>
                <a:spLocks noChangeShapeType="1"/>
              </p:cNvSpPr>
              <p:nvPr/>
            </p:nvSpPr>
            <p:spPr bwMode="auto">
              <a:xfrm>
                <a:off x="2599" y="8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66" name="Line 4020"/>
              <p:cNvSpPr>
                <a:spLocks noChangeShapeType="1"/>
              </p:cNvSpPr>
              <p:nvPr/>
            </p:nvSpPr>
            <p:spPr bwMode="auto">
              <a:xfrm>
                <a:off x="2593" y="8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67" name="Freeform 4021"/>
              <p:cNvSpPr>
                <a:spLocks/>
              </p:cNvSpPr>
              <p:nvPr/>
            </p:nvSpPr>
            <p:spPr bwMode="auto">
              <a:xfrm>
                <a:off x="2596" y="847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68" name="Freeform 4022"/>
              <p:cNvSpPr>
                <a:spLocks/>
              </p:cNvSpPr>
              <p:nvPr/>
            </p:nvSpPr>
            <p:spPr bwMode="auto">
              <a:xfrm>
                <a:off x="2590" y="84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69" name="Freeform 4023"/>
              <p:cNvSpPr>
                <a:spLocks/>
              </p:cNvSpPr>
              <p:nvPr/>
            </p:nvSpPr>
            <p:spPr bwMode="auto">
              <a:xfrm>
                <a:off x="2581" y="85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70" name="Freeform 4024"/>
              <p:cNvSpPr>
                <a:spLocks/>
              </p:cNvSpPr>
              <p:nvPr/>
            </p:nvSpPr>
            <p:spPr bwMode="auto">
              <a:xfrm>
                <a:off x="2584" y="84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71" name="Freeform 4025"/>
              <p:cNvSpPr>
                <a:spLocks/>
              </p:cNvSpPr>
              <p:nvPr/>
            </p:nvSpPr>
            <p:spPr bwMode="auto">
              <a:xfrm>
                <a:off x="2581" y="85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72" name="Line 4026"/>
              <p:cNvSpPr>
                <a:spLocks noChangeShapeType="1"/>
              </p:cNvSpPr>
              <p:nvPr/>
            </p:nvSpPr>
            <p:spPr bwMode="auto">
              <a:xfrm>
                <a:off x="2584" y="84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73" name="Line 4027"/>
              <p:cNvSpPr>
                <a:spLocks noChangeShapeType="1"/>
              </p:cNvSpPr>
              <p:nvPr/>
            </p:nvSpPr>
            <p:spPr bwMode="auto">
              <a:xfrm>
                <a:off x="2564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74" name="Freeform 4028"/>
              <p:cNvSpPr>
                <a:spLocks/>
              </p:cNvSpPr>
              <p:nvPr/>
            </p:nvSpPr>
            <p:spPr bwMode="auto">
              <a:xfrm>
                <a:off x="2570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75" name="Freeform 4029"/>
              <p:cNvSpPr>
                <a:spLocks/>
              </p:cNvSpPr>
              <p:nvPr/>
            </p:nvSpPr>
            <p:spPr bwMode="auto">
              <a:xfrm>
                <a:off x="2567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76" name="Freeform 4030"/>
              <p:cNvSpPr>
                <a:spLocks/>
              </p:cNvSpPr>
              <p:nvPr/>
            </p:nvSpPr>
            <p:spPr bwMode="auto">
              <a:xfrm>
                <a:off x="2570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77" name="Line 4031"/>
              <p:cNvSpPr>
                <a:spLocks noChangeShapeType="1"/>
              </p:cNvSpPr>
              <p:nvPr/>
            </p:nvSpPr>
            <p:spPr bwMode="auto">
              <a:xfrm>
                <a:off x="2564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78" name="Line 4032"/>
              <p:cNvSpPr>
                <a:spLocks noChangeShapeType="1"/>
              </p:cNvSpPr>
              <p:nvPr/>
            </p:nvSpPr>
            <p:spPr bwMode="auto">
              <a:xfrm>
                <a:off x="2558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79" name="Line 4033"/>
              <p:cNvSpPr>
                <a:spLocks noChangeShapeType="1"/>
              </p:cNvSpPr>
              <p:nvPr/>
            </p:nvSpPr>
            <p:spPr bwMode="auto">
              <a:xfrm>
                <a:off x="2564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80" name="Line 4034"/>
              <p:cNvSpPr>
                <a:spLocks noChangeShapeType="1"/>
              </p:cNvSpPr>
              <p:nvPr/>
            </p:nvSpPr>
            <p:spPr bwMode="auto">
              <a:xfrm>
                <a:off x="2573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81" name="Line 4035"/>
              <p:cNvSpPr>
                <a:spLocks noChangeShapeType="1"/>
              </p:cNvSpPr>
              <p:nvPr/>
            </p:nvSpPr>
            <p:spPr bwMode="auto">
              <a:xfrm>
                <a:off x="2564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82" name="Line 4036"/>
              <p:cNvSpPr>
                <a:spLocks noChangeShapeType="1"/>
              </p:cNvSpPr>
              <p:nvPr/>
            </p:nvSpPr>
            <p:spPr bwMode="auto">
              <a:xfrm>
                <a:off x="2555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83" name="Freeform 4037"/>
              <p:cNvSpPr>
                <a:spLocks/>
              </p:cNvSpPr>
              <p:nvPr/>
            </p:nvSpPr>
            <p:spPr bwMode="auto">
              <a:xfrm>
                <a:off x="2570" y="853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84" name="Line 4038"/>
              <p:cNvSpPr>
                <a:spLocks noChangeShapeType="1"/>
              </p:cNvSpPr>
              <p:nvPr/>
            </p:nvSpPr>
            <p:spPr bwMode="auto">
              <a:xfrm>
                <a:off x="2561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85" name="Freeform 4039"/>
              <p:cNvSpPr>
                <a:spLocks/>
              </p:cNvSpPr>
              <p:nvPr/>
            </p:nvSpPr>
            <p:spPr bwMode="auto">
              <a:xfrm>
                <a:off x="2561" y="853"/>
                <a:ext cx="9" cy="0"/>
              </a:xfrm>
              <a:custGeom>
                <a:avLst/>
                <a:gdLst>
                  <a:gd name="T0" fmla="*/ 19683 w 3"/>
                  <a:gd name="T1" fmla="*/ 19683 w 3"/>
                  <a:gd name="T2" fmla="*/ 0 w 3"/>
                  <a:gd name="T3" fmla="*/ 0 w 3"/>
                  <a:gd name="T4" fmla="*/ 13122 w 3"/>
                  <a:gd name="T5" fmla="*/ 19683 w 3"/>
                  <a:gd name="T6" fmla="*/ 19683 w 3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w 3"/>
                  <a:gd name="T15" fmla="*/ 3 w 3"/>
                </a:gdLst>
                <a:ahLst/>
                <a:cxnLst>
                  <a:cxn ang="T7">
                    <a:pos x="T0" y="0"/>
                  </a:cxn>
                  <a:cxn ang="T8">
                    <a:pos x="T1" y="0"/>
                  </a:cxn>
                  <a:cxn ang="T9">
                    <a:pos x="T2" y="0"/>
                  </a:cxn>
                  <a:cxn ang="T10">
                    <a:pos x="T3" y="0"/>
                  </a:cxn>
                  <a:cxn ang="T11">
                    <a:pos x="T4" y="0"/>
                  </a:cxn>
                  <a:cxn ang="T12">
                    <a:pos x="T5" y="0"/>
                  </a:cxn>
                  <a:cxn ang="T13">
                    <a:pos x="T6" y="0"/>
                  </a:cxn>
                </a:cxnLst>
                <a:rect l="T14" t="0" r="T15" b="0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86" name="Freeform 4040"/>
              <p:cNvSpPr>
                <a:spLocks/>
              </p:cNvSpPr>
              <p:nvPr/>
            </p:nvSpPr>
            <p:spPr bwMode="auto">
              <a:xfrm>
                <a:off x="2567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87" name="Freeform 4041"/>
              <p:cNvSpPr>
                <a:spLocks/>
              </p:cNvSpPr>
              <p:nvPr/>
            </p:nvSpPr>
            <p:spPr bwMode="auto">
              <a:xfrm>
                <a:off x="2561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88" name="Line 4042"/>
              <p:cNvSpPr>
                <a:spLocks noChangeShapeType="1"/>
              </p:cNvSpPr>
              <p:nvPr/>
            </p:nvSpPr>
            <p:spPr bwMode="auto">
              <a:xfrm>
                <a:off x="2567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89" name="Line 4043"/>
              <p:cNvSpPr>
                <a:spLocks noChangeShapeType="1"/>
              </p:cNvSpPr>
              <p:nvPr/>
            </p:nvSpPr>
            <p:spPr bwMode="auto">
              <a:xfrm>
                <a:off x="2558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3" name="Group 4245"/>
            <p:cNvGrpSpPr>
              <a:grpSpLocks/>
            </p:cNvGrpSpPr>
            <p:nvPr/>
          </p:nvGrpSpPr>
          <p:grpSpPr bwMode="auto">
            <a:xfrm>
              <a:off x="2068" y="853"/>
              <a:ext cx="502" cy="169"/>
              <a:chOff x="2068" y="853"/>
              <a:chExt cx="502" cy="169"/>
            </a:xfrm>
          </p:grpSpPr>
          <p:sp>
            <p:nvSpPr>
              <p:cNvPr id="52590" name="Line 4045"/>
              <p:cNvSpPr>
                <a:spLocks noChangeShapeType="1"/>
              </p:cNvSpPr>
              <p:nvPr/>
            </p:nvSpPr>
            <p:spPr bwMode="auto">
              <a:xfrm>
                <a:off x="2564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91" name="Freeform 4046"/>
              <p:cNvSpPr>
                <a:spLocks/>
              </p:cNvSpPr>
              <p:nvPr/>
            </p:nvSpPr>
            <p:spPr bwMode="auto">
              <a:xfrm>
                <a:off x="2555" y="853"/>
                <a:ext cx="6" cy="0"/>
              </a:xfrm>
              <a:custGeom>
                <a:avLst/>
                <a:gdLst>
                  <a:gd name="T0" fmla="*/ 6561 w 2"/>
                  <a:gd name="T1" fmla="*/ 13122 w 2"/>
                  <a:gd name="T2" fmla="*/ 0 w 2"/>
                  <a:gd name="T3" fmla="*/ 6561 w 2"/>
                  <a:gd name="T4" fmla="*/ 6561 w 2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2"/>
                  <a:gd name="T11" fmla="*/ 2 w 2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92" name="Rectangle 4047"/>
              <p:cNvSpPr>
                <a:spLocks noChangeArrowheads="1"/>
              </p:cNvSpPr>
              <p:nvPr/>
            </p:nvSpPr>
            <p:spPr bwMode="auto">
              <a:xfrm>
                <a:off x="2561" y="853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93" name="Line 4048"/>
              <p:cNvSpPr>
                <a:spLocks noChangeShapeType="1"/>
              </p:cNvSpPr>
              <p:nvPr/>
            </p:nvSpPr>
            <p:spPr bwMode="auto">
              <a:xfrm>
                <a:off x="2570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94" name="Freeform 4049"/>
              <p:cNvSpPr>
                <a:spLocks/>
              </p:cNvSpPr>
              <p:nvPr/>
            </p:nvSpPr>
            <p:spPr bwMode="auto">
              <a:xfrm>
                <a:off x="2561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95" name="Freeform 4050"/>
              <p:cNvSpPr>
                <a:spLocks/>
              </p:cNvSpPr>
              <p:nvPr/>
            </p:nvSpPr>
            <p:spPr bwMode="auto">
              <a:xfrm>
                <a:off x="2555" y="853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96" name="Line 4051"/>
              <p:cNvSpPr>
                <a:spLocks noChangeShapeType="1"/>
              </p:cNvSpPr>
              <p:nvPr/>
            </p:nvSpPr>
            <p:spPr bwMode="auto">
              <a:xfrm>
                <a:off x="2558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97" name="Freeform 4052"/>
              <p:cNvSpPr>
                <a:spLocks/>
              </p:cNvSpPr>
              <p:nvPr/>
            </p:nvSpPr>
            <p:spPr bwMode="auto">
              <a:xfrm>
                <a:off x="2555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98" name="Line 4053"/>
              <p:cNvSpPr>
                <a:spLocks noChangeShapeType="1"/>
              </p:cNvSpPr>
              <p:nvPr/>
            </p:nvSpPr>
            <p:spPr bwMode="auto">
              <a:xfrm>
                <a:off x="2561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99" name="Line 4054"/>
              <p:cNvSpPr>
                <a:spLocks noChangeShapeType="1"/>
              </p:cNvSpPr>
              <p:nvPr/>
            </p:nvSpPr>
            <p:spPr bwMode="auto">
              <a:xfrm>
                <a:off x="2555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00" name="Line 4055"/>
              <p:cNvSpPr>
                <a:spLocks noChangeShapeType="1"/>
              </p:cNvSpPr>
              <p:nvPr/>
            </p:nvSpPr>
            <p:spPr bwMode="auto">
              <a:xfrm>
                <a:off x="2561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01" name="Freeform 4056"/>
              <p:cNvSpPr>
                <a:spLocks/>
              </p:cNvSpPr>
              <p:nvPr/>
            </p:nvSpPr>
            <p:spPr bwMode="auto">
              <a:xfrm>
                <a:off x="2555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02" name="Freeform 4057"/>
              <p:cNvSpPr>
                <a:spLocks/>
              </p:cNvSpPr>
              <p:nvPr/>
            </p:nvSpPr>
            <p:spPr bwMode="auto">
              <a:xfrm>
                <a:off x="2561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03" name="Line 4058"/>
              <p:cNvSpPr>
                <a:spLocks noChangeShapeType="1"/>
              </p:cNvSpPr>
              <p:nvPr/>
            </p:nvSpPr>
            <p:spPr bwMode="auto">
              <a:xfrm>
                <a:off x="2555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04" name="Line 4059"/>
              <p:cNvSpPr>
                <a:spLocks noChangeShapeType="1"/>
              </p:cNvSpPr>
              <p:nvPr/>
            </p:nvSpPr>
            <p:spPr bwMode="auto">
              <a:xfrm>
                <a:off x="2558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05" name="Line 4060"/>
              <p:cNvSpPr>
                <a:spLocks noChangeShapeType="1"/>
              </p:cNvSpPr>
              <p:nvPr/>
            </p:nvSpPr>
            <p:spPr bwMode="auto">
              <a:xfrm>
                <a:off x="2561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06" name="Line 4061"/>
              <p:cNvSpPr>
                <a:spLocks noChangeShapeType="1"/>
              </p:cNvSpPr>
              <p:nvPr/>
            </p:nvSpPr>
            <p:spPr bwMode="auto">
              <a:xfrm>
                <a:off x="2558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07" name="Freeform 4062"/>
              <p:cNvSpPr>
                <a:spLocks/>
              </p:cNvSpPr>
              <p:nvPr/>
            </p:nvSpPr>
            <p:spPr bwMode="auto">
              <a:xfrm>
                <a:off x="2555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08" name="Line 4063"/>
              <p:cNvSpPr>
                <a:spLocks noChangeShapeType="1"/>
              </p:cNvSpPr>
              <p:nvPr/>
            </p:nvSpPr>
            <p:spPr bwMode="auto">
              <a:xfrm>
                <a:off x="2552" y="85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09" name="Freeform 4064"/>
              <p:cNvSpPr>
                <a:spLocks/>
              </p:cNvSpPr>
              <p:nvPr/>
            </p:nvSpPr>
            <p:spPr bwMode="auto">
              <a:xfrm>
                <a:off x="2555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10" name="Freeform 4065"/>
              <p:cNvSpPr>
                <a:spLocks/>
              </p:cNvSpPr>
              <p:nvPr/>
            </p:nvSpPr>
            <p:spPr bwMode="auto">
              <a:xfrm>
                <a:off x="2552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11" name="Freeform 4066"/>
              <p:cNvSpPr>
                <a:spLocks/>
              </p:cNvSpPr>
              <p:nvPr/>
            </p:nvSpPr>
            <p:spPr bwMode="auto">
              <a:xfrm>
                <a:off x="2555" y="85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12" name="Line 4067"/>
              <p:cNvSpPr>
                <a:spLocks noChangeShapeType="1"/>
              </p:cNvSpPr>
              <p:nvPr/>
            </p:nvSpPr>
            <p:spPr bwMode="auto">
              <a:xfrm>
                <a:off x="2549" y="85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13" name="Freeform 4068"/>
              <p:cNvSpPr>
                <a:spLocks/>
              </p:cNvSpPr>
              <p:nvPr/>
            </p:nvSpPr>
            <p:spPr bwMode="auto">
              <a:xfrm>
                <a:off x="2549" y="855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6561 w 1"/>
                  <a:gd name="T3" fmla="*/ 6561 w 1"/>
                  <a:gd name="T4" fmla="*/ 6561 w 1"/>
                  <a:gd name="T5" fmla="*/ 6561 w 1"/>
                  <a:gd name="T6" fmla="*/ 0 w 1"/>
                  <a:gd name="T7" fmla="*/ 6561 w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w 1"/>
                  <a:gd name="T17" fmla="*/ 1 w 1"/>
                </a:gdLst>
                <a:ahLst/>
                <a:cxnLst>
                  <a:cxn ang="T8">
                    <a:pos x="T0" y="0"/>
                  </a:cxn>
                  <a:cxn ang="T9">
                    <a:pos x="T1" y="0"/>
                  </a:cxn>
                  <a:cxn ang="T10">
                    <a:pos x="T2" y="0"/>
                  </a:cxn>
                  <a:cxn ang="T11">
                    <a:pos x="T3" y="0"/>
                  </a:cxn>
                  <a:cxn ang="T12">
                    <a:pos x="T4" y="0"/>
                  </a:cxn>
                  <a:cxn ang="T13">
                    <a:pos x="T5" y="0"/>
                  </a:cxn>
                  <a:cxn ang="T14">
                    <a:pos x="T6" y="0"/>
                  </a:cxn>
                  <a:cxn ang="T15">
                    <a:pos x="T7" y="0"/>
                  </a:cxn>
                </a:cxnLst>
                <a:rect l="T16" t="0" r="T17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14" name="Freeform 4069"/>
              <p:cNvSpPr>
                <a:spLocks/>
              </p:cNvSpPr>
              <p:nvPr/>
            </p:nvSpPr>
            <p:spPr bwMode="auto">
              <a:xfrm>
                <a:off x="2537" y="855"/>
                <a:ext cx="12" cy="3"/>
              </a:xfrm>
              <a:custGeom>
                <a:avLst/>
                <a:gdLst>
                  <a:gd name="T0" fmla="*/ 13122 w 4"/>
                  <a:gd name="T1" fmla="*/ 0 h 1"/>
                  <a:gd name="T2" fmla="*/ 13122 w 4"/>
                  <a:gd name="T3" fmla="*/ 0 h 1"/>
                  <a:gd name="T4" fmla="*/ 26244 w 4"/>
                  <a:gd name="T5" fmla="*/ 0 h 1"/>
                  <a:gd name="T6" fmla="*/ 19683 w 4"/>
                  <a:gd name="T7" fmla="*/ 0 h 1"/>
                  <a:gd name="T8" fmla="*/ 19683 w 4"/>
                  <a:gd name="T9" fmla="*/ 0 h 1"/>
                  <a:gd name="T10" fmla="*/ 19683 w 4"/>
                  <a:gd name="T11" fmla="*/ 0 h 1"/>
                  <a:gd name="T12" fmla="*/ 13122 w 4"/>
                  <a:gd name="T13" fmla="*/ 0 h 1"/>
                  <a:gd name="T14" fmla="*/ 13122 w 4"/>
                  <a:gd name="T15" fmla="*/ 0 h 1"/>
                  <a:gd name="T16" fmla="*/ 6561 w 4"/>
                  <a:gd name="T17" fmla="*/ 0 h 1"/>
                  <a:gd name="T18" fmla="*/ 0 w 4"/>
                  <a:gd name="T19" fmla="*/ 6561 h 1"/>
                  <a:gd name="T20" fmla="*/ 13122 w 4"/>
                  <a:gd name="T21" fmla="*/ 0 h 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"/>
                  <a:gd name="T34" fmla="*/ 0 h 1"/>
                  <a:gd name="T35" fmla="*/ 4 w 4"/>
                  <a:gd name="T36" fmla="*/ 1 h 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" h="1">
                    <a:moveTo>
                      <a:pt x="2" y="0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15" name="Freeform 4070"/>
              <p:cNvSpPr>
                <a:spLocks/>
              </p:cNvSpPr>
              <p:nvPr/>
            </p:nvSpPr>
            <p:spPr bwMode="auto">
              <a:xfrm>
                <a:off x="2526" y="858"/>
                <a:ext cx="6" cy="3"/>
              </a:xfrm>
              <a:custGeom>
                <a:avLst/>
                <a:gdLst>
                  <a:gd name="T0" fmla="*/ 6561 w 2"/>
                  <a:gd name="T1" fmla="*/ 0 h 1"/>
                  <a:gd name="T2" fmla="*/ 6561 w 2"/>
                  <a:gd name="T3" fmla="*/ 0 h 1"/>
                  <a:gd name="T4" fmla="*/ 13122 w 2"/>
                  <a:gd name="T5" fmla="*/ 0 h 1"/>
                  <a:gd name="T6" fmla="*/ 6561 w 2"/>
                  <a:gd name="T7" fmla="*/ 0 h 1"/>
                  <a:gd name="T8" fmla="*/ 0 w 2"/>
                  <a:gd name="T9" fmla="*/ 6561 h 1"/>
                  <a:gd name="T10" fmla="*/ 0 w 2"/>
                  <a:gd name="T11" fmla="*/ 6561 h 1"/>
                  <a:gd name="T12" fmla="*/ 6561 w 2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"/>
                  <a:gd name="T22" fmla="*/ 0 h 1"/>
                  <a:gd name="T23" fmla="*/ 2 w 2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16" name="Freeform 4071"/>
              <p:cNvSpPr>
                <a:spLocks/>
              </p:cNvSpPr>
              <p:nvPr/>
            </p:nvSpPr>
            <p:spPr bwMode="auto">
              <a:xfrm>
                <a:off x="2534" y="8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17" name="Freeform 4072"/>
              <p:cNvSpPr>
                <a:spLocks/>
              </p:cNvSpPr>
              <p:nvPr/>
            </p:nvSpPr>
            <p:spPr bwMode="auto">
              <a:xfrm>
                <a:off x="2526" y="861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6561 w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1"/>
                  <a:gd name="T11" fmla="*/ 1 w 1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18" name="Line 4073"/>
              <p:cNvSpPr>
                <a:spLocks noChangeShapeType="1"/>
              </p:cNvSpPr>
              <p:nvPr/>
            </p:nvSpPr>
            <p:spPr bwMode="auto">
              <a:xfrm>
                <a:off x="2508" y="8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19" name="Line 4074"/>
              <p:cNvSpPr>
                <a:spLocks noChangeShapeType="1"/>
              </p:cNvSpPr>
              <p:nvPr/>
            </p:nvSpPr>
            <p:spPr bwMode="auto">
              <a:xfrm>
                <a:off x="2505" y="8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20" name="Freeform 4075"/>
              <p:cNvSpPr>
                <a:spLocks/>
              </p:cNvSpPr>
              <p:nvPr/>
            </p:nvSpPr>
            <p:spPr bwMode="auto">
              <a:xfrm>
                <a:off x="2508" y="86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21" name="Freeform 4076"/>
              <p:cNvSpPr>
                <a:spLocks/>
              </p:cNvSpPr>
              <p:nvPr/>
            </p:nvSpPr>
            <p:spPr bwMode="auto">
              <a:xfrm>
                <a:off x="2403" y="888"/>
                <a:ext cx="2" cy="3"/>
              </a:xfrm>
              <a:custGeom>
                <a:avLst/>
                <a:gdLst>
                  <a:gd name="T0" fmla="*/ 256 w 1"/>
                  <a:gd name="T1" fmla="*/ 0 h 1"/>
                  <a:gd name="T2" fmla="*/ 0 w 1"/>
                  <a:gd name="T3" fmla="*/ 6561 h 1"/>
                  <a:gd name="T4" fmla="*/ 256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22" name="Line 4077"/>
              <p:cNvSpPr>
                <a:spLocks noChangeShapeType="1"/>
              </p:cNvSpPr>
              <p:nvPr/>
            </p:nvSpPr>
            <p:spPr bwMode="auto">
              <a:xfrm>
                <a:off x="2397" y="89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23" name="Line 4078"/>
              <p:cNvSpPr>
                <a:spLocks noChangeShapeType="1"/>
              </p:cNvSpPr>
              <p:nvPr/>
            </p:nvSpPr>
            <p:spPr bwMode="auto">
              <a:xfrm>
                <a:off x="2391" y="89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24" name="Freeform 4079"/>
              <p:cNvSpPr>
                <a:spLocks/>
              </p:cNvSpPr>
              <p:nvPr/>
            </p:nvSpPr>
            <p:spPr bwMode="auto">
              <a:xfrm>
                <a:off x="2329" y="914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25" name="Rectangle 4080"/>
              <p:cNvSpPr>
                <a:spLocks noChangeArrowheads="1"/>
              </p:cNvSpPr>
              <p:nvPr/>
            </p:nvSpPr>
            <p:spPr bwMode="auto">
              <a:xfrm>
                <a:off x="2318" y="917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26" name="Freeform 4081"/>
              <p:cNvSpPr>
                <a:spLocks/>
              </p:cNvSpPr>
              <p:nvPr/>
            </p:nvSpPr>
            <p:spPr bwMode="auto">
              <a:xfrm>
                <a:off x="2315" y="9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27" name="Line 4082"/>
              <p:cNvSpPr>
                <a:spLocks noChangeShapeType="1"/>
              </p:cNvSpPr>
              <p:nvPr/>
            </p:nvSpPr>
            <p:spPr bwMode="auto">
              <a:xfrm>
                <a:off x="2306" y="9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28" name="Line 4083"/>
              <p:cNvSpPr>
                <a:spLocks noChangeShapeType="1"/>
              </p:cNvSpPr>
              <p:nvPr/>
            </p:nvSpPr>
            <p:spPr bwMode="auto">
              <a:xfrm>
                <a:off x="2309" y="9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29" name="Line 4084"/>
              <p:cNvSpPr>
                <a:spLocks noChangeShapeType="1"/>
              </p:cNvSpPr>
              <p:nvPr/>
            </p:nvSpPr>
            <p:spPr bwMode="auto">
              <a:xfrm>
                <a:off x="2300" y="9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30" name="Line 4085"/>
              <p:cNvSpPr>
                <a:spLocks noChangeShapeType="1"/>
              </p:cNvSpPr>
              <p:nvPr/>
            </p:nvSpPr>
            <p:spPr bwMode="auto">
              <a:xfrm>
                <a:off x="2303" y="9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31" name="Line 4086"/>
              <p:cNvSpPr>
                <a:spLocks noChangeShapeType="1"/>
              </p:cNvSpPr>
              <p:nvPr/>
            </p:nvSpPr>
            <p:spPr bwMode="auto">
              <a:xfrm>
                <a:off x="2294" y="9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32" name="Rectangle 4087"/>
              <p:cNvSpPr>
                <a:spLocks noChangeArrowheads="1"/>
              </p:cNvSpPr>
              <p:nvPr/>
            </p:nvSpPr>
            <p:spPr bwMode="auto">
              <a:xfrm>
                <a:off x="2291" y="926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33" name="Freeform 4088"/>
              <p:cNvSpPr>
                <a:spLocks/>
              </p:cNvSpPr>
              <p:nvPr/>
            </p:nvSpPr>
            <p:spPr bwMode="auto">
              <a:xfrm>
                <a:off x="2285" y="926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34" name="Freeform 4089"/>
              <p:cNvSpPr>
                <a:spLocks/>
              </p:cNvSpPr>
              <p:nvPr/>
            </p:nvSpPr>
            <p:spPr bwMode="auto">
              <a:xfrm>
                <a:off x="2285" y="9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35" name="Line 4090"/>
              <p:cNvSpPr>
                <a:spLocks noChangeShapeType="1"/>
              </p:cNvSpPr>
              <p:nvPr/>
            </p:nvSpPr>
            <p:spPr bwMode="auto">
              <a:xfrm>
                <a:off x="2282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36" name="Line 4091"/>
              <p:cNvSpPr>
                <a:spLocks noChangeShapeType="1"/>
              </p:cNvSpPr>
              <p:nvPr/>
            </p:nvSpPr>
            <p:spPr bwMode="auto">
              <a:xfrm>
                <a:off x="2282" y="9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37" name="Freeform 4092"/>
              <p:cNvSpPr>
                <a:spLocks/>
              </p:cNvSpPr>
              <p:nvPr/>
            </p:nvSpPr>
            <p:spPr bwMode="auto">
              <a:xfrm>
                <a:off x="2282" y="9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38" name="Line 4093"/>
              <p:cNvSpPr>
                <a:spLocks noChangeShapeType="1"/>
              </p:cNvSpPr>
              <p:nvPr/>
            </p:nvSpPr>
            <p:spPr bwMode="auto">
              <a:xfrm>
                <a:off x="2279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39" name="Freeform 4094"/>
              <p:cNvSpPr>
                <a:spLocks/>
              </p:cNvSpPr>
              <p:nvPr/>
            </p:nvSpPr>
            <p:spPr bwMode="auto">
              <a:xfrm>
                <a:off x="2279" y="9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40" name="Rectangle 4095"/>
              <p:cNvSpPr>
                <a:spLocks noChangeArrowheads="1"/>
              </p:cNvSpPr>
              <p:nvPr/>
            </p:nvSpPr>
            <p:spPr bwMode="auto">
              <a:xfrm>
                <a:off x="2277" y="932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41" name="Line 4096"/>
              <p:cNvSpPr>
                <a:spLocks noChangeShapeType="1"/>
              </p:cNvSpPr>
              <p:nvPr/>
            </p:nvSpPr>
            <p:spPr bwMode="auto">
              <a:xfrm>
                <a:off x="2256" y="9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42" name="Line 4097"/>
              <p:cNvSpPr>
                <a:spLocks noChangeShapeType="1"/>
              </p:cNvSpPr>
              <p:nvPr/>
            </p:nvSpPr>
            <p:spPr bwMode="auto">
              <a:xfrm>
                <a:off x="2244" y="9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43" name="Rectangle 4098"/>
              <p:cNvSpPr>
                <a:spLocks noChangeArrowheads="1"/>
              </p:cNvSpPr>
              <p:nvPr/>
            </p:nvSpPr>
            <p:spPr bwMode="auto">
              <a:xfrm>
                <a:off x="2253" y="940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44" name="Line 4099"/>
              <p:cNvSpPr>
                <a:spLocks noChangeShapeType="1"/>
              </p:cNvSpPr>
              <p:nvPr/>
            </p:nvSpPr>
            <p:spPr bwMode="auto">
              <a:xfrm>
                <a:off x="2250" y="9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45" name="Freeform 4100"/>
              <p:cNvSpPr>
                <a:spLocks/>
              </p:cNvSpPr>
              <p:nvPr/>
            </p:nvSpPr>
            <p:spPr bwMode="auto">
              <a:xfrm>
                <a:off x="2247" y="94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46" name="Freeform 4101"/>
              <p:cNvSpPr>
                <a:spLocks/>
              </p:cNvSpPr>
              <p:nvPr/>
            </p:nvSpPr>
            <p:spPr bwMode="auto">
              <a:xfrm>
                <a:off x="2244" y="94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47" name="Freeform 4102"/>
              <p:cNvSpPr>
                <a:spLocks/>
              </p:cNvSpPr>
              <p:nvPr/>
            </p:nvSpPr>
            <p:spPr bwMode="auto">
              <a:xfrm>
                <a:off x="2238" y="943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1"/>
                  <a:gd name="T9" fmla="*/ 1 w 1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48" name="Line 4103"/>
              <p:cNvSpPr>
                <a:spLocks noChangeShapeType="1"/>
              </p:cNvSpPr>
              <p:nvPr/>
            </p:nvSpPr>
            <p:spPr bwMode="auto">
              <a:xfrm>
                <a:off x="2233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49" name="Line 4104"/>
              <p:cNvSpPr>
                <a:spLocks noChangeShapeType="1"/>
              </p:cNvSpPr>
              <p:nvPr/>
            </p:nvSpPr>
            <p:spPr bwMode="auto">
              <a:xfrm>
                <a:off x="2235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50" name="Freeform 4105"/>
              <p:cNvSpPr>
                <a:spLocks/>
              </p:cNvSpPr>
              <p:nvPr/>
            </p:nvSpPr>
            <p:spPr bwMode="auto">
              <a:xfrm>
                <a:off x="2238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51" name="Line 4106"/>
              <p:cNvSpPr>
                <a:spLocks noChangeShapeType="1"/>
              </p:cNvSpPr>
              <p:nvPr/>
            </p:nvSpPr>
            <p:spPr bwMode="auto">
              <a:xfrm>
                <a:off x="2233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52" name="Line 4107"/>
              <p:cNvSpPr>
                <a:spLocks noChangeShapeType="1"/>
              </p:cNvSpPr>
              <p:nvPr/>
            </p:nvSpPr>
            <p:spPr bwMode="auto">
              <a:xfrm>
                <a:off x="2244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53" name="Freeform 4108"/>
              <p:cNvSpPr>
                <a:spLocks/>
              </p:cNvSpPr>
              <p:nvPr/>
            </p:nvSpPr>
            <p:spPr bwMode="auto">
              <a:xfrm>
                <a:off x="2238" y="943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54" name="Line 4109"/>
              <p:cNvSpPr>
                <a:spLocks noChangeShapeType="1"/>
              </p:cNvSpPr>
              <p:nvPr/>
            </p:nvSpPr>
            <p:spPr bwMode="auto">
              <a:xfrm>
                <a:off x="2233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55" name="Freeform 4110"/>
              <p:cNvSpPr>
                <a:spLocks/>
              </p:cNvSpPr>
              <p:nvPr/>
            </p:nvSpPr>
            <p:spPr bwMode="auto">
              <a:xfrm>
                <a:off x="2227" y="943"/>
                <a:ext cx="8" cy="6"/>
              </a:xfrm>
              <a:custGeom>
                <a:avLst/>
                <a:gdLst>
                  <a:gd name="T0" fmla="*/ 7531 w 3"/>
                  <a:gd name="T1" fmla="*/ 6561 h 2"/>
                  <a:gd name="T2" fmla="*/ 7531 w 3"/>
                  <a:gd name="T3" fmla="*/ 0 h 2"/>
                  <a:gd name="T4" fmla="*/ 7531 w 3"/>
                  <a:gd name="T5" fmla="*/ 6561 h 2"/>
                  <a:gd name="T6" fmla="*/ 4701 w 3"/>
                  <a:gd name="T7" fmla="*/ 6561 h 2"/>
                  <a:gd name="T8" fmla="*/ 2824 w 3"/>
                  <a:gd name="T9" fmla="*/ 13122 h 2"/>
                  <a:gd name="T10" fmla="*/ 0 w 3"/>
                  <a:gd name="T11" fmla="*/ 13122 h 2"/>
                  <a:gd name="T12" fmla="*/ 0 w 3"/>
                  <a:gd name="T13" fmla="*/ 13122 h 2"/>
                  <a:gd name="T14" fmla="*/ 2824 w 3"/>
                  <a:gd name="T15" fmla="*/ 13122 h 2"/>
                  <a:gd name="T16" fmla="*/ 4701 w 3"/>
                  <a:gd name="T17" fmla="*/ 6561 h 2"/>
                  <a:gd name="T18" fmla="*/ 7531 w 3"/>
                  <a:gd name="T19" fmla="*/ 6561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2"/>
                  <a:gd name="T32" fmla="*/ 3 w 3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2">
                    <a:moveTo>
                      <a:pt x="3" y="1"/>
                    </a:move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56" name="Line 4111"/>
              <p:cNvSpPr>
                <a:spLocks noChangeShapeType="1"/>
              </p:cNvSpPr>
              <p:nvPr/>
            </p:nvSpPr>
            <p:spPr bwMode="auto">
              <a:xfrm>
                <a:off x="2233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57" name="Line 4112"/>
              <p:cNvSpPr>
                <a:spLocks noChangeShapeType="1"/>
              </p:cNvSpPr>
              <p:nvPr/>
            </p:nvSpPr>
            <p:spPr bwMode="auto">
              <a:xfrm>
                <a:off x="2235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58" name="Line 4113"/>
              <p:cNvSpPr>
                <a:spLocks noChangeShapeType="1"/>
              </p:cNvSpPr>
              <p:nvPr/>
            </p:nvSpPr>
            <p:spPr bwMode="auto">
              <a:xfrm>
                <a:off x="2241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59" name="Freeform 4114"/>
              <p:cNvSpPr>
                <a:spLocks/>
              </p:cNvSpPr>
              <p:nvPr/>
            </p:nvSpPr>
            <p:spPr bwMode="auto">
              <a:xfrm>
                <a:off x="2235" y="943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60" name="Line 4115"/>
              <p:cNvSpPr>
                <a:spLocks noChangeShapeType="1"/>
              </p:cNvSpPr>
              <p:nvPr/>
            </p:nvSpPr>
            <p:spPr bwMode="auto">
              <a:xfrm>
                <a:off x="2241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61" name="Freeform 4116"/>
              <p:cNvSpPr>
                <a:spLocks/>
              </p:cNvSpPr>
              <p:nvPr/>
            </p:nvSpPr>
            <p:spPr bwMode="auto">
              <a:xfrm>
                <a:off x="2238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62" name="Line 4117"/>
              <p:cNvSpPr>
                <a:spLocks noChangeShapeType="1"/>
              </p:cNvSpPr>
              <p:nvPr/>
            </p:nvSpPr>
            <p:spPr bwMode="auto">
              <a:xfrm>
                <a:off x="2233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63" name="Freeform 4118"/>
              <p:cNvSpPr>
                <a:spLocks/>
              </p:cNvSpPr>
              <p:nvPr/>
            </p:nvSpPr>
            <p:spPr bwMode="auto">
              <a:xfrm>
                <a:off x="2238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64" name="Line 4119"/>
              <p:cNvSpPr>
                <a:spLocks noChangeShapeType="1"/>
              </p:cNvSpPr>
              <p:nvPr/>
            </p:nvSpPr>
            <p:spPr bwMode="auto">
              <a:xfrm>
                <a:off x="2235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65" name="Line 4120"/>
              <p:cNvSpPr>
                <a:spLocks noChangeShapeType="1"/>
              </p:cNvSpPr>
              <p:nvPr/>
            </p:nvSpPr>
            <p:spPr bwMode="auto">
              <a:xfrm>
                <a:off x="2238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66" name="Line 4121"/>
              <p:cNvSpPr>
                <a:spLocks noChangeShapeType="1"/>
              </p:cNvSpPr>
              <p:nvPr/>
            </p:nvSpPr>
            <p:spPr bwMode="auto">
              <a:xfrm>
                <a:off x="2235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67" name="Line 4122"/>
              <p:cNvSpPr>
                <a:spLocks noChangeShapeType="1"/>
              </p:cNvSpPr>
              <p:nvPr/>
            </p:nvSpPr>
            <p:spPr bwMode="auto">
              <a:xfrm>
                <a:off x="2235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68" name="Line 4123"/>
              <p:cNvSpPr>
                <a:spLocks noChangeShapeType="1"/>
              </p:cNvSpPr>
              <p:nvPr/>
            </p:nvSpPr>
            <p:spPr bwMode="auto">
              <a:xfrm>
                <a:off x="2238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69" name="Freeform 4124"/>
              <p:cNvSpPr>
                <a:spLocks/>
              </p:cNvSpPr>
              <p:nvPr/>
            </p:nvSpPr>
            <p:spPr bwMode="auto">
              <a:xfrm>
                <a:off x="2235" y="94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70" name="Freeform 4125"/>
              <p:cNvSpPr>
                <a:spLocks/>
              </p:cNvSpPr>
              <p:nvPr/>
            </p:nvSpPr>
            <p:spPr bwMode="auto">
              <a:xfrm>
                <a:off x="2238" y="94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71" name="Line 4126"/>
              <p:cNvSpPr>
                <a:spLocks noChangeShapeType="1"/>
              </p:cNvSpPr>
              <p:nvPr/>
            </p:nvSpPr>
            <p:spPr bwMode="auto">
              <a:xfrm>
                <a:off x="2233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72" name="Line 4127"/>
              <p:cNvSpPr>
                <a:spLocks noChangeShapeType="1"/>
              </p:cNvSpPr>
              <p:nvPr/>
            </p:nvSpPr>
            <p:spPr bwMode="auto">
              <a:xfrm>
                <a:off x="2235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73" name="Rectangle 4128"/>
              <p:cNvSpPr>
                <a:spLocks noChangeArrowheads="1"/>
              </p:cNvSpPr>
              <p:nvPr/>
            </p:nvSpPr>
            <p:spPr bwMode="auto">
              <a:xfrm>
                <a:off x="2233" y="946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74" name="Line 4129"/>
              <p:cNvSpPr>
                <a:spLocks noChangeShapeType="1"/>
              </p:cNvSpPr>
              <p:nvPr/>
            </p:nvSpPr>
            <p:spPr bwMode="auto">
              <a:xfrm>
                <a:off x="2238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75" name="Freeform 4130"/>
              <p:cNvSpPr>
                <a:spLocks/>
              </p:cNvSpPr>
              <p:nvPr/>
            </p:nvSpPr>
            <p:spPr bwMode="auto">
              <a:xfrm>
                <a:off x="2235" y="94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76" name="Line 4131"/>
              <p:cNvSpPr>
                <a:spLocks noChangeShapeType="1"/>
              </p:cNvSpPr>
              <p:nvPr/>
            </p:nvSpPr>
            <p:spPr bwMode="auto">
              <a:xfrm>
                <a:off x="2221" y="9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77" name="Freeform 4132"/>
              <p:cNvSpPr>
                <a:spLocks/>
              </p:cNvSpPr>
              <p:nvPr/>
            </p:nvSpPr>
            <p:spPr bwMode="auto">
              <a:xfrm>
                <a:off x="2233" y="946"/>
                <a:ext cx="2" cy="0"/>
              </a:xfrm>
              <a:custGeom>
                <a:avLst/>
                <a:gdLst>
                  <a:gd name="T0" fmla="*/ 0 w 1"/>
                  <a:gd name="T1" fmla="*/ 256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78" name="Line 4133"/>
              <p:cNvSpPr>
                <a:spLocks noChangeShapeType="1"/>
              </p:cNvSpPr>
              <p:nvPr/>
            </p:nvSpPr>
            <p:spPr bwMode="auto">
              <a:xfrm>
                <a:off x="2227" y="9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79" name="Line 4134"/>
              <p:cNvSpPr>
                <a:spLocks noChangeShapeType="1"/>
              </p:cNvSpPr>
              <p:nvPr/>
            </p:nvSpPr>
            <p:spPr bwMode="auto">
              <a:xfrm>
                <a:off x="2233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80" name="Freeform 4135"/>
              <p:cNvSpPr>
                <a:spLocks/>
              </p:cNvSpPr>
              <p:nvPr/>
            </p:nvSpPr>
            <p:spPr bwMode="auto">
              <a:xfrm>
                <a:off x="2230" y="946"/>
                <a:ext cx="0" cy="3"/>
              </a:xfrm>
              <a:custGeom>
                <a:avLst/>
                <a:gdLst>
                  <a:gd name="T0" fmla="*/ 0 h 1"/>
                  <a:gd name="T1" fmla="*/ 6561 h 1"/>
                  <a:gd name="T2" fmla="*/ 0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81" name="Line 4136"/>
              <p:cNvSpPr>
                <a:spLocks noChangeShapeType="1"/>
              </p:cNvSpPr>
              <p:nvPr/>
            </p:nvSpPr>
            <p:spPr bwMode="auto">
              <a:xfrm>
                <a:off x="2224" y="9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82" name="Line 4137"/>
              <p:cNvSpPr>
                <a:spLocks noChangeShapeType="1"/>
              </p:cNvSpPr>
              <p:nvPr/>
            </p:nvSpPr>
            <p:spPr bwMode="auto">
              <a:xfrm>
                <a:off x="2230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83" name="Freeform 4138"/>
              <p:cNvSpPr>
                <a:spLocks/>
              </p:cNvSpPr>
              <p:nvPr/>
            </p:nvSpPr>
            <p:spPr bwMode="auto">
              <a:xfrm>
                <a:off x="2221" y="9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84" name="Freeform 4139"/>
              <p:cNvSpPr>
                <a:spLocks/>
              </p:cNvSpPr>
              <p:nvPr/>
            </p:nvSpPr>
            <p:spPr bwMode="auto">
              <a:xfrm>
                <a:off x="2230" y="94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85" name="Line 4140"/>
              <p:cNvSpPr>
                <a:spLocks noChangeShapeType="1"/>
              </p:cNvSpPr>
              <p:nvPr/>
            </p:nvSpPr>
            <p:spPr bwMode="auto">
              <a:xfrm>
                <a:off x="2227" y="9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86" name="Line 4141"/>
              <p:cNvSpPr>
                <a:spLocks noChangeShapeType="1"/>
              </p:cNvSpPr>
              <p:nvPr/>
            </p:nvSpPr>
            <p:spPr bwMode="auto">
              <a:xfrm>
                <a:off x="2221" y="94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87" name="Line 4142"/>
              <p:cNvSpPr>
                <a:spLocks noChangeShapeType="1"/>
              </p:cNvSpPr>
              <p:nvPr/>
            </p:nvSpPr>
            <p:spPr bwMode="auto">
              <a:xfrm>
                <a:off x="2218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88" name="Freeform 4143"/>
              <p:cNvSpPr>
                <a:spLocks/>
              </p:cNvSpPr>
              <p:nvPr/>
            </p:nvSpPr>
            <p:spPr bwMode="auto">
              <a:xfrm>
                <a:off x="2221" y="9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89" name="Freeform 4144"/>
              <p:cNvSpPr>
                <a:spLocks/>
              </p:cNvSpPr>
              <p:nvPr/>
            </p:nvSpPr>
            <p:spPr bwMode="auto">
              <a:xfrm>
                <a:off x="2218" y="9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90" name="Line 4145"/>
              <p:cNvSpPr>
                <a:spLocks noChangeShapeType="1"/>
              </p:cNvSpPr>
              <p:nvPr/>
            </p:nvSpPr>
            <p:spPr bwMode="auto">
              <a:xfrm>
                <a:off x="2221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91" name="Freeform 4146"/>
              <p:cNvSpPr>
                <a:spLocks/>
              </p:cNvSpPr>
              <p:nvPr/>
            </p:nvSpPr>
            <p:spPr bwMode="auto">
              <a:xfrm>
                <a:off x="2218" y="95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92" name="Line 4147"/>
              <p:cNvSpPr>
                <a:spLocks noChangeShapeType="1"/>
              </p:cNvSpPr>
              <p:nvPr/>
            </p:nvSpPr>
            <p:spPr bwMode="auto">
              <a:xfrm>
                <a:off x="2215" y="95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93" name="Freeform 4148"/>
              <p:cNvSpPr>
                <a:spLocks/>
              </p:cNvSpPr>
              <p:nvPr/>
            </p:nvSpPr>
            <p:spPr bwMode="auto">
              <a:xfrm>
                <a:off x="2212" y="952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w 1"/>
                  <a:gd name="T4" fmla="*/ 0 w 1"/>
                  <a:gd name="T5" fmla="*/ 0 w 1"/>
                  <a:gd name="T6" fmla="*/ 0 w 1"/>
                  <a:gd name="T7" fmla="*/ 0 w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w 1"/>
                  <a:gd name="T17" fmla="*/ 1 w 1"/>
                </a:gdLst>
                <a:ahLst/>
                <a:cxnLst>
                  <a:cxn ang="T8">
                    <a:pos x="T0" y="0"/>
                  </a:cxn>
                  <a:cxn ang="T9">
                    <a:pos x="T1" y="0"/>
                  </a:cxn>
                  <a:cxn ang="T10">
                    <a:pos x="T2" y="0"/>
                  </a:cxn>
                  <a:cxn ang="T11">
                    <a:pos x="T3" y="0"/>
                  </a:cxn>
                  <a:cxn ang="T12">
                    <a:pos x="T4" y="0"/>
                  </a:cxn>
                  <a:cxn ang="T13">
                    <a:pos x="T5" y="0"/>
                  </a:cxn>
                  <a:cxn ang="T14">
                    <a:pos x="T6" y="0"/>
                  </a:cxn>
                  <a:cxn ang="T15">
                    <a:pos x="T7" y="0"/>
                  </a:cxn>
                </a:cxnLst>
                <a:rect l="T16" t="0" r="T1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94" name="Freeform 4149"/>
              <p:cNvSpPr>
                <a:spLocks/>
              </p:cNvSpPr>
              <p:nvPr/>
            </p:nvSpPr>
            <p:spPr bwMode="auto">
              <a:xfrm>
                <a:off x="2212" y="9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95" name="Freeform 4150"/>
              <p:cNvSpPr>
                <a:spLocks/>
              </p:cNvSpPr>
              <p:nvPr/>
            </p:nvSpPr>
            <p:spPr bwMode="auto">
              <a:xfrm>
                <a:off x="2209" y="95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96" name="Line 4151"/>
              <p:cNvSpPr>
                <a:spLocks noChangeShapeType="1"/>
              </p:cNvSpPr>
              <p:nvPr/>
            </p:nvSpPr>
            <p:spPr bwMode="auto">
              <a:xfrm>
                <a:off x="2206" y="9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97" name="Freeform 4152"/>
              <p:cNvSpPr>
                <a:spLocks/>
              </p:cNvSpPr>
              <p:nvPr/>
            </p:nvSpPr>
            <p:spPr bwMode="auto">
              <a:xfrm>
                <a:off x="2203" y="958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98" name="Freeform 4153"/>
              <p:cNvSpPr>
                <a:spLocks/>
              </p:cNvSpPr>
              <p:nvPr/>
            </p:nvSpPr>
            <p:spPr bwMode="auto">
              <a:xfrm>
                <a:off x="2200" y="958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99" name="Line 4154"/>
              <p:cNvSpPr>
                <a:spLocks noChangeShapeType="1"/>
              </p:cNvSpPr>
              <p:nvPr/>
            </p:nvSpPr>
            <p:spPr bwMode="auto">
              <a:xfrm>
                <a:off x="2203" y="9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00" name="Line 4155"/>
              <p:cNvSpPr>
                <a:spLocks noChangeShapeType="1"/>
              </p:cNvSpPr>
              <p:nvPr/>
            </p:nvSpPr>
            <p:spPr bwMode="auto">
              <a:xfrm>
                <a:off x="2200" y="9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01" name="Rectangle 4156"/>
              <p:cNvSpPr>
                <a:spLocks noChangeArrowheads="1"/>
              </p:cNvSpPr>
              <p:nvPr/>
            </p:nvSpPr>
            <p:spPr bwMode="auto">
              <a:xfrm>
                <a:off x="2203" y="958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02" name="Freeform 4157"/>
              <p:cNvSpPr>
                <a:spLocks/>
              </p:cNvSpPr>
              <p:nvPr/>
            </p:nvSpPr>
            <p:spPr bwMode="auto">
              <a:xfrm>
                <a:off x="2200" y="95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03" name="Line 4158"/>
              <p:cNvSpPr>
                <a:spLocks noChangeShapeType="1"/>
              </p:cNvSpPr>
              <p:nvPr/>
            </p:nvSpPr>
            <p:spPr bwMode="auto">
              <a:xfrm>
                <a:off x="2203" y="95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04" name="Freeform 4159"/>
              <p:cNvSpPr>
                <a:spLocks/>
              </p:cNvSpPr>
              <p:nvPr/>
            </p:nvSpPr>
            <p:spPr bwMode="auto">
              <a:xfrm>
                <a:off x="2189" y="961"/>
                <a:ext cx="8" cy="3"/>
              </a:xfrm>
              <a:custGeom>
                <a:avLst/>
                <a:gdLst>
                  <a:gd name="T0" fmla="*/ 7531 w 3"/>
                  <a:gd name="T1" fmla="*/ 0 h 1"/>
                  <a:gd name="T2" fmla="*/ 7531 w 3"/>
                  <a:gd name="T3" fmla="*/ 0 h 1"/>
                  <a:gd name="T4" fmla="*/ 4701 w 3"/>
                  <a:gd name="T5" fmla="*/ 0 h 1"/>
                  <a:gd name="T6" fmla="*/ 2824 w 3"/>
                  <a:gd name="T7" fmla="*/ 0 h 1"/>
                  <a:gd name="T8" fmla="*/ 2824 w 3"/>
                  <a:gd name="T9" fmla="*/ 0 h 1"/>
                  <a:gd name="T10" fmla="*/ 0 w 3"/>
                  <a:gd name="T11" fmla="*/ 6561 h 1"/>
                  <a:gd name="T12" fmla="*/ 2824 w 3"/>
                  <a:gd name="T13" fmla="*/ 0 h 1"/>
                  <a:gd name="T14" fmla="*/ 4701 w 3"/>
                  <a:gd name="T15" fmla="*/ 0 h 1"/>
                  <a:gd name="T16" fmla="*/ 7531 w 3"/>
                  <a:gd name="T17" fmla="*/ 0 h 1"/>
                  <a:gd name="T18" fmla="*/ 7531 w 3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1"/>
                  <a:gd name="T32" fmla="*/ 3 w 3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1">
                    <a:moveTo>
                      <a:pt x="3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05" name="Line 4160"/>
              <p:cNvSpPr>
                <a:spLocks noChangeShapeType="1"/>
              </p:cNvSpPr>
              <p:nvPr/>
            </p:nvSpPr>
            <p:spPr bwMode="auto">
              <a:xfrm>
                <a:off x="2194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06" name="Line 4161"/>
              <p:cNvSpPr>
                <a:spLocks noChangeShapeType="1"/>
              </p:cNvSpPr>
              <p:nvPr/>
            </p:nvSpPr>
            <p:spPr bwMode="auto">
              <a:xfrm>
                <a:off x="2192" y="96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07" name="Freeform 4162"/>
              <p:cNvSpPr>
                <a:spLocks/>
              </p:cNvSpPr>
              <p:nvPr/>
            </p:nvSpPr>
            <p:spPr bwMode="auto">
              <a:xfrm>
                <a:off x="2186" y="9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08" name="Freeform 4163"/>
              <p:cNvSpPr>
                <a:spLocks/>
              </p:cNvSpPr>
              <p:nvPr/>
            </p:nvSpPr>
            <p:spPr bwMode="auto">
              <a:xfrm>
                <a:off x="2183" y="9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09" name="Line 4164"/>
              <p:cNvSpPr>
                <a:spLocks noChangeShapeType="1"/>
              </p:cNvSpPr>
              <p:nvPr/>
            </p:nvSpPr>
            <p:spPr bwMode="auto">
              <a:xfrm>
                <a:off x="2186" y="96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10" name="Freeform 4165"/>
              <p:cNvSpPr>
                <a:spLocks/>
              </p:cNvSpPr>
              <p:nvPr/>
            </p:nvSpPr>
            <p:spPr bwMode="auto">
              <a:xfrm>
                <a:off x="2180" y="967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11" name="Freeform 4166"/>
              <p:cNvSpPr>
                <a:spLocks/>
              </p:cNvSpPr>
              <p:nvPr/>
            </p:nvSpPr>
            <p:spPr bwMode="auto">
              <a:xfrm>
                <a:off x="2180" y="967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0 w 1"/>
                  <a:gd name="T3" fmla="*/ 6561 w 1"/>
                  <a:gd name="T4" fmla="*/ 6561 w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1"/>
                  <a:gd name="T11" fmla="*/ 1 w 1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12" name="Freeform 4167"/>
              <p:cNvSpPr>
                <a:spLocks/>
              </p:cNvSpPr>
              <p:nvPr/>
            </p:nvSpPr>
            <p:spPr bwMode="auto">
              <a:xfrm>
                <a:off x="2180" y="9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13" name="Freeform 4168"/>
              <p:cNvSpPr>
                <a:spLocks/>
              </p:cNvSpPr>
              <p:nvPr/>
            </p:nvSpPr>
            <p:spPr bwMode="auto">
              <a:xfrm>
                <a:off x="2183" y="96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14" name="Line 4169"/>
              <p:cNvSpPr>
                <a:spLocks noChangeShapeType="1"/>
              </p:cNvSpPr>
              <p:nvPr/>
            </p:nvSpPr>
            <p:spPr bwMode="auto">
              <a:xfrm>
                <a:off x="2171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15" name="Line 4170"/>
              <p:cNvSpPr>
                <a:spLocks noChangeShapeType="1"/>
              </p:cNvSpPr>
              <p:nvPr/>
            </p:nvSpPr>
            <p:spPr bwMode="auto">
              <a:xfrm>
                <a:off x="2168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16" name="Line 4171"/>
              <p:cNvSpPr>
                <a:spLocks noChangeShapeType="1"/>
              </p:cNvSpPr>
              <p:nvPr/>
            </p:nvSpPr>
            <p:spPr bwMode="auto">
              <a:xfrm>
                <a:off x="2168" y="9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17" name="Freeform 4172"/>
              <p:cNvSpPr>
                <a:spLocks/>
              </p:cNvSpPr>
              <p:nvPr/>
            </p:nvSpPr>
            <p:spPr bwMode="auto">
              <a:xfrm>
                <a:off x="2165" y="973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6561 w 1"/>
                  <a:gd name="T3" fmla="*/ 0 h 1"/>
                  <a:gd name="T4" fmla="*/ 0 w 1"/>
                  <a:gd name="T5" fmla="*/ 656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18" name="Line 4173"/>
              <p:cNvSpPr>
                <a:spLocks noChangeShapeType="1"/>
              </p:cNvSpPr>
              <p:nvPr/>
            </p:nvSpPr>
            <p:spPr bwMode="auto">
              <a:xfrm>
                <a:off x="2168" y="9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19" name="Freeform 4174"/>
              <p:cNvSpPr>
                <a:spLocks/>
              </p:cNvSpPr>
              <p:nvPr/>
            </p:nvSpPr>
            <p:spPr bwMode="auto">
              <a:xfrm>
                <a:off x="2165" y="9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20" name="Freeform 4175"/>
              <p:cNvSpPr>
                <a:spLocks/>
              </p:cNvSpPr>
              <p:nvPr/>
            </p:nvSpPr>
            <p:spPr bwMode="auto">
              <a:xfrm>
                <a:off x="2156" y="97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6561 w 1"/>
                  <a:gd name="T5" fmla="*/ 0 w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1 w 1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21" name="Freeform 4176"/>
              <p:cNvSpPr>
                <a:spLocks/>
              </p:cNvSpPr>
              <p:nvPr/>
            </p:nvSpPr>
            <p:spPr bwMode="auto">
              <a:xfrm>
                <a:off x="2162" y="9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22" name="Rectangle 4177"/>
              <p:cNvSpPr>
                <a:spLocks noChangeArrowheads="1"/>
              </p:cNvSpPr>
              <p:nvPr/>
            </p:nvSpPr>
            <p:spPr bwMode="auto">
              <a:xfrm>
                <a:off x="2159" y="976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23" name="Freeform 4178"/>
              <p:cNvSpPr>
                <a:spLocks/>
              </p:cNvSpPr>
              <p:nvPr/>
            </p:nvSpPr>
            <p:spPr bwMode="auto">
              <a:xfrm>
                <a:off x="2159" y="9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24" name="Freeform 4179"/>
              <p:cNvSpPr>
                <a:spLocks/>
              </p:cNvSpPr>
              <p:nvPr/>
            </p:nvSpPr>
            <p:spPr bwMode="auto">
              <a:xfrm>
                <a:off x="2156" y="9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25" name="Freeform 4180"/>
              <p:cNvSpPr>
                <a:spLocks/>
              </p:cNvSpPr>
              <p:nvPr/>
            </p:nvSpPr>
            <p:spPr bwMode="auto">
              <a:xfrm>
                <a:off x="2150" y="979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6561 w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1"/>
                  <a:gd name="T11" fmla="*/ 1 w 1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26" name="Freeform 4181"/>
              <p:cNvSpPr>
                <a:spLocks/>
              </p:cNvSpPr>
              <p:nvPr/>
            </p:nvSpPr>
            <p:spPr bwMode="auto">
              <a:xfrm>
                <a:off x="2150" y="98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27" name="Freeform 4182"/>
              <p:cNvSpPr>
                <a:spLocks/>
              </p:cNvSpPr>
              <p:nvPr/>
            </p:nvSpPr>
            <p:spPr bwMode="auto">
              <a:xfrm>
                <a:off x="2145" y="984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6561 w 1"/>
                  <a:gd name="T3" fmla="*/ 0 w 1"/>
                  <a:gd name="T4" fmla="*/ 6561 w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1"/>
                  <a:gd name="T11" fmla="*/ 1 w 1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28" name="Freeform 4183"/>
              <p:cNvSpPr>
                <a:spLocks/>
              </p:cNvSpPr>
              <p:nvPr/>
            </p:nvSpPr>
            <p:spPr bwMode="auto">
              <a:xfrm>
                <a:off x="2145" y="9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29" name="Freeform 4184"/>
              <p:cNvSpPr>
                <a:spLocks/>
              </p:cNvSpPr>
              <p:nvPr/>
            </p:nvSpPr>
            <p:spPr bwMode="auto">
              <a:xfrm>
                <a:off x="2142" y="98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30" name="Freeform 4185"/>
              <p:cNvSpPr>
                <a:spLocks/>
              </p:cNvSpPr>
              <p:nvPr/>
            </p:nvSpPr>
            <p:spPr bwMode="auto">
              <a:xfrm>
                <a:off x="2136" y="987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6561 w 1"/>
                  <a:gd name="T3" fmla="*/ 6561 w 1"/>
                  <a:gd name="T4" fmla="*/ 0 w 1"/>
                  <a:gd name="T5" fmla="*/ 6561 w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1 w 1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31" name="Line 4186"/>
              <p:cNvSpPr>
                <a:spLocks noChangeShapeType="1"/>
              </p:cNvSpPr>
              <p:nvPr/>
            </p:nvSpPr>
            <p:spPr bwMode="auto">
              <a:xfrm>
                <a:off x="2142" y="98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32" name="Freeform 4187"/>
              <p:cNvSpPr>
                <a:spLocks/>
              </p:cNvSpPr>
              <p:nvPr/>
            </p:nvSpPr>
            <p:spPr bwMode="auto">
              <a:xfrm>
                <a:off x="2139" y="98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33" name="Freeform 4188"/>
              <p:cNvSpPr>
                <a:spLocks/>
              </p:cNvSpPr>
              <p:nvPr/>
            </p:nvSpPr>
            <p:spPr bwMode="auto">
              <a:xfrm>
                <a:off x="2133" y="987"/>
                <a:ext cx="3" cy="0"/>
              </a:xfrm>
              <a:custGeom>
                <a:avLst/>
                <a:gdLst>
                  <a:gd name="T0" fmla="*/ 6561 w 1"/>
                  <a:gd name="T1" fmla="*/ 6561 w 1"/>
                  <a:gd name="T2" fmla="*/ 6561 w 1"/>
                  <a:gd name="T3" fmla="*/ 0 w 1"/>
                  <a:gd name="T4" fmla="*/ 6561 w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1"/>
                  <a:gd name="T11" fmla="*/ 1 w 1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34" name="Freeform 4189"/>
              <p:cNvSpPr>
                <a:spLocks/>
              </p:cNvSpPr>
              <p:nvPr/>
            </p:nvSpPr>
            <p:spPr bwMode="auto">
              <a:xfrm>
                <a:off x="2133" y="98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6561 h 1"/>
                  <a:gd name="T6" fmla="*/ 0 h 1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h 1"/>
                  <a:gd name="T15" fmla="*/ 1 h 1"/>
                </a:gdLst>
                <a:ahLst/>
                <a:cxnLst>
                  <a:cxn ang="T7">
                    <a:pos x="0" y="T0"/>
                  </a:cxn>
                  <a:cxn ang="T8">
                    <a:pos x="0" y="T1"/>
                  </a:cxn>
                  <a:cxn ang="T9">
                    <a:pos x="0" y="T2"/>
                  </a:cxn>
                  <a:cxn ang="T10">
                    <a:pos x="0" y="T3"/>
                  </a:cxn>
                  <a:cxn ang="T11">
                    <a:pos x="0" y="T4"/>
                  </a:cxn>
                  <a:cxn ang="T12">
                    <a:pos x="0" y="T5"/>
                  </a:cxn>
                  <a:cxn ang="T13">
                    <a:pos x="0" y="T6"/>
                  </a:cxn>
                </a:cxnLst>
                <a:rect l="0" t="T14" r="0" b="T15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35" name="Freeform 4190"/>
              <p:cNvSpPr>
                <a:spLocks/>
              </p:cNvSpPr>
              <p:nvPr/>
            </p:nvSpPr>
            <p:spPr bwMode="auto">
              <a:xfrm>
                <a:off x="2130" y="99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36" name="Line 4191"/>
              <p:cNvSpPr>
                <a:spLocks noChangeShapeType="1"/>
              </p:cNvSpPr>
              <p:nvPr/>
            </p:nvSpPr>
            <p:spPr bwMode="auto">
              <a:xfrm>
                <a:off x="2130" y="9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37" name="Line 4192"/>
              <p:cNvSpPr>
                <a:spLocks noChangeShapeType="1"/>
              </p:cNvSpPr>
              <p:nvPr/>
            </p:nvSpPr>
            <p:spPr bwMode="auto">
              <a:xfrm>
                <a:off x="2127" y="99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38" name="Freeform 4193"/>
              <p:cNvSpPr>
                <a:spLocks/>
              </p:cNvSpPr>
              <p:nvPr/>
            </p:nvSpPr>
            <p:spPr bwMode="auto">
              <a:xfrm>
                <a:off x="2127" y="993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39" name="Rectangle 4194"/>
              <p:cNvSpPr>
                <a:spLocks noChangeArrowheads="1"/>
              </p:cNvSpPr>
              <p:nvPr/>
            </p:nvSpPr>
            <p:spPr bwMode="auto">
              <a:xfrm>
                <a:off x="2124" y="993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40" name="Line 4195"/>
              <p:cNvSpPr>
                <a:spLocks noChangeShapeType="1"/>
              </p:cNvSpPr>
              <p:nvPr/>
            </p:nvSpPr>
            <p:spPr bwMode="auto">
              <a:xfrm>
                <a:off x="2121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41" name="Freeform 4196"/>
              <p:cNvSpPr>
                <a:spLocks/>
              </p:cNvSpPr>
              <p:nvPr/>
            </p:nvSpPr>
            <p:spPr bwMode="auto">
              <a:xfrm>
                <a:off x="2115" y="996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6561 w 1"/>
                  <a:gd name="T3" fmla="*/ 0 h 1"/>
                  <a:gd name="T4" fmla="*/ 0 w 1"/>
                  <a:gd name="T5" fmla="*/ 0 h 1"/>
                  <a:gd name="T6" fmla="*/ 0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42" name="Line 4197"/>
              <p:cNvSpPr>
                <a:spLocks noChangeShapeType="1"/>
              </p:cNvSpPr>
              <p:nvPr/>
            </p:nvSpPr>
            <p:spPr bwMode="auto">
              <a:xfrm>
                <a:off x="2115" y="99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43" name="Freeform 4198"/>
              <p:cNvSpPr>
                <a:spLocks/>
              </p:cNvSpPr>
              <p:nvPr/>
            </p:nvSpPr>
            <p:spPr bwMode="auto">
              <a:xfrm>
                <a:off x="2112" y="99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44" name="Freeform 4199"/>
              <p:cNvSpPr>
                <a:spLocks/>
              </p:cNvSpPr>
              <p:nvPr/>
            </p:nvSpPr>
            <p:spPr bwMode="auto">
              <a:xfrm>
                <a:off x="2112" y="10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45" name="Freeform 4200"/>
              <p:cNvSpPr>
                <a:spLocks/>
              </p:cNvSpPr>
              <p:nvPr/>
            </p:nvSpPr>
            <p:spPr bwMode="auto">
              <a:xfrm>
                <a:off x="2109" y="100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46" name="Line 4201"/>
              <p:cNvSpPr>
                <a:spLocks noChangeShapeType="1"/>
              </p:cNvSpPr>
              <p:nvPr/>
            </p:nvSpPr>
            <p:spPr bwMode="auto">
              <a:xfrm>
                <a:off x="2106" y="100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47" name="Freeform 4202"/>
              <p:cNvSpPr>
                <a:spLocks/>
              </p:cNvSpPr>
              <p:nvPr/>
            </p:nvSpPr>
            <p:spPr bwMode="auto">
              <a:xfrm>
                <a:off x="2104" y="100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48" name="Line 4203"/>
              <p:cNvSpPr>
                <a:spLocks noChangeShapeType="1"/>
              </p:cNvSpPr>
              <p:nvPr/>
            </p:nvSpPr>
            <p:spPr bwMode="auto">
              <a:xfrm>
                <a:off x="2095" y="100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49" name="Line 4204"/>
              <p:cNvSpPr>
                <a:spLocks noChangeShapeType="1"/>
              </p:cNvSpPr>
              <p:nvPr/>
            </p:nvSpPr>
            <p:spPr bwMode="auto">
              <a:xfrm>
                <a:off x="2080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50" name="Freeform 4205"/>
              <p:cNvSpPr>
                <a:spLocks/>
              </p:cNvSpPr>
              <p:nvPr/>
            </p:nvSpPr>
            <p:spPr bwMode="auto">
              <a:xfrm>
                <a:off x="2077" y="1017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51" name="Line 4206"/>
              <p:cNvSpPr>
                <a:spLocks noChangeShapeType="1"/>
              </p:cNvSpPr>
              <p:nvPr/>
            </p:nvSpPr>
            <p:spPr bwMode="auto">
              <a:xfrm>
                <a:off x="2080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52" name="Freeform 4207"/>
              <p:cNvSpPr>
                <a:spLocks/>
              </p:cNvSpPr>
              <p:nvPr/>
            </p:nvSpPr>
            <p:spPr bwMode="auto">
              <a:xfrm>
                <a:off x="2074" y="1014"/>
                <a:ext cx="6" cy="6"/>
              </a:xfrm>
              <a:custGeom>
                <a:avLst/>
                <a:gdLst>
                  <a:gd name="T0" fmla="*/ 6561 w 2"/>
                  <a:gd name="T1" fmla="*/ 6561 h 2"/>
                  <a:gd name="T2" fmla="*/ 13122 w 2"/>
                  <a:gd name="T3" fmla="*/ 0 h 2"/>
                  <a:gd name="T4" fmla="*/ 6561 w 2"/>
                  <a:gd name="T5" fmla="*/ 6561 h 2"/>
                  <a:gd name="T6" fmla="*/ 0 w 2"/>
                  <a:gd name="T7" fmla="*/ 13122 h 2"/>
                  <a:gd name="T8" fmla="*/ 0 w 2"/>
                  <a:gd name="T9" fmla="*/ 13122 h 2"/>
                  <a:gd name="T10" fmla="*/ 6561 w 2"/>
                  <a:gd name="T11" fmla="*/ 13122 h 2"/>
                  <a:gd name="T12" fmla="*/ 6561 w 2"/>
                  <a:gd name="T13" fmla="*/ 6561 h 2"/>
                  <a:gd name="T14" fmla="*/ 6561 w 2"/>
                  <a:gd name="T15" fmla="*/ 6561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2"/>
                  <a:gd name="T26" fmla="*/ 2 w 2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53" name="Line 4208"/>
              <p:cNvSpPr>
                <a:spLocks noChangeShapeType="1"/>
              </p:cNvSpPr>
              <p:nvPr/>
            </p:nvSpPr>
            <p:spPr bwMode="auto">
              <a:xfrm>
                <a:off x="2092" y="10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54" name="Freeform 4209"/>
              <p:cNvSpPr>
                <a:spLocks/>
              </p:cNvSpPr>
              <p:nvPr/>
            </p:nvSpPr>
            <p:spPr bwMode="auto">
              <a:xfrm>
                <a:off x="2089" y="1011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55" name="Freeform 4210"/>
              <p:cNvSpPr>
                <a:spLocks/>
              </p:cNvSpPr>
              <p:nvPr/>
            </p:nvSpPr>
            <p:spPr bwMode="auto">
              <a:xfrm>
                <a:off x="2077" y="10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56" name="Line 4211"/>
              <p:cNvSpPr>
                <a:spLocks noChangeShapeType="1"/>
              </p:cNvSpPr>
              <p:nvPr/>
            </p:nvSpPr>
            <p:spPr bwMode="auto">
              <a:xfrm>
                <a:off x="2077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57" name="Freeform 4212"/>
              <p:cNvSpPr>
                <a:spLocks/>
              </p:cNvSpPr>
              <p:nvPr/>
            </p:nvSpPr>
            <p:spPr bwMode="auto">
              <a:xfrm>
                <a:off x="2077" y="10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58" name="Line 4213"/>
              <p:cNvSpPr>
                <a:spLocks noChangeShapeType="1"/>
              </p:cNvSpPr>
              <p:nvPr/>
            </p:nvSpPr>
            <p:spPr bwMode="auto">
              <a:xfrm>
                <a:off x="2077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59" name="Line 4214"/>
              <p:cNvSpPr>
                <a:spLocks noChangeShapeType="1"/>
              </p:cNvSpPr>
              <p:nvPr/>
            </p:nvSpPr>
            <p:spPr bwMode="auto">
              <a:xfrm>
                <a:off x="2071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60" name="Line 4215"/>
              <p:cNvSpPr>
                <a:spLocks noChangeShapeType="1"/>
              </p:cNvSpPr>
              <p:nvPr/>
            </p:nvSpPr>
            <p:spPr bwMode="auto">
              <a:xfrm>
                <a:off x="2074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61" name="Line 4216"/>
              <p:cNvSpPr>
                <a:spLocks noChangeShapeType="1"/>
              </p:cNvSpPr>
              <p:nvPr/>
            </p:nvSpPr>
            <p:spPr bwMode="auto">
              <a:xfrm>
                <a:off x="2071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62" name="Freeform 4217"/>
              <p:cNvSpPr>
                <a:spLocks/>
              </p:cNvSpPr>
              <p:nvPr/>
            </p:nvSpPr>
            <p:spPr bwMode="auto">
              <a:xfrm>
                <a:off x="2071" y="1020"/>
                <a:ext cx="3" cy="0"/>
              </a:xfrm>
              <a:custGeom>
                <a:avLst/>
                <a:gdLst>
                  <a:gd name="T0" fmla="*/ 6561 w 1"/>
                  <a:gd name="T1" fmla="*/ 0 w 1"/>
                  <a:gd name="T2" fmla="*/ 6561 w 1"/>
                  <a:gd name="T3" fmla="*/ 6561 w 1"/>
                  <a:gd name="T4" fmla="*/ 0 w 1"/>
                  <a:gd name="T5" fmla="*/ 6561 w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1 w 1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63" name="Freeform 4218"/>
              <p:cNvSpPr>
                <a:spLocks/>
              </p:cNvSpPr>
              <p:nvPr/>
            </p:nvSpPr>
            <p:spPr bwMode="auto">
              <a:xfrm>
                <a:off x="2071" y="10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64" name="Freeform 4219"/>
              <p:cNvSpPr>
                <a:spLocks/>
              </p:cNvSpPr>
              <p:nvPr/>
            </p:nvSpPr>
            <p:spPr bwMode="auto">
              <a:xfrm>
                <a:off x="2074" y="10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65" name="Line 4220"/>
              <p:cNvSpPr>
                <a:spLocks noChangeShapeType="1"/>
              </p:cNvSpPr>
              <p:nvPr/>
            </p:nvSpPr>
            <p:spPr bwMode="auto">
              <a:xfrm>
                <a:off x="2077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66" name="Rectangle 4221"/>
              <p:cNvSpPr>
                <a:spLocks noChangeArrowheads="1"/>
              </p:cNvSpPr>
              <p:nvPr/>
            </p:nvSpPr>
            <p:spPr bwMode="auto">
              <a:xfrm>
                <a:off x="2071" y="1020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67" name="Line 4222"/>
              <p:cNvSpPr>
                <a:spLocks noChangeShapeType="1"/>
              </p:cNvSpPr>
              <p:nvPr/>
            </p:nvSpPr>
            <p:spPr bwMode="auto">
              <a:xfrm>
                <a:off x="2074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68" name="Rectangle 4223"/>
              <p:cNvSpPr>
                <a:spLocks noChangeArrowheads="1"/>
              </p:cNvSpPr>
              <p:nvPr/>
            </p:nvSpPr>
            <p:spPr bwMode="auto">
              <a:xfrm>
                <a:off x="2071" y="1020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69" name="Line 4224"/>
              <p:cNvSpPr>
                <a:spLocks noChangeShapeType="1"/>
              </p:cNvSpPr>
              <p:nvPr/>
            </p:nvSpPr>
            <p:spPr bwMode="auto">
              <a:xfrm>
                <a:off x="2086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70" name="Freeform 4225"/>
              <p:cNvSpPr>
                <a:spLocks/>
              </p:cNvSpPr>
              <p:nvPr/>
            </p:nvSpPr>
            <p:spPr bwMode="auto">
              <a:xfrm>
                <a:off x="2071" y="10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71" name="Freeform 4226"/>
              <p:cNvSpPr>
                <a:spLocks/>
              </p:cNvSpPr>
              <p:nvPr/>
            </p:nvSpPr>
            <p:spPr bwMode="auto">
              <a:xfrm>
                <a:off x="2074" y="10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72" name="Line 4227"/>
              <p:cNvSpPr>
                <a:spLocks noChangeShapeType="1"/>
              </p:cNvSpPr>
              <p:nvPr/>
            </p:nvSpPr>
            <p:spPr bwMode="auto">
              <a:xfrm>
                <a:off x="2071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73" name="Line 4228"/>
              <p:cNvSpPr>
                <a:spLocks noChangeShapeType="1"/>
              </p:cNvSpPr>
              <p:nvPr/>
            </p:nvSpPr>
            <p:spPr bwMode="auto">
              <a:xfrm>
                <a:off x="2074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74" name="Freeform 4229"/>
              <p:cNvSpPr>
                <a:spLocks/>
              </p:cNvSpPr>
              <p:nvPr/>
            </p:nvSpPr>
            <p:spPr bwMode="auto">
              <a:xfrm>
                <a:off x="2071" y="10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  <a:cxn ang="T8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75" name="Line 4230"/>
              <p:cNvSpPr>
                <a:spLocks noChangeShapeType="1"/>
              </p:cNvSpPr>
              <p:nvPr/>
            </p:nvSpPr>
            <p:spPr bwMode="auto">
              <a:xfrm>
                <a:off x="2068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76" name="Line 4231"/>
              <p:cNvSpPr>
                <a:spLocks noChangeShapeType="1"/>
              </p:cNvSpPr>
              <p:nvPr/>
            </p:nvSpPr>
            <p:spPr bwMode="auto">
              <a:xfrm>
                <a:off x="2071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77" name="Line 4232"/>
              <p:cNvSpPr>
                <a:spLocks noChangeShapeType="1"/>
              </p:cNvSpPr>
              <p:nvPr/>
            </p:nvSpPr>
            <p:spPr bwMode="auto">
              <a:xfrm>
                <a:off x="2080" y="10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78" name="Freeform 4233"/>
              <p:cNvSpPr>
                <a:spLocks/>
              </p:cNvSpPr>
              <p:nvPr/>
            </p:nvSpPr>
            <p:spPr bwMode="auto">
              <a:xfrm>
                <a:off x="2071" y="102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79" name="Line 4234"/>
              <p:cNvSpPr>
                <a:spLocks noChangeShapeType="1"/>
              </p:cNvSpPr>
              <p:nvPr/>
            </p:nvSpPr>
            <p:spPr bwMode="auto">
              <a:xfrm>
                <a:off x="2080" y="10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80" name="Line 4235"/>
              <p:cNvSpPr>
                <a:spLocks noChangeShapeType="1"/>
              </p:cNvSpPr>
              <p:nvPr/>
            </p:nvSpPr>
            <p:spPr bwMode="auto">
              <a:xfrm>
                <a:off x="2071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81" name="Line 4236"/>
              <p:cNvSpPr>
                <a:spLocks noChangeShapeType="1"/>
              </p:cNvSpPr>
              <p:nvPr/>
            </p:nvSpPr>
            <p:spPr bwMode="auto">
              <a:xfrm>
                <a:off x="2068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82" name="Freeform 4237"/>
              <p:cNvSpPr>
                <a:spLocks/>
              </p:cNvSpPr>
              <p:nvPr/>
            </p:nvSpPr>
            <p:spPr bwMode="auto">
              <a:xfrm>
                <a:off x="2068" y="1020"/>
                <a:ext cx="3" cy="2"/>
              </a:xfrm>
              <a:custGeom>
                <a:avLst/>
                <a:gdLst>
                  <a:gd name="T0" fmla="*/ 6561 w 1"/>
                  <a:gd name="T1" fmla="*/ 0 h 1"/>
                  <a:gd name="T2" fmla="*/ 0 w 1"/>
                  <a:gd name="T3" fmla="*/ 256 h 1"/>
                  <a:gd name="T4" fmla="*/ 6561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83" name="Freeform 4238"/>
              <p:cNvSpPr>
                <a:spLocks/>
              </p:cNvSpPr>
              <p:nvPr/>
            </p:nvSpPr>
            <p:spPr bwMode="auto">
              <a:xfrm>
                <a:off x="2068" y="102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84" name="Line 4239"/>
              <p:cNvSpPr>
                <a:spLocks noChangeShapeType="1"/>
              </p:cNvSpPr>
              <p:nvPr/>
            </p:nvSpPr>
            <p:spPr bwMode="auto">
              <a:xfrm>
                <a:off x="2077" y="10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85" name="Line 4240"/>
              <p:cNvSpPr>
                <a:spLocks noChangeShapeType="1"/>
              </p:cNvSpPr>
              <p:nvPr/>
            </p:nvSpPr>
            <p:spPr bwMode="auto">
              <a:xfrm>
                <a:off x="2068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86" name="Line 4241"/>
              <p:cNvSpPr>
                <a:spLocks noChangeShapeType="1"/>
              </p:cNvSpPr>
              <p:nvPr/>
            </p:nvSpPr>
            <p:spPr bwMode="auto">
              <a:xfrm>
                <a:off x="2068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87" name="Line 4242"/>
              <p:cNvSpPr>
                <a:spLocks noChangeShapeType="1"/>
              </p:cNvSpPr>
              <p:nvPr/>
            </p:nvSpPr>
            <p:spPr bwMode="auto">
              <a:xfrm>
                <a:off x="2068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88" name="Line 4243"/>
              <p:cNvSpPr>
                <a:spLocks noChangeShapeType="1"/>
              </p:cNvSpPr>
              <p:nvPr/>
            </p:nvSpPr>
            <p:spPr bwMode="auto">
              <a:xfrm>
                <a:off x="2071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89" name="Line 4244"/>
              <p:cNvSpPr>
                <a:spLocks noChangeShapeType="1"/>
              </p:cNvSpPr>
              <p:nvPr/>
            </p:nvSpPr>
            <p:spPr bwMode="auto">
              <a:xfrm>
                <a:off x="2068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" name="Group 4446"/>
            <p:cNvGrpSpPr>
              <a:grpSpLocks/>
            </p:cNvGrpSpPr>
            <p:nvPr/>
          </p:nvGrpSpPr>
          <p:grpSpPr bwMode="auto">
            <a:xfrm>
              <a:off x="1737" y="864"/>
              <a:ext cx="2682" cy="1720"/>
              <a:chOff x="1737" y="864"/>
              <a:chExt cx="2682" cy="1720"/>
            </a:xfrm>
          </p:grpSpPr>
          <p:sp>
            <p:nvSpPr>
              <p:cNvPr id="52390" name="Line 4246"/>
              <p:cNvSpPr>
                <a:spLocks noChangeShapeType="1"/>
              </p:cNvSpPr>
              <p:nvPr/>
            </p:nvSpPr>
            <p:spPr bwMode="auto">
              <a:xfrm>
                <a:off x="2068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91" name="Line 4247"/>
              <p:cNvSpPr>
                <a:spLocks noChangeShapeType="1"/>
              </p:cNvSpPr>
              <p:nvPr/>
            </p:nvSpPr>
            <p:spPr bwMode="auto">
              <a:xfrm>
                <a:off x="2071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92" name="Freeform 4248"/>
              <p:cNvSpPr>
                <a:spLocks/>
              </p:cNvSpPr>
              <p:nvPr/>
            </p:nvSpPr>
            <p:spPr bwMode="auto">
              <a:xfrm>
                <a:off x="2077" y="101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93" name="Freeform 4249"/>
              <p:cNvSpPr>
                <a:spLocks/>
              </p:cNvSpPr>
              <p:nvPr/>
            </p:nvSpPr>
            <p:spPr bwMode="auto">
              <a:xfrm>
                <a:off x="2065" y="1020"/>
                <a:ext cx="3" cy="2"/>
              </a:xfrm>
              <a:custGeom>
                <a:avLst/>
                <a:gdLst>
                  <a:gd name="T0" fmla="*/ 6561 w 1"/>
                  <a:gd name="T1" fmla="*/ 256 h 1"/>
                  <a:gd name="T2" fmla="*/ 6561 w 1"/>
                  <a:gd name="T3" fmla="*/ 256 h 1"/>
                  <a:gd name="T4" fmla="*/ 6561 w 1"/>
                  <a:gd name="T5" fmla="*/ 0 h 1"/>
                  <a:gd name="T6" fmla="*/ 0 w 1"/>
                  <a:gd name="T7" fmla="*/ 256 h 1"/>
                  <a:gd name="T8" fmla="*/ 6561 w 1"/>
                  <a:gd name="T9" fmla="*/ 256 h 1"/>
                  <a:gd name="T10" fmla="*/ 6561 w 1"/>
                  <a:gd name="T11" fmla="*/ 256 h 1"/>
                  <a:gd name="T12" fmla="*/ 6561 w 1"/>
                  <a:gd name="T13" fmla="*/ 256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94" name="Line 4250"/>
              <p:cNvSpPr>
                <a:spLocks noChangeShapeType="1"/>
              </p:cNvSpPr>
              <p:nvPr/>
            </p:nvSpPr>
            <p:spPr bwMode="auto">
              <a:xfrm>
                <a:off x="2077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95" name="Line 4251"/>
              <p:cNvSpPr>
                <a:spLocks noChangeShapeType="1"/>
              </p:cNvSpPr>
              <p:nvPr/>
            </p:nvSpPr>
            <p:spPr bwMode="auto">
              <a:xfrm>
                <a:off x="2065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96" name="Line 4252"/>
              <p:cNvSpPr>
                <a:spLocks noChangeShapeType="1"/>
              </p:cNvSpPr>
              <p:nvPr/>
            </p:nvSpPr>
            <p:spPr bwMode="auto">
              <a:xfrm>
                <a:off x="2074" y="10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97" name="Line 4253"/>
              <p:cNvSpPr>
                <a:spLocks noChangeShapeType="1"/>
              </p:cNvSpPr>
              <p:nvPr/>
            </p:nvSpPr>
            <p:spPr bwMode="auto">
              <a:xfrm>
                <a:off x="2065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98" name="Freeform 4254"/>
              <p:cNvSpPr>
                <a:spLocks/>
              </p:cNvSpPr>
              <p:nvPr/>
            </p:nvSpPr>
            <p:spPr bwMode="auto">
              <a:xfrm>
                <a:off x="2063" y="1022"/>
                <a:ext cx="2" cy="0"/>
              </a:xfrm>
              <a:custGeom>
                <a:avLst/>
                <a:gdLst>
                  <a:gd name="T0" fmla="*/ 0 w 1"/>
                  <a:gd name="T1" fmla="*/ 256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99" name="Freeform 4255"/>
              <p:cNvSpPr>
                <a:spLocks/>
              </p:cNvSpPr>
              <p:nvPr/>
            </p:nvSpPr>
            <p:spPr bwMode="auto">
              <a:xfrm>
                <a:off x="2065" y="1022"/>
                <a:ext cx="6" cy="0"/>
              </a:xfrm>
              <a:custGeom>
                <a:avLst/>
                <a:gdLst>
                  <a:gd name="T0" fmla="*/ 13122 w 2"/>
                  <a:gd name="T1" fmla="*/ 6561 w 2"/>
                  <a:gd name="T2" fmla="*/ 6561 w 2"/>
                  <a:gd name="T3" fmla="*/ 6561 w 2"/>
                  <a:gd name="T4" fmla="*/ 6561 w 2"/>
                  <a:gd name="T5" fmla="*/ 0 w 2"/>
                  <a:gd name="T6" fmla="*/ 6561 w 2"/>
                  <a:gd name="T7" fmla="*/ 13122 w 2"/>
                  <a:gd name="T8" fmla="*/ 13122 w 2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2 w 2"/>
                </a:gdLst>
                <a:ahLst/>
                <a:cxnLst>
                  <a:cxn ang="T9">
                    <a:pos x="T0" y="0"/>
                  </a:cxn>
                  <a:cxn ang="T10">
                    <a:pos x="T1" y="0"/>
                  </a:cxn>
                  <a:cxn ang="T11">
                    <a:pos x="T2" y="0"/>
                  </a:cxn>
                  <a:cxn ang="T12">
                    <a:pos x="T3" y="0"/>
                  </a:cxn>
                  <a:cxn ang="T13">
                    <a:pos x="T4" y="0"/>
                  </a:cxn>
                  <a:cxn ang="T14">
                    <a:pos x="T5" y="0"/>
                  </a:cxn>
                  <a:cxn ang="T15">
                    <a:pos x="T6" y="0"/>
                  </a:cxn>
                  <a:cxn ang="T16">
                    <a:pos x="T7" y="0"/>
                  </a:cxn>
                  <a:cxn ang="T17">
                    <a:pos x="T8" y="0"/>
                  </a:cxn>
                </a:cxnLst>
                <a:rect l="T18" t="0" r="T19" b="0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00" name="Line 4256"/>
              <p:cNvSpPr>
                <a:spLocks noChangeShapeType="1"/>
              </p:cNvSpPr>
              <p:nvPr/>
            </p:nvSpPr>
            <p:spPr bwMode="auto">
              <a:xfrm>
                <a:off x="2065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01" name="Freeform 4257"/>
              <p:cNvSpPr>
                <a:spLocks/>
              </p:cNvSpPr>
              <p:nvPr/>
            </p:nvSpPr>
            <p:spPr bwMode="auto">
              <a:xfrm>
                <a:off x="2071" y="1020"/>
                <a:ext cx="3" cy="0"/>
              </a:xfrm>
              <a:custGeom>
                <a:avLst/>
                <a:gdLst>
                  <a:gd name="T0" fmla="*/ 0 w 1"/>
                  <a:gd name="T1" fmla="*/ 6561 w 1"/>
                  <a:gd name="T2" fmla="*/ 0 w 1"/>
                  <a:gd name="T3" fmla="*/ 0 60000 65536"/>
                  <a:gd name="T4" fmla="*/ 0 60000 65536"/>
                  <a:gd name="T5" fmla="*/ 0 60000 65536"/>
                  <a:gd name="T6" fmla="*/ 0 w 1"/>
                  <a:gd name="T7" fmla="*/ 1 w 1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02" name="Freeform 4258"/>
              <p:cNvSpPr>
                <a:spLocks/>
              </p:cNvSpPr>
              <p:nvPr/>
            </p:nvSpPr>
            <p:spPr bwMode="auto">
              <a:xfrm>
                <a:off x="2063" y="1022"/>
                <a:ext cx="5" cy="0"/>
              </a:xfrm>
              <a:custGeom>
                <a:avLst/>
                <a:gdLst>
                  <a:gd name="T0" fmla="*/ 1637 w 2"/>
                  <a:gd name="T1" fmla="*/ 2917 w 2"/>
                  <a:gd name="T2" fmla="*/ 1637 w 2"/>
                  <a:gd name="T3" fmla="*/ 0 w 2"/>
                  <a:gd name="T4" fmla="*/ 1637 w 2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2"/>
                  <a:gd name="T11" fmla="*/ 2 w 2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03" name="Line 4259"/>
              <p:cNvSpPr>
                <a:spLocks noChangeShapeType="1"/>
              </p:cNvSpPr>
              <p:nvPr/>
            </p:nvSpPr>
            <p:spPr bwMode="auto">
              <a:xfrm>
                <a:off x="2063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04" name="Line 4260"/>
              <p:cNvSpPr>
                <a:spLocks noChangeShapeType="1"/>
              </p:cNvSpPr>
              <p:nvPr/>
            </p:nvSpPr>
            <p:spPr bwMode="auto">
              <a:xfrm>
                <a:off x="2063" y="10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05" name="Freeform 4261"/>
              <p:cNvSpPr>
                <a:spLocks/>
              </p:cNvSpPr>
              <p:nvPr/>
            </p:nvSpPr>
            <p:spPr bwMode="auto">
              <a:xfrm>
                <a:off x="2063" y="102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06" name="Freeform 4262"/>
              <p:cNvSpPr>
                <a:spLocks/>
              </p:cNvSpPr>
              <p:nvPr/>
            </p:nvSpPr>
            <p:spPr bwMode="auto">
              <a:xfrm>
                <a:off x="2063" y="102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07" name="Freeform 4263"/>
              <p:cNvSpPr>
                <a:spLocks/>
              </p:cNvSpPr>
              <p:nvPr/>
            </p:nvSpPr>
            <p:spPr bwMode="auto">
              <a:xfrm>
                <a:off x="2068" y="102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08" name="Line 4264"/>
              <p:cNvSpPr>
                <a:spLocks noChangeShapeType="1"/>
              </p:cNvSpPr>
              <p:nvPr/>
            </p:nvSpPr>
            <p:spPr bwMode="auto">
              <a:xfrm>
                <a:off x="2063" y="10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09" name="Line 4265"/>
              <p:cNvSpPr>
                <a:spLocks noChangeShapeType="1"/>
              </p:cNvSpPr>
              <p:nvPr/>
            </p:nvSpPr>
            <p:spPr bwMode="auto">
              <a:xfrm>
                <a:off x="2068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10" name="Line 4266"/>
              <p:cNvSpPr>
                <a:spLocks noChangeShapeType="1"/>
              </p:cNvSpPr>
              <p:nvPr/>
            </p:nvSpPr>
            <p:spPr bwMode="auto">
              <a:xfrm>
                <a:off x="2063" y="10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11" name="Freeform 4267"/>
              <p:cNvSpPr>
                <a:spLocks/>
              </p:cNvSpPr>
              <p:nvPr/>
            </p:nvSpPr>
            <p:spPr bwMode="auto">
              <a:xfrm>
                <a:off x="2063" y="1022"/>
                <a:ext cx="2" cy="3"/>
              </a:xfrm>
              <a:custGeom>
                <a:avLst/>
                <a:gdLst>
                  <a:gd name="T0" fmla="*/ 256 w 1"/>
                  <a:gd name="T1" fmla="*/ 0 h 1"/>
                  <a:gd name="T2" fmla="*/ 0 w 1"/>
                  <a:gd name="T3" fmla="*/ 6561 h 1"/>
                  <a:gd name="T4" fmla="*/ 256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12" name="Line 4268"/>
              <p:cNvSpPr>
                <a:spLocks noChangeShapeType="1"/>
              </p:cNvSpPr>
              <p:nvPr/>
            </p:nvSpPr>
            <p:spPr bwMode="auto">
              <a:xfrm>
                <a:off x="2063" y="10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13" name="Line 4269"/>
              <p:cNvSpPr>
                <a:spLocks noChangeShapeType="1"/>
              </p:cNvSpPr>
              <p:nvPr/>
            </p:nvSpPr>
            <p:spPr bwMode="auto">
              <a:xfrm>
                <a:off x="2068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14" name="Line 4270"/>
              <p:cNvSpPr>
                <a:spLocks noChangeShapeType="1"/>
              </p:cNvSpPr>
              <p:nvPr/>
            </p:nvSpPr>
            <p:spPr bwMode="auto">
              <a:xfrm>
                <a:off x="2060" y="10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15" name="Freeform 4271"/>
              <p:cNvSpPr>
                <a:spLocks/>
              </p:cNvSpPr>
              <p:nvPr/>
            </p:nvSpPr>
            <p:spPr bwMode="auto">
              <a:xfrm>
                <a:off x="2063" y="102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16" name="Line 4272"/>
              <p:cNvSpPr>
                <a:spLocks noChangeShapeType="1"/>
              </p:cNvSpPr>
              <p:nvPr/>
            </p:nvSpPr>
            <p:spPr bwMode="auto">
              <a:xfrm>
                <a:off x="2060" y="102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17" name="Freeform 4273"/>
              <p:cNvSpPr>
                <a:spLocks/>
              </p:cNvSpPr>
              <p:nvPr/>
            </p:nvSpPr>
            <p:spPr bwMode="auto">
              <a:xfrm>
                <a:off x="2063" y="1022"/>
                <a:ext cx="2" cy="3"/>
              </a:xfrm>
              <a:custGeom>
                <a:avLst/>
                <a:gdLst>
                  <a:gd name="T0" fmla="*/ 256 w 1"/>
                  <a:gd name="T1" fmla="*/ 0 h 1"/>
                  <a:gd name="T2" fmla="*/ 0 w 1"/>
                  <a:gd name="T3" fmla="*/ 6561 h 1"/>
                  <a:gd name="T4" fmla="*/ 0 w 1"/>
                  <a:gd name="T5" fmla="*/ 6561 h 1"/>
                  <a:gd name="T6" fmla="*/ 0 w 1"/>
                  <a:gd name="T7" fmla="*/ 6561 h 1"/>
                  <a:gd name="T8" fmla="*/ 0 w 1"/>
                  <a:gd name="T9" fmla="*/ 6561 h 1"/>
                  <a:gd name="T10" fmla="*/ 256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18" name="Freeform 4274"/>
              <p:cNvSpPr>
                <a:spLocks/>
              </p:cNvSpPr>
              <p:nvPr/>
            </p:nvSpPr>
            <p:spPr bwMode="auto">
              <a:xfrm>
                <a:off x="2063" y="102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19" name="Line 4275"/>
              <p:cNvSpPr>
                <a:spLocks noChangeShapeType="1"/>
              </p:cNvSpPr>
              <p:nvPr/>
            </p:nvSpPr>
            <p:spPr bwMode="auto">
              <a:xfrm>
                <a:off x="2068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20" name="Line 4276"/>
              <p:cNvSpPr>
                <a:spLocks noChangeShapeType="1"/>
              </p:cNvSpPr>
              <p:nvPr/>
            </p:nvSpPr>
            <p:spPr bwMode="auto">
              <a:xfrm>
                <a:off x="2065" y="102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21" name="Rectangle 4277"/>
              <p:cNvSpPr>
                <a:spLocks noChangeArrowheads="1"/>
              </p:cNvSpPr>
              <p:nvPr/>
            </p:nvSpPr>
            <p:spPr bwMode="auto">
              <a:xfrm>
                <a:off x="2063" y="1025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22" name="Freeform 4278"/>
              <p:cNvSpPr>
                <a:spLocks/>
              </p:cNvSpPr>
              <p:nvPr/>
            </p:nvSpPr>
            <p:spPr bwMode="auto">
              <a:xfrm>
                <a:off x="1737" y="1356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6561 w 1"/>
                  <a:gd name="T3" fmla="*/ 0 h 1"/>
                  <a:gd name="T4" fmla="*/ 0 w 1"/>
                  <a:gd name="T5" fmla="*/ 6561 h 1"/>
                  <a:gd name="T6" fmla="*/ 0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23" name="Freeform 4279"/>
              <p:cNvSpPr>
                <a:spLocks/>
              </p:cNvSpPr>
              <p:nvPr/>
            </p:nvSpPr>
            <p:spPr bwMode="auto">
              <a:xfrm>
                <a:off x="1755" y="1371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6561 h 1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"/>
                  <a:gd name="T9" fmla="*/ 1 h 1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24" name="Freeform 4280"/>
              <p:cNvSpPr>
                <a:spLocks/>
              </p:cNvSpPr>
              <p:nvPr/>
            </p:nvSpPr>
            <p:spPr bwMode="auto">
              <a:xfrm>
                <a:off x="1752" y="137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25" name="Freeform 4281"/>
              <p:cNvSpPr>
                <a:spLocks/>
              </p:cNvSpPr>
              <p:nvPr/>
            </p:nvSpPr>
            <p:spPr bwMode="auto">
              <a:xfrm>
                <a:off x="1761" y="1368"/>
                <a:ext cx="3" cy="3"/>
              </a:xfrm>
              <a:custGeom>
                <a:avLst/>
                <a:gdLst>
                  <a:gd name="T0" fmla="*/ 6561 w 1"/>
                  <a:gd name="T1" fmla="*/ 6561 h 1"/>
                  <a:gd name="T2" fmla="*/ 6561 w 1"/>
                  <a:gd name="T3" fmla="*/ 0 h 1"/>
                  <a:gd name="T4" fmla="*/ 0 w 1"/>
                  <a:gd name="T5" fmla="*/ 0 h 1"/>
                  <a:gd name="T6" fmla="*/ 6561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26" name="Freeform 4282"/>
              <p:cNvSpPr>
                <a:spLocks/>
              </p:cNvSpPr>
              <p:nvPr/>
            </p:nvSpPr>
            <p:spPr bwMode="auto">
              <a:xfrm>
                <a:off x="2306" y="9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27" name="Line 4283"/>
              <p:cNvSpPr>
                <a:spLocks noChangeShapeType="1"/>
              </p:cNvSpPr>
              <p:nvPr/>
            </p:nvSpPr>
            <p:spPr bwMode="auto">
              <a:xfrm>
                <a:off x="2303" y="9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28" name="Freeform 4284"/>
              <p:cNvSpPr>
                <a:spLocks/>
              </p:cNvSpPr>
              <p:nvPr/>
            </p:nvSpPr>
            <p:spPr bwMode="auto">
              <a:xfrm>
                <a:off x="2306" y="9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29" name="Line 4285"/>
              <p:cNvSpPr>
                <a:spLocks noChangeShapeType="1"/>
              </p:cNvSpPr>
              <p:nvPr/>
            </p:nvSpPr>
            <p:spPr bwMode="auto">
              <a:xfrm>
                <a:off x="2303" y="9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30" name="Line 4286"/>
              <p:cNvSpPr>
                <a:spLocks noChangeShapeType="1"/>
              </p:cNvSpPr>
              <p:nvPr/>
            </p:nvSpPr>
            <p:spPr bwMode="auto">
              <a:xfrm>
                <a:off x="2306" y="9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31" name="Freeform 4287"/>
              <p:cNvSpPr>
                <a:spLocks/>
              </p:cNvSpPr>
              <p:nvPr/>
            </p:nvSpPr>
            <p:spPr bwMode="auto">
              <a:xfrm>
                <a:off x="2303" y="93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32" name="Freeform 4288"/>
              <p:cNvSpPr>
                <a:spLocks/>
              </p:cNvSpPr>
              <p:nvPr/>
            </p:nvSpPr>
            <p:spPr bwMode="auto">
              <a:xfrm>
                <a:off x="2300" y="93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33" name="Rectangle 4289"/>
              <p:cNvSpPr>
                <a:spLocks noChangeArrowheads="1"/>
              </p:cNvSpPr>
              <p:nvPr/>
            </p:nvSpPr>
            <p:spPr bwMode="auto">
              <a:xfrm>
                <a:off x="2300" y="940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34" name="Line 4290"/>
              <p:cNvSpPr>
                <a:spLocks noChangeShapeType="1"/>
              </p:cNvSpPr>
              <p:nvPr/>
            </p:nvSpPr>
            <p:spPr bwMode="auto">
              <a:xfrm>
                <a:off x="2300" y="94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35" name="Line 4291"/>
              <p:cNvSpPr>
                <a:spLocks noChangeShapeType="1"/>
              </p:cNvSpPr>
              <p:nvPr/>
            </p:nvSpPr>
            <p:spPr bwMode="auto">
              <a:xfrm>
                <a:off x="2294" y="9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36" name="Freeform 4292"/>
              <p:cNvSpPr>
                <a:spLocks/>
              </p:cNvSpPr>
              <p:nvPr/>
            </p:nvSpPr>
            <p:spPr bwMode="auto">
              <a:xfrm>
                <a:off x="2332" y="92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37" name="Line 4293"/>
              <p:cNvSpPr>
                <a:spLocks noChangeShapeType="1"/>
              </p:cNvSpPr>
              <p:nvPr/>
            </p:nvSpPr>
            <p:spPr bwMode="auto">
              <a:xfrm>
                <a:off x="2341" y="9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38" name="Line 4294"/>
              <p:cNvSpPr>
                <a:spLocks noChangeShapeType="1"/>
              </p:cNvSpPr>
              <p:nvPr/>
            </p:nvSpPr>
            <p:spPr bwMode="auto">
              <a:xfrm>
                <a:off x="2332" y="9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39" name="Freeform 4295"/>
              <p:cNvSpPr>
                <a:spLocks/>
              </p:cNvSpPr>
              <p:nvPr/>
            </p:nvSpPr>
            <p:spPr bwMode="auto">
              <a:xfrm>
                <a:off x="2335" y="92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40" name="Line 4296"/>
              <p:cNvSpPr>
                <a:spLocks noChangeShapeType="1"/>
              </p:cNvSpPr>
              <p:nvPr/>
            </p:nvSpPr>
            <p:spPr bwMode="auto">
              <a:xfrm>
                <a:off x="2332" y="9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41" name="Line 4297"/>
              <p:cNvSpPr>
                <a:spLocks noChangeShapeType="1"/>
              </p:cNvSpPr>
              <p:nvPr/>
            </p:nvSpPr>
            <p:spPr bwMode="auto">
              <a:xfrm>
                <a:off x="2341" y="9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42" name="Freeform 4298"/>
              <p:cNvSpPr>
                <a:spLocks/>
              </p:cNvSpPr>
              <p:nvPr/>
            </p:nvSpPr>
            <p:spPr bwMode="auto">
              <a:xfrm>
                <a:off x="2338" y="92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43" name="Line 4299"/>
              <p:cNvSpPr>
                <a:spLocks noChangeShapeType="1"/>
              </p:cNvSpPr>
              <p:nvPr/>
            </p:nvSpPr>
            <p:spPr bwMode="auto">
              <a:xfrm>
                <a:off x="2341" y="9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44" name="Line 4300"/>
              <p:cNvSpPr>
                <a:spLocks noChangeShapeType="1"/>
              </p:cNvSpPr>
              <p:nvPr/>
            </p:nvSpPr>
            <p:spPr bwMode="auto">
              <a:xfrm>
                <a:off x="2338" y="9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45" name="Line 4301"/>
              <p:cNvSpPr>
                <a:spLocks noChangeShapeType="1"/>
              </p:cNvSpPr>
              <p:nvPr/>
            </p:nvSpPr>
            <p:spPr bwMode="auto">
              <a:xfrm>
                <a:off x="2323" y="9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46" name="Line 4302"/>
              <p:cNvSpPr>
                <a:spLocks noChangeShapeType="1"/>
              </p:cNvSpPr>
              <p:nvPr/>
            </p:nvSpPr>
            <p:spPr bwMode="auto">
              <a:xfrm>
                <a:off x="2318" y="9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47" name="Line 4303"/>
              <p:cNvSpPr>
                <a:spLocks noChangeShapeType="1"/>
              </p:cNvSpPr>
              <p:nvPr/>
            </p:nvSpPr>
            <p:spPr bwMode="auto">
              <a:xfrm>
                <a:off x="2323" y="9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48" name="Line 4304"/>
              <p:cNvSpPr>
                <a:spLocks noChangeShapeType="1"/>
              </p:cNvSpPr>
              <p:nvPr/>
            </p:nvSpPr>
            <p:spPr bwMode="auto">
              <a:xfrm>
                <a:off x="2318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49" name="Line 4305"/>
              <p:cNvSpPr>
                <a:spLocks noChangeShapeType="1"/>
              </p:cNvSpPr>
              <p:nvPr/>
            </p:nvSpPr>
            <p:spPr bwMode="auto">
              <a:xfrm>
                <a:off x="2320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50" name="Freeform 4306"/>
              <p:cNvSpPr>
                <a:spLocks/>
              </p:cNvSpPr>
              <p:nvPr/>
            </p:nvSpPr>
            <p:spPr bwMode="auto">
              <a:xfrm>
                <a:off x="2318" y="9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51" name="Line 4307"/>
              <p:cNvSpPr>
                <a:spLocks noChangeShapeType="1"/>
              </p:cNvSpPr>
              <p:nvPr/>
            </p:nvSpPr>
            <p:spPr bwMode="auto">
              <a:xfrm>
                <a:off x="2323" y="9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52" name="Rectangle 4308"/>
              <p:cNvSpPr>
                <a:spLocks noChangeArrowheads="1"/>
              </p:cNvSpPr>
              <p:nvPr/>
            </p:nvSpPr>
            <p:spPr bwMode="auto">
              <a:xfrm>
                <a:off x="2318" y="929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53" name="Line 4309"/>
              <p:cNvSpPr>
                <a:spLocks noChangeShapeType="1"/>
              </p:cNvSpPr>
              <p:nvPr/>
            </p:nvSpPr>
            <p:spPr bwMode="auto">
              <a:xfrm>
                <a:off x="2315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54" name="Freeform 4310"/>
              <p:cNvSpPr>
                <a:spLocks/>
              </p:cNvSpPr>
              <p:nvPr/>
            </p:nvSpPr>
            <p:spPr bwMode="auto">
              <a:xfrm>
                <a:off x="2318" y="9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55" name="Line 4311"/>
              <p:cNvSpPr>
                <a:spLocks noChangeShapeType="1"/>
              </p:cNvSpPr>
              <p:nvPr/>
            </p:nvSpPr>
            <p:spPr bwMode="auto">
              <a:xfrm>
                <a:off x="2315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56" name="Line 4312"/>
              <p:cNvSpPr>
                <a:spLocks noChangeShapeType="1"/>
              </p:cNvSpPr>
              <p:nvPr/>
            </p:nvSpPr>
            <p:spPr bwMode="auto">
              <a:xfrm>
                <a:off x="2318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57" name="Line 4313"/>
              <p:cNvSpPr>
                <a:spLocks noChangeShapeType="1"/>
              </p:cNvSpPr>
              <p:nvPr/>
            </p:nvSpPr>
            <p:spPr bwMode="auto">
              <a:xfrm>
                <a:off x="2320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58" name="Line 4314"/>
              <p:cNvSpPr>
                <a:spLocks noChangeShapeType="1"/>
              </p:cNvSpPr>
              <p:nvPr/>
            </p:nvSpPr>
            <p:spPr bwMode="auto">
              <a:xfrm>
                <a:off x="2323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59" name="Line 4315"/>
              <p:cNvSpPr>
                <a:spLocks noChangeShapeType="1"/>
              </p:cNvSpPr>
              <p:nvPr/>
            </p:nvSpPr>
            <p:spPr bwMode="auto">
              <a:xfrm>
                <a:off x="2320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60" name="Line 4316"/>
              <p:cNvSpPr>
                <a:spLocks noChangeShapeType="1"/>
              </p:cNvSpPr>
              <p:nvPr/>
            </p:nvSpPr>
            <p:spPr bwMode="auto">
              <a:xfrm>
                <a:off x="2318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61" name="Line 4317"/>
              <p:cNvSpPr>
                <a:spLocks noChangeShapeType="1"/>
              </p:cNvSpPr>
              <p:nvPr/>
            </p:nvSpPr>
            <p:spPr bwMode="auto">
              <a:xfrm>
                <a:off x="2323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62" name="Freeform 4318"/>
              <p:cNvSpPr>
                <a:spLocks/>
              </p:cNvSpPr>
              <p:nvPr/>
            </p:nvSpPr>
            <p:spPr bwMode="auto">
              <a:xfrm>
                <a:off x="2320" y="92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63" name="Line 4319"/>
              <p:cNvSpPr>
                <a:spLocks noChangeShapeType="1"/>
              </p:cNvSpPr>
              <p:nvPr/>
            </p:nvSpPr>
            <p:spPr bwMode="auto">
              <a:xfrm>
                <a:off x="2318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64" name="Line 4320"/>
              <p:cNvSpPr>
                <a:spLocks noChangeShapeType="1"/>
              </p:cNvSpPr>
              <p:nvPr/>
            </p:nvSpPr>
            <p:spPr bwMode="auto">
              <a:xfrm>
                <a:off x="2315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65" name="Freeform 4321"/>
              <p:cNvSpPr>
                <a:spLocks/>
              </p:cNvSpPr>
              <p:nvPr/>
            </p:nvSpPr>
            <p:spPr bwMode="auto">
              <a:xfrm>
                <a:off x="2318" y="9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66" name="Freeform 4322"/>
              <p:cNvSpPr>
                <a:spLocks/>
              </p:cNvSpPr>
              <p:nvPr/>
            </p:nvSpPr>
            <p:spPr bwMode="auto">
              <a:xfrm>
                <a:off x="2315" y="9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  <a:gd name="T7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  <a:cxn ang="T7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67" name="Line 4323"/>
              <p:cNvSpPr>
                <a:spLocks noChangeShapeType="1"/>
              </p:cNvSpPr>
              <p:nvPr/>
            </p:nvSpPr>
            <p:spPr bwMode="auto">
              <a:xfrm>
                <a:off x="2312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68" name="Freeform 4324"/>
              <p:cNvSpPr>
                <a:spLocks/>
              </p:cNvSpPr>
              <p:nvPr/>
            </p:nvSpPr>
            <p:spPr bwMode="auto">
              <a:xfrm>
                <a:off x="2315" y="9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69" name="Line 4325"/>
              <p:cNvSpPr>
                <a:spLocks noChangeShapeType="1"/>
              </p:cNvSpPr>
              <p:nvPr/>
            </p:nvSpPr>
            <p:spPr bwMode="auto">
              <a:xfrm>
                <a:off x="2312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70" name="Freeform 4326"/>
              <p:cNvSpPr>
                <a:spLocks/>
              </p:cNvSpPr>
              <p:nvPr/>
            </p:nvSpPr>
            <p:spPr bwMode="auto">
              <a:xfrm>
                <a:off x="2315" y="9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71" name="Line 4327"/>
              <p:cNvSpPr>
                <a:spLocks noChangeShapeType="1"/>
              </p:cNvSpPr>
              <p:nvPr/>
            </p:nvSpPr>
            <p:spPr bwMode="auto">
              <a:xfrm>
                <a:off x="2312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72" name="Line 4328"/>
              <p:cNvSpPr>
                <a:spLocks noChangeShapeType="1"/>
              </p:cNvSpPr>
              <p:nvPr/>
            </p:nvSpPr>
            <p:spPr bwMode="auto">
              <a:xfrm>
                <a:off x="2315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73" name="Freeform 4329"/>
              <p:cNvSpPr>
                <a:spLocks/>
              </p:cNvSpPr>
              <p:nvPr/>
            </p:nvSpPr>
            <p:spPr bwMode="auto">
              <a:xfrm>
                <a:off x="2309" y="9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74" name="Line 4330"/>
              <p:cNvSpPr>
                <a:spLocks noChangeShapeType="1"/>
              </p:cNvSpPr>
              <p:nvPr/>
            </p:nvSpPr>
            <p:spPr bwMode="auto">
              <a:xfrm>
                <a:off x="2362" y="9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75" name="Freeform 4331"/>
              <p:cNvSpPr>
                <a:spLocks/>
              </p:cNvSpPr>
              <p:nvPr/>
            </p:nvSpPr>
            <p:spPr bwMode="auto">
              <a:xfrm>
                <a:off x="2362" y="9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76" name="Freeform 4332"/>
              <p:cNvSpPr>
                <a:spLocks/>
              </p:cNvSpPr>
              <p:nvPr/>
            </p:nvSpPr>
            <p:spPr bwMode="auto">
              <a:xfrm>
                <a:off x="2359" y="9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77" name="Line 4333"/>
              <p:cNvSpPr>
                <a:spLocks noChangeShapeType="1"/>
              </p:cNvSpPr>
              <p:nvPr/>
            </p:nvSpPr>
            <p:spPr bwMode="auto">
              <a:xfrm>
                <a:off x="2353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78" name="Freeform 4334"/>
              <p:cNvSpPr>
                <a:spLocks/>
              </p:cNvSpPr>
              <p:nvPr/>
            </p:nvSpPr>
            <p:spPr bwMode="auto">
              <a:xfrm>
                <a:off x="2335" y="935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79" name="Line 4335"/>
              <p:cNvSpPr>
                <a:spLocks noChangeShapeType="1"/>
              </p:cNvSpPr>
              <p:nvPr/>
            </p:nvSpPr>
            <p:spPr bwMode="auto">
              <a:xfrm>
                <a:off x="2335" y="9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80" name="Line 4336"/>
              <p:cNvSpPr>
                <a:spLocks noChangeShapeType="1"/>
              </p:cNvSpPr>
              <p:nvPr/>
            </p:nvSpPr>
            <p:spPr bwMode="auto">
              <a:xfrm>
                <a:off x="2335" y="9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81" name="Line 4337"/>
              <p:cNvSpPr>
                <a:spLocks noChangeShapeType="1"/>
              </p:cNvSpPr>
              <p:nvPr/>
            </p:nvSpPr>
            <p:spPr bwMode="auto">
              <a:xfrm>
                <a:off x="2338" y="9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82" name="Freeform 4338"/>
              <p:cNvSpPr>
                <a:spLocks/>
              </p:cNvSpPr>
              <p:nvPr/>
            </p:nvSpPr>
            <p:spPr bwMode="auto">
              <a:xfrm>
                <a:off x="2335" y="9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83" name="Line 4339"/>
              <p:cNvSpPr>
                <a:spLocks noChangeShapeType="1"/>
              </p:cNvSpPr>
              <p:nvPr/>
            </p:nvSpPr>
            <p:spPr bwMode="auto">
              <a:xfrm>
                <a:off x="2338" y="9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84" name="Freeform 4340"/>
              <p:cNvSpPr>
                <a:spLocks/>
              </p:cNvSpPr>
              <p:nvPr/>
            </p:nvSpPr>
            <p:spPr bwMode="auto">
              <a:xfrm>
                <a:off x="2335" y="9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85" name="Line 4341"/>
              <p:cNvSpPr>
                <a:spLocks noChangeShapeType="1"/>
              </p:cNvSpPr>
              <p:nvPr/>
            </p:nvSpPr>
            <p:spPr bwMode="auto">
              <a:xfrm>
                <a:off x="2335" y="9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86" name="Freeform 4342"/>
              <p:cNvSpPr>
                <a:spLocks/>
              </p:cNvSpPr>
              <p:nvPr/>
            </p:nvSpPr>
            <p:spPr bwMode="auto">
              <a:xfrm>
                <a:off x="2335" y="9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87" name="Line 4343"/>
              <p:cNvSpPr>
                <a:spLocks noChangeShapeType="1"/>
              </p:cNvSpPr>
              <p:nvPr/>
            </p:nvSpPr>
            <p:spPr bwMode="auto">
              <a:xfrm>
                <a:off x="2338" y="9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88" name="Line 4344"/>
              <p:cNvSpPr>
                <a:spLocks noChangeShapeType="1"/>
              </p:cNvSpPr>
              <p:nvPr/>
            </p:nvSpPr>
            <p:spPr bwMode="auto">
              <a:xfrm>
                <a:off x="2335" y="9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89" name="Line 4345"/>
              <p:cNvSpPr>
                <a:spLocks noChangeShapeType="1"/>
              </p:cNvSpPr>
              <p:nvPr/>
            </p:nvSpPr>
            <p:spPr bwMode="auto">
              <a:xfrm>
                <a:off x="2338" y="93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90" name="Freeform 4346"/>
              <p:cNvSpPr>
                <a:spLocks/>
              </p:cNvSpPr>
              <p:nvPr/>
            </p:nvSpPr>
            <p:spPr bwMode="auto">
              <a:xfrm>
                <a:off x="2335" y="93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91" name="Freeform 4347"/>
              <p:cNvSpPr>
                <a:spLocks/>
              </p:cNvSpPr>
              <p:nvPr/>
            </p:nvSpPr>
            <p:spPr bwMode="auto">
              <a:xfrm>
                <a:off x="2335" y="93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92" name="Line 4348"/>
              <p:cNvSpPr>
                <a:spLocks noChangeShapeType="1"/>
              </p:cNvSpPr>
              <p:nvPr/>
            </p:nvSpPr>
            <p:spPr bwMode="auto">
              <a:xfrm>
                <a:off x="2335" y="9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93" name="Line 4349"/>
              <p:cNvSpPr>
                <a:spLocks noChangeShapeType="1"/>
              </p:cNvSpPr>
              <p:nvPr/>
            </p:nvSpPr>
            <p:spPr bwMode="auto">
              <a:xfrm>
                <a:off x="2338" y="9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94" name="Line 4350"/>
              <p:cNvSpPr>
                <a:spLocks noChangeShapeType="1"/>
              </p:cNvSpPr>
              <p:nvPr/>
            </p:nvSpPr>
            <p:spPr bwMode="auto">
              <a:xfrm>
                <a:off x="2335" y="93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95" name="Line 4351"/>
              <p:cNvSpPr>
                <a:spLocks noChangeShapeType="1"/>
              </p:cNvSpPr>
              <p:nvPr/>
            </p:nvSpPr>
            <p:spPr bwMode="auto">
              <a:xfrm>
                <a:off x="2318" y="94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96" name="Freeform 4352"/>
              <p:cNvSpPr>
                <a:spLocks/>
              </p:cNvSpPr>
              <p:nvPr/>
            </p:nvSpPr>
            <p:spPr bwMode="auto">
              <a:xfrm>
                <a:off x="2359" y="9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97" name="Line 4353"/>
              <p:cNvSpPr>
                <a:spLocks noChangeShapeType="1"/>
              </p:cNvSpPr>
              <p:nvPr/>
            </p:nvSpPr>
            <p:spPr bwMode="auto">
              <a:xfrm>
                <a:off x="2362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98" name="Line 4354"/>
              <p:cNvSpPr>
                <a:spLocks noChangeShapeType="1"/>
              </p:cNvSpPr>
              <p:nvPr/>
            </p:nvSpPr>
            <p:spPr bwMode="auto">
              <a:xfrm>
                <a:off x="2379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99" name="Line 4355"/>
              <p:cNvSpPr>
                <a:spLocks noChangeShapeType="1"/>
              </p:cNvSpPr>
              <p:nvPr/>
            </p:nvSpPr>
            <p:spPr bwMode="auto">
              <a:xfrm>
                <a:off x="2391" y="911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00" name="Line 4356"/>
              <p:cNvSpPr>
                <a:spLocks noChangeShapeType="1"/>
              </p:cNvSpPr>
              <p:nvPr/>
            </p:nvSpPr>
            <p:spPr bwMode="auto">
              <a:xfrm>
                <a:off x="2379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01" name="Line 4357"/>
              <p:cNvSpPr>
                <a:spLocks noChangeShapeType="1"/>
              </p:cNvSpPr>
              <p:nvPr/>
            </p:nvSpPr>
            <p:spPr bwMode="auto">
              <a:xfrm>
                <a:off x="2373" y="91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02" name="Line 4358"/>
              <p:cNvSpPr>
                <a:spLocks noChangeShapeType="1"/>
              </p:cNvSpPr>
              <p:nvPr/>
            </p:nvSpPr>
            <p:spPr bwMode="auto">
              <a:xfrm>
                <a:off x="2356" y="9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03" name="Line 4359"/>
              <p:cNvSpPr>
                <a:spLocks noChangeShapeType="1"/>
              </p:cNvSpPr>
              <p:nvPr/>
            </p:nvSpPr>
            <p:spPr bwMode="auto">
              <a:xfrm>
                <a:off x="2364" y="9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04" name="Line 4360"/>
              <p:cNvSpPr>
                <a:spLocks noChangeShapeType="1"/>
              </p:cNvSpPr>
              <p:nvPr/>
            </p:nvSpPr>
            <p:spPr bwMode="auto">
              <a:xfrm>
                <a:off x="2353" y="9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05" name="Line 4361"/>
              <p:cNvSpPr>
                <a:spLocks noChangeShapeType="1"/>
              </p:cNvSpPr>
              <p:nvPr/>
            </p:nvSpPr>
            <p:spPr bwMode="auto">
              <a:xfrm>
                <a:off x="2362" y="92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06" name="Line 4362"/>
              <p:cNvSpPr>
                <a:spLocks noChangeShapeType="1"/>
              </p:cNvSpPr>
              <p:nvPr/>
            </p:nvSpPr>
            <p:spPr bwMode="auto">
              <a:xfrm>
                <a:off x="2388" y="9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07" name="Freeform 4363"/>
              <p:cNvSpPr>
                <a:spLocks/>
              </p:cNvSpPr>
              <p:nvPr/>
            </p:nvSpPr>
            <p:spPr bwMode="auto">
              <a:xfrm>
                <a:off x="2385" y="92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08" name="Line 4364"/>
              <p:cNvSpPr>
                <a:spLocks noChangeShapeType="1"/>
              </p:cNvSpPr>
              <p:nvPr/>
            </p:nvSpPr>
            <p:spPr bwMode="auto">
              <a:xfrm>
                <a:off x="2379" y="9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09" name="Freeform 4365"/>
              <p:cNvSpPr>
                <a:spLocks/>
              </p:cNvSpPr>
              <p:nvPr/>
            </p:nvSpPr>
            <p:spPr bwMode="auto">
              <a:xfrm>
                <a:off x="2376" y="92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10" name="Line 4366"/>
              <p:cNvSpPr>
                <a:spLocks noChangeShapeType="1"/>
              </p:cNvSpPr>
              <p:nvPr/>
            </p:nvSpPr>
            <p:spPr bwMode="auto">
              <a:xfrm>
                <a:off x="2370" y="9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11" name="Line 4367"/>
              <p:cNvSpPr>
                <a:spLocks noChangeShapeType="1"/>
              </p:cNvSpPr>
              <p:nvPr/>
            </p:nvSpPr>
            <p:spPr bwMode="auto">
              <a:xfrm>
                <a:off x="2397" y="917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12" name="Freeform 4368"/>
              <p:cNvSpPr>
                <a:spLocks/>
              </p:cNvSpPr>
              <p:nvPr/>
            </p:nvSpPr>
            <p:spPr bwMode="auto">
              <a:xfrm>
                <a:off x="2288" y="911"/>
                <a:ext cx="115" cy="32"/>
              </a:xfrm>
              <a:custGeom>
                <a:avLst/>
                <a:gdLst>
                  <a:gd name="T0" fmla="*/ 176089 w 39"/>
                  <a:gd name="T1" fmla="*/ 5443 h 11"/>
                  <a:gd name="T2" fmla="*/ 193905 w 39"/>
                  <a:gd name="T3" fmla="*/ 0 h 11"/>
                  <a:gd name="T4" fmla="*/ 205773 w 39"/>
                  <a:gd name="T5" fmla="*/ 0 h 11"/>
                  <a:gd name="T6" fmla="*/ 216905 w 39"/>
                  <a:gd name="T7" fmla="*/ 0 h 11"/>
                  <a:gd name="T8" fmla="*/ 211087 w 39"/>
                  <a:gd name="T9" fmla="*/ 5443 h 11"/>
                  <a:gd name="T10" fmla="*/ 211087 w 39"/>
                  <a:gd name="T11" fmla="*/ 10240 h 11"/>
                  <a:gd name="T12" fmla="*/ 193905 w 39"/>
                  <a:gd name="T13" fmla="*/ 15834 h 11"/>
                  <a:gd name="T14" fmla="*/ 187957 w 39"/>
                  <a:gd name="T15" fmla="*/ 21268 h 11"/>
                  <a:gd name="T16" fmla="*/ 182116 w 39"/>
                  <a:gd name="T17" fmla="*/ 21268 h 11"/>
                  <a:gd name="T18" fmla="*/ 167012 w 39"/>
                  <a:gd name="T19" fmla="*/ 26641 h 11"/>
                  <a:gd name="T20" fmla="*/ 149170 w 39"/>
                  <a:gd name="T21" fmla="*/ 29789 h 11"/>
                  <a:gd name="T22" fmla="*/ 143346 w 39"/>
                  <a:gd name="T23" fmla="*/ 35232 h 11"/>
                  <a:gd name="T24" fmla="*/ 137292 w 39"/>
                  <a:gd name="T25" fmla="*/ 35232 h 11"/>
                  <a:gd name="T26" fmla="*/ 102503 w 39"/>
                  <a:gd name="T27" fmla="*/ 40596 h 11"/>
                  <a:gd name="T28" fmla="*/ 91401 w 39"/>
                  <a:gd name="T29" fmla="*/ 40596 h 11"/>
                  <a:gd name="T30" fmla="*/ 79609 w 39"/>
                  <a:gd name="T31" fmla="*/ 46063 h 11"/>
                  <a:gd name="T32" fmla="*/ 56639 w 39"/>
                  <a:gd name="T33" fmla="*/ 50836 h 11"/>
                  <a:gd name="T34" fmla="*/ 40813 w 39"/>
                  <a:gd name="T35" fmla="*/ 56431 h 11"/>
                  <a:gd name="T36" fmla="*/ 28945 w 39"/>
                  <a:gd name="T37" fmla="*/ 50836 h 11"/>
                  <a:gd name="T38" fmla="*/ 11789 w 39"/>
                  <a:gd name="T39" fmla="*/ 56431 h 11"/>
                  <a:gd name="T40" fmla="*/ 6051 w 39"/>
                  <a:gd name="T41" fmla="*/ 56431 h 11"/>
                  <a:gd name="T42" fmla="*/ 22973 w 39"/>
                  <a:gd name="T43" fmla="*/ 50836 h 11"/>
                  <a:gd name="T44" fmla="*/ 22973 w 39"/>
                  <a:gd name="T45" fmla="*/ 50836 h 11"/>
                  <a:gd name="T46" fmla="*/ 28945 w 39"/>
                  <a:gd name="T47" fmla="*/ 46063 h 11"/>
                  <a:gd name="T48" fmla="*/ 34762 w 39"/>
                  <a:gd name="T49" fmla="*/ 40596 h 11"/>
                  <a:gd name="T50" fmla="*/ 40813 w 39"/>
                  <a:gd name="T51" fmla="*/ 40596 h 11"/>
                  <a:gd name="T52" fmla="*/ 34762 w 39"/>
                  <a:gd name="T53" fmla="*/ 40596 h 11"/>
                  <a:gd name="T54" fmla="*/ 22973 w 39"/>
                  <a:gd name="T55" fmla="*/ 40596 h 11"/>
                  <a:gd name="T56" fmla="*/ 34762 w 39"/>
                  <a:gd name="T57" fmla="*/ 40596 h 11"/>
                  <a:gd name="T58" fmla="*/ 52614 w 39"/>
                  <a:gd name="T59" fmla="*/ 35232 h 11"/>
                  <a:gd name="T60" fmla="*/ 52614 w 39"/>
                  <a:gd name="T61" fmla="*/ 35232 h 11"/>
                  <a:gd name="T62" fmla="*/ 73559 w 39"/>
                  <a:gd name="T63" fmla="*/ 26641 h 11"/>
                  <a:gd name="T64" fmla="*/ 67741 w 39"/>
                  <a:gd name="T65" fmla="*/ 26641 h 11"/>
                  <a:gd name="T66" fmla="*/ 56639 w 39"/>
                  <a:gd name="T67" fmla="*/ 29789 h 11"/>
                  <a:gd name="T68" fmla="*/ 46560 w 39"/>
                  <a:gd name="T69" fmla="*/ 29789 h 11"/>
                  <a:gd name="T70" fmla="*/ 56639 w 39"/>
                  <a:gd name="T71" fmla="*/ 26641 h 11"/>
                  <a:gd name="T72" fmla="*/ 67741 w 39"/>
                  <a:gd name="T73" fmla="*/ 26641 h 11"/>
                  <a:gd name="T74" fmla="*/ 73559 w 39"/>
                  <a:gd name="T75" fmla="*/ 21268 h 11"/>
                  <a:gd name="T76" fmla="*/ 73559 w 39"/>
                  <a:gd name="T77" fmla="*/ 21268 h 11"/>
                  <a:gd name="T78" fmla="*/ 85351 w 39"/>
                  <a:gd name="T79" fmla="*/ 21268 h 11"/>
                  <a:gd name="T80" fmla="*/ 91401 w 39"/>
                  <a:gd name="T81" fmla="*/ 15834 h 11"/>
                  <a:gd name="T82" fmla="*/ 91401 w 39"/>
                  <a:gd name="T83" fmla="*/ 15834 h 11"/>
                  <a:gd name="T84" fmla="*/ 102503 w 39"/>
                  <a:gd name="T85" fmla="*/ 15834 h 11"/>
                  <a:gd name="T86" fmla="*/ 102503 w 39"/>
                  <a:gd name="T87" fmla="*/ 21268 h 11"/>
                  <a:gd name="T88" fmla="*/ 85351 w 39"/>
                  <a:gd name="T89" fmla="*/ 26641 h 11"/>
                  <a:gd name="T90" fmla="*/ 85351 w 39"/>
                  <a:gd name="T91" fmla="*/ 26641 h 11"/>
                  <a:gd name="T92" fmla="*/ 102503 w 39"/>
                  <a:gd name="T93" fmla="*/ 21268 h 11"/>
                  <a:gd name="T94" fmla="*/ 126173 w 39"/>
                  <a:gd name="T95" fmla="*/ 15834 h 11"/>
                  <a:gd name="T96" fmla="*/ 137292 w 39"/>
                  <a:gd name="T97" fmla="*/ 10240 h 11"/>
                  <a:gd name="T98" fmla="*/ 143346 w 39"/>
                  <a:gd name="T99" fmla="*/ 15834 h 11"/>
                  <a:gd name="T100" fmla="*/ 160962 w 39"/>
                  <a:gd name="T101" fmla="*/ 10240 h 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9"/>
                  <a:gd name="T154" fmla="*/ 0 h 11"/>
                  <a:gd name="T155" fmla="*/ 39 w 39"/>
                  <a:gd name="T156" fmla="*/ 11 h 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9" h="11">
                    <a:moveTo>
                      <a:pt x="28" y="2"/>
                    </a:moveTo>
                    <a:lnTo>
                      <a:pt x="30" y="2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6" y="1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4" y="3"/>
                    </a:lnTo>
                    <a:lnTo>
                      <a:pt x="35" y="3"/>
                    </a:lnTo>
                    <a:lnTo>
                      <a:pt x="33" y="4"/>
                    </a:lnTo>
                    <a:lnTo>
                      <a:pt x="32" y="4"/>
                    </a:lnTo>
                    <a:lnTo>
                      <a:pt x="30" y="5"/>
                    </a:lnTo>
                    <a:lnTo>
                      <a:pt x="29" y="5"/>
                    </a:lnTo>
                    <a:lnTo>
                      <a:pt x="28" y="5"/>
                    </a:lnTo>
                    <a:lnTo>
                      <a:pt x="27" y="6"/>
                    </a:lnTo>
                    <a:lnTo>
                      <a:pt x="26" y="6"/>
                    </a:lnTo>
                    <a:lnTo>
                      <a:pt x="25" y="7"/>
                    </a:lnTo>
                    <a:lnTo>
                      <a:pt x="24" y="7"/>
                    </a:lnTo>
                    <a:lnTo>
                      <a:pt x="22" y="7"/>
                    </a:lnTo>
                    <a:lnTo>
                      <a:pt x="19" y="8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3" y="10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10" y="6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0" y="6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3" y="5"/>
                    </a:lnTo>
                    <a:lnTo>
                      <a:pt x="15" y="4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6" y="3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18" y="3"/>
                    </a:lnTo>
                    <a:lnTo>
                      <a:pt x="18" y="4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5" y="5"/>
                    </a:lnTo>
                    <a:lnTo>
                      <a:pt x="18" y="4"/>
                    </a:lnTo>
                    <a:lnTo>
                      <a:pt x="17" y="5"/>
                    </a:lnTo>
                    <a:lnTo>
                      <a:pt x="18" y="4"/>
                    </a:lnTo>
                    <a:lnTo>
                      <a:pt x="19" y="4"/>
                    </a:lnTo>
                    <a:lnTo>
                      <a:pt x="21" y="3"/>
                    </a:lnTo>
                    <a:lnTo>
                      <a:pt x="22" y="3"/>
                    </a:lnTo>
                    <a:lnTo>
                      <a:pt x="21" y="4"/>
                    </a:lnTo>
                    <a:lnTo>
                      <a:pt x="22" y="3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6" y="2"/>
                    </a:lnTo>
                    <a:lnTo>
                      <a:pt x="28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13" name="Line 4369"/>
              <p:cNvSpPr>
                <a:spLocks noChangeShapeType="1"/>
              </p:cNvSpPr>
              <p:nvPr/>
            </p:nvSpPr>
            <p:spPr bwMode="auto">
              <a:xfrm>
                <a:off x="2315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14" name="Line 4370"/>
              <p:cNvSpPr>
                <a:spLocks noChangeShapeType="1"/>
              </p:cNvSpPr>
              <p:nvPr/>
            </p:nvSpPr>
            <p:spPr bwMode="auto">
              <a:xfrm>
                <a:off x="2312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15" name="Line 4371"/>
              <p:cNvSpPr>
                <a:spLocks noChangeShapeType="1"/>
              </p:cNvSpPr>
              <p:nvPr/>
            </p:nvSpPr>
            <p:spPr bwMode="auto">
              <a:xfrm>
                <a:off x="2315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16" name="Line 4372"/>
              <p:cNvSpPr>
                <a:spLocks noChangeShapeType="1"/>
              </p:cNvSpPr>
              <p:nvPr/>
            </p:nvSpPr>
            <p:spPr bwMode="auto">
              <a:xfrm>
                <a:off x="2306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17" name="Line 4373"/>
              <p:cNvSpPr>
                <a:spLocks noChangeShapeType="1"/>
              </p:cNvSpPr>
              <p:nvPr/>
            </p:nvSpPr>
            <p:spPr bwMode="auto">
              <a:xfrm>
                <a:off x="2315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18" name="Line 4374"/>
              <p:cNvSpPr>
                <a:spLocks noChangeShapeType="1"/>
              </p:cNvSpPr>
              <p:nvPr/>
            </p:nvSpPr>
            <p:spPr bwMode="auto">
              <a:xfrm>
                <a:off x="2309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19" name="Line 4375"/>
              <p:cNvSpPr>
                <a:spLocks noChangeShapeType="1"/>
              </p:cNvSpPr>
              <p:nvPr/>
            </p:nvSpPr>
            <p:spPr bwMode="auto">
              <a:xfrm>
                <a:off x="2315" y="93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20" name="Freeform 4376"/>
              <p:cNvSpPr>
                <a:spLocks/>
              </p:cNvSpPr>
              <p:nvPr/>
            </p:nvSpPr>
            <p:spPr bwMode="auto">
              <a:xfrm>
                <a:off x="2309" y="93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21" name="Freeform 4377"/>
              <p:cNvSpPr>
                <a:spLocks/>
              </p:cNvSpPr>
              <p:nvPr/>
            </p:nvSpPr>
            <p:spPr bwMode="auto">
              <a:xfrm>
                <a:off x="2388" y="92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22" name="Line 4378"/>
              <p:cNvSpPr>
                <a:spLocks noChangeShapeType="1"/>
              </p:cNvSpPr>
              <p:nvPr/>
            </p:nvSpPr>
            <p:spPr bwMode="auto">
              <a:xfrm>
                <a:off x="2502" y="864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23" name="Freeform 4379"/>
              <p:cNvSpPr>
                <a:spLocks/>
              </p:cNvSpPr>
              <p:nvPr/>
            </p:nvSpPr>
            <p:spPr bwMode="auto">
              <a:xfrm>
                <a:off x="2464" y="870"/>
                <a:ext cx="15" cy="3"/>
              </a:xfrm>
              <a:custGeom>
                <a:avLst/>
                <a:gdLst>
                  <a:gd name="T0" fmla="*/ 26244 w 5"/>
                  <a:gd name="T1" fmla="*/ 0 h 1"/>
                  <a:gd name="T2" fmla="*/ 26244 w 5"/>
                  <a:gd name="T3" fmla="*/ 0 h 1"/>
                  <a:gd name="T4" fmla="*/ 26244 w 5"/>
                  <a:gd name="T5" fmla="*/ 0 h 1"/>
                  <a:gd name="T6" fmla="*/ 32805 w 5"/>
                  <a:gd name="T7" fmla="*/ 0 h 1"/>
                  <a:gd name="T8" fmla="*/ 19683 w 5"/>
                  <a:gd name="T9" fmla="*/ 0 h 1"/>
                  <a:gd name="T10" fmla="*/ 13122 w 5"/>
                  <a:gd name="T11" fmla="*/ 0 h 1"/>
                  <a:gd name="T12" fmla="*/ 19683 w 5"/>
                  <a:gd name="T13" fmla="*/ 0 h 1"/>
                  <a:gd name="T14" fmla="*/ 26244 w 5"/>
                  <a:gd name="T15" fmla="*/ 0 h 1"/>
                  <a:gd name="T16" fmla="*/ 19683 w 5"/>
                  <a:gd name="T17" fmla="*/ 0 h 1"/>
                  <a:gd name="T18" fmla="*/ 6561 w 5"/>
                  <a:gd name="T19" fmla="*/ 6561 h 1"/>
                  <a:gd name="T20" fmla="*/ 0 w 5"/>
                  <a:gd name="T21" fmla="*/ 6561 h 1"/>
                  <a:gd name="T22" fmla="*/ 19683 w 5"/>
                  <a:gd name="T23" fmla="*/ 0 h 1"/>
                  <a:gd name="T24" fmla="*/ 26244 w 5"/>
                  <a:gd name="T25" fmla="*/ 0 h 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1"/>
                  <a:gd name="T41" fmla="*/ 5 w 5"/>
                  <a:gd name="T42" fmla="*/ 1 h 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1">
                    <a:moveTo>
                      <a:pt x="4" y="0"/>
                    </a:moveTo>
                    <a:lnTo>
                      <a:pt x="4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24" name="Line 4380"/>
              <p:cNvSpPr>
                <a:spLocks noChangeShapeType="1"/>
              </p:cNvSpPr>
              <p:nvPr/>
            </p:nvSpPr>
            <p:spPr bwMode="auto">
              <a:xfrm>
                <a:off x="2479" y="8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25" name="Freeform 4381"/>
              <p:cNvSpPr>
                <a:spLocks/>
              </p:cNvSpPr>
              <p:nvPr/>
            </p:nvSpPr>
            <p:spPr bwMode="auto">
              <a:xfrm>
                <a:off x="2485" y="87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26" name="Line 4382"/>
              <p:cNvSpPr>
                <a:spLocks noChangeShapeType="1"/>
              </p:cNvSpPr>
              <p:nvPr/>
            </p:nvSpPr>
            <p:spPr bwMode="auto">
              <a:xfrm>
                <a:off x="2479" y="870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27" name="Freeform 4383"/>
              <p:cNvSpPr>
                <a:spLocks/>
              </p:cNvSpPr>
              <p:nvPr/>
            </p:nvSpPr>
            <p:spPr bwMode="auto">
              <a:xfrm>
                <a:off x="2467" y="870"/>
                <a:ext cx="12" cy="3"/>
              </a:xfrm>
              <a:custGeom>
                <a:avLst/>
                <a:gdLst>
                  <a:gd name="T0" fmla="*/ 19683 w 4"/>
                  <a:gd name="T1" fmla="*/ 0 h 1"/>
                  <a:gd name="T2" fmla="*/ 19683 w 4"/>
                  <a:gd name="T3" fmla="*/ 0 h 1"/>
                  <a:gd name="T4" fmla="*/ 19683 w 4"/>
                  <a:gd name="T5" fmla="*/ 0 h 1"/>
                  <a:gd name="T6" fmla="*/ 19683 w 4"/>
                  <a:gd name="T7" fmla="*/ 0 h 1"/>
                  <a:gd name="T8" fmla="*/ 26244 w 4"/>
                  <a:gd name="T9" fmla="*/ 0 h 1"/>
                  <a:gd name="T10" fmla="*/ 19683 w 4"/>
                  <a:gd name="T11" fmla="*/ 0 h 1"/>
                  <a:gd name="T12" fmla="*/ 19683 w 4"/>
                  <a:gd name="T13" fmla="*/ 6561 h 1"/>
                  <a:gd name="T14" fmla="*/ 13122 w 4"/>
                  <a:gd name="T15" fmla="*/ 6561 h 1"/>
                  <a:gd name="T16" fmla="*/ 6561 w 4"/>
                  <a:gd name="T17" fmla="*/ 6561 h 1"/>
                  <a:gd name="T18" fmla="*/ 13122 w 4"/>
                  <a:gd name="T19" fmla="*/ 6561 h 1"/>
                  <a:gd name="T20" fmla="*/ 0 w 4"/>
                  <a:gd name="T21" fmla="*/ 6561 h 1"/>
                  <a:gd name="T22" fmla="*/ 0 w 4"/>
                  <a:gd name="T23" fmla="*/ 6561 h 1"/>
                  <a:gd name="T24" fmla="*/ 19683 w 4"/>
                  <a:gd name="T25" fmla="*/ 0 h 1"/>
                  <a:gd name="T26" fmla="*/ 19683 w 4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"/>
                  <a:gd name="T43" fmla="*/ 0 h 1"/>
                  <a:gd name="T44" fmla="*/ 4 w 4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" h="1">
                    <a:moveTo>
                      <a:pt x="3" y="0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28" name="Freeform 4384"/>
              <p:cNvSpPr>
                <a:spLocks/>
              </p:cNvSpPr>
              <p:nvPr/>
            </p:nvSpPr>
            <p:spPr bwMode="auto">
              <a:xfrm>
                <a:off x="2464" y="8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29" name="Freeform 4385"/>
              <p:cNvSpPr>
                <a:spLocks/>
              </p:cNvSpPr>
              <p:nvPr/>
            </p:nvSpPr>
            <p:spPr bwMode="auto">
              <a:xfrm>
                <a:off x="2461" y="8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30" name="Freeform 4386"/>
              <p:cNvSpPr>
                <a:spLocks/>
              </p:cNvSpPr>
              <p:nvPr/>
            </p:nvSpPr>
            <p:spPr bwMode="auto">
              <a:xfrm>
                <a:off x="2458" y="873"/>
                <a:ext cx="12" cy="3"/>
              </a:xfrm>
              <a:custGeom>
                <a:avLst/>
                <a:gdLst>
                  <a:gd name="T0" fmla="*/ 19683 w 4"/>
                  <a:gd name="T1" fmla="*/ 0 h 1"/>
                  <a:gd name="T2" fmla="*/ 19683 w 4"/>
                  <a:gd name="T3" fmla="*/ 0 h 1"/>
                  <a:gd name="T4" fmla="*/ 26244 w 4"/>
                  <a:gd name="T5" fmla="*/ 0 h 1"/>
                  <a:gd name="T6" fmla="*/ 19683 w 4"/>
                  <a:gd name="T7" fmla="*/ 0 h 1"/>
                  <a:gd name="T8" fmla="*/ 13122 w 4"/>
                  <a:gd name="T9" fmla="*/ 0 h 1"/>
                  <a:gd name="T10" fmla="*/ 13122 w 4"/>
                  <a:gd name="T11" fmla="*/ 0 h 1"/>
                  <a:gd name="T12" fmla="*/ 0 w 4"/>
                  <a:gd name="T13" fmla="*/ 6561 h 1"/>
                  <a:gd name="T14" fmla="*/ 0 w 4"/>
                  <a:gd name="T15" fmla="*/ 6561 h 1"/>
                  <a:gd name="T16" fmla="*/ 0 w 4"/>
                  <a:gd name="T17" fmla="*/ 0 h 1"/>
                  <a:gd name="T18" fmla="*/ 6561 w 4"/>
                  <a:gd name="T19" fmla="*/ 0 h 1"/>
                  <a:gd name="T20" fmla="*/ 19683 w 4"/>
                  <a:gd name="T21" fmla="*/ 0 h 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"/>
                  <a:gd name="T34" fmla="*/ 0 h 1"/>
                  <a:gd name="T35" fmla="*/ 4 w 4"/>
                  <a:gd name="T36" fmla="*/ 1 h 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" h="1">
                    <a:moveTo>
                      <a:pt x="3" y="0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31" name="Freeform 4387"/>
              <p:cNvSpPr>
                <a:spLocks/>
              </p:cNvSpPr>
              <p:nvPr/>
            </p:nvSpPr>
            <p:spPr bwMode="auto">
              <a:xfrm>
                <a:off x="2473" y="8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32" name="Rectangle 4388"/>
              <p:cNvSpPr>
                <a:spLocks noChangeArrowheads="1"/>
              </p:cNvSpPr>
              <p:nvPr/>
            </p:nvSpPr>
            <p:spPr bwMode="auto">
              <a:xfrm>
                <a:off x="2470" y="873"/>
                <a:ext cx="1" cy="1"/>
              </a:xfrm>
              <a:prstGeom prst="rect">
                <a:avLst/>
              </a:prstGeom>
              <a:noFill/>
              <a:ln w="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33" name="Line 4389"/>
              <p:cNvSpPr>
                <a:spLocks noChangeShapeType="1"/>
              </p:cNvSpPr>
              <p:nvPr/>
            </p:nvSpPr>
            <p:spPr bwMode="auto">
              <a:xfrm>
                <a:off x="2473" y="8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34" name="Line 4390"/>
              <p:cNvSpPr>
                <a:spLocks noChangeShapeType="1"/>
              </p:cNvSpPr>
              <p:nvPr/>
            </p:nvSpPr>
            <p:spPr bwMode="auto">
              <a:xfrm>
                <a:off x="2470" y="8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35" name="Line 4391"/>
              <p:cNvSpPr>
                <a:spLocks noChangeShapeType="1"/>
              </p:cNvSpPr>
              <p:nvPr/>
            </p:nvSpPr>
            <p:spPr bwMode="auto">
              <a:xfrm>
                <a:off x="2476" y="8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36" name="Freeform 4392"/>
              <p:cNvSpPr>
                <a:spLocks/>
              </p:cNvSpPr>
              <p:nvPr/>
            </p:nvSpPr>
            <p:spPr bwMode="auto">
              <a:xfrm>
                <a:off x="2455" y="876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37" name="Line 4393"/>
              <p:cNvSpPr>
                <a:spLocks noChangeShapeType="1"/>
              </p:cNvSpPr>
              <p:nvPr/>
            </p:nvSpPr>
            <p:spPr bwMode="auto">
              <a:xfrm>
                <a:off x="2458" y="8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38" name="Line 4394"/>
              <p:cNvSpPr>
                <a:spLocks noChangeShapeType="1"/>
              </p:cNvSpPr>
              <p:nvPr/>
            </p:nvSpPr>
            <p:spPr bwMode="auto">
              <a:xfrm>
                <a:off x="2452" y="8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39" name="Freeform 4395"/>
              <p:cNvSpPr>
                <a:spLocks/>
              </p:cNvSpPr>
              <p:nvPr/>
            </p:nvSpPr>
            <p:spPr bwMode="auto">
              <a:xfrm>
                <a:off x="2467" y="873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40" name="Line 4396"/>
              <p:cNvSpPr>
                <a:spLocks noChangeShapeType="1"/>
              </p:cNvSpPr>
              <p:nvPr/>
            </p:nvSpPr>
            <p:spPr bwMode="auto">
              <a:xfrm>
                <a:off x="2449" y="879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41" name="Line 4397"/>
              <p:cNvSpPr>
                <a:spLocks noChangeShapeType="1"/>
              </p:cNvSpPr>
              <p:nvPr/>
            </p:nvSpPr>
            <p:spPr bwMode="auto">
              <a:xfrm>
                <a:off x="2464" y="873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42" name="Line 4398"/>
              <p:cNvSpPr>
                <a:spLocks noChangeShapeType="1"/>
              </p:cNvSpPr>
              <p:nvPr/>
            </p:nvSpPr>
            <p:spPr bwMode="auto">
              <a:xfrm>
                <a:off x="2455" y="876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43" name="Freeform 4399"/>
              <p:cNvSpPr>
                <a:spLocks/>
              </p:cNvSpPr>
              <p:nvPr/>
            </p:nvSpPr>
            <p:spPr bwMode="auto">
              <a:xfrm>
                <a:off x="2449" y="879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44" name="Line 4400"/>
              <p:cNvSpPr>
                <a:spLocks noChangeShapeType="1"/>
              </p:cNvSpPr>
              <p:nvPr/>
            </p:nvSpPr>
            <p:spPr bwMode="auto">
              <a:xfrm>
                <a:off x="2447" y="8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45" name="Freeform 4401"/>
              <p:cNvSpPr>
                <a:spLocks/>
              </p:cNvSpPr>
              <p:nvPr/>
            </p:nvSpPr>
            <p:spPr bwMode="auto">
              <a:xfrm>
                <a:off x="2426" y="882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46" name="Line 4402"/>
              <p:cNvSpPr>
                <a:spLocks noChangeShapeType="1"/>
              </p:cNvSpPr>
              <p:nvPr/>
            </p:nvSpPr>
            <p:spPr bwMode="auto">
              <a:xfrm>
                <a:off x="2423" y="8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47" name="Freeform 4403"/>
              <p:cNvSpPr>
                <a:spLocks/>
              </p:cNvSpPr>
              <p:nvPr/>
            </p:nvSpPr>
            <p:spPr bwMode="auto">
              <a:xfrm>
                <a:off x="2420" y="8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  <a:gd name="T6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  <a:cxn ang="T6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48" name="Freeform 4404"/>
              <p:cNvSpPr>
                <a:spLocks/>
              </p:cNvSpPr>
              <p:nvPr/>
            </p:nvSpPr>
            <p:spPr bwMode="auto">
              <a:xfrm>
                <a:off x="2420" y="885"/>
                <a:ext cx="0" cy="3"/>
              </a:xfrm>
              <a:custGeom>
                <a:avLst/>
                <a:gdLst>
                  <a:gd name="T0" fmla="*/ 6561 h 1"/>
                  <a:gd name="T1" fmla="*/ 0 h 1"/>
                  <a:gd name="T2" fmla="*/ 6561 h 1"/>
                  <a:gd name="T3" fmla="*/ 0 60000 65536"/>
                  <a:gd name="T4" fmla="*/ 0 60000 65536"/>
                  <a:gd name="T5" fmla="*/ 0 60000 65536"/>
                  <a:gd name="T6" fmla="*/ 0 h 1"/>
                  <a:gd name="T7" fmla="*/ 1 h 1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49" name="Line 4405"/>
              <p:cNvSpPr>
                <a:spLocks noChangeShapeType="1"/>
              </p:cNvSpPr>
              <p:nvPr/>
            </p:nvSpPr>
            <p:spPr bwMode="auto">
              <a:xfrm>
                <a:off x="2420" y="8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50" name="Line 4406"/>
              <p:cNvSpPr>
                <a:spLocks noChangeShapeType="1"/>
              </p:cNvSpPr>
              <p:nvPr/>
            </p:nvSpPr>
            <p:spPr bwMode="auto">
              <a:xfrm>
                <a:off x="2420" y="888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51" name="Freeform 4407"/>
              <p:cNvSpPr>
                <a:spLocks/>
              </p:cNvSpPr>
              <p:nvPr/>
            </p:nvSpPr>
            <p:spPr bwMode="auto">
              <a:xfrm>
                <a:off x="2391" y="888"/>
                <a:ext cx="26" cy="6"/>
              </a:xfrm>
              <a:custGeom>
                <a:avLst/>
                <a:gdLst>
                  <a:gd name="T0" fmla="*/ 43666 w 9"/>
                  <a:gd name="T1" fmla="*/ 0 h 2"/>
                  <a:gd name="T2" fmla="*/ 43666 w 9"/>
                  <a:gd name="T3" fmla="*/ 0 h 2"/>
                  <a:gd name="T4" fmla="*/ 38457 w 9"/>
                  <a:gd name="T5" fmla="*/ 0 h 2"/>
                  <a:gd name="T6" fmla="*/ 23334 w 9"/>
                  <a:gd name="T7" fmla="*/ 6561 h 2"/>
                  <a:gd name="T8" fmla="*/ 23334 w 9"/>
                  <a:gd name="T9" fmla="*/ 6561 h 2"/>
                  <a:gd name="T10" fmla="*/ 15115 w 9"/>
                  <a:gd name="T11" fmla="*/ 6561 h 2"/>
                  <a:gd name="T12" fmla="*/ 5232 w 9"/>
                  <a:gd name="T13" fmla="*/ 6561 h 2"/>
                  <a:gd name="T14" fmla="*/ 0 w 9"/>
                  <a:gd name="T15" fmla="*/ 13122 h 2"/>
                  <a:gd name="T16" fmla="*/ 9880 w 9"/>
                  <a:gd name="T17" fmla="*/ 6561 h 2"/>
                  <a:gd name="T18" fmla="*/ 23334 w 9"/>
                  <a:gd name="T19" fmla="*/ 0 h 2"/>
                  <a:gd name="T20" fmla="*/ 33774 w 9"/>
                  <a:gd name="T21" fmla="*/ 0 h 2"/>
                  <a:gd name="T22" fmla="*/ 43666 w 9"/>
                  <a:gd name="T23" fmla="*/ 0 h 2"/>
                  <a:gd name="T24" fmla="*/ 43666 w 9"/>
                  <a:gd name="T25" fmla="*/ 0 h 2"/>
                  <a:gd name="T26" fmla="*/ 43666 w 9"/>
                  <a:gd name="T27" fmla="*/ 0 h 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2"/>
                  <a:gd name="T44" fmla="*/ 9 w 9"/>
                  <a:gd name="T45" fmla="*/ 2 h 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2">
                    <a:moveTo>
                      <a:pt x="9" y="0"/>
                    </a:moveTo>
                    <a:lnTo>
                      <a:pt x="9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9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52" name="Freeform 4408"/>
              <p:cNvSpPr>
                <a:spLocks/>
              </p:cNvSpPr>
              <p:nvPr/>
            </p:nvSpPr>
            <p:spPr bwMode="auto">
              <a:xfrm>
                <a:off x="2420" y="88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53" name="Line 4409"/>
              <p:cNvSpPr>
                <a:spLocks noChangeShapeType="1"/>
              </p:cNvSpPr>
              <p:nvPr/>
            </p:nvSpPr>
            <p:spPr bwMode="auto">
              <a:xfrm>
                <a:off x="2438" y="8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54" name="Freeform 4410"/>
              <p:cNvSpPr>
                <a:spLocks/>
              </p:cNvSpPr>
              <p:nvPr/>
            </p:nvSpPr>
            <p:spPr bwMode="auto">
              <a:xfrm>
                <a:off x="2432" y="8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55" name="Line 4411"/>
              <p:cNvSpPr>
                <a:spLocks noChangeShapeType="1"/>
              </p:cNvSpPr>
              <p:nvPr/>
            </p:nvSpPr>
            <p:spPr bwMode="auto">
              <a:xfrm>
                <a:off x="2438" y="8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56" name="Freeform 4412"/>
              <p:cNvSpPr>
                <a:spLocks/>
              </p:cNvSpPr>
              <p:nvPr/>
            </p:nvSpPr>
            <p:spPr bwMode="auto">
              <a:xfrm>
                <a:off x="2435" y="885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57" name="Line 4413"/>
              <p:cNvSpPr>
                <a:spLocks noChangeShapeType="1"/>
              </p:cNvSpPr>
              <p:nvPr/>
            </p:nvSpPr>
            <p:spPr bwMode="auto">
              <a:xfrm>
                <a:off x="2432" y="885"/>
                <a:ext cx="0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58" name="Freeform 4414"/>
              <p:cNvSpPr>
                <a:spLocks/>
              </p:cNvSpPr>
              <p:nvPr/>
            </p:nvSpPr>
            <p:spPr bwMode="auto">
              <a:xfrm>
                <a:off x="2403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59" name="Freeform 4415"/>
              <p:cNvSpPr>
                <a:spLocks/>
              </p:cNvSpPr>
              <p:nvPr/>
            </p:nvSpPr>
            <p:spPr bwMode="auto">
              <a:xfrm>
                <a:off x="2411" y="89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60" name="Freeform 4416"/>
              <p:cNvSpPr>
                <a:spLocks/>
              </p:cNvSpPr>
              <p:nvPr/>
            </p:nvSpPr>
            <p:spPr bwMode="auto">
              <a:xfrm>
                <a:off x="2403" y="894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61" name="Freeform 4417"/>
              <p:cNvSpPr>
                <a:spLocks/>
              </p:cNvSpPr>
              <p:nvPr/>
            </p:nvSpPr>
            <p:spPr bwMode="auto">
              <a:xfrm>
                <a:off x="1840" y="1482"/>
                <a:ext cx="6" cy="6"/>
              </a:xfrm>
              <a:custGeom>
                <a:avLst/>
                <a:gdLst>
                  <a:gd name="T0" fmla="*/ 6561 w 2"/>
                  <a:gd name="T1" fmla="*/ 13122 h 2"/>
                  <a:gd name="T2" fmla="*/ 13122 w 2"/>
                  <a:gd name="T3" fmla="*/ 0 h 2"/>
                  <a:gd name="T4" fmla="*/ 0 w 2"/>
                  <a:gd name="T5" fmla="*/ 6561 h 2"/>
                  <a:gd name="T6" fmla="*/ 6561 w 2"/>
                  <a:gd name="T7" fmla="*/ 1312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62" name="Freeform 4418"/>
              <p:cNvSpPr>
                <a:spLocks/>
              </p:cNvSpPr>
              <p:nvPr/>
            </p:nvSpPr>
            <p:spPr bwMode="auto">
              <a:xfrm>
                <a:off x="1772" y="1362"/>
                <a:ext cx="3" cy="3"/>
              </a:xfrm>
              <a:custGeom>
                <a:avLst/>
                <a:gdLst>
                  <a:gd name="T0" fmla="*/ 0 w 1"/>
                  <a:gd name="T1" fmla="*/ 6561 h 1"/>
                  <a:gd name="T2" fmla="*/ 6561 w 1"/>
                  <a:gd name="T3" fmla="*/ 0 h 1"/>
                  <a:gd name="T4" fmla="*/ 0 w 1"/>
                  <a:gd name="T5" fmla="*/ 6561 h 1"/>
                  <a:gd name="T6" fmla="*/ 0 w 1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63" name="Freeform 4419"/>
              <p:cNvSpPr>
                <a:spLocks/>
              </p:cNvSpPr>
              <p:nvPr/>
            </p:nvSpPr>
            <p:spPr bwMode="auto">
              <a:xfrm>
                <a:off x="1778" y="1380"/>
                <a:ext cx="6" cy="3"/>
              </a:xfrm>
              <a:custGeom>
                <a:avLst/>
                <a:gdLst>
                  <a:gd name="T0" fmla="*/ 6561 w 2"/>
                  <a:gd name="T1" fmla="*/ 6561 h 1"/>
                  <a:gd name="T2" fmla="*/ 13122 w 2"/>
                  <a:gd name="T3" fmla="*/ 0 h 1"/>
                  <a:gd name="T4" fmla="*/ 0 w 2"/>
                  <a:gd name="T5" fmla="*/ 0 h 1"/>
                  <a:gd name="T6" fmla="*/ 6561 w 2"/>
                  <a:gd name="T7" fmla="*/ 656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64" name="Freeform 4420"/>
              <p:cNvSpPr>
                <a:spLocks/>
              </p:cNvSpPr>
              <p:nvPr/>
            </p:nvSpPr>
            <p:spPr bwMode="auto">
              <a:xfrm>
                <a:off x="1772" y="140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0" b="0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65" name="Freeform 4421"/>
              <p:cNvSpPr>
                <a:spLocks/>
              </p:cNvSpPr>
              <p:nvPr/>
            </p:nvSpPr>
            <p:spPr bwMode="auto">
              <a:xfrm>
                <a:off x="3912" y="1441"/>
                <a:ext cx="364" cy="742"/>
              </a:xfrm>
              <a:custGeom>
                <a:avLst/>
                <a:gdLst>
                  <a:gd name="T0" fmla="*/ 170869 w 124"/>
                  <a:gd name="T1" fmla="*/ 110013 h 253"/>
                  <a:gd name="T2" fmla="*/ 219486 w 124"/>
                  <a:gd name="T3" fmla="*/ 197900 h 253"/>
                  <a:gd name="T4" fmla="*/ 287275 w 124"/>
                  <a:gd name="T5" fmla="*/ 268627 h 253"/>
                  <a:gd name="T6" fmla="*/ 325020 w 124"/>
                  <a:gd name="T7" fmla="*/ 328272 h 253"/>
                  <a:gd name="T8" fmla="*/ 401709 w 124"/>
                  <a:gd name="T9" fmla="*/ 382579 h 253"/>
                  <a:gd name="T10" fmla="*/ 473447 w 124"/>
                  <a:gd name="T11" fmla="*/ 432656 h 253"/>
                  <a:gd name="T12" fmla="*/ 501583 w 124"/>
                  <a:gd name="T13" fmla="*/ 421785 h 253"/>
                  <a:gd name="T14" fmla="*/ 512430 w 124"/>
                  <a:gd name="T15" fmla="*/ 421785 h 253"/>
                  <a:gd name="T16" fmla="*/ 561728 w 124"/>
                  <a:gd name="T17" fmla="*/ 438504 h 253"/>
                  <a:gd name="T18" fmla="*/ 535526 w 124"/>
                  <a:gd name="T19" fmla="*/ 362143 h 253"/>
                  <a:gd name="T20" fmla="*/ 546426 w 124"/>
                  <a:gd name="T21" fmla="*/ 339798 h 253"/>
                  <a:gd name="T22" fmla="*/ 578508 w 124"/>
                  <a:gd name="T23" fmla="*/ 382579 h 253"/>
                  <a:gd name="T24" fmla="*/ 600712 w 124"/>
                  <a:gd name="T25" fmla="*/ 432656 h 253"/>
                  <a:gd name="T26" fmla="*/ 640379 w 124"/>
                  <a:gd name="T27" fmla="*/ 541549 h 253"/>
                  <a:gd name="T28" fmla="*/ 655224 w 124"/>
                  <a:gd name="T29" fmla="*/ 617989 h 253"/>
                  <a:gd name="T30" fmla="*/ 684032 w 124"/>
                  <a:gd name="T31" fmla="*/ 679619 h 253"/>
                  <a:gd name="T32" fmla="*/ 640379 w 124"/>
                  <a:gd name="T33" fmla="*/ 596899 h 253"/>
                  <a:gd name="T34" fmla="*/ 640379 w 124"/>
                  <a:gd name="T35" fmla="*/ 623614 h 253"/>
                  <a:gd name="T36" fmla="*/ 618163 w 124"/>
                  <a:gd name="T37" fmla="*/ 541549 h 253"/>
                  <a:gd name="T38" fmla="*/ 552147 w 124"/>
                  <a:gd name="T39" fmla="*/ 476094 h 253"/>
                  <a:gd name="T40" fmla="*/ 535526 w 124"/>
                  <a:gd name="T41" fmla="*/ 458917 h 253"/>
                  <a:gd name="T42" fmla="*/ 524013 w 124"/>
                  <a:gd name="T43" fmla="*/ 458917 h 253"/>
                  <a:gd name="T44" fmla="*/ 556016 w 124"/>
                  <a:gd name="T45" fmla="*/ 509666 h 253"/>
                  <a:gd name="T46" fmla="*/ 584144 w 124"/>
                  <a:gd name="T47" fmla="*/ 574554 h 253"/>
                  <a:gd name="T48" fmla="*/ 606583 w 124"/>
                  <a:gd name="T49" fmla="*/ 634486 h 253"/>
                  <a:gd name="T50" fmla="*/ 623808 w 124"/>
                  <a:gd name="T51" fmla="*/ 673915 h 253"/>
                  <a:gd name="T52" fmla="*/ 618163 w 124"/>
                  <a:gd name="T53" fmla="*/ 679619 h 253"/>
                  <a:gd name="T54" fmla="*/ 606583 w 124"/>
                  <a:gd name="T55" fmla="*/ 656808 h 253"/>
                  <a:gd name="T56" fmla="*/ 618163 w 124"/>
                  <a:gd name="T57" fmla="*/ 744423 h 253"/>
                  <a:gd name="T58" fmla="*/ 590012 w 124"/>
                  <a:gd name="T59" fmla="*/ 858348 h 253"/>
                  <a:gd name="T60" fmla="*/ 584144 w 124"/>
                  <a:gd name="T61" fmla="*/ 931072 h 253"/>
                  <a:gd name="T62" fmla="*/ 552147 w 124"/>
                  <a:gd name="T63" fmla="*/ 990705 h 253"/>
                  <a:gd name="T64" fmla="*/ 584144 w 124"/>
                  <a:gd name="T65" fmla="*/ 1172108 h 253"/>
                  <a:gd name="T66" fmla="*/ 584144 w 124"/>
                  <a:gd name="T67" fmla="*/ 1296852 h 253"/>
                  <a:gd name="T68" fmla="*/ 567596 w 124"/>
                  <a:gd name="T69" fmla="*/ 1356787 h 253"/>
                  <a:gd name="T70" fmla="*/ 490226 w 124"/>
                  <a:gd name="T71" fmla="*/ 1254397 h 253"/>
                  <a:gd name="T72" fmla="*/ 441374 w 124"/>
                  <a:gd name="T73" fmla="*/ 1138457 h 253"/>
                  <a:gd name="T74" fmla="*/ 385147 w 124"/>
                  <a:gd name="T75" fmla="*/ 1008088 h 253"/>
                  <a:gd name="T76" fmla="*/ 353068 w 124"/>
                  <a:gd name="T77" fmla="*/ 940636 h 253"/>
                  <a:gd name="T78" fmla="*/ 335919 w 124"/>
                  <a:gd name="T79" fmla="*/ 892245 h 253"/>
                  <a:gd name="T80" fmla="*/ 307794 w 124"/>
                  <a:gd name="T81" fmla="*/ 820837 h 253"/>
                  <a:gd name="T82" fmla="*/ 292920 w 124"/>
                  <a:gd name="T83" fmla="*/ 776384 h 253"/>
                  <a:gd name="T84" fmla="*/ 276376 w 124"/>
                  <a:gd name="T85" fmla="*/ 728002 h 253"/>
                  <a:gd name="T86" fmla="*/ 259150 w 124"/>
                  <a:gd name="T87" fmla="*/ 679619 h 253"/>
                  <a:gd name="T88" fmla="*/ 247637 w 124"/>
                  <a:gd name="T89" fmla="*/ 656808 h 253"/>
                  <a:gd name="T90" fmla="*/ 236712 w 124"/>
                  <a:gd name="T91" fmla="*/ 623614 h 253"/>
                  <a:gd name="T92" fmla="*/ 219486 w 124"/>
                  <a:gd name="T93" fmla="*/ 608425 h 253"/>
                  <a:gd name="T94" fmla="*/ 210583 w 124"/>
                  <a:gd name="T95" fmla="*/ 684787 h 253"/>
                  <a:gd name="T96" fmla="*/ 110721 w 124"/>
                  <a:gd name="T97" fmla="*/ 591928 h 253"/>
                  <a:gd name="T98" fmla="*/ 142794 w 124"/>
                  <a:gd name="T99" fmla="*/ 580402 h 253"/>
                  <a:gd name="T100" fmla="*/ 122301 w 124"/>
                  <a:gd name="T101" fmla="*/ 574554 h 253"/>
                  <a:gd name="T102" fmla="*/ 71737 w 124"/>
                  <a:gd name="T103" fmla="*/ 535701 h 253"/>
                  <a:gd name="T104" fmla="*/ 71737 w 124"/>
                  <a:gd name="T105" fmla="*/ 514913 h 253"/>
                  <a:gd name="T106" fmla="*/ 104853 w 124"/>
                  <a:gd name="T107" fmla="*/ 432656 h 253"/>
                  <a:gd name="T108" fmla="*/ 104853 w 124"/>
                  <a:gd name="T109" fmla="*/ 263381 h 253"/>
                  <a:gd name="T110" fmla="*/ 88282 w 124"/>
                  <a:gd name="T111" fmla="*/ 141898 h 253"/>
                  <a:gd name="T112" fmla="*/ 28151 w 124"/>
                  <a:gd name="T113" fmla="*/ 65534 h 253"/>
                  <a:gd name="T114" fmla="*/ 60157 w 124"/>
                  <a:gd name="T115" fmla="*/ 16497 h 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24"/>
                  <a:gd name="T175" fmla="*/ 0 h 253"/>
                  <a:gd name="T176" fmla="*/ 124 w 124"/>
                  <a:gd name="T177" fmla="*/ 253 h 25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24" h="253">
                    <a:moveTo>
                      <a:pt x="12" y="3"/>
                    </a:moveTo>
                    <a:lnTo>
                      <a:pt x="14" y="0"/>
                    </a:lnTo>
                    <a:lnTo>
                      <a:pt x="15" y="1"/>
                    </a:lnTo>
                    <a:lnTo>
                      <a:pt x="19" y="6"/>
                    </a:lnTo>
                    <a:lnTo>
                      <a:pt x="23" y="9"/>
                    </a:lnTo>
                    <a:lnTo>
                      <a:pt x="25" y="12"/>
                    </a:lnTo>
                    <a:lnTo>
                      <a:pt x="28" y="16"/>
                    </a:lnTo>
                    <a:lnTo>
                      <a:pt x="31" y="20"/>
                    </a:lnTo>
                    <a:lnTo>
                      <a:pt x="33" y="23"/>
                    </a:lnTo>
                    <a:lnTo>
                      <a:pt x="34" y="25"/>
                    </a:lnTo>
                    <a:lnTo>
                      <a:pt x="31" y="22"/>
                    </a:lnTo>
                    <a:lnTo>
                      <a:pt x="31" y="24"/>
                    </a:lnTo>
                    <a:lnTo>
                      <a:pt x="34" y="28"/>
                    </a:lnTo>
                    <a:lnTo>
                      <a:pt x="35" y="31"/>
                    </a:lnTo>
                    <a:lnTo>
                      <a:pt x="37" y="34"/>
                    </a:lnTo>
                    <a:lnTo>
                      <a:pt x="40" y="36"/>
                    </a:lnTo>
                    <a:lnTo>
                      <a:pt x="41" y="37"/>
                    </a:lnTo>
                    <a:lnTo>
                      <a:pt x="43" y="37"/>
                    </a:lnTo>
                    <a:lnTo>
                      <a:pt x="46" y="40"/>
                    </a:lnTo>
                    <a:lnTo>
                      <a:pt x="49" y="42"/>
                    </a:lnTo>
                    <a:lnTo>
                      <a:pt x="52" y="45"/>
                    </a:lnTo>
                    <a:lnTo>
                      <a:pt x="52" y="46"/>
                    </a:lnTo>
                    <a:lnTo>
                      <a:pt x="52" y="48"/>
                    </a:lnTo>
                    <a:lnTo>
                      <a:pt x="52" y="49"/>
                    </a:lnTo>
                    <a:lnTo>
                      <a:pt x="52" y="51"/>
                    </a:lnTo>
                    <a:lnTo>
                      <a:pt x="52" y="52"/>
                    </a:lnTo>
                    <a:lnTo>
                      <a:pt x="53" y="53"/>
                    </a:lnTo>
                    <a:lnTo>
                      <a:pt x="53" y="55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8" y="59"/>
                    </a:lnTo>
                    <a:lnTo>
                      <a:pt x="59" y="60"/>
                    </a:lnTo>
                    <a:lnTo>
                      <a:pt x="60" y="60"/>
                    </a:lnTo>
                    <a:lnTo>
                      <a:pt x="62" y="63"/>
                    </a:lnTo>
                    <a:lnTo>
                      <a:pt x="66" y="66"/>
                    </a:lnTo>
                    <a:lnTo>
                      <a:pt x="68" y="67"/>
                    </a:lnTo>
                    <a:lnTo>
                      <a:pt x="70" y="68"/>
                    </a:lnTo>
                    <a:lnTo>
                      <a:pt x="71" y="69"/>
                    </a:lnTo>
                    <a:lnTo>
                      <a:pt x="73" y="71"/>
                    </a:lnTo>
                    <a:lnTo>
                      <a:pt x="73" y="70"/>
                    </a:lnTo>
                    <a:lnTo>
                      <a:pt x="76" y="70"/>
                    </a:lnTo>
                    <a:lnTo>
                      <a:pt x="77" y="71"/>
                    </a:lnTo>
                    <a:lnTo>
                      <a:pt x="79" y="73"/>
                    </a:lnTo>
                    <a:lnTo>
                      <a:pt x="80" y="75"/>
                    </a:lnTo>
                    <a:lnTo>
                      <a:pt x="82" y="76"/>
                    </a:lnTo>
                    <a:lnTo>
                      <a:pt x="83" y="78"/>
                    </a:lnTo>
                    <a:lnTo>
                      <a:pt x="84" y="76"/>
                    </a:lnTo>
                    <a:lnTo>
                      <a:pt x="86" y="79"/>
                    </a:lnTo>
                    <a:lnTo>
                      <a:pt x="88" y="81"/>
                    </a:lnTo>
                    <a:lnTo>
                      <a:pt x="89" y="81"/>
                    </a:lnTo>
                    <a:lnTo>
                      <a:pt x="91" y="82"/>
                    </a:lnTo>
                    <a:lnTo>
                      <a:pt x="92" y="82"/>
                    </a:lnTo>
                    <a:lnTo>
                      <a:pt x="93" y="82"/>
                    </a:lnTo>
                    <a:lnTo>
                      <a:pt x="93" y="81"/>
                    </a:lnTo>
                    <a:lnTo>
                      <a:pt x="91" y="77"/>
                    </a:lnTo>
                    <a:lnTo>
                      <a:pt x="89" y="74"/>
                    </a:lnTo>
                    <a:lnTo>
                      <a:pt x="88" y="71"/>
                    </a:lnTo>
                    <a:lnTo>
                      <a:pt x="87" y="69"/>
                    </a:lnTo>
                    <a:lnTo>
                      <a:pt x="88" y="68"/>
                    </a:lnTo>
                    <a:lnTo>
                      <a:pt x="90" y="72"/>
                    </a:lnTo>
                    <a:lnTo>
                      <a:pt x="92" y="75"/>
                    </a:lnTo>
                    <a:lnTo>
                      <a:pt x="93" y="77"/>
                    </a:lnTo>
                    <a:lnTo>
                      <a:pt x="94" y="78"/>
                    </a:lnTo>
                    <a:lnTo>
                      <a:pt x="96" y="79"/>
                    </a:lnTo>
                    <a:lnTo>
                      <a:pt x="97" y="81"/>
                    </a:lnTo>
                    <a:lnTo>
                      <a:pt x="98" y="80"/>
                    </a:lnTo>
                    <a:lnTo>
                      <a:pt x="99" y="80"/>
                    </a:lnTo>
                    <a:lnTo>
                      <a:pt x="101" y="81"/>
                    </a:lnTo>
                    <a:lnTo>
                      <a:pt x="102" y="80"/>
                    </a:lnTo>
                    <a:lnTo>
                      <a:pt x="101" y="78"/>
                    </a:lnTo>
                    <a:lnTo>
                      <a:pt x="99" y="76"/>
                    </a:lnTo>
                    <a:lnTo>
                      <a:pt x="97" y="73"/>
                    </a:lnTo>
                    <a:lnTo>
                      <a:pt x="98" y="72"/>
                    </a:lnTo>
                    <a:lnTo>
                      <a:pt x="99" y="72"/>
                    </a:lnTo>
                    <a:lnTo>
                      <a:pt x="98" y="70"/>
                    </a:lnTo>
                    <a:lnTo>
                      <a:pt x="98" y="69"/>
                    </a:lnTo>
                    <a:lnTo>
                      <a:pt x="97" y="66"/>
                    </a:lnTo>
                    <a:lnTo>
                      <a:pt x="98" y="65"/>
                    </a:lnTo>
                    <a:lnTo>
                      <a:pt x="97" y="63"/>
                    </a:lnTo>
                    <a:lnTo>
                      <a:pt x="97" y="62"/>
                    </a:lnTo>
                    <a:lnTo>
                      <a:pt x="98" y="63"/>
                    </a:lnTo>
                    <a:lnTo>
                      <a:pt x="99" y="63"/>
                    </a:lnTo>
                    <a:lnTo>
                      <a:pt x="99" y="62"/>
                    </a:lnTo>
                    <a:lnTo>
                      <a:pt x="99" y="61"/>
                    </a:lnTo>
                    <a:lnTo>
                      <a:pt x="100" y="63"/>
                    </a:lnTo>
                    <a:lnTo>
                      <a:pt x="101" y="64"/>
                    </a:lnTo>
                    <a:lnTo>
                      <a:pt x="103" y="67"/>
                    </a:lnTo>
                    <a:lnTo>
                      <a:pt x="103" y="69"/>
                    </a:lnTo>
                    <a:lnTo>
                      <a:pt x="104" y="70"/>
                    </a:lnTo>
                    <a:lnTo>
                      <a:pt x="105" y="70"/>
                    </a:lnTo>
                    <a:lnTo>
                      <a:pt x="106" y="71"/>
                    </a:lnTo>
                    <a:lnTo>
                      <a:pt x="107" y="73"/>
                    </a:lnTo>
                    <a:lnTo>
                      <a:pt x="108" y="75"/>
                    </a:lnTo>
                    <a:lnTo>
                      <a:pt x="109" y="76"/>
                    </a:lnTo>
                    <a:lnTo>
                      <a:pt x="110" y="79"/>
                    </a:lnTo>
                    <a:lnTo>
                      <a:pt x="111" y="81"/>
                    </a:lnTo>
                    <a:lnTo>
                      <a:pt x="110" y="80"/>
                    </a:lnTo>
                    <a:lnTo>
                      <a:pt x="109" y="79"/>
                    </a:lnTo>
                    <a:lnTo>
                      <a:pt x="109" y="80"/>
                    </a:lnTo>
                    <a:lnTo>
                      <a:pt x="110" y="82"/>
                    </a:lnTo>
                    <a:lnTo>
                      <a:pt x="110" y="84"/>
                    </a:lnTo>
                    <a:lnTo>
                      <a:pt x="110" y="86"/>
                    </a:lnTo>
                    <a:lnTo>
                      <a:pt x="112" y="89"/>
                    </a:lnTo>
                    <a:lnTo>
                      <a:pt x="113" y="93"/>
                    </a:lnTo>
                    <a:lnTo>
                      <a:pt x="114" y="95"/>
                    </a:lnTo>
                    <a:lnTo>
                      <a:pt x="116" y="99"/>
                    </a:lnTo>
                    <a:lnTo>
                      <a:pt x="117" y="102"/>
                    </a:lnTo>
                    <a:lnTo>
                      <a:pt x="118" y="106"/>
                    </a:lnTo>
                    <a:lnTo>
                      <a:pt x="119" y="108"/>
                    </a:lnTo>
                    <a:lnTo>
                      <a:pt x="118" y="108"/>
                    </a:lnTo>
                    <a:lnTo>
                      <a:pt x="117" y="107"/>
                    </a:lnTo>
                    <a:lnTo>
                      <a:pt x="118" y="110"/>
                    </a:lnTo>
                    <a:lnTo>
                      <a:pt x="119" y="113"/>
                    </a:lnTo>
                    <a:lnTo>
                      <a:pt x="121" y="115"/>
                    </a:lnTo>
                    <a:lnTo>
                      <a:pt x="120" y="115"/>
                    </a:lnTo>
                    <a:lnTo>
                      <a:pt x="121" y="117"/>
                    </a:lnTo>
                    <a:lnTo>
                      <a:pt x="122" y="120"/>
                    </a:lnTo>
                    <a:lnTo>
                      <a:pt x="123" y="121"/>
                    </a:lnTo>
                    <a:lnTo>
                      <a:pt x="124" y="123"/>
                    </a:lnTo>
                    <a:lnTo>
                      <a:pt x="124" y="124"/>
                    </a:lnTo>
                    <a:lnTo>
                      <a:pt x="122" y="123"/>
                    </a:lnTo>
                    <a:lnTo>
                      <a:pt x="121" y="120"/>
                    </a:lnTo>
                    <a:lnTo>
                      <a:pt x="120" y="118"/>
                    </a:lnTo>
                    <a:lnTo>
                      <a:pt x="119" y="116"/>
                    </a:lnTo>
                    <a:lnTo>
                      <a:pt x="118" y="114"/>
                    </a:lnTo>
                    <a:lnTo>
                      <a:pt x="117" y="112"/>
                    </a:lnTo>
                    <a:lnTo>
                      <a:pt x="116" y="109"/>
                    </a:lnTo>
                    <a:lnTo>
                      <a:pt x="115" y="108"/>
                    </a:lnTo>
                    <a:lnTo>
                      <a:pt x="116" y="111"/>
                    </a:lnTo>
                    <a:lnTo>
                      <a:pt x="117" y="114"/>
                    </a:lnTo>
                    <a:lnTo>
                      <a:pt x="117" y="115"/>
                    </a:lnTo>
                    <a:lnTo>
                      <a:pt x="116" y="113"/>
                    </a:lnTo>
                    <a:lnTo>
                      <a:pt x="116" y="114"/>
                    </a:lnTo>
                    <a:lnTo>
                      <a:pt x="115" y="111"/>
                    </a:lnTo>
                    <a:lnTo>
                      <a:pt x="113" y="109"/>
                    </a:lnTo>
                    <a:lnTo>
                      <a:pt x="113" y="107"/>
                    </a:lnTo>
                    <a:lnTo>
                      <a:pt x="112" y="105"/>
                    </a:lnTo>
                    <a:lnTo>
                      <a:pt x="112" y="103"/>
                    </a:lnTo>
                    <a:lnTo>
                      <a:pt x="112" y="102"/>
                    </a:lnTo>
                    <a:lnTo>
                      <a:pt x="112" y="99"/>
                    </a:lnTo>
                    <a:lnTo>
                      <a:pt x="110" y="97"/>
                    </a:lnTo>
                    <a:lnTo>
                      <a:pt x="109" y="96"/>
                    </a:lnTo>
                    <a:lnTo>
                      <a:pt x="108" y="95"/>
                    </a:lnTo>
                    <a:lnTo>
                      <a:pt x="107" y="94"/>
                    </a:lnTo>
                    <a:lnTo>
                      <a:pt x="106" y="94"/>
                    </a:lnTo>
                    <a:lnTo>
                      <a:pt x="103" y="93"/>
                    </a:lnTo>
                    <a:lnTo>
                      <a:pt x="101" y="90"/>
                    </a:lnTo>
                    <a:lnTo>
                      <a:pt x="100" y="87"/>
                    </a:lnTo>
                    <a:lnTo>
                      <a:pt x="99" y="85"/>
                    </a:lnTo>
                    <a:lnTo>
                      <a:pt x="100" y="87"/>
                    </a:lnTo>
                    <a:lnTo>
                      <a:pt x="98" y="86"/>
                    </a:lnTo>
                    <a:lnTo>
                      <a:pt x="97" y="84"/>
                    </a:lnTo>
                    <a:lnTo>
                      <a:pt x="96" y="82"/>
                    </a:lnTo>
                    <a:lnTo>
                      <a:pt x="96" y="83"/>
                    </a:lnTo>
                    <a:lnTo>
                      <a:pt x="97" y="84"/>
                    </a:lnTo>
                    <a:lnTo>
                      <a:pt x="95" y="84"/>
                    </a:lnTo>
                    <a:lnTo>
                      <a:pt x="95" y="82"/>
                    </a:lnTo>
                    <a:lnTo>
                      <a:pt x="94" y="81"/>
                    </a:lnTo>
                    <a:lnTo>
                      <a:pt x="94" y="82"/>
                    </a:lnTo>
                    <a:lnTo>
                      <a:pt x="95" y="82"/>
                    </a:lnTo>
                    <a:lnTo>
                      <a:pt x="95" y="83"/>
                    </a:lnTo>
                    <a:lnTo>
                      <a:pt x="95" y="84"/>
                    </a:lnTo>
                    <a:lnTo>
                      <a:pt x="95" y="85"/>
                    </a:lnTo>
                    <a:lnTo>
                      <a:pt x="95" y="87"/>
                    </a:lnTo>
                    <a:lnTo>
                      <a:pt x="97" y="88"/>
                    </a:lnTo>
                    <a:lnTo>
                      <a:pt x="97" y="89"/>
                    </a:lnTo>
                    <a:lnTo>
                      <a:pt x="99" y="91"/>
                    </a:lnTo>
                    <a:lnTo>
                      <a:pt x="100" y="91"/>
                    </a:lnTo>
                    <a:lnTo>
                      <a:pt x="101" y="93"/>
                    </a:lnTo>
                    <a:lnTo>
                      <a:pt x="100" y="93"/>
                    </a:lnTo>
                    <a:lnTo>
                      <a:pt x="100" y="96"/>
                    </a:lnTo>
                    <a:lnTo>
                      <a:pt x="100" y="95"/>
                    </a:lnTo>
                    <a:lnTo>
                      <a:pt x="100" y="97"/>
                    </a:lnTo>
                    <a:lnTo>
                      <a:pt x="103" y="100"/>
                    </a:lnTo>
                    <a:lnTo>
                      <a:pt x="104" y="102"/>
                    </a:lnTo>
                    <a:lnTo>
                      <a:pt x="105" y="104"/>
                    </a:lnTo>
                    <a:lnTo>
                      <a:pt x="106" y="105"/>
                    </a:lnTo>
                    <a:lnTo>
                      <a:pt x="106" y="106"/>
                    </a:lnTo>
                    <a:lnTo>
                      <a:pt x="106" y="108"/>
                    </a:lnTo>
                    <a:lnTo>
                      <a:pt x="107" y="108"/>
                    </a:lnTo>
                    <a:lnTo>
                      <a:pt x="107" y="110"/>
                    </a:lnTo>
                    <a:lnTo>
                      <a:pt x="108" y="111"/>
                    </a:lnTo>
                    <a:lnTo>
                      <a:pt x="109" y="112"/>
                    </a:lnTo>
                    <a:lnTo>
                      <a:pt x="110" y="114"/>
                    </a:lnTo>
                    <a:lnTo>
                      <a:pt x="110" y="116"/>
                    </a:lnTo>
                    <a:lnTo>
                      <a:pt x="111" y="117"/>
                    </a:lnTo>
                    <a:lnTo>
                      <a:pt x="112" y="120"/>
                    </a:lnTo>
                    <a:lnTo>
                      <a:pt x="113" y="123"/>
                    </a:lnTo>
                    <a:lnTo>
                      <a:pt x="114" y="124"/>
                    </a:lnTo>
                    <a:lnTo>
                      <a:pt x="115" y="126"/>
                    </a:lnTo>
                    <a:lnTo>
                      <a:pt x="114" y="126"/>
                    </a:lnTo>
                    <a:lnTo>
                      <a:pt x="113" y="123"/>
                    </a:lnTo>
                    <a:lnTo>
                      <a:pt x="112" y="121"/>
                    </a:lnTo>
                    <a:lnTo>
                      <a:pt x="112" y="122"/>
                    </a:lnTo>
                    <a:lnTo>
                      <a:pt x="112" y="123"/>
                    </a:lnTo>
                    <a:lnTo>
                      <a:pt x="112" y="124"/>
                    </a:lnTo>
                    <a:lnTo>
                      <a:pt x="113" y="126"/>
                    </a:lnTo>
                    <a:lnTo>
                      <a:pt x="112" y="124"/>
                    </a:lnTo>
                    <a:lnTo>
                      <a:pt x="112" y="122"/>
                    </a:lnTo>
                    <a:lnTo>
                      <a:pt x="112" y="124"/>
                    </a:lnTo>
                    <a:lnTo>
                      <a:pt x="113" y="126"/>
                    </a:lnTo>
                    <a:lnTo>
                      <a:pt x="112" y="124"/>
                    </a:lnTo>
                    <a:lnTo>
                      <a:pt x="111" y="122"/>
                    </a:lnTo>
                    <a:lnTo>
                      <a:pt x="110" y="120"/>
                    </a:lnTo>
                    <a:lnTo>
                      <a:pt x="110" y="123"/>
                    </a:lnTo>
                    <a:lnTo>
                      <a:pt x="110" y="125"/>
                    </a:lnTo>
                    <a:lnTo>
                      <a:pt x="109" y="126"/>
                    </a:lnTo>
                    <a:lnTo>
                      <a:pt x="109" y="127"/>
                    </a:lnTo>
                    <a:lnTo>
                      <a:pt x="111" y="132"/>
                    </a:lnTo>
                    <a:lnTo>
                      <a:pt x="112" y="133"/>
                    </a:lnTo>
                    <a:lnTo>
                      <a:pt x="112" y="136"/>
                    </a:lnTo>
                    <a:lnTo>
                      <a:pt x="112" y="138"/>
                    </a:lnTo>
                    <a:lnTo>
                      <a:pt x="112" y="139"/>
                    </a:lnTo>
                    <a:lnTo>
                      <a:pt x="111" y="141"/>
                    </a:lnTo>
                    <a:lnTo>
                      <a:pt x="109" y="144"/>
                    </a:lnTo>
                    <a:lnTo>
                      <a:pt x="109" y="147"/>
                    </a:lnTo>
                    <a:lnTo>
                      <a:pt x="109" y="153"/>
                    </a:lnTo>
                    <a:lnTo>
                      <a:pt x="109" y="155"/>
                    </a:lnTo>
                    <a:lnTo>
                      <a:pt x="107" y="157"/>
                    </a:lnTo>
                    <a:lnTo>
                      <a:pt x="107" y="158"/>
                    </a:lnTo>
                    <a:lnTo>
                      <a:pt x="107" y="160"/>
                    </a:lnTo>
                    <a:lnTo>
                      <a:pt x="107" y="162"/>
                    </a:lnTo>
                    <a:lnTo>
                      <a:pt x="106" y="164"/>
                    </a:lnTo>
                    <a:lnTo>
                      <a:pt x="106" y="168"/>
                    </a:lnTo>
                    <a:lnTo>
                      <a:pt x="106" y="166"/>
                    </a:lnTo>
                    <a:lnTo>
                      <a:pt x="106" y="170"/>
                    </a:lnTo>
                    <a:lnTo>
                      <a:pt x="105" y="172"/>
                    </a:lnTo>
                    <a:lnTo>
                      <a:pt x="103" y="172"/>
                    </a:lnTo>
                    <a:lnTo>
                      <a:pt x="103" y="174"/>
                    </a:lnTo>
                    <a:lnTo>
                      <a:pt x="103" y="177"/>
                    </a:lnTo>
                    <a:lnTo>
                      <a:pt x="102" y="178"/>
                    </a:lnTo>
                    <a:lnTo>
                      <a:pt x="102" y="177"/>
                    </a:lnTo>
                    <a:lnTo>
                      <a:pt x="100" y="177"/>
                    </a:lnTo>
                    <a:lnTo>
                      <a:pt x="100" y="181"/>
                    </a:lnTo>
                    <a:lnTo>
                      <a:pt x="100" y="184"/>
                    </a:lnTo>
                    <a:lnTo>
                      <a:pt x="102" y="189"/>
                    </a:lnTo>
                    <a:lnTo>
                      <a:pt x="103" y="193"/>
                    </a:lnTo>
                    <a:lnTo>
                      <a:pt x="105" y="200"/>
                    </a:lnTo>
                    <a:lnTo>
                      <a:pt x="106" y="204"/>
                    </a:lnTo>
                    <a:lnTo>
                      <a:pt x="106" y="208"/>
                    </a:lnTo>
                    <a:lnTo>
                      <a:pt x="106" y="210"/>
                    </a:lnTo>
                    <a:lnTo>
                      <a:pt x="106" y="214"/>
                    </a:lnTo>
                    <a:lnTo>
                      <a:pt x="106" y="217"/>
                    </a:lnTo>
                    <a:lnTo>
                      <a:pt x="106" y="219"/>
                    </a:lnTo>
                    <a:lnTo>
                      <a:pt x="107" y="222"/>
                    </a:lnTo>
                    <a:lnTo>
                      <a:pt x="108" y="228"/>
                    </a:lnTo>
                    <a:lnTo>
                      <a:pt x="108" y="231"/>
                    </a:lnTo>
                    <a:lnTo>
                      <a:pt x="106" y="231"/>
                    </a:lnTo>
                    <a:lnTo>
                      <a:pt x="106" y="234"/>
                    </a:lnTo>
                    <a:lnTo>
                      <a:pt x="106" y="237"/>
                    </a:lnTo>
                    <a:lnTo>
                      <a:pt x="106" y="240"/>
                    </a:lnTo>
                    <a:lnTo>
                      <a:pt x="108" y="242"/>
                    </a:lnTo>
                    <a:lnTo>
                      <a:pt x="107" y="241"/>
                    </a:lnTo>
                    <a:lnTo>
                      <a:pt x="105" y="243"/>
                    </a:lnTo>
                    <a:lnTo>
                      <a:pt x="104" y="243"/>
                    </a:lnTo>
                    <a:lnTo>
                      <a:pt x="103" y="244"/>
                    </a:lnTo>
                    <a:lnTo>
                      <a:pt x="103" y="246"/>
                    </a:lnTo>
                    <a:lnTo>
                      <a:pt x="103" y="248"/>
                    </a:lnTo>
                    <a:lnTo>
                      <a:pt x="102" y="252"/>
                    </a:lnTo>
                    <a:lnTo>
                      <a:pt x="101" y="253"/>
                    </a:lnTo>
                    <a:lnTo>
                      <a:pt x="97" y="250"/>
                    </a:lnTo>
                    <a:lnTo>
                      <a:pt x="94" y="244"/>
                    </a:lnTo>
                    <a:lnTo>
                      <a:pt x="94" y="243"/>
                    </a:lnTo>
                    <a:lnTo>
                      <a:pt x="94" y="241"/>
                    </a:lnTo>
                    <a:lnTo>
                      <a:pt x="92" y="236"/>
                    </a:lnTo>
                    <a:lnTo>
                      <a:pt x="89" y="229"/>
                    </a:lnTo>
                    <a:lnTo>
                      <a:pt x="88" y="225"/>
                    </a:lnTo>
                    <a:lnTo>
                      <a:pt x="87" y="222"/>
                    </a:lnTo>
                    <a:lnTo>
                      <a:pt x="86" y="219"/>
                    </a:lnTo>
                    <a:lnTo>
                      <a:pt x="85" y="217"/>
                    </a:lnTo>
                    <a:lnTo>
                      <a:pt x="84" y="216"/>
                    </a:lnTo>
                    <a:lnTo>
                      <a:pt x="83" y="213"/>
                    </a:lnTo>
                    <a:lnTo>
                      <a:pt x="81" y="210"/>
                    </a:lnTo>
                    <a:lnTo>
                      <a:pt x="80" y="208"/>
                    </a:lnTo>
                    <a:lnTo>
                      <a:pt x="79" y="204"/>
                    </a:lnTo>
                    <a:lnTo>
                      <a:pt x="77" y="199"/>
                    </a:lnTo>
                    <a:lnTo>
                      <a:pt x="75" y="194"/>
                    </a:lnTo>
                    <a:lnTo>
                      <a:pt x="74" y="192"/>
                    </a:lnTo>
                    <a:lnTo>
                      <a:pt x="73" y="188"/>
                    </a:lnTo>
                    <a:lnTo>
                      <a:pt x="71" y="186"/>
                    </a:lnTo>
                    <a:lnTo>
                      <a:pt x="71" y="185"/>
                    </a:lnTo>
                    <a:lnTo>
                      <a:pt x="70" y="184"/>
                    </a:lnTo>
                    <a:lnTo>
                      <a:pt x="70" y="183"/>
                    </a:lnTo>
                    <a:lnTo>
                      <a:pt x="68" y="181"/>
                    </a:lnTo>
                    <a:lnTo>
                      <a:pt x="67" y="178"/>
                    </a:lnTo>
                    <a:lnTo>
                      <a:pt x="65" y="175"/>
                    </a:lnTo>
                    <a:lnTo>
                      <a:pt x="64" y="172"/>
                    </a:lnTo>
                    <a:lnTo>
                      <a:pt x="64" y="171"/>
                    </a:lnTo>
                    <a:lnTo>
                      <a:pt x="63" y="169"/>
                    </a:lnTo>
                    <a:lnTo>
                      <a:pt x="62" y="168"/>
                    </a:lnTo>
                    <a:lnTo>
                      <a:pt x="62" y="167"/>
                    </a:lnTo>
                    <a:lnTo>
                      <a:pt x="62" y="166"/>
                    </a:lnTo>
                    <a:lnTo>
                      <a:pt x="61" y="165"/>
                    </a:lnTo>
                    <a:lnTo>
                      <a:pt x="61" y="163"/>
                    </a:lnTo>
                    <a:lnTo>
                      <a:pt x="61" y="162"/>
                    </a:lnTo>
                    <a:lnTo>
                      <a:pt x="59" y="160"/>
                    </a:lnTo>
                    <a:lnTo>
                      <a:pt x="60" y="160"/>
                    </a:lnTo>
                    <a:lnTo>
                      <a:pt x="59" y="158"/>
                    </a:lnTo>
                    <a:lnTo>
                      <a:pt x="58" y="156"/>
                    </a:lnTo>
                    <a:lnTo>
                      <a:pt x="56" y="153"/>
                    </a:lnTo>
                    <a:lnTo>
                      <a:pt x="56" y="152"/>
                    </a:lnTo>
                    <a:lnTo>
                      <a:pt x="56" y="150"/>
                    </a:lnTo>
                    <a:lnTo>
                      <a:pt x="55" y="147"/>
                    </a:lnTo>
                    <a:lnTo>
                      <a:pt x="53" y="145"/>
                    </a:lnTo>
                    <a:lnTo>
                      <a:pt x="54" y="145"/>
                    </a:lnTo>
                    <a:lnTo>
                      <a:pt x="53" y="144"/>
                    </a:lnTo>
                    <a:lnTo>
                      <a:pt x="54" y="143"/>
                    </a:lnTo>
                    <a:lnTo>
                      <a:pt x="53" y="142"/>
                    </a:lnTo>
                    <a:lnTo>
                      <a:pt x="53" y="143"/>
                    </a:lnTo>
                    <a:lnTo>
                      <a:pt x="53" y="142"/>
                    </a:lnTo>
                    <a:lnTo>
                      <a:pt x="52" y="141"/>
                    </a:lnTo>
                    <a:lnTo>
                      <a:pt x="52" y="139"/>
                    </a:lnTo>
                    <a:lnTo>
                      <a:pt x="50" y="137"/>
                    </a:lnTo>
                    <a:lnTo>
                      <a:pt x="50" y="135"/>
                    </a:lnTo>
                    <a:lnTo>
                      <a:pt x="50" y="133"/>
                    </a:lnTo>
                    <a:lnTo>
                      <a:pt x="49" y="131"/>
                    </a:lnTo>
                    <a:lnTo>
                      <a:pt x="49" y="128"/>
                    </a:lnTo>
                    <a:lnTo>
                      <a:pt x="49" y="127"/>
                    </a:lnTo>
                    <a:lnTo>
                      <a:pt x="48" y="126"/>
                    </a:lnTo>
                    <a:lnTo>
                      <a:pt x="47" y="125"/>
                    </a:lnTo>
                    <a:lnTo>
                      <a:pt x="47" y="124"/>
                    </a:lnTo>
                    <a:lnTo>
                      <a:pt x="46" y="123"/>
                    </a:lnTo>
                    <a:lnTo>
                      <a:pt x="47" y="123"/>
                    </a:lnTo>
                    <a:lnTo>
                      <a:pt x="46" y="122"/>
                    </a:lnTo>
                    <a:lnTo>
                      <a:pt x="45" y="121"/>
                    </a:lnTo>
                    <a:lnTo>
                      <a:pt x="45" y="120"/>
                    </a:lnTo>
                    <a:lnTo>
                      <a:pt x="44" y="119"/>
                    </a:lnTo>
                    <a:lnTo>
                      <a:pt x="46" y="117"/>
                    </a:lnTo>
                    <a:lnTo>
                      <a:pt x="43" y="117"/>
                    </a:lnTo>
                    <a:lnTo>
                      <a:pt x="43" y="115"/>
                    </a:lnTo>
                    <a:lnTo>
                      <a:pt x="43" y="114"/>
                    </a:lnTo>
                    <a:lnTo>
                      <a:pt x="42" y="112"/>
                    </a:lnTo>
                    <a:lnTo>
                      <a:pt x="41" y="111"/>
                    </a:lnTo>
                    <a:lnTo>
                      <a:pt x="41" y="112"/>
                    </a:lnTo>
                    <a:lnTo>
                      <a:pt x="40" y="111"/>
                    </a:lnTo>
                    <a:lnTo>
                      <a:pt x="41" y="113"/>
                    </a:lnTo>
                    <a:lnTo>
                      <a:pt x="41" y="115"/>
                    </a:lnTo>
                    <a:lnTo>
                      <a:pt x="42" y="118"/>
                    </a:lnTo>
                    <a:lnTo>
                      <a:pt x="42" y="121"/>
                    </a:lnTo>
                    <a:lnTo>
                      <a:pt x="41" y="122"/>
                    </a:lnTo>
                    <a:lnTo>
                      <a:pt x="40" y="123"/>
                    </a:lnTo>
                    <a:lnTo>
                      <a:pt x="39" y="124"/>
                    </a:lnTo>
                    <a:lnTo>
                      <a:pt x="38" y="125"/>
                    </a:lnTo>
                    <a:lnTo>
                      <a:pt x="37" y="126"/>
                    </a:lnTo>
                    <a:lnTo>
                      <a:pt x="35" y="125"/>
                    </a:lnTo>
                    <a:lnTo>
                      <a:pt x="34" y="124"/>
                    </a:lnTo>
                    <a:lnTo>
                      <a:pt x="31" y="121"/>
                    </a:lnTo>
                    <a:lnTo>
                      <a:pt x="28" y="118"/>
                    </a:lnTo>
                    <a:lnTo>
                      <a:pt x="24" y="114"/>
                    </a:lnTo>
                    <a:lnTo>
                      <a:pt x="22" y="111"/>
                    </a:lnTo>
                    <a:lnTo>
                      <a:pt x="20" y="108"/>
                    </a:lnTo>
                    <a:lnTo>
                      <a:pt x="21" y="109"/>
                    </a:lnTo>
                    <a:lnTo>
                      <a:pt x="22" y="109"/>
                    </a:lnTo>
                    <a:lnTo>
                      <a:pt x="23" y="109"/>
                    </a:lnTo>
                    <a:lnTo>
                      <a:pt x="24" y="109"/>
                    </a:lnTo>
                    <a:lnTo>
                      <a:pt x="25" y="109"/>
                    </a:lnTo>
                    <a:lnTo>
                      <a:pt x="25" y="108"/>
                    </a:lnTo>
                    <a:lnTo>
                      <a:pt x="26" y="107"/>
                    </a:lnTo>
                    <a:lnTo>
                      <a:pt x="26" y="106"/>
                    </a:lnTo>
                    <a:lnTo>
                      <a:pt x="27" y="103"/>
                    </a:lnTo>
                    <a:lnTo>
                      <a:pt x="26" y="103"/>
                    </a:lnTo>
                    <a:lnTo>
                      <a:pt x="25" y="104"/>
                    </a:lnTo>
                    <a:lnTo>
                      <a:pt x="23" y="105"/>
                    </a:lnTo>
                    <a:lnTo>
                      <a:pt x="22" y="105"/>
                    </a:lnTo>
                    <a:lnTo>
                      <a:pt x="18" y="103"/>
                    </a:lnTo>
                    <a:lnTo>
                      <a:pt x="16" y="102"/>
                    </a:lnTo>
                    <a:lnTo>
                      <a:pt x="16" y="101"/>
                    </a:lnTo>
                    <a:lnTo>
                      <a:pt x="15" y="100"/>
                    </a:lnTo>
                    <a:lnTo>
                      <a:pt x="14" y="100"/>
                    </a:lnTo>
                    <a:lnTo>
                      <a:pt x="14" y="99"/>
                    </a:lnTo>
                    <a:lnTo>
                      <a:pt x="13" y="98"/>
                    </a:lnTo>
                    <a:lnTo>
                      <a:pt x="13" y="97"/>
                    </a:lnTo>
                    <a:lnTo>
                      <a:pt x="14" y="95"/>
                    </a:lnTo>
                    <a:lnTo>
                      <a:pt x="13" y="96"/>
                    </a:lnTo>
                    <a:lnTo>
                      <a:pt x="12" y="97"/>
                    </a:lnTo>
                    <a:lnTo>
                      <a:pt x="11" y="96"/>
                    </a:lnTo>
                    <a:lnTo>
                      <a:pt x="11" y="94"/>
                    </a:lnTo>
                    <a:lnTo>
                      <a:pt x="13" y="94"/>
                    </a:lnTo>
                    <a:lnTo>
                      <a:pt x="14" y="91"/>
                    </a:lnTo>
                    <a:lnTo>
                      <a:pt x="16" y="91"/>
                    </a:lnTo>
                    <a:lnTo>
                      <a:pt x="19" y="92"/>
                    </a:lnTo>
                    <a:lnTo>
                      <a:pt x="22" y="91"/>
                    </a:lnTo>
                    <a:lnTo>
                      <a:pt x="24" y="92"/>
                    </a:lnTo>
                    <a:lnTo>
                      <a:pt x="26" y="91"/>
                    </a:lnTo>
                    <a:lnTo>
                      <a:pt x="25" y="88"/>
                    </a:lnTo>
                    <a:lnTo>
                      <a:pt x="19" y="79"/>
                    </a:lnTo>
                    <a:lnTo>
                      <a:pt x="16" y="78"/>
                    </a:lnTo>
                    <a:lnTo>
                      <a:pt x="13" y="71"/>
                    </a:lnTo>
                    <a:lnTo>
                      <a:pt x="9" y="69"/>
                    </a:lnTo>
                    <a:lnTo>
                      <a:pt x="8" y="61"/>
                    </a:lnTo>
                    <a:lnTo>
                      <a:pt x="11" y="60"/>
                    </a:lnTo>
                    <a:lnTo>
                      <a:pt x="17" y="59"/>
                    </a:lnTo>
                    <a:lnTo>
                      <a:pt x="17" y="52"/>
                    </a:lnTo>
                    <a:lnTo>
                      <a:pt x="19" y="48"/>
                    </a:lnTo>
                    <a:lnTo>
                      <a:pt x="18" y="42"/>
                    </a:lnTo>
                    <a:lnTo>
                      <a:pt x="18" y="39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19" y="34"/>
                    </a:lnTo>
                    <a:lnTo>
                      <a:pt x="18" y="33"/>
                    </a:lnTo>
                    <a:lnTo>
                      <a:pt x="16" y="28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7" y="24"/>
                    </a:lnTo>
                    <a:lnTo>
                      <a:pt x="15" y="22"/>
                    </a:lnTo>
                    <a:lnTo>
                      <a:pt x="13" y="22"/>
                    </a:lnTo>
                    <a:lnTo>
                      <a:pt x="11" y="19"/>
                    </a:lnTo>
                    <a:lnTo>
                      <a:pt x="10" y="18"/>
                    </a:lnTo>
                    <a:lnTo>
                      <a:pt x="7" y="15"/>
                    </a:lnTo>
                    <a:lnTo>
                      <a:pt x="5" y="12"/>
                    </a:lnTo>
                    <a:lnTo>
                      <a:pt x="4" y="9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4"/>
                    </a:lnTo>
                    <a:lnTo>
                      <a:pt x="9" y="5"/>
                    </a:lnTo>
                    <a:lnTo>
                      <a:pt x="10" y="4"/>
                    </a:lnTo>
                    <a:lnTo>
                      <a:pt x="11" y="3"/>
                    </a:lnTo>
                    <a:lnTo>
                      <a:pt x="12" y="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66" name="Freeform 4422"/>
              <p:cNvSpPr>
                <a:spLocks/>
              </p:cNvSpPr>
              <p:nvPr/>
            </p:nvSpPr>
            <p:spPr bwMode="auto">
              <a:xfrm>
                <a:off x="3798" y="1160"/>
                <a:ext cx="47" cy="29"/>
              </a:xfrm>
              <a:custGeom>
                <a:avLst/>
                <a:gdLst>
                  <a:gd name="T0" fmla="*/ 16603 w 16"/>
                  <a:gd name="T1" fmla="*/ 29148 h 10"/>
                  <a:gd name="T2" fmla="*/ 11606 w 16"/>
                  <a:gd name="T3" fmla="*/ 29148 h 10"/>
                  <a:gd name="T4" fmla="*/ 11606 w 16"/>
                  <a:gd name="T5" fmla="*/ 25607 h 10"/>
                  <a:gd name="T6" fmla="*/ 16603 w 16"/>
                  <a:gd name="T7" fmla="*/ 25607 h 10"/>
                  <a:gd name="T8" fmla="*/ 22557 w 16"/>
                  <a:gd name="T9" fmla="*/ 25607 h 10"/>
                  <a:gd name="T10" fmla="*/ 16603 w 16"/>
                  <a:gd name="T11" fmla="*/ 20923 h 10"/>
                  <a:gd name="T12" fmla="*/ 11606 w 16"/>
                  <a:gd name="T13" fmla="*/ 15416 h 10"/>
                  <a:gd name="T14" fmla="*/ 11606 w 16"/>
                  <a:gd name="T15" fmla="*/ 15416 h 10"/>
                  <a:gd name="T16" fmla="*/ 11606 w 16"/>
                  <a:gd name="T17" fmla="*/ 15416 h 10"/>
                  <a:gd name="T18" fmla="*/ 0 w 16"/>
                  <a:gd name="T19" fmla="*/ 5316 h 10"/>
                  <a:gd name="T20" fmla="*/ 5652 w 16"/>
                  <a:gd name="T21" fmla="*/ 5316 h 10"/>
                  <a:gd name="T22" fmla="*/ 5652 w 16"/>
                  <a:gd name="T23" fmla="*/ 0 h 10"/>
                  <a:gd name="T24" fmla="*/ 5652 w 16"/>
                  <a:gd name="T25" fmla="*/ 0 h 10"/>
                  <a:gd name="T26" fmla="*/ 11606 w 16"/>
                  <a:gd name="T27" fmla="*/ 5316 h 10"/>
                  <a:gd name="T28" fmla="*/ 16603 w 16"/>
                  <a:gd name="T29" fmla="*/ 5316 h 10"/>
                  <a:gd name="T30" fmla="*/ 28209 w 16"/>
                  <a:gd name="T31" fmla="*/ 10051 h 10"/>
                  <a:gd name="T32" fmla="*/ 48771 w 16"/>
                  <a:gd name="T33" fmla="*/ 25607 h 10"/>
                  <a:gd name="T34" fmla="*/ 60377 w 16"/>
                  <a:gd name="T35" fmla="*/ 29148 h 10"/>
                  <a:gd name="T36" fmla="*/ 66261 w 16"/>
                  <a:gd name="T37" fmla="*/ 34437 h 10"/>
                  <a:gd name="T38" fmla="*/ 71939 w 16"/>
                  <a:gd name="T39" fmla="*/ 34437 h 10"/>
                  <a:gd name="T40" fmla="*/ 76977 w 16"/>
                  <a:gd name="T41" fmla="*/ 39829 h 10"/>
                  <a:gd name="T42" fmla="*/ 88610 w 16"/>
                  <a:gd name="T43" fmla="*/ 50074 h 10"/>
                  <a:gd name="T44" fmla="*/ 88610 w 16"/>
                  <a:gd name="T45" fmla="*/ 44706 h 10"/>
                  <a:gd name="T46" fmla="*/ 71939 w 16"/>
                  <a:gd name="T47" fmla="*/ 34437 h 10"/>
                  <a:gd name="T48" fmla="*/ 54646 w 16"/>
                  <a:gd name="T49" fmla="*/ 20923 h 10"/>
                  <a:gd name="T50" fmla="*/ 39847 w 16"/>
                  <a:gd name="T51" fmla="*/ 10051 h 10"/>
                  <a:gd name="T52" fmla="*/ 28209 w 16"/>
                  <a:gd name="T53" fmla="*/ 5316 h 1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6"/>
                  <a:gd name="T82" fmla="*/ 0 h 10"/>
                  <a:gd name="T83" fmla="*/ 16 w 16"/>
                  <a:gd name="T84" fmla="*/ 10 h 1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6" h="10">
                    <a:moveTo>
                      <a:pt x="3" y="6"/>
                    </a:moveTo>
                    <a:lnTo>
                      <a:pt x="2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2"/>
                    </a:lnTo>
                    <a:lnTo>
                      <a:pt x="9" y="5"/>
                    </a:lnTo>
                    <a:lnTo>
                      <a:pt x="11" y="6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4" y="8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3" y="7"/>
                    </a:lnTo>
                    <a:lnTo>
                      <a:pt x="10" y="4"/>
                    </a:lnTo>
                    <a:lnTo>
                      <a:pt x="7" y="2"/>
                    </a:lnTo>
                    <a:lnTo>
                      <a:pt x="5" y="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67" name="Freeform 4423"/>
              <p:cNvSpPr>
                <a:spLocks/>
              </p:cNvSpPr>
              <p:nvPr/>
            </p:nvSpPr>
            <p:spPr bwMode="auto">
              <a:xfrm>
                <a:off x="3807" y="1181"/>
                <a:ext cx="205" cy="158"/>
              </a:xfrm>
              <a:custGeom>
                <a:avLst/>
                <a:gdLst>
                  <a:gd name="T0" fmla="*/ 0 w 70"/>
                  <a:gd name="T1" fmla="*/ 0 h 54"/>
                  <a:gd name="T2" fmla="*/ 5599 w 70"/>
                  <a:gd name="T3" fmla="*/ 0 h 54"/>
                  <a:gd name="T4" fmla="*/ 16397 w 70"/>
                  <a:gd name="T5" fmla="*/ 11370 h 54"/>
                  <a:gd name="T6" fmla="*/ 27804 w 70"/>
                  <a:gd name="T7" fmla="*/ 16283 h 54"/>
                  <a:gd name="T8" fmla="*/ 33406 w 70"/>
                  <a:gd name="T9" fmla="*/ 21839 h 54"/>
                  <a:gd name="T10" fmla="*/ 42221 w 70"/>
                  <a:gd name="T11" fmla="*/ 33268 h 54"/>
                  <a:gd name="T12" fmla="*/ 59204 w 70"/>
                  <a:gd name="T13" fmla="*/ 42010 h 54"/>
                  <a:gd name="T14" fmla="*/ 65026 w 70"/>
                  <a:gd name="T15" fmla="*/ 42010 h 54"/>
                  <a:gd name="T16" fmla="*/ 75627 w 70"/>
                  <a:gd name="T17" fmla="*/ 47643 h 54"/>
                  <a:gd name="T18" fmla="*/ 92153 w 70"/>
                  <a:gd name="T19" fmla="*/ 58995 h 54"/>
                  <a:gd name="T20" fmla="*/ 112902 w 70"/>
                  <a:gd name="T21" fmla="*/ 75269 h 54"/>
                  <a:gd name="T22" fmla="*/ 135054 w 70"/>
                  <a:gd name="T23" fmla="*/ 97340 h 54"/>
                  <a:gd name="T24" fmla="*/ 145655 w 70"/>
                  <a:gd name="T25" fmla="*/ 108537 h 54"/>
                  <a:gd name="T26" fmla="*/ 167784 w 70"/>
                  <a:gd name="T27" fmla="*/ 128697 h 54"/>
                  <a:gd name="T28" fmla="*/ 184834 w 70"/>
                  <a:gd name="T29" fmla="*/ 144956 h 54"/>
                  <a:gd name="T30" fmla="*/ 193675 w 70"/>
                  <a:gd name="T31" fmla="*/ 150545 h 54"/>
                  <a:gd name="T32" fmla="*/ 210658 w 70"/>
                  <a:gd name="T33" fmla="*/ 156332 h 54"/>
                  <a:gd name="T34" fmla="*/ 221479 w 70"/>
                  <a:gd name="T35" fmla="*/ 161239 h 54"/>
                  <a:gd name="T36" fmla="*/ 249207 w 70"/>
                  <a:gd name="T37" fmla="*/ 182060 h 54"/>
                  <a:gd name="T38" fmla="*/ 264277 w 70"/>
                  <a:gd name="T39" fmla="*/ 192529 h 54"/>
                  <a:gd name="T40" fmla="*/ 280683 w 70"/>
                  <a:gd name="T41" fmla="*/ 209531 h 54"/>
                  <a:gd name="T42" fmla="*/ 314089 w 70"/>
                  <a:gd name="T43" fmla="*/ 242071 h 54"/>
                  <a:gd name="T44" fmla="*/ 330642 w 70"/>
                  <a:gd name="T45" fmla="*/ 257326 h 54"/>
                  <a:gd name="T46" fmla="*/ 350711 w 70"/>
                  <a:gd name="T47" fmla="*/ 267798 h 54"/>
                  <a:gd name="T48" fmla="*/ 356536 w 70"/>
                  <a:gd name="T49" fmla="*/ 273586 h 54"/>
                  <a:gd name="T50" fmla="*/ 378439 w 70"/>
                  <a:gd name="T51" fmla="*/ 289945 h 5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54"/>
                  <a:gd name="T80" fmla="*/ 70 w 70"/>
                  <a:gd name="T81" fmla="*/ 54 h 5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54">
                    <a:moveTo>
                      <a:pt x="0" y="0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4" y="9"/>
                    </a:lnTo>
                    <a:lnTo>
                      <a:pt x="17" y="11"/>
                    </a:lnTo>
                    <a:lnTo>
                      <a:pt x="21" y="14"/>
                    </a:lnTo>
                    <a:lnTo>
                      <a:pt x="25" y="18"/>
                    </a:lnTo>
                    <a:lnTo>
                      <a:pt x="27" y="20"/>
                    </a:lnTo>
                    <a:lnTo>
                      <a:pt x="31" y="24"/>
                    </a:lnTo>
                    <a:lnTo>
                      <a:pt x="34" y="27"/>
                    </a:lnTo>
                    <a:lnTo>
                      <a:pt x="36" y="28"/>
                    </a:lnTo>
                    <a:lnTo>
                      <a:pt x="39" y="29"/>
                    </a:lnTo>
                    <a:lnTo>
                      <a:pt x="41" y="30"/>
                    </a:lnTo>
                    <a:lnTo>
                      <a:pt x="46" y="34"/>
                    </a:lnTo>
                    <a:lnTo>
                      <a:pt x="49" y="36"/>
                    </a:lnTo>
                    <a:lnTo>
                      <a:pt x="52" y="39"/>
                    </a:lnTo>
                    <a:lnTo>
                      <a:pt x="58" y="45"/>
                    </a:lnTo>
                    <a:lnTo>
                      <a:pt x="61" y="48"/>
                    </a:lnTo>
                    <a:lnTo>
                      <a:pt x="65" y="50"/>
                    </a:lnTo>
                    <a:lnTo>
                      <a:pt x="66" y="51"/>
                    </a:lnTo>
                    <a:lnTo>
                      <a:pt x="70" y="54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68" name="Freeform 4424"/>
              <p:cNvSpPr>
                <a:spLocks/>
              </p:cNvSpPr>
              <p:nvPr/>
            </p:nvSpPr>
            <p:spPr bwMode="auto">
              <a:xfrm>
                <a:off x="4305" y="1790"/>
                <a:ext cx="9" cy="20"/>
              </a:xfrm>
              <a:custGeom>
                <a:avLst/>
                <a:gdLst>
                  <a:gd name="T0" fmla="*/ 0 w 3"/>
                  <a:gd name="T1" fmla="*/ 4923 h 7"/>
                  <a:gd name="T2" fmla="*/ 0 w 3"/>
                  <a:gd name="T3" fmla="*/ 0 h 7"/>
                  <a:gd name="T4" fmla="*/ 0 w 3"/>
                  <a:gd name="T5" fmla="*/ 4923 h 7"/>
                  <a:gd name="T6" fmla="*/ 6561 w 3"/>
                  <a:gd name="T7" fmla="*/ 9331 h 7"/>
                  <a:gd name="T8" fmla="*/ 13122 w 3"/>
                  <a:gd name="T9" fmla="*/ 16931 h 7"/>
                  <a:gd name="T10" fmla="*/ 13122 w 3"/>
                  <a:gd name="T11" fmla="*/ 21714 h 7"/>
                  <a:gd name="T12" fmla="*/ 13122 w 3"/>
                  <a:gd name="T13" fmla="*/ 16931 h 7"/>
                  <a:gd name="T14" fmla="*/ 19683 w 3"/>
                  <a:gd name="T15" fmla="*/ 31046 h 7"/>
                  <a:gd name="T16" fmla="*/ 13122 w 3"/>
                  <a:gd name="T17" fmla="*/ 21714 h 7"/>
                  <a:gd name="T18" fmla="*/ 13122 w 3"/>
                  <a:gd name="T19" fmla="*/ 21714 h 7"/>
                  <a:gd name="T20" fmla="*/ 6561 w 3"/>
                  <a:gd name="T21" fmla="*/ 16931 h 7"/>
                  <a:gd name="T22" fmla="*/ 13122 w 3"/>
                  <a:gd name="T23" fmla="*/ 21714 h 7"/>
                  <a:gd name="T24" fmla="*/ 13122 w 3"/>
                  <a:gd name="T25" fmla="*/ 31046 h 7"/>
                  <a:gd name="T26" fmla="*/ 13122 w 3"/>
                  <a:gd name="T27" fmla="*/ 21714 h 7"/>
                  <a:gd name="T28" fmla="*/ 6561 w 3"/>
                  <a:gd name="T29" fmla="*/ 16931 h 7"/>
                  <a:gd name="T30" fmla="*/ 6561 w 3"/>
                  <a:gd name="T31" fmla="*/ 21714 h 7"/>
                  <a:gd name="T32" fmla="*/ 13122 w 3"/>
                  <a:gd name="T33" fmla="*/ 31046 h 7"/>
                  <a:gd name="T34" fmla="*/ 13122 w 3"/>
                  <a:gd name="T35" fmla="*/ 31046 h 7"/>
                  <a:gd name="T36" fmla="*/ 13122 w 3"/>
                  <a:gd name="T37" fmla="*/ 26660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"/>
                  <a:gd name="T58" fmla="*/ 0 h 7"/>
                  <a:gd name="T59" fmla="*/ 3 w 3"/>
                  <a:gd name="T60" fmla="*/ 7 h 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7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7"/>
                    </a:lnTo>
                    <a:lnTo>
                      <a:pt x="2" y="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69" name="Line 4425"/>
              <p:cNvSpPr>
                <a:spLocks noChangeShapeType="1"/>
              </p:cNvSpPr>
              <p:nvPr/>
            </p:nvSpPr>
            <p:spPr bwMode="auto">
              <a:xfrm>
                <a:off x="4349" y="1901"/>
                <a:ext cx="3" cy="9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70" name="Freeform 4426"/>
              <p:cNvSpPr>
                <a:spLocks/>
              </p:cNvSpPr>
              <p:nvPr/>
            </p:nvSpPr>
            <p:spPr bwMode="auto">
              <a:xfrm>
                <a:off x="4405" y="2106"/>
                <a:ext cx="14" cy="79"/>
              </a:xfrm>
              <a:custGeom>
                <a:avLst/>
                <a:gdLst>
                  <a:gd name="T0" fmla="*/ 14991 w 5"/>
                  <a:gd name="T1" fmla="*/ 122918 h 27"/>
                  <a:gd name="T2" fmla="*/ 18746 w 5"/>
                  <a:gd name="T3" fmla="*/ 144956 h 27"/>
                  <a:gd name="T4" fmla="*/ 10693 w 5"/>
                  <a:gd name="T5" fmla="*/ 80835 h 27"/>
                  <a:gd name="T6" fmla="*/ 8232 w 5"/>
                  <a:gd name="T7" fmla="*/ 53430 h 27"/>
                  <a:gd name="T8" fmla="*/ 3819 w 5"/>
                  <a:gd name="T9" fmla="*/ 27627 h 27"/>
                  <a:gd name="T10" fmla="*/ 0 w 5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27"/>
                  <a:gd name="T20" fmla="*/ 5 w 5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27">
                    <a:moveTo>
                      <a:pt x="4" y="23"/>
                    </a:moveTo>
                    <a:lnTo>
                      <a:pt x="5" y="27"/>
                    </a:lnTo>
                    <a:lnTo>
                      <a:pt x="3" y="15"/>
                    </a:lnTo>
                    <a:lnTo>
                      <a:pt x="2" y="10"/>
                    </a:lnTo>
                    <a:lnTo>
                      <a:pt x="1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71" name="Freeform 4427"/>
              <p:cNvSpPr>
                <a:spLocks/>
              </p:cNvSpPr>
              <p:nvPr/>
            </p:nvSpPr>
            <p:spPr bwMode="auto">
              <a:xfrm>
                <a:off x="3417" y="1550"/>
                <a:ext cx="146" cy="132"/>
              </a:xfrm>
              <a:custGeom>
                <a:avLst/>
                <a:gdLst>
                  <a:gd name="T0" fmla="*/ 47108 w 50"/>
                  <a:gd name="T1" fmla="*/ 11487 h 45"/>
                  <a:gd name="T2" fmla="*/ 96179 w 50"/>
                  <a:gd name="T3" fmla="*/ 33695 h 45"/>
                  <a:gd name="T4" fmla="*/ 96179 w 50"/>
                  <a:gd name="T5" fmla="*/ 39530 h 45"/>
                  <a:gd name="T6" fmla="*/ 99741 w 50"/>
                  <a:gd name="T7" fmla="*/ 42783 h 45"/>
                  <a:gd name="T8" fmla="*/ 110364 w 50"/>
                  <a:gd name="T9" fmla="*/ 54035 h 45"/>
                  <a:gd name="T10" fmla="*/ 115874 w 50"/>
                  <a:gd name="T11" fmla="*/ 59972 h 45"/>
                  <a:gd name="T12" fmla="*/ 121399 w 50"/>
                  <a:gd name="T13" fmla="*/ 65601 h 45"/>
                  <a:gd name="T14" fmla="*/ 121399 w 50"/>
                  <a:gd name="T15" fmla="*/ 70773 h 45"/>
                  <a:gd name="T16" fmla="*/ 121399 w 50"/>
                  <a:gd name="T17" fmla="*/ 65601 h 45"/>
                  <a:gd name="T18" fmla="*/ 121399 w 50"/>
                  <a:gd name="T19" fmla="*/ 76475 h 45"/>
                  <a:gd name="T20" fmla="*/ 126506 w 50"/>
                  <a:gd name="T21" fmla="*/ 76475 h 45"/>
                  <a:gd name="T22" fmla="*/ 121399 w 50"/>
                  <a:gd name="T23" fmla="*/ 76475 h 45"/>
                  <a:gd name="T24" fmla="*/ 126506 w 50"/>
                  <a:gd name="T25" fmla="*/ 82104 h 45"/>
                  <a:gd name="T26" fmla="*/ 132031 w 50"/>
                  <a:gd name="T27" fmla="*/ 82104 h 45"/>
                  <a:gd name="T28" fmla="*/ 143287 w 50"/>
                  <a:gd name="T29" fmla="*/ 82104 h 45"/>
                  <a:gd name="T30" fmla="*/ 148164 w 50"/>
                  <a:gd name="T31" fmla="*/ 87962 h 45"/>
                  <a:gd name="T32" fmla="*/ 143287 w 50"/>
                  <a:gd name="T33" fmla="*/ 87962 h 45"/>
                  <a:gd name="T34" fmla="*/ 143287 w 50"/>
                  <a:gd name="T35" fmla="*/ 93591 h 45"/>
                  <a:gd name="T36" fmla="*/ 143287 w 50"/>
                  <a:gd name="T37" fmla="*/ 93591 h 45"/>
                  <a:gd name="T38" fmla="*/ 143287 w 50"/>
                  <a:gd name="T39" fmla="*/ 93591 h 45"/>
                  <a:gd name="T40" fmla="*/ 153688 w 50"/>
                  <a:gd name="T41" fmla="*/ 98839 h 45"/>
                  <a:gd name="T42" fmla="*/ 153688 w 50"/>
                  <a:gd name="T43" fmla="*/ 98839 h 45"/>
                  <a:gd name="T44" fmla="*/ 153688 w 50"/>
                  <a:gd name="T45" fmla="*/ 98839 h 45"/>
                  <a:gd name="T46" fmla="*/ 153688 w 50"/>
                  <a:gd name="T47" fmla="*/ 98839 h 45"/>
                  <a:gd name="T48" fmla="*/ 153688 w 50"/>
                  <a:gd name="T49" fmla="*/ 104468 h 45"/>
                  <a:gd name="T50" fmla="*/ 159213 w 50"/>
                  <a:gd name="T51" fmla="*/ 104468 h 45"/>
                  <a:gd name="T52" fmla="*/ 159213 w 50"/>
                  <a:gd name="T53" fmla="*/ 98839 h 45"/>
                  <a:gd name="T54" fmla="*/ 168525 w 50"/>
                  <a:gd name="T55" fmla="*/ 110094 h 45"/>
                  <a:gd name="T56" fmla="*/ 168525 w 50"/>
                  <a:gd name="T57" fmla="*/ 115955 h 45"/>
                  <a:gd name="T58" fmla="*/ 179130 w 50"/>
                  <a:gd name="T59" fmla="*/ 115955 h 45"/>
                  <a:gd name="T60" fmla="*/ 195272 w 50"/>
                  <a:gd name="T61" fmla="*/ 130513 h 45"/>
                  <a:gd name="T62" fmla="*/ 190191 w 50"/>
                  <a:gd name="T63" fmla="*/ 125497 h 45"/>
                  <a:gd name="T64" fmla="*/ 190191 w 50"/>
                  <a:gd name="T65" fmla="*/ 130513 h 45"/>
                  <a:gd name="T66" fmla="*/ 195272 w 50"/>
                  <a:gd name="T67" fmla="*/ 136371 h 45"/>
                  <a:gd name="T68" fmla="*/ 200797 w 50"/>
                  <a:gd name="T69" fmla="*/ 147928 h 45"/>
                  <a:gd name="T70" fmla="*/ 200797 w 50"/>
                  <a:gd name="T71" fmla="*/ 158503 h 45"/>
                  <a:gd name="T72" fmla="*/ 195272 w 50"/>
                  <a:gd name="T73" fmla="*/ 153554 h 45"/>
                  <a:gd name="T74" fmla="*/ 195272 w 50"/>
                  <a:gd name="T75" fmla="*/ 158503 h 45"/>
                  <a:gd name="T76" fmla="*/ 195272 w 50"/>
                  <a:gd name="T77" fmla="*/ 164440 h 45"/>
                  <a:gd name="T78" fmla="*/ 200797 w 50"/>
                  <a:gd name="T79" fmla="*/ 164440 h 45"/>
                  <a:gd name="T80" fmla="*/ 212077 w 50"/>
                  <a:gd name="T81" fmla="*/ 181544 h 45"/>
                  <a:gd name="T82" fmla="*/ 206321 w 50"/>
                  <a:gd name="T83" fmla="*/ 181544 h 45"/>
                  <a:gd name="T84" fmla="*/ 206321 w 50"/>
                  <a:gd name="T85" fmla="*/ 181544 h 45"/>
                  <a:gd name="T86" fmla="*/ 212077 w 50"/>
                  <a:gd name="T87" fmla="*/ 181544 h 45"/>
                  <a:gd name="T88" fmla="*/ 216930 w 50"/>
                  <a:gd name="T89" fmla="*/ 192430 h 45"/>
                  <a:gd name="T90" fmla="*/ 216930 w 50"/>
                  <a:gd name="T91" fmla="*/ 192430 h 45"/>
                  <a:gd name="T92" fmla="*/ 222454 w 50"/>
                  <a:gd name="T93" fmla="*/ 192430 h 45"/>
                  <a:gd name="T94" fmla="*/ 231842 w 50"/>
                  <a:gd name="T95" fmla="*/ 203881 h 45"/>
                  <a:gd name="T96" fmla="*/ 231842 w 50"/>
                  <a:gd name="T97" fmla="*/ 207601 h 45"/>
                  <a:gd name="T98" fmla="*/ 237367 w 50"/>
                  <a:gd name="T99" fmla="*/ 224327 h 45"/>
                  <a:gd name="T100" fmla="*/ 247972 w 50"/>
                  <a:gd name="T101" fmla="*/ 229962 h 4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0"/>
                  <a:gd name="T154" fmla="*/ 0 h 45"/>
                  <a:gd name="T155" fmla="*/ 50 w 50"/>
                  <a:gd name="T156" fmla="*/ 45 h 4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0" h="45">
                    <a:moveTo>
                      <a:pt x="0" y="0"/>
                    </a:moveTo>
                    <a:lnTo>
                      <a:pt x="5" y="1"/>
                    </a:lnTo>
                    <a:lnTo>
                      <a:pt x="9" y="2"/>
                    </a:lnTo>
                    <a:lnTo>
                      <a:pt x="10" y="4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19" y="8"/>
                    </a:lnTo>
                    <a:lnTo>
                      <a:pt x="20" y="9"/>
                    </a:lnTo>
                    <a:lnTo>
                      <a:pt x="21" y="10"/>
                    </a:lnTo>
                    <a:lnTo>
                      <a:pt x="21" y="11"/>
                    </a:lnTo>
                    <a:lnTo>
                      <a:pt x="22" y="11"/>
                    </a:lnTo>
                    <a:lnTo>
                      <a:pt x="23" y="12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3" y="14"/>
                    </a:lnTo>
                    <a:lnTo>
                      <a:pt x="23" y="13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4" y="15"/>
                    </a:lnTo>
                    <a:lnTo>
                      <a:pt x="24" y="14"/>
                    </a:lnTo>
                    <a:lnTo>
                      <a:pt x="25" y="15"/>
                    </a:lnTo>
                    <a:lnTo>
                      <a:pt x="26" y="15"/>
                    </a:lnTo>
                    <a:lnTo>
                      <a:pt x="27" y="15"/>
                    </a:lnTo>
                    <a:lnTo>
                      <a:pt x="28" y="16"/>
                    </a:lnTo>
                    <a:lnTo>
                      <a:pt x="27" y="16"/>
                    </a:lnTo>
                    <a:lnTo>
                      <a:pt x="26" y="16"/>
                    </a:lnTo>
                    <a:lnTo>
                      <a:pt x="27" y="17"/>
                    </a:lnTo>
                    <a:lnTo>
                      <a:pt x="28" y="17"/>
                    </a:lnTo>
                    <a:lnTo>
                      <a:pt x="28" y="18"/>
                    </a:lnTo>
                    <a:lnTo>
                      <a:pt x="29" y="18"/>
                    </a:lnTo>
                    <a:lnTo>
                      <a:pt x="29" y="19"/>
                    </a:lnTo>
                    <a:lnTo>
                      <a:pt x="30" y="19"/>
                    </a:lnTo>
                    <a:lnTo>
                      <a:pt x="30" y="18"/>
                    </a:lnTo>
                    <a:lnTo>
                      <a:pt x="31" y="19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1" y="20"/>
                    </a:lnTo>
                    <a:lnTo>
                      <a:pt x="32" y="20"/>
                    </a:lnTo>
                    <a:lnTo>
                      <a:pt x="32" y="21"/>
                    </a:lnTo>
                    <a:lnTo>
                      <a:pt x="33" y="21"/>
                    </a:lnTo>
                    <a:lnTo>
                      <a:pt x="34" y="21"/>
                    </a:lnTo>
                    <a:lnTo>
                      <a:pt x="35" y="22"/>
                    </a:lnTo>
                    <a:lnTo>
                      <a:pt x="36" y="23"/>
                    </a:lnTo>
                    <a:lnTo>
                      <a:pt x="37" y="24"/>
                    </a:lnTo>
                    <a:lnTo>
                      <a:pt x="36" y="23"/>
                    </a:lnTo>
                    <a:lnTo>
                      <a:pt x="35" y="23"/>
                    </a:lnTo>
                    <a:lnTo>
                      <a:pt x="36" y="24"/>
                    </a:lnTo>
                    <a:lnTo>
                      <a:pt x="36" y="25"/>
                    </a:lnTo>
                    <a:lnTo>
                      <a:pt x="37" y="25"/>
                    </a:lnTo>
                    <a:lnTo>
                      <a:pt x="38" y="26"/>
                    </a:lnTo>
                    <a:lnTo>
                      <a:pt x="38" y="27"/>
                    </a:lnTo>
                    <a:lnTo>
                      <a:pt x="38" y="28"/>
                    </a:lnTo>
                    <a:lnTo>
                      <a:pt x="38" y="29"/>
                    </a:lnTo>
                    <a:lnTo>
                      <a:pt x="37" y="28"/>
                    </a:lnTo>
                    <a:lnTo>
                      <a:pt x="36" y="29"/>
                    </a:lnTo>
                    <a:lnTo>
                      <a:pt x="37" y="29"/>
                    </a:lnTo>
                    <a:lnTo>
                      <a:pt x="37" y="30"/>
                    </a:lnTo>
                    <a:lnTo>
                      <a:pt x="38" y="30"/>
                    </a:lnTo>
                    <a:lnTo>
                      <a:pt x="38" y="31"/>
                    </a:lnTo>
                    <a:lnTo>
                      <a:pt x="39" y="32"/>
                    </a:lnTo>
                    <a:lnTo>
                      <a:pt x="40" y="33"/>
                    </a:lnTo>
                    <a:lnTo>
                      <a:pt x="39" y="33"/>
                    </a:lnTo>
                    <a:lnTo>
                      <a:pt x="39" y="32"/>
                    </a:lnTo>
                    <a:lnTo>
                      <a:pt x="39" y="33"/>
                    </a:lnTo>
                    <a:lnTo>
                      <a:pt x="40" y="33"/>
                    </a:lnTo>
                    <a:lnTo>
                      <a:pt x="41" y="34"/>
                    </a:lnTo>
                    <a:lnTo>
                      <a:pt x="41" y="35"/>
                    </a:lnTo>
                    <a:lnTo>
                      <a:pt x="42" y="35"/>
                    </a:lnTo>
                    <a:lnTo>
                      <a:pt x="41" y="35"/>
                    </a:lnTo>
                    <a:lnTo>
                      <a:pt x="42" y="35"/>
                    </a:lnTo>
                    <a:lnTo>
                      <a:pt x="43" y="36"/>
                    </a:lnTo>
                    <a:lnTo>
                      <a:pt x="44" y="37"/>
                    </a:lnTo>
                    <a:lnTo>
                      <a:pt x="44" y="38"/>
                    </a:lnTo>
                    <a:lnTo>
                      <a:pt x="44" y="39"/>
                    </a:lnTo>
                    <a:lnTo>
                      <a:pt x="44" y="38"/>
                    </a:lnTo>
                    <a:lnTo>
                      <a:pt x="45" y="39"/>
                    </a:lnTo>
                    <a:lnTo>
                      <a:pt x="45" y="41"/>
                    </a:lnTo>
                    <a:lnTo>
                      <a:pt x="46" y="41"/>
                    </a:lnTo>
                    <a:lnTo>
                      <a:pt x="46" y="42"/>
                    </a:lnTo>
                    <a:lnTo>
                      <a:pt x="47" y="42"/>
                    </a:lnTo>
                    <a:lnTo>
                      <a:pt x="50" y="44"/>
                    </a:lnTo>
                    <a:lnTo>
                      <a:pt x="50" y="4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72" name="Freeform 4428"/>
              <p:cNvSpPr>
                <a:spLocks/>
              </p:cNvSpPr>
              <p:nvPr/>
            </p:nvSpPr>
            <p:spPr bwMode="auto">
              <a:xfrm>
                <a:off x="3478" y="1192"/>
                <a:ext cx="326" cy="191"/>
              </a:xfrm>
              <a:custGeom>
                <a:avLst/>
                <a:gdLst>
                  <a:gd name="T0" fmla="*/ 43672 w 111"/>
                  <a:gd name="T1" fmla="*/ 0 h 65"/>
                  <a:gd name="T2" fmla="*/ 66219 w 111"/>
                  <a:gd name="T3" fmla="*/ 22579 h 65"/>
                  <a:gd name="T4" fmla="*/ 100064 w 111"/>
                  <a:gd name="T5" fmla="*/ 54802 h 65"/>
                  <a:gd name="T6" fmla="*/ 122614 w 111"/>
                  <a:gd name="T7" fmla="*/ 60459 h 65"/>
                  <a:gd name="T8" fmla="*/ 132212 w 111"/>
                  <a:gd name="T9" fmla="*/ 60459 h 65"/>
                  <a:gd name="T10" fmla="*/ 148809 w 111"/>
                  <a:gd name="T11" fmla="*/ 72080 h 65"/>
                  <a:gd name="T12" fmla="*/ 160410 w 111"/>
                  <a:gd name="T13" fmla="*/ 83047 h 65"/>
                  <a:gd name="T14" fmla="*/ 160410 w 111"/>
                  <a:gd name="T15" fmla="*/ 72080 h 65"/>
                  <a:gd name="T16" fmla="*/ 160410 w 111"/>
                  <a:gd name="T17" fmla="*/ 60459 h 65"/>
                  <a:gd name="T18" fmla="*/ 165629 w 111"/>
                  <a:gd name="T19" fmla="*/ 60459 h 65"/>
                  <a:gd name="T20" fmla="*/ 165629 w 111"/>
                  <a:gd name="T21" fmla="*/ 60459 h 65"/>
                  <a:gd name="T22" fmla="*/ 165629 w 111"/>
                  <a:gd name="T23" fmla="*/ 54802 h 65"/>
                  <a:gd name="T24" fmla="*/ 165629 w 111"/>
                  <a:gd name="T25" fmla="*/ 54802 h 65"/>
                  <a:gd name="T26" fmla="*/ 171347 w 111"/>
                  <a:gd name="T27" fmla="*/ 54802 h 65"/>
                  <a:gd name="T28" fmla="*/ 171347 w 111"/>
                  <a:gd name="T29" fmla="*/ 48846 h 65"/>
                  <a:gd name="T30" fmla="*/ 177229 w 111"/>
                  <a:gd name="T31" fmla="*/ 45772 h 65"/>
                  <a:gd name="T32" fmla="*/ 225947 w 111"/>
                  <a:gd name="T33" fmla="*/ 83047 h 65"/>
                  <a:gd name="T34" fmla="*/ 299764 w 111"/>
                  <a:gd name="T35" fmla="*/ 88953 h 65"/>
                  <a:gd name="T36" fmla="*/ 360110 w 111"/>
                  <a:gd name="T37" fmla="*/ 117198 h 65"/>
                  <a:gd name="T38" fmla="*/ 376697 w 111"/>
                  <a:gd name="T39" fmla="*/ 138454 h 65"/>
                  <a:gd name="T40" fmla="*/ 414496 w 111"/>
                  <a:gd name="T41" fmla="*/ 172000 h 65"/>
                  <a:gd name="T42" fmla="*/ 448644 w 111"/>
                  <a:gd name="T43" fmla="*/ 189304 h 65"/>
                  <a:gd name="T44" fmla="*/ 492316 w 111"/>
                  <a:gd name="T45" fmla="*/ 205924 h 65"/>
                  <a:gd name="T46" fmla="*/ 497282 w 111"/>
                  <a:gd name="T47" fmla="*/ 189304 h 65"/>
                  <a:gd name="T48" fmla="*/ 508910 w 111"/>
                  <a:gd name="T49" fmla="*/ 177656 h 65"/>
                  <a:gd name="T50" fmla="*/ 514560 w 111"/>
                  <a:gd name="T51" fmla="*/ 172000 h 65"/>
                  <a:gd name="T52" fmla="*/ 531456 w 111"/>
                  <a:gd name="T53" fmla="*/ 166699 h 65"/>
                  <a:gd name="T54" fmla="*/ 525506 w 111"/>
                  <a:gd name="T55" fmla="*/ 177656 h 65"/>
                  <a:gd name="T56" fmla="*/ 537107 w 111"/>
                  <a:gd name="T57" fmla="*/ 189304 h 65"/>
                  <a:gd name="T58" fmla="*/ 559578 w 111"/>
                  <a:gd name="T59" fmla="*/ 205924 h 65"/>
                  <a:gd name="T60" fmla="*/ 565305 w 111"/>
                  <a:gd name="T61" fmla="*/ 200262 h 65"/>
                  <a:gd name="T62" fmla="*/ 565305 w 111"/>
                  <a:gd name="T63" fmla="*/ 194961 h 65"/>
                  <a:gd name="T64" fmla="*/ 591699 w 111"/>
                  <a:gd name="T65" fmla="*/ 211804 h 65"/>
                  <a:gd name="T66" fmla="*/ 608977 w 111"/>
                  <a:gd name="T67" fmla="*/ 223452 h 65"/>
                  <a:gd name="T68" fmla="*/ 614246 w 111"/>
                  <a:gd name="T69" fmla="*/ 227158 h 65"/>
                  <a:gd name="T70" fmla="*/ 608977 w 111"/>
                  <a:gd name="T71" fmla="*/ 232459 h 65"/>
                  <a:gd name="T72" fmla="*/ 608977 w 111"/>
                  <a:gd name="T73" fmla="*/ 238115 h 65"/>
                  <a:gd name="T74" fmla="*/ 597452 w 111"/>
                  <a:gd name="T75" fmla="*/ 244030 h 65"/>
                  <a:gd name="T76" fmla="*/ 574905 w 111"/>
                  <a:gd name="T77" fmla="*/ 244030 h 65"/>
                  <a:gd name="T78" fmla="*/ 559578 w 111"/>
                  <a:gd name="T79" fmla="*/ 227158 h 65"/>
                  <a:gd name="T80" fmla="*/ 542981 w 111"/>
                  <a:gd name="T81" fmla="*/ 205924 h 65"/>
                  <a:gd name="T82" fmla="*/ 531456 w 111"/>
                  <a:gd name="T83" fmla="*/ 223452 h 65"/>
                  <a:gd name="T84" fmla="*/ 531456 w 111"/>
                  <a:gd name="T85" fmla="*/ 227158 h 65"/>
                  <a:gd name="T86" fmla="*/ 525506 w 111"/>
                  <a:gd name="T87" fmla="*/ 238115 h 65"/>
                  <a:gd name="T88" fmla="*/ 525506 w 111"/>
                  <a:gd name="T89" fmla="*/ 249763 h 65"/>
                  <a:gd name="T90" fmla="*/ 508910 w 111"/>
                  <a:gd name="T91" fmla="*/ 255652 h 65"/>
                  <a:gd name="T92" fmla="*/ 514560 w 111"/>
                  <a:gd name="T93" fmla="*/ 278031 h 65"/>
                  <a:gd name="T94" fmla="*/ 542981 w 111"/>
                  <a:gd name="T95" fmla="*/ 300613 h 65"/>
                  <a:gd name="T96" fmla="*/ 571178 w 111"/>
                  <a:gd name="T97" fmla="*/ 361072 h 65"/>
                  <a:gd name="T98" fmla="*/ 531456 w 111"/>
                  <a:gd name="T99" fmla="*/ 344382 h 6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1"/>
                  <a:gd name="T151" fmla="*/ 0 h 65"/>
                  <a:gd name="T152" fmla="*/ 111 w 111"/>
                  <a:gd name="T153" fmla="*/ 65 h 6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1" h="65">
                    <a:moveTo>
                      <a:pt x="0" y="1"/>
                    </a:moveTo>
                    <a:lnTo>
                      <a:pt x="8" y="0"/>
                    </a:lnTo>
                    <a:lnTo>
                      <a:pt x="12" y="1"/>
                    </a:lnTo>
                    <a:lnTo>
                      <a:pt x="12" y="4"/>
                    </a:lnTo>
                    <a:lnTo>
                      <a:pt x="14" y="7"/>
                    </a:lnTo>
                    <a:lnTo>
                      <a:pt x="18" y="10"/>
                    </a:lnTo>
                    <a:lnTo>
                      <a:pt x="20" y="11"/>
                    </a:lnTo>
                    <a:lnTo>
                      <a:pt x="22" y="11"/>
                    </a:lnTo>
                    <a:lnTo>
                      <a:pt x="24" y="11"/>
                    </a:lnTo>
                    <a:lnTo>
                      <a:pt x="27" y="13"/>
                    </a:lnTo>
                    <a:lnTo>
                      <a:pt x="28" y="14"/>
                    </a:lnTo>
                    <a:lnTo>
                      <a:pt x="29" y="15"/>
                    </a:lnTo>
                    <a:lnTo>
                      <a:pt x="29" y="14"/>
                    </a:lnTo>
                    <a:lnTo>
                      <a:pt x="29" y="13"/>
                    </a:lnTo>
                    <a:lnTo>
                      <a:pt x="29" y="12"/>
                    </a:lnTo>
                    <a:lnTo>
                      <a:pt x="29" y="11"/>
                    </a:lnTo>
                    <a:lnTo>
                      <a:pt x="30" y="11"/>
                    </a:lnTo>
                    <a:lnTo>
                      <a:pt x="29" y="11"/>
                    </a:lnTo>
                    <a:lnTo>
                      <a:pt x="30" y="11"/>
                    </a:lnTo>
                    <a:lnTo>
                      <a:pt x="30" y="10"/>
                    </a:lnTo>
                    <a:lnTo>
                      <a:pt x="31" y="11"/>
                    </a:lnTo>
                    <a:lnTo>
                      <a:pt x="30" y="10"/>
                    </a:lnTo>
                    <a:lnTo>
                      <a:pt x="31" y="10"/>
                    </a:lnTo>
                    <a:lnTo>
                      <a:pt x="32" y="10"/>
                    </a:lnTo>
                    <a:lnTo>
                      <a:pt x="31" y="9"/>
                    </a:lnTo>
                    <a:lnTo>
                      <a:pt x="32" y="10"/>
                    </a:lnTo>
                    <a:lnTo>
                      <a:pt x="32" y="8"/>
                    </a:lnTo>
                    <a:lnTo>
                      <a:pt x="35" y="11"/>
                    </a:lnTo>
                    <a:lnTo>
                      <a:pt x="41" y="15"/>
                    </a:lnTo>
                    <a:lnTo>
                      <a:pt x="48" y="14"/>
                    </a:lnTo>
                    <a:lnTo>
                      <a:pt x="54" y="16"/>
                    </a:lnTo>
                    <a:lnTo>
                      <a:pt x="59" y="16"/>
                    </a:lnTo>
                    <a:lnTo>
                      <a:pt x="65" y="21"/>
                    </a:lnTo>
                    <a:lnTo>
                      <a:pt x="67" y="23"/>
                    </a:lnTo>
                    <a:lnTo>
                      <a:pt x="68" y="25"/>
                    </a:lnTo>
                    <a:lnTo>
                      <a:pt x="70" y="28"/>
                    </a:lnTo>
                    <a:lnTo>
                      <a:pt x="75" y="31"/>
                    </a:lnTo>
                    <a:lnTo>
                      <a:pt x="78" y="34"/>
                    </a:lnTo>
                    <a:lnTo>
                      <a:pt x="81" y="34"/>
                    </a:lnTo>
                    <a:lnTo>
                      <a:pt x="87" y="35"/>
                    </a:lnTo>
                    <a:lnTo>
                      <a:pt x="89" y="37"/>
                    </a:lnTo>
                    <a:lnTo>
                      <a:pt x="90" y="35"/>
                    </a:lnTo>
                    <a:lnTo>
                      <a:pt x="90" y="34"/>
                    </a:lnTo>
                    <a:lnTo>
                      <a:pt x="90" y="33"/>
                    </a:lnTo>
                    <a:lnTo>
                      <a:pt x="92" y="32"/>
                    </a:lnTo>
                    <a:lnTo>
                      <a:pt x="93" y="31"/>
                    </a:lnTo>
                    <a:lnTo>
                      <a:pt x="94" y="29"/>
                    </a:lnTo>
                    <a:lnTo>
                      <a:pt x="96" y="30"/>
                    </a:lnTo>
                    <a:lnTo>
                      <a:pt x="95" y="31"/>
                    </a:lnTo>
                    <a:lnTo>
                      <a:pt x="95" y="32"/>
                    </a:lnTo>
                    <a:lnTo>
                      <a:pt x="95" y="34"/>
                    </a:lnTo>
                    <a:lnTo>
                      <a:pt x="97" y="34"/>
                    </a:lnTo>
                    <a:lnTo>
                      <a:pt x="99" y="36"/>
                    </a:lnTo>
                    <a:lnTo>
                      <a:pt x="101" y="37"/>
                    </a:lnTo>
                    <a:lnTo>
                      <a:pt x="102" y="37"/>
                    </a:lnTo>
                    <a:lnTo>
                      <a:pt x="102" y="36"/>
                    </a:lnTo>
                    <a:lnTo>
                      <a:pt x="101" y="35"/>
                    </a:lnTo>
                    <a:lnTo>
                      <a:pt x="102" y="35"/>
                    </a:lnTo>
                    <a:lnTo>
                      <a:pt x="104" y="37"/>
                    </a:lnTo>
                    <a:lnTo>
                      <a:pt x="107" y="38"/>
                    </a:lnTo>
                    <a:lnTo>
                      <a:pt x="108" y="38"/>
                    </a:lnTo>
                    <a:lnTo>
                      <a:pt x="110" y="40"/>
                    </a:lnTo>
                    <a:lnTo>
                      <a:pt x="111" y="40"/>
                    </a:lnTo>
                    <a:lnTo>
                      <a:pt x="111" y="41"/>
                    </a:lnTo>
                    <a:lnTo>
                      <a:pt x="111" y="43"/>
                    </a:lnTo>
                    <a:lnTo>
                      <a:pt x="110" y="42"/>
                    </a:lnTo>
                    <a:lnTo>
                      <a:pt x="110" y="43"/>
                    </a:lnTo>
                    <a:lnTo>
                      <a:pt x="109" y="44"/>
                    </a:lnTo>
                    <a:lnTo>
                      <a:pt x="108" y="44"/>
                    </a:lnTo>
                    <a:lnTo>
                      <a:pt x="106" y="43"/>
                    </a:lnTo>
                    <a:lnTo>
                      <a:pt x="104" y="44"/>
                    </a:lnTo>
                    <a:lnTo>
                      <a:pt x="101" y="42"/>
                    </a:lnTo>
                    <a:lnTo>
                      <a:pt x="101" y="41"/>
                    </a:lnTo>
                    <a:lnTo>
                      <a:pt x="101" y="40"/>
                    </a:lnTo>
                    <a:lnTo>
                      <a:pt x="98" y="37"/>
                    </a:lnTo>
                    <a:lnTo>
                      <a:pt x="98" y="38"/>
                    </a:lnTo>
                    <a:lnTo>
                      <a:pt x="96" y="40"/>
                    </a:lnTo>
                    <a:lnTo>
                      <a:pt x="95" y="40"/>
                    </a:lnTo>
                    <a:lnTo>
                      <a:pt x="96" y="41"/>
                    </a:lnTo>
                    <a:lnTo>
                      <a:pt x="95" y="43"/>
                    </a:lnTo>
                    <a:lnTo>
                      <a:pt x="95" y="44"/>
                    </a:lnTo>
                    <a:lnTo>
                      <a:pt x="95" y="45"/>
                    </a:lnTo>
                    <a:lnTo>
                      <a:pt x="96" y="47"/>
                    </a:lnTo>
                    <a:lnTo>
                      <a:pt x="92" y="46"/>
                    </a:lnTo>
                    <a:lnTo>
                      <a:pt x="90" y="47"/>
                    </a:lnTo>
                    <a:lnTo>
                      <a:pt x="93" y="50"/>
                    </a:lnTo>
                    <a:lnTo>
                      <a:pt x="96" y="51"/>
                    </a:lnTo>
                    <a:lnTo>
                      <a:pt x="98" y="54"/>
                    </a:lnTo>
                    <a:lnTo>
                      <a:pt x="102" y="57"/>
                    </a:lnTo>
                    <a:lnTo>
                      <a:pt x="103" y="65"/>
                    </a:lnTo>
                    <a:lnTo>
                      <a:pt x="101" y="64"/>
                    </a:lnTo>
                    <a:lnTo>
                      <a:pt x="96" y="62"/>
                    </a:lnTo>
                    <a:lnTo>
                      <a:pt x="95" y="6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73" name="Freeform 4429"/>
              <p:cNvSpPr>
                <a:spLocks/>
              </p:cNvSpPr>
              <p:nvPr/>
            </p:nvSpPr>
            <p:spPr bwMode="auto">
              <a:xfrm>
                <a:off x="3259" y="1043"/>
                <a:ext cx="612" cy="252"/>
              </a:xfrm>
              <a:custGeom>
                <a:avLst/>
                <a:gdLst>
                  <a:gd name="T0" fmla="*/ 378283 w 209"/>
                  <a:gd name="T1" fmla="*/ 380414 h 86"/>
                  <a:gd name="T2" fmla="*/ 336070 w 209"/>
                  <a:gd name="T3" fmla="*/ 363378 h 86"/>
                  <a:gd name="T4" fmla="*/ 264164 w 209"/>
                  <a:gd name="T5" fmla="*/ 332288 h 86"/>
                  <a:gd name="T6" fmla="*/ 226900 w 209"/>
                  <a:gd name="T7" fmla="*/ 287298 h 86"/>
                  <a:gd name="T8" fmla="*/ 232704 w 209"/>
                  <a:gd name="T9" fmla="*/ 281689 h 86"/>
                  <a:gd name="T10" fmla="*/ 260270 w 209"/>
                  <a:gd name="T11" fmla="*/ 267246 h 86"/>
                  <a:gd name="T12" fmla="*/ 274908 w 209"/>
                  <a:gd name="T13" fmla="*/ 255751 h 86"/>
                  <a:gd name="T14" fmla="*/ 269763 w 209"/>
                  <a:gd name="T15" fmla="*/ 244982 h 86"/>
                  <a:gd name="T16" fmla="*/ 260270 w 209"/>
                  <a:gd name="T17" fmla="*/ 222709 h 86"/>
                  <a:gd name="T18" fmla="*/ 226900 w 209"/>
                  <a:gd name="T19" fmla="*/ 217130 h 86"/>
                  <a:gd name="T20" fmla="*/ 193509 w 209"/>
                  <a:gd name="T21" fmla="*/ 205685 h 86"/>
                  <a:gd name="T22" fmla="*/ 162546 w 209"/>
                  <a:gd name="T23" fmla="*/ 217130 h 86"/>
                  <a:gd name="T24" fmla="*/ 140578 w 209"/>
                  <a:gd name="T25" fmla="*/ 222709 h 86"/>
                  <a:gd name="T26" fmla="*/ 134980 w 209"/>
                  <a:gd name="T27" fmla="*/ 222709 h 86"/>
                  <a:gd name="T28" fmla="*/ 112790 w 209"/>
                  <a:gd name="T29" fmla="*/ 200018 h 86"/>
                  <a:gd name="T30" fmla="*/ 11397 w 209"/>
                  <a:gd name="T31" fmla="*/ 141047 h 86"/>
                  <a:gd name="T32" fmla="*/ 37282 w 209"/>
                  <a:gd name="T33" fmla="*/ 109544 h 86"/>
                  <a:gd name="T34" fmla="*/ 70002 w 209"/>
                  <a:gd name="T35" fmla="*/ 70194 h 86"/>
                  <a:gd name="T36" fmla="*/ 112790 w 209"/>
                  <a:gd name="T37" fmla="*/ 59425 h 86"/>
                  <a:gd name="T38" fmla="*/ 145501 w 209"/>
                  <a:gd name="T39" fmla="*/ 65239 h 86"/>
                  <a:gd name="T40" fmla="*/ 179096 w 209"/>
                  <a:gd name="T41" fmla="*/ 76004 h 86"/>
                  <a:gd name="T42" fmla="*/ 226900 w 209"/>
                  <a:gd name="T43" fmla="*/ 103886 h 86"/>
                  <a:gd name="T44" fmla="*/ 264164 w 209"/>
                  <a:gd name="T45" fmla="*/ 93117 h 86"/>
                  <a:gd name="T46" fmla="*/ 308281 w 209"/>
                  <a:gd name="T47" fmla="*/ 93117 h 86"/>
                  <a:gd name="T48" fmla="*/ 350483 w 209"/>
                  <a:gd name="T49" fmla="*/ 103886 h 86"/>
                  <a:gd name="T50" fmla="*/ 400251 w 209"/>
                  <a:gd name="T51" fmla="*/ 93117 h 86"/>
                  <a:gd name="T52" fmla="*/ 356058 w 209"/>
                  <a:gd name="T53" fmla="*/ 65239 h 86"/>
                  <a:gd name="T54" fmla="*/ 367461 w 209"/>
                  <a:gd name="T55" fmla="*/ 42321 h 86"/>
                  <a:gd name="T56" fmla="*/ 324673 w 209"/>
                  <a:gd name="T57" fmla="*/ 27878 h 86"/>
                  <a:gd name="T58" fmla="*/ 339739 w 209"/>
                  <a:gd name="T59" fmla="*/ 16427 h 86"/>
                  <a:gd name="T60" fmla="*/ 367461 w 209"/>
                  <a:gd name="T61" fmla="*/ 16427 h 86"/>
                  <a:gd name="T62" fmla="*/ 395253 w 209"/>
                  <a:gd name="T63" fmla="*/ 16427 h 86"/>
                  <a:gd name="T64" fmla="*/ 437463 w 209"/>
                  <a:gd name="T65" fmla="*/ 11419 h 86"/>
                  <a:gd name="T66" fmla="*/ 453858 w 209"/>
                  <a:gd name="T67" fmla="*/ 0 h 86"/>
                  <a:gd name="T68" fmla="*/ 529579 w 209"/>
                  <a:gd name="T69" fmla="*/ 27878 h 86"/>
                  <a:gd name="T70" fmla="*/ 562952 w 209"/>
                  <a:gd name="T71" fmla="*/ 42321 h 86"/>
                  <a:gd name="T72" fmla="*/ 600234 w 209"/>
                  <a:gd name="T73" fmla="*/ 53820 h 86"/>
                  <a:gd name="T74" fmla="*/ 632954 w 209"/>
                  <a:gd name="T75" fmla="*/ 59425 h 86"/>
                  <a:gd name="T76" fmla="*/ 703531 w 209"/>
                  <a:gd name="T77" fmla="*/ 87280 h 86"/>
                  <a:gd name="T78" fmla="*/ 821310 w 209"/>
                  <a:gd name="T79" fmla="*/ 157705 h 86"/>
                  <a:gd name="T80" fmla="*/ 869321 w 209"/>
                  <a:gd name="T81" fmla="*/ 174129 h 86"/>
                  <a:gd name="T82" fmla="*/ 941236 w 209"/>
                  <a:gd name="T83" fmla="*/ 211513 h 86"/>
                  <a:gd name="T84" fmla="*/ 972694 w 209"/>
                  <a:gd name="T85" fmla="*/ 227870 h 86"/>
                  <a:gd name="T86" fmla="*/ 1006084 w 209"/>
                  <a:gd name="T87" fmla="*/ 255751 h 86"/>
                  <a:gd name="T88" fmla="*/ 1048441 w 209"/>
                  <a:gd name="T89" fmla="*/ 309570 h 86"/>
                  <a:gd name="T90" fmla="*/ 1032099 w 209"/>
                  <a:gd name="T91" fmla="*/ 309570 h 86"/>
                  <a:gd name="T92" fmla="*/ 1070409 w 209"/>
                  <a:gd name="T93" fmla="*/ 368995 h 86"/>
                  <a:gd name="T94" fmla="*/ 1037697 w 209"/>
                  <a:gd name="T95" fmla="*/ 363378 h 86"/>
                  <a:gd name="T96" fmla="*/ 1048441 w 209"/>
                  <a:gd name="T97" fmla="*/ 374809 h 86"/>
                  <a:gd name="T98" fmla="*/ 1107700 w 209"/>
                  <a:gd name="T99" fmla="*/ 434234 h 86"/>
                  <a:gd name="T100" fmla="*/ 1129591 w 209"/>
                  <a:gd name="T101" fmla="*/ 467264 h 8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9"/>
                  <a:gd name="T154" fmla="*/ 0 h 86"/>
                  <a:gd name="T155" fmla="*/ 209 w 209"/>
                  <a:gd name="T156" fmla="*/ 86 h 8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9" h="86">
                    <a:moveTo>
                      <a:pt x="87" y="78"/>
                    </a:moveTo>
                    <a:lnTo>
                      <a:pt x="83" y="77"/>
                    </a:lnTo>
                    <a:lnTo>
                      <a:pt x="78" y="73"/>
                    </a:lnTo>
                    <a:lnTo>
                      <a:pt x="70" y="70"/>
                    </a:lnTo>
                    <a:lnTo>
                      <a:pt x="65" y="72"/>
                    </a:lnTo>
                    <a:lnTo>
                      <a:pt x="63" y="72"/>
                    </a:lnTo>
                    <a:lnTo>
                      <a:pt x="62" y="68"/>
                    </a:lnTo>
                    <a:lnTo>
                      <a:pt x="62" y="67"/>
                    </a:lnTo>
                    <a:lnTo>
                      <a:pt x="59" y="66"/>
                    </a:lnTo>
                    <a:lnTo>
                      <a:pt x="56" y="65"/>
                    </a:lnTo>
                    <a:lnTo>
                      <a:pt x="53" y="63"/>
                    </a:lnTo>
                    <a:lnTo>
                      <a:pt x="49" y="61"/>
                    </a:lnTo>
                    <a:lnTo>
                      <a:pt x="45" y="58"/>
                    </a:lnTo>
                    <a:lnTo>
                      <a:pt x="41" y="55"/>
                    </a:lnTo>
                    <a:lnTo>
                      <a:pt x="39" y="53"/>
                    </a:lnTo>
                    <a:lnTo>
                      <a:pt x="42" y="53"/>
                    </a:lnTo>
                    <a:lnTo>
                      <a:pt x="44" y="54"/>
                    </a:lnTo>
                    <a:lnTo>
                      <a:pt x="47" y="54"/>
                    </a:lnTo>
                    <a:lnTo>
                      <a:pt x="45" y="53"/>
                    </a:lnTo>
                    <a:lnTo>
                      <a:pt x="43" y="52"/>
                    </a:lnTo>
                    <a:lnTo>
                      <a:pt x="42" y="50"/>
                    </a:lnTo>
                    <a:lnTo>
                      <a:pt x="43" y="49"/>
                    </a:lnTo>
                    <a:lnTo>
                      <a:pt x="45" y="48"/>
                    </a:lnTo>
                    <a:lnTo>
                      <a:pt x="48" y="49"/>
                    </a:lnTo>
                    <a:lnTo>
                      <a:pt x="52" y="49"/>
                    </a:lnTo>
                    <a:lnTo>
                      <a:pt x="53" y="49"/>
                    </a:lnTo>
                    <a:lnTo>
                      <a:pt x="51" y="48"/>
                    </a:lnTo>
                    <a:lnTo>
                      <a:pt x="51" y="47"/>
                    </a:lnTo>
                    <a:lnTo>
                      <a:pt x="51" y="46"/>
                    </a:lnTo>
                    <a:lnTo>
                      <a:pt x="50" y="45"/>
                    </a:lnTo>
                    <a:lnTo>
                      <a:pt x="50" y="44"/>
                    </a:lnTo>
                    <a:lnTo>
                      <a:pt x="50" y="42"/>
                    </a:lnTo>
                    <a:lnTo>
                      <a:pt x="48" y="41"/>
                    </a:lnTo>
                    <a:lnTo>
                      <a:pt x="47" y="40"/>
                    </a:lnTo>
                    <a:lnTo>
                      <a:pt x="46" y="40"/>
                    </a:lnTo>
                    <a:lnTo>
                      <a:pt x="45" y="39"/>
                    </a:lnTo>
                    <a:lnTo>
                      <a:pt x="42" y="40"/>
                    </a:lnTo>
                    <a:lnTo>
                      <a:pt x="41" y="40"/>
                    </a:lnTo>
                    <a:lnTo>
                      <a:pt x="39" y="39"/>
                    </a:lnTo>
                    <a:lnTo>
                      <a:pt x="39" y="38"/>
                    </a:lnTo>
                    <a:lnTo>
                      <a:pt x="36" y="38"/>
                    </a:lnTo>
                    <a:lnTo>
                      <a:pt x="34" y="38"/>
                    </a:lnTo>
                    <a:lnTo>
                      <a:pt x="33" y="39"/>
                    </a:lnTo>
                    <a:lnTo>
                      <a:pt x="31" y="39"/>
                    </a:lnTo>
                    <a:lnTo>
                      <a:pt x="30" y="40"/>
                    </a:lnTo>
                    <a:lnTo>
                      <a:pt x="29" y="41"/>
                    </a:lnTo>
                    <a:lnTo>
                      <a:pt x="28" y="41"/>
                    </a:lnTo>
                    <a:lnTo>
                      <a:pt x="26" y="41"/>
                    </a:lnTo>
                    <a:lnTo>
                      <a:pt x="27" y="41"/>
                    </a:lnTo>
                    <a:lnTo>
                      <a:pt x="25" y="40"/>
                    </a:lnTo>
                    <a:lnTo>
                      <a:pt x="26" y="41"/>
                    </a:lnTo>
                    <a:lnTo>
                      <a:pt x="25" y="41"/>
                    </a:lnTo>
                    <a:lnTo>
                      <a:pt x="23" y="40"/>
                    </a:lnTo>
                    <a:lnTo>
                      <a:pt x="21" y="40"/>
                    </a:lnTo>
                    <a:lnTo>
                      <a:pt x="20" y="38"/>
                    </a:lnTo>
                    <a:lnTo>
                      <a:pt x="21" y="37"/>
                    </a:lnTo>
                    <a:lnTo>
                      <a:pt x="14" y="32"/>
                    </a:lnTo>
                    <a:lnTo>
                      <a:pt x="9" y="32"/>
                    </a:lnTo>
                    <a:lnTo>
                      <a:pt x="7" y="29"/>
                    </a:lnTo>
                    <a:lnTo>
                      <a:pt x="2" y="26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4" y="17"/>
                    </a:lnTo>
                    <a:lnTo>
                      <a:pt x="7" y="20"/>
                    </a:lnTo>
                    <a:lnTo>
                      <a:pt x="11" y="19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1" y="11"/>
                    </a:lnTo>
                    <a:lnTo>
                      <a:pt x="22" y="11"/>
                    </a:lnTo>
                    <a:lnTo>
                      <a:pt x="24" y="11"/>
                    </a:lnTo>
                    <a:lnTo>
                      <a:pt x="27" y="13"/>
                    </a:lnTo>
                    <a:lnTo>
                      <a:pt x="27" y="12"/>
                    </a:lnTo>
                    <a:lnTo>
                      <a:pt x="29" y="13"/>
                    </a:lnTo>
                    <a:lnTo>
                      <a:pt x="30" y="12"/>
                    </a:lnTo>
                    <a:lnTo>
                      <a:pt x="31" y="13"/>
                    </a:lnTo>
                    <a:lnTo>
                      <a:pt x="33" y="14"/>
                    </a:lnTo>
                    <a:lnTo>
                      <a:pt x="35" y="14"/>
                    </a:lnTo>
                    <a:lnTo>
                      <a:pt x="37" y="15"/>
                    </a:lnTo>
                    <a:lnTo>
                      <a:pt x="39" y="16"/>
                    </a:lnTo>
                    <a:lnTo>
                      <a:pt x="42" y="19"/>
                    </a:lnTo>
                    <a:lnTo>
                      <a:pt x="42" y="17"/>
                    </a:lnTo>
                    <a:lnTo>
                      <a:pt x="43" y="16"/>
                    </a:lnTo>
                    <a:lnTo>
                      <a:pt x="47" y="18"/>
                    </a:lnTo>
                    <a:lnTo>
                      <a:pt x="49" y="17"/>
                    </a:lnTo>
                    <a:lnTo>
                      <a:pt x="50" y="16"/>
                    </a:lnTo>
                    <a:lnTo>
                      <a:pt x="51" y="16"/>
                    </a:lnTo>
                    <a:lnTo>
                      <a:pt x="54" y="17"/>
                    </a:lnTo>
                    <a:lnTo>
                      <a:pt x="57" y="17"/>
                    </a:lnTo>
                    <a:lnTo>
                      <a:pt x="59" y="17"/>
                    </a:lnTo>
                    <a:lnTo>
                      <a:pt x="62" y="18"/>
                    </a:lnTo>
                    <a:lnTo>
                      <a:pt x="65" y="19"/>
                    </a:lnTo>
                    <a:lnTo>
                      <a:pt x="68" y="20"/>
                    </a:lnTo>
                    <a:lnTo>
                      <a:pt x="69" y="19"/>
                    </a:lnTo>
                    <a:lnTo>
                      <a:pt x="75" y="20"/>
                    </a:lnTo>
                    <a:lnTo>
                      <a:pt x="74" y="17"/>
                    </a:lnTo>
                    <a:lnTo>
                      <a:pt x="71" y="16"/>
                    </a:lnTo>
                    <a:lnTo>
                      <a:pt x="67" y="14"/>
                    </a:lnTo>
                    <a:lnTo>
                      <a:pt x="64" y="13"/>
                    </a:lnTo>
                    <a:lnTo>
                      <a:pt x="66" y="12"/>
                    </a:lnTo>
                    <a:lnTo>
                      <a:pt x="65" y="10"/>
                    </a:lnTo>
                    <a:lnTo>
                      <a:pt x="64" y="8"/>
                    </a:lnTo>
                    <a:lnTo>
                      <a:pt x="66" y="8"/>
                    </a:lnTo>
                    <a:lnTo>
                      <a:pt x="68" y="8"/>
                    </a:lnTo>
                    <a:lnTo>
                      <a:pt x="64" y="7"/>
                    </a:lnTo>
                    <a:lnTo>
                      <a:pt x="63" y="5"/>
                    </a:lnTo>
                    <a:lnTo>
                      <a:pt x="62" y="5"/>
                    </a:lnTo>
                    <a:lnTo>
                      <a:pt x="60" y="5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2" y="3"/>
                    </a:lnTo>
                    <a:lnTo>
                      <a:pt x="63" y="3"/>
                    </a:lnTo>
                    <a:lnTo>
                      <a:pt x="65" y="4"/>
                    </a:lnTo>
                    <a:lnTo>
                      <a:pt x="66" y="4"/>
                    </a:lnTo>
                    <a:lnTo>
                      <a:pt x="66" y="3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70" y="3"/>
                    </a:lnTo>
                    <a:lnTo>
                      <a:pt x="72" y="3"/>
                    </a:lnTo>
                    <a:lnTo>
                      <a:pt x="73" y="3"/>
                    </a:lnTo>
                    <a:lnTo>
                      <a:pt x="74" y="2"/>
                    </a:lnTo>
                    <a:lnTo>
                      <a:pt x="76" y="2"/>
                    </a:lnTo>
                    <a:lnTo>
                      <a:pt x="78" y="2"/>
                    </a:lnTo>
                    <a:lnTo>
                      <a:pt x="81" y="2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4" y="0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5" y="3"/>
                    </a:lnTo>
                    <a:lnTo>
                      <a:pt x="98" y="5"/>
                    </a:lnTo>
                    <a:lnTo>
                      <a:pt x="99" y="7"/>
                    </a:lnTo>
                    <a:lnTo>
                      <a:pt x="102" y="8"/>
                    </a:lnTo>
                    <a:lnTo>
                      <a:pt x="104" y="8"/>
                    </a:lnTo>
                    <a:lnTo>
                      <a:pt x="107" y="10"/>
                    </a:lnTo>
                    <a:lnTo>
                      <a:pt x="107" y="8"/>
                    </a:lnTo>
                    <a:lnTo>
                      <a:pt x="110" y="10"/>
                    </a:lnTo>
                    <a:lnTo>
                      <a:pt x="111" y="10"/>
                    </a:lnTo>
                    <a:lnTo>
                      <a:pt x="113" y="12"/>
                    </a:lnTo>
                    <a:lnTo>
                      <a:pt x="115" y="12"/>
                    </a:lnTo>
                    <a:lnTo>
                      <a:pt x="116" y="11"/>
                    </a:lnTo>
                    <a:lnTo>
                      <a:pt x="117" y="11"/>
                    </a:lnTo>
                    <a:lnTo>
                      <a:pt x="119" y="10"/>
                    </a:lnTo>
                    <a:lnTo>
                      <a:pt x="119" y="11"/>
                    </a:lnTo>
                    <a:lnTo>
                      <a:pt x="130" y="16"/>
                    </a:lnTo>
                    <a:lnTo>
                      <a:pt x="141" y="23"/>
                    </a:lnTo>
                    <a:lnTo>
                      <a:pt x="150" y="29"/>
                    </a:lnTo>
                    <a:lnTo>
                      <a:pt x="153" y="31"/>
                    </a:lnTo>
                    <a:lnTo>
                      <a:pt x="152" y="29"/>
                    </a:lnTo>
                    <a:lnTo>
                      <a:pt x="155" y="31"/>
                    </a:lnTo>
                    <a:lnTo>
                      <a:pt x="158" y="32"/>
                    </a:lnTo>
                    <a:lnTo>
                      <a:pt x="160" y="33"/>
                    </a:lnTo>
                    <a:lnTo>
                      <a:pt x="161" y="32"/>
                    </a:lnTo>
                    <a:lnTo>
                      <a:pt x="162" y="32"/>
                    </a:lnTo>
                    <a:lnTo>
                      <a:pt x="166" y="35"/>
                    </a:lnTo>
                    <a:lnTo>
                      <a:pt x="171" y="38"/>
                    </a:lnTo>
                    <a:lnTo>
                      <a:pt x="174" y="39"/>
                    </a:lnTo>
                    <a:lnTo>
                      <a:pt x="176" y="41"/>
                    </a:lnTo>
                    <a:lnTo>
                      <a:pt x="179" y="43"/>
                    </a:lnTo>
                    <a:lnTo>
                      <a:pt x="180" y="43"/>
                    </a:lnTo>
                    <a:lnTo>
                      <a:pt x="180" y="42"/>
                    </a:lnTo>
                    <a:lnTo>
                      <a:pt x="181" y="43"/>
                    </a:lnTo>
                    <a:lnTo>
                      <a:pt x="184" y="45"/>
                    </a:lnTo>
                    <a:lnTo>
                      <a:pt x="185" y="46"/>
                    </a:lnTo>
                    <a:lnTo>
                      <a:pt x="186" y="47"/>
                    </a:lnTo>
                    <a:lnTo>
                      <a:pt x="188" y="49"/>
                    </a:lnTo>
                    <a:lnTo>
                      <a:pt x="187" y="50"/>
                    </a:lnTo>
                    <a:lnTo>
                      <a:pt x="191" y="53"/>
                    </a:lnTo>
                    <a:lnTo>
                      <a:pt x="194" y="57"/>
                    </a:lnTo>
                    <a:lnTo>
                      <a:pt x="195" y="58"/>
                    </a:lnTo>
                    <a:lnTo>
                      <a:pt x="194" y="59"/>
                    </a:lnTo>
                    <a:lnTo>
                      <a:pt x="193" y="58"/>
                    </a:lnTo>
                    <a:lnTo>
                      <a:pt x="191" y="57"/>
                    </a:lnTo>
                    <a:lnTo>
                      <a:pt x="187" y="55"/>
                    </a:lnTo>
                    <a:lnTo>
                      <a:pt x="190" y="59"/>
                    </a:lnTo>
                    <a:lnTo>
                      <a:pt x="194" y="64"/>
                    </a:lnTo>
                    <a:lnTo>
                      <a:pt x="198" y="68"/>
                    </a:lnTo>
                    <a:lnTo>
                      <a:pt x="196" y="67"/>
                    </a:lnTo>
                    <a:lnTo>
                      <a:pt x="194" y="67"/>
                    </a:lnTo>
                    <a:lnTo>
                      <a:pt x="192" y="67"/>
                    </a:lnTo>
                    <a:lnTo>
                      <a:pt x="191" y="67"/>
                    </a:lnTo>
                    <a:lnTo>
                      <a:pt x="192" y="68"/>
                    </a:lnTo>
                    <a:lnTo>
                      <a:pt x="194" y="69"/>
                    </a:lnTo>
                    <a:lnTo>
                      <a:pt x="195" y="71"/>
                    </a:lnTo>
                    <a:lnTo>
                      <a:pt x="200" y="75"/>
                    </a:lnTo>
                    <a:lnTo>
                      <a:pt x="203" y="79"/>
                    </a:lnTo>
                    <a:lnTo>
                      <a:pt x="205" y="80"/>
                    </a:lnTo>
                    <a:lnTo>
                      <a:pt x="206" y="82"/>
                    </a:lnTo>
                    <a:lnTo>
                      <a:pt x="206" y="83"/>
                    </a:lnTo>
                    <a:lnTo>
                      <a:pt x="209" y="86"/>
                    </a:lnTo>
                    <a:lnTo>
                      <a:pt x="208" y="8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74" name="Freeform 4430"/>
              <p:cNvSpPr>
                <a:spLocks/>
              </p:cNvSpPr>
              <p:nvPr/>
            </p:nvSpPr>
            <p:spPr bwMode="auto">
              <a:xfrm>
                <a:off x="3519" y="1248"/>
                <a:ext cx="238" cy="126"/>
              </a:xfrm>
              <a:custGeom>
                <a:avLst/>
                <a:gdLst>
                  <a:gd name="T0" fmla="*/ 0 w 81"/>
                  <a:gd name="T1" fmla="*/ 42321 h 43"/>
                  <a:gd name="T2" fmla="*/ 39878 w 81"/>
                  <a:gd name="T3" fmla="*/ 48135 h 43"/>
                  <a:gd name="T4" fmla="*/ 22578 w 81"/>
                  <a:gd name="T5" fmla="*/ 33460 h 43"/>
                  <a:gd name="T6" fmla="*/ 22578 w 81"/>
                  <a:gd name="T7" fmla="*/ 16427 h 43"/>
                  <a:gd name="T8" fmla="*/ 45767 w 81"/>
                  <a:gd name="T9" fmla="*/ 16427 h 43"/>
                  <a:gd name="T10" fmla="*/ 45767 w 81"/>
                  <a:gd name="T11" fmla="*/ 5606 h 43"/>
                  <a:gd name="T12" fmla="*/ 66340 w 81"/>
                  <a:gd name="T13" fmla="*/ 16427 h 43"/>
                  <a:gd name="T14" fmla="*/ 45767 w 81"/>
                  <a:gd name="T15" fmla="*/ 0 h 43"/>
                  <a:gd name="T16" fmla="*/ 54796 w 81"/>
                  <a:gd name="T17" fmla="*/ 0 h 43"/>
                  <a:gd name="T18" fmla="*/ 83027 w 81"/>
                  <a:gd name="T19" fmla="*/ 5606 h 43"/>
                  <a:gd name="T20" fmla="*/ 100330 w 81"/>
                  <a:gd name="T21" fmla="*/ 16427 h 43"/>
                  <a:gd name="T22" fmla="*/ 117172 w 81"/>
                  <a:gd name="T23" fmla="*/ 22264 h 43"/>
                  <a:gd name="T24" fmla="*/ 122829 w 81"/>
                  <a:gd name="T25" fmla="*/ 33460 h 43"/>
                  <a:gd name="T26" fmla="*/ 137746 w 81"/>
                  <a:gd name="T27" fmla="*/ 39300 h 43"/>
                  <a:gd name="T28" fmla="*/ 134476 w 81"/>
                  <a:gd name="T29" fmla="*/ 42321 h 43"/>
                  <a:gd name="T30" fmla="*/ 155047 w 81"/>
                  <a:gd name="T31" fmla="*/ 59425 h 43"/>
                  <a:gd name="T32" fmla="*/ 177624 w 81"/>
                  <a:gd name="T33" fmla="*/ 65239 h 43"/>
                  <a:gd name="T34" fmla="*/ 189245 w 81"/>
                  <a:gd name="T35" fmla="*/ 65239 h 43"/>
                  <a:gd name="T36" fmla="*/ 205882 w 81"/>
                  <a:gd name="T37" fmla="*/ 70194 h 43"/>
                  <a:gd name="T38" fmla="*/ 217503 w 81"/>
                  <a:gd name="T39" fmla="*/ 81689 h 43"/>
                  <a:gd name="T40" fmla="*/ 232411 w 81"/>
                  <a:gd name="T41" fmla="*/ 98046 h 43"/>
                  <a:gd name="T42" fmla="*/ 249688 w 81"/>
                  <a:gd name="T43" fmla="*/ 115158 h 43"/>
                  <a:gd name="T44" fmla="*/ 332662 w 81"/>
                  <a:gd name="T45" fmla="*/ 163284 h 43"/>
                  <a:gd name="T46" fmla="*/ 372523 w 81"/>
                  <a:gd name="T47" fmla="*/ 179743 h 43"/>
                  <a:gd name="T48" fmla="*/ 415692 w 81"/>
                  <a:gd name="T49" fmla="*/ 200018 h 43"/>
                  <a:gd name="T50" fmla="*/ 432966 w 81"/>
                  <a:gd name="T51" fmla="*/ 205685 h 43"/>
                  <a:gd name="T52" fmla="*/ 449811 w 81"/>
                  <a:gd name="T53" fmla="*/ 233554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81"/>
                  <a:gd name="T82" fmla="*/ 0 h 43"/>
                  <a:gd name="T83" fmla="*/ 81 w 81"/>
                  <a:gd name="T84" fmla="*/ 43 h 4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81" h="43">
                    <a:moveTo>
                      <a:pt x="0" y="8"/>
                    </a:moveTo>
                    <a:lnTo>
                      <a:pt x="7" y="9"/>
                    </a:lnTo>
                    <a:lnTo>
                      <a:pt x="4" y="6"/>
                    </a:lnTo>
                    <a:lnTo>
                      <a:pt x="4" y="3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5" y="1"/>
                    </a:lnTo>
                    <a:lnTo>
                      <a:pt x="18" y="3"/>
                    </a:lnTo>
                    <a:lnTo>
                      <a:pt x="21" y="4"/>
                    </a:lnTo>
                    <a:lnTo>
                      <a:pt x="22" y="6"/>
                    </a:lnTo>
                    <a:lnTo>
                      <a:pt x="25" y="7"/>
                    </a:lnTo>
                    <a:lnTo>
                      <a:pt x="24" y="8"/>
                    </a:lnTo>
                    <a:lnTo>
                      <a:pt x="28" y="11"/>
                    </a:lnTo>
                    <a:lnTo>
                      <a:pt x="32" y="12"/>
                    </a:lnTo>
                    <a:lnTo>
                      <a:pt x="34" y="12"/>
                    </a:lnTo>
                    <a:lnTo>
                      <a:pt x="37" y="13"/>
                    </a:lnTo>
                    <a:lnTo>
                      <a:pt x="39" y="15"/>
                    </a:lnTo>
                    <a:lnTo>
                      <a:pt x="42" y="18"/>
                    </a:lnTo>
                    <a:lnTo>
                      <a:pt x="45" y="21"/>
                    </a:lnTo>
                    <a:lnTo>
                      <a:pt x="60" y="30"/>
                    </a:lnTo>
                    <a:lnTo>
                      <a:pt x="67" y="33"/>
                    </a:lnTo>
                    <a:lnTo>
                      <a:pt x="75" y="37"/>
                    </a:lnTo>
                    <a:lnTo>
                      <a:pt x="78" y="38"/>
                    </a:lnTo>
                    <a:lnTo>
                      <a:pt x="81" y="43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75" name="Freeform 4431"/>
              <p:cNvSpPr>
                <a:spLocks/>
              </p:cNvSpPr>
              <p:nvPr/>
            </p:nvSpPr>
            <p:spPr bwMode="auto">
              <a:xfrm>
                <a:off x="3443" y="1257"/>
                <a:ext cx="85" cy="99"/>
              </a:xfrm>
              <a:custGeom>
                <a:avLst/>
                <a:gdLst>
                  <a:gd name="T0" fmla="*/ 157927 w 29"/>
                  <a:gd name="T1" fmla="*/ 175597 h 34"/>
                  <a:gd name="T2" fmla="*/ 141484 w 29"/>
                  <a:gd name="T3" fmla="*/ 170586 h 34"/>
                  <a:gd name="T4" fmla="*/ 119208 w 29"/>
                  <a:gd name="T5" fmla="*/ 134570 h 34"/>
                  <a:gd name="T6" fmla="*/ 115275 w 29"/>
                  <a:gd name="T7" fmla="*/ 113439 h 34"/>
                  <a:gd name="T8" fmla="*/ 104072 w 29"/>
                  <a:gd name="T9" fmla="*/ 108405 h 34"/>
                  <a:gd name="T10" fmla="*/ 98228 w 29"/>
                  <a:gd name="T11" fmla="*/ 103021 h 34"/>
                  <a:gd name="T12" fmla="*/ 98228 w 29"/>
                  <a:gd name="T13" fmla="*/ 97535 h 34"/>
                  <a:gd name="T14" fmla="*/ 93222 w 29"/>
                  <a:gd name="T15" fmla="*/ 97535 h 34"/>
                  <a:gd name="T16" fmla="*/ 87380 w 29"/>
                  <a:gd name="T17" fmla="*/ 92085 h 34"/>
                  <a:gd name="T18" fmla="*/ 81785 w 29"/>
                  <a:gd name="T19" fmla="*/ 92085 h 34"/>
                  <a:gd name="T20" fmla="*/ 76169 w 29"/>
                  <a:gd name="T21" fmla="*/ 97535 h 34"/>
                  <a:gd name="T22" fmla="*/ 70324 w 29"/>
                  <a:gd name="T23" fmla="*/ 92085 h 34"/>
                  <a:gd name="T24" fmla="*/ 76169 w 29"/>
                  <a:gd name="T25" fmla="*/ 83512 h 34"/>
                  <a:gd name="T26" fmla="*/ 81785 w 29"/>
                  <a:gd name="T27" fmla="*/ 83512 h 34"/>
                  <a:gd name="T28" fmla="*/ 87380 w 29"/>
                  <a:gd name="T29" fmla="*/ 88922 h 34"/>
                  <a:gd name="T30" fmla="*/ 93222 w 29"/>
                  <a:gd name="T31" fmla="*/ 88922 h 34"/>
                  <a:gd name="T32" fmla="*/ 81785 w 29"/>
                  <a:gd name="T33" fmla="*/ 83512 h 34"/>
                  <a:gd name="T34" fmla="*/ 87380 w 29"/>
                  <a:gd name="T35" fmla="*/ 83512 h 34"/>
                  <a:gd name="T36" fmla="*/ 81785 w 29"/>
                  <a:gd name="T37" fmla="*/ 83512 h 34"/>
                  <a:gd name="T38" fmla="*/ 76169 w 29"/>
                  <a:gd name="T39" fmla="*/ 78061 h 34"/>
                  <a:gd name="T40" fmla="*/ 76169 w 29"/>
                  <a:gd name="T41" fmla="*/ 72381 h 34"/>
                  <a:gd name="T42" fmla="*/ 65318 w 29"/>
                  <a:gd name="T43" fmla="*/ 72381 h 34"/>
                  <a:gd name="T44" fmla="*/ 48271 w 29"/>
                  <a:gd name="T45" fmla="*/ 67565 h 34"/>
                  <a:gd name="T46" fmla="*/ 53881 w 29"/>
                  <a:gd name="T47" fmla="*/ 72381 h 34"/>
                  <a:gd name="T48" fmla="*/ 42353 w 29"/>
                  <a:gd name="T49" fmla="*/ 62189 h 34"/>
                  <a:gd name="T50" fmla="*/ 39329 w 29"/>
                  <a:gd name="T51" fmla="*/ 40832 h 34"/>
                  <a:gd name="T52" fmla="*/ 33513 w 29"/>
                  <a:gd name="T53" fmla="*/ 35381 h 34"/>
                  <a:gd name="T54" fmla="*/ 27903 w 29"/>
                  <a:gd name="T55" fmla="*/ 26809 h 34"/>
                  <a:gd name="T56" fmla="*/ 16469 w 29"/>
                  <a:gd name="T57" fmla="*/ 15872 h 34"/>
                  <a:gd name="T58" fmla="*/ 0 w 29"/>
                  <a:gd name="T59" fmla="*/ 0 h 3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9"/>
                  <a:gd name="T91" fmla="*/ 0 h 34"/>
                  <a:gd name="T92" fmla="*/ 29 w 29"/>
                  <a:gd name="T93" fmla="*/ 34 h 3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9" h="34">
                    <a:moveTo>
                      <a:pt x="29" y="34"/>
                    </a:moveTo>
                    <a:lnTo>
                      <a:pt x="26" y="33"/>
                    </a:lnTo>
                    <a:lnTo>
                      <a:pt x="22" y="26"/>
                    </a:lnTo>
                    <a:lnTo>
                      <a:pt x="21" y="22"/>
                    </a:lnTo>
                    <a:lnTo>
                      <a:pt x="19" y="21"/>
                    </a:lnTo>
                    <a:lnTo>
                      <a:pt x="18" y="20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4" y="19"/>
                    </a:lnTo>
                    <a:lnTo>
                      <a:pt x="13" y="18"/>
                    </a:lnTo>
                    <a:lnTo>
                      <a:pt x="14" y="16"/>
                    </a:lnTo>
                    <a:lnTo>
                      <a:pt x="15" y="16"/>
                    </a:lnTo>
                    <a:lnTo>
                      <a:pt x="16" y="17"/>
                    </a:lnTo>
                    <a:lnTo>
                      <a:pt x="17" y="17"/>
                    </a:lnTo>
                    <a:lnTo>
                      <a:pt x="15" y="16"/>
                    </a:lnTo>
                    <a:lnTo>
                      <a:pt x="16" y="16"/>
                    </a:lnTo>
                    <a:lnTo>
                      <a:pt x="15" y="16"/>
                    </a:lnTo>
                    <a:lnTo>
                      <a:pt x="14" y="15"/>
                    </a:lnTo>
                    <a:lnTo>
                      <a:pt x="14" y="14"/>
                    </a:lnTo>
                    <a:lnTo>
                      <a:pt x="12" y="14"/>
                    </a:lnTo>
                    <a:lnTo>
                      <a:pt x="9" y="13"/>
                    </a:lnTo>
                    <a:lnTo>
                      <a:pt x="10" y="14"/>
                    </a:lnTo>
                    <a:lnTo>
                      <a:pt x="8" y="12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76" name="Freeform 4432"/>
              <p:cNvSpPr>
                <a:spLocks/>
              </p:cNvSpPr>
              <p:nvPr/>
            </p:nvSpPr>
            <p:spPr bwMode="auto">
              <a:xfrm>
                <a:off x="3291" y="1292"/>
                <a:ext cx="510" cy="384"/>
              </a:xfrm>
              <a:custGeom>
                <a:avLst/>
                <a:gdLst>
                  <a:gd name="T0" fmla="*/ 942325 w 174"/>
                  <a:gd name="T1" fmla="*/ 708565 h 131"/>
                  <a:gd name="T2" fmla="*/ 899672 w 174"/>
                  <a:gd name="T3" fmla="*/ 691440 h 131"/>
                  <a:gd name="T4" fmla="*/ 871769 w 174"/>
                  <a:gd name="T5" fmla="*/ 691440 h 131"/>
                  <a:gd name="T6" fmla="*/ 843874 w 174"/>
                  <a:gd name="T7" fmla="*/ 686480 h 131"/>
                  <a:gd name="T8" fmla="*/ 838282 w 174"/>
                  <a:gd name="T9" fmla="*/ 686480 h 131"/>
                  <a:gd name="T10" fmla="*/ 806451 w 174"/>
                  <a:gd name="T11" fmla="*/ 675045 h 131"/>
                  <a:gd name="T12" fmla="*/ 790008 w 174"/>
                  <a:gd name="T13" fmla="*/ 675045 h 131"/>
                  <a:gd name="T14" fmla="*/ 767723 w 174"/>
                  <a:gd name="T15" fmla="*/ 671109 h 131"/>
                  <a:gd name="T16" fmla="*/ 741133 w 174"/>
                  <a:gd name="T17" fmla="*/ 632580 h 131"/>
                  <a:gd name="T18" fmla="*/ 724689 w 174"/>
                  <a:gd name="T19" fmla="*/ 604671 h 131"/>
                  <a:gd name="T20" fmla="*/ 691176 w 174"/>
                  <a:gd name="T21" fmla="*/ 595150 h 131"/>
                  <a:gd name="T22" fmla="*/ 670808 w 174"/>
                  <a:gd name="T23" fmla="*/ 609631 h 131"/>
                  <a:gd name="T24" fmla="*/ 620620 w 174"/>
                  <a:gd name="T25" fmla="*/ 615300 h 131"/>
                  <a:gd name="T26" fmla="*/ 561144 w 174"/>
                  <a:gd name="T27" fmla="*/ 595150 h 131"/>
                  <a:gd name="T28" fmla="*/ 527630 w 174"/>
                  <a:gd name="T29" fmla="*/ 567244 h 131"/>
                  <a:gd name="T30" fmla="*/ 490869 w 174"/>
                  <a:gd name="T31" fmla="*/ 550565 h 131"/>
                  <a:gd name="T32" fmla="*/ 468585 w 174"/>
                  <a:gd name="T33" fmla="*/ 539335 h 131"/>
                  <a:gd name="T34" fmla="*/ 451464 w 174"/>
                  <a:gd name="T35" fmla="*/ 517046 h 131"/>
                  <a:gd name="T36" fmla="*/ 440681 w 174"/>
                  <a:gd name="T37" fmla="*/ 496664 h 131"/>
                  <a:gd name="T38" fmla="*/ 425475 w 174"/>
                  <a:gd name="T39" fmla="*/ 479616 h 131"/>
                  <a:gd name="T40" fmla="*/ 391756 w 174"/>
                  <a:gd name="T41" fmla="*/ 440855 h 131"/>
                  <a:gd name="T42" fmla="*/ 349403 w 174"/>
                  <a:gd name="T43" fmla="*/ 431326 h 131"/>
                  <a:gd name="T44" fmla="*/ 332933 w 174"/>
                  <a:gd name="T45" fmla="*/ 425715 h 131"/>
                  <a:gd name="T46" fmla="*/ 343717 w 174"/>
                  <a:gd name="T47" fmla="*/ 420096 h 131"/>
                  <a:gd name="T48" fmla="*/ 332933 w 174"/>
                  <a:gd name="T49" fmla="*/ 414855 h 131"/>
                  <a:gd name="T50" fmla="*/ 332933 w 174"/>
                  <a:gd name="T51" fmla="*/ 420096 h 131"/>
                  <a:gd name="T52" fmla="*/ 321499 w 174"/>
                  <a:gd name="T53" fmla="*/ 440855 h 131"/>
                  <a:gd name="T54" fmla="*/ 287910 w 174"/>
                  <a:gd name="T55" fmla="*/ 414855 h 131"/>
                  <a:gd name="T56" fmla="*/ 261929 w 174"/>
                  <a:gd name="T57" fmla="*/ 349525 h 131"/>
                  <a:gd name="T58" fmla="*/ 239715 w 174"/>
                  <a:gd name="T59" fmla="*/ 327435 h 131"/>
                  <a:gd name="T60" fmla="*/ 217430 w 174"/>
                  <a:gd name="T61" fmla="*/ 321616 h 131"/>
                  <a:gd name="T62" fmla="*/ 197291 w 174"/>
                  <a:gd name="T63" fmla="*/ 299526 h 131"/>
                  <a:gd name="T64" fmla="*/ 169387 w 174"/>
                  <a:gd name="T65" fmla="*/ 293710 h 131"/>
                  <a:gd name="T66" fmla="*/ 169387 w 174"/>
                  <a:gd name="T67" fmla="*/ 282847 h 131"/>
                  <a:gd name="T68" fmla="*/ 141484 w 174"/>
                  <a:gd name="T69" fmla="*/ 262096 h 131"/>
                  <a:gd name="T70" fmla="*/ 124138 w 174"/>
                  <a:gd name="T71" fmla="*/ 223336 h 131"/>
                  <a:gd name="T72" fmla="*/ 135642 w 174"/>
                  <a:gd name="T73" fmla="*/ 201046 h 131"/>
                  <a:gd name="T74" fmla="*/ 135642 w 174"/>
                  <a:gd name="T75" fmla="*/ 191528 h 131"/>
                  <a:gd name="T76" fmla="*/ 130032 w 174"/>
                  <a:gd name="T77" fmla="*/ 175054 h 131"/>
                  <a:gd name="T78" fmla="*/ 135642 w 174"/>
                  <a:gd name="T79" fmla="*/ 169435 h 131"/>
                  <a:gd name="T80" fmla="*/ 124138 w 174"/>
                  <a:gd name="T81" fmla="*/ 163619 h 131"/>
                  <a:gd name="T82" fmla="*/ 87380 w 174"/>
                  <a:gd name="T83" fmla="*/ 147145 h 131"/>
                  <a:gd name="T84" fmla="*/ 59699 w 174"/>
                  <a:gd name="T85" fmla="*/ 115329 h 131"/>
                  <a:gd name="T86" fmla="*/ 33513 w 174"/>
                  <a:gd name="T87" fmla="*/ 81810 h 131"/>
                  <a:gd name="T88" fmla="*/ 16469 w 174"/>
                  <a:gd name="T89" fmla="*/ 53901 h 131"/>
                  <a:gd name="T90" fmla="*/ 0 w 174"/>
                  <a:gd name="T91" fmla="*/ 16471 h 131"/>
                  <a:gd name="T92" fmla="*/ 22285 w 174"/>
                  <a:gd name="T93" fmla="*/ 5619 h 131"/>
                  <a:gd name="T94" fmla="*/ 70324 w 174"/>
                  <a:gd name="T95" fmla="*/ 39344 h 13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4"/>
                  <a:gd name="T145" fmla="*/ 0 h 131"/>
                  <a:gd name="T146" fmla="*/ 174 w 174"/>
                  <a:gd name="T147" fmla="*/ 131 h 13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4" h="131">
                    <a:moveTo>
                      <a:pt x="174" y="129"/>
                    </a:moveTo>
                    <a:lnTo>
                      <a:pt x="173" y="129"/>
                    </a:lnTo>
                    <a:lnTo>
                      <a:pt x="173" y="130"/>
                    </a:lnTo>
                    <a:lnTo>
                      <a:pt x="172" y="131"/>
                    </a:lnTo>
                    <a:lnTo>
                      <a:pt x="166" y="129"/>
                    </a:lnTo>
                    <a:lnTo>
                      <a:pt x="165" y="127"/>
                    </a:lnTo>
                    <a:lnTo>
                      <a:pt x="163" y="127"/>
                    </a:lnTo>
                    <a:lnTo>
                      <a:pt x="163" y="128"/>
                    </a:lnTo>
                    <a:lnTo>
                      <a:pt x="160" y="127"/>
                    </a:lnTo>
                    <a:lnTo>
                      <a:pt x="159" y="127"/>
                    </a:lnTo>
                    <a:lnTo>
                      <a:pt x="156" y="126"/>
                    </a:lnTo>
                    <a:lnTo>
                      <a:pt x="155" y="126"/>
                    </a:lnTo>
                    <a:lnTo>
                      <a:pt x="154" y="126"/>
                    </a:lnTo>
                    <a:lnTo>
                      <a:pt x="150" y="124"/>
                    </a:lnTo>
                    <a:lnTo>
                      <a:pt x="148" y="124"/>
                    </a:lnTo>
                    <a:lnTo>
                      <a:pt x="147" y="124"/>
                    </a:lnTo>
                    <a:lnTo>
                      <a:pt x="146" y="124"/>
                    </a:lnTo>
                    <a:lnTo>
                      <a:pt x="145" y="124"/>
                    </a:lnTo>
                    <a:lnTo>
                      <a:pt x="144" y="123"/>
                    </a:lnTo>
                    <a:lnTo>
                      <a:pt x="142" y="123"/>
                    </a:lnTo>
                    <a:lnTo>
                      <a:pt x="141" y="123"/>
                    </a:lnTo>
                    <a:lnTo>
                      <a:pt x="138" y="120"/>
                    </a:lnTo>
                    <a:lnTo>
                      <a:pt x="137" y="117"/>
                    </a:lnTo>
                    <a:lnTo>
                      <a:pt x="136" y="116"/>
                    </a:lnTo>
                    <a:lnTo>
                      <a:pt x="134" y="112"/>
                    </a:lnTo>
                    <a:lnTo>
                      <a:pt x="133" y="111"/>
                    </a:lnTo>
                    <a:lnTo>
                      <a:pt x="132" y="109"/>
                    </a:lnTo>
                    <a:lnTo>
                      <a:pt x="130" y="109"/>
                    </a:lnTo>
                    <a:lnTo>
                      <a:pt x="127" y="109"/>
                    </a:lnTo>
                    <a:lnTo>
                      <a:pt x="126" y="110"/>
                    </a:lnTo>
                    <a:lnTo>
                      <a:pt x="124" y="111"/>
                    </a:lnTo>
                    <a:lnTo>
                      <a:pt x="123" y="112"/>
                    </a:lnTo>
                    <a:lnTo>
                      <a:pt x="121" y="113"/>
                    </a:lnTo>
                    <a:lnTo>
                      <a:pt x="118" y="115"/>
                    </a:lnTo>
                    <a:lnTo>
                      <a:pt x="114" y="113"/>
                    </a:lnTo>
                    <a:lnTo>
                      <a:pt x="111" y="112"/>
                    </a:lnTo>
                    <a:lnTo>
                      <a:pt x="107" y="111"/>
                    </a:lnTo>
                    <a:lnTo>
                      <a:pt x="103" y="109"/>
                    </a:lnTo>
                    <a:lnTo>
                      <a:pt x="100" y="107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5" y="103"/>
                    </a:lnTo>
                    <a:lnTo>
                      <a:pt x="93" y="102"/>
                    </a:lnTo>
                    <a:lnTo>
                      <a:pt x="90" y="101"/>
                    </a:lnTo>
                    <a:lnTo>
                      <a:pt x="88" y="101"/>
                    </a:lnTo>
                    <a:lnTo>
                      <a:pt x="87" y="100"/>
                    </a:lnTo>
                    <a:lnTo>
                      <a:pt x="86" y="99"/>
                    </a:lnTo>
                    <a:lnTo>
                      <a:pt x="87" y="100"/>
                    </a:lnTo>
                    <a:lnTo>
                      <a:pt x="85" y="98"/>
                    </a:lnTo>
                    <a:lnTo>
                      <a:pt x="83" y="95"/>
                    </a:lnTo>
                    <a:lnTo>
                      <a:pt x="82" y="92"/>
                    </a:lnTo>
                    <a:lnTo>
                      <a:pt x="80" y="91"/>
                    </a:lnTo>
                    <a:lnTo>
                      <a:pt x="81" y="91"/>
                    </a:lnTo>
                    <a:lnTo>
                      <a:pt x="80" y="90"/>
                    </a:lnTo>
                    <a:lnTo>
                      <a:pt x="78" y="89"/>
                    </a:lnTo>
                    <a:lnTo>
                      <a:pt x="78" y="88"/>
                    </a:lnTo>
                    <a:lnTo>
                      <a:pt x="76" y="85"/>
                    </a:lnTo>
                    <a:lnTo>
                      <a:pt x="73" y="84"/>
                    </a:lnTo>
                    <a:lnTo>
                      <a:pt x="72" y="81"/>
                    </a:lnTo>
                    <a:lnTo>
                      <a:pt x="70" y="79"/>
                    </a:lnTo>
                    <a:lnTo>
                      <a:pt x="66" y="81"/>
                    </a:lnTo>
                    <a:lnTo>
                      <a:pt x="64" y="79"/>
                    </a:lnTo>
                    <a:lnTo>
                      <a:pt x="63" y="79"/>
                    </a:lnTo>
                    <a:lnTo>
                      <a:pt x="61" y="78"/>
                    </a:lnTo>
                    <a:lnTo>
                      <a:pt x="62" y="78"/>
                    </a:lnTo>
                    <a:lnTo>
                      <a:pt x="63" y="78"/>
                    </a:lnTo>
                    <a:lnTo>
                      <a:pt x="63" y="77"/>
                    </a:lnTo>
                    <a:lnTo>
                      <a:pt x="61" y="76"/>
                    </a:lnTo>
                    <a:lnTo>
                      <a:pt x="61" y="77"/>
                    </a:lnTo>
                    <a:lnTo>
                      <a:pt x="60" y="76"/>
                    </a:lnTo>
                    <a:lnTo>
                      <a:pt x="61" y="77"/>
                    </a:lnTo>
                    <a:lnTo>
                      <a:pt x="60" y="78"/>
                    </a:lnTo>
                    <a:lnTo>
                      <a:pt x="61" y="81"/>
                    </a:lnTo>
                    <a:lnTo>
                      <a:pt x="59" y="81"/>
                    </a:lnTo>
                    <a:lnTo>
                      <a:pt x="57" y="81"/>
                    </a:lnTo>
                    <a:lnTo>
                      <a:pt x="54" y="77"/>
                    </a:lnTo>
                    <a:lnTo>
                      <a:pt x="53" y="76"/>
                    </a:lnTo>
                    <a:lnTo>
                      <a:pt x="52" y="72"/>
                    </a:lnTo>
                    <a:lnTo>
                      <a:pt x="49" y="72"/>
                    </a:lnTo>
                    <a:lnTo>
                      <a:pt x="48" y="64"/>
                    </a:lnTo>
                    <a:lnTo>
                      <a:pt x="45" y="62"/>
                    </a:lnTo>
                    <a:lnTo>
                      <a:pt x="45" y="61"/>
                    </a:lnTo>
                    <a:lnTo>
                      <a:pt x="44" y="60"/>
                    </a:lnTo>
                    <a:lnTo>
                      <a:pt x="43" y="60"/>
                    </a:lnTo>
                    <a:lnTo>
                      <a:pt x="42" y="59"/>
                    </a:lnTo>
                    <a:lnTo>
                      <a:pt x="40" y="59"/>
                    </a:lnTo>
                    <a:lnTo>
                      <a:pt x="39" y="58"/>
                    </a:lnTo>
                    <a:lnTo>
                      <a:pt x="37" y="57"/>
                    </a:lnTo>
                    <a:lnTo>
                      <a:pt x="36" y="55"/>
                    </a:lnTo>
                    <a:lnTo>
                      <a:pt x="34" y="55"/>
                    </a:lnTo>
                    <a:lnTo>
                      <a:pt x="32" y="54"/>
                    </a:lnTo>
                    <a:lnTo>
                      <a:pt x="31" y="54"/>
                    </a:lnTo>
                    <a:lnTo>
                      <a:pt x="30" y="53"/>
                    </a:lnTo>
                    <a:lnTo>
                      <a:pt x="31" y="52"/>
                    </a:lnTo>
                    <a:lnTo>
                      <a:pt x="30" y="51"/>
                    </a:lnTo>
                    <a:lnTo>
                      <a:pt x="28" y="50"/>
                    </a:lnTo>
                    <a:lnTo>
                      <a:pt x="26" y="48"/>
                    </a:lnTo>
                    <a:lnTo>
                      <a:pt x="23" y="45"/>
                    </a:lnTo>
                    <a:lnTo>
                      <a:pt x="22" y="42"/>
                    </a:lnTo>
                    <a:lnTo>
                      <a:pt x="23" y="41"/>
                    </a:lnTo>
                    <a:lnTo>
                      <a:pt x="23" y="39"/>
                    </a:lnTo>
                    <a:lnTo>
                      <a:pt x="24" y="37"/>
                    </a:lnTo>
                    <a:lnTo>
                      <a:pt x="25" y="37"/>
                    </a:lnTo>
                    <a:lnTo>
                      <a:pt x="26" y="36"/>
                    </a:lnTo>
                    <a:lnTo>
                      <a:pt x="25" y="36"/>
                    </a:lnTo>
                    <a:lnTo>
                      <a:pt x="25" y="35"/>
                    </a:lnTo>
                    <a:lnTo>
                      <a:pt x="25" y="34"/>
                    </a:lnTo>
                    <a:lnTo>
                      <a:pt x="24" y="33"/>
                    </a:lnTo>
                    <a:lnTo>
                      <a:pt x="24" y="32"/>
                    </a:lnTo>
                    <a:lnTo>
                      <a:pt x="25" y="31"/>
                    </a:lnTo>
                    <a:lnTo>
                      <a:pt x="24" y="31"/>
                    </a:lnTo>
                    <a:lnTo>
                      <a:pt x="23" y="30"/>
                    </a:lnTo>
                    <a:lnTo>
                      <a:pt x="21" y="30"/>
                    </a:lnTo>
                    <a:lnTo>
                      <a:pt x="18" y="29"/>
                    </a:lnTo>
                    <a:lnTo>
                      <a:pt x="16" y="27"/>
                    </a:lnTo>
                    <a:lnTo>
                      <a:pt x="14" y="25"/>
                    </a:lnTo>
                    <a:lnTo>
                      <a:pt x="13" y="23"/>
                    </a:lnTo>
                    <a:lnTo>
                      <a:pt x="11" y="21"/>
                    </a:lnTo>
                    <a:lnTo>
                      <a:pt x="10" y="19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3" y="10"/>
                    </a:lnTo>
                    <a:lnTo>
                      <a:pt x="2" y="7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" y="1"/>
                    </a:lnTo>
                    <a:lnTo>
                      <a:pt x="7" y="4"/>
                    </a:lnTo>
                    <a:lnTo>
                      <a:pt x="10" y="6"/>
                    </a:lnTo>
                    <a:lnTo>
                      <a:pt x="13" y="7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77" name="Freeform 4433"/>
              <p:cNvSpPr>
                <a:spLocks/>
              </p:cNvSpPr>
              <p:nvPr/>
            </p:nvSpPr>
            <p:spPr bwMode="auto">
              <a:xfrm>
                <a:off x="3686" y="1365"/>
                <a:ext cx="127" cy="179"/>
              </a:xfrm>
              <a:custGeom>
                <a:avLst/>
                <a:gdLst>
                  <a:gd name="T0" fmla="*/ 121374 w 43"/>
                  <a:gd name="T1" fmla="*/ 306976 h 61"/>
                  <a:gd name="T2" fmla="*/ 104240 w 43"/>
                  <a:gd name="T3" fmla="*/ 270038 h 61"/>
                  <a:gd name="T4" fmla="*/ 29213 w 43"/>
                  <a:gd name="T5" fmla="*/ 170385 h 61"/>
                  <a:gd name="T6" fmla="*/ 17960 w 43"/>
                  <a:gd name="T7" fmla="*/ 131013 h 61"/>
                  <a:gd name="T8" fmla="*/ 6081 w 43"/>
                  <a:gd name="T9" fmla="*/ 110546 h 61"/>
                  <a:gd name="T10" fmla="*/ 6081 w 43"/>
                  <a:gd name="T11" fmla="*/ 104612 h 61"/>
                  <a:gd name="T12" fmla="*/ 0 w 43"/>
                  <a:gd name="T13" fmla="*/ 99653 h 61"/>
                  <a:gd name="T14" fmla="*/ 0 w 43"/>
                  <a:gd name="T15" fmla="*/ 93799 h 61"/>
                  <a:gd name="T16" fmla="*/ 0 w 43"/>
                  <a:gd name="T17" fmla="*/ 82449 h 61"/>
                  <a:gd name="T18" fmla="*/ 6081 w 43"/>
                  <a:gd name="T19" fmla="*/ 76586 h 61"/>
                  <a:gd name="T20" fmla="*/ 29213 w 43"/>
                  <a:gd name="T21" fmla="*/ 88080 h 61"/>
                  <a:gd name="T22" fmla="*/ 59126 w 43"/>
                  <a:gd name="T23" fmla="*/ 99653 h 61"/>
                  <a:gd name="T24" fmla="*/ 68329 w 43"/>
                  <a:gd name="T25" fmla="*/ 93799 h 61"/>
                  <a:gd name="T26" fmla="*/ 68329 w 43"/>
                  <a:gd name="T27" fmla="*/ 82449 h 61"/>
                  <a:gd name="T28" fmla="*/ 74434 w 43"/>
                  <a:gd name="T29" fmla="*/ 71556 h 61"/>
                  <a:gd name="T30" fmla="*/ 92385 w 43"/>
                  <a:gd name="T31" fmla="*/ 60062 h 61"/>
                  <a:gd name="T32" fmla="*/ 92385 w 43"/>
                  <a:gd name="T33" fmla="*/ 42857 h 61"/>
                  <a:gd name="T34" fmla="*/ 104240 w 43"/>
                  <a:gd name="T35" fmla="*/ 16524 h 61"/>
                  <a:gd name="T36" fmla="*/ 127452 w 43"/>
                  <a:gd name="T37" fmla="*/ 16524 h 61"/>
                  <a:gd name="T38" fmla="*/ 145406 w 43"/>
                  <a:gd name="T39" fmla="*/ 16524 h 61"/>
                  <a:gd name="T40" fmla="*/ 168547 w 43"/>
                  <a:gd name="T41" fmla="*/ 28097 h 61"/>
                  <a:gd name="T42" fmla="*/ 186501 w 43"/>
                  <a:gd name="T43" fmla="*/ 28097 h 61"/>
                  <a:gd name="T44" fmla="*/ 201809 w 43"/>
                  <a:gd name="T45" fmla="*/ 42857 h 61"/>
                  <a:gd name="T46" fmla="*/ 207654 w 43"/>
                  <a:gd name="T47" fmla="*/ 33960 h 61"/>
                  <a:gd name="T48" fmla="*/ 213732 w 43"/>
                  <a:gd name="T49" fmla="*/ 33960 h 61"/>
                  <a:gd name="T50" fmla="*/ 225614 w 43"/>
                  <a:gd name="T51" fmla="*/ 28097 h 61"/>
                  <a:gd name="T52" fmla="*/ 236867 w 43"/>
                  <a:gd name="T53" fmla="*/ 39591 h 61"/>
                  <a:gd name="T54" fmla="*/ 231695 w 43"/>
                  <a:gd name="T55" fmla="*/ 33960 h 61"/>
                  <a:gd name="T56" fmla="*/ 231695 w 43"/>
                  <a:gd name="T57" fmla="*/ 22390 h 61"/>
                  <a:gd name="T58" fmla="*/ 231695 w 43"/>
                  <a:gd name="T59" fmla="*/ 22390 h 61"/>
                  <a:gd name="T60" fmla="*/ 242948 w 43"/>
                  <a:gd name="T61" fmla="*/ 22390 h 61"/>
                  <a:gd name="T62" fmla="*/ 248982 w 43"/>
                  <a:gd name="T63" fmla="*/ 22390 h 61"/>
                  <a:gd name="T64" fmla="*/ 248982 w 43"/>
                  <a:gd name="T65" fmla="*/ 16524 h 61"/>
                  <a:gd name="T66" fmla="*/ 242948 w 43"/>
                  <a:gd name="T67" fmla="*/ 5631 h 61"/>
                  <a:gd name="T68" fmla="*/ 242948 w 43"/>
                  <a:gd name="T69" fmla="*/ 0 h 6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3"/>
                  <a:gd name="T106" fmla="*/ 0 h 61"/>
                  <a:gd name="T107" fmla="*/ 43 w 43"/>
                  <a:gd name="T108" fmla="*/ 61 h 6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3" h="61">
                    <a:moveTo>
                      <a:pt x="19" y="61"/>
                    </a:moveTo>
                    <a:lnTo>
                      <a:pt x="21" y="56"/>
                    </a:lnTo>
                    <a:lnTo>
                      <a:pt x="21" y="52"/>
                    </a:lnTo>
                    <a:lnTo>
                      <a:pt x="18" y="49"/>
                    </a:lnTo>
                    <a:lnTo>
                      <a:pt x="11" y="44"/>
                    </a:lnTo>
                    <a:lnTo>
                      <a:pt x="5" y="31"/>
                    </a:lnTo>
                    <a:lnTo>
                      <a:pt x="0" y="26"/>
                    </a:lnTo>
                    <a:lnTo>
                      <a:pt x="3" y="24"/>
                    </a:lnTo>
                    <a:lnTo>
                      <a:pt x="1" y="22"/>
                    </a:lnTo>
                    <a:lnTo>
                      <a:pt x="1" y="20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5" y="16"/>
                    </a:lnTo>
                    <a:lnTo>
                      <a:pt x="9" y="18"/>
                    </a:lnTo>
                    <a:lnTo>
                      <a:pt x="10" y="18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0" y="14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8" y="3"/>
                    </a:lnTo>
                    <a:lnTo>
                      <a:pt x="19" y="2"/>
                    </a:lnTo>
                    <a:lnTo>
                      <a:pt x="22" y="3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7" y="3"/>
                    </a:lnTo>
                    <a:lnTo>
                      <a:pt x="29" y="5"/>
                    </a:lnTo>
                    <a:lnTo>
                      <a:pt x="30" y="5"/>
                    </a:lnTo>
                    <a:lnTo>
                      <a:pt x="32" y="5"/>
                    </a:lnTo>
                    <a:lnTo>
                      <a:pt x="33" y="6"/>
                    </a:lnTo>
                    <a:lnTo>
                      <a:pt x="35" y="8"/>
                    </a:lnTo>
                    <a:lnTo>
                      <a:pt x="36" y="6"/>
                    </a:lnTo>
                    <a:lnTo>
                      <a:pt x="37" y="6"/>
                    </a:lnTo>
                    <a:lnTo>
                      <a:pt x="37" y="5"/>
                    </a:lnTo>
                    <a:lnTo>
                      <a:pt x="39" y="5"/>
                    </a:lnTo>
                    <a:lnTo>
                      <a:pt x="40" y="6"/>
                    </a:lnTo>
                    <a:lnTo>
                      <a:pt x="41" y="7"/>
                    </a:lnTo>
                    <a:lnTo>
                      <a:pt x="41" y="6"/>
                    </a:lnTo>
                    <a:lnTo>
                      <a:pt x="40" y="6"/>
                    </a:lnTo>
                    <a:lnTo>
                      <a:pt x="40" y="5"/>
                    </a:lnTo>
                    <a:lnTo>
                      <a:pt x="40" y="4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42" y="3"/>
                    </a:lnTo>
                    <a:lnTo>
                      <a:pt x="42" y="4"/>
                    </a:lnTo>
                    <a:lnTo>
                      <a:pt x="43" y="5"/>
                    </a:lnTo>
                    <a:lnTo>
                      <a:pt x="43" y="4"/>
                    </a:lnTo>
                    <a:lnTo>
                      <a:pt x="43" y="3"/>
                    </a:lnTo>
                    <a:lnTo>
                      <a:pt x="42" y="2"/>
                    </a:lnTo>
                    <a:lnTo>
                      <a:pt x="42" y="1"/>
                    </a:lnTo>
                    <a:lnTo>
                      <a:pt x="42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78" name="Freeform 4434"/>
              <p:cNvSpPr>
                <a:spLocks/>
              </p:cNvSpPr>
              <p:nvPr/>
            </p:nvSpPr>
            <p:spPr bwMode="auto">
              <a:xfrm>
                <a:off x="3739" y="1547"/>
                <a:ext cx="205" cy="176"/>
              </a:xfrm>
              <a:custGeom>
                <a:avLst/>
                <a:gdLst>
                  <a:gd name="T0" fmla="*/ 367711 w 70"/>
                  <a:gd name="T1" fmla="*/ 317918 h 60"/>
                  <a:gd name="T2" fmla="*/ 362109 w 70"/>
                  <a:gd name="T3" fmla="*/ 317918 h 60"/>
                  <a:gd name="T4" fmla="*/ 356536 w 70"/>
                  <a:gd name="T5" fmla="*/ 317918 h 60"/>
                  <a:gd name="T6" fmla="*/ 350711 w 70"/>
                  <a:gd name="T7" fmla="*/ 317918 h 60"/>
                  <a:gd name="T8" fmla="*/ 345712 w 70"/>
                  <a:gd name="T9" fmla="*/ 312066 h 60"/>
                  <a:gd name="T10" fmla="*/ 345712 w 70"/>
                  <a:gd name="T11" fmla="*/ 300802 h 60"/>
                  <a:gd name="T12" fmla="*/ 345712 w 70"/>
                  <a:gd name="T13" fmla="*/ 300802 h 60"/>
                  <a:gd name="T14" fmla="*/ 340136 w 70"/>
                  <a:gd name="T15" fmla="*/ 294873 h 60"/>
                  <a:gd name="T16" fmla="*/ 340136 w 70"/>
                  <a:gd name="T17" fmla="*/ 294873 h 60"/>
                  <a:gd name="T18" fmla="*/ 336218 w 70"/>
                  <a:gd name="T19" fmla="*/ 294873 h 60"/>
                  <a:gd name="T20" fmla="*/ 340136 w 70"/>
                  <a:gd name="T21" fmla="*/ 294873 h 60"/>
                  <a:gd name="T22" fmla="*/ 340136 w 70"/>
                  <a:gd name="T23" fmla="*/ 294873 h 60"/>
                  <a:gd name="T24" fmla="*/ 340136 w 70"/>
                  <a:gd name="T25" fmla="*/ 289928 h 60"/>
                  <a:gd name="T26" fmla="*/ 340136 w 70"/>
                  <a:gd name="T27" fmla="*/ 285994 h 60"/>
                  <a:gd name="T28" fmla="*/ 336218 w 70"/>
                  <a:gd name="T29" fmla="*/ 285994 h 60"/>
                  <a:gd name="T30" fmla="*/ 336218 w 70"/>
                  <a:gd name="T31" fmla="*/ 285994 h 60"/>
                  <a:gd name="T32" fmla="*/ 336218 w 70"/>
                  <a:gd name="T33" fmla="*/ 285994 h 60"/>
                  <a:gd name="T34" fmla="*/ 336218 w 70"/>
                  <a:gd name="T35" fmla="*/ 280386 h 60"/>
                  <a:gd name="T36" fmla="*/ 330642 w 70"/>
                  <a:gd name="T37" fmla="*/ 280386 h 60"/>
                  <a:gd name="T38" fmla="*/ 330642 w 70"/>
                  <a:gd name="T39" fmla="*/ 274534 h 60"/>
                  <a:gd name="T40" fmla="*/ 330642 w 70"/>
                  <a:gd name="T41" fmla="*/ 268828 h 60"/>
                  <a:gd name="T42" fmla="*/ 324837 w 70"/>
                  <a:gd name="T43" fmla="*/ 268828 h 60"/>
                  <a:gd name="T44" fmla="*/ 319888 w 70"/>
                  <a:gd name="T45" fmla="*/ 268828 h 60"/>
                  <a:gd name="T46" fmla="*/ 314089 w 70"/>
                  <a:gd name="T47" fmla="*/ 268828 h 60"/>
                  <a:gd name="T48" fmla="*/ 308490 w 70"/>
                  <a:gd name="T49" fmla="*/ 263657 h 60"/>
                  <a:gd name="T50" fmla="*/ 308490 w 70"/>
                  <a:gd name="T51" fmla="*/ 263657 h 60"/>
                  <a:gd name="T52" fmla="*/ 297030 w 70"/>
                  <a:gd name="T53" fmla="*/ 246465 h 60"/>
                  <a:gd name="T54" fmla="*/ 292081 w 70"/>
                  <a:gd name="T55" fmla="*/ 229962 h 60"/>
                  <a:gd name="T56" fmla="*/ 286508 w 70"/>
                  <a:gd name="T57" fmla="*/ 229962 h 60"/>
                  <a:gd name="T58" fmla="*/ 280683 w 70"/>
                  <a:gd name="T59" fmla="*/ 229962 h 60"/>
                  <a:gd name="T60" fmla="*/ 275110 w 70"/>
                  <a:gd name="T61" fmla="*/ 224327 h 60"/>
                  <a:gd name="T62" fmla="*/ 275110 w 70"/>
                  <a:gd name="T63" fmla="*/ 229962 h 60"/>
                  <a:gd name="T64" fmla="*/ 280683 w 70"/>
                  <a:gd name="T65" fmla="*/ 229962 h 60"/>
                  <a:gd name="T66" fmla="*/ 292081 w 70"/>
                  <a:gd name="T67" fmla="*/ 235667 h 60"/>
                  <a:gd name="T68" fmla="*/ 269877 w 70"/>
                  <a:gd name="T69" fmla="*/ 235667 h 60"/>
                  <a:gd name="T70" fmla="*/ 254809 w 70"/>
                  <a:gd name="T71" fmla="*/ 235667 h 60"/>
                  <a:gd name="T72" fmla="*/ 244061 w 70"/>
                  <a:gd name="T73" fmla="*/ 235667 h 60"/>
                  <a:gd name="T74" fmla="*/ 244061 w 70"/>
                  <a:gd name="T75" fmla="*/ 235667 h 60"/>
                  <a:gd name="T76" fmla="*/ 227055 w 70"/>
                  <a:gd name="T77" fmla="*/ 240838 h 60"/>
                  <a:gd name="T78" fmla="*/ 216257 w 70"/>
                  <a:gd name="T79" fmla="*/ 235667 h 60"/>
                  <a:gd name="T80" fmla="*/ 205082 w 70"/>
                  <a:gd name="T81" fmla="*/ 229962 h 60"/>
                  <a:gd name="T82" fmla="*/ 199251 w 70"/>
                  <a:gd name="T83" fmla="*/ 229962 h 60"/>
                  <a:gd name="T84" fmla="*/ 199251 w 70"/>
                  <a:gd name="T85" fmla="*/ 229962 h 60"/>
                  <a:gd name="T86" fmla="*/ 190433 w 70"/>
                  <a:gd name="T87" fmla="*/ 229962 h 60"/>
                  <a:gd name="T88" fmla="*/ 184834 w 70"/>
                  <a:gd name="T89" fmla="*/ 235667 h 60"/>
                  <a:gd name="T90" fmla="*/ 145655 w 70"/>
                  <a:gd name="T91" fmla="*/ 235667 h 60"/>
                  <a:gd name="T92" fmla="*/ 135054 w 70"/>
                  <a:gd name="T93" fmla="*/ 240838 h 60"/>
                  <a:gd name="T94" fmla="*/ 129223 w 70"/>
                  <a:gd name="T95" fmla="*/ 240838 h 60"/>
                  <a:gd name="T96" fmla="*/ 118048 w 70"/>
                  <a:gd name="T97" fmla="*/ 240838 h 60"/>
                  <a:gd name="T98" fmla="*/ 112902 w 70"/>
                  <a:gd name="T99" fmla="*/ 235667 h 60"/>
                  <a:gd name="T100" fmla="*/ 109230 w 70"/>
                  <a:gd name="T101" fmla="*/ 203881 h 60"/>
                  <a:gd name="T102" fmla="*/ 118048 w 70"/>
                  <a:gd name="T103" fmla="*/ 175918 h 60"/>
                  <a:gd name="T104" fmla="*/ 123647 w 70"/>
                  <a:gd name="T105" fmla="*/ 164440 h 60"/>
                  <a:gd name="T106" fmla="*/ 145655 w 70"/>
                  <a:gd name="T107" fmla="*/ 164440 h 60"/>
                  <a:gd name="T108" fmla="*/ 123647 w 70"/>
                  <a:gd name="T109" fmla="*/ 136371 h 60"/>
                  <a:gd name="T110" fmla="*/ 103434 w 70"/>
                  <a:gd name="T111" fmla="*/ 82104 h 60"/>
                  <a:gd name="T112" fmla="*/ 59204 w 70"/>
                  <a:gd name="T113" fmla="*/ 65601 h 60"/>
                  <a:gd name="T114" fmla="*/ 33406 w 70"/>
                  <a:gd name="T115" fmla="*/ 33695 h 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0"/>
                  <a:gd name="T175" fmla="*/ 0 h 60"/>
                  <a:gd name="T176" fmla="*/ 70 w 70"/>
                  <a:gd name="T177" fmla="*/ 60 h 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0" h="60">
                    <a:moveTo>
                      <a:pt x="70" y="60"/>
                    </a:moveTo>
                    <a:lnTo>
                      <a:pt x="68" y="58"/>
                    </a:lnTo>
                    <a:lnTo>
                      <a:pt x="67" y="57"/>
                    </a:lnTo>
                    <a:lnTo>
                      <a:pt x="67" y="58"/>
                    </a:lnTo>
                    <a:lnTo>
                      <a:pt x="66" y="58"/>
                    </a:lnTo>
                    <a:lnTo>
                      <a:pt x="65" y="58"/>
                    </a:lnTo>
                    <a:lnTo>
                      <a:pt x="64" y="57"/>
                    </a:lnTo>
                    <a:lnTo>
                      <a:pt x="64" y="56"/>
                    </a:lnTo>
                    <a:lnTo>
                      <a:pt x="64" y="55"/>
                    </a:lnTo>
                    <a:lnTo>
                      <a:pt x="63" y="56"/>
                    </a:lnTo>
                    <a:lnTo>
                      <a:pt x="64" y="55"/>
                    </a:lnTo>
                    <a:lnTo>
                      <a:pt x="63" y="55"/>
                    </a:lnTo>
                    <a:lnTo>
                      <a:pt x="63" y="54"/>
                    </a:lnTo>
                    <a:lnTo>
                      <a:pt x="62" y="54"/>
                    </a:lnTo>
                    <a:lnTo>
                      <a:pt x="63" y="54"/>
                    </a:lnTo>
                    <a:lnTo>
                      <a:pt x="63" y="53"/>
                    </a:lnTo>
                    <a:lnTo>
                      <a:pt x="62" y="53"/>
                    </a:lnTo>
                    <a:lnTo>
                      <a:pt x="63" y="52"/>
                    </a:lnTo>
                    <a:lnTo>
                      <a:pt x="62" y="52"/>
                    </a:lnTo>
                    <a:lnTo>
                      <a:pt x="63" y="52"/>
                    </a:lnTo>
                    <a:lnTo>
                      <a:pt x="62" y="52"/>
                    </a:lnTo>
                    <a:lnTo>
                      <a:pt x="61" y="52"/>
                    </a:lnTo>
                    <a:lnTo>
                      <a:pt x="62" y="52"/>
                    </a:lnTo>
                    <a:lnTo>
                      <a:pt x="62" y="51"/>
                    </a:lnTo>
                    <a:lnTo>
                      <a:pt x="61" y="51"/>
                    </a:lnTo>
                    <a:lnTo>
                      <a:pt x="62" y="51"/>
                    </a:lnTo>
                    <a:lnTo>
                      <a:pt x="61" y="50"/>
                    </a:lnTo>
                    <a:lnTo>
                      <a:pt x="61" y="49"/>
                    </a:lnTo>
                    <a:lnTo>
                      <a:pt x="60" y="49"/>
                    </a:lnTo>
                    <a:lnTo>
                      <a:pt x="59" y="49"/>
                    </a:lnTo>
                    <a:lnTo>
                      <a:pt x="58" y="49"/>
                    </a:lnTo>
                    <a:lnTo>
                      <a:pt x="58" y="48"/>
                    </a:lnTo>
                    <a:lnTo>
                      <a:pt x="57" y="48"/>
                    </a:lnTo>
                    <a:lnTo>
                      <a:pt x="57" y="49"/>
                    </a:lnTo>
                    <a:lnTo>
                      <a:pt x="57" y="48"/>
                    </a:lnTo>
                    <a:lnTo>
                      <a:pt x="56" y="47"/>
                    </a:lnTo>
                    <a:lnTo>
                      <a:pt x="55" y="45"/>
                    </a:lnTo>
                    <a:lnTo>
                      <a:pt x="54" y="43"/>
                    </a:lnTo>
                    <a:lnTo>
                      <a:pt x="54" y="42"/>
                    </a:lnTo>
                    <a:lnTo>
                      <a:pt x="53" y="41"/>
                    </a:lnTo>
                    <a:lnTo>
                      <a:pt x="53" y="42"/>
                    </a:lnTo>
                    <a:lnTo>
                      <a:pt x="52" y="42"/>
                    </a:lnTo>
                    <a:lnTo>
                      <a:pt x="51" y="41"/>
                    </a:lnTo>
                    <a:lnTo>
                      <a:pt x="51" y="42"/>
                    </a:lnTo>
                    <a:lnTo>
                      <a:pt x="52" y="42"/>
                    </a:lnTo>
                    <a:lnTo>
                      <a:pt x="53" y="42"/>
                    </a:lnTo>
                    <a:lnTo>
                      <a:pt x="54" y="43"/>
                    </a:lnTo>
                    <a:lnTo>
                      <a:pt x="51" y="43"/>
                    </a:lnTo>
                    <a:lnTo>
                      <a:pt x="50" y="43"/>
                    </a:lnTo>
                    <a:lnTo>
                      <a:pt x="49" y="43"/>
                    </a:lnTo>
                    <a:lnTo>
                      <a:pt x="47" y="43"/>
                    </a:lnTo>
                    <a:lnTo>
                      <a:pt x="46" y="43"/>
                    </a:lnTo>
                    <a:lnTo>
                      <a:pt x="45" y="43"/>
                    </a:lnTo>
                    <a:lnTo>
                      <a:pt x="42" y="43"/>
                    </a:lnTo>
                    <a:lnTo>
                      <a:pt x="42" y="44"/>
                    </a:lnTo>
                    <a:lnTo>
                      <a:pt x="42" y="45"/>
                    </a:lnTo>
                    <a:lnTo>
                      <a:pt x="40" y="43"/>
                    </a:lnTo>
                    <a:lnTo>
                      <a:pt x="39" y="43"/>
                    </a:lnTo>
                    <a:lnTo>
                      <a:pt x="38" y="42"/>
                    </a:lnTo>
                    <a:lnTo>
                      <a:pt x="37" y="42"/>
                    </a:lnTo>
                    <a:lnTo>
                      <a:pt x="35" y="42"/>
                    </a:lnTo>
                    <a:lnTo>
                      <a:pt x="33" y="43"/>
                    </a:lnTo>
                    <a:lnTo>
                      <a:pt x="34" y="43"/>
                    </a:lnTo>
                    <a:lnTo>
                      <a:pt x="31" y="43"/>
                    </a:lnTo>
                    <a:lnTo>
                      <a:pt x="27" y="43"/>
                    </a:lnTo>
                    <a:lnTo>
                      <a:pt x="26" y="43"/>
                    </a:lnTo>
                    <a:lnTo>
                      <a:pt x="25" y="44"/>
                    </a:lnTo>
                    <a:lnTo>
                      <a:pt x="25" y="43"/>
                    </a:lnTo>
                    <a:lnTo>
                      <a:pt x="24" y="44"/>
                    </a:lnTo>
                    <a:lnTo>
                      <a:pt x="23" y="44"/>
                    </a:lnTo>
                    <a:lnTo>
                      <a:pt x="22" y="44"/>
                    </a:lnTo>
                    <a:lnTo>
                      <a:pt x="22" y="43"/>
                    </a:lnTo>
                    <a:lnTo>
                      <a:pt x="21" y="43"/>
                    </a:lnTo>
                    <a:lnTo>
                      <a:pt x="21" y="41"/>
                    </a:lnTo>
                    <a:lnTo>
                      <a:pt x="20" y="37"/>
                    </a:lnTo>
                    <a:lnTo>
                      <a:pt x="20" y="33"/>
                    </a:lnTo>
                    <a:lnTo>
                      <a:pt x="22" y="32"/>
                    </a:lnTo>
                    <a:lnTo>
                      <a:pt x="22" y="31"/>
                    </a:lnTo>
                    <a:lnTo>
                      <a:pt x="23" y="30"/>
                    </a:lnTo>
                    <a:lnTo>
                      <a:pt x="25" y="30"/>
                    </a:lnTo>
                    <a:lnTo>
                      <a:pt x="27" y="30"/>
                    </a:lnTo>
                    <a:lnTo>
                      <a:pt x="27" y="26"/>
                    </a:lnTo>
                    <a:lnTo>
                      <a:pt x="23" y="25"/>
                    </a:lnTo>
                    <a:lnTo>
                      <a:pt x="21" y="21"/>
                    </a:lnTo>
                    <a:lnTo>
                      <a:pt x="19" y="15"/>
                    </a:lnTo>
                    <a:lnTo>
                      <a:pt x="15" y="13"/>
                    </a:lnTo>
                    <a:lnTo>
                      <a:pt x="11" y="12"/>
                    </a:lnTo>
                    <a:lnTo>
                      <a:pt x="7" y="8"/>
                    </a:ln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79" name="Freeform 4435"/>
              <p:cNvSpPr>
                <a:spLocks/>
              </p:cNvSpPr>
              <p:nvPr/>
            </p:nvSpPr>
            <p:spPr bwMode="auto">
              <a:xfrm>
                <a:off x="3619" y="1673"/>
                <a:ext cx="109" cy="164"/>
              </a:xfrm>
              <a:custGeom>
                <a:avLst/>
                <a:gdLst>
                  <a:gd name="T0" fmla="*/ 0 w 37"/>
                  <a:gd name="T1" fmla="*/ 302914 h 56"/>
                  <a:gd name="T2" fmla="*/ 0 w 37"/>
                  <a:gd name="T3" fmla="*/ 302914 h 56"/>
                  <a:gd name="T4" fmla="*/ 17764 w 37"/>
                  <a:gd name="T5" fmla="*/ 292081 h 56"/>
                  <a:gd name="T6" fmla="*/ 79001 w 37"/>
                  <a:gd name="T7" fmla="*/ 275110 h 56"/>
                  <a:gd name="T8" fmla="*/ 102059 w 37"/>
                  <a:gd name="T9" fmla="*/ 266266 h 56"/>
                  <a:gd name="T10" fmla="*/ 136707 w 37"/>
                  <a:gd name="T11" fmla="*/ 190433 h 56"/>
                  <a:gd name="T12" fmla="*/ 107866 w 37"/>
                  <a:gd name="T13" fmla="*/ 109230 h 56"/>
                  <a:gd name="T14" fmla="*/ 107866 w 37"/>
                  <a:gd name="T15" fmla="*/ 87034 h 56"/>
                  <a:gd name="T16" fmla="*/ 107866 w 37"/>
                  <a:gd name="T17" fmla="*/ 65026 h 56"/>
                  <a:gd name="T18" fmla="*/ 102059 w 37"/>
                  <a:gd name="T19" fmla="*/ 48020 h 56"/>
                  <a:gd name="T20" fmla="*/ 119600 w 37"/>
                  <a:gd name="T21" fmla="*/ 42221 h 56"/>
                  <a:gd name="T22" fmla="*/ 119600 w 37"/>
                  <a:gd name="T23" fmla="*/ 33406 h 56"/>
                  <a:gd name="T24" fmla="*/ 113793 w 37"/>
                  <a:gd name="T25" fmla="*/ 27804 h 56"/>
                  <a:gd name="T26" fmla="*/ 113793 w 37"/>
                  <a:gd name="T27" fmla="*/ 11407 h 56"/>
                  <a:gd name="T28" fmla="*/ 107866 w 37"/>
                  <a:gd name="T29" fmla="*/ 0 h 56"/>
                  <a:gd name="T30" fmla="*/ 113793 w 37"/>
                  <a:gd name="T31" fmla="*/ 0 h 56"/>
                  <a:gd name="T32" fmla="*/ 119600 w 37"/>
                  <a:gd name="T33" fmla="*/ 11407 h 56"/>
                  <a:gd name="T34" fmla="*/ 130673 w 37"/>
                  <a:gd name="T35" fmla="*/ 0 h 56"/>
                  <a:gd name="T36" fmla="*/ 136707 w 37"/>
                  <a:gd name="T37" fmla="*/ 11407 h 56"/>
                  <a:gd name="T38" fmla="*/ 181061 w 37"/>
                  <a:gd name="T39" fmla="*/ 48020 h 56"/>
                  <a:gd name="T40" fmla="*/ 203895 w 37"/>
                  <a:gd name="T41" fmla="*/ 59230 h 56"/>
                  <a:gd name="T42" fmla="*/ 209902 w 37"/>
                  <a:gd name="T43" fmla="*/ 59230 h 5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"/>
                  <a:gd name="T67" fmla="*/ 0 h 56"/>
                  <a:gd name="T68" fmla="*/ 37 w 37"/>
                  <a:gd name="T69" fmla="*/ 56 h 5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" h="56">
                    <a:moveTo>
                      <a:pt x="0" y="56"/>
                    </a:moveTo>
                    <a:lnTo>
                      <a:pt x="0" y="56"/>
                    </a:lnTo>
                    <a:lnTo>
                      <a:pt x="3" y="54"/>
                    </a:lnTo>
                    <a:lnTo>
                      <a:pt x="14" y="51"/>
                    </a:lnTo>
                    <a:lnTo>
                      <a:pt x="18" y="49"/>
                    </a:lnTo>
                    <a:lnTo>
                      <a:pt x="24" y="35"/>
                    </a:lnTo>
                    <a:lnTo>
                      <a:pt x="19" y="20"/>
                    </a:lnTo>
                    <a:lnTo>
                      <a:pt x="19" y="16"/>
                    </a:lnTo>
                    <a:lnTo>
                      <a:pt x="19" y="12"/>
                    </a:lnTo>
                    <a:lnTo>
                      <a:pt x="18" y="9"/>
                    </a:lnTo>
                    <a:lnTo>
                      <a:pt x="21" y="8"/>
                    </a:lnTo>
                    <a:lnTo>
                      <a:pt x="21" y="6"/>
                    </a:lnTo>
                    <a:lnTo>
                      <a:pt x="20" y="5"/>
                    </a:lnTo>
                    <a:lnTo>
                      <a:pt x="20" y="2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3" y="0"/>
                    </a:lnTo>
                    <a:lnTo>
                      <a:pt x="24" y="2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7" y="1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80" name="Freeform 4436"/>
              <p:cNvSpPr>
                <a:spLocks/>
              </p:cNvSpPr>
              <p:nvPr/>
            </p:nvSpPr>
            <p:spPr bwMode="auto">
              <a:xfrm>
                <a:off x="3619" y="1840"/>
                <a:ext cx="35" cy="64"/>
              </a:xfrm>
              <a:custGeom>
                <a:avLst/>
                <a:gdLst>
                  <a:gd name="T0" fmla="*/ 0 w 12"/>
                  <a:gd name="T1" fmla="*/ 0 h 22"/>
                  <a:gd name="T2" fmla="*/ 32702 w 12"/>
                  <a:gd name="T3" fmla="*/ 61871 h 22"/>
                  <a:gd name="T4" fmla="*/ 46821 w 12"/>
                  <a:gd name="T5" fmla="*/ 91459 h 22"/>
                  <a:gd name="T6" fmla="*/ 62679 w 12"/>
                  <a:gd name="T7" fmla="*/ 112733 h 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2"/>
                  <a:gd name="T14" fmla="*/ 12 w 12"/>
                  <a:gd name="T15" fmla="*/ 22 h 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2">
                    <a:moveTo>
                      <a:pt x="0" y="0"/>
                    </a:moveTo>
                    <a:lnTo>
                      <a:pt x="6" y="12"/>
                    </a:lnTo>
                    <a:lnTo>
                      <a:pt x="9" y="18"/>
                    </a:lnTo>
                    <a:lnTo>
                      <a:pt x="12" y="22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81" name="Freeform 4437"/>
              <p:cNvSpPr>
                <a:spLocks/>
              </p:cNvSpPr>
              <p:nvPr/>
            </p:nvSpPr>
            <p:spPr bwMode="auto">
              <a:xfrm>
                <a:off x="2766" y="970"/>
                <a:ext cx="59" cy="23"/>
              </a:xfrm>
              <a:custGeom>
                <a:avLst/>
                <a:gdLst>
                  <a:gd name="T0" fmla="*/ 0 w 20"/>
                  <a:gd name="T1" fmla="*/ 37312 h 8"/>
                  <a:gd name="T2" fmla="*/ 0 w 20"/>
                  <a:gd name="T3" fmla="*/ 27657 h 8"/>
                  <a:gd name="T4" fmla="*/ 17865 w 20"/>
                  <a:gd name="T5" fmla="*/ 19274 h 8"/>
                  <a:gd name="T6" fmla="*/ 29084 w 20"/>
                  <a:gd name="T7" fmla="*/ 9620 h 8"/>
                  <a:gd name="T8" fmla="*/ 52702 w 20"/>
                  <a:gd name="T9" fmla="*/ 5132 h 8"/>
                  <a:gd name="T10" fmla="*/ 67933 w 20"/>
                  <a:gd name="T11" fmla="*/ 14754 h 8"/>
                  <a:gd name="T12" fmla="*/ 79741 w 20"/>
                  <a:gd name="T13" fmla="*/ 19274 h 8"/>
                  <a:gd name="T14" fmla="*/ 102769 w 20"/>
                  <a:gd name="T15" fmla="*/ 19274 h 8"/>
                  <a:gd name="T16" fmla="*/ 114578 w 20"/>
                  <a:gd name="T17" fmla="*/ 9620 h 8"/>
                  <a:gd name="T18" fmla="*/ 114578 w 20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8"/>
                  <a:gd name="T32" fmla="*/ 20 w 20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8">
                    <a:moveTo>
                      <a:pt x="0" y="8"/>
                    </a:moveTo>
                    <a:lnTo>
                      <a:pt x="0" y="6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9" y="1"/>
                    </a:lnTo>
                    <a:lnTo>
                      <a:pt x="12" y="3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20" y="2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82" name="Freeform 4438"/>
              <p:cNvSpPr>
                <a:spLocks/>
              </p:cNvSpPr>
              <p:nvPr/>
            </p:nvSpPr>
            <p:spPr bwMode="auto">
              <a:xfrm>
                <a:off x="2848" y="979"/>
                <a:ext cx="41" cy="20"/>
              </a:xfrm>
              <a:custGeom>
                <a:avLst/>
                <a:gdLst>
                  <a:gd name="T0" fmla="*/ 48020 w 14"/>
                  <a:gd name="T1" fmla="*/ 0 h 7"/>
                  <a:gd name="T2" fmla="*/ 59230 w 14"/>
                  <a:gd name="T3" fmla="*/ 0 h 7"/>
                  <a:gd name="T4" fmla="*/ 53628 w 14"/>
                  <a:gd name="T5" fmla="*/ 9331 h 7"/>
                  <a:gd name="T6" fmla="*/ 59230 w 14"/>
                  <a:gd name="T7" fmla="*/ 9331 h 7"/>
                  <a:gd name="T8" fmla="*/ 65026 w 14"/>
                  <a:gd name="T9" fmla="*/ 14066 h 7"/>
                  <a:gd name="T10" fmla="*/ 75627 w 14"/>
                  <a:gd name="T11" fmla="*/ 21714 h 7"/>
                  <a:gd name="T12" fmla="*/ 59230 w 14"/>
                  <a:gd name="T13" fmla="*/ 26660 h 7"/>
                  <a:gd name="T14" fmla="*/ 42221 w 14"/>
                  <a:gd name="T15" fmla="*/ 26660 h 7"/>
                  <a:gd name="T16" fmla="*/ 16397 w 14"/>
                  <a:gd name="T17" fmla="*/ 31046 h 7"/>
                  <a:gd name="T18" fmla="*/ 0 w 14"/>
                  <a:gd name="T19" fmla="*/ 2666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7"/>
                  <a:gd name="T32" fmla="*/ 14 w 1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7">
                    <a:moveTo>
                      <a:pt x="9" y="0"/>
                    </a:moveTo>
                    <a:lnTo>
                      <a:pt x="11" y="0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4" y="5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3" y="7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83" name="Freeform 4439"/>
              <p:cNvSpPr>
                <a:spLocks/>
              </p:cNvSpPr>
              <p:nvPr/>
            </p:nvSpPr>
            <p:spPr bwMode="auto">
              <a:xfrm>
                <a:off x="2886" y="993"/>
                <a:ext cx="88" cy="62"/>
              </a:xfrm>
              <a:custGeom>
                <a:avLst/>
                <a:gdLst>
                  <a:gd name="T0" fmla="*/ 0 w 30"/>
                  <a:gd name="T1" fmla="*/ 0 h 21"/>
                  <a:gd name="T2" fmla="*/ 16503 w 30"/>
                  <a:gd name="T3" fmla="*/ 0 h 21"/>
                  <a:gd name="T4" fmla="*/ 33695 w 30"/>
                  <a:gd name="T5" fmla="*/ 6076 h 21"/>
                  <a:gd name="T6" fmla="*/ 42783 w 30"/>
                  <a:gd name="T7" fmla="*/ 6076 h 21"/>
                  <a:gd name="T8" fmla="*/ 42783 w 30"/>
                  <a:gd name="T9" fmla="*/ 11863 h 21"/>
                  <a:gd name="T10" fmla="*/ 54035 w 30"/>
                  <a:gd name="T11" fmla="*/ 11863 h 21"/>
                  <a:gd name="T12" fmla="*/ 70773 w 30"/>
                  <a:gd name="T13" fmla="*/ 11863 h 21"/>
                  <a:gd name="T14" fmla="*/ 87962 w 30"/>
                  <a:gd name="T15" fmla="*/ 17939 h 21"/>
                  <a:gd name="T16" fmla="*/ 93591 w 30"/>
                  <a:gd name="T17" fmla="*/ 23108 h 21"/>
                  <a:gd name="T18" fmla="*/ 98839 w 30"/>
                  <a:gd name="T19" fmla="*/ 35024 h 21"/>
                  <a:gd name="T20" fmla="*/ 93591 w 30"/>
                  <a:gd name="T21" fmla="*/ 41020 h 21"/>
                  <a:gd name="T22" fmla="*/ 104468 w 30"/>
                  <a:gd name="T23" fmla="*/ 41020 h 21"/>
                  <a:gd name="T24" fmla="*/ 110094 w 30"/>
                  <a:gd name="T25" fmla="*/ 52963 h 21"/>
                  <a:gd name="T26" fmla="*/ 125497 w 30"/>
                  <a:gd name="T27" fmla="*/ 58959 h 21"/>
                  <a:gd name="T28" fmla="*/ 130513 w 30"/>
                  <a:gd name="T29" fmla="*/ 62384 h 21"/>
                  <a:gd name="T30" fmla="*/ 130513 w 30"/>
                  <a:gd name="T31" fmla="*/ 68224 h 21"/>
                  <a:gd name="T32" fmla="*/ 147928 w 30"/>
                  <a:gd name="T33" fmla="*/ 68224 h 21"/>
                  <a:gd name="T34" fmla="*/ 153554 w 30"/>
                  <a:gd name="T35" fmla="*/ 68224 h 21"/>
                  <a:gd name="T36" fmla="*/ 164440 w 30"/>
                  <a:gd name="T37" fmla="*/ 74223 h 21"/>
                  <a:gd name="T38" fmla="*/ 158503 w 30"/>
                  <a:gd name="T39" fmla="*/ 80086 h 21"/>
                  <a:gd name="T40" fmla="*/ 147928 w 30"/>
                  <a:gd name="T41" fmla="*/ 86162 h 21"/>
                  <a:gd name="T42" fmla="*/ 125497 w 30"/>
                  <a:gd name="T43" fmla="*/ 86162 h 21"/>
                  <a:gd name="T44" fmla="*/ 121634 w 30"/>
                  <a:gd name="T45" fmla="*/ 91925 h 21"/>
                  <a:gd name="T46" fmla="*/ 125497 w 30"/>
                  <a:gd name="T47" fmla="*/ 103404 h 21"/>
                  <a:gd name="T48" fmla="*/ 130513 w 30"/>
                  <a:gd name="T49" fmla="*/ 109271 h 21"/>
                  <a:gd name="T50" fmla="*/ 136371 w 30"/>
                  <a:gd name="T51" fmla="*/ 121107 h 2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0"/>
                  <a:gd name="T79" fmla="*/ 0 h 21"/>
                  <a:gd name="T80" fmla="*/ 30 w 30"/>
                  <a:gd name="T81" fmla="*/ 21 h 2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0" h="21">
                    <a:moveTo>
                      <a:pt x="0" y="0"/>
                    </a:moveTo>
                    <a:lnTo>
                      <a:pt x="3" y="0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3" y="2"/>
                    </a:lnTo>
                    <a:lnTo>
                      <a:pt x="16" y="3"/>
                    </a:lnTo>
                    <a:lnTo>
                      <a:pt x="17" y="4"/>
                    </a:lnTo>
                    <a:lnTo>
                      <a:pt x="18" y="6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20" y="9"/>
                    </a:lnTo>
                    <a:lnTo>
                      <a:pt x="23" y="10"/>
                    </a:lnTo>
                    <a:lnTo>
                      <a:pt x="24" y="11"/>
                    </a:lnTo>
                    <a:lnTo>
                      <a:pt x="24" y="12"/>
                    </a:lnTo>
                    <a:lnTo>
                      <a:pt x="27" y="12"/>
                    </a:lnTo>
                    <a:lnTo>
                      <a:pt x="28" y="12"/>
                    </a:lnTo>
                    <a:lnTo>
                      <a:pt x="30" y="13"/>
                    </a:lnTo>
                    <a:lnTo>
                      <a:pt x="29" y="14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22" y="16"/>
                    </a:lnTo>
                    <a:lnTo>
                      <a:pt x="23" y="18"/>
                    </a:lnTo>
                    <a:lnTo>
                      <a:pt x="24" y="19"/>
                    </a:lnTo>
                    <a:lnTo>
                      <a:pt x="25" y="21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84" name="Freeform 4440"/>
              <p:cNvSpPr>
                <a:spLocks/>
              </p:cNvSpPr>
              <p:nvPr/>
            </p:nvSpPr>
            <p:spPr bwMode="auto">
              <a:xfrm>
                <a:off x="2869" y="1116"/>
                <a:ext cx="41" cy="50"/>
              </a:xfrm>
              <a:custGeom>
                <a:avLst/>
                <a:gdLst>
                  <a:gd name="T0" fmla="*/ 75627 w 14"/>
                  <a:gd name="T1" fmla="*/ 95103 h 17"/>
                  <a:gd name="T2" fmla="*/ 65026 w 14"/>
                  <a:gd name="T3" fmla="*/ 89350 h 17"/>
                  <a:gd name="T4" fmla="*/ 65026 w 14"/>
                  <a:gd name="T5" fmla="*/ 89350 h 17"/>
                  <a:gd name="T6" fmla="*/ 65026 w 14"/>
                  <a:gd name="T7" fmla="*/ 89350 h 17"/>
                  <a:gd name="T8" fmla="*/ 59230 w 14"/>
                  <a:gd name="T9" fmla="*/ 78338 h 17"/>
                  <a:gd name="T10" fmla="*/ 59230 w 14"/>
                  <a:gd name="T11" fmla="*/ 72438 h 17"/>
                  <a:gd name="T12" fmla="*/ 59230 w 14"/>
                  <a:gd name="T13" fmla="*/ 66688 h 17"/>
                  <a:gd name="T14" fmla="*/ 65026 w 14"/>
                  <a:gd name="T15" fmla="*/ 60762 h 17"/>
                  <a:gd name="T16" fmla="*/ 65026 w 14"/>
                  <a:gd name="T17" fmla="*/ 55009 h 17"/>
                  <a:gd name="T18" fmla="*/ 65026 w 14"/>
                  <a:gd name="T19" fmla="*/ 49309 h 17"/>
                  <a:gd name="T20" fmla="*/ 53628 w 14"/>
                  <a:gd name="T21" fmla="*/ 46029 h 17"/>
                  <a:gd name="T22" fmla="*/ 53628 w 14"/>
                  <a:gd name="T23" fmla="*/ 40044 h 17"/>
                  <a:gd name="T24" fmla="*/ 48020 w 14"/>
                  <a:gd name="T25" fmla="*/ 40044 h 17"/>
                  <a:gd name="T26" fmla="*/ 42221 w 14"/>
                  <a:gd name="T27" fmla="*/ 34350 h 17"/>
                  <a:gd name="T28" fmla="*/ 39211 w 14"/>
                  <a:gd name="T29" fmla="*/ 34350 h 17"/>
                  <a:gd name="T30" fmla="*/ 39211 w 14"/>
                  <a:gd name="T31" fmla="*/ 28365 h 17"/>
                  <a:gd name="T32" fmla="*/ 33406 w 14"/>
                  <a:gd name="T33" fmla="*/ 22674 h 17"/>
                  <a:gd name="T34" fmla="*/ 33406 w 14"/>
                  <a:gd name="T35" fmla="*/ 22674 h 17"/>
                  <a:gd name="T36" fmla="*/ 22204 w 14"/>
                  <a:gd name="T37" fmla="*/ 16765 h 17"/>
                  <a:gd name="T38" fmla="*/ 22204 w 14"/>
                  <a:gd name="T39" fmla="*/ 16765 h 17"/>
                  <a:gd name="T40" fmla="*/ 22204 w 14"/>
                  <a:gd name="T41" fmla="*/ 11679 h 17"/>
                  <a:gd name="T42" fmla="*/ 16397 w 14"/>
                  <a:gd name="T43" fmla="*/ 5700 h 17"/>
                  <a:gd name="T44" fmla="*/ 11407 w 14"/>
                  <a:gd name="T45" fmla="*/ 0 h 17"/>
                  <a:gd name="T46" fmla="*/ 5599 w 14"/>
                  <a:gd name="T47" fmla="*/ 0 h 17"/>
                  <a:gd name="T48" fmla="*/ 0 w 14"/>
                  <a:gd name="T49" fmla="*/ 0 h 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4"/>
                  <a:gd name="T76" fmla="*/ 0 h 17"/>
                  <a:gd name="T77" fmla="*/ 14 w 14"/>
                  <a:gd name="T78" fmla="*/ 17 h 1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4" h="17">
                    <a:moveTo>
                      <a:pt x="14" y="17"/>
                    </a:moveTo>
                    <a:lnTo>
                      <a:pt x="12" y="16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0" y="8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85" name="Freeform 4441"/>
              <p:cNvSpPr>
                <a:spLocks/>
              </p:cNvSpPr>
              <p:nvPr/>
            </p:nvSpPr>
            <p:spPr bwMode="auto">
              <a:xfrm>
                <a:off x="1948" y="1611"/>
                <a:ext cx="501" cy="220"/>
              </a:xfrm>
              <a:custGeom>
                <a:avLst/>
                <a:gdLst>
                  <a:gd name="T0" fmla="*/ 928482 w 171"/>
                  <a:gd name="T1" fmla="*/ 147928 h 75"/>
                  <a:gd name="T2" fmla="*/ 922877 w 171"/>
                  <a:gd name="T3" fmla="*/ 164440 h 75"/>
                  <a:gd name="T4" fmla="*/ 841314 w 171"/>
                  <a:gd name="T5" fmla="*/ 207601 h 75"/>
                  <a:gd name="T6" fmla="*/ 781715 w 171"/>
                  <a:gd name="T7" fmla="*/ 240838 h 75"/>
                  <a:gd name="T8" fmla="*/ 700058 w 171"/>
                  <a:gd name="T9" fmla="*/ 289928 h 75"/>
                  <a:gd name="T10" fmla="*/ 647017 w 171"/>
                  <a:gd name="T11" fmla="*/ 328800 h 75"/>
                  <a:gd name="T12" fmla="*/ 607883 w 171"/>
                  <a:gd name="T13" fmla="*/ 362495 h 75"/>
                  <a:gd name="T14" fmla="*/ 591309 w 171"/>
                  <a:gd name="T15" fmla="*/ 377658 h 75"/>
                  <a:gd name="T16" fmla="*/ 565377 w 171"/>
                  <a:gd name="T17" fmla="*/ 388543 h 75"/>
                  <a:gd name="T18" fmla="*/ 483796 w 171"/>
                  <a:gd name="T19" fmla="*/ 405879 h 75"/>
                  <a:gd name="T20" fmla="*/ 444662 w 171"/>
                  <a:gd name="T21" fmla="*/ 410904 h 75"/>
                  <a:gd name="T22" fmla="*/ 438850 w 171"/>
                  <a:gd name="T23" fmla="*/ 405879 h 75"/>
                  <a:gd name="T24" fmla="*/ 450343 w 171"/>
                  <a:gd name="T25" fmla="*/ 388543 h 75"/>
                  <a:gd name="T26" fmla="*/ 450343 w 171"/>
                  <a:gd name="T27" fmla="*/ 377658 h 75"/>
                  <a:gd name="T28" fmla="*/ 450343 w 171"/>
                  <a:gd name="T29" fmla="*/ 368124 h 75"/>
                  <a:gd name="T30" fmla="*/ 428085 w 171"/>
                  <a:gd name="T31" fmla="*/ 362495 h 75"/>
                  <a:gd name="T32" fmla="*/ 413006 w 171"/>
                  <a:gd name="T33" fmla="*/ 356793 h 75"/>
                  <a:gd name="T34" fmla="*/ 396549 w 171"/>
                  <a:gd name="T35" fmla="*/ 345960 h 75"/>
                  <a:gd name="T36" fmla="*/ 390970 w 171"/>
                  <a:gd name="T37" fmla="*/ 345960 h 75"/>
                  <a:gd name="T38" fmla="*/ 374326 w 171"/>
                  <a:gd name="T39" fmla="*/ 328800 h 75"/>
                  <a:gd name="T40" fmla="*/ 352264 w 171"/>
                  <a:gd name="T41" fmla="*/ 322942 h 75"/>
                  <a:gd name="T42" fmla="*/ 326412 w 171"/>
                  <a:gd name="T43" fmla="*/ 280386 h 75"/>
                  <a:gd name="T44" fmla="*/ 298573 w 171"/>
                  <a:gd name="T45" fmla="*/ 252393 h 75"/>
                  <a:gd name="T46" fmla="*/ 276315 w 171"/>
                  <a:gd name="T47" fmla="*/ 235667 h 75"/>
                  <a:gd name="T48" fmla="*/ 255618 w 171"/>
                  <a:gd name="T49" fmla="*/ 212849 h 75"/>
                  <a:gd name="T50" fmla="*/ 227747 w 171"/>
                  <a:gd name="T51" fmla="*/ 198056 h 75"/>
                  <a:gd name="T52" fmla="*/ 211325 w 171"/>
                  <a:gd name="T53" fmla="*/ 181544 h 75"/>
                  <a:gd name="T54" fmla="*/ 191060 w 171"/>
                  <a:gd name="T55" fmla="*/ 164440 h 75"/>
                  <a:gd name="T56" fmla="*/ 140966 w 171"/>
                  <a:gd name="T57" fmla="*/ 121634 h 75"/>
                  <a:gd name="T58" fmla="*/ 98011 w 171"/>
                  <a:gd name="T59" fmla="*/ 82104 h 75"/>
                  <a:gd name="T60" fmla="*/ 53795 w 171"/>
                  <a:gd name="T61" fmla="*/ 42783 h 75"/>
                  <a:gd name="T62" fmla="*/ 0 w 171"/>
                  <a:gd name="T63" fmla="*/ 0 h 7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1"/>
                  <a:gd name="T97" fmla="*/ 0 h 75"/>
                  <a:gd name="T98" fmla="*/ 171 w 171"/>
                  <a:gd name="T99" fmla="*/ 75 h 7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1" h="75">
                    <a:moveTo>
                      <a:pt x="171" y="27"/>
                    </a:moveTo>
                    <a:lnTo>
                      <a:pt x="170" y="30"/>
                    </a:lnTo>
                    <a:lnTo>
                      <a:pt x="155" y="38"/>
                    </a:lnTo>
                    <a:lnTo>
                      <a:pt x="144" y="44"/>
                    </a:lnTo>
                    <a:lnTo>
                      <a:pt x="129" y="53"/>
                    </a:lnTo>
                    <a:lnTo>
                      <a:pt x="119" y="60"/>
                    </a:lnTo>
                    <a:lnTo>
                      <a:pt x="112" y="66"/>
                    </a:lnTo>
                    <a:lnTo>
                      <a:pt x="109" y="69"/>
                    </a:lnTo>
                    <a:lnTo>
                      <a:pt x="104" y="71"/>
                    </a:lnTo>
                    <a:lnTo>
                      <a:pt x="89" y="74"/>
                    </a:lnTo>
                    <a:lnTo>
                      <a:pt x="82" y="75"/>
                    </a:lnTo>
                    <a:lnTo>
                      <a:pt x="81" y="74"/>
                    </a:lnTo>
                    <a:lnTo>
                      <a:pt x="83" y="71"/>
                    </a:lnTo>
                    <a:lnTo>
                      <a:pt x="83" y="69"/>
                    </a:lnTo>
                    <a:lnTo>
                      <a:pt x="83" y="67"/>
                    </a:lnTo>
                    <a:lnTo>
                      <a:pt x="79" y="66"/>
                    </a:lnTo>
                    <a:lnTo>
                      <a:pt x="76" y="65"/>
                    </a:lnTo>
                    <a:lnTo>
                      <a:pt x="73" y="63"/>
                    </a:lnTo>
                    <a:lnTo>
                      <a:pt x="72" y="63"/>
                    </a:lnTo>
                    <a:lnTo>
                      <a:pt x="69" y="60"/>
                    </a:lnTo>
                    <a:lnTo>
                      <a:pt x="65" y="59"/>
                    </a:lnTo>
                    <a:lnTo>
                      <a:pt x="60" y="51"/>
                    </a:lnTo>
                    <a:lnTo>
                      <a:pt x="55" y="46"/>
                    </a:lnTo>
                    <a:lnTo>
                      <a:pt x="51" y="43"/>
                    </a:lnTo>
                    <a:lnTo>
                      <a:pt x="47" y="39"/>
                    </a:lnTo>
                    <a:lnTo>
                      <a:pt x="42" y="36"/>
                    </a:lnTo>
                    <a:lnTo>
                      <a:pt x="39" y="33"/>
                    </a:lnTo>
                    <a:lnTo>
                      <a:pt x="35" y="30"/>
                    </a:lnTo>
                    <a:lnTo>
                      <a:pt x="26" y="22"/>
                    </a:lnTo>
                    <a:lnTo>
                      <a:pt x="18" y="15"/>
                    </a:lnTo>
                    <a:lnTo>
                      <a:pt x="10" y="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86" name="Freeform 4442"/>
              <p:cNvSpPr>
                <a:spLocks/>
              </p:cNvSpPr>
              <p:nvPr/>
            </p:nvSpPr>
            <p:spPr bwMode="auto">
              <a:xfrm>
                <a:off x="2388" y="2552"/>
                <a:ext cx="23" cy="32"/>
              </a:xfrm>
              <a:custGeom>
                <a:avLst/>
                <a:gdLst>
                  <a:gd name="T0" fmla="*/ 37312 w 8"/>
                  <a:gd name="T1" fmla="*/ 56431 h 11"/>
                  <a:gd name="T2" fmla="*/ 27657 w 8"/>
                  <a:gd name="T3" fmla="*/ 46063 h 11"/>
                  <a:gd name="T4" fmla="*/ 22623 w 8"/>
                  <a:gd name="T5" fmla="*/ 29789 h 11"/>
                  <a:gd name="T6" fmla="*/ 5132 w 8"/>
                  <a:gd name="T7" fmla="*/ 10240 h 11"/>
                  <a:gd name="T8" fmla="*/ 0 w 8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8" y="11"/>
                    </a:moveTo>
                    <a:lnTo>
                      <a:pt x="6" y="9"/>
                    </a:ln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87" name="Freeform 4443"/>
              <p:cNvSpPr>
                <a:spLocks/>
              </p:cNvSpPr>
              <p:nvPr/>
            </p:nvSpPr>
            <p:spPr bwMode="auto">
              <a:xfrm>
                <a:off x="2546" y="2309"/>
                <a:ext cx="76" cy="43"/>
              </a:xfrm>
              <a:custGeom>
                <a:avLst/>
                <a:gdLst>
                  <a:gd name="T0" fmla="*/ 138487 w 26"/>
                  <a:gd name="T1" fmla="*/ 5063 h 15"/>
                  <a:gd name="T2" fmla="*/ 132950 w 26"/>
                  <a:gd name="T3" fmla="*/ 0 h 15"/>
                  <a:gd name="T4" fmla="*/ 122278 w 26"/>
                  <a:gd name="T5" fmla="*/ 5063 h 15"/>
                  <a:gd name="T6" fmla="*/ 102200 w 26"/>
                  <a:gd name="T7" fmla="*/ 0 h 15"/>
                  <a:gd name="T8" fmla="*/ 91109 w 26"/>
                  <a:gd name="T9" fmla="*/ 0 h 15"/>
                  <a:gd name="T10" fmla="*/ 63589 w 26"/>
                  <a:gd name="T11" fmla="*/ 0 h 15"/>
                  <a:gd name="T12" fmla="*/ 47377 w 26"/>
                  <a:gd name="T13" fmla="*/ 5063 h 15"/>
                  <a:gd name="T14" fmla="*/ 27521 w 26"/>
                  <a:gd name="T15" fmla="*/ 5063 h 15"/>
                  <a:gd name="T16" fmla="*/ 21754 w 26"/>
                  <a:gd name="T17" fmla="*/ 27093 h 15"/>
                  <a:gd name="T18" fmla="*/ 5545 w 26"/>
                  <a:gd name="T19" fmla="*/ 63884 h 15"/>
                  <a:gd name="T20" fmla="*/ 0 w 26"/>
                  <a:gd name="T21" fmla="*/ 68338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"/>
                  <a:gd name="T34" fmla="*/ 0 h 15"/>
                  <a:gd name="T35" fmla="*/ 26 w 26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" h="15">
                    <a:moveTo>
                      <a:pt x="26" y="1"/>
                    </a:moveTo>
                    <a:lnTo>
                      <a:pt x="25" y="0"/>
                    </a:lnTo>
                    <a:lnTo>
                      <a:pt x="23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4" y="6"/>
                    </a:lnTo>
                    <a:lnTo>
                      <a:pt x="1" y="14"/>
                    </a:lnTo>
                    <a:lnTo>
                      <a:pt x="0" y="15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88" name="Freeform 4444"/>
              <p:cNvSpPr>
                <a:spLocks/>
              </p:cNvSpPr>
              <p:nvPr/>
            </p:nvSpPr>
            <p:spPr bwMode="auto">
              <a:xfrm>
                <a:off x="4065" y="1567"/>
                <a:ext cx="102" cy="79"/>
              </a:xfrm>
              <a:custGeom>
                <a:avLst/>
                <a:gdLst>
                  <a:gd name="T0" fmla="*/ 0 w 35"/>
                  <a:gd name="T1" fmla="*/ 11370 h 27"/>
                  <a:gd name="T2" fmla="*/ 5470 w 35"/>
                  <a:gd name="T3" fmla="*/ 5565 h 27"/>
                  <a:gd name="T4" fmla="*/ 5470 w 35"/>
                  <a:gd name="T5" fmla="*/ 0 h 27"/>
                  <a:gd name="T6" fmla="*/ 21437 w 35"/>
                  <a:gd name="T7" fmla="*/ 16283 h 27"/>
                  <a:gd name="T8" fmla="*/ 35569 w 35"/>
                  <a:gd name="T9" fmla="*/ 27627 h 27"/>
                  <a:gd name="T10" fmla="*/ 52148 w 35"/>
                  <a:gd name="T11" fmla="*/ 42010 h 27"/>
                  <a:gd name="T12" fmla="*/ 62474 w 35"/>
                  <a:gd name="T13" fmla="*/ 47643 h 27"/>
                  <a:gd name="T14" fmla="*/ 78409 w 35"/>
                  <a:gd name="T15" fmla="*/ 63899 h 27"/>
                  <a:gd name="T16" fmla="*/ 83885 w 35"/>
                  <a:gd name="T17" fmla="*/ 63899 h 27"/>
                  <a:gd name="T18" fmla="*/ 93117 w 35"/>
                  <a:gd name="T19" fmla="*/ 80835 h 27"/>
                  <a:gd name="T20" fmla="*/ 97967 w 35"/>
                  <a:gd name="T21" fmla="*/ 91526 h 27"/>
                  <a:gd name="T22" fmla="*/ 109128 w 35"/>
                  <a:gd name="T23" fmla="*/ 97340 h 27"/>
                  <a:gd name="T24" fmla="*/ 119378 w 35"/>
                  <a:gd name="T25" fmla="*/ 108537 h 27"/>
                  <a:gd name="T26" fmla="*/ 130563 w 35"/>
                  <a:gd name="T27" fmla="*/ 111697 h 27"/>
                  <a:gd name="T28" fmla="*/ 140882 w 35"/>
                  <a:gd name="T29" fmla="*/ 122918 h 27"/>
                  <a:gd name="T30" fmla="*/ 146504 w 35"/>
                  <a:gd name="T31" fmla="*/ 122918 h 27"/>
                  <a:gd name="T32" fmla="*/ 155585 w 35"/>
                  <a:gd name="T33" fmla="*/ 128697 h 27"/>
                  <a:gd name="T34" fmla="*/ 155585 w 35"/>
                  <a:gd name="T35" fmla="*/ 128697 h 27"/>
                  <a:gd name="T36" fmla="*/ 160638 w 35"/>
                  <a:gd name="T37" fmla="*/ 128697 h 27"/>
                  <a:gd name="T38" fmla="*/ 171526 w 35"/>
                  <a:gd name="T39" fmla="*/ 139400 h 27"/>
                  <a:gd name="T40" fmla="*/ 177020 w 35"/>
                  <a:gd name="T41" fmla="*/ 139400 h 27"/>
                  <a:gd name="T42" fmla="*/ 182067 w 35"/>
                  <a:gd name="T43" fmla="*/ 144956 h 27"/>
                  <a:gd name="T44" fmla="*/ 182067 w 35"/>
                  <a:gd name="T45" fmla="*/ 139400 h 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"/>
                  <a:gd name="T70" fmla="*/ 0 h 27"/>
                  <a:gd name="T71" fmla="*/ 35 w 35"/>
                  <a:gd name="T72" fmla="*/ 27 h 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" h="27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4" y="3"/>
                    </a:lnTo>
                    <a:lnTo>
                      <a:pt x="7" y="5"/>
                    </a:lnTo>
                    <a:lnTo>
                      <a:pt x="10" y="8"/>
                    </a:lnTo>
                    <a:lnTo>
                      <a:pt x="12" y="9"/>
                    </a:lnTo>
                    <a:lnTo>
                      <a:pt x="15" y="12"/>
                    </a:lnTo>
                    <a:lnTo>
                      <a:pt x="16" y="12"/>
                    </a:lnTo>
                    <a:lnTo>
                      <a:pt x="18" y="15"/>
                    </a:lnTo>
                    <a:lnTo>
                      <a:pt x="19" y="17"/>
                    </a:lnTo>
                    <a:lnTo>
                      <a:pt x="21" y="18"/>
                    </a:lnTo>
                    <a:lnTo>
                      <a:pt x="23" y="20"/>
                    </a:lnTo>
                    <a:lnTo>
                      <a:pt x="25" y="21"/>
                    </a:lnTo>
                    <a:lnTo>
                      <a:pt x="27" y="23"/>
                    </a:lnTo>
                    <a:lnTo>
                      <a:pt x="28" y="23"/>
                    </a:lnTo>
                    <a:lnTo>
                      <a:pt x="30" y="24"/>
                    </a:lnTo>
                    <a:lnTo>
                      <a:pt x="31" y="24"/>
                    </a:lnTo>
                    <a:lnTo>
                      <a:pt x="33" y="26"/>
                    </a:lnTo>
                    <a:lnTo>
                      <a:pt x="34" y="26"/>
                    </a:lnTo>
                    <a:lnTo>
                      <a:pt x="35" y="27"/>
                    </a:lnTo>
                    <a:lnTo>
                      <a:pt x="35" y="26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89" name="Freeform 4445"/>
              <p:cNvSpPr>
                <a:spLocks/>
              </p:cNvSpPr>
              <p:nvPr/>
            </p:nvSpPr>
            <p:spPr bwMode="auto">
              <a:xfrm>
                <a:off x="4226" y="1749"/>
                <a:ext cx="53" cy="79"/>
              </a:xfrm>
              <a:custGeom>
                <a:avLst/>
                <a:gdLst>
                  <a:gd name="T0" fmla="*/ 84773 w 18"/>
                  <a:gd name="T1" fmla="*/ 97340 h 27"/>
                  <a:gd name="T2" fmla="*/ 101548 w 18"/>
                  <a:gd name="T3" fmla="*/ 134262 h 27"/>
                  <a:gd name="T4" fmla="*/ 101548 w 18"/>
                  <a:gd name="T5" fmla="*/ 144956 h 27"/>
                  <a:gd name="T6" fmla="*/ 95827 w 18"/>
                  <a:gd name="T7" fmla="*/ 134262 h 27"/>
                  <a:gd name="T8" fmla="*/ 84773 w 18"/>
                  <a:gd name="T9" fmla="*/ 117251 h 27"/>
                  <a:gd name="T10" fmla="*/ 78782 w 18"/>
                  <a:gd name="T11" fmla="*/ 102905 h 27"/>
                  <a:gd name="T12" fmla="*/ 73060 w 18"/>
                  <a:gd name="T13" fmla="*/ 80835 h 27"/>
                  <a:gd name="T14" fmla="*/ 73060 w 18"/>
                  <a:gd name="T15" fmla="*/ 86622 h 27"/>
                  <a:gd name="T16" fmla="*/ 55320 w 18"/>
                  <a:gd name="T17" fmla="*/ 58995 h 27"/>
                  <a:gd name="T18" fmla="*/ 51569 w 18"/>
                  <a:gd name="T19" fmla="*/ 53430 h 27"/>
                  <a:gd name="T20" fmla="*/ 51569 w 18"/>
                  <a:gd name="T21" fmla="*/ 58995 h 27"/>
                  <a:gd name="T22" fmla="*/ 40513 w 18"/>
                  <a:gd name="T23" fmla="*/ 47643 h 27"/>
                  <a:gd name="T24" fmla="*/ 34488 w 18"/>
                  <a:gd name="T25" fmla="*/ 33268 h 27"/>
                  <a:gd name="T26" fmla="*/ 28791 w 18"/>
                  <a:gd name="T27" fmla="*/ 16283 h 27"/>
                  <a:gd name="T28" fmla="*/ 28791 w 18"/>
                  <a:gd name="T29" fmla="*/ 16283 h 27"/>
                  <a:gd name="T30" fmla="*/ 17514 w 18"/>
                  <a:gd name="T31" fmla="*/ 5565 h 27"/>
                  <a:gd name="T32" fmla="*/ 17514 w 18"/>
                  <a:gd name="T33" fmla="*/ 5565 h 27"/>
                  <a:gd name="T34" fmla="*/ 17514 w 18"/>
                  <a:gd name="T35" fmla="*/ 11370 h 27"/>
                  <a:gd name="T36" fmla="*/ 22766 w 18"/>
                  <a:gd name="T37" fmla="*/ 16283 h 27"/>
                  <a:gd name="T38" fmla="*/ 28791 w 18"/>
                  <a:gd name="T39" fmla="*/ 27627 h 27"/>
                  <a:gd name="T40" fmla="*/ 5948 w 18"/>
                  <a:gd name="T41" fmla="*/ 0 h 27"/>
                  <a:gd name="T42" fmla="*/ 5948 w 18"/>
                  <a:gd name="T43" fmla="*/ 5565 h 27"/>
                  <a:gd name="T44" fmla="*/ 0 w 18"/>
                  <a:gd name="T45" fmla="*/ 0 h 27"/>
                  <a:gd name="T46" fmla="*/ 17514 w 18"/>
                  <a:gd name="T47" fmla="*/ 16283 h 27"/>
                  <a:gd name="T48" fmla="*/ 28791 w 18"/>
                  <a:gd name="T49" fmla="*/ 33268 h 27"/>
                  <a:gd name="T50" fmla="*/ 34488 w 18"/>
                  <a:gd name="T51" fmla="*/ 37095 h 27"/>
                  <a:gd name="T52" fmla="*/ 46228 w 18"/>
                  <a:gd name="T53" fmla="*/ 63899 h 27"/>
                  <a:gd name="T54" fmla="*/ 46228 w 18"/>
                  <a:gd name="T55" fmla="*/ 69713 h 27"/>
                  <a:gd name="T56" fmla="*/ 55320 w 18"/>
                  <a:gd name="T57" fmla="*/ 91526 h 27"/>
                  <a:gd name="T58" fmla="*/ 51569 w 18"/>
                  <a:gd name="T59" fmla="*/ 86622 h 27"/>
                  <a:gd name="T60" fmla="*/ 55320 w 18"/>
                  <a:gd name="T61" fmla="*/ 97340 h 27"/>
                  <a:gd name="T62" fmla="*/ 61339 w 18"/>
                  <a:gd name="T63" fmla="*/ 102905 h 27"/>
                  <a:gd name="T64" fmla="*/ 55320 w 18"/>
                  <a:gd name="T65" fmla="*/ 102905 h 27"/>
                  <a:gd name="T66" fmla="*/ 51569 w 18"/>
                  <a:gd name="T67" fmla="*/ 91526 h 27"/>
                  <a:gd name="T68" fmla="*/ 46228 w 18"/>
                  <a:gd name="T69" fmla="*/ 75269 h 27"/>
                  <a:gd name="T70" fmla="*/ 51569 w 18"/>
                  <a:gd name="T71" fmla="*/ 97340 h 27"/>
                  <a:gd name="T72" fmla="*/ 46228 w 18"/>
                  <a:gd name="T73" fmla="*/ 80835 h 27"/>
                  <a:gd name="T74" fmla="*/ 46228 w 18"/>
                  <a:gd name="T75" fmla="*/ 69713 h 27"/>
                  <a:gd name="T76" fmla="*/ 51569 w 18"/>
                  <a:gd name="T77" fmla="*/ 97340 h 27"/>
                  <a:gd name="T78" fmla="*/ 40513 w 18"/>
                  <a:gd name="T79" fmla="*/ 69713 h 27"/>
                  <a:gd name="T80" fmla="*/ 46228 w 18"/>
                  <a:gd name="T81" fmla="*/ 91526 h 27"/>
                  <a:gd name="T82" fmla="*/ 51569 w 18"/>
                  <a:gd name="T83" fmla="*/ 102905 h 27"/>
                  <a:gd name="T84" fmla="*/ 46228 w 18"/>
                  <a:gd name="T85" fmla="*/ 97340 h 27"/>
                  <a:gd name="T86" fmla="*/ 46228 w 18"/>
                  <a:gd name="T87" fmla="*/ 102905 h 27"/>
                  <a:gd name="T88" fmla="*/ 46228 w 18"/>
                  <a:gd name="T89" fmla="*/ 102905 h 2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"/>
                  <a:gd name="T136" fmla="*/ 0 h 27"/>
                  <a:gd name="T137" fmla="*/ 18 w 18"/>
                  <a:gd name="T138" fmla="*/ 27 h 2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" h="27">
                    <a:moveTo>
                      <a:pt x="15" y="18"/>
                    </a:moveTo>
                    <a:lnTo>
                      <a:pt x="18" y="25"/>
                    </a:lnTo>
                    <a:lnTo>
                      <a:pt x="18" y="27"/>
                    </a:lnTo>
                    <a:lnTo>
                      <a:pt x="17" y="25"/>
                    </a:lnTo>
                    <a:lnTo>
                      <a:pt x="15" y="22"/>
                    </a:lnTo>
                    <a:lnTo>
                      <a:pt x="14" y="19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10" y="11"/>
                    </a:lnTo>
                    <a:lnTo>
                      <a:pt x="9" y="10"/>
                    </a:lnTo>
                    <a:lnTo>
                      <a:pt x="9" y="11"/>
                    </a:lnTo>
                    <a:lnTo>
                      <a:pt x="7" y="9"/>
                    </a:lnTo>
                    <a:lnTo>
                      <a:pt x="6" y="6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5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5" y="6"/>
                    </a:lnTo>
                    <a:lnTo>
                      <a:pt x="6" y="7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10" y="17"/>
                    </a:lnTo>
                    <a:lnTo>
                      <a:pt x="9" y="16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0" y="19"/>
                    </a:lnTo>
                    <a:lnTo>
                      <a:pt x="9" y="17"/>
                    </a:lnTo>
                    <a:lnTo>
                      <a:pt x="8" y="14"/>
                    </a:lnTo>
                    <a:lnTo>
                      <a:pt x="9" y="18"/>
                    </a:lnTo>
                    <a:lnTo>
                      <a:pt x="8" y="15"/>
                    </a:lnTo>
                    <a:lnTo>
                      <a:pt x="8" y="13"/>
                    </a:lnTo>
                    <a:lnTo>
                      <a:pt x="9" y="18"/>
                    </a:lnTo>
                    <a:lnTo>
                      <a:pt x="7" y="13"/>
                    </a:lnTo>
                    <a:lnTo>
                      <a:pt x="8" y="17"/>
                    </a:lnTo>
                    <a:lnTo>
                      <a:pt x="9" y="19"/>
                    </a:lnTo>
                    <a:lnTo>
                      <a:pt x="8" y="18"/>
                    </a:lnTo>
                    <a:lnTo>
                      <a:pt x="8" y="19"/>
                    </a:lnTo>
                  </a:path>
                </a:pathLst>
              </a:custGeom>
              <a:noFill/>
              <a:ln w="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2259" name="Freeform 4447"/>
            <p:cNvSpPr>
              <a:spLocks/>
            </p:cNvSpPr>
            <p:nvPr/>
          </p:nvSpPr>
          <p:spPr bwMode="auto">
            <a:xfrm>
              <a:off x="1356" y="3050"/>
              <a:ext cx="12" cy="32"/>
            </a:xfrm>
            <a:custGeom>
              <a:avLst/>
              <a:gdLst>
                <a:gd name="T0" fmla="*/ 26244 w 4"/>
                <a:gd name="T1" fmla="*/ 56431 h 11"/>
                <a:gd name="T2" fmla="*/ 13122 w 4"/>
                <a:gd name="T3" fmla="*/ 21268 h 11"/>
                <a:gd name="T4" fmla="*/ 0 w 4"/>
                <a:gd name="T5" fmla="*/ 0 h 11"/>
                <a:gd name="T6" fmla="*/ 0 w 4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1"/>
                <a:gd name="T14" fmla="*/ 4 w 4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1">
                  <a:moveTo>
                    <a:pt x="4" y="11"/>
                  </a:move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0" name="Freeform 4448"/>
            <p:cNvSpPr>
              <a:spLocks/>
            </p:cNvSpPr>
            <p:nvPr/>
          </p:nvSpPr>
          <p:spPr bwMode="auto">
            <a:xfrm>
              <a:off x="1368" y="3082"/>
              <a:ext cx="20" cy="41"/>
            </a:xfrm>
            <a:custGeom>
              <a:avLst/>
              <a:gdLst>
                <a:gd name="T0" fmla="*/ 31046 w 7"/>
                <a:gd name="T1" fmla="*/ 75627 h 14"/>
                <a:gd name="T2" fmla="*/ 21714 w 7"/>
                <a:gd name="T3" fmla="*/ 53628 h 14"/>
                <a:gd name="T4" fmla="*/ 9331 w 7"/>
                <a:gd name="T5" fmla="*/ 22204 h 14"/>
                <a:gd name="T6" fmla="*/ 0 w 7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4"/>
                <a:gd name="T14" fmla="*/ 7 w 7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4">
                  <a:moveTo>
                    <a:pt x="7" y="14"/>
                  </a:moveTo>
                  <a:lnTo>
                    <a:pt x="5" y="10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1" name="Freeform 4449"/>
            <p:cNvSpPr>
              <a:spLocks/>
            </p:cNvSpPr>
            <p:nvPr/>
          </p:nvSpPr>
          <p:spPr bwMode="auto">
            <a:xfrm>
              <a:off x="1236" y="2259"/>
              <a:ext cx="3" cy="3"/>
            </a:xfrm>
            <a:custGeom>
              <a:avLst/>
              <a:gdLst>
                <a:gd name="T0" fmla="*/ 0 w 1"/>
                <a:gd name="T1" fmla="*/ 6561 h 1"/>
                <a:gd name="T2" fmla="*/ 6561 w 1"/>
                <a:gd name="T3" fmla="*/ 0 h 1"/>
                <a:gd name="T4" fmla="*/ 6561 w 1"/>
                <a:gd name="T5" fmla="*/ 6561 h 1"/>
                <a:gd name="T6" fmla="*/ 6561 w 1"/>
                <a:gd name="T7" fmla="*/ 656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1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2" name="Freeform 4450"/>
            <p:cNvSpPr>
              <a:spLocks/>
            </p:cNvSpPr>
            <p:nvPr/>
          </p:nvSpPr>
          <p:spPr bwMode="auto">
            <a:xfrm>
              <a:off x="1309" y="2763"/>
              <a:ext cx="71" cy="184"/>
            </a:xfrm>
            <a:custGeom>
              <a:avLst/>
              <a:gdLst>
                <a:gd name="T0" fmla="*/ 87256 w 24"/>
                <a:gd name="T1" fmla="*/ 0 h 63"/>
                <a:gd name="T2" fmla="*/ 87256 w 24"/>
                <a:gd name="T3" fmla="*/ 52691 h 63"/>
                <a:gd name="T4" fmla="*/ 81112 w 24"/>
                <a:gd name="T5" fmla="*/ 74365 h 63"/>
                <a:gd name="T6" fmla="*/ 74976 w 24"/>
                <a:gd name="T7" fmla="*/ 57773 h 63"/>
                <a:gd name="T8" fmla="*/ 74976 w 24"/>
                <a:gd name="T9" fmla="*/ 68839 h 63"/>
                <a:gd name="T10" fmla="*/ 81112 w 24"/>
                <a:gd name="T11" fmla="*/ 74365 h 63"/>
                <a:gd name="T12" fmla="*/ 81112 w 24"/>
                <a:gd name="T13" fmla="*/ 80125 h 63"/>
                <a:gd name="T14" fmla="*/ 81112 w 24"/>
                <a:gd name="T15" fmla="*/ 104988 h 63"/>
                <a:gd name="T16" fmla="*/ 87256 w 24"/>
                <a:gd name="T17" fmla="*/ 121580 h 63"/>
                <a:gd name="T18" fmla="*/ 87256 w 24"/>
                <a:gd name="T19" fmla="*/ 126680 h 63"/>
                <a:gd name="T20" fmla="*/ 93128 w 24"/>
                <a:gd name="T21" fmla="*/ 137743 h 63"/>
                <a:gd name="T22" fmla="*/ 99261 w 24"/>
                <a:gd name="T23" fmla="*/ 168734 h 63"/>
                <a:gd name="T24" fmla="*/ 111278 w 24"/>
                <a:gd name="T25" fmla="*/ 206778 h 63"/>
                <a:gd name="T26" fmla="*/ 122543 w 24"/>
                <a:gd name="T27" fmla="*/ 248184 h 63"/>
                <a:gd name="T28" fmla="*/ 134811 w 24"/>
                <a:gd name="T29" fmla="*/ 286032 h 63"/>
                <a:gd name="T30" fmla="*/ 140692 w 24"/>
                <a:gd name="T31" fmla="*/ 333262 h 63"/>
                <a:gd name="T32" fmla="*/ 128676 w 24"/>
                <a:gd name="T33" fmla="*/ 322780 h 63"/>
                <a:gd name="T34" fmla="*/ 117333 w 24"/>
                <a:gd name="T35" fmla="*/ 297318 h 63"/>
                <a:gd name="T36" fmla="*/ 105169 w 24"/>
                <a:gd name="T37" fmla="*/ 269884 h 63"/>
                <a:gd name="T38" fmla="*/ 105169 w 24"/>
                <a:gd name="T39" fmla="*/ 248184 h 63"/>
                <a:gd name="T40" fmla="*/ 99261 w 24"/>
                <a:gd name="T41" fmla="*/ 222953 h 63"/>
                <a:gd name="T42" fmla="*/ 81112 w 24"/>
                <a:gd name="T43" fmla="*/ 212316 h 63"/>
                <a:gd name="T44" fmla="*/ 74976 w 24"/>
                <a:gd name="T45" fmla="*/ 206778 h 63"/>
                <a:gd name="T46" fmla="*/ 47558 w 24"/>
                <a:gd name="T47" fmla="*/ 173819 h 63"/>
                <a:gd name="T48" fmla="*/ 41423 w 24"/>
                <a:gd name="T49" fmla="*/ 153891 h 63"/>
                <a:gd name="T50" fmla="*/ 29495 w 24"/>
                <a:gd name="T51" fmla="*/ 159572 h 63"/>
                <a:gd name="T52" fmla="*/ 24285 w 24"/>
                <a:gd name="T53" fmla="*/ 143427 h 63"/>
                <a:gd name="T54" fmla="*/ 18152 w 24"/>
                <a:gd name="T55" fmla="*/ 126680 h 63"/>
                <a:gd name="T56" fmla="*/ 12017 w 24"/>
                <a:gd name="T57" fmla="*/ 126680 h 63"/>
                <a:gd name="T58" fmla="*/ 12017 w 24"/>
                <a:gd name="T59" fmla="*/ 143427 h 63"/>
                <a:gd name="T60" fmla="*/ 12017 w 24"/>
                <a:gd name="T61" fmla="*/ 153891 h 63"/>
                <a:gd name="T62" fmla="*/ 6136 w 24"/>
                <a:gd name="T63" fmla="*/ 165101 h 63"/>
                <a:gd name="T64" fmla="*/ 6136 w 24"/>
                <a:gd name="T65" fmla="*/ 168734 h 63"/>
                <a:gd name="T66" fmla="*/ 6136 w 24"/>
                <a:gd name="T67" fmla="*/ 159572 h 63"/>
                <a:gd name="T68" fmla="*/ 0 w 24"/>
                <a:gd name="T69" fmla="*/ 143427 h 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"/>
                <a:gd name="T106" fmla="*/ 0 h 63"/>
                <a:gd name="T107" fmla="*/ 24 w 24"/>
                <a:gd name="T108" fmla="*/ 63 h 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" h="63">
                  <a:moveTo>
                    <a:pt x="15" y="0"/>
                  </a:moveTo>
                  <a:lnTo>
                    <a:pt x="15" y="10"/>
                  </a:lnTo>
                  <a:lnTo>
                    <a:pt x="14" y="14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4" y="20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6" y="26"/>
                  </a:lnTo>
                  <a:lnTo>
                    <a:pt x="17" y="32"/>
                  </a:lnTo>
                  <a:lnTo>
                    <a:pt x="19" y="39"/>
                  </a:lnTo>
                  <a:lnTo>
                    <a:pt x="21" y="47"/>
                  </a:lnTo>
                  <a:lnTo>
                    <a:pt x="23" y="54"/>
                  </a:lnTo>
                  <a:lnTo>
                    <a:pt x="24" y="63"/>
                  </a:lnTo>
                  <a:lnTo>
                    <a:pt x="22" y="61"/>
                  </a:lnTo>
                  <a:lnTo>
                    <a:pt x="20" y="56"/>
                  </a:lnTo>
                  <a:lnTo>
                    <a:pt x="18" y="51"/>
                  </a:lnTo>
                  <a:lnTo>
                    <a:pt x="18" y="47"/>
                  </a:lnTo>
                  <a:lnTo>
                    <a:pt x="17" y="42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7" y="29"/>
                  </a:lnTo>
                  <a:lnTo>
                    <a:pt x="5" y="30"/>
                  </a:lnTo>
                  <a:lnTo>
                    <a:pt x="4" y="27"/>
                  </a:lnTo>
                  <a:lnTo>
                    <a:pt x="3" y="24"/>
                  </a:lnTo>
                  <a:lnTo>
                    <a:pt x="2" y="24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0"/>
                  </a:lnTo>
                  <a:lnTo>
                    <a:pt x="0" y="27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3" name="Freeform 4451"/>
            <p:cNvSpPr>
              <a:spLocks/>
            </p:cNvSpPr>
            <p:nvPr/>
          </p:nvSpPr>
          <p:spPr bwMode="auto">
            <a:xfrm>
              <a:off x="3563" y="1641"/>
              <a:ext cx="123" cy="99"/>
            </a:xfrm>
            <a:custGeom>
              <a:avLst/>
              <a:gdLst>
                <a:gd name="T0" fmla="*/ 216257 w 42"/>
                <a:gd name="T1" fmla="*/ 30539 h 34"/>
                <a:gd name="T2" fmla="*/ 227055 w 42"/>
                <a:gd name="T3" fmla="*/ 56704 h 34"/>
                <a:gd name="T4" fmla="*/ 216257 w 42"/>
                <a:gd name="T5" fmla="*/ 67565 h 34"/>
                <a:gd name="T6" fmla="*/ 210658 w 42"/>
                <a:gd name="T7" fmla="*/ 51253 h 34"/>
                <a:gd name="T8" fmla="*/ 210658 w 42"/>
                <a:gd name="T9" fmla="*/ 72381 h 34"/>
                <a:gd name="T10" fmla="*/ 210658 w 42"/>
                <a:gd name="T11" fmla="*/ 88922 h 34"/>
                <a:gd name="T12" fmla="*/ 216257 w 42"/>
                <a:gd name="T13" fmla="*/ 97535 h 34"/>
                <a:gd name="T14" fmla="*/ 210658 w 42"/>
                <a:gd name="T15" fmla="*/ 108405 h 34"/>
                <a:gd name="T16" fmla="*/ 199251 w 42"/>
                <a:gd name="T17" fmla="*/ 140248 h 34"/>
                <a:gd name="T18" fmla="*/ 37298 w 42"/>
                <a:gd name="T19" fmla="*/ 97535 h 34"/>
                <a:gd name="T20" fmla="*/ 11407 w 42"/>
                <a:gd name="T21" fmla="*/ 67565 h 34"/>
                <a:gd name="T22" fmla="*/ 16397 w 42"/>
                <a:gd name="T23" fmla="*/ 67565 h 34"/>
                <a:gd name="T24" fmla="*/ 11407 w 42"/>
                <a:gd name="T25" fmla="*/ 78061 h 34"/>
                <a:gd name="T26" fmla="*/ 22204 w 42"/>
                <a:gd name="T27" fmla="*/ 72381 h 34"/>
                <a:gd name="T28" fmla="*/ 33406 w 42"/>
                <a:gd name="T29" fmla="*/ 83512 h 34"/>
                <a:gd name="T30" fmla="*/ 37298 w 42"/>
                <a:gd name="T31" fmla="*/ 88922 h 34"/>
                <a:gd name="T32" fmla="*/ 53628 w 42"/>
                <a:gd name="T33" fmla="*/ 97535 h 34"/>
                <a:gd name="T34" fmla="*/ 70028 w 42"/>
                <a:gd name="T35" fmla="*/ 88922 h 34"/>
                <a:gd name="T36" fmla="*/ 92180 w 42"/>
                <a:gd name="T37" fmla="*/ 88922 h 34"/>
                <a:gd name="T38" fmla="*/ 114815 w 42"/>
                <a:gd name="T39" fmla="*/ 88922 h 34"/>
                <a:gd name="T40" fmla="*/ 140630 w 42"/>
                <a:gd name="T41" fmla="*/ 88922 h 34"/>
                <a:gd name="T42" fmla="*/ 145655 w 42"/>
                <a:gd name="T43" fmla="*/ 88922 h 34"/>
                <a:gd name="T44" fmla="*/ 151454 w 42"/>
                <a:gd name="T45" fmla="*/ 78061 h 34"/>
                <a:gd name="T46" fmla="*/ 157053 w 42"/>
                <a:gd name="T47" fmla="*/ 67565 h 34"/>
                <a:gd name="T48" fmla="*/ 162861 w 42"/>
                <a:gd name="T49" fmla="*/ 62189 h 34"/>
                <a:gd name="T50" fmla="*/ 167784 w 42"/>
                <a:gd name="T51" fmla="*/ 51253 h 34"/>
                <a:gd name="T52" fmla="*/ 179258 w 42"/>
                <a:gd name="T53" fmla="*/ 35381 h 34"/>
                <a:gd name="T54" fmla="*/ 184857 w 42"/>
                <a:gd name="T55" fmla="*/ 26809 h 34"/>
                <a:gd name="T56" fmla="*/ 184857 w 42"/>
                <a:gd name="T57" fmla="*/ 26809 h 34"/>
                <a:gd name="T58" fmla="*/ 193675 w 42"/>
                <a:gd name="T59" fmla="*/ 10488 h 34"/>
                <a:gd name="T60" fmla="*/ 199251 w 42"/>
                <a:gd name="T61" fmla="*/ 5451 h 34"/>
                <a:gd name="T62" fmla="*/ 216257 w 42"/>
                <a:gd name="T63" fmla="*/ 35381 h 34"/>
                <a:gd name="T64" fmla="*/ 227055 w 42"/>
                <a:gd name="T65" fmla="*/ 56704 h 34"/>
                <a:gd name="T66" fmla="*/ 216257 w 42"/>
                <a:gd name="T67" fmla="*/ 67565 h 34"/>
                <a:gd name="T68" fmla="*/ 205082 w 42"/>
                <a:gd name="T69" fmla="*/ 51253 h 34"/>
                <a:gd name="T70" fmla="*/ 210658 w 42"/>
                <a:gd name="T71" fmla="*/ 72381 h 34"/>
                <a:gd name="T72" fmla="*/ 216257 w 42"/>
                <a:gd name="T73" fmla="*/ 88922 h 34"/>
                <a:gd name="T74" fmla="*/ 210658 w 42"/>
                <a:gd name="T75" fmla="*/ 97535 h 34"/>
                <a:gd name="T76" fmla="*/ 205082 w 42"/>
                <a:gd name="T77" fmla="*/ 113439 h 34"/>
                <a:gd name="T78" fmla="*/ 199251 w 42"/>
                <a:gd name="T79" fmla="*/ 145702 h 34"/>
                <a:gd name="T80" fmla="*/ 0 w 42"/>
                <a:gd name="T81" fmla="*/ 67565 h 34"/>
                <a:gd name="T82" fmla="*/ 11407 w 42"/>
                <a:gd name="T83" fmla="*/ 62189 h 34"/>
                <a:gd name="T84" fmla="*/ 16397 w 42"/>
                <a:gd name="T85" fmla="*/ 67565 h 34"/>
                <a:gd name="T86" fmla="*/ 16397 w 42"/>
                <a:gd name="T87" fmla="*/ 78061 h 34"/>
                <a:gd name="T88" fmla="*/ 22204 w 42"/>
                <a:gd name="T89" fmla="*/ 72381 h 34"/>
                <a:gd name="T90" fmla="*/ 33406 w 42"/>
                <a:gd name="T91" fmla="*/ 83512 h 34"/>
                <a:gd name="T92" fmla="*/ 37298 w 42"/>
                <a:gd name="T93" fmla="*/ 92085 h 34"/>
                <a:gd name="T94" fmla="*/ 65026 w 42"/>
                <a:gd name="T95" fmla="*/ 92085 h 34"/>
                <a:gd name="T96" fmla="*/ 75627 w 42"/>
                <a:gd name="T97" fmla="*/ 88922 h 34"/>
                <a:gd name="T98" fmla="*/ 97832 w 42"/>
                <a:gd name="T99" fmla="*/ 88922 h 34"/>
                <a:gd name="T100" fmla="*/ 118048 w 42"/>
                <a:gd name="T101" fmla="*/ 92085 h 34"/>
                <a:gd name="T102" fmla="*/ 140630 w 42"/>
                <a:gd name="T103" fmla="*/ 88922 h 34"/>
                <a:gd name="T104" fmla="*/ 145655 w 42"/>
                <a:gd name="T105" fmla="*/ 88922 h 34"/>
                <a:gd name="T106" fmla="*/ 157053 w 42"/>
                <a:gd name="T107" fmla="*/ 72381 h 34"/>
                <a:gd name="T108" fmla="*/ 157053 w 42"/>
                <a:gd name="T109" fmla="*/ 67565 h 34"/>
                <a:gd name="T110" fmla="*/ 162861 w 42"/>
                <a:gd name="T111" fmla="*/ 56704 h 34"/>
                <a:gd name="T112" fmla="*/ 173383 w 42"/>
                <a:gd name="T113" fmla="*/ 40832 h 34"/>
                <a:gd name="T114" fmla="*/ 179258 w 42"/>
                <a:gd name="T115" fmla="*/ 35381 h 34"/>
                <a:gd name="T116" fmla="*/ 179258 w 42"/>
                <a:gd name="T117" fmla="*/ 26809 h 34"/>
                <a:gd name="T118" fmla="*/ 184857 w 42"/>
                <a:gd name="T119" fmla="*/ 21358 h 34"/>
                <a:gd name="T120" fmla="*/ 199251 w 42"/>
                <a:gd name="T121" fmla="*/ 10488 h 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2"/>
                <a:gd name="T184" fmla="*/ 0 h 34"/>
                <a:gd name="T185" fmla="*/ 42 w 42"/>
                <a:gd name="T186" fmla="*/ 34 h 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2" h="34">
                  <a:moveTo>
                    <a:pt x="37" y="0"/>
                  </a:moveTo>
                  <a:lnTo>
                    <a:pt x="37" y="0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40" y="5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2" y="9"/>
                  </a:lnTo>
                  <a:lnTo>
                    <a:pt x="42" y="10"/>
                  </a:lnTo>
                  <a:lnTo>
                    <a:pt x="42" y="11"/>
                  </a:lnTo>
                  <a:lnTo>
                    <a:pt x="41" y="12"/>
                  </a:lnTo>
                  <a:lnTo>
                    <a:pt x="41" y="13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39" y="12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7"/>
                  </a:lnTo>
                  <a:lnTo>
                    <a:pt x="40" y="17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2" y="19"/>
                  </a:lnTo>
                  <a:lnTo>
                    <a:pt x="41" y="19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8" y="20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38" y="24"/>
                  </a:lnTo>
                  <a:lnTo>
                    <a:pt x="38" y="25"/>
                  </a:lnTo>
                  <a:lnTo>
                    <a:pt x="38" y="26"/>
                  </a:lnTo>
                  <a:lnTo>
                    <a:pt x="38" y="27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29"/>
                  </a:lnTo>
                  <a:lnTo>
                    <a:pt x="38" y="29"/>
                  </a:lnTo>
                  <a:lnTo>
                    <a:pt x="38" y="30"/>
                  </a:lnTo>
                  <a:lnTo>
                    <a:pt x="38" y="31"/>
                  </a:lnTo>
                  <a:lnTo>
                    <a:pt x="38" y="32"/>
                  </a:lnTo>
                  <a:lnTo>
                    <a:pt x="37" y="34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1" y="16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5" y="18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8" y="14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40" y="5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1"/>
                  </a:lnTo>
                  <a:lnTo>
                    <a:pt x="41" y="12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39" y="12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7"/>
                  </a:lnTo>
                  <a:lnTo>
                    <a:pt x="40" y="17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2" y="19"/>
                  </a:lnTo>
                  <a:lnTo>
                    <a:pt x="41" y="19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5"/>
                  </a:lnTo>
                  <a:lnTo>
                    <a:pt x="38" y="26"/>
                  </a:lnTo>
                  <a:lnTo>
                    <a:pt x="38" y="27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29"/>
                  </a:lnTo>
                  <a:lnTo>
                    <a:pt x="38" y="29"/>
                  </a:lnTo>
                  <a:lnTo>
                    <a:pt x="38" y="30"/>
                  </a:lnTo>
                  <a:lnTo>
                    <a:pt x="38" y="31"/>
                  </a:lnTo>
                  <a:lnTo>
                    <a:pt x="38" y="32"/>
                  </a:lnTo>
                  <a:lnTo>
                    <a:pt x="37" y="34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5" y="18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7" y="17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4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4" name="Freeform 4452"/>
            <p:cNvSpPr>
              <a:spLocks/>
            </p:cNvSpPr>
            <p:nvPr/>
          </p:nvSpPr>
          <p:spPr bwMode="auto">
            <a:xfrm>
              <a:off x="1400" y="3120"/>
              <a:ext cx="12" cy="26"/>
            </a:xfrm>
            <a:custGeom>
              <a:avLst/>
              <a:gdLst>
                <a:gd name="T0" fmla="*/ 0 w 4"/>
                <a:gd name="T1" fmla="*/ 0 h 9"/>
                <a:gd name="T2" fmla="*/ 0 w 4"/>
                <a:gd name="T3" fmla="*/ 5232 h 9"/>
                <a:gd name="T4" fmla="*/ 6561 w 4"/>
                <a:gd name="T5" fmla="*/ 9880 h 9"/>
                <a:gd name="T6" fmla="*/ 6561 w 4"/>
                <a:gd name="T7" fmla="*/ 15115 h 9"/>
                <a:gd name="T8" fmla="*/ 6561 w 4"/>
                <a:gd name="T9" fmla="*/ 15115 h 9"/>
                <a:gd name="T10" fmla="*/ 6561 w 4"/>
                <a:gd name="T11" fmla="*/ 15115 h 9"/>
                <a:gd name="T12" fmla="*/ 6561 w 4"/>
                <a:gd name="T13" fmla="*/ 9880 h 9"/>
                <a:gd name="T14" fmla="*/ 6561 w 4"/>
                <a:gd name="T15" fmla="*/ 9880 h 9"/>
                <a:gd name="T16" fmla="*/ 6561 w 4"/>
                <a:gd name="T17" fmla="*/ 9880 h 9"/>
                <a:gd name="T18" fmla="*/ 0 w 4"/>
                <a:gd name="T19" fmla="*/ 5232 h 9"/>
                <a:gd name="T20" fmla="*/ 0 w 4"/>
                <a:gd name="T21" fmla="*/ 5232 h 9"/>
                <a:gd name="T22" fmla="*/ 0 w 4"/>
                <a:gd name="T23" fmla="*/ 9880 h 9"/>
                <a:gd name="T24" fmla="*/ 0 w 4"/>
                <a:gd name="T25" fmla="*/ 9880 h 9"/>
                <a:gd name="T26" fmla="*/ 0 w 4"/>
                <a:gd name="T27" fmla="*/ 5232 h 9"/>
                <a:gd name="T28" fmla="*/ 0 w 4"/>
                <a:gd name="T29" fmla="*/ 9880 h 9"/>
                <a:gd name="T30" fmla="*/ 0 w 4"/>
                <a:gd name="T31" fmla="*/ 9880 h 9"/>
                <a:gd name="T32" fmla="*/ 0 w 4"/>
                <a:gd name="T33" fmla="*/ 9880 h 9"/>
                <a:gd name="T34" fmla="*/ 0 w 4"/>
                <a:gd name="T35" fmla="*/ 5232 h 9"/>
                <a:gd name="T36" fmla="*/ 0 w 4"/>
                <a:gd name="T37" fmla="*/ 5232 h 9"/>
                <a:gd name="T38" fmla="*/ 0 w 4"/>
                <a:gd name="T39" fmla="*/ 5232 h 9"/>
                <a:gd name="T40" fmla="*/ 0 w 4"/>
                <a:gd name="T41" fmla="*/ 5232 h 9"/>
                <a:gd name="T42" fmla="*/ 0 w 4"/>
                <a:gd name="T43" fmla="*/ 5232 h 9"/>
                <a:gd name="T44" fmla="*/ 0 w 4"/>
                <a:gd name="T45" fmla="*/ 5232 h 9"/>
                <a:gd name="T46" fmla="*/ 0 w 4"/>
                <a:gd name="T47" fmla="*/ 5232 h 9"/>
                <a:gd name="T48" fmla="*/ 0 w 4"/>
                <a:gd name="T49" fmla="*/ 5232 h 9"/>
                <a:gd name="T50" fmla="*/ 0 w 4"/>
                <a:gd name="T51" fmla="*/ 5232 h 9"/>
                <a:gd name="T52" fmla="*/ 0 w 4"/>
                <a:gd name="T53" fmla="*/ 5232 h 9"/>
                <a:gd name="T54" fmla="*/ 0 w 4"/>
                <a:gd name="T55" fmla="*/ 5232 h 9"/>
                <a:gd name="T56" fmla="*/ 0 w 4"/>
                <a:gd name="T57" fmla="*/ 5232 h 9"/>
                <a:gd name="T58" fmla="*/ 0 w 4"/>
                <a:gd name="T59" fmla="*/ 9880 h 9"/>
                <a:gd name="T60" fmla="*/ 0 w 4"/>
                <a:gd name="T61" fmla="*/ 5232 h 9"/>
                <a:gd name="T62" fmla="*/ 0 w 4"/>
                <a:gd name="T63" fmla="*/ 9880 h 9"/>
                <a:gd name="T64" fmla="*/ 0 w 4"/>
                <a:gd name="T65" fmla="*/ 9880 h 9"/>
                <a:gd name="T66" fmla="*/ 0 w 4"/>
                <a:gd name="T67" fmla="*/ 15115 h 9"/>
                <a:gd name="T68" fmla="*/ 0 w 4"/>
                <a:gd name="T69" fmla="*/ 9880 h 9"/>
                <a:gd name="T70" fmla="*/ 6561 w 4"/>
                <a:gd name="T71" fmla="*/ 15115 h 9"/>
                <a:gd name="T72" fmla="*/ 6561 w 4"/>
                <a:gd name="T73" fmla="*/ 15115 h 9"/>
                <a:gd name="T74" fmla="*/ 6561 w 4"/>
                <a:gd name="T75" fmla="*/ 15115 h 9"/>
                <a:gd name="T76" fmla="*/ 6561 w 4"/>
                <a:gd name="T77" fmla="*/ 15115 h 9"/>
                <a:gd name="T78" fmla="*/ 0 w 4"/>
                <a:gd name="T79" fmla="*/ 9880 h 9"/>
                <a:gd name="T80" fmla="*/ 0 w 4"/>
                <a:gd name="T81" fmla="*/ 15115 h 9"/>
                <a:gd name="T82" fmla="*/ 0 w 4"/>
                <a:gd name="T83" fmla="*/ 9880 h 9"/>
                <a:gd name="T84" fmla="*/ 0 w 4"/>
                <a:gd name="T85" fmla="*/ 15115 h 9"/>
                <a:gd name="T86" fmla="*/ 6561 w 4"/>
                <a:gd name="T87" fmla="*/ 15115 h 9"/>
                <a:gd name="T88" fmla="*/ 0 w 4"/>
                <a:gd name="T89" fmla="*/ 15115 h 9"/>
                <a:gd name="T90" fmla="*/ 6561 w 4"/>
                <a:gd name="T91" fmla="*/ 15115 h 9"/>
                <a:gd name="T92" fmla="*/ 6561 w 4"/>
                <a:gd name="T93" fmla="*/ 15115 h 9"/>
                <a:gd name="T94" fmla="*/ 6561 w 4"/>
                <a:gd name="T95" fmla="*/ 15115 h 9"/>
                <a:gd name="T96" fmla="*/ 6561 w 4"/>
                <a:gd name="T97" fmla="*/ 15115 h 9"/>
                <a:gd name="T98" fmla="*/ 6561 w 4"/>
                <a:gd name="T99" fmla="*/ 15115 h 9"/>
                <a:gd name="T100" fmla="*/ 6561 w 4"/>
                <a:gd name="T101" fmla="*/ 15115 h 9"/>
                <a:gd name="T102" fmla="*/ 6561 w 4"/>
                <a:gd name="T103" fmla="*/ 20346 h 9"/>
                <a:gd name="T104" fmla="*/ 6561 w 4"/>
                <a:gd name="T105" fmla="*/ 20346 h 9"/>
                <a:gd name="T106" fmla="*/ 6561 w 4"/>
                <a:gd name="T107" fmla="*/ 20346 h 9"/>
                <a:gd name="T108" fmla="*/ 6561 w 4"/>
                <a:gd name="T109" fmla="*/ 20346 h 9"/>
                <a:gd name="T110" fmla="*/ 6561 w 4"/>
                <a:gd name="T111" fmla="*/ 20346 h 9"/>
                <a:gd name="T112" fmla="*/ 6561 w 4"/>
                <a:gd name="T113" fmla="*/ 20346 h 9"/>
                <a:gd name="T114" fmla="*/ 13122 w 4"/>
                <a:gd name="T115" fmla="*/ 28542 h 9"/>
                <a:gd name="T116" fmla="*/ 13122 w 4"/>
                <a:gd name="T117" fmla="*/ 28542 h 9"/>
                <a:gd name="T118" fmla="*/ 19683 w 4"/>
                <a:gd name="T119" fmla="*/ 38457 h 9"/>
                <a:gd name="T120" fmla="*/ 26244 w 4"/>
                <a:gd name="T121" fmla="*/ 43666 h 9"/>
                <a:gd name="T122" fmla="*/ 26244 w 4"/>
                <a:gd name="T123" fmla="*/ 43666 h 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"/>
                <a:gd name="T187" fmla="*/ 0 h 9"/>
                <a:gd name="T188" fmla="*/ 4 w 4"/>
                <a:gd name="T189" fmla="*/ 9 h 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" h="9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3" y="8"/>
                  </a:lnTo>
                  <a:lnTo>
                    <a:pt x="4" y="9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5" name="Freeform 4453"/>
            <p:cNvSpPr>
              <a:spLocks/>
            </p:cNvSpPr>
            <p:nvPr/>
          </p:nvSpPr>
          <p:spPr bwMode="auto">
            <a:xfrm>
              <a:off x="1447" y="3223"/>
              <a:ext cx="59" cy="102"/>
            </a:xfrm>
            <a:custGeom>
              <a:avLst/>
              <a:gdLst>
                <a:gd name="T0" fmla="*/ 0 w 20"/>
                <a:gd name="T1" fmla="*/ 0 h 35"/>
                <a:gd name="T2" fmla="*/ 29084 w 20"/>
                <a:gd name="T3" fmla="*/ 46457 h 35"/>
                <a:gd name="T4" fmla="*/ 67933 w 20"/>
                <a:gd name="T5" fmla="*/ 114546 h 35"/>
                <a:gd name="T6" fmla="*/ 61873 w 20"/>
                <a:gd name="T7" fmla="*/ 103658 h 35"/>
                <a:gd name="T8" fmla="*/ 52702 w 20"/>
                <a:gd name="T9" fmla="*/ 89372 h 35"/>
                <a:gd name="T10" fmla="*/ 34837 w 20"/>
                <a:gd name="T11" fmla="*/ 67868 h 35"/>
                <a:gd name="T12" fmla="*/ 23028 w 20"/>
                <a:gd name="T13" fmla="*/ 40963 h 35"/>
                <a:gd name="T14" fmla="*/ 29084 w 20"/>
                <a:gd name="T15" fmla="*/ 40963 h 35"/>
                <a:gd name="T16" fmla="*/ 17865 w 20"/>
                <a:gd name="T17" fmla="*/ 35569 h 35"/>
                <a:gd name="T18" fmla="*/ 11809 w 20"/>
                <a:gd name="T19" fmla="*/ 26905 h 35"/>
                <a:gd name="T20" fmla="*/ 23028 w 20"/>
                <a:gd name="T21" fmla="*/ 40963 h 35"/>
                <a:gd name="T22" fmla="*/ 29084 w 20"/>
                <a:gd name="T23" fmla="*/ 56980 h 35"/>
                <a:gd name="T24" fmla="*/ 46725 w 20"/>
                <a:gd name="T25" fmla="*/ 72913 h 35"/>
                <a:gd name="T26" fmla="*/ 46725 w 20"/>
                <a:gd name="T27" fmla="*/ 83885 h 35"/>
                <a:gd name="T28" fmla="*/ 61873 w 20"/>
                <a:gd name="T29" fmla="*/ 103658 h 35"/>
                <a:gd name="T30" fmla="*/ 61873 w 20"/>
                <a:gd name="T31" fmla="*/ 109128 h 35"/>
                <a:gd name="T32" fmla="*/ 79741 w 20"/>
                <a:gd name="T33" fmla="*/ 130563 h 35"/>
                <a:gd name="T34" fmla="*/ 91577 w 20"/>
                <a:gd name="T35" fmla="*/ 146504 h 35"/>
                <a:gd name="T36" fmla="*/ 108826 w 20"/>
                <a:gd name="T37" fmla="*/ 171526 h 35"/>
                <a:gd name="T38" fmla="*/ 114578 w 20"/>
                <a:gd name="T39" fmla="*/ 177020 h 35"/>
                <a:gd name="T40" fmla="*/ 114578 w 20"/>
                <a:gd name="T41" fmla="*/ 182067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"/>
                <a:gd name="T64" fmla="*/ 0 h 35"/>
                <a:gd name="T65" fmla="*/ 20 w 20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" h="35">
                  <a:moveTo>
                    <a:pt x="0" y="0"/>
                  </a:moveTo>
                  <a:lnTo>
                    <a:pt x="5" y="9"/>
                  </a:lnTo>
                  <a:lnTo>
                    <a:pt x="12" y="22"/>
                  </a:lnTo>
                  <a:lnTo>
                    <a:pt x="11" y="20"/>
                  </a:lnTo>
                  <a:lnTo>
                    <a:pt x="9" y="17"/>
                  </a:lnTo>
                  <a:lnTo>
                    <a:pt x="6" y="13"/>
                  </a:lnTo>
                  <a:lnTo>
                    <a:pt x="4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2" y="5"/>
                  </a:lnTo>
                  <a:lnTo>
                    <a:pt x="4" y="8"/>
                  </a:lnTo>
                  <a:lnTo>
                    <a:pt x="5" y="11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4" y="25"/>
                  </a:lnTo>
                  <a:lnTo>
                    <a:pt x="16" y="28"/>
                  </a:lnTo>
                  <a:lnTo>
                    <a:pt x="19" y="33"/>
                  </a:lnTo>
                  <a:lnTo>
                    <a:pt x="20" y="34"/>
                  </a:lnTo>
                  <a:lnTo>
                    <a:pt x="20" y="35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6" name="Freeform 4454"/>
            <p:cNvSpPr>
              <a:spLocks/>
            </p:cNvSpPr>
            <p:nvPr/>
          </p:nvSpPr>
          <p:spPr bwMode="auto">
            <a:xfrm>
              <a:off x="1256" y="246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7" name="Freeform 4455"/>
            <p:cNvSpPr>
              <a:spLocks/>
            </p:cNvSpPr>
            <p:nvPr/>
          </p:nvSpPr>
          <p:spPr bwMode="auto">
            <a:xfrm>
              <a:off x="1251" y="2692"/>
              <a:ext cx="11" cy="15"/>
            </a:xfrm>
            <a:custGeom>
              <a:avLst/>
              <a:gdLst>
                <a:gd name="T0" fmla="*/ 12870 w 4"/>
                <a:gd name="T1" fmla="*/ 32805 h 5"/>
                <a:gd name="T2" fmla="*/ 12870 w 4"/>
                <a:gd name="T3" fmla="*/ 32805 h 5"/>
                <a:gd name="T4" fmla="*/ 9438 w 4"/>
                <a:gd name="T5" fmla="*/ 19683 h 5"/>
                <a:gd name="T6" fmla="*/ 0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4" y="5"/>
                  </a:moveTo>
                  <a:lnTo>
                    <a:pt x="4" y="5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8" name="Freeform 4456"/>
            <p:cNvSpPr>
              <a:spLocks/>
            </p:cNvSpPr>
            <p:nvPr/>
          </p:nvSpPr>
          <p:spPr bwMode="auto">
            <a:xfrm>
              <a:off x="3739" y="1468"/>
              <a:ext cx="135" cy="96"/>
            </a:xfrm>
            <a:custGeom>
              <a:avLst/>
              <a:gdLst>
                <a:gd name="T0" fmla="*/ 0 w 46"/>
                <a:gd name="T1" fmla="*/ 139366 h 33"/>
                <a:gd name="T2" fmla="*/ 39611 w 46"/>
                <a:gd name="T3" fmla="*/ 153329 h 33"/>
                <a:gd name="T4" fmla="*/ 110615 w 46"/>
                <a:gd name="T5" fmla="*/ 164163 h 33"/>
                <a:gd name="T6" fmla="*/ 131088 w 46"/>
                <a:gd name="T7" fmla="*/ 169155 h 33"/>
                <a:gd name="T8" fmla="*/ 142363 w 46"/>
                <a:gd name="T9" fmla="*/ 158769 h 33"/>
                <a:gd name="T10" fmla="*/ 170699 w 46"/>
                <a:gd name="T11" fmla="*/ 164163 h 33"/>
                <a:gd name="T12" fmla="*/ 187227 w 46"/>
                <a:gd name="T13" fmla="*/ 158769 h 33"/>
                <a:gd name="T14" fmla="*/ 198726 w 46"/>
                <a:gd name="T15" fmla="*/ 153329 h 33"/>
                <a:gd name="T16" fmla="*/ 198726 w 46"/>
                <a:gd name="T17" fmla="*/ 143156 h 33"/>
                <a:gd name="T18" fmla="*/ 192862 w 46"/>
                <a:gd name="T19" fmla="*/ 139366 h 33"/>
                <a:gd name="T20" fmla="*/ 187227 w 46"/>
                <a:gd name="T21" fmla="*/ 128559 h 33"/>
                <a:gd name="T22" fmla="*/ 181965 w 46"/>
                <a:gd name="T23" fmla="*/ 112733 h 33"/>
                <a:gd name="T24" fmla="*/ 187227 w 46"/>
                <a:gd name="T25" fmla="*/ 107290 h 33"/>
                <a:gd name="T26" fmla="*/ 187227 w 46"/>
                <a:gd name="T27" fmla="*/ 96899 h 33"/>
                <a:gd name="T28" fmla="*/ 192862 w 46"/>
                <a:gd name="T29" fmla="*/ 91459 h 33"/>
                <a:gd name="T30" fmla="*/ 198726 w 46"/>
                <a:gd name="T31" fmla="*/ 96899 h 33"/>
                <a:gd name="T32" fmla="*/ 204446 w 46"/>
                <a:gd name="T33" fmla="*/ 96899 h 33"/>
                <a:gd name="T34" fmla="*/ 214022 w 46"/>
                <a:gd name="T35" fmla="*/ 96899 h 33"/>
                <a:gd name="T36" fmla="*/ 214022 w 46"/>
                <a:gd name="T37" fmla="*/ 91459 h 33"/>
                <a:gd name="T38" fmla="*/ 210304 w 46"/>
                <a:gd name="T39" fmla="*/ 86659 h 33"/>
                <a:gd name="T40" fmla="*/ 210304 w 46"/>
                <a:gd name="T41" fmla="*/ 83139 h 33"/>
                <a:gd name="T42" fmla="*/ 214022 w 46"/>
                <a:gd name="T43" fmla="*/ 83139 h 33"/>
                <a:gd name="T44" fmla="*/ 219199 w 46"/>
                <a:gd name="T45" fmla="*/ 77501 h 33"/>
                <a:gd name="T46" fmla="*/ 230551 w 46"/>
                <a:gd name="T47" fmla="*/ 77501 h 33"/>
                <a:gd name="T48" fmla="*/ 236417 w 46"/>
                <a:gd name="T49" fmla="*/ 77501 h 33"/>
                <a:gd name="T50" fmla="*/ 230551 w 46"/>
                <a:gd name="T51" fmla="*/ 77501 h 33"/>
                <a:gd name="T52" fmla="*/ 242049 w 46"/>
                <a:gd name="T53" fmla="*/ 83139 h 33"/>
                <a:gd name="T54" fmla="*/ 247338 w 46"/>
                <a:gd name="T55" fmla="*/ 83139 h 33"/>
                <a:gd name="T56" fmla="*/ 252969 w 46"/>
                <a:gd name="T57" fmla="*/ 83139 h 33"/>
                <a:gd name="T58" fmla="*/ 252969 w 46"/>
                <a:gd name="T59" fmla="*/ 77501 h 33"/>
                <a:gd name="T60" fmla="*/ 247338 w 46"/>
                <a:gd name="T61" fmla="*/ 67331 h 33"/>
                <a:gd name="T62" fmla="*/ 236417 w 46"/>
                <a:gd name="T63" fmla="*/ 46063 h 33"/>
                <a:gd name="T64" fmla="*/ 236417 w 46"/>
                <a:gd name="T65" fmla="*/ 35232 h 33"/>
                <a:gd name="T66" fmla="*/ 236417 w 46"/>
                <a:gd name="T67" fmla="*/ 29789 h 33"/>
                <a:gd name="T68" fmla="*/ 236417 w 46"/>
                <a:gd name="T69" fmla="*/ 21268 h 33"/>
                <a:gd name="T70" fmla="*/ 247338 w 46"/>
                <a:gd name="T71" fmla="*/ 21268 h 33"/>
                <a:gd name="T72" fmla="*/ 252969 w 46"/>
                <a:gd name="T73" fmla="*/ 15834 h 33"/>
                <a:gd name="T74" fmla="*/ 242049 w 46"/>
                <a:gd name="T75" fmla="*/ 5443 h 33"/>
                <a:gd name="T76" fmla="*/ 236417 w 46"/>
                <a:gd name="T77" fmla="*/ 0 h 33"/>
                <a:gd name="T78" fmla="*/ 230551 w 46"/>
                <a:gd name="T79" fmla="*/ 0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6"/>
                <a:gd name="T121" fmla="*/ 0 h 33"/>
                <a:gd name="T122" fmla="*/ 46 w 46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6" h="33">
                  <a:moveTo>
                    <a:pt x="0" y="27"/>
                  </a:moveTo>
                  <a:lnTo>
                    <a:pt x="7" y="30"/>
                  </a:lnTo>
                  <a:lnTo>
                    <a:pt x="20" y="32"/>
                  </a:lnTo>
                  <a:lnTo>
                    <a:pt x="24" y="33"/>
                  </a:lnTo>
                  <a:lnTo>
                    <a:pt x="26" y="31"/>
                  </a:lnTo>
                  <a:lnTo>
                    <a:pt x="31" y="32"/>
                  </a:lnTo>
                  <a:lnTo>
                    <a:pt x="34" y="31"/>
                  </a:lnTo>
                  <a:lnTo>
                    <a:pt x="36" y="30"/>
                  </a:lnTo>
                  <a:lnTo>
                    <a:pt x="36" y="28"/>
                  </a:lnTo>
                  <a:lnTo>
                    <a:pt x="35" y="27"/>
                  </a:lnTo>
                  <a:lnTo>
                    <a:pt x="34" y="25"/>
                  </a:lnTo>
                  <a:lnTo>
                    <a:pt x="33" y="22"/>
                  </a:lnTo>
                  <a:lnTo>
                    <a:pt x="34" y="21"/>
                  </a:lnTo>
                  <a:lnTo>
                    <a:pt x="34" y="19"/>
                  </a:lnTo>
                  <a:lnTo>
                    <a:pt x="35" y="18"/>
                  </a:lnTo>
                  <a:lnTo>
                    <a:pt x="36" y="19"/>
                  </a:lnTo>
                  <a:lnTo>
                    <a:pt x="37" y="19"/>
                  </a:lnTo>
                  <a:lnTo>
                    <a:pt x="39" y="19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40" y="15"/>
                  </a:lnTo>
                  <a:lnTo>
                    <a:pt x="42" y="15"/>
                  </a:lnTo>
                  <a:lnTo>
                    <a:pt x="43" y="15"/>
                  </a:lnTo>
                  <a:lnTo>
                    <a:pt x="42" y="15"/>
                  </a:lnTo>
                  <a:lnTo>
                    <a:pt x="44" y="16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5"/>
                  </a:lnTo>
                  <a:lnTo>
                    <a:pt x="45" y="13"/>
                  </a:lnTo>
                  <a:lnTo>
                    <a:pt x="43" y="9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4"/>
                  </a:lnTo>
                  <a:lnTo>
                    <a:pt x="45" y="4"/>
                  </a:lnTo>
                  <a:lnTo>
                    <a:pt x="46" y="3"/>
                  </a:lnTo>
                  <a:lnTo>
                    <a:pt x="44" y="1"/>
                  </a:lnTo>
                  <a:lnTo>
                    <a:pt x="43" y="0"/>
                  </a:lnTo>
                  <a:lnTo>
                    <a:pt x="42" y="0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9" name="Freeform 4457"/>
            <p:cNvSpPr>
              <a:spLocks/>
            </p:cNvSpPr>
            <p:nvPr/>
          </p:nvSpPr>
          <p:spPr bwMode="auto">
            <a:xfrm>
              <a:off x="4399" y="2095"/>
              <a:ext cx="12" cy="41"/>
            </a:xfrm>
            <a:custGeom>
              <a:avLst/>
              <a:gdLst>
                <a:gd name="T0" fmla="*/ 6561 w 4"/>
                <a:gd name="T1" fmla="*/ 11407 h 14"/>
                <a:gd name="T2" fmla="*/ 6561 w 4"/>
                <a:gd name="T3" fmla="*/ 11407 h 14"/>
                <a:gd name="T4" fmla="*/ 6561 w 4"/>
                <a:gd name="T5" fmla="*/ 11407 h 14"/>
                <a:gd name="T6" fmla="*/ 6561 w 4"/>
                <a:gd name="T7" fmla="*/ 0 h 14"/>
                <a:gd name="T8" fmla="*/ 0 w 4"/>
                <a:gd name="T9" fmla="*/ 0 h 14"/>
                <a:gd name="T10" fmla="*/ 6561 w 4"/>
                <a:gd name="T11" fmla="*/ 5599 h 14"/>
                <a:gd name="T12" fmla="*/ 6561 w 4"/>
                <a:gd name="T13" fmla="*/ 5599 h 14"/>
                <a:gd name="T14" fmla="*/ 6561 w 4"/>
                <a:gd name="T15" fmla="*/ 5599 h 14"/>
                <a:gd name="T16" fmla="*/ 6561 w 4"/>
                <a:gd name="T17" fmla="*/ 11407 h 14"/>
                <a:gd name="T18" fmla="*/ 6561 w 4"/>
                <a:gd name="T19" fmla="*/ 11407 h 14"/>
                <a:gd name="T20" fmla="*/ 6561 w 4"/>
                <a:gd name="T21" fmla="*/ 11407 h 14"/>
                <a:gd name="T22" fmla="*/ 6561 w 4"/>
                <a:gd name="T23" fmla="*/ 11407 h 14"/>
                <a:gd name="T24" fmla="*/ 6561 w 4"/>
                <a:gd name="T25" fmla="*/ 11407 h 14"/>
                <a:gd name="T26" fmla="*/ 6561 w 4"/>
                <a:gd name="T27" fmla="*/ 16397 h 14"/>
                <a:gd name="T28" fmla="*/ 6561 w 4"/>
                <a:gd name="T29" fmla="*/ 16397 h 14"/>
                <a:gd name="T30" fmla="*/ 6561 w 4"/>
                <a:gd name="T31" fmla="*/ 16397 h 14"/>
                <a:gd name="T32" fmla="*/ 6561 w 4"/>
                <a:gd name="T33" fmla="*/ 11407 h 14"/>
                <a:gd name="T34" fmla="*/ 6561 w 4"/>
                <a:gd name="T35" fmla="*/ 16397 h 14"/>
                <a:gd name="T36" fmla="*/ 6561 w 4"/>
                <a:gd name="T37" fmla="*/ 16397 h 14"/>
                <a:gd name="T38" fmla="*/ 6561 w 4"/>
                <a:gd name="T39" fmla="*/ 16397 h 14"/>
                <a:gd name="T40" fmla="*/ 6561 w 4"/>
                <a:gd name="T41" fmla="*/ 16397 h 14"/>
                <a:gd name="T42" fmla="*/ 6561 w 4"/>
                <a:gd name="T43" fmla="*/ 22204 h 14"/>
                <a:gd name="T44" fmla="*/ 6561 w 4"/>
                <a:gd name="T45" fmla="*/ 22204 h 14"/>
                <a:gd name="T46" fmla="*/ 6561 w 4"/>
                <a:gd name="T47" fmla="*/ 22204 h 14"/>
                <a:gd name="T48" fmla="*/ 6561 w 4"/>
                <a:gd name="T49" fmla="*/ 27804 h 14"/>
                <a:gd name="T50" fmla="*/ 6561 w 4"/>
                <a:gd name="T51" fmla="*/ 27804 h 14"/>
                <a:gd name="T52" fmla="*/ 6561 w 4"/>
                <a:gd name="T53" fmla="*/ 27804 h 14"/>
                <a:gd name="T54" fmla="*/ 6561 w 4"/>
                <a:gd name="T55" fmla="*/ 33406 h 14"/>
                <a:gd name="T56" fmla="*/ 13122 w 4"/>
                <a:gd name="T57" fmla="*/ 33406 h 14"/>
                <a:gd name="T58" fmla="*/ 13122 w 4"/>
                <a:gd name="T59" fmla="*/ 42221 h 14"/>
                <a:gd name="T60" fmla="*/ 13122 w 4"/>
                <a:gd name="T61" fmla="*/ 48020 h 14"/>
                <a:gd name="T62" fmla="*/ 19683 w 4"/>
                <a:gd name="T63" fmla="*/ 48020 h 14"/>
                <a:gd name="T64" fmla="*/ 19683 w 4"/>
                <a:gd name="T65" fmla="*/ 48020 h 14"/>
                <a:gd name="T66" fmla="*/ 19683 w 4"/>
                <a:gd name="T67" fmla="*/ 48020 h 14"/>
                <a:gd name="T68" fmla="*/ 19683 w 4"/>
                <a:gd name="T69" fmla="*/ 48020 h 14"/>
                <a:gd name="T70" fmla="*/ 19683 w 4"/>
                <a:gd name="T71" fmla="*/ 48020 h 14"/>
                <a:gd name="T72" fmla="*/ 19683 w 4"/>
                <a:gd name="T73" fmla="*/ 42221 h 14"/>
                <a:gd name="T74" fmla="*/ 13122 w 4"/>
                <a:gd name="T75" fmla="*/ 39211 h 14"/>
                <a:gd name="T76" fmla="*/ 13122 w 4"/>
                <a:gd name="T77" fmla="*/ 33406 h 14"/>
                <a:gd name="T78" fmla="*/ 13122 w 4"/>
                <a:gd name="T79" fmla="*/ 33406 h 14"/>
                <a:gd name="T80" fmla="*/ 13122 w 4"/>
                <a:gd name="T81" fmla="*/ 39211 h 14"/>
                <a:gd name="T82" fmla="*/ 13122 w 4"/>
                <a:gd name="T83" fmla="*/ 42221 h 14"/>
                <a:gd name="T84" fmla="*/ 19683 w 4"/>
                <a:gd name="T85" fmla="*/ 48020 h 14"/>
                <a:gd name="T86" fmla="*/ 19683 w 4"/>
                <a:gd name="T87" fmla="*/ 53628 h 14"/>
                <a:gd name="T88" fmla="*/ 19683 w 4"/>
                <a:gd name="T89" fmla="*/ 59230 h 14"/>
                <a:gd name="T90" fmla="*/ 19683 w 4"/>
                <a:gd name="T91" fmla="*/ 59230 h 14"/>
                <a:gd name="T92" fmla="*/ 19683 w 4"/>
                <a:gd name="T93" fmla="*/ 65026 h 14"/>
                <a:gd name="T94" fmla="*/ 19683 w 4"/>
                <a:gd name="T95" fmla="*/ 65026 h 14"/>
                <a:gd name="T96" fmla="*/ 19683 w 4"/>
                <a:gd name="T97" fmla="*/ 65026 h 14"/>
                <a:gd name="T98" fmla="*/ 19683 w 4"/>
                <a:gd name="T99" fmla="*/ 70028 h 14"/>
                <a:gd name="T100" fmla="*/ 19683 w 4"/>
                <a:gd name="T101" fmla="*/ 65026 h 14"/>
                <a:gd name="T102" fmla="*/ 19683 w 4"/>
                <a:gd name="T103" fmla="*/ 65026 h 14"/>
                <a:gd name="T104" fmla="*/ 19683 w 4"/>
                <a:gd name="T105" fmla="*/ 65026 h 14"/>
                <a:gd name="T106" fmla="*/ 19683 w 4"/>
                <a:gd name="T107" fmla="*/ 59230 h 14"/>
                <a:gd name="T108" fmla="*/ 19683 w 4"/>
                <a:gd name="T109" fmla="*/ 65026 h 14"/>
                <a:gd name="T110" fmla="*/ 19683 w 4"/>
                <a:gd name="T111" fmla="*/ 65026 h 14"/>
                <a:gd name="T112" fmla="*/ 19683 w 4"/>
                <a:gd name="T113" fmla="*/ 65026 h 14"/>
                <a:gd name="T114" fmla="*/ 19683 w 4"/>
                <a:gd name="T115" fmla="*/ 65026 h 14"/>
                <a:gd name="T116" fmla="*/ 26244 w 4"/>
                <a:gd name="T117" fmla="*/ 70028 h 14"/>
                <a:gd name="T118" fmla="*/ 26244 w 4"/>
                <a:gd name="T119" fmla="*/ 75627 h 1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"/>
                <a:gd name="T181" fmla="*/ 0 h 14"/>
                <a:gd name="T182" fmla="*/ 4 w 4"/>
                <a:gd name="T183" fmla="*/ 14 h 1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" h="14">
                  <a:moveTo>
                    <a:pt x="1" y="2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4" y="14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0" name="Freeform 4458"/>
            <p:cNvSpPr>
              <a:spLocks/>
            </p:cNvSpPr>
            <p:nvPr/>
          </p:nvSpPr>
          <p:spPr bwMode="auto">
            <a:xfrm>
              <a:off x="1230" y="829"/>
              <a:ext cx="3207" cy="3196"/>
            </a:xfrm>
            <a:custGeom>
              <a:avLst/>
              <a:gdLst>
                <a:gd name="T0" fmla="*/ 5620 w 1094"/>
                <a:gd name="T1" fmla="*/ 3161764 h 1091"/>
                <a:gd name="T2" fmla="*/ 42468 w 1094"/>
                <a:gd name="T3" fmla="*/ 3465697 h 1091"/>
                <a:gd name="T4" fmla="*/ 109730 w 1094"/>
                <a:gd name="T5" fmla="*/ 3769018 h 1091"/>
                <a:gd name="T6" fmla="*/ 211929 w 1094"/>
                <a:gd name="T7" fmla="*/ 4055932 h 1091"/>
                <a:gd name="T8" fmla="*/ 338793 w 1094"/>
                <a:gd name="T9" fmla="*/ 4339602 h 1091"/>
                <a:gd name="T10" fmla="*/ 502007 w 1094"/>
                <a:gd name="T11" fmla="*/ 4598680 h 1091"/>
                <a:gd name="T12" fmla="*/ 686679 w 1094"/>
                <a:gd name="T13" fmla="*/ 4848539 h 1091"/>
                <a:gd name="T14" fmla="*/ 894706 w 1094"/>
                <a:gd name="T15" fmla="*/ 5075862 h 1091"/>
                <a:gd name="T16" fmla="*/ 1134574 w 1094"/>
                <a:gd name="T17" fmla="*/ 5281930 h 1091"/>
                <a:gd name="T18" fmla="*/ 1385852 w 1094"/>
                <a:gd name="T19" fmla="*/ 5461395 h 1091"/>
                <a:gd name="T20" fmla="*/ 1663161 w 1094"/>
                <a:gd name="T21" fmla="*/ 5607426 h 1091"/>
                <a:gd name="T22" fmla="*/ 1951295 w 1094"/>
                <a:gd name="T23" fmla="*/ 5731285 h 1091"/>
                <a:gd name="T24" fmla="*/ 2252879 w 1094"/>
                <a:gd name="T25" fmla="*/ 5824300 h 1091"/>
                <a:gd name="T26" fmla="*/ 2563709 w 1094"/>
                <a:gd name="T27" fmla="*/ 5883580 h 1091"/>
                <a:gd name="T28" fmla="*/ 2874163 w 1094"/>
                <a:gd name="T29" fmla="*/ 5911436 h 1091"/>
                <a:gd name="T30" fmla="*/ 3195828 w 1094"/>
                <a:gd name="T31" fmla="*/ 5905600 h 1091"/>
                <a:gd name="T32" fmla="*/ 3506661 w 1094"/>
                <a:gd name="T33" fmla="*/ 5868493 h 1091"/>
                <a:gd name="T34" fmla="*/ 3811921 w 1094"/>
                <a:gd name="T35" fmla="*/ 5798161 h 1091"/>
                <a:gd name="T36" fmla="*/ 4110858 w 1094"/>
                <a:gd name="T37" fmla="*/ 5694606 h 1091"/>
                <a:gd name="T38" fmla="*/ 4395747 w 1094"/>
                <a:gd name="T39" fmla="*/ 5564941 h 1091"/>
                <a:gd name="T40" fmla="*/ 4661591 w 1094"/>
                <a:gd name="T41" fmla="*/ 5402115 h 1091"/>
                <a:gd name="T42" fmla="*/ 4912895 w 1094"/>
                <a:gd name="T43" fmla="*/ 5216747 h 1091"/>
                <a:gd name="T44" fmla="*/ 5141952 w 1094"/>
                <a:gd name="T45" fmla="*/ 5005779 h 1091"/>
                <a:gd name="T46" fmla="*/ 5344514 w 1094"/>
                <a:gd name="T47" fmla="*/ 4766937 h 1091"/>
                <a:gd name="T48" fmla="*/ 5519689 w 1094"/>
                <a:gd name="T49" fmla="*/ 4517380 h 1091"/>
                <a:gd name="T50" fmla="*/ 5671869 w 1094"/>
                <a:gd name="T51" fmla="*/ 4246889 h 1091"/>
                <a:gd name="T52" fmla="*/ 5791152 w 1094"/>
                <a:gd name="T53" fmla="*/ 3963570 h 1091"/>
                <a:gd name="T54" fmla="*/ 5878137 w 1094"/>
                <a:gd name="T55" fmla="*/ 3665475 h 1091"/>
                <a:gd name="T56" fmla="*/ 5937935 w 1094"/>
                <a:gd name="T57" fmla="*/ 3367729 h 1091"/>
                <a:gd name="T58" fmla="*/ 5965875 w 1094"/>
                <a:gd name="T59" fmla="*/ 3057997 h 1091"/>
                <a:gd name="T60" fmla="*/ 5960029 w 1094"/>
                <a:gd name="T61" fmla="*/ 2749063 h 1091"/>
                <a:gd name="T62" fmla="*/ 5923172 w 1094"/>
                <a:gd name="T63" fmla="*/ 2445739 h 1091"/>
                <a:gd name="T64" fmla="*/ 5850223 w 1094"/>
                <a:gd name="T65" fmla="*/ 2147334 h 1091"/>
                <a:gd name="T66" fmla="*/ 5753694 w 1094"/>
                <a:gd name="T67" fmla="*/ 1854825 h 1091"/>
                <a:gd name="T68" fmla="*/ 5621890 w 1094"/>
                <a:gd name="T69" fmla="*/ 1577412 h 1091"/>
                <a:gd name="T70" fmla="*/ 5463868 w 1094"/>
                <a:gd name="T71" fmla="*/ 1312525 h 1091"/>
                <a:gd name="T72" fmla="*/ 5279170 w 1094"/>
                <a:gd name="T73" fmla="*/ 1068100 h 1091"/>
                <a:gd name="T74" fmla="*/ 5065324 w 1094"/>
                <a:gd name="T75" fmla="*/ 840466 h 1091"/>
                <a:gd name="T76" fmla="*/ 4831069 w 1094"/>
                <a:gd name="T77" fmla="*/ 635084 h 1091"/>
                <a:gd name="T78" fmla="*/ 4574102 w 1094"/>
                <a:gd name="T79" fmla="*/ 455619 h 1091"/>
                <a:gd name="T80" fmla="*/ 4302413 w 1094"/>
                <a:gd name="T81" fmla="*/ 303321 h 1091"/>
                <a:gd name="T82" fmla="*/ 4014328 w 1094"/>
                <a:gd name="T83" fmla="*/ 179465 h 1091"/>
                <a:gd name="T84" fmla="*/ 3707125 w 1094"/>
                <a:gd name="T85" fmla="*/ 92338 h 1091"/>
                <a:gd name="T86" fmla="*/ 3402516 w 1094"/>
                <a:gd name="T87" fmla="*/ 27830 h 1091"/>
                <a:gd name="T88" fmla="*/ 3086093 w 1094"/>
                <a:gd name="T89" fmla="*/ 0 h 1091"/>
                <a:gd name="T90" fmla="*/ 2770018 w 1094"/>
                <a:gd name="T91" fmla="*/ 11413 h 1091"/>
                <a:gd name="T92" fmla="*/ 2458913 w 1094"/>
                <a:gd name="T93" fmla="*/ 42254 h 1091"/>
                <a:gd name="T94" fmla="*/ 2154383 w 1094"/>
                <a:gd name="T95" fmla="*/ 114959 h 1091"/>
                <a:gd name="T96" fmla="*/ 1855015 w 1094"/>
                <a:gd name="T97" fmla="*/ 222408 h 1091"/>
                <a:gd name="T98" fmla="*/ 1569906 w 1094"/>
                <a:gd name="T99" fmla="*/ 352090 h 1091"/>
                <a:gd name="T100" fmla="*/ 1304035 w 1094"/>
                <a:gd name="T101" fmla="*/ 514538 h 1091"/>
                <a:gd name="T102" fmla="*/ 1052755 w 1094"/>
                <a:gd name="T103" fmla="*/ 699616 h 1091"/>
                <a:gd name="T104" fmla="*/ 824351 w 1094"/>
                <a:gd name="T105" fmla="*/ 910585 h 1091"/>
                <a:gd name="T106" fmla="*/ 621258 w 1094"/>
                <a:gd name="T107" fmla="*/ 1143822 h 1091"/>
                <a:gd name="T108" fmla="*/ 446837 w 1094"/>
                <a:gd name="T109" fmla="*/ 1399859 h 1091"/>
                <a:gd name="T110" fmla="*/ 293754 w 1094"/>
                <a:gd name="T111" fmla="*/ 1669774 h 1091"/>
                <a:gd name="T112" fmla="*/ 175151 w 1094"/>
                <a:gd name="T113" fmla="*/ 1953444 h 1091"/>
                <a:gd name="T114" fmla="*/ 87662 w 1094"/>
                <a:gd name="T115" fmla="*/ 2245276 h 1091"/>
                <a:gd name="T116" fmla="*/ 27910 w 1094"/>
                <a:gd name="T117" fmla="*/ 2549286 h 1091"/>
                <a:gd name="T118" fmla="*/ 0 w 1094"/>
                <a:gd name="T119" fmla="*/ 2858442 h 109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94"/>
                <a:gd name="T181" fmla="*/ 0 h 1091"/>
                <a:gd name="T182" fmla="*/ 1094 w 1094"/>
                <a:gd name="T183" fmla="*/ 1091 h 109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94" h="1091">
                  <a:moveTo>
                    <a:pt x="0" y="545"/>
                  </a:moveTo>
                  <a:lnTo>
                    <a:pt x="0" y="564"/>
                  </a:lnTo>
                  <a:lnTo>
                    <a:pt x="1" y="583"/>
                  </a:lnTo>
                  <a:lnTo>
                    <a:pt x="2" y="602"/>
                  </a:lnTo>
                  <a:lnTo>
                    <a:pt x="5" y="621"/>
                  </a:lnTo>
                  <a:lnTo>
                    <a:pt x="8" y="639"/>
                  </a:lnTo>
                  <a:lnTo>
                    <a:pt x="11" y="658"/>
                  </a:lnTo>
                  <a:lnTo>
                    <a:pt x="16" y="676"/>
                  </a:lnTo>
                  <a:lnTo>
                    <a:pt x="20" y="695"/>
                  </a:lnTo>
                  <a:lnTo>
                    <a:pt x="26" y="713"/>
                  </a:lnTo>
                  <a:lnTo>
                    <a:pt x="32" y="731"/>
                  </a:lnTo>
                  <a:lnTo>
                    <a:pt x="39" y="748"/>
                  </a:lnTo>
                  <a:lnTo>
                    <a:pt x="46" y="765"/>
                  </a:lnTo>
                  <a:lnTo>
                    <a:pt x="54" y="783"/>
                  </a:lnTo>
                  <a:lnTo>
                    <a:pt x="62" y="800"/>
                  </a:lnTo>
                  <a:lnTo>
                    <a:pt x="72" y="816"/>
                  </a:lnTo>
                  <a:lnTo>
                    <a:pt x="82" y="833"/>
                  </a:lnTo>
                  <a:lnTo>
                    <a:pt x="92" y="848"/>
                  </a:lnTo>
                  <a:lnTo>
                    <a:pt x="103" y="864"/>
                  </a:lnTo>
                  <a:lnTo>
                    <a:pt x="114" y="879"/>
                  </a:lnTo>
                  <a:lnTo>
                    <a:pt x="126" y="894"/>
                  </a:lnTo>
                  <a:lnTo>
                    <a:pt x="138" y="908"/>
                  </a:lnTo>
                  <a:lnTo>
                    <a:pt x="151" y="923"/>
                  </a:lnTo>
                  <a:lnTo>
                    <a:pt x="164" y="936"/>
                  </a:lnTo>
                  <a:lnTo>
                    <a:pt x="179" y="949"/>
                  </a:lnTo>
                  <a:lnTo>
                    <a:pt x="193" y="962"/>
                  </a:lnTo>
                  <a:lnTo>
                    <a:pt x="208" y="974"/>
                  </a:lnTo>
                  <a:lnTo>
                    <a:pt x="223" y="985"/>
                  </a:lnTo>
                  <a:lnTo>
                    <a:pt x="239" y="996"/>
                  </a:lnTo>
                  <a:lnTo>
                    <a:pt x="254" y="1007"/>
                  </a:lnTo>
                  <a:lnTo>
                    <a:pt x="271" y="1016"/>
                  </a:lnTo>
                  <a:lnTo>
                    <a:pt x="288" y="1026"/>
                  </a:lnTo>
                  <a:lnTo>
                    <a:pt x="305" y="1034"/>
                  </a:lnTo>
                  <a:lnTo>
                    <a:pt x="322" y="1043"/>
                  </a:lnTo>
                  <a:lnTo>
                    <a:pt x="340" y="1050"/>
                  </a:lnTo>
                  <a:lnTo>
                    <a:pt x="358" y="1057"/>
                  </a:lnTo>
                  <a:lnTo>
                    <a:pt x="376" y="1063"/>
                  </a:lnTo>
                  <a:lnTo>
                    <a:pt x="395" y="1069"/>
                  </a:lnTo>
                  <a:lnTo>
                    <a:pt x="413" y="1074"/>
                  </a:lnTo>
                  <a:lnTo>
                    <a:pt x="432" y="1078"/>
                  </a:lnTo>
                  <a:lnTo>
                    <a:pt x="451" y="1082"/>
                  </a:lnTo>
                  <a:lnTo>
                    <a:pt x="470" y="1085"/>
                  </a:lnTo>
                  <a:lnTo>
                    <a:pt x="489" y="1087"/>
                  </a:lnTo>
                  <a:lnTo>
                    <a:pt x="508" y="1089"/>
                  </a:lnTo>
                  <a:lnTo>
                    <a:pt x="527" y="1090"/>
                  </a:lnTo>
                  <a:lnTo>
                    <a:pt x="547" y="1091"/>
                  </a:lnTo>
                  <a:lnTo>
                    <a:pt x="566" y="1090"/>
                  </a:lnTo>
                  <a:lnTo>
                    <a:pt x="586" y="1089"/>
                  </a:lnTo>
                  <a:lnTo>
                    <a:pt x="605" y="1087"/>
                  </a:lnTo>
                  <a:lnTo>
                    <a:pt x="624" y="1085"/>
                  </a:lnTo>
                  <a:lnTo>
                    <a:pt x="643" y="1082"/>
                  </a:lnTo>
                  <a:lnTo>
                    <a:pt x="662" y="1078"/>
                  </a:lnTo>
                  <a:lnTo>
                    <a:pt x="680" y="1074"/>
                  </a:lnTo>
                  <a:lnTo>
                    <a:pt x="699" y="1069"/>
                  </a:lnTo>
                  <a:lnTo>
                    <a:pt x="718" y="1063"/>
                  </a:lnTo>
                  <a:lnTo>
                    <a:pt x="736" y="1057"/>
                  </a:lnTo>
                  <a:lnTo>
                    <a:pt x="754" y="1050"/>
                  </a:lnTo>
                  <a:lnTo>
                    <a:pt x="772" y="1043"/>
                  </a:lnTo>
                  <a:lnTo>
                    <a:pt x="789" y="1034"/>
                  </a:lnTo>
                  <a:lnTo>
                    <a:pt x="806" y="1026"/>
                  </a:lnTo>
                  <a:lnTo>
                    <a:pt x="823" y="1016"/>
                  </a:lnTo>
                  <a:lnTo>
                    <a:pt x="839" y="1007"/>
                  </a:lnTo>
                  <a:lnTo>
                    <a:pt x="855" y="996"/>
                  </a:lnTo>
                  <a:lnTo>
                    <a:pt x="871" y="985"/>
                  </a:lnTo>
                  <a:lnTo>
                    <a:pt x="886" y="974"/>
                  </a:lnTo>
                  <a:lnTo>
                    <a:pt x="901" y="962"/>
                  </a:lnTo>
                  <a:lnTo>
                    <a:pt x="915" y="949"/>
                  </a:lnTo>
                  <a:lnTo>
                    <a:pt x="929" y="936"/>
                  </a:lnTo>
                  <a:lnTo>
                    <a:pt x="943" y="923"/>
                  </a:lnTo>
                  <a:lnTo>
                    <a:pt x="956" y="908"/>
                  </a:lnTo>
                  <a:lnTo>
                    <a:pt x="968" y="894"/>
                  </a:lnTo>
                  <a:lnTo>
                    <a:pt x="980" y="879"/>
                  </a:lnTo>
                  <a:lnTo>
                    <a:pt x="991" y="864"/>
                  </a:lnTo>
                  <a:lnTo>
                    <a:pt x="1002" y="848"/>
                  </a:lnTo>
                  <a:lnTo>
                    <a:pt x="1012" y="833"/>
                  </a:lnTo>
                  <a:lnTo>
                    <a:pt x="1022" y="816"/>
                  </a:lnTo>
                  <a:lnTo>
                    <a:pt x="1031" y="800"/>
                  </a:lnTo>
                  <a:lnTo>
                    <a:pt x="1040" y="783"/>
                  </a:lnTo>
                  <a:lnTo>
                    <a:pt x="1048" y="765"/>
                  </a:lnTo>
                  <a:lnTo>
                    <a:pt x="1055" y="748"/>
                  </a:lnTo>
                  <a:lnTo>
                    <a:pt x="1062" y="731"/>
                  </a:lnTo>
                  <a:lnTo>
                    <a:pt x="1068" y="713"/>
                  </a:lnTo>
                  <a:lnTo>
                    <a:pt x="1073" y="695"/>
                  </a:lnTo>
                  <a:lnTo>
                    <a:pt x="1078" y="676"/>
                  </a:lnTo>
                  <a:lnTo>
                    <a:pt x="1082" y="658"/>
                  </a:lnTo>
                  <a:lnTo>
                    <a:pt x="1086" y="639"/>
                  </a:lnTo>
                  <a:lnTo>
                    <a:pt x="1089" y="621"/>
                  </a:lnTo>
                  <a:lnTo>
                    <a:pt x="1091" y="602"/>
                  </a:lnTo>
                  <a:lnTo>
                    <a:pt x="1093" y="583"/>
                  </a:lnTo>
                  <a:lnTo>
                    <a:pt x="1094" y="564"/>
                  </a:lnTo>
                  <a:lnTo>
                    <a:pt x="1094" y="545"/>
                  </a:lnTo>
                  <a:lnTo>
                    <a:pt x="1094" y="527"/>
                  </a:lnTo>
                  <a:lnTo>
                    <a:pt x="1093" y="507"/>
                  </a:lnTo>
                  <a:lnTo>
                    <a:pt x="1091" y="489"/>
                  </a:lnTo>
                  <a:lnTo>
                    <a:pt x="1089" y="470"/>
                  </a:lnTo>
                  <a:lnTo>
                    <a:pt x="1086" y="451"/>
                  </a:lnTo>
                  <a:lnTo>
                    <a:pt x="1082" y="432"/>
                  </a:lnTo>
                  <a:lnTo>
                    <a:pt x="1078" y="414"/>
                  </a:lnTo>
                  <a:lnTo>
                    <a:pt x="1073" y="396"/>
                  </a:lnTo>
                  <a:lnTo>
                    <a:pt x="1068" y="378"/>
                  </a:lnTo>
                  <a:lnTo>
                    <a:pt x="1062" y="360"/>
                  </a:lnTo>
                  <a:lnTo>
                    <a:pt x="1055" y="342"/>
                  </a:lnTo>
                  <a:lnTo>
                    <a:pt x="1048" y="325"/>
                  </a:lnTo>
                  <a:lnTo>
                    <a:pt x="1040" y="308"/>
                  </a:lnTo>
                  <a:lnTo>
                    <a:pt x="1031" y="291"/>
                  </a:lnTo>
                  <a:lnTo>
                    <a:pt x="1022" y="274"/>
                  </a:lnTo>
                  <a:lnTo>
                    <a:pt x="1012" y="258"/>
                  </a:lnTo>
                  <a:lnTo>
                    <a:pt x="1002" y="242"/>
                  </a:lnTo>
                  <a:lnTo>
                    <a:pt x="991" y="227"/>
                  </a:lnTo>
                  <a:lnTo>
                    <a:pt x="980" y="211"/>
                  </a:lnTo>
                  <a:lnTo>
                    <a:pt x="968" y="197"/>
                  </a:lnTo>
                  <a:lnTo>
                    <a:pt x="956" y="182"/>
                  </a:lnTo>
                  <a:lnTo>
                    <a:pt x="943" y="168"/>
                  </a:lnTo>
                  <a:lnTo>
                    <a:pt x="929" y="155"/>
                  </a:lnTo>
                  <a:lnTo>
                    <a:pt x="915" y="141"/>
                  </a:lnTo>
                  <a:lnTo>
                    <a:pt x="901" y="129"/>
                  </a:lnTo>
                  <a:lnTo>
                    <a:pt x="886" y="117"/>
                  </a:lnTo>
                  <a:lnTo>
                    <a:pt x="871" y="105"/>
                  </a:lnTo>
                  <a:lnTo>
                    <a:pt x="855" y="95"/>
                  </a:lnTo>
                  <a:lnTo>
                    <a:pt x="839" y="84"/>
                  </a:lnTo>
                  <a:lnTo>
                    <a:pt x="823" y="74"/>
                  </a:lnTo>
                  <a:lnTo>
                    <a:pt x="806" y="65"/>
                  </a:lnTo>
                  <a:lnTo>
                    <a:pt x="789" y="56"/>
                  </a:lnTo>
                  <a:lnTo>
                    <a:pt x="772" y="48"/>
                  </a:lnTo>
                  <a:lnTo>
                    <a:pt x="754" y="41"/>
                  </a:lnTo>
                  <a:lnTo>
                    <a:pt x="736" y="33"/>
                  </a:lnTo>
                  <a:lnTo>
                    <a:pt x="718" y="27"/>
                  </a:lnTo>
                  <a:lnTo>
                    <a:pt x="699" y="21"/>
                  </a:lnTo>
                  <a:lnTo>
                    <a:pt x="680" y="17"/>
                  </a:lnTo>
                  <a:lnTo>
                    <a:pt x="662" y="12"/>
                  </a:lnTo>
                  <a:lnTo>
                    <a:pt x="643" y="8"/>
                  </a:lnTo>
                  <a:lnTo>
                    <a:pt x="624" y="5"/>
                  </a:lnTo>
                  <a:lnTo>
                    <a:pt x="605" y="3"/>
                  </a:lnTo>
                  <a:lnTo>
                    <a:pt x="586" y="2"/>
                  </a:lnTo>
                  <a:lnTo>
                    <a:pt x="566" y="0"/>
                  </a:lnTo>
                  <a:lnTo>
                    <a:pt x="547" y="0"/>
                  </a:lnTo>
                  <a:lnTo>
                    <a:pt x="527" y="0"/>
                  </a:lnTo>
                  <a:lnTo>
                    <a:pt x="508" y="2"/>
                  </a:lnTo>
                  <a:lnTo>
                    <a:pt x="489" y="3"/>
                  </a:lnTo>
                  <a:lnTo>
                    <a:pt x="470" y="5"/>
                  </a:lnTo>
                  <a:lnTo>
                    <a:pt x="451" y="8"/>
                  </a:lnTo>
                  <a:lnTo>
                    <a:pt x="432" y="12"/>
                  </a:lnTo>
                  <a:lnTo>
                    <a:pt x="413" y="17"/>
                  </a:lnTo>
                  <a:lnTo>
                    <a:pt x="395" y="21"/>
                  </a:lnTo>
                  <a:lnTo>
                    <a:pt x="376" y="27"/>
                  </a:lnTo>
                  <a:lnTo>
                    <a:pt x="358" y="33"/>
                  </a:lnTo>
                  <a:lnTo>
                    <a:pt x="340" y="41"/>
                  </a:lnTo>
                  <a:lnTo>
                    <a:pt x="322" y="48"/>
                  </a:lnTo>
                  <a:lnTo>
                    <a:pt x="305" y="56"/>
                  </a:lnTo>
                  <a:lnTo>
                    <a:pt x="288" y="65"/>
                  </a:lnTo>
                  <a:lnTo>
                    <a:pt x="271" y="74"/>
                  </a:lnTo>
                  <a:lnTo>
                    <a:pt x="254" y="84"/>
                  </a:lnTo>
                  <a:lnTo>
                    <a:pt x="239" y="95"/>
                  </a:lnTo>
                  <a:lnTo>
                    <a:pt x="223" y="105"/>
                  </a:lnTo>
                  <a:lnTo>
                    <a:pt x="208" y="117"/>
                  </a:lnTo>
                  <a:lnTo>
                    <a:pt x="193" y="129"/>
                  </a:lnTo>
                  <a:lnTo>
                    <a:pt x="179" y="141"/>
                  </a:lnTo>
                  <a:lnTo>
                    <a:pt x="164" y="155"/>
                  </a:lnTo>
                  <a:lnTo>
                    <a:pt x="151" y="168"/>
                  </a:lnTo>
                  <a:lnTo>
                    <a:pt x="138" y="182"/>
                  </a:lnTo>
                  <a:lnTo>
                    <a:pt x="126" y="197"/>
                  </a:lnTo>
                  <a:lnTo>
                    <a:pt x="114" y="211"/>
                  </a:lnTo>
                  <a:lnTo>
                    <a:pt x="103" y="227"/>
                  </a:lnTo>
                  <a:lnTo>
                    <a:pt x="92" y="242"/>
                  </a:lnTo>
                  <a:lnTo>
                    <a:pt x="82" y="258"/>
                  </a:lnTo>
                  <a:lnTo>
                    <a:pt x="72" y="274"/>
                  </a:lnTo>
                  <a:lnTo>
                    <a:pt x="62" y="291"/>
                  </a:lnTo>
                  <a:lnTo>
                    <a:pt x="54" y="308"/>
                  </a:lnTo>
                  <a:lnTo>
                    <a:pt x="46" y="325"/>
                  </a:lnTo>
                  <a:lnTo>
                    <a:pt x="39" y="342"/>
                  </a:lnTo>
                  <a:lnTo>
                    <a:pt x="32" y="360"/>
                  </a:lnTo>
                  <a:lnTo>
                    <a:pt x="26" y="378"/>
                  </a:lnTo>
                  <a:lnTo>
                    <a:pt x="20" y="396"/>
                  </a:lnTo>
                  <a:lnTo>
                    <a:pt x="16" y="414"/>
                  </a:lnTo>
                  <a:lnTo>
                    <a:pt x="11" y="432"/>
                  </a:lnTo>
                  <a:lnTo>
                    <a:pt x="8" y="451"/>
                  </a:lnTo>
                  <a:lnTo>
                    <a:pt x="5" y="470"/>
                  </a:lnTo>
                  <a:lnTo>
                    <a:pt x="2" y="489"/>
                  </a:lnTo>
                  <a:lnTo>
                    <a:pt x="1" y="507"/>
                  </a:lnTo>
                  <a:lnTo>
                    <a:pt x="0" y="527"/>
                  </a:lnTo>
                  <a:lnTo>
                    <a:pt x="0" y="545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1" name="Freeform 4459"/>
            <p:cNvSpPr>
              <a:spLocks/>
            </p:cNvSpPr>
            <p:nvPr/>
          </p:nvSpPr>
          <p:spPr bwMode="auto">
            <a:xfrm>
              <a:off x="1635" y="905"/>
              <a:ext cx="2315" cy="2581"/>
            </a:xfrm>
            <a:custGeom>
              <a:avLst/>
              <a:gdLst>
                <a:gd name="T0" fmla="*/ 2315 w 2315"/>
                <a:gd name="T1" fmla="*/ 829 h 2581"/>
                <a:gd name="T2" fmla="*/ 1923 w 2315"/>
                <a:gd name="T3" fmla="*/ 2318 h 2581"/>
                <a:gd name="T4" fmla="*/ 1870 w 2315"/>
                <a:gd name="T5" fmla="*/ 2356 h 2581"/>
                <a:gd name="T6" fmla="*/ 1805 w 2315"/>
                <a:gd name="T7" fmla="*/ 2402 h 2581"/>
                <a:gd name="T8" fmla="*/ 1709 w 2315"/>
                <a:gd name="T9" fmla="*/ 2458 h 2581"/>
                <a:gd name="T10" fmla="*/ 1612 w 2315"/>
                <a:gd name="T11" fmla="*/ 2499 h 2581"/>
                <a:gd name="T12" fmla="*/ 1524 w 2315"/>
                <a:gd name="T13" fmla="*/ 2531 h 2581"/>
                <a:gd name="T14" fmla="*/ 1442 w 2315"/>
                <a:gd name="T15" fmla="*/ 2555 h 2581"/>
                <a:gd name="T16" fmla="*/ 1360 w 2315"/>
                <a:gd name="T17" fmla="*/ 2569 h 2581"/>
                <a:gd name="T18" fmla="*/ 1278 w 2315"/>
                <a:gd name="T19" fmla="*/ 2581 h 2581"/>
                <a:gd name="T20" fmla="*/ 1193 w 2315"/>
                <a:gd name="T21" fmla="*/ 2578 h 2581"/>
                <a:gd name="T22" fmla="*/ 1128 w 2315"/>
                <a:gd name="T23" fmla="*/ 2578 h 2581"/>
                <a:gd name="T24" fmla="*/ 1058 w 2315"/>
                <a:gd name="T25" fmla="*/ 2569 h 2581"/>
                <a:gd name="T26" fmla="*/ 967 w 2315"/>
                <a:gd name="T27" fmla="*/ 2555 h 2581"/>
                <a:gd name="T28" fmla="*/ 0 w 2315"/>
                <a:gd name="T29" fmla="*/ 1234 h 2581"/>
                <a:gd name="T30" fmla="*/ 8 w 2315"/>
                <a:gd name="T31" fmla="*/ 1116 h 2581"/>
                <a:gd name="T32" fmla="*/ 23 w 2315"/>
                <a:gd name="T33" fmla="*/ 1031 h 2581"/>
                <a:gd name="T34" fmla="*/ 46 w 2315"/>
                <a:gd name="T35" fmla="*/ 923 h 2581"/>
                <a:gd name="T36" fmla="*/ 93 w 2315"/>
                <a:gd name="T37" fmla="*/ 806 h 2581"/>
                <a:gd name="T38" fmla="*/ 126 w 2315"/>
                <a:gd name="T39" fmla="*/ 703 h 2581"/>
                <a:gd name="T40" fmla="*/ 170 w 2315"/>
                <a:gd name="T41" fmla="*/ 627 h 2581"/>
                <a:gd name="T42" fmla="*/ 216 w 2315"/>
                <a:gd name="T43" fmla="*/ 554 h 2581"/>
                <a:gd name="T44" fmla="*/ 252 w 2315"/>
                <a:gd name="T45" fmla="*/ 501 h 2581"/>
                <a:gd name="T46" fmla="*/ 301 w 2315"/>
                <a:gd name="T47" fmla="*/ 434 h 2581"/>
                <a:gd name="T48" fmla="*/ 340 w 2315"/>
                <a:gd name="T49" fmla="*/ 390 h 2581"/>
                <a:gd name="T50" fmla="*/ 389 w 2315"/>
                <a:gd name="T51" fmla="*/ 346 h 2581"/>
                <a:gd name="T52" fmla="*/ 442 w 2315"/>
                <a:gd name="T53" fmla="*/ 290 h 2581"/>
                <a:gd name="T54" fmla="*/ 498 w 2315"/>
                <a:gd name="T55" fmla="*/ 243 h 2581"/>
                <a:gd name="T56" fmla="*/ 565 w 2315"/>
                <a:gd name="T57" fmla="*/ 197 h 2581"/>
                <a:gd name="T58" fmla="*/ 627 w 2315"/>
                <a:gd name="T59" fmla="*/ 158 h 2581"/>
                <a:gd name="T60" fmla="*/ 703 w 2315"/>
                <a:gd name="T61" fmla="*/ 112 h 2581"/>
                <a:gd name="T62" fmla="*/ 791 w 2315"/>
                <a:gd name="T63" fmla="*/ 79 h 2581"/>
                <a:gd name="T64" fmla="*/ 899 w 2315"/>
                <a:gd name="T65" fmla="*/ 41 h 2581"/>
                <a:gd name="T66" fmla="*/ 987 w 2315"/>
                <a:gd name="T67" fmla="*/ 21 h 2581"/>
                <a:gd name="T68" fmla="*/ 1058 w 2315"/>
                <a:gd name="T69" fmla="*/ 9 h 2581"/>
                <a:gd name="T70" fmla="*/ 1122 w 2315"/>
                <a:gd name="T71" fmla="*/ 3 h 2581"/>
                <a:gd name="T72" fmla="*/ 1198 w 2315"/>
                <a:gd name="T73" fmla="*/ 0 h 2581"/>
                <a:gd name="T74" fmla="*/ 1295 w 2315"/>
                <a:gd name="T75" fmla="*/ 3 h 2581"/>
                <a:gd name="T76" fmla="*/ 1392 w 2315"/>
                <a:gd name="T77" fmla="*/ 21 h 2581"/>
                <a:gd name="T78" fmla="*/ 1492 w 2315"/>
                <a:gd name="T79" fmla="*/ 38 h 2581"/>
                <a:gd name="T80" fmla="*/ 1556 w 2315"/>
                <a:gd name="T81" fmla="*/ 62 h 2581"/>
                <a:gd name="T82" fmla="*/ 1629 w 2315"/>
                <a:gd name="T83" fmla="*/ 88 h 2581"/>
                <a:gd name="T84" fmla="*/ 1714 w 2315"/>
                <a:gd name="T85" fmla="*/ 126 h 2581"/>
                <a:gd name="T86" fmla="*/ 1799 w 2315"/>
                <a:gd name="T87" fmla="*/ 176 h 2581"/>
                <a:gd name="T88" fmla="*/ 1890 w 2315"/>
                <a:gd name="T89" fmla="*/ 240 h 2581"/>
                <a:gd name="T90" fmla="*/ 1975 w 2315"/>
                <a:gd name="T91" fmla="*/ 308 h 2581"/>
                <a:gd name="T92" fmla="*/ 2028 w 2315"/>
                <a:gd name="T93" fmla="*/ 364 h 2581"/>
                <a:gd name="T94" fmla="*/ 2095 w 2315"/>
                <a:gd name="T95" fmla="*/ 440 h 2581"/>
                <a:gd name="T96" fmla="*/ 2148 w 2315"/>
                <a:gd name="T97" fmla="*/ 501 h 2581"/>
                <a:gd name="T98" fmla="*/ 2201 w 2315"/>
                <a:gd name="T99" fmla="*/ 586 h 2581"/>
                <a:gd name="T100" fmla="*/ 2248 w 2315"/>
                <a:gd name="T101" fmla="*/ 668 h 2581"/>
                <a:gd name="T102" fmla="*/ 2289 w 2315"/>
                <a:gd name="T103" fmla="*/ 756 h 2581"/>
                <a:gd name="T104" fmla="*/ 2315 w 2315"/>
                <a:gd name="T105" fmla="*/ 826 h 2581"/>
                <a:gd name="T106" fmla="*/ 2315 w 2315"/>
                <a:gd name="T107" fmla="*/ 829 h 25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15"/>
                <a:gd name="T163" fmla="*/ 0 h 2581"/>
                <a:gd name="T164" fmla="*/ 2315 w 2315"/>
                <a:gd name="T165" fmla="*/ 2581 h 258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15" h="2581">
                  <a:moveTo>
                    <a:pt x="2315" y="829"/>
                  </a:moveTo>
                  <a:lnTo>
                    <a:pt x="1923" y="2318"/>
                  </a:lnTo>
                  <a:lnTo>
                    <a:pt x="1870" y="2356"/>
                  </a:lnTo>
                  <a:lnTo>
                    <a:pt x="1805" y="2402"/>
                  </a:lnTo>
                  <a:lnTo>
                    <a:pt x="1709" y="2458"/>
                  </a:lnTo>
                  <a:lnTo>
                    <a:pt x="1612" y="2499"/>
                  </a:lnTo>
                  <a:lnTo>
                    <a:pt x="1524" y="2531"/>
                  </a:lnTo>
                  <a:lnTo>
                    <a:pt x="1442" y="2555"/>
                  </a:lnTo>
                  <a:lnTo>
                    <a:pt x="1360" y="2569"/>
                  </a:lnTo>
                  <a:lnTo>
                    <a:pt x="1278" y="2581"/>
                  </a:lnTo>
                  <a:lnTo>
                    <a:pt x="1193" y="2578"/>
                  </a:lnTo>
                  <a:lnTo>
                    <a:pt x="1128" y="2578"/>
                  </a:lnTo>
                  <a:lnTo>
                    <a:pt x="1058" y="2569"/>
                  </a:lnTo>
                  <a:lnTo>
                    <a:pt x="967" y="2555"/>
                  </a:lnTo>
                  <a:lnTo>
                    <a:pt x="0" y="1234"/>
                  </a:lnTo>
                  <a:lnTo>
                    <a:pt x="8" y="1116"/>
                  </a:lnTo>
                  <a:lnTo>
                    <a:pt x="23" y="1031"/>
                  </a:lnTo>
                  <a:lnTo>
                    <a:pt x="46" y="923"/>
                  </a:lnTo>
                  <a:lnTo>
                    <a:pt x="93" y="806"/>
                  </a:lnTo>
                  <a:lnTo>
                    <a:pt x="126" y="703"/>
                  </a:lnTo>
                  <a:lnTo>
                    <a:pt x="170" y="627"/>
                  </a:lnTo>
                  <a:lnTo>
                    <a:pt x="216" y="554"/>
                  </a:lnTo>
                  <a:lnTo>
                    <a:pt x="252" y="501"/>
                  </a:lnTo>
                  <a:lnTo>
                    <a:pt x="301" y="434"/>
                  </a:lnTo>
                  <a:lnTo>
                    <a:pt x="340" y="390"/>
                  </a:lnTo>
                  <a:lnTo>
                    <a:pt x="389" y="346"/>
                  </a:lnTo>
                  <a:lnTo>
                    <a:pt x="442" y="290"/>
                  </a:lnTo>
                  <a:lnTo>
                    <a:pt x="498" y="243"/>
                  </a:lnTo>
                  <a:lnTo>
                    <a:pt x="565" y="197"/>
                  </a:lnTo>
                  <a:lnTo>
                    <a:pt x="627" y="158"/>
                  </a:lnTo>
                  <a:lnTo>
                    <a:pt x="703" y="112"/>
                  </a:lnTo>
                  <a:lnTo>
                    <a:pt x="791" y="79"/>
                  </a:lnTo>
                  <a:lnTo>
                    <a:pt x="899" y="41"/>
                  </a:lnTo>
                  <a:lnTo>
                    <a:pt x="987" y="21"/>
                  </a:lnTo>
                  <a:lnTo>
                    <a:pt x="1058" y="9"/>
                  </a:lnTo>
                  <a:lnTo>
                    <a:pt x="1122" y="3"/>
                  </a:lnTo>
                  <a:lnTo>
                    <a:pt x="1198" y="0"/>
                  </a:lnTo>
                  <a:lnTo>
                    <a:pt x="1295" y="3"/>
                  </a:lnTo>
                  <a:lnTo>
                    <a:pt x="1392" y="21"/>
                  </a:lnTo>
                  <a:lnTo>
                    <a:pt x="1492" y="38"/>
                  </a:lnTo>
                  <a:lnTo>
                    <a:pt x="1556" y="62"/>
                  </a:lnTo>
                  <a:lnTo>
                    <a:pt x="1629" y="88"/>
                  </a:lnTo>
                  <a:lnTo>
                    <a:pt x="1714" y="126"/>
                  </a:lnTo>
                  <a:lnTo>
                    <a:pt x="1799" y="176"/>
                  </a:lnTo>
                  <a:lnTo>
                    <a:pt x="1890" y="240"/>
                  </a:lnTo>
                  <a:lnTo>
                    <a:pt x="1975" y="308"/>
                  </a:lnTo>
                  <a:lnTo>
                    <a:pt x="2028" y="364"/>
                  </a:lnTo>
                  <a:lnTo>
                    <a:pt x="2095" y="440"/>
                  </a:lnTo>
                  <a:lnTo>
                    <a:pt x="2148" y="501"/>
                  </a:lnTo>
                  <a:lnTo>
                    <a:pt x="2201" y="586"/>
                  </a:lnTo>
                  <a:lnTo>
                    <a:pt x="2248" y="668"/>
                  </a:lnTo>
                  <a:lnTo>
                    <a:pt x="2289" y="756"/>
                  </a:lnTo>
                  <a:lnTo>
                    <a:pt x="2315" y="826"/>
                  </a:lnTo>
                  <a:lnTo>
                    <a:pt x="2315" y="829"/>
                  </a:lnTo>
                </a:path>
              </a:pathLst>
            </a:custGeom>
            <a:noFill/>
            <a:ln w="9525">
              <a:solidFill>
                <a:srgbClr val="FF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2" name="Freeform 4460"/>
            <p:cNvSpPr>
              <a:spLocks/>
            </p:cNvSpPr>
            <p:nvPr/>
          </p:nvSpPr>
          <p:spPr bwMode="auto">
            <a:xfrm>
              <a:off x="1635" y="908"/>
              <a:ext cx="2397" cy="2575"/>
            </a:xfrm>
            <a:custGeom>
              <a:avLst/>
              <a:gdLst>
                <a:gd name="T0" fmla="*/ 2392 w 2397"/>
                <a:gd name="T1" fmla="*/ 1175 h 2575"/>
                <a:gd name="T2" fmla="*/ 2377 w 2397"/>
                <a:gd name="T3" fmla="*/ 1046 h 2575"/>
                <a:gd name="T4" fmla="*/ 2348 w 2397"/>
                <a:gd name="T5" fmla="*/ 920 h 2575"/>
                <a:gd name="T6" fmla="*/ 2307 w 2397"/>
                <a:gd name="T7" fmla="*/ 800 h 2575"/>
                <a:gd name="T8" fmla="*/ 2257 w 2397"/>
                <a:gd name="T9" fmla="*/ 683 h 2575"/>
                <a:gd name="T10" fmla="*/ 2192 w 2397"/>
                <a:gd name="T11" fmla="*/ 571 h 2575"/>
                <a:gd name="T12" fmla="*/ 2122 w 2397"/>
                <a:gd name="T13" fmla="*/ 466 h 2575"/>
                <a:gd name="T14" fmla="*/ 2040 w 2397"/>
                <a:gd name="T15" fmla="*/ 369 h 2575"/>
                <a:gd name="T16" fmla="*/ 1949 w 2397"/>
                <a:gd name="T17" fmla="*/ 284 h 2575"/>
                <a:gd name="T18" fmla="*/ 1852 w 2397"/>
                <a:gd name="T19" fmla="*/ 208 h 2575"/>
                <a:gd name="T20" fmla="*/ 1750 w 2397"/>
                <a:gd name="T21" fmla="*/ 144 h 2575"/>
                <a:gd name="T22" fmla="*/ 1638 w 2397"/>
                <a:gd name="T23" fmla="*/ 88 h 2575"/>
                <a:gd name="T24" fmla="*/ 1524 w 2397"/>
                <a:gd name="T25" fmla="*/ 50 h 2575"/>
                <a:gd name="T26" fmla="*/ 1410 w 2397"/>
                <a:gd name="T27" fmla="*/ 18 h 2575"/>
                <a:gd name="T28" fmla="*/ 1289 w 2397"/>
                <a:gd name="T29" fmla="*/ 3 h 2575"/>
                <a:gd name="T30" fmla="*/ 1166 w 2397"/>
                <a:gd name="T31" fmla="*/ 0 h 2575"/>
                <a:gd name="T32" fmla="*/ 1049 w 2397"/>
                <a:gd name="T33" fmla="*/ 9 h 2575"/>
                <a:gd name="T34" fmla="*/ 929 w 2397"/>
                <a:gd name="T35" fmla="*/ 32 h 2575"/>
                <a:gd name="T36" fmla="*/ 814 w 2397"/>
                <a:gd name="T37" fmla="*/ 68 h 2575"/>
                <a:gd name="T38" fmla="*/ 700 w 2397"/>
                <a:gd name="T39" fmla="*/ 114 h 2575"/>
                <a:gd name="T40" fmla="*/ 595 w 2397"/>
                <a:gd name="T41" fmla="*/ 173 h 2575"/>
                <a:gd name="T42" fmla="*/ 495 w 2397"/>
                <a:gd name="T43" fmla="*/ 246 h 2575"/>
                <a:gd name="T44" fmla="*/ 401 w 2397"/>
                <a:gd name="T45" fmla="*/ 325 h 2575"/>
                <a:gd name="T46" fmla="*/ 313 w 2397"/>
                <a:gd name="T47" fmla="*/ 419 h 2575"/>
                <a:gd name="T48" fmla="*/ 237 w 2397"/>
                <a:gd name="T49" fmla="*/ 519 h 2575"/>
                <a:gd name="T50" fmla="*/ 170 w 2397"/>
                <a:gd name="T51" fmla="*/ 624 h 2575"/>
                <a:gd name="T52" fmla="*/ 114 w 2397"/>
                <a:gd name="T53" fmla="*/ 738 h 2575"/>
                <a:gd name="T54" fmla="*/ 67 w 2397"/>
                <a:gd name="T55" fmla="*/ 859 h 2575"/>
                <a:gd name="T56" fmla="*/ 35 w 2397"/>
                <a:gd name="T57" fmla="*/ 985 h 2575"/>
                <a:gd name="T58" fmla="*/ 11 w 2397"/>
                <a:gd name="T59" fmla="*/ 1110 h 2575"/>
                <a:gd name="T60" fmla="*/ 2 w 2397"/>
                <a:gd name="T61" fmla="*/ 1239 h 2575"/>
                <a:gd name="T62" fmla="*/ 2 w 2397"/>
                <a:gd name="T63" fmla="*/ 1368 h 2575"/>
                <a:gd name="T64" fmla="*/ 14 w 2397"/>
                <a:gd name="T65" fmla="*/ 1497 h 2575"/>
                <a:gd name="T66" fmla="*/ 41 w 2397"/>
                <a:gd name="T67" fmla="*/ 1623 h 2575"/>
                <a:gd name="T68" fmla="*/ 79 w 2397"/>
                <a:gd name="T69" fmla="*/ 1746 h 2575"/>
                <a:gd name="T70" fmla="*/ 126 w 2397"/>
                <a:gd name="T71" fmla="*/ 1866 h 2575"/>
                <a:gd name="T72" fmla="*/ 187 w 2397"/>
                <a:gd name="T73" fmla="*/ 1978 h 2575"/>
                <a:gd name="T74" fmla="*/ 258 w 2397"/>
                <a:gd name="T75" fmla="*/ 2083 h 2575"/>
                <a:gd name="T76" fmla="*/ 337 w 2397"/>
                <a:gd name="T77" fmla="*/ 2183 h 2575"/>
                <a:gd name="T78" fmla="*/ 425 w 2397"/>
                <a:gd name="T79" fmla="*/ 2271 h 2575"/>
                <a:gd name="T80" fmla="*/ 518 w 2397"/>
                <a:gd name="T81" fmla="*/ 2350 h 2575"/>
                <a:gd name="T82" fmla="*/ 621 w 2397"/>
                <a:gd name="T83" fmla="*/ 2417 h 2575"/>
                <a:gd name="T84" fmla="*/ 729 w 2397"/>
                <a:gd name="T85" fmla="*/ 2476 h 2575"/>
                <a:gd name="T86" fmla="*/ 841 w 2397"/>
                <a:gd name="T87" fmla="*/ 2520 h 2575"/>
                <a:gd name="T88" fmla="*/ 958 w 2397"/>
                <a:gd name="T89" fmla="*/ 2552 h 2575"/>
                <a:gd name="T90" fmla="*/ 1078 w 2397"/>
                <a:gd name="T91" fmla="*/ 2572 h 2575"/>
                <a:gd name="T92" fmla="*/ 1198 w 2397"/>
                <a:gd name="T93" fmla="*/ 2575 h 2575"/>
                <a:gd name="T94" fmla="*/ 1319 w 2397"/>
                <a:gd name="T95" fmla="*/ 2572 h 2575"/>
                <a:gd name="T96" fmla="*/ 1436 w 2397"/>
                <a:gd name="T97" fmla="*/ 2552 h 2575"/>
                <a:gd name="T98" fmla="*/ 1553 w 2397"/>
                <a:gd name="T99" fmla="*/ 2520 h 2575"/>
                <a:gd name="T100" fmla="*/ 1667 w 2397"/>
                <a:gd name="T101" fmla="*/ 2476 h 2575"/>
                <a:gd name="T102" fmla="*/ 1776 w 2397"/>
                <a:gd name="T103" fmla="*/ 2417 h 2575"/>
                <a:gd name="T104" fmla="*/ 1879 w 2397"/>
                <a:gd name="T105" fmla="*/ 2350 h 2575"/>
                <a:gd name="T106" fmla="*/ 1972 w 2397"/>
                <a:gd name="T107" fmla="*/ 2271 h 2575"/>
                <a:gd name="T108" fmla="*/ 2060 w 2397"/>
                <a:gd name="T109" fmla="*/ 2183 h 2575"/>
                <a:gd name="T110" fmla="*/ 2139 w 2397"/>
                <a:gd name="T111" fmla="*/ 2083 h 2575"/>
                <a:gd name="T112" fmla="*/ 2210 w 2397"/>
                <a:gd name="T113" fmla="*/ 1978 h 2575"/>
                <a:gd name="T114" fmla="*/ 2268 w 2397"/>
                <a:gd name="T115" fmla="*/ 1866 h 2575"/>
                <a:gd name="T116" fmla="*/ 2318 w 2397"/>
                <a:gd name="T117" fmla="*/ 1749 h 2575"/>
                <a:gd name="T118" fmla="*/ 2353 w 2397"/>
                <a:gd name="T119" fmla="*/ 1623 h 2575"/>
                <a:gd name="T120" fmla="*/ 2380 w 2397"/>
                <a:gd name="T121" fmla="*/ 1497 h 2575"/>
                <a:gd name="T122" fmla="*/ 2394 w 2397"/>
                <a:gd name="T123" fmla="*/ 1368 h 2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97"/>
                <a:gd name="T187" fmla="*/ 0 h 2575"/>
                <a:gd name="T188" fmla="*/ 2397 w 2397"/>
                <a:gd name="T189" fmla="*/ 2575 h 25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97" h="2575">
                  <a:moveTo>
                    <a:pt x="2397" y="1289"/>
                  </a:moveTo>
                  <a:lnTo>
                    <a:pt x="2397" y="1272"/>
                  </a:lnTo>
                  <a:lnTo>
                    <a:pt x="2397" y="1257"/>
                  </a:lnTo>
                  <a:lnTo>
                    <a:pt x="2394" y="1239"/>
                  </a:lnTo>
                  <a:lnTo>
                    <a:pt x="2394" y="1222"/>
                  </a:lnTo>
                  <a:lnTo>
                    <a:pt x="2394" y="1207"/>
                  </a:lnTo>
                  <a:lnTo>
                    <a:pt x="2394" y="1193"/>
                  </a:lnTo>
                  <a:lnTo>
                    <a:pt x="2392" y="1175"/>
                  </a:lnTo>
                  <a:lnTo>
                    <a:pt x="2389" y="1157"/>
                  </a:lnTo>
                  <a:lnTo>
                    <a:pt x="2389" y="1143"/>
                  </a:lnTo>
                  <a:lnTo>
                    <a:pt x="2386" y="1125"/>
                  </a:lnTo>
                  <a:lnTo>
                    <a:pt x="2386" y="1110"/>
                  </a:lnTo>
                  <a:lnTo>
                    <a:pt x="2383" y="1096"/>
                  </a:lnTo>
                  <a:lnTo>
                    <a:pt x="2380" y="1078"/>
                  </a:lnTo>
                  <a:lnTo>
                    <a:pt x="2377" y="1064"/>
                  </a:lnTo>
                  <a:lnTo>
                    <a:pt x="2377" y="1046"/>
                  </a:lnTo>
                  <a:lnTo>
                    <a:pt x="2371" y="1031"/>
                  </a:lnTo>
                  <a:lnTo>
                    <a:pt x="2368" y="1017"/>
                  </a:lnTo>
                  <a:lnTo>
                    <a:pt x="2365" y="999"/>
                  </a:lnTo>
                  <a:lnTo>
                    <a:pt x="2362" y="985"/>
                  </a:lnTo>
                  <a:lnTo>
                    <a:pt x="2359" y="967"/>
                  </a:lnTo>
                  <a:lnTo>
                    <a:pt x="2353" y="952"/>
                  </a:lnTo>
                  <a:lnTo>
                    <a:pt x="2350" y="938"/>
                  </a:lnTo>
                  <a:lnTo>
                    <a:pt x="2348" y="920"/>
                  </a:lnTo>
                  <a:lnTo>
                    <a:pt x="2342" y="905"/>
                  </a:lnTo>
                  <a:lnTo>
                    <a:pt x="2336" y="888"/>
                  </a:lnTo>
                  <a:lnTo>
                    <a:pt x="2333" y="876"/>
                  </a:lnTo>
                  <a:lnTo>
                    <a:pt x="2327" y="859"/>
                  </a:lnTo>
                  <a:lnTo>
                    <a:pt x="2324" y="844"/>
                  </a:lnTo>
                  <a:lnTo>
                    <a:pt x="2318" y="829"/>
                  </a:lnTo>
                  <a:lnTo>
                    <a:pt x="2312" y="815"/>
                  </a:lnTo>
                  <a:lnTo>
                    <a:pt x="2307" y="800"/>
                  </a:lnTo>
                  <a:lnTo>
                    <a:pt x="2301" y="782"/>
                  </a:lnTo>
                  <a:lnTo>
                    <a:pt x="2295" y="771"/>
                  </a:lnTo>
                  <a:lnTo>
                    <a:pt x="2289" y="753"/>
                  </a:lnTo>
                  <a:lnTo>
                    <a:pt x="2283" y="738"/>
                  </a:lnTo>
                  <a:lnTo>
                    <a:pt x="2274" y="724"/>
                  </a:lnTo>
                  <a:lnTo>
                    <a:pt x="2271" y="709"/>
                  </a:lnTo>
                  <a:lnTo>
                    <a:pt x="2263" y="695"/>
                  </a:lnTo>
                  <a:lnTo>
                    <a:pt x="2257" y="683"/>
                  </a:lnTo>
                  <a:lnTo>
                    <a:pt x="2248" y="668"/>
                  </a:lnTo>
                  <a:lnTo>
                    <a:pt x="2239" y="653"/>
                  </a:lnTo>
                  <a:lnTo>
                    <a:pt x="2233" y="639"/>
                  </a:lnTo>
                  <a:lnTo>
                    <a:pt x="2227" y="624"/>
                  </a:lnTo>
                  <a:lnTo>
                    <a:pt x="2219" y="612"/>
                  </a:lnTo>
                  <a:lnTo>
                    <a:pt x="2210" y="598"/>
                  </a:lnTo>
                  <a:lnTo>
                    <a:pt x="2201" y="583"/>
                  </a:lnTo>
                  <a:lnTo>
                    <a:pt x="2192" y="571"/>
                  </a:lnTo>
                  <a:lnTo>
                    <a:pt x="2186" y="557"/>
                  </a:lnTo>
                  <a:lnTo>
                    <a:pt x="2178" y="542"/>
                  </a:lnTo>
                  <a:lnTo>
                    <a:pt x="2169" y="530"/>
                  </a:lnTo>
                  <a:lnTo>
                    <a:pt x="2160" y="519"/>
                  </a:lnTo>
                  <a:lnTo>
                    <a:pt x="2148" y="504"/>
                  </a:lnTo>
                  <a:lnTo>
                    <a:pt x="2139" y="492"/>
                  </a:lnTo>
                  <a:lnTo>
                    <a:pt x="2131" y="481"/>
                  </a:lnTo>
                  <a:lnTo>
                    <a:pt x="2122" y="466"/>
                  </a:lnTo>
                  <a:lnTo>
                    <a:pt x="2113" y="454"/>
                  </a:lnTo>
                  <a:lnTo>
                    <a:pt x="2101" y="443"/>
                  </a:lnTo>
                  <a:lnTo>
                    <a:pt x="2093" y="431"/>
                  </a:lnTo>
                  <a:lnTo>
                    <a:pt x="2081" y="419"/>
                  </a:lnTo>
                  <a:lnTo>
                    <a:pt x="2072" y="404"/>
                  </a:lnTo>
                  <a:lnTo>
                    <a:pt x="2060" y="393"/>
                  </a:lnTo>
                  <a:lnTo>
                    <a:pt x="2051" y="384"/>
                  </a:lnTo>
                  <a:lnTo>
                    <a:pt x="2040" y="369"/>
                  </a:lnTo>
                  <a:lnTo>
                    <a:pt x="2028" y="361"/>
                  </a:lnTo>
                  <a:lnTo>
                    <a:pt x="2019" y="349"/>
                  </a:lnTo>
                  <a:lnTo>
                    <a:pt x="2008" y="337"/>
                  </a:lnTo>
                  <a:lnTo>
                    <a:pt x="1996" y="325"/>
                  </a:lnTo>
                  <a:lnTo>
                    <a:pt x="1984" y="317"/>
                  </a:lnTo>
                  <a:lnTo>
                    <a:pt x="1972" y="305"/>
                  </a:lnTo>
                  <a:lnTo>
                    <a:pt x="1964" y="296"/>
                  </a:lnTo>
                  <a:lnTo>
                    <a:pt x="1949" y="284"/>
                  </a:lnTo>
                  <a:lnTo>
                    <a:pt x="1937" y="273"/>
                  </a:lnTo>
                  <a:lnTo>
                    <a:pt x="1928" y="264"/>
                  </a:lnTo>
                  <a:lnTo>
                    <a:pt x="1914" y="255"/>
                  </a:lnTo>
                  <a:lnTo>
                    <a:pt x="1902" y="246"/>
                  </a:lnTo>
                  <a:lnTo>
                    <a:pt x="1890" y="235"/>
                  </a:lnTo>
                  <a:lnTo>
                    <a:pt x="1879" y="226"/>
                  </a:lnTo>
                  <a:lnTo>
                    <a:pt x="1867" y="217"/>
                  </a:lnTo>
                  <a:lnTo>
                    <a:pt x="1852" y="208"/>
                  </a:lnTo>
                  <a:lnTo>
                    <a:pt x="1840" y="199"/>
                  </a:lnTo>
                  <a:lnTo>
                    <a:pt x="1826" y="191"/>
                  </a:lnTo>
                  <a:lnTo>
                    <a:pt x="1814" y="182"/>
                  </a:lnTo>
                  <a:lnTo>
                    <a:pt x="1802" y="173"/>
                  </a:lnTo>
                  <a:lnTo>
                    <a:pt x="1788" y="167"/>
                  </a:lnTo>
                  <a:lnTo>
                    <a:pt x="1776" y="158"/>
                  </a:lnTo>
                  <a:lnTo>
                    <a:pt x="1761" y="150"/>
                  </a:lnTo>
                  <a:lnTo>
                    <a:pt x="1750" y="144"/>
                  </a:lnTo>
                  <a:lnTo>
                    <a:pt x="1735" y="138"/>
                  </a:lnTo>
                  <a:lnTo>
                    <a:pt x="1720" y="129"/>
                  </a:lnTo>
                  <a:lnTo>
                    <a:pt x="1709" y="120"/>
                  </a:lnTo>
                  <a:lnTo>
                    <a:pt x="1694" y="114"/>
                  </a:lnTo>
                  <a:lnTo>
                    <a:pt x="1682" y="109"/>
                  </a:lnTo>
                  <a:lnTo>
                    <a:pt x="1667" y="103"/>
                  </a:lnTo>
                  <a:lnTo>
                    <a:pt x="1653" y="97"/>
                  </a:lnTo>
                  <a:lnTo>
                    <a:pt x="1638" y="88"/>
                  </a:lnTo>
                  <a:lnTo>
                    <a:pt x="1624" y="85"/>
                  </a:lnTo>
                  <a:lnTo>
                    <a:pt x="1612" y="79"/>
                  </a:lnTo>
                  <a:lnTo>
                    <a:pt x="1597" y="73"/>
                  </a:lnTo>
                  <a:lnTo>
                    <a:pt x="1582" y="68"/>
                  </a:lnTo>
                  <a:lnTo>
                    <a:pt x="1568" y="62"/>
                  </a:lnTo>
                  <a:lnTo>
                    <a:pt x="1553" y="59"/>
                  </a:lnTo>
                  <a:lnTo>
                    <a:pt x="1541" y="53"/>
                  </a:lnTo>
                  <a:lnTo>
                    <a:pt x="1524" y="50"/>
                  </a:lnTo>
                  <a:lnTo>
                    <a:pt x="1509" y="44"/>
                  </a:lnTo>
                  <a:lnTo>
                    <a:pt x="1497" y="41"/>
                  </a:lnTo>
                  <a:lnTo>
                    <a:pt x="1483" y="35"/>
                  </a:lnTo>
                  <a:lnTo>
                    <a:pt x="1465" y="32"/>
                  </a:lnTo>
                  <a:lnTo>
                    <a:pt x="1453" y="27"/>
                  </a:lnTo>
                  <a:lnTo>
                    <a:pt x="1439" y="24"/>
                  </a:lnTo>
                  <a:lnTo>
                    <a:pt x="1421" y="24"/>
                  </a:lnTo>
                  <a:lnTo>
                    <a:pt x="1410" y="18"/>
                  </a:lnTo>
                  <a:lnTo>
                    <a:pt x="1392" y="15"/>
                  </a:lnTo>
                  <a:lnTo>
                    <a:pt x="1377" y="15"/>
                  </a:lnTo>
                  <a:lnTo>
                    <a:pt x="1363" y="12"/>
                  </a:lnTo>
                  <a:lnTo>
                    <a:pt x="1348" y="9"/>
                  </a:lnTo>
                  <a:lnTo>
                    <a:pt x="1333" y="6"/>
                  </a:lnTo>
                  <a:lnTo>
                    <a:pt x="1319" y="6"/>
                  </a:lnTo>
                  <a:lnTo>
                    <a:pt x="1304" y="6"/>
                  </a:lnTo>
                  <a:lnTo>
                    <a:pt x="1289" y="3"/>
                  </a:lnTo>
                  <a:lnTo>
                    <a:pt x="1272" y="0"/>
                  </a:lnTo>
                  <a:lnTo>
                    <a:pt x="1260" y="0"/>
                  </a:lnTo>
                  <a:lnTo>
                    <a:pt x="1242" y="0"/>
                  </a:lnTo>
                  <a:lnTo>
                    <a:pt x="1228" y="0"/>
                  </a:lnTo>
                  <a:lnTo>
                    <a:pt x="1213" y="0"/>
                  </a:lnTo>
                  <a:lnTo>
                    <a:pt x="1198" y="0"/>
                  </a:lnTo>
                  <a:lnTo>
                    <a:pt x="1184" y="0"/>
                  </a:lnTo>
                  <a:lnTo>
                    <a:pt x="1166" y="0"/>
                  </a:lnTo>
                  <a:lnTo>
                    <a:pt x="1155" y="0"/>
                  </a:lnTo>
                  <a:lnTo>
                    <a:pt x="1137" y="0"/>
                  </a:lnTo>
                  <a:lnTo>
                    <a:pt x="1122" y="0"/>
                  </a:lnTo>
                  <a:lnTo>
                    <a:pt x="1108" y="3"/>
                  </a:lnTo>
                  <a:lnTo>
                    <a:pt x="1093" y="6"/>
                  </a:lnTo>
                  <a:lnTo>
                    <a:pt x="1078" y="6"/>
                  </a:lnTo>
                  <a:lnTo>
                    <a:pt x="1064" y="6"/>
                  </a:lnTo>
                  <a:lnTo>
                    <a:pt x="1049" y="9"/>
                  </a:lnTo>
                  <a:lnTo>
                    <a:pt x="1034" y="12"/>
                  </a:lnTo>
                  <a:lnTo>
                    <a:pt x="1017" y="15"/>
                  </a:lnTo>
                  <a:lnTo>
                    <a:pt x="1005" y="15"/>
                  </a:lnTo>
                  <a:lnTo>
                    <a:pt x="987" y="18"/>
                  </a:lnTo>
                  <a:lnTo>
                    <a:pt x="973" y="24"/>
                  </a:lnTo>
                  <a:lnTo>
                    <a:pt x="958" y="24"/>
                  </a:lnTo>
                  <a:lnTo>
                    <a:pt x="943" y="27"/>
                  </a:lnTo>
                  <a:lnTo>
                    <a:pt x="929" y="32"/>
                  </a:lnTo>
                  <a:lnTo>
                    <a:pt x="914" y="35"/>
                  </a:lnTo>
                  <a:lnTo>
                    <a:pt x="899" y="41"/>
                  </a:lnTo>
                  <a:lnTo>
                    <a:pt x="885" y="44"/>
                  </a:lnTo>
                  <a:lnTo>
                    <a:pt x="873" y="50"/>
                  </a:lnTo>
                  <a:lnTo>
                    <a:pt x="856" y="53"/>
                  </a:lnTo>
                  <a:lnTo>
                    <a:pt x="841" y="59"/>
                  </a:lnTo>
                  <a:lnTo>
                    <a:pt x="829" y="62"/>
                  </a:lnTo>
                  <a:lnTo>
                    <a:pt x="814" y="68"/>
                  </a:lnTo>
                  <a:lnTo>
                    <a:pt x="800" y="71"/>
                  </a:lnTo>
                  <a:lnTo>
                    <a:pt x="785" y="79"/>
                  </a:lnTo>
                  <a:lnTo>
                    <a:pt x="770" y="85"/>
                  </a:lnTo>
                  <a:lnTo>
                    <a:pt x="759" y="88"/>
                  </a:lnTo>
                  <a:lnTo>
                    <a:pt x="744" y="97"/>
                  </a:lnTo>
                  <a:lnTo>
                    <a:pt x="729" y="103"/>
                  </a:lnTo>
                  <a:lnTo>
                    <a:pt x="715" y="109"/>
                  </a:lnTo>
                  <a:lnTo>
                    <a:pt x="700" y="114"/>
                  </a:lnTo>
                  <a:lnTo>
                    <a:pt x="688" y="120"/>
                  </a:lnTo>
                  <a:lnTo>
                    <a:pt x="674" y="129"/>
                  </a:lnTo>
                  <a:lnTo>
                    <a:pt x="662" y="138"/>
                  </a:lnTo>
                  <a:lnTo>
                    <a:pt x="647" y="144"/>
                  </a:lnTo>
                  <a:lnTo>
                    <a:pt x="636" y="150"/>
                  </a:lnTo>
                  <a:lnTo>
                    <a:pt x="621" y="158"/>
                  </a:lnTo>
                  <a:lnTo>
                    <a:pt x="609" y="167"/>
                  </a:lnTo>
                  <a:lnTo>
                    <a:pt x="595" y="173"/>
                  </a:lnTo>
                  <a:lnTo>
                    <a:pt x="583" y="182"/>
                  </a:lnTo>
                  <a:lnTo>
                    <a:pt x="568" y="191"/>
                  </a:lnTo>
                  <a:lnTo>
                    <a:pt x="557" y="199"/>
                  </a:lnTo>
                  <a:lnTo>
                    <a:pt x="542" y="208"/>
                  </a:lnTo>
                  <a:lnTo>
                    <a:pt x="530" y="217"/>
                  </a:lnTo>
                  <a:lnTo>
                    <a:pt x="518" y="226"/>
                  </a:lnTo>
                  <a:lnTo>
                    <a:pt x="507" y="235"/>
                  </a:lnTo>
                  <a:lnTo>
                    <a:pt x="495" y="246"/>
                  </a:lnTo>
                  <a:lnTo>
                    <a:pt x="480" y="255"/>
                  </a:lnTo>
                  <a:lnTo>
                    <a:pt x="469" y="264"/>
                  </a:lnTo>
                  <a:lnTo>
                    <a:pt x="460" y="273"/>
                  </a:lnTo>
                  <a:lnTo>
                    <a:pt x="445" y="284"/>
                  </a:lnTo>
                  <a:lnTo>
                    <a:pt x="433" y="296"/>
                  </a:lnTo>
                  <a:lnTo>
                    <a:pt x="425" y="305"/>
                  </a:lnTo>
                  <a:lnTo>
                    <a:pt x="410" y="317"/>
                  </a:lnTo>
                  <a:lnTo>
                    <a:pt x="401" y="325"/>
                  </a:lnTo>
                  <a:lnTo>
                    <a:pt x="389" y="337"/>
                  </a:lnTo>
                  <a:lnTo>
                    <a:pt x="378" y="349"/>
                  </a:lnTo>
                  <a:lnTo>
                    <a:pt x="366" y="361"/>
                  </a:lnTo>
                  <a:lnTo>
                    <a:pt x="357" y="369"/>
                  </a:lnTo>
                  <a:lnTo>
                    <a:pt x="345" y="384"/>
                  </a:lnTo>
                  <a:lnTo>
                    <a:pt x="337" y="393"/>
                  </a:lnTo>
                  <a:lnTo>
                    <a:pt x="325" y="404"/>
                  </a:lnTo>
                  <a:lnTo>
                    <a:pt x="313" y="419"/>
                  </a:lnTo>
                  <a:lnTo>
                    <a:pt x="304" y="431"/>
                  </a:lnTo>
                  <a:lnTo>
                    <a:pt x="296" y="440"/>
                  </a:lnTo>
                  <a:lnTo>
                    <a:pt x="284" y="454"/>
                  </a:lnTo>
                  <a:lnTo>
                    <a:pt x="275" y="466"/>
                  </a:lnTo>
                  <a:lnTo>
                    <a:pt x="266" y="481"/>
                  </a:lnTo>
                  <a:lnTo>
                    <a:pt x="258" y="492"/>
                  </a:lnTo>
                  <a:lnTo>
                    <a:pt x="249" y="504"/>
                  </a:lnTo>
                  <a:lnTo>
                    <a:pt x="237" y="519"/>
                  </a:lnTo>
                  <a:lnTo>
                    <a:pt x="228" y="530"/>
                  </a:lnTo>
                  <a:lnTo>
                    <a:pt x="219" y="542"/>
                  </a:lnTo>
                  <a:lnTo>
                    <a:pt x="211" y="557"/>
                  </a:lnTo>
                  <a:lnTo>
                    <a:pt x="205" y="571"/>
                  </a:lnTo>
                  <a:lnTo>
                    <a:pt x="196" y="583"/>
                  </a:lnTo>
                  <a:lnTo>
                    <a:pt x="187" y="598"/>
                  </a:lnTo>
                  <a:lnTo>
                    <a:pt x="178" y="612"/>
                  </a:lnTo>
                  <a:lnTo>
                    <a:pt x="170" y="624"/>
                  </a:lnTo>
                  <a:lnTo>
                    <a:pt x="164" y="639"/>
                  </a:lnTo>
                  <a:lnTo>
                    <a:pt x="155" y="653"/>
                  </a:lnTo>
                  <a:lnTo>
                    <a:pt x="146" y="668"/>
                  </a:lnTo>
                  <a:lnTo>
                    <a:pt x="140" y="683"/>
                  </a:lnTo>
                  <a:lnTo>
                    <a:pt x="134" y="695"/>
                  </a:lnTo>
                  <a:lnTo>
                    <a:pt x="129" y="709"/>
                  </a:lnTo>
                  <a:lnTo>
                    <a:pt x="120" y="724"/>
                  </a:lnTo>
                  <a:lnTo>
                    <a:pt x="114" y="738"/>
                  </a:lnTo>
                  <a:lnTo>
                    <a:pt x="108" y="753"/>
                  </a:lnTo>
                  <a:lnTo>
                    <a:pt x="102" y="771"/>
                  </a:lnTo>
                  <a:lnTo>
                    <a:pt x="96" y="782"/>
                  </a:lnTo>
                  <a:lnTo>
                    <a:pt x="90" y="797"/>
                  </a:lnTo>
                  <a:lnTo>
                    <a:pt x="85" y="815"/>
                  </a:lnTo>
                  <a:lnTo>
                    <a:pt x="79" y="829"/>
                  </a:lnTo>
                  <a:lnTo>
                    <a:pt x="73" y="844"/>
                  </a:lnTo>
                  <a:lnTo>
                    <a:pt x="67" y="859"/>
                  </a:lnTo>
                  <a:lnTo>
                    <a:pt x="64" y="876"/>
                  </a:lnTo>
                  <a:lnTo>
                    <a:pt x="58" y="888"/>
                  </a:lnTo>
                  <a:lnTo>
                    <a:pt x="55" y="905"/>
                  </a:lnTo>
                  <a:lnTo>
                    <a:pt x="49" y="920"/>
                  </a:lnTo>
                  <a:lnTo>
                    <a:pt x="46" y="938"/>
                  </a:lnTo>
                  <a:lnTo>
                    <a:pt x="41" y="952"/>
                  </a:lnTo>
                  <a:lnTo>
                    <a:pt x="38" y="967"/>
                  </a:lnTo>
                  <a:lnTo>
                    <a:pt x="35" y="985"/>
                  </a:lnTo>
                  <a:lnTo>
                    <a:pt x="32" y="999"/>
                  </a:lnTo>
                  <a:lnTo>
                    <a:pt x="29" y="1017"/>
                  </a:lnTo>
                  <a:lnTo>
                    <a:pt x="23" y="1031"/>
                  </a:lnTo>
                  <a:lnTo>
                    <a:pt x="20" y="1046"/>
                  </a:lnTo>
                  <a:lnTo>
                    <a:pt x="20" y="1064"/>
                  </a:lnTo>
                  <a:lnTo>
                    <a:pt x="14" y="1078"/>
                  </a:lnTo>
                  <a:lnTo>
                    <a:pt x="14" y="1096"/>
                  </a:lnTo>
                  <a:lnTo>
                    <a:pt x="11" y="1110"/>
                  </a:lnTo>
                  <a:lnTo>
                    <a:pt x="11" y="1125"/>
                  </a:lnTo>
                  <a:lnTo>
                    <a:pt x="8" y="1143"/>
                  </a:lnTo>
                  <a:lnTo>
                    <a:pt x="5" y="1157"/>
                  </a:lnTo>
                  <a:lnTo>
                    <a:pt x="5" y="1175"/>
                  </a:lnTo>
                  <a:lnTo>
                    <a:pt x="2" y="1193"/>
                  </a:lnTo>
                  <a:lnTo>
                    <a:pt x="2" y="1207"/>
                  </a:lnTo>
                  <a:lnTo>
                    <a:pt x="2" y="1222"/>
                  </a:lnTo>
                  <a:lnTo>
                    <a:pt x="2" y="1239"/>
                  </a:lnTo>
                  <a:lnTo>
                    <a:pt x="0" y="1257"/>
                  </a:lnTo>
                  <a:lnTo>
                    <a:pt x="0" y="1272"/>
                  </a:lnTo>
                  <a:lnTo>
                    <a:pt x="0" y="1289"/>
                  </a:lnTo>
                  <a:lnTo>
                    <a:pt x="0" y="1304"/>
                  </a:lnTo>
                  <a:lnTo>
                    <a:pt x="0" y="1318"/>
                  </a:lnTo>
                  <a:lnTo>
                    <a:pt x="2" y="1336"/>
                  </a:lnTo>
                  <a:lnTo>
                    <a:pt x="2" y="1354"/>
                  </a:lnTo>
                  <a:lnTo>
                    <a:pt x="2" y="1368"/>
                  </a:lnTo>
                  <a:lnTo>
                    <a:pt x="2" y="1386"/>
                  </a:lnTo>
                  <a:lnTo>
                    <a:pt x="5" y="1401"/>
                  </a:lnTo>
                  <a:lnTo>
                    <a:pt x="5" y="1418"/>
                  </a:lnTo>
                  <a:lnTo>
                    <a:pt x="8" y="1433"/>
                  </a:lnTo>
                  <a:lnTo>
                    <a:pt x="11" y="1450"/>
                  </a:lnTo>
                  <a:lnTo>
                    <a:pt x="11" y="1465"/>
                  </a:lnTo>
                  <a:lnTo>
                    <a:pt x="14" y="1483"/>
                  </a:lnTo>
                  <a:lnTo>
                    <a:pt x="14" y="1497"/>
                  </a:lnTo>
                  <a:lnTo>
                    <a:pt x="20" y="1512"/>
                  </a:lnTo>
                  <a:lnTo>
                    <a:pt x="20" y="1529"/>
                  </a:lnTo>
                  <a:lnTo>
                    <a:pt x="23" y="1544"/>
                  </a:lnTo>
                  <a:lnTo>
                    <a:pt x="29" y="1562"/>
                  </a:lnTo>
                  <a:lnTo>
                    <a:pt x="32" y="1576"/>
                  </a:lnTo>
                  <a:lnTo>
                    <a:pt x="32" y="1591"/>
                  </a:lnTo>
                  <a:lnTo>
                    <a:pt x="38" y="1609"/>
                  </a:lnTo>
                  <a:lnTo>
                    <a:pt x="41" y="1623"/>
                  </a:lnTo>
                  <a:lnTo>
                    <a:pt x="46" y="1641"/>
                  </a:lnTo>
                  <a:lnTo>
                    <a:pt x="49" y="1655"/>
                  </a:lnTo>
                  <a:lnTo>
                    <a:pt x="55" y="1670"/>
                  </a:lnTo>
                  <a:lnTo>
                    <a:pt x="58" y="1688"/>
                  </a:lnTo>
                  <a:lnTo>
                    <a:pt x="64" y="1702"/>
                  </a:lnTo>
                  <a:lnTo>
                    <a:pt x="67" y="1717"/>
                  </a:lnTo>
                  <a:lnTo>
                    <a:pt x="73" y="1732"/>
                  </a:lnTo>
                  <a:lnTo>
                    <a:pt x="79" y="1746"/>
                  </a:lnTo>
                  <a:lnTo>
                    <a:pt x="85" y="1764"/>
                  </a:lnTo>
                  <a:lnTo>
                    <a:pt x="90" y="1775"/>
                  </a:lnTo>
                  <a:lnTo>
                    <a:pt x="93" y="1793"/>
                  </a:lnTo>
                  <a:lnTo>
                    <a:pt x="102" y="1808"/>
                  </a:lnTo>
                  <a:lnTo>
                    <a:pt x="108" y="1822"/>
                  </a:lnTo>
                  <a:lnTo>
                    <a:pt x="114" y="1837"/>
                  </a:lnTo>
                  <a:lnTo>
                    <a:pt x="120" y="1852"/>
                  </a:lnTo>
                  <a:lnTo>
                    <a:pt x="126" y="1866"/>
                  </a:lnTo>
                  <a:lnTo>
                    <a:pt x="134" y="1881"/>
                  </a:lnTo>
                  <a:lnTo>
                    <a:pt x="140" y="1896"/>
                  </a:lnTo>
                  <a:lnTo>
                    <a:pt x="146" y="1907"/>
                  </a:lnTo>
                  <a:lnTo>
                    <a:pt x="155" y="1922"/>
                  </a:lnTo>
                  <a:lnTo>
                    <a:pt x="164" y="1937"/>
                  </a:lnTo>
                  <a:lnTo>
                    <a:pt x="170" y="1951"/>
                  </a:lnTo>
                  <a:lnTo>
                    <a:pt x="178" y="1966"/>
                  </a:lnTo>
                  <a:lnTo>
                    <a:pt x="187" y="1978"/>
                  </a:lnTo>
                  <a:lnTo>
                    <a:pt x="196" y="1992"/>
                  </a:lnTo>
                  <a:lnTo>
                    <a:pt x="205" y="2004"/>
                  </a:lnTo>
                  <a:lnTo>
                    <a:pt x="211" y="2019"/>
                  </a:lnTo>
                  <a:lnTo>
                    <a:pt x="219" y="2033"/>
                  </a:lnTo>
                  <a:lnTo>
                    <a:pt x="228" y="2045"/>
                  </a:lnTo>
                  <a:lnTo>
                    <a:pt x="237" y="2057"/>
                  </a:lnTo>
                  <a:lnTo>
                    <a:pt x="246" y="2071"/>
                  </a:lnTo>
                  <a:lnTo>
                    <a:pt x="258" y="2083"/>
                  </a:lnTo>
                  <a:lnTo>
                    <a:pt x="266" y="2098"/>
                  </a:lnTo>
                  <a:lnTo>
                    <a:pt x="275" y="2109"/>
                  </a:lnTo>
                  <a:lnTo>
                    <a:pt x="284" y="2124"/>
                  </a:lnTo>
                  <a:lnTo>
                    <a:pt x="296" y="2133"/>
                  </a:lnTo>
                  <a:lnTo>
                    <a:pt x="304" y="2145"/>
                  </a:lnTo>
                  <a:lnTo>
                    <a:pt x="313" y="2159"/>
                  </a:lnTo>
                  <a:lnTo>
                    <a:pt x="325" y="2171"/>
                  </a:lnTo>
                  <a:lnTo>
                    <a:pt x="337" y="2183"/>
                  </a:lnTo>
                  <a:lnTo>
                    <a:pt x="345" y="2194"/>
                  </a:lnTo>
                  <a:lnTo>
                    <a:pt x="357" y="2206"/>
                  </a:lnTo>
                  <a:lnTo>
                    <a:pt x="366" y="2215"/>
                  </a:lnTo>
                  <a:lnTo>
                    <a:pt x="378" y="2230"/>
                  </a:lnTo>
                  <a:lnTo>
                    <a:pt x="389" y="2238"/>
                  </a:lnTo>
                  <a:lnTo>
                    <a:pt x="401" y="2250"/>
                  </a:lnTo>
                  <a:lnTo>
                    <a:pt x="410" y="2259"/>
                  </a:lnTo>
                  <a:lnTo>
                    <a:pt x="425" y="2271"/>
                  </a:lnTo>
                  <a:lnTo>
                    <a:pt x="433" y="2282"/>
                  </a:lnTo>
                  <a:lnTo>
                    <a:pt x="445" y="2291"/>
                  </a:lnTo>
                  <a:lnTo>
                    <a:pt x="457" y="2303"/>
                  </a:lnTo>
                  <a:lnTo>
                    <a:pt x="469" y="2312"/>
                  </a:lnTo>
                  <a:lnTo>
                    <a:pt x="480" y="2320"/>
                  </a:lnTo>
                  <a:lnTo>
                    <a:pt x="495" y="2329"/>
                  </a:lnTo>
                  <a:lnTo>
                    <a:pt x="507" y="2341"/>
                  </a:lnTo>
                  <a:lnTo>
                    <a:pt x="518" y="2350"/>
                  </a:lnTo>
                  <a:lnTo>
                    <a:pt x="530" y="2358"/>
                  </a:lnTo>
                  <a:lnTo>
                    <a:pt x="542" y="2367"/>
                  </a:lnTo>
                  <a:lnTo>
                    <a:pt x="557" y="2376"/>
                  </a:lnTo>
                  <a:lnTo>
                    <a:pt x="568" y="2385"/>
                  </a:lnTo>
                  <a:lnTo>
                    <a:pt x="583" y="2394"/>
                  </a:lnTo>
                  <a:lnTo>
                    <a:pt x="595" y="2402"/>
                  </a:lnTo>
                  <a:lnTo>
                    <a:pt x="609" y="2408"/>
                  </a:lnTo>
                  <a:lnTo>
                    <a:pt x="621" y="2417"/>
                  </a:lnTo>
                  <a:lnTo>
                    <a:pt x="636" y="2426"/>
                  </a:lnTo>
                  <a:lnTo>
                    <a:pt x="647" y="2432"/>
                  </a:lnTo>
                  <a:lnTo>
                    <a:pt x="662" y="2440"/>
                  </a:lnTo>
                  <a:lnTo>
                    <a:pt x="674" y="2449"/>
                  </a:lnTo>
                  <a:lnTo>
                    <a:pt x="688" y="2455"/>
                  </a:lnTo>
                  <a:lnTo>
                    <a:pt x="700" y="2461"/>
                  </a:lnTo>
                  <a:lnTo>
                    <a:pt x="715" y="2467"/>
                  </a:lnTo>
                  <a:lnTo>
                    <a:pt x="729" y="2476"/>
                  </a:lnTo>
                  <a:lnTo>
                    <a:pt x="744" y="2479"/>
                  </a:lnTo>
                  <a:lnTo>
                    <a:pt x="759" y="2487"/>
                  </a:lnTo>
                  <a:lnTo>
                    <a:pt x="770" y="2493"/>
                  </a:lnTo>
                  <a:lnTo>
                    <a:pt x="785" y="2496"/>
                  </a:lnTo>
                  <a:lnTo>
                    <a:pt x="800" y="2505"/>
                  </a:lnTo>
                  <a:lnTo>
                    <a:pt x="814" y="2511"/>
                  </a:lnTo>
                  <a:lnTo>
                    <a:pt x="829" y="2514"/>
                  </a:lnTo>
                  <a:lnTo>
                    <a:pt x="841" y="2520"/>
                  </a:lnTo>
                  <a:lnTo>
                    <a:pt x="856" y="2523"/>
                  </a:lnTo>
                  <a:lnTo>
                    <a:pt x="870" y="2528"/>
                  </a:lnTo>
                  <a:lnTo>
                    <a:pt x="885" y="2531"/>
                  </a:lnTo>
                  <a:lnTo>
                    <a:pt x="899" y="2537"/>
                  </a:lnTo>
                  <a:lnTo>
                    <a:pt x="914" y="2540"/>
                  </a:lnTo>
                  <a:lnTo>
                    <a:pt x="929" y="2546"/>
                  </a:lnTo>
                  <a:lnTo>
                    <a:pt x="943" y="2549"/>
                  </a:lnTo>
                  <a:lnTo>
                    <a:pt x="958" y="2552"/>
                  </a:lnTo>
                  <a:lnTo>
                    <a:pt x="973" y="2555"/>
                  </a:lnTo>
                  <a:lnTo>
                    <a:pt x="987" y="2558"/>
                  </a:lnTo>
                  <a:lnTo>
                    <a:pt x="1005" y="2561"/>
                  </a:lnTo>
                  <a:lnTo>
                    <a:pt x="1017" y="2564"/>
                  </a:lnTo>
                  <a:lnTo>
                    <a:pt x="1034" y="2564"/>
                  </a:lnTo>
                  <a:lnTo>
                    <a:pt x="1049" y="2566"/>
                  </a:lnTo>
                  <a:lnTo>
                    <a:pt x="1064" y="2569"/>
                  </a:lnTo>
                  <a:lnTo>
                    <a:pt x="1078" y="2572"/>
                  </a:lnTo>
                  <a:lnTo>
                    <a:pt x="1093" y="2572"/>
                  </a:lnTo>
                  <a:lnTo>
                    <a:pt x="1108" y="2572"/>
                  </a:lnTo>
                  <a:lnTo>
                    <a:pt x="1122" y="2575"/>
                  </a:lnTo>
                  <a:lnTo>
                    <a:pt x="1137" y="2575"/>
                  </a:lnTo>
                  <a:lnTo>
                    <a:pt x="1155" y="2575"/>
                  </a:lnTo>
                  <a:lnTo>
                    <a:pt x="1166" y="2575"/>
                  </a:lnTo>
                  <a:lnTo>
                    <a:pt x="1184" y="2575"/>
                  </a:lnTo>
                  <a:lnTo>
                    <a:pt x="1198" y="2575"/>
                  </a:lnTo>
                  <a:lnTo>
                    <a:pt x="1213" y="2575"/>
                  </a:lnTo>
                  <a:lnTo>
                    <a:pt x="1228" y="2575"/>
                  </a:lnTo>
                  <a:lnTo>
                    <a:pt x="1242" y="2575"/>
                  </a:lnTo>
                  <a:lnTo>
                    <a:pt x="1260" y="2575"/>
                  </a:lnTo>
                  <a:lnTo>
                    <a:pt x="1272" y="2575"/>
                  </a:lnTo>
                  <a:lnTo>
                    <a:pt x="1289" y="2572"/>
                  </a:lnTo>
                  <a:lnTo>
                    <a:pt x="1304" y="2572"/>
                  </a:lnTo>
                  <a:lnTo>
                    <a:pt x="1319" y="2572"/>
                  </a:lnTo>
                  <a:lnTo>
                    <a:pt x="1333" y="2569"/>
                  </a:lnTo>
                  <a:lnTo>
                    <a:pt x="1348" y="2566"/>
                  </a:lnTo>
                  <a:lnTo>
                    <a:pt x="1363" y="2564"/>
                  </a:lnTo>
                  <a:lnTo>
                    <a:pt x="1377" y="2564"/>
                  </a:lnTo>
                  <a:lnTo>
                    <a:pt x="1392" y="2561"/>
                  </a:lnTo>
                  <a:lnTo>
                    <a:pt x="1410" y="2558"/>
                  </a:lnTo>
                  <a:lnTo>
                    <a:pt x="1421" y="2555"/>
                  </a:lnTo>
                  <a:lnTo>
                    <a:pt x="1436" y="2552"/>
                  </a:lnTo>
                  <a:lnTo>
                    <a:pt x="1453" y="2549"/>
                  </a:lnTo>
                  <a:lnTo>
                    <a:pt x="1465" y="2546"/>
                  </a:lnTo>
                  <a:lnTo>
                    <a:pt x="1483" y="2540"/>
                  </a:lnTo>
                  <a:lnTo>
                    <a:pt x="1497" y="2537"/>
                  </a:lnTo>
                  <a:lnTo>
                    <a:pt x="1509" y="2531"/>
                  </a:lnTo>
                  <a:lnTo>
                    <a:pt x="1524" y="2528"/>
                  </a:lnTo>
                  <a:lnTo>
                    <a:pt x="1541" y="2523"/>
                  </a:lnTo>
                  <a:lnTo>
                    <a:pt x="1553" y="2520"/>
                  </a:lnTo>
                  <a:lnTo>
                    <a:pt x="1568" y="2514"/>
                  </a:lnTo>
                  <a:lnTo>
                    <a:pt x="1582" y="2511"/>
                  </a:lnTo>
                  <a:lnTo>
                    <a:pt x="1597" y="2505"/>
                  </a:lnTo>
                  <a:lnTo>
                    <a:pt x="1612" y="2499"/>
                  </a:lnTo>
                  <a:lnTo>
                    <a:pt x="1624" y="2493"/>
                  </a:lnTo>
                  <a:lnTo>
                    <a:pt x="1638" y="2487"/>
                  </a:lnTo>
                  <a:lnTo>
                    <a:pt x="1653" y="2482"/>
                  </a:lnTo>
                  <a:lnTo>
                    <a:pt x="1667" y="2476"/>
                  </a:lnTo>
                  <a:lnTo>
                    <a:pt x="1682" y="2467"/>
                  </a:lnTo>
                  <a:lnTo>
                    <a:pt x="1694" y="2461"/>
                  </a:lnTo>
                  <a:lnTo>
                    <a:pt x="1709" y="2455"/>
                  </a:lnTo>
                  <a:lnTo>
                    <a:pt x="1720" y="2449"/>
                  </a:lnTo>
                  <a:lnTo>
                    <a:pt x="1735" y="2440"/>
                  </a:lnTo>
                  <a:lnTo>
                    <a:pt x="1750" y="2432"/>
                  </a:lnTo>
                  <a:lnTo>
                    <a:pt x="1761" y="2426"/>
                  </a:lnTo>
                  <a:lnTo>
                    <a:pt x="1776" y="2417"/>
                  </a:lnTo>
                  <a:lnTo>
                    <a:pt x="1788" y="2408"/>
                  </a:lnTo>
                  <a:lnTo>
                    <a:pt x="1802" y="2402"/>
                  </a:lnTo>
                  <a:lnTo>
                    <a:pt x="1814" y="2394"/>
                  </a:lnTo>
                  <a:lnTo>
                    <a:pt x="1826" y="2385"/>
                  </a:lnTo>
                  <a:lnTo>
                    <a:pt x="1840" y="2376"/>
                  </a:lnTo>
                  <a:lnTo>
                    <a:pt x="1852" y="2367"/>
                  </a:lnTo>
                  <a:lnTo>
                    <a:pt x="1867" y="2358"/>
                  </a:lnTo>
                  <a:lnTo>
                    <a:pt x="1879" y="2350"/>
                  </a:lnTo>
                  <a:lnTo>
                    <a:pt x="1890" y="2341"/>
                  </a:lnTo>
                  <a:lnTo>
                    <a:pt x="1902" y="2329"/>
                  </a:lnTo>
                  <a:lnTo>
                    <a:pt x="1914" y="2320"/>
                  </a:lnTo>
                  <a:lnTo>
                    <a:pt x="1928" y="2312"/>
                  </a:lnTo>
                  <a:lnTo>
                    <a:pt x="1937" y="2303"/>
                  </a:lnTo>
                  <a:lnTo>
                    <a:pt x="1949" y="2291"/>
                  </a:lnTo>
                  <a:lnTo>
                    <a:pt x="1964" y="2282"/>
                  </a:lnTo>
                  <a:lnTo>
                    <a:pt x="1972" y="2271"/>
                  </a:lnTo>
                  <a:lnTo>
                    <a:pt x="1984" y="2259"/>
                  </a:lnTo>
                  <a:lnTo>
                    <a:pt x="1996" y="2250"/>
                  </a:lnTo>
                  <a:lnTo>
                    <a:pt x="2008" y="2238"/>
                  </a:lnTo>
                  <a:lnTo>
                    <a:pt x="2019" y="2230"/>
                  </a:lnTo>
                  <a:lnTo>
                    <a:pt x="2028" y="2215"/>
                  </a:lnTo>
                  <a:lnTo>
                    <a:pt x="2040" y="2206"/>
                  </a:lnTo>
                  <a:lnTo>
                    <a:pt x="2051" y="2194"/>
                  </a:lnTo>
                  <a:lnTo>
                    <a:pt x="2060" y="2183"/>
                  </a:lnTo>
                  <a:lnTo>
                    <a:pt x="2072" y="2171"/>
                  </a:lnTo>
                  <a:lnTo>
                    <a:pt x="2081" y="2159"/>
                  </a:lnTo>
                  <a:lnTo>
                    <a:pt x="2093" y="2148"/>
                  </a:lnTo>
                  <a:lnTo>
                    <a:pt x="2101" y="2136"/>
                  </a:lnTo>
                  <a:lnTo>
                    <a:pt x="2113" y="2124"/>
                  </a:lnTo>
                  <a:lnTo>
                    <a:pt x="2122" y="2109"/>
                  </a:lnTo>
                  <a:lnTo>
                    <a:pt x="2131" y="2098"/>
                  </a:lnTo>
                  <a:lnTo>
                    <a:pt x="2139" y="2083"/>
                  </a:lnTo>
                  <a:lnTo>
                    <a:pt x="2148" y="2071"/>
                  </a:lnTo>
                  <a:lnTo>
                    <a:pt x="2160" y="2060"/>
                  </a:lnTo>
                  <a:lnTo>
                    <a:pt x="2169" y="2045"/>
                  </a:lnTo>
                  <a:lnTo>
                    <a:pt x="2178" y="2033"/>
                  </a:lnTo>
                  <a:lnTo>
                    <a:pt x="2186" y="2019"/>
                  </a:lnTo>
                  <a:lnTo>
                    <a:pt x="2192" y="2007"/>
                  </a:lnTo>
                  <a:lnTo>
                    <a:pt x="2201" y="1992"/>
                  </a:lnTo>
                  <a:lnTo>
                    <a:pt x="2210" y="1978"/>
                  </a:lnTo>
                  <a:lnTo>
                    <a:pt x="2219" y="1966"/>
                  </a:lnTo>
                  <a:lnTo>
                    <a:pt x="2227" y="1951"/>
                  </a:lnTo>
                  <a:lnTo>
                    <a:pt x="2233" y="1937"/>
                  </a:lnTo>
                  <a:lnTo>
                    <a:pt x="2239" y="1922"/>
                  </a:lnTo>
                  <a:lnTo>
                    <a:pt x="2248" y="1907"/>
                  </a:lnTo>
                  <a:lnTo>
                    <a:pt x="2257" y="1896"/>
                  </a:lnTo>
                  <a:lnTo>
                    <a:pt x="2263" y="1881"/>
                  </a:lnTo>
                  <a:lnTo>
                    <a:pt x="2268" y="1866"/>
                  </a:lnTo>
                  <a:lnTo>
                    <a:pt x="2274" y="1852"/>
                  </a:lnTo>
                  <a:lnTo>
                    <a:pt x="2283" y="1837"/>
                  </a:lnTo>
                  <a:lnTo>
                    <a:pt x="2289" y="1822"/>
                  </a:lnTo>
                  <a:lnTo>
                    <a:pt x="2295" y="1808"/>
                  </a:lnTo>
                  <a:lnTo>
                    <a:pt x="2301" y="1793"/>
                  </a:lnTo>
                  <a:lnTo>
                    <a:pt x="2307" y="1778"/>
                  </a:lnTo>
                  <a:lnTo>
                    <a:pt x="2312" y="1764"/>
                  </a:lnTo>
                  <a:lnTo>
                    <a:pt x="2318" y="1749"/>
                  </a:lnTo>
                  <a:lnTo>
                    <a:pt x="2324" y="1732"/>
                  </a:lnTo>
                  <a:lnTo>
                    <a:pt x="2327" y="1717"/>
                  </a:lnTo>
                  <a:lnTo>
                    <a:pt x="2333" y="1702"/>
                  </a:lnTo>
                  <a:lnTo>
                    <a:pt x="2336" y="1688"/>
                  </a:lnTo>
                  <a:lnTo>
                    <a:pt x="2342" y="1670"/>
                  </a:lnTo>
                  <a:lnTo>
                    <a:pt x="2348" y="1655"/>
                  </a:lnTo>
                  <a:lnTo>
                    <a:pt x="2350" y="1641"/>
                  </a:lnTo>
                  <a:lnTo>
                    <a:pt x="2353" y="1623"/>
                  </a:lnTo>
                  <a:lnTo>
                    <a:pt x="2359" y="1609"/>
                  </a:lnTo>
                  <a:lnTo>
                    <a:pt x="2362" y="1594"/>
                  </a:lnTo>
                  <a:lnTo>
                    <a:pt x="2365" y="1579"/>
                  </a:lnTo>
                  <a:lnTo>
                    <a:pt x="2368" y="1562"/>
                  </a:lnTo>
                  <a:lnTo>
                    <a:pt x="2371" y="1547"/>
                  </a:lnTo>
                  <a:lnTo>
                    <a:pt x="2377" y="1529"/>
                  </a:lnTo>
                  <a:lnTo>
                    <a:pt x="2377" y="1515"/>
                  </a:lnTo>
                  <a:lnTo>
                    <a:pt x="2380" y="1497"/>
                  </a:lnTo>
                  <a:lnTo>
                    <a:pt x="2383" y="1483"/>
                  </a:lnTo>
                  <a:lnTo>
                    <a:pt x="2386" y="1465"/>
                  </a:lnTo>
                  <a:lnTo>
                    <a:pt x="2386" y="1450"/>
                  </a:lnTo>
                  <a:lnTo>
                    <a:pt x="2389" y="1433"/>
                  </a:lnTo>
                  <a:lnTo>
                    <a:pt x="2389" y="1418"/>
                  </a:lnTo>
                  <a:lnTo>
                    <a:pt x="2392" y="1403"/>
                  </a:lnTo>
                  <a:lnTo>
                    <a:pt x="2394" y="1386"/>
                  </a:lnTo>
                  <a:lnTo>
                    <a:pt x="2394" y="1368"/>
                  </a:lnTo>
                  <a:lnTo>
                    <a:pt x="2394" y="1354"/>
                  </a:lnTo>
                  <a:lnTo>
                    <a:pt x="2394" y="1336"/>
                  </a:lnTo>
                  <a:lnTo>
                    <a:pt x="2397" y="1321"/>
                  </a:lnTo>
                  <a:lnTo>
                    <a:pt x="2397" y="1304"/>
                  </a:lnTo>
                  <a:lnTo>
                    <a:pt x="2397" y="1289"/>
                  </a:lnTo>
                </a:path>
              </a:pathLst>
            </a:custGeom>
            <a:noFill/>
            <a:ln w="952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3" name="Line 4461"/>
            <p:cNvSpPr>
              <a:spLocks noChangeShapeType="1"/>
            </p:cNvSpPr>
            <p:nvPr/>
          </p:nvSpPr>
          <p:spPr bwMode="auto">
            <a:xfrm>
              <a:off x="2816" y="2426"/>
              <a:ext cx="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4" name="Line 4462"/>
            <p:cNvSpPr>
              <a:spLocks noChangeShapeType="1"/>
            </p:cNvSpPr>
            <p:nvPr/>
          </p:nvSpPr>
          <p:spPr bwMode="auto">
            <a:xfrm flipV="1">
              <a:off x="2833" y="2408"/>
              <a:ext cx="0" cy="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5" name="Line 4463"/>
            <p:cNvSpPr>
              <a:spLocks noChangeShapeType="1"/>
            </p:cNvSpPr>
            <p:nvPr/>
          </p:nvSpPr>
          <p:spPr bwMode="auto">
            <a:xfrm>
              <a:off x="2816" y="2426"/>
              <a:ext cx="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6" name="Line 4464"/>
            <p:cNvSpPr>
              <a:spLocks noChangeShapeType="1"/>
            </p:cNvSpPr>
            <p:nvPr/>
          </p:nvSpPr>
          <p:spPr bwMode="auto">
            <a:xfrm flipV="1">
              <a:off x="2833" y="2408"/>
              <a:ext cx="0" cy="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7" name="Line 4465"/>
            <p:cNvSpPr>
              <a:spLocks noChangeShapeType="1"/>
            </p:cNvSpPr>
            <p:nvPr/>
          </p:nvSpPr>
          <p:spPr bwMode="auto">
            <a:xfrm>
              <a:off x="2033" y="2426"/>
              <a:ext cx="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8" name="Line 4466"/>
            <p:cNvSpPr>
              <a:spLocks noChangeShapeType="1"/>
            </p:cNvSpPr>
            <p:nvPr/>
          </p:nvSpPr>
          <p:spPr bwMode="auto">
            <a:xfrm flipV="1">
              <a:off x="2051" y="2408"/>
              <a:ext cx="0" cy="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9" name="Rectangle 4467"/>
            <p:cNvSpPr>
              <a:spLocks noChangeArrowheads="1"/>
            </p:cNvSpPr>
            <p:nvPr/>
          </p:nvSpPr>
          <p:spPr bwMode="auto">
            <a:xfrm>
              <a:off x="2151" y="3621"/>
              <a:ext cx="13" cy="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300">
                  <a:solidFill>
                    <a:srgbClr val="000000"/>
                  </a:solidFill>
                </a:rPr>
                <a:t>1</a:t>
              </a:r>
              <a:endParaRPr lang="en-GB"/>
            </a:p>
          </p:txBody>
        </p:sp>
        <p:sp>
          <p:nvSpPr>
            <p:cNvPr id="52280" name="Rectangle 4468"/>
            <p:cNvSpPr>
              <a:spLocks noChangeArrowheads="1"/>
            </p:cNvSpPr>
            <p:nvPr/>
          </p:nvSpPr>
          <p:spPr bwMode="auto">
            <a:xfrm>
              <a:off x="3420" y="3624"/>
              <a:ext cx="13" cy="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300">
                  <a:solidFill>
                    <a:srgbClr val="000000"/>
                  </a:solidFill>
                </a:rPr>
                <a:t>1</a:t>
              </a:r>
              <a:endParaRPr lang="en-GB"/>
            </a:p>
          </p:txBody>
        </p:sp>
        <p:sp>
          <p:nvSpPr>
            <p:cNvPr id="52281" name="Freeform 4469"/>
            <p:cNvSpPr>
              <a:spLocks/>
            </p:cNvSpPr>
            <p:nvPr/>
          </p:nvSpPr>
          <p:spPr bwMode="auto">
            <a:xfrm>
              <a:off x="1863" y="3598"/>
              <a:ext cx="1885" cy="61"/>
            </a:xfrm>
            <a:custGeom>
              <a:avLst/>
              <a:gdLst>
                <a:gd name="T0" fmla="*/ 0 w 1885"/>
                <a:gd name="T1" fmla="*/ 0 h 61"/>
                <a:gd name="T2" fmla="*/ 135 w 1885"/>
                <a:gd name="T3" fmla="*/ 20 h 61"/>
                <a:gd name="T4" fmla="*/ 299 w 1885"/>
                <a:gd name="T5" fmla="*/ 35 h 61"/>
                <a:gd name="T6" fmla="*/ 490 w 1885"/>
                <a:gd name="T7" fmla="*/ 49 h 61"/>
                <a:gd name="T8" fmla="*/ 701 w 1885"/>
                <a:gd name="T9" fmla="*/ 58 h 61"/>
                <a:gd name="T10" fmla="*/ 927 w 1885"/>
                <a:gd name="T11" fmla="*/ 61 h 61"/>
                <a:gd name="T12" fmla="*/ 1149 w 1885"/>
                <a:gd name="T13" fmla="*/ 58 h 61"/>
                <a:gd name="T14" fmla="*/ 1366 w 1885"/>
                <a:gd name="T15" fmla="*/ 52 h 61"/>
                <a:gd name="T16" fmla="*/ 1568 w 1885"/>
                <a:gd name="T17" fmla="*/ 41 h 61"/>
                <a:gd name="T18" fmla="*/ 1744 w 1885"/>
                <a:gd name="T19" fmla="*/ 26 h 61"/>
                <a:gd name="T20" fmla="*/ 1885 w 1885"/>
                <a:gd name="T21" fmla="*/ 8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5"/>
                <a:gd name="T34" fmla="*/ 0 h 61"/>
                <a:gd name="T35" fmla="*/ 1885 w 1885"/>
                <a:gd name="T36" fmla="*/ 61 h 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5" h="61">
                  <a:moveTo>
                    <a:pt x="0" y="0"/>
                  </a:moveTo>
                  <a:lnTo>
                    <a:pt x="135" y="20"/>
                  </a:lnTo>
                  <a:lnTo>
                    <a:pt x="299" y="35"/>
                  </a:lnTo>
                  <a:lnTo>
                    <a:pt x="490" y="49"/>
                  </a:lnTo>
                  <a:lnTo>
                    <a:pt x="701" y="58"/>
                  </a:lnTo>
                  <a:lnTo>
                    <a:pt x="927" y="61"/>
                  </a:lnTo>
                  <a:lnTo>
                    <a:pt x="1149" y="58"/>
                  </a:lnTo>
                  <a:lnTo>
                    <a:pt x="1366" y="52"/>
                  </a:lnTo>
                  <a:lnTo>
                    <a:pt x="1568" y="41"/>
                  </a:lnTo>
                  <a:lnTo>
                    <a:pt x="1744" y="26"/>
                  </a:lnTo>
                  <a:lnTo>
                    <a:pt x="1885" y="8"/>
                  </a:lnTo>
                </a:path>
              </a:pathLst>
            </a:custGeom>
            <a:noFill/>
            <a:ln w="14288">
              <a:solidFill>
                <a:srgbClr val="FF404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82" name="Rectangle 4470"/>
            <p:cNvSpPr>
              <a:spLocks noChangeArrowheads="1"/>
            </p:cNvSpPr>
            <p:nvPr/>
          </p:nvSpPr>
          <p:spPr bwMode="auto">
            <a:xfrm>
              <a:off x="1328" y="3000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83" name="Rectangle 4471"/>
            <p:cNvSpPr>
              <a:spLocks noChangeArrowheads="1"/>
            </p:cNvSpPr>
            <p:nvPr/>
          </p:nvSpPr>
          <p:spPr bwMode="auto">
            <a:xfrm>
              <a:off x="2208" y="3879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84" name="Rectangle 4472"/>
            <p:cNvSpPr>
              <a:spLocks noChangeArrowheads="1"/>
            </p:cNvSpPr>
            <p:nvPr/>
          </p:nvSpPr>
          <p:spPr bwMode="auto">
            <a:xfrm>
              <a:off x="3465" y="3858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85" name="Rectangle 4473"/>
            <p:cNvSpPr>
              <a:spLocks noChangeArrowheads="1"/>
            </p:cNvSpPr>
            <p:nvPr/>
          </p:nvSpPr>
          <p:spPr bwMode="auto">
            <a:xfrm>
              <a:off x="4315" y="2947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86" name="Rectangle 4474"/>
            <p:cNvSpPr>
              <a:spLocks noChangeArrowheads="1"/>
            </p:cNvSpPr>
            <p:nvPr/>
          </p:nvSpPr>
          <p:spPr bwMode="auto">
            <a:xfrm>
              <a:off x="4251" y="1714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87" name="Rectangle 4475"/>
            <p:cNvSpPr>
              <a:spLocks noChangeArrowheads="1"/>
            </p:cNvSpPr>
            <p:nvPr/>
          </p:nvSpPr>
          <p:spPr bwMode="auto">
            <a:xfrm>
              <a:off x="3310" y="896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88" name="Rectangle 4476"/>
            <p:cNvSpPr>
              <a:spLocks noChangeArrowheads="1"/>
            </p:cNvSpPr>
            <p:nvPr/>
          </p:nvSpPr>
          <p:spPr bwMode="auto">
            <a:xfrm>
              <a:off x="2055" y="1005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89" name="Rectangle 4477"/>
            <p:cNvSpPr>
              <a:spLocks noChangeArrowheads="1"/>
            </p:cNvSpPr>
            <p:nvPr/>
          </p:nvSpPr>
          <p:spPr bwMode="auto">
            <a:xfrm>
              <a:off x="1273" y="1972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90" name="Freeform 4478"/>
            <p:cNvSpPr>
              <a:spLocks/>
            </p:cNvSpPr>
            <p:nvPr/>
          </p:nvSpPr>
          <p:spPr bwMode="auto">
            <a:xfrm>
              <a:off x="1236" y="835"/>
              <a:ext cx="3195" cy="3181"/>
            </a:xfrm>
            <a:custGeom>
              <a:avLst/>
              <a:gdLst>
                <a:gd name="T0" fmla="*/ 3 w 3195"/>
                <a:gd name="T1" fmla="*/ 1702 h 3181"/>
                <a:gd name="T2" fmla="*/ 23 w 3195"/>
                <a:gd name="T3" fmla="*/ 1866 h 3181"/>
                <a:gd name="T4" fmla="*/ 59 w 3195"/>
                <a:gd name="T5" fmla="*/ 2027 h 3181"/>
                <a:gd name="T6" fmla="*/ 114 w 3195"/>
                <a:gd name="T7" fmla="*/ 2182 h 3181"/>
                <a:gd name="T8" fmla="*/ 182 w 3195"/>
                <a:gd name="T9" fmla="*/ 2332 h 3181"/>
                <a:gd name="T10" fmla="*/ 270 w 3195"/>
                <a:gd name="T11" fmla="*/ 2478 h 3181"/>
                <a:gd name="T12" fmla="*/ 366 w 3195"/>
                <a:gd name="T13" fmla="*/ 2610 h 3181"/>
                <a:gd name="T14" fmla="*/ 481 w 3195"/>
                <a:gd name="T15" fmla="*/ 2733 h 3181"/>
                <a:gd name="T16" fmla="*/ 607 w 3195"/>
                <a:gd name="T17" fmla="*/ 2842 h 3181"/>
                <a:gd name="T18" fmla="*/ 744 w 3195"/>
                <a:gd name="T19" fmla="*/ 2938 h 3181"/>
                <a:gd name="T20" fmla="*/ 891 w 3195"/>
                <a:gd name="T21" fmla="*/ 3017 h 3181"/>
                <a:gd name="T22" fmla="*/ 1046 w 3195"/>
                <a:gd name="T23" fmla="*/ 3085 h 3181"/>
                <a:gd name="T24" fmla="*/ 1205 w 3195"/>
                <a:gd name="T25" fmla="*/ 3135 h 3181"/>
                <a:gd name="T26" fmla="*/ 1372 w 3195"/>
                <a:gd name="T27" fmla="*/ 3167 h 3181"/>
                <a:gd name="T28" fmla="*/ 1539 w 3195"/>
                <a:gd name="T29" fmla="*/ 3181 h 3181"/>
                <a:gd name="T30" fmla="*/ 1712 w 3195"/>
                <a:gd name="T31" fmla="*/ 3178 h 3181"/>
                <a:gd name="T32" fmla="*/ 1879 w 3195"/>
                <a:gd name="T33" fmla="*/ 3158 h 3181"/>
                <a:gd name="T34" fmla="*/ 2040 w 3195"/>
                <a:gd name="T35" fmla="*/ 3120 h 3181"/>
                <a:gd name="T36" fmla="*/ 2201 w 3195"/>
                <a:gd name="T37" fmla="*/ 3064 h 3181"/>
                <a:gd name="T38" fmla="*/ 2354 w 3195"/>
                <a:gd name="T39" fmla="*/ 2994 h 3181"/>
                <a:gd name="T40" fmla="*/ 2497 w 3195"/>
                <a:gd name="T41" fmla="*/ 2909 h 3181"/>
                <a:gd name="T42" fmla="*/ 2629 w 3195"/>
                <a:gd name="T43" fmla="*/ 2806 h 3181"/>
                <a:gd name="T44" fmla="*/ 2752 w 3195"/>
                <a:gd name="T45" fmla="*/ 2692 h 3181"/>
                <a:gd name="T46" fmla="*/ 2861 w 3195"/>
                <a:gd name="T47" fmla="*/ 2566 h 3181"/>
                <a:gd name="T48" fmla="*/ 2955 w 3195"/>
                <a:gd name="T49" fmla="*/ 2429 h 3181"/>
                <a:gd name="T50" fmla="*/ 3037 w 3195"/>
                <a:gd name="T51" fmla="*/ 2285 h 3181"/>
                <a:gd name="T52" fmla="*/ 3101 w 3195"/>
                <a:gd name="T53" fmla="*/ 2133 h 3181"/>
                <a:gd name="T54" fmla="*/ 3148 w 3195"/>
                <a:gd name="T55" fmla="*/ 1972 h 3181"/>
                <a:gd name="T56" fmla="*/ 3180 w 3195"/>
                <a:gd name="T57" fmla="*/ 1810 h 3181"/>
                <a:gd name="T58" fmla="*/ 3192 w 3195"/>
                <a:gd name="T59" fmla="*/ 1646 h 3181"/>
                <a:gd name="T60" fmla="*/ 3192 w 3195"/>
                <a:gd name="T61" fmla="*/ 1479 h 3181"/>
                <a:gd name="T62" fmla="*/ 3172 w 3195"/>
                <a:gd name="T63" fmla="*/ 1318 h 3181"/>
                <a:gd name="T64" fmla="*/ 3136 w 3195"/>
                <a:gd name="T65" fmla="*/ 1154 h 3181"/>
                <a:gd name="T66" fmla="*/ 3081 w 3195"/>
                <a:gd name="T67" fmla="*/ 999 h 3181"/>
                <a:gd name="T68" fmla="*/ 3013 w 3195"/>
                <a:gd name="T69" fmla="*/ 850 h 3181"/>
                <a:gd name="T70" fmla="*/ 2925 w 3195"/>
                <a:gd name="T71" fmla="*/ 706 h 3181"/>
                <a:gd name="T72" fmla="*/ 2829 w 3195"/>
                <a:gd name="T73" fmla="*/ 574 h 3181"/>
                <a:gd name="T74" fmla="*/ 2714 w 3195"/>
                <a:gd name="T75" fmla="*/ 451 h 3181"/>
                <a:gd name="T76" fmla="*/ 2588 w 3195"/>
                <a:gd name="T77" fmla="*/ 343 h 3181"/>
                <a:gd name="T78" fmla="*/ 2450 w 3195"/>
                <a:gd name="T79" fmla="*/ 246 h 3181"/>
                <a:gd name="T80" fmla="*/ 2304 w 3195"/>
                <a:gd name="T81" fmla="*/ 164 h 3181"/>
                <a:gd name="T82" fmla="*/ 2149 w 3195"/>
                <a:gd name="T83" fmla="*/ 97 h 3181"/>
                <a:gd name="T84" fmla="*/ 1987 w 3195"/>
                <a:gd name="T85" fmla="*/ 47 h 3181"/>
                <a:gd name="T86" fmla="*/ 1820 w 3195"/>
                <a:gd name="T87" fmla="*/ 18 h 3181"/>
                <a:gd name="T88" fmla="*/ 1653 w 3195"/>
                <a:gd name="T89" fmla="*/ 3 h 3181"/>
                <a:gd name="T90" fmla="*/ 1483 w 3195"/>
                <a:gd name="T91" fmla="*/ 3 h 3181"/>
                <a:gd name="T92" fmla="*/ 1316 w 3195"/>
                <a:gd name="T93" fmla="*/ 26 h 3181"/>
                <a:gd name="T94" fmla="*/ 1152 w 3195"/>
                <a:gd name="T95" fmla="*/ 64 h 3181"/>
                <a:gd name="T96" fmla="*/ 994 w 3195"/>
                <a:gd name="T97" fmla="*/ 117 h 3181"/>
                <a:gd name="T98" fmla="*/ 841 w 3195"/>
                <a:gd name="T99" fmla="*/ 187 h 3181"/>
                <a:gd name="T100" fmla="*/ 698 w 3195"/>
                <a:gd name="T101" fmla="*/ 275 h 3181"/>
                <a:gd name="T102" fmla="*/ 563 w 3195"/>
                <a:gd name="T103" fmla="*/ 378 h 3181"/>
                <a:gd name="T104" fmla="*/ 443 w 3195"/>
                <a:gd name="T105" fmla="*/ 492 h 3181"/>
                <a:gd name="T106" fmla="*/ 334 w 3195"/>
                <a:gd name="T107" fmla="*/ 615 h 3181"/>
                <a:gd name="T108" fmla="*/ 237 w 3195"/>
                <a:gd name="T109" fmla="*/ 753 h 3181"/>
                <a:gd name="T110" fmla="*/ 158 w 3195"/>
                <a:gd name="T111" fmla="*/ 899 h 3181"/>
                <a:gd name="T112" fmla="*/ 94 w 3195"/>
                <a:gd name="T113" fmla="*/ 1049 h 3181"/>
                <a:gd name="T114" fmla="*/ 44 w 3195"/>
                <a:gd name="T115" fmla="*/ 1210 h 3181"/>
                <a:gd name="T116" fmla="*/ 15 w 3195"/>
                <a:gd name="T117" fmla="*/ 1371 h 3181"/>
                <a:gd name="T118" fmla="*/ 0 w 3195"/>
                <a:gd name="T119" fmla="*/ 1538 h 318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195"/>
                <a:gd name="T181" fmla="*/ 0 h 3181"/>
                <a:gd name="T182" fmla="*/ 3195 w 3195"/>
                <a:gd name="T183" fmla="*/ 3181 h 318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195" h="3181">
                  <a:moveTo>
                    <a:pt x="0" y="1591"/>
                  </a:moveTo>
                  <a:lnTo>
                    <a:pt x="0" y="1646"/>
                  </a:lnTo>
                  <a:lnTo>
                    <a:pt x="3" y="1702"/>
                  </a:lnTo>
                  <a:lnTo>
                    <a:pt x="9" y="1758"/>
                  </a:lnTo>
                  <a:lnTo>
                    <a:pt x="15" y="1810"/>
                  </a:lnTo>
                  <a:lnTo>
                    <a:pt x="23" y="1866"/>
                  </a:lnTo>
                  <a:lnTo>
                    <a:pt x="32" y="1919"/>
                  </a:lnTo>
                  <a:lnTo>
                    <a:pt x="44" y="1972"/>
                  </a:lnTo>
                  <a:lnTo>
                    <a:pt x="59" y="2027"/>
                  </a:lnTo>
                  <a:lnTo>
                    <a:pt x="76" y="2080"/>
                  </a:lnTo>
                  <a:lnTo>
                    <a:pt x="94" y="2133"/>
                  </a:lnTo>
                  <a:lnTo>
                    <a:pt x="114" y="2182"/>
                  </a:lnTo>
                  <a:lnTo>
                    <a:pt x="135" y="2235"/>
                  </a:lnTo>
                  <a:lnTo>
                    <a:pt x="158" y="2285"/>
                  </a:lnTo>
                  <a:lnTo>
                    <a:pt x="182" y="2332"/>
                  </a:lnTo>
                  <a:lnTo>
                    <a:pt x="211" y="2382"/>
                  </a:lnTo>
                  <a:lnTo>
                    <a:pt x="237" y="2429"/>
                  </a:lnTo>
                  <a:lnTo>
                    <a:pt x="270" y="2478"/>
                  </a:lnTo>
                  <a:lnTo>
                    <a:pt x="299" y="2522"/>
                  </a:lnTo>
                  <a:lnTo>
                    <a:pt x="334" y="2566"/>
                  </a:lnTo>
                  <a:lnTo>
                    <a:pt x="366" y="2610"/>
                  </a:lnTo>
                  <a:lnTo>
                    <a:pt x="404" y="2651"/>
                  </a:lnTo>
                  <a:lnTo>
                    <a:pt x="443" y="2692"/>
                  </a:lnTo>
                  <a:lnTo>
                    <a:pt x="481" y="2733"/>
                  </a:lnTo>
                  <a:lnTo>
                    <a:pt x="522" y="2768"/>
                  </a:lnTo>
                  <a:lnTo>
                    <a:pt x="563" y="2806"/>
                  </a:lnTo>
                  <a:lnTo>
                    <a:pt x="607" y="2842"/>
                  </a:lnTo>
                  <a:lnTo>
                    <a:pt x="651" y="2874"/>
                  </a:lnTo>
                  <a:lnTo>
                    <a:pt x="698" y="2909"/>
                  </a:lnTo>
                  <a:lnTo>
                    <a:pt x="744" y="2938"/>
                  </a:lnTo>
                  <a:lnTo>
                    <a:pt x="791" y="2965"/>
                  </a:lnTo>
                  <a:lnTo>
                    <a:pt x="841" y="2994"/>
                  </a:lnTo>
                  <a:lnTo>
                    <a:pt x="891" y="3017"/>
                  </a:lnTo>
                  <a:lnTo>
                    <a:pt x="941" y="3044"/>
                  </a:lnTo>
                  <a:lnTo>
                    <a:pt x="994" y="3064"/>
                  </a:lnTo>
                  <a:lnTo>
                    <a:pt x="1046" y="3085"/>
                  </a:lnTo>
                  <a:lnTo>
                    <a:pt x="1099" y="3102"/>
                  </a:lnTo>
                  <a:lnTo>
                    <a:pt x="1152" y="3120"/>
                  </a:lnTo>
                  <a:lnTo>
                    <a:pt x="1205" y="3135"/>
                  </a:lnTo>
                  <a:lnTo>
                    <a:pt x="1263" y="3146"/>
                  </a:lnTo>
                  <a:lnTo>
                    <a:pt x="1316" y="3158"/>
                  </a:lnTo>
                  <a:lnTo>
                    <a:pt x="1372" y="3167"/>
                  </a:lnTo>
                  <a:lnTo>
                    <a:pt x="1430" y="3173"/>
                  </a:lnTo>
                  <a:lnTo>
                    <a:pt x="1483" y="3178"/>
                  </a:lnTo>
                  <a:lnTo>
                    <a:pt x="1539" y="3181"/>
                  </a:lnTo>
                  <a:lnTo>
                    <a:pt x="1597" y="3181"/>
                  </a:lnTo>
                  <a:lnTo>
                    <a:pt x="1653" y="3181"/>
                  </a:lnTo>
                  <a:lnTo>
                    <a:pt x="1712" y="3178"/>
                  </a:lnTo>
                  <a:lnTo>
                    <a:pt x="1767" y="3173"/>
                  </a:lnTo>
                  <a:lnTo>
                    <a:pt x="1820" y="3167"/>
                  </a:lnTo>
                  <a:lnTo>
                    <a:pt x="1879" y="3158"/>
                  </a:lnTo>
                  <a:lnTo>
                    <a:pt x="1932" y="3146"/>
                  </a:lnTo>
                  <a:lnTo>
                    <a:pt x="1987" y="3135"/>
                  </a:lnTo>
                  <a:lnTo>
                    <a:pt x="2040" y="3120"/>
                  </a:lnTo>
                  <a:lnTo>
                    <a:pt x="2096" y="3102"/>
                  </a:lnTo>
                  <a:lnTo>
                    <a:pt x="2149" y="3085"/>
                  </a:lnTo>
                  <a:lnTo>
                    <a:pt x="2201" y="3064"/>
                  </a:lnTo>
                  <a:lnTo>
                    <a:pt x="2251" y="3044"/>
                  </a:lnTo>
                  <a:lnTo>
                    <a:pt x="2304" y="3017"/>
                  </a:lnTo>
                  <a:lnTo>
                    <a:pt x="2354" y="2994"/>
                  </a:lnTo>
                  <a:lnTo>
                    <a:pt x="2401" y="2965"/>
                  </a:lnTo>
                  <a:lnTo>
                    <a:pt x="2450" y="2938"/>
                  </a:lnTo>
                  <a:lnTo>
                    <a:pt x="2497" y="2909"/>
                  </a:lnTo>
                  <a:lnTo>
                    <a:pt x="2541" y="2874"/>
                  </a:lnTo>
                  <a:lnTo>
                    <a:pt x="2588" y="2842"/>
                  </a:lnTo>
                  <a:lnTo>
                    <a:pt x="2629" y="2806"/>
                  </a:lnTo>
                  <a:lnTo>
                    <a:pt x="2673" y="2768"/>
                  </a:lnTo>
                  <a:lnTo>
                    <a:pt x="2714" y="2733"/>
                  </a:lnTo>
                  <a:lnTo>
                    <a:pt x="2752" y="2692"/>
                  </a:lnTo>
                  <a:lnTo>
                    <a:pt x="2791" y="2651"/>
                  </a:lnTo>
                  <a:lnTo>
                    <a:pt x="2829" y="2610"/>
                  </a:lnTo>
                  <a:lnTo>
                    <a:pt x="2861" y="2566"/>
                  </a:lnTo>
                  <a:lnTo>
                    <a:pt x="2893" y="2522"/>
                  </a:lnTo>
                  <a:lnTo>
                    <a:pt x="2925" y="2478"/>
                  </a:lnTo>
                  <a:lnTo>
                    <a:pt x="2955" y="2429"/>
                  </a:lnTo>
                  <a:lnTo>
                    <a:pt x="2984" y="2382"/>
                  </a:lnTo>
                  <a:lnTo>
                    <a:pt x="3013" y="2332"/>
                  </a:lnTo>
                  <a:lnTo>
                    <a:pt x="3037" y="2285"/>
                  </a:lnTo>
                  <a:lnTo>
                    <a:pt x="3060" y="2235"/>
                  </a:lnTo>
                  <a:lnTo>
                    <a:pt x="3081" y="2182"/>
                  </a:lnTo>
                  <a:lnTo>
                    <a:pt x="3101" y="2133"/>
                  </a:lnTo>
                  <a:lnTo>
                    <a:pt x="3119" y="2080"/>
                  </a:lnTo>
                  <a:lnTo>
                    <a:pt x="3136" y="2027"/>
                  </a:lnTo>
                  <a:lnTo>
                    <a:pt x="3148" y="1972"/>
                  </a:lnTo>
                  <a:lnTo>
                    <a:pt x="3163" y="1919"/>
                  </a:lnTo>
                  <a:lnTo>
                    <a:pt x="3172" y="1866"/>
                  </a:lnTo>
                  <a:lnTo>
                    <a:pt x="3180" y="1810"/>
                  </a:lnTo>
                  <a:lnTo>
                    <a:pt x="3186" y="1758"/>
                  </a:lnTo>
                  <a:lnTo>
                    <a:pt x="3192" y="1702"/>
                  </a:lnTo>
                  <a:lnTo>
                    <a:pt x="3192" y="1646"/>
                  </a:lnTo>
                  <a:lnTo>
                    <a:pt x="3195" y="1591"/>
                  </a:lnTo>
                  <a:lnTo>
                    <a:pt x="3192" y="1538"/>
                  </a:lnTo>
                  <a:lnTo>
                    <a:pt x="3192" y="1479"/>
                  </a:lnTo>
                  <a:lnTo>
                    <a:pt x="3186" y="1427"/>
                  </a:lnTo>
                  <a:lnTo>
                    <a:pt x="3180" y="1371"/>
                  </a:lnTo>
                  <a:lnTo>
                    <a:pt x="3172" y="1318"/>
                  </a:lnTo>
                  <a:lnTo>
                    <a:pt x="3163" y="1263"/>
                  </a:lnTo>
                  <a:lnTo>
                    <a:pt x="3148" y="1210"/>
                  </a:lnTo>
                  <a:lnTo>
                    <a:pt x="3136" y="1154"/>
                  </a:lnTo>
                  <a:lnTo>
                    <a:pt x="3119" y="1101"/>
                  </a:lnTo>
                  <a:lnTo>
                    <a:pt x="3101" y="1049"/>
                  </a:lnTo>
                  <a:lnTo>
                    <a:pt x="3081" y="999"/>
                  </a:lnTo>
                  <a:lnTo>
                    <a:pt x="3060" y="949"/>
                  </a:lnTo>
                  <a:lnTo>
                    <a:pt x="3037" y="899"/>
                  </a:lnTo>
                  <a:lnTo>
                    <a:pt x="3013" y="850"/>
                  </a:lnTo>
                  <a:lnTo>
                    <a:pt x="2984" y="800"/>
                  </a:lnTo>
                  <a:lnTo>
                    <a:pt x="2955" y="753"/>
                  </a:lnTo>
                  <a:lnTo>
                    <a:pt x="2925" y="706"/>
                  </a:lnTo>
                  <a:lnTo>
                    <a:pt x="2893" y="662"/>
                  </a:lnTo>
                  <a:lnTo>
                    <a:pt x="2861" y="615"/>
                  </a:lnTo>
                  <a:lnTo>
                    <a:pt x="2829" y="574"/>
                  </a:lnTo>
                  <a:lnTo>
                    <a:pt x="2791" y="530"/>
                  </a:lnTo>
                  <a:lnTo>
                    <a:pt x="2752" y="492"/>
                  </a:lnTo>
                  <a:lnTo>
                    <a:pt x="2714" y="451"/>
                  </a:lnTo>
                  <a:lnTo>
                    <a:pt x="2673" y="413"/>
                  </a:lnTo>
                  <a:lnTo>
                    <a:pt x="2629" y="378"/>
                  </a:lnTo>
                  <a:lnTo>
                    <a:pt x="2588" y="343"/>
                  </a:lnTo>
                  <a:lnTo>
                    <a:pt x="2541" y="308"/>
                  </a:lnTo>
                  <a:lnTo>
                    <a:pt x="2497" y="275"/>
                  </a:lnTo>
                  <a:lnTo>
                    <a:pt x="2450" y="246"/>
                  </a:lnTo>
                  <a:lnTo>
                    <a:pt x="2401" y="217"/>
                  </a:lnTo>
                  <a:lnTo>
                    <a:pt x="2354" y="187"/>
                  </a:lnTo>
                  <a:lnTo>
                    <a:pt x="2304" y="164"/>
                  </a:lnTo>
                  <a:lnTo>
                    <a:pt x="2251" y="141"/>
                  </a:lnTo>
                  <a:lnTo>
                    <a:pt x="2201" y="117"/>
                  </a:lnTo>
                  <a:lnTo>
                    <a:pt x="2149" y="97"/>
                  </a:lnTo>
                  <a:lnTo>
                    <a:pt x="2096" y="79"/>
                  </a:lnTo>
                  <a:lnTo>
                    <a:pt x="2040" y="64"/>
                  </a:lnTo>
                  <a:lnTo>
                    <a:pt x="1987" y="47"/>
                  </a:lnTo>
                  <a:lnTo>
                    <a:pt x="1932" y="35"/>
                  </a:lnTo>
                  <a:lnTo>
                    <a:pt x="1879" y="26"/>
                  </a:lnTo>
                  <a:lnTo>
                    <a:pt x="1820" y="18"/>
                  </a:lnTo>
                  <a:lnTo>
                    <a:pt x="1765" y="9"/>
                  </a:lnTo>
                  <a:lnTo>
                    <a:pt x="1712" y="3"/>
                  </a:lnTo>
                  <a:lnTo>
                    <a:pt x="1653" y="3"/>
                  </a:lnTo>
                  <a:lnTo>
                    <a:pt x="1597" y="0"/>
                  </a:lnTo>
                  <a:lnTo>
                    <a:pt x="1539" y="3"/>
                  </a:lnTo>
                  <a:lnTo>
                    <a:pt x="1483" y="3"/>
                  </a:lnTo>
                  <a:lnTo>
                    <a:pt x="1427" y="9"/>
                  </a:lnTo>
                  <a:lnTo>
                    <a:pt x="1372" y="18"/>
                  </a:lnTo>
                  <a:lnTo>
                    <a:pt x="1316" y="26"/>
                  </a:lnTo>
                  <a:lnTo>
                    <a:pt x="1263" y="35"/>
                  </a:lnTo>
                  <a:lnTo>
                    <a:pt x="1205" y="47"/>
                  </a:lnTo>
                  <a:lnTo>
                    <a:pt x="1152" y="64"/>
                  </a:lnTo>
                  <a:lnTo>
                    <a:pt x="1099" y="79"/>
                  </a:lnTo>
                  <a:lnTo>
                    <a:pt x="1046" y="97"/>
                  </a:lnTo>
                  <a:lnTo>
                    <a:pt x="994" y="117"/>
                  </a:lnTo>
                  <a:lnTo>
                    <a:pt x="941" y="141"/>
                  </a:lnTo>
                  <a:lnTo>
                    <a:pt x="891" y="164"/>
                  </a:lnTo>
                  <a:lnTo>
                    <a:pt x="841" y="187"/>
                  </a:lnTo>
                  <a:lnTo>
                    <a:pt x="791" y="217"/>
                  </a:lnTo>
                  <a:lnTo>
                    <a:pt x="744" y="246"/>
                  </a:lnTo>
                  <a:lnTo>
                    <a:pt x="698" y="275"/>
                  </a:lnTo>
                  <a:lnTo>
                    <a:pt x="651" y="308"/>
                  </a:lnTo>
                  <a:lnTo>
                    <a:pt x="607" y="343"/>
                  </a:lnTo>
                  <a:lnTo>
                    <a:pt x="563" y="378"/>
                  </a:lnTo>
                  <a:lnTo>
                    <a:pt x="522" y="413"/>
                  </a:lnTo>
                  <a:lnTo>
                    <a:pt x="481" y="451"/>
                  </a:lnTo>
                  <a:lnTo>
                    <a:pt x="443" y="492"/>
                  </a:lnTo>
                  <a:lnTo>
                    <a:pt x="404" y="530"/>
                  </a:lnTo>
                  <a:lnTo>
                    <a:pt x="366" y="574"/>
                  </a:lnTo>
                  <a:lnTo>
                    <a:pt x="334" y="615"/>
                  </a:lnTo>
                  <a:lnTo>
                    <a:pt x="299" y="662"/>
                  </a:lnTo>
                  <a:lnTo>
                    <a:pt x="270" y="706"/>
                  </a:lnTo>
                  <a:lnTo>
                    <a:pt x="237" y="753"/>
                  </a:lnTo>
                  <a:lnTo>
                    <a:pt x="211" y="800"/>
                  </a:lnTo>
                  <a:lnTo>
                    <a:pt x="182" y="850"/>
                  </a:lnTo>
                  <a:lnTo>
                    <a:pt x="158" y="899"/>
                  </a:lnTo>
                  <a:lnTo>
                    <a:pt x="135" y="949"/>
                  </a:lnTo>
                  <a:lnTo>
                    <a:pt x="114" y="999"/>
                  </a:lnTo>
                  <a:lnTo>
                    <a:pt x="94" y="1049"/>
                  </a:lnTo>
                  <a:lnTo>
                    <a:pt x="76" y="1101"/>
                  </a:lnTo>
                  <a:lnTo>
                    <a:pt x="59" y="1154"/>
                  </a:lnTo>
                  <a:lnTo>
                    <a:pt x="44" y="1210"/>
                  </a:lnTo>
                  <a:lnTo>
                    <a:pt x="32" y="1263"/>
                  </a:lnTo>
                  <a:lnTo>
                    <a:pt x="23" y="1318"/>
                  </a:lnTo>
                  <a:lnTo>
                    <a:pt x="15" y="1371"/>
                  </a:lnTo>
                  <a:lnTo>
                    <a:pt x="9" y="1427"/>
                  </a:lnTo>
                  <a:lnTo>
                    <a:pt x="3" y="1479"/>
                  </a:lnTo>
                  <a:lnTo>
                    <a:pt x="0" y="1538"/>
                  </a:lnTo>
                  <a:lnTo>
                    <a:pt x="0" y="1591"/>
                  </a:lnTo>
                </a:path>
              </a:pathLst>
            </a:custGeom>
            <a:noFill/>
            <a:ln w="9525">
              <a:solidFill>
                <a:srgbClr val="008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1" name="Rectangle 4479"/>
            <p:cNvSpPr>
              <a:spLocks noChangeArrowheads="1"/>
            </p:cNvSpPr>
            <p:nvPr/>
          </p:nvSpPr>
          <p:spPr bwMode="auto">
            <a:xfrm>
              <a:off x="3966" y="2935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92" name="Rectangle 4480"/>
            <p:cNvSpPr>
              <a:spLocks noChangeArrowheads="1"/>
            </p:cNvSpPr>
            <p:nvPr/>
          </p:nvSpPr>
          <p:spPr bwMode="auto">
            <a:xfrm>
              <a:off x="3603" y="3750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93" name="Freeform 4481"/>
            <p:cNvSpPr>
              <a:spLocks/>
            </p:cNvSpPr>
            <p:nvPr/>
          </p:nvSpPr>
          <p:spPr bwMode="auto">
            <a:xfrm>
              <a:off x="3408" y="2426"/>
              <a:ext cx="627" cy="1494"/>
            </a:xfrm>
            <a:custGeom>
              <a:avLst/>
              <a:gdLst>
                <a:gd name="T0" fmla="*/ 627 w 627"/>
                <a:gd name="T1" fmla="*/ 0 h 1494"/>
                <a:gd name="T2" fmla="*/ 627 w 627"/>
                <a:gd name="T3" fmla="*/ 61 h 1494"/>
                <a:gd name="T4" fmla="*/ 624 w 627"/>
                <a:gd name="T5" fmla="*/ 120 h 1494"/>
                <a:gd name="T6" fmla="*/ 621 w 627"/>
                <a:gd name="T7" fmla="*/ 178 h 1494"/>
                <a:gd name="T8" fmla="*/ 619 w 627"/>
                <a:gd name="T9" fmla="*/ 240 h 1494"/>
                <a:gd name="T10" fmla="*/ 613 w 627"/>
                <a:gd name="T11" fmla="*/ 299 h 1494"/>
                <a:gd name="T12" fmla="*/ 607 w 627"/>
                <a:gd name="T13" fmla="*/ 357 h 1494"/>
                <a:gd name="T14" fmla="*/ 598 w 627"/>
                <a:gd name="T15" fmla="*/ 416 h 1494"/>
                <a:gd name="T16" fmla="*/ 589 w 627"/>
                <a:gd name="T17" fmla="*/ 474 h 1494"/>
                <a:gd name="T18" fmla="*/ 580 w 627"/>
                <a:gd name="T19" fmla="*/ 530 h 1494"/>
                <a:gd name="T20" fmla="*/ 569 w 627"/>
                <a:gd name="T21" fmla="*/ 583 h 1494"/>
                <a:gd name="T22" fmla="*/ 557 w 627"/>
                <a:gd name="T23" fmla="*/ 641 h 1494"/>
                <a:gd name="T24" fmla="*/ 542 w 627"/>
                <a:gd name="T25" fmla="*/ 694 h 1494"/>
                <a:gd name="T26" fmla="*/ 528 w 627"/>
                <a:gd name="T27" fmla="*/ 747 h 1494"/>
                <a:gd name="T28" fmla="*/ 516 w 627"/>
                <a:gd name="T29" fmla="*/ 797 h 1494"/>
                <a:gd name="T30" fmla="*/ 498 w 627"/>
                <a:gd name="T31" fmla="*/ 846 h 1494"/>
                <a:gd name="T32" fmla="*/ 481 w 627"/>
                <a:gd name="T33" fmla="*/ 893 h 1494"/>
                <a:gd name="T34" fmla="*/ 463 w 627"/>
                <a:gd name="T35" fmla="*/ 940 h 1494"/>
                <a:gd name="T36" fmla="*/ 446 w 627"/>
                <a:gd name="T37" fmla="*/ 987 h 1494"/>
                <a:gd name="T38" fmla="*/ 422 w 627"/>
                <a:gd name="T39" fmla="*/ 1031 h 1494"/>
                <a:gd name="T40" fmla="*/ 405 w 627"/>
                <a:gd name="T41" fmla="*/ 1072 h 1494"/>
                <a:gd name="T42" fmla="*/ 384 w 627"/>
                <a:gd name="T43" fmla="*/ 1113 h 1494"/>
                <a:gd name="T44" fmla="*/ 361 w 627"/>
                <a:gd name="T45" fmla="*/ 1151 h 1494"/>
                <a:gd name="T46" fmla="*/ 337 w 627"/>
                <a:gd name="T47" fmla="*/ 1189 h 1494"/>
                <a:gd name="T48" fmla="*/ 314 w 627"/>
                <a:gd name="T49" fmla="*/ 1224 h 1494"/>
                <a:gd name="T50" fmla="*/ 290 w 627"/>
                <a:gd name="T51" fmla="*/ 1256 h 1494"/>
                <a:gd name="T52" fmla="*/ 264 w 627"/>
                <a:gd name="T53" fmla="*/ 1286 h 1494"/>
                <a:gd name="T54" fmla="*/ 240 w 627"/>
                <a:gd name="T55" fmla="*/ 1318 h 1494"/>
                <a:gd name="T56" fmla="*/ 217 w 627"/>
                <a:gd name="T57" fmla="*/ 1344 h 1494"/>
                <a:gd name="T58" fmla="*/ 191 w 627"/>
                <a:gd name="T59" fmla="*/ 1371 h 1494"/>
                <a:gd name="T60" fmla="*/ 164 w 627"/>
                <a:gd name="T61" fmla="*/ 1391 h 1494"/>
                <a:gd name="T62" fmla="*/ 138 w 627"/>
                <a:gd name="T63" fmla="*/ 1415 h 1494"/>
                <a:gd name="T64" fmla="*/ 111 w 627"/>
                <a:gd name="T65" fmla="*/ 1435 h 1494"/>
                <a:gd name="T66" fmla="*/ 82 w 627"/>
                <a:gd name="T67" fmla="*/ 1453 h 1494"/>
                <a:gd name="T68" fmla="*/ 56 w 627"/>
                <a:gd name="T69" fmla="*/ 1467 h 1494"/>
                <a:gd name="T70" fmla="*/ 26 w 627"/>
                <a:gd name="T71" fmla="*/ 1479 h 1494"/>
                <a:gd name="T72" fmla="*/ 0 w 627"/>
                <a:gd name="T73" fmla="*/ 1494 h 149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27"/>
                <a:gd name="T112" fmla="*/ 0 h 1494"/>
                <a:gd name="T113" fmla="*/ 627 w 627"/>
                <a:gd name="T114" fmla="*/ 1494 h 149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27" h="1494">
                  <a:moveTo>
                    <a:pt x="627" y="0"/>
                  </a:moveTo>
                  <a:lnTo>
                    <a:pt x="627" y="61"/>
                  </a:lnTo>
                  <a:lnTo>
                    <a:pt x="624" y="120"/>
                  </a:lnTo>
                  <a:lnTo>
                    <a:pt x="621" y="178"/>
                  </a:lnTo>
                  <a:lnTo>
                    <a:pt x="619" y="240"/>
                  </a:lnTo>
                  <a:lnTo>
                    <a:pt x="613" y="299"/>
                  </a:lnTo>
                  <a:lnTo>
                    <a:pt x="607" y="357"/>
                  </a:lnTo>
                  <a:lnTo>
                    <a:pt x="598" y="416"/>
                  </a:lnTo>
                  <a:lnTo>
                    <a:pt x="589" y="474"/>
                  </a:lnTo>
                  <a:lnTo>
                    <a:pt x="580" y="530"/>
                  </a:lnTo>
                  <a:lnTo>
                    <a:pt x="569" y="583"/>
                  </a:lnTo>
                  <a:lnTo>
                    <a:pt x="557" y="641"/>
                  </a:lnTo>
                  <a:lnTo>
                    <a:pt x="542" y="694"/>
                  </a:lnTo>
                  <a:lnTo>
                    <a:pt x="528" y="747"/>
                  </a:lnTo>
                  <a:lnTo>
                    <a:pt x="516" y="797"/>
                  </a:lnTo>
                  <a:lnTo>
                    <a:pt x="498" y="846"/>
                  </a:lnTo>
                  <a:lnTo>
                    <a:pt x="481" y="893"/>
                  </a:lnTo>
                  <a:lnTo>
                    <a:pt x="463" y="940"/>
                  </a:lnTo>
                  <a:lnTo>
                    <a:pt x="446" y="987"/>
                  </a:lnTo>
                  <a:lnTo>
                    <a:pt x="422" y="1031"/>
                  </a:lnTo>
                  <a:lnTo>
                    <a:pt x="405" y="1072"/>
                  </a:lnTo>
                  <a:lnTo>
                    <a:pt x="384" y="1113"/>
                  </a:lnTo>
                  <a:lnTo>
                    <a:pt x="361" y="1151"/>
                  </a:lnTo>
                  <a:lnTo>
                    <a:pt x="337" y="1189"/>
                  </a:lnTo>
                  <a:lnTo>
                    <a:pt x="314" y="1224"/>
                  </a:lnTo>
                  <a:lnTo>
                    <a:pt x="290" y="1256"/>
                  </a:lnTo>
                  <a:lnTo>
                    <a:pt x="264" y="1286"/>
                  </a:lnTo>
                  <a:lnTo>
                    <a:pt x="240" y="1318"/>
                  </a:lnTo>
                  <a:lnTo>
                    <a:pt x="217" y="1344"/>
                  </a:lnTo>
                  <a:lnTo>
                    <a:pt x="191" y="1371"/>
                  </a:lnTo>
                  <a:lnTo>
                    <a:pt x="164" y="1391"/>
                  </a:lnTo>
                  <a:lnTo>
                    <a:pt x="138" y="1415"/>
                  </a:lnTo>
                  <a:lnTo>
                    <a:pt x="111" y="1435"/>
                  </a:lnTo>
                  <a:lnTo>
                    <a:pt x="82" y="1453"/>
                  </a:lnTo>
                  <a:lnTo>
                    <a:pt x="56" y="1467"/>
                  </a:lnTo>
                  <a:lnTo>
                    <a:pt x="26" y="1479"/>
                  </a:lnTo>
                  <a:lnTo>
                    <a:pt x="0" y="1494"/>
                  </a:lnTo>
                </a:path>
              </a:pathLst>
            </a:custGeom>
            <a:noFill/>
            <a:ln w="19050">
              <a:solidFill>
                <a:srgbClr val="FF404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4" name="Rectangle 4482"/>
            <p:cNvSpPr>
              <a:spLocks noChangeArrowheads="1"/>
            </p:cNvSpPr>
            <p:nvPr/>
          </p:nvSpPr>
          <p:spPr bwMode="auto">
            <a:xfrm>
              <a:off x="3626" y="1090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95" name="Rectangle 4483"/>
            <p:cNvSpPr>
              <a:spLocks noChangeArrowheads="1"/>
            </p:cNvSpPr>
            <p:nvPr/>
          </p:nvSpPr>
          <p:spPr bwMode="auto">
            <a:xfrm>
              <a:off x="3975" y="1934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96" name="Freeform 4484"/>
            <p:cNvSpPr>
              <a:spLocks/>
            </p:cNvSpPr>
            <p:nvPr/>
          </p:nvSpPr>
          <p:spPr bwMode="auto">
            <a:xfrm>
              <a:off x="3408" y="935"/>
              <a:ext cx="627" cy="1491"/>
            </a:xfrm>
            <a:custGeom>
              <a:avLst/>
              <a:gdLst>
                <a:gd name="T0" fmla="*/ 0 w 627"/>
                <a:gd name="T1" fmla="*/ 0 h 1491"/>
                <a:gd name="T2" fmla="*/ 26 w 627"/>
                <a:gd name="T3" fmla="*/ 11 h 1491"/>
                <a:gd name="T4" fmla="*/ 56 w 627"/>
                <a:gd name="T5" fmla="*/ 26 h 1491"/>
                <a:gd name="T6" fmla="*/ 82 w 627"/>
                <a:gd name="T7" fmla="*/ 41 h 1491"/>
                <a:gd name="T8" fmla="*/ 111 w 627"/>
                <a:gd name="T9" fmla="*/ 58 h 1491"/>
                <a:gd name="T10" fmla="*/ 138 w 627"/>
                <a:gd name="T11" fmla="*/ 79 h 1491"/>
                <a:gd name="T12" fmla="*/ 164 w 627"/>
                <a:gd name="T13" fmla="*/ 99 h 1491"/>
                <a:gd name="T14" fmla="*/ 191 w 627"/>
                <a:gd name="T15" fmla="*/ 123 h 1491"/>
                <a:gd name="T16" fmla="*/ 217 w 627"/>
                <a:gd name="T17" fmla="*/ 149 h 1491"/>
                <a:gd name="T18" fmla="*/ 240 w 627"/>
                <a:gd name="T19" fmla="*/ 175 h 1491"/>
                <a:gd name="T20" fmla="*/ 264 w 627"/>
                <a:gd name="T21" fmla="*/ 205 h 1491"/>
                <a:gd name="T22" fmla="*/ 290 w 627"/>
                <a:gd name="T23" fmla="*/ 237 h 1491"/>
                <a:gd name="T24" fmla="*/ 314 w 627"/>
                <a:gd name="T25" fmla="*/ 269 h 1491"/>
                <a:gd name="T26" fmla="*/ 337 w 627"/>
                <a:gd name="T27" fmla="*/ 304 h 1491"/>
                <a:gd name="T28" fmla="*/ 361 w 627"/>
                <a:gd name="T29" fmla="*/ 339 h 1491"/>
                <a:gd name="T30" fmla="*/ 384 w 627"/>
                <a:gd name="T31" fmla="*/ 377 h 1491"/>
                <a:gd name="T32" fmla="*/ 405 w 627"/>
                <a:gd name="T33" fmla="*/ 418 h 1491"/>
                <a:gd name="T34" fmla="*/ 422 w 627"/>
                <a:gd name="T35" fmla="*/ 462 h 1491"/>
                <a:gd name="T36" fmla="*/ 446 w 627"/>
                <a:gd name="T37" fmla="*/ 506 h 1491"/>
                <a:gd name="T38" fmla="*/ 463 w 627"/>
                <a:gd name="T39" fmla="*/ 550 h 1491"/>
                <a:gd name="T40" fmla="*/ 481 w 627"/>
                <a:gd name="T41" fmla="*/ 597 h 1491"/>
                <a:gd name="T42" fmla="*/ 498 w 627"/>
                <a:gd name="T43" fmla="*/ 647 h 1491"/>
                <a:gd name="T44" fmla="*/ 516 w 627"/>
                <a:gd name="T45" fmla="*/ 694 h 1491"/>
                <a:gd name="T46" fmla="*/ 528 w 627"/>
                <a:gd name="T47" fmla="*/ 747 h 1491"/>
                <a:gd name="T48" fmla="*/ 542 w 627"/>
                <a:gd name="T49" fmla="*/ 799 h 1491"/>
                <a:gd name="T50" fmla="*/ 557 w 627"/>
                <a:gd name="T51" fmla="*/ 852 h 1491"/>
                <a:gd name="T52" fmla="*/ 569 w 627"/>
                <a:gd name="T53" fmla="*/ 908 h 1491"/>
                <a:gd name="T54" fmla="*/ 580 w 627"/>
                <a:gd name="T55" fmla="*/ 963 h 1491"/>
                <a:gd name="T56" fmla="*/ 589 w 627"/>
                <a:gd name="T57" fmla="*/ 1019 h 1491"/>
                <a:gd name="T58" fmla="*/ 598 w 627"/>
                <a:gd name="T59" fmla="*/ 1078 h 1491"/>
                <a:gd name="T60" fmla="*/ 607 w 627"/>
                <a:gd name="T61" fmla="*/ 1133 h 1491"/>
                <a:gd name="T62" fmla="*/ 613 w 627"/>
                <a:gd name="T63" fmla="*/ 1192 h 1491"/>
                <a:gd name="T64" fmla="*/ 619 w 627"/>
                <a:gd name="T65" fmla="*/ 1253 h 1491"/>
                <a:gd name="T66" fmla="*/ 621 w 627"/>
                <a:gd name="T67" fmla="*/ 1312 h 1491"/>
                <a:gd name="T68" fmla="*/ 624 w 627"/>
                <a:gd name="T69" fmla="*/ 1371 h 1491"/>
                <a:gd name="T70" fmla="*/ 627 w 627"/>
                <a:gd name="T71" fmla="*/ 1432 h 1491"/>
                <a:gd name="T72" fmla="*/ 627 w 627"/>
                <a:gd name="T73" fmla="*/ 1491 h 1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27"/>
                <a:gd name="T112" fmla="*/ 0 h 1491"/>
                <a:gd name="T113" fmla="*/ 627 w 627"/>
                <a:gd name="T114" fmla="*/ 1491 h 149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27" h="1491">
                  <a:moveTo>
                    <a:pt x="0" y="0"/>
                  </a:moveTo>
                  <a:lnTo>
                    <a:pt x="26" y="11"/>
                  </a:lnTo>
                  <a:lnTo>
                    <a:pt x="56" y="26"/>
                  </a:lnTo>
                  <a:lnTo>
                    <a:pt x="82" y="41"/>
                  </a:lnTo>
                  <a:lnTo>
                    <a:pt x="111" y="58"/>
                  </a:lnTo>
                  <a:lnTo>
                    <a:pt x="138" y="79"/>
                  </a:lnTo>
                  <a:lnTo>
                    <a:pt x="164" y="99"/>
                  </a:lnTo>
                  <a:lnTo>
                    <a:pt x="191" y="123"/>
                  </a:lnTo>
                  <a:lnTo>
                    <a:pt x="217" y="149"/>
                  </a:lnTo>
                  <a:lnTo>
                    <a:pt x="240" y="175"/>
                  </a:lnTo>
                  <a:lnTo>
                    <a:pt x="264" y="205"/>
                  </a:lnTo>
                  <a:lnTo>
                    <a:pt x="290" y="237"/>
                  </a:lnTo>
                  <a:lnTo>
                    <a:pt x="314" y="269"/>
                  </a:lnTo>
                  <a:lnTo>
                    <a:pt x="337" y="304"/>
                  </a:lnTo>
                  <a:lnTo>
                    <a:pt x="361" y="339"/>
                  </a:lnTo>
                  <a:lnTo>
                    <a:pt x="384" y="377"/>
                  </a:lnTo>
                  <a:lnTo>
                    <a:pt x="405" y="418"/>
                  </a:lnTo>
                  <a:lnTo>
                    <a:pt x="422" y="462"/>
                  </a:lnTo>
                  <a:lnTo>
                    <a:pt x="446" y="506"/>
                  </a:lnTo>
                  <a:lnTo>
                    <a:pt x="463" y="550"/>
                  </a:lnTo>
                  <a:lnTo>
                    <a:pt x="481" y="597"/>
                  </a:lnTo>
                  <a:lnTo>
                    <a:pt x="498" y="647"/>
                  </a:lnTo>
                  <a:lnTo>
                    <a:pt x="516" y="694"/>
                  </a:lnTo>
                  <a:lnTo>
                    <a:pt x="528" y="747"/>
                  </a:lnTo>
                  <a:lnTo>
                    <a:pt x="542" y="799"/>
                  </a:lnTo>
                  <a:lnTo>
                    <a:pt x="557" y="852"/>
                  </a:lnTo>
                  <a:lnTo>
                    <a:pt x="569" y="908"/>
                  </a:lnTo>
                  <a:lnTo>
                    <a:pt x="580" y="963"/>
                  </a:lnTo>
                  <a:lnTo>
                    <a:pt x="589" y="1019"/>
                  </a:lnTo>
                  <a:lnTo>
                    <a:pt x="598" y="1078"/>
                  </a:lnTo>
                  <a:lnTo>
                    <a:pt x="607" y="1133"/>
                  </a:lnTo>
                  <a:lnTo>
                    <a:pt x="613" y="1192"/>
                  </a:lnTo>
                  <a:lnTo>
                    <a:pt x="619" y="1253"/>
                  </a:lnTo>
                  <a:lnTo>
                    <a:pt x="621" y="1312"/>
                  </a:lnTo>
                  <a:lnTo>
                    <a:pt x="624" y="1371"/>
                  </a:lnTo>
                  <a:lnTo>
                    <a:pt x="627" y="1432"/>
                  </a:lnTo>
                  <a:lnTo>
                    <a:pt x="627" y="1491"/>
                  </a:lnTo>
                </a:path>
              </a:pathLst>
            </a:custGeom>
            <a:noFill/>
            <a:ln w="19050">
              <a:solidFill>
                <a:srgbClr val="FF404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7" name="Rectangle 4485"/>
            <p:cNvSpPr>
              <a:spLocks noChangeArrowheads="1"/>
            </p:cNvSpPr>
            <p:nvPr/>
          </p:nvSpPr>
          <p:spPr bwMode="auto">
            <a:xfrm>
              <a:off x="1844" y="3586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98" name="Rectangle 4486"/>
            <p:cNvSpPr>
              <a:spLocks noChangeArrowheads="1"/>
            </p:cNvSpPr>
            <p:nvPr/>
          </p:nvSpPr>
          <p:spPr bwMode="auto">
            <a:xfrm>
              <a:off x="1522" y="2347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299" name="Rectangle 4487"/>
            <p:cNvSpPr>
              <a:spLocks noChangeArrowheads="1"/>
            </p:cNvSpPr>
            <p:nvPr/>
          </p:nvSpPr>
          <p:spPr bwMode="auto">
            <a:xfrm>
              <a:off x="1897" y="1160"/>
              <a:ext cx="3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5°</a:t>
              </a:r>
              <a:endParaRPr lang="en-GB"/>
            </a:p>
          </p:txBody>
        </p:sp>
        <p:sp>
          <p:nvSpPr>
            <p:cNvPr id="52300" name="Freeform 4488"/>
            <p:cNvSpPr>
              <a:spLocks/>
            </p:cNvSpPr>
            <p:nvPr/>
          </p:nvSpPr>
          <p:spPr bwMode="auto">
            <a:xfrm>
              <a:off x="1544" y="967"/>
              <a:ext cx="639" cy="2918"/>
            </a:xfrm>
            <a:custGeom>
              <a:avLst/>
              <a:gdLst>
                <a:gd name="T0" fmla="*/ 606 w 639"/>
                <a:gd name="T1" fmla="*/ 2903 h 2918"/>
                <a:gd name="T2" fmla="*/ 545 w 639"/>
                <a:gd name="T3" fmla="*/ 2865 h 2918"/>
                <a:gd name="T4" fmla="*/ 489 w 639"/>
                <a:gd name="T5" fmla="*/ 2821 h 2918"/>
                <a:gd name="T6" fmla="*/ 431 w 639"/>
                <a:gd name="T7" fmla="*/ 2768 h 2918"/>
                <a:gd name="T8" fmla="*/ 375 w 639"/>
                <a:gd name="T9" fmla="*/ 2707 h 2918"/>
                <a:gd name="T10" fmla="*/ 322 w 639"/>
                <a:gd name="T11" fmla="*/ 2639 h 2918"/>
                <a:gd name="T12" fmla="*/ 272 w 639"/>
                <a:gd name="T13" fmla="*/ 2563 h 2918"/>
                <a:gd name="T14" fmla="*/ 225 w 639"/>
                <a:gd name="T15" fmla="*/ 2481 h 2918"/>
                <a:gd name="T16" fmla="*/ 181 w 639"/>
                <a:gd name="T17" fmla="*/ 2393 h 2918"/>
                <a:gd name="T18" fmla="*/ 143 w 639"/>
                <a:gd name="T19" fmla="*/ 2297 h 2918"/>
                <a:gd name="T20" fmla="*/ 108 w 639"/>
                <a:gd name="T21" fmla="*/ 2197 h 2918"/>
                <a:gd name="T22" fmla="*/ 79 w 639"/>
                <a:gd name="T23" fmla="*/ 2091 h 2918"/>
                <a:gd name="T24" fmla="*/ 52 w 639"/>
                <a:gd name="T25" fmla="*/ 1983 h 2918"/>
                <a:gd name="T26" fmla="*/ 32 w 639"/>
                <a:gd name="T27" fmla="*/ 1872 h 2918"/>
                <a:gd name="T28" fmla="*/ 14 w 639"/>
                <a:gd name="T29" fmla="*/ 1755 h 2918"/>
                <a:gd name="T30" fmla="*/ 6 w 639"/>
                <a:gd name="T31" fmla="*/ 1637 h 2918"/>
                <a:gd name="T32" fmla="*/ 0 w 639"/>
                <a:gd name="T33" fmla="*/ 1520 h 2918"/>
                <a:gd name="T34" fmla="*/ 0 w 639"/>
                <a:gd name="T35" fmla="*/ 1400 h 2918"/>
                <a:gd name="T36" fmla="*/ 6 w 639"/>
                <a:gd name="T37" fmla="*/ 1283 h 2918"/>
                <a:gd name="T38" fmla="*/ 14 w 639"/>
                <a:gd name="T39" fmla="*/ 1163 h 2918"/>
                <a:gd name="T40" fmla="*/ 32 w 639"/>
                <a:gd name="T41" fmla="*/ 1049 h 2918"/>
                <a:gd name="T42" fmla="*/ 52 w 639"/>
                <a:gd name="T43" fmla="*/ 934 h 2918"/>
                <a:gd name="T44" fmla="*/ 79 w 639"/>
                <a:gd name="T45" fmla="*/ 826 h 2918"/>
                <a:gd name="T46" fmla="*/ 108 w 639"/>
                <a:gd name="T47" fmla="*/ 720 h 2918"/>
                <a:gd name="T48" fmla="*/ 143 w 639"/>
                <a:gd name="T49" fmla="*/ 621 h 2918"/>
                <a:gd name="T50" fmla="*/ 181 w 639"/>
                <a:gd name="T51" fmla="*/ 527 h 2918"/>
                <a:gd name="T52" fmla="*/ 225 w 639"/>
                <a:gd name="T53" fmla="*/ 439 h 2918"/>
                <a:gd name="T54" fmla="*/ 272 w 639"/>
                <a:gd name="T55" fmla="*/ 354 h 2918"/>
                <a:gd name="T56" fmla="*/ 322 w 639"/>
                <a:gd name="T57" fmla="*/ 281 h 2918"/>
                <a:gd name="T58" fmla="*/ 375 w 639"/>
                <a:gd name="T59" fmla="*/ 214 h 2918"/>
                <a:gd name="T60" fmla="*/ 431 w 639"/>
                <a:gd name="T61" fmla="*/ 152 h 2918"/>
                <a:gd name="T62" fmla="*/ 489 w 639"/>
                <a:gd name="T63" fmla="*/ 99 h 2918"/>
                <a:gd name="T64" fmla="*/ 545 w 639"/>
                <a:gd name="T65" fmla="*/ 53 h 2918"/>
                <a:gd name="T66" fmla="*/ 606 w 639"/>
                <a:gd name="T67" fmla="*/ 17 h 291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9"/>
                <a:gd name="T103" fmla="*/ 0 h 2918"/>
                <a:gd name="T104" fmla="*/ 639 w 639"/>
                <a:gd name="T105" fmla="*/ 2918 h 291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9" h="2918">
                  <a:moveTo>
                    <a:pt x="639" y="2918"/>
                  </a:moveTo>
                  <a:lnTo>
                    <a:pt x="606" y="2903"/>
                  </a:lnTo>
                  <a:lnTo>
                    <a:pt x="577" y="2885"/>
                  </a:lnTo>
                  <a:lnTo>
                    <a:pt x="545" y="2865"/>
                  </a:lnTo>
                  <a:lnTo>
                    <a:pt x="516" y="2844"/>
                  </a:lnTo>
                  <a:lnTo>
                    <a:pt x="489" y="2821"/>
                  </a:lnTo>
                  <a:lnTo>
                    <a:pt x="457" y="2795"/>
                  </a:lnTo>
                  <a:lnTo>
                    <a:pt x="431" y="2768"/>
                  </a:lnTo>
                  <a:lnTo>
                    <a:pt x="401" y="2736"/>
                  </a:lnTo>
                  <a:lnTo>
                    <a:pt x="375" y="2707"/>
                  </a:lnTo>
                  <a:lnTo>
                    <a:pt x="349" y="2674"/>
                  </a:lnTo>
                  <a:lnTo>
                    <a:pt x="322" y="2639"/>
                  </a:lnTo>
                  <a:lnTo>
                    <a:pt x="296" y="2601"/>
                  </a:lnTo>
                  <a:lnTo>
                    <a:pt x="272" y="2563"/>
                  </a:lnTo>
                  <a:lnTo>
                    <a:pt x="249" y="2522"/>
                  </a:lnTo>
                  <a:lnTo>
                    <a:pt x="225" y="2481"/>
                  </a:lnTo>
                  <a:lnTo>
                    <a:pt x="202" y="2437"/>
                  </a:lnTo>
                  <a:lnTo>
                    <a:pt x="181" y="2393"/>
                  </a:lnTo>
                  <a:lnTo>
                    <a:pt x="164" y="2346"/>
                  </a:lnTo>
                  <a:lnTo>
                    <a:pt x="143" y="2297"/>
                  </a:lnTo>
                  <a:lnTo>
                    <a:pt x="126" y="2250"/>
                  </a:lnTo>
                  <a:lnTo>
                    <a:pt x="108" y="2197"/>
                  </a:lnTo>
                  <a:lnTo>
                    <a:pt x="93" y="2144"/>
                  </a:lnTo>
                  <a:lnTo>
                    <a:pt x="79" y="2091"/>
                  </a:lnTo>
                  <a:lnTo>
                    <a:pt x="64" y="2039"/>
                  </a:lnTo>
                  <a:lnTo>
                    <a:pt x="52" y="1983"/>
                  </a:lnTo>
                  <a:lnTo>
                    <a:pt x="41" y="1927"/>
                  </a:lnTo>
                  <a:lnTo>
                    <a:pt x="32" y="1872"/>
                  </a:lnTo>
                  <a:lnTo>
                    <a:pt x="23" y="1813"/>
                  </a:lnTo>
                  <a:lnTo>
                    <a:pt x="14" y="1755"/>
                  </a:lnTo>
                  <a:lnTo>
                    <a:pt x="8" y="1696"/>
                  </a:lnTo>
                  <a:lnTo>
                    <a:pt x="6" y="1637"/>
                  </a:lnTo>
                  <a:lnTo>
                    <a:pt x="0" y="1579"/>
                  </a:lnTo>
                  <a:lnTo>
                    <a:pt x="0" y="1520"/>
                  </a:lnTo>
                  <a:lnTo>
                    <a:pt x="0" y="1459"/>
                  </a:lnTo>
                  <a:lnTo>
                    <a:pt x="0" y="1400"/>
                  </a:lnTo>
                  <a:lnTo>
                    <a:pt x="0" y="1339"/>
                  </a:lnTo>
                  <a:lnTo>
                    <a:pt x="6" y="1283"/>
                  </a:lnTo>
                  <a:lnTo>
                    <a:pt x="8" y="1221"/>
                  </a:lnTo>
                  <a:lnTo>
                    <a:pt x="14" y="1163"/>
                  </a:lnTo>
                  <a:lnTo>
                    <a:pt x="23" y="1107"/>
                  </a:lnTo>
                  <a:lnTo>
                    <a:pt x="32" y="1049"/>
                  </a:lnTo>
                  <a:lnTo>
                    <a:pt x="41" y="993"/>
                  </a:lnTo>
                  <a:lnTo>
                    <a:pt x="52" y="934"/>
                  </a:lnTo>
                  <a:lnTo>
                    <a:pt x="64" y="882"/>
                  </a:lnTo>
                  <a:lnTo>
                    <a:pt x="79" y="826"/>
                  </a:lnTo>
                  <a:lnTo>
                    <a:pt x="93" y="773"/>
                  </a:lnTo>
                  <a:lnTo>
                    <a:pt x="108" y="720"/>
                  </a:lnTo>
                  <a:lnTo>
                    <a:pt x="126" y="671"/>
                  </a:lnTo>
                  <a:lnTo>
                    <a:pt x="143" y="621"/>
                  </a:lnTo>
                  <a:lnTo>
                    <a:pt x="164" y="574"/>
                  </a:lnTo>
                  <a:lnTo>
                    <a:pt x="181" y="527"/>
                  </a:lnTo>
                  <a:lnTo>
                    <a:pt x="202" y="483"/>
                  </a:lnTo>
                  <a:lnTo>
                    <a:pt x="225" y="439"/>
                  </a:lnTo>
                  <a:lnTo>
                    <a:pt x="249" y="395"/>
                  </a:lnTo>
                  <a:lnTo>
                    <a:pt x="272" y="354"/>
                  </a:lnTo>
                  <a:lnTo>
                    <a:pt x="296" y="316"/>
                  </a:lnTo>
                  <a:lnTo>
                    <a:pt x="322" y="281"/>
                  </a:lnTo>
                  <a:lnTo>
                    <a:pt x="349" y="246"/>
                  </a:lnTo>
                  <a:lnTo>
                    <a:pt x="375" y="214"/>
                  </a:lnTo>
                  <a:lnTo>
                    <a:pt x="401" y="181"/>
                  </a:lnTo>
                  <a:lnTo>
                    <a:pt x="431" y="152"/>
                  </a:lnTo>
                  <a:lnTo>
                    <a:pt x="457" y="123"/>
                  </a:lnTo>
                  <a:lnTo>
                    <a:pt x="489" y="99"/>
                  </a:lnTo>
                  <a:lnTo>
                    <a:pt x="516" y="73"/>
                  </a:lnTo>
                  <a:lnTo>
                    <a:pt x="545" y="53"/>
                  </a:lnTo>
                  <a:lnTo>
                    <a:pt x="577" y="35"/>
                  </a:lnTo>
                  <a:lnTo>
                    <a:pt x="606" y="17"/>
                  </a:lnTo>
                  <a:lnTo>
                    <a:pt x="639" y="0"/>
                  </a:lnTo>
                </a:path>
              </a:pathLst>
            </a:custGeom>
            <a:noFill/>
            <a:ln w="19050">
              <a:solidFill>
                <a:srgbClr val="FF404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01" name="Rectangle 4489"/>
            <p:cNvSpPr>
              <a:spLocks noChangeArrowheads="1"/>
            </p:cNvSpPr>
            <p:nvPr/>
          </p:nvSpPr>
          <p:spPr bwMode="auto">
            <a:xfrm rot="-5400000">
              <a:off x="4489" y="812"/>
              <a:ext cx="75" cy="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200">
                  <a:solidFill>
                    <a:srgbClr val="000000"/>
                  </a:solidFill>
                </a:rPr>
                <a:t>SATSOFT</a:t>
              </a:r>
              <a:endParaRPr lang="en-GB"/>
            </a:p>
          </p:txBody>
        </p:sp>
        <p:sp>
          <p:nvSpPr>
            <p:cNvPr id="52302" name="Rectangle 4490"/>
            <p:cNvSpPr>
              <a:spLocks noChangeArrowheads="1"/>
            </p:cNvSpPr>
            <p:nvPr/>
          </p:nvSpPr>
          <p:spPr bwMode="auto">
            <a:xfrm>
              <a:off x="4273" y="4166"/>
              <a:ext cx="240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25E 35785.7 Km</a:t>
              </a:r>
              <a:endParaRPr lang="en-GB"/>
            </a:p>
          </p:txBody>
        </p:sp>
        <p:sp>
          <p:nvSpPr>
            <p:cNvPr id="52303" name="Rectangle 4491"/>
            <p:cNvSpPr>
              <a:spLocks noChangeArrowheads="1"/>
            </p:cNvSpPr>
            <p:nvPr/>
          </p:nvSpPr>
          <p:spPr bwMode="auto">
            <a:xfrm>
              <a:off x="1866" y="4128"/>
              <a:ext cx="7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-5.00</a:t>
              </a:r>
              <a:endParaRPr lang="en-GB"/>
            </a:p>
          </p:txBody>
        </p:sp>
        <p:sp>
          <p:nvSpPr>
            <p:cNvPr id="52304" name="Rectangle 4492"/>
            <p:cNvSpPr>
              <a:spLocks noChangeArrowheads="1"/>
            </p:cNvSpPr>
            <p:nvPr/>
          </p:nvSpPr>
          <p:spPr bwMode="auto">
            <a:xfrm>
              <a:off x="2795" y="4128"/>
              <a:ext cx="63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0.00</a:t>
              </a:r>
              <a:endParaRPr lang="en-GB"/>
            </a:p>
          </p:txBody>
        </p:sp>
        <p:sp>
          <p:nvSpPr>
            <p:cNvPr id="52305" name="Rectangle 4493"/>
            <p:cNvSpPr>
              <a:spLocks noChangeArrowheads="1"/>
            </p:cNvSpPr>
            <p:nvPr/>
          </p:nvSpPr>
          <p:spPr bwMode="auto">
            <a:xfrm>
              <a:off x="3719" y="4128"/>
              <a:ext cx="63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5.00</a:t>
              </a:r>
              <a:endParaRPr lang="en-GB"/>
            </a:p>
          </p:txBody>
        </p:sp>
        <p:sp>
          <p:nvSpPr>
            <p:cNvPr id="52306" name="Rectangle 4494"/>
            <p:cNvSpPr>
              <a:spLocks noChangeArrowheads="1"/>
            </p:cNvSpPr>
            <p:nvPr/>
          </p:nvSpPr>
          <p:spPr bwMode="auto">
            <a:xfrm>
              <a:off x="2688" y="4166"/>
              <a:ext cx="28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Azimuth in Degrees</a:t>
              </a:r>
              <a:endParaRPr lang="en-GB"/>
            </a:p>
          </p:txBody>
        </p:sp>
        <p:sp>
          <p:nvSpPr>
            <p:cNvPr id="52307" name="Rectangle 4495"/>
            <p:cNvSpPr>
              <a:spLocks noChangeArrowheads="1"/>
            </p:cNvSpPr>
            <p:nvPr/>
          </p:nvSpPr>
          <p:spPr bwMode="auto">
            <a:xfrm>
              <a:off x="1057" y="3328"/>
              <a:ext cx="7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-5.00</a:t>
              </a:r>
              <a:endParaRPr lang="en-GB"/>
            </a:p>
          </p:txBody>
        </p:sp>
        <p:sp>
          <p:nvSpPr>
            <p:cNvPr id="52308" name="Rectangle 4496"/>
            <p:cNvSpPr>
              <a:spLocks noChangeArrowheads="1"/>
            </p:cNvSpPr>
            <p:nvPr/>
          </p:nvSpPr>
          <p:spPr bwMode="auto">
            <a:xfrm>
              <a:off x="1069" y="2408"/>
              <a:ext cx="63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0.00</a:t>
              </a:r>
              <a:endParaRPr lang="en-GB"/>
            </a:p>
          </p:txBody>
        </p:sp>
        <p:sp>
          <p:nvSpPr>
            <p:cNvPr id="52309" name="Rectangle 4497"/>
            <p:cNvSpPr>
              <a:spLocks noChangeArrowheads="1"/>
            </p:cNvSpPr>
            <p:nvPr/>
          </p:nvSpPr>
          <p:spPr bwMode="auto">
            <a:xfrm>
              <a:off x="1069" y="1485"/>
              <a:ext cx="63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5.00</a:t>
              </a:r>
              <a:endParaRPr lang="en-GB"/>
            </a:p>
          </p:txBody>
        </p:sp>
        <p:sp>
          <p:nvSpPr>
            <p:cNvPr id="52310" name="Rectangle 4498"/>
            <p:cNvSpPr>
              <a:spLocks noChangeArrowheads="1"/>
            </p:cNvSpPr>
            <p:nvPr/>
          </p:nvSpPr>
          <p:spPr bwMode="auto">
            <a:xfrm rot="-5400000">
              <a:off x="894" y="2409"/>
              <a:ext cx="297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400">
                  <a:solidFill>
                    <a:srgbClr val="000000"/>
                  </a:solidFill>
                </a:rPr>
                <a:t>Elevation in Degrees</a:t>
              </a:r>
              <a:endParaRPr lang="en-GB"/>
            </a:p>
          </p:txBody>
        </p:sp>
        <p:sp>
          <p:nvSpPr>
            <p:cNvPr id="52311" name="Freeform 4499"/>
            <p:cNvSpPr>
              <a:spLocks/>
            </p:cNvSpPr>
            <p:nvPr/>
          </p:nvSpPr>
          <p:spPr bwMode="auto">
            <a:xfrm>
              <a:off x="1148" y="4096"/>
              <a:ext cx="26" cy="11"/>
            </a:xfrm>
            <a:custGeom>
              <a:avLst/>
              <a:gdLst>
                <a:gd name="T0" fmla="*/ 0 w 9"/>
                <a:gd name="T1" fmla="*/ 12870 h 4"/>
                <a:gd name="T2" fmla="*/ 43666 w 9"/>
                <a:gd name="T3" fmla="*/ 12870 h 4"/>
                <a:gd name="T4" fmla="*/ 43666 w 9"/>
                <a:gd name="T5" fmla="*/ 0 h 4"/>
                <a:gd name="T6" fmla="*/ 0 60000 65536"/>
                <a:gd name="T7" fmla="*/ 0 60000 65536"/>
                <a:gd name="T8" fmla="*/ 0 60000 65536"/>
                <a:gd name="T9" fmla="*/ 0 w 9"/>
                <a:gd name="T10" fmla="*/ 0 h 4"/>
                <a:gd name="T11" fmla="*/ 9 w 9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">
                  <a:moveTo>
                    <a:pt x="0" y="4"/>
                  </a:moveTo>
                  <a:lnTo>
                    <a:pt x="9" y="4"/>
                  </a:lnTo>
                  <a:lnTo>
                    <a:pt x="9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2" name="Freeform 4500"/>
            <p:cNvSpPr>
              <a:spLocks/>
            </p:cNvSpPr>
            <p:nvPr/>
          </p:nvSpPr>
          <p:spPr bwMode="auto">
            <a:xfrm>
              <a:off x="1174" y="4096"/>
              <a:ext cx="185" cy="11"/>
            </a:xfrm>
            <a:custGeom>
              <a:avLst/>
              <a:gdLst>
                <a:gd name="T0" fmla="*/ 0 w 63"/>
                <a:gd name="T1" fmla="*/ 12870 h 4"/>
                <a:gd name="T2" fmla="*/ 348302 w 63"/>
                <a:gd name="T3" fmla="*/ 12870 h 4"/>
                <a:gd name="T4" fmla="*/ 34830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3" name="Freeform 4501"/>
            <p:cNvSpPr>
              <a:spLocks/>
            </p:cNvSpPr>
            <p:nvPr/>
          </p:nvSpPr>
          <p:spPr bwMode="auto">
            <a:xfrm>
              <a:off x="1359" y="4096"/>
              <a:ext cx="185" cy="11"/>
            </a:xfrm>
            <a:custGeom>
              <a:avLst/>
              <a:gdLst>
                <a:gd name="T0" fmla="*/ 0 w 63"/>
                <a:gd name="T1" fmla="*/ 12870 h 4"/>
                <a:gd name="T2" fmla="*/ 348302 w 63"/>
                <a:gd name="T3" fmla="*/ 12870 h 4"/>
                <a:gd name="T4" fmla="*/ 34830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4" name="Freeform 4502"/>
            <p:cNvSpPr>
              <a:spLocks/>
            </p:cNvSpPr>
            <p:nvPr/>
          </p:nvSpPr>
          <p:spPr bwMode="auto">
            <a:xfrm>
              <a:off x="1544" y="4096"/>
              <a:ext cx="184" cy="11"/>
            </a:xfrm>
            <a:custGeom>
              <a:avLst/>
              <a:gdLst>
                <a:gd name="T0" fmla="*/ 0 w 63"/>
                <a:gd name="T1" fmla="*/ 12870 h 4"/>
                <a:gd name="T2" fmla="*/ 333262 w 63"/>
                <a:gd name="T3" fmla="*/ 12870 h 4"/>
                <a:gd name="T4" fmla="*/ 33326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5" name="Freeform 4503"/>
            <p:cNvSpPr>
              <a:spLocks/>
            </p:cNvSpPr>
            <p:nvPr/>
          </p:nvSpPr>
          <p:spPr bwMode="auto">
            <a:xfrm>
              <a:off x="1728" y="4081"/>
              <a:ext cx="182" cy="26"/>
            </a:xfrm>
            <a:custGeom>
              <a:avLst/>
              <a:gdLst>
                <a:gd name="T0" fmla="*/ 0 w 62"/>
                <a:gd name="T1" fmla="*/ 43666 h 9"/>
                <a:gd name="T2" fmla="*/ 341787 w 62"/>
                <a:gd name="T3" fmla="*/ 43666 h 9"/>
                <a:gd name="T4" fmla="*/ 341787 w 62"/>
                <a:gd name="T5" fmla="*/ 0 h 9"/>
                <a:gd name="T6" fmla="*/ 0 60000 65536"/>
                <a:gd name="T7" fmla="*/ 0 60000 65536"/>
                <a:gd name="T8" fmla="*/ 0 60000 65536"/>
                <a:gd name="T9" fmla="*/ 0 w 62"/>
                <a:gd name="T10" fmla="*/ 0 h 9"/>
                <a:gd name="T11" fmla="*/ 62 w 6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9">
                  <a:moveTo>
                    <a:pt x="0" y="9"/>
                  </a:moveTo>
                  <a:lnTo>
                    <a:pt x="62" y="9"/>
                  </a:lnTo>
                  <a:lnTo>
                    <a:pt x="62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6" name="Freeform 4504"/>
            <p:cNvSpPr>
              <a:spLocks/>
            </p:cNvSpPr>
            <p:nvPr/>
          </p:nvSpPr>
          <p:spPr bwMode="auto">
            <a:xfrm>
              <a:off x="1910" y="4096"/>
              <a:ext cx="185" cy="11"/>
            </a:xfrm>
            <a:custGeom>
              <a:avLst/>
              <a:gdLst>
                <a:gd name="T0" fmla="*/ 0 w 63"/>
                <a:gd name="T1" fmla="*/ 12870 h 4"/>
                <a:gd name="T2" fmla="*/ 348302 w 63"/>
                <a:gd name="T3" fmla="*/ 12870 h 4"/>
                <a:gd name="T4" fmla="*/ 34830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7" name="Freeform 4505"/>
            <p:cNvSpPr>
              <a:spLocks/>
            </p:cNvSpPr>
            <p:nvPr/>
          </p:nvSpPr>
          <p:spPr bwMode="auto">
            <a:xfrm>
              <a:off x="2095" y="4096"/>
              <a:ext cx="184" cy="11"/>
            </a:xfrm>
            <a:custGeom>
              <a:avLst/>
              <a:gdLst>
                <a:gd name="T0" fmla="*/ 0 w 63"/>
                <a:gd name="T1" fmla="*/ 12870 h 4"/>
                <a:gd name="T2" fmla="*/ 333262 w 63"/>
                <a:gd name="T3" fmla="*/ 12870 h 4"/>
                <a:gd name="T4" fmla="*/ 33326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8" name="Freeform 4506"/>
            <p:cNvSpPr>
              <a:spLocks/>
            </p:cNvSpPr>
            <p:nvPr/>
          </p:nvSpPr>
          <p:spPr bwMode="auto">
            <a:xfrm>
              <a:off x="2279" y="4096"/>
              <a:ext cx="185" cy="11"/>
            </a:xfrm>
            <a:custGeom>
              <a:avLst/>
              <a:gdLst>
                <a:gd name="T0" fmla="*/ 0 w 63"/>
                <a:gd name="T1" fmla="*/ 12870 h 4"/>
                <a:gd name="T2" fmla="*/ 348302 w 63"/>
                <a:gd name="T3" fmla="*/ 12870 h 4"/>
                <a:gd name="T4" fmla="*/ 34830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9" name="Freeform 4507"/>
            <p:cNvSpPr>
              <a:spLocks/>
            </p:cNvSpPr>
            <p:nvPr/>
          </p:nvSpPr>
          <p:spPr bwMode="auto">
            <a:xfrm>
              <a:off x="2464" y="4096"/>
              <a:ext cx="185" cy="11"/>
            </a:xfrm>
            <a:custGeom>
              <a:avLst/>
              <a:gdLst>
                <a:gd name="T0" fmla="*/ 0 w 63"/>
                <a:gd name="T1" fmla="*/ 12870 h 4"/>
                <a:gd name="T2" fmla="*/ 348302 w 63"/>
                <a:gd name="T3" fmla="*/ 12870 h 4"/>
                <a:gd name="T4" fmla="*/ 34830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0" name="Freeform 4508"/>
            <p:cNvSpPr>
              <a:spLocks/>
            </p:cNvSpPr>
            <p:nvPr/>
          </p:nvSpPr>
          <p:spPr bwMode="auto">
            <a:xfrm>
              <a:off x="2649" y="4081"/>
              <a:ext cx="184" cy="26"/>
            </a:xfrm>
            <a:custGeom>
              <a:avLst/>
              <a:gdLst>
                <a:gd name="T0" fmla="*/ 0 w 63"/>
                <a:gd name="T1" fmla="*/ 43666 h 9"/>
                <a:gd name="T2" fmla="*/ 333262 w 63"/>
                <a:gd name="T3" fmla="*/ 43666 h 9"/>
                <a:gd name="T4" fmla="*/ 333262 w 63"/>
                <a:gd name="T5" fmla="*/ 0 h 9"/>
                <a:gd name="T6" fmla="*/ 0 60000 65536"/>
                <a:gd name="T7" fmla="*/ 0 60000 65536"/>
                <a:gd name="T8" fmla="*/ 0 60000 65536"/>
                <a:gd name="T9" fmla="*/ 0 w 63"/>
                <a:gd name="T10" fmla="*/ 0 h 9"/>
                <a:gd name="T11" fmla="*/ 63 w 63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9">
                  <a:moveTo>
                    <a:pt x="0" y="9"/>
                  </a:moveTo>
                  <a:lnTo>
                    <a:pt x="63" y="9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1" name="Freeform 4509"/>
            <p:cNvSpPr>
              <a:spLocks/>
            </p:cNvSpPr>
            <p:nvPr/>
          </p:nvSpPr>
          <p:spPr bwMode="auto">
            <a:xfrm>
              <a:off x="2833" y="4096"/>
              <a:ext cx="185" cy="11"/>
            </a:xfrm>
            <a:custGeom>
              <a:avLst/>
              <a:gdLst>
                <a:gd name="T0" fmla="*/ 0 w 63"/>
                <a:gd name="T1" fmla="*/ 12870 h 4"/>
                <a:gd name="T2" fmla="*/ 348302 w 63"/>
                <a:gd name="T3" fmla="*/ 12870 h 4"/>
                <a:gd name="T4" fmla="*/ 34830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2" name="Freeform 4510"/>
            <p:cNvSpPr>
              <a:spLocks/>
            </p:cNvSpPr>
            <p:nvPr/>
          </p:nvSpPr>
          <p:spPr bwMode="auto">
            <a:xfrm>
              <a:off x="3018" y="4096"/>
              <a:ext cx="185" cy="11"/>
            </a:xfrm>
            <a:custGeom>
              <a:avLst/>
              <a:gdLst>
                <a:gd name="T0" fmla="*/ 0 w 63"/>
                <a:gd name="T1" fmla="*/ 12870 h 4"/>
                <a:gd name="T2" fmla="*/ 348302 w 63"/>
                <a:gd name="T3" fmla="*/ 12870 h 4"/>
                <a:gd name="T4" fmla="*/ 34830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3" name="Freeform 4511"/>
            <p:cNvSpPr>
              <a:spLocks/>
            </p:cNvSpPr>
            <p:nvPr/>
          </p:nvSpPr>
          <p:spPr bwMode="auto">
            <a:xfrm>
              <a:off x="3203" y="4096"/>
              <a:ext cx="184" cy="11"/>
            </a:xfrm>
            <a:custGeom>
              <a:avLst/>
              <a:gdLst>
                <a:gd name="T0" fmla="*/ 0 w 63"/>
                <a:gd name="T1" fmla="*/ 12870 h 4"/>
                <a:gd name="T2" fmla="*/ 333262 w 63"/>
                <a:gd name="T3" fmla="*/ 12870 h 4"/>
                <a:gd name="T4" fmla="*/ 33326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4" name="Freeform 4512"/>
            <p:cNvSpPr>
              <a:spLocks/>
            </p:cNvSpPr>
            <p:nvPr/>
          </p:nvSpPr>
          <p:spPr bwMode="auto">
            <a:xfrm>
              <a:off x="3387" y="4096"/>
              <a:ext cx="185" cy="11"/>
            </a:xfrm>
            <a:custGeom>
              <a:avLst/>
              <a:gdLst>
                <a:gd name="T0" fmla="*/ 0 w 63"/>
                <a:gd name="T1" fmla="*/ 12870 h 4"/>
                <a:gd name="T2" fmla="*/ 348302 w 63"/>
                <a:gd name="T3" fmla="*/ 12870 h 4"/>
                <a:gd name="T4" fmla="*/ 34830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5" name="Freeform 4513"/>
            <p:cNvSpPr>
              <a:spLocks/>
            </p:cNvSpPr>
            <p:nvPr/>
          </p:nvSpPr>
          <p:spPr bwMode="auto">
            <a:xfrm>
              <a:off x="3572" y="4081"/>
              <a:ext cx="185" cy="26"/>
            </a:xfrm>
            <a:custGeom>
              <a:avLst/>
              <a:gdLst>
                <a:gd name="T0" fmla="*/ 0 w 63"/>
                <a:gd name="T1" fmla="*/ 43666 h 9"/>
                <a:gd name="T2" fmla="*/ 348302 w 63"/>
                <a:gd name="T3" fmla="*/ 43666 h 9"/>
                <a:gd name="T4" fmla="*/ 348302 w 63"/>
                <a:gd name="T5" fmla="*/ 0 h 9"/>
                <a:gd name="T6" fmla="*/ 0 60000 65536"/>
                <a:gd name="T7" fmla="*/ 0 60000 65536"/>
                <a:gd name="T8" fmla="*/ 0 60000 65536"/>
                <a:gd name="T9" fmla="*/ 0 w 63"/>
                <a:gd name="T10" fmla="*/ 0 h 9"/>
                <a:gd name="T11" fmla="*/ 63 w 63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9">
                  <a:moveTo>
                    <a:pt x="0" y="9"/>
                  </a:moveTo>
                  <a:lnTo>
                    <a:pt x="63" y="9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6" name="Freeform 4514"/>
            <p:cNvSpPr>
              <a:spLocks/>
            </p:cNvSpPr>
            <p:nvPr/>
          </p:nvSpPr>
          <p:spPr bwMode="auto">
            <a:xfrm>
              <a:off x="3757" y="4096"/>
              <a:ext cx="182" cy="11"/>
            </a:xfrm>
            <a:custGeom>
              <a:avLst/>
              <a:gdLst>
                <a:gd name="T0" fmla="*/ 0 w 62"/>
                <a:gd name="T1" fmla="*/ 12870 h 4"/>
                <a:gd name="T2" fmla="*/ 341787 w 62"/>
                <a:gd name="T3" fmla="*/ 12870 h 4"/>
                <a:gd name="T4" fmla="*/ 341787 w 62"/>
                <a:gd name="T5" fmla="*/ 0 h 4"/>
                <a:gd name="T6" fmla="*/ 0 60000 65536"/>
                <a:gd name="T7" fmla="*/ 0 60000 65536"/>
                <a:gd name="T8" fmla="*/ 0 60000 65536"/>
                <a:gd name="T9" fmla="*/ 0 w 62"/>
                <a:gd name="T10" fmla="*/ 0 h 4"/>
                <a:gd name="T11" fmla="*/ 62 w 6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4">
                  <a:moveTo>
                    <a:pt x="0" y="4"/>
                  </a:moveTo>
                  <a:lnTo>
                    <a:pt x="62" y="4"/>
                  </a:lnTo>
                  <a:lnTo>
                    <a:pt x="62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7" name="Freeform 4515"/>
            <p:cNvSpPr>
              <a:spLocks/>
            </p:cNvSpPr>
            <p:nvPr/>
          </p:nvSpPr>
          <p:spPr bwMode="auto">
            <a:xfrm>
              <a:off x="3939" y="4096"/>
              <a:ext cx="184" cy="11"/>
            </a:xfrm>
            <a:custGeom>
              <a:avLst/>
              <a:gdLst>
                <a:gd name="T0" fmla="*/ 0 w 63"/>
                <a:gd name="T1" fmla="*/ 12870 h 4"/>
                <a:gd name="T2" fmla="*/ 333262 w 63"/>
                <a:gd name="T3" fmla="*/ 12870 h 4"/>
                <a:gd name="T4" fmla="*/ 33326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8" name="Freeform 4516"/>
            <p:cNvSpPr>
              <a:spLocks/>
            </p:cNvSpPr>
            <p:nvPr/>
          </p:nvSpPr>
          <p:spPr bwMode="auto">
            <a:xfrm>
              <a:off x="4123" y="4096"/>
              <a:ext cx="185" cy="11"/>
            </a:xfrm>
            <a:custGeom>
              <a:avLst/>
              <a:gdLst>
                <a:gd name="T0" fmla="*/ 0 w 63"/>
                <a:gd name="T1" fmla="*/ 12870 h 4"/>
                <a:gd name="T2" fmla="*/ 348302 w 63"/>
                <a:gd name="T3" fmla="*/ 12870 h 4"/>
                <a:gd name="T4" fmla="*/ 34830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9" name="Freeform 4517"/>
            <p:cNvSpPr>
              <a:spLocks/>
            </p:cNvSpPr>
            <p:nvPr/>
          </p:nvSpPr>
          <p:spPr bwMode="auto">
            <a:xfrm>
              <a:off x="4308" y="4096"/>
              <a:ext cx="185" cy="11"/>
            </a:xfrm>
            <a:custGeom>
              <a:avLst/>
              <a:gdLst>
                <a:gd name="T0" fmla="*/ 0 w 63"/>
                <a:gd name="T1" fmla="*/ 12870 h 4"/>
                <a:gd name="T2" fmla="*/ 348302 w 63"/>
                <a:gd name="T3" fmla="*/ 12870 h 4"/>
                <a:gd name="T4" fmla="*/ 348302 w 63"/>
                <a:gd name="T5" fmla="*/ 0 h 4"/>
                <a:gd name="T6" fmla="*/ 0 60000 65536"/>
                <a:gd name="T7" fmla="*/ 0 60000 65536"/>
                <a:gd name="T8" fmla="*/ 0 60000 65536"/>
                <a:gd name="T9" fmla="*/ 0 w 63"/>
                <a:gd name="T10" fmla="*/ 0 h 4"/>
                <a:gd name="T11" fmla="*/ 63 w 6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4">
                  <a:moveTo>
                    <a:pt x="0" y="4"/>
                  </a:moveTo>
                  <a:lnTo>
                    <a:pt x="63" y="4"/>
                  </a:lnTo>
                  <a:lnTo>
                    <a:pt x="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0" name="Freeform 4518"/>
            <p:cNvSpPr>
              <a:spLocks/>
            </p:cNvSpPr>
            <p:nvPr/>
          </p:nvSpPr>
          <p:spPr bwMode="auto">
            <a:xfrm>
              <a:off x="4493" y="4084"/>
              <a:ext cx="23" cy="23"/>
            </a:xfrm>
            <a:custGeom>
              <a:avLst/>
              <a:gdLst>
                <a:gd name="T0" fmla="*/ 0 w 8"/>
                <a:gd name="T1" fmla="*/ 37312 h 8"/>
                <a:gd name="T2" fmla="*/ 37312 w 8"/>
                <a:gd name="T3" fmla="*/ 37312 h 8"/>
                <a:gd name="T4" fmla="*/ 37312 w 8"/>
                <a:gd name="T5" fmla="*/ 0 h 8"/>
                <a:gd name="T6" fmla="*/ 19274 w 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0" y="8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1" name="Freeform 4519"/>
            <p:cNvSpPr>
              <a:spLocks/>
            </p:cNvSpPr>
            <p:nvPr/>
          </p:nvSpPr>
          <p:spPr bwMode="auto">
            <a:xfrm>
              <a:off x="4504" y="4084"/>
              <a:ext cx="12" cy="0"/>
            </a:xfrm>
            <a:custGeom>
              <a:avLst/>
              <a:gdLst>
                <a:gd name="T0" fmla="*/ 26244 w 4"/>
                <a:gd name="T1" fmla="*/ 26244 w 4"/>
                <a:gd name="T2" fmla="*/ 0 w 4"/>
                <a:gd name="T3" fmla="*/ 0 60000 65536"/>
                <a:gd name="T4" fmla="*/ 0 60000 65536"/>
                <a:gd name="T5" fmla="*/ 0 60000 65536"/>
                <a:gd name="T6" fmla="*/ 0 w 4"/>
                <a:gd name="T7" fmla="*/ 4 w 4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2" name="Freeform 4520"/>
            <p:cNvSpPr>
              <a:spLocks/>
            </p:cNvSpPr>
            <p:nvPr/>
          </p:nvSpPr>
          <p:spPr bwMode="auto">
            <a:xfrm>
              <a:off x="4504" y="3899"/>
              <a:ext cx="12" cy="185"/>
            </a:xfrm>
            <a:custGeom>
              <a:avLst/>
              <a:gdLst>
                <a:gd name="T0" fmla="*/ 26244 w 4"/>
                <a:gd name="T1" fmla="*/ 34830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3" name="Freeform 4521"/>
            <p:cNvSpPr>
              <a:spLocks/>
            </p:cNvSpPr>
            <p:nvPr/>
          </p:nvSpPr>
          <p:spPr bwMode="auto">
            <a:xfrm>
              <a:off x="4504" y="3715"/>
              <a:ext cx="12" cy="184"/>
            </a:xfrm>
            <a:custGeom>
              <a:avLst/>
              <a:gdLst>
                <a:gd name="T0" fmla="*/ 26244 w 4"/>
                <a:gd name="T1" fmla="*/ 33326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4" name="Freeform 4522"/>
            <p:cNvSpPr>
              <a:spLocks/>
            </p:cNvSpPr>
            <p:nvPr/>
          </p:nvSpPr>
          <p:spPr bwMode="auto">
            <a:xfrm>
              <a:off x="4504" y="3533"/>
              <a:ext cx="12" cy="182"/>
            </a:xfrm>
            <a:custGeom>
              <a:avLst/>
              <a:gdLst>
                <a:gd name="T0" fmla="*/ 26244 w 4"/>
                <a:gd name="T1" fmla="*/ 341787 h 62"/>
                <a:gd name="T2" fmla="*/ 26244 w 4"/>
                <a:gd name="T3" fmla="*/ 0 h 62"/>
                <a:gd name="T4" fmla="*/ 0 w 4"/>
                <a:gd name="T5" fmla="*/ 0 h 62"/>
                <a:gd name="T6" fmla="*/ 0 60000 65536"/>
                <a:gd name="T7" fmla="*/ 0 60000 65536"/>
                <a:gd name="T8" fmla="*/ 0 60000 65536"/>
                <a:gd name="T9" fmla="*/ 0 w 4"/>
                <a:gd name="T10" fmla="*/ 0 h 62"/>
                <a:gd name="T11" fmla="*/ 4 w 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2">
                  <a:moveTo>
                    <a:pt x="4" y="6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5" name="Freeform 4523"/>
            <p:cNvSpPr>
              <a:spLocks/>
            </p:cNvSpPr>
            <p:nvPr/>
          </p:nvSpPr>
          <p:spPr bwMode="auto">
            <a:xfrm>
              <a:off x="4490" y="3348"/>
              <a:ext cx="26" cy="185"/>
            </a:xfrm>
            <a:custGeom>
              <a:avLst/>
              <a:gdLst>
                <a:gd name="T0" fmla="*/ 43666 w 9"/>
                <a:gd name="T1" fmla="*/ 348302 h 63"/>
                <a:gd name="T2" fmla="*/ 43666 w 9"/>
                <a:gd name="T3" fmla="*/ 0 h 63"/>
                <a:gd name="T4" fmla="*/ 0 w 9"/>
                <a:gd name="T5" fmla="*/ 0 h 63"/>
                <a:gd name="T6" fmla="*/ 0 60000 65536"/>
                <a:gd name="T7" fmla="*/ 0 60000 65536"/>
                <a:gd name="T8" fmla="*/ 0 60000 65536"/>
                <a:gd name="T9" fmla="*/ 0 w 9"/>
                <a:gd name="T10" fmla="*/ 0 h 63"/>
                <a:gd name="T11" fmla="*/ 9 w 9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63">
                  <a:moveTo>
                    <a:pt x="9" y="63"/>
                  </a:move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6" name="Freeform 4524"/>
            <p:cNvSpPr>
              <a:spLocks/>
            </p:cNvSpPr>
            <p:nvPr/>
          </p:nvSpPr>
          <p:spPr bwMode="auto">
            <a:xfrm>
              <a:off x="4504" y="3164"/>
              <a:ext cx="12" cy="184"/>
            </a:xfrm>
            <a:custGeom>
              <a:avLst/>
              <a:gdLst>
                <a:gd name="T0" fmla="*/ 26244 w 4"/>
                <a:gd name="T1" fmla="*/ 33326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7" name="Freeform 4525"/>
            <p:cNvSpPr>
              <a:spLocks/>
            </p:cNvSpPr>
            <p:nvPr/>
          </p:nvSpPr>
          <p:spPr bwMode="auto">
            <a:xfrm>
              <a:off x="4504" y="2979"/>
              <a:ext cx="12" cy="185"/>
            </a:xfrm>
            <a:custGeom>
              <a:avLst/>
              <a:gdLst>
                <a:gd name="T0" fmla="*/ 26244 w 4"/>
                <a:gd name="T1" fmla="*/ 34830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8" name="Freeform 4526"/>
            <p:cNvSpPr>
              <a:spLocks/>
            </p:cNvSpPr>
            <p:nvPr/>
          </p:nvSpPr>
          <p:spPr bwMode="auto">
            <a:xfrm>
              <a:off x="4504" y="2795"/>
              <a:ext cx="12" cy="184"/>
            </a:xfrm>
            <a:custGeom>
              <a:avLst/>
              <a:gdLst>
                <a:gd name="T0" fmla="*/ 26244 w 4"/>
                <a:gd name="T1" fmla="*/ 33326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9" name="Freeform 4527"/>
            <p:cNvSpPr>
              <a:spLocks/>
            </p:cNvSpPr>
            <p:nvPr/>
          </p:nvSpPr>
          <p:spPr bwMode="auto">
            <a:xfrm>
              <a:off x="4504" y="2610"/>
              <a:ext cx="12" cy="185"/>
            </a:xfrm>
            <a:custGeom>
              <a:avLst/>
              <a:gdLst>
                <a:gd name="T0" fmla="*/ 26244 w 4"/>
                <a:gd name="T1" fmla="*/ 34830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0" name="Freeform 4528"/>
            <p:cNvSpPr>
              <a:spLocks/>
            </p:cNvSpPr>
            <p:nvPr/>
          </p:nvSpPr>
          <p:spPr bwMode="auto">
            <a:xfrm>
              <a:off x="4490" y="2426"/>
              <a:ext cx="26" cy="184"/>
            </a:xfrm>
            <a:custGeom>
              <a:avLst/>
              <a:gdLst>
                <a:gd name="T0" fmla="*/ 43666 w 9"/>
                <a:gd name="T1" fmla="*/ 333262 h 63"/>
                <a:gd name="T2" fmla="*/ 43666 w 9"/>
                <a:gd name="T3" fmla="*/ 0 h 63"/>
                <a:gd name="T4" fmla="*/ 0 w 9"/>
                <a:gd name="T5" fmla="*/ 0 h 63"/>
                <a:gd name="T6" fmla="*/ 0 60000 65536"/>
                <a:gd name="T7" fmla="*/ 0 60000 65536"/>
                <a:gd name="T8" fmla="*/ 0 60000 65536"/>
                <a:gd name="T9" fmla="*/ 0 w 9"/>
                <a:gd name="T10" fmla="*/ 0 h 63"/>
                <a:gd name="T11" fmla="*/ 9 w 9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63">
                  <a:moveTo>
                    <a:pt x="9" y="63"/>
                  </a:move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1" name="Freeform 4529"/>
            <p:cNvSpPr>
              <a:spLocks/>
            </p:cNvSpPr>
            <p:nvPr/>
          </p:nvSpPr>
          <p:spPr bwMode="auto">
            <a:xfrm>
              <a:off x="4504" y="2241"/>
              <a:ext cx="12" cy="185"/>
            </a:xfrm>
            <a:custGeom>
              <a:avLst/>
              <a:gdLst>
                <a:gd name="T0" fmla="*/ 26244 w 4"/>
                <a:gd name="T1" fmla="*/ 34830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2" name="Freeform 4530"/>
            <p:cNvSpPr>
              <a:spLocks/>
            </p:cNvSpPr>
            <p:nvPr/>
          </p:nvSpPr>
          <p:spPr bwMode="auto">
            <a:xfrm>
              <a:off x="4504" y="2057"/>
              <a:ext cx="12" cy="184"/>
            </a:xfrm>
            <a:custGeom>
              <a:avLst/>
              <a:gdLst>
                <a:gd name="T0" fmla="*/ 26244 w 4"/>
                <a:gd name="T1" fmla="*/ 33326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3" name="Freeform 4531"/>
            <p:cNvSpPr>
              <a:spLocks/>
            </p:cNvSpPr>
            <p:nvPr/>
          </p:nvSpPr>
          <p:spPr bwMode="auto">
            <a:xfrm>
              <a:off x="4504" y="1875"/>
              <a:ext cx="12" cy="182"/>
            </a:xfrm>
            <a:custGeom>
              <a:avLst/>
              <a:gdLst>
                <a:gd name="T0" fmla="*/ 26244 w 4"/>
                <a:gd name="T1" fmla="*/ 341787 h 62"/>
                <a:gd name="T2" fmla="*/ 26244 w 4"/>
                <a:gd name="T3" fmla="*/ 0 h 62"/>
                <a:gd name="T4" fmla="*/ 0 w 4"/>
                <a:gd name="T5" fmla="*/ 0 h 62"/>
                <a:gd name="T6" fmla="*/ 0 60000 65536"/>
                <a:gd name="T7" fmla="*/ 0 60000 65536"/>
                <a:gd name="T8" fmla="*/ 0 60000 65536"/>
                <a:gd name="T9" fmla="*/ 0 w 4"/>
                <a:gd name="T10" fmla="*/ 0 h 62"/>
                <a:gd name="T11" fmla="*/ 4 w 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2">
                  <a:moveTo>
                    <a:pt x="4" y="6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4" name="Freeform 4532"/>
            <p:cNvSpPr>
              <a:spLocks/>
            </p:cNvSpPr>
            <p:nvPr/>
          </p:nvSpPr>
          <p:spPr bwMode="auto">
            <a:xfrm>
              <a:off x="4504" y="1690"/>
              <a:ext cx="12" cy="185"/>
            </a:xfrm>
            <a:custGeom>
              <a:avLst/>
              <a:gdLst>
                <a:gd name="T0" fmla="*/ 26244 w 4"/>
                <a:gd name="T1" fmla="*/ 34830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5" name="Freeform 4533"/>
            <p:cNvSpPr>
              <a:spLocks/>
            </p:cNvSpPr>
            <p:nvPr/>
          </p:nvSpPr>
          <p:spPr bwMode="auto">
            <a:xfrm>
              <a:off x="4490" y="1506"/>
              <a:ext cx="26" cy="184"/>
            </a:xfrm>
            <a:custGeom>
              <a:avLst/>
              <a:gdLst>
                <a:gd name="T0" fmla="*/ 43666 w 9"/>
                <a:gd name="T1" fmla="*/ 333262 h 63"/>
                <a:gd name="T2" fmla="*/ 43666 w 9"/>
                <a:gd name="T3" fmla="*/ 0 h 63"/>
                <a:gd name="T4" fmla="*/ 0 w 9"/>
                <a:gd name="T5" fmla="*/ 0 h 63"/>
                <a:gd name="T6" fmla="*/ 0 60000 65536"/>
                <a:gd name="T7" fmla="*/ 0 60000 65536"/>
                <a:gd name="T8" fmla="*/ 0 60000 65536"/>
                <a:gd name="T9" fmla="*/ 0 w 9"/>
                <a:gd name="T10" fmla="*/ 0 h 63"/>
                <a:gd name="T11" fmla="*/ 9 w 9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63">
                  <a:moveTo>
                    <a:pt x="9" y="63"/>
                  </a:move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6" name="Freeform 4534"/>
            <p:cNvSpPr>
              <a:spLocks/>
            </p:cNvSpPr>
            <p:nvPr/>
          </p:nvSpPr>
          <p:spPr bwMode="auto">
            <a:xfrm>
              <a:off x="4504" y="1321"/>
              <a:ext cx="12" cy="185"/>
            </a:xfrm>
            <a:custGeom>
              <a:avLst/>
              <a:gdLst>
                <a:gd name="T0" fmla="*/ 26244 w 4"/>
                <a:gd name="T1" fmla="*/ 34830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7" name="Freeform 4535"/>
            <p:cNvSpPr>
              <a:spLocks/>
            </p:cNvSpPr>
            <p:nvPr/>
          </p:nvSpPr>
          <p:spPr bwMode="auto">
            <a:xfrm>
              <a:off x="4504" y="1137"/>
              <a:ext cx="12" cy="184"/>
            </a:xfrm>
            <a:custGeom>
              <a:avLst/>
              <a:gdLst>
                <a:gd name="T0" fmla="*/ 26244 w 4"/>
                <a:gd name="T1" fmla="*/ 33326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8" name="Freeform 4536"/>
            <p:cNvSpPr>
              <a:spLocks/>
            </p:cNvSpPr>
            <p:nvPr/>
          </p:nvSpPr>
          <p:spPr bwMode="auto">
            <a:xfrm>
              <a:off x="4504" y="952"/>
              <a:ext cx="12" cy="185"/>
            </a:xfrm>
            <a:custGeom>
              <a:avLst/>
              <a:gdLst>
                <a:gd name="T0" fmla="*/ 26244 w 4"/>
                <a:gd name="T1" fmla="*/ 34830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9" name="Freeform 4537"/>
            <p:cNvSpPr>
              <a:spLocks/>
            </p:cNvSpPr>
            <p:nvPr/>
          </p:nvSpPr>
          <p:spPr bwMode="auto">
            <a:xfrm>
              <a:off x="4504" y="768"/>
              <a:ext cx="12" cy="184"/>
            </a:xfrm>
            <a:custGeom>
              <a:avLst/>
              <a:gdLst>
                <a:gd name="T0" fmla="*/ 26244 w 4"/>
                <a:gd name="T1" fmla="*/ 333262 h 63"/>
                <a:gd name="T2" fmla="*/ 26244 w 4"/>
                <a:gd name="T3" fmla="*/ 0 h 63"/>
                <a:gd name="T4" fmla="*/ 0 w 4"/>
                <a:gd name="T5" fmla="*/ 0 h 63"/>
                <a:gd name="T6" fmla="*/ 0 60000 65536"/>
                <a:gd name="T7" fmla="*/ 0 60000 65536"/>
                <a:gd name="T8" fmla="*/ 0 60000 65536"/>
                <a:gd name="T9" fmla="*/ 0 w 4"/>
                <a:gd name="T10" fmla="*/ 0 h 63"/>
                <a:gd name="T11" fmla="*/ 4 w 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3">
                  <a:moveTo>
                    <a:pt x="4" y="63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0" name="Line 4538"/>
            <p:cNvSpPr>
              <a:spLocks noChangeShapeType="1"/>
            </p:cNvSpPr>
            <p:nvPr/>
          </p:nvSpPr>
          <p:spPr bwMode="auto">
            <a:xfrm flipV="1">
              <a:off x="4516" y="744"/>
              <a:ext cx="0" cy="2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1" name="Freeform 4539"/>
            <p:cNvSpPr>
              <a:spLocks/>
            </p:cNvSpPr>
            <p:nvPr/>
          </p:nvSpPr>
          <p:spPr bwMode="auto">
            <a:xfrm>
              <a:off x="1148" y="4084"/>
              <a:ext cx="15" cy="23"/>
            </a:xfrm>
            <a:custGeom>
              <a:avLst/>
              <a:gdLst>
                <a:gd name="T0" fmla="*/ 0 w 5"/>
                <a:gd name="T1" fmla="*/ 37312 h 8"/>
                <a:gd name="T2" fmla="*/ 0 w 5"/>
                <a:gd name="T3" fmla="*/ 0 h 8"/>
                <a:gd name="T4" fmla="*/ 32805 w 5"/>
                <a:gd name="T5" fmla="*/ 0 h 8"/>
                <a:gd name="T6" fmla="*/ 0 60000 65536"/>
                <a:gd name="T7" fmla="*/ 0 60000 65536"/>
                <a:gd name="T8" fmla="*/ 0 60000 65536"/>
                <a:gd name="T9" fmla="*/ 0 w 5"/>
                <a:gd name="T10" fmla="*/ 0 h 8"/>
                <a:gd name="T11" fmla="*/ 5 w 5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8">
                  <a:moveTo>
                    <a:pt x="0" y="8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2" name="Freeform 4540"/>
            <p:cNvSpPr>
              <a:spLocks/>
            </p:cNvSpPr>
            <p:nvPr/>
          </p:nvSpPr>
          <p:spPr bwMode="auto">
            <a:xfrm>
              <a:off x="1148" y="3899"/>
              <a:ext cx="15" cy="185"/>
            </a:xfrm>
            <a:custGeom>
              <a:avLst/>
              <a:gdLst>
                <a:gd name="T0" fmla="*/ 0 w 5"/>
                <a:gd name="T1" fmla="*/ 34830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3" name="Freeform 4541"/>
            <p:cNvSpPr>
              <a:spLocks/>
            </p:cNvSpPr>
            <p:nvPr/>
          </p:nvSpPr>
          <p:spPr bwMode="auto">
            <a:xfrm>
              <a:off x="1148" y="3715"/>
              <a:ext cx="15" cy="184"/>
            </a:xfrm>
            <a:custGeom>
              <a:avLst/>
              <a:gdLst>
                <a:gd name="T0" fmla="*/ 0 w 5"/>
                <a:gd name="T1" fmla="*/ 33326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4" name="Freeform 4542"/>
            <p:cNvSpPr>
              <a:spLocks/>
            </p:cNvSpPr>
            <p:nvPr/>
          </p:nvSpPr>
          <p:spPr bwMode="auto">
            <a:xfrm>
              <a:off x="1148" y="3533"/>
              <a:ext cx="15" cy="182"/>
            </a:xfrm>
            <a:custGeom>
              <a:avLst/>
              <a:gdLst>
                <a:gd name="T0" fmla="*/ 0 w 5"/>
                <a:gd name="T1" fmla="*/ 341787 h 62"/>
                <a:gd name="T2" fmla="*/ 0 w 5"/>
                <a:gd name="T3" fmla="*/ 0 h 62"/>
                <a:gd name="T4" fmla="*/ 32805 w 5"/>
                <a:gd name="T5" fmla="*/ 0 h 62"/>
                <a:gd name="T6" fmla="*/ 0 60000 65536"/>
                <a:gd name="T7" fmla="*/ 0 60000 65536"/>
                <a:gd name="T8" fmla="*/ 0 60000 65536"/>
                <a:gd name="T9" fmla="*/ 0 w 5"/>
                <a:gd name="T10" fmla="*/ 0 h 62"/>
                <a:gd name="T11" fmla="*/ 5 w 5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2">
                  <a:moveTo>
                    <a:pt x="0" y="62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5" name="Freeform 4543"/>
            <p:cNvSpPr>
              <a:spLocks/>
            </p:cNvSpPr>
            <p:nvPr/>
          </p:nvSpPr>
          <p:spPr bwMode="auto">
            <a:xfrm>
              <a:off x="1148" y="3348"/>
              <a:ext cx="29" cy="185"/>
            </a:xfrm>
            <a:custGeom>
              <a:avLst/>
              <a:gdLst>
                <a:gd name="T0" fmla="*/ 0 w 10"/>
                <a:gd name="T1" fmla="*/ 348302 h 63"/>
                <a:gd name="T2" fmla="*/ 0 w 10"/>
                <a:gd name="T3" fmla="*/ 0 h 63"/>
                <a:gd name="T4" fmla="*/ 50074 w 10"/>
                <a:gd name="T5" fmla="*/ 0 h 63"/>
                <a:gd name="T6" fmla="*/ 0 60000 65536"/>
                <a:gd name="T7" fmla="*/ 0 60000 65536"/>
                <a:gd name="T8" fmla="*/ 0 60000 65536"/>
                <a:gd name="T9" fmla="*/ 0 w 10"/>
                <a:gd name="T10" fmla="*/ 0 h 63"/>
                <a:gd name="T11" fmla="*/ 10 w 10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63">
                  <a:moveTo>
                    <a:pt x="0" y="63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6" name="Freeform 4544"/>
            <p:cNvSpPr>
              <a:spLocks/>
            </p:cNvSpPr>
            <p:nvPr/>
          </p:nvSpPr>
          <p:spPr bwMode="auto">
            <a:xfrm>
              <a:off x="1148" y="3164"/>
              <a:ext cx="15" cy="184"/>
            </a:xfrm>
            <a:custGeom>
              <a:avLst/>
              <a:gdLst>
                <a:gd name="T0" fmla="*/ 0 w 5"/>
                <a:gd name="T1" fmla="*/ 33326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7" name="Freeform 4545"/>
            <p:cNvSpPr>
              <a:spLocks/>
            </p:cNvSpPr>
            <p:nvPr/>
          </p:nvSpPr>
          <p:spPr bwMode="auto">
            <a:xfrm>
              <a:off x="1148" y="2979"/>
              <a:ext cx="15" cy="185"/>
            </a:xfrm>
            <a:custGeom>
              <a:avLst/>
              <a:gdLst>
                <a:gd name="T0" fmla="*/ 0 w 5"/>
                <a:gd name="T1" fmla="*/ 34830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8" name="Freeform 4546"/>
            <p:cNvSpPr>
              <a:spLocks/>
            </p:cNvSpPr>
            <p:nvPr/>
          </p:nvSpPr>
          <p:spPr bwMode="auto">
            <a:xfrm>
              <a:off x="1148" y="2795"/>
              <a:ext cx="15" cy="184"/>
            </a:xfrm>
            <a:custGeom>
              <a:avLst/>
              <a:gdLst>
                <a:gd name="T0" fmla="*/ 0 w 5"/>
                <a:gd name="T1" fmla="*/ 33326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9" name="Freeform 4547"/>
            <p:cNvSpPr>
              <a:spLocks/>
            </p:cNvSpPr>
            <p:nvPr/>
          </p:nvSpPr>
          <p:spPr bwMode="auto">
            <a:xfrm>
              <a:off x="1148" y="2610"/>
              <a:ext cx="15" cy="185"/>
            </a:xfrm>
            <a:custGeom>
              <a:avLst/>
              <a:gdLst>
                <a:gd name="T0" fmla="*/ 0 w 5"/>
                <a:gd name="T1" fmla="*/ 34830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0" name="Freeform 4548"/>
            <p:cNvSpPr>
              <a:spLocks/>
            </p:cNvSpPr>
            <p:nvPr/>
          </p:nvSpPr>
          <p:spPr bwMode="auto">
            <a:xfrm>
              <a:off x="1148" y="2426"/>
              <a:ext cx="29" cy="184"/>
            </a:xfrm>
            <a:custGeom>
              <a:avLst/>
              <a:gdLst>
                <a:gd name="T0" fmla="*/ 0 w 10"/>
                <a:gd name="T1" fmla="*/ 333262 h 63"/>
                <a:gd name="T2" fmla="*/ 0 w 10"/>
                <a:gd name="T3" fmla="*/ 0 h 63"/>
                <a:gd name="T4" fmla="*/ 50074 w 10"/>
                <a:gd name="T5" fmla="*/ 0 h 63"/>
                <a:gd name="T6" fmla="*/ 0 60000 65536"/>
                <a:gd name="T7" fmla="*/ 0 60000 65536"/>
                <a:gd name="T8" fmla="*/ 0 60000 65536"/>
                <a:gd name="T9" fmla="*/ 0 w 10"/>
                <a:gd name="T10" fmla="*/ 0 h 63"/>
                <a:gd name="T11" fmla="*/ 10 w 10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63">
                  <a:moveTo>
                    <a:pt x="0" y="63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1" name="Freeform 4549"/>
            <p:cNvSpPr>
              <a:spLocks/>
            </p:cNvSpPr>
            <p:nvPr/>
          </p:nvSpPr>
          <p:spPr bwMode="auto">
            <a:xfrm>
              <a:off x="1148" y="2241"/>
              <a:ext cx="15" cy="185"/>
            </a:xfrm>
            <a:custGeom>
              <a:avLst/>
              <a:gdLst>
                <a:gd name="T0" fmla="*/ 0 w 5"/>
                <a:gd name="T1" fmla="*/ 34830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2" name="Freeform 4550"/>
            <p:cNvSpPr>
              <a:spLocks/>
            </p:cNvSpPr>
            <p:nvPr/>
          </p:nvSpPr>
          <p:spPr bwMode="auto">
            <a:xfrm>
              <a:off x="1148" y="2057"/>
              <a:ext cx="15" cy="184"/>
            </a:xfrm>
            <a:custGeom>
              <a:avLst/>
              <a:gdLst>
                <a:gd name="T0" fmla="*/ 0 w 5"/>
                <a:gd name="T1" fmla="*/ 33326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3" name="Freeform 4551"/>
            <p:cNvSpPr>
              <a:spLocks/>
            </p:cNvSpPr>
            <p:nvPr/>
          </p:nvSpPr>
          <p:spPr bwMode="auto">
            <a:xfrm>
              <a:off x="1148" y="1875"/>
              <a:ext cx="15" cy="182"/>
            </a:xfrm>
            <a:custGeom>
              <a:avLst/>
              <a:gdLst>
                <a:gd name="T0" fmla="*/ 0 w 5"/>
                <a:gd name="T1" fmla="*/ 341787 h 62"/>
                <a:gd name="T2" fmla="*/ 0 w 5"/>
                <a:gd name="T3" fmla="*/ 0 h 62"/>
                <a:gd name="T4" fmla="*/ 32805 w 5"/>
                <a:gd name="T5" fmla="*/ 0 h 62"/>
                <a:gd name="T6" fmla="*/ 0 60000 65536"/>
                <a:gd name="T7" fmla="*/ 0 60000 65536"/>
                <a:gd name="T8" fmla="*/ 0 60000 65536"/>
                <a:gd name="T9" fmla="*/ 0 w 5"/>
                <a:gd name="T10" fmla="*/ 0 h 62"/>
                <a:gd name="T11" fmla="*/ 5 w 5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2">
                  <a:moveTo>
                    <a:pt x="0" y="62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4" name="Freeform 4552"/>
            <p:cNvSpPr>
              <a:spLocks/>
            </p:cNvSpPr>
            <p:nvPr/>
          </p:nvSpPr>
          <p:spPr bwMode="auto">
            <a:xfrm>
              <a:off x="1148" y="1690"/>
              <a:ext cx="15" cy="185"/>
            </a:xfrm>
            <a:custGeom>
              <a:avLst/>
              <a:gdLst>
                <a:gd name="T0" fmla="*/ 0 w 5"/>
                <a:gd name="T1" fmla="*/ 34830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5" name="Freeform 4553"/>
            <p:cNvSpPr>
              <a:spLocks/>
            </p:cNvSpPr>
            <p:nvPr/>
          </p:nvSpPr>
          <p:spPr bwMode="auto">
            <a:xfrm>
              <a:off x="1148" y="1506"/>
              <a:ext cx="29" cy="184"/>
            </a:xfrm>
            <a:custGeom>
              <a:avLst/>
              <a:gdLst>
                <a:gd name="T0" fmla="*/ 0 w 10"/>
                <a:gd name="T1" fmla="*/ 333262 h 63"/>
                <a:gd name="T2" fmla="*/ 0 w 10"/>
                <a:gd name="T3" fmla="*/ 0 h 63"/>
                <a:gd name="T4" fmla="*/ 50074 w 10"/>
                <a:gd name="T5" fmla="*/ 0 h 63"/>
                <a:gd name="T6" fmla="*/ 0 60000 65536"/>
                <a:gd name="T7" fmla="*/ 0 60000 65536"/>
                <a:gd name="T8" fmla="*/ 0 60000 65536"/>
                <a:gd name="T9" fmla="*/ 0 w 10"/>
                <a:gd name="T10" fmla="*/ 0 h 63"/>
                <a:gd name="T11" fmla="*/ 10 w 10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63">
                  <a:moveTo>
                    <a:pt x="0" y="63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6" name="Freeform 4554"/>
            <p:cNvSpPr>
              <a:spLocks/>
            </p:cNvSpPr>
            <p:nvPr/>
          </p:nvSpPr>
          <p:spPr bwMode="auto">
            <a:xfrm>
              <a:off x="1148" y="1321"/>
              <a:ext cx="15" cy="185"/>
            </a:xfrm>
            <a:custGeom>
              <a:avLst/>
              <a:gdLst>
                <a:gd name="T0" fmla="*/ 0 w 5"/>
                <a:gd name="T1" fmla="*/ 34830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7" name="Freeform 4555"/>
            <p:cNvSpPr>
              <a:spLocks/>
            </p:cNvSpPr>
            <p:nvPr/>
          </p:nvSpPr>
          <p:spPr bwMode="auto">
            <a:xfrm>
              <a:off x="1148" y="1137"/>
              <a:ext cx="15" cy="184"/>
            </a:xfrm>
            <a:custGeom>
              <a:avLst/>
              <a:gdLst>
                <a:gd name="T0" fmla="*/ 0 w 5"/>
                <a:gd name="T1" fmla="*/ 33326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8" name="Freeform 4556"/>
            <p:cNvSpPr>
              <a:spLocks/>
            </p:cNvSpPr>
            <p:nvPr/>
          </p:nvSpPr>
          <p:spPr bwMode="auto">
            <a:xfrm>
              <a:off x="1148" y="952"/>
              <a:ext cx="15" cy="185"/>
            </a:xfrm>
            <a:custGeom>
              <a:avLst/>
              <a:gdLst>
                <a:gd name="T0" fmla="*/ 0 w 5"/>
                <a:gd name="T1" fmla="*/ 34830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9" name="Freeform 4557"/>
            <p:cNvSpPr>
              <a:spLocks/>
            </p:cNvSpPr>
            <p:nvPr/>
          </p:nvSpPr>
          <p:spPr bwMode="auto">
            <a:xfrm>
              <a:off x="1148" y="768"/>
              <a:ext cx="15" cy="184"/>
            </a:xfrm>
            <a:custGeom>
              <a:avLst/>
              <a:gdLst>
                <a:gd name="T0" fmla="*/ 0 w 5"/>
                <a:gd name="T1" fmla="*/ 333262 h 63"/>
                <a:gd name="T2" fmla="*/ 0 w 5"/>
                <a:gd name="T3" fmla="*/ 0 h 63"/>
                <a:gd name="T4" fmla="*/ 32805 w 5"/>
                <a:gd name="T5" fmla="*/ 0 h 63"/>
                <a:gd name="T6" fmla="*/ 0 60000 65536"/>
                <a:gd name="T7" fmla="*/ 0 60000 65536"/>
                <a:gd name="T8" fmla="*/ 0 60000 65536"/>
                <a:gd name="T9" fmla="*/ 0 w 5"/>
                <a:gd name="T10" fmla="*/ 0 h 63"/>
                <a:gd name="T11" fmla="*/ 5 w 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3">
                  <a:moveTo>
                    <a:pt x="0" y="63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0" name="Freeform 4558"/>
            <p:cNvSpPr>
              <a:spLocks/>
            </p:cNvSpPr>
            <p:nvPr/>
          </p:nvSpPr>
          <p:spPr bwMode="auto">
            <a:xfrm>
              <a:off x="1148" y="744"/>
              <a:ext cx="26" cy="24"/>
            </a:xfrm>
            <a:custGeom>
              <a:avLst/>
              <a:gdLst>
                <a:gd name="T0" fmla="*/ 0 w 9"/>
                <a:gd name="T1" fmla="*/ 52488 h 8"/>
                <a:gd name="T2" fmla="*/ 0 w 9"/>
                <a:gd name="T3" fmla="*/ 0 h 8"/>
                <a:gd name="T4" fmla="*/ 43666 w 9"/>
                <a:gd name="T5" fmla="*/ 0 h 8"/>
                <a:gd name="T6" fmla="*/ 43666 w 9"/>
                <a:gd name="T7" fmla="*/ 32805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8"/>
                <a:gd name="T14" fmla="*/ 9 w 9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8">
                  <a:moveTo>
                    <a:pt x="0" y="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1" name="Freeform 4559"/>
            <p:cNvSpPr>
              <a:spLocks/>
            </p:cNvSpPr>
            <p:nvPr/>
          </p:nvSpPr>
          <p:spPr bwMode="auto">
            <a:xfrm>
              <a:off x="1174" y="744"/>
              <a:ext cx="185" cy="15"/>
            </a:xfrm>
            <a:custGeom>
              <a:avLst/>
              <a:gdLst>
                <a:gd name="T0" fmla="*/ 0 w 63"/>
                <a:gd name="T1" fmla="*/ 0 h 5"/>
                <a:gd name="T2" fmla="*/ 348302 w 63"/>
                <a:gd name="T3" fmla="*/ 0 h 5"/>
                <a:gd name="T4" fmla="*/ 34830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2" name="Freeform 4560"/>
            <p:cNvSpPr>
              <a:spLocks/>
            </p:cNvSpPr>
            <p:nvPr/>
          </p:nvSpPr>
          <p:spPr bwMode="auto">
            <a:xfrm>
              <a:off x="1359" y="744"/>
              <a:ext cx="185" cy="15"/>
            </a:xfrm>
            <a:custGeom>
              <a:avLst/>
              <a:gdLst>
                <a:gd name="T0" fmla="*/ 0 w 63"/>
                <a:gd name="T1" fmla="*/ 0 h 5"/>
                <a:gd name="T2" fmla="*/ 348302 w 63"/>
                <a:gd name="T3" fmla="*/ 0 h 5"/>
                <a:gd name="T4" fmla="*/ 34830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3" name="Freeform 4561"/>
            <p:cNvSpPr>
              <a:spLocks/>
            </p:cNvSpPr>
            <p:nvPr/>
          </p:nvSpPr>
          <p:spPr bwMode="auto">
            <a:xfrm>
              <a:off x="1544" y="744"/>
              <a:ext cx="184" cy="15"/>
            </a:xfrm>
            <a:custGeom>
              <a:avLst/>
              <a:gdLst>
                <a:gd name="T0" fmla="*/ 0 w 63"/>
                <a:gd name="T1" fmla="*/ 0 h 5"/>
                <a:gd name="T2" fmla="*/ 333262 w 63"/>
                <a:gd name="T3" fmla="*/ 0 h 5"/>
                <a:gd name="T4" fmla="*/ 33326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4" name="Freeform 4562"/>
            <p:cNvSpPr>
              <a:spLocks/>
            </p:cNvSpPr>
            <p:nvPr/>
          </p:nvSpPr>
          <p:spPr bwMode="auto">
            <a:xfrm>
              <a:off x="1728" y="744"/>
              <a:ext cx="182" cy="29"/>
            </a:xfrm>
            <a:custGeom>
              <a:avLst/>
              <a:gdLst>
                <a:gd name="T0" fmla="*/ 0 w 62"/>
                <a:gd name="T1" fmla="*/ 0 h 10"/>
                <a:gd name="T2" fmla="*/ 341787 w 62"/>
                <a:gd name="T3" fmla="*/ 0 h 10"/>
                <a:gd name="T4" fmla="*/ 341787 w 62"/>
                <a:gd name="T5" fmla="*/ 50074 h 10"/>
                <a:gd name="T6" fmla="*/ 0 60000 65536"/>
                <a:gd name="T7" fmla="*/ 0 60000 65536"/>
                <a:gd name="T8" fmla="*/ 0 60000 65536"/>
                <a:gd name="T9" fmla="*/ 0 w 62"/>
                <a:gd name="T10" fmla="*/ 0 h 10"/>
                <a:gd name="T11" fmla="*/ 62 w 62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10">
                  <a:moveTo>
                    <a:pt x="0" y="0"/>
                  </a:moveTo>
                  <a:lnTo>
                    <a:pt x="62" y="0"/>
                  </a:lnTo>
                  <a:lnTo>
                    <a:pt x="62" y="1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5" name="Freeform 4563"/>
            <p:cNvSpPr>
              <a:spLocks/>
            </p:cNvSpPr>
            <p:nvPr/>
          </p:nvSpPr>
          <p:spPr bwMode="auto">
            <a:xfrm>
              <a:off x="1910" y="744"/>
              <a:ext cx="185" cy="15"/>
            </a:xfrm>
            <a:custGeom>
              <a:avLst/>
              <a:gdLst>
                <a:gd name="T0" fmla="*/ 0 w 63"/>
                <a:gd name="T1" fmla="*/ 0 h 5"/>
                <a:gd name="T2" fmla="*/ 348302 w 63"/>
                <a:gd name="T3" fmla="*/ 0 h 5"/>
                <a:gd name="T4" fmla="*/ 34830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6" name="Freeform 4564"/>
            <p:cNvSpPr>
              <a:spLocks/>
            </p:cNvSpPr>
            <p:nvPr/>
          </p:nvSpPr>
          <p:spPr bwMode="auto">
            <a:xfrm>
              <a:off x="2095" y="744"/>
              <a:ext cx="184" cy="15"/>
            </a:xfrm>
            <a:custGeom>
              <a:avLst/>
              <a:gdLst>
                <a:gd name="T0" fmla="*/ 0 w 63"/>
                <a:gd name="T1" fmla="*/ 0 h 5"/>
                <a:gd name="T2" fmla="*/ 333262 w 63"/>
                <a:gd name="T3" fmla="*/ 0 h 5"/>
                <a:gd name="T4" fmla="*/ 33326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7" name="Freeform 4565"/>
            <p:cNvSpPr>
              <a:spLocks/>
            </p:cNvSpPr>
            <p:nvPr/>
          </p:nvSpPr>
          <p:spPr bwMode="auto">
            <a:xfrm>
              <a:off x="2279" y="744"/>
              <a:ext cx="185" cy="15"/>
            </a:xfrm>
            <a:custGeom>
              <a:avLst/>
              <a:gdLst>
                <a:gd name="T0" fmla="*/ 0 w 63"/>
                <a:gd name="T1" fmla="*/ 0 h 5"/>
                <a:gd name="T2" fmla="*/ 348302 w 63"/>
                <a:gd name="T3" fmla="*/ 0 h 5"/>
                <a:gd name="T4" fmla="*/ 34830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8" name="Freeform 4566"/>
            <p:cNvSpPr>
              <a:spLocks/>
            </p:cNvSpPr>
            <p:nvPr/>
          </p:nvSpPr>
          <p:spPr bwMode="auto">
            <a:xfrm>
              <a:off x="2464" y="744"/>
              <a:ext cx="185" cy="15"/>
            </a:xfrm>
            <a:custGeom>
              <a:avLst/>
              <a:gdLst>
                <a:gd name="T0" fmla="*/ 0 w 63"/>
                <a:gd name="T1" fmla="*/ 0 h 5"/>
                <a:gd name="T2" fmla="*/ 348302 w 63"/>
                <a:gd name="T3" fmla="*/ 0 h 5"/>
                <a:gd name="T4" fmla="*/ 34830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9" name="Freeform 4567"/>
            <p:cNvSpPr>
              <a:spLocks/>
            </p:cNvSpPr>
            <p:nvPr/>
          </p:nvSpPr>
          <p:spPr bwMode="auto">
            <a:xfrm>
              <a:off x="2649" y="744"/>
              <a:ext cx="184" cy="29"/>
            </a:xfrm>
            <a:custGeom>
              <a:avLst/>
              <a:gdLst>
                <a:gd name="T0" fmla="*/ 0 w 63"/>
                <a:gd name="T1" fmla="*/ 0 h 10"/>
                <a:gd name="T2" fmla="*/ 333262 w 63"/>
                <a:gd name="T3" fmla="*/ 0 h 10"/>
                <a:gd name="T4" fmla="*/ 333262 w 63"/>
                <a:gd name="T5" fmla="*/ 50074 h 10"/>
                <a:gd name="T6" fmla="*/ 0 60000 65536"/>
                <a:gd name="T7" fmla="*/ 0 60000 65536"/>
                <a:gd name="T8" fmla="*/ 0 60000 65536"/>
                <a:gd name="T9" fmla="*/ 0 w 63"/>
                <a:gd name="T10" fmla="*/ 0 h 10"/>
                <a:gd name="T11" fmla="*/ 63 w 63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10">
                  <a:moveTo>
                    <a:pt x="0" y="0"/>
                  </a:moveTo>
                  <a:lnTo>
                    <a:pt x="63" y="0"/>
                  </a:lnTo>
                  <a:lnTo>
                    <a:pt x="63" y="1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0" name="Freeform 4568"/>
            <p:cNvSpPr>
              <a:spLocks/>
            </p:cNvSpPr>
            <p:nvPr/>
          </p:nvSpPr>
          <p:spPr bwMode="auto">
            <a:xfrm>
              <a:off x="2833" y="744"/>
              <a:ext cx="185" cy="15"/>
            </a:xfrm>
            <a:custGeom>
              <a:avLst/>
              <a:gdLst>
                <a:gd name="T0" fmla="*/ 0 w 63"/>
                <a:gd name="T1" fmla="*/ 0 h 5"/>
                <a:gd name="T2" fmla="*/ 348302 w 63"/>
                <a:gd name="T3" fmla="*/ 0 h 5"/>
                <a:gd name="T4" fmla="*/ 34830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1" name="Freeform 4569"/>
            <p:cNvSpPr>
              <a:spLocks/>
            </p:cNvSpPr>
            <p:nvPr/>
          </p:nvSpPr>
          <p:spPr bwMode="auto">
            <a:xfrm>
              <a:off x="3018" y="744"/>
              <a:ext cx="185" cy="15"/>
            </a:xfrm>
            <a:custGeom>
              <a:avLst/>
              <a:gdLst>
                <a:gd name="T0" fmla="*/ 0 w 63"/>
                <a:gd name="T1" fmla="*/ 0 h 5"/>
                <a:gd name="T2" fmla="*/ 348302 w 63"/>
                <a:gd name="T3" fmla="*/ 0 h 5"/>
                <a:gd name="T4" fmla="*/ 34830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2" name="Freeform 4570"/>
            <p:cNvSpPr>
              <a:spLocks/>
            </p:cNvSpPr>
            <p:nvPr/>
          </p:nvSpPr>
          <p:spPr bwMode="auto">
            <a:xfrm>
              <a:off x="3203" y="744"/>
              <a:ext cx="184" cy="15"/>
            </a:xfrm>
            <a:custGeom>
              <a:avLst/>
              <a:gdLst>
                <a:gd name="T0" fmla="*/ 0 w 63"/>
                <a:gd name="T1" fmla="*/ 0 h 5"/>
                <a:gd name="T2" fmla="*/ 333262 w 63"/>
                <a:gd name="T3" fmla="*/ 0 h 5"/>
                <a:gd name="T4" fmla="*/ 33326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3" name="Freeform 4571"/>
            <p:cNvSpPr>
              <a:spLocks/>
            </p:cNvSpPr>
            <p:nvPr/>
          </p:nvSpPr>
          <p:spPr bwMode="auto">
            <a:xfrm>
              <a:off x="3387" y="744"/>
              <a:ext cx="185" cy="15"/>
            </a:xfrm>
            <a:custGeom>
              <a:avLst/>
              <a:gdLst>
                <a:gd name="T0" fmla="*/ 0 w 63"/>
                <a:gd name="T1" fmla="*/ 0 h 5"/>
                <a:gd name="T2" fmla="*/ 348302 w 63"/>
                <a:gd name="T3" fmla="*/ 0 h 5"/>
                <a:gd name="T4" fmla="*/ 34830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4" name="Freeform 4572"/>
            <p:cNvSpPr>
              <a:spLocks/>
            </p:cNvSpPr>
            <p:nvPr/>
          </p:nvSpPr>
          <p:spPr bwMode="auto">
            <a:xfrm>
              <a:off x="3572" y="744"/>
              <a:ext cx="185" cy="29"/>
            </a:xfrm>
            <a:custGeom>
              <a:avLst/>
              <a:gdLst>
                <a:gd name="T0" fmla="*/ 0 w 63"/>
                <a:gd name="T1" fmla="*/ 0 h 10"/>
                <a:gd name="T2" fmla="*/ 348302 w 63"/>
                <a:gd name="T3" fmla="*/ 0 h 10"/>
                <a:gd name="T4" fmla="*/ 348302 w 63"/>
                <a:gd name="T5" fmla="*/ 50074 h 10"/>
                <a:gd name="T6" fmla="*/ 0 60000 65536"/>
                <a:gd name="T7" fmla="*/ 0 60000 65536"/>
                <a:gd name="T8" fmla="*/ 0 60000 65536"/>
                <a:gd name="T9" fmla="*/ 0 w 63"/>
                <a:gd name="T10" fmla="*/ 0 h 10"/>
                <a:gd name="T11" fmla="*/ 63 w 63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10">
                  <a:moveTo>
                    <a:pt x="0" y="0"/>
                  </a:moveTo>
                  <a:lnTo>
                    <a:pt x="63" y="0"/>
                  </a:lnTo>
                  <a:lnTo>
                    <a:pt x="63" y="1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5" name="Freeform 4573"/>
            <p:cNvSpPr>
              <a:spLocks/>
            </p:cNvSpPr>
            <p:nvPr/>
          </p:nvSpPr>
          <p:spPr bwMode="auto">
            <a:xfrm>
              <a:off x="3757" y="744"/>
              <a:ext cx="182" cy="15"/>
            </a:xfrm>
            <a:custGeom>
              <a:avLst/>
              <a:gdLst>
                <a:gd name="T0" fmla="*/ 0 w 62"/>
                <a:gd name="T1" fmla="*/ 0 h 5"/>
                <a:gd name="T2" fmla="*/ 341787 w 62"/>
                <a:gd name="T3" fmla="*/ 0 h 5"/>
                <a:gd name="T4" fmla="*/ 341787 w 62"/>
                <a:gd name="T5" fmla="*/ 32805 h 5"/>
                <a:gd name="T6" fmla="*/ 0 60000 65536"/>
                <a:gd name="T7" fmla="*/ 0 60000 65536"/>
                <a:gd name="T8" fmla="*/ 0 60000 65536"/>
                <a:gd name="T9" fmla="*/ 0 w 62"/>
                <a:gd name="T10" fmla="*/ 0 h 5"/>
                <a:gd name="T11" fmla="*/ 62 w 6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5">
                  <a:moveTo>
                    <a:pt x="0" y="0"/>
                  </a:moveTo>
                  <a:lnTo>
                    <a:pt x="62" y="0"/>
                  </a:lnTo>
                  <a:lnTo>
                    <a:pt x="62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6" name="Freeform 4574"/>
            <p:cNvSpPr>
              <a:spLocks/>
            </p:cNvSpPr>
            <p:nvPr/>
          </p:nvSpPr>
          <p:spPr bwMode="auto">
            <a:xfrm>
              <a:off x="3939" y="744"/>
              <a:ext cx="184" cy="15"/>
            </a:xfrm>
            <a:custGeom>
              <a:avLst/>
              <a:gdLst>
                <a:gd name="T0" fmla="*/ 0 w 63"/>
                <a:gd name="T1" fmla="*/ 0 h 5"/>
                <a:gd name="T2" fmla="*/ 333262 w 63"/>
                <a:gd name="T3" fmla="*/ 0 h 5"/>
                <a:gd name="T4" fmla="*/ 33326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7" name="Freeform 4575"/>
            <p:cNvSpPr>
              <a:spLocks/>
            </p:cNvSpPr>
            <p:nvPr/>
          </p:nvSpPr>
          <p:spPr bwMode="auto">
            <a:xfrm>
              <a:off x="4123" y="744"/>
              <a:ext cx="185" cy="15"/>
            </a:xfrm>
            <a:custGeom>
              <a:avLst/>
              <a:gdLst>
                <a:gd name="T0" fmla="*/ 0 w 63"/>
                <a:gd name="T1" fmla="*/ 0 h 5"/>
                <a:gd name="T2" fmla="*/ 348302 w 63"/>
                <a:gd name="T3" fmla="*/ 0 h 5"/>
                <a:gd name="T4" fmla="*/ 34830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8" name="Freeform 4576"/>
            <p:cNvSpPr>
              <a:spLocks/>
            </p:cNvSpPr>
            <p:nvPr/>
          </p:nvSpPr>
          <p:spPr bwMode="auto">
            <a:xfrm>
              <a:off x="4308" y="744"/>
              <a:ext cx="185" cy="15"/>
            </a:xfrm>
            <a:custGeom>
              <a:avLst/>
              <a:gdLst>
                <a:gd name="T0" fmla="*/ 0 w 63"/>
                <a:gd name="T1" fmla="*/ 0 h 5"/>
                <a:gd name="T2" fmla="*/ 348302 w 63"/>
                <a:gd name="T3" fmla="*/ 0 h 5"/>
                <a:gd name="T4" fmla="*/ 348302 w 63"/>
                <a:gd name="T5" fmla="*/ 32805 h 5"/>
                <a:gd name="T6" fmla="*/ 0 60000 65536"/>
                <a:gd name="T7" fmla="*/ 0 60000 65536"/>
                <a:gd name="T8" fmla="*/ 0 60000 65536"/>
                <a:gd name="T9" fmla="*/ 0 w 63"/>
                <a:gd name="T10" fmla="*/ 0 h 5"/>
                <a:gd name="T11" fmla="*/ 63 w 6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5">
                  <a:moveTo>
                    <a:pt x="0" y="0"/>
                  </a:moveTo>
                  <a:lnTo>
                    <a:pt x="63" y="0"/>
                  </a:lnTo>
                  <a:lnTo>
                    <a:pt x="63" y="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9" name="Line 4577"/>
            <p:cNvSpPr>
              <a:spLocks noChangeShapeType="1"/>
            </p:cNvSpPr>
            <p:nvPr/>
          </p:nvSpPr>
          <p:spPr bwMode="auto">
            <a:xfrm>
              <a:off x="4493" y="744"/>
              <a:ext cx="2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5" name="Group 4583"/>
          <p:cNvGrpSpPr>
            <a:grpSpLocks/>
          </p:cNvGrpSpPr>
          <p:nvPr/>
        </p:nvGrpSpPr>
        <p:grpSpPr bwMode="auto">
          <a:xfrm>
            <a:off x="2411413" y="1557338"/>
            <a:ext cx="6481762" cy="4103687"/>
            <a:chOff x="1519" y="981"/>
            <a:chExt cx="4083" cy="2585"/>
          </a:xfrm>
        </p:grpSpPr>
        <p:sp>
          <p:nvSpPr>
            <p:cNvPr id="52231" name="Rectangle 4579"/>
            <p:cNvSpPr>
              <a:spLocks noChangeArrowheads="1"/>
            </p:cNvSpPr>
            <p:nvPr/>
          </p:nvSpPr>
          <p:spPr bwMode="auto">
            <a:xfrm>
              <a:off x="4468" y="1071"/>
              <a:ext cx="272" cy="182"/>
            </a:xfrm>
            <a:prstGeom prst="rect">
              <a:avLst/>
            </a:prstGeom>
            <a:pattFill prst="dashVert">
              <a:fgClr>
                <a:srgbClr val="FF00FF"/>
              </a:fgClr>
              <a:bgClr>
                <a:schemeClr val="bg1"/>
              </a:bgClr>
            </a:patt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6" name="Group 4582"/>
            <p:cNvGrpSpPr>
              <a:grpSpLocks/>
            </p:cNvGrpSpPr>
            <p:nvPr/>
          </p:nvGrpSpPr>
          <p:grpSpPr bwMode="auto">
            <a:xfrm>
              <a:off x="1519" y="981"/>
              <a:ext cx="4083" cy="2585"/>
              <a:chOff x="1519" y="981"/>
              <a:chExt cx="4083" cy="2585"/>
            </a:xfrm>
          </p:grpSpPr>
          <p:sp>
            <p:nvSpPr>
              <p:cNvPr id="52233" name="Oval 4578"/>
              <p:cNvSpPr>
                <a:spLocks noChangeArrowheads="1"/>
              </p:cNvSpPr>
              <p:nvPr/>
            </p:nvSpPr>
            <p:spPr bwMode="auto">
              <a:xfrm>
                <a:off x="1519" y="981"/>
                <a:ext cx="2359" cy="2585"/>
              </a:xfrm>
              <a:prstGeom prst="ellipse">
                <a:avLst/>
              </a:prstGeom>
              <a:pattFill prst="dashVert">
                <a:fgClr>
                  <a:srgbClr val="FF3399">
                    <a:alpha val="30196"/>
                  </a:srgbClr>
                </a:fgClr>
                <a:bgClr>
                  <a:schemeClr val="bg1">
                    <a:alpha val="30196"/>
                  </a:schemeClr>
                </a:bgClr>
              </a:pattFill>
              <a:ln w="25400">
                <a:solidFill>
                  <a:srgbClr val="FF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2234" name="Text Box 4580"/>
              <p:cNvSpPr txBox="1">
                <a:spLocks noChangeArrowheads="1"/>
              </p:cNvSpPr>
              <p:nvPr/>
            </p:nvSpPr>
            <p:spPr bwMode="auto">
              <a:xfrm>
                <a:off x="4740" y="1025"/>
                <a:ext cx="862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400" dirty="0"/>
                  <a:t>Performance superior to </a:t>
                </a:r>
                <a:r>
                  <a:rPr lang="en-GB" sz="1400" dirty="0" smtClean="0"/>
                  <a:t>I-4</a:t>
                </a:r>
                <a:endParaRPr lang="en-GB" sz="1400" dirty="0"/>
              </a:p>
            </p:txBody>
          </p:sp>
          <p:sp>
            <p:nvSpPr>
              <p:cNvPr id="52235" name="Line 4581"/>
              <p:cNvSpPr>
                <a:spLocks noChangeShapeType="1"/>
              </p:cNvSpPr>
              <p:nvPr/>
            </p:nvSpPr>
            <p:spPr bwMode="auto">
              <a:xfrm flipH="1">
                <a:off x="3651" y="1162"/>
                <a:ext cx="817" cy="68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66024" name="AutoShape 4584"/>
          <p:cNvSpPr>
            <a:spLocks/>
          </p:cNvSpPr>
          <p:nvPr/>
        </p:nvSpPr>
        <p:spPr bwMode="auto">
          <a:xfrm>
            <a:off x="7240588" y="4178300"/>
            <a:ext cx="1652587" cy="609600"/>
          </a:xfrm>
          <a:prstGeom prst="callout1">
            <a:avLst>
              <a:gd name="adj1" fmla="val 18750"/>
              <a:gd name="adj2" fmla="val -4611"/>
              <a:gd name="adj3" fmla="val 219532"/>
              <a:gd name="adj4" fmla="val -96157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r>
              <a:rPr lang="en-GB" sz="1400" dirty="0"/>
              <a:t>Performance similar to </a:t>
            </a:r>
            <a:r>
              <a:rPr lang="en-GB" sz="1400" dirty="0" smtClean="0"/>
              <a:t>I-4</a:t>
            </a:r>
            <a:endParaRPr lang="en-GB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426450" cy="835025"/>
          </a:xfrm>
          <a:noFill/>
        </p:spPr>
        <p:txBody>
          <a:bodyPr lIns="90488" tIns="44450" rIns="90488" bIns="44450" anchor="b"/>
          <a:lstStyle/>
          <a:p>
            <a:pPr eaLnBrk="1" hangingPunct="1"/>
            <a:r>
              <a:rPr lang="es-CO" dirty="0" err="1" smtClean="0"/>
              <a:t>Ground</a:t>
            </a:r>
            <a:r>
              <a:rPr lang="es-CO" dirty="0" smtClean="0"/>
              <a:t> Network</a:t>
            </a:r>
            <a:br>
              <a:rPr lang="es-CO" dirty="0" smtClean="0"/>
            </a:br>
            <a:r>
              <a:rPr lang="es-CO" sz="2800" kern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state</a:t>
            </a:r>
            <a:r>
              <a:rPr lang="es-CO" sz="2800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-of-</a:t>
            </a:r>
            <a:r>
              <a:rPr lang="es-CO" sz="2800" kern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the</a:t>
            </a:r>
            <a:r>
              <a:rPr lang="es-CO" sz="2800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 art control centers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426450" cy="4824412"/>
          </a:xfrm>
          <a:noFill/>
        </p:spPr>
        <p:txBody>
          <a:bodyPr lIns="90488" tIns="44450" rIns="90488" bIns="44450"/>
          <a:lstStyle/>
          <a:p>
            <a:pPr marL="190500" indent="-190500" algn="l" eaLnBrk="1" hangingPunct="1"/>
            <a:r>
              <a:rPr lang="es-CO" sz="2400" dirty="0" err="1" smtClean="0"/>
              <a:t>Two</a:t>
            </a:r>
            <a:r>
              <a:rPr lang="es-CO" sz="2400" dirty="0" smtClean="0"/>
              <a:t> </a:t>
            </a:r>
            <a:r>
              <a:rPr lang="es-CO" sz="2400" dirty="0" err="1" smtClean="0"/>
              <a:t>satellite</a:t>
            </a:r>
            <a:r>
              <a:rPr lang="es-CO" sz="2400" dirty="0" smtClean="0"/>
              <a:t> control centers (SCC) and </a:t>
            </a:r>
            <a:r>
              <a:rPr lang="es-CO" sz="2400" dirty="0" err="1" smtClean="0"/>
              <a:t>two</a:t>
            </a:r>
            <a:r>
              <a:rPr lang="es-CO" sz="2400" dirty="0" smtClean="0"/>
              <a:t> </a:t>
            </a:r>
            <a:r>
              <a:rPr lang="es-CO" sz="2400" dirty="0" err="1" smtClean="0"/>
              <a:t>network</a:t>
            </a:r>
            <a:r>
              <a:rPr lang="es-CO" sz="2400" dirty="0" smtClean="0"/>
              <a:t> </a:t>
            </a:r>
            <a:r>
              <a:rPr lang="es-CO" sz="2400" dirty="0" err="1" smtClean="0"/>
              <a:t>operations</a:t>
            </a:r>
            <a:r>
              <a:rPr lang="es-CO" sz="2400" dirty="0" smtClean="0"/>
              <a:t> centers (NCC)</a:t>
            </a:r>
          </a:p>
          <a:p>
            <a:pPr marL="762000" lvl="1" indent="-285750" eaLnBrk="1" hangingPunct="1"/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main</a:t>
            </a:r>
            <a:r>
              <a:rPr lang="es-CO" dirty="0" smtClean="0"/>
              <a:t> SCC and NCC are </a:t>
            </a:r>
            <a:r>
              <a:rPr lang="es-CO" dirty="0" smtClean="0"/>
              <a:t>in Inmarsat </a:t>
            </a:r>
            <a:r>
              <a:rPr lang="es-CO" dirty="0" err="1" smtClean="0"/>
              <a:t>headquarters</a:t>
            </a:r>
            <a:r>
              <a:rPr lang="es-CO" dirty="0" smtClean="0"/>
              <a:t> in central London</a:t>
            </a:r>
          </a:p>
          <a:p>
            <a:pPr marL="762000" lvl="1" indent="-285750" eaLnBrk="1" hangingPunct="1"/>
            <a:r>
              <a:rPr lang="es-CO" dirty="0" err="1" smtClean="0"/>
              <a:t>Highly</a:t>
            </a:r>
            <a:r>
              <a:rPr lang="es-CO" dirty="0" smtClean="0"/>
              <a:t> </a:t>
            </a:r>
            <a:r>
              <a:rPr lang="es-CO" dirty="0" err="1" smtClean="0"/>
              <a:t>secure</a:t>
            </a:r>
            <a:r>
              <a:rPr lang="es-CO" dirty="0" smtClean="0"/>
              <a:t> </a:t>
            </a:r>
            <a:r>
              <a:rPr lang="es-CO" dirty="0" err="1" smtClean="0"/>
              <a:t>facilities</a:t>
            </a:r>
            <a:r>
              <a:rPr lang="es-CO" dirty="0" smtClean="0"/>
              <a:t>; </a:t>
            </a:r>
            <a:r>
              <a:rPr lang="es-CO" dirty="0" err="1" smtClean="0"/>
              <a:t>redundant</a:t>
            </a:r>
            <a:r>
              <a:rPr lang="es-CO" dirty="0" smtClean="0"/>
              <a:t> </a:t>
            </a:r>
            <a:r>
              <a:rPr lang="es-CO" dirty="0" err="1" smtClean="0"/>
              <a:t>communications</a:t>
            </a:r>
            <a:r>
              <a:rPr lang="es-CO" dirty="0" smtClean="0"/>
              <a:t> </a:t>
            </a:r>
            <a:r>
              <a:rPr lang="es-CO" dirty="0" smtClean="0"/>
              <a:t>links</a:t>
            </a:r>
          </a:p>
          <a:p>
            <a:pPr marL="762000" lvl="1" indent="-285750" eaLnBrk="1" hangingPunct="1"/>
            <a:r>
              <a:rPr lang="es-CO" dirty="0" smtClean="0"/>
              <a:t>Hot </a:t>
            </a:r>
            <a:r>
              <a:rPr lang="es-CO" dirty="0" err="1" smtClean="0"/>
              <a:t>backup</a:t>
            </a:r>
            <a:r>
              <a:rPr lang="es-CO" dirty="0" smtClean="0"/>
              <a:t> </a:t>
            </a:r>
            <a:r>
              <a:rPr lang="es-CO" dirty="0" err="1" smtClean="0"/>
              <a:t>facilities</a:t>
            </a:r>
            <a:r>
              <a:rPr lang="es-CO" dirty="0" smtClean="0"/>
              <a:t> </a:t>
            </a:r>
            <a:r>
              <a:rPr lang="es-CO" dirty="0" smtClean="0"/>
              <a:t>in </a:t>
            </a:r>
            <a:r>
              <a:rPr lang="es-CO" dirty="0" err="1" smtClean="0"/>
              <a:t>Burem</a:t>
            </a:r>
            <a:r>
              <a:rPr lang="es-CO" dirty="0" smtClean="0"/>
              <a:t>,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Netherlands</a:t>
            </a:r>
            <a:endParaRPr lang="es-CO" dirty="0" smtClean="0"/>
          </a:p>
          <a:p>
            <a:pPr marL="517525" indent="-285750" eaLnBrk="1" hangingPunct="1"/>
            <a:endParaRPr lang="es-CO" dirty="0" smtClean="0"/>
          </a:p>
          <a:p>
            <a:pPr marL="190500" indent="-190500" eaLnBrk="1" hangingPunct="1">
              <a:buFontTx/>
              <a:buNone/>
            </a:pPr>
            <a:endParaRPr lang="es-CO" dirty="0" smtClean="0"/>
          </a:p>
          <a:p>
            <a:pPr marL="190500" indent="-190500" eaLnBrk="1" hangingPunct="1"/>
            <a:endParaRPr lang="es-CO" dirty="0" smtClean="0"/>
          </a:p>
          <a:p>
            <a:pPr marL="190500" indent="-190500" eaLnBrk="1" hangingPunct="1"/>
            <a:endParaRPr lang="es-CO" dirty="0" smtClean="0"/>
          </a:p>
          <a:p>
            <a:pPr marL="190500" indent="-190500" eaLnBrk="1" hangingPunct="1"/>
            <a:endParaRPr lang="es-CO" dirty="0" smtClean="0"/>
          </a:p>
          <a:p>
            <a:pPr marL="190500" indent="-190500" eaLnBrk="1" hangingPunct="1"/>
            <a:endParaRPr lang="es-CO" dirty="0" smtClean="0"/>
          </a:p>
          <a:p>
            <a:pPr marL="190500" indent="-190500" eaLnBrk="1" hangingPunct="1"/>
            <a:endParaRPr lang="es-CO" dirty="0" smtClean="0"/>
          </a:p>
          <a:p>
            <a:pPr marL="762000" lvl="1" indent="-285750" eaLnBrk="1" hangingPunct="1">
              <a:buFont typeface="Wingdings" pitchFamily="2" charset="2"/>
              <a:buNone/>
            </a:pPr>
            <a:endParaRPr lang="es-CO" sz="1600" dirty="0" smtClean="0"/>
          </a:p>
        </p:txBody>
      </p:sp>
      <p:pic>
        <p:nvPicPr>
          <p:cNvPr id="19461" name="Picture 5" descr="S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65004"/>
            <a:ext cx="4714834" cy="294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NO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17032"/>
            <a:ext cx="3780780" cy="19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908720"/>
            <a:ext cx="7524750" cy="587375"/>
          </a:xfrm>
        </p:spPr>
        <p:txBody>
          <a:bodyPr/>
          <a:lstStyle/>
          <a:p>
            <a:r>
              <a:rPr lang="en-US" dirty="0" smtClean="0"/>
              <a:t>Ground </a:t>
            </a:r>
            <a:r>
              <a:rPr lang="en-US" dirty="0" smtClean="0"/>
              <a:t>Infrastructure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land earth stations</a:t>
            </a:r>
            <a:endParaRPr lang="en-GB" sz="2800" kern="12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40" y="2600908"/>
            <a:ext cx="7559675" cy="4862512"/>
          </a:xfrm>
        </p:spPr>
        <p:txBody>
          <a:bodyPr/>
          <a:lstStyle/>
          <a:p>
            <a:r>
              <a:rPr lang="en-US" sz="2400" dirty="0" smtClean="0"/>
              <a:t>Channel partners operate land earth stations for legacy services </a:t>
            </a:r>
          </a:p>
          <a:p>
            <a:r>
              <a:rPr lang="en-US" sz="2400" dirty="0" smtClean="0"/>
              <a:t>For I-4s, </a:t>
            </a:r>
            <a:r>
              <a:rPr lang="en-US" sz="2400" dirty="0" smtClean="0"/>
              <a:t>SAS’s located in </a:t>
            </a:r>
            <a:r>
              <a:rPr lang="en-US" sz="2400" dirty="0" smtClean="0"/>
              <a:t>Hawaii, </a:t>
            </a:r>
            <a:r>
              <a:rPr lang="en-US" sz="2400" dirty="0" smtClean="0"/>
              <a:t>the </a:t>
            </a:r>
            <a:r>
              <a:rPr lang="en-US" sz="2400" dirty="0" smtClean="0"/>
              <a:t>Netherlands and Italy</a:t>
            </a:r>
          </a:p>
          <a:p>
            <a:r>
              <a:rPr lang="en-US" sz="2400" dirty="0" smtClean="0"/>
              <a:t>SCC, NCC and SAS facilities linked by fiber network </a:t>
            </a:r>
            <a:r>
              <a:rPr lang="en-US" sz="2400" dirty="0" smtClean="0"/>
              <a:t>to </a:t>
            </a:r>
            <a:r>
              <a:rPr lang="en-US" sz="2400" dirty="0" smtClean="0"/>
              <a:t>provide full backup support</a:t>
            </a:r>
          </a:p>
          <a:p>
            <a:r>
              <a:rPr lang="en-US" sz="2400" dirty="0" smtClean="0"/>
              <a:t>Discussions underway on direct interconnect with DOD networks</a:t>
            </a:r>
          </a:p>
          <a:p>
            <a:endParaRPr lang="en-GB" sz="2400" dirty="0"/>
          </a:p>
        </p:txBody>
      </p:sp>
      <p:pic>
        <p:nvPicPr>
          <p:cNvPr id="5" name="Picture 5" descr="P101000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2060" y="0"/>
            <a:ext cx="3707904" cy="2503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SC007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0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7524" y="188640"/>
            <a:ext cx="6330950" cy="938212"/>
          </a:xfrm>
        </p:spPr>
        <p:txBody>
          <a:bodyPr/>
          <a:lstStyle/>
          <a:p>
            <a:pPr algn="ctr"/>
            <a:r>
              <a:rPr lang="en-US" dirty="0" smtClean="0"/>
              <a:t>Terminals/services</a:t>
            </a:r>
            <a:br>
              <a:rPr lang="en-US" dirty="0" smtClean="0"/>
            </a:br>
            <a:r>
              <a:rPr lang="en-US" dirty="0" smtClean="0"/>
              <a:t>Maritime</a:t>
            </a:r>
            <a:endParaRPr lang="en-GB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260350"/>
            <a:ext cx="8928794" cy="1371600"/>
          </a:xfrm>
        </p:spPr>
        <p:txBody>
          <a:bodyPr/>
          <a:lstStyle/>
          <a:p>
            <a:r>
              <a:rPr lang="en-GB" dirty="0" err="1" smtClean="0"/>
              <a:t>FleetBroadband</a:t>
            </a:r>
            <a:r>
              <a:rPr lang="en-GB" dirty="0" smtClean="0"/>
              <a:t> </a:t>
            </a:r>
            <a:r>
              <a:rPr lang="en-GB" dirty="0" smtClean="0"/>
              <a:t>(FB) </a:t>
            </a:r>
            <a:br>
              <a:rPr lang="en-GB" dirty="0" smtClean="0"/>
            </a:br>
            <a:r>
              <a:rPr lang="en-GB" sz="2800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The latest generation in Inmarsat Maritime Services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304764"/>
            <a:ext cx="5436604" cy="4336095"/>
          </a:xfrm>
        </p:spPr>
        <p:txBody>
          <a:bodyPr/>
          <a:lstStyle/>
          <a:p>
            <a:pPr algn="l"/>
            <a:r>
              <a:rPr lang="en-GB" sz="2400" dirty="0" smtClean="0"/>
              <a:t>Launched November 2007</a:t>
            </a:r>
          </a:p>
          <a:p>
            <a:pPr algn="l"/>
            <a:r>
              <a:rPr lang="en-US" sz="2400" dirty="0" smtClean="0"/>
              <a:t>Unprecedented industry acceptance</a:t>
            </a:r>
          </a:p>
          <a:p>
            <a:pPr lvl="1" algn="l"/>
            <a:r>
              <a:rPr lang="en-US" dirty="0" smtClean="0"/>
              <a:t>APM-</a:t>
            </a:r>
            <a:r>
              <a:rPr lang="en-US" dirty="0" err="1" smtClean="0"/>
              <a:t>Maersk</a:t>
            </a:r>
            <a:r>
              <a:rPr lang="en-US" dirty="0" smtClean="0"/>
              <a:t> refit with FB-500, largest communications refit in maritime history</a:t>
            </a:r>
          </a:p>
          <a:p>
            <a:r>
              <a:rPr lang="en-GB" sz="2400" dirty="0" smtClean="0"/>
              <a:t>New </a:t>
            </a:r>
            <a:r>
              <a:rPr lang="en-GB" sz="2400" dirty="0" err="1" smtClean="0"/>
              <a:t>QoS</a:t>
            </a:r>
            <a:r>
              <a:rPr lang="en-GB" sz="2400" dirty="0" smtClean="0"/>
              <a:t> options for FB</a:t>
            </a:r>
          </a:p>
          <a:p>
            <a:pPr lvl="1"/>
            <a:r>
              <a:rPr lang="en-GB" dirty="0" smtClean="0"/>
              <a:t>Expanded streaming increments</a:t>
            </a:r>
          </a:p>
          <a:p>
            <a:pPr lvl="2"/>
            <a:r>
              <a:rPr lang="en-GB" dirty="0" smtClean="0"/>
              <a:t>1kbps up to 64kbps; 8kbps above 64kbps</a:t>
            </a:r>
          </a:p>
          <a:p>
            <a:pPr lvl="1"/>
            <a:r>
              <a:rPr lang="en-GB" dirty="0" smtClean="0"/>
              <a:t>New 8kbps and 16kbps services required to support GSM at sea.</a:t>
            </a:r>
          </a:p>
          <a:p>
            <a:pPr lvl="1" algn="l"/>
            <a:r>
              <a:rPr lang="en-GB" dirty="0" smtClean="0"/>
              <a:t>More than 500 vessels equipped with GSM </a:t>
            </a:r>
            <a:r>
              <a:rPr lang="en-GB" dirty="0" err="1" smtClean="0"/>
              <a:t>Picocells</a:t>
            </a:r>
            <a:r>
              <a:rPr lang="en-GB" dirty="0" smtClean="0"/>
              <a:t> over Inmarsat.</a:t>
            </a:r>
          </a:p>
          <a:p>
            <a:pPr algn="l"/>
            <a:r>
              <a:rPr lang="en-GB" sz="2400" dirty="0" smtClean="0"/>
              <a:t>Safety Services</a:t>
            </a:r>
          </a:p>
          <a:p>
            <a:pPr lvl="1" algn="l"/>
            <a:r>
              <a:rPr lang="en-GB" dirty="0" smtClean="0"/>
              <a:t>Full SOLAS (incorporating I-3 backup) applicable to FB-500 only; planned by end 2014.</a:t>
            </a:r>
          </a:p>
          <a:p>
            <a:pPr lvl="2"/>
            <a:endParaRPr lang="en-GB" sz="2400" dirty="0" smtClean="0"/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pPr>
              <a:buNone/>
            </a:pPr>
            <a:endParaRPr lang="en-US" sz="2400" dirty="0" smtClean="0"/>
          </a:p>
          <a:p>
            <a:pPr algn="l"/>
            <a:endParaRPr lang="en-GB" sz="2400" dirty="0" smtClean="0"/>
          </a:p>
        </p:txBody>
      </p:sp>
      <p:pic>
        <p:nvPicPr>
          <p:cNvPr id="17413" name="Picture 5" descr="IMG_5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1341438"/>
            <a:ext cx="2593975" cy="34559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4" name="Picture 6" descr="DSC007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212" y="2132856"/>
            <a:ext cx="2389187" cy="1792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7524" y="1143000"/>
            <a:ext cx="5364596" cy="6000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dirty="0" err="1" smtClean="0"/>
              <a:t>Thrane</a:t>
            </a:r>
            <a:r>
              <a:rPr lang="en-GB" sz="2400" dirty="0" smtClean="0"/>
              <a:t> &amp; </a:t>
            </a:r>
            <a:r>
              <a:rPr lang="en-GB" sz="2400" dirty="0" err="1" smtClean="0"/>
              <a:t>Thrane</a:t>
            </a:r>
            <a:endParaRPr lang="en-GB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GB" sz="2000" dirty="0" smtClean="0"/>
              <a:t>FB-500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dirty="0" smtClean="0"/>
              <a:t>FB-250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FB-150</a:t>
            </a:r>
            <a:endParaRPr lang="en-GB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err="1" smtClean="0"/>
              <a:t>Furuno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FB-500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FB-250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err="1" smtClean="0"/>
              <a:t>Satlink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FB-250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/>
              <a:t>JRC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dirty="0" smtClean="0"/>
              <a:t>FB-500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dirty="0" smtClean="0"/>
              <a:t>FB-250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Add Value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FB-150</a:t>
            </a:r>
            <a:endParaRPr lang="en-GB" sz="2000" dirty="0" smtClean="0"/>
          </a:p>
        </p:txBody>
      </p:sp>
      <p:pic>
        <p:nvPicPr>
          <p:cNvPr id="1028" name="Picture 4" descr="Image: Antenna Fleet Broadband 2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8968" y="4963478"/>
            <a:ext cx="12303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14313"/>
            <a:ext cx="7772400" cy="731837"/>
          </a:xfrm>
        </p:spPr>
        <p:txBody>
          <a:bodyPr/>
          <a:lstStyle/>
          <a:p>
            <a:pPr eaLnBrk="1" hangingPunct="1"/>
            <a:r>
              <a:rPr lang="en-GB" dirty="0" err="1" smtClean="0"/>
              <a:t>FleetBroadband</a:t>
            </a:r>
            <a:r>
              <a:rPr lang="en-GB" dirty="0" smtClean="0"/>
              <a:t> (FB) Terminals</a:t>
            </a:r>
            <a:endParaRPr lang="en-GB" dirty="0" smtClean="0">
              <a:solidFill>
                <a:schemeClr val="accent1"/>
              </a:solidFill>
            </a:endParaRPr>
          </a:p>
        </p:txBody>
      </p:sp>
      <p:pic>
        <p:nvPicPr>
          <p:cNvPr id="1030" name="Picture 4" descr="jrc_fb250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6280" y="5177790"/>
            <a:ext cx="6000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 descr="SAILOR-55-Fleet+-AD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3828" y="692696"/>
            <a:ext cx="17748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50" descr="2884 00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51513">
            <a:off x="4778693" y="1291590"/>
            <a:ext cx="685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2"/>
          <p:cNvGraphicFramePr>
            <a:graphicFrameLocks noChangeAspect="1"/>
          </p:cNvGraphicFramePr>
          <p:nvPr/>
        </p:nvGraphicFramePr>
        <p:xfrm>
          <a:off x="3097530" y="2820353"/>
          <a:ext cx="2376488" cy="1393825"/>
        </p:xfrm>
        <a:graphic>
          <a:graphicData uri="http://schemas.openxmlformats.org/presentationml/2006/ole">
            <p:oleObj spid="_x0000_s233474" name="Photo Editor Photo" r:id="rId7" imgW="9502964" imgH="5570703" progId="">
              <p:embed/>
            </p:oleObj>
          </a:graphicData>
        </a:graphic>
      </p:graphicFrame>
      <p:pic>
        <p:nvPicPr>
          <p:cNvPr id="1035" name="Picture 6" descr="IMG_500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7575" y="1124744"/>
            <a:ext cx="3296426" cy="43924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7772400" cy="1371600"/>
          </a:xfrm>
        </p:spPr>
        <p:txBody>
          <a:bodyPr/>
          <a:lstStyle/>
          <a:p>
            <a:r>
              <a:rPr lang="en-GB" dirty="0" smtClean="0"/>
              <a:t>USCG Cutter Dallas (WHEC-716)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2800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FB-500 Maritime Field Evaluation (MFE)</a:t>
            </a: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468312" y="1428750"/>
            <a:ext cx="6443948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1500"/>
              </a:spcBef>
              <a:buFontTx/>
              <a:buBlip>
                <a:blip r:embed="rId3"/>
              </a:buBlip>
            </a:pPr>
            <a:r>
              <a:rPr lang="en-US" dirty="0" smtClean="0">
                <a:solidFill>
                  <a:srgbClr val="1C1C1C"/>
                </a:solidFill>
              </a:rPr>
              <a:t>MFE </a:t>
            </a:r>
            <a:r>
              <a:rPr lang="en-US" dirty="0">
                <a:solidFill>
                  <a:srgbClr val="1C1C1C"/>
                </a:solidFill>
              </a:rPr>
              <a:t>during operational deployment (Atlantic Ocean – Mediterranean Sea)</a:t>
            </a:r>
          </a:p>
          <a:p>
            <a:pPr marL="587375" lvl="1" indent="-242888">
              <a:spcBef>
                <a:spcPct val="20000"/>
              </a:spcBef>
              <a:buFont typeface="Times" pitchFamily="18" charset="0"/>
              <a:buChar char="•"/>
            </a:pPr>
            <a:r>
              <a:rPr lang="en-US" sz="1600" dirty="0">
                <a:solidFill>
                  <a:srgbClr val="1C1C1C"/>
                </a:solidFill>
              </a:rPr>
              <a:t>April – October 2008</a:t>
            </a:r>
          </a:p>
          <a:p>
            <a:pPr marL="342900" indent="-342900">
              <a:spcBef>
                <a:spcPts val="1500"/>
              </a:spcBef>
              <a:buFontTx/>
              <a:buBlip>
                <a:blip r:embed="rId3"/>
              </a:buBlip>
            </a:pPr>
            <a:r>
              <a:rPr lang="en-US" dirty="0">
                <a:solidFill>
                  <a:srgbClr val="1C1C1C"/>
                </a:solidFill>
              </a:rPr>
              <a:t>Equipment: </a:t>
            </a:r>
            <a:r>
              <a:rPr lang="en-US" dirty="0" err="1">
                <a:solidFill>
                  <a:srgbClr val="1C1C1C"/>
                </a:solidFill>
              </a:rPr>
              <a:t>Thrane</a:t>
            </a:r>
            <a:r>
              <a:rPr lang="en-US" dirty="0">
                <a:solidFill>
                  <a:srgbClr val="1C1C1C"/>
                </a:solidFill>
              </a:rPr>
              <a:t> &amp; </a:t>
            </a:r>
            <a:r>
              <a:rPr lang="en-US" dirty="0" err="1">
                <a:solidFill>
                  <a:srgbClr val="1C1C1C"/>
                </a:solidFill>
              </a:rPr>
              <a:t>Thrane</a:t>
            </a:r>
            <a:r>
              <a:rPr lang="en-US" dirty="0">
                <a:solidFill>
                  <a:srgbClr val="1C1C1C"/>
                </a:solidFill>
              </a:rPr>
              <a:t> </a:t>
            </a:r>
            <a:r>
              <a:rPr lang="en-US" dirty="0" smtClean="0">
                <a:solidFill>
                  <a:srgbClr val="1C1C1C"/>
                </a:solidFill>
              </a:rPr>
              <a:t>FB-500</a:t>
            </a:r>
            <a:endParaRPr lang="en-US" dirty="0">
              <a:solidFill>
                <a:srgbClr val="1C1C1C"/>
              </a:solidFill>
            </a:endParaRPr>
          </a:p>
          <a:p>
            <a:pPr marL="587375" lvl="1" indent="-242888">
              <a:spcBef>
                <a:spcPct val="20000"/>
              </a:spcBef>
              <a:buFont typeface="Times" pitchFamily="18" charset="0"/>
              <a:buChar char="•"/>
            </a:pPr>
            <a:r>
              <a:rPr lang="en-US" sz="1600" dirty="0">
                <a:solidFill>
                  <a:srgbClr val="1C1C1C"/>
                </a:solidFill>
              </a:rPr>
              <a:t>Two day installation</a:t>
            </a:r>
          </a:p>
          <a:p>
            <a:pPr marL="804863" lvl="2" indent="-215900">
              <a:spcBef>
                <a:spcPct val="20000"/>
              </a:spcBef>
              <a:buSzPct val="70000"/>
              <a:buFontTx/>
              <a:buChar char="º"/>
            </a:pPr>
            <a:r>
              <a:rPr lang="en-US" sz="1400" dirty="0">
                <a:solidFill>
                  <a:srgbClr val="1C1C1C"/>
                </a:solidFill>
              </a:rPr>
              <a:t>Planned five day installation accomplished in two days</a:t>
            </a:r>
          </a:p>
          <a:p>
            <a:pPr marL="342900" indent="-342900">
              <a:spcBef>
                <a:spcPts val="1500"/>
              </a:spcBef>
              <a:buFontTx/>
              <a:buBlip>
                <a:blip r:embed="rId3"/>
              </a:buBlip>
            </a:pPr>
            <a:r>
              <a:rPr lang="en-US" dirty="0">
                <a:solidFill>
                  <a:srgbClr val="1C1C1C"/>
                </a:solidFill>
              </a:rPr>
              <a:t>Operational </a:t>
            </a:r>
            <a:r>
              <a:rPr lang="en-US" dirty="0" smtClean="0">
                <a:solidFill>
                  <a:srgbClr val="1C1C1C"/>
                </a:solidFill>
              </a:rPr>
              <a:t>experience</a:t>
            </a:r>
            <a:endParaRPr lang="en-US" dirty="0">
              <a:solidFill>
                <a:srgbClr val="1C1C1C"/>
              </a:solidFill>
            </a:endParaRPr>
          </a:p>
          <a:p>
            <a:pPr marL="587375" lvl="1" indent="-242888">
              <a:spcBef>
                <a:spcPct val="20000"/>
              </a:spcBef>
              <a:buFont typeface="Times" pitchFamily="18" charset="0"/>
              <a:buChar char="•"/>
            </a:pPr>
            <a:r>
              <a:rPr lang="en-US" sz="1600" dirty="0">
                <a:solidFill>
                  <a:srgbClr val="1C1C1C"/>
                </a:solidFill>
              </a:rPr>
              <a:t>Up to 470 kbps</a:t>
            </a:r>
          </a:p>
          <a:p>
            <a:pPr marL="587375" lvl="1" indent="-242888">
              <a:spcBef>
                <a:spcPct val="20000"/>
              </a:spcBef>
              <a:buFont typeface="Times" pitchFamily="18" charset="0"/>
              <a:buChar char="•"/>
            </a:pPr>
            <a:r>
              <a:rPr lang="en-US" sz="1600" dirty="0">
                <a:solidFill>
                  <a:srgbClr val="1C1C1C"/>
                </a:solidFill>
              </a:rPr>
              <a:t>Average 400 kbps</a:t>
            </a:r>
          </a:p>
          <a:p>
            <a:pPr marL="587375" lvl="1" indent="-242888">
              <a:spcBef>
                <a:spcPct val="20000"/>
              </a:spcBef>
              <a:buFont typeface="Times" pitchFamily="18" charset="0"/>
              <a:buChar char="•"/>
            </a:pPr>
            <a:r>
              <a:rPr lang="en-US" sz="1600" dirty="0">
                <a:solidFill>
                  <a:srgbClr val="1C1C1C"/>
                </a:solidFill>
              </a:rPr>
              <a:t>Applications: SIPRNET, NIPRNET, Internet and Voice</a:t>
            </a:r>
          </a:p>
          <a:p>
            <a:pPr marL="342900" indent="-342900">
              <a:spcBef>
                <a:spcPts val="1500"/>
              </a:spcBef>
              <a:buFontTx/>
              <a:buBlip>
                <a:blip r:embed="rId3"/>
              </a:buBlip>
            </a:pPr>
            <a:endParaRPr lang="en-GB" sz="1800" dirty="0">
              <a:solidFill>
                <a:srgbClr val="1C1C1C"/>
              </a:solidFill>
            </a:endParaRPr>
          </a:p>
        </p:txBody>
      </p:sp>
      <p:pic>
        <p:nvPicPr>
          <p:cNvPr id="21508" name="Picture 6" descr="DSC007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5763" y="2809875"/>
            <a:ext cx="2408237" cy="1806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0" name="Picture 8" descr="IMG_5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3500" y="836712"/>
            <a:ext cx="1460500" cy="19446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59632" y="5085184"/>
            <a:ext cx="4926335" cy="15441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i="1" dirty="0">
                <a:solidFill>
                  <a:srgbClr val="1C1C1C"/>
                </a:solidFill>
                <a:latin typeface="Arial" charset="0"/>
              </a:rPr>
              <a:t>“…flawless operations, phone clarity is very good, download speed is good, the crew is really liking this!”</a:t>
            </a:r>
            <a:br>
              <a:rPr lang="en-GB" sz="2000" i="1" dirty="0">
                <a:solidFill>
                  <a:srgbClr val="1C1C1C"/>
                </a:solidFill>
                <a:latin typeface="Arial" charset="0"/>
              </a:rPr>
            </a:br>
            <a:r>
              <a:rPr lang="en-GB" sz="1600" dirty="0">
                <a:solidFill>
                  <a:srgbClr val="1C1C1C"/>
                </a:solidFill>
                <a:latin typeface="Arial" charset="0"/>
              </a:rPr>
              <a:t> 8 June 2008 </a:t>
            </a:r>
            <a:endParaRPr lang="en-US" sz="1600" dirty="0">
              <a:solidFill>
                <a:srgbClr val="1C1C1C"/>
              </a:solidFill>
              <a:latin typeface="Arial" charset="0"/>
            </a:endParaRPr>
          </a:p>
          <a:p>
            <a:pPr>
              <a:defRPr/>
            </a:pPr>
            <a:endParaRPr lang="en-GB" sz="1600" dirty="0">
              <a:latin typeface="Arial" charset="0"/>
            </a:endParaRPr>
          </a:p>
        </p:txBody>
      </p:sp>
      <p:pic>
        <p:nvPicPr>
          <p:cNvPr id="8" name="Picture 7" descr="DSC007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2400" y="4652963"/>
            <a:ext cx="2641600" cy="1981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9" descr="San Diego and Thanksgiving 0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51520" y="302791"/>
            <a:ext cx="8352928" cy="1470025"/>
          </a:xfrm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dirty="0" smtClean="0">
                <a:latin typeface="Tahoma" pitchFamily="34" charset="0"/>
              </a:rPr>
              <a:t>   Terminals/services</a:t>
            </a:r>
            <a:br>
              <a:rPr lang="en-US" dirty="0" smtClean="0">
                <a:latin typeface="Tahoma" pitchFamily="34" charset="0"/>
              </a:rPr>
            </a:br>
            <a:r>
              <a:rPr lang="en-US" dirty="0" smtClean="0">
                <a:latin typeface="Tahoma" pitchFamily="34" charset="0"/>
              </a:rPr>
              <a:t>Land Mobile</a:t>
            </a:r>
            <a:endParaRPr lang="en-US" sz="2400" i="1" dirty="0">
              <a:solidFill>
                <a:srgbClr val="00B0F0"/>
              </a:solidFill>
              <a:latin typeface="Tahoma" pitchFamily="34" charset="0"/>
            </a:endParaRPr>
          </a:p>
        </p:txBody>
      </p:sp>
      <p:sp>
        <p:nvSpPr>
          <p:cNvPr id="11745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1520" y="3212976"/>
            <a:ext cx="6228184" cy="1752600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GB" sz="1800" dirty="0"/>
          </a:p>
          <a:p>
            <a:pPr>
              <a:buFontTx/>
              <a:buNone/>
            </a:pPr>
            <a:endParaRPr lang="en-GB" sz="1800" dirty="0"/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1174531" name="Rectangle 3"/>
          <p:cNvSpPr>
            <a:spLocks noChangeArrowheads="1"/>
          </p:cNvSpPr>
          <p:nvPr/>
        </p:nvSpPr>
        <p:spPr bwMode="auto">
          <a:xfrm>
            <a:off x="0" y="8890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GB" sz="3200" dirty="0">
              <a:latin typeface="Tahoma" pitchFamily="34" charset="0"/>
            </a:endParaRPr>
          </a:p>
        </p:txBody>
      </p:sp>
      <p:pic>
        <p:nvPicPr>
          <p:cNvPr id="7" name="Picture 6" descr="vizcenter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5301208"/>
            <a:ext cx="1905000" cy="571500"/>
          </a:xfrm>
          <a:prstGeom prst="rect">
            <a:avLst/>
          </a:prstGeom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BGAN: Mobile office for mobile teams</a:t>
            </a:r>
            <a:endParaRPr lang="en-GB" dirty="0" smtClean="0"/>
          </a:p>
        </p:txBody>
      </p:sp>
      <p:sp>
        <p:nvSpPr>
          <p:cNvPr id="11268" name="Text Placeholder 7"/>
          <p:cNvSpPr>
            <a:spLocks noGrp="1"/>
          </p:cNvSpPr>
          <p:nvPr>
            <p:ph sz="half" idx="2"/>
          </p:nvPr>
        </p:nvSpPr>
        <p:spPr>
          <a:xfrm>
            <a:off x="4824028" y="1196752"/>
            <a:ext cx="4099682" cy="4114800"/>
          </a:xfrm>
        </p:spPr>
        <p:txBody>
          <a:bodyPr lIns="0" rIns="0"/>
          <a:lstStyle/>
          <a:p>
            <a:pPr algn="l" eaLnBrk="1" hangingPunct="1">
              <a:buFontTx/>
              <a:buChar char="•"/>
            </a:pPr>
            <a:r>
              <a:rPr lang="en-US" sz="2400" dirty="0" smtClean="0"/>
              <a:t>HA/DR “first-in</a:t>
            </a:r>
            <a:r>
              <a:rPr lang="en-US" sz="2400" dirty="0" smtClean="0"/>
              <a:t>” teams can have voice and Internet connectivity from start of response</a:t>
            </a:r>
          </a:p>
          <a:p>
            <a:pPr algn="l" eaLnBrk="1" hangingPunct="1">
              <a:buFontTx/>
              <a:buChar char="•"/>
            </a:pPr>
            <a:r>
              <a:rPr lang="en-US" sz="2400" dirty="0" smtClean="0"/>
              <a:t>BGAN+ Wi-Fi router creates instant  “hot spot”</a:t>
            </a:r>
          </a:p>
          <a:p>
            <a:pPr algn="l" eaLnBrk="1" hangingPunct="1">
              <a:buFontTx/>
              <a:buChar char="•"/>
            </a:pPr>
            <a:r>
              <a:rPr lang="en-US" sz="2400" dirty="0" smtClean="0"/>
              <a:t>Battery powered (36 hours standby), or remote recharging  with solar panels or 12 volt car batteries</a:t>
            </a:r>
          </a:p>
          <a:p>
            <a:pPr algn="l" eaLnBrk="1" hangingPunct="1">
              <a:buFontTx/>
              <a:buChar char="•"/>
            </a:pPr>
            <a:r>
              <a:rPr lang="en-US" sz="2400" dirty="0" smtClean="0"/>
              <a:t>Improved </a:t>
            </a:r>
            <a:r>
              <a:rPr lang="en-US" sz="2400" dirty="0" smtClean="0"/>
              <a:t>on-site call </a:t>
            </a:r>
            <a:r>
              <a:rPr lang="en-US" sz="2400" dirty="0" smtClean="0"/>
              <a:t>security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F194DAC-A1D1-41D9-A592-907E6F8BD224}" type="slidenum">
              <a:rPr lang="en-GB"/>
              <a:pPr/>
              <a:t>19</a:t>
            </a:fld>
            <a:endParaRPr lang="en-GB"/>
          </a:p>
        </p:txBody>
      </p:sp>
      <p:pic>
        <p:nvPicPr>
          <p:cNvPr id="8" name="Picture 7" descr="truck and assessment team.JPG"/>
          <p:cNvPicPr>
            <a:picLocks noChangeAspect="1"/>
          </p:cNvPicPr>
          <p:nvPr/>
        </p:nvPicPr>
        <p:blipFill>
          <a:blip r:embed="rId2" cstate="print"/>
          <a:srcRect t="18000" r="16800" b="9000"/>
          <a:stretch>
            <a:fillRect/>
          </a:stretch>
        </p:blipFill>
        <p:spPr>
          <a:xfrm>
            <a:off x="287524" y="1052736"/>
            <a:ext cx="4329752" cy="5065255"/>
          </a:xfrm>
          <a:prstGeom prst="rect">
            <a:avLst/>
          </a:prstGeom>
        </p:spPr>
      </p:pic>
      <p:pic>
        <p:nvPicPr>
          <p:cNvPr id="10" name="Content Placeholder 9" descr="trimble and bgan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7600" t="47700" r="46800" b="33300"/>
          <a:stretch>
            <a:fillRect/>
          </a:stretch>
        </p:blipFill>
        <p:spPr>
          <a:xfrm>
            <a:off x="539552" y="4149080"/>
            <a:ext cx="1800200" cy="1781459"/>
          </a:xfrm>
          <a:ln w="6032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83668" y="1052736"/>
            <a:ext cx="2373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“Exercise 24”</a:t>
            </a:r>
          </a:p>
          <a:p>
            <a:pPr algn="ctr"/>
            <a:r>
              <a:rPr lang="en-US" sz="1600" dirty="0" smtClean="0"/>
              <a:t>San Diego, Sept. 2010</a:t>
            </a: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438" y="1124744"/>
            <a:ext cx="7559675" cy="4862512"/>
          </a:xfrm>
        </p:spPr>
        <p:txBody>
          <a:bodyPr/>
          <a:lstStyle/>
          <a:p>
            <a:r>
              <a:rPr lang="en-US" sz="2400" dirty="0" smtClean="0"/>
              <a:t>Who are we?</a:t>
            </a:r>
          </a:p>
          <a:p>
            <a:endParaRPr lang="en-US" sz="2400" dirty="0" smtClean="0"/>
          </a:p>
          <a:p>
            <a:r>
              <a:rPr lang="en-US" sz="2400" dirty="0" smtClean="0"/>
              <a:t>Who are our customers?</a:t>
            </a:r>
          </a:p>
          <a:p>
            <a:endParaRPr lang="en-US" sz="2400" dirty="0" smtClean="0"/>
          </a:p>
          <a:p>
            <a:r>
              <a:rPr lang="en-US" sz="2400" dirty="0" smtClean="0"/>
              <a:t>What services do we provide?</a:t>
            </a:r>
          </a:p>
          <a:p>
            <a:pPr lvl="1"/>
            <a:r>
              <a:rPr lang="en-US" sz="2200" dirty="0" smtClean="0"/>
              <a:t> Space segment, ground segment, terminals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What do we do to meet government requirements?</a:t>
            </a:r>
          </a:p>
          <a:p>
            <a:endParaRPr lang="en-US" sz="2400" dirty="0" smtClean="0"/>
          </a:p>
          <a:p>
            <a:r>
              <a:rPr lang="en-US" sz="2400" dirty="0" smtClean="0"/>
              <a:t>What’s coming next?</a:t>
            </a:r>
          </a:p>
          <a:p>
            <a:endParaRPr lang="en-GB" sz="2400" dirty="0"/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66836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Immarsat</a:t>
            </a:r>
            <a:r>
              <a:rPr lang="en-US" dirty="0" smtClean="0"/>
              <a:t> BGAN </a:t>
            </a:r>
            <a:endParaRPr lang="en-US" dirty="0"/>
          </a:p>
        </p:txBody>
      </p:sp>
      <p:pic>
        <p:nvPicPr>
          <p:cNvPr id="5" name="Content Placeholder 4" descr="ESRI_Gulf_Coast_Regional_Office_tag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pic>
        <p:nvPicPr>
          <p:cNvPr id="6" name="Picture 5" descr="esri_logo[1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764704"/>
            <a:ext cx="952500" cy="95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260648"/>
            <a:ext cx="56509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Deepwater Horizon </a:t>
            </a:r>
            <a:r>
              <a:rPr lang="en-US" sz="3200" dirty="0" smtClean="0"/>
              <a:t>Response</a:t>
            </a:r>
            <a:endParaRPr lang="en-US" sz="3200" dirty="0" smtClean="0"/>
          </a:p>
          <a:p>
            <a:r>
              <a:rPr lang="en-US" sz="3200" dirty="0" smtClean="0"/>
              <a:t>May/June 2009</a:t>
            </a:r>
          </a:p>
          <a:p>
            <a:endParaRPr lang="en-US" sz="3200" dirty="0" smtClean="0"/>
          </a:p>
          <a:p>
            <a:r>
              <a:rPr lang="en-US" dirty="0" smtClean="0"/>
              <a:t>Field data reported in </a:t>
            </a:r>
            <a:r>
              <a:rPr lang="en-US" dirty="0" smtClean="0"/>
              <a:t>near-real </a:t>
            </a:r>
            <a:endParaRPr lang="en-US" dirty="0" smtClean="0"/>
          </a:p>
          <a:p>
            <a:r>
              <a:rPr lang="en-US" dirty="0" smtClean="0"/>
              <a:t>time over BGAN</a:t>
            </a:r>
            <a:endParaRPr lang="en-GB" dirty="0"/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617538"/>
            <a:ext cx="7772400" cy="1371600"/>
          </a:xfrm>
        </p:spPr>
        <p:txBody>
          <a:bodyPr/>
          <a:lstStyle/>
          <a:p>
            <a:pPr eaLnBrk="1" hangingPunct="1"/>
            <a:r>
              <a:rPr lang="en-GB" dirty="0" smtClean="0"/>
              <a:t>BGAN X-Stream Update</a:t>
            </a:r>
            <a:endParaRPr lang="en-US" dirty="0" smtClean="0"/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11188" y="1484313"/>
            <a:ext cx="8281987" cy="4321175"/>
          </a:xfrm>
        </p:spPr>
        <p:txBody>
          <a:bodyPr/>
          <a:lstStyle/>
          <a:p>
            <a:pPr algn="l" eaLnBrk="1" hangingPunct="1"/>
            <a:r>
              <a:rPr lang="en-GB" sz="2400" dirty="0" smtClean="0"/>
              <a:t>Global service availability since mid-2009</a:t>
            </a:r>
          </a:p>
          <a:p>
            <a:pPr algn="l" eaLnBrk="1" hangingPunct="1"/>
            <a:r>
              <a:rPr lang="en-GB" sz="2400" dirty="0" smtClean="0"/>
              <a:t>Class 1 terminals only (Hughes 9201 and </a:t>
            </a:r>
            <a:r>
              <a:rPr lang="en-GB" sz="2400" dirty="0" err="1" smtClean="0"/>
              <a:t>Thrane</a:t>
            </a:r>
            <a:r>
              <a:rPr lang="en-GB" sz="2400" dirty="0" smtClean="0"/>
              <a:t> E700)</a:t>
            </a:r>
          </a:p>
          <a:p>
            <a:pPr algn="l" eaLnBrk="1" hangingPunct="1"/>
            <a:r>
              <a:rPr lang="en-GB" sz="2400" dirty="0" smtClean="0"/>
              <a:t>Minimum guaranteed 384kbps upload</a:t>
            </a:r>
          </a:p>
          <a:p>
            <a:pPr algn="l" eaLnBrk="1" hangingPunct="1"/>
            <a:r>
              <a:rPr lang="en-GB" sz="2400" dirty="0" smtClean="0"/>
              <a:t>Verification testing in Europe, Africa and Far East; in practice found to be on average 420kbps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aying Down Angle - all icon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6781"/>
            <a:ext cx="440848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WB FrontOnAntennaDownLar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8325" y="0"/>
            <a:ext cx="2225675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Content Placeholder 7"/>
          <p:cNvSpPr>
            <a:spLocks noGrp="1"/>
          </p:cNvSpPr>
          <p:nvPr>
            <p:ph sz="half" idx="4294967295"/>
          </p:nvPr>
        </p:nvSpPr>
        <p:spPr>
          <a:xfrm>
            <a:off x="1547664" y="1556792"/>
            <a:ext cx="5857875" cy="3162300"/>
          </a:xfrm>
        </p:spPr>
        <p:txBody>
          <a:bodyPr/>
          <a:lstStyle/>
          <a:p>
            <a:r>
              <a:rPr lang="en-GB" sz="2400" dirty="0" smtClean="0"/>
              <a:t>Satellite telephony </a:t>
            </a:r>
          </a:p>
          <a:p>
            <a:pPr lvl="1" algn="l">
              <a:lnSpc>
                <a:spcPct val="80000"/>
              </a:lnSpc>
            </a:pPr>
            <a:r>
              <a:rPr lang="en-US" dirty="0" smtClean="0"/>
              <a:t>Voice, fax, 2.4 data, SMS, GPS</a:t>
            </a:r>
          </a:p>
          <a:p>
            <a:pPr lvl="1" algn="l">
              <a:lnSpc>
                <a:spcPct val="80000"/>
              </a:lnSpc>
            </a:pPr>
            <a:r>
              <a:rPr lang="en-US" dirty="0" smtClean="0"/>
              <a:t>Water and dust resistant to IP44</a:t>
            </a:r>
          </a:p>
          <a:p>
            <a:pPr lvl="1" algn="l">
              <a:lnSpc>
                <a:spcPct val="80000"/>
              </a:lnSpc>
            </a:pPr>
            <a:r>
              <a:rPr lang="en-US" dirty="0" smtClean="0"/>
              <a:t>Emergency voice calling</a:t>
            </a:r>
          </a:p>
          <a:p>
            <a:pPr lvl="1" algn="l">
              <a:lnSpc>
                <a:spcPct val="80000"/>
              </a:lnSpc>
            </a:pPr>
            <a:r>
              <a:rPr lang="en-US" dirty="0" smtClean="0"/>
              <a:t>Voicemail</a:t>
            </a:r>
          </a:p>
          <a:p>
            <a:pPr lvl="1" algn="l">
              <a:lnSpc>
                <a:spcPct val="80000"/>
              </a:lnSpc>
            </a:pPr>
            <a:r>
              <a:rPr lang="en-GB" dirty="0" smtClean="0"/>
              <a:t>Text and email messaging</a:t>
            </a:r>
          </a:p>
          <a:p>
            <a:r>
              <a:rPr lang="en-GB" sz="2400" dirty="0" smtClean="0"/>
              <a:t>Location data – look-up and text</a:t>
            </a:r>
          </a:p>
          <a:p>
            <a:r>
              <a:rPr lang="en-GB" sz="2400" dirty="0" smtClean="0"/>
              <a:t>Bluetooth for hands-free use</a:t>
            </a:r>
          </a:p>
          <a:p>
            <a:r>
              <a:rPr lang="en-US" sz="2400" dirty="0" smtClean="0"/>
              <a:t>Designed an optimized for I-4 network</a:t>
            </a:r>
            <a:endParaRPr lang="en-GB" sz="2400" dirty="0" smtClean="0"/>
          </a:p>
          <a:p>
            <a:pPr>
              <a:buFontTx/>
              <a:buNone/>
            </a:pPr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476672"/>
            <a:ext cx="5072062" cy="947737"/>
          </a:xfrm>
        </p:spPr>
        <p:txBody>
          <a:bodyPr/>
          <a:lstStyle/>
          <a:p>
            <a:pPr eaLnBrk="1" hangingPunct="1"/>
            <a:r>
              <a:rPr lang="en-GB" dirty="0" err="1" smtClean="0"/>
              <a:t>IsatPhone</a:t>
            </a:r>
            <a:r>
              <a:rPr lang="en-GB" dirty="0" smtClean="0"/>
              <a:t> Pro</a:t>
            </a:r>
            <a:br>
              <a:rPr lang="en-GB" dirty="0" smtClean="0"/>
            </a:br>
            <a:r>
              <a:rPr lang="en-GB" sz="2800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First Inmarsat </a:t>
            </a:r>
            <a:r>
              <a:rPr lang="en-GB" sz="2800" kern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satphone</a:t>
            </a:r>
            <a:endParaRPr lang="en-GB" sz="2800" kern="1200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5950" y="2490788"/>
            <a:ext cx="7772400" cy="1082675"/>
          </a:xfrm>
        </p:spPr>
        <p:txBody>
          <a:bodyPr/>
          <a:lstStyle/>
          <a:p>
            <a:pPr algn="ctr"/>
            <a:r>
              <a:rPr lang="en-GB" smtClean="0"/>
              <a:t>Aeronautical</a:t>
            </a:r>
          </a:p>
        </p:txBody>
      </p:sp>
      <p:pic>
        <p:nvPicPr>
          <p:cNvPr id="418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5688124" cy="98072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ahoma" pitchFamily="34" charset="0"/>
              </a:rPr>
              <a:t>Terminals/services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ahoma" pitchFamily="34" charset="0"/>
              </a:rPr>
              <a:t>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ahoma" pitchFamily="34" charset="0"/>
              </a:rPr>
              <a:t>aeronautical</a:t>
            </a:r>
            <a:endParaRPr kumimoji="0" lang="en-GB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  <a:cs typeface="Tahom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6254" y="188565"/>
            <a:ext cx="7704138" cy="792163"/>
          </a:xfrm>
        </p:spPr>
        <p:txBody>
          <a:bodyPr/>
          <a:lstStyle/>
          <a:p>
            <a:pPr eaLnBrk="1" hangingPunct="1"/>
            <a:r>
              <a:rPr lang="en-GB" dirty="0" err="1" smtClean="0"/>
              <a:t>SwiftBroadband</a:t>
            </a:r>
            <a:r>
              <a:rPr lang="en-GB" dirty="0" smtClean="0"/>
              <a:t> (SB)</a:t>
            </a:r>
            <a:endParaRPr lang="en-GB" dirty="0" smtClean="0">
              <a:solidFill>
                <a:schemeClr val="accent1"/>
              </a:solidFill>
            </a:endParaRPr>
          </a:p>
        </p:txBody>
      </p:sp>
      <p:sp>
        <p:nvSpPr>
          <p:cNvPr id="2437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841784"/>
            <a:ext cx="8785225" cy="5143500"/>
          </a:xfrm>
        </p:spPr>
        <p:txBody>
          <a:bodyPr/>
          <a:lstStyle/>
          <a:p>
            <a:pPr algn="l">
              <a:lnSpc>
                <a:spcPct val="110000"/>
              </a:lnSpc>
              <a:defRPr/>
            </a:pPr>
            <a:r>
              <a:rPr lang="en-GB" sz="2400" dirty="0" smtClean="0"/>
              <a:t>Several manufacturers now have type-approved </a:t>
            </a:r>
            <a:r>
              <a:rPr lang="en-GB" sz="2400" dirty="0" err="1" smtClean="0"/>
              <a:t>SwiftBroadband</a:t>
            </a:r>
            <a:r>
              <a:rPr lang="en-GB" sz="2400" dirty="0" smtClean="0"/>
              <a:t> terminals</a:t>
            </a:r>
          </a:p>
          <a:p>
            <a:pPr marL="742950" lvl="1" indent="-285750" algn="l">
              <a:lnSpc>
                <a:spcPct val="110000"/>
              </a:lnSpc>
              <a:buFont typeface="Times"/>
              <a:buChar char="•"/>
              <a:defRPr/>
            </a:pPr>
            <a:r>
              <a:rPr lang="en-GB" dirty="0" smtClean="0"/>
              <a:t>Class 6 High gain</a:t>
            </a:r>
          </a:p>
          <a:p>
            <a:pPr marL="742950" lvl="1" indent="-285750" algn="l">
              <a:lnSpc>
                <a:spcPct val="110000"/>
              </a:lnSpc>
              <a:buFont typeface="Times"/>
              <a:buChar char="•"/>
              <a:defRPr/>
            </a:pPr>
            <a:endParaRPr lang="en-GB" dirty="0" smtClean="0"/>
          </a:p>
          <a:p>
            <a:pPr marL="742950" lvl="1" indent="-285750" algn="l">
              <a:lnSpc>
                <a:spcPct val="110000"/>
              </a:lnSpc>
              <a:buFont typeface="Times"/>
              <a:buChar char="•"/>
              <a:defRPr/>
            </a:pPr>
            <a:r>
              <a:rPr lang="en-GB" dirty="0" smtClean="0"/>
              <a:t>Class 7 Intermediate Gain</a:t>
            </a:r>
          </a:p>
          <a:p>
            <a:pPr algn="l">
              <a:lnSpc>
                <a:spcPct val="110000"/>
              </a:lnSpc>
              <a:defRPr/>
            </a:pPr>
            <a:r>
              <a:rPr lang="en-GB" sz="2400" dirty="0" smtClean="0"/>
              <a:t>Development of Services for SB Users</a:t>
            </a:r>
          </a:p>
          <a:p>
            <a:pPr lvl="1" algn="l">
              <a:lnSpc>
                <a:spcPct val="110000"/>
              </a:lnSpc>
              <a:buFont typeface="Times"/>
              <a:buChar char="•"/>
              <a:defRPr/>
            </a:pPr>
            <a:r>
              <a:rPr lang="en-GB" dirty="0" smtClean="0"/>
              <a:t>Lower streaming rates available</a:t>
            </a:r>
          </a:p>
          <a:p>
            <a:pPr lvl="1" algn="l">
              <a:lnSpc>
                <a:spcPct val="110000"/>
              </a:lnSpc>
              <a:buFont typeface="Times"/>
              <a:buChar char="•"/>
              <a:defRPr/>
            </a:pPr>
            <a:r>
              <a:rPr lang="en-GB" dirty="0" smtClean="0"/>
              <a:t>Dedicated channel Project Underway (SB X-Stream)</a:t>
            </a:r>
          </a:p>
          <a:p>
            <a:pPr algn="l">
              <a:lnSpc>
                <a:spcPct val="110000"/>
              </a:lnSpc>
              <a:defRPr/>
            </a:pPr>
            <a:r>
              <a:rPr lang="en-GB" sz="2400" dirty="0" smtClean="0"/>
              <a:t>Rapidly developing sales for SB in smaller aircraft</a:t>
            </a:r>
          </a:p>
          <a:p>
            <a:pPr lvl="1" algn="l">
              <a:lnSpc>
                <a:spcPct val="110000"/>
              </a:lnSpc>
              <a:defRPr/>
            </a:pPr>
            <a:r>
              <a:rPr lang="en-US" dirty="0" smtClean="0"/>
              <a:t>SBB 200</a:t>
            </a:r>
            <a:endParaRPr lang="en-GB" dirty="0" smtClean="0"/>
          </a:p>
          <a:p>
            <a:pPr algn="l">
              <a:lnSpc>
                <a:spcPct val="110000"/>
              </a:lnSpc>
              <a:defRPr/>
            </a:pPr>
            <a:r>
              <a:rPr lang="en-GB" sz="2400" dirty="0" smtClean="0"/>
              <a:t>Opportunities in helicopter market for SB-based system</a:t>
            </a:r>
          </a:p>
          <a:p>
            <a:pPr marL="742950" lvl="1" indent="-285750" algn="l">
              <a:lnSpc>
                <a:spcPct val="110000"/>
              </a:lnSpc>
              <a:buFont typeface="Times"/>
              <a:buChar char="•"/>
              <a:defRPr/>
            </a:pPr>
            <a:r>
              <a:rPr lang="en-GB" dirty="0" smtClean="0"/>
              <a:t>Development to combat rotor effects nearing conclusion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013149"/>
            <a:ext cx="143986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267854"/>
            <a:ext cx="31686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4644"/>
            <a:ext cx="7772400" cy="1371600"/>
          </a:xfrm>
        </p:spPr>
        <p:txBody>
          <a:bodyPr/>
          <a:lstStyle/>
          <a:p>
            <a:r>
              <a:rPr lang="en-GB" dirty="0" smtClean="0"/>
              <a:t>Safety Services on </a:t>
            </a:r>
            <a:r>
              <a:rPr lang="en-GB" dirty="0" err="1" smtClean="0"/>
              <a:t>SwiftBroadband</a:t>
            </a:r>
            <a:endParaRPr lang="en-US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981075"/>
            <a:ext cx="8209160" cy="5400675"/>
          </a:xfrm>
        </p:spPr>
        <p:txBody>
          <a:bodyPr/>
          <a:lstStyle/>
          <a:p>
            <a:pPr marL="381000" indent="-381000" algn="l"/>
            <a:r>
              <a:rPr lang="en-GB" sz="2400" dirty="0" smtClean="0"/>
              <a:t>Inmarsat </a:t>
            </a:r>
            <a:r>
              <a:rPr lang="en-GB" sz="2400" dirty="0" smtClean="0"/>
              <a:t> is upgrading </a:t>
            </a:r>
            <a:r>
              <a:rPr lang="en-GB" sz="2400" dirty="0" err="1" smtClean="0"/>
              <a:t>SwiftBroadband</a:t>
            </a:r>
            <a:r>
              <a:rPr lang="en-GB" sz="2400" dirty="0" smtClean="0"/>
              <a:t> to get certification </a:t>
            </a:r>
            <a:r>
              <a:rPr lang="en-GB" sz="2400" dirty="0" smtClean="0"/>
              <a:t>for safety service </a:t>
            </a:r>
          </a:p>
          <a:p>
            <a:pPr marL="381000" indent="-381000" algn="l"/>
            <a:r>
              <a:rPr lang="en-GB" sz="2400" dirty="0" smtClean="0"/>
              <a:t>Oceanic </a:t>
            </a:r>
            <a:r>
              <a:rPr lang="en-GB" sz="2400" dirty="0" smtClean="0"/>
              <a:t>Air Space </a:t>
            </a:r>
            <a:r>
              <a:rPr lang="en-GB" sz="2400" dirty="0" smtClean="0"/>
              <a:t>Safety Services from </a:t>
            </a:r>
            <a:r>
              <a:rPr lang="en-GB" sz="2400" dirty="0" smtClean="0"/>
              <a:t>2014</a:t>
            </a:r>
          </a:p>
          <a:p>
            <a:pPr marL="687388" lvl="1" indent="-342900" algn="l"/>
            <a:r>
              <a:rPr lang="en-GB" dirty="0" smtClean="0"/>
              <a:t>Meet or exceed current Classic Aero performance</a:t>
            </a:r>
          </a:p>
          <a:p>
            <a:pPr marL="687388" lvl="1" indent="-342900" algn="l"/>
            <a:r>
              <a:rPr lang="en-GB" dirty="0" smtClean="0"/>
              <a:t>Addressing technical and institutional requirements</a:t>
            </a:r>
          </a:p>
          <a:p>
            <a:pPr marL="687388" lvl="1" indent="-342900" algn="l"/>
            <a:r>
              <a:rPr lang="en-GB" dirty="0" smtClean="0"/>
              <a:t>Supporting existing safety apps with minimal change to avionics</a:t>
            </a:r>
            <a:r>
              <a:rPr lang="en-GB" sz="1400" dirty="0" smtClean="0"/>
              <a:t> </a:t>
            </a:r>
          </a:p>
          <a:p>
            <a:pPr marL="381000" indent="-381000" algn="l"/>
            <a:r>
              <a:rPr lang="en-GB" sz="2400" dirty="0" smtClean="0"/>
              <a:t>Also pursuing more </a:t>
            </a:r>
            <a:r>
              <a:rPr lang="en-GB" sz="2400" dirty="0" smtClean="0"/>
              <a:t>demanding </a:t>
            </a:r>
            <a:r>
              <a:rPr lang="en-GB" sz="2400" dirty="0" smtClean="0"/>
              <a:t>certification for Continental </a:t>
            </a:r>
            <a:r>
              <a:rPr lang="en-GB" sz="2400" dirty="0" smtClean="0"/>
              <a:t>Airspace:</a:t>
            </a:r>
          </a:p>
          <a:p>
            <a:pPr marL="687388" lvl="1" indent="-342900" algn="l"/>
            <a:r>
              <a:rPr lang="en-GB" dirty="0" smtClean="0"/>
              <a:t>More stringent latency and reliability requirements</a:t>
            </a:r>
          </a:p>
          <a:p>
            <a:pPr marL="687388" lvl="1" indent="-342900" algn="l"/>
            <a:r>
              <a:rPr lang="en-GB" dirty="0" smtClean="0"/>
              <a:t>Regular banking and turning</a:t>
            </a:r>
          </a:p>
          <a:p>
            <a:pPr marL="687388" lvl="1" indent="-342900" algn="l"/>
            <a:r>
              <a:rPr lang="en-GB" dirty="0" smtClean="0"/>
              <a:t>Small, low-cost avionics and antenna systems required in short-haul and general aviation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Government Requirements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438" y="1122772"/>
            <a:ext cx="7559675" cy="4862512"/>
          </a:xfrm>
        </p:spPr>
        <p:txBody>
          <a:bodyPr/>
          <a:lstStyle/>
          <a:p>
            <a:r>
              <a:rPr lang="en-US" sz="2400" dirty="0" smtClean="0"/>
              <a:t>Adopting commercial solutions </a:t>
            </a:r>
          </a:p>
          <a:p>
            <a:pPr lvl="1"/>
            <a:r>
              <a:rPr lang="en-US" sz="2200" dirty="0" smtClean="0"/>
              <a:t>Low </a:t>
            </a:r>
            <a:r>
              <a:rPr lang="en-US" sz="2200" dirty="0" smtClean="0"/>
              <a:t>data rate solutions (ISATDATA PRO)</a:t>
            </a:r>
          </a:p>
          <a:p>
            <a:pPr lvl="1"/>
            <a:r>
              <a:rPr lang="en-US" sz="2200" dirty="0" smtClean="0"/>
              <a:t>BGAN X-stream</a:t>
            </a:r>
          </a:p>
          <a:p>
            <a:pPr lvl="1"/>
            <a:r>
              <a:rPr lang="en-US" sz="2200" dirty="0" smtClean="0"/>
              <a:t>Transition to IP and I-4s</a:t>
            </a:r>
          </a:p>
          <a:p>
            <a:r>
              <a:rPr lang="en-US" sz="2400" dirty="0" smtClean="0"/>
              <a:t>Sponsored partnerships/ SB-Sat &amp; SDR</a:t>
            </a:r>
          </a:p>
          <a:p>
            <a:r>
              <a:rPr lang="en-US" sz="2400" dirty="0" smtClean="0"/>
              <a:t>Real world/real time demands: Haiti</a:t>
            </a:r>
          </a:p>
          <a:p>
            <a:r>
              <a:rPr lang="en-US" sz="2400" dirty="0" smtClean="0"/>
              <a:t>Development activities to meet stated requirements</a:t>
            </a:r>
          </a:p>
          <a:p>
            <a:pPr lvl="1"/>
            <a:r>
              <a:rPr lang="en-US" sz="2200" dirty="0" smtClean="0"/>
              <a:t>Information Assurance</a:t>
            </a:r>
          </a:p>
          <a:p>
            <a:pPr lvl="1"/>
            <a:r>
              <a:rPr lang="en-US" sz="2200" dirty="0" smtClean="0"/>
              <a:t>Assured Access</a:t>
            </a:r>
          </a:p>
          <a:p>
            <a:r>
              <a:rPr lang="en-US" sz="2400" dirty="0" smtClean="0"/>
              <a:t>Higher capacity</a:t>
            </a:r>
          </a:p>
          <a:p>
            <a:pPr lvl="1"/>
            <a:r>
              <a:rPr lang="en-US" sz="2200" dirty="0" smtClean="0"/>
              <a:t>L-Band</a:t>
            </a:r>
          </a:p>
          <a:p>
            <a:pPr lvl="1"/>
            <a:r>
              <a:rPr lang="en-US" sz="2200" dirty="0" smtClean="0"/>
              <a:t>Ka-Band</a:t>
            </a:r>
          </a:p>
          <a:p>
            <a:endParaRPr lang="en-US" sz="2400" dirty="0" smtClean="0"/>
          </a:p>
          <a:p>
            <a:endParaRPr lang="en-GB" dirty="0"/>
          </a:p>
        </p:txBody>
      </p:sp>
    </p:spTree>
  </p:cSld>
  <p:clrMapOvr>
    <a:masterClrMapping/>
  </p:clrMapOvr>
  <p:transition spd="med"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SwiftBroadband</a:t>
            </a:r>
            <a:r>
              <a:rPr lang="en-US" dirty="0" smtClean="0"/>
              <a:t> –Satellite (SB-Sat)</a:t>
            </a:r>
            <a:endParaRPr lang="en-GB" dirty="0" smtClean="0"/>
          </a:p>
        </p:txBody>
      </p:sp>
      <p:grpSp>
        <p:nvGrpSpPr>
          <p:cNvPr id="5" name="Group 23"/>
          <p:cNvGrpSpPr>
            <a:grpSpLocks noGrp="1"/>
          </p:cNvGrpSpPr>
          <p:nvPr>
            <p:ph idx="1"/>
          </p:nvPr>
        </p:nvGrpSpPr>
        <p:grpSpPr bwMode="auto">
          <a:xfrm>
            <a:off x="1273931" y="1160748"/>
            <a:ext cx="6574433" cy="3959708"/>
            <a:chOff x="113" y="935"/>
            <a:chExt cx="3084" cy="2404"/>
          </a:xfrm>
        </p:grpSpPr>
        <p:pic>
          <p:nvPicPr>
            <p:cNvPr id="6" name="Picture 12" descr="Monolith_bg"/>
            <p:cNvPicPr>
              <a:picLocks noChangeAspect="1" noChangeArrowheads="1"/>
            </p:cNvPicPr>
            <p:nvPr/>
          </p:nvPicPr>
          <p:blipFill>
            <a:blip r:embed="rId2" cstate="print"/>
            <a:srcRect t="14166"/>
            <a:stretch>
              <a:fillRect/>
            </a:stretch>
          </p:blipFill>
          <p:spPr bwMode="auto">
            <a:xfrm>
              <a:off x="113" y="935"/>
              <a:ext cx="3084" cy="2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1728" y="1056"/>
              <a:ext cx="681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sz="1400" b="1">
                  <a:solidFill>
                    <a:schemeClr val="accent1"/>
                  </a:solidFill>
                  <a:ea typeface="ＭＳ Ｐゴシック"/>
                  <a:cs typeface="ＭＳ Ｐゴシック"/>
                </a:rPr>
                <a:t>Inmarsat-4</a:t>
              </a:r>
            </a:p>
          </p:txBody>
        </p:sp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 rot="-2087687">
              <a:off x="1824" y="1738"/>
              <a:ext cx="87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en-GB" sz="1200">
                  <a:solidFill>
                    <a:schemeClr val="accent1"/>
                  </a:solidFill>
                  <a:ea typeface="ＭＳ Ｐゴシック"/>
                  <a:cs typeface="ＭＳ Ｐゴシック"/>
                </a:rPr>
                <a:t>Inter-satellite link</a:t>
              </a:r>
            </a:p>
          </p:txBody>
        </p:sp>
        <p:pic>
          <p:nvPicPr>
            <p:cNvPr id="9" name="Picture 16" descr="C:\Documents and Settings\rgoldsmi\Desktop\3934 SBSAT\4S Symposium\I4 imag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0" y="960"/>
              <a:ext cx="768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7" descr="C:\Documents and Settings\rgoldsmi\Desktop\3934 SBSAT\4S Symposium\F6 pic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2" y="1728"/>
              <a:ext cx="816" cy="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21"/>
            <p:cNvSpPr>
              <a:spLocks noChangeShapeType="1"/>
            </p:cNvSpPr>
            <p:nvPr/>
          </p:nvSpPr>
          <p:spPr bwMode="auto">
            <a:xfrm flipH="1">
              <a:off x="1632" y="1488"/>
              <a:ext cx="960" cy="657"/>
            </a:xfrm>
            <a:prstGeom prst="line">
              <a:avLst/>
            </a:prstGeom>
            <a:noFill/>
            <a:ln w="19050">
              <a:solidFill>
                <a:srgbClr val="CCECFF"/>
              </a:solidFill>
              <a:round/>
              <a:headEnd type="triangle" w="lg" len="lg"/>
              <a:tailEnd type="triangle" w="lg" len="lg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Line 21"/>
            <p:cNvSpPr>
              <a:spLocks noChangeShapeType="1"/>
            </p:cNvSpPr>
            <p:nvPr/>
          </p:nvSpPr>
          <p:spPr bwMode="auto">
            <a:xfrm flipH="1" flipV="1">
              <a:off x="1392" y="2337"/>
              <a:ext cx="0" cy="639"/>
            </a:xfrm>
            <a:prstGeom prst="line">
              <a:avLst/>
            </a:prstGeom>
            <a:noFill/>
            <a:ln w="19050">
              <a:solidFill>
                <a:srgbClr val="CCECFF"/>
              </a:solidFill>
              <a:round/>
              <a:headEnd type="none" w="lg" len="lg"/>
              <a:tailEnd type="triangle" w="lg" len="lg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2688" y="1584"/>
              <a:ext cx="144" cy="1440"/>
            </a:xfrm>
            <a:prstGeom prst="line">
              <a:avLst/>
            </a:prstGeom>
            <a:noFill/>
            <a:ln w="19050">
              <a:solidFill>
                <a:srgbClr val="CCECFF"/>
              </a:solidFill>
              <a:round/>
              <a:headEnd type="triangle" w="lg" len="lg"/>
              <a:tailEnd type="triangle" w="lg" len="lg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 rot="4998777">
              <a:off x="2378" y="2233"/>
              <a:ext cx="1024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en-GB" sz="1200">
                  <a:solidFill>
                    <a:schemeClr val="accent1"/>
                  </a:solidFill>
                  <a:ea typeface="ＭＳ Ｐゴシック"/>
                  <a:cs typeface="ＭＳ Ｐゴシック"/>
                </a:rPr>
                <a:t>To BGAN Network</a:t>
              </a: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 rot="-5513992">
              <a:off x="930" y="2622"/>
              <a:ext cx="52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en-GB" sz="1200">
                  <a:solidFill>
                    <a:schemeClr val="accent1"/>
                  </a:solidFill>
                  <a:ea typeface="ＭＳ Ｐゴシック"/>
                  <a:cs typeface="ＭＳ Ｐゴシック"/>
                </a:rPr>
                <a:t>EO Data</a:t>
              </a:r>
            </a:p>
          </p:txBody>
        </p:sp>
        <p:sp>
          <p:nvSpPr>
            <p:cNvPr id="16" name="Freeform 22"/>
            <p:cNvSpPr>
              <a:spLocks/>
            </p:cNvSpPr>
            <p:nvPr/>
          </p:nvSpPr>
          <p:spPr bwMode="auto">
            <a:xfrm>
              <a:off x="1454" y="2267"/>
              <a:ext cx="349" cy="236"/>
            </a:xfrm>
            <a:custGeom>
              <a:avLst/>
              <a:gdLst>
                <a:gd name="T0" fmla="*/ 325 w 349"/>
                <a:gd name="T1" fmla="*/ 22 h 236"/>
                <a:gd name="T2" fmla="*/ 187 w 349"/>
                <a:gd name="T3" fmla="*/ 57 h 236"/>
                <a:gd name="T4" fmla="*/ 45 w 349"/>
                <a:gd name="T5" fmla="*/ 83 h 236"/>
                <a:gd name="T6" fmla="*/ 9 w 349"/>
                <a:gd name="T7" fmla="*/ 113 h 236"/>
                <a:gd name="T8" fmla="*/ 29 w 349"/>
                <a:gd name="T9" fmla="*/ 175 h 236"/>
                <a:gd name="T10" fmla="*/ 131 w 349"/>
                <a:gd name="T11" fmla="*/ 205 h 236"/>
                <a:gd name="T12" fmla="*/ 335 w 349"/>
                <a:gd name="T13" fmla="*/ 205 h 236"/>
                <a:gd name="T14" fmla="*/ 335 w 349"/>
                <a:gd name="T15" fmla="*/ 88 h 236"/>
                <a:gd name="T16" fmla="*/ 325 w 349"/>
                <a:gd name="T17" fmla="*/ 22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9"/>
                <a:gd name="T28" fmla="*/ 0 h 236"/>
                <a:gd name="T29" fmla="*/ 349 w 349"/>
                <a:gd name="T30" fmla="*/ 236 h 2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9" h="236">
                  <a:moveTo>
                    <a:pt x="325" y="22"/>
                  </a:moveTo>
                  <a:cubicBezTo>
                    <a:pt x="290" y="45"/>
                    <a:pt x="230" y="50"/>
                    <a:pt x="187" y="57"/>
                  </a:cubicBezTo>
                  <a:cubicBezTo>
                    <a:pt x="141" y="72"/>
                    <a:pt x="93" y="79"/>
                    <a:pt x="45" y="83"/>
                  </a:cubicBezTo>
                  <a:cubicBezTo>
                    <a:pt x="18" y="88"/>
                    <a:pt x="0" y="82"/>
                    <a:pt x="9" y="113"/>
                  </a:cubicBezTo>
                  <a:cubicBezTo>
                    <a:pt x="15" y="134"/>
                    <a:pt x="8" y="168"/>
                    <a:pt x="29" y="175"/>
                  </a:cubicBezTo>
                  <a:cubicBezTo>
                    <a:pt x="64" y="186"/>
                    <a:pt x="95" y="197"/>
                    <a:pt x="131" y="205"/>
                  </a:cubicBezTo>
                  <a:cubicBezTo>
                    <a:pt x="197" y="236"/>
                    <a:pt x="270" y="234"/>
                    <a:pt x="335" y="205"/>
                  </a:cubicBezTo>
                  <a:cubicBezTo>
                    <a:pt x="349" y="164"/>
                    <a:pt x="344" y="131"/>
                    <a:pt x="335" y="88"/>
                  </a:cubicBezTo>
                  <a:cubicBezTo>
                    <a:pt x="330" y="15"/>
                    <a:pt x="347" y="0"/>
                    <a:pt x="325" y="22"/>
                  </a:cubicBezTo>
                  <a:close/>
                </a:path>
              </a:pathLst>
            </a:custGeom>
            <a:solidFill>
              <a:schemeClr val="tx1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336" y="2064"/>
              <a:ext cx="600" cy="4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sz="1400" b="1">
                  <a:solidFill>
                    <a:schemeClr val="accent1"/>
                  </a:solidFill>
                  <a:ea typeface="ＭＳ Ｐゴシック"/>
                  <a:cs typeface="ＭＳ Ｐゴシック"/>
                </a:rPr>
                <a:t>LEO with</a:t>
              </a:r>
            </a:p>
            <a:p>
              <a:pPr algn="l" eaLnBrk="0" hangingPunct="0"/>
              <a:r>
                <a:rPr lang="en-GB" sz="1400" b="1">
                  <a:solidFill>
                    <a:schemeClr val="accent1"/>
                  </a:solidFill>
                  <a:ea typeface="ＭＳ Ｐゴシック"/>
                  <a:cs typeface="ＭＳ Ｐゴシック"/>
                </a:rPr>
                <a:t>SB-SAT </a:t>
              </a:r>
            </a:p>
            <a:p>
              <a:pPr algn="l" eaLnBrk="0" hangingPunct="0"/>
              <a:r>
                <a:rPr lang="en-GB" sz="1400" b="1">
                  <a:solidFill>
                    <a:schemeClr val="accent1"/>
                  </a:solidFill>
                  <a:ea typeface="ＭＳ Ｐゴシック"/>
                  <a:cs typeface="ＭＳ Ｐゴシック"/>
                </a:rPr>
                <a:t>Terminal</a:t>
              </a:r>
            </a:p>
          </p:txBody>
        </p:sp>
      </p:grp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57200" y="5334000"/>
            <a:ext cx="822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Aft>
                <a:spcPts val="1800"/>
              </a:spcAft>
            </a:pPr>
            <a:r>
              <a:rPr lang="en-GB" sz="2000" b="1" dirty="0" smtClean="0">
                <a:solidFill>
                  <a:srgbClr val="0000FA"/>
                </a:solidFill>
              </a:rPr>
              <a:t>An </a:t>
            </a:r>
            <a:r>
              <a:rPr lang="en-GB" sz="2000" b="1" dirty="0">
                <a:solidFill>
                  <a:srgbClr val="0000FA"/>
                </a:solidFill>
              </a:rPr>
              <a:t>unique </a:t>
            </a:r>
            <a:r>
              <a:rPr lang="en-GB" sz="2000" b="1" dirty="0" smtClean="0">
                <a:solidFill>
                  <a:srgbClr val="0000FA"/>
                </a:solidFill>
              </a:rPr>
              <a:t>solution </a:t>
            </a:r>
            <a:r>
              <a:rPr lang="en-GB" sz="2000" b="1" dirty="0">
                <a:solidFill>
                  <a:srgbClr val="0000FA"/>
                </a:solidFill>
              </a:rPr>
              <a:t>to </a:t>
            </a:r>
            <a:r>
              <a:rPr lang="en-GB" sz="2000" b="1" dirty="0" smtClean="0">
                <a:solidFill>
                  <a:srgbClr val="0000FA"/>
                </a:solidFill>
              </a:rPr>
              <a:t>deliver real-time Telemetry, Tracking and Control (TT&amp;C) and Mission Data from Low Earth Orbiting (LEO) satellites</a:t>
            </a:r>
            <a:endParaRPr lang="en-GB" sz="2000" b="1" dirty="0">
              <a:solidFill>
                <a:srgbClr val="0000FA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438" y="1590824"/>
            <a:ext cx="7559675" cy="4862512"/>
          </a:xfrm>
        </p:spPr>
        <p:txBody>
          <a:bodyPr/>
          <a:lstStyle/>
          <a:p>
            <a:pPr algn="l"/>
            <a:r>
              <a:rPr lang="en-US" sz="2400" dirty="0" smtClean="0"/>
              <a:t>Real-time delivery of LEO satellite data</a:t>
            </a:r>
          </a:p>
          <a:p>
            <a:pPr algn="l"/>
            <a:r>
              <a:rPr lang="en-US" sz="2400" dirty="0" smtClean="0"/>
              <a:t>Develop space-qualified </a:t>
            </a:r>
            <a:r>
              <a:rPr lang="en-US" sz="2400" dirty="0" err="1" smtClean="0"/>
              <a:t>SwiftBroadband</a:t>
            </a:r>
            <a:r>
              <a:rPr lang="en-US" sz="2400" dirty="0" smtClean="0"/>
              <a:t> terminals</a:t>
            </a:r>
          </a:p>
          <a:p>
            <a:pPr algn="l"/>
            <a:r>
              <a:rPr lang="en-US" sz="2400" dirty="0" smtClean="0"/>
              <a:t>SB-Sat fitted to a LEO Spacecraft links to an  I-4</a:t>
            </a:r>
          </a:p>
          <a:p>
            <a:pPr algn="l"/>
            <a:r>
              <a:rPr lang="en-US" sz="2400" dirty="0" smtClean="0"/>
              <a:t>I-4 Satellites provide worldwide coverage</a:t>
            </a:r>
          </a:p>
          <a:p>
            <a:pPr algn="l"/>
            <a:r>
              <a:rPr lang="en-US" sz="2400" dirty="0" smtClean="0"/>
              <a:t>SB-Sat leverages BGAN ground infrastructure and interconnect for processing and delivering real-time data</a:t>
            </a:r>
          </a:p>
          <a:p>
            <a:pPr algn="l"/>
            <a:r>
              <a:rPr lang="en-US" sz="2400" dirty="0" smtClean="0"/>
              <a:t>Always-on, on demand, real-time background IP and streaming IP services</a:t>
            </a:r>
          </a:p>
          <a:p>
            <a:pPr algn="l"/>
            <a:r>
              <a:rPr lang="en-US" sz="2400" dirty="0" smtClean="0"/>
              <a:t>No new spectrum required; uses existing spectrum allocated to Inmarsat services.</a:t>
            </a:r>
            <a:endParaRPr lang="en-GB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SwiftBroadband</a:t>
            </a:r>
            <a:r>
              <a:rPr lang="en-US" dirty="0" smtClean="0"/>
              <a:t> –Satellite (SB-Sat)</a:t>
            </a:r>
            <a:br>
              <a:rPr lang="en-US" dirty="0" smtClean="0"/>
            </a:br>
            <a:endParaRPr lang="en-GB" dirty="0" smtClean="0"/>
          </a:p>
        </p:txBody>
      </p:sp>
      <p:sp>
        <p:nvSpPr>
          <p:cNvPr id="5" name="Rectangle 4"/>
          <p:cNvSpPr/>
          <p:nvPr/>
        </p:nvSpPr>
        <p:spPr>
          <a:xfrm>
            <a:off x="755576" y="872716"/>
            <a:ext cx="5640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</a:t>
            </a:r>
            <a:r>
              <a:rPr lang="en-GB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oncepts</a:t>
            </a:r>
            <a:endParaRPr lang="en-GB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7772400" cy="1371600"/>
          </a:xfrm>
        </p:spPr>
        <p:txBody>
          <a:bodyPr/>
          <a:lstStyle/>
          <a:p>
            <a:pPr eaLnBrk="1" hangingPunct="1"/>
            <a:r>
              <a:rPr lang="en-US" dirty="0" smtClean="0"/>
              <a:t>Managing a Traffic Surge</a:t>
            </a:r>
            <a:br>
              <a:rPr lang="en-US" dirty="0" smtClean="0"/>
            </a:br>
            <a:r>
              <a:rPr lang="en-US" sz="2800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Haiti earthquake, Jan. 2010</a:t>
            </a:r>
            <a:endParaRPr lang="en-GB" sz="2800" kern="1200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3795" name="Content Placeholder 9"/>
          <p:cNvSpPr>
            <a:spLocks noGrp="1"/>
          </p:cNvSpPr>
          <p:nvPr>
            <p:ph idx="1"/>
          </p:nvPr>
        </p:nvSpPr>
        <p:spPr>
          <a:xfrm>
            <a:off x="467544" y="1590675"/>
            <a:ext cx="3973574" cy="4114800"/>
          </a:xfrm>
        </p:spPr>
        <p:txBody>
          <a:bodyPr/>
          <a:lstStyle/>
          <a:p>
            <a:pPr algn="l"/>
            <a:r>
              <a:rPr lang="en-US" sz="2400" dirty="0" smtClean="0"/>
              <a:t>Commercial traffic was approximately 55% </a:t>
            </a:r>
          </a:p>
          <a:p>
            <a:pPr algn="l"/>
            <a:r>
              <a:rPr lang="en-US" sz="2400" dirty="0" smtClean="0"/>
              <a:t>Government and NGO traffic was approximately 45%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3137" y="1616615"/>
            <a:ext cx="4577355" cy="343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96652"/>
            <a:ext cx="8426450" cy="1049338"/>
          </a:xfrm>
        </p:spPr>
        <p:txBody>
          <a:bodyPr/>
          <a:lstStyle/>
          <a:p>
            <a:pPr eaLnBrk="1" hangingPunct="1"/>
            <a:r>
              <a:rPr lang="en-US" dirty="0" smtClean="0"/>
              <a:t>Who are we?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800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the leading mobile satellite services provider</a:t>
            </a:r>
            <a:endParaRPr lang="en-GB" sz="2800" kern="1200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87524" y="1520788"/>
            <a:ext cx="8100900" cy="4572508"/>
          </a:xfrm>
        </p:spPr>
        <p:txBody>
          <a:bodyPr/>
          <a:lstStyle/>
          <a:p>
            <a:pPr algn="l" eaLnBrk="1" hangingPunct="1"/>
            <a:r>
              <a:rPr lang="en-US" sz="2400" dirty="0" smtClean="0"/>
              <a:t>11 geostationary satellites</a:t>
            </a:r>
          </a:p>
          <a:p>
            <a:pPr algn="l" eaLnBrk="1" hangingPunct="1"/>
            <a:r>
              <a:rPr lang="en-US" sz="2400" dirty="0" smtClean="0"/>
              <a:t>Delivering range of voice &amp; data services worldwide, on land, at sea, and in the air</a:t>
            </a:r>
          </a:p>
          <a:p>
            <a:pPr lvl="1" algn="l" eaLnBrk="1" hangingPunct="1"/>
            <a:r>
              <a:rPr lang="en-US" sz="2200" dirty="0" smtClean="0"/>
              <a:t>Highly secure and reliable communications</a:t>
            </a:r>
          </a:p>
          <a:p>
            <a:pPr lvl="1" algn="l" eaLnBrk="1" hangingPunct="1"/>
            <a:r>
              <a:rPr lang="en-US" sz="2200" dirty="0" smtClean="0"/>
              <a:t>Three generations in L-band; Commercial life into 2020’s</a:t>
            </a:r>
          </a:p>
          <a:p>
            <a:pPr algn="l" eaLnBrk="1" hangingPunct="1"/>
            <a:r>
              <a:rPr lang="en-US" sz="2400" dirty="0" smtClean="0"/>
              <a:t>Financially strong with solid asset base</a:t>
            </a:r>
          </a:p>
          <a:p>
            <a:pPr lvl="1" algn="l" eaLnBrk="1" hangingPunct="1"/>
            <a:r>
              <a:rPr lang="en-US" sz="2200" dirty="0" smtClean="0"/>
              <a:t>Publicly traded (LSE:ISAT); Strong revenue growth: </a:t>
            </a:r>
          </a:p>
          <a:p>
            <a:pPr lvl="2" algn="l" eaLnBrk="1" hangingPunct="1"/>
            <a:r>
              <a:rPr lang="en-US" sz="1800" dirty="0" smtClean="0"/>
              <a:t>Group revenues 2010 $1.171B; MSS revenues $727 M (up 6.5%)</a:t>
            </a:r>
          </a:p>
          <a:p>
            <a:pPr algn="l" eaLnBrk="1" hangingPunct="1"/>
            <a:r>
              <a:rPr lang="en-US" sz="2400" dirty="0" smtClean="0"/>
              <a:t> Commitment to continued innovation</a:t>
            </a:r>
          </a:p>
          <a:p>
            <a:pPr lvl="1" algn="l" eaLnBrk="1" hangingPunct="1"/>
            <a:r>
              <a:rPr lang="en-US" sz="2200" dirty="0" smtClean="0"/>
              <a:t>L-band position reinforced with new satellite/services</a:t>
            </a:r>
          </a:p>
          <a:p>
            <a:pPr lvl="1" algn="l" eaLnBrk="1" hangingPunct="1"/>
            <a:r>
              <a:rPr lang="en-US" sz="2200" dirty="0" smtClean="0"/>
              <a:t>Move into Ka-band with Global Xpress</a:t>
            </a:r>
          </a:p>
          <a:p>
            <a:pPr lvl="2" algn="l" eaLnBrk="1" hangingPunct="1"/>
            <a:endParaRPr lang="en-US" dirty="0" smtClean="0"/>
          </a:p>
          <a:p>
            <a:pPr lvl="1" algn="l" eaLnBrk="1" hangingPunct="1"/>
            <a:endParaRPr lang="en-US" sz="1400" dirty="0" smtClean="0"/>
          </a:p>
          <a:p>
            <a:pPr lvl="1" algn="l" eaLnBrk="1" hangingPunct="1"/>
            <a:endParaRPr lang="en-US" sz="1600" dirty="0" smtClean="0"/>
          </a:p>
          <a:p>
            <a:pPr lvl="1" algn="l" eaLnBrk="1" hangingPunct="1"/>
            <a:endParaRPr lang="en-US" sz="1600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5"/>
          <p:cNvSpPr>
            <a:spLocks noGrp="1"/>
          </p:cNvSpPr>
          <p:nvPr>
            <p:ph type="title"/>
          </p:nvPr>
        </p:nvSpPr>
        <p:spPr>
          <a:xfrm>
            <a:off x="287524" y="296652"/>
            <a:ext cx="7772400" cy="647700"/>
          </a:xfrm>
        </p:spPr>
        <p:txBody>
          <a:bodyPr/>
          <a:lstStyle/>
          <a:p>
            <a:r>
              <a:rPr lang="en-GB" dirty="0" smtClean="0"/>
              <a:t>Inmarsat-5 </a:t>
            </a:r>
            <a:r>
              <a:rPr lang="en-GB" i="1" dirty="0" smtClean="0"/>
              <a:t>(Global Xpress) </a:t>
            </a:r>
            <a:r>
              <a:rPr lang="en-GB" dirty="0" smtClean="0"/>
              <a:t>overview</a:t>
            </a:r>
          </a:p>
        </p:txBody>
      </p:sp>
      <p:sp>
        <p:nvSpPr>
          <p:cNvPr id="51203" name="Content Placeholder 3"/>
          <p:cNvSpPr>
            <a:spLocks noGrp="1"/>
          </p:cNvSpPr>
          <p:nvPr>
            <p:ph idx="1"/>
          </p:nvPr>
        </p:nvSpPr>
        <p:spPr>
          <a:xfrm>
            <a:off x="431540" y="980728"/>
            <a:ext cx="5040560" cy="4500500"/>
          </a:xfrm>
        </p:spPr>
        <p:txBody>
          <a:bodyPr/>
          <a:lstStyle/>
          <a:p>
            <a:pPr algn="l">
              <a:spcBef>
                <a:spcPts val="600"/>
              </a:spcBef>
            </a:pPr>
            <a:r>
              <a:rPr lang="en-US" b="1" dirty="0" smtClean="0"/>
              <a:t>Who: </a:t>
            </a:r>
            <a:r>
              <a:rPr lang="en-US" i="1" dirty="0" smtClean="0"/>
              <a:t>Inmarsat</a:t>
            </a:r>
            <a:r>
              <a:rPr lang="en-US" dirty="0" smtClean="0"/>
              <a:t> – the trusted leader in global connectivity for 30 years</a:t>
            </a:r>
            <a:endParaRPr lang="en-US" b="1" dirty="0" smtClean="0"/>
          </a:p>
          <a:p>
            <a:pPr algn="l">
              <a:spcBef>
                <a:spcPts val="600"/>
              </a:spcBef>
            </a:pPr>
            <a:r>
              <a:rPr lang="en-US" b="1" dirty="0" smtClean="0"/>
              <a:t>What: </a:t>
            </a:r>
            <a:r>
              <a:rPr lang="en-US" dirty="0" smtClean="0"/>
              <a:t>The only global commercial wideband Ka–band satellite system</a:t>
            </a:r>
          </a:p>
          <a:p>
            <a:pPr algn="l">
              <a:spcBef>
                <a:spcPts val="600"/>
              </a:spcBef>
            </a:pPr>
            <a:r>
              <a:rPr lang="en-US" b="1" dirty="0" smtClean="0"/>
              <a:t>Why:</a:t>
            </a:r>
            <a:r>
              <a:rPr lang="en-US" dirty="0" smtClean="0"/>
              <a:t> To meet the growing demands of:</a:t>
            </a:r>
          </a:p>
          <a:p>
            <a:pPr lvl="1" algn="l">
              <a:spcBef>
                <a:spcPts val="600"/>
              </a:spcBef>
            </a:pPr>
            <a:r>
              <a:rPr lang="en-US" sz="1800" dirty="0" smtClean="0"/>
              <a:t>Maritime</a:t>
            </a:r>
          </a:p>
          <a:p>
            <a:pPr lvl="1" algn="l">
              <a:spcBef>
                <a:spcPts val="600"/>
              </a:spcBef>
            </a:pPr>
            <a:r>
              <a:rPr lang="en-US" dirty="0" smtClean="0"/>
              <a:t>Government</a:t>
            </a:r>
          </a:p>
          <a:p>
            <a:pPr lvl="1" algn="l">
              <a:spcBef>
                <a:spcPts val="600"/>
              </a:spcBef>
            </a:pPr>
            <a:r>
              <a:rPr lang="en-US" sz="1800" dirty="0" smtClean="0"/>
              <a:t>Energy</a:t>
            </a:r>
          </a:p>
          <a:p>
            <a:pPr lvl="1" algn="l">
              <a:spcBef>
                <a:spcPts val="600"/>
              </a:spcBef>
            </a:pPr>
            <a:r>
              <a:rPr lang="en-US" dirty="0" smtClean="0"/>
              <a:t>Aeronautical</a:t>
            </a:r>
          </a:p>
          <a:p>
            <a:pPr lvl="1" algn="l">
              <a:spcBef>
                <a:spcPts val="600"/>
              </a:spcBef>
            </a:pPr>
            <a:r>
              <a:rPr lang="en-US" sz="1800" dirty="0" smtClean="0"/>
              <a:t>Enterprise</a:t>
            </a:r>
          </a:p>
          <a:p>
            <a:pPr algn="l">
              <a:spcBef>
                <a:spcPts val="600"/>
              </a:spcBef>
            </a:pPr>
            <a:r>
              <a:rPr lang="en-US" b="1" dirty="0" smtClean="0"/>
              <a:t>How: </a:t>
            </a:r>
            <a:r>
              <a:rPr lang="en-US" dirty="0" smtClean="0"/>
              <a:t>Cost effective Ka-band – each I-5 has 20x the capacity of an Inmarsat-4</a:t>
            </a:r>
          </a:p>
          <a:p>
            <a:pPr algn="l">
              <a:spcBef>
                <a:spcPts val="600"/>
              </a:spcBef>
            </a:pPr>
            <a:r>
              <a:rPr lang="en-US" b="1" dirty="0" smtClean="0"/>
              <a:t>When:</a:t>
            </a:r>
            <a:r>
              <a:rPr lang="en-US" dirty="0" smtClean="0"/>
              <a:t> Regional in 2013, global in 2014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invGray">
          <a:xfrm>
            <a:off x="1187624" y="5733256"/>
            <a:ext cx="6192688" cy="4463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eaLnBrk="1" hangingPunct="1">
              <a:spcBef>
                <a:spcPts val="0"/>
              </a:spcBef>
            </a:pPr>
            <a:r>
              <a:rPr lang="en-GB" sz="1800" b="1" dirty="0" smtClean="0">
                <a:solidFill>
                  <a:schemeClr val="tx2"/>
                </a:solidFill>
                <a:cs typeface="Arial" pitchFamily="34" charset="0"/>
              </a:rPr>
              <a:t>Affordable and Trusted Coverage, Speed &amp; Capacity</a:t>
            </a:r>
            <a:endParaRPr lang="en-GB" sz="18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6296" y="5229200"/>
            <a:ext cx="1611788" cy="276999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 smtClean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Boeing 702 Spacecraft</a:t>
            </a:r>
          </a:p>
        </p:txBody>
      </p:sp>
      <p:pic>
        <p:nvPicPr>
          <p:cNvPr id="34817" name="Picture 1" descr="Inmarsat-5 SEF10-04354 400 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357298"/>
            <a:ext cx="3018532" cy="391707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4" y="296652"/>
            <a:ext cx="8172908" cy="587375"/>
          </a:xfrm>
        </p:spPr>
        <p:txBody>
          <a:bodyPr/>
          <a:lstStyle/>
          <a:p>
            <a:pPr eaLnBrk="1" hangingPunct="1"/>
            <a:r>
              <a:rPr lang="en-GB" i="1" dirty="0" smtClean="0"/>
              <a:t>Global Xpress </a:t>
            </a:r>
            <a:r>
              <a:rPr lang="en-GB" dirty="0" smtClean="0"/>
              <a:t>– going beyond Ku-band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647564" y="1160748"/>
            <a:ext cx="7560840" cy="392714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Higher throughput - 5M up/50M down to 60cm terminal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Smaller, better, less expensive terminals	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Lower cost service			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Uniform global coverage, flexible capacity allocation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Seamless mobility through a robust ground network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Access to L-band for utmost network reliability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Regional operation in 2013, Global in 2014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Supports a range of access technologies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</a:pPr>
            <a:endParaRPr lang="en-US" sz="2200" dirty="0" smtClean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invGray">
          <a:xfrm>
            <a:off x="1115616" y="5553236"/>
            <a:ext cx="6444716" cy="55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r>
              <a:rPr lang="en-US" sz="1800" b="1" dirty="0" smtClean="0">
                <a:solidFill>
                  <a:schemeClr val="tx2"/>
                </a:solidFill>
              </a:rPr>
              <a:t>The new standard for remote satellite communications</a:t>
            </a: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4" y="260648"/>
            <a:ext cx="7524750" cy="587375"/>
          </a:xfrm>
        </p:spPr>
        <p:txBody>
          <a:bodyPr/>
          <a:lstStyle/>
          <a:p>
            <a:pPr eaLnBrk="1" hangingPunct="1"/>
            <a:r>
              <a:rPr lang="en-GB" dirty="0" smtClean="0"/>
              <a:t>Flexibility in Space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4260850" cy="1619250"/>
          </a:xfrm>
        </p:spPr>
        <p:txBody>
          <a:bodyPr/>
          <a:lstStyle/>
          <a:p>
            <a:pPr algn="l"/>
            <a:r>
              <a:rPr lang="en-US" dirty="0" smtClean="0"/>
              <a:t>Designed for global coverage with surge capability</a:t>
            </a:r>
          </a:p>
          <a:p>
            <a:pPr algn="l"/>
            <a:r>
              <a:rPr lang="en-US" dirty="0" smtClean="0"/>
              <a:t>Unified roaming solution – a single terminal from one provider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2536" y="6057292"/>
            <a:ext cx="475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267 Global Beams provide worldwide coverage for uninterrupted service</a:t>
            </a:r>
            <a:endParaRPr lang="en-GB" sz="18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5484" t="2261" r="5399" b="2762"/>
          <a:stretch>
            <a:fillRect/>
          </a:stretch>
        </p:blipFill>
        <p:spPr bwMode="auto">
          <a:xfrm>
            <a:off x="251520" y="3068960"/>
            <a:ext cx="4680520" cy="30243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7" descr="I5 In Orbit Concep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1552" y="957498"/>
            <a:ext cx="4032448" cy="24965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68044" y="3477778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18 steerable High Capacity beams satisfy both long-term needs and event-driven requirements</a:t>
            </a:r>
            <a:endParaRPr lang="en-GB" sz="1800" b="1" dirty="0"/>
          </a:p>
        </p:txBody>
      </p:sp>
      <p:sp>
        <p:nvSpPr>
          <p:cNvPr id="12" name="Text Placeholder 10"/>
          <p:cNvSpPr txBox="1">
            <a:spLocks/>
          </p:cNvSpPr>
          <p:nvPr/>
        </p:nvSpPr>
        <p:spPr bwMode="auto">
          <a:xfrm>
            <a:off x="5364088" y="4797152"/>
            <a:ext cx="3542034" cy="7920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“Inmarsat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really knows how to deliver a global service”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4"/>
          <p:cNvSpPr>
            <a:spLocks noGrp="1"/>
          </p:cNvSpPr>
          <p:nvPr>
            <p:ph type="title"/>
          </p:nvPr>
        </p:nvSpPr>
        <p:spPr>
          <a:xfrm>
            <a:off x="287524" y="260648"/>
            <a:ext cx="7772400" cy="648072"/>
          </a:xfrm>
        </p:spPr>
        <p:txBody>
          <a:bodyPr/>
          <a:lstStyle/>
          <a:p>
            <a:r>
              <a:rPr lang="en-GB" dirty="0" smtClean="0"/>
              <a:t>Reliability on the ground</a:t>
            </a:r>
          </a:p>
        </p:txBody>
      </p:sp>
      <p:sp>
        <p:nvSpPr>
          <p:cNvPr id="43011" name="Content Placeholder 5"/>
          <p:cNvSpPr>
            <a:spLocks noGrp="1"/>
          </p:cNvSpPr>
          <p:nvPr>
            <p:ph idx="1"/>
          </p:nvPr>
        </p:nvSpPr>
        <p:spPr>
          <a:xfrm>
            <a:off x="395536" y="1196752"/>
            <a:ext cx="4356286" cy="5004555"/>
          </a:xfrm>
        </p:spPr>
        <p:txBody>
          <a:bodyPr/>
          <a:lstStyle/>
          <a:p>
            <a:r>
              <a:rPr lang="en-GB" dirty="0" smtClean="0"/>
              <a:t>Leverages existing Inmarsat 3G network</a:t>
            </a:r>
          </a:p>
          <a:p>
            <a:r>
              <a:rPr lang="en-GB" dirty="0" smtClean="0"/>
              <a:t>Ka-band or L/Ka-band hybrid services</a:t>
            </a:r>
          </a:p>
          <a:p>
            <a:r>
              <a:rPr lang="en-GB" dirty="0" smtClean="0"/>
              <a:t>Uniform and assured global service with diverse gateways</a:t>
            </a:r>
          </a:p>
          <a:p>
            <a:r>
              <a:rPr lang="en-GB" dirty="0" smtClean="0"/>
              <a:t>Supports a variety of service business models and inter-connections with customers and channel partners</a:t>
            </a:r>
          </a:p>
          <a:p>
            <a:r>
              <a:rPr lang="en-GB" dirty="0" smtClean="0"/>
              <a:t>Carries on </a:t>
            </a:r>
            <a:r>
              <a:rPr lang="en-GB" dirty="0" err="1" smtClean="0"/>
              <a:t>Inmarsat’s</a:t>
            </a:r>
            <a:r>
              <a:rPr lang="en-GB" dirty="0" smtClean="0"/>
              <a:t> reputation  for </a:t>
            </a:r>
            <a:r>
              <a:rPr lang="en-GB" dirty="0" err="1" smtClean="0"/>
              <a:t>QoS</a:t>
            </a:r>
            <a:r>
              <a:rPr lang="en-GB" dirty="0" smtClean="0"/>
              <a:t> and reliability</a:t>
            </a:r>
          </a:p>
        </p:txBody>
      </p:sp>
      <p:pic>
        <p:nvPicPr>
          <p:cNvPr id="43012" name="Object 2"/>
          <p:cNvPicPr>
            <a:picLocks noChangeArrowheads="1"/>
          </p:cNvPicPr>
          <p:nvPr/>
        </p:nvPicPr>
        <p:blipFill>
          <a:blip r:embed="rId3" cstate="print"/>
          <a:srcRect t="-745" r="-23" b="-275"/>
          <a:stretch>
            <a:fillRect/>
          </a:stretch>
        </p:blipFill>
        <p:spPr bwMode="auto">
          <a:xfrm>
            <a:off x="4859338" y="1126666"/>
            <a:ext cx="4105275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0"/>
          <p:cNvSpPr txBox="1">
            <a:spLocks/>
          </p:cNvSpPr>
          <p:nvPr/>
        </p:nvSpPr>
        <p:spPr bwMode="auto">
          <a:xfrm>
            <a:off x="5364088" y="4977172"/>
            <a:ext cx="3542034" cy="7920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“Inmarsat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really knows how to deliver robust solutions”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1520" y="224644"/>
            <a:ext cx="7772400" cy="827943"/>
          </a:xfrm>
        </p:spPr>
        <p:txBody>
          <a:bodyPr/>
          <a:lstStyle/>
          <a:p>
            <a:r>
              <a:rPr lang="en-GB" dirty="0" smtClean="0"/>
              <a:t>Affordability at the Terminal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31540" y="1052736"/>
            <a:ext cx="5076564" cy="536459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dirty="0" smtClean="0"/>
              <a:t>Lower cost service than Ku-band</a:t>
            </a:r>
          </a:p>
          <a:p>
            <a:pPr>
              <a:spcBef>
                <a:spcPts val="600"/>
              </a:spcBef>
            </a:pPr>
            <a:r>
              <a:rPr lang="en-GB" dirty="0" err="1" smtClean="0"/>
              <a:t>iDirect</a:t>
            </a:r>
            <a:r>
              <a:rPr lang="en-GB" dirty="0" smtClean="0"/>
              <a:t> Core for consistent interface and roaming across a multi-vendor terminal ecosystem</a:t>
            </a:r>
          </a:p>
          <a:p>
            <a:pPr>
              <a:spcBef>
                <a:spcPts val="600"/>
              </a:spcBef>
            </a:pPr>
            <a:r>
              <a:rPr lang="en-GB" dirty="0" smtClean="0"/>
              <a:t>A new standard for affordability: volume delivery of stabilized antenna terminals</a:t>
            </a:r>
          </a:p>
          <a:p>
            <a:pPr lvl="1">
              <a:spcBef>
                <a:spcPts val="600"/>
              </a:spcBef>
            </a:pPr>
            <a:r>
              <a:rPr lang="en-GB" sz="2000" dirty="0" smtClean="0"/>
              <a:t>Ruggedized 60-100cm maritime units</a:t>
            </a:r>
          </a:p>
          <a:p>
            <a:pPr lvl="1">
              <a:spcBef>
                <a:spcPts val="600"/>
              </a:spcBef>
            </a:pPr>
            <a:r>
              <a:rPr lang="en-GB" sz="2000" dirty="0" smtClean="0"/>
              <a:t>30-60cm aeronautical terminals</a:t>
            </a:r>
          </a:p>
          <a:p>
            <a:pPr lvl="1">
              <a:spcBef>
                <a:spcPts val="600"/>
              </a:spcBef>
            </a:pPr>
            <a:r>
              <a:rPr lang="en-GB" sz="2000" dirty="0" smtClean="0"/>
              <a:t>Range of COTM &amp; COTP terminals</a:t>
            </a:r>
          </a:p>
          <a:p>
            <a:pPr>
              <a:spcBef>
                <a:spcPts val="600"/>
              </a:spcBef>
            </a:pPr>
            <a:r>
              <a:rPr lang="en-GB" dirty="0" smtClean="0"/>
              <a:t>Support to existing government Ka-band terminals and modems</a:t>
            </a:r>
          </a:p>
          <a:p>
            <a:pPr>
              <a:spcBef>
                <a:spcPts val="600"/>
              </a:spcBef>
            </a:pPr>
            <a:r>
              <a:rPr lang="en-GB" dirty="0" smtClean="0"/>
              <a:t>Seamless handover to L-band</a:t>
            </a:r>
          </a:p>
          <a:p>
            <a:pPr>
              <a:spcBef>
                <a:spcPts val="600"/>
              </a:spcBef>
            </a:pPr>
            <a:r>
              <a:rPr lang="en-GB" dirty="0" smtClean="0"/>
              <a:t>Rich terminal distribution and global network servicing &amp; support</a:t>
            </a:r>
          </a:p>
          <a:p>
            <a:pPr>
              <a:spcBef>
                <a:spcPts val="600"/>
              </a:spcBef>
              <a:buNone/>
            </a:pPr>
            <a:endParaRPr lang="en-GB" dirty="0" smtClean="0"/>
          </a:p>
        </p:txBody>
      </p:sp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1412875"/>
            <a:ext cx="1957387" cy="1584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50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0132" y="3068960"/>
            <a:ext cx="1999532" cy="160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0"/>
          <p:cNvSpPr txBox="1">
            <a:spLocks/>
          </p:cNvSpPr>
          <p:nvPr/>
        </p:nvSpPr>
        <p:spPr bwMode="auto">
          <a:xfrm>
            <a:off x="5436096" y="5013176"/>
            <a:ext cx="3542034" cy="7920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“Inmarsat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really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knows what users want in a terminal”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772400" cy="682402"/>
          </a:xfrm>
        </p:spPr>
        <p:txBody>
          <a:bodyPr/>
          <a:lstStyle/>
          <a:p>
            <a:r>
              <a:rPr lang="en-GB" dirty="0" smtClean="0"/>
              <a:t>GXp summary . . .</a:t>
            </a:r>
          </a:p>
        </p:txBody>
      </p:sp>
      <p:sp>
        <p:nvSpPr>
          <p:cNvPr id="21507" name="Content Placeholder 3"/>
          <p:cNvSpPr>
            <a:spLocks noGrp="1"/>
          </p:cNvSpPr>
          <p:nvPr>
            <p:ph idx="1"/>
          </p:nvPr>
        </p:nvSpPr>
        <p:spPr>
          <a:xfrm>
            <a:off x="647564" y="1376772"/>
            <a:ext cx="7559675" cy="4114800"/>
          </a:xfrm>
        </p:spPr>
        <p:txBody>
          <a:bodyPr/>
          <a:lstStyle/>
          <a:p>
            <a:r>
              <a:rPr lang="en-GB" dirty="0" smtClean="0"/>
              <a:t>Global Xpress will provide cost-effective, high bandwidth services whenever &amp; wherever needed</a:t>
            </a:r>
          </a:p>
          <a:p>
            <a:r>
              <a:rPr lang="en-GB" dirty="0" smtClean="0"/>
              <a:t>Unique inter-operability of I5’s and I4’s provides:</a:t>
            </a:r>
          </a:p>
          <a:p>
            <a:pPr lvl="1"/>
            <a:r>
              <a:rPr lang="en-GB" dirty="0" smtClean="0"/>
              <a:t>Robust worldwide coverage with hot-spot capability</a:t>
            </a:r>
          </a:p>
          <a:p>
            <a:pPr lvl="1"/>
            <a:r>
              <a:rPr lang="en-GB" dirty="0" smtClean="0"/>
              <a:t>Economical delivery of services while in transit and on-station</a:t>
            </a:r>
          </a:p>
          <a:p>
            <a:pPr lvl="1"/>
            <a:r>
              <a:rPr lang="en-GB" dirty="0" smtClean="0"/>
              <a:t>Ensured communication operations even in adverse environments</a:t>
            </a:r>
          </a:p>
          <a:p>
            <a:r>
              <a:rPr lang="en-GB" dirty="0" smtClean="0"/>
              <a:t>Highly flexible ground and network infrastructure including:</a:t>
            </a:r>
          </a:p>
          <a:p>
            <a:pPr lvl="1"/>
            <a:r>
              <a:rPr lang="en-GB" dirty="0" smtClean="0"/>
              <a:t>Robust, diverse network architecture</a:t>
            </a:r>
          </a:p>
          <a:p>
            <a:pPr lvl="1"/>
            <a:r>
              <a:rPr lang="en-GB" dirty="0" smtClean="0"/>
              <a:t>Highly secure gateway segment</a:t>
            </a:r>
          </a:p>
          <a:p>
            <a:pPr lvl="1"/>
            <a:r>
              <a:rPr lang="en-GB" dirty="0" smtClean="0"/>
              <a:t>Support to standard and user-defined waveforms and terminals</a:t>
            </a:r>
          </a:p>
        </p:txBody>
      </p:sp>
      <p:sp>
        <p:nvSpPr>
          <p:cNvPr id="4" name="Text Placeholder 10"/>
          <p:cNvSpPr txBox="1">
            <a:spLocks/>
          </p:cNvSpPr>
          <p:nvPr/>
        </p:nvSpPr>
        <p:spPr bwMode="auto">
          <a:xfrm>
            <a:off x="2519772" y="5589240"/>
            <a:ext cx="3542034" cy="7920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Now is the time to plan for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GX in your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future network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8" y="296652"/>
            <a:ext cx="7524750" cy="587375"/>
          </a:xfrm>
        </p:spPr>
        <p:txBody>
          <a:bodyPr/>
          <a:lstStyle/>
          <a:p>
            <a:r>
              <a:rPr lang="en-US" dirty="0" smtClean="0"/>
              <a:t>Summary:  what’s ahead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572" y="944724"/>
            <a:ext cx="7559675" cy="4862512"/>
          </a:xfrm>
        </p:spPr>
        <p:txBody>
          <a:bodyPr/>
          <a:lstStyle/>
          <a:p>
            <a:pPr algn="l"/>
            <a:r>
              <a:rPr lang="en-US" sz="2400" dirty="0" smtClean="0"/>
              <a:t>Enhanced capacity/throughputs with </a:t>
            </a:r>
            <a:r>
              <a:rPr lang="en-US" sz="2400" dirty="0" err="1" smtClean="0"/>
              <a:t>Alphasat</a:t>
            </a:r>
            <a:endParaRPr lang="en-US" sz="2400" dirty="0" smtClean="0"/>
          </a:p>
          <a:p>
            <a:pPr algn="l"/>
            <a:r>
              <a:rPr lang="en-US" sz="2400" dirty="0" smtClean="0"/>
              <a:t>Enhanced data throughputs on BGAN family</a:t>
            </a:r>
          </a:p>
          <a:p>
            <a:pPr algn="l"/>
            <a:r>
              <a:rPr lang="en-US" sz="2400" dirty="0" smtClean="0"/>
              <a:t>Continued commitment to safety services:  SBB safety oceanic safety services starting 2014</a:t>
            </a:r>
          </a:p>
          <a:p>
            <a:pPr algn="l"/>
            <a:r>
              <a:rPr lang="en-US" sz="2400" dirty="0" smtClean="0"/>
              <a:t>SBB helicopter waveform</a:t>
            </a:r>
          </a:p>
          <a:p>
            <a:pPr algn="l"/>
            <a:r>
              <a:rPr lang="en-US" sz="2400" dirty="0" smtClean="0"/>
              <a:t>New low data rate products</a:t>
            </a:r>
          </a:p>
          <a:p>
            <a:pPr algn="l"/>
            <a:r>
              <a:rPr lang="en-US" sz="2400" dirty="0" smtClean="0"/>
              <a:t>Transition to IP-based BGAN family</a:t>
            </a:r>
          </a:p>
          <a:p>
            <a:pPr algn="l"/>
            <a:r>
              <a:rPr lang="en-US" sz="2400" dirty="0" smtClean="0"/>
              <a:t>Transition of services to I-4 constellation with life into 2020s</a:t>
            </a:r>
          </a:p>
          <a:p>
            <a:pPr algn="l"/>
            <a:r>
              <a:rPr lang="en-US" sz="2400" dirty="0" smtClean="0"/>
              <a:t>Continued commitment to L-band services</a:t>
            </a:r>
          </a:p>
          <a:p>
            <a:pPr algn="l"/>
            <a:r>
              <a:rPr lang="en-US" sz="2400" dirty="0" smtClean="0"/>
              <a:t>New Ka-band constellation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899592" y="5805264"/>
            <a:ext cx="7596336" cy="7703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rPr>
              <a:t>Inmarsat – a commitment to innovation to mee</a:t>
            </a:r>
            <a:r>
              <a:rPr lang="en-US" dirty="0" smtClean="0"/>
              <a:t>t the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 evolving needs of the government customer</a:t>
            </a:r>
          </a:p>
        </p:txBody>
      </p:sp>
    </p:spTree>
  </p:cSld>
  <p:clrMapOvr>
    <a:masterClrMapping/>
  </p:clrMapOvr>
  <p:transition spd="med">
    <p:randomBa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Inmarsat confidential</a:t>
            </a:r>
          </a:p>
        </p:txBody>
      </p:sp>
      <p:pic>
        <p:nvPicPr>
          <p:cNvPr id="52227" name="Picture 2" descr="back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2514600" y="2822575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413"/>
              </a:spcAft>
            </a:pPr>
            <a:r>
              <a:rPr lang="en-US" sz="3600" b="1" dirty="0">
                <a:solidFill>
                  <a:srgbClr val="3A4972"/>
                </a:solidFill>
              </a:rPr>
              <a:t>Thank you!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455876" y="4689140"/>
            <a:ext cx="5256584" cy="14041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rPr>
              <a:t>Jack Deasy, Director, UAS Programs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hlinkClick r:id="rId4"/>
              </a:rPr>
              <a:t>j</a:t>
            </a:r>
            <a:r>
              <a:rPr lang="en-US" dirty="0" smtClean="0">
                <a:hlinkClick r:id="rId4"/>
              </a:rPr>
              <a:t>ack_deasy@inmarsat.com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Mobile: +1-336-541-0938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our customers?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438" y="1052736"/>
            <a:ext cx="7559675" cy="4862512"/>
          </a:xfrm>
        </p:spPr>
        <p:txBody>
          <a:bodyPr/>
          <a:lstStyle/>
          <a:p>
            <a:pPr>
              <a:spcBef>
                <a:spcPts val="1500"/>
              </a:spcBef>
              <a:defRPr/>
            </a:pPr>
            <a:r>
              <a:rPr lang="en-US" sz="2400" dirty="0" smtClean="0"/>
              <a:t>Over 450,000 registered Inmarsat terminals</a:t>
            </a:r>
          </a:p>
          <a:p>
            <a:pPr>
              <a:spcBef>
                <a:spcPts val="1500"/>
              </a:spcBef>
              <a:defRPr/>
            </a:pPr>
            <a:r>
              <a:rPr lang="en-US" sz="2400" dirty="0" smtClean="0"/>
              <a:t>U.S. </a:t>
            </a:r>
            <a:r>
              <a:rPr lang="en-US" sz="2400" dirty="0" smtClean="0"/>
              <a:t>f</a:t>
            </a:r>
            <a:r>
              <a:rPr lang="en-US" sz="2400" dirty="0" smtClean="0"/>
              <a:t>ederal Government </a:t>
            </a:r>
            <a:r>
              <a:rPr lang="en-US" sz="2400" dirty="0" smtClean="0"/>
              <a:t>is our largest single user</a:t>
            </a:r>
          </a:p>
          <a:p>
            <a:pPr algn="l">
              <a:spcBef>
                <a:spcPts val="1500"/>
              </a:spcBef>
              <a:defRPr/>
            </a:pPr>
            <a:r>
              <a:rPr lang="en-US" sz="2400" dirty="0" smtClean="0"/>
              <a:t>U.S. federal, </a:t>
            </a:r>
            <a:r>
              <a:rPr lang="en-US" sz="2400" dirty="0" smtClean="0"/>
              <a:t>state, </a:t>
            </a:r>
            <a:r>
              <a:rPr lang="en-US" sz="2400" dirty="0" smtClean="0"/>
              <a:t>local </a:t>
            </a:r>
            <a:r>
              <a:rPr lang="en-US" sz="2400" dirty="0" smtClean="0"/>
              <a:t>agencies rely on us for : </a:t>
            </a:r>
            <a:endParaRPr lang="en-US" sz="2400" dirty="0" smtClean="0"/>
          </a:p>
          <a:p>
            <a:pPr lvl="1"/>
            <a:r>
              <a:rPr lang="en-US" dirty="0" smtClean="0"/>
              <a:t>VIP Communications – USAF 89</a:t>
            </a:r>
            <a:r>
              <a:rPr lang="en-US" baseline="30000" dirty="0" smtClean="0"/>
              <a:t>th</a:t>
            </a:r>
            <a:r>
              <a:rPr lang="en-US" dirty="0" smtClean="0"/>
              <a:t> Airlift Wing</a:t>
            </a:r>
          </a:p>
          <a:p>
            <a:pPr lvl="1"/>
            <a:r>
              <a:rPr lang="en-US" dirty="0" smtClean="0"/>
              <a:t>Command and control – DOJ, operational units in </a:t>
            </a:r>
            <a:r>
              <a:rPr lang="en-US" dirty="0" smtClean="0"/>
              <a:t>Afghanistan</a:t>
            </a:r>
          </a:p>
          <a:p>
            <a:pPr lvl="1"/>
            <a:r>
              <a:rPr lang="en-US" dirty="0" smtClean="0"/>
              <a:t>Air </a:t>
            </a:r>
            <a:r>
              <a:rPr lang="en-US" dirty="0" smtClean="0"/>
              <a:t>s</a:t>
            </a:r>
            <a:r>
              <a:rPr lang="en-US" dirty="0" smtClean="0"/>
              <a:t>afety – USAF, DHS, UAVs</a:t>
            </a:r>
            <a:endParaRPr lang="en-US" dirty="0" smtClean="0"/>
          </a:p>
          <a:p>
            <a:pPr lvl="1"/>
            <a:r>
              <a:rPr lang="en-US" dirty="0" smtClean="0"/>
              <a:t>Coalition interoperability – NATO, UN peacekeeping</a:t>
            </a:r>
          </a:p>
          <a:p>
            <a:pPr lvl="1"/>
            <a:r>
              <a:rPr lang="en-US" dirty="0" smtClean="0"/>
              <a:t>Situational Awareness – INSCOM, NASA Ames, US Fish &amp; Wildlife; </a:t>
            </a:r>
            <a:r>
              <a:rPr lang="en-US" dirty="0" smtClean="0"/>
              <a:t>CBP</a:t>
            </a:r>
            <a:endParaRPr lang="en-US" dirty="0" smtClean="0"/>
          </a:p>
          <a:p>
            <a:pPr lvl="1"/>
            <a:r>
              <a:rPr lang="en-US" dirty="0" smtClean="0"/>
              <a:t>Backup communications – State Department, NYPD, LAFD</a:t>
            </a:r>
          </a:p>
          <a:p>
            <a:pPr lvl="1"/>
            <a:r>
              <a:rPr lang="en-US" dirty="0" smtClean="0"/>
              <a:t>HA/DR – FEMA, Florida National Guard, USARMY North</a:t>
            </a:r>
          </a:p>
          <a:p>
            <a:pPr lvl="1"/>
            <a:r>
              <a:rPr lang="en-US" dirty="0" smtClean="0"/>
              <a:t>Communications for mobile teams - USDA Forest Service</a:t>
            </a:r>
          </a:p>
          <a:p>
            <a:r>
              <a:rPr lang="en-US" sz="2400" dirty="0" smtClean="0"/>
              <a:t>Wi-Fi compatibility enables remote connectivity for everyday handheld devices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GB" dirty="0"/>
          </a:p>
        </p:txBody>
      </p:sp>
    </p:spTree>
  </p:cSld>
  <p:clrMapOvr>
    <a:masterClrMapping/>
  </p:clrMapOvr>
  <p:transition spd="med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services do we provide?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438" y="1052736"/>
            <a:ext cx="7559675" cy="4862512"/>
          </a:xfrm>
        </p:spPr>
        <p:txBody>
          <a:bodyPr/>
          <a:lstStyle/>
          <a:p>
            <a:r>
              <a:rPr lang="en-US" sz="2400" dirty="0" smtClean="0"/>
              <a:t>Voice</a:t>
            </a:r>
          </a:p>
          <a:p>
            <a:pPr lvl="1"/>
            <a:r>
              <a:rPr lang="en-US" dirty="0" smtClean="0"/>
              <a:t>PSTN-quality satellite voice</a:t>
            </a:r>
          </a:p>
          <a:p>
            <a:pPr lvl="2"/>
            <a:r>
              <a:rPr lang="en-US" dirty="0" smtClean="0"/>
              <a:t>ISATPHONE PRO</a:t>
            </a:r>
          </a:p>
          <a:p>
            <a:pPr lvl="1"/>
            <a:r>
              <a:rPr lang="en-US" dirty="0" smtClean="0"/>
              <a:t>VOIP</a:t>
            </a:r>
          </a:p>
          <a:p>
            <a:r>
              <a:rPr lang="en-US" sz="2400" dirty="0" smtClean="0"/>
              <a:t>Data</a:t>
            </a:r>
          </a:p>
          <a:p>
            <a:pPr lvl="1"/>
            <a:r>
              <a:rPr lang="en-US" dirty="0" smtClean="0"/>
              <a:t>Legacy services (Inmarsat C, Inmarsat M family, aero )</a:t>
            </a:r>
          </a:p>
          <a:p>
            <a:pPr lvl="2"/>
            <a:r>
              <a:rPr lang="en-US" dirty="0" smtClean="0"/>
              <a:t>Data rates from 10s of kbps to </a:t>
            </a:r>
            <a:r>
              <a:rPr lang="en-US" dirty="0" smtClean="0"/>
              <a:t>64kbps</a:t>
            </a:r>
            <a:endParaRPr lang="en-US" dirty="0" smtClean="0"/>
          </a:p>
          <a:p>
            <a:pPr lvl="1"/>
            <a:r>
              <a:rPr lang="en-US" dirty="0" smtClean="0"/>
              <a:t>BGAN Family</a:t>
            </a:r>
          </a:p>
          <a:p>
            <a:pPr lvl="2"/>
            <a:r>
              <a:rPr lang="en-US" dirty="0" smtClean="0"/>
              <a:t>On demand data rates up to ½ MB</a:t>
            </a:r>
          </a:p>
          <a:p>
            <a:pPr lvl="2"/>
            <a:r>
              <a:rPr lang="en-US" dirty="0" smtClean="0"/>
              <a:t>Streaming services </a:t>
            </a:r>
            <a:r>
              <a:rPr lang="en-US" dirty="0" smtClean="0"/>
              <a:t>up </a:t>
            </a:r>
            <a:r>
              <a:rPr lang="en-US" dirty="0" smtClean="0"/>
              <a:t>to 384+kbps</a:t>
            </a:r>
          </a:p>
          <a:p>
            <a:r>
              <a:rPr lang="en-US" sz="2400" dirty="0" smtClean="0"/>
              <a:t>Services tailored and optimized for land (portable and on-the-move), maritime and aero users</a:t>
            </a:r>
          </a:p>
          <a:p>
            <a:pPr algn="l"/>
            <a:r>
              <a:rPr lang="en-US" sz="2400" dirty="0" smtClean="0"/>
              <a:t>Redundancy, reliability, information assurance integrated into architecture/operations</a:t>
            </a:r>
          </a:p>
          <a:p>
            <a:pPr lvl="2"/>
            <a:endParaRPr lang="en-GB" dirty="0"/>
          </a:p>
        </p:txBody>
      </p:sp>
    </p:spTree>
  </p:cSld>
  <p:clrMapOvr>
    <a:masterClrMapping/>
  </p:clrMapOvr>
  <p:transition spd="med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88" y="368300"/>
            <a:ext cx="8643180" cy="1049338"/>
          </a:xfrm>
        </p:spPr>
        <p:txBody>
          <a:bodyPr/>
          <a:lstStyle/>
          <a:p>
            <a:r>
              <a:rPr lang="en-GB" dirty="0" smtClean="0"/>
              <a:t>Architecture: services over I4 constellation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800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one user device</a:t>
            </a:r>
            <a:r>
              <a:rPr lang="en-GB" sz="2800" kern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, </a:t>
            </a:r>
            <a:r>
              <a:rPr lang="en-GB" sz="2800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two networks</a:t>
            </a:r>
            <a:endParaRPr lang="en-GB" sz="2800" kern="12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graphicFrame>
        <p:nvGraphicFramePr>
          <p:cNvPr id="226307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7685088" y="2751138"/>
          <a:ext cx="581025" cy="889000"/>
        </p:xfrm>
        <a:graphic>
          <a:graphicData uri="http://schemas.openxmlformats.org/presentationml/2006/ole">
            <p:oleObj spid="_x0000_s372738" name="VISIO" r:id="rId3" imgW="672840" imgH="834840" progId="">
              <p:embed/>
            </p:oleObj>
          </a:graphicData>
        </a:graphic>
      </p:graphicFrame>
      <p:graphicFrame>
        <p:nvGraphicFramePr>
          <p:cNvPr id="226308" name="Object 4"/>
          <p:cNvGraphicFramePr>
            <a:graphicFrameLocks noChangeAspect="1"/>
          </p:cNvGraphicFramePr>
          <p:nvPr>
            <p:ph sz="quarter" idx="3"/>
          </p:nvPr>
        </p:nvGraphicFramePr>
        <p:xfrm>
          <a:off x="1192213" y="4349750"/>
          <a:ext cx="600075" cy="638175"/>
        </p:xfrm>
        <a:graphic>
          <a:graphicData uri="http://schemas.openxmlformats.org/presentationml/2006/ole">
            <p:oleObj spid="_x0000_s372739" name="VISIO" r:id="rId4" imgW="559800" imgH="519480" progId="">
              <p:embed/>
            </p:oleObj>
          </a:graphicData>
        </a:graphic>
      </p:graphicFrame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2613" y="3209925"/>
            <a:ext cx="7747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4464050" y="4292600"/>
            <a:ext cx="784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rgbClr val="000066"/>
                </a:solidFill>
              </a:rPr>
              <a:t>Earth</a:t>
            </a:r>
          </a:p>
          <a:p>
            <a:pPr algn="ctr"/>
            <a:r>
              <a:rPr lang="en-GB" sz="1400" b="1">
                <a:solidFill>
                  <a:srgbClr val="000066"/>
                </a:solidFill>
              </a:rPr>
              <a:t>Station</a:t>
            </a:r>
          </a:p>
        </p:txBody>
      </p:sp>
      <p:sp>
        <p:nvSpPr>
          <p:cNvPr id="226311" name="Line 7"/>
          <p:cNvSpPr>
            <a:spLocks noChangeShapeType="1"/>
          </p:cNvSpPr>
          <p:nvPr/>
        </p:nvSpPr>
        <p:spPr bwMode="auto">
          <a:xfrm flipV="1">
            <a:off x="2952750" y="2457450"/>
            <a:ext cx="539750" cy="684213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12" name="Line 8"/>
          <p:cNvSpPr>
            <a:spLocks noChangeShapeType="1"/>
          </p:cNvSpPr>
          <p:nvPr/>
        </p:nvSpPr>
        <p:spPr bwMode="auto">
          <a:xfrm>
            <a:off x="3816350" y="2560638"/>
            <a:ext cx="503238" cy="649287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13" name="Rectangle 9"/>
          <p:cNvSpPr>
            <a:spLocks noChangeArrowheads="1"/>
          </p:cNvSpPr>
          <p:nvPr/>
        </p:nvSpPr>
        <p:spPr bwMode="auto">
          <a:xfrm>
            <a:off x="5949950" y="4002088"/>
            <a:ext cx="3014663" cy="1330325"/>
          </a:xfrm>
          <a:prstGeom prst="rect">
            <a:avLst/>
          </a:prstGeom>
          <a:solidFill>
            <a:srgbClr val="58B947">
              <a:alpha val="25000"/>
            </a:srgb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14" name="Rectangle 10"/>
          <p:cNvSpPr>
            <a:spLocks noChangeArrowheads="1"/>
          </p:cNvSpPr>
          <p:nvPr/>
        </p:nvSpPr>
        <p:spPr bwMode="auto">
          <a:xfrm>
            <a:off x="5949950" y="2092325"/>
            <a:ext cx="3014663" cy="1330325"/>
          </a:xfrm>
          <a:prstGeom prst="rect">
            <a:avLst/>
          </a:prstGeom>
          <a:solidFill>
            <a:srgbClr val="002857">
              <a:alpha val="12000"/>
            </a:srgb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GB" sz="1800"/>
          </a:p>
        </p:txBody>
      </p:sp>
      <p:graphicFrame>
        <p:nvGraphicFramePr>
          <p:cNvPr id="226315" name="Object 11"/>
          <p:cNvGraphicFramePr>
            <a:graphicFrameLocks noChangeAspect="1"/>
          </p:cNvGraphicFramePr>
          <p:nvPr/>
        </p:nvGraphicFramePr>
        <p:xfrm>
          <a:off x="6224588" y="2738438"/>
          <a:ext cx="754062" cy="627062"/>
        </p:xfrm>
        <a:graphic>
          <a:graphicData uri="http://schemas.openxmlformats.org/presentationml/2006/ole">
            <p:oleObj spid="_x0000_s372740" name="VISIO" r:id="rId6" imgW="694800" imgH="548280" progId="">
              <p:embed/>
            </p:oleObj>
          </a:graphicData>
        </a:graphic>
      </p:graphicFrame>
      <p:graphicFrame>
        <p:nvGraphicFramePr>
          <p:cNvPr id="226316" name="Object 12"/>
          <p:cNvGraphicFramePr>
            <a:graphicFrameLocks noChangeAspect="1"/>
          </p:cNvGraphicFramePr>
          <p:nvPr/>
        </p:nvGraphicFramePr>
        <p:xfrm>
          <a:off x="6378575" y="4146550"/>
          <a:ext cx="479425" cy="627063"/>
        </p:xfrm>
        <a:graphic>
          <a:graphicData uri="http://schemas.openxmlformats.org/presentationml/2006/ole">
            <p:oleObj spid="_x0000_s372741" name="VISIO" r:id="rId7" imgW="687960" imgH="851760" progId="">
              <p:embed/>
            </p:oleObj>
          </a:graphicData>
        </a:graphic>
      </p:graphicFrame>
      <p:sp>
        <p:nvSpPr>
          <p:cNvPr id="226317" name="Text Box 13"/>
          <p:cNvSpPr txBox="1">
            <a:spLocks noChangeArrowheads="1"/>
          </p:cNvSpPr>
          <p:nvPr/>
        </p:nvSpPr>
        <p:spPr bwMode="auto">
          <a:xfrm>
            <a:off x="6091238" y="3079750"/>
            <a:ext cx="973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rgbClr val="000066"/>
                </a:solidFill>
              </a:rPr>
              <a:t>IP Router</a:t>
            </a:r>
          </a:p>
        </p:txBody>
      </p:sp>
      <p:graphicFrame>
        <p:nvGraphicFramePr>
          <p:cNvPr id="226318" name="Object 14"/>
          <p:cNvGraphicFramePr>
            <a:graphicFrameLocks noChangeAspect="1"/>
          </p:cNvGraphicFramePr>
          <p:nvPr/>
        </p:nvGraphicFramePr>
        <p:xfrm>
          <a:off x="7923213" y="4137025"/>
          <a:ext cx="665162" cy="650875"/>
        </p:xfrm>
        <a:graphic>
          <a:graphicData uri="http://schemas.openxmlformats.org/presentationml/2006/ole">
            <p:oleObj spid="_x0000_s372742" name="VISIO" r:id="rId8" imgW="559800" imgH="519480" progId="">
              <p:embed/>
            </p:oleObj>
          </a:graphicData>
        </a:graphic>
      </p:graphicFrame>
      <p:sp>
        <p:nvSpPr>
          <p:cNvPr id="226319" name="Text Box 15"/>
          <p:cNvSpPr txBox="1">
            <a:spLocks noChangeArrowheads="1"/>
          </p:cNvSpPr>
          <p:nvPr/>
        </p:nvSpPr>
        <p:spPr bwMode="auto">
          <a:xfrm>
            <a:off x="7888288" y="4603750"/>
            <a:ext cx="835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rgbClr val="000066"/>
                </a:solidFill>
              </a:rPr>
              <a:t>Voice &amp;</a:t>
            </a:r>
          </a:p>
          <a:p>
            <a:pPr algn="ctr"/>
            <a:r>
              <a:rPr lang="en-GB" sz="1400" b="1">
                <a:solidFill>
                  <a:srgbClr val="000066"/>
                </a:solidFill>
              </a:rPr>
              <a:t>ISDN</a:t>
            </a:r>
          </a:p>
        </p:txBody>
      </p:sp>
      <p:sp>
        <p:nvSpPr>
          <p:cNvPr id="226320" name="Text Box 16"/>
          <p:cNvSpPr txBox="1">
            <a:spLocks noChangeArrowheads="1"/>
          </p:cNvSpPr>
          <p:nvPr/>
        </p:nvSpPr>
        <p:spPr bwMode="auto">
          <a:xfrm>
            <a:off x="6283325" y="2181225"/>
            <a:ext cx="1101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rgbClr val="000066"/>
                </a:solidFill>
              </a:rPr>
              <a:t>IP Network</a:t>
            </a:r>
          </a:p>
        </p:txBody>
      </p:sp>
      <p:sp>
        <p:nvSpPr>
          <p:cNvPr id="226321" name="Text Box 17"/>
          <p:cNvSpPr txBox="1">
            <a:spLocks noChangeArrowheads="1"/>
          </p:cNvSpPr>
          <p:nvPr/>
        </p:nvSpPr>
        <p:spPr bwMode="auto">
          <a:xfrm>
            <a:off x="6283325" y="5037138"/>
            <a:ext cx="2322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rgbClr val="000066"/>
                </a:solidFill>
              </a:rPr>
              <a:t>Circuit Switched Network</a:t>
            </a:r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6254750" y="4730750"/>
            <a:ext cx="755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rgbClr val="000066"/>
                </a:solidFill>
              </a:rPr>
              <a:t>Switch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5348288" y="3017838"/>
            <a:ext cx="903287" cy="608012"/>
          </a:xfrm>
          <a:prstGeom prst="line">
            <a:avLst/>
          </a:prstGeom>
          <a:noFill/>
          <a:ln w="38100">
            <a:solidFill>
              <a:srgbClr val="00285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24" name="Line 20"/>
          <p:cNvSpPr>
            <a:spLocks noChangeShapeType="1"/>
          </p:cNvSpPr>
          <p:nvPr/>
        </p:nvSpPr>
        <p:spPr bwMode="auto">
          <a:xfrm>
            <a:off x="5348288" y="3914775"/>
            <a:ext cx="1068387" cy="347663"/>
          </a:xfrm>
          <a:prstGeom prst="line">
            <a:avLst/>
          </a:prstGeom>
          <a:noFill/>
          <a:ln w="38100">
            <a:solidFill>
              <a:srgbClr val="58B94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25" name="Line 21"/>
          <p:cNvSpPr>
            <a:spLocks noChangeShapeType="1"/>
          </p:cNvSpPr>
          <p:nvPr/>
        </p:nvSpPr>
        <p:spPr bwMode="auto">
          <a:xfrm>
            <a:off x="6854825" y="4291013"/>
            <a:ext cx="1289050" cy="0"/>
          </a:xfrm>
          <a:prstGeom prst="line">
            <a:avLst/>
          </a:prstGeom>
          <a:noFill/>
          <a:ln w="38100">
            <a:solidFill>
              <a:srgbClr val="58B94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26" name="Line 22"/>
          <p:cNvSpPr>
            <a:spLocks noChangeShapeType="1"/>
          </p:cNvSpPr>
          <p:nvPr/>
        </p:nvSpPr>
        <p:spPr bwMode="auto">
          <a:xfrm>
            <a:off x="6964363" y="2816225"/>
            <a:ext cx="1233487" cy="0"/>
          </a:xfrm>
          <a:prstGeom prst="line">
            <a:avLst/>
          </a:prstGeom>
          <a:noFill/>
          <a:ln w="38100">
            <a:solidFill>
              <a:srgbClr val="00285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27" name="Rectangle 23"/>
          <p:cNvSpPr>
            <a:spLocks noChangeArrowheads="1"/>
          </p:cNvSpPr>
          <p:nvPr/>
        </p:nvSpPr>
        <p:spPr bwMode="auto">
          <a:xfrm>
            <a:off x="5256213" y="3536950"/>
            <a:ext cx="165100" cy="173038"/>
          </a:xfrm>
          <a:prstGeom prst="rect">
            <a:avLst/>
          </a:prstGeom>
          <a:solidFill>
            <a:srgbClr val="002857"/>
          </a:solidFill>
          <a:ln w="9525" algn="ctr">
            <a:solidFill>
              <a:srgbClr val="00285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28" name="Rectangle 24"/>
          <p:cNvSpPr>
            <a:spLocks noChangeArrowheads="1"/>
          </p:cNvSpPr>
          <p:nvPr/>
        </p:nvSpPr>
        <p:spPr bwMode="auto">
          <a:xfrm>
            <a:off x="5256213" y="3860800"/>
            <a:ext cx="165100" cy="173038"/>
          </a:xfrm>
          <a:prstGeom prst="rect">
            <a:avLst/>
          </a:prstGeom>
          <a:solidFill>
            <a:srgbClr val="58B947"/>
          </a:solidFill>
          <a:ln w="9525" algn="ctr">
            <a:solidFill>
              <a:srgbClr val="58B94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29" name="Text Box 25"/>
          <p:cNvSpPr txBox="1">
            <a:spLocks noChangeArrowheads="1"/>
          </p:cNvSpPr>
          <p:nvPr/>
        </p:nvSpPr>
        <p:spPr bwMode="auto">
          <a:xfrm>
            <a:off x="8164513" y="3046413"/>
            <a:ext cx="544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rgbClr val="000066"/>
                </a:solidFill>
                <a:latin typeface="Tahoma" pitchFamily="34" charset="0"/>
              </a:rPr>
              <a:t>LAN</a:t>
            </a:r>
          </a:p>
        </p:txBody>
      </p:sp>
      <p:sp>
        <p:nvSpPr>
          <p:cNvPr id="226330" name="Text Box 26"/>
          <p:cNvSpPr txBox="1">
            <a:spLocks noChangeArrowheads="1"/>
          </p:cNvSpPr>
          <p:nvPr/>
        </p:nvSpPr>
        <p:spPr bwMode="auto">
          <a:xfrm>
            <a:off x="2232025" y="4284663"/>
            <a:ext cx="708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rgbClr val="000066"/>
                </a:solidFill>
              </a:rPr>
              <a:t>BGAN</a:t>
            </a:r>
          </a:p>
        </p:txBody>
      </p:sp>
      <p:sp>
        <p:nvSpPr>
          <p:cNvPr id="226331" name="Rectangle 27"/>
          <p:cNvSpPr>
            <a:spLocks noChangeArrowheads="1"/>
          </p:cNvSpPr>
          <p:nvPr/>
        </p:nvSpPr>
        <p:spPr bwMode="auto">
          <a:xfrm>
            <a:off x="2036763" y="3497263"/>
            <a:ext cx="107950" cy="107950"/>
          </a:xfrm>
          <a:prstGeom prst="rect">
            <a:avLst/>
          </a:prstGeom>
          <a:solidFill>
            <a:srgbClr val="002857"/>
          </a:solidFill>
          <a:ln w="9525" algn="ctr">
            <a:solidFill>
              <a:srgbClr val="00285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32" name="Rectangle 28"/>
          <p:cNvSpPr>
            <a:spLocks noChangeArrowheads="1"/>
          </p:cNvSpPr>
          <p:nvPr/>
        </p:nvSpPr>
        <p:spPr bwMode="auto">
          <a:xfrm>
            <a:off x="2036763" y="3892550"/>
            <a:ext cx="107950" cy="101600"/>
          </a:xfrm>
          <a:prstGeom prst="rect">
            <a:avLst/>
          </a:prstGeom>
          <a:solidFill>
            <a:srgbClr val="58B947"/>
          </a:solidFill>
          <a:ln w="9525" algn="ctr">
            <a:solidFill>
              <a:srgbClr val="58B94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33" name="Line 29"/>
          <p:cNvSpPr>
            <a:spLocks noChangeShapeType="1"/>
          </p:cNvSpPr>
          <p:nvPr/>
        </p:nvSpPr>
        <p:spPr bwMode="auto">
          <a:xfrm>
            <a:off x="1531938" y="3352800"/>
            <a:ext cx="541337" cy="180975"/>
          </a:xfrm>
          <a:prstGeom prst="line">
            <a:avLst/>
          </a:prstGeom>
          <a:noFill/>
          <a:ln w="38100">
            <a:solidFill>
              <a:srgbClr val="00285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334" name="Line 30"/>
          <p:cNvSpPr>
            <a:spLocks noChangeShapeType="1"/>
          </p:cNvSpPr>
          <p:nvPr/>
        </p:nvSpPr>
        <p:spPr bwMode="auto">
          <a:xfrm flipV="1">
            <a:off x="1763713" y="4076700"/>
            <a:ext cx="250825" cy="360363"/>
          </a:xfrm>
          <a:prstGeom prst="line">
            <a:avLst/>
          </a:prstGeom>
          <a:noFill/>
          <a:ln w="38100">
            <a:solidFill>
              <a:srgbClr val="58B94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31"/>
          <p:cNvGrpSpPr>
            <a:grpSpLocks noChangeAspect="1"/>
          </p:cNvGrpSpPr>
          <p:nvPr/>
        </p:nvGrpSpPr>
        <p:grpSpPr bwMode="auto">
          <a:xfrm>
            <a:off x="973138" y="2955925"/>
            <a:ext cx="739775" cy="757238"/>
            <a:chOff x="350" y="1079"/>
            <a:chExt cx="466" cy="359"/>
          </a:xfrm>
        </p:grpSpPr>
        <p:sp>
          <p:nvSpPr>
            <p:cNvPr id="226336" name="AutoShape 32"/>
            <p:cNvSpPr>
              <a:spLocks noChangeAspect="1" noChangeArrowheads="1" noTextEdit="1"/>
            </p:cNvSpPr>
            <p:nvPr/>
          </p:nvSpPr>
          <p:spPr bwMode="auto">
            <a:xfrm>
              <a:off x="350" y="1079"/>
              <a:ext cx="466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366" y="1093"/>
              <a:ext cx="436" cy="227"/>
              <a:chOff x="366" y="1093"/>
              <a:chExt cx="436" cy="227"/>
            </a:xfrm>
          </p:grpSpPr>
          <p:sp>
            <p:nvSpPr>
              <p:cNvPr id="226338" name="Freeform 34"/>
              <p:cNvSpPr>
                <a:spLocks/>
              </p:cNvSpPr>
              <p:nvPr/>
            </p:nvSpPr>
            <p:spPr bwMode="auto">
              <a:xfrm>
                <a:off x="366" y="1252"/>
                <a:ext cx="363" cy="4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180" y="0"/>
                  </a:cxn>
                  <a:cxn ang="0">
                    <a:pos x="724" y="0"/>
                  </a:cxn>
                  <a:cxn ang="0">
                    <a:pos x="544" y="90"/>
                  </a:cxn>
                  <a:cxn ang="0">
                    <a:pos x="0" y="90"/>
                  </a:cxn>
                </a:cxnLst>
                <a:rect l="0" t="0" r="r" b="b"/>
                <a:pathLst>
                  <a:path w="724" h="90">
                    <a:moveTo>
                      <a:pt x="0" y="90"/>
                    </a:moveTo>
                    <a:lnTo>
                      <a:pt x="180" y="0"/>
                    </a:lnTo>
                    <a:lnTo>
                      <a:pt x="724" y="0"/>
                    </a:lnTo>
                    <a:lnTo>
                      <a:pt x="544" y="9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9A9A9A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39" name="Freeform 35"/>
              <p:cNvSpPr>
                <a:spLocks/>
              </p:cNvSpPr>
              <p:nvPr/>
            </p:nvSpPr>
            <p:spPr bwMode="auto">
              <a:xfrm>
                <a:off x="639" y="1252"/>
                <a:ext cx="90" cy="68"/>
              </a:xfrm>
              <a:custGeom>
                <a:avLst/>
                <a:gdLst/>
                <a:ahLst/>
                <a:cxnLst>
                  <a:cxn ang="0">
                    <a:pos x="0" y="135"/>
                  </a:cxn>
                  <a:cxn ang="0">
                    <a:pos x="180" y="44"/>
                  </a:cxn>
                  <a:cxn ang="0">
                    <a:pos x="180" y="0"/>
                  </a:cxn>
                  <a:cxn ang="0">
                    <a:pos x="0" y="90"/>
                  </a:cxn>
                  <a:cxn ang="0">
                    <a:pos x="0" y="135"/>
                  </a:cxn>
                </a:cxnLst>
                <a:rect l="0" t="0" r="r" b="b"/>
                <a:pathLst>
                  <a:path w="180" h="135">
                    <a:moveTo>
                      <a:pt x="0" y="135"/>
                    </a:moveTo>
                    <a:lnTo>
                      <a:pt x="180" y="44"/>
                    </a:lnTo>
                    <a:lnTo>
                      <a:pt x="180" y="0"/>
                    </a:lnTo>
                    <a:lnTo>
                      <a:pt x="0" y="90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666666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40" name="Freeform 36"/>
              <p:cNvSpPr>
                <a:spLocks/>
              </p:cNvSpPr>
              <p:nvPr/>
            </p:nvSpPr>
            <p:spPr bwMode="auto">
              <a:xfrm>
                <a:off x="461" y="1093"/>
                <a:ext cx="341" cy="148"/>
              </a:xfrm>
              <a:custGeom>
                <a:avLst/>
                <a:gdLst/>
                <a:ahLst/>
                <a:cxnLst>
                  <a:cxn ang="0">
                    <a:pos x="0" y="295"/>
                  </a:cxn>
                  <a:cxn ang="0">
                    <a:pos x="148" y="0"/>
                  </a:cxn>
                  <a:cxn ang="0">
                    <a:pos x="681" y="0"/>
                  </a:cxn>
                  <a:cxn ang="0">
                    <a:pos x="534" y="295"/>
                  </a:cxn>
                  <a:cxn ang="0">
                    <a:pos x="0" y="295"/>
                  </a:cxn>
                </a:cxnLst>
                <a:rect l="0" t="0" r="r" b="b"/>
                <a:pathLst>
                  <a:path w="681" h="295">
                    <a:moveTo>
                      <a:pt x="0" y="295"/>
                    </a:moveTo>
                    <a:lnTo>
                      <a:pt x="148" y="0"/>
                    </a:lnTo>
                    <a:lnTo>
                      <a:pt x="681" y="0"/>
                    </a:lnTo>
                    <a:lnTo>
                      <a:pt x="534" y="295"/>
                    </a:lnTo>
                    <a:lnTo>
                      <a:pt x="0" y="295"/>
                    </a:lnTo>
                    <a:close/>
                  </a:path>
                </a:pathLst>
              </a:custGeom>
              <a:solidFill>
                <a:srgbClr val="9A9A9A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41" name="Rectangle 37"/>
              <p:cNvSpPr>
                <a:spLocks noChangeArrowheads="1"/>
              </p:cNvSpPr>
              <p:nvPr/>
            </p:nvSpPr>
            <p:spPr bwMode="auto">
              <a:xfrm>
                <a:off x="495" y="1242"/>
                <a:ext cx="43" cy="8"/>
              </a:xfrm>
              <a:prstGeom prst="rect">
                <a:avLst/>
              </a:prstGeom>
              <a:solidFill>
                <a:srgbClr val="9A9A9A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42" name="Rectangle 38"/>
              <p:cNvSpPr>
                <a:spLocks noChangeArrowheads="1"/>
              </p:cNvSpPr>
              <p:nvPr/>
            </p:nvSpPr>
            <p:spPr bwMode="auto">
              <a:xfrm>
                <a:off x="649" y="1242"/>
                <a:ext cx="43" cy="8"/>
              </a:xfrm>
              <a:prstGeom prst="rect">
                <a:avLst/>
              </a:prstGeom>
              <a:solidFill>
                <a:srgbClr val="9A9A9A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43" name="Freeform 39"/>
              <p:cNvSpPr>
                <a:spLocks/>
              </p:cNvSpPr>
              <p:nvPr/>
            </p:nvSpPr>
            <p:spPr bwMode="auto">
              <a:xfrm>
                <a:off x="423" y="1260"/>
                <a:ext cx="266" cy="20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533" y="0"/>
                  </a:cxn>
                  <a:cxn ang="0">
                    <a:pos x="452" y="40"/>
                  </a:cxn>
                  <a:cxn ang="0">
                    <a:pos x="0" y="40"/>
                  </a:cxn>
                  <a:cxn ang="0">
                    <a:pos x="78" y="0"/>
                  </a:cxn>
                </a:cxnLst>
                <a:rect l="0" t="0" r="r" b="b"/>
                <a:pathLst>
                  <a:path w="533" h="40">
                    <a:moveTo>
                      <a:pt x="78" y="0"/>
                    </a:moveTo>
                    <a:lnTo>
                      <a:pt x="533" y="0"/>
                    </a:lnTo>
                    <a:lnTo>
                      <a:pt x="452" y="40"/>
                    </a:lnTo>
                    <a:lnTo>
                      <a:pt x="0" y="4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666666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44" name="Rectangle 40"/>
              <p:cNvSpPr>
                <a:spLocks noChangeArrowheads="1"/>
              </p:cNvSpPr>
              <p:nvPr/>
            </p:nvSpPr>
            <p:spPr bwMode="auto">
              <a:xfrm>
                <a:off x="366" y="1297"/>
                <a:ext cx="273" cy="23"/>
              </a:xfrm>
              <a:prstGeom prst="rect">
                <a:avLst/>
              </a:prstGeom>
              <a:solidFill>
                <a:srgbClr val="666666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45" name="Freeform 41"/>
              <p:cNvSpPr>
                <a:spLocks noEditPoints="1"/>
              </p:cNvSpPr>
              <p:nvPr/>
            </p:nvSpPr>
            <p:spPr bwMode="auto">
              <a:xfrm>
                <a:off x="500" y="1285"/>
                <a:ext cx="4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0" y="0"/>
                  </a:cxn>
                  <a:cxn ang="0">
                    <a:pos x="90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11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90" h="11">
                    <a:moveTo>
                      <a:pt x="0" y="0"/>
                    </a:moveTo>
                    <a:lnTo>
                      <a:pt x="90" y="0"/>
                    </a:lnTo>
                    <a:lnTo>
                      <a:pt x="90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6" y="0"/>
                    </a:lnTo>
                    <a:lnTo>
                      <a:pt x="86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46" name="Freeform 42"/>
              <p:cNvSpPr>
                <a:spLocks noEditPoints="1"/>
              </p:cNvSpPr>
              <p:nvPr/>
            </p:nvSpPr>
            <p:spPr bwMode="auto">
              <a:xfrm>
                <a:off x="500" y="1285"/>
                <a:ext cx="43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6" y="0"/>
                  </a:cxn>
                  <a:cxn ang="0">
                    <a:pos x="86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11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86" h="11">
                    <a:moveTo>
                      <a:pt x="0" y="0"/>
                    </a:moveTo>
                    <a:lnTo>
                      <a:pt x="86" y="0"/>
                    </a:lnTo>
                    <a:lnTo>
                      <a:pt x="86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lnTo>
                      <a:pt x="83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47" name="Freeform 43"/>
              <p:cNvSpPr>
                <a:spLocks noEditPoints="1"/>
              </p:cNvSpPr>
              <p:nvPr/>
            </p:nvSpPr>
            <p:spPr bwMode="auto">
              <a:xfrm>
                <a:off x="500" y="1285"/>
                <a:ext cx="41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3" y="0"/>
                  </a:cxn>
                  <a:cxn ang="0">
                    <a:pos x="83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9" y="11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83" h="11">
                    <a:moveTo>
                      <a:pt x="0" y="0"/>
                    </a:moveTo>
                    <a:lnTo>
                      <a:pt x="83" y="0"/>
                    </a:lnTo>
                    <a:lnTo>
                      <a:pt x="83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9" y="0"/>
                    </a:lnTo>
                    <a:lnTo>
                      <a:pt x="79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48" name="Freeform 44"/>
              <p:cNvSpPr>
                <a:spLocks noEditPoints="1"/>
              </p:cNvSpPr>
              <p:nvPr/>
            </p:nvSpPr>
            <p:spPr bwMode="auto">
              <a:xfrm>
                <a:off x="500" y="1285"/>
                <a:ext cx="3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9" y="0"/>
                  </a:cxn>
                  <a:cxn ang="0">
                    <a:pos x="79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9"/>
                  </a:cxn>
                  <a:cxn ang="0">
                    <a:pos x="0" y="9"/>
                  </a:cxn>
                  <a:cxn ang="0">
                    <a:pos x="0" y="0"/>
                  </a:cxn>
                </a:cxnLst>
                <a:rect l="0" t="0" r="r" b="b"/>
                <a:pathLst>
                  <a:path w="79" h="11">
                    <a:moveTo>
                      <a:pt x="0" y="0"/>
                    </a:moveTo>
                    <a:lnTo>
                      <a:pt x="79" y="0"/>
                    </a:lnTo>
                    <a:lnTo>
                      <a:pt x="79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5" y="0"/>
                    </a:lnTo>
                    <a:lnTo>
                      <a:pt x="75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49" name="Freeform 45"/>
              <p:cNvSpPr>
                <a:spLocks noEditPoints="1"/>
              </p:cNvSpPr>
              <p:nvPr/>
            </p:nvSpPr>
            <p:spPr bwMode="auto">
              <a:xfrm>
                <a:off x="500" y="1285"/>
                <a:ext cx="3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5" y="0"/>
                  </a:cxn>
                  <a:cxn ang="0">
                    <a:pos x="75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1" y="0"/>
                  </a:cxn>
                  <a:cxn ang="0">
                    <a:pos x="71" y="9"/>
                  </a:cxn>
                  <a:cxn ang="0">
                    <a:pos x="0" y="9"/>
                  </a:cxn>
                  <a:cxn ang="0">
                    <a:pos x="0" y="0"/>
                  </a:cxn>
                </a:cxnLst>
                <a:rect l="0" t="0" r="r" b="b"/>
                <a:pathLst>
                  <a:path w="75" h="9">
                    <a:moveTo>
                      <a:pt x="0" y="0"/>
                    </a:moveTo>
                    <a:lnTo>
                      <a:pt x="75" y="0"/>
                    </a:lnTo>
                    <a:lnTo>
                      <a:pt x="75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1" y="0"/>
                    </a:lnTo>
                    <a:lnTo>
                      <a:pt x="71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50" name="Freeform 46"/>
              <p:cNvSpPr>
                <a:spLocks noEditPoints="1"/>
              </p:cNvSpPr>
              <p:nvPr/>
            </p:nvSpPr>
            <p:spPr bwMode="auto">
              <a:xfrm>
                <a:off x="500" y="1285"/>
                <a:ext cx="3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1" y="0"/>
                  </a:cxn>
                  <a:cxn ang="0">
                    <a:pos x="71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9"/>
                  </a:cxn>
                  <a:cxn ang="0">
                    <a:pos x="0" y="9"/>
                  </a:cxn>
                  <a:cxn ang="0">
                    <a:pos x="0" y="0"/>
                  </a:cxn>
                </a:cxnLst>
                <a:rect l="0" t="0" r="r" b="b"/>
                <a:pathLst>
                  <a:path w="71" h="9">
                    <a:moveTo>
                      <a:pt x="0" y="0"/>
                    </a:moveTo>
                    <a:lnTo>
                      <a:pt x="71" y="0"/>
                    </a:lnTo>
                    <a:lnTo>
                      <a:pt x="71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7" y="0"/>
                    </a:lnTo>
                    <a:lnTo>
                      <a:pt x="67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51" name="Freeform 47"/>
              <p:cNvSpPr>
                <a:spLocks noEditPoints="1"/>
              </p:cNvSpPr>
              <p:nvPr/>
            </p:nvSpPr>
            <p:spPr bwMode="auto">
              <a:xfrm>
                <a:off x="500" y="1285"/>
                <a:ext cx="33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" y="0"/>
                  </a:cxn>
                  <a:cxn ang="0">
                    <a:pos x="67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3" y="0"/>
                  </a:cxn>
                  <a:cxn ang="0">
                    <a:pos x="63" y="9"/>
                  </a:cxn>
                  <a:cxn ang="0">
                    <a:pos x="0" y="9"/>
                  </a:cxn>
                  <a:cxn ang="0">
                    <a:pos x="0" y="0"/>
                  </a:cxn>
                </a:cxnLst>
                <a:rect l="0" t="0" r="r" b="b"/>
                <a:pathLst>
                  <a:path w="67" h="9">
                    <a:moveTo>
                      <a:pt x="0" y="0"/>
                    </a:moveTo>
                    <a:lnTo>
                      <a:pt x="67" y="0"/>
                    </a:lnTo>
                    <a:lnTo>
                      <a:pt x="67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3" y="0"/>
                    </a:lnTo>
                    <a:lnTo>
                      <a:pt x="63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52" name="Freeform 48"/>
              <p:cNvSpPr>
                <a:spLocks noEditPoints="1"/>
              </p:cNvSpPr>
              <p:nvPr/>
            </p:nvSpPr>
            <p:spPr bwMode="auto">
              <a:xfrm>
                <a:off x="500" y="1285"/>
                <a:ext cx="3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3" y="0"/>
                  </a:cxn>
                  <a:cxn ang="0">
                    <a:pos x="63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7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63" h="9">
                    <a:moveTo>
                      <a:pt x="0" y="0"/>
                    </a:moveTo>
                    <a:lnTo>
                      <a:pt x="63" y="0"/>
                    </a:lnTo>
                    <a:lnTo>
                      <a:pt x="63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0" y="0"/>
                    </a:lnTo>
                    <a:lnTo>
                      <a:pt x="60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53" name="Freeform 49"/>
              <p:cNvSpPr>
                <a:spLocks noEditPoints="1"/>
              </p:cNvSpPr>
              <p:nvPr/>
            </p:nvSpPr>
            <p:spPr bwMode="auto">
              <a:xfrm>
                <a:off x="500" y="1285"/>
                <a:ext cx="29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0"/>
                  </a:cxn>
                  <a:cxn ang="0">
                    <a:pos x="60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6" y="0"/>
                  </a:cxn>
                  <a:cxn ang="0">
                    <a:pos x="56" y="7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60" h="7">
                    <a:moveTo>
                      <a:pt x="0" y="0"/>
                    </a:moveTo>
                    <a:lnTo>
                      <a:pt x="60" y="0"/>
                    </a:lnTo>
                    <a:lnTo>
                      <a:pt x="60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6" y="0"/>
                    </a:lnTo>
                    <a:lnTo>
                      <a:pt x="56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54" name="Freeform 50"/>
              <p:cNvSpPr>
                <a:spLocks noEditPoints="1"/>
              </p:cNvSpPr>
              <p:nvPr/>
            </p:nvSpPr>
            <p:spPr bwMode="auto">
              <a:xfrm>
                <a:off x="500" y="1285"/>
                <a:ext cx="27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" y="0"/>
                  </a:cxn>
                  <a:cxn ang="0">
                    <a:pos x="56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2" y="0"/>
                  </a:cxn>
                  <a:cxn ang="0">
                    <a:pos x="52" y="7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56" h="7">
                    <a:moveTo>
                      <a:pt x="0" y="0"/>
                    </a:moveTo>
                    <a:lnTo>
                      <a:pt x="56" y="0"/>
                    </a:lnTo>
                    <a:lnTo>
                      <a:pt x="56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2" y="0"/>
                    </a:lnTo>
                    <a:lnTo>
                      <a:pt x="52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55" name="Freeform 51"/>
              <p:cNvSpPr>
                <a:spLocks noEditPoints="1"/>
              </p:cNvSpPr>
              <p:nvPr/>
            </p:nvSpPr>
            <p:spPr bwMode="auto">
              <a:xfrm>
                <a:off x="500" y="1285"/>
                <a:ext cx="2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0"/>
                  </a:cxn>
                  <a:cxn ang="0">
                    <a:pos x="52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7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52" h="7">
                    <a:moveTo>
                      <a:pt x="0" y="0"/>
                    </a:moveTo>
                    <a:lnTo>
                      <a:pt x="52" y="0"/>
                    </a:lnTo>
                    <a:lnTo>
                      <a:pt x="52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4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56" name="Freeform 52"/>
              <p:cNvSpPr>
                <a:spLocks noEditPoints="1"/>
              </p:cNvSpPr>
              <p:nvPr/>
            </p:nvSpPr>
            <p:spPr bwMode="auto">
              <a:xfrm>
                <a:off x="500" y="1285"/>
                <a:ext cx="2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0"/>
                  </a:cxn>
                  <a:cxn ang="0">
                    <a:pos x="48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4" y="5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48" h="7">
                    <a:moveTo>
                      <a:pt x="0" y="0"/>
                    </a:moveTo>
                    <a:lnTo>
                      <a:pt x="48" y="0"/>
                    </a:lnTo>
                    <a:lnTo>
                      <a:pt x="4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lnTo>
                      <a:pt x="44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57" name="Freeform 53"/>
              <p:cNvSpPr>
                <a:spLocks noEditPoints="1"/>
              </p:cNvSpPr>
              <p:nvPr/>
            </p:nvSpPr>
            <p:spPr bwMode="auto">
              <a:xfrm>
                <a:off x="500" y="1285"/>
                <a:ext cx="2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" y="0"/>
                  </a:cxn>
                  <a:cxn ang="0">
                    <a:pos x="44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5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44" h="5">
                    <a:moveTo>
                      <a:pt x="0" y="0"/>
                    </a:moveTo>
                    <a:lnTo>
                      <a:pt x="44" y="0"/>
                    </a:lnTo>
                    <a:lnTo>
                      <a:pt x="44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0" y="0"/>
                    </a:lnTo>
                    <a:lnTo>
                      <a:pt x="4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58" name="Freeform 54"/>
              <p:cNvSpPr>
                <a:spLocks noEditPoints="1"/>
              </p:cNvSpPr>
              <p:nvPr/>
            </p:nvSpPr>
            <p:spPr bwMode="auto">
              <a:xfrm>
                <a:off x="500" y="1285"/>
                <a:ext cx="2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" y="0"/>
                  </a:cxn>
                  <a:cxn ang="0">
                    <a:pos x="40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9" y="0"/>
                  </a:cxn>
                  <a:cxn ang="0">
                    <a:pos x="39" y="5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40" h="5">
                    <a:moveTo>
                      <a:pt x="0" y="0"/>
                    </a:moveTo>
                    <a:lnTo>
                      <a:pt x="40" y="0"/>
                    </a:lnTo>
                    <a:lnTo>
                      <a:pt x="4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9" y="0"/>
                    </a:lnTo>
                    <a:lnTo>
                      <a:pt x="3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59" name="Freeform 55"/>
              <p:cNvSpPr>
                <a:spLocks noEditPoints="1"/>
              </p:cNvSpPr>
              <p:nvPr/>
            </p:nvSpPr>
            <p:spPr bwMode="auto">
              <a:xfrm>
                <a:off x="500" y="1285"/>
                <a:ext cx="19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" y="0"/>
                  </a:cxn>
                  <a:cxn ang="0">
                    <a:pos x="39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5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39" h="5">
                    <a:moveTo>
                      <a:pt x="0" y="0"/>
                    </a:moveTo>
                    <a:lnTo>
                      <a:pt x="39" y="0"/>
                    </a:lnTo>
                    <a:lnTo>
                      <a:pt x="3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5" y="0"/>
                    </a:lnTo>
                    <a:lnTo>
                      <a:pt x="3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60" name="Freeform 56"/>
              <p:cNvSpPr>
                <a:spLocks noEditPoints="1"/>
              </p:cNvSpPr>
              <p:nvPr/>
            </p:nvSpPr>
            <p:spPr bwMode="auto">
              <a:xfrm>
                <a:off x="500" y="1285"/>
                <a:ext cx="1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" y="0"/>
                  </a:cxn>
                  <a:cxn ang="0">
                    <a:pos x="35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35" h="5">
                    <a:moveTo>
                      <a:pt x="0" y="0"/>
                    </a:moveTo>
                    <a:lnTo>
                      <a:pt x="35" y="0"/>
                    </a:lnTo>
                    <a:lnTo>
                      <a:pt x="3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1" y="0"/>
                    </a:lnTo>
                    <a:lnTo>
                      <a:pt x="31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61" name="Freeform 57"/>
              <p:cNvSpPr>
                <a:spLocks noEditPoints="1"/>
              </p:cNvSpPr>
              <p:nvPr/>
            </p:nvSpPr>
            <p:spPr bwMode="auto">
              <a:xfrm>
                <a:off x="500" y="1285"/>
                <a:ext cx="1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3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31" h="3">
                    <a:moveTo>
                      <a:pt x="0" y="0"/>
                    </a:moveTo>
                    <a:lnTo>
                      <a:pt x="31" y="0"/>
                    </a:lnTo>
                    <a:lnTo>
                      <a:pt x="31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7" y="0"/>
                    </a:lnTo>
                    <a:lnTo>
                      <a:pt x="27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62" name="Freeform 58"/>
              <p:cNvSpPr>
                <a:spLocks noEditPoints="1"/>
              </p:cNvSpPr>
              <p:nvPr/>
            </p:nvSpPr>
            <p:spPr bwMode="auto">
              <a:xfrm>
                <a:off x="500" y="1285"/>
                <a:ext cx="1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0"/>
                  </a:cxn>
                  <a:cxn ang="0">
                    <a:pos x="27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3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27" h="3">
                    <a:moveTo>
                      <a:pt x="0" y="0"/>
                    </a:moveTo>
                    <a:lnTo>
                      <a:pt x="27" y="0"/>
                    </a:lnTo>
                    <a:lnTo>
                      <a:pt x="27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3" y="0"/>
                    </a:lnTo>
                    <a:lnTo>
                      <a:pt x="2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63" name="Freeform 59"/>
              <p:cNvSpPr>
                <a:spLocks noEditPoints="1"/>
              </p:cNvSpPr>
              <p:nvPr/>
            </p:nvSpPr>
            <p:spPr bwMode="auto">
              <a:xfrm>
                <a:off x="500" y="1285"/>
                <a:ext cx="1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3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23" h="3">
                    <a:moveTo>
                      <a:pt x="0" y="0"/>
                    </a:moveTo>
                    <a:lnTo>
                      <a:pt x="23" y="0"/>
                    </a:lnTo>
                    <a:lnTo>
                      <a:pt x="2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9" y="0"/>
                    </a:lnTo>
                    <a:lnTo>
                      <a:pt x="19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64" name="Freeform 60"/>
              <p:cNvSpPr>
                <a:spLocks noEditPoints="1"/>
              </p:cNvSpPr>
              <p:nvPr/>
            </p:nvSpPr>
            <p:spPr bwMode="auto">
              <a:xfrm>
                <a:off x="500" y="1285"/>
                <a:ext cx="9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0"/>
                  </a:cxn>
                  <a:cxn ang="0">
                    <a:pos x="19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9" h="3">
                    <a:moveTo>
                      <a:pt x="0" y="0"/>
                    </a:moveTo>
                    <a:lnTo>
                      <a:pt x="19" y="0"/>
                    </a:lnTo>
                    <a:lnTo>
                      <a:pt x="19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6" y="0"/>
                    </a:lnTo>
                    <a:lnTo>
                      <a:pt x="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65" name="Freeform 61"/>
              <p:cNvSpPr>
                <a:spLocks noEditPoints="1"/>
              </p:cNvSpPr>
              <p:nvPr/>
            </p:nvSpPr>
            <p:spPr bwMode="auto">
              <a:xfrm>
                <a:off x="500" y="1285"/>
                <a:ext cx="7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6" h="2">
                    <a:moveTo>
                      <a:pt x="0" y="0"/>
                    </a:moveTo>
                    <a:lnTo>
                      <a:pt x="16" y="0"/>
                    </a:lnTo>
                    <a:lnTo>
                      <a:pt x="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2" y="0"/>
                    </a:lnTo>
                    <a:lnTo>
                      <a:pt x="1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66" name="Freeform 62"/>
              <p:cNvSpPr>
                <a:spLocks noEditPoints="1"/>
              </p:cNvSpPr>
              <p:nvPr/>
            </p:nvSpPr>
            <p:spPr bwMode="auto">
              <a:xfrm>
                <a:off x="500" y="128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1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" y="0"/>
                    </a:lnTo>
                    <a:lnTo>
                      <a:pt x="8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67" name="Freeform 63"/>
              <p:cNvSpPr>
                <a:spLocks noEditPoints="1"/>
              </p:cNvSpPr>
              <p:nvPr/>
            </p:nvSpPr>
            <p:spPr bwMode="auto">
              <a:xfrm>
                <a:off x="500" y="1285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lnTo>
                      <a:pt x="8" y="0"/>
                    </a:lnTo>
                    <a:lnTo>
                      <a:pt x="8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68" name="Freeform 64"/>
              <p:cNvSpPr>
                <a:spLocks noEditPoints="1"/>
              </p:cNvSpPr>
              <p:nvPr/>
            </p:nvSpPr>
            <p:spPr bwMode="auto">
              <a:xfrm>
                <a:off x="500" y="128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69" name="Freeform 65"/>
              <p:cNvSpPr>
                <a:spLocks noEditPoints="1"/>
              </p:cNvSpPr>
              <p:nvPr/>
            </p:nvSpPr>
            <p:spPr bwMode="auto">
              <a:xfrm>
                <a:off x="500" y="128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70" name="Freeform 66"/>
              <p:cNvSpPr>
                <a:spLocks/>
              </p:cNvSpPr>
              <p:nvPr/>
            </p:nvSpPr>
            <p:spPr bwMode="auto">
              <a:xfrm>
                <a:off x="500" y="1285"/>
                <a:ext cx="45" cy="6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3" y="0"/>
                  </a:cxn>
                  <a:cxn ang="0">
                    <a:pos x="90" y="0"/>
                  </a:cxn>
                  <a:cxn ang="0">
                    <a:pos x="67" y="11"/>
                  </a:cxn>
                  <a:cxn ang="0">
                    <a:pos x="0" y="11"/>
                  </a:cxn>
                </a:cxnLst>
                <a:rect l="0" t="0" r="r" b="b"/>
                <a:pathLst>
                  <a:path w="90" h="11">
                    <a:moveTo>
                      <a:pt x="0" y="11"/>
                    </a:moveTo>
                    <a:lnTo>
                      <a:pt x="23" y="0"/>
                    </a:lnTo>
                    <a:lnTo>
                      <a:pt x="90" y="0"/>
                    </a:lnTo>
                    <a:lnTo>
                      <a:pt x="67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71" name="Freeform 67"/>
              <p:cNvSpPr>
                <a:spLocks noEditPoints="1"/>
              </p:cNvSpPr>
              <p:nvPr/>
            </p:nvSpPr>
            <p:spPr bwMode="auto">
              <a:xfrm>
                <a:off x="500" y="1285"/>
                <a:ext cx="4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0" y="0"/>
                  </a:cxn>
                  <a:cxn ang="0">
                    <a:pos x="90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11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90" h="11">
                    <a:moveTo>
                      <a:pt x="0" y="0"/>
                    </a:moveTo>
                    <a:lnTo>
                      <a:pt x="90" y="0"/>
                    </a:lnTo>
                    <a:lnTo>
                      <a:pt x="90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6" y="0"/>
                    </a:lnTo>
                    <a:lnTo>
                      <a:pt x="86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72" name="Freeform 68"/>
              <p:cNvSpPr>
                <a:spLocks noEditPoints="1"/>
              </p:cNvSpPr>
              <p:nvPr/>
            </p:nvSpPr>
            <p:spPr bwMode="auto">
              <a:xfrm>
                <a:off x="500" y="1285"/>
                <a:ext cx="43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6" y="0"/>
                  </a:cxn>
                  <a:cxn ang="0">
                    <a:pos x="86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11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86" h="11">
                    <a:moveTo>
                      <a:pt x="0" y="0"/>
                    </a:moveTo>
                    <a:lnTo>
                      <a:pt x="86" y="0"/>
                    </a:lnTo>
                    <a:lnTo>
                      <a:pt x="86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lnTo>
                      <a:pt x="83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73" name="Freeform 69"/>
              <p:cNvSpPr>
                <a:spLocks noEditPoints="1"/>
              </p:cNvSpPr>
              <p:nvPr/>
            </p:nvSpPr>
            <p:spPr bwMode="auto">
              <a:xfrm>
                <a:off x="500" y="1285"/>
                <a:ext cx="41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3" y="0"/>
                  </a:cxn>
                  <a:cxn ang="0">
                    <a:pos x="83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9" y="11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83" h="11">
                    <a:moveTo>
                      <a:pt x="0" y="0"/>
                    </a:moveTo>
                    <a:lnTo>
                      <a:pt x="83" y="0"/>
                    </a:lnTo>
                    <a:lnTo>
                      <a:pt x="83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9" y="0"/>
                    </a:lnTo>
                    <a:lnTo>
                      <a:pt x="79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74" name="Freeform 70"/>
              <p:cNvSpPr>
                <a:spLocks noEditPoints="1"/>
              </p:cNvSpPr>
              <p:nvPr/>
            </p:nvSpPr>
            <p:spPr bwMode="auto">
              <a:xfrm>
                <a:off x="500" y="1285"/>
                <a:ext cx="3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9" y="0"/>
                  </a:cxn>
                  <a:cxn ang="0">
                    <a:pos x="79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9"/>
                  </a:cxn>
                  <a:cxn ang="0">
                    <a:pos x="0" y="9"/>
                  </a:cxn>
                  <a:cxn ang="0">
                    <a:pos x="0" y="0"/>
                  </a:cxn>
                </a:cxnLst>
                <a:rect l="0" t="0" r="r" b="b"/>
                <a:pathLst>
                  <a:path w="79" h="11">
                    <a:moveTo>
                      <a:pt x="0" y="0"/>
                    </a:moveTo>
                    <a:lnTo>
                      <a:pt x="79" y="0"/>
                    </a:lnTo>
                    <a:lnTo>
                      <a:pt x="79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5" y="0"/>
                    </a:lnTo>
                    <a:lnTo>
                      <a:pt x="75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75" name="Freeform 71"/>
              <p:cNvSpPr>
                <a:spLocks noEditPoints="1"/>
              </p:cNvSpPr>
              <p:nvPr/>
            </p:nvSpPr>
            <p:spPr bwMode="auto">
              <a:xfrm>
                <a:off x="500" y="1285"/>
                <a:ext cx="3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5" y="0"/>
                  </a:cxn>
                  <a:cxn ang="0">
                    <a:pos x="75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1" y="0"/>
                  </a:cxn>
                  <a:cxn ang="0">
                    <a:pos x="71" y="9"/>
                  </a:cxn>
                  <a:cxn ang="0">
                    <a:pos x="0" y="9"/>
                  </a:cxn>
                  <a:cxn ang="0">
                    <a:pos x="0" y="0"/>
                  </a:cxn>
                </a:cxnLst>
                <a:rect l="0" t="0" r="r" b="b"/>
                <a:pathLst>
                  <a:path w="75" h="9">
                    <a:moveTo>
                      <a:pt x="0" y="0"/>
                    </a:moveTo>
                    <a:lnTo>
                      <a:pt x="75" y="0"/>
                    </a:lnTo>
                    <a:lnTo>
                      <a:pt x="75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1" y="0"/>
                    </a:lnTo>
                    <a:lnTo>
                      <a:pt x="71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76" name="Freeform 72"/>
              <p:cNvSpPr>
                <a:spLocks noEditPoints="1"/>
              </p:cNvSpPr>
              <p:nvPr/>
            </p:nvSpPr>
            <p:spPr bwMode="auto">
              <a:xfrm>
                <a:off x="500" y="1285"/>
                <a:ext cx="3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1" y="0"/>
                  </a:cxn>
                  <a:cxn ang="0">
                    <a:pos x="71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9"/>
                  </a:cxn>
                  <a:cxn ang="0">
                    <a:pos x="0" y="9"/>
                  </a:cxn>
                  <a:cxn ang="0">
                    <a:pos x="0" y="0"/>
                  </a:cxn>
                </a:cxnLst>
                <a:rect l="0" t="0" r="r" b="b"/>
                <a:pathLst>
                  <a:path w="71" h="9">
                    <a:moveTo>
                      <a:pt x="0" y="0"/>
                    </a:moveTo>
                    <a:lnTo>
                      <a:pt x="71" y="0"/>
                    </a:lnTo>
                    <a:lnTo>
                      <a:pt x="71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7" y="0"/>
                    </a:lnTo>
                    <a:lnTo>
                      <a:pt x="67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77" name="Freeform 73"/>
              <p:cNvSpPr>
                <a:spLocks noEditPoints="1"/>
              </p:cNvSpPr>
              <p:nvPr/>
            </p:nvSpPr>
            <p:spPr bwMode="auto">
              <a:xfrm>
                <a:off x="500" y="1285"/>
                <a:ext cx="33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" y="0"/>
                  </a:cxn>
                  <a:cxn ang="0">
                    <a:pos x="67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3" y="0"/>
                  </a:cxn>
                  <a:cxn ang="0">
                    <a:pos x="63" y="9"/>
                  </a:cxn>
                  <a:cxn ang="0">
                    <a:pos x="0" y="9"/>
                  </a:cxn>
                  <a:cxn ang="0">
                    <a:pos x="0" y="0"/>
                  </a:cxn>
                </a:cxnLst>
                <a:rect l="0" t="0" r="r" b="b"/>
                <a:pathLst>
                  <a:path w="67" h="9">
                    <a:moveTo>
                      <a:pt x="0" y="0"/>
                    </a:moveTo>
                    <a:lnTo>
                      <a:pt x="67" y="0"/>
                    </a:lnTo>
                    <a:lnTo>
                      <a:pt x="67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3" y="0"/>
                    </a:lnTo>
                    <a:lnTo>
                      <a:pt x="63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78" name="Freeform 74"/>
              <p:cNvSpPr>
                <a:spLocks noEditPoints="1"/>
              </p:cNvSpPr>
              <p:nvPr/>
            </p:nvSpPr>
            <p:spPr bwMode="auto">
              <a:xfrm>
                <a:off x="500" y="1285"/>
                <a:ext cx="3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3" y="0"/>
                  </a:cxn>
                  <a:cxn ang="0">
                    <a:pos x="63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7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63" h="9">
                    <a:moveTo>
                      <a:pt x="0" y="0"/>
                    </a:moveTo>
                    <a:lnTo>
                      <a:pt x="63" y="0"/>
                    </a:lnTo>
                    <a:lnTo>
                      <a:pt x="63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0" y="0"/>
                    </a:lnTo>
                    <a:lnTo>
                      <a:pt x="60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79" name="Freeform 75"/>
              <p:cNvSpPr>
                <a:spLocks noEditPoints="1"/>
              </p:cNvSpPr>
              <p:nvPr/>
            </p:nvSpPr>
            <p:spPr bwMode="auto">
              <a:xfrm>
                <a:off x="500" y="1285"/>
                <a:ext cx="29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0"/>
                  </a:cxn>
                  <a:cxn ang="0">
                    <a:pos x="60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6" y="0"/>
                  </a:cxn>
                  <a:cxn ang="0">
                    <a:pos x="56" y="7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60" h="7">
                    <a:moveTo>
                      <a:pt x="0" y="0"/>
                    </a:moveTo>
                    <a:lnTo>
                      <a:pt x="60" y="0"/>
                    </a:lnTo>
                    <a:lnTo>
                      <a:pt x="60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6" y="0"/>
                    </a:lnTo>
                    <a:lnTo>
                      <a:pt x="56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80" name="Freeform 76"/>
              <p:cNvSpPr>
                <a:spLocks noEditPoints="1"/>
              </p:cNvSpPr>
              <p:nvPr/>
            </p:nvSpPr>
            <p:spPr bwMode="auto">
              <a:xfrm>
                <a:off x="500" y="1285"/>
                <a:ext cx="27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" y="0"/>
                  </a:cxn>
                  <a:cxn ang="0">
                    <a:pos x="56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2" y="0"/>
                  </a:cxn>
                  <a:cxn ang="0">
                    <a:pos x="52" y="7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56" h="7">
                    <a:moveTo>
                      <a:pt x="0" y="0"/>
                    </a:moveTo>
                    <a:lnTo>
                      <a:pt x="56" y="0"/>
                    </a:lnTo>
                    <a:lnTo>
                      <a:pt x="56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2" y="0"/>
                    </a:lnTo>
                    <a:lnTo>
                      <a:pt x="52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81" name="Freeform 77"/>
              <p:cNvSpPr>
                <a:spLocks noEditPoints="1"/>
              </p:cNvSpPr>
              <p:nvPr/>
            </p:nvSpPr>
            <p:spPr bwMode="auto">
              <a:xfrm>
                <a:off x="500" y="1285"/>
                <a:ext cx="2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0"/>
                  </a:cxn>
                  <a:cxn ang="0">
                    <a:pos x="52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7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52" h="7">
                    <a:moveTo>
                      <a:pt x="0" y="0"/>
                    </a:moveTo>
                    <a:lnTo>
                      <a:pt x="52" y="0"/>
                    </a:lnTo>
                    <a:lnTo>
                      <a:pt x="52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4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82" name="Freeform 78"/>
              <p:cNvSpPr>
                <a:spLocks noEditPoints="1"/>
              </p:cNvSpPr>
              <p:nvPr/>
            </p:nvSpPr>
            <p:spPr bwMode="auto">
              <a:xfrm>
                <a:off x="500" y="1285"/>
                <a:ext cx="2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0"/>
                  </a:cxn>
                  <a:cxn ang="0">
                    <a:pos x="48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4" y="5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48" h="7">
                    <a:moveTo>
                      <a:pt x="0" y="0"/>
                    </a:moveTo>
                    <a:lnTo>
                      <a:pt x="48" y="0"/>
                    </a:lnTo>
                    <a:lnTo>
                      <a:pt x="4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lnTo>
                      <a:pt x="44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83" name="Freeform 79"/>
              <p:cNvSpPr>
                <a:spLocks noEditPoints="1"/>
              </p:cNvSpPr>
              <p:nvPr/>
            </p:nvSpPr>
            <p:spPr bwMode="auto">
              <a:xfrm>
                <a:off x="500" y="1285"/>
                <a:ext cx="2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" y="0"/>
                  </a:cxn>
                  <a:cxn ang="0">
                    <a:pos x="44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5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44" h="5">
                    <a:moveTo>
                      <a:pt x="0" y="0"/>
                    </a:moveTo>
                    <a:lnTo>
                      <a:pt x="44" y="0"/>
                    </a:lnTo>
                    <a:lnTo>
                      <a:pt x="44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0" y="0"/>
                    </a:lnTo>
                    <a:lnTo>
                      <a:pt x="4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84" name="Freeform 80"/>
              <p:cNvSpPr>
                <a:spLocks noEditPoints="1"/>
              </p:cNvSpPr>
              <p:nvPr/>
            </p:nvSpPr>
            <p:spPr bwMode="auto">
              <a:xfrm>
                <a:off x="500" y="1285"/>
                <a:ext cx="2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" y="0"/>
                  </a:cxn>
                  <a:cxn ang="0">
                    <a:pos x="40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9" y="0"/>
                  </a:cxn>
                  <a:cxn ang="0">
                    <a:pos x="39" y="5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40" h="5">
                    <a:moveTo>
                      <a:pt x="0" y="0"/>
                    </a:moveTo>
                    <a:lnTo>
                      <a:pt x="40" y="0"/>
                    </a:lnTo>
                    <a:lnTo>
                      <a:pt x="4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9" y="0"/>
                    </a:lnTo>
                    <a:lnTo>
                      <a:pt x="3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85" name="Freeform 81"/>
              <p:cNvSpPr>
                <a:spLocks noEditPoints="1"/>
              </p:cNvSpPr>
              <p:nvPr/>
            </p:nvSpPr>
            <p:spPr bwMode="auto">
              <a:xfrm>
                <a:off x="500" y="1285"/>
                <a:ext cx="19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" y="0"/>
                  </a:cxn>
                  <a:cxn ang="0">
                    <a:pos x="39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5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39" h="5">
                    <a:moveTo>
                      <a:pt x="0" y="0"/>
                    </a:moveTo>
                    <a:lnTo>
                      <a:pt x="39" y="0"/>
                    </a:lnTo>
                    <a:lnTo>
                      <a:pt x="3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5" y="0"/>
                    </a:lnTo>
                    <a:lnTo>
                      <a:pt x="3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86" name="Freeform 82"/>
              <p:cNvSpPr>
                <a:spLocks noEditPoints="1"/>
              </p:cNvSpPr>
              <p:nvPr/>
            </p:nvSpPr>
            <p:spPr bwMode="auto">
              <a:xfrm>
                <a:off x="500" y="1285"/>
                <a:ext cx="1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" y="0"/>
                  </a:cxn>
                  <a:cxn ang="0">
                    <a:pos x="35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35" h="5">
                    <a:moveTo>
                      <a:pt x="0" y="0"/>
                    </a:moveTo>
                    <a:lnTo>
                      <a:pt x="35" y="0"/>
                    </a:lnTo>
                    <a:lnTo>
                      <a:pt x="3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1" y="0"/>
                    </a:lnTo>
                    <a:lnTo>
                      <a:pt x="31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87" name="Freeform 83"/>
              <p:cNvSpPr>
                <a:spLocks noEditPoints="1"/>
              </p:cNvSpPr>
              <p:nvPr/>
            </p:nvSpPr>
            <p:spPr bwMode="auto">
              <a:xfrm>
                <a:off x="500" y="1285"/>
                <a:ext cx="1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3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31" h="3">
                    <a:moveTo>
                      <a:pt x="0" y="0"/>
                    </a:moveTo>
                    <a:lnTo>
                      <a:pt x="31" y="0"/>
                    </a:lnTo>
                    <a:lnTo>
                      <a:pt x="31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7" y="0"/>
                    </a:lnTo>
                    <a:lnTo>
                      <a:pt x="27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88" name="Freeform 84"/>
              <p:cNvSpPr>
                <a:spLocks noEditPoints="1"/>
              </p:cNvSpPr>
              <p:nvPr/>
            </p:nvSpPr>
            <p:spPr bwMode="auto">
              <a:xfrm>
                <a:off x="500" y="1285"/>
                <a:ext cx="1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0"/>
                  </a:cxn>
                  <a:cxn ang="0">
                    <a:pos x="27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3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27" h="3">
                    <a:moveTo>
                      <a:pt x="0" y="0"/>
                    </a:moveTo>
                    <a:lnTo>
                      <a:pt x="27" y="0"/>
                    </a:lnTo>
                    <a:lnTo>
                      <a:pt x="27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3" y="0"/>
                    </a:lnTo>
                    <a:lnTo>
                      <a:pt x="2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89" name="Freeform 85"/>
              <p:cNvSpPr>
                <a:spLocks noEditPoints="1"/>
              </p:cNvSpPr>
              <p:nvPr/>
            </p:nvSpPr>
            <p:spPr bwMode="auto">
              <a:xfrm>
                <a:off x="500" y="1285"/>
                <a:ext cx="1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3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23" h="3">
                    <a:moveTo>
                      <a:pt x="0" y="0"/>
                    </a:moveTo>
                    <a:lnTo>
                      <a:pt x="23" y="0"/>
                    </a:lnTo>
                    <a:lnTo>
                      <a:pt x="2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9" y="0"/>
                    </a:lnTo>
                    <a:lnTo>
                      <a:pt x="19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90" name="Freeform 86"/>
              <p:cNvSpPr>
                <a:spLocks noEditPoints="1"/>
              </p:cNvSpPr>
              <p:nvPr/>
            </p:nvSpPr>
            <p:spPr bwMode="auto">
              <a:xfrm>
                <a:off x="500" y="1285"/>
                <a:ext cx="9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0"/>
                  </a:cxn>
                  <a:cxn ang="0">
                    <a:pos x="19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9" h="3">
                    <a:moveTo>
                      <a:pt x="0" y="0"/>
                    </a:moveTo>
                    <a:lnTo>
                      <a:pt x="19" y="0"/>
                    </a:lnTo>
                    <a:lnTo>
                      <a:pt x="19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6" y="0"/>
                    </a:lnTo>
                    <a:lnTo>
                      <a:pt x="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91" name="Freeform 87"/>
              <p:cNvSpPr>
                <a:spLocks noEditPoints="1"/>
              </p:cNvSpPr>
              <p:nvPr/>
            </p:nvSpPr>
            <p:spPr bwMode="auto">
              <a:xfrm>
                <a:off x="500" y="1285"/>
                <a:ext cx="7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6" h="2">
                    <a:moveTo>
                      <a:pt x="0" y="0"/>
                    </a:moveTo>
                    <a:lnTo>
                      <a:pt x="16" y="0"/>
                    </a:lnTo>
                    <a:lnTo>
                      <a:pt x="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2" y="0"/>
                    </a:lnTo>
                    <a:lnTo>
                      <a:pt x="1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92" name="Freeform 88"/>
              <p:cNvSpPr>
                <a:spLocks noEditPoints="1"/>
              </p:cNvSpPr>
              <p:nvPr/>
            </p:nvSpPr>
            <p:spPr bwMode="auto">
              <a:xfrm>
                <a:off x="500" y="128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1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" y="0"/>
                    </a:lnTo>
                    <a:lnTo>
                      <a:pt x="8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93" name="Freeform 89"/>
              <p:cNvSpPr>
                <a:spLocks noEditPoints="1"/>
              </p:cNvSpPr>
              <p:nvPr/>
            </p:nvSpPr>
            <p:spPr bwMode="auto">
              <a:xfrm>
                <a:off x="500" y="1285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lnTo>
                      <a:pt x="8" y="0"/>
                    </a:lnTo>
                    <a:lnTo>
                      <a:pt x="8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94" name="Freeform 90"/>
              <p:cNvSpPr>
                <a:spLocks noEditPoints="1"/>
              </p:cNvSpPr>
              <p:nvPr/>
            </p:nvSpPr>
            <p:spPr bwMode="auto">
              <a:xfrm>
                <a:off x="500" y="128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95" name="Freeform 91"/>
              <p:cNvSpPr>
                <a:spLocks noEditPoints="1"/>
              </p:cNvSpPr>
              <p:nvPr/>
            </p:nvSpPr>
            <p:spPr bwMode="auto">
              <a:xfrm>
                <a:off x="500" y="128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96" name="Freeform 92"/>
              <p:cNvSpPr>
                <a:spLocks/>
              </p:cNvSpPr>
              <p:nvPr/>
            </p:nvSpPr>
            <p:spPr bwMode="auto">
              <a:xfrm>
                <a:off x="500" y="1285"/>
                <a:ext cx="45" cy="6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3" y="0"/>
                  </a:cxn>
                  <a:cxn ang="0">
                    <a:pos x="90" y="0"/>
                  </a:cxn>
                  <a:cxn ang="0">
                    <a:pos x="67" y="11"/>
                  </a:cxn>
                  <a:cxn ang="0">
                    <a:pos x="0" y="11"/>
                  </a:cxn>
                </a:cxnLst>
                <a:rect l="0" t="0" r="r" b="b"/>
                <a:pathLst>
                  <a:path w="90" h="11">
                    <a:moveTo>
                      <a:pt x="0" y="11"/>
                    </a:moveTo>
                    <a:lnTo>
                      <a:pt x="23" y="0"/>
                    </a:lnTo>
                    <a:lnTo>
                      <a:pt x="90" y="0"/>
                    </a:lnTo>
                    <a:lnTo>
                      <a:pt x="67" y="11"/>
                    </a:lnTo>
                    <a:lnTo>
                      <a:pt x="0" y="11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97" name="Freeform 93"/>
              <p:cNvSpPr>
                <a:spLocks noEditPoints="1"/>
              </p:cNvSpPr>
              <p:nvPr/>
            </p:nvSpPr>
            <p:spPr bwMode="auto">
              <a:xfrm>
                <a:off x="372" y="1309"/>
                <a:ext cx="17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" y="0"/>
                  </a:cxn>
                  <a:cxn ang="0">
                    <a:pos x="35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4" y="9"/>
                  </a:cxn>
                  <a:cxn ang="0">
                    <a:pos x="4" y="0"/>
                  </a:cxn>
                </a:cxnLst>
                <a:rect l="0" t="0" r="r" b="b"/>
                <a:pathLst>
                  <a:path w="35" h="11">
                    <a:moveTo>
                      <a:pt x="0" y="0"/>
                    </a:moveTo>
                    <a:lnTo>
                      <a:pt x="35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4" y="0"/>
                    </a:moveTo>
                    <a:lnTo>
                      <a:pt x="29" y="0"/>
                    </a:lnTo>
                    <a:lnTo>
                      <a:pt x="29" y="9"/>
                    </a:lnTo>
                    <a:lnTo>
                      <a:pt x="4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98" name="Freeform 94"/>
              <p:cNvSpPr>
                <a:spLocks noEditPoints="1"/>
              </p:cNvSpPr>
              <p:nvPr/>
            </p:nvSpPr>
            <p:spPr bwMode="auto">
              <a:xfrm>
                <a:off x="374" y="1309"/>
                <a:ext cx="1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0"/>
                  </a:cxn>
                  <a:cxn ang="0">
                    <a:pos x="25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21" y="1"/>
                  </a:cxn>
                  <a:cxn ang="0">
                    <a:pos x="21" y="7"/>
                  </a:cxn>
                  <a:cxn ang="0">
                    <a:pos x="4" y="7"/>
                  </a:cxn>
                  <a:cxn ang="0">
                    <a:pos x="4" y="1"/>
                  </a:cxn>
                </a:cxnLst>
                <a:rect l="0" t="0" r="r" b="b"/>
                <a:pathLst>
                  <a:path w="25" h="9">
                    <a:moveTo>
                      <a:pt x="0" y="0"/>
                    </a:moveTo>
                    <a:lnTo>
                      <a:pt x="25" y="0"/>
                    </a:lnTo>
                    <a:lnTo>
                      <a:pt x="25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4" y="1"/>
                    </a:moveTo>
                    <a:lnTo>
                      <a:pt x="21" y="1"/>
                    </a:lnTo>
                    <a:lnTo>
                      <a:pt x="21" y="7"/>
                    </a:lnTo>
                    <a:lnTo>
                      <a:pt x="4" y="7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7C7C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399" name="Freeform 95"/>
              <p:cNvSpPr>
                <a:spLocks noEditPoints="1"/>
              </p:cNvSpPr>
              <p:nvPr/>
            </p:nvSpPr>
            <p:spPr bwMode="auto">
              <a:xfrm>
                <a:off x="376" y="1310"/>
                <a:ext cx="9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0"/>
                  </a:cxn>
                  <a:cxn ang="0">
                    <a:pos x="17" y="6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4" y="2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17" h="6">
                    <a:moveTo>
                      <a:pt x="0" y="0"/>
                    </a:moveTo>
                    <a:lnTo>
                      <a:pt x="17" y="0"/>
                    </a:lnTo>
                    <a:lnTo>
                      <a:pt x="17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  <a:moveTo>
                      <a:pt x="4" y="2"/>
                    </a:moveTo>
                    <a:lnTo>
                      <a:pt x="13" y="2"/>
                    </a:lnTo>
                    <a:lnTo>
                      <a:pt x="13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97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00" name="Freeform 96"/>
              <p:cNvSpPr>
                <a:spLocks noEditPoints="1"/>
              </p:cNvSpPr>
              <p:nvPr/>
            </p:nvSpPr>
            <p:spPr bwMode="auto">
              <a:xfrm>
                <a:off x="378" y="131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9" y="0"/>
                    </a:lnTo>
                    <a:lnTo>
                      <a:pt x="9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5" y="2"/>
                    </a:move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01" name="Rectangle 97"/>
              <p:cNvSpPr>
                <a:spLocks noChangeArrowheads="1"/>
              </p:cNvSpPr>
              <p:nvPr/>
            </p:nvSpPr>
            <p:spPr bwMode="auto">
              <a:xfrm>
                <a:off x="372" y="1309"/>
                <a:ext cx="17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02" name="Freeform 98"/>
              <p:cNvSpPr>
                <a:spLocks noEditPoints="1"/>
              </p:cNvSpPr>
              <p:nvPr/>
            </p:nvSpPr>
            <p:spPr bwMode="auto">
              <a:xfrm>
                <a:off x="372" y="1309"/>
                <a:ext cx="17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" y="0"/>
                  </a:cxn>
                  <a:cxn ang="0">
                    <a:pos x="35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29" y="0"/>
                  </a:cxn>
                  <a:cxn ang="0">
                    <a:pos x="29" y="9"/>
                  </a:cxn>
                  <a:cxn ang="0">
                    <a:pos x="4" y="9"/>
                  </a:cxn>
                  <a:cxn ang="0">
                    <a:pos x="4" y="0"/>
                  </a:cxn>
                </a:cxnLst>
                <a:rect l="0" t="0" r="r" b="b"/>
                <a:pathLst>
                  <a:path w="35" h="11">
                    <a:moveTo>
                      <a:pt x="0" y="0"/>
                    </a:moveTo>
                    <a:lnTo>
                      <a:pt x="35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4" y="0"/>
                    </a:moveTo>
                    <a:lnTo>
                      <a:pt x="29" y="0"/>
                    </a:lnTo>
                    <a:lnTo>
                      <a:pt x="29" y="9"/>
                    </a:lnTo>
                    <a:lnTo>
                      <a:pt x="4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03" name="Freeform 99"/>
              <p:cNvSpPr>
                <a:spLocks noEditPoints="1"/>
              </p:cNvSpPr>
              <p:nvPr/>
            </p:nvSpPr>
            <p:spPr bwMode="auto">
              <a:xfrm>
                <a:off x="374" y="1309"/>
                <a:ext cx="1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0"/>
                  </a:cxn>
                  <a:cxn ang="0">
                    <a:pos x="25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21" y="1"/>
                  </a:cxn>
                  <a:cxn ang="0">
                    <a:pos x="21" y="7"/>
                  </a:cxn>
                  <a:cxn ang="0">
                    <a:pos x="4" y="7"/>
                  </a:cxn>
                  <a:cxn ang="0">
                    <a:pos x="4" y="1"/>
                  </a:cxn>
                </a:cxnLst>
                <a:rect l="0" t="0" r="r" b="b"/>
                <a:pathLst>
                  <a:path w="25" h="9">
                    <a:moveTo>
                      <a:pt x="0" y="0"/>
                    </a:moveTo>
                    <a:lnTo>
                      <a:pt x="25" y="0"/>
                    </a:lnTo>
                    <a:lnTo>
                      <a:pt x="25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4" y="1"/>
                    </a:moveTo>
                    <a:lnTo>
                      <a:pt x="21" y="1"/>
                    </a:lnTo>
                    <a:lnTo>
                      <a:pt x="21" y="7"/>
                    </a:lnTo>
                    <a:lnTo>
                      <a:pt x="4" y="7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7C7C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04" name="Freeform 100"/>
              <p:cNvSpPr>
                <a:spLocks noEditPoints="1"/>
              </p:cNvSpPr>
              <p:nvPr/>
            </p:nvSpPr>
            <p:spPr bwMode="auto">
              <a:xfrm>
                <a:off x="376" y="1310"/>
                <a:ext cx="9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0"/>
                  </a:cxn>
                  <a:cxn ang="0">
                    <a:pos x="17" y="6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4" y="2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17" h="6">
                    <a:moveTo>
                      <a:pt x="0" y="0"/>
                    </a:moveTo>
                    <a:lnTo>
                      <a:pt x="17" y="0"/>
                    </a:lnTo>
                    <a:lnTo>
                      <a:pt x="17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  <a:moveTo>
                      <a:pt x="4" y="2"/>
                    </a:moveTo>
                    <a:lnTo>
                      <a:pt x="13" y="2"/>
                    </a:lnTo>
                    <a:lnTo>
                      <a:pt x="13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97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05" name="Freeform 101"/>
              <p:cNvSpPr>
                <a:spLocks noEditPoints="1"/>
              </p:cNvSpPr>
              <p:nvPr/>
            </p:nvSpPr>
            <p:spPr bwMode="auto">
              <a:xfrm>
                <a:off x="378" y="131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9" y="0"/>
                    </a:lnTo>
                    <a:lnTo>
                      <a:pt x="9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5" y="2"/>
                    </a:move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06" name="Freeform 102"/>
              <p:cNvSpPr>
                <a:spLocks noEditPoints="1"/>
              </p:cNvSpPr>
              <p:nvPr/>
            </p:nvSpPr>
            <p:spPr bwMode="auto">
              <a:xfrm>
                <a:off x="394" y="1309"/>
                <a:ext cx="17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" y="0"/>
                  </a:cxn>
                  <a:cxn ang="0">
                    <a:pos x="35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31" y="0"/>
                  </a:cxn>
                  <a:cxn ang="0">
                    <a:pos x="31" y="9"/>
                  </a:cxn>
                  <a:cxn ang="0">
                    <a:pos x="6" y="9"/>
                  </a:cxn>
                  <a:cxn ang="0">
                    <a:pos x="6" y="0"/>
                  </a:cxn>
                </a:cxnLst>
                <a:rect l="0" t="0" r="r" b="b"/>
                <a:pathLst>
                  <a:path w="35" h="11">
                    <a:moveTo>
                      <a:pt x="0" y="0"/>
                    </a:moveTo>
                    <a:lnTo>
                      <a:pt x="35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6" y="0"/>
                    </a:moveTo>
                    <a:lnTo>
                      <a:pt x="31" y="0"/>
                    </a:lnTo>
                    <a:lnTo>
                      <a:pt x="31" y="9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07" name="Freeform 103"/>
              <p:cNvSpPr>
                <a:spLocks noEditPoints="1"/>
              </p:cNvSpPr>
              <p:nvPr/>
            </p:nvSpPr>
            <p:spPr bwMode="auto">
              <a:xfrm>
                <a:off x="397" y="1309"/>
                <a:ext cx="1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0"/>
                  </a:cxn>
                  <a:cxn ang="0">
                    <a:pos x="25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21" y="1"/>
                  </a:cxn>
                  <a:cxn ang="0">
                    <a:pos x="21" y="7"/>
                  </a:cxn>
                  <a:cxn ang="0">
                    <a:pos x="4" y="7"/>
                  </a:cxn>
                  <a:cxn ang="0">
                    <a:pos x="4" y="1"/>
                  </a:cxn>
                </a:cxnLst>
                <a:rect l="0" t="0" r="r" b="b"/>
                <a:pathLst>
                  <a:path w="25" h="9">
                    <a:moveTo>
                      <a:pt x="0" y="0"/>
                    </a:moveTo>
                    <a:lnTo>
                      <a:pt x="25" y="0"/>
                    </a:lnTo>
                    <a:lnTo>
                      <a:pt x="25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4" y="1"/>
                    </a:moveTo>
                    <a:lnTo>
                      <a:pt x="21" y="1"/>
                    </a:lnTo>
                    <a:lnTo>
                      <a:pt x="21" y="7"/>
                    </a:lnTo>
                    <a:lnTo>
                      <a:pt x="4" y="7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7C7C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08" name="Freeform 104"/>
              <p:cNvSpPr>
                <a:spLocks noEditPoints="1"/>
              </p:cNvSpPr>
              <p:nvPr/>
            </p:nvSpPr>
            <p:spPr bwMode="auto">
              <a:xfrm>
                <a:off x="399" y="1310"/>
                <a:ext cx="9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0"/>
                  </a:cxn>
                  <a:cxn ang="0">
                    <a:pos x="17" y="6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4" y="2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17" h="6">
                    <a:moveTo>
                      <a:pt x="0" y="0"/>
                    </a:moveTo>
                    <a:lnTo>
                      <a:pt x="17" y="0"/>
                    </a:lnTo>
                    <a:lnTo>
                      <a:pt x="17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  <a:moveTo>
                      <a:pt x="4" y="2"/>
                    </a:moveTo>
                    <a:lnTo>
                      <a:pt x="13" y="2"/>
                    </a:lnTo>
                    <a:lnTo>
                      <a:pt x="13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97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09" name="Freeform 105"/>
              <p:cNvSpPr>
                <a:spLocks noEditPoints="1"/>
              </p:cNvSpPr>
              <p:nvPr/>
            </p:nvSpPr>
            <p:spPr bwMode="auto">
              <a:xfrm>
                <a:off x="401" y="131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9" y="0"/>
                    </a:lnTo>
                    <a:lnTo>
                      <a:pt x="9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3" y="2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10" name="Rectangle 106"/>
              <p:cNvSpPr>
                <a:spLocks noChangeArrowheads="1"/>
              </p:cNvSpPr>
              <p:nvPr/>
            </p:nvSpPr>
            <p:spPr bwMode="auto">
              <a:xfrm>
                <a:off x="394" y="1309"/>
                <a:ext cx="17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11" name="Freeform 107"/>
              <p:cNvSpPr>
                <a:spLocks noEditPoints="1"/>
              </p:cNvSpPr>
              <p:nvPr/>
            </p:nvSpPr>
            <p:spPr bwMode="auto">
              <a:xfrm>
                <a:off x="394" y="1309"/>
                <a:ext cx="17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" y="0"/>
                  </a:cxn>
                  <a:cxn ang="0">
                    <a:pos x="35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31" y="0"/>
                  </a:cxn>
                  <a:cxn ang="0">
                    <a:pos x="31" y="9"/>
                  </a:cxn>
                  <a:cxn ang="0">
                    <a:pos x="6" y="9"/>
                  </a:cxn>
                  <a:cxn ang="0">
                    <a:pos x="6" y="0"/>
                  </a:cxn>
                </a:cxnLst>
                <a:rect l="0" t="0" r="r" b="b"/>
                <a:pathLst>
                  <a:path w="35" h="11">
                    <a:moveTo>
                      <a:pt x="0" y="0"/>
                    </a:moveTo>
                    <a:lnTo>
                      <a:pt x="35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6" y="0"/>
                    </a:moveTo>
                    <a:lnTo>
                      <a:pt x="31" y="0"/>
                    </a:lnTo>
                    <a:lnTo>
                      <a:pt x="31" y="9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12" name="Freeform 108"/>
              <p:cNvSpPr>
                <a:spLocks noEditPoints="1"/>
              </p:cNvSpPr>
              <p:nvPr/>
            </p:nvSpPr>
            <p:spPr bwMode="auto">
              <a:xfrm>
                <a:off x="397" y="1309"/>
                <a:ext cx="1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0"/>
                  </a:cxn>
                  <a:cxn ang="0">
                    <a:pos x="25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21" y="1"/>
                  </a:cxn>
                  <a:cxn ang="0">
                    <a:pos x="21" y="7"/>
                  </a:cxn>
                  <a:cxn ang="0">
                    <a:pos x="4" y="7"/>
                  </a:cxn>
                  <a:cxn ang="0">
                    <a:pos x="4" y="1"/>
                  </a:cxn>
                </a:cxnLst>
                <a:rect l="0" t="0" r="r" b="b"/>
                <a:pathLst>
                  <a:path w="25" h="9">
                    <a:moveTo>
                      <a:pt x="0" y="0"/>
                    </a:moveTo>
                    <a:lnTo>
                      <a:pt x="25" y="0"/>
                    </a:lnTo>
                    <a:lnTo>
                      <a:pt x="25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4" y="1"/>
                    </a:moveTo>
                    <a:lnTo>
                      <a:pt x="21" y="1"/>
                    </a:lnTo>
                    <a:lnTo>
                      <a:pt x="21" y="7"/>
                    </a:lnTo>
                    <a:lnTo>
                      <a:pt x="4" y="7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7C7C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13" name="Freeform 109"/>
              <p:cNvSpPr>
                <a:spLocks noEditPoints="1"/>
              </p:cNvSpPr>
              <p:nvPr/>
            </p:nvSpPr>
            <p:spPr bwMode="auto">
              <a:xfrm>
                <a:off x="399" y="1310"/>
                <a:ext cx="9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0"/>
                  </a:cxn>
                  <a:cxn ang="0">
                    <a:pos x="17" y="6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4" y="2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17" h="6">
                    <a:moveTo>
                      <a:pt x="0" y="0"/>
                    </a:moveTo>
                    <a:lnTo>
                      <a:pt x="17" y="0"/>
                    </a:lnTo>
                    <a:lnTo>
                      <a:pt x="17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  <a:moveTo>
                      <a:pt x="4" y="2"/>
                    </a:moveTo>
                    <a:lnTo>
                      <a:pt x="13" y="2"/>
                    </a:lnTo>
                    <a:lnTo>
                      <a:pt x="13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97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14" name="Freeform 110"/>
              <p:cNvSpPr>
                <a:spLocks noEditPoints="1"/>
              </p:cNvSpPr>
              <p:nvPr/>
            </p:nvSpPr>
            <p:spPr bwMode="auto">
              <a:xfrm>
                <a:off x="401" y="131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9" y="0"/>
                    </a:lnTo>
                    <a:lnTo>
                      <a:pt x="9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3" y="2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15" name="Freeform 111"/>
              <p:cNvSpPr>
                <a:spLocks noEditPoints="1"/>
              </p:cNvSpPr>
              <p:nvPr/>
            </p:nvSpPr>
            <p:spPr bwMode="auto">
              <a:xfrm>
                <a:off x="417" y="1309"/>
                <a:ext cx="17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" y="0"/>
                  </a:cxn>
                  <a:cxn ang="0">
                    <a:pos x="35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31" y="0"/>
                  </a:cxn>
                  <a:cxn ang="0">
                    <a:pos x="31" y="9"/>
                  </a:cxn>
                  <a:cxn ang="0">
                    <a:pos x="4" y="9"/>
                  </a:cxn>
                  <a:cxn ang="0">
                    <a:pos x="4" y="0"/>
                  </a:cxn>
                </a:cxnLst>
                <a:rect l="0" t="0" r="r" b="b"/>
                <a:pathLst>
                  <a:path w="35" h="11">
                    <a:moveTo>
                      <a:pt x="0" y="0"/>
                    </a:moveTo>
                    <a:lnTo>
                      <a:pt x="35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4" y="0"/>
                    </a:moveTo>
                    <a:lnTo>
                      <a:pt x="31" y="0"/>
                    </a:lnTo>
                    <a:lnTo>
                      <a:pt x="31" y="9"/>
                    </a:lnTo>
                    <a:lnTo>
                      <a:pt x="4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16" name="Freeform 112"/>
              <p:cNvSpPr>
                <a:spLocks noEditPoints="1"/>
              </p:cNvSpPr>
              <p:nvPr/>
            </p:nvSpPr>
            <p:spPr bwMode="auto">
              <a:xfrm>
                <a:off x="419" y="1309"/>
                <a:ext cx="13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0"/>
                  </a:cxn>
                  <a:cxn ang="0">
                    <a:pos x="27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21" y="1"/>
                  </a:cxn>
                  <a:cxn ang="0">
                    <a:pos x="21" y="7"/>
                  </a:cxn>
                  <a:cxn ang="0">
                    <a:pos x="6" y="7"/>
                  </a:cxn>
                  <a:cxn ang="0">
                    <a:pos x="6" y="1"/>
                  </a:cxn>
                </a:cxnLst>
                <a:rect l="0" t="0" r="r" b="b"/>
                <a:pathLst>
                  <a:path w="27" h="9">
                    <a:moveTo>
                      <a:pt x="0" y="0"/>
                    </a:moveTo>
                    <a:lnTo>
                      <a:pt x="27" y="0"/>
                    </a:lnTo>
                    <a:lnTo>
                      <a:pt x="27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6" y="1"/>
                    </a:moveTo>
                    <a:lnTo>
                      <a:pt x="21" y="1"/>
                    </a:lnTo>
                    <a:lnTo>
                      <a:pt x="21" y="7"/>
                    </a:lnTo>
                    <a:lnTo>
                      <a:pt x="6" y="7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7C7C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17" name="Freeform 113"/>
              <p:cNvSpPr>
                <a:spLocks noEditPoints="1"/>
              </p:cNvSpPr>
              <p:nvPr/>
            </p:nvSpPr>
            <p:spPr bwMode="auto">
              <a:xfrm>
                <a:off x="422" y="1310"/>
                <a:ext cx="8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0"/>
                  </a:cxn>
                  <a:cxn ang="0">
                    <a:pos x="15" y="6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4" y="2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15" h="6">
                    <a:moveTo>
                      <a:pt x="0" y="0"/>
                    </a:moveTo>
                    <a:lnTo>
                      <a:pt x="15" y="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  <a:moveTo>
                      <a:pt x="4" y="2"/>
                    </a:moveTo>
                    <a:lnTo>
                      <a:pt x="11" y="2"/>
                    </a:lnTo>
                    <a:lnTo>
                      <a:pt x="11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97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18" name="Freeform 114"/>
              <p:cNvSpPr>
                <a:spLocks noEditPoints="1"/>
              </p:cNvSpPr>
              <p:nvPr/>
            </p:nvSpPr>
            <p:spPr bwMode="auto">
              <a:xfrm>
                <a:off x="424" y="1311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7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7" y="0"/>
                    </a:lnTo>
                    <a:lnTo>
                      <a:pt x="7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3" y="2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19" name="Rectangle 115"/>
              <p:cNvSpPr>
                <a:spLocks noChangeArrowheads="1"/>
              </p:cNvSpPr>
              <p:nvPr/>
            </p:nvSpPr>
            <p:spPr bwMode="auto">
              <a:xfrm>
                <a:off x="417" y="1309"/>
                <a:ext cx="17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20" name="Freeform 116"/>
              <p:cNvSpPr>
                <a:spLocks noEditPoints="1"/>
              </p:cNvSpPr>
              <p:nvPr/>
            </p:nvSpPr>
            <p:spPr bwMode="auto">
              <a:xfrm>
                <a:off x="417" y="1309"/>
                <a:ext cx="17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" y="0"/>
                  </a:cxn>
                  <a:cxn ang="0">
                    <a:pos x="35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31" y="0"/>
                  </a:cxn>
                  <a:cxn ang="0">
                    <a:pos x="31" y="9"/>
                  </a:cxn>
                  <a:cxn ang="0">
                    <a:pos x="4" y="9"/>
                  </a:cxn>
                  <a:cxn ang="0">
                    <a:pos x="4" y="0"/>
                  </a:cxn>
                </a:cxnLst>
                <a:rect l="0" t="0" r="r" b="b"/>
                <a:pathLst>
                  <a:path w="35" h="11">
                    <a:moveTo>
                      <a:pt x="0" y="0"/>
                    </a:moveTo>
                    <a:lnTo>
                      <a:pt x="35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4" y="0"/>
                    </a:moveTo>
                    <a:lnTo>
                      <a:pt x="31" y="0"/>
                    </a:lnTo>
                    <a:lnTo>
                      <a:pt x="31" y="9"/>
                    </a:lnTo>
                    <a:lnTo>
                      <a:pt x="4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21" name="Freeform 117"/>
              <p:cNvSpPr>
                <a:spLocks noEditPoints="1"/>
              </p:cNvSpPr>
              <p:nvPr/>
            </p:nvSpPr>
            <p:spPr bwMode="auto">
              <a:xfrm>
                <a:off x="419" y="1309"/>
                <a:ext cx="13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0"/>
                  </a:cxn>
                  <a:cxn ang="0">
                    <a:pos x="27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21" y="1"/>
                  </a:cxn>
                  <a:cxn ang="0">
                    <a:pos x="21" y="7"/>
                  </a:cxn>
                  <a:cxn ang="0">
                    <a:pos x="6" y="7"/>
                  </a:cxn>
                  <a:cxn ang="0">
                    <a:pos x="6" y="1"/>
                  </a:cxn>
                </a:cxnLst>
                <a:rect l="0" t="0" r="r" b="b"/>
                <a:pathLst>
                  <a:path w="27" h="9">
                    <a:moveTo>
                      <a:pt x="0" y="0"/>
                    </a:moveTo>
                    <a:lnTo>
                      <a:pt x="27" y="0"/>
                    </a:lnTo>
                    <a:lnTo>
                      <a:pt x="27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6" y="1"/>
                    </a:moveTo>
                    <a:lnTo>
                      <a:pt x="21" y="1"/>
                    </a:lnTo>
                    <a:lnTo>
                      <a:pt x="21" y="7"/>
                    </a:lnTo>
                    <a:lnTo>
                      <a:pt x="6" y="7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7C7C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22" name="Freeform 118"/>
              <p:cNvSpPr>
                <a:spLocks noEditPoints="1"/>
              </p:cNvSpPr>
              <p:nvPr/>
            </p:nvSpPr>
            <p:spPr bwMode="auto">
              <a:xfrm>
                <a:off x="422" y="1310"/>
                <a:ext cx="8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0"/>
                  </a:cxn>
                  <a:cxn ang="0">
                    <a:pos x="15" y="6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4" y="2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15" h="6">
                    <a:moveTo>
                      <a:pt x="0" y="0"/>
                    </a:moveTo>
                    <a:lnTo>
                      <a:pt x="15" y="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  <a:moveTo>
                      <a:pt x="4" y="2"/>
                    </a:moveTo>
                    <a:lnTo>
                      <a:pt x="11" y="2"/>
                    </a:lnTo>
                    <a:lnTo>
                      <a:pt x="11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97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23" name="Freeform 119"/>
              <p:cNvSpPr>
                <a:spLocks noEditPoints="1"/>
              </p:cNvSpPr>
              <p:nvPr/>
            </p:nvSpPr>
            <p:spPr bwMode="auto">
              <a:xfrm>
                <a:off x="424" y="1311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7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7" y="0"/>
                    </a:lnTo>
                    <a:lnTo>
                      <a:pt x="7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3" y="2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24" name="Rectangle 120"/>
              <p:cNvSpPr>
                <a:spLocks noChangeArrowheads="1"/>
              </p:cNvSpPr>
              <p:nvPr/>
            </p:nvSpPr>
            <p:spPr bwMode="auto">
              <a:xfrm>
                <a:off x="400" y="1310"/>
                <a:ext cx="6" cy="3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25" name="Rectangle 121"/>
              <p:cNvSpPr>
                <a:spLocks noChangeArrowheads="1"/>
              </p:cNvSpPr>
              <p:nvPr/>
            </p:nvSpPr>
            <p:spPr bwMode="auto">
              <a:xfrm>
                <a:off x="423" y="1310"/>
                <a:ext cx="6" cy="3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26" name="Rectangle 122"/>
              <p:cNvSpPr>
                <a:spLocks noChangeArrowheads="1"/>
              </p:cNvSpPr>
              <p:nvPr/>
            </p:nvSpPr>
            <p:spPr bwMode="auto">
              <a:xfrm>
                <a:off x="378" y="1310"/>
                <a:ext cx="6" cy="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27" name="Freeform 123"/>
              <p:cNvSpPr>
                <a:spLocks/>
              </p:cNvSpPr>
              <p:nvPr/>
            </p:nvSpPr>
            <p:spPr bwMode="auto">
              <a:xfrm>
                <a:off x="701" y="1263"/>
                <a:ext cx="16" cy="1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32" y="0"/>
                  </a:cxn>
                  <a:cxn ang="0">
                    <a:pos x="32" y="11"/>
                  </a:cxn>
                  <a:cxn ang="0">
                    <a:pos x="0" y="28"/>
                  </a:cxn>
                  <a:cxn ang="0">
                    <a:pos x="0" y="17"/>
                  </a:cxn>
                </a:cxnLst>
                <a:rect l="0" t="0" r="r" b="b"/>
                <a:pathLst>
                  <a:path w="32" h="28">
                    <a:moveTo>
                      <a:pt x="0" y="17"/>
                    </a:moveTo>
                    <a:lnTo>
                      <a:pt x="32" y="0"/>
                    </a:lnTo>
                    <a:lnTo>
                      <a:pt x="32" y="11"/>
                    </a:lnTo>
                    <a:lnTo>
                      <a:pt x="0" y="28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28" name="Freeform 124"/>
              <p:cNvSpPr>
                <a:spLocks noEditPoints="1"/>
              </p:cNvSpPr>
              <p:nvPr/>
            </p:nvSpPr>
            <p:spPr bwMode="auto">
              <a:xfrm>
                <a:off x="607" y="1307"/>
                <a:ext cx="1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0"/>
                  </a:cxn>
                  <a:cxn ang="0">
                    <a:pos x="29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9" h="5">
                    <a:moveTo>
                      <a:pt x="0" y="0"/>
                    </a:moveTo>
                    <a:lnTo>
                      <a:pt x="29" y="0"/>
                    </a:lnTo>
                    <a:lnTo>
                      <a:pt x="2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29" name="Freeform 125"/>
              <p:cNvSpPr>
                <a:spLocks/>
              </p:cNvSpPr>
              <p:nvPr/>
            </p:nvSpPr>
            <p:spPr bwMode="auto">
              <a:xfrm>
                <a:off x="607" y="1307"/>
                <a:ext cx="1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0"/>
                  </a:cxn>
                  <a:cxn ang="0">
                    <a:pos x="25" y="4"/>
                  </a:cxn>
                  <a:cxn ang="0">
                    <a:pos x="19" y="5"/>
                  </a:cxn>
                  <a:cxn ang="0">
                    <a:pos x="10" y="5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29" h="5">
                    <a:moveTo>
                      <a:pt x="0" y="0"/>
                    </a:moveTo>
                    <a:lnTo>
                      <a:pt x="29" y="0"/>
                    </a:lnTo>
                    <a:lnTo>
                      <a:pt x="25" y="4"/>
                    </a:lnTo>
                    <a:lnTo>
                      <a:pt x="19" y="5"/>
                    </a:lnTo>
                    <a:lnTo>
                      <a:pt x="10" y="5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30" name="Freeform 126"/>
              <p:cNvSpPr>
                <a:spLocks noEditPoints="1"/>
              </p:cNvSpPr>
              <p:nvPr/>
            </p:nvSpPr>
            <p:spPr bwMode="auto">
              <a:xfrm>
                <a:off x="607" y="1307"/>
                <a:ext cx="1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0"/>
                  </a:cxn>
                  <a:cxn ang="0">
                    <a:pos x="29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9" h="5">
                    <a:moveTo>
                      <a:pt x="0" y="0"/>
                    </a:moveTo>
                    <a:lnTo>
                      <a:pt x="29" y="0"/>
                    </a:lnTo>
                    <a:lnTo>
                      <a:pt x="2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9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31" name="Freeform 127"/>
              <p:cNvSpPr>
                <a:spLocks/>
              </p:cNvSpPr>
              <p:nvPr/>
            </p:nvSpPr>
            <p:spPr bwMode="auto">
              <a:xfrm>
                <a:off x="548" y="1305"/>
                <a:ext cx="6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8" y="11"/>
                  </a:cxn>
                  <a:cxn ang="0">
                    <a:pos x="12" y="8"/>
                  </a:cxn>
                  <a:cxn ang="0">
                    <a:pos x="13" y="0"/>
                  </a:cxn>
                  <a:cxn ang="0">
                    <a:pos x="13" y="13"/>
                  </a:cxn>
                  <a:cxn ang="0">
                    <a:pos x="0" y="13"/>
                  </a:cxn>
                </a:cxnLst>
                <a:rect l="0" t="0" r="r" b="b"/>
                <a:pathLst>
                  <a:path w="13" h="13">
                    <a:moveTo>
                      <a:pt x="0" y="13"/>
                    </a:moveTo>
                    <a:lnTo>
                      <a:pt x="8" y="11"/>
                    </a:lnTo>
                    <a:lnTo>
                      <a:pt x="12" y="8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32" name="Freeform 128"/>
              <p:cNvSpPr>
                <a:spLocks/>
              </p:cNvSpPr>
              <p:nvPr/>
            </p:nvSpPr>
            <p:spPr bwMode="auto">
              <a:xfrm>
                <a:off x="548" y="1305"/>
                <a:ext cx="6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8" y="11"/>
                  </a:cxn>
                  <a:cxn ang="0">
                    <a:pos x="12" y="8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4"/>
                  </a:cxn>
                  <a:cxn ang="0">
                    <a:pos x="4" y="6"/>
                  </a:cxn>
                  <a:cxn ang="0">
                    <a:pos x="0" y="8"/>
                  </a:cxn>
                  <a:cxn ang="0">
                    <a:pos x="0" y="13"/>
                  </a:cxn>
                </a:cxnLst>
                <a:rect l="0" t="0" r="r" b="b"/>
                <a:pathLst>
                  <a:path w="13" h="13">
                    <a:moveTo>
                      <a:pt x="0" y="13"/>
                    </a:moveTo>
                    <a:lnTo>
                      <a:pt x="8" y="11"/>
                    </a:lnTo>
                    <a:lnTo>
                      <a:pt x="12" y="8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0" y="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33" name="Freeform 129"/>
              <p:cNvSpPr>
                <a:spLocks/>
              </p:cNvSpPr>
              <p:nvPr/>
            </p:nvSpPr>
            <p:spPr bwMode="auto">
              <a:xfrm>
                <a:off x="548" y="1305"/>
                <a:ext cx="3" cy="4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lnTo>
                      <a:pt x="4" y="6"/>
                    </a:lnTo>
                    <a:lnTo>
                      <a:pt x="6" y="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34" name="Freeform 130"/>
              <p:cNvSpPr>
                <a:spLocks/>
              </p:cNvSpPr>
              <p:nvPr/>
            </p:nvSpPr>
            <p:spPr bwMode="auto">
              <a:xfrm>
                <a:off x="548" y="1305"/>
                <a:ext cx="6" cy="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3" y="8"/>
                  </a:cxn>
                  <a:cxn ang="0">
                    <a:pos x="12" y="13"/>
                  </a:cxn>
                  <a:cxn ang="0">
                    <a:pos x="4" y="13"/>
                  </a:cxn>
                  <a:cxn ang="0">
                    <a:pos x="0" y="8"/>
                  </a:cxn>
                </a:cxnLst>
                <a:rect l="0" t="0" r="r" b="b"/>
                <a:pathLst>
                  <a:path w="13" h="13">
                    <a:moveTo>
                      <a:pt x="0" y="8"/>
                    </a:moveTo>
                    <a:lnTo>
                      <a:pt x="4" y="0"/>
                    </a:lnTo>
                    <a:lnTo>
                      <a:pt x="12" y="0"/>
                    </a:lnTo>
                    <a:lnTo>
                      <a:pt x="13" y="8"/>
                    </a:lnTo>
                    <a:lnTo>
                      <a:pt x="12" y="13"/>
                    </a:lnTo>
                    <a:lnTo>
                      <a:pt x="4" y="1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35" name="Freeform 131"/>
              <p:cNvSpPr>
                <a:spLocks/>
              </p:cNvSpPr>
              <p:nvPr/>
            </p:nvSpPr>
            <p:spPr bwMode="auto">
              <a:xfrm>
                <a:off x="548" y="1305"/>
                <a:ext cx="6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8" y="11"/>
                  </a:cxn>
                  <a:cxn ang="0">
                    <a:pos x="12" y="8"/>
                  </a:cxn>
                  <a:cxn ang="0">
                    <a:pos x="13" y="0"/>
                  </a:cxn>
                  <a:cxn ang="0">
                    <a:pos x="13" y="13"/>
                  </a:cxn>
                  <a:cxn ang="0">
                    <a:pos x="0" y="13"/>
                  </a:cxn>
                </a:cxnLst>
                <a:rect l="0" t="0" r="r" b="b"/>
                <a:pathLst>
                  <a:path w="13" h="13">
                    <a:moveTo>
                      <a:pt x="0" y="13"/>
                    </a:moveTo>
                    <a:lnTo>
                      <a:pt x="8" y="11"/>
                    </a:lnTo>
                    <a:lnTo>
                      <a:pt x="12" y="8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36" name="Freeform 132"/>
              <p:cNvSpPr>
                <a:spLocks/>
              </p:cNvSpPr>
              <p:nvPr/>
            </p:nvSpPr>
            <p:spPr bwMode="auto">
              <a:xfrm>
                <a:off x="548" y="1305"/>
                <a:ext cx="6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8" y="11"/>
                  </a:cxn>
                  <a:cxn ang="0">
                    <a:pos x="12" y="8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4"/>
                  </a:cxn>
                  <a:cxn ang="0">
                    <a:pos x="4" y="6"/>
                  </a:cxn>
                  <a:cxn ang="0">
                    <a:pos x="0" y="8"/>
                  </a:cxn>
                  <a:cxn ang="0">
                    <a:pos x="0" y="13"/>
                  </a:cxn>
                </a:cxnLst>
                <a:rect l="0" t="0" r="r" b="b"/>
                <a:pathLst>
                  <a:path w="13" h="13">
                    <a:moveTo>
                      <a:pt x="0" y="13"/>
                    </a:moveTo>
                    <a:lnTo>
                      <a:pt x="8" y="11"/>
                    </a:lnTo>
                    <a:lnTo>
                      <a:pt x="12" y="8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0" y="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37" name="Freeform 133"/>
              <p:cNvSpPr>
                <a:spLocks/>
              </p:cNvSpPr>
              <p:nvPr/>
            </p:nvSpPr>
            <p:spPr bwMode="auto">
              <a:xfrm>
                <a:off x="548" y="1305"/>
                <a:ext cx="3" cy="4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lnTo>
                      <a:pt x="4" y="6"/>
                    </a:lnTo>
                    <a:lnTo>
                      <a:pt x="6" y="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38" name="Freeform 134"/>
              <p:cNvSpPr>
                <a:spLocks/>
              </p:cNvSpPr>
              <p:nvPr/>
            </p:nvSpPr>
            <p:spPr bwMode="auto">
              <a:xfrm>
                <a:off x="549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39" name="Freeform 135"/>
              <p:cNvSpPr>
                <a:spLocks/>
              </p:cNvSpPr>
              <p:nvPr/>
            </p:nvSpPr>
            <p:spPr bwMode="auto">
              <a:xfrm>
                <a:off x="549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8" y="7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40" name="Freeform 136"/>
              <p:cNvSpPr>
                <a:spLocks/>
              </p:cNvSpPr>
              <p:nvPr/>
            </p:nvSpPr>
            <p:spPr bwMode="auto">
              <a:xfrm>
                <a:off x="549" y="1307"/>
                <a:ext cx="4" cy="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8" y="4"/>
                  </a:cxn>
                  <a:cxn ang="0">
                    <a:pos x="6" y="5"/>
                  </a:cxn>
                  <a:cxn ang="0">
                    <a:pos x="2" y="5"/>
                  </a:cxn>
                  <a:cxn ang="0">
                    <a:pos x="0" y="4"/>
                  </a:cxn>
                </a:cxnLst>
                <a:rect l="0" t="0" r="r" b="b"/>
                <a:pathLst>
                  <a:path w="8" h="5">
                    <a:moveTo>
                      <a:pt x="0" y="4"/>
                    </a:moveTo>
                    <a:lnTo>
                      <a:pt x="2" y="0"/>
                    </a:lnTo>
                    <a:lnTo>
                      <a:pt x="6" y="0"/>
                    </a:lnTo>
                    <a:lnTo>
                      <a:pt x="8" y="4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41" name="Freeform 137"/>
              <p:cNvSpPr>
                <a:spLocks/>
              </p:cNvSpPr>
              <p:nvPr/>
            </p:nvSpPr>
            <p:spPr bwMode="auto">
              <a:xfrm>
                <a:off x="549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42" name="Freeform 138"/>
              <p:cNvSpPr>
                <a:spLocks/>
              </p:cNvSpPr>
              <p:nvPr/>
            </p:nvSpPr>
            <p:spPr bwMode="auto">
              <a:xfrm>
                <a:off x="549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8" y="7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43" name="Freeform 139"/>
              <p:cNvSpPr>
                <a:spLocks/>
              </p:cNvSpPr>
              <p:nvPr/>
            </p:nvSpPr>
            <p:spPr bwMode="auto">
              <a:xfrm>
                <a:off x="557" y="1305"/>
                <a:ext cx="8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8" y="11"/>
                  </a:cxn>
                  <a:cxn ang="0">
                    <a:pos x="14" y="8"/>
                  </a:cxn>
                  <a:cxn ang="0">
                    <a:pos x="16" y="0"/>
                  </a:cxn>
                  <a:cxn ang="0">
                    <a:pos x="16" y="13"/>
                  </a:cxn>
                  <a:cxn ang="0">
                    <a:pos x="0" y="13"/>
                  </a:cxn>
                </a:cxnLst>
                <a:rect l="0" t="0" r="r" b="b"/>
                <a:pathLst>
                  <a:path w="16" h="13">
                    <a:moveTo>
                      <a:pt x="0" y="13"/>
                    </a:moveTo>
                    <a:lnTo>
                      <a:pt x="8" y="11"/>
                    </a:lnTo>
                    <a:lnTo>
                      <a:pt x="14" y="8"/>
                    </a:lnTo>
                    <a:lnTo>
                      <a:pt x="16" y="0"/>
                    </a:lnTo>
                    <a:lnTo>
                      <a:pt x="16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44" name="Freeform 140"/>
              <p:cNvSpPr>
                <a:spLocks/>
              </p:cNvSpPr>
              <p:nvPr/>
            </p:nvSpPr>
            <p:spPr bwMode="auto">
              <a:xfrm>
                <a:off x="557" y="1305"/>
                <a:ext cx="8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8" y="11"/>
                  </a:cxn>
                  <a:cxn ang="0">
                    <a:pos x="14" y="8"/>
                  </a:cxn>
                  <a:cxn ang="0">
                    <a:pos x="16" y="0"/>
                  </a:cxn>
                  <a:cxn ang="0">
                    <a:pos x="8" y="0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0" y="8"/>
                  </a:cxn>
                  <a:cxn ang="0">
                    <a:pos x="0" y="13"/>
                  </a:cxn>
                </a:cxnLst>
                <a:rect l="0" t="0" r="r" b="b"/>
                <a:pathLst>
                  <a:path w="16" h="13">
                    <a:moveTo>
                      <a:pt x="0" y="13"/>
                    </a:moveTo>
                    <a:lnTo>
                      <a:pt x="8" y="11"/>
                    </a:lnTo>
                    <a:lnTo>
                      <a:pt x="14" y="8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0" y="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45" name="Freeform 141"/>
              <p:cNvSpPr>
                <a:spLocks/>
              </p:cNvSpPr>
              <p:nvPr/>
            </p:nvSpPr>
            <p:spPr bwMode="auto">
              <a:xfrm>
                <a:off x="557" y="1305"/>
                <a:ext cx="4" cy="4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6"/>
                  </a:cxn>
                  <a:cxn ang="0">
                    <a:pos x="8" y="4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lnTo>
                      <a:pt x="4" y="6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46" name="Freeform 142"/>
              <p:cNvSpPr>
                <a:spLocks/>
              </p:cNvSpPr>
              <p:nvPr/>
            </p:nvSpPr>
            <p:spPr bwMode="auto">
              <a:xfrm>
                <a:off x="557" y="1305"/>
                <a:ext cx="8" cy="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6" y="8"/>
                  </a:cxn>
                  <a:cxn ang="0">
                    <a:pos x="12" y="13"/>
                  </a:cxn>
                  <a:cxn ang="0">
                    <a:pos x="4" y="13"/>
                  </a:cxn>
                  <a:cxn ang="0">
                    <a:pos x="0" y="8"/>
                  </a:cxn>
                </a:cxnLst>
                <a:rect l="0" t="0" r="r" b="b"/>
                <a:pathLst>
                  <a:path w="16" h="13">
                    <a:moveTo>
                      <a:pt x="0" y="8"/>
                    </a:moveTo>
                    <a:lnTo>
                      <a:pt x="4" y="0"/>
                    </a:lnTo>
                    <a:lnTo>
                      <a:pt x="12" y="0"/>
                    </a:lnTo>
                    <a:lnTo>
                      <a:pt x="16" y="8"/>
                    </a:lnTo>
                    <a:lnTo>
                      <a:pt x="12" y="13"/>
                    </a:lnTo>
                    <a:lnTo>
                      <a:pt x="4" y="1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47" name="Freeform 143"/>
              <p:cNvSpPr>
                <a:spLocks/>
              </p:cNvSpPr>
              <p:nvPr/>
            </p:nvSpPr>
            <p:spPr bwMode="auto">
              <a:xfrm>
                <a:off x="557" y="1305"/>
                <a:ext cx="8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8" y="11"/>
                  </a:cxn>
                  <a:cxn ang="0">
                    <a:pos x="14" y="8"/>
                  </a:cxn>
                  <a:cxn ang="0">
                    <a:pos x="16" y="0"/>
                  </a:cxn>
                  <a:cxn ang="0">
                    <a:pos x="16" y="13"/>
                  </a:cxn>
                  <a:cxn ang="0">
                    <a:pos x="0" y="13"/>
                  </a:cxn>
                </a:cxnLst>
                <a:rect l="0" t="0" r="r" b="b"/>
                <a:pathLst>
                  <a:path w="16" h="13">
                    <a:moveTo>
                      <a:pt x="0" y="13"/>
                    </a:moveTo>
                    <a:lnTo>
                      <a:pt x="8" y="11"/>
                    </a:lnTo>
                    <a:lnTo>
                      <a:pt x="14" y="8"/>
                    </a:lnTo>
                    <a:lnTo>
                      <a:pt x="16" y="0"/>
                    </a:lnTo>
                    <a:lnTo>
                      <a:pt x="16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48" name="Freeform 144"/>
              <p:cNvSpPr>
                <a:spLocks/>
              </p:cNvSpPr>
              <p:nvPr/>
            </p:nvSpPr>
            <p:spPr bwMode="auto">
              <a:xfrm>
                <a:off x="557" y="1305"/>
                <a:ext cx="8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8" y="11"/>
                  </a:cxn>
                  <a:cxn ang="0">
                    <a:pos x="14" y="8"/>
                  </a:cxn>
                  <a:cxn ang="0">
                    <a:pos x="16" y="0"/>
                  </a:cxn>
                  <a:cxn ang="0">
                    <a:pos x="8" y="0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0" y="8"/>
                  </a:cxn>
                  <a:cxn ang="0">
                    <a:pos x="0" y="13"/>
                  </a:cxn>
                </a:cxnLst>
                <a:rect l="0" t="0" r="r" b="b"/>
                <a:pathLst>
                  <a:path w="16" h="13">
                    <a:moveTo>
                      <a:pt x="0" y="13"/>
                    </a:moveTo>
                    <a:lnTo>
                      <a:pt x="8" y="11"/>
                    </a:lnTo>
                    <a:lnTo>
                      <a:pt x="14" y="8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0" y="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49" name="Freeform 145"/>
              <p:cNvSpPr>
                <a:spLocks/>
              </p:cNvSpPr>
              <p:nvPr/>
            </p:nvSpPr>
            <p:spPr bwMode="auto">
              <a:xfrm>
                <a:off x="557" y="1305"/>
                <a:ext cx="4" cy="4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6"/>
                  </a:cxn>
                  <a:cxn ang="0">
                    <a:pos x="8" y="4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lnTo>
                      <a:pt x="4" y="6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50" name="Freeform 146"/>
              <p:cNvSpPr>
                <a:spLocks/>
              </p:cNvSpPr>
              <p:nvPr/>
            </p:nvSpPr>
            <p:spPr bwMode="auto">
              <a:xfrm>
                <a:off x="559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51" name="Freeform 147"/>
              <p:cNvSpPr>
                <a:spLocks/>
              </p:cNvSpPr>
              <p:nvPr/>
            </p:nvSpPr>
            <p:spPr bwMode="auto">
              <a:xfrm>
                <a:off x="559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7"/>
                  </a:cxn>
                  <a:cxn ang="0">
                    <a:pos x="8" y="7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52" name="Freeform 148"/>
              <p:cNvSpPr>
                <a:spLocks/>
              </p:cNvSpPr>
              <p:nvPr/>
            </p:nvSpPr>
            <p:spPr bwMode="auto">
              <a:xfrm>
                <a:off x="559" y="1307"/>
                <a:ext cx="4" cy="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8" y="4"/>
                  </a:cxn>
                  <a:cxn ang="0">
                    <a:pos x="6" y="5"/>
                  </a:cxn>
                  <a:cxn ang="0">
                    <a:pos x="2" y="5"/>
                  </a:cxn>
                  <a:cxn ang="0">
                    <a:pos x="0" y="4"/>
                  </a:cxn>
                </a:cxnLst>
                <a:rect l="0" t="0" r="r" b="b"/>
                <a:pathLst>
                  <a:path w="8" h="5">
                    <a:moveTo>
                      <a:pt x="0" y="4"/>
                    </a:moveTo>
                    <a:lnTo>
                      <a:pt x="2" y="0"/>
                    </a:lnTo>
                    <a:lnTo>
                      <a:pt x="6" y="0"/>
                    </a:lnTo>
                    <a:lnTo>
                      <a:pt x="8" y="4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53" name="Freeform 149"/>
              <p:cNvSpPr>
                <a:spLocks/>
              </p:cNvSpPr>
              <p:nvPr/>
            </p:nvSpPr>
            <p:spPr bwMode="auto">
              <a:xfrm>
                <a:off x="559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54" name="Freeform 150"/>
              <p:cNvSpPr>
                <a:spLocks/>
              </p:cNvSpPr>
              <p:nvPr/>
            </p:nvSpPr>
            <p:spPr bwMode="auto">
              <a:xfrm>
                <a:off x="559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7"/>
                  </a:cxn>
                  <a:cxn ang="0">
                    <a:pos x="8" y="7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55" name="Freeform 151"/>
              <p:cNvSpPr>
                <a:spLocks/>
              </p:cNvSpPr>
              <p:nvPr/>
            </p:nvSpPr>
            <p:spPr bwMode="auto">
              <a:xfrm>
                <a:off x="568" y="1305"/>
                <a:ext cx="6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6" y="11"/>
                  </a:cxn>
                  <a:cxn ang="0">
                    <a:pos x="12" y="8"/>
                  </a:cxn>
                  <a:cxn ang="0">
                    <a:pos x="14" y="0"/>
                  </a:cxn>
                  <a:cxn ang="0">
                    <a:pos x="14" y="13"/>
                  </a:cxn>
                  <a:cxn ang="0">
                    <a:pos x="0" y="13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6" y="11"/>
                    </a:lnTo>
                    <a:lnTo>
                      <a:pt x="12" y="8"/>
                    </a:lnTo>
                    <a:lnTo>
                      <a:pt x="14" y="0"/>
                    </a:lnTo>
                    <a:lnTo>
                      <a:pt x="14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56" name="Freeform 152"/>
              <p:cNvSpPr>
                <a:spLocks/>
              </p:cNvSpPr>
              <p:nvPr/>
            </p:nvSpPr>
            <p:spPr bwMode="auto">
              <a:xfrm>
                <a:off x="568" y="1305"/>
                <a:ext cx="6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6" y="11"/>
                  </a:cxn>
                  <a:cxn ang="0">
                    <a:pos x="12" y="8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6" y="4"/>
                  </a:cxn>
                  <a:cxn ang="0">
                    <a:pos x="4" y="6"/>
                  </a:cxn>
                  <a:cxn ang="0">
                    <a:pos x="0" y="8"/>
                  </a:cxn>
                  <a:cxn ang="0">
                    <a:pos x="0" y="13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6" y="11"/>
                    </a:lnTo>
                    <a:lnTo>
                      <a:pt x="12" y="8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0" y="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57" name="Freeform 153"/>
              <p:cNvSpPr>
                <a:spLocks/>
              </p:cNvSpPr>
              <p:nvPr/>
            </p:nvSpPr>
            <p:spPr bwMode="auto">
              <a:xfrm>
                <a:off x="568" y="1305"/>
                <a:ext cx="3" cy="4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4" y="6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58" name="Freeform 154"/>
              <p:cNvSpPr>
                <a:spLocks/>
              </p:cNvSpPr>
              <p:nvPr/>
            </p:nvSpPr>
            <p:spPr bwMode="auto">
              <a:xfrm>
                <a:off x="568" y="1305"/>
                <a:ext cx="6" cy="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0"/>
                  </a:cxn>
                  <a:cxn ang="0">
                    <a:pos x="10" y="0"/>
                  </a:cxn>
                  <a:cxn ang="0">
                    <a:pos x="14" y="8"/>
                  </a:cxn>
                  <a:cxn ang="0">
                    <a:pos x="10" y="13"/>
                  </a:cxn>
                  <a:cxn ang="0">
                    <a:pos x="4" y="13"/>
                  </a:cxn>
                  <a:cxn ang="0">
                    <a:pos x="0" y="8"/>
                  </a:cxn>
                </a:cxnLst>
                <a:rect l="0" t="0" r="r" b="b"/>
                <a:pathLst>
                  <a:path w="14" h="13">
                    <a:moveTo>
                      <a:pt x="0" y="8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4" y="8"/>
                    </a:lnTo>
                    <a:lnTo>
                      <a:pt x="10" y="13"/>
                    </a:lnTo>
                    <a:lnTo>
                      <a:pt x="4" y="1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59" name="Freeform 155"/>
              <p:cNvSpPr>
                <a:spLocks/>
              </p:cNvSpPr>
              <p:nvPr/>
            </p:nvSpPr>
            <p:spPr bwMode="auto">
              <a:xfrm>
                <a:off x="568" y="1305"/>
                <a:ext cx="6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6" y="11"/>
                  </a:cxn>
                  <a:cxn ang="0">
                    <a:pos x="12" y="8"/>
                  </a:cxn>
                  <a:cxn ang="0">
                    <a:pos x="14" y="0"/>
                  </a:cxn>
                  <a:cxn ang="0">
                    <a:pos x="14" y="13"/>
                  </a:cxn>
                  <a:cxn ang="0">
                    <a:pos x="0" y="13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6" y="11"/>
                    </a:lnTo>
                    <a:lnTo>
                      <a:pt x="12" y="8"/>
                    </a:lnTo>
                    <a:lnTo>
                      <a:pt x="14" y="0"/>
                    </a:lnTo>
                    <a:lnTo>
                      <a:pt x="14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60" name="Freeform 156"/>
              <p:cNvSpPr>
                <a:spLocks/>
              </p:cNvSpPr>
              <p:nvPr/>
            </p:nvSpPr>
            <p:spPr bwMode="auto">
              <a:xfrm>
                <a:off x="568" y="1305"/>
                <a:ext cx="6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6" y="11"/>
                  </a:cxn>
                  <a:cxn ang="0">
                    <a:pos x="12" y="8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6" y="4"/>
                  </a:cxn>
                  <a:cxn ang="0">
                    <a:pos x="4" y="6"/>
                  </a:cxn>
                  <a:cxn ang="0">
                    <a:pos x="0" y="8"/>
                  </a:cxn>
                  <a:cxn ang="0">
                    <a:pos x="0" y="13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6" y="11"/>
                    </a:lnTo>
                    <a:lnTo>
                      <a:pt x="12" y="8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0" y="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61" name="Freeform 157"/>
              <p:cNvSpPr>
                <a:spLocks/>
              </p:cNvSpPr>
              <p:nvPr/>
            </p:nvSpPr>
            <p:spPr bwMode="auto">
              <a:xfrm>
                <a:off x="568" y="1305"/>
                <a:ext cx="3" cy="4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4" y="6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62" name="Freeform 158"/>
              <p:cNvSpPr>
                <a:spLocks/>
              </p:cNvSpPr>
              <p:nvPr/>
            </p:nvSpPr>
            <p:spPr bwMode="auto">
              <a:xfrm>
                <a:off x="570" y="1307"/>
                <a:ext cx="2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63" name="Freeform 159"/>
              <p:cNvSpPr>
                <a:spLocks/>
              </p:cNvSpPr>
              <p:nvPr/>
            </p:nvSpPr>
            <p:spPr bwMode="auto">
              <a:xfrm>
                <a:off x="570" y="1307"/>
                <a:ext cx="2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6" y="0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64" name="Freeform 160"/>
              <p:cNvSpPr>
                <a:spLocks/>
              </p:cNvSpPr>
              <p:nvPr/>
            </p:nvSpPr>
            <p:spPr bwMode="auto">
              <a:xfrm>
                <a:off x="570" y="1307"/>
                <a:ext cx="2" cy="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6" y="4"/>
                  </a:cxn>
                  <a:cxn ang="0">
                    <a:pos x="4" y="5"/>
                  </a:cxn>
                  <a:cxn ang="0">
                    <a:pos x="2" y="5"/>
                  </a:cxn>
                  <a:cxn ang="0">
                    <a:pos x="0" y="4"/>
                  </a:cxn>
                </a:cxnLst>
                <a:rect l="0" t="0" r="r" b="b"/>
                <a:pathLst>
                  <a:path w="6" h="5">
                    <a:moveTo>
                      <a:pt x="0" y="4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65" name="Freeform 161"/>
              <p:cNvSpPr>
                <a:spLocks/>
              </p:cNvSpPr>
              <p:nvPr/>
            </p:nvSpPr>
            <p:spPr bwMode="auto">
              <a:xfrm>
                <a:off x="570" y="1307"/>
                <a:ext cx="2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66" name="Freeform 162"/>
              <p:cNvSpPr>
                <a:spLocks/>
              </p:cNvSpPr>
              <p:nvPr/>
            </p:nvSpPr>
            <p:spPr bwMode="auto">
              <a:xfrm>
                <a:off x="570" y="1307"/>
                <a:ext cx="2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6" y="0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67" name="Freeform 163"/>
              <p:cNvSpPr>
                <a:spLocks/>
              </p:cNvSpPr>
              <p:nvPr/>
            </p:nvSpPr>
            <p:spPr bwMode="auto">
              <a:xfrm>
                <a:off x="576" y="1305"/>
                <a:ext cx="8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7" y="11"/>
                  </a:cxn>
                  <a:cxn ang="0">
                    <a:pos x="13" y="8"/>
                  </a:cxn>
                  <a:cxn ang="0">
                    <a:pos x="15" y="0"/>
                  </a:cxn>
                  <a:cxn ang="0">
                    <a:pos x="15" y="13"/>
                  </a:cxn>
                  <a:cxn ang="0">
                    <a:pos x="0" y="13"/>
                  </a:cxn>
                </a:cxnLst>
                <a:rect l="0" t="0" r="r" b="b"/>
                <a:pathLst>
                  <a:path w="15" h="13">
                    <a:moveTo>
                      <a:pt x="0" y="13"/>
                    </a:moveTo>
                    <a:lnTo>
                      <a:pt x="7" y="11"/>
                    </a:lnTo>
                    <a:lnTo>
                      <a:pt x="13" y="8"/>
                    </a:lnTo>
                    <a:lnTo>
                      <a:pt x="15" y="0"/>
                    </a:lnTo>
                    <a:lnTo>
                      <a:pt x="15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68" name="Freeform 164"/>
              <p:cNvSpPr>
                <a:spLocks/>
              </p:cNvSpPr>
              <p:nvPr/>
            </p:nvSpPr>
            <p:spPr bwMode="auto">
              <a:xfrm>
                <a:off x="576" y="1305"/>
                <a:ext cx="8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7" y="11"/>
                  </a:cxn>
                  <a:cxn ang="0">
                    <a:pos x="13" y="8"/>
                  </a:cxn>
                  <a:cxn ang="0">
                    <a:pos x="15" y="0"/>
                  </a:cxn>
                  <a:cxn ang="0">
                    <a:pos x="7" y="0"/>
                  </a:cxn>
                  <a:cxn ang="0">
                    <a:pos x="7" y="4"/>
                  </a:cxn>
                  <a:cxn ang="0">
                    <a:pos x="3" y="6"/>
                  </a:cxn>
                  <a:cxn ang="0">
                    <a:pos x="0" y="8"/>
                  </a:cxn>
                  <a:cxn ang="0">
                    <a:pos x="0" y="13"/>
                  </a:cxn>
                </a:cxnLst>
                <a:rect l="0" t="0" r="r" b="b"/>
                <a:pathLst>
                  <a:path w="15" h="13">
                    <a:moveTo>
                      <a:pt x="0" y="13"/>
                    </a:moveTo>
                    <a:lnTo>
                      <a:pt x="7" y="11"/>
                    </a:lnTo>
                    <a:lnTo>
                      <a:pt x="13" y="8"/>
                    </a:lnTo>
                    <a:lnTo>
                      <a:pt x="15" y="0"/>
                    </a:lnTo>
                    <a:lnTo>
                      <a:pt x="7" y="0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69" name="Freeform 165"/>
              <p:cNvSpPr>
                <a:spLocks/>
              </p:cNvSpPr>
              <p:nvPr/>
            </p:nvSpPr>
            <p:spPr bwMode="auto">
              <a:xfrm>
                <a:off x="576" y="1305"/>
                <a:ext cx="4" cy="4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6"/>
                  </a:cxn>
                  <a:cxn ang="0">
                    <a:pos x="7" y="4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3" y="6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70" name="Freeform 166"/>
              <p:cNvSpPr>
                <a:spLocks/>
              </p:cNvSpPr>
              <p:nvPr/>
            </p:nvSpPr>
            <p:spPr bwMode="auto">
              <a:xfrm>
                <a:off x="576" y="1305"/>
                <a:ext cx="8" cy="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5" y="8"/>
                  </a:cxn>
                  <a:cxn ang="0">
                    <a:pos x="11" y="13"/>
                  </a:cxn>
                  <a:cxn ang="0">
                    <a:pos x="3" y="13"/>
                  </a:cxn>
                  <a:cxn ang="0">
                    <a:pos x="0" y="8"/>
                  </a:cxn>
                </a:cxnLst>
                <a:rect l="0" t="0" r="r" b="b"/>
                <a:pathLst>
                  <a:path w="15" h="13">
                    <a:moveTo>
                      <a:pt x="0" y="8"/>
                    </a:moveTo>
                    <a:lnTo>
                      <a:pt x="3" y="0"/>
                    </a:lnTo>
                    <a:lnTo>
                      <a:pt x="11" y="0"/>
                    </a:lnTo>
                    <a:lnTo>
                      <a:pt x="15" y="8"/>
                    </a:lnTo>
                    <a:lnTo>
                      <a:pt x="11" y="13"/>
                    </a:lnTo>
                    <a:lnTo>
                      <a:pt x="3" y="1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71" name="Freeform 167"/>
              <p:cNvSpPr>
                <a:spLocks/>
              </p:cNvSpPr>
              <p:nvPr/>
            </p:nvSpPr>
            <p:spPr bwMode="auto">
              <a:xfrm>
                <a:off x="576" y="1305"/>
                <a:ext cx="8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7" y="11"/>
                  </a:cxn>
                  <a:cxn ang="0">
                    <a:pos x="13" y="8"/>
                  </a:cxn>
                  <a:cxn ang="0">
                    <a:pos x="15" y="0"/>
                  </a:cxn>
                  <a:cxn ang="0">
                    <a:pos x="15" y="13"/>
                  </a:cxn>
                  <a:cxn ang="0">
                    <a:pos x="0" y="13"/>
                  </a:cxn>
                </a:cxnLst>
                <a:rect l="0" t="0" r="r" b="b"/>
                <a:pathLst>
                  <a:path w="15" h="13">
                    <a:moveTo>
                      <a:pt x="0" y="13"/>
                    </a:moveTo>
                    <a:lnTo>
                      <a:pt x="7" y="11"/>
                    </a:lnTo>
                    <a:lnTo>
                      <a:pt x="13" y="8"/>
                    </a:lnTo>
                    <a:lnTo>
                      <a:pt x="15" y="0"/>
                    </a:lnTo>
                    <a:lnTo>
                      <a:pt x="15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72" name="Freeform 168"/>
              <p:cNvSpPr>
                <a:spLocks/>
              </p:cNvSpPr>
              <p:nvPr/>
            </p:nvSpPr>
            <p:spPr bwMode="auto">
              <a:xfrm>
                <a:off x="576" y="1305"/>
                <a:ext cx="8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7" y="11"/>
                  </a:cxn>
                  <a:cxn ang="0">
                    <a:pos x="13" y="8"/>
                  </a:cxn>
                  <a:cxn ang="0">
                    <a:pos x="15" y="0"/>
                  </a:cxn>
                  <a:cxn ang="0">
                    <a:pos x="7" y="0"/>
                  </a:cxn>
                  <a:cxn ang="0">
                    <a:pos x="7" y="4"/>
                  </a:cxn>
                  <a:cxn ang="0">
                    <a:pos x="3" y="6"/>
                  </a:cxn>
                  <a:cxn ang="0">
                    <a:pos x="0" y="8"/>
                  </a:cxn>
                  <a:cxn ang="0">
                    <a:pos x="0" y="13"/>
                  </a:cxn>
                </a:cxnLst>
                <a:rect l="0" t="0" r="r" b="b"/>
                <a:pathLst>
                  <a:path w="15" h="13">
                    <a:moveTo>
                      <a:pt x="0" y="13"/>
                    </a:moveTo>
                    <a:lnTo>
                      <a:pt x="7" y="11"/>
                    </a:lnTo>
                    <a:lnTo>
                      <a:pt x="13" y="8"/>
                    </a:lnTo>
                    <a:lnTo>
                      <a:pt x="15" y="0"/>
                    </a:lnTo>
                    <a:lnTo>
                      <a:pt x="7" y="0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73" name="Freeform 169"/>
              <p:cNvSpPr>
                <a:spLocks/>
              </p:cNvSpPr>
              <p:nvPr/>
            </p:nvSpPr>
            <p:spPr bwMode="auto">
              <a:xfrm>
                <a:off x="576" y="1305"/>
                <a:ext cx="4" cy="4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6"/>
                  </a:cxn>
                  <a:cxn ang="0">
                    <a:pos x="7" y="4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3" y="6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74" name="Freeform 170"/>
              <p:cNvSpPr>
                <a:spLocks/>
              </p:cNvSpPr>
              <p:nvPr/>
            </p:nvSpPr>
            <p:spPr bwMode="auto">
              <a:xfrm>
                <a:off x="578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75" name="Freeform 171"/>
              <p:cNvSpPr>
                <a:spLocks/>
              </p:cNvSpPr>
              <p:nvPr/>
            </p:nvSpPr>
            <p:spPr bwMode="auto">
              <a:xfrm>
                <a:off x="578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7"/>
                  </a:cxn>
                  <a:cxn ang="0">
                    <a:pos x="8" y="7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76" name="Freeform 172"/>
              <p:cNvSpPr>
                <a:spLocks/>
              </p:cNvSpPr>
              <p:nvPr/>
            </p:nvSpPr>
            <p:spPr bwMode="auto">
              <a:xfrm>
                <a:off x="578" y="1307"/>
                <a:ext cx="4" cy="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8" y="4"/>
                  </a:cxn>
                  <a:cxn ang="0">
                    <a:pos x="6" y="5"/>
                  </a:cxn>
                  <a:cxn ang="0">
                    <a:pos x="2" y="5"/>
                  </a:cxn>
                  <a:cxn ang="0">
                    <a:pos x="0" y="4"/>
                  </a:cxn>
                </a:cxnLst>
                <a:rect l="0" t="0" r="r" b="b"/>
                <a:pathLst>
                  <a:path w="8" h="5">
                    <a:moveTo>
                      <a:pt x="0" y="4"/>
                    </a:moveTo>
                    <a:lnTo>
                      <a:pt x="2" y="0"/>
                    </a:lnTo>
                    <a:lnTo>
                      <a:pt x="6" y="0"/>
                    </a:lnTo>
                    <a:lnTo>
                      <a:pt x="8" y="4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77" name="Freeform 173"/>
              <p:cNvSpPr>
                <a:spLocks/>
              </p:cNvSpPr>
              <p:nvPr/>
            </p:nvSpPr>
            <p:spPr bwMode="auto">
              <a:xfrm>
                <a:off x="578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78" name="Freeform 174"/>
              <p:cNvSpPr>
                <a:spLocks/>
              </p:cNvSpPr>
              <p:nvPr/>
            </p:nvSpPr>
            <p:spPr bwMode="auto">
              <a:xfrm>
                <a:off x="578" y="1307"/>
                <a:ext cx="4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7"/>
                  </a:cxn>
                  <a:cxn ang="0">
                    <a:pos x="8" y="7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79" name="Freeform 175"/>
              <p:cNvSpPr>
                <a:spLocks noEditPoints="1"/>
              </p:cNvSpPr>
              <p:nvPr/>
            </p:nvSpPr>
            <p:spPr bwMode="auto">
              <a:xfrm>
                <a:off x="481" y="1105"/>
                <a:ext cx="288" cy="1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5" y="0"/>
                  </a:cxn>
                  <a:cxn ang="0">
                    <a:pos x="575" y="249"/>
                  </a:cxn>
                  <a:cxn ang="0">
                    <a:pos x="0" y="24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71" y="0"/>
                  </a:cxn>
                  <a:cxn ang="0">
                    <a:pos x="571" y="247"/>
                  </a:cxn>
                  <a:cxn ang="0">
                    <a:pos x="0" y="247"/>
                  </a:cxn>
                  <a:cxn ang="0">
                    <a:pos x="0" y="0"/>
                  </a:cxn>
                </a:cxnLst>
                <a:rect l="0" t="0" r="r" b="b"/>
                <a:pathLst>
                  <a:path w="575" h="249">
                    <a:moveTo>
                      <a:pt x="0" y="0"/>
                    </a:moveTo>
                    <a:lnTo>
                      <a:pt x="575" y="0"/>
                    </a:lnTo>
                    <a:lnTo>
                      <a:pt x="575" y="249"/>
                    </a:lnTo>
                    <a:lnTo>
                      <a:pt x="0" y="24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71" y="0"/>
                    </a:lnTo>
                    <a:lnTo>
                      <a:pt x="571" y="247"/>
                    </a:lnTo>
                    <a:lnTo>
                      <a:pt x="0" y="2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80" name="Freeform 176"/>
              <p:cNvSpPr>
                <a:spLocks noEditPoints="1"/>
              </p:cNvSpPr>
              <p:nvPr/>
            </p:nvSpPr>
            <p:spPr bwMode="auto">
              <a:xfrm>
                <a:off x="481" y="1105"/>
                <a:ext cx="286" cy="1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1" y="0"/>
                  </a:cxn>
                  <a:cxn ang="0">
                    <a:pos x="571" y="247"/>
                  </a:cxn>
                  <a:cxn ang="0">
                    <a:pos x="0" y="24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67" y="0"/>
                  </a:cxn>
                  <a:cxn ang="0">
                    <a:pos x="567" y="245"/>
                  </a:cxn>
                  <a:cxn ang="0">
                    <a:pos x="0" y="245"/>
                  </a:cxn>
                  <a:cxn ang="0">
                    <a:pos x="0" y="0"/>
                  </a:cxn>
                </a:cxnLst>
                <a:rect l="0" t="0" r="r" b="b"/>
                <a:pathLst>
                  <a:path w="571" h="247">
                    <a:moveTo>
                      <a:pt x="0" y="0"/>
                    </a:moveTo>
                    <a:lnTo>
                      <a:pt x="571" y="0"/>
                    </a:lnTo>
                    <a:lnTo>
                      <a:pt x="571" y="247"/>
                    </a:lnTo>
                    <a:lnTo>
                      <a:pt x="0" y="24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67" y="0"/>
                    </a:lnTo>
                    <a:lnTo>
                      <a:pt x="567" y="245"/>
                    </a:lnTo>
                    <a:lnTo>
                      <a:pt x="0" y="2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0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81" name="Freeform 177"/>
              <p:cNvSpPr>
                <a:spLocks noEditPoints="1"/>
              </p:cNvSpPr>
              <p:nvPr/>
            </p:nvSpPr>
            <p:spPr bwMode="auto">
              <a:xfrm>
                <a:off x="481" y="1105"/>
                <a:ext cx="284" cy="1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7" y="0"/>
                  </a:cxn>
                  <a:cxn ang="0">
                    <a:pos x="567" y="245"/>
                  </a:cxn>
                  <a:cxn ang="0">
                    <a:pos x="0" y="24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64" y="0"/>
                  </a:cxn>
                  <a:cxn ang="0">
                    <a:pos x="564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567" h="245">
                    <a:moveTo>
                      <a:pt x="0" y="0"/>
                    </a:moveTo>
                    <a:lnTo>
                      <a:pt x="567" y="0"/>
                    </a:lnTo>
                    <a:lnTo>
                      <a:pt x="567" y="245"/>
                    </a:lnTo>
                    <a:lnTo>
                      <a:pt x="0" y="24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64" y="0"/>
                    </a:lnTo>
                    <a:lnTo>
                      <a:pt x="564" y="243"/>
                    </a:lnTo>
                    <a:lnTo>
                      <a:pt x="0" y="2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30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82" name="Freeform 178"/>
              <p:cNvSpPr>
                <a:spLocks noEditPoints="1"/>
              </p:cNvSpPr>
              <p:nvPr/>
            </p:nvSpPr>
            <p:spPr bwMode="auto">
              <a:xfrm>
                <a:off x="481" y="1105"/>
                <a:ext cx="282" cy="1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4" y="0"/>
                  </a:cxn>
                  <a:cxn ang="0">
                    <a:pos x="564" y="243"/>
                  </a:cxn>
                  <a:cxn ang="0">
                    <a:pos x="0" y="24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60" y="0"/>
                  </a:cxn>
                  <a:cxn ang="0">
                    <a:pos x="560" y="241"/>
                  </a:cxn>
                  <a:cxn ang="0">
                    <a:pos x="0" y="241"/>
                  </a:cxn>
                  <a:cxn ang="0">
                    <a:pos x="0" y="0"/>
                  </a:cxn>
                </a:cxnLst>
                <a:rect l="0" t="0" r="r" b="b"/>
                <a:pathLst>
                  <a:path w="564" h="243">
                    <a:moveTo>
                      <a:pt x="0" y="0"/>
                    </a:moveTo>
                    <a:lnTo>
                      <a:pt x="564" y="0"/>
                    </a:lnTo>
                    <a:lnTo>
                      <a:pt x="564" y="243"/>
                    </a:lnTo>
                    <a:lnTo>
                      <a:pt x="0" y="24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60" y="0"/>
                    </a:lnTo>
                    <a:lnTo>
                      <a:pt x="560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50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83" name="Freeform 179"/>
              <p:cNvSpPr>
                <a:spLocks noEditPoints="1"/>
              </p:cNvSpPr>
              <p:nvPr/>
            </p:nvSpPr>
            <p:spPr bwMode="auto">
              <a:xfrm>
                <a:off x="481" y="1105"/>
                <a:ext cx="280" cy="1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0" y="0"/>
                  </a:cxn>
                  <a:cxn ang="0">
                    <a:pos x="560" y="241"/>
                  </a:cxn>
                  <a:cxn ang="0">
                    <a:pos x="0" y="24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56" y="0"/>
                  </a:cxn>
                  <a:cxn ang="0">
                    <a:pos x="556" y="241"/>
                  </a:cxn>
                  <a:cxn ang="0">
                    <a:pos x="0" y="241"/>
                  </a:cxn>
                  <a:cxn ang="0">
                    <a:pos x="0" y="0"/>
                  </a:cxn>
                </a:cxnLst>
                <a:rect l="0" t="0" r="r" b="b"/>
                <a:pathLst>
                  <a:path w="560" h="241">
                    <a:moveTo>
                      <a:pt x="0" y="0"/>
                    </a:moveTo>
                    <a:lnTo>
                      <a:pt x="560" y="0"/>
                    </a:lnTo>
                    <a:lnTo>
                      <a:pt x="560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56" y="0"/>
                    </a:lnTo>
                    <a:lnTo>
                      <a:pt x="556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60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84" name="Freeform 180"/>
              <p:cNvSpPr>
                <a:spLocks noEditPoints="1"/>
              </p:cNvSpPr>
              <p:nvPr/>
            </p:nvSpPr>
            <p:spPr bwMode="auto">
              <a:xfrm>
                <a:off x="481" y="1105"/>
                <a:ext cx="278" cy="1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56" y="0"/>
                  </a:cxn>
                  <a:cxn ang="0">
                    <a:pos x="556" y="241"/>
                  </a:cxn>
                  <a:cxn ang="0">
                    <a:pos x="0" y="24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52" y="0"/>
                  </a:cxn>
                  <a:cxn ang="0">
                    <a:pos x="552" y="239"/>
                  </a:cxn>
                  <a:cxn ang="0">
                    <a:pos x="0" y="239"/>
                  </a:cxn>
                  <a:cxn ang="0">
                    <a:pos x="0" y="0"/>
                  </a:cxn>
                </a:cxnLst>
                <a:rect l="0" t="0" r="r" b="b"/>
                <a:pathLst>
                  <a:path w="556" h="241">
                    <a:moveTo>
                      <a:pt x="0" y="0"/>
                    </a:moveTo>
                    <a:lnTo>
                      <a:pt x="556" y="0"/>
                    </a:lnTo>
                    <a:lnTo>
                      <a:pt x="556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52" y="0"/>
                    </a:lnTo>
                    <a:lnTo>
                      <a:pt x="552" y="239"/>
                    </a:lnTo>
                    <a:lnTo>
                      <a:pt x="0" y="2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80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85" name="Freeform 181"/>
              <p:cNvSpPr>
                <a:spLocks noEditPoints="1"/>
              </p:cNvSpPr>
              <p:nvPr/>
            </p:nvSpPr>
            <p:spPr bwMode="auto">
              <a:xfrm>
                <a:off x="481" y="1105"/>
                <a:ext cx="277" cy="1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52" y="0"/>
                  </a:cxn>
                  <a:cxn ang="0">
                    <a:pos x="552" y="239"/>
                  </a:cxn>
                  <a:cxn ang="0">
                    <a:pos x="0" y="23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48" y="0"/>
                  </a:cxn>
                  <a:cxn ang="0">
                    <a:pos x="548" y="237"/>
                  </a:cxn>
                  <a:cxn ang="0">
                    <a:pos x="0" y="237"/>
                  </a:cxn>
                  <a:cxn ang="0">
                    <a:pos x="0" y="0"/>
                  </a:cxn>
                </a:cxnLst>
                <a:rect l="0" t="0" r="r" b="b"/>
                <a:pathLst>
                  <a:path w="552" h="239">
                    <a:moveTo>
                      <a:pt x="0" y="0"/>
                    </a:moveTo>
                    <a:lnTo>
                      <a:pt x="552" y="0"/>
                    </a:lnTo>
                    <a:lnTo>
                      <a:pt x="552" y="239"/>
                    </a:lnTo>
                    <a:lnTo>
                      <a:pt x="0" y="23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48" y="0"/>
                    </a:lnTo>
                    <a:lnTo>
                      <a:pt x="548" y="237"/>
                    </a:lnTo>
                    <a:lnTo>
                      <a:pt x="0" y="2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A0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86" name="Freeform 182"/>
              <p:cNvSpPr>
                <a:spLocks noEditPoints="1"/>
              </p:cNvSpPr>
              <p:nvPr/>
            </p:nvSpPr>
            <p:spPr bwMode="auto">
              <a:xfrm>
                <a:off x="481" y="1105"/>
                <a:ext cx="275" cy="1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8" y="0"/>
                  </a:cxn>
                  <a:cxn ang="0">
                    <a:pos x="548" y="237"/>
                  </a:cxn>
                  <a:cxn ang="0">
                    <a:pos x="0" y="23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44" y="0"/>
                  </a:cxn>
                  <a:cxn ang="0">
                    <a:pos x="544" y="235"/>
                  </a:cxn>
                  <a:cxn ang="0">
                    <a:pos x="0" y="235"/>
                  </a:cxn>
                  <a:cxn ang="0">
                    <a:pos x="0" y="0"/>
                  </a:cxn>
                </a:cxnLst>
                <a:rect l="0" t="0" r="r" b="b"/>
                <a:pathLst>
                  <a:path w="548" h="237">
                    <a:moveTo>
                      <a:pt x="0" y="0"/>
                    </a:moveTo>
                    <a:lnTo>
                      <a:pt x="548" y="0"/>
                    </a:lnTo>
                    <a:lnTo>
                      <a:pt x="548" y="237"/>
                    </a:lnTo>
                    <a:lnTo>
                      <a:pt x="0" y="23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44" y="0"/>
                    </a:lnTo>
                    <a:lnTo>
                      <a:pt x="544" y="235"/>
                    </a:lnTo>
                    <a:lnTo>
                      <a:pt x="0" y="2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0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87" name="Freeform 183"/>
              <p:cNvSpPr>
                <a:spLocks noEditPoints="1"/>
              </p:cNvSpPr>
              <p:nvPr/>
            </p:nvSpPr>
            <p:spPr bwMode="auto">
              <a:xfrm>
                <a:off x="481" y="1105"/>
                <a:ext cx="273" cy="1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4" y="0"/>
                  </a:cxn>
                  <a:cxn ang="0">
                    <a:pos x="544" y="235"/>
                  </a:cxn>
                  <a:cxn ang="0">
                    <a:pos x="0" y="23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41" y="0"/>
                  </a:cxn>
                  <a:cxn ang="0">
                    <a:pos x="541" y="233"/>
                  </a:cxn>
                  <a:cxn ang="0">
                    <a:pos x="0" y="233"/>
                  </a:cxn>
                  <a:cxn ang="0">
                    <a:pos x="0" y="0"/>
                  </a:cxn>
                </a:cxnLst>
                <a:rect l="0" t="0" r="r" b="b"/>
                <a:pathLst>
                  <a:path w="544" h="235">
                    <a:moveTo>
                      <a:pt x="0" y="0"/>
                    </a:moveTo>
                    <a:lnTo>
                      <a:pt x="544" y="0"/>
                    </a:lnTo>
                    <a:lnTo>
                      <a:pt x="544" y="235"/>
                    </a:lnTo>
                    <a:lnTo>
                      <a:pt x="0" y="23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41" y="0"/>
                    </a:lnTo>
                    <a:lnTo>
                      <a:pt x="541" y="233"/>
                    </a:lnTo>
                    <a:lnTo>
                      <a:pt x="0" y="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0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88" name="Freeform 184"/>
              <p:cNvSpPr>
                <a:spLocks noEditPoints="1"/>
              </p:cNvSpPr>
              <p:nvPr/>
            </p:nvSpPr>
            <p:spPr bwMode="auto">
              <a:xfrm>
                <a:off x="481" y="1105"/>
                <a:ext cx="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1" y="0"/>
                  </a:cxn>
                  <a:cxn ang="0">
                    <a:pos x="541" y="233"/>
                  </a:cxn>
                  <a:cxn ang="0">
                    <a:pos x="0" y="2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37" y="0"/>
                  </a:cxn>
                  <a:cxn ang="0">
                    <a:pos x="537" y="231"/>
                  </a:cxn>
                  <a:cxn ang="0">
                    <a:pos x="0" y="231"/>
                  </a:cxn>
                  <a:cxn ang="0">
                    <a:pos x="0" y="0"/>
                  </a:cxn>
                </a:cxnLst>
                <a:rect l="0" t="0" r="r" b="b"/>
                <a:pathLst>
                  <a:path w="541" h="233">
                    <a:moveTo>
                      <a:pt x="0" y="0"/>
                    </a:moveTo>
                    <a:lnTo>
                      <a:pt x="541" y="0"/>
                    </a:lnTo>
                    <a:lnTo>
                      <a:pt x="541" y="233"/>
                    </a:lnTo>
                    <a:lnTo>
                      <a:pt x="0" y="2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37" y="0"/>
                    </a:lnTo>
                    <a:lnTo>
                      <a:pt x="537" y="231"/>
                    </a:lnTo>
                    <a:lnTo>
                      <a:pt x="0" y="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0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89" name="Freeform 185"/>
              <p:cNvSpPr>
                <a:spLocks noEditPoints="1"/>
              </p:cNvSpPr>
              <p:nvPr/>
            </p:nvSpPr>
            <p:spPr bwMode="auto">
              <a:xfrm>
                <a:off x="481" y="1105"/>
                <a:ext cx="269" cy="1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37" y="0"/>
                  </a:cxn>
                  <a:cxn ang="0">
                    <a:pos x="537" y="231"/>
                  </a:cxn>
                  <a:cxn ang="0">
                    <a:pos x="0" y="23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33" y="0"/>
                  </a:cxn>
                  <a:cxn ang="0">
                    <a:pos x="533" y="229"/>
                  </a:cxn>
                  <a:cxn ang="0">
                    <a:pos x="0" y="229"/>
                  </a:cxn>
                  <a:cxn ang="0">
                    <a:pos x="0" y="0"/>
                  </a:cxn>
                </a:cxnLst>
                <a:rect l="0" t="0" r="r" b="b"/>
                <a:pathLst>
                  <a:path w="537" h="231">
                    <a:moveTo>
                      <a:pt x="0" y="0"/>
                    </a:moveTo>
                    <a:lnTo>
                      <a:pt x="537" y="0"/>
                    </a:lnTo>
                    <a:lnTo>
                      <a:pt x="537" y="231"/>
                    </a:lnTo>
                    <a:lnTo>
                      <a:pt x="0" y="23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33" y="0"/>
                    </a:lnTo>
                    <a:lnTo>
                      <a:pt x="533" y="229"/>
                    </a:lnTo>
                    <a:lnTo>
                      <a:pt x="0" y="2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11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90" name="Freeform 186"/>
              <p:cNvSpPr>
                <a:spLocks noEditPoints="1"/>
              </p:cNvSpPr>
              <p:nvPr/>
            </p:nvSpPr>
            <p:spPr bwMode="auto">
              <a:xfrm>
                <a:off x="481" y="1105"/>
                <a:ext cx="267" cy="1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33" y="0"/>
                  </a:cxn>
                  <a:cxn ang="0">
                    <a:pos x="533" y="229"/>
                  </a:cxn>
                  <a:cxn ang="0">
                    <a:pos x="0" y="2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29" y="0"/>
                  </a:cxn>
                  <a:cxn ang="0">
                    <a:pos x="529" y="229"/>
                  </a:cxn>
                  <a:cxn ang="0">
                    <a:pos x="0" y="229"/>
                  </a:cxn>
                  <a:cxn ang="0">
                    <a:pos x="0" y="0"/>
                  </a:cxn>
                </a:cxnLst>
                <a:rect l="0" t="0" r="r" b="b"/>
                <a:pathLst>
                  <a:path w="533" h="229">
                    <a:moveTo>
                      <a:pt x="0" y="0"/>
                    </a:moveTo>
                    <a:lnTo>
                      <a:pt x="533" y="0"/>
                    </a:lnTo>
                    <a:lnTo>
                      <a:pt x="533" y="229"/>
                    </a:lnTo>
                    <a:lnTo>
                      <a:pt x="0" y="22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29" y="0"/>
                    </a:lnTo>
                    <a:lnTo>
                      <a:pt x="529" y="229"/>
                    </a:lnTo>
                    <a:lnTo>
                      <a:pt x="0" y="2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1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91" name="Freeform 187"/>
              <p:cNvSpPr>
                <a:spLocks noEditPoints="1"/>
              </p:cNvSpPr>
              <p:nvPr/>
            </p:nvSpPr>
            <p:spPr bwMode="auto">
              <a:xfrm>
                <a:off x="481" y="1105"/>
                <a:ext cx="265" cy="1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9" y="0"/>
                  </a:cxn>
                  <a:cxn ang="0">
                    <a:pos x="529" y="229"/>
                  </a:cxn>
                  <a:cxn ang="0">
                    <a:pos x="0" y="2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25" y="0"/>
                  </a:cxn>
                  <a:cxn ang="0">
                    <a:pos x="525" y="228"/>
                  </a:cxn>
                  <a:cxn ang="0">
                    <a:pos x="0" y="228"/>
                  </a:cxn>
                  <a:cxn ang="0">
                    <a:pos x="0" y="0"/>
                  </a:cxn>
                </a:cxnLst>
                <a:rect l="0" t="0" r="r" b="b"/>
                <a:pathLst>
                  <a:path w="529" h="229">
                    <a:moveTo>
                      <a:pt x="0" y="0"/>
                    </a:moveTo>
                    <a:lnTo>
                      <a:pt x="529" y="0"/>
                    </a:lnTo>
                    <a:lnTo>
                      <a:pt x="529" y="229"/>
                    </a:lnTo>
                    <a:lnTo>
                      <a:pt x="0" y="22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25" y="0"/>
                    </a:lnTo>
                    <a:lnTo>
                      <a:pt x="525" y="228"/>
                    </a:lnTo>
                    <a:lnTo>
                      <a:pt x="0" y="2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1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92" name="Freeform 188"/>
              <p:cNvSpPr>
                <a:spLocks noEditPoints="1"/>
              </p:cNvSpPr>
              <p:nvPr/>
            </p:nvSpPr>
            <p:spPr bwMode="auto">
              <a:xfrm>
                <a:off x="481" y="1105"/>
                <a:ext cx="26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5" y="0"/>
                  </a:cxn>
                  <a:cxn ang="0">
                    <a:pos x="525" y="228"/>
                  </a:cxn>
                  <a:cxn ang="0">
                    <a:pos x="0" y="22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21" y="0"/>
                  </a:cxn>
                  <a:cxn ang="0">
                    <a:pos x="521" y="226"/>
                  </a:cxn>
                  <a:cxn ang="0">
                    <a:pos x="0" y="226"/>
                  </a:cxn>
                  <a:cxn ang="0">
                    <a:pos x="0" y="0"/>
                  </a:cxn>
                </a:cxnLst>
                <a:rect l="0" t="0" r="r" b="b"/>
                <a:pathLst>
                  <a:path w="525" h="228">
                    <a:moveTo>
                      <a:pt x="0" y="0"/>
                    </a:moveTo>
                    <a:lnTo>
                      <a:pt x="525" y="0"/>
                    </a:lnTo>
                    <a:lnTo>
                      <a:pt x="525" y="228"/>
                    </a:lnTo>
                    <a:lnTo>
                      <a:pt x="0" y="22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21" y="0"/>
                    </a:lnTo>
                    <a:lnTo>
                      <a:pt x="521" y="226"/>
                    </a:lnTo>
                    <a:lnTo>
                      <a:pt x="0" y="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71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93" name="Freeform 189"/>
              <p:cNvSpPr>
                <a:spLocks noEditPoints="1"/>
              </p:cNvSpPr>
              <p:nvPr/>
            </p:nvSpPr>
            <p:spPr bwMode="auto">
              <a:xfrm>
                <a:off x="481" y="1105"/>
                <a:ext cx="261" cy="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1" y="0"/>
                  </a:cxn>
                  <a:cxn ang="0">
                    <a:pos x="521" y="226"/>
                  </a:cxn>
                  <a:cxn ang="0">
                    <a:pos x="0" y="22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18" y="0"/>
                  </a:cxn>
                  <a:cxn ang="0">
                    <a:pos x="518" y="224"/>
                  </a:cxn>
                  <a:cxn ang="0">
                    <a:pos x="0" y="224"/>
                  </a:cxn>
                  <a:cxn ang="0">
                    <a:pos x="0" y="0"/>
                  </a:cxn>
                </a:cxnLst>
                <a:rect l="0" t="0" r="r" b="b"/>
                <a:pathLst>
                  <a:path w="521" h="226">
                    <a:moveTo>
                      <a:pt x="0" y="0"/>
                    </a:moveTo>
                    <a:lnTo>
                      <a:pt x="521" y="0"/>
                    </a:lnTo>
                    <a:lnTo>
                      <a:pt x="521" y="226"/>
                    </a:lnTo>
                    <a:lnTo>
                      <a:pt x="0" y="22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18" y="0"/>
                    </a:lnTo>
                    <a:lnTo>
                      <a:pt x="518" y="224"/>
                    </a:lnTo>
                    <a:lnTo>
                      <a:pt x="0" y="2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94" name="Freeform 190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9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8" y="0"/>
                  </a:cxn>
                  <a:cxn ang="0">
                    <a:pos x="518" y="224"/>
                  </a:cxn>
                  <a:cxn ang="0">
                    <a:pos x="0" y="22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14" y="0"/>
                  </a:cxn>
                  <a:cxn ang="0">
                    <a:pos x="514" y="222"/>
                  </a:cxn>
                  <a:cxn ang="0">
                    <a:pos x="0" y="222"/>
                  </a:cxn>
                  <a:cxn ang="0">
                    <a:pos x="0" y="0"/>
                  </a:cxn>
                </a:cxnLst>
                <a:rect l="0" t="0" r="r" b="b"/>
                <a:pathLst>
                  <a:path w="518" h="224">
                    <a:moveTo>
                      <a:pt x="0" y="0"/>
                    </a:moveTo>
                    <a:lnTo>
                      <a:pt x="518" y="0"/>
                    </a:lnTo>
                    <a:lnTo>
                      <a:pt x="518" y="224"/>
                    </a:lnTo>
                    <a:lnTo>
                      <a:pt x="0" y="22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14" y="0"/>
                    </a:lnTo>
                    <a:lnTo>
                      <a:pt x="514" y="222"/>
                    </a:lnTo>
                    <a:lnTo>
                      <a:pt x="0" y="2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95" name="Freeform 191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7" cy="1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4" y="0"/>
                  </a:cxn>
                  <a:cxn ang="0">
                    <a:pos x="514" y="222"/>
                  </a:cxn>
                  <a:cxn ang="0">
                    <a:pos x="0" y="22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10" y="0"/>
                  </a:cxn>
                  <a:cxn ang="0">
                    <a:pos x="510" y="220"/>
                  </a:cxn>
                  <a:cxn ang="0">
                    <a:pos x="0" y="220"/>
                  </a:cxn>
                  <a:cxn ang="0">
                    <a:pos x="0" y="0"/>
                  </a:cxn>
                </a:cxnLst>
                <a:rect l="0" t="0" r="r" b="b"/>
                <a:pathLst>
                  <a:path w="514" h="222">
                    <a:moveTo>
                      <a:pt x="0" y="0"/>
                    </a:moveTo>
                    <a:lnTo>
                      <a:pt x="514" y="0"/>
                    </a:lnTo>
                    <a:lnTo>
                      <a:pt x="514" y="222"/>
                    </a:lnTo>
                    <a:lnTo>
                      <a:pt x="0" y="22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10" y="0"/>
                    </a:lnTo>
                    <a:lnTo>
                      <a:pt x="510" y="220"/>
                    </a:lnTo>
                    <a:lnTo>
                      <a:pt x="0" y="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96" name="Freeform 192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5" cy="1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0" y="0"/>
                  </a:cxn>
                  <a:cxn ang="0">
                    <a:pos x="510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06" y="0"/>
                  </a:cxn>
                  <a:cxn ang="0">
                    <a:pos x="506" y="218"/>
                  </a:cxn>
                  <a:cxn ang="0">
                    <a:pos x="0" y="218"/>
                  </a:cxn>
                  <a:cxn ang="0">
                    <a:pos x="0" y="0"/>
                  </a:cxn>
                </a:cxnLst>
                <a:rect l="0" t="0" r="r" b="b"/>
                <a:pathLst>
                  <a:path w="510" h="220">
                    <a:moveTo>
                      <a:pt x="0" y="0"/>
                    </a:moveTo>
                    <a:lnTo>
                      <a:pt x="510" y="0"/>
                    </a:lnTo>
                    <a:lnTo>
                      <a:pt x="510" y="220"/>
                    </a:lnTo>
                    <a:lnTo>
                      <a:pt x="0" y="22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06" y="0"/>
                    </a:lnTo>
                    <a:lnTo>
                      <a:pt x="506" y="218"/>
                    </a:lnTo>
                    <a:lnTo>
                      <a:pt x="0" y="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1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97" name="Freeform 193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3" cy="1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6" y="0"/>
                  </a:cxn>
                  <a:cxn ang="0">
                    <a:pos x="506" y="218"/>
                  </a:cxn>
                  <a:cxn ang="0">
                    <a:pos x="0" y="2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02" y="0"/>
                  </a:cxn>
                  <a:cxn ang="0">
                    <a:pos x="502" y="216"/>
                  </a:cxn>
                  <a:cxn ang="0">
                    <a:pos x="0" y="216"/>
                  </a:cxn>
                  <a:cxn ang="0">
                    <a:pos x="0" y="0"/>
                  </a:cxn>
                </a:cxnLst>
                <a:rect l="0" t="0" r="r" b="b"/>
                <a:pathLst>
                  <a:path w="506" h="218">
                    <a:moveTo>
                      <a:pt x="0" y="0"/>
                    </a:moveTo>
                    <a:lnTo>
                      <a:pt x="506" y="0"/>
                    </a:lnTo>
                    <a:lnTo>
                      <a:pt x="506" y="218"/>
                    </a:lnTo>
                    <a:lnTo>
                      <a:pt x="0" y="21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02" y="0"/>
                    </a:lnTo>
                    <a:lnTo>
                      <a:pt x="502" y="216"/>
                    </a:lnTo>
                    <a:lnTo>
                      <a:pt x="0" y="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98" name="Freeform 194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2" cy="1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2" y="0"/>
                  </a:cxn>
                  <a:cxn ang="0">
                    <a:pos x="502" y="216"/>
                  </a:cxn>
                  <a:cxn ang="0">
                    <a:pos x="0" y="21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98" y="0"/>
                  </a:cxn>
                  <a:cxn ang="0">
                    <a:pos x="498" y="216"/>
                  </a:cxn>
                  <a:cxn ang="0">
                    <a:pos x="0" y="216"/>
                  </a:cxn>
                  <a:cxn ang="0">
                    <a:pos x="0" y="0"/>
                  </a:cxn>
                </a:cxnLst>
                <a:rect l="0" t="0" r="r" b="b"/>
                <a:pathLst>
                  <a:path w="502" h="216">
                    <a:moveTo>
                      <a:pt x="0" y="0"/>
                    </a:moveTo>
                    <a:lnTo>
                      <a:pt x="502" y="0"/>
                    </a:lnTo>
                    <a:lnTo>
                      <a:pt x="502" y="216"/>
                    </a:lnTo>
                    <a:lnTo>
                      <a:pt x="0" y="21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98" y="0"/>
                    </a:lnTo>
                    <a:lnTo>
                      <a:pt x="498" y="216"/>
                    </a:lnTo>
                    <a:lnTo>
                      <a:pt x="0" y="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499" name="Freeform 195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0" cy="1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8" y="0"/>
                  </a:cxn>
                  <a:cxn ang="0">
                    <a:pos x="498" y="216"/>
                  </a:cxn>
                  <a:cxn ang="0">
                    <a:pos x="0" y="21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94" y="0"/>
                  </a:cxn>
                  <a:cxn ang="0">
                    <a:pos x="494" y="214"/>
                  </a:cxn>
                  <a:cxn ang="0">
                    <a:pos x="0" y="214"/>
                  </a:cxn>
                  <a:cxn ang="0">
                    <a:pos x="0" y="0"/>
                  </a:cxn>
                </a:cxnLst>
                <a:rect l="0" t="0" r="r" b="b"/>
                <a:pathLst>
                  <a:path w="498" h="216">
                    <a:moveTo>
                      <a:pt x="0" y="0"/>
                    </a:moveTo>
                    <a:lnTo>
                      <a:pt x="498" y="0"/>
                    </a:lnTo>
                    <a:lnTo>
                      <a:pt x="498" y="216"/>
                    </a:lnTo>
                    <a:lnTo>
                      <a:pt x="0" y="21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94" y="0"/>
                    </a:lnTo>
                    <a:lnTo>
                      <a:pt x="494" y="214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00" name="Freeform 196"/>
              <p:cNvSpPr>
                <a:spLocks noEditPoints="1"/>
              </p:cNvSpPr>
              <p:nvPr/>
            </p:nvSpPr>
            <p:spPr bwMode="auto">
              <a:xfrm>
                <a:off x="481" y="1105"/>
                <a:ext cx="248" cy="1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4" y="0"/>
                  </a:cxn>
                  <a:cxn ang="0">
                    <a:pos x="494" y="214"/>
                  </a:cxn>
                  <a:cxn ang="0">
                    <a:pos x="0" y="2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91" y="0"/>
                  </a:cxn>
                  <a:cxn ang="0">
                    <a:pos x="491" y="212"/>
                  </a:cxn>
                  <a:cxn ang="0">
                    <a:pos x="0" y="212"/>
                  </a:cxn>
                  <a:cxn ang="0">
                    <a:pos x="0" y="0"/>
                  </a:cxn>
                </a:cxnLst>
                <a:rect l="0" t="0" r="r" b="b"/>
                <a:pathLst>
                  <a:path w="494" h="214">
                    <a:moveTo>
                      <a:pt x="0" y="0"/>
                    </a:moveTo>
                    <a:lnTo>
                      <a:pt x="494" y="0"/>
                    </a:lnTo>
                    <a:lnTo>
                      <a:pt x="494" y="214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91" y="0"/>
                    </a:lnTo>
                    <a:lnTo>
                      <a:pt x="491" y="212"/>
                    </a:lnTo>
                    <a:lnTo>
                      <a:pt x="0" y="2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01" name="Freeform 197"/>
              <p:cNvSpPr>
                <a:spLocks noEditPoints="1"/>
              </p:cNvSpPr>
              <p:nvPr/>
            </p:nvSpPr>
            <p:spPr bwMode="auto">
              <a:xfrm>
                <a:off x="481" y="1105"/>
                <a:ext cx="246" cy="1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1" y="0"/>
                  </a:cxn>
                  <a:cxn ang="0">
                    <a:pos x="491" y="212"/>
                  </a:cxn>
                  <a:cxn ang="0">
                    <a:pos x="0" y="2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87" y="0"/>
                  </a:cxn>
                  <a:cxn ang="0">
                    <a:pos x="487" y="210"/>
                  </a:cxn>
                  <a:cxn ang="0">
                    <a:pos x="0" y="210"/>
                  </a:cxn>
                  <a:cxn ang="0">
                    <a:pos x="0" y="0"/>
                  </a:cxn>
                </a:cxnLst>
                <a:rect l="0" t="0" r="r" b="b"/>
                <a:pathLst>
                  <a:path w="491" h="212">
                    <a:moveTo>
                      <a:pt x="0" y="0"/>
                    </a:moveTo>
                    <a:lnTo>
                      <a:pt x="491" y="0"/>
                    </a:lnTo>
                    <a:lnTo>
                      <a:pt x="491" y="212"/>
                    </a:lnTo>
                    <a:lnTo>
                      <a:pt x="0" y="21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87" y="0"/>
                    </a:lnTo>
                    <a:lnTo>
                      <a:pt x="487" y="210"/>
                    </a:lnTo>
                    <a:lnTo>
                      <a:pt x="0" y="2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02" name="Freeform 198"/>
              <p:cNvSpPr>
                <a:spLocks noEditPoints="1"/>
              </p:cNvSpPr>
              <p:nvPr/>
            </p:nvSpPr>
            <p:spPr bwMode="auto">
              <a:xfrm>
                <a:off x="481" y="1105"/>
                <a:ext cx="244" cy="10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7" y="0"/>
                  </a:cxn>
                  <a:cxn ang="0">
                    <a:pos x="487" y="210"/>
                  </a:cxn>
                  <a:cxn ang="0">
                    <a:pos x="0" y="21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83" y="0"/>
                  </a:cxn>
                  <a:cxn ang="0">
                    <a:pos x="483" y="208"/>
                  </a:cxn>
                  <a:cxn ang="0">
                    <a:pos x="0" y="208"/>
                  </a:cxn>
                  <a:cxn ang="0">
                    <a:pos x="0" y="0"/>
                  </a:cxn>
                </a:cxnLst>
                <a:rect l="0" t="0" r="r" b="b"/>
                <a:pathLst>
                  <a:path w="487" h="210">
                    <a:moveTo>
                      <a:pt x="0" y="0"/>
                    </a:moveTo>
                    <a:lnTo>
                      <a:pt x="487" y="0"/>
                    </a:lnTo>
                    <a:lnTo>
                      <a:pt x="487" y="210"/>
                    </a:lnTo>
                    <a:lnTo>
                      <a:pt x="0" y="21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83" y="0"/>
                    </a:lnTo>
                    <a:lnTo>
                      <a:pt x="483" y="208"/>
                    </a:lnTo>
                    <a:lnTo>
                      <a:pt x="0" y="2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2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03" name="Freeform 199"/>
              <p:cNvSpPr>
                <a:spLocks noEditPoints="1"/>
              </p:cNvSpPr>
              <p:nvPr/>
            </p:nvSpPr>
            <p:spPr bwMode="auto">
              <a:xfrm>
                <a:off x="481" y="1105"/>
                <a:ext cx="242" cy="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3" y="0"/>
                  </a:cxn>
                  <a:cxn ang="0">
                    <a:pos x="483" y="208"/>
                  </a:cxn>
                  <a:cxn ang="0">
                    <a:pos x="0" y="20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9" y="0"/>
                  </a:cxn>
                  <a:cxn ang="0">
                    <a:pos x="479" y="206"/>
                  </a:cxn>
                  <a:cxn ang="0">
                    <a:pos x="0" y="206"/>
                  </a:cxn>
                  <a:cxn ang="0">
                    <a:pos x="0" y="0"/>
                  </a:cxn>
                </a:cxnLst>
                <a:rect l="0" t="0" r="r" b="b"/>
                <a:pathLst>
                  <a:path w="483" h="208">
                    <a:moveTo>
                      <a:pt x="0" y="0"/>
                    </a:moveTo>
                    <a:lnTo>
                      <a:pt x="483" y="0"/>
                    </a:lnTo>
                    <a:lnTo>
                      <a:pt x="483" y="208"/>
                    </a:lnTo>
                    <a:lnTo>
                      <a:pt x="0" y="20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79" y="0"/>
                    </a:lnTo>
                    <a:lnTo>
                      <a:pt x="479" y="206"/>
                    </a:lnTo>
                    <a:lnTo>
                      <a:pt x="0" y="2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04" name="Freeform 200"/>
              <p:cNvSpPr>
                <a:spLocks noEditPoints="1"/>
              </p:cNvSpPr>
              <p:nvPr/>
            </p:nvSpPr>
            <p:spPr bwMode="auto">
              <a:xfrm>
                <a:off x="481" y="1105"/>
                <a:ext cx="240" cy="1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79" y="0"/>
                  </a:cxn>
                  <a:cxn ang="0">
                    <a:pos x="479" y="206"/>
                  </a:cxn>
                  <a:cxn ang="0">
                    <a:pos x="0" y="20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5" y="0"/>
                  </a:cxn>
                  <a:cxn ang="0">
                    <a:pos x="475" y="205"/>
                  </a:cxn>
                  <a:cxn ang="0">
                    <a:pos x="0" y="205"/>
                  </a:cxn>
                  <a:cxn ang="0">
                    <a:pos x="0" y="0"/>
                  </a:cxn>
                </a:cxnLst>
                <a:rect l="0" t="0" r="r" b="b"/>
                <a:pathLst>
                  <a:path w="479" h="206">
                    <a:moveTo>
                      <a:pt x="0" y="0"/>
                    </a:moveTo>
                    <a:lnTo>
                      <a:pt x="479" y="0"/>
                    </a:lnTo>
                    <a:lnTo>
                      <a:pt x="479" y="206"/>
                    </a:lnTo>
                    <a:lnTo>
                      <a:pt x="0" y="20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75" y="0"/>
                    </a:lnTo>
                    <a:lnTo>
                      <a:pt x="475" y="205"/>
                    </a:lnTo>
                    <a:lnTo>
                      <a:pt x="0" y="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2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05" name="Freeform 201"/>
              <p:cNvSpPr>
                <a:spLocks noEditPoints="1"/>
              </p:cNvSpPr>
              <p:nvPr/>
            </p:nvSpPr>
            <p:spPr bwMode="auto">
              <a:xfrm>
                <a:off x="481" y="1105"/>
                <a:ext cx="238" cy="1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75" y="0"/>
                  </a:cxn>
                  <a:cxn ang="0">
                    <a:pos x="475" y="205"/>
                  </a:cxn>
                  <a:cxn ang="0">
                    <a:pos x="0" y="20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1" y="0"/>
                  </a:cxn>
                  <a:cxn ang="0">
                    <a:pos x="471" y="205"/>
                  </a:cxn>
                  <a:cxn ang="0">
                    <a:pos x="0" y="205"/>
                  </a:cxn>
                  <a:cxn ang="0">
                    <a:pos x="0" y="0"/>
                  </a:cxn>
                </a:cxnLst>
                <a:rect l="0" t="0" r="r" b="b"/>
                <a:pathLst>
                  <a:path w="475" h="205">
                    <a:moveTo>
                      <a:pt x="0" y="0"/>
                    </a:moveTo>
                    <a:lnTo>
                      <a:pt x="475" y="0"/>
                    </a:lnTo>
                    <a:lnTo>
                      <a:pt x="475" y="205"/>
                    </a:lnTo>
                    <a:lnTo>
                      <a:pt x="0" y="20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71" y="0"/>
                    </a:lnTo>
                    <a:lnTo>
                      <a:pt x="471" y="205"/>
                    </a:lnTo>
                    <a:lnTo>
                      <a:pt x="0" y="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3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06" name="Freeform 202"/>
              <p:cNvSpPr>
                <a:spLocks noEditPoints="1"/>
              </p:cNvSpPr>
              <p:nvPr/>
            </p:nvSpPr>
            <p:spPr bwMode="auto">
              <a:xfrm>
                <a:off x="481" y="1105"/>
                <a:ext cx="236" cy="1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71" y="0"/>
                  </a:cxn>
                  <a:cxn ang="0">
                    <a:pos x="471" y="205"/>
                  </a:cxn>
                  <a:cxn ang="0">
                    <a:pos x="0" y="20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68" y="0"/>
                  </a:cxn>
                  <a:cxn ang="0">
                    <a:pos x="468" y="203"/>
                  </a:cxn>
                  <a:cxn ang="0">
                    <a:pos x="0" y="203"/>
                  </a:cxn>
                  <a:cxn ang="0">
                    <a:pos x="0" y="0"/>
                  </a:cxn>
                </a:cxnLst>
                <a:rect l="0" t="0" r="r" b="b"/>
                <a:pathLst>
                  <a:path w="471" h="205">
                    <a:moveTo>
                      <a:pt x="0" y="0"/>
                    </a:moveTo>
                    <a:lnTo>
                      <a:pt x="471" y="0"/>
                    </a:lnTo>
                    <a:lnTo>
                      <a:pt x="471" y="205"/>
                    </a:lnTo>
                    <a:lnTo>
                      <a:pt x="0" y="20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68" y="0"/>
                    </a:lnTo>
                    <a:lnTo>
                      <a:pt x="468" y="203"/>
                    </a:lnTo>
                    <a:lnTo>
                      <a:pt x="0" y="2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07" name="Freeform 203"/>
              <p:cNvSpPr>
                <a:spLocks noEditPoints="1"/>
              </p:cNvSpPr>
              <p:nvPr/>
            </p:nvSpPr>
            <p:spPr bwMode="auto">
              <a:xfrm>
                <a:off x="481" y="1105"/>
                <a:ext cx="234" cy="1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8" y="0"/>
                  </a:cxn>
                  <a:cxn ang="0">
                    <a:pos x="468" y="203"/>
                  </a:cxn>
                  <a:cxn ang="0">
                    <a:pos x="0" y="20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64" y="0"/>
                  </a:cxn>
                  <a:cxn ang="0">
                    <a:pos x="464" y="201"/>
                  </a:cxn>
                  <a:cxn ang="0">
                    <a:pos x="0" y="201"/>
                  </a:cxn>
                  <a:cxn ang="0">
                    <a:pos x="0" y="0"/>
                  </a:cxn>
                </a:cxnLst>
                <a:rect l="0" t="0" r="r" b="b"/>
                <a:pathLst>
                  <a:path w="468" h="203">
                    <a:moveTo>
                      <a:pt x="0" y="0"/>
                    </a:moveTo>
                    <a:lnTo>
                      <a:pt x="468" y="0"/>
                    </a:lnTo>
                    <a:lnTo>
                      <a:pt x="468" y="203"/>
                    </a:lnTo>
                    <a:lnTo>
                      <a:pt x="0" y="20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64" y="0"/>
                    </a:lnTo>
                    <a:lnTo>
                      <a:pt x="464" y="201"/>
                    </a:lnTo>
                    <a:lnTo>
                      <a:pt x="0" y="2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08" name="Freeform 204"/>
              <p:cNvSpPr>
                <a:spLocks noEditPoints="1"/>
              </p:cNvSpPr>
              <p:nvPr/>
            </p:nvSpPr>
            <p:spPr bwMode="auto">
              <a:xfrm>
                <a:off x="481" y="1105"/>
                <a:ext cx="232" cy="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4" y="0"/>
                  </a:cxn>
                  <a:cxn ang="0">
                    <a:pos x="464" y="201"/>
                  </a:cxn>
                  <a:cxn ang="0">
                    <a:pos x="0" y="20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60" y="0"/>
                  </a:cxn>
                  <a:cxn ang="0">
                    <a:pos x="460" y="199"/>
                  </a:cxn>
                  <a:cxn ang="0">
                    <a:pos x="0" y="199"/>
                  </a:cxn>
                  <a:cxn ang="0">
                    <a:pos x="0" y="0"/>
                  </a:cxn>
                </a:cxnLst>
                <a:rect l="0" t="0" r="r" b="b"/>
                <a:pathLst>
                  <a:path w="464" h="201">
                    <a:moveTo>
                      <a:pt x="0" y="0"/>
                    </a:moveTo>
                    <a:lnTo>
                      <a:pt x="464" y="0"/>
                    </a:lnTo>
                    <a:lnTo>
                      <a:pt x="464" y="201"/>
                    </a:lnTo>
                    <a:lnTo>
                      <a:pt x="0" y="20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60" y="0"/>
                    </a:lnTo>
                    <a:lnTo>
                      <a:pt x="460" y="199"/>
                    </a:lnTo>
                    <a:lnTo>
                      <a:pt x="0" y="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3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09" name="Freeform 205"/>
              <p:cNvSpPr>
                <a:spLocks noEditPoints="1"/>
              </p:cNvSpPr>
              <p:nvPr/>
            </p:nvSpPr>
            <p:spPr bwMode="auto">
              <a:xfrm>
                <a:off x="481" y="1105"/>
                <a:ext cx="230" cy="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0" y="0"/>
                  </a:cxn>
                  <a:cxn ang="0">
                    <a:pos x="460" y="199"/>
                  </a:cxn>
                  <a:cxn ang="0">
                    <a:pos x="0" y="19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56" y="0"/>
                  </a:cxn>
                  <a:cxn ang="0">
                    <a:pos x="456" y="197"/>
                  </a:cxn>
                  <a:cxn ang="0">
                    <a:pos x="0" y="197"/>
                  </a:cxn>
                  <a:cxn ang="0">
                    <a:pos x="0" y="0"/>
                  </a:cxn>
                </a:cxnLst>
                <a:rect l="0" t="0" r="r" b="b"/>
                <a:pathLst>
                  <a:path w="460" h="199">
                    <a:moveTo>
                      <a:pt x="0" y="0"/>
                    </a:moveTo>
                    <a:lnTo>
                      <a:pt x="460" y="0"/>
                    </a:lnTo>
                    <a:lnTo>
                      <a:pt x="460" y="199"/>
                    </a:lnTo>
                    <a:lnTo>
                      <a:pt x="0" y="19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56" y="0"/>
                    </a:lnTo>
                    <a:lnTo>
                      <a:pt x="456" y="197"/>
                    </a:lnTo>
                    <a:lnTo>
                      <a:pt x="0" y="1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3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10" name="Freeform 206"/>
              <p:cNvSpPr>
                <a:spLocks noEditPoints="1"/>
              </p:cNvSpPr>
              <p:nvPr/>
            </p:nvSpPr>
            <p:spPr bwMode="auto">
              <a:xfrm>
                <a:off x="481" y="1105"/>
                <a:ext cx="229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6" y="0"/>
                  </a:cxn>
                  <a:cxn ang="0">
                    <a:pos x="456" y="197"/>
                  </a:cxn>
                  <a:cxn ang="0">
                    <a:pos x="0" y="19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52" y="0"/>
                  </a:cxn>
                  <a:cxn ang="0">
                    <a:pos x="452" y="195"/>
                  </a:cxn>
                  <a:cxn ang="0">
                    <a:pos x="0" y="195"/>
                  </a:cxn>
                  <a:cxn ang="0">
                    <a:pos x="0" y="0"/>
                  </a:cxn>
                </a:cxnLst>
                <a:rect l="0" t="0" r="r" b="b"/>
                <a:pathLst>
                  <a:path w="456" h="197">
                    <a:moveTo>
                      <a:pt x="0" y="0"/>
                    </a:moveTo>
                    <a:lnTo>
                      <a:pt x="456" y="0"/>
                    </a:lnTo>
                    <a:lnTo>
                      <a:pt x="456" y="197"/>
                    </a:lnTo>
                    <a:lnTo>
                      <a:pt x="0" y="19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52" y="0"/>
                    </a:lnTo>
                    <a:lnTo>
                      <a:pt x="452" y="195"/>
                    </a:lnTo>
                    <a:lnTo>
                      <a:pt x="0" y="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3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11" name="Freeform 207"/>
              <p:cNvSpPr>
                <a:spLocks noEditPoints="1"/>
              </p:cNvSpPr>
              <p:nvPr/>
            </p:nvSpPr>
            <p:spPr bwMode="auto">
              <a:xfrm>
                <a:off x="481" y="1105"/>
                <a:ext cx="227" cy="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2" y="0"/>
                  </a:cxn>
                  <a:cxn ang="0">
                    <a:pos x="452" y="195"/>
                  </a:cxn>
                  <a:cxn ang="0">
                    <a:pos x="0" y="19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8" y="0"/>
                  </a:cxn>
                  <a:cxn ang="0">
                    <a:pos x="448" y="193"/>
                  </a:cxn>
                  <a:cxn ang="0">
                    <a:pos x="0" y="193"/>
                  </a:cxn>
                  <a:cxn ang="0">
                    <a:pos x="0" y="0"/>
                  </a:cxn>
                </a:cxnLst>
                <a:rect l="0" t="0" r="r" b="b"/>
                <a:pathLst>
                  <a:path w="452" h="195">
                    <a:moveTo>
                      <a:pt x="0" y="0"/>
                    </a:moveTo>
                    <a:lnTo>
                      <a:pt x="452" y="0"/>
                    </a:lnTo>
                    <a:lnTo>
                      <a:pt x="452" y="195"/>
                    </a:lnTo>
                    <a:lnTo>
                      <a:pt x="0" y="19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48" y="0"/>
                    </a:lnTo>
                    <a:lnTo>
                      <a:pt x="448" y="193"/>
                    </a:lnTo>
                    <a:lnTo>
                      <a:pt x="0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E3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12" name="Freeform 208"/>
              <p:cNvSpPr>
                <a:spLocks noEditPoints="1"/>
              </p:cNvSpPr>
              <p:nvPr/>
            </p:nvSpPr>
            <p:spPr bwMode="auto">
              <a:xfrm>
                <a:off x="481" y="1105"/>
                <a:ext cx="225" cy="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8" y="0"/>
                  </a:cxn>
                  <a:cxn ang="0">
                    <a:pos x="448" y="193"/>
                  </a:cxn>
                  <a:cxn ang="0">
                    <a:pos x="0" y="19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5" y="0"/>
                  </a:cxn>
                  <a:cxn ang="0">
                    <a:pos x="445" y="191"/>
                  </a:cxn>
                  <a:cxn ang="0">
                    <a:pos x="0" y="191"/>
                  </a:cxn>
                  <a:cxn ang="0">
                    <a:pos x="0" y="0"/>
                  </a:cxn>
                </a:cxnLst>
                <a:rect l="0" t="0" r="r" b="b"/>
                <a:pathLst>
                  <a:path w="448" h="193">
                    <a:moveTo>
                      <a:pt x="0" y="0"/>
                    </a:moveTo>
                    <a:lnTo>
                      <a:pt x="448" y="0"/>
                    </a:lnTo>
                    <a:lnTo>
                      <a:pt x="448" y="193"/>
                    </a:lnTo>
                    <a:lnTo>
                      <a:pt x="0" y="19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45" y="0"/>
                    </a:lnTo>
                    <a:lnTo>
                      <a:pt x="445" y="191"/>
                    </a:lnTo>
                    <a:lnTo>
                      <a:pt x="0" y="1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13" name="Freeform 209"/>
              <p:cNvSpPr>
                <a:spLocks noEditPoints="1"/>
              </p:cNvSpPr>
              <p:nvPr/>
            </p:nvSpPr>
            <p:spPr bwMode="auto">
              <a:xfrm>
                <a:off x="481" y="1105"/>
                <a:ext cx="223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5" y="0"/>
                  </a:cxn>
                  <a:cxn ang="0">
                    <a:pos x="445" y="191"/>
                  </a:cxn>
                  <a:cxn ang="0">
                    <a:pos x="0" y="19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1" y="0"/>
                  </a:cxn>
                  <a:cxn ang="0">
                    <a:pos x="441" y="191"/>
                  </a:cxn>
                  <a:cxn ang="0">
                    <a:pos x="0" y="191"/>
                  </a:cxn>
                  <a:cxn ang="0">
                    <a:pos x="0" y="0"/>
                  </a:cxn>
                </a:cxnLst>
                <a:rect l="0" t="0" r="r" b="b"/>
                <a:pathLst>
                  <a:path w="445" h="191">
                    <a:moveTo>
                      <a:pt x="0" y="0"/>
                    </a:moveTo>
                    <a:lnTo>
                      <a:pt x="445" y="0"/>
                    </a:lnTo>
                    <a:lnTo>
                      <a:pt x="445" y="191"/>
                    </a:lnTo>
                    <a:lnTo>
                      <a:pt x="0" y="19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41" y="0"/>
                    </a:lnTo>
                    <a:lnTo>
                      <a:pt x="441" y="191"/>
                    </a:lnTo>
                    <a:lnTo>
                      <a:pt x="0" y="1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34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14" name="Freeform 210"/>
              <p:cNvSpPr>
                <a:spLocks noEditPoints="1"/>
              </p:cNvSpPr>
              <p:nvPr/>
            </p:nvSpPr>
            <p:spPr bwMode="auto">
              <a:xfrm>
                <a:off x="481" y="1105"/>
                <a:ext cx="221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1" y="0"/>
                  </a:cxn>
                  <a:cxn ang="0">
                    <a:pos x="441" y="191"/>
                  </a:cxn>
                  <a:cxn ang="0">
                    <a:pos x="0" y="19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37" y="0"/>
                  </a:cxn>
                  <a:cxn ang="0">
                    <a:pos x="437" y="189"/>
                  </a:cxn>
                  <a:cxn ang="0">
                    <a:pos x="0" y="189"/>
                  </a:cxn>
                  <a:cxn ang="0">
                    <a:pos x="0" y="0"/>
                  </a:cxn>
                </a:cxnLst>
                <a:rect l="0" t="0" r="r" b="b"/>
                <a:pathLst>
                  <a:path w="441" h="191">
                    <a:moveTo>
                      <a:pt x="0" y="0"/>
                    </a:moveTo>
                    <a:lnTo>
                      <a:pt x="441" y="0"/>
                    </a:lnTo>
                    <a:lnTo>
                      <a:pt x="441" y="191"/>
                    </a:lnTo>
                    <a:lnTo>
                      <a:pt x="0" y="19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37" y="0"/>
                    </a:lnTo>
                    <a:lnTo>
                      <a:pt x="437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4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15" name="Freeform 211"/>
              <p:cNvSpPr>
                <a:spLocks noEditPoints="1"/>
              </p:cNvSpPr>
              <p:nvPr/>
            </p:nvSpPr>
            <p:spPr bwMode="auto">
              <a:xfrm>
                <a:off x="481" y="1105"/>
                <a:ext cx="219" cy="9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37" y="0"/>
                  </a:cxn>
                  <a:cxn ang="0">
                    <a:pos x="437" y="189"/>
                  </a:cxn>
                  <a:cxn ang="0">
                    <a:pos x="0" y="18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33" y="0"/>
                  </a:cxn>
                  <a:cxn ang="0">
                    <a:pos x="433" y="187"/>
                  </a:cxn>
                  <a:cxn ang="0">
                    <a:pos x="0" y="187"/>
                  </a:cxn>
                  <a:cxn ang="0">
                    <a:pos x="0" y="0"/>
                  </a:cxn>
                </a:cxnLst>
                <a:rect l="0" t="0" r="r" b="b"/>
                <a:pathLst>
                  <a:path w="437" h="189">
                    <a:moveTo>
                      <a:pt x="0" y="0"/>
                    </a:moveTo>
                    <a:lnTo>
                      <a:pt x="437" y="0"/>
                    </a:lnTo>
                    <a:lnTo>
                      <a:pt x="437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33" y="0"/>
                    </a:lnTo>
                    <a:lnTo>
                      <a:pt x="433" y="187"/>
                    </a:lnTo>
                    <a:lnTo>
                      <a:pt x="0" y="1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16" name="Freeform 212"/>
              <p:cNvSpPr>
                <a:spLocks noEditPoints="1"/>
              </p:cNvSpPr>
              <p:nvPr/>
            </p:nvSpPr>
            <p:spPr bwMode="auto">
              <a:xfrm>
                <a:off x="481" y="1105"/>
                <a:ext cx="217" cy="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33" y="0"/>
                  </a:cxn>
                  <a:cxn ang="0">
                    <a:pos x="433" y="187"/>
                  </a:cxn>
                  <a:cxn ang="0">
                    <a:pos x="0" y="18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29" y="0"/>
                  </a:cxn>
                  <a:cxn ang="0">
                    <a:pos x="429" y="185"/>
                  </a:cxn>
                  <a:cxn ang="0">
                    <a:pos x="0" y="185"/>
                  </a:cxn>
                  <a:cxn ang="0">
                    <a:pos x="0" y="0"/>
                  </a:cxn>
                </a:cxnLst>
                <a:rect l="0" t="0" r="r" b="b"/>
                <a:pathLst>
                  <a:path w="433" h="187">
                    <a:moveTo>
                      <a:pt x="0" y="0"/>
                    </a:moveTo>
                    <a:lnTo>
                      <a:pt x="433" y="0"/>
                    </a:lnTo>
                    <a:lnTo>
                      <a:pt x="433" y="187"/>
                    </a:lnTo>
                    <a:lnTo>
                      <a:pt x="0" y="18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29" y="0"/>
                    </a:lnTo>
                    <a:lnTo>
                      <a:pt x="429" y="185"/>
                    </a:lnTo>
                    <a:lnTo>
                      <a:pt x="0" y="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4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17" name="Freeform 213"/>
              <p:cNvSpPr>
                <a:spLocks noEditPoints="1"/>
              </p:cNvSpPr>
              <p:nvPr/>
            </p:nvSpPr>
            <p:spPr bwMode="auto">
              <a:xfrm>
                <a:off x="481" y="1105"/>
                <a:ext cx="215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9" y="0"/>
                  </a:cxn>
                  <a:cxn ang="0">
                    <a:pos x="429" y="185"/>
                  </a:cxn>
                  <a:cxn ang="0">
                    <a:pos x="0" y="18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25" y="0"/>
                  </a:cxn>
                  <a:cxn ang="0">
                    <a:pos x="425" y="184"/>
                  </a:cxn>
                  <a:cxn ang="0">
                    <a:pos x="0" y="184"/>
                  </a:cxn>
                  <a:cxn ang="0">
                    <a:pos x="0" y="0"/>
                  </a:cxn>
                </a:cxnLst>
                <a:rect l="0" t="0" r="r" b="b"/>
                <a:pathLst>
                  <a:path w="429" h="185">
                    <a:moveTo>
                      <a:pt x="0" y="0"/>
                    </a:moveTo>
                    <a:lnTo>
                      <a:pt x="429" y="0"/>
                    </a:lnTo>
                    <a:lnTo>
                      <a:pt x="429" y="185"/>
                    </a:lnTo>
                    <a:lnTo>
                      <a:pt x="0" y="18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25" y="0"/>
                    </a:lnTo>
                    <a:lnTo>
                      <a:pt x="425" y="184"/>
                    </a:lnTo>
                    <a:lnTo>
                      <a:pt x="0" y="1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18" name="Freeform 214"/>
              <p:cNvSpPr>
                <a:spLocks noEditPoints="1"/>
              </p:cNvSpPr>
              <p:nvPr/>
            </p:nvSpPr>
            <p:spPr bwMode="auto">
              <a:xfrm>
                <a:off x="481" y="1105"/>
                <a:ext cx="213" cy="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5" y="0"/>
                  </a:cxn>
                  <a:cxn ang="0">
                    <a:pos x="425" y="184"/>
                  </a:cxn>
                  <a:cxn ang="0">
                    <a:pos x="0" y="18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22" y="0"/>
                  </a:cxn>
                  <a:cxn ang="0">
                    <a:pos x="422" y="182"/>
                  </a:cxn>
                  <a:cxn ang="0">
                    <a:pos x="0" y="182"/>
                  </a:cxn>
                  <a:cxn ang="0">
                    <a:pos x="0" y="0"/>
                  </a:cxn>
                </a:cxnLst>
                <a:rect l="0" t="0" r="r" b="b"/>
                <a:pathLst>
                  <a:path w="425" h="184">
                    <a:moveTo>
                      <a:pt x="0" y="0"/>
                    </a:moveTo>
                    <a:lnTo>
                      <a:pt x="425" y="0"/>
                    </a:lnTo>
                    <a:lnTo>
                      <a:pt x="425" y="184"/>
                    </a:lnTo>
                    <a:lnTo>
                      <a:pt x="0" y="18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22" y="0"/>
                    </a:lnTo>
                    <a:lnTo>
                      <a:pt x="422" y="182"/>
                    </a:lnTo>
                    <a:lnTo>
                      <a:pt x="0" y="1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4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19" name="Freeform 215"/>
              <p:cNvSpPr>
                <a:spLocks noEditPoints="1"/>
              </p:cNvSpPr>
              <p:nvPr/>
            </p:nvSpPr>
            <p:spPr bwMode="auto">
              <a:xfrm>
                <a:off x="481" y="1105"/>
                <a:ext cx="211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2" y="0"/>
                  </a:cxn>
                  <a:cxn ang="0">
                    <a:pos x="422" y="182"/>
                  </a:cxn>
                  <a:cxn ang="0">
                    <a:pos x="0" y="18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18" y="0"/>
                  </a:cxn>
                  <a:cxn ang="0">
                    <a:pos x="418" y="180"/>
                  </a:cxn>
                  <a:cxn ang="0">
                    <a:pos x="0" y="180"/>
                  </a:cxn>
                  <a:cxn ang="0">
                    <a:pos x="0" y="0"/>
                  </a:cxn>
                </a:cxnLst>
                <a:rect l="0" t="0" r="r" b="b"/>
                <a:pathLst>
                  <a:path w="422" h="182">
                    <a:moveTo>
                      <a:pt x="0" y="0"/>
                    </a:moveTo>
                    <a:lnTo>
                      <a:pt x="422" y="0"/>
                    </a:lnTo>
                    <a:lnTo>
                      <a:pt x="422" y="182"/>
                    </a:lnTo>
                    <a:lnTo>
                      <a:pt x="0" y="18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18" y="0"/>
                    </a:lnTo>
                    <a:lnTo>
                      <a:pt x="418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15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20" name="Freeform 216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9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8" y="0"/>
                  </a:cxn>
                  <a:cxn ang="0">
                    <a:pos x="418" y="180"/>
                  </a:cxn>
                  <a:cxn ang="0">
                    <a:pos x="0" y="18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14" y="0"/>
                  </a:cxn>
                  <a:cxn ang="0">
                    <a:pos x="414" y="180"/>
                  </a:cxn>
                  <a:cxn ang="0">
                    <a:pos x="0" y="180"/>
                  </a:cxn>
                  <a:cxn ang="0">
                    <a:pos x="0" y="0"/>
                  </a:cxn>
                </a:cxnLst>
                <a:rect l="0" t="0" r="r" b="b"/>
                <a:pathLst>
                  <a:path w="418" h="180">
                    <a:moveTo>
                      <a:pt x="0" y="0"/>
                    </a:moveTo>
                    <a:lnTo>
                      <a:pt x="418" y="0"/>
                    </a:lnTo>
                    <a:lnTo>
                      <a:pt x="418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14" y="0"/>
                    </a:lnTo>
                    <a:lnTo>
                      <a:pt x="414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5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21" name="Freeform 217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7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4" y="0"/>
                  </a:cxn>
                  <a:cxn ang="0">
                    <a:pos x="414" y="180"/>
                  </a:cxn>
                  <a:cxn ang="0">
                    <a:pos x="0" y="18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10" y="0"/>
                  </a:cxn>
                  <a:cxn ang="0">
                    <a:pos x="410" y="178"/>
                  </a:cxn>
                  <a:cxn ang="0">
                    <a:pos x="0" y="178"/>
                  </a:cxn>
                  <a:cxn ang="0">
                    <a:pos x="0" y="0"/>
                  </a:cxn>
                </a:cxnLst>
                <a:rect l="0" t="0" r="r" b="b"/>
                <a:pathLst>
                  <a:path w="414" h="180">
                    <a:moveTo>
                      <a:pt x="0" y="0"/>
                    </a:moveTo>
                    <a:lnTo>
                      <a:pt x="414" y="0"/>
                    </a:lnTo>
                    <a:lnTo>
                      <a:pt x="414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10" y="0"/>
                    </a:lnTo>
                    <a:lnTo>
                      <a:pt x="410" y="178"/>
                    </a:lnTo>
                    <a:lnTo>
                      <a:pt x="0" y="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5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22" name="Freeform 218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6" cy="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0" y="0"/>
                  </a:cxn>
                  <a:cxn ang="0">
                    <a:pos x="410" y="178"/>
                  </a:cxn>
                  <a:cxn ang="0">
                    <a:pos x="0" y="17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06" y="0"/>
                  </a:cxn>
                  <a:cxn ang="0">
                    <a:pos x="406" y="176"/>
                  </a:cxn>
                  <a:cxn ang="0">
                    <a:pos x="0" y="176"/>
                  </a:cxn>
                  <a:cxn ang="0">
                    <a:pos x="0" y="0"/>
                  </a:cxn>
                </a:cxnLst>
                <a:rect l="0" t="0" r="r" b="b"/>
                <a:pathLst>
                  <a:path w="410" h="178">
                    <a:moveTo>
                      <a:pt x="0" y="0"/>
                    </a:moveTo>
                    <a:lnTo>
                      <a:pt x="410" y="0"/>
                    </a:lnTo>
                    <a:lnTo>
                      <a:pt x="410" y="178"/>
                    </a:lnTo>
                    <a:lnTo>
                      <a:pt x="0" y="17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06" y="0"/>
                    </a:lnTo>
                    <a:lnTo>
                      <a:pt x="406" y="176"/>
                    </a:lnTo>
                    <a:lnTo>
                      <a:pt x="0" y="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23" name="Freeform 219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4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6" y="0"/>
                  </a:cxn>
                  <a:cxn ang="0">
                    <a:pos x="406" y="176"/>
                  </a:cxn>
                  <a:cxn ang="0">
                    <a:pos x="0" y="17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02" y="0"/>
                  </a:cxn>
                  <a:cxn ang="0">
                    <a:pos x="402" y="174"/>
                  </a:cxn>
                  <a:cxn ang="0">
                    <a:pos x="0" y="174"/>
                  </a:cxn>
                  <a:cxn ang="0">
                    <a:pos x="0" y="0"/>
                  </a:cxn>
                </a:cxnLst>
                <a:rect l="0" t="0" r="r" b="b"/>
                <a:pathLst>
                  <a:path w="406" h="176">
                    <a:moveTo>
                      <a:pt x="0" y="0"/>
                    </a:moveTo>
                    <a:lnTo>
                      <a:pt x="406" y="0"/>
                    </a:lnTo>
                    <a:lnTo>
                      <a:pt x="406" y="176"/>
                    </a:lnTo>
                    <a:lnTo>
                      <a:pt x="0" y="17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02" y="0"/>
                    </a:lnTo>
                    <a:lnTo>
                      <a:pt x="402" y="174"/>
                    </a:lnTo>
                    <a:lnTo>
                      <a:pt x="0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5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24" name="Freeform 220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2" cy="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2" y="0"/>
                  </a:cxn>
                  <a:cxn ang="0">
                    <a:pos x="402" y="174"/>
                  </a:cxn>
                  <a:cxn ang="0">
                    <a:pos x="0" y="17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99" y="0"/>
                  </a:cxn>
                  <a:cxn ang="0">
                    <a:pos x="399" y="172"/>
                  </a:cxn>
                  <a:cxn ang="0">
                    <a:pos x="0" y="172"/>
                  </a:cxn>
                  <a:cxn ang="0">
                    <a:pos x="0" y="0"/>
                  </a:cxn>
                </a:cxnLst>
                <a:rect l="0" t="0" r="r" b="b"/>
                <a:pathLst>
                  <a:path w="402" h="174">
                    <a:moveTo>
                      <a:pt x="0" y="0"/>
                    </a:moveTo>
                    <a:lnTo>
                      <a:pt x="402" y="0"/>
                    </a:lnTo>
                    <a:lnTo>
                      <a:pt x="402" y="174"/>
                    </a:lnTo>
                    <a:lnTo>
                      <a:pt x="0" y="17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99" y="0"/>
                    </a:lnTo>
                    <a:lnTo>
                      <a:pt x="399" y="172"/>
                    </a:lnTo>
                    <a:lnTo>
                      <a:pt x="0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5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25" name="Freeform 221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0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9" y="0"/>
                  </a:cxn>
                  <a:cxn ang="0">
                    <a:pos x="399" y="172"/>
                  </a:cxn>
                  <a:cxn ang="0">
                    <a:pos x="0" y="17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95" y="0"/>
                  </a:cxn>
                  <a:cxn ang="0">
                    <a:pos x="395" y="170"/>
                  </a:cxn>
                  <a:cxn ang="0">
                    <a:pos x="0" y="170"/>
                  </a:cxn>
                  <a:cxn ang="0">
                    <a:pos x="0" y="0"/>
                  </a:cxn>
                </a:cxnLst>
                <a:rect l="0" t="0" r="r" b="b"/>
                <a:pathLst>
                  <a:path w="399" h="172">
                    <a:moveTo>
                      <a:pt x="0" y="0"/>
                    </a:moveTo>
                    <a:lnTo>
                      <a:pt x="399" y="0"/>
                    </a:lnTo>
                    <a:lnTo>
                      <a:pt x="399" y="172"/>
                    </a:lnTo>
                    <a:lnTo>
                      <a:pt x="0" y="17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95" y="0"/>
                    </a:lnTo>
                    <a:lnTo>
                      <a:pt x="395" y="170"/>
                    </a:lnTo>
                    <a:lnTo>
                      <a:pt x="0" y="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6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26" name="Freeform 222"/>
              <p:cNvSpPr>
                <a:spLocks noEditPoints="1"/>
              </p:cNvSpPr>
              <p:nvPr/>
            </p:nvSpPr>
            <p:spPr bwMode="auto">
              <a:xfrm>
                <a:off x="481" y="1105"/>
                <a:ext cx="198" cy="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5" y="0"/>
                  </a:cxn>
                  <a:cxn ang="0">
                    <a:pos x="395" y="170"/>
                  </a:cxn>
                  <a:cxn ang="0">
                    <a:pos x="0" y="17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91" y="0"/>
                  </a:cxn>
                  <a:cxn ang="0">
                    <a:pos x="391" y="168"/>
                  </a:cxn>
                  <a:cxn ang="0">
                    <a:pos x="0" y="168"/>
                  </a:cxn>
                  <a:cxn ang="0">
                    <a:pos x="0" y="0"/>
                  </a:cxn>
                </a:cxnLst>
                <a:rect l="0" t="0" r="r" b="b"/>
                <a:pathLst>
                  <a:path w="395" h="170">
                    <a:moveTo>
                      <a:pt x="0" y="0"/>
                    </a:moveTo>
                    <a:lnTo>
                      <a:pt x="395" y="0"/>
                    </a:lnTo>
                    <a:lnTo>
                      <a:pt x="395" y="170"/>
                    </a:lnTo>
                    <a:lnTo>
                      <a:pt x="0" y="17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91" y="0"/>
                    </a:lnTo>
                    <a:lnTo>
                      <a:pt x="391" y="168"/>
                    </a:lnTo>
                    <a:lnTo>
                      <a:pt x="0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6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27" name="Freeform 223"/>
              <p:cNvSpPr>
                <a:spLocks noEditPoints="1"/>
              </p:cNvSpPr>
              <p:nvPr/>
            </p:nvSpPr>
            <p:spPr bwMode="auto">
              <a:xfrm>
                <a:off x="481" y="1105"/>
                <a:ext cx="196" cy="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1" y="0"/>
                  </a:cxn>
                  <a:cxn ang="0">
                    <a:pos x="391" y="168"/>
                  </a:cxn>
                  <a:cxn ang="0">
                    <a:pos x="0" y="16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87" y="0"/>
                  </a:cxn>
                  <a:cxn ang="0">
                    <a:pos x="387" y="166"/>
                  </a:cxn>
                  <a:cxn ang="0">
                    <a:pos x="0" y="166"/>
                  </a:cxn>
                  <a:cxn ang="0">
                    <a:pos x="0" y="0"/>
                  </a:cxn>
                </a:cxnLst>
                <a:rect l="0" t="0" r="r" b="b"/>
                <a:pathLst>
                  <a:path w="391" h="168">
                    <a:moveTo>
                      <a:pt x="0" y="0"/>
                    </a:moveTo>
                    <a:lnTo>
                      <a:pt x="391" y="0"/>
                    </a:lnTo>
                    <a:lnTo>
                      <a:pt x="391" y="168"/>
                    </a:lnTo>
                    <a:lnTo>
                      <a:pt x="0" y="16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87" y="0"/>
                    </a:lnTo>
                    <a:lnTo>
                      <a:pt x="387" y="166"/>
                    </a:lnTo>
                    <a:lnTo>
                      <a:pt x="0" y="1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28" name="Freeform 224"/>
              <p:cNvSpPr>
                <a:spLocks noEditPoints="1"/>
              </p:cNvSpPr>
              <p:nvPr/>
            </p:nvSpPr>
            <p:spPr bwMode="auto">
              <a:xfrm>
                <a:off x="481" y="1105"/>
                <a:ext cx="194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7" y="0"/>
                  </a:cxn>
                  <a:cxn ang="0">
                    <a:pos x="387" y="166"/>
                  </a:cxn>
                  <a:cxn ang="0">
                    <a:pos x="0" y="16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83" y="0"/>
                  </a:cxn>
                  <a:cxn ang="0">
                    <a:pos x="383" y="166"/>
                  </a:cxn>
                  <a:cxn ang="0">
                    <a:pos x="0" y="166"/>
                  </a:cxn>
                  <a:cxn ang="0">
                    <a:pos x="0" y="0"/>
                  </a:cxn>
                </a:cxnLst>
                <a:rect l="0" t="0" r="r" b="b"/>
                <a:pathLst>
                  <a:path w="387" h="166">
                    <a:moveTo>
                      <a:pt x="0" y="0"/>
                    </a:moveTo>
                    <a:lnTo>
                      <a:pt x="387" y="0"/>
                    </a:lnTo>
                    <a:lnTo>
                      <a:pt x="387" y="166"/>
                    </a:lnTo>
                    <a:lnTo>
                      <a:pt x="0" y="16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83" y="0"/>
                    </a:lnTo>
                    <a:lnTo>
                      <a:pt x="383" y="166"/>
                    </a:lnTo>
                    <a:lnTo>
                      <a:pt x="0" y="1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6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29" name="Freeform 225"/>
              <p:cNvSpPr>
                <a:spLocks noEditPoints="1"/>
              </p:cNvSpPr>
              <p:nvPr/>
            </p:nvSpPr>
            <p:spPr bwMode="auto">
              <a:xfrm>
                <a:off x="481" y="1105"/>
                <a:ext cx="192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3" y="0"/>
                  </a:cxn>
                  <a:cxn ang="0">
                    <a:pos x="383" y="166"/>
                  </a:cxn>
                  <a:cxn ang="0">
                    <a:pos x="0" y="16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79" y="0"/>
                  </a:cxn>
                  <a:cxn ang="0">
                    <a:pos x="379" y="164"/>
                  </a:cxn>
                  <a:cxn ang="0">
                    <a:pos x="0" y="164"/>
                  </a:cxn>
                  <a:cxn ang="0">
                    <a:pos x="0" y="0"/>
                  </a:cxn>
                </a:cxnLst>
                <a:rect l="0" t="0" r="r" b="b"/>
                <a:pathLst>
                  <a:path w="383" h="166">
                    <a:moveTo>
                      <a:pt x="0" y="0"/>
                    </a:moveTo>
                    <a:lnTo>
                      <a:pt x="383" y="0"/>
                    </a:lnTo>
                    <a:lnTo>
                      <a:pt x="383" y="166"/>
                    </a:lnTo>
                    <a:lnTo>
                      <a:pt x="0" y="16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79" y="0"/>
                    </a:lnTo>
                    <a:lnTo>
                      <a:pt x="379" y="164"/>
                    </a:ln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B6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30" name="Freeform 226"/>
              <p:cNvSpPr>
                <a:spLocks noEditPoints="1"/>
              </p:cNvSpPr>
              <p:nvPr/>
            </p:nvSpPr>
            <p:spPr bwMode="auto">
              <a:xfrm>
                <a:off x="481" y="1105"/>
                <a:ext cx="190" cy="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9" y="0"/>
                  </a:cxn>
                  <a:cxn ang="0">
                    <a:pos x="379" y="164"/>
                  </a:cxn>
                  <a:cxn ang="0">
                    <a:pos x="0" y="16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76" y="0"/>
                  </a:cxn>
                  <a:cxn ang="0">
                    <a:pos x="376" y="162"/>
                  </a:cxn>
                  <a:cxn ang="0">
                    <a:pos x="0" y="162"/>
                  </a:cxn>
                  <a:cxn ang="0">
                    <a:pos x="0" y="0"/>
                  </a:cxn>
                </a:cxnLst>
                <a:rect l="0" t="0" r="r" b="b"/>
                <a:pathLst>
                  <a:path w="379" h="164">
                    <a:moveTo>
                      <a:pt x="0" y="0"/>
                    </a:moveTo>
                    <a:lnTo>
                      <a:pt x="379" y="0"/>
                    </a:lnTo>
                    <a:lnTo>
                      <a:pt x="379" y="164"/>
                    </a:lnTo>
                    <a:lnTo>
                      <a:pt x="0" y="16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76" y="0"/>
                    </a:lnTo>
                    <a:lnTo>
                      <a:pt x="376" y="162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E6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31" name="Freeform 227"/>
              <p:cNvSpPr>
                <a:spLocks noEditPoints="1"/>
              </p:cNvSpPr>
              <p:nvPr/>
            </p:nvSpPr>
            <p:spPr bwMode="auto">
              <a:xfrm>
                <a:off x="481" y="1105"/>
                <a:ext cx="188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6" y="0"/>
                  </a:cxn>
                  <a:cxn ang="0">
                    <a:pos x="376" y="162"/>
                  </a:cxn>
                  <a:cxn ang="0">
                    <a:pos x="0" y="16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72" y="0"/>
                  </a:cxn>
                  <a:cxn ang="0">
                    <a:pos x="372" y="161"/>
                  </a:cxn>
                  <a:cxn ang="0">
                    <a:pos x="0" y="161"/>
                  </a:cxn>
                  <a:cxn ang="0">
                    <a:pos x="0" y="0"/>
                  </a:cxn>
                </a:cxnLst>
                <a:rect l="0" t="0" r="r" b="b"/>
                <a:pathLst>
                  <a:path w="376" h="162">
                    <a:moveTo>
                      <a:pt x="0" y="0"/>
                    </a:moveTo>
                    <a:lnTo>
                      <a:pt x="376" y="0"/>
                    </a:lnTo>
                    <a:lnTo>
                      <a:pt x="376" y="162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72" y="0"/>
                    </a:lnTo>
                    <a:lnTo>
                      <a:pt x="372" y="161"/>
                    </a:lnTo>
                    <a:lnTo>
                      <a:pt x="0" y="1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32" name="Freeform 228"/>
              <p:cNvSpPr>
                <a:spLocks noEditPoints="1"/>
              </p:cNvSpPr>
              <p:nvPr/>
            </p:nvSpPr>
            <p:spPr bwMode="auto">
              <a:xfrm>
                <a:off x="481" y="1105"/>
                <a:ext cx="186" cy="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2" y="0"/>
                  </a:cxn>
                  <a:cxn ang="0">
                    <a:pos x="372" y="161"/>
                  </a:cxn>
                  <a:cxn ang="0">
                    <a:pos x="0" y="16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68" y="0"/>
                  </a:cxn>
                  <a:cxn ang="0">
                    <a:pos x="368" y="159"/>
                  </a:cxn>
                  <a:cxn ang="0">
                    <a:pos x="0" y="159"/>
                  </a:cxn>
                  <a:cxn ang="0">
                    <a:pos x="0" y="0"/>
                  </a:cxn>
                </a:cxnLst>
                <a:rect l="0" t="0" r="r" b="b"/>
                <a:pathLst>
                  <a:path w="372" h="161">
                    <a:moveTo>
                      <a:pt x="0" y="0"/>
                    </a:moveTo>
                    <a:lnTo>
                      <a:pt x="372" y="0"/>
                    </a:lnTo>
                    <a:lnTo>
                      <a:pt x="372" y="161"/>
                    </a:lnTo>
                    <a:lnTo>
                      <a:pt x="0" y="16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68" y="0"/>
                    </a:lnTo>
                    <a:lnTo>
                      <a:pt x="368" y="159"/>
                    </a:lnTo>
                    <a:lnTo>
                      <a:pt x="0" y="1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33" name="Freeform 229"/>
              <p:cNvSpPr>
                <a:spLocks noEditPoints="1"/>
              </p:cNvSpPr>
              <p:nvPr/>
            </p:nvSpPr>
            <p:spPr bwMode="auto">
              <a:xfrm>
                <a:off x="481" y="1105"/>
                <a:ext cx="184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8" y="0"/>
                  </a:cxn>
                  <a:cxn ang="0">
                    <a:pos x="368" y="159"/>
                  </a:cxn>
                  <a:cxn ang="0">
                    <a:pos x="0" y="15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64" y="0"/>
                  </a:cxn>
                  <a:cxn ang="0">
                    <a:pos x="364" y="157"/>
                  </a:cxn>
                  <a:cxn ang="0">
                    <a:pos x="0" y="157"/>
                  </a:cxn>
                  <a:cxn ang="0">
                    <a:pos x="0" y="0"/>
                  </a:cxn>
                </a:cxnLst>
                <a:rect l="0" t="0" r="r" b="b"/>
                <a:pathLst>
                  <a:path w="368" h="159">
                    <a:moveTo>
                      <a:pt x="0" y="0"/>
                    </a:moveTo>
                    <a:lnTo>
                      <a:pt x="368" y="0"/>
                    </a:lnTo>
                    <a:lnTo>
                      <a:pt x="368" y="159"/>
                    </a:lnTo>
                    <a:lnTo>
                      <a:pt x="0" y="15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64" y="0"/>
                    </a:lnTo>
                    <a:lnTo>
                      <a:pt x="364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67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34" name="Freeform 230"/>
              <p:cNvSpPr>
                <a:spLocks noEditPoints="1"/>
              </p:cNvSpPr>
              <p:nvPr/>
            </p:nvSpPr>
            <p:spPr bwMode="auto">
              <a:xfrm>
                <a:off x="481" y="1105"/>
                <a:ext cx="183" cy="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4" y="0"/>
                  </a:cxn>
                  <a:cxn ang="0">
                    <a:pos x="364" y="157"/>
                  </a:cxn>
                  <a:cxn ang="0">
                    <a:pos x="0" y="15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60" y="0"/>
                  </a:cxn>
                  <a:cxn ang="0">
                    <a:pos x="360" y="155"/>
                  </a:cxn>
                  <a:cxn ang="0">
                    <a:pos x="0" y="155"/>
                  </a:cxn>
                  <a:cxn ang="0">
                    <a:pos x="0" y="0"/>
                  </a:cxn>
                </a:cxnLst>
                <a:rect l="0" t="0" r="r" b="b"/>
                <a:pathLst>
                  <a:path w="364" h="157">
                    <a:moveTo>
                      <a:pt x="0" y="0"/>
                    </a:moveTo>
                    <a:lnTo>
                      <a:pt x="364" y="0"/>
                    </a:lnTo>
                    <a:lnTo>
                      <a:pt x="364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60" y="0"/>
                    </a:lnTo>
                    <a:lnTo>
                      <a:pt x="360" y="155"/>
                    </a:lnTo>
                    <a:lnTo>
                      <a:pt x="0" y="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7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35" name="Freeform 231"/>
              <p:cNvSpPr>
                <a:spLocks noEditPoints="1"/>
              </p:cNvSpPr>
              <p:nvPr/>
            </p:nvSpPr>
            <p:spPr bwMode="auto">
              <a:xfrm>
                <a:off x="481" y="1105"/>
                <a:ext cx="181" cy="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0" y="0"/>
                  </a:cxn>
                  <a:cxn ang="0">
                    <a:pos x="360" y="155"/>
                  </a:cxn>
                  <a:cxn ang="0">
                    <a:pos x="0" y="15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56" y="0"/>
                  </a:cxn>
                  <a:cxn ang="0">
                    <a:pos x="356" y="153"/>
                  </a:cxn>
                  <a:cxn ang="0">
                    <a:pos x="0" y="153"/>
                  </a:cxn>
                  <a:cxn ang="0">
                    <a:pos x="0" y="0"/>
                  </a:cxn>
                </a:cxnLst>
                <a:rect l="0" t="0" r="r" b="b"/>
                <a:pathLst>
                  <a:path w="360" h="155">
                    <a:moveTo>
                      <a:pt x="0" y="0"/>
                    </a:moveTo>
                    <a:lnTo>
                      <a:pt x="360" y="0"/>
                    </a:lnTo>
                    <a:lnTo>
                      <a:pt x="360" y="155"/>
                    </a:lnTo>
                    <a:lnTo>
                      <a:pt x="0" y="15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56" y="0"/>
                    </a:lnTo>
                    <a:lnTo>
                      <a:pt x="356" y="153"/>
                    </a:lnTo>
                    <a:lnTo>
                      <a:pt x="0" y="1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7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36" name="Freeform 232"/>
              <p:cNvSpPr>
                <a:spLocks noEditPoints="1"/>
              </p:cNvSpPr>
              <p:nvPr/>
            </p:nvSpPr>
            <p:spPr bwMode="auto">
              <a:xfrm>
                <a:off x="481" y="1105"/>
                <a:ext cx="179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6" y="0"/>
                  </a:cxn>
                  <a:cxn ang="0">
                    <a:pos x="356" y="153"/>
                  </a:cxn>
                  <a:cxn ang="0">
                    <a:pos x="0" y="15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53" y="0"/>
                  </a:cxn>
                  <a:cxn ang="0">
                    <a:pos x="353" y="153"/>
                  </a:cxn>
                  <a:cxn ang="0">
                    <a:pos x="0" y="153"/>
                  </a:cxn>
                  <a:cxn ang="0">
                    <a:pos x="0" y="0"/>
                  </a:cxn>
                </a:cxnLst>
                <a:rect l="0" t="0" r="r" b="b"/>
                <a:pathLst>
                  <a:path w="356" h="153">
                    <a:moveTo>
                      <a:pt x="0" y="0"/>
                    </a:moveTo>
                    <a:lnTo>
                      <a:pt x="356" y="0"/>
                    </a:lnTo>
                    <a:lnTo>
                      <a:pt x="356" y="153"/>
                    </a:lnTo>
                    <a:lnTo>
                      <a:pt x="0" y="15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53" y="0"/>
                    </a:lnTo>
                    <a:lnTo>
                      <a:pt x="353" y="153"/>
                    </a:lnTo>
                    <a:lnTo>
                      <a:pt x="0" y="1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37" name="Freeform 233"/>
              <p:cNvSpPr>
                <a:spLocks noEditPoints="1"/>
              </p:cNvSpPr>
              <p:nvPr/>
            </p:nvSpPr>
            <p:spPr bwMode="auto">
              <a:xfrm>
                <a:off x="481" y="1105"/>
                <a:ext cx="177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3" y="0"/>
                  </a:cxn>
                  <a:cxn ang="0">
                    <a:pos x="353" y="153"/>
                  </a:cxn>
                  <a:cxn ang="0">
                    <a:pos x="0" y="15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9" y="0"/>
                  </a:cxn>
                  <a:cxn ang="0">
                    <a:pos x="349" y="151"/>
                  </a:cxn>
                  <a:cxn ang="0">
                    <a:pos x="0" y="151"/>
                  </a:cxn>
                  <a:cxn ang="0">
                    <a:pos x="0" y="0"/>
                  </a:cxn>
                </a:cxnLst>
                <a:rect l="0" t="0" r="r" b="b"/>
                <a:pathLst>
                  <a:path w="353" h="153">
                    <a:moveTo>
                      <a:pt x="0" y="0"/>
                    </a:moveTo>
                    <a:lnTo>
                      <a:pt x="353" y="0"/>
                    </a:lnTo>
                    <a:lnTo>
                      <a:pt x="353" y="153"/>
                    </a:lnTo>
                    <a:lnTo>
                      <a:pt x="0" y="15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49" y="0"/>
                    </a:lnTo>
                    <a:lnTo>
                      <a:pt x="349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8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" name="Group 234"/>
            <p:cNvGrpSpPr>
              <a:grpSpLocks/>
            </p:cNvGrpSpPr>
            <p:nvPr/>
          </p:nvGrpSpPr>
          <p:grpSpPr bwMode="auto">
            <a:xfrm>
              <a:off x="481" y="1105"/>
              <a:ext cx="288" cy="124"/>
              <a:chOff x="481" y="1105"/>
              <a:chExt cx="288" cy="124"/>
            </a:xfrm>
          </p:grpSpPr>
          <p:sp>
            <p:nvSpPr>
              <p:cNvPr id="226539" name="Freeform 235"/>
              <p:cNvSpPr>
                <a:spLocks noEditPoints="1"/>
              </p:cNvSpPr>
              <p:nvPr/>
            </p:nvSpPr>
            <p:spPr bwMode="auto">
              <a:xfrm>
                <a:off x="481" y="1105"/>
                <a:ext cx="175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9" y="0"/>
                  </a:cxn>
                  <a:cxn ang="0">
                    <a:pos x="349" y="151"/>
                  </a:cxn>
                  <a:cxn ang="0">
                    <a:pos x="0" y="15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5" y="0"/>
                  </a:cxn>
                  <a:cxn ang="0">
                    <a:pos x="345" y="149"/>
                  </a:cxn>
                  <a:cxn ang="0">
                    <a:pos x="0" y="149"/>
                  </a:cxn>
                  <a:cxn ang="0">
                    <a:pos x="0" y="0"/>
                  </a:cxn>
                </a:cxnLst>
                <a:rect l="0" t="0" r="r" b="b"/>
                <a:pathLst>
                  <a:path w="349" h="151">
                    <a:moveTo>
                      <a:pt x="0" y="0"/>
                    </a:moveTo>
                    <a:lnTo>
                      <a:pt x="349" y="0"/>
                    </a:lnTo>
                    <a:lnTo>
                      <a:pt x="349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45" y="0"/>
                    </a:lnTo>
                    <a:lnTo>
                      <a:pt x="345" y="149"/>
                    </a:lnTo>
                    <a:lnTo>
                      <a:pt x="0" y="1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8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40" name="Freeform 236"/>
              <p:cNvSpPr>
                <a:spLocks noEditPoints="1"/>
              </p:cNvSpPr>
              <p:nvPr/>
            </p:nvSpPr>
            <p:spPr bwMode="auto">
              <a:xfrm>
                <a:off x="481" y="1105"/>
                <a:ext cx="173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5" y="0"/>
                  </a:cxn>
                  <a:cxn ang="0">
                    <a:pos x="345" y="149"/>
                  </a:cxn>
                  <a:cxn ang="0">
                    <a:pos x="0" y="14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1" y="0"/>
                  </a:cxn>
                  <a:cxn ang="0">
                    <a:pos x="341" y="147"/>
                  </a:cxn>
                  <a:cxn ang="0">
                    <a:pos x="0" y="147"/>
                  </a:cxn>
                  <a:cxn ang="0">
                    <a:pos x="0" y="0"/>
                  </a:cxn>
                </a:cxnLst>
                <a:rect l="0" t="0" r="r" b="b"/>
                <a:pathLst>
                  <a:path w="345" h="149">
                    <a:moveTo>
                      <a:pt x="0" y="0"/>
                    </a:moveTo>
                    <a:lnTo>
                      <a:pt x="345" y="0"/>
                    </a:lnTo>
                    <a:lnTo>
                      <a:pt x="345" y="149"/>
                    </a:lnTo>
                    <a:lnTo>
                      <a:pt x="0" y="14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41" y="0"/>
                    </a:lnTo>
                    <a:lnTo>
                      <a:pt x="341" y="147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8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41" name="Freeform 237"/>
              <p:cNvSpPr>
                <a:spLocks noEditPoints="1"/>
              </p:cNvSpPr>
              <p:nvPr/>
            </p:nvSpPr>
            <p:spPr bwMode="auto">
              <a:xfrm>
                <a:off x="481" y="1105"/>
                <a:ext cx="171" cy="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1" y="0"/>
                  </a:cxn>
                  <a:cxn ang="0">
                    <a:pos x="341" y="147"/>
                  </a:cxn>
                  <a:cxn ang="0">
                    <a:pos x="0" y="14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37" y="0"/>
                  </a:cxn>
                  <a:cxn ang="0">
                    <a:pos x="337" y="145"/>
                  </a:cxn>
                  <a:cxn ang="0">
                    <a:pos x="0" y="145"/>
                  </a:cxn>
                  <a:cxn ang="0">
                    <a:pos x="0" y="0"/>
                  </a:cxn>
                </a:cxnLst>
                <a:rect l="0" t="0" r="r" b="b"/>
                <a:pathLst>
                  <a:path w="341" h="147">
                    <a:moveTo>
                      <a:pt x="0" y="0"/>
                    </a:moveTo>
                    <a:lnTo>
                      <a:pt x="341" y="0"/>
                    </a:lnTo>
                    <a:lnTo>
                      <a:pt x="341" y="147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37" y="0"/>
                    </a:lnTo>
                    <a:lnTo>
                      <a:pt x="337" y="145"/>
                    </a:lnTo>
                    <a:lnTo>
                      <a:pt x="0" y="1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B8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42" name="Freeform 238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9" cy="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7" y="0"/>
                  </a:cxn>
                  <a:cxn ang="0">
                    <a:pos x="337" y="145"/>
                  </a:cxn>
                  <a:cxn ang="0">
                    <a:pos x="0" y="14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33" y="0"/>
                  </a:cxn>
                  <a:cxn ang="0">
                    <a:pos x="333" y="143"/>
                  </a:cxn>
                  <a:cxn ang="0">
                    <a:pos x="0" y="143"/>
                  </a:cxn>
                  <a:cxn ang="0">
                    <a:pos x="0" y="0"/>
                  </a:cxn>
                </a:cxnLst>
                <a:rect l="0" t="0" r="r" b="b"/>
                <a:pathLst>
                  <a:path w="337" h="145">
                    <a:moveTo>
                      <a:pt x="0" y="0"/>
                    </a:moveTo>
                    <a:lnTo>
                      <a:pt x="337" y="0"/>
                    </a:lnTo>
                    <a:lnTo>
                      <a:pt x="337" y="145"/>
                    </a:lnTo>
                    <a:lnTo>
                      <a:pt x="0" y="14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33" y="0"/>
                    </a:lnTo>
                    <a:lnTo>
                      <a:pt x="333" y="143"/>
                    </a:lnTo>
                    <a:lnTo>
                      <a:pt x="0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8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43" name="Freeform 239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7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3" y="0"/>
                  </a:cxn>
                  <a:cxn ang="0">
                    <a:pos x="333" y="143"/>
                  </a:cxn>
                  <a:cxn ang="0">
                    <a:pos x="0" y="14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30" y="0"/>
                  </a:cxn>
                  <a:cxn ang="0">
                    <a:pos x="330" y="141"/>
                  </a:cxn>
                  <a:cxn ang="0">
                    <a:pos x="0" y="141"/>
                  </a:cxn>
                  <a:cxn ang="0">
                    <a:pos x="0" y="0"/>
                  </a:cxn>
                </a:cxnLst>
                <a:rect l="0" t="0" r="r" b="b"/>
                <a:pathLst>
                  <a:path w="333" h="143">
                    <a:moveTo>
                      <a:pt x="0" y="0"/>
                    </a:moveTo>
                    <a:lnTo>
                      <a:pt x="333" y="0"/>
                    </a:lnTo>
                    <a:lnTo>
                      <a:pt x="333" y="143"/>
                    </a:lnTo>
                    <a:lnTo>
                      <a:pt x="0" y="14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30" y="0"/>
                    </a:lnTo>
                    <a:lnTo>
                      <a:pt x="330" y="141"/>
                    </a:lnTo>
                    <a:lnTo>
                      <a:pt x="0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44" name="Freeform 240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5" cy="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0" y="0"/>
                  </a:cxn>
                  <a:cxn ang="0">
                    <a:pos x="330" y="141"/>
                  </a:cxn>
                  <a:cxn ang="0">
                    <a:pos x="0" y="14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26" y="0"/>
                  </a:cxn>
                  <a:cxn ang="0">
                    <a:pos x="326" y="141"/>
                  </a:cxn>
                  <a:cxn ang="0">
                    <a:pos x="0" y="141"/>
                  </a:cxn>
                  <a:cxn ang="0">
                    <a:pos x="0" y="0"/>
                  </a:cxn>
                </a:cxnLst>
                <a:rect l="0" t="0" r="r" b="b"/>
                <a:pathLst>
                  <a:path w="330" h="141">
                    <a:moveTo>
                      <a:pt x="0" y="0"/>
                    </a:moveTo>
                    <a:lnTo>
                      <a:pt x="330" y="0"/>
                    </a:lnTo>
                    <a:lnTo>
                      <a:pt x="330" y="141"/>
                    </a:lnTo>
                    <a:lnTo>
                      <a:pt x="0" y="14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26" y="0"/>
                    </a:lnTo>
                    <a:lnTo>
                      <a:pt x="326" y="141"/>
                    </a:lnTo>
                    <a:lnTo>
                      <a:pt x="0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45" name="Freeform 241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3" cy="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6" y="0"/>
                  </a:cxn>
                  <a:cxn ang="0">
                    <a:pos x="326" y="141"/>
                  </a:cxn>
                  <a:cxn ang="0">
                    <a:pos x="0" y="14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22" y="0"/>
                  </a:cxn>
                  <a:cxn ang="0">
                    <a:pos x="322" y="139"/>
                  </a:cxn>
                  <a:cxn ang="0">
                    <a:pos x="0" y="139"/>
                  </a:cxn>
                  <a:cxn ang="0">
                    <a:pos x="0" y="0"/>
                  </a:cxn>
                </a:cxnLst>
                <a:rect l="0" t="0" r="r" b="b"/>
                <a:pathLst>
                  <a:path w="326" h="141">
                    <a:moveTo>
                      <a:pt x="0" y="0"/>
                    </a:moveTo>
                    <a:lnTo>
                      <a:pt x="326" y="0"/>
                    </a:lnTo>
                    <a:lnTo>
                      <a:pt x="326" y="141"/>
                    </a:lnTo>
                    <a:lnTo>
                      <a:pt x="0" y="14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22" y="0"/>
                    </a:lnTo>
                    <a:lnTo>
                      <a:pt x="322" y="139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9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46" name="Freeform 242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1" cy="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2" y="0"/>
                  </a:cxn>
                  <a:cxn ang="0">
                    <a:pos x="322" y="139"/>
                  </a:cxn>
                  <a:cxn ang="0">
                    <a:pos x="0" y="13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18" y="0"/>
                  </a:cxn>
                  <a:cxn ang="0">
                    <a:pos x="318" y="138"/>
                  </a:cxn>
                  <a:cxn ang="0">
                    <a:pos x="0" y="138"/>
                  </a:cxn>
                  <a:cxn ang="0">
                    <a:pos x="0" y="0"/>
                  </a:cxn>
                </a:cxnLst>
                <a:rect l="0" t="0" r="r" b="b"/>
                <a:pathLst>
                  <a:path w="322" h="139">
                    <a:moveTo>
                      <a:pt x="0" y="0"/>
                    </a:moveTo>
                    <a:lnTo>
                      <a:pt x="322" y="0"/>
                    </a:lnTo>
                    <a:lnTo>
                      <a:pt x="322" y="139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18" y="0"/>
                    </a:lnTo>
                    <a:lnTo>
                      <a:pt x="318" y="138"/>
                    </a:lnTo>
                    <a:lnTo>
                      <a:pt x="0" y="1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9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47" name="Freeform 243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0" cy="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8" y="0"/>
                  </a:cxn>
                  <a:cxn ang="0">
                    <a:pos x="318" y="138"/>
                  </a:cxn>
                  <a:cxn ang="0">
                    <a:pos x="0" y="13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14" y="0"/>
                  </a:cxn>
                  <a:cxn ang="0">
                    <a:pos x="314" y="136"/>
                  </a:cxn>
                  <a:cxn ang="0">
                    <a:pos x="0" y="136"/>
                  </a:cxn>
                  <a:cxn ang="0">
                    <a:pos x="0" y="0"/>
                  </a:cxn>
                </a:cxnLst>
                <a:rect l="0" t="0" r="r" b="b"/>
                <a:pathLst>
                  <a:path w="318" h="138">
                    <a:moveTo>
                      <a:pt x="0" y="0"/>
                    </a:moveTo>
                    <a:lnTo>
                      <a:pt x="318" y="0"/>
                    </a:lnTo>
                    <a:lnTo>
                      <a:pt x="318" y="138"/>
                    </a:lnTo>
                    <a:lnTo>
                      <a:pt x="0" y="13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14" y="0"/>
                    </a:lnTo>
                    <a:lnTo>
                      <a:pt x="314" y="136"/>
                    </a:lnTo>
                    <a:lnTo>
                      <a:pt x="0" y="1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E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48" name="Freeform 244"/>
              <p:cNvSpPr>
                <a:spLocks noEditPoints="1"/>
              </p:cNvSpPr>
              <p:nvPr/>
            </p:nvSpPr>
            <p:spPr bwMode="auto">
              <a:xfrm>
                <a:off x="481" y="1105"/>
                <a:ext cx="158" cy="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4" y="0"/>
                  </a:cxn>
                  <a:cxn ang="0">
                    <a:pos x="314" y="136"/>
                  </a:cxn>
                  <a:cxn ang="0">
                    <a:pos x="0" y="13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10" y="0"/>
                  </a:cxn>
                  <a:cxn ang="0">
                    <a:pos x="310" y="134"/>
                  </a:cxn>
                  <a:cxn ang="0">
                    <a:pos x="0" y="134"/>
                  </a:cxn>
                  <a:cxn ang="0">
                    <a:pos x="0" y="0"/>
                  </a:cxn>
                </a:cxnLst>
                <a:rect l="0" t="0" r="r" b="b"/>
                <a:pathLst>
                  <a:path w="314" h="136">
                    <a:moveTo>
                      <a:pt x="0" y="0"/>
                    </a:moveTo>
                    <a:lnTo>
                      <a:pt x="314" y="0"/>
                    </a:lnTo>
                    <a:lnTo>
                      <a:pt x="314" y="136"/>
                    </a:lnTo>
                    <a:lnTo>
                      <a:pt x="0" y="13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10" y="0"/>
                    </a:lnTo>
                    <a:lnTo>
                      <a:pt x="310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A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49" name="Freeform 245"/>
              <p:cNvSpPr>
                <a:spLocks noEditPoints="1"/>
              </p:cNvSpPr>
              <p:nvPr/>
            </p:nvSpPr>
            <p:spPr bwMode="auto">
              <a:xfrm>
                <a:off x="481" y="1105"/>
                <a:ext cx="156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0" y="0"/>
                  </a:cxn>
                  <a:cxn ang="0">
                    <a:pos x="310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07" y="0"/>
                  </a:cxn>
                  <a:cxn ang="0">
                    <a:pos x="307" y="132"/>
                  </a:cxn>
                  <a:cxn ang="0">
                    <a:pos x="0" y="132"/>
                  </a:cxn>
                  <a:cxn ang="0">
                    <a:pos x="0" y="0"/>
                  </a:cxn>
                </a:cxnLst>
                <a:rect l="0" t="0" r="r" b="b"/>
                <a:pathLst>
                  <a:path w="310" h="134">
                    <a:moveTo>
                      <a:pt x="0" y="0"/>
                    </a:moveTo>
                    <a:lnTo>
                      <a:pt x="310" y="0"/>
                    </a:lnTo>
                    <a:lnTo>
                      <a:pt x="310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07" y="0"/>
                    </a:lnTo>
                    <a:lnTo>
                      <a:pt x="307" y="13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A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50" name="Freeform 246"/>
              <p:cNvSpPr>
                <a:spLocks noEditPoints="1"/>
              </p:cNvSpPr>
              <p:nvPr/>
            </p:nvSpPr>
            <p:spPr bwMode="auto">
              <a:xfrm>
                <a:off x="481" y="1105"/>
                <a:ext cx="154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7" y="0"/>
                  </a:cxn>
                  <a:cxn ang="0">
                    <a:pos x="307" y="132"/>
                  </a:cxn>
                  <a:cxn ang="0">
                    <a:pos x="0" y="13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03" y="0"/>
                  </a:cxn>
                  <a:cxn ang="0">
                    <a:pos x="303" y="130"/>
                  </a:cxn>
                  <a:cxn ang="0">
                    <a:pos x="0" y="130"/>
                  </a:cxn>
                  <a:cxn ang="0">
                    <a:pos x="0" y="0"/>
                  </a:cxn>
                </a:cxnLst>
                <a:rect l="0" t="0" r="r" b="b"/>
                <a:pathLst>
                  <a:path w="307" h="132">
                    <a:moveTo>
                      <a:pt x="0" y="0"/>
                    </a:moveTo>
                    <a:lnTo>
                      <a:pt x="307" y="0"/>
                    </a:lnTo>
                    <a:lnTo>
                      <a:pt x="307" y="13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03" y="0"/>
                    </a:lnTo>
                    <a:lnTo>
                      <a:pt x="303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51" name="Freeform 247"/>
              <p:cNvSpPr>
                <a:spLocks noEditPoints="1"/>
              </p:cNvSpPr>
              <p:nvPr/>
            </p:nvSpPr>
            <p:spPr bwMode="auto">
              <a:xfrm>
                <a:off x="481" y="1105"/>
                <a:ext cx="152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3" y="0"/>
                  </a:cxn>
                  <a:cxn ang="0">
                    <a:pos x="303" y="130"/>
                  </a:cxn>
                  <a:cxn ang="0">
                    <a:pos x="0" y="13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99" y="0"/>
                  </a:cxn>
                  <a:cxn ang="0">
                    <a:pos x="299" y="128"/>
                  </a:cxn>
                  <a:cxn ang="0">
                    <a:pos x="0" y="128"/>
                  </a:cxn>
                  <a:cxn ang="0">
                    <a:pos x="0" y="0"/>
                  </a:cxn>
                </a:cxnLst>
                <a:rect l="0" t="0" r="r" b="b"/>
                <a:pathLst>
                  <a:path w="303" h="130">
                    <a:moveTo>
                      <a:pt x="0" y="0"/>
                    </a:moveTo>
                    <a:lnTo>
                      <a:pt x="303" y="0"/>
                    </a:lnTo>
                    <a:lnTo>
                      <a:pt x="303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99" y="0"/>
                    </a:lnTo>
                    <a:lnTo>
                      <a:pt x="299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A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52" name="Freeform 248"/>
              <p:cNvSpPr>
                <a:spLocks noEditPoints="1"/>
              </p:cNvSpPr>
              <p:nvPr/>
            </p:nvSpPr>
            <p:spPr bwMode="auto">
              <a:xfrm>
                <a:off x="481" y="1105"/>
                <a:ext cx="150" cy="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9" y="0"/>
                  </a:cxn>
                  <a:cxn ang="0">
                    <a:pos x="299" y="128"/>
                  </a:cxn>
                  <a:cxn ang="0">
                    <a:pos x="0" y="12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95" y="0"/>
                  </a:cxn>
                  <a:cxn ang="0">
                    <a:pos x="295" y="128"/>
                  </a:cxn>
                  <a:cxn ang="0">
                    <a:pos x="0" y="128"/>
                  </a:cxn>
                  <a:cxn ang="0">
                    <a:pos x="0" y="0"/>
                  </a:cxn>
                </a:cxnLst>
                <a:rect l="0" t="0" r="r" b="b"/>
                <a:pathLst>
                  <a:path w="299" h="128">
                    <a:moveTo>
                      <a:pt x="0" y="0"/>
                    </a:moveTo>
                    <a:lnTo>
                      <a:pt x="299" y="0"/>
                    </a:lnTo>
                    <a:lnTo>
                      <a:pt x="299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95" y="0"/>
                    </a:lnTo>
                    <a:lnTo>
                      <a:pt x="295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A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53" name="Freeform 249"/>
              <p:cNvSpPr>
                <a:spLocks noEditPoints="1"/>
              </p:cNvSpPr>
              <p:nvPr/>
            </p:nvSpPr>
            <p:spPr bwMode="auto">
              <a:xfrm>
                <a:off x="481" y="1105"/>
                <a:ext cx="148" cy="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5" y="0"/>
                  </a:cxn>
                  <a:cxn ang="0">
                    <a:pos x="295" y="128"/>
                  </a:cxn>
                  <a:cxn ang="0">
                    <a:pos x="0" y="12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91" y="0"/>
                  </a:cxn>
                  <a:cxn ang="0">
                    <a:pos x="291" y="126"/>
                  </a:cxn>
                  <a:cxn ang="0">
                    <a:pos x="0" y="126"/>
                  </a:cxn>
                  <a:cxn ang="0">
                    <a:pos x="0" y="0"/>
                  </a:cxn>
                </a:cxnLst>
                <a:rect l="0" t="0" r="r" b="b"/>
                <a:pathLst>
                  <a:path w="295" h="128">
                    <a:moveTo>
                      <a:pt x="0" y="0"/>
                    </a:moveTo>
                    <a:lnTo>
                      <a:pt x="295" y="0"/>
                    </a:lnTo>
                    <a:lnTo>
                      <a:pt x="295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91" y="0"/>
                    </a:lnTo>
                    <a:lnTo>
                      <a:pt x="291" y="126"/>
                    </a:lnTo>
                    <a:lnTo>
                      <a:pt x="0" y="1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54" name="Freeform 250"/>
              <p:cNvSpPr>
                <a:spLocks noEditPoints="1"/>
              </p:cNvSpPr>
              <p:nvPr/>
            </p:nvSpPr>
            <p:spPr bwMode="auto">
              <a:xfrm>
                <a:off x="481" y="1105"/>
                <a:ext cx="146" cy="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1" y="0"/>
                  </a:cxn>
                  <a:cxn ang="0">
                    <a:pos x="291" y="126"/>
                  </a:cxn>
                  <a:cxn ang="0">
                    <a:pos x="0" y="12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87" y="0"/>
                  </a:cxn>
                  <a:cxn ang="0">
                    <a:pos x="287" y="124"/>
                  </a:cxn>
                  <a:cxn ang="0">
                    <a:pos x="0" y="124"/>
                  </a:cxn>
                  <a:cxn ang="0">
                    <a:pos x="0" y="0"/>
                  </a:cxn>
                </a:cxnLst>
                <a:rect l="0" t="0" r="r" b="b"/>
                <a:pathLst>
                  <a:path w="291" h="126">
                    <a:moveTo>
                      <a:pt x="0" y="0"/>
                    </a:moveTo>
                    <a:lnTo>
                      <a:pt x="291" y="0"/>
                    </a:lnTo>
                    <a:lnTo>
                      <a:pt x="291" y="126"/>
                    </a:lnTo>
                    <a:lnTo>
                      <a:pt x="0" y="12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87" y="0"/>
                    </a:lnTo>
                    <a:lnTo>
                      <a:pt x="287" y="124"/>
                    </a:lnTo>
                    <a:lnTo>
                      <a:pt x="0" y="1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B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55" name="Freeform 251"/>
              <p:cNvSpPr>
                <a:spLocks noEditPoints="1"/>
              </p:cNvSpPr>
              <p:nvPr/>
            </p:nvSpPr>
            <p:spPr bwMode="auto">
              <a:xfrm>
                <a:off x="481" y="1105"/>
                <a:ext cx="144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0"/>
                  </a:cxn>
                  <a:cxn ang="0">
                    <a:pos x="287" y="124"/>
                  </a:cxn>
                  <a:cxn ang="0">
                    <a:pos x="0" y="12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84" y="0"/>
                  </a:cxn>
                  <a:cxn ang="0">
                    <a:pos x="284" y="122"/>
                  </a:cxn>
                  <a:cxn ang="0">
                    <a:pos x="0" y="122"/>
                  </a:cxn>
                  <a:cxn ang="0">
                    <a:pos x="0" y="0"/>
                  </a:cxn>
                </a:cxnLst>
                <a:rect l="0" t="0" r="r" b="b"/>
                <a:pathLst>
                  <a:path w="287" h="124">
                    <a:moveTo>
                      <a:pt x="0" y="0"/>
                    </a:moveTo>
                    <a:lnTo>
                      <a:pt x="287" y="0"/>
                    </a:lnTo>
                    <a:lnTo>
                      <a:pt x="287" y="124"/>
                    </a:lnTo>
                    <a:lnTo>
                      <a:pt x="0" y="12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84" y="0"/>
                    </a:lnTo>
                    <a:lnTo>
                      <a:pt x="284" y="122"/>
                    </a:lnTo>
                    <a:lnTo>
                      <a:pt x="0" y="1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56" name="Freeform 252"/>
              <p:cNvSpPr>
                <a:spLocks noEditPoints="1"/>
              </p:cNvSpPr>
              <p:nvPr/>
            </p:nvSpPr>
            <p:spPr bwMode="auto">
              <a:xfrm>
                <a:off x="481" y="1105"/>
                <a:ext cx="142" cy="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4" y="0"/>
                  </a:cxn>
                  <a:cxn ang="0">
                    <a:pos x="284" y="122"/>
                  </a:cxn>
                  <a:cxn ang="0">
                    <a:pos x="0" y="12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80" y="0"/>
                  </a:cxn>
                  <a:cxn ang="0">
                    <a:pos x="280" y="120"/>
                  </a:cxn>
                  <a:cxn ang="0">
                    <a:pos x="0" y="120"/>
                  </a:cxn>
                  <a:cxn ang="0">
                    <a:pos x="0" y="0"/>
                  </a:cxn>
                </a:cxnLst>
                <a:rect l="0" t="0" r="r" b="b"/>
                <a:pathLst>
                  <a:path w="284" h="122">
                    <a:moveTo>
                      <a:pt x="0" y="0"/>
                    </a:moveTo>
                    <a:lnTo>
                      <a:pt x="284" y="0"/>
                    </a:lnTo>
                    <a:lnTo>
                      <a:pt x="284" y="122"/>
                    </a:lnTo>
                    <a:lnTo>
                      <a:pt x="0" y="12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80" y="0"/>
                    </a:lnTo>
                    <a:lnTo>
                      <a:pt x="280" y="12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B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57" name="Freeform 253"/>
              <p:cNvSpPr>
                <a:spLocks noEditPoints="1"/>
              </p:cNvSpPr>
              <p:nvPr/>
            </p:nvSpPr>
            <p:spPr bwMode="auto">
              <a:xfrm>
                <a:off x="481" y="1105"/>
                <a:ext cx="140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0" y="0"/>
                  </a:cxn>
                  <a:cxn ang="0">
                    <a:pos x="280" y="120"/>
                  </a:cxn>
                  <a:cxn ang="0">
                    <a:pos x="0" y="12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76" y="0"/>
                  </a:cxn>
                  <a:cxn ang="0">
                    <a:pos x="276" y="118"/>
                  </a:cxn>
                  <a:cxn ang="0">
                    <a:pos x="0" y="118"/>
                  </a:cxn>
                  <a:cxn ang="0">
                    <a:pos x="0" y="0"/>
                  </a:cxn>
                </a:cxnLst>
                <a:rect l="0" t="0" r="r" b="b"/>
                <a:pathLst>
                  <a:path w="280" h="120">
                    <a:moveTo>
                      <a:pt x="0" y="0"/>
                    </a:moveTo>
                    <a:lnTo>
                      <a:pt x="280" y="0"/>
                    </a:lnTo>
                    <a:lnTo>
                      <a:pt x="280" y="12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76" y="0"/>
                    </a:lnTo>
                    <a:lnTo>
                      <a:pt x="276" y="118"/>
                    </a:lnTo>
                    <a:lnTo>
                      <a:pt x="0" y="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B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58" name="Freeform 254"/>
              <p:cNvSpPr>
                <a:spLocks noEditPoints="1"/>
              </p:cNvSpPr>
              <p:nvPr/>
            </p:nvSpPr>
            <p:spPr bwMode="auto">
              <a:xfrm>
                <a:off x="481" y="1105"/>
                <a:ext cx="138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6" y="0"/>
                  </a:cxn>
                  <a:cxn ang="0">
                    <a:pos x="276" y="118"/>
                  </a:cxn>
                  <a:cxn ang="0">
                    <a:pos x="0" y="1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72" y="0"/>
                  </a:cxn>
                  <a:cxn ang="0">
                    <a:pos x="272" y="116"/>
                  </a:cxn>
                  <a:cxn ang="0">
                    <a:pos x="0" y="116"/>
                  </a:cxn>
                  <a:cxn ang="0">
                    <a:pos x="0" y="0"/>
                  </a:cxn>
                </a:cxnLst>
                <a:rect l="0" t="0" r="r" b="b"/>
                <a:pathLst>
                  <a:path w="276" h="118">
                    <a:moveTo>
                      <a:pt x="0" y="0"/>
                    </a:moveTo>
                    <a:lnTo>
                      <a:pt x="276" y="0"/>
                    </a:lnTo>
                    <a:lnTo>
                      <a:pt x="276" y="118"/>
                    </a:lnTo>
                    <a:lnTo>
                      <a:pt x="0" y="11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72" y="0"/>
                    </a:lnTo>
                    <a:lnTo>
                      <a:pt x="272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B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59" name="Freeform 255"/>
              <p:cNvSpPr>
                <a:spLocks noEditPoints="1"/>
              </p:cNvSpPr>
              <p:nvPr/>
            </p:nvSpPr>
            <p:spPr bwMode="auto">
              <a:xfrm>
                <a:off x="481" y="1105"/>
                <a:ext cx="137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2" y="0"/>
                  </a:cxn>
                  <a:cxn ang="0">
                    <a:pos x="272" y="116"/>
                  </a:cxn>
                  <a:cxn ang="0">
                    <a:pos x="0" y="11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8" y="0"/>
                  </a:cxn>
                  <a:cxn ang="0">
                    <a:pos x="268" y="116"/>
                  </a:cxn>
                  <a:cxn ang="0">
                    <a:pos x="0" y="116"/>
                  </a:cxn>
                  <a:cxn ang="0">
                    <a:pos x="0" y="0"/>
                  </a:cxn>
                </a:cxnLst>
                <a:rect l="0" t="0" r="r" b="b"/>
                <a:pathLst>
                  <a:path w="272" h="116">
                    <a:moveTo>
                      <a:pt x="0" y="0"/>
                    </a:moveTo>
                    <a:lnTo>
                      <a:pt x="272" y="0"/>
                    </a:lnTo>
                    <a:lnTo>
                      <a:pt x="272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68" y="0"/>
                    </a:lnTo>
                    <a:lnTo>
                      <a:pt x="268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CB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60" name="Freeform 256"/>
              <p:cNvSpPr>
                <a:spLocks noEditPoints="1"/>
              </p:cNvSpPr>
              <p:nvPr/>
            </p:nvSpPr>
            <p:spPr bwMode="auto">
              <a:xfrm>
                <a:off x="481" y="1105"/>
                <a:ext cx="135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8" y="0"/>
                  </a:cxn>
                  <a:cxn ang="0">
                    <a:pos x="268" y="116"/>
                  </a:cxn>
                  <a:cxn ang="0">
                    <a:pos x="0" y="11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4" y="0"/>
                  </a:cxn>
                  <a:cxn ang="0">
                    <a:pos x="264" y="115"/>
                  </a:cxn>
                  <a:cxn ang="0">
                    <a:pos x="0" y="115"/>
                  </a:cxn>
                  <a:cxn ang="0">
                    <a:pos x="0" y="0"/>
                  </a:cxn>
                </a:cxnLst>
                <a:rect l="0" t="0" r="r" b="b"/>
                <a:pathLst>
                  <a:path w="268" h="116">
                    <a:moveTo>
                      <a:pt x="0" y="0"/>
                    </a:moveTo>
                    <a:lnTo>
                      <a:pt x="268" y="0"/>
                    </a:lnTo>
                    <a:lnTo>
                      <a:pt x="268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64" y="0"/>
                    </a:lnTo>
                    <a:lnTo>
                      <a:pt x="264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EB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61" name="Freeform 257"/>
              <p:cNvSpPr>
                <a:spLocks noEditPoints="1"/>
              </p:cNvSpPr>
              <p:nvPr/>
            </p:nvSpPr>
            <p:spPr bwMode="auto">
              <a:xfrm>
                <a:off x="481" y="1105"/>
                <a:ext cx="133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4" y="0"/>
                  </a:cxn>
                  <a:cxn ang="0">
                    <a:pos x="264" y="115"/>
                  </a:cxn>
                  <a:cxn ang="0">
                    <a:pos x="0" y="1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1" y="0"/>
                  </a:cxn>
                  <a:cxn ang="0">
                    <a:pos x="261" y="113"/>
                  </a:cxn>
                  <a:cxn ang="0">
                    <a:pos x="0" y="113"/>
                  </a:cxn>
                  <a:cxn ang="0">
                    <a:pos x="0" y="0"/>
                  </a:cxn>
                </a:cxnLst>
                <a:rect l="0" t="0" r="r" b="b"/>
                <a:pathLst>
                  <a:path w="264" h="115">
                    <a:moveTo>
                      <a:pt x="0" y="0"/>
                    </a:moveTo>
                    <a:lnTo>
                      <a:pt x="264" y="0"/>
                    </a:lnTo>
                    <a:lnTo>
                      <a:pt x="264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61" y="0"/>
                    </a:lnTo>
                    <a:lnTo>
                      <a:pt x="261" y="113"/>
                    </a:lnTo>
                    <a:lnTo>
                      <a:pt x="0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62" name="Freeform 258"/>
              <p:cNvSpPr>
                <a:spLocks noEditPoints="1"/>
              </p:cNvSpPr>
              <p:nvPr/>
            </p:nvSpPr>
            <p:spPr bwMode="auto">
              <a:xfrm>
                <a:off x="481" y="1105"/>
                <a:ext cx="131" cy="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1" y="0"/>
                  </a:cxn>
                  <a:cxn ang="0">
                    <a:pos x="261" y="113"/>
                  </a:cxn>
                  <a:cxn ang="0">
                    <a:pos x="0" y="11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57" y="0"/>
                  </a:cxn>
                  <a:cxn ang="0">
                    <a:pos x="257" y="111"/>
                  </a:cxn>
                  <a:cxn ang="0">
                    <a:pos x="0" y="111"/>
                  </a:cxn>
                  <a:cxn ang="0">
                    <a:pos x="0" y="0"/>
                  </a:cxn>
                </a:cxnLst>
                <a:rect l="0" t="0" r="r" b="b"/>
                <a:pathLst>
                  <a:path w="261" h="113">
                    <a:moveTo>
                      <a:pt x="0" y="0"/>
                    </a:moveTo>
                    <a:lnTo>
                      <a:pt x="261" y="0"/>
                    </a:lnTo>
                    <a:lnTo>
                      <a:pt x="261" y="113"/>
                    </a:lnTo>
                    <a:lnTo>
                      <a:pt x="0" y="1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57" y="0"/>
                    </a:lnTo>
                    <a:lnTo>
                      <a:pt x="257" y="11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C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63" name="Freeform 259"/>
              <p:cNvSpPr>
                <a:spLocks noEditPoints="1"/>
              </p:cNvSpPr>
              <p:nvPr/>
            </p:nvSpPr>
            <p:spPr bwMode="auto">
              <a:xfrm>
                <a:off x="481" y="1105"/>
                <a:ext cx="129" cy="5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7" y="0"/>
                  </a:cxn>
                  <a:cxn ang="0">
                    <a:pos x="257" y="111"/>
                  </a:cxn>
                  <a:cxn ang="0">
                    <a:pos x="0" y="11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53" y="0"/>
                  </a:cxn>
                  <a:cxn ang="0">
                    <a:pos x="253" y="109"/>
                  </a:cxn>
                  <a:cxn ang="0">
                    <a:pos x="0" y="109"/>
                  </a:cxn>
                  <a:cxn ang="0">
                    <a:pos x="0" y="0"/>
                  </a:cxn>
                </a:cxnLst>
                <a:rect l="0" t="0" r="r" b="b"/>
                <a:pathLst>
                  <a:path w="257" h="111">
                    <a:moveTo>
                      <a:pt x="0" y="0"/>
                    </a:moveTo>
                    <a:lnTo>
                      <a:pt x="257" y="0"/>
                    </a:lnTo>
                    <a:lnTo>
                      <a:pt x="257" y="11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53" y="0"/>
                    </a:lnTo>
                    <a:lnTo>
                      <a:pt x="253" y="109"/>
                    </a:lnTo>
                    <a:lnTo>
                      <a:pt x="0" y="1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64" name="Freeform 260"/>
              <p:cNvSpPr>
                <a:spLocks noEditPoints="1"/>
              </p:cNvSpPr>
              <p:nvPr/>
            </p:nvSpPr>
            <p:spPr bwMode="auto">
              <a:xfrm>
                <a:off x="481" y="1105"/>
                <a:ext cx="127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3" y="0"/>
                  </a:cxn>
                  <a:cxn ang="0">
                    <a:pos x="253" y="109"/>
                  </a:cxn>
                  <a:cxn ang="0">
                    <a:pos x="0" y="10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49" y="0"/>
                  </a:cxn>
                  <a:cxn ang="0">
                    <a:pos x="249" y="107"/>
                  </a:cxn>
                  <a:cxn ang="0">
                    <a:pos x="0" y="107"/>
                  </a:cxn>
                  <a:cxn ang="0">
                    <a:pos x="0" y="0"/>
                  </a:cxn>
                </a:cxnLst>
                <a:rect l="0" t="0" r="r" b="b"/>
                <a:pathLst>
                  <a:path w="253" h="109">
                    <a:moveTo>
                      <a:pt x="0" y="0"/>
                    </a:moveTo>
                    <a:lnTo>
                      <a:pt x="253" y="0"/>
                    </a:lnTo>
                    <a:lnTo>
                      <a:pt x="253" y="109"/>
                    </a:lnTo>
                    <a:lnTo>
                      <a:pt x="0" y="10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49" y="0"/>
                    </a:lnTo>
                    <a:lnTo>
                      <a:pt x="249" y="107"/>
                    </a:ln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65" name="Freeform 261"/>
              <p:cNvSpPr>
                <a:spLocks noEditPoints="1"/>
              </p:cNvSpPr>
              <p:nvPr/>
            </p:nvSpPr>
            <p:spPr bwMode="auto">
              <a:xfrm>
                <a:off x="481" y="1105"/>
                <a:ext cx="125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9" y="0"/>
                  </a:cxn>
                  <a:cxn ang="0">
                    <a:pos x="249" y="107"/>
                  </a:cxn>
                  <a:cxn ang="0">
                    <a:pos x="0" y="10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45" y="0"/>
                  </a:cxn>
                  <a:cxn ang="0">
                    <a:pos x="245" y="105"/>
                  </a:cxn>
                  <a:cxn ang="0">
                    <a:pos x="0" y="105"/>
                  </a:cxn>
                  <a:cxn ang="0">
                    <a:pos x="0" y="0"/>
                  </a:cxn>
                </a:cxnLst>
                <a:rect l="0" t="0" r="r" b="b"/>
                <a:pathLst>
                  <a:path w="249" h="107">
                    <a:moveTo>
                      <a:pt x="0" y="0"/>
                    </a:moveTo>
                    <a:lnTo>
                      <a:pt x="249" y="0"/>
                    </a:lnTo>
                    <a:lnTo>
                      <a:pt x="249" y="107"/>
                    </a:lnTo>
                    <a:lnTo>
                      <a:pt x="0" y="10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45" y="0"/>
                    </a:lnTo>
                    <a:lnTo>
                      <a:pt x="245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C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66" name="Freeform 262"/>
              <p:cNvSpPr>
                <a:spLocks noEditPoints="1"/>
              </p:cNvSpPr>
              <p:nvPr/>
            </p:nvSpPr>
            <p:spPr bwMode="auto">
              <a:xfrm>
                <a:off x="481" y="1105"/>
                <a:ext cx="123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5" y="0"/>
                  </a:cxn>
                  <a:cxn ang="0">
                    <a:pos x="245" y="105"/>
                  </a:cxn>
                  <a:cxn ang="0">
                    <a:pos x="0" y="10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41" y="0"/>
                  </a:cxn>
                  <a:cxn ang="0">
                    <a:pos x="241" y="103"/>
                  </a:cxn>
                  <a:cxn ang="0">
                    <a:pos x="0" y="103"/>
                  </a:cxn>
                  <a:cxn ang="0">
                    <a:pos x="0" y="0"/>
                  </a:cxn>
                </a:cxnLst>
                <a:rect l="0" t="0" r="r" b="b"/>
                <a:pathLst>
                  <a:path w="245" h="105">
                    <a:moveTo>
                      <a:pt x="0" y="0"/>
                    </a:moveTo>
                    <a:lnTo>
                      <a:pt x="245" y="0"/>
                    </a:lnTo>
                    <a:lnTo>
                      <a:pt x="245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41" y="0"/>
                    </a:lnTo>
                    <a:lnTo>
                      <a:pt x="241" y="103"/>
                    </a:lnTo>
                    <a:lnTo>
                      <a:pt x="0" y="1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C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67" name="Freeform 263"/>
              <p:cNvSpPr>
                <a:spLocks noEditPoints="1"/>
              </p:cNvSpPr>
              <p:nvPr/>
            </p:nvSpPr>
            <p:spPr bwMode="auto">
              <a:xfrm>
                <a:off x="481" y="1105"/>
                <a:ext cx="121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" y="0"/>
                  </a:cxn>
                  <a:cxn ang="0">
                    <a:pos x="241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38" y="0"/>
                  </a:cxn>
                  <a:cxn ang="0">
                    <a:pos x="238" y="103"/>
                  </a:cxn>
                  <a:cxn ang="0">
                    <a:pos x="0" y="103"/>
                  </a:cxn>
                  <a:cxn ang="0">
                    <a:pos x="0" y="0"/>
                  </a:cxn>
                </a:cxnLst>
                <a:rect l="0" t="0" r="r" b="b"/>
                <a:pathLst>
                  <a:path w="241" h="103">
                    <a:moveTo>
                      <a:pt x="0" y="0"/>
                    </a:moveTo>
                    <a:lnTo>
                      <a:pt x="241" y="0"/>
                    </a:lnTo>
                    <a:lnTo>
                      <a:pt x="241" y="103"/>
                    </a:lnTo>
                    <a:lnTo>
                      <a:pt x="0" y="10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38" y="0"/>
                    </a:lnTo>
                    <a:lnTo>
                      <a:pt x="238" y="103"/>
                    </a:lnTo>
                    <a:lnTo>
                      <a:pt x="0" y="1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68" name="Freeform 264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9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8" y="0"/>
                  </a:cxn>
                  <a:cxn ang="0">
                    <a:pos x="23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34" y="0"/>
                  </a:cxn>
                  <a:cxn ang="0">
                    <a:pos x="234" y="101"/>
                  </a:cxn>
                  <a:cxn ang="0">
                    <a:pos x="0" y="101"/>
                  </a:cxn>
                  <a:cxn ang="0">
                    <a:pos x="0" y="0"/>
                  </a:cxn>
                </a:cxnLst>
                <a:rect l="0" t="0" r="r" b="b"/>
                <a:pathLst>
                  <a:path w="238" h="103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03"/>
                    </a:lnTo>
                    <a:lnTo>
                      <a:pt x="0" y="10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34" y="0"/>
                    </a:lnTo>
                    <a:lnTo>
                      <a:pt x="234" y="101"/>
                    </a:lnTo>
                    <a:lnTo>
                      <a:pt x="0" y="1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69" name="Freeform 265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7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0"/>
                  </a:cxn>
                  <a:cxn ang="0">
                    <a:pos x="234" y="101"/>
                  </a:cxn>
                  <a:cxn ang="0">
                    <a:pos x="0" y="10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30" y="99"/>
                  </a:cxn>
                  <a:cxn ang="0">
                    <a:pos x="0" y="99"/>
                  </a:cxn>
                  <a:cxn ang="0">
                    <a:pos x="0" y="0"/>
                  </a:cxn>
                </a:cxnLst>
                <a:rect l="0" t="0" r="r" b="b"/>
                <a:pathLst>
                  <a:path w="234" h="101">
                    <a:moveTo>
                      <a:pt x="0" y="0"/>
                    </a:moveTo>
                    <a:lnTo>
                      <a:pt x="234" y="0"/>
                    </a:lnTo>
                    <a:lnTo>
                      <a:pt x="234" y="101"/>
                    </a:lnTo>
                    <a:lnTo>
                      <a:pt x="0" y="10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30" y="0"/>
                    </a:lnTo>
                    <a:lnTo>
                      <a:pt x="230" y="99"/>
                    </a:lnTo>
                    <a:lnTo>
                      <a:pt x="0" y="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C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70" name="Freeform 266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5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0" y="0"/>
                  </a:cxn>
                  <a:cxn ang="0">
                    <a:pos x="230" y="99"/>
                  </a:cxn>
                  <a:cxn ang="0">
                    <a:pos x="0" y="9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26" y="0"/>
                  </a:cxn>
                  <a:cxn ang="0">
                    <a:pos x="226" y="97"/>
                  </a:cxn>
                  <a:cxn ang="0">
                    <a:pos x="0" y="97"/>
                  </a:cxn>
                  <a:cxn ang="0">
                    <a:pos x="0" y="0"/>
                  </a:cxn>
                </a:cxnLst>
                <a:rect l="0" t="0" r="r" b="b"/>
                <a:pathLst>
                  <a:path w="230" h="99">
                    <a:moveTo>
                      <a:pt x="0" y="0"/>
                    </a:moveTo>
                    <a:lnTo>
                      <a:pt x="230" y="0"/>
                    </a:lnTo>
                    <a:lnTo>
                      <a:pt x="230" y="99"/>
                    </a:lnTo>
                    <a:lnTo>
                      <a:pt x="0" y="9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6" y="0"/>
                    </a:lnTo>
                    <a:lnTo>
                      <a:pt x="226" y="97"/>
                    </a:lnTo>
                    <a:lnTo>
                      <a:pt x="0" y="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71" name="Freeform 267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4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6" y="0"/>
                  </a:cxn>
                  <a:cxn ang="0">
                    <a:pos x="226" y="97"/>
                  </a:cxn>
                  <a:cxn ang="0">
                    <a:pos x="0" y="9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22" y="0"/>
                  </a:cxn>
                  <a:cxn ang="0">
                    <a:pos x="222" y="95"/>
                  </a:cxn>
                  <a:cxn ang="0">
                    <a:pos x="0" y="95"/>
                  </a:cxn>
                  <a:cxn ang="0">
                    <a:pos x="0" y="0"/>
                  </a:cxn>
                </a:cxnLst>
                <a:rect l="0" t="0" r="r" b="b"/>
                <a:pathLst>
                  <a:path w="226" h="97">
                    <a:moveTo>
                      <a:pt x="0" y="0"/>
                    </a:moveTo>
                    <a:lnTo>
                      <a:pt x="226" y="0"/>
                    </a:lnTo>
                    <a:lnTo>
                      <a:pt x="226" y="97"/>
                    </a:lnTo>
                    <a:lnTo>
                      <a:pt x="0" y="9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2" y="0"/>
                    </a:lnTo>
                    <a:lnTo>
                      <a:pt x="222" y="95"/>
                    </a:lnTo>
                    <a:lnTo>
                      <a:pt x="0" y="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D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72" name="Freeform 268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2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2" y="0"/>
                  </a:cxn>
                  <a:cxn ang="0">
                    <a:pos x="222" y="95"/>
                  </a:cxn>
                  <a:cxn ang="0">
                    <a:pos x="0" y="9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18" y="0"/>
                  </a:cxn>
                  <a:cxn ang="0">
                    <a:pos x="218" y="94"/>
                  </a:cxn>
                  <a:cxn ang="0">
                    <a:pos x="0" y="94"/>
                  </a:cxn>
                  <a:cxn ang="0">
                    <a:pos x="0" y="0"/>
                  </a:cxn>
                </a:cxnLst>
                <a:rect l="0" t="0" r="r" b="b"/>
                <a:pathLst>
                  <a:path w="222" h="95">
                    <a:moveTo>
                      <a:pt x="0" y="0"/>
                    </a:moveTo>
                    <a:lnTo>
                      <a:pt x="222" y="0"/>
                    </a:lnTo>
                    <a:lnTo>
                      <a:pt x="222" y="95"/>
                    </a:lnTo>
                    <a:lnTo>
                      <a:pt x="0" y="9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18" y="0"/>
                    </a:lnTo>
                    <a:lnTo>
                      <a:pt x="218" y="94"/>
                    </a:lnTo>
                    <a:lnTo>
                      <a:pt x="0" y="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D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73" name="Freeform 269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0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8" y="0"/>
                  </a:cxn>
                  <a:cxn ang="0">
                    <a:pos x="218" y="94"/>
                  </a:cxn>
                  <a:cxn ang="0">
                    <a:pos x="0" y="9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15" y="0"/>
                  </a:cxn>
                  <a:cxn ang="0">
                    <a:pos x="215" y="92"/>
                  </a:cxn>
                  <a:cxn ang="0">
                    <a:pos x="0" y="92"/>
                  </a:cxn>
                  <a:cxn ang="0">
                    <a:pos x="0" y="0"/>
                  </a:cxn>
                </a:cxnLst>
                <a:rect l="0" t="0" r="r" b="b"/>
                <a:pathLst>
                  <a:path w="218" h="94">
                    <a:moveTo>
                      <a:pt x="0" y="0"/>
                    </a:moveTo>
                    <a:lnTo>
                      <a:pt x="218" y="0"/>
                    </a:lnTo>
                    <a:lnTo>
                      <a:pt x="218" y="94"/>
                    </a:lnTo>
                    <a:lnTo>
                      <a:pt x="0" y="9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15" y="0"/>
                    </a:lnTo>
                    <a:lnTo>
                      <a:pt x="215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74" name="Freeform 270"/>
              <p:cNvSpPr>
                <a:spLocks noEditPoints="1"/>
              </p:cNvSpPr>
              <p:nvPr/>
            </p:nvSpPr>
            <p:spPr bwMode="auto">
              <a:xfrm>
                <a:off x="481" y="1105"/>
                <a:ext cx="10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5" y="0"/>
                  </a:cxn>
                  <a:cxn ang="0">
                    <a:pos x="215" y="92"/>
                  </a:cxn>
                  <a:cxn ang="0">
                    <a:pos x="0" y="9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11" y="0"/>
                  </a:cxn>
                  <a:cxn ang="0">
                    <a:pos x="211" y="92"/>
                  </a:cxn>
                  <a:cxn ang="0">
                    <a:pos x="0" y="92"/>
                  </a:cxn>
                  <a:cxn ang="0">
                    <a:pos x="0" y="0"/>
                  </a:cxn>
                </a:cxnLst>
                <a:rect l="0" t="0" r="r" b="b"/>
                <a:pathLst>
                  <a:path w="215" h="92">
                    <a:moveTo>
                      <a:pt x="0" y="0"/>
                    </a:moveTo>
                    <a:lnTo>
                      <a:pt x="215" y="0"/>
                    </a:lnTo>
                    <a:lnTo>
                      <a:pt x="215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11" y="0"/>
                    </a:lnTo>
                    <a:lnTo>
                      <a:pt x="211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D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75" name="Freeform 271"/>
              <p:cNvSpPr>
                <a:spLocks noEditPoints="1"/>
              </p:cNvSpPr>
              <p:nvPr/>
            </p:nvSpPr>
            <p:spPr bwMode="auto">
              <a:xfrm>
                <a:off x="481" y="1105"/>
                <a:ext cx="10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1" y="0"/>
                  </a:cxn>
                  <a:cxn ang="0">
                    <a:pos x="211" y="92"/>
                  </a:cxn>
                  <a:cxn ang="0">
                    <a:pos x="0" y="9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07" y="0"/>
                  </a:cxn>
                  <a:cxn ang="0">
                    <a:pos x="207" y="90"/>
                  </a:cxn>
                  <a:cxn ang="0">
                    <a:pos x="0" y="90"/>
                  </a:cxn>
                  <a:cxn ang="0">
                    <a:pos x="0" y="0"/>
                  </a:cxn>
                </a:cxnLst>
                <a:rect l="0" t="0" r="r" b="b"/>
                <a:pathLst>
                  <a:path w="211" h="92">
                    <a:moveTo>
                      <a:pt x="0" y="0"/>
                    </a:moveTo>
                    <a:lnTo>
                      <a:pt x="211" y="0"/>
                    </a:lnTo>
                    <a:lnTo>
                      <a:pt x="211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07" y="0"/>
                    </a:lnTo>
                    <a:lnTo>
                      <a:pt x="207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76" name="Freeform 272"/>
              <p:cNvSpPr>
                <a:spLocks noEditPoints="1"/>
              </p:cNvSpPr>
              <p:nvPr/>
            </p:nvSpPr>
            <p:spPr bwMode="auto">
              <a:xfrm>
                <a:off x="481" y="1105"/>
                <a:ext cx="104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7" y="0"/>
                  </a:cxn>
                  <a:cxn ang="0">
                    <a:pos x="207" y="90"/>
                  </a:cxn>
                  <a:cxn ang="0">
                    <a:pos x="0" y="9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03" y="0"/>
                  </a:cxn>
                  <a:cxn ang="0">
                    <a:pos x="203" y="88"/>
                  </a:cxn>
                  <a:cxn ang="0">
                    <a:pos x="0" y="88"/>
                  </a:cxn>
                  <a:cxn ang="0">
                    <a:pos x="0" y="0"/>
                  </a:cxn>
                </a:cxnLst>
                <a:rect l="0" t="0" r="r" b="b"/>
                <a:pathLst>
                  <a:path w="207" h="90">
                    <a:moveTo>
                      <a:pt x="0" y="0"/>
                    </a:moveTo>
                    <a:lnTo>
                      <a:pt x="207" y="0"/>
                    </a:lnTo>
                    <a:lnTo>
                      <a:pt x="207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03" y="0"/>
                    </a:lnTo>
                    <a:lnTo>
                      <a:pt x="203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77" name="Freeform 273"/>
              <p:cNvSpPr>
                <a:spLocks noEditPoints="1"/>
              </p:cNvSpPr>
              <p:nvPr/>
            </p:nvSpPr>
            <p:spPr bwMode="auto">
              <a:xfrm>
                <a:off x="481" y="1105"/>
                <a:ext cx="102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3" y="0"/>
                  </a:cxn>
                  <a:cxn ang="0">
                    <a:pos x="203" y="88"/>
                  </a:cxn>
                  <a:cxn ang="0">
                    <a:pos x="0" y="8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9" y="0"/>
                  </a:cxn>
                  <a:cxn ang="0">
                    <a:pos x="199" y="86"/>
                  </a:cxn>
                  <a:cxn ang="0">
                    <a:pos x="0" y="86"/>
                  </a:cxn>
                  <a:cxn ang="0">
                    <a:pos x="0" y="0"/>
                  </a:cxn>
                </a:cxnLst>
                <a:rect l="0" t="0" r="r" b="b"/>
                <a:pathLst>
                  <a:path w="203" h="88">
                    <a:moveTo>
                      <a:pt x="0" y="0"/>
                    </a:moveTo>
                    <a:lnTo>
                      <a:pt x="203" y="0"/>
                    </a:lnTo>
                    <a:lnTo>
                      <a:pt x="203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99" y="0"/>
                    </a:lnTo>
                    <a:lnTo>
                      <a:pt x="199" y="86"/>
                    </a:lnTo>
                    <a:lnTo>
                      <a:pt x="0" y="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78" name="Freeform 274"/>
              <p:cNvSpPr>
                <a:spLocks noEditPoints="1"/>
              </p:cNvSpPr>
              <p:nvPr/>
            </p:nvSpPr>
            <p:spPr bwMode="auto">
              <a:xfrm>
                <a:off x="481" y="1105"/>
                <a:ext cx="100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9" y="0"/>
                  </a:cxn>
                  <a:cxn ang="0">
                    <a:pos x="199" y="86"/>
                  </a:cxn>
                  <a:cxn ang="0">
                    <a:pos x="0" y="8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5" y="0"/>
                  </a:cxn>
                  <a:cxn ang="0">
                    <a:pos x="195" y="84"/>
                  </a:cxn>
                  <a:cxn ang="0">
                    <a:pos x="0" y="84"/>
                  </a:cxn>
                  <a:cxn ang="0">
                    <a:pos x="0" y="0"/>
                  </a:cxn>
                </a:cxnLst>
                <a:rect l="0" t="0" r="r" b="b"/>
                <a:pathLst>
                  <a:path w="199" h="86">
                    <a:moveTo>
                      <a:pt x="0" y="0"/>
                    </a:moveTo>
                    <a:lnTo>
                      <a:pt x="199" y="0"/>
                    </a:lnTo>
                    <a:lnTo>
                      <a:pt x="199" y="86"/>
                    </a:lnTo>
                    <a:lnTo>
                      <a:pt x="0" y="8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95" y="0"/>
                    </a:lnTo>
                    <a:lnTo>
                      <a:pt x="195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79" name="Freeform 275"/>
              <p:cNvSpPr>
                <a:spLocks noEditPoints="1"/>
              </p:cNvSpPr>
              <p:nvPr/>
            </p:nvSpPr>
            <p:spPr bwMode="auto">
              <a:xfrm>
                <a:off x="481" y="1105"/>
                <a:ext cx="98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5" y="0"/>
                  </a:cxn>
                  <a:cxn ang="0">
                    <a:pos x="195" y="84"/>
                  </a:cxn>
                  <a:cxn ang="0">
                    <a:pos x="0" y="8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1" y="0"/>
                  </a:cxn>
                  <a:cxn ang="0">
                    <a:pos x="191" y="82"/>
                  </a:cxn>
                  <a:cxn ang="0">
                    <a:pos x="0" y="82"/>
                  </a:cxn>
                  <a:cxn ang="0">
                    <a:pos x="0" y="0"/>
                  </a:cxn>
                </a:cxnLst>
                <a:rect l="0" t="0" r="r" b="b"/>
                <a:pathLst>
                  <a:path w="195" h="84">
                    <a:moveTo>
                      <a:pt x="0" y="0"/>
                    </a:moveTo>
                    <a:lnTo>
                      <a:pt x="195" y="0"/>
                    </a:lnTo>
                    <a:lnTo>
                      <a:pt x="195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91" y="0"/>
                    </a:lnTo>
                    <a:lnTo>
                      <a:pt x="191" y="82"/>
                    </a:lnTo>
                    <a:lnTo>
                      <a:pt x="0" y="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80" name="Freeform 276"/>
              <p:cNvSpPr>
                <a:spLocks noEditPoints="1"/>
              </p:cNvSpPr>
              <p:nvPr/>
            </p:nvSpPr>
            <p:spPr bwMode="auto">
              <a:xfrm>
                <a:off x="481" y="1105"/>
                <a:ext cx="96" cy="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1" y="0"/>
                  </a:cxn>
                  <a:cxn ang="0">
                    <a:pos x="191" y="82"/>
                  </a:cxn>
                  <a:cxn ang="0">
                    <a:pos x="0" y="8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88" y="0"/>
                  </a:cxn>
                  <a:cxn ang="0">
                    <a:pos x="188" y="80"/>
                  </a:cxn>
                  <a:cxn ang="0">
                    <a:pos x="0" y="80"/>
                  </a:cxn>
                  <a:cxn ang="0">
                    <a:pos x="0" y="0"/>
                  </a:cxn>
                </a:cxnLst>
                <a:rect l="0" t="0" r="r" b="b"/>
                <a:pathLst>
                  <a:path w="191" h="82">
                    <a:moveTo>
                      <a:pt x="0" y="0"/>
                    </a:moveTo>
                    <a:lnTo>
                      <a:pt x="191" y="0"/>
                    </a:lnTo>
                    <a:lnTo>
                      <a:pt x="191" y="82"/>
                    </a:lnTo>
                    <a:lnTo>
                      <a:pt x="0" y="8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88" y="0"/>
                    </a:lnTo>
                    <a:lnTo>
                      <a:pt x="188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81" name="Freeform 277"/>
              <p:cNvSpPr>
                <a:spLocks noEditPoints="1"/>
              </p:cNvSpPr>
              <p:nvPr/>
            </p:nvSpPr>
            <p:spPr bwMode="auto">
              <a:xfrm>
                <a:off x="481" y="1105"/>
                <a:ext cx="94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8" y="0"/>
                  </a:cxn>
                  <a:cxn ang="0">
                    <a:pos x="188" y="80"/>
                  </a:cxn>
                  <a:cxn ang="0">
                    <a:pos x="0" y="8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84" y="0"/>
                  </a:cxn>
                  <a:cxn ang="0">
                    <a:pos x="184" y="78"/>
                  </a:cxn>
                  <a:cxn ang="0">
                    <a:pos x="0" y="78"/>
                  </a:cxn>
                  <a:cxn ang="0">
                    <a:pos x="0" y="0"/>
                  </a:cxn>
                </a:cxnLst>
                <a:rect l="0" t="0" r="r" b="b"/>
                <a:pathLst>
                  <a:path w="188" h="80">
                    <a:moveTo>
                      <a:pt x="0" y="0"/>
                    </a:moveTo>
                    <a:lnTo>
                      <a:pt x="188" y="0"/>
                    </a:lnTo>
                    <a:lnTo>
                      <a:pt x="188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84" y="0"/>
                    </a:lnTo>
                    <a:lnTo>
                      <a:pt x="184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82" name="Freeform 278"/>
              <p:cNvSpPr>
                <a:spLocks noEditPoints="1"/>
              </p:cNvSpPr>
              <p:nvPr/>
            </p:nvSpPr>
            <p:spPr bwMode="auto">
              <a:xfrm>
                <a:off x="481" y="1105"/>
                <a:ext cx="92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4" y="0"/>
                  </a:cxn>
                  <a:cxn ang="0">
                    <a:pos x="184" y="78"/>
                  </a:cxn>
                  <a:cxn ang="0">
                    <a:pos x="0" y="7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80" y="0"/>
                  </a:cxn>
                  <a:cxn ang="0">
                    <a:pos x="180" y="78"/>
                  </a:cxn>
                  <a:cxn ang="0">
                    <a:pos x="0" y="78"/>
                  </a:cxn>
                  <a:cxn ang="0">
                    <a:pos x="0" y="0"/>
                  </a:cxn>
                </a:cxnLst>
                <a:rect l="0" t="0" r="r" b="b"/>
                <a:pathLst>
                  <a:path w="184" h="78">
                    <a:moveTo>
                      <a:pt x="0" y="0"/>
                    </a:moveTo>
                    <a:lnTo>
                      <a:pt x="184" y="0"/>
                    </a:lnTo>
                    <a:lnTo>
                      <a:pt x="184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80" y="0"/>
                    </a:lnTo>
                    <a:lnTo>
                      <a:pt x="18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E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83" name="Freeform 279"/>
              <p:cNvSpPr>
                <a:spLocks noEditPoints="1"/>
              </p:cNvSpPr>
              <p:nvPr/>
            </p:nvSpPr>
            <p:spPr bwMode="auto">
              <a:xfrm>
                <a:off x="481" y="1105"/>
                <a:ext cx="90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0" y="0"/>
                  </a:cxn>
                  <a:cxn ang="0">
                    <a:pos x="180" y="78"/>
                  </a:cxn>
                  <a:cxn ang="0">
                    <a:pos x="0" y="7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76" y="0"/>
                  </a:cxn>
                  <a:cxn ang="0">
                    <a:pos x="176" y="76"/>
                  </a:cxn>
                  <a:cxn ang="0">
                    <a:pos x="0" y="76"/>
                  </a:cxn>
                  <a:cxn ang="0">
                    <a:pos x="0" y="0"/>
                  </a:cxn>
                </a:cxnLst>
                <a:rect l="0" t="0" r="r" b="b"/>
                <a:pathLst>
                  <a:path w="180" h="78">
                    <a:moveTo>
                      <a:pt x="0" y="0"/>
                    </a:moveTo>
                    <a:lnTo>
                      <a:pt x="180" y="0"/>
                    </a:lnTo>
                    <a:lnTo>
                      <a:pt x="18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76" y="0"/>
                    </a:lnTo>
                    <a:lnTo>
                      <a:pt x="176" y="7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E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84" name="Freeform 280"/>
              <p:cNvSpPr>
                <a:spLocks noEditPoints="1"/>
              </p:cNvSpPr>
              <p:nvPr/>
            </p:nvSpPr>
            <p:spPr bwMode="auto">
              <a:xfrm>
                <a:off x="481" y="1105"/>
                <a:ext cx="89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6" y="0"/>
                  </a:cxn>
                  <a:cxn ang="0">
                    <a:pos x="176" y="76"/>
                  </a:cxn>
                  <a:cxn ang="0">
                    <a:pos x="0" y="7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72" y="0"/>
                  </a:cxn>
                  <a:cxn ang="0">
                    <a:pos x="172" y="74"/>
                  </a:cxn>
                  <a:cxn ang="0">
                    <a:pos x="0" y="74"/>
                  </a:cxn>
                  <a:cxn ang="0">
                    <a:pos x="0" y="0"/>
                  </a:cxn>
                </a:cxnLst>
                <a:rect l="0" t="0" r="r" b="b"/>
                <a:pathLst>
                  <a:path w="176" h="76">
                    <a:moveTo>
                      <a:pt x="0" y="0"/>
                    </a:moveTo>
                    <a:lnTo>
                      <a:pt x="176" y="0"/>
                    </a:lnTo>
                    <a:lnTo>
                      <a:pt x="176" y="7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72" y="0"/>
                    </a:lnTo>
                    <a:lnTo>
                      <a:pt x="172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85" name="Freeform 281"/>
              <p:cNvSpPr>
                <a:spLocks noEditPoints="1"/>
              </p:cNvSpPr>
              <p:nvPr/>
            </p:nvSpPr>
            <p:spPr bwMode="auto">
              <a:xfrm>
                <a:off x="481" y="1105"/>
                <a:ext cx="87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" y="0"/>
                  </a:cxn>
                  <a:cxn ang="0">
                    <a:pos x="172" y="74"/>
                  </a:cxn>
                  <a:cxn ang="0">
                    <a:pos x="0" y="7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68" y="0"/>
                  </a:cxn>
                  <a:cxn ang="0">
                    <a:pos x="168" y="72"/>
                  </a:cxn>
                  <a:cxn ang="0">
                    <a:pos x="0" y="72"/>
                  </a:cxn>
                  <a:cxn ang="0">
                    <a:pos x="0" y="0"/>
                  </a:cxn>
                </a:cxnLst>
                <a:rect l="0" t="0" r="r" b="b"/>
                <a:pathLst>
                  <a:path w="172" h="74">
                    <a:moveTo>
                      <a:pt x="0" y="0"/>
                    </a:moveTo>
                    <a:lnTo>
                      <a:pt x="172" y="0"/>
                    </a:lnTo>
                    <a:lnTo>
                      <a:pt x="172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68" y="0"/>
                    </a:lnTo>
                    <a:lnTo>
                      <a:pt x="168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E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86" name="Freeform 282"/>
              <p:cNvSpPr>
                <a:spLocks noEditPoints="1"/>
              </p:cNvSpPr>
              <p:nvPr/>
            </p:nvSpPr>
            <p:spPr bwMode="auto">
              <a:xfrm>
                <a:off x="481" y="1105"/>
                <a:ext cx="85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8" y="0"/>
                  </a:cxn>
                  <a:cxn ang="0">
                    <a:pos x="168" y="72"/>
                  </a:cxn>
                  <a:cxn ang="0">
                    <a:pos x="0" y="7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65" y="0"/>
                  </a:cxn>
                  <a:cxn ang="0">
                    <a:pos x="165" y="71"/>
                  </a:cxn>
                  <a:cxn ang="0">
                    <a:pos x="0" y="71"/>
                  </a:cxn>
                  <a:cxn ang="0">
                    <a:pos x="0" y="0"/>
                  </a:cxn>
                </a:cxnLst>
                <a:rect l="0" t="0" r="r" b="b"/>
                <a:pathLst>
                  <a:path w="168" h="72">
                    <a:moveTo>
                      <a:pt x="0" y="0"/>
                    </a:moveTo>
                    <a:lnTo>
                      <a:pt x="168" y="0"/>
                    </a:lnTo>
                    <a:lnTo>
                      <a:pt x="168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65" y="0"/>
                    </a:lnTo>
                    <a:lnTo>
                      <a:pt x="165" y="71"/>
                    </a:lnTo>
                    <a:lnTo>
                      <a:pt x="0" y="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E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87" name="Freeform 283"/>
              <p:cNvSpPr>
                <a:spLocks noEditPoints="1"/>
              </p:cNvSpPr>
              <p:nvPr/>
            </p:nvSpPr>
            <p:spPr bwMode="auto">
              <a:xfrm>
                <a:off x="481" y="1105"/>
                <a:ext cx="83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5" y="0"/>
                  </a:cxn>
                  <a:cxn ang="0">
                    <a:pos x="165" y="71"/>
                  </a:cxn>
                  <a:cxn ang="0">
                    <a:pos x="0" y="7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61" y="0"/>
                  </a:cxn>
                  <a:cxn ang="0">
                    <a:pos x="161" y="69"/>
                  </a:cxn>
                  <a:cxn ang="0">
                    <a:pos x="0" y="69"/>
                  </a:cxn>
                  <a:cxn ang="0">
                    <a:pos x="0" y="0"/>
                  </a:cxn>
                </a:cxnLst>
                <a:rect l="0" t="0" r="r" b="b"/>
                <a:pathLst>
                  <a:path w="165" h="71">
                    <a:moveTo>
                      <a:pt x="0" y="0"/>
                    </a:moveTo>
                    <a:lnTo>
                      <a:pt x="165" y="0"/>
                    </a:lnTo>
                    <a:lnTo>
                      <a:pt x="165" y="71"/>
                    </a:lnTo>
                    <a:lnTo>
                      <a:pt x="0" y="7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61" y="0"/>
                    </a:lnTo>
                    <a:lnTo>
                      <a:pt x="161" y="69"/>
                    </a:ln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88" name="Freeform 284"/>
              <p:cNvSpPr>
                <a:spLocks noEditPoints="1"/>
              </p:cNvSpPr>
              <p:nvPr/>
            </p:nvSpPr>
            <p:spPr bwMode="auto">
              <a:xfrm>
                <a:off x="481" y="1105"/>
                <a:ext cx="8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1" y="0"/>
                  </a:cxn>
                  <a:cxn ang="0">
                    <a:pos x="161" y="69"/>
                  </a:cxn>
                  <a:cxn ang="0">
                    <a:pos x="0" y="6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57" y="0"/>
                  </a:cxn>
                  <a:cxn ang="0">
                    <a:pos x="157" y="67"/>
                  </a:cxn>
                  <a:cxn ang="0">
                    <a:pos x="0" y="67"/>
                  </a:cxn>
                  <a:cxn ang="0">
                    <a:pos x="0" y="0"/>
                  </a:cxn>
                </a:cxnLst>
                <a:rect l="0" t="0" r="r" b="b"/>
                <a:pathLst>
                  <a:path w="161" h="69">
                    <a:moveTo>
                      <a:pt x="0" y="0"/>
                    </a:moveTo>
                    <a:lnTo>
                      <a:pt x="161" y="0"/>
                    </a:lnTo>
                    <a:lnTo>
                      <a:pt x="161" y="69"/>
                    </a:lnTo>
                    <a:lnTo>
                      <a:pt x="0" y="6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57" y="0"/>
                    </a:lnTo>
                    <a:lnTo>
                      <a:pt x="157" y="67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89" name="Freeform 285"/>
              <p:cNvSpPr>
                <a:spLocks noEditPoints="1"/>
              </p:cNvSpPr>
              <p:nvPr/>
            </p:nvSpPr>
            <p:spPr bwMode="auto">
              <a:xfrm>
                <a:off x="481" y="1105"/>
                <a:ext cx="7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7" y="0"/>
                  </a:cxn>
                  <a:cxn ang="0">
                    <a:pos x="157" y="67"/>
                  </a:cxn>
                  <a:cxn ang="0">
                    <a:pos x="0" y="6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53" y="0"/>
                  </a:cxn>
                  <a:cxn ang="0">
                    <a:pos x="153" y="67"/>
                  </a:cxn>
                  <a:cxn ang="0">
                    <a:pos x="0" y="67"/>
                  </a:cxn>
                  <a:cxn ang="0">
                    <a:pos x="0" y="0"/>
                  </a:cxn>
                </a:cxnLst>
                <a:rect l="0" t="0" r="r" b="b"/>
                <a:pathLst>
                  <a:path w="157" h="67">
                    <a:moveTo>
                      <a:pt x="0" y="0"/>
                    </a:moveTo>
                    <a:lnTo>
                      <a:pt x="157" y="0"/>
                    </a:lnTo>
                    <a:lnTo>
                      <a:pt x="157" y="67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53" y="0"/>
                    </a:lnTo>
                    <a:lnTo>
                      <a:pt x="153" y="67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E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90" name="Freeform 286"/>
              <p:cNvSpPr>
                <a:spLocks noEditPoints="1"/>
              </p:cNvSpPr>
              <p:nvPr/>
            </p:nvSpPr>
            <p:spPr bwMode="auto">
              <a:xfrm>
                <a:off x="481" y="1105"/>
                <a:ext cx="77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3" y="0"/>
                  </a:cxn>
                  <a:cxn ang="0">
                    <a:pos x="153" y="67"/>
                  </a:cxn>
                  <a:cxn ang="0">
                    <a:pos x="0" y="6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49" y="0"/>
                  </a:cxn>
                  <a:cxn ang="0">
                    <a:pos x="149" y="65"/>
                  </a:cxn>
                  <a:cxn ang="0">
                    <a:pos x="0" y="65"/>
                  </a:cxn>
                  <a:cxn ang="0">
                    <a:pos x="0" y="0"/>
                  </a:cxn>
                </a:cxnLst>
                <a:rect l="0" t="0" r="r" b="b"/>
                <a:pathLst>
                  <a:path w="153" h="67">
                    <a:moveTo>
                      <a:pt x="0" y="0"/>
                    </a:moveTo>
                    <a:lnTo>
                      <a:pt x="153" y="0"/>
                    </a:lnTo>
                    <a:lnTo>
                      <a:pt x="153" y="67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9" y="0"/>
                    </a:lnTo>
                    <a:lnTo>
                      <a:pt x="149" y="65"/>
                    </a:lnTo>
                    <a:lnTo>
                      <a:pt x="0" y="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91" name="Freeform 287"/>
              <p:cNvSpPr>
                <a:spLocks noEditPoints="1"/>
              </p:cNvSpPr>
              <p:nvPr/>
            </p:nvSpPr>
            <p:spPr bwMode="auto">
              <a:xfrm>
                <a:off x="481" y="1105"/>
                <a:ext cx="75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9" y="0"/>
                  </a:cxn>
                  <a:cxn ang="0">
                    <a:pos x="149" y="65"/>
                  </a:cxn>
                  <a:cxn ang="0">
                    <a:pos x="0" y="6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45" y="0"/>
                  </a:cxn>
                  <a:cxn ang="0">
                    <a:pos x="145" y="63"/>
                  </a:cxn>
                  <a:cxn ang="0">
                    <a:pos x="0" y="63"/>
                  </a:cxn>
                  <a:cxn ang="0">
                    <a:pos x="0" y="0"/>
                  </a:cxn>
                </a:cxnLst>
                <a:rect l="0" t="0" r="r" b="b"/>
                <a:pathLst>
                  <a:path w="149" h="65">
                    <a:moveTo>
                      <a:pt x="0" y="0"/>
                    </a:moveTo>
                    <a:lnTo>
                      <a:pt x="149" y="0"/>
                    </a:lnTo>
                    <a:lnTo>
                      <a:pt x="149" y="65"/>
                    </a:lnTo>
                    <a:lnTo>
                      <a:pt x="0" y="6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5" y="0"/>
                    </a:lnTo>
                    <a:lnTo>
                      <a:pt x="145" y="63"/>
                    </a:lnTo>
                    <a:lnTo>
                      <a:pt x="0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92" name="Freeform 288"/>
              <p:cNvSpPr>
                <a:spLocks noEditPoints="1"/>
              </p:cNvSpPr>
              <p:nvPr/>
            </p:nvSpPr>
            <p:spPr bwMode="auto">
              <a:xfrm>
                <a:off x="481" y="1105"/>
                <a:ext cx="73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0"/>
                  </a:cxn>
                  <a:cxn ang="0">
                    <a:pos x="145" y="63"/>
                  </a:cxn>
                  <a:cxn ang="0">
                    <a:pos x="0" y="6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42" y="0"/>
                  </a:cxn>
                  <a:cxn ang="0">
                    <a:pos x="142" y="61"/>
                  </a:cxn>
                  <a:cxn ang="0">
                    <a:pos x="0" y="61"/>
                  </a:cxn>
                  <a:cxn ang="0">
                    <a:pos x="0" y="0"/>
                  </a:cxn>
                </a:cxnLst>
                <a:rect l="0" t="0" r="r" b="b"/>
                <a:pathLst>
                  <a:path w="145" h="63">
                    <a:moveTo>
                      <a:pt x="0" y="0"/>
                    </a:moveTo>
                    <a:lnTo>
                      <a:pt x="145" y="0"/>
                    </a:lnTo>
                    <a:lnTo>
                      <a:pt x="145" y="63"/>
                    </a:lnTo>
                    <a:lnTo>
                      <a:pt x="0" y="6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2" y="0"/>
                    </a:lnTo>
                    <a:lnTo>
                      <a:pt x="142" y="61"/>
                    </a:lnTo>
                    <a:lnTo>
                      <a:pt x="0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93" name="Freeform 289"/>
              <p:cNvSpPr>
                <a:spLocks noEditPoints="1"/>
              </p:cNvSpPr>
              <p:nvPr/>
            </p:nvSpPr>
            <p:spPr bwMode="auto">
              <a:xfrm>
                <a:off x="481" y="1105"/>
                <a:ext cx="71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2" y="0"/>
                  </a:cxn>
                  <a:cxn ang="0">
                    <a:pos x="142" y="61"/>
                  </a:cxn>
                  <a:cxn ang="0">
                    <a:pos x="0" y="6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38" y="0"/>
                  </a:cxn>
                  <a:cxn ang="0">
                    <a:pos x="138" y="59"/>
                  </a:cxn>
                  <a:cxn ang="0">
                    <a:pos x="0" y="59"/>
                  </a:cxn>
                  <a:cxn ang="0">
                    <a:pos x="0" y="0"/>
                  </a:cxn>
                </a:cxnLst>
                <a:rect l="0" t="0" r="r" b="b"/>
                <a:pathLst>
                  <a:path w="142" h="61">
                    <a:moveTo>
                      <a:pt x="0" y="0"/>
                    </a:moveTo>
                    <a:lnTo>
                      <a:pt x="142" y="0"/>
                    </a:lnTo>
                    <a:lnTo>
                      <a:pt x="142" y="61"/>
                    </a:lnTo>
                    <a:lnTo>
                      <a:pt x="0" y="6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38" y="0"/>
                    </a:lnTo>
                    <a:lnTo>
                      <a:pt x="138" y="59"/>
                    </a:lnTo>
                    <a:lnTo>
                      <a:pt x="0" y="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F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94" name="Freeform 290"/>
              <p:cNvSpPr>
                <a:spLocks noEditPoints="1"/>
              </p:cNvSpPr>
              <p:nvPr/>
            </p:nvSpPr>
            <p:spPr bwMode="auto">
              <a:xfrm>
                <a:off x="481" y="1105"/>
                <a:ext cx="69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" y="0"/>
                  </a:cxn>
                  <a:cxn ang="0">
                    <a:pos x="138" y="59"/>
                  </a:cxn>
                  <a:cxn ang="0">
                    <a:pos x="0" y="5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34" y="0"/>
                  </a:cxn>
                  <a:cxn ang="0">
                    <a:pos x="134" y="57"/>
                  </a:cxn>
                  <a:cxn ang="0">
                    <a:pos x="0" y="57"/>
                  </a:cxn>
                  <a:cxn ang="0">
                    <a:pos x="0" y="0"/>
                  </a:cxn>
                </a:cxnLst>
                <a:rect l="0" t="0" r="r" b="b"/>
                <a:pathLst>
                  <a:path w="138" h="59">
                    <a:moveTo>
                      <a:pt x="0" y="0"/>
                    </a:moveTo>
                    <a:lnTo>
                      <a:pt x="138" y="0"/>
                    </a:lnTo>
                    <a:lnTo>
                      <a:pt x="138" y="59"/>
                    </a:lnTo>
                    <a:lnTo>
                      <a:pt x="0" y="5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34" y="0"/>
                    </a:lnTo>
                    <a:lnTo>
                      <a:pt x="134" y="57"/>
                    </a:lnTo>
                    <a:lnTo>
                      <a:pt x="0" y="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95" name="Freeform 291"/>
              <p:cNvSpPr>
                <a:spLocks noEditPoints="1"/>
              </p:cNvSpPr>
              <p:nvPr/>
            </p:nvSpPr>
            <p:spPr bwMode="auto">
              <a:xfrm>
                <a:off x="481" y="1105"/>
                <a:ext cx="67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4" y="0"/>
                  </a:cxn>
                  <a:cxn ang="0">
                    <a:pos x="134" y="57"/>
                  </a:cxn>
                  <a:cxn ang="0">
                    <a:pos x="0" y="5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30" y="0"/>
                  </a:cxn>
                  <a:cxn ang="0">
                    <a:pos x="130" y="55"/>
                  </a:cxn>
                  <a:cxn ang="0">
                    <a:pos x="0" y="55"/>
                  </a:cxn>
                  <a:cxn ang="0">
                    <a:pos x="0" y="0"/>
                  </a:cxn>
                </a:cxnLst>
                <a:rect l="0" t="0" r="r" b="b"/>
                <a:pathLst>
                  <a:path w="134" h="57">
                    <a:moveTo>
                      <a:pt x="0" y="0"/>
                    </a:moveTo>
                    <a:lnTo>
                      <a:pt x="134" y="0"/>
                    </a:lnTo>
                    <a:lnTo>
                      <a:pt x="134" y="57"/>
                    </a:lnTo>
                    <a:lnTo>
                      <a:pt x="0" y="5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30" y="0"/>
                    </a:lnTo>
                    <a:lnTo>
                      <a:pt x="130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96" name="Freeform 292"/>
              <p:cNvSpPr>
                <a:spLocks noEditPoints="1"/>
              </p:cNvSpPr>
              <p:nvPr/>
            </p:nvSpPr>
            <p:spPr bwMode="auto">
              <a:xfrm>
                <a:off x="481" y="1105"/>
                <a:ext cx="66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0"/>
                  </a:cxn>
                  <a:cxn ang="0">
                    <a:pos x="130" y="55"/>
                  </a:cxn>
                  <a:cxn ang="0">
                    <a:pos x="0" y="5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6" y="0"/>
                  </a:cxn>
                  <a:cxn ang="0">
                    <a:pos x="126" y="53"/>
                  </a:cxn>
                  <a:cxn ang="0">
                    <a:pos x="0" y="53"/>
                  </a:cxn>
                  <a:cxn ang="0">
                    <a:pos x="0" y="0"/>
                  </a:cxn>
                </a:cxnLst>
                <a:rect l="0" t="0" r="r" b="b"/>
                <a:pathLst>
                  <a:path w="130" h="55">
                    <a:moveTo>
                      <a:pt x="0" y="0"/>
                    </a:moveTo>
                    <a:lnTo>
                      <a:pt x="130" y="0"/>
                    </a:lnTo>
                    <a:lnTo>
                      <a:pt x="130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26" y="0"/>
                    </a:lnTo>
                    <a:lnTo>
                      <a:pt x="126" y="53"/>
                    </a:lnTo>
                    <a:lnTo>
                      <a:pt x="0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F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97" name="Freeform 293"/>
              <p:cNvSpPr>
                <a:spLocks noEditPoints="1"/>
              </p:cNvSpPr>
              <p:nvPr/>
            </p:nvSpPr>
            <p:spPr bwMode="auto">
              <a:xfrm>
                <a:off x="481" y="1105"/>
                <a:ext cx="64" cy="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6" y="0"/>
                  </a:cxn>
                  <a:cxn ang="0">
                    <a:pos x="126" y="53"/>
                  </a:cxn>
                  <a:cxn ang="0">
                    <a:pos x="0" y="5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2" y="0"/>
                  </a:cxn>
                  <a:cxn ang="0">
                    <a:pos x="122" y="53"/>
                  </a:cxn>
                  <a:cxn ang="0">
                    <a:pos x="0" y="53"/>
                  </a:cxn>
                  <a:cxn ang="0">
                    <a:pos x="0" y="0"/>
                  </a:cxn>
                </a:cxnLst>
                <a:rect l="0" t="0" r="r" b="b"/>
                <a:pathLst>
                  <a:path w="126" h="53">
                    <a:moveTo>
                      <a:pt x="0" y="0"/>
                    </a:moveTo>
                    <a:lnTo>
                      <a:pt x="126" y="0"/>
                    </a:lnTo>
                    <a:lnTo>
                      <a:pt x="126" y="53"/>
                    </a:lnTo>
                    <a:lnTo>
                      <a:pt x="0" y="5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22" y="0"/>
                    </a:lnTo>
                    <a:lnTo>
                      <a:pt x="122" y="53"/>
                    </a:lnTo>
                    <a:lnTo>
                      <a:pt x="0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F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98" name="Freeform 294"/>
              <p:cNvSpPr>
                <a:spLocks noEditPoints="1"/>
              </p:cNvSpPr>
              <p:nvPr/>
            </p:nvSpPr>
            <p:spPr bwMode="auto">
              <a:xfrm>
                <a:off x="481" y="1105"/>
                <a:ext cx="62" cy="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2" y="0"/>
                  </a:cxn>
                  <a:cxn ang="0">
                    <a:pos x="122" y="53"/>
                  </a:cxn>
                  <a:cxn ang="0">
                    <a:pos x="0" y="5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19" y="0"/>
                  </a:cxn>
                  <a:cxn ang="0">
                    <a:pos x="119" y="51"/>
                  </a:cxn>
                  <a:cxn ang="0">
                    <a:pos x="0" y="51"/>
                  </a:cxn>
                  <a:cxn ang="0">
                    <a:pos x="0" y="0"/>
                  </a:cxn>
                </a:cxnLst>
                <a:rect l="0" t="0" r="r" b="b"/>
                <a:pathLst>
                  <a:path w="122" h="53">
                    <a:moveTo>
                      <a:pt x="0" y="0"/>
                    </a:moveTo>
                    <a:lnTo>
                      <a:pt x="122" y="0"/>
                    </a:lnTo>
                    <a:lnTo>
                      <a:pt x="122" y="53"/>
                    </a:lnTo>
                    <a:lnTo>
                      <a:pt x="0" y="5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9" y="0"/>
                    </a:lnTo>
                    <a:lnTo>
                      <a:pt x="119" y="51"/>
                    </a:lnTo>
                    <a:lnTo>
                      <a:pt x="0" y="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599" name="Freeform 295"/>
              <p:cNvSpPr>
                <a:spLocks noEditPoints="1"/>
              </p:cNvSpPr>
              <p:nvPr/>
            </p:nvSpPr>
            <p:spPr bwMode="auto">
              <a:xfrm>
                <a:off x="481" y="1105"/>
                <a:ext cx="60" cy="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" y="0"/>
                  </a:cxn>
                  <a:cxn ang="0">
                    <a:pos x="119" y="51"/>
                  </a:cxn>
                  <a:cxn ang="0">
                    <a:pos x="0" y="5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15" y="0"/>
                  </a:cxn>
                  <a:cxn ang="0">
                    <a:pos x="115" y="49"/>
                  </a:cxn>
                  <a:cxn ang="0">
                    <a:pos x="0" y="49"/>
                  </a:cxn>
                  <a:cxn ang="0">
                    <a:pos x="0" y="0"/>
                  </a:cxn>
                </a:cxnLst>
                <a:rect l="0" t="0" r="r" b="b"/>
                <a:pathLst>
                  <a:path w="119" h="51">
                    <a:moveTo>
                      <a:pt x="0" y="0"/>
                    </a:moveTo>
                    <a:lnTo>
                      <a:pt x="119" y="0"/>
                    </a:lnTo>
                    <a:lnTo>
                      <a:pt x="119" y="51"/>
                    </a:lnTo>
                    <a:lnTo>
                      <a:pt x="0" y="5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5" y="0"/>
                    </a:lnTo>
                    <a:lnTo>
                      <a:pt x="115" y="49"/>
                    </a:lnTo>
                    <a:lnTo>
                      <a:pt x="0" y="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00" name="Freeform 296"/>
              <p:cNvSpPr>
                <a:spLocks noEditPoints="1"/>
              </p:cNvSpPr>
              <p:nvPr/>
            </p:nvSpPr>
            <p:spPr bwMode="auto">
              <a:xfrm>
                <a:off x="481" y="1105"/>
                <a:ext cx="58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5" y="0"/>
                  </a:cxn>
                  <a:cxn ang="0">
                    <a:pos x="115" y="49"/>
                  </a:cxn>
                  <a:cxn ang="0">
                    <a:pos x="0" y="4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11" y="0"/>
                  </a:cxn>
                  <a:cxn ang="0">
                    <a:pos x="111" y="48"/>
                  </a:cxn>
                  <a:cxn ang="0">
                    <a:pos x="0" y="48"/>
                  </a:cxn>
                  <a:cxn ang="0">
                    <a:pos x="0" y="0"/>
                  </a:cxn>
                </a:cxnLst>
                <a:rect l="0" t="0" r="r" b="b"/>
                <a:pathLst>
                  <a:path w="115" h="49">
                    <a:moveTo>
                      <a:pt x="0" y="0"/>
                    </a:moveTo>
                    <a:lnTo>
                      <a:pt x="115" y="0"/>
                    </a:lnTo>
                    <a:lnTo>
                      <a:pt x="115" y="49"/>
                    </a:lnTo>
                    <a:lnTo>
                      <a:pt x="0" y="4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1" y="0"/>
                    </a:lnTo>
                    <a:lnTo>
                      <a:pt x="111" y="48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01" name="Freeform 297"/>
              <p:cNvSpPr>
                <a:spLocks noEditPoints="1"/>
              </p:cNvSpPr>
              <p:nvPr/>
            </p:nvSpPr>
            <p:spPr bwMode="auto">
              <a:xfrm>
                <a:off x="481" y="1105"/>
                <a:ext cx="56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1" y="0"/>
                  </a:cxn>
                  <a:cxn ang="0">
                    <a:pos x="111" y="48"/>
                  </a:cxn>
                  <a:cxn ang="0">
                    <a:pos x="0" y="4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7" y="0"/>
                  </a:cxn>
                  <a:cxn ang="0">
                    <a:pos x="107" y="46"/>
                  </a:cxn>
                  <a:cxn ang="0">
                    <a:pos x="0" y="46"/>
                  </a:cxn>
                  <a:cxn ang="0">
                    <a:pos x="0" y="0"/>
                  </a:cxn>
                </a:cxnLst>
                <a:rect l="0" t="0" r="r" b="b"/>
                <a:pathLst>
                  <a:path w="111" h="48">
                    <a:moveTo>
                      <a:pt x="0" y="0"/>
                    </a:moveTo>
                    <a:lnTo>
                      <a:pt x="111" y="0"/>
                    </a:lnTo>
                    <a:lnTo>
                      <a:pt x="111" y="48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7" y="0"/>
                    </a:lnTo>
                    <a:lnTo>
                      <a:pt x="107" y="46"/>
                    </a:lnTo>
                    <a:lnTo>
                      <a:pt x="0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02" name="Freeform 298"/>
              <p:cNvSpPr>
                <a:spLocks noEditPoints="1"/>
              </p:cNvSpPr>
              <p:nvPr/>
            </p:nvSpPr>
            <p:spPr bwMode="auto">
              <a:xfrm>
                <a:off x="481" y="1105"/>
                <a:ext cx="54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" y="0"/>
                  </a:cxn>
                  <a:cxn ang="0">
                    <a:pos x="107" y="46"/>
                  </a:cxn>
                  <a:cxn ang="0">
                    <a:pos x="0" y="4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3" y="0"/>
                  </a:cxn>
                  <a:cxn ang="0">
                    <a:pos x="10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7" h="46">
                    <a:moveTo>
                      <a:pt x="0" y="0"/>
                    </a:moveTo>
                    <a:lnTo>
                      <a:pt x="107" y="0"/>
                    </a:lnTo>
                    <a:lnTo>
                      <a:pt x="107" y="46"/>
                    </a:lnTo>
                    <a:lnTo>
                      <a:pt x="0" y="4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3" y="0"/>
                    </a:lnTo>
                    <a:lnTo>
                      <a:pt x="10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F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03" name="Freeform 299"/>
              <p:cNvSpPr>
                <a:spLocks noEditPoints="1"/>
              </p:cNvSpPr>
              <p:nvPr/>
            </p:nvSpPr>
            <p:spPr bwMode="auto">
              <a:xfrm>
                <a:off x="481" y="1105"/>
                <a:ext cx="5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3" y="0"/>
                  </a:cxn>
                  <a:cxn ang="0">
                    <a:pos x="10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9" y="0"/>
                  </a:cxn>
                  <a:cxn ang="0">
                    <a:pos x="99" y="42"/>
                  </a:cxn>
                  <a:cxn ang="0">
                    <a:pos x="0" y="42"/>
                  </a:cxn>
                  <a:cxn ang="0">
                    <a:pos x="0" y="0"/>
                  </a:cxn>
                </a:cxnLst>
                <a:rect l="0" t="0" r="r" b="b"/>
                <a:pathLst>
                  <a:path w="103" h="44">
                    <a:moveTo>
                      <a:pt x="0" y="0"/>
                    </a:moveTo>
                    <a:lnTo>
                      <a:pt x="103" y="0"/>
                    </a:lnTo>
                    <a:lnTo>
                      <a:pt x="10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9" y="0"/>
                    </a:lnTo>
                    <a:lnTo>
                      <a:pt x="99" y="42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F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04" name="Freeform 300"/>
              <p:cNvSpPr>
                <a:spLocks noEditPoints="1"/>
              </p:cNvSpPr>
              <p:nvPr/>
            </p:nvSpPr>
            <p:spPr bwMode="auto">
              <a:xfrm>
                <a:off x="481" y="1105"/>
                <a:ext cx="50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" y="0"/>
                  </a:cxn>
                  <a:cxn ang="0">
                    <a:pos x="99" y="42"/>
                  </a:cxn>
                  <a:cxn ang="0">
                    <a:pos x="0" y="4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6" y="0"/>
                  </a:cxn>
                  <a:cxn ang="0">
                    <a:pos x="96" y="42"/>
                  </a:cxn>
                  <a:cxn ang="0">
                    <a:pos x="0" y="42"/>
                  </a:cxn>
                  <a:cxn ang="0">
                    <a:pos x="0" y="0"/>
                  </a:cxn>
                </a:cxnLst>
                <a:rect l="0" t="0" r="r" b="b"/>
                <a:pathLst>
                  <a:path w="99" h="42">
                    <a:moveTo>
                      <a:pt x="0" y="0"/>
                    </a:moveTo>
                    <a:lnTo>
                      <a:pt x="99" y="0"/>
                    </a:lnTo>
                    <a:lnTo>
                      <a:pt x="99" y="42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6" y="0"/>
                    </a:lnTo>
                    <a:lnTo>
                      <a:pt x="96" y="42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F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05" name="Freeform 301"/>
              <p:cNvSpPr>
                <a:spLocks noEditPoints="1"/>
              </p:cNvSpPr>
              <p:nvPr/>
            </p:nvSpPr>
            <p:spPr bwMode="auto">
              <a:xfrm>
                <a:off x="481" y="1105"/>
                <a:ext cx="48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0"/>
                  </a:cxn>
                  <a:cxn ang="0">
                    <a:pos x="96" y="42"/>
                  </a:cxn>
                  <a:cxn ang="0">
                    <a:pos x="0" y="4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2" y="0"/>
                  </a:cxn>
                  <a:cxn ang="0">
                    <a:pos x="92" y="40"/>
                  </a:cxn>
                  <a:cxn ang="0">
                    <a:pos x="0" y="40"/>
                  </a:cxn>
                  <a:cxn ang="0">
                    <a:pos x="0" y="0"/>
                  </a:cxn>
                </a:cxnLst>
                <a:rect l="0" t="0" r="r" b="b"/>
                <a:pathLst>
                  <a:path w="96" h="42">
                    <a:moveTo>
                      <a:pt x="0" y="0"/>
                    </a:moveTo>
                    <a:lnTo>
                      <a:pt x="96" y="0"/>
                    </a:lnTo>
                    <a:lnTo>
                      <a:pt x="96" y="42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2" y="0"/>
                    </a:lnTo>
                    <a:lnTo>
                      <a:pt x="92" y="40"/>
                    </a:lnTo>
                    <a:lnTo>
                      <a:pt x="0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06" name="Freeform 302"/>
              <p:cNvSpPr>
                <a:spLocks noEditPoints="1"/>
              </p:cNvSpPr>
              <p:nvPr/>
            </p:nvSpPr>
            <p:spPr bwMode="auto">
              <a:xfrm>
                <a:off x="481" y="1105"/>
                <a:ext cx="46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0"/>
                  </a:cxn>
                  <a:cxn ang="0">
                    <a:pos x="92" y="40"/>
                  </a:cxn>
                  <a:cxn ang="0">
                    <a:pos x="0" y="4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8" y="0"/>
                  </a:cxn>
                  <a:cxn ang="0">
                    <a:pos x="88" y="38"/>
                  </a:cxn>
                  <a:cxn ang="0">
                    <a:pos x="0" y="38"/>
                  </a:cxn>
                  <a:cxn ang="0">
                    <a:pos x="0" y="0"/>
                  </a:cxn>
                </a:cxnLst>
                <a:rect l="0" t="0" r="r" b="b"/>
                <a:pathLst>
                  <a:path w="92" h="40">
                    <a:moveTo>
                      <a:pt x="0" y="0"/>
                    </a:moveTo>
                    <a:lnTo>
                      <a:pt x="92" y="0"/>
                    </a:lnTo>
                    <a:lnTo>
                      <a:pt x="92" y="40"/>
                    </a:lnTo>
                    <a:lnTo>
                      <a:pt x="0" y="4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8" y="0"/>
                    </a:lnTo>
                    <a:lnTo>
                      <a:pt x="88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07" name="Freeform 303"/>
              <p:cNvSpPr>
                <a:spLocks noEditPoints="1"/>
              </p:cNvSpPr>
              <p:nvPr/>
            </p:nvSpPr>
            <p:spPr bwMode="auto">
              <a:xfrm>
                <a:off x="481" y="1105"/>
                <a:ext cx="44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" y="0"/>
                  </a:cxn>
                  <a:cxn ang="0">
                    <a:pos x="88" y="38"/>
                  </a:cxn>
                  <a:cxn ang="0">
                    <a:pos x="0" y="3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36"/>
                  </a:cxn>
                  <a:cxn ang="0">
                    <a:pos x="0" y="36"/>
                  </a:cxn>
                  <a:cxn ang="0">
                    <a:pos x="0" y="0"/>
                  </a:cxn>
                </a:cxnLst>
                <a:rect l="0" t="0" r="r" b="b"/>
                <a:pathLst>
                  <a:path w="88" h="38">
                    <a:moveTo>
                      <a:pt x="0" y="0"/>
                    </a:moveTo>
                    <a:lnTo>
                      <a:pt x="88" y="0"/>
                    </a:lnTo>
                    <a:lnTo>
                      <a:pt x="88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4" y="0"/>
                    </a:lnTo>
                    <a:lnTo>
                      <a:pt x="84" y="36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08" name="Freeform 304"/>
              <p:cNvSpPr>
                <a:spLocks noEditPoints="1"/>
              </p:cNvSpPr>
              <p:nvPr/>
            </p:nvSpPr>
            <p:spPr bwMode="auto">
              <a:xfrm>
                <a:off x="481" y="1105"/>
                <a:ext cx="43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4" y="0"/>
                  </a:cxn>
                  <a:cxn ang="0">
                    <a:pos x="84" y="36"/>
                  </a:cxn>
                  <a:cxn ang="0">
                    <a:pos x="0" y="3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0" y="0"/>
                  </a:cxn>
                  <a:cxn ang="0">
                    <a:pos x="8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84" h="36">
                    <a:moveTo>
                      <a:pt x="0" y="0"/>
                    </a:moveTo>
                    <a:lnTo>
                      <a:pt x="84" y="0"/>
                    </a:lnTo>
                    <a:lnTo>
                      <a:pt x="84" y="36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0" y="0"/>
                    </a:lnTo>
                    <a:lnTo>
                      <a:pt x="8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09" name="Freeform 305"/>
              <p:cNvSpPr>
                <a:spLocks noEditPoints="1"/>
              </p:cNvSpPr>
              <p:nvPr/>
            </p:nvSpPr>
            <p:spPr bwMode="auto">
              <a:xfrm>
                <a:off x="481" y="1105"/>
                <a:ext cx="41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0" y="0"/>
                  </a:cxn>
                  <a:cxn ang="0">
                    <a:pos x="8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6" y="0"/>
                  </a:cxn>
                  <a:cxn ang="0">
                    <a:pos x="76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80" h="34">
                    <a:moveTo>
                      <a:pt x="0" y="0"/>
                    </a:moveTo>
                    <a:lnTo>
                      <a:pt x="80" y="0"/>
                    </a:lnTo>
                    <a:lnTo>
                      <a:pt x="8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6" y="0"/>
                    </a:lnTo>
                    <a:lnTo>
                      <a:pt x="76" y="32"/>
                    </a:ln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10" name="Freeform 306"/>
              <p:cNvSpPr>
                <a:spLocks noEditPoints="1"/>
              </p:cNvSpPr>
              <p:nvPr/>
            </p:nvSpPr>
            <p:spPr bwMode="auto">
              <a:xfrm>
                <a:off x="481" y="1105"/>
                <a:ext cx="39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6" y="0"/>
                  </a:cxn>
                  <a:cxn ang="0">
                    <a:pos x="76" y="32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3" y="0"/>
                  </a:cxn>
                  <a:cxn ang="0">
                    <a:pos x="73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76" h="32">
                    <a:moveTo>
                      <a:pt x="0" y="0"/>
                    </a:moveTo>
                    <a:lnTo>
                      <a:pt x="76" y="0"/>
                    </a:lnTo>
                    <a:lnTo>
                      <a:pt x="76" y="32"/>
                    </a:lnTo>
                    <a:lnTo>
                      <a:pt x="0" y="3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3" y="0"/>
                    </a:lnTo>
                    <a:lnTo>
                      <a:pt x="73" y="30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11" name="Freeform 307"/>
              <p:cNvSpPr>
                <a:spLocks noEditPoints="1"/>
              </p:cNvSpPr>
              <p:nvPr/>
            </p:nvSpPr>
            <p:spPr bwMode="auto">
              <a:xfrm>
                <a:off x="481" y="1105"/>
                <a:ext cx="37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3" y="0"/>
                  </a:cxn>
                  <a:cxn ang="0">
                    <a:pos x="73" y="3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28"/>
                  </a:cxn>
                  <a:cxn ang="0">
                    <a:pos x="0" y="28"/>
                  </a:cxn>
                  <a:cxn ang="0">
                    <a:pos x="0" y="0"/>
                  </a:cxn>
                </a:cxnLst>
                <a:rect l="0" t="0" r="r" b="b"/>
                <a:pathLst>
                  <a:path w="73" h="30">
                    <a:moveTo>
                      <a:pt x="0" y="0"/>
                    </a:moveTo>
                    <a:lnTo>
                      <a:pt x="73" y="0"/>
                    </a:lnTo>
                    <a:lnTo>
                      <a:pt x="73" y="30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9" y="0"/>
                    </a:lnTo>
                    <a:lnTo>
                      <a:pt x="69" y="28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12" name="Freeform 308"/>
              <p:cNvSpPr>
                <a:spLocks noEditPoints="1"/>
              </p:cNvSpPr>
              <p:nvPr/>
            </p:nvSpPr>
            <p:spPr bwMode="auto">
              <a:xfrm>
                <a:off x="481" y="1105"/>
                <a:ext cx="35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" y="0"/>
                  </a:cxn>
                  <a:cxn ang="0">
                    <a:pos x="69" y="28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5" y="0"/>
                  </a:cxn>
                  <a:cxn ang="0">
                    <a:pos x="65" y="28"/>
                  </a:cxn>
                  <a:cxn ang="0">
                    <a:pos x="0" y="28"/>
                  </a:cxn>
                  <a:cxn ang="0">
                    <a:pos x="0" y="0"/>
                  </a:cxn>
                </a:cxnLst>
                <a:rect l="0" t="0" r="r" b="b"/>
                <a:pathLst>
                  <a:path w="69" h="28">
                    <a:moveTo>
                      <a:pt x="0" y="0"/>
                    </a:moveTo>
                    <a:lnTo>
                      <a:pt x="69" y="0"/>
                    </a:lnTo>
                    <a:lnTo>
                      <a:pt x="69" y="28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5" y="0"/>
                    </a:lnTo>
                    <a:lnTo>
                      <a:pt x="65" y="28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13" name="Freeform 309"/>
              <p:cNvSpPr>
                <a:spLocks noEditPoints="1"/>
              </p:cNvSpPr>
              <p:nvPr/>
            </p:nvSpPr>
            <p:spPr bwMode="auto">
              <a:xfrm>
                <a:off x="481" y="1105"/>
                <a:ext cx="33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5" y="0"/>
                  </a:cxn>
                  <a:cxn ang="0">
                    <a:pos x="65" y="28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1" y="0"/>
                  </a:cxn>
                  <a:cxn ang="0">
                    <a:pos x="61" y="27"/>
                  </a:cxn>
                  <a:cxn ang="0">
                    <a:pos x="0" y="27"/>
                  </a:cxn>
                  <a:cxn ang="0">
                    <a:pos x="0" y="0"/>
                  </a:cxn>
                </a:cxnLst>
                <a:rect l="0" t="0" r="r" b="b"/>
                <a:pathLst>
                  <a:path w="65" h="28">
                    <a:moveTo>
                      <a:pt x="0" y="0"/>
                    </a:moveTo>
                    <a:lnTo>
                      <a:pt x="65" y="0"/>
                    </a:lnTo>
                    <a:lnTo>
                      <a:pt x="65" y="28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1" y="0"/>
                    </a:lnTo>
                    <a:lnTo>
                      <a:pt x="61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14" name="Freeform 310"/>
              <p:cNvSpPr>
                <a:spLocks noEditPoints="1"/>
              </p:cNvSpPr>
              <p:nvPr/>
            </p:nvSpPr>
            <p:spPr bwMode="auto">
              <a:xfrm>
                <a:off x="481" y="1105"/>
                <a:ext cx="31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" y="0"/>
                  </a:cxn>
                  <a:cxn ang="0">
                    <a:pos x="61" y="27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7" y="0"/>
                  </a:cxn>
                  <a:cxn ang="0">
                    <a:pos x="57" y="25"/>
                  </a:cxn>
                  <a:cxn ang="0">
                    <a:pos x="0" y="25"/>
                  </a:cxn>
                  <a:cxn ang="0">
                    <a:pos x="0" y="0"/>
                  </a:cxn>
                </a:cxnLst>
                <a:rect l="0" t="0" r="r" b="b"/>
                <a:pathLst>
                  <a:path w="61" h="27">
                    <a:moveTo>
                      <a:pt x="0" y="0"/>
                    </a:moveTo>
                    <a:lnTo>
                      <a:pt x="61" y="0"/>
                    </a:lnTo>
                    <a:lnTo>
                      <a:pt x="61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7" y="0"/>
                    </a:lnTo>
                    <a:lnTo>
                      <a:pt x="57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15" name="Freeform 311"/>
              <p:cNvSpPr>
                <a:spLocks noEditPoints="1"/>
              </p:cNvSpPr>
              <p:nvPr/>
            </p:nvSpPr>
            <p:spPr bwMode="auto">
              <a:xfrm>
                <a:off x="481" y="1105"/>
                <a:ext cx="2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" y="0"/>
                  </a:cxn>
                  <a:cxn ang="0">
                    <a:pos x="57" y="25"/>
                  </a:cxn>
                  <a:cxn ang="0">
                    <a:pos x="0" y="2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3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57" h="25">
                    <a:moveTo>
                      <a:pt x="0" y="0"/>
                    </a:moveTo>
                    <a:lnTo>
                      <a:pt x="57" y="0"/>
                    </a:lnTo>
                    <a:lnTo>
                      <a:pt x="57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3" y="0"/>
                    </a:lnTo>
                    <a:lnTo>
                      <a:pt x="53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16" name="Freeform 312"/>
              <p:cNvSpPr>
                <a:spLocks noEditPoints="1"/>
              </p:cNvSpPr>
              <p:nvPr/>
            </p:nvSpPr>
            <p:spPr bwMode="auto">
              <a:xfrm>
                <a:off x="481" y="1105"/>
                <a:ext cx="27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3" y="0"/>
                  </a:cxn>
                  <a:cxn ang="0">
                    <a:pos x="53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53" h="23">
                    <a:moveTo>
                      <a:pt x="0" y="0"/>
                    </a:moveTo>
                    <a:lnTo>
                      <a:pt x="53" y="0"/>
                    </a:lnTo>
                    <a:lnTo>
                      <a:pt x="53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0" y="0"/>
                    </a:lnTo>
                    <a:lnTo>
                      <a:pt x="50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17" name="Freeform 313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" y="0"/>
                  </a:cxn>
                  <a:cxn ang="0">
                    <a:pos x="50" y="21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19"/>
                  </a:cxn>
                  <a:cxn ang="0">
                    <a:pos x="0" y="19"/>
                  </a:cxn>
                  <a:cxn ang="0">
                    <a:pos x="0" y="0"/>
                  </a:cxn>
                </a:cxnLst>
                <a:rect l="0" t="0" r="r" b="b"/>
                <a:pathLst>
                  <a:path w="50" h="21">
                    <a:moveTo>
                      <a:pt x="0" y="0"/>
                    </a:moveTo>
                    <a:lnTo>
                      <a:pt x="50" y="0"/>
                    </a:lnTo>
                    <a:lnTo>
                      <a:pt x="50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6" y="0"/>
                    </a:lnTo>
                    <a:lnTo>
                      <a:pt x="46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18" name="Freeform 314"/>
              <p:cNvSpPr>
                <a:spLocks noEditPoints="1"/>
              </p:cNvSpPr>
              <p:nvPr/>
            </p:nvSpPr>
            <p:spPr bwMode="auto">
              <a:xfrm>
                <a:off x="481" y="1105"/>
                <a:ext cx="23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0"/>
                  </a:cxn>
                  <a:cxn ang="0">
                    <a:pos x="46" y="19"/>
                  </a:cxn>
                  <a:cxn ang="0">
                    <a:pos x="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2" y="0"/>
                  </a:cxn>
                  <a:cxn ang="0">
                    <a:pos x="42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46" h="19">
                    <a:moveTo>
                      <a:pt x="0" y="0"/>
                    </a:moveTo>
                    <a:lnTo>
                      <a:pt x="46" y="0"/>
                    </a:lnTo>
                    <a:lnTo>
                      <a:pt x="46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2" y="0"/>
                    </a:lnTo>
                    <a:lnTo>
                      <a:pt x="42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19" name="Freeform 315"/>
              <p:cNvSpPr>
                <a:spLocks noEditPoints="1"/>
              </p:cNvSpPr>
              <p:nvPr/>
            </p:nvSpPr>
            <p:spPr bwMode="auto">
              <a:xfrm>
                <a:off x="481" y="1105"/>
                <a:ext cx="2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" y="0"/>
                  </a:cxn>
                  <a:cxn ang="0">
                    <a:pos x="42" y="17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42" h="17">
                    <a:moveTo>
                      <a:pt x="0" y="0"/>
                    </a:moveTo>
                    <a:lnTo>
                      <a:pt x="42" y="0"/>
                    </a:lnTo>
                    <a:lnTo>
                      <a:pt x="42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8" y="0"/>
                    </a:lnTo>
                    <a:lnTo>
                      <a:pt x="38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20" name="Freeform 316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" y="0"/>
                  </a:cxn>
                  <a:cxn ang="0">
                    <a:pos x="38" y="17"/>
                  </a:cxn>
                  <a:cxn ang="0">
                    <a:pos x="0" y="1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5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38" h="17">
                    <a:moveTo>
                      <a:pt x="0" y="0"/>
                    </a:moveTo>
                    <a:lnTo>
                      <a:pt x="38" y="0"/>
                    </a:lnTo>
                    <a:lnTo>
                      <a:pt x="38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4" y="0"/>
                    </a:lnTo>
                    <a:lnTo>
                      <a:pt x="34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21" name="Freeform 317"/>
              <p:cNvSpPr>
                <a:spLocks noEditPoints="1"/>
              </p:cNvSpPr>
              <p:nvPr/>
            </p:nvSpPr>
            <p:spPr bwMode="auto">
              <a:xfrm>
                <a:off x="481" y="1105"/>
                <a:ext cx="18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  <a:cxn ang="0">
                    <a:pos x="34" y="15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34" h="15">
                    <a:moveTo>
                      <a:pt x="0" y="0"/>
                    </a:moveTo>
                    <a:lnTo>
                      <a:pt x="34" y="0"/>
                    </a:lnTo>
                    <a:lnTo>
                      <a:pt x="34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0" y="0"/>
                    </a:lnTo>
                    <a:lnTo>
                      <a:pt x="30" y="13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22" name="Freeform 318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0" y="1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11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30" h="13">
                    <a:moveTo>
                      <a:pt x="0" y="0"/>
                    </a:moveTo>
                    <a:lnTo>
                      <a:pt x="30" y="0"/>
                    </a:lnTo>
                    <a:lnTo>
                      <a:pt x="30" y="13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7" y="0"/>
                    </a:lnTo>
                    <a:lnTo>
                      <a:pt x="27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23" name="Freeform 319"/>
              <p:cNvSpPr>
                <a:spLocks noEditPoints="1"/>
              </p:cNvSpPr>
              <p:nvPr/>
            </p:nvSpPr>
            <p:spPr bwMode="auto">
              <a:xfrm>
                <a:off x="481" y="1105"/>
                <a:ext cx="14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0"/>
                  </a:cxn>
                  <a:cxn ang="0">
                    <a:pos x="27" y="11"/>
                  </a:cxn>
                  <a:cxn ang="0">
                    <a:pos x="0" y="1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9"/>
                  </a:cxn>
                  <a:cxn ang="0">
                    <a:pos x="0" y="9"/>
                  </a:cxn>
                  <a:cxn ang="0">
                    <a:pos x="0" y="0"/>
                  </a:cxn>
                </a:cxnLst>
                <a:rect l="0" t="0" r="r" b="b"/>
                <a:pathLst>
                  <a:path w="27" h="11">
                    <a:moveTo>
                      <a:pt x="0" y="0"/>
                    </a:moveTo>
                    <a:lnTo>
                      <a:pt x="27" y="0"/>
                    </a:lnTo>
                    <a:lnTo>
                      <a:pt x="27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3" y="0"/>
                    </a:lnTo>
                    <a:lnTo>
                      <a:pt x="23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24" name="Freeform 320"/>
              <p:cNvSpPr>
                <a:spLocks noEditPoints="1"/>
              </p:cNvSpPr>
              <p:nvPr/>
            </p:nvSpPr>
            <p:spPr bwMode="auto">
              <a:xfrm>
                <a:off x="481" y="1105"/>
                <a:ext cx="1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7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23" h="9">
                    <a:moveTo>
                      <a:pt x="0" y="0"/>
                    </a:moveTo>
                    <a:lnTo>
                      <a:pt x="23" y="0"/>
                    </a:lnTo>
                    <a:lnTo>
                      <a:pt x="23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9" y="0"/>
                    </a:lnTo>
                    <a:lnTo>
                      <a:pt x="19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25" name="Freeform 321"/>
              <p:cNvSpPr>
                <a:spLocks noEditPoints="1"/>
              </p:cNvSpPr>
              <p:nvPr/>
            </p:nvSpPr>
            <p:spPr bwMode="auto">
              <a:xfrm>
                <a:off x="481" y="1105"/>
                <a:ext cx="10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0"/>
                  </a:cxn>
                  <a:cxn ang="0">
                    <a:pos x="19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5" y="0"/>
                  </a:cxn>
                  <a:cxn ang="0">
                    <a:pos x="15" y="5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19" h="7">
                    <a:moveTo>
                      <a:pt x="0" y="0"/>
                    </a:moveTo>
                    <a:lnTo>
                      <a:pt x="19" y="0"/>
                    </a:lnTo>
                    <a:lnTo>
                      <a:pt x="19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5" y="0"/>
                    </a:lnTo>
                    <a:lnTo>
                      <a:pt x="1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26" name="Freeform 322"/>
              <p:cNvSpPr>
                <a:spLocks noEditPoints="1"/>
              </p:cNvSpPr>
              <p:nvPr/>
            </p:nvSpPr>
            <p:spPr bwMode="auto">
              <a:xfrm>
                <a:off x="481" y="1105"/>
                <a:ext cx="8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0"/>
                  </a:cxn>
                  <a:cxn ang="0">
                    <a:pos x="15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15" h="5">
                    <a:moveTo>
                      <a:pt x="0" y="0"/>
                    </a:moveTo>
                    <a:lnTo>
                      <a:pt x="15" y="0"/>
                    </a:lnTo>
                    <a:lnTo>
                      <a:pt x="1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" y="0"/>
                    </a:lnTo>
                    <a:lnTo>
                      <a:pt x="11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27" name="Freeform 323"/>
              <p:cNvSpPr>
                <a:spLocks noEditPoints="1"/>
              </p:cNvSpPr>
              <p:nvPr/>
            </p:nvSpPr>
            <p:spPr bwMode="auto">
              <a:xfrm>
                <a:off x="481" y="1105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4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11" h="4">
                    <a:moveTo>
                      <a:pt x="0" y="0"/>
                    </a:moveTo>
                    <a:lnTo>
                      <a:pt x="11" y="0"/>
                    </a:lnTo>
                    <a:lnTo>
                      <a:pt x="11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28" name="Freeform 324"/>
              <p:cNvSpPr>
                <a:spLocks noEditPoints="1"/>
              </p:cNvSpPr>
              <p:nvPr/>
            </p:nvSpPr>
            <p:spPr bwMode="auto">
              <a:xfrm>
                <a:off x="481" y="1105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7" y="4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29" name="Freeform 325"/>
              <p:cNvSpPr>
                <a:spLocks noEditPoints="1"/>
              </p:cNvSpPr>
              <p:nvPr/>
            </p:nvSpPr>
            <p:spPr bwMode="auto">
              <a:xfrm>
                <a:off x="481" y="1105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30" name="Freeform 326"/>
              <p:cNvSpPr>
                <a:spLocks/>
              </p:cNvSpPr>
              <p:nvPr/>
            </p:nvSpPr>
            <p:spPr bwMode="auto">
              <a:xfrm>
                <a:off x="481" y="1105"/>
                <a:ext cx="288" cy="124"/>
              </a:xfrm>
              <a:custGeom>
                <a:avLst/>
                <a:gdLst/>
                <a:ahLst/>
                <a:cxnLst>
                  <a:cxn ang="0">
                    <a:pos x="0" y="249"/>
                  </a:cxn>
                  <a:cxn ang="0">
                    <a:pos x="124" y="0"/>
                  </a:cxn>
                  <a:cxn ang="0">
                    <a:pos x="575" y="0"/>
                  </a:cxn>
                  <a:cxn ang="0">
                    <a:pos x="450" y="249"/>
                  </a:cxn>
                  <a:cxn ang="0">
                    <a:pos x="0" y="249"/>
                  </a:cxn>
                </a:cxnLst>
                <a:rect l="0" t="0" r="r" b="b"/>
                <a:pathLst>
                  <a:path w="575" h="249">
                    <a:moveTo>
                      <a:pt x="0" y="249"/>
                    </a:moveTo>
                    <a:lnTo>
                      <a:pt x="124" y="0"/>
                    </a:lnTo>
                    <a:lnTo>
                      <a:pt x="575" y="0"/>
                    </a:lnTo>
                    <a:lnTo>
                      <a:pt x="450" y="249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31" name="Freeform 327"/>
              <p:cNvSpPr>
                <a:spLocks noEditPoints="1"/>
              </p:cNvSpPr>
              <p:nvPr/>
            </p:nvSpPr>
            <p:spPr bwMode="auto">
              <a:xfrm>
                <a:off x="481" y="1105"/>
                <a:ext cx="288" cy="1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5" y="0"/>
                  </a:cxn>
                  <a:cxn ang="0">
                    <a:pos x="575" y="249"/>
                  </a:cxn>
                  <a:cxn ang="0">
                    <a:pos x="0" y="24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71" y="0"/>
                  </a:cxn>
                  <a:cxn ang="0">
                    <a:pos x="571" y="247"/>
                  </a:cxn>
                  <a:cxn ang="0">
                    <a:pos x="0" y="247"/>
                  </a:cxn>
                  <a:cxn ang="0">
                    <a:pos x="0" y="0"/>
                  </a:cxn>
                </a:cxnLst>
                <a:rect l="0" t="0" r="r" b="b"/>
                <a:pathLst>
                  <a:path w="575" h="249">
                    <a:moveTo>
                      <a:pt x="0" y="0"/>
                    </a:moveTo>
                    <a:lnTo>
                      <a:pt x="575" y="0"/>
                    </a:lnTo>
                    <a:lnTo>
                      <a:pt x="575" y="249"/>
                    </a:lnTo>
                    <a:lnTo>
                      <a:pt x="0" y="24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71" y="0"/>
                    </a:lnTo>
                    <a:lnTo>
                      <a:pt x="571" y="247"/>
                    </a:lnTo>
                    <a:lnTo>
                      <a:pt x="0" y="2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32" name="Freeform 328"/>
              <p:cNvSpPr>
                <a:spLocks noEditPoints="1"/>
              </p:cNvSpPr>
              <p:nvPr/>
            </p:nvSpPr>
            <p:spPr bwMode="auto">
              <a:xfrm>
                <a:off x="481" y="1105"/>
                <a:ext cx="286" cy="1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1" y="0"/>
                  </a:cxn>
                  <a:cxn ang="0">
                    <a:pos x="571" y="247"/>
                  </a:cxn>
                  <a:cxn ang="0">
                    <a:pos x="0" y="24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67" y="0"/>
                  </a:cxn>
                  <a:cxn ang="0">
                    <a:pos x="567" y="245"/>
                  </a:cxn>
                  <a:cxn ang="0">
                    <a:pos x="0" y="245"/>
                  </a:cxn>
                  <a:cxn ang="0">
                    <a:pos x="0" y="0"/>
                  </a:cxn>
                </a:cxnLst>
                <a:rect l="0" t="0" r="r" b="b"/>
                <a:pathLst>
                  <a:path w="571" h="247">
                    <a:moveTo>
                      <a:pt x="0" y="0"/>
                    </a:moveTo>
                    <a:lnTo>
                      <a:pt x="571" y="0"/>
                    </a:lnTo>
                    <a:lnTo>
                      <a:pt x="571" y="247"/>
                    </a:lnTo>
                    <a:lnTo>
                      <a:pt x="0" y="24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67" y="0"/>
                    </a:lnTo>
                    <a:lnTo>
                      <a:pt x="567" y="245"/>
                    </a:lnTo>
                    <a:lnTo>
                      <a:pt x="0" y="2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0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33" name="Freeform 329"/>
              <p:cNvSpPr>
                <a:spLocks noEditPoints="1"/>
              </p:cNvSpPr>
              <p:nvPr/>
            </p:nvSpPr>
            <p:spPr bwMode="auto">
              <a:xfrm>
                <a:off x="481" y="1105"/>
                <a:ext cx="284" cy="1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7" y="0"/>
                  </a:cxn>
                  <a:cxn ang="0">
                    <a:pos x="567" y="245"/>
                  </a:cxn>
                  <a:cxn ang="0">
                    <a:pos x="0" y="24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64" y="0"/>
                  </a:cxn>
                  <a:cxn ang="0">
                    <a:pos x="564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567" h="245">
                    <a:moveTo>
                      <a:pt x="0" y="0"/>
                    </a:moveTo>
                    <a:lnTo>
                      <a:pt x="567" y="0"/>
                    </a:lnTo>
                    <a:lnTo>
                      <a:pt x="567" y="245"/>
                    </a:lnTo>
                    <a:lnTo>
                      <a:pt x="0" y="24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64" y="0"/>
                    </a:lnTo>
                    <a:lnTo>
                      <a:pt x="564" y="243"/>
                    </a:lnTo>
                    <a:lnTo>
                      <a:pt x="0" y="2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30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34" name="Freeform 330"/>
              <p:cNvSpPr>
                <a:spLocks noEditPoints="1"/>
              </p:cNvSpPr>
              <p:nvPr/>
            </p:nvSpPr>
            <p:spPr bwMode="auto">
              <a:xfrm>
                <a:off x="481" y="1105"/>
                <a:ext cx="282" cy="1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4" y="0"/>
                  </a:cxn>
                  <a:cxn ang="0">
                    <a:pos x="564" y="243"/>
                  </a:cxn>
                  <a:cxn ang="0">
                    <a:pos x="0" y="24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60" y="0"/>
                  </a:cxn>
                  <a:cxn ang="0">
                    <a:pos x="560" y="241"/>
                  </a:cxn>
                  <a:cxn ang="0">
                    <a:pos x="0" y="241"/>
                  </a:cxn>
                  <a:cxn ang="0">
                    <a:pos x="0" y="0"/>
                  </a:cxn>
                </a:cxnLst>
                <a:rect l="0" t="0" r="r" b="b"/>
                <a:pathLst>
                  <a:path w="564" h="243">
                    <a:moveTo>
                      <a:pt x="0" y="0"/>
                    </a:moveTo>
                    <a:lnTo>
                      <a:pt x="564" y="0"/>
                    </a:lnTo>
                    <a:lnTo>
                      <a:pt x="564" y="243"/>
                    </a:lnTo>
                    <a:lnTo>
                      <a:pt x="0" y="24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60" y="0"/>
                    </a:lnTo>
                    <a:lnTo>
                      <a:pt x="560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50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35" name="Freeform 331"/>
              <p:cNvSpPr>
                <a:spLocks noEditPoints="1"/>
              </p:cNvSpPr>
              <p:nvPr/>
            </p:nvSpPr>
            <p:spPr bwMode="auto">
              <a:xfrm>
                <a:off x="481" y="1105"/>
                <a:ext cx="280" cy="1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0" y="0"/>
                  </a:cxn>
                  <a:cxn ang="0">
                    <a:pos x="560" y="241"/>
                  </a:cxn>
                  <a:cxn ang="0">
                    <a:pos x="0" y="24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56" y="0"/>
                  </a:cxn>
                  <a:cxn ang="0">
                    <a:pos x="556" y="241"/>
                  </a:cxn>
                  <a:cxn ang="0">
                    <a:pos x="0" y="241"/>
                  </a:cxn>
                  <a:cxn ang="0">
                    <a:pos x="0" y="0"/>
                  </a:cxn>
                </a:cxnLst>
                <a:rect l="0" t="0" r="r" b="b"/>
                <a:pathLst>
                  <a:path w="560" h="241">
                    <a:moveTo>
                      <a:pt x="0" y="0"/>
                    </a:moveTo>
                    <a:lnTo>
                      <a:pt x="560" y="0"/>
                    </a:lnTo>
                    <a:lnTo>
                      <a:pt x="560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56" y="0"/>
                    </a:lnTo>
                    <a:lnTo>
                      <a:pt x="556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60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36" name="Freeform 332"/>
              <p:cNvSpPr>
                <a:spLocks noEditPoints="1"/>
              </p:cNvSpPr>
              <p:nvPr/>
            </p:nvSpPr>
            <p:spPr bwMode="auto">
              <a:xfrm>
                <a:off x="481" y="1105"/>
                <a:ext cx="278" cy="1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56" y="0"/>
                  </a:cxn>
                  <a:cxn ang="0">
                    <a:pos x="556" y="241"/>
                  </a:cxn>
                  <a:cxn ang="0">
                    <a:pos x="0" y="24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52" y="0"/>
                  </a:cxn>
                  <a:cxn ang="0">
                    <a:pos x="552" y="239"/>
                  </a:cxn>
                  <a:cxn ang="0">
                    <a:pos x="0" y="239"/>
                  </a:cxn>
                  <a:cxn ang="0">
                    <a:pos x="0" y="0"/>
                  </a:cxn>
                </a:cxnLst>
                <a:rect l="0" t="0" r="r" b="b"/>
                <a:pathLst>
                  <a:path w="556" h="241">
                    <a:moveTo>
                      <a:pt x="0" y="0"/>
                    </a:moveTo>
                    <a:lnTo>
                      <a:pt x="556" y="0"/>
                    </a:lnTo>
                    <a:lnTo>
                      <a:pt x="556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52" y="0"/>
                    </a:lnTo>
                    <a:lnTo>
                      <a:pt x="552" y="239"/>
                    </a:lnTo>
                    <a:lnTo>
                      <a:pt x="0" y="2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80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37" name="Freeform 333"/>
              <p:cNvSpPr>
                <a:spLocks noEditPoints="1"/>
              </p:cNvSpPr>
              <p:nvPr/>
            </p:nvSpPr>
            <p:spPr bwMode="auto">
              <a:xfrm>
                <a:off x="481" y="1105"/>
                <a:ext cx="277" cy="1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52" y="0"/>
                  </a:cxn>
                  <a:cxn ang="0">
                    <a:pos x="552" y="239"/>
                  </a:cxn>
                  <a:cxn ang="0">
                    <a:pos x="0" y="23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48" y="0"/>
                  </a:cxn>
                  <a:cxn ang="0">
                    <a:pos x="548" y="237"/>
                  </a:cxn>
                  <a:cxn ang="0">
                    <a:pos x="0" y="237"/>
                  </a:cxn>
                  <a:cxn ang="0">
                    <a:pos x="0" y="0"/>
                  </a:cxn>
                </a:cxnLst>
                <a:rect l="0" t="0" r="r" b="b"/>
                <a:pathLst>
                  <a:path w="552" h="239">
                    <a:moveTo>
                      <a:pt x="0" y="0"/>
                    </a:moveTo>
                    <a:lnTo>
                      <a:pt x="552" y="0"/>
                    </a:lnTo>
                    <a:lnTo>
                      <a:pt x="552" y="239"/>
                    </a:lnTo>
                    <a:lnTo>
                      <a:pt x="0" y="23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48" y="0"/>
                    </a:lnTo>
                    <a:lnTo>
                      <a:pt x="548" y="237"/>
                    </a:lnTo>
                    <a:lnTo>
                      <a:pt x="0" y="2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A0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38" name="Freeform 334"/>
              <p:cNvSpPr>
                <a:spLocks noEditPoints="1"/>
              </p:cNvSpPr>
              <p:nvPr/>
            </p:nvSpPr>
            <p:spPr bwMode="auto">
              <a:xfrm>
                <a:off x="481" y="1105"/>
                <a:ext cx="275" cy="1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8" y="0"/>
                  </a:cxn>
                  <a:cxn ang="0">
                    <a:pos x="548" y="237"/>
                  </a:cxn>
                  <a:cxn ang="0">
                    <a:pos x="0" y="23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44" y="0"/>
                  </a:cxn>
                  <a:cxn ang="0">
                    <a:pos x="544" y="235"/>
                  </a:cxn>
                  <a:cxn ang="0">
                    <a:pos x="0" y="235"/>
                  </a:cxn>
                  <a:cxn ang="0">
                    <a:pos x="0" y="0"/>
                  </a:cxn>
                </a:cxnLst>
                <a:rect l="0" t="0" r="r" b="b"/>
                <a:pathLst>
                  <a:path w="548" h="237">
                    <a:moveTo>
                      <a:pt x="0" y="0"/>
                    </a:moveTo>
                    <a:lnTo>
                      <a:pt x="548" y="0"/>
                    </a:lnTo>
                    <a:lnTo>
                      <a:pt x="548" y="237"/>
                    </a:lnTo>
                    <a:lnTo>
                      <a:pt x="0" y="23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44" y="0"/>
                    </a:lnTo>
                    <a:lnTo>
                      <a:pt x="544" y="235"/>
                    </a:lnTo>
                    <a:lnTo>
                      <a:pt x="0" y="2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0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39" name="Freeform 335"/>
              <p:cNvSpPr>
                <a:spLocks noEditPoints="1"/>
              </p:cNvSpPr>
              <p:nvPr/>
            </p:nvSpPr>
            <p:spPr bwMode="auto">
              <a:xfrm>
                <a:off x="481" y="1105"/>
                <a:ext cx="273" cy="1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4" y="0"/>
                  </a:cxn>
                  <a:cxn ang="0">
                    <a:pos x="544" y="235"/>
                  </a:cxn>
                  <a:cxn ang="0">
                    <a:pos x="0" y="23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41" y="0"/>
                  </a:cxn>
                  <a:cxn ang="0">
                    <a:pos x="541" y="233"/>
                  </a:cxn>
                  <a:cxn ang="0">
                    <a:pos x="0" y="233"/>
                  </a:cxn>
                  <a:cxn ang="0">
                    <a:pos x="0" y="0"/>
                  </a:cxn>
                </a:cxnLst>
                <a:rect l="0" t="0" r="r" b="b"/>
                <a:pathLst>
                  <a:path w="544" h="235">
                    <a:moveTo>
                      <a:pt x="0" y="0"/>
                    </a:moveTo>
                    <a:lnTo>
                      <a:pt x="544" y="0"/>
                    </a:lnTo>
                    <a:lnTo>
                      <a:pt x="544" y="235"/>
                    </a:lnTo>
                    <a:lnTo>
                      <a:pt x="0" y="23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41" y="0"/>
                    </a:lnTo>
                    <a:lnTo>
                      <a:pt x="541" y="233"/>
                    </a:lnTo>
                    <a:lnTo>
                      <a:pt x="0" y="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0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40" name="Freeform 336"/>
              <p:cNvSpPr>
                <a:spLocks noEditPoints="1"/>
              </p:cNvSpPr>
              <p:nvPr/>
            </p:nvSpPr>
            <p:spPr bwMode="auto">
              <a:xfrm>
                <a:off x="481" y="1105"/>
                <a:ext cx="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1" y="0"/>
                  </a:cxn>
                  <a:cxn ang="0">
                    <a:pos x="541" y="233"/>
                  </a:cxn>
                  <a:cxn ang="0">
                    <a:pos x="0" y="2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37" y="0"/>
                  </a:cxn>
                  <a:cxn ang="0">
                    <a:pos x="537" y="231"/>
                  </a:cxn>
                  <a:cxn ang="0">
                    <a:pos x="0" y="231"/>
                  </a:cxn>
                  <a:cxn ang="0">
                    <a:pos x="0" y="0"/>
                  </a:cxn>
                </a:cxnLst>
                <a:rect l="0" t="0" r="r" b="b"/>
                <a:pathLst>
                  <a:path w="541" h="233">
                    <a:moveTo>
                      <a:pt x="0" y="0"/>
                    </a:moveTo>
                    <a:lnTo>
                      <a:pt x="541" y="0"/>
                    </a:lnTo>
                    <a:lnTo>
                      <a:pt x="541" y="233"/>
                    </a:lnTo>
                    <a:lnTo>
                      <a:pt x="0" y="2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37" y="0"/>
                    </a:lnTo>
                    <a:lnTo>
                      <a:pt x="537" y="231"/>
                    </a:lnTo>
                    <a:lnTo>
                      <a:pt x="0" y="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0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41" name="Freeform 337"/>
              <p:cNvSpPr>
                <a:spLocks noEditPoints="1"/>
              </p:cNvSpPr>
              <p:nvPr/>
            </p:nvSpPr>
            <p:spPr bwMode="auto">
              <a:xfrm>
                <a:off x="481" y="1105"/>
                <a:ext cx="269" cy="1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37" y="0"/>
                  </a:cxn>
                  <a:cxn ang="0">
                    <a:pos x="537" y="231"/>
                  </a:cxn>
                  <a:cxn ang="0">
                    <a:pos x="0" y="23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33" y="0"/>
                  </a:cxn>
                  <a:cxn ang="0">
                    <a:pos x="533" y="229"/>
                  </a:cxn>
                  <a:cxn ang="0">
                    <a:pos x="0" y="229"/>
                  </a:cxn>
                  <a:cxn ang="0">
                    <a:pos x="0" y="0"/>
                  </a:cxn>
                </a:cxnLst>
                <a:rect l="0" t="0" r="r" b="b"/>
                <a:pathLst>
                  <a:path w="537" h="231">
                    <a:moveTo>
                      <a:pt x="0" y="0"/>
                    </a:moveTo>
                    <a:lnTo>
                      <a:pt x="537" y="0"/>
                    </a:lnTo>
                    <a:lnTo>
                      <a:pt x="537" y="231"/>
                    </a:lnTo>
                    <a:lnTo>
                      <a:pt x="0" y="23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33" y="0"/>
                    </a:lnTo>
                    <a:lnTo>
                      <a:pt x="533" y="229"/>
                    </a:lnTo>
                    <a:lnTo>
                      <a:pt x="0" y="2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11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42" name="Freeform 338"/>
              <p:cNvSpPr>
                <a:spLocks noEditPoints="1"/>
              </p:cNvSpPr>
              <p:nvPr/>
            </p:nvSpPr>
            <p:spPr bwMode="auto">
              <a:xfrm>
                <a:off x="481" y="1105"/>
                <a:ext cx="267" cy="1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33" y="0"/>
                  </a:cxn>
                  <a:cxn ang="0">
                    <a:pos x="533" y="229"/>
                  </a:cxn>
                  <a:cxn ang="0">
                    <a:pos x="0" y="2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29" y="0"/>
                  </a:cxn>
                  <a:cxn ang="0">
                    <a:pos x="529" y="229"/>
                  </a:cxn>
                  <a:cxn ang="0">
                    <a:pos x="0" y="229"/>
                  </a:cxn>
                  <a:cxn ang="0">
                    <a:pos x="0" y="0"/>
                  </a:cxn>
                </a:cxnLst>
                <a:rect l="0" t="0" r="r" b="b"/>
                <a:pathLst>
                  <a:path w="533" h="229">
                    <a:moveTo>
                      <a:pt x="0" y="0"/>
                    </a:moveTo>
                    <a:lnTo>
                      <a:pt x="533" y="0"/>
                    </a:lnTo>
                    <a:lnTo>
                      <a:pt x="533" y="229"/>
                    </a:lnTo>
                    <a:lnTo>
                      <a:pt x="0" y="22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29" y="0"/>
                    </a:lnTo>
                    <a:lnTo>
                      <a:pt x="529" y="229"/>
                    </a:lnTo>
                    <a:lnTo>
                      <a:pt x="0" y="2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1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43" name="Freeform 339"/>
              <p:cNvSpPr>
                <a:spLocks noEditPoints="1"/>
              </p:cNvSpPr>
              <p:nvPr/>
            </p:nvSpPr>
            <p:spPr bwMode="auto">
              <a:xfrm>
                <a:off x="481" y="1105"/>
                <a:ext cx="265" cy="1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9" y="0"/>
                  </a:cxn>
                  <a:cxn ang="0">
                    <a:pos x="529" y="229"/>
                  </a:cxn>
                  <a:cxn ang="0">
                    <a:pos x="0" y="2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25" y="0"/>
                  </a:cxn>
                  <a:cxn ang="0">
                    <a:pos x="525" y="228"/>
                  </a:cxn>
                  <a:cxn ang="0">
                    <a:pos x="0" y="228"/>
                  </a:cxn>
                  <a:cxn ang="0">
                    <a:pos x="0" y="0"/>
                  </a:cxn>
                </a:cxnLst>
                <a:rect l="0" t="0" r="r" b="b"/>
                <a:pathLst>
                  <a:path w="529" h="229">
                    <a:moveTo>
                      <a:pt x="0" y="0"/>
                    </a:moveTo>
                    <a:lnTo>
                      <a:pt x="529" y="0"/>
                    </a:lnTo>
                    <a:lnTo>
                      <a:pt x="529" y="229"/>
                    </a:lnTo>
                    <a:lnTo>
                      <a:pt x="0" y="22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25" y="0"/>
                    </a:lnTo>
                    <a:lnTo>
                      <a:pt x="525" y="228"/>
                    </a:lnTo>
                    <a:lnTo>
                      <a:pt x="0" y="2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1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44" name="Freeform 340"/>
              <p:cNvSpPr>
                <a:spLocks noEditPoints="1"/>
              </p:cNvSpPr>
              <p:nvPr/>
            </p:nvSpPr>
            <p:spPr bwMode="auto">
              <a:xfrm>
                <a:off x="481" y="1105"/>
                <a:ext cx="26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5" y="0"/>
                  </a:cxn>
                  <a:cxn ang="0">
                    <a:pos x="525" y="228"/>
                  </a:cxn>
                  <a:cxn ang="0">
                    <a:pos x="0" y="22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21" y="0"/>
                  </a:cxn>
                  <a:cxn ang="0">
                    <a:pos x="521" y="226"/>
                  </a:cxn>
                  <a:cxn ang="0">
                    <a:pos x="0" y="226"/>
                  </a:cxn>
                  <a:cxn ang="0">
                    <a:pos x="0" y="0"/>
                  </a:cxn>
                </a:cxnLst>
                <a:rect l="0" t="0" r="r" b="b"/>
                <a:pathLst>
                  <a:path w="525" h="228">
                    <a:moveTo>
                      <a:pt x="0" y="0"/>
                    </a:moveTo>
                    <a:lnTo>
                      <a:pt x="525" y="0"/>
                    </a:lnTo>
                    <a:lnTo>
                      <a:pt x="525" y="228"/>
                    </a:lnTo>
                    <a:lnTo>
                      <a:pt x="0" y="22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21" y="0"/>
                    </a:lnTo>
                    <a:lnTo>
                      <a:pt x="521" y="226"/>
                    </a:lnTo>
                    <a:lnTo>
                      <a:pt x="0" y="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71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45" name="Freeform 341"/>
              <p:cNvSpPr>
                <a:spLocks noEditPoints="1"/>
              </p:cNvSpPr>
              <p:nvPr/>
            </p:nvSpPr>
            <p:spPr bwMode="auto">
              <a:xfrm>
                <a:off x="481" y="1105"/>
                <a:ext cx="261" cy="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1" y="0"/>
                  </a:cxn>
                  <a:cxn ang="0">
                    <a:pos x="521" y="226"/>
                  </a:cxn>
                  <a:cxn ang="0">
                    <a:pos x="0" y="22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18" y="0"/>
                  </a:cxn>
                  <a:cxn ang="0">
                    <a:pos x="518" y="224"/>
                  </a:cxn>
                  <a:cxn ang="0">
                    <a:pos x="0" y="224"/>
                  </a:cxn>
                  <a:cxn ang="0">
                    <a:pos x="0" y="0"/>
                  </a:cxn>
                </a:cxnLst>
                <a:rect l="0" t="0" r="r" b="b"/>
                <a:pathLst>
                  <a:path w="521" h="226">
                    <a:moveTo>
                      <a:pt x="0" y="0"/>
                    </a:moveTo>
                    <a:lnTo>
                      <a:pt x="521" y="0"/>
                    </a:lnTo>
                    <a:lnTo>
                      <a:pt x="521" y="226"/>
                    </a:lnTo>
                    <a:lnTo>
                      <a:pt x="0" y="22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18" y="0"/>
                    </a:lnTo>
                    <a:lnTo>
                      <a:pt x="518" y="224"/>
                    </a:lnTo>
                    <a:lnTo>
                      <a:pt x="0" y="2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46" name="Freeform 342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9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8" y="0"/>
                  </a:cxn>
                  <a:cxn ang="0">
                    <a:pos x="518" y="224"/>
                  </a:cxn>
                  <a:cxn ang="0">
                    <a:pos x="0" y="22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14" y="0"/>
                  </a:cxn>
                  <a:cxn ang="0">
                    <a:pos x="514" y="222"/>
                  </a:cxn>
                  <a:cxn ang="0">
                    <a:pos x="0" y="222"/>
                  </a:cxn>
                  <a:cxn ang="0">
                    <a:pos x="0" y="0"/>
                  </a:cxn>
                </a:cxnLst>
                <a:rect l="0" t="0" r="r" b="b"/>
                <a:pathLst>
                  <a:path w="518" h="224">
                    <a:moveTo>
                      <a:pt x="0" y="0"/>
                    </a:moveTo>
                    <a:lnTo>
                      <a:pt x="518" y="0"/>
                    </a:lnTo>
                    <a:lnTo>
                      <a:pt x="518" y="224"/>
                    </a:lnTo>
                    <a:lnTo>
                      <a:pt x="0" y="22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14" y="0"/>
                    </a:lnTo>
                    <a:lnTo>
                      <a:pt x="514" y="222"/>
                    </a:lnTo>
                    <a:lnTo>
                      <a:pt x="0" y="2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47" name="Freeform 343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7" cy="1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4" y="0"/>
                  </a:cxn>
                  <a:cxn ang="0">
                    <a:pos x="514" y="222"/>
                  </a:cxn>
                  <a:cxn ang="0">
                    <a:pos x="0" y="22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10" y="0"/>
                  </a:cxn>
                  <a:cxn ang="0">
                    <a:pos x="510" y="220"/>
                  </a:cxn>
                  <a:cxn ang="0">
                    <a:pos x="0" y="220"/>
                  </a:cxn>
                  <a:cxn ang="0">
                    <a:pos x="0" y="0"/>
                  </a:cxn>
                </a:cxnLst>
                <a:rect l="0" t="0" r="r" b="b"/>
                <a:pathLst>
                  <a:path w="514" h="222">
                    <a:moveTo>
                      <a:pt x="0" y="0"/>
                    </a:moveTo>
                    <a:lnTo>
                      <a:pt x="514" y="0"/>
                    </a:lnTo>
                    <a:lnTo>
                      <a:pt x="514" y="222"/>
                    </a:lnTo>
                    <a:lnTo>
                      <a:pt x="0" y="22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10" y="0"/>
                    </a:lnTo>
                    <a:lnTo>
                      <a:pt x="510" y="220"/>
                    </a:lnTo>
                    <a:lnTo>
                      <a:pt x="0" y="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48" name="Freeform 344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5" cy="1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0" y="0"/>
                  </a:cxn>
                  <a:cxn ang="0">
                    <a:pos x="510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06" y="0"/>
                  </a:cxn>
                  <a:cxn ang="0">
                    <a:pos x="506" y="218"/>
                  </a:cxn>
                  <a:cxn ang="0">
                    <a:pos x="0" y="218"/>
                  </a:cxn>
                  <a:cxn ang="0">
                    <a:pos x="0" y="0"/>
                  </a:cxn>
                </a:cxnLst>
                <a:rect l="0" t="0" r="r" b="b"/>
                <a:pathLst>
                  <a:path w="510" h="220">
                    <a:moveTo>
                      <a:pt x="0" y="0"/>
                    </a:moveTo>
                    <a:lnTo>
                      <a:pt x="510" y="0"/>
                    </a:lnTo>
                    <a:lnTo>
                      <a:pt x="510" y="220"/>
                    </a:lnTo>
                    <a:lnTo>
                      <a:pt x="0" y="22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06" y="0"/>
                    </a:lnTo>
                    <a:lnTo>
                      <a:pt x="506" y="218"/>
                    </a:lnTo>
                    <a:lnTo>
                      <a:pt x="0" y="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1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49" name="Freeform 345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3" cy="1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6" y="0"/>
                  </a:cxn>
                  <a:cxn ang="0">
                    <a:pos x="506" y="218"/>
                  </a:cxn>
                  <a:cxn ang="0">
                    <a:pos x="0" y="2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02" y="0"/>
                  </a:cxn>
                  <a:cxn ang="0">
                    <a:pos x="502" y="216"/>
                  </a:cxn>
                  <a:cxn ang="0">
                    <a:pos x="0" y="216"/>
                  </a:cxn>
                  <a:cxn ang="0">
                    <a:pos x="0" y="0"/>
                  </a:cxn>
                </a:cxnLst>
                <a:rect l="0" t="0" r="r" b="b"/>
                <a:pathLst>
                  <a:path w="506" h="218">
                    <a:moveTo>
                      <a:pt x="0" y="0"/>
                    </a:moveTo>
                    <a:lnTo>
                      <a:pt x="506" y="0"/>
                    </a:lnTo>
                    <a:lnTo>
                      <a:pt x="506" y="218"/>
                    </a:lnTo>
                    <a:lnTo>
                      <a:pt x="0" y="21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02" y="0"/>
                    </a:lnTo>
                    <a:lnTo>
                      <a:pt x="502" y="216"/>
                    </a:lnTo>
                    <a:lnTo>
                      <a:pt x="0" y="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50" name="Freeform 346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2" cy="1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2" y="0"/>
                  </a:cxn>
                  <a:cxn ang="0">
                    <a:pos x="502" y="216"/>
                  </a:cxn>
                  <a:cxn ang="0">
                    <a:pos x="0" y="21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98" y="0"/>
                  </a:cxn>
                  <a:cxn ang="0">
                    <a:pos x="498" y="216"/>
                  </a:cxn>
                  <a:cxn ang="0">
                    <a:pos x="0" y="216"/>
                  </a:cxn>
                  <a:cxn ang="0">
                    <a:pos x="0" y="0"/>
                  </a:cxn>
                </a:cxnLst>
                <a:rect l="0" t="0" r="r" b="b"/>
                <a:pathLst>
                  <a:path w="502" h="216">
                    <a:moveTo>
                      <a:pt x="0" y="0"/>
                    </a:moveTo>
                    <a:lnTo>
                      <a:pt x="502" y="0"/>
                    </a:lnTo>
                    <a:lnTo>
                      <a:pt x="502" y="216"/>
                    </a:lnTo>
                    <a:lnTo>
                      <a:pt x="0" y="21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98" y="0"/>
                    </a:lnTo>
                    <a:lnTo>
                      <a:pt x="498" y="216"/>
                    </a:lnTo>
                    <a:lnTo>
                      <a:pt x="0" y="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51" name="Freeform 347"/>
              <p:cNvSpPr>
                <a:spLocks noEditPoints="1"/>
              </p:cNvSpPr>
              <p:nvPr/>
            </p:nvSpPr>
            <p:spPr bwMode="auto">
              <a:xfrm>
                <a:off x="481" y="1105"/>
                <a:ext cx="250" cy="1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8" y="0"/>
                  </a:cxn>
                  <a:cxn ang="0">
                    <a:pos x="498" y="216"/>
                  </a:cxn>
                  <a:cxn ang="0">
                    <a:pos x="0" y="21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94" y="0"/>
                  </a:cxn>
                  <a:cxn ang="0">
                    <a:pos x="494" y="214"/>
                  </a:cxn>
                  <a:cxn ang="0">
                    <a:pos x="0" y="214"/>
                  </a:cxn>
                  <a:cxn ang="0">
                    <a:pos x="0" y="0"/>
                  </a:cxn>
                </a:cxnLst>
                <a:rect l="0" t="0" r="r" b="b"/>
                <a:pathLst>
                  <a:path w="498" h="216">
                    <a:moveTo>
                      <a:pt x="0" y="0"/>
                    </a:moveTo>
                    <a:lnTo>
                      <a:pt x="498" y="0"/>
                    </a:lnTo>
                    <a:lnTo>
                      <a:pt x="498" y="216"/>
                    </a:lnTo>
                    <a:lnTo>
                      <a:pt x="0" y="21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94" y="0"/>
                    </a:lnTo>
                    <a:lnTo>
                      <a:pt x="494" y="214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2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52" name="Freeform 348"/>
              <p:cNvSpPr>
                <a:spLocks noEditPoints="1"/>
              </p:cNvSpPr>
              <p:nvPr/>
            </p:nvSpPr>
            <p:spPr bwMode="auto">
              <a:xfrm>
                <a:off x="481" y="1105"/>
                <a:ext cx="248" cy="1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4" y="0"/>
                  </a:cxn>
                  <a:cxn ang="0">
                    <a:pos x="494" y="214"/>
                  </a:cxn>
                  <a:cxn ang="0">
                    <a:pos x="0" y="2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91" y="0"/>
                  </a:cxn>
                  <a:cxn ang="0">
                    <a:pos x="491" y="212"/>
                  </a:cxn>
                  <a:cxn ang="0">
                    <a:pos x="0" y="212"/>
                  </a:cxn>
                  <a:cxn ang="0">
                    <a:pos x="0" y="0"/>
                  </a:cxn>
                </a:cxnLst>
                <a:rect l="0" t="0" r="r" b="b"/>
                <a:pathLst>
                  <a:path w="494" h="214">
                    <a:moveTo>
                      <a:pt x="0" y="0"/>
                    </a:moveTo>
                    <a:lnTo>
                      <a:pt x="494" y="0"/>
                    </a:lnTo>
                    <a:lnTo>
                      <a:pt x="494" y="214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91" y="0"/>
                    </a:lnTo>
                    <a:lnTo>
                      <a:pt x="491" y="212"/>
                    </a:lnTo>
                    <a:lnTo>
                      <a:pt x="0" y="2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53" name="Freeform 349"/>
              <p:cNvSpPr>
                <a:spLocks noEditPoints="1"/>
              </p:cNvSpPr>
              <p:nvPr/>
            </p:nvSpPr>
            <p:spPr bwMode="auto">
              <a:xfrm>
                <a:off x="481" y="1105"/>
                <a:ext cx="246" cy="1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1" y="0"/>
                  </a:cxn>
                  <a:cxn ang="0">
                    <a:pos x="491" y="212"/>
                  </a:cxn>
                  <a:cxn ang="0">
                    <a:pos x="0" y="2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87" y="0"/>
                  </a:cxn>
                  <a:cxn ang="0">
                    <a:pos x="487" y="210"/>
                  </a:cxn>
                  <a:cxn ang="0">
                    <a:pos x="0" y="210"/>
                  </a:cxn>
                  <a:cxn ang="0">
                    <a:pos x="0" y="0"/>
                  </a:cxn>
                </a:cxnLst>
                <a:rect l="0" t="0" r="r" b="b"/>
                <a:pathLst>
                  <a:path w="491" h="212">
                    <a:moveTo>
                      <a:pt x="0" y="0"/>
                    </a:moveTo>
                    <a:lnTo>
                      <a:pt x="491" y="0"/>
                    </a:lnTo>
                    <a:lnTo>
                      <a:pt x="491" y="212"/>
                    </a:lnTo>
                    <a:lnTo>
                      <a:pt x="0" y="21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87" y="0"/>
                    </a:lnTo>
                    <a:lnTo>
                      <a:pt x="487" y="210"/>
                    </a:lnTo>
                    <a:lnTo>
                      <a:pt x="0" y="2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54" name="Freeform 350"/>
              <p:cNvSpPr>
                <a:spLocks noEditPoints="1"/>
              </p:cNvSpPr>
              <p:nvPr/>
            </p:nvSpPr>
            <p:spPr bwMode="auto">
              <a:xfrm>
                <a:off x="481" y="1105"/>
                <a:ext cx="244" cy="10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7" y="0"/>
                  </a:cxn>
                  <a:cxn ang="0">
                    <a:pos x="487" y="210"/>
                  </a:cxn>
                  <a:cxn ang="0">
                    <a:pos x="0" y="21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83" y="0"/>
                  </a:cxn>
                  <a:cxn ang="0">
                    <a:pos x="483" y="208"/>
                  </a:cxn>
                  <a:cxn ang="0">
                    <a:pos x="0" y="208"/>
                  </a:cxn>
                  <a:cxn ang="0">
                    <a:pos x="0" y="0"/>
                  </a:cxn>
                </a:cxnLst>
                <a:rect l="0" t="0" r="r" b="b"/>
                <a:pathLst>
                  <a:path w="487" h="210">
                    <a:moveTo>
                      <a:pt x="0" y="0"/>
                    </a:moveTo>
                    <a:lnTo>
                      <a:pt x="487" y="0"/>
                    </a:lnTo>
                    <a:lnTo>
                      <a:pt x="487" y="210"/>
                    </a:lnTo>
                    <a:lnTo>
                      <a:pt x="0" y="21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83" y="0"/>
                    </a:lnTo>
                    <a:lnTo>
                      <a:pt x="483" y="208"/>
                    </a:lnTo>
                    <a:lnTo>
                      <a:pt x="0" y="2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2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55" name="Freeform 351"/>
              <p:cNvSpPr>
                <a:spLocks noEditPoints="1"/>
              </p:cNvSpPr>
              <p:nvPr/>
            </p:nvSpPr>
            <p:spPr bwMode="auto">
              <a:xfrm>
                <a:off x="481" y="1105"/>
                <a:ext cx="242" cy="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3" y="0"/>
                  </a:cxn>
                  <a:cxn ang="0">
                    <a:pos x="483" y="208"/>
                  </a:cxn>
                  <a:cxn ang="0">
                    <a:pos x="0" y="20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9" y="0"/>
                  </a:cxn>
                  <a:cxn ang="0">
                    <a:pos x="479" y="206"/>
                  </a:cxn>
                  <a:cxn ang="0">
                    <a:pos x="0" y="206"/>
                  </a:cxn>
                  <a:cxn ang="0">
                    <a:pos x="0" y="0"/>
                  </a:cxn>
                </a:cxnLst>
                <a:rect l="0" t="0" r="r" b="b"/>
                <a:pathLst>
                  <a:path w="483" h="208">
                    <a:moveTo>
                      <a:pt x="0" y="0"/>
                    </a:moveTo>
                    <a:lnTo>
                      <a:pt x="483" y="0"/>
                    </a:lnTo>
                    <a:lnTo>
                      <a:pt x="483" y="208"/>
                    </a:lnTo>
                    <a:lnTo>
                      <a:pt x="0" y="20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79" y="0"/>
                    </a:lnTo>
                    <a:lnTo>
                      <a:pt x="479" y="206"/>
                    </a:lnTo>
                    <a:lnTo>
                      <a:pt x="0" y="2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56" name="Freeform 352"/>
              <p:cNvSpPr>
                <a:spLocks noEditPoints="1"/>
              </p:cNvSpPr>
              <p:nvPr/>
            </p:nvSpPr>
            <p:spPr bwMode="auto">
              <a:xfrm>
                <a:off x="481" y="1105"/>
                <a:ext cx="240" cy="1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79" y="0"/>
                  </a:cxn>
                  <a:cxn ang="0">
                    <a:pos x="479" y="206"/>
                  </a:cxn>
                  <a:cxn ang="0">
                    <a:pos x="0" y="20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5" y="0"/>
                  </a:cxn>
                  <a:cxn ang="0">
                    <a:pos x="475" y="205"/>
                  </a:cxn>
                  <a:cxn ang="0">
                    <a:pos x="0" y="205"/>
                  </a:cxn>
                  <a:cxn ang="0">
                    <a:pos x="0" y="0"/>
                  </a:cxn>
                </a:cxnLst>
                <a:rect l="0" t="0" r="r" b="b"/>
                <a:pathLst>
                  <a:path w="479" h="206">
                    <a:moveTo>
                      <a:pt x="0" y="0"/>
                    </a:moveTo>
                    <a:lnTo>
                      <a:pt x="479" y="0"/>
                    </a:lnTo>
                    <a:lnTo>
                      <a:pt x="479" y="206"/>
                    </a:lnTo>
                    <a:lnTo>
                      <a:pt x="0" y="20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75" y="0"/>
                    </a:lnTo>
                    <a:lnTo>
                      <a:pt x="475" y="205"/>
                    </a:lnTo>
                    <a:lnTo>
                      <a:pt x="0" y="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2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57" name="Freeform 353"/>
              <p:cNvSpPr>
                <a:spLocks noEditPoints="1"/>
              </p:cNvSpPr>
              <p:nvPr/>
            </p:nvSpPr>
            <p:spPr bwMode="auto">
              <a:xfrm>
                <a:off x="481" y="1105"/>
                <a:ext cx="238" cy="1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75" y="0"/>
                  </a:cxn>
                  <a:cxn ang="0">
                    <a:pos x="475" y="205"/>
                  </a:cxn>
                  <a:cxn ang="0">
                    <a:pos x="0" y="20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1" y="0"/>
                  </a:cxn>
                  <a:cxn ang="0">
                    <a:pos x="471" y="205"/>
                  </a:cxn>
                  <a:cxn ang="0">
                    <a:pos x="0" y="205"/>
                  </a:cxn>
                  <a:cxn ang="0">
                    <a:pos x="0" y="0"/>
                  </a:cxn>
                </a:cxnLst>
                <a:rect l="0" t="0" r="r" b="b"/>
                <a:pathLst>
                  <a:path w="475" h="205">
                    <a:moveTo>
                      <a:pt x="0" y="0"/>
                    </a:moveTo>
                    <a:lnTo>
                      <a:pt x="475" y="0"/>
                    </a:lnTo>
                    <a:lnTo>
                      <a:pt x="475" y="205"/>
                    </a:lnTo>
                    <a:lnTo>
                      <a:pt x="0" y="20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71" y="0"/>
                    </a:lnTo>
                    <a:lnTo>
                      <a:pt x="471" y="205"/>
                    </a:lnTo>
                    <a:lnTo>
                      <a:pt x="0" y="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13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58" name="Freeform 354"/>
              <p:cNvSpPr>
                <a:spLocks noEditPoints="1"/>
              </p:cNvSpPr>
              <p:nvPr/>
            </p:nvSpPr>
            <p:spPr bwMode="auto">
              <a:xfrm>
                <a:off x="481" y="1105"/>
                <a:ext cx="236" cy="1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71" y="0"/>
                  </a:cxn>
                  <a:cxn ang="0">
                    <a:pos x="471" y="205"/>
                  </a:cxn>
                  <a:cxn ang="0">
                    <a:pos x="0" y="20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68" y="0"/>
                  </a:cxn>
                  <a:cxn ang="0">
                    <a:pos x="468" y="203"/>
                  </a:cxn>
                  <a:cxn ang="0">
                    <a:pos x="0" y="203"/>
                  </a:cxn>
                  <a:cxn ang="0">
                    <a:pos x="0" y="0"/>
                  </a:cxn>
                </a:cxnLst>
                <a:rect l="0" t="0" r="r" b="b"/>
                <a:pathLst>
                  <a:path w="471" h="205">
                    <a:moveTo>
                      <a:pt x="0" y="0"/>
                    </a:moveTo>
                    <a:lnTo>
                      <a:pt x="471" y="0"/>
                    </a:lnTo>
                    <a:lnTo>
                      <a:pt x="471" y="205"/>
                    </a:lnTo>
                    <a:lnTo>
                      <a:pt x="0" y="20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68" y="0"/>
                    </a:lnTo>
                    <a:lnTo>
                      <a:pt x="468" y="203"/>
                    </a:lnTo>
                    <a:lnTo>
                      <a:pt x="0" y="2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59" name="Freeform 355"/>
              <p:cNvSpPr>
                <a:spLocks noEditPoints="1"/>
              </p:cNvSpPr>
              <p:nvPr/>
            </p:nvSpPr>
            <p:spPr bwMode="auto">
              <a:xfrm>
                <a:off x="481" y="1105"/>
                <a:ext cx="234" cy="1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8" y="0"/>
                  </a:cxn>
                  <a:cxn ang="0">
                    <a:pos x="468" y="203"/>
                  </a:cxn>
                  <a:cxn ang="0">
                    <a:pos x="0" y="20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64" y="0"/>
                  </a:cxn>
                  <a:cxn ang="0">
                    <a:pos x="464" y="201"/>
                  </a:cxn>
                  <a:cxn ang="0">
                    <a:pos x="0" y="201"/>
                  </a:cxn>
                  <a:cxn ang="0">
                    <a:pos x="0" y="0"/>
                  </a:cxn>
                </a:cxnLst>
                <a:rect l="0" t="0" r="r" b="b"/>
                <a:pathLst>
                  <a:path w="468" h="203">
                    <a:moveTo>
                      <a:pt x="0" y="0"/>
                    </a:moveTo>
                    <a:lnTo>
                      <a:pt x="468" y="0"/>
                    </a:lnTo>
                    <a:lnTo>
                      <a:pt x="468" y="203"/>
                    </a:lnTo>
                    <a:lnTo>
                      <a:pt x="0" y="20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64" y="0"/>
                    </a:lnTo>
                    <a:lnTo>
                      <a:pt x="464" y="201"/>
                    </a:lnTo>
                    <a:lnTo>
                      <a:pt x="0" y="2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60" name="Freeform 356"/>
              <p:cNvSpPr>
                <a:spLocks noEditPoints="1"/>
              </p:cNvSpPr>
              <p:nvPr/>
            </p:nvSpPr>
            <p:spPr bwMode="auto">
              <a:xfrm>
                <a:off x="481" y="1105"/>
                <a:ext cx="232" cy="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4" y="0"/>
                  </a:cxn>
                  <a:cxn ang="0">
                    <a:pos x="464" y="201"/>
                  </a:cxn>
                  <a:cxn ang="0">
                    <a:pos x="0" y="20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60" y="0"/>
                  </a:cxn>
                  <a:cxn ang="0">
                    <a:pos x="460" y="199"/>
                  </a:cxn>
                  <a:cxn ang="0">
                    <a:pos x="0" y="199"/>
                  </a:cxn>
                  <a:cxn ang="0">
                    <a:pos x="0" y="0"/>
                  </a:cxn>
                </a:cxnLst>
                <a:rect l="0" t="0" r="r" b="b"/>
                <a:pathLst>
                  <a:path w="464" h="201">
                    <a:moveTo>
                      <a:pt x="0" y="0"/>
                    </a:moveTo>
                    <a:lnTo>
                      <a:pt x="464" y="0"/>
                    </a:lnTo>
                    <a:lnTo>
                      <a:pt x="464" y="201"/>
                    </a:lnTo>
                    <a:lnTo>
                      <a:pt x="0" y="20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60" y="0"/>
                    </a:lnTo>
                    <a:lnTo>
                      <a:pt x="460" y="199"/>
                    </a:lnTo>
                    <a:lnTo>
                      <a:pt x="0" y="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3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61" name="Freeform 357"/>
              <p:cNvSpPr>
                <a:spLocks noEditPoints="1"/>
              </p:cNvSpPr>
              <p:nvPr/>
            </p:nvSpPr>
            <p:spPr bwMode="auto">
              <a:xfrm>
                <a:off x="481" y="1105"/>
                <a:ext cx="230" cy="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0" y="0"/>
                  </a:cxn>
                  <a:cxn ang="0">
                    <a:pos x="460" y="199"/>
                  </a:cxn>
                  <a:cxn ang="0">
                    <a:pos x="0" y="19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56" y="0"/>
                  </a:cxn>
                  <a:cxn ang="0">
                    <a:pos x="456" y="197"/>
                  </a:cxn>
                  <a:cxn ang="0">
                    <a:pos x="0" y="197"/>
                  </a:cxn>
                  <a:cxn ang="0">
                    <a:pos x="0" y="0"/>
                  </a:cxn>
                </a:cxnLst>
                <a:rect l="0" t="0" r="r" b="b"/>
                <a:pathLst>
                  <a:path w="460" h="199">
                    <a:moveTo>
                      <a:pt x="0" y="0"/>
                    </a:moveTo>
                    <a:lnTo>
                      <a:pt x="460" y="0"/>
                    </a:lnTo>
                    <a:lnTo>
                      <a:pt x="460" y="199"/>
                    </a:lnTo>
                    <a:lnTo>
                      <a:pt x="0" y="19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56" y="0"/>
                    </a:lnTo>
                    <a:lnTo>
                      <a:pt x="456" y="197"/>
                    </a:lnTo>
                    <a:lnTo>
                      <a:pt x="0" y="1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3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62" name="Freeform 358"/>
              <p:cNvSpPr>
                <a:spLocks noEditPoints="1"/>
              </p:cNvSpPr>
              <p:nvPr/>
            </p:nvSpPr>
            <p:spPr bwMode="auto">
              <a:xfrm>
                <a:off x="481" y="1105"/>
                <a:ext cx="229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6" y="0"/>
                  </a:cxn>
                  <a:cxn ang="0">
                    <a:pos x="456" y="197"/>
                  </a:cxn>
                  <a:cxn ang="0">
                    <a:pos x="0" y="19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52" y="0"/>
                  </a:cxn>
                  <a:cxn ang="0">
                    <a:pos x="452" y="195"/>
                  </a:cxn>
                  <a:cxn ang="0">
                    <a:pos x="0" y="195"/>
                  </a:cxn>
                  <a:cxn ang="0">
                    <a:pos x="0" y="0"/>
                  </a:cxn>
                </a:cxnLst>
                <a:rect l="0" t="0" r="r" b="b"/>
                <a:pathLst>
                  <a:path w="456" h="197">
                    <a:moveTo>
                      <a:pt x="0" y="0"/>
                    </a:moveTo>
                    <a:lnTo>
                      <a:pt x="456" y="0"/>
                    </a:lnTo>
                    <a:lnTo>
                      <a:pt x="456" y="197"/>
                    </a:lnTo>
                    <a:lnTo>
                      <a:pt x="0" y="19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52" y="0"/>
                    </a:lnTo>
                    <a:lnTo>
                      <a:pt x="452" y="195"/>
                    </a:lnTo>
                    <a:lnTo>
                      <a:pt x="0" y="1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3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63" name="Freeform 359"/>
              <p:cNvSpPr>
                <a:spLocks noEditPoints="1"/>
              </p:cNvSpPr>
              <p:nvPr/>
            </p:nvSpPr>
            <p:spPr bwMode="auto">
              <a:xfrm>
                <a:off x="481" y="1105"/>
                <a:ext cx="227" cy="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2" y="0"/>
                  </a:cxn>
                  <a:cxn ang="0">
                    <a:pos x="452" y="195"/>
                  </a:cxn>
                  <a:cxn ang="0">
                    <a:pos x="0" y="19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8" y="0"/>
                  </a:cxn>
                  <a:cxn ang="0">
                    <a:pos x="448" y="193"/>
                  </a:cxn>
                  <a:cxn ang="0">
                    <a:pos x="0" y="193"/>
                  </a:cxn>
                  <a:cxn ang="0">
                    <a:pos x="0" y="0"/>
                  </a:cxn>
                </a:cxnLst>
                <a:rect l="0" t="0" r="r" b="b"/>
                <a:pathLst>
                  <a:path w="452" h="195">
                    <a:moveTo>
                      <a:pt x="0" y="0"/>
                    </a:moveTo>
                    <a:lnTo>
                      <a:pt x="452" y="0"/>
                    </a:lnTo>
                    <a:lnTo>
                      <a:pt x="452" y="195"/>
                    </a:lnTo>
                    <a:lnTo>
                      <a:pt x="0" y="19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48" y="0"/>
                    </a:lnTo>
                    <a:lnTo>
                      <a:pt x="448" y="193"/>
                    </a:lnTo>
                    <a:lnTo>
                      <a:pt x="0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E3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64" name="Freeform 360"/>
              <p:cNvSpPr>
                <a:spLocks noEditPoints="1"/>
              </p:cNvSpPr>
              <p:nvPr/>
            </p:nvSpPr>
            <p:spPr bwMode="auto">
              <a:xfrm>
                <a:off x="481" y="1105"/>
                <a:ext cx="225" cy="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8" y="0"/>
                  </a:cxn>
                  <a:cxn ang="0">
                    <a:pos x="448" y="193"/>
                  </a:cxn>
                  <a:cxn ang="0">
                    <a:pos x="0" y="19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5" y="0"/>
                  </a:cxn>
                  <a:cxn ang="0">
                    <a:pos x="445" y="191"/>
                  </a:cxn>
                  <a:cxn ang="0">
                    <a:pos x="0" y="191"/>
                  </a:cxn>
                  <a:cxn ang="0">
                    <a:pos x="0" y="0"/>
                  </a:cxn>
                </a:cxnLst>
                <a:rect l="0" t="0" r="r" b="b"/>
                <a:pathLst>
                  <a:path w="448" h="193">
                    <a:moveTo>
                      <a:pt x="0" y="0"/>
                    </a:moveTo>
                    <a:lnTo>
                      <a:pt x="448" y="0"/>
                    </a:lnTo>
                    <a:lnTo>
                      <a:pt x="448" y="193"/>
                    </a:lnTo>
                    <a:lnTo>
                      <a:pt x="0" y="19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45" y="0"/>
                    </a:lnTo>
                    <a:lnTo>
                      <a:pt x="445" y="191"/>
                    </a:lnTo>
                    <a:lnTo>
                      <a:pt x="0" y="1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65" name="Freeform 361"/>
              <p:cNvSpPr>
                <a:spLocks noEditPoints="1"/>
              </p:cNvSpPr>
              <p:nvPr/>
            </p:nvSpPr>
            <p:spPr bwMode="auto">
              <a:xfrm>
                <a:off x="481" y="1105"/>
                <a:ext cx="223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5" y="0"/>
                  </a:cxn>
                  <a:cxn ang="0">
                    <a:pos x="445" y="191"/>
                  </a:cxn>
                  <a:cxn ang="0">
                    <a:pos x="0" y="19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1" y="0"/>
                  </a:cxn>
                  <a:cxn ang="0">
                    <a:pos x="441" y="191"/>
                  </a:cxn>
                  <a:cxn ang="0">
                    <a:pos x="0" y="191"/>
                  </a:cxn>
                  <a:cxn ang="0">
                    <a:pos x="0" y="0"/>
                  </a:cxn>
                </a:cxnLst>
                <a:rect l="0" t="0" r="r" b="b"/>
                <a:pathLst>
                  <a:path w="445" h="191">
                    <a:moveTo>
                      <a:pt x="0" y="0"/>
                    </a:moveTo>
                    <a:lnTo>
                      <a:pt x="445" y="0"/>
                    </a:lnTo>
                    <a:lnTo>
                      <a:pt x="445" y="191"/>
                    </a:lnTo>
                    <a:lnTo>
                      <a:pt x="0" y="19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41" y="0"/>
                    </a:lnTo>
                    <a:lnTo>
                      <a:pt x="441" y="191"/>
                    </a:lnTo>
                    <a:lnTo>
                      <a:pt x="0" y="1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34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66" name="Freeform 362"/>
              <p:cNvSpPr>
                <a:spLocks noEditPoints="1"/>
              </p:cNvSpPr>
              <p:nvPr/>
            </p:nvSpPr>
            <p:spPr bwMode="auto">
              <a:xfrm>
                <a:off x="481" y="1105"/>
                <a:ext cx="221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1" y="0"/>
                  </a:cxn>
                  <a:cxn ang="0">
                    <a:pos x="441" y="191"/>
                  </a:cxn>
                  <a:cxn ang="0">
                    <a:pos x="0" y="19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37" y="0"/>
                  </a:cxn>
                  <a:cxn ang="0">
                    <a:pos x="437" y="189"/>
                  </a:cxn>
                  <a:cxn ang="0">
                    <a:pos x="0" y="189"/>
                  </a:cxn>
                  <a:cxn ang="0">
                    <a:pos x="0" y="0"/>
                  </a:cxn>
                </a:cxnLst>
                <a:rect l="0" t="0" r="r" b="b"/>
                <a:pathLst>
                  <a:path w="441" h="191">
                    <a:moveTo>
                      <a:pt x="0" y="0"/>
                    </a:moveTo>
                    <a:lnTo>
                      <a:pt x="441" y="0"/>
                    </a:lnTo>
                    <a:lnTo>
                      <a:pt x="441" y="191"/>
                    </a:lnTo>
                    <a:lnTo>
                      <a:pt x="0" y="19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37" y="0"/>
                    </a:lnTo>
                    <a:lnTo>
                      <a:pt x="437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4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67" name="Freeform 363"/>
              <p:cNvSpPr>
                <a:spLocks noEditPoints="1"/>
              </p:cNvSpPr>
              <p:nvPr/>
            </p:nvSpPr>
            <p:spPr bwMode="auto">
              <a:xfrm>
                <a:off x="481" y="1105"/>
                <a:ext cx="219" cy="9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37" y="0"/>
                  </a:cxn>
                  <a:cxn ang="0">
                    <a:pos x="437" y="189"/>
                  </a:cxn>
                  <a:cxn ang="0">
                    <a:pos x="0" y="18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33" y="0"/>
                  </a:cxn>
                  <a:cxn ang="0">
                    <a:pos x="433" y="187"/>
                  </a:cxn>
                  <a:cxn ang="0">
                    <a:pos x="0" y="187"/>
                  </a:cxn>
                  <a:cxn ang="0">
                    <a:pos x="0" y="0"/>
                  </a:cxn>
                </a:cxnLst>
                <a:rect l="0" t="0" r="r" b="b"/>
                <a:pathLst>
                  <a:path w="437" h="189">
                    <a:moveTo>
                      <a:pt x="0" y="0"/>
                    </a:moveTo>
                    <a:lnTo>
                      <a:pt x="437" y="0"/>
                    </a:lnTo>
                    <a:lnTo>
                      <a:pt x="437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33" y="0"/>
                    </a:lnTo>
                    <a:lnTo>
                      <a:pt x="433" y="187"/>
                    </a:lnTo>
                    <a:lnTo>
                      <a:pt x="0" y="1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68" name="Freeform 364"/>
              <p:cNvSpPr>
                <a:spLocks noEditPoints="1"/>
              </p:cNvSpPr>
              <p:nvPr/>
            </p:nvSpPr>
            <p:spPr bwMode="auto">
              <a:xfrm>
                <a:off x="481" y="1105"/>
                <a:ext cx="217" cy="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33" y="0"/>
                  </a:cxn>
                  <a:cxn ang="0">
                    <a:pos x="433" y="187"/>
                  </a:cxn>
                  <a:cxn ang="0">
                    <a:pos x="0" y="18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29" y="0"/>
                  </a:cxn>
                  <a:cxn ang="0">
                    <a:pos x="429" y="185"/>
                  </a:cxn>
                  <a:cxn ang="0">
                    <a:pos x="0" y="185"/>
                  </a:cxn>
                  <a:cxn ang="0">
                    <a:pos x="0" y="0"/>
                  </a:cxn>
                </a:cxnLst>
                <a:rect l="0" t="0" r="r" b="b"/>
                <a:pathLst>
                  <a:path w="433" h="187">
                    <a:moveTo>
                      <a:pt x="0" y="0"/>
                    </a:moveTo>
                    <a:lnTo>
                      <a:pt x="433" y="0"/>
                    </a:lnTo>
                    <a:lnTo>
                      <a:pt x="433" y="187"/>
                    </a:lnTo>
                    <a:lnTo>
                      <a:pt x="0" y="18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29" y="0"/>
                    </a:lnTo>
                    <a:lnTo>
                      <a:pt x="429" y="185"/>
                    </a:lnTo>
                    <a:lnTo>
                      <a:pt x="0" y="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4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69" name="Freeform 365"/>
              <p:cNvSpPr>
                <a:spLocks noEditPoints="1"/>
              </p:cNvSpPr>
              <p:nvPr/>
            </p:nvSpPr>
            <p:spPr bwMode="auto">
              <a:xfrm>
                <a:off x="481" y="1105"/>
                <a:ext cx="215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9" y="0"/>
                  </a:cxn>
                  <a:cxn ang="0">
                    <a:pos x="429" y="185"/>
                  </a:cxn>
                  <a:cxn ang="0">
                    <a:pos x="0" y="18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25" y="0"/>
                  </a:cxn>
                  <a:cxn ang="0">
                    <a:pos x="425" y="184"/>
                  </a:cxn>
                  <a:cxn ang="0">
                    <a:pos x="0" y="184"/>
                  </a:cxn>
                  <a:cxn ang="0">
                    <a:pos x="0" y="0"/>
                  </a:cxn>
                </a:cxnLst>
                <a:rect l="0" t="0" r="r" b="b"/>
                <a:pathLst>
                  <a:path w="429" h="185">
                    <a:moveTo>
                      <a:pt x="0" y="0"/>
                    </a:moveTo>
                    <a:lnTo>
                      <a:pt x="429" y="0"/>
                    </a:lnTo>
                    <a:lnTo>
                      <a:pt x="429" y="185"/>
                    </a:lnTo>
                    <a:lnTo>
                      <a:pt x="0" y="18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25" y="0"/>
                    </a:lnTo>
                    <a:lnTo>
                      <a:pt x="425" y="184"/>
                    </a:lnTo>
                    <a:lnTo>
                      <a:pt x="0" y="1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70" name="Freeform 366"/>
              <p:cNvSpPr>
                <a:spLocks noEditPoints="1"/>
              </p:cNvSpPr>
              <p:nvPr/>
            </p:nvSpPr>
            <p:spPr bwMode="auto">
              <a:xfrm>
                <a:off x="481" y="1105"/>
                <a:ext cx="213" cy="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5" y="0"/>
                  </a:cxn>
                  <a:cxn ang="0">
                    <a:pos x="425" y="184"/>
                  </a:cxn>
                  <a:cxn ang="0">
                    <a:pos x="0" y="18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22" y="0"/>
                  </a:cxn>
                  <a:cxn ang="0">
                    <a:pos x="422" y="182"/>
                  </a:cxn>
                  <a:cxn ang="0">
                    <a:pos x="0" y="182"/>
                  </a:cxn>
                  <a:cxn ang="0">
                    <a:pos x="0" y="0"/>
                  </a:cxn>
                </a:cxnLst>
                <a:rect l="0" t="0" r="r" b="b"/>
                <a:pathLst>
                  <a:path w="425" h="184">
                    <a:moveTo>
                      <a:pt x="0" y="0"/>
                    </a:moveTo>
                    <a:lnTo>
                      <a:pt x="425" y="0"/>
                    </a:lnTo>
                    <a:lnTo>
                      <a:pt x="425" y="184"/>
                    </a:lnTo>
                    <a:lnTo>
                      <a:pt x="0" y="18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22" y="0"/>
                    </a:lnTo>
                    <a:lnTo>
                      <a:pt x="422" y="182"/>
                    </a:lnTo>
                    <a:lnTo>
                      <a:pt x="0" y="1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4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71" name="Freeform 367"/>
              <p:cNvSpPr>
                <a:spLocks noEditPoints="1"/>
              </p:cNvSpPr>
              <p:nvPr/>
            </p:nvSpPr>
            <p:spPr bwMode="auto">
              <a:xfrm>
                <a:off x="481" y="1105"/>
                <a:ext cx="211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2" y="0"/>
                  </a:cxn>
                  <a:cxn ang="0">
                    <a:pos x="422" y="182"/>
                  </a:cxn>
                  <a:cxn ang="0">
                    <a:pos x="0" y="18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18" y="0"/>
                  </a:cxn>
                  <a:cxn ang="0">
                    <a:pos x="418" y="180"/>
                  </a:cxn>
                  <a:cxn ang="0">
                    <a:pos x="0" y="180"/>
                  </a:cxn>
                  <a:cxn ang="0">
                    <a:pos x="0" y="0"/>
                  </a:cxn>
                </a:cxnLst>
                <a:rect l="0" t="0" r="r" b="b"/>
                <a:pathLst>
                  <a:path w="422" h="182">
                    <a:moveTo>
                      <a:pt x="0" y="0"/>
                    </a:moveTo>
                    <a:lnTo>
                      <a:pt x="422" y="0"/>
                    </a:lnTo>
                    <a:lnTo>
                      <a:pt x="422" y="182"/>
                    </a:lnTo>
                    <a:lnTo>
                      <a:pt x="0" y="18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18" y="0"/>
                    </a:lnTo>
                    <a:lnTo>
                      <a:pt x="418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15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72" name="Freeform 368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9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8" y="0"/>
                  </a:cxn>
                  <a:cxn ang="0">
                    <a:pos x="418" y="180"/>
                  </a:cxn>
                  <a:cxn ang="0">
                    <a:pos x="0" y="18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14" y="0"/>
                  </a:cxn>
                  <a:cxn ang="0">
                    <a:pos x="414" y="180"/>
                  </a:cxn>
                  <a:cxn ang="0">
                    <a:pos x="0" y="180"/>
                  </a:cxn>
                  <a:cxn ang="0">
                    <a:pos x="0" y="0"/>
                  </a:cxn>
                </a:cxnLst>
                <a:rect l="0" t="0" r="r" b="b"/>
                <a:pathLst>
                  <a:path w="418" h="180">
                    <a:moveTo>
                      <a:pt x="0" y="0"/>
                    </a:moveTo>
                    <a:lnTo>
                      <a:pt x="418" y="0"/>
                    </a:lnTo>
                    <a:lnTo>
                      <a:pt x="418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14" y="0"/>
                    </a:lnTo>
                    <a:lnTo>
                      <a:pt x="414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5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73" name="Freeform 369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7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4" y="0"/>
                  </a:cxn>
                  <a:cxn ang="0">
                    <a:pos x="414" y="180"/>
                  </a:cxn>
                  <a:cxn ang="0">
                    <a:pos x="0" y="18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10" y="0"/>
                  </a:cxn>
                  <a:cxn ang="0">
                    <a:pos x="410" y="178"/>
                  </a:cxn>
                  <a:cxn ang="0">
                    <a:pos x="0" y="178"/>
                  </a:cxn>
                  <a:cxn ang="0">
                    <a:pos x="0" y="0"/>
                  </a:cxn>
                </a:cxnLst>
                <a:rect l="0" t="0" r="r" b="b"/>
                <a:pathLst>
                  <a:path w="414" h="180">
                    <a:moveTo>
                      <a:pt x="0" y="0"/>
                    </a:moveTo>
                    <a:lnTo>
                      <a:pt x="414" y="0"/>
                    </a:lnTo>
                    <a:lnTo>
                      <a:pt x="414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10" y="0"/>
                    </a:lnTo>
                    <a:lnTo>
                      <a:pt x="410" y="178"/>
                    </a:lnTo>
                    <a:lnTo>
                      <a:pt x="0" y="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5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74" name="Freeform 370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6" cy="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0" y="0"/>
                  </a:cxn>
                  <a:cxn ang="0">
                    <a:pos x="410" y="178"/>
                  </a:cxn>
                  <a:cxn ang="0">
                    <a:pos x="0" y="17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06" y="0"/>
                  </a:cxn>
                  <a:cxn ang="0">
                    <a:pos x="406" y="176"/>
                  </a:cxn>
                  <a:cxn ang="0">
                    <a:pos x="0" y="176"/>
                  </a:cxn>
                  <a:cxn ang="0">
                    <a:pos x="0" y="0"/>
                  </a:cxn>
                </a:cxnLst>
                <a:rect l="0" t="0" r="r" b="b"/>
                <a:pathLst>
                  <a:path w="410" h="178">
                    <a:moveTo>
                      <a:pt x="0" y="0"/>
                    </a:moveTo>
                    <a:lnTo>
                      <a:pt x="410" y="0"/>
                    </a:lnTo>
                    <a:lnTo>
                      <a:pt x="410" y="178"/>
                    </a:lnTo>
                    <a:lnTo>
                      <a:pt x="0" y="17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06" y="0"/>
                    </a:lnTo>
                    <a:lnTo>
                      <a:pt x="406" y="176"/>
                    </a:lnTo>
                    <a:lnTo>
                      <a:pt x="0" y="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75" name="Freeform 371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4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6" y="0"/>
                  </a:cxn>
                  <a:cxn ang="0">
                    <a:pos x="406" y="176"/>
                  </a:cxn>
                  <a:cxn ang="0">
                    <a:pos x="0" y="17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02" y="0"/>
                  </a:cxn>
                  <a:cxn ang="0">
                    <a:pos x="402" y="174"/>
                  </a:cxn>
                  <a:cxn ang="0">
                    <a:pos x="0" y="174"/>
                  </a:cxn>
                  <a:cxn ang="0">
                    <a:pos x="0" y="0"/>
                  </a:cxn>
                </a:cxnLst>
                <a:rect l="0" t="0" r="r" b="b"/>
                <a:pathLst>
                  <a:path w="406" h="176">
                    <a:moveTo>
                      <a:pt x="0" y="0"/>
                    </a:moveTo>
                    <a:lnTo>
                      <a:pt x="406" y="0"/>
                    </a:lnTo>
                    <a:lnTo>
                      <a:pt x="406" y="176"/>
                    </a:lnTo>
                    <a:lnTo>
                      <a:pt x="0" y="17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02" y="0"/>
                    </a:lnTo>
                    <a:lnTo>
                      <a:pt x="402" y="174"/>
                    </a:lnTo>
                    <a:lnTo>
                      <a:pt x="0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5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76" name="Freeform 372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2" cy="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2" y="0"/>
                  </a:cxn>
                  <a:cxn ang="0">
                    <a:pos x="402" y="174"/>
                  </a:cxn>
                  <a:cxn ang="0">
                    <a:pos x="0" y="17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99" y="0"/>
                  </a:cxn>
                  <a:cxn ang="0">
                    <a:pos x="399" y="172"/>
                  </a:cxn>
                  <a:cxn ang="0">
                    <a:pos x="0" y="172"/>
                  </a:cxn>
                  <a:cxn ang="0">
                    <a:pos x="0" y="0"/>
                  </a:cxn>
                </a:cxnLst>
                <a:rect l="0" t="0" r="r" b="b"/>
                <a:pathLst>
                  <a:path w="402" h="174">
                    <a:moveTo>
                      <a:pt x="0" y="0"/>
                    </a:moveTo>
                    <a:lnTo>
                      <a:pt x="402" y="0"/>
                    </a:lnTo>
                    <a:lnTo>
                      <a:pt x="402" y="174"/>
                    </a:lnTo>
                    <a:lnTo>
                      <a:pt x="0" y="17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99" y="0"/>
                    </a:lnTo>
                    <a:lnTo>
                      <a:pt x="399" y="172"/>
                    </a:lnTo>
                    <a:lnTo>
                      <a:pt x="0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5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77" name="Freeform 373"/>
              <p:cNvSpPr>
                <a:spLocks noEditPoints="1"/>
              </p:cNvSpPr>
              <p:nvPr/>
            </p:nvSpPr>
            <p:spPr bwMode="auto">
              <a:xfrm>
                <a:off x="481" y="1105"/>
                <a:ext cx="200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9" y="0"/>
                  </a:cxn>
                  <a:cxn ang="0">
                    <a:pos x="399" y="172"/>
                  </a:cxn>
                  <a:cxn ang="0">
                    <a:pos x="0" y="17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95" y="0"/>
                  </a:cxn>
                  <a:cxn ang="0">
                    <a:pos x="395" y="170"/>
                  </a:cxn>
                  <a:cxn ang="0">
                    <a:pos x="0" y="170"/>
                  </a:cxn>
                  <a:cxn ang="0">
                    <a:pos x="0" y="0"/>
                  </a:cxn>
                </a:cxnLst>
                <a:rect l="0" t="0" r="r" b="b"/>
                <a:pathLst>
                  <a:path w="399" h="172">
                    <a:moveTo>
                      <a:pt x="0" y="0"/>
                    </a:moveTo>
                    <a:lnTo>
                      <a:pt x="399" y="0"/>
                    </a:lnTo>
                    <a:lnTo>
                      <a:pt x="399" y="172"/>
                    </a:lnTo>
                    <a:lnTo>
                      <a:pt x="0" y="17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95" y="0"/>
                    </a:lnTo>
                    <a:lnTo>
                      <a:pt x="395" y="170"/>
                    </a:lnTo>
                    <a:lnTo>
                      <a:pt x="0" y="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6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78" name="Freeform 374"/>
              <p:cNvSpPr>
                <a:spLocks noEditPoints="1"/>
              </p:cNvSpPr>
              <p:nvPr/>
            </p:nvSpPr>
            <p:spPr bwMode="auto">
              <a:xfrm>
                <a:off x="481" y="1105"/>
                <a:ext cx="198" cy="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5" y="0"/>
                  </a:cxn>
                  <a:cxn ang="0">
                    <a:pos x="395" y="170"/>
                  </a:cxn>
                  <a:cxn ang="0">
                    <a:pos x="0" y="17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91" y="0"/>
                  </a:cxn>
                  <a:cxn ang="0">
                    <a:pos x="391" y="168"/>
                  </a:cxn>
                  <a:cxn ang="0">
                    <a:pos x="0" y="168"/>
                  </a:cxn>
                  <a:cxn ang="0">
                    <a:pos x="0" y="0"/>
                  </a:cxn>
                </a:cxnLst>
                <a:rect l="0" t="0" r="r" b="b"/>
                <a:pathLst>
                  <a:path w="395" h="170">
                    <a:moveTo>
                      <a:pt x="0" y="0"/>
                    </a:moveTo>
                    <a:lnTo>
                      <a:pt x="395" y="0"/>
                    </a:lnTo>
                    <a:lnTo>
                      <a:pt x="395" y="170"/>
                    </a:lnTo>
                    <a:lnTo>
                      <a:pt x="0" y="17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91" y="0"/>
                    </a:lnTo>
                    <a:lnTo>
                      <a:pt x="391" y="168"/>
                    </a:lnTo>
                    <a:lnTo>
                      <a:pt x="0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6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79" name="Freeform 375"/>
              <p:cNvSpPr>
                <a:spLocks noEditPoints="1"/>
              </p:cNvSpPr>
              <p:nvPr/>
            </p:nvSpPr>
            <p:spPr bwMode="auto">
              <a:xfrm>
                <a:off x="481" y="1105"/>
                <a:ext cx="196" cy="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1" y="0"/>
                  </a:cxn>
                  <a:cxn ang="0">
                    <a:pos x="391" y="168"/>
                  </a:cxn>
                  <a:cxn ang="0">
                    <a:pos x="0" y="16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87" y="0"/>
                  </a:cxn>
                  <a:cxn ang="0">
                    <a:pos x="387" y="166"/>
                  </a:cxn>
                  <a:cxn ang="0">
                    <a:pos x="0" y="166"/>
                  </a:cxn>
                  <a:cxn ang="0">
                    <a:pos x="0" y="0"/>
                  </a:cxn>
                </a:cxnLst>
                <a:rect l="0" t="0" r="r" b="b"/>
                <a:pathLst>
                  <a:path w="391" h="168">
                    <a:moveTo>
                      <a:pt x="0" y="0"/>
                    </a:moveTo>
                    <a:lnTo>
                      <a:pt x="391" y="0"/>
                    </a:lnTo>
                    <a:lnTo>
                      <a:pt x="391" y="168"/>
                    </a:lnTo>
                    <a:lnTo>
                      <a:pt x="0" y="16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87" y="0"/>
                    </a:lnTo>
                    <a:lnTo>
                      <a:pt x="387" y="166"/>
                    </a:lnTo>
                    <a:lnTo>
                      <a:pt x="0" y="1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80" name="Freeform 376"/>
              <p:cNvSpPr>
                <a:spLocks noEditPoints="1"/>
              </p:cNvSpPr>
              <p:nvPr/>
            </p:nvSpPr>
            <p:spPr bwMode="auto">
              <a:xfrm>
                <a:off x="481" y="1105"/>
                <a:ext cx="194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7" y="0"/>
                  </a:cxn>
                  <a:cxn ang="0">
                    <a:pos x="387" y="166"/>
                  </a:cxn>
                  <a:cxn ang="0">
                    <a:pos x="0" y="16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83" y="0"/>
                  </a:cxn>
                  <a:cxn ang="0">
                    <a:pos x="383" y="166"/>
                  </a:cxn>
                  <a:cxn ang="0">
                    <a:pos x="0" y="166"/>
                  </a:cxn>
                  <a:cxn ang="0">
                    <a:pos x="0" y="0"/>
                  </a:cxn>
                </a:cxnLst>
                <a:rect l="0" t="0" r="r" b="b"/>
                <a:pathLst>
                  <a:path w="387" h="166">
                    <a:moveTo>
                      <a:pt x="0" y="0"/>
                    </a:moveTo>
                    <a:lnTo>
                      <a:pt x="387" y="0"/>
                    </a:lnTo>
                    <a:lnTo>
                      <a:pt x="387" y="166"/>
                    </a:lnTo>
                    <a:lnTo>
                      <a:pt x="0" y="16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83" y="0"/>
                    </a:lnTo>
                    <a:lnTo>
                      <a:pt x="383" y="166"/>
                    </a:lnTo>
                    <a:lnTo>
                      <a:pt x="0" y="1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6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81" name="Freeform 377"/>
              <p:cNvSpPr>
                <a:spLocks noEditPoints="1"/>
              </p:cNvSpPr>
              <p:nvPr/>
            </p:nvSpPr>
            <p:spPr bwMode="auto">
              <a:xfrm>
                <a:off x="481" y="1105"/>
                <a:ext cx="192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3" y="0"/>
                  </a:cxn>
                  <a:cxn ang="0">
                    <a:pos x="383" y="166"/>
                  </a:cxn>
                  <a:cxn ang="0">
                    <a:pos x="0" y="16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79" y="0"/>
                  </a:cxn>
                  <a:cxn ang="0">
                    <a:pos x="379" y="164"/>
                  </a:cxn>
                  <a:cxn ang="0">
                    <a:pos x="0" y="164"/>
                  </a:cxn>
                  <a:cxn ang="0">
                    <a:pos x="0" y="0"/>
                  </a:cxn>
                </a:cxnLst>
                <a:rect l="0" t="0" r="r" b="b"/>
                <a:pathLst>
                  <a:path w="383" h="166">
                    <a:moveTo>
                      <a:pt x="0" y="0"/>
                    </a:moveTo>
                    <a:lnTo>
                      <a:pt x="383" y="0"/>
                    </a:lnTo>
                    <a:lnTo>
                      <a:pt x="383" y="166"/>
                    </a:lnTo>
                    <a:lnTo>
                      <a:pt x="0" y="16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79" y="0"/>
                    </a:lnTo>
                    <a:lnTo>
                      <a:pt x="379" y="164"/>
                    </a:ln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B6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82" name="Freeform 378"/>
              <p:cNvSpPr>
                <a:spLocks noEditPoints="1"/>
              </p:cNvSpPr>
              <p:nvPr/>
            </p:nvSpPr>
            <p:spPr bwMode="auto">
              <a:xfrm>
                <a:off x="481" y="1105"/>
                <a:ext cx="190" cy="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9" y="0"/>
                  </a:cxn>
                  <a:cxn ang="0">
                    <a:pos x="379" y="164"/>
                  </a:cxn>
                  <a:cxn ang="0">
                    <a:pos x="0" y="16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76" y="0"/>
                  </a:cxn>
                  <a:cxn ang="0">
                    <a:pos x="376" y="162"/>
                  </a:cxn>
                  <a:cxn ang="0">
                    <a:pos x="0" y="162"/>
                  </a:cxn>
                  <a:cxn ang="0">
                    <a:pos x="0" y="0"/>
                  </a:cxn>
                </a:cxnLst>
                <a:rect l="0" t="0" r="r" b="b"/>
                <a:pathLst>
                  <a:path w="379" h="164">
                    <a:moveTo>
                      <a:pt x="0" y="0"/>
                    </a:moveTo>
                    <a:lnTo>
                      <a:pt x="379" y="0"/>
                    </a:lnTo>
                    <a:lnTo>
                      <a:pt x="379" y="164"/>
                    </a:lnTo>
                    <a:lnTo>
                      <a:pt x="0" y="16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76" y="0"/>
                    </a:lnTo>
                    <a:lnTo>
                      <a:pt x="376" y="162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E6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83" name="Freeform 379"/>
              <p:cNvSpPr>
                <a:spLocks noEditPoints="1"/>
              </p:cNvSpPr>
              <p:nvPr/>
            </p:nvSpPr>
            <p:spPr bwMode="auto">
              <a:xfrm>
                <a:off x="481" y="1105"/>
                <a:ext cx="188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6" y="0"/>
                  </a:cxn>
                  <a:cxn ang="0">
                    <a:pos x="376" y="162"/>
                  </a:cxn>
                  <a:cxn ang="0">
                    <a:pos x="0" y="16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72" y="0"/>
                  </a:cxn>
                  <a:cxn ang="0">
                    <a:pos x="372" y="161"/>
                  </a:cxn>
                  <a:cxn ang="0">
                    <a:pos x="0" y="161"/>
                  </a:cxn>
                  <a:cxn ang="0">
                    <a:pos x="0" y="0"/>
                  </a:cxn>
                </a:cxnLst>
                <a:rect l="0" t="0" r="r" b="b"/>
                <a:pathLst>
                  <a:path w="376" h="162">
                    <a:moveTo>
                      <a:pt x="0" y="0"/>
                    </a:moveTo>
                    <a:lnTo>
                      <a:pt x="376" y="0"/>
                    </a:lnTo>
                    <a:lnTo>
                      <a:pt x="376" y="162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72" y="0"/>
                    </a:lnTo>
                    <a:lnTo>
                      <a:pt x="372" y="161"/>
                    </a:lnTo>
                    <a:lnTo>
                      <a:pt x="0" y="1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84" name="Freeform 380"/>
              <p:cNvSpPr>
                <a:spLocks noEditPoints="1"/>
              </p:cNvSpPr>
              <p:nvPr/>
            </p:nvSpPr>
            <p:spPr bwMode="auto">
              <a:xfrm>
                <a:off x="481" y="1105"/>
                <a:ext cx="186" cy="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2" y="0"/>
                  </a:cxn>
                  <a:cxn ang="0">
                    <a:pos x="372" y="161"/>
                  </a:cxn>
                  <a:cxn ang="0">
                    <a:pos x="0" y="16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68" y="0"/>
                  </a:cxn>
                  <a:cxn ang="0">
                    <a:pos x="368" y="159"/>
                  </a:cxn>
                  <a:cxn ang="0">
                    <a:pos x="0" y="159"/>
                  </a:cxn>
                  <a:cxn ang="0">
                    <a:pos x="0" y="0"/>
                  </a:cxn>
                </a:cxnLst>
                <a:rect l="0" t="0" r="r" b="b"/>
                <a:pathLst>
                  <a:path w="372" h="161">
                    <a:moveTo>
                      <a:pt x="0" y="0"/>
                    </a:moveTo>
                    <a:lnTo>
                      <a:pt x="372" y="0"/>
                    </a:lnTo>
                    <a:lnTo>
                      <a:pt x="372" y="161"/>
                    </a:lnTo>
                    <a:lnTo>
                      <a:pt x="0" y="16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68" y="0"/>
                    </a:lnTo>
                    <a:lnTo>
                      <a:pt x="368" y="159"/>
                    </a:lnTo>
                    <a:lnTo>
                      <a:pt x="0" y="1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85" name="Freeform 381"/>
              <p:cNvSpPr>
                <a:spLocks noEditPoints="1"/>
              </p:cNvSpPr>
              <p:nvPr/>
            </p:nvSpPr>
            <p:spPr bwMode="auto">
              <a:xfrm>
                <a:off x="481" y="1105"/>
                <a:ext cx="184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8" y="0"/>
                  </a:cxn>
                  <a:cxn ang="0">
                    <a:pos x="368" y="159"/>
                  </a:cxn>
                  <a:cxn ang="0">
                    <a:pos x="0" y="15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64" y="0"/>
                  </a:cxn>
                  <a:cxn ang="0">
                    <a:pos x="364" y="157"/>
                  </a:cxn>
                  <a:cxn ang="0">
                    <a:pos x="0" y="157"/>
                  </a:cxn>
                  <a:cxn ang="0">
                    <a:pos x="0" y="0"/>
                  </a:cxn>
                </a:cxnLst>
                <a:rect l="0" t="0" r="r" b="b"/>
                <a:pathLst>
                  <a:path w="368" h="159">
                    <a:moveTo>
                      <a:pt x="0" y="0"/>
                    </a:moveTo>
                    <a:lnTo>
                      <a:pt x="368" y="0"/>
                    </a:lnTo>
                    <a:lnTo>
                      <a:pt x="368" y="159"/>
                    </a:lnTo>
                    <a:lnTo>
                      <a:pt x="0" y="15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64" y="0"/>
                    </a:lnTo>
                    <a:lnTo>
                      <a:pt x="364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67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86" name="Freeform 382"/>
              <p:cNvSpPr>
                <a:spLocks noEditPoints="1"/>
              </p:cNvSpPr>
              <p:nvPr/>
            </p:nvSpPr>
            <p:spPr bwMode="auto">
              <a:xfrm>
                <a:off x="481" y="1105"/>
                <a:ext cx="183" cy="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4" y="0"/>
                  </a:cxn>
                  <a:cxn ang="0">
                    <a:pos x="364" y="157"/>
                  </a:cxn>
                  <a:cxn ang="0">
                    <a:pos x="0" y="15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60" y="0"/>
                  </a:cxn>
                  <a:cxn ang="0">
                    <a:pos x="360" y="155"/>
                  </a:cxn>
                  <a:cxn ang="0">
                    <a:pos x="0" y="155"/>
                  </a:cxn>
                  <a:cxn ang="0">
                    <a:pos x="0" y="0"/>
                  </a:cxn>
                </a:cxnLst>
                <a:rect l="0" t="0" r="r" b="b"/>
                <a:pathLst>
                  <a:path w="364" h="157">
                    <a:moveTo>
                      <a:pt x="0" y="0"/>
                    </a:moveTo>
                    <a:lnTo>
                      <a:pt x="364" y="0"/>
                    </a:lnTo>
                    <a:lnTo>
                      <a:pt x="364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60" y="0"/>
                    </a:lnTo>
                    <a:lnTo>
                      <a:pt x="360" y="155"/>
                    </a:lnTo>
                    <a:lnTo>
                      <a:pt x="0" y="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7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87" name="Freeform 383"/>
              <p:cNvSpPr>
                <a:spLocks noEditPoints="1"/>
              </p:cNvSpPr>
              <p:nvPr/>
            </p:nvSpPr>
            <p:spPr bwMode="auto">
              <a:xfrm>
                <a:off x="481" y="1105"/>
                <a:ext cx="181" cy="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0" y="0"/>
                  </a:cxn>
                  <a:cxn ang="0">
                    <a:pos x="360" y="155"/>
                  </a:cxn>
                  <a:cxn ang="0">
                    <a:pos x="0" y="15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56" y="0"/>
                  </a:cxn>
                  <a:cxn ang="0">
                    <a:pos x="356" y="153"/>
                  </a:cxn>
                  <a:cxn ang="0">
                    <a:pos x="0" y="153"/>
                  </a:cxn>
                  <a:cxn ang="0">
                    <a:pos x="0" y="0"/>
                  </a:cxn>
                </a:cxnLst>
                <a:rect l="0" t="0" r="r" b="b"/>
                <a:pathLst>
                  <a:path w="360" h="155">
                    <a:moveTo>
                      <a:pt x="0" y="0"/>
                    </a:moveTo>
                    <a:lnTo>
                      <a:pt x="360" y="0"/>
                    </a:lnTo>
                    <a:lnTo>
                      <a:pt x="360" y="155"/>
                    </a:lnTo>
                    <a:lnTo>
                      <a:pt x="0" y="15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56" y="0"/>
                    </a:lnTo>
                    <a:lnTo>
                      <a:pt x="356" y="153"/>
                    </a:lnTo>
                    <a:lnTo>
                      <a:pt x="0" y="1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7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88" name="Freeform 384"/>
              <p:cNvSpPr>
                <a:spLocks noEditPoints="1"/>
              </p:cNvSpPr>
              <p:nvPr/>
            </p:nvSpPr>
            <p:spPr bwMode="auto">
              <a:xfrm>
                <a:off x="481" y="1105"/>
                <a:ext cx="179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6" y="0"/>
                  </a:cxn>
                  <a:cxn ang="0">
                    <a:pos x="356" y="153"/>
                  </a:cxn>
                  <a:cxn ang="0">
                    <a:pos x="0" y="15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53" y="0"/>
                  </a:cxn>
                  <a:cxn ang="0">
                    <a:pos x="353" y="153"/>
                  </a:cxn>
                  <a:cxn ang="0">
                    <a:pos x="0" y="153"/>
                  </a:cxn>
                  <a:cxn ang="0">
                    <a:pos x="0" y="0"/>
                  </a:cxn>
                </a:cxnLst>
                <a:rect l="0" t="0" r="r" b="b"/>
                <a:pathLst>
                  <a:path w="356" h="153">
                    <a:moveTo>
                      <a:pt x="0" y="0"/>
                    </a:moveTo>
                    <a:lnTo>
                      <a:pt x="356" y="0"/>
                    </a:lnTo>
                    <a:lnTo>
                      <a:pt x="356" y="153"/>
                    </a:lnTo>
                    <a:lnTo>
                      <a:pt x="0" y="15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53" y="0"/>
                    </a:lnTo>
                    <a:lnTo>
                      <a:pt x="353" y="153"/>
                    </a:lnTo>
                    <a:lnTo>
                      <a:pt x="0" y="1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89" name="Freeform 385"/>
              <p:cNvSpPr>
                <a:spLocks noEditPoints="1"/>
              </p:cNvSpPr>
              <p:nvPr/>
            </p:nvSpPr>
            <p:spPr bwMode="auto">
              <a:xfrm>
                <a:off x="481" y="1105"/>
                <a:ext cx="177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3" y="0"/>
                  </a:cxn>
                  <a:cxn ang="0">
                    <a:pos x="353" y="153"/>
                  </a:cxn>
                  <a:cxn ang="0">
                    <a:pos x="0" y="15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9" y="0"/>
                  </a:cxn>
                  <a:cxn ang="0">
                    <a:pos x="349" y="151"/>
                  </a:cxn>
                  <a:cxn ang="0">
                    <a:pos x="0" y="151"/>
                  </a:cxn>
                  <a:cxn ang="0">
                    <a:pos x="0" y="0"/>
                  </a:cxn>
                </a:cxnLst>
                <a:rect l="0" t="0" r="r" b="b"/>
                <a:pathLst>
                  <a:path w="353" h="153">
                    <a:moveTo>
                      <a:pt x="0" y="0"/>
                    </a:moveTo>
                    <a:lnTo>
                      <a:pt x="353" y="0"/>
                    </a:lnTo>
                    <a:lnTo>
                      <a:pt x="353" y="153"/>
                    </a:lnTo>
                    <a:lnTo>
                      <a:pt x="0" y="15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49" y="0"/>
                    </a:lnTo>
                    <a:lnTo>
                      <a:pt x="349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8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90" name="Freeform 386"/>
              <p:cNvSpPr>
                <a:spLocks noEditPoints="1"/>
              </p:cNvSpPr>
              <p:nvPr/>
            </p:nvSpPr>
            <p:spPr bwMode="auto">
              <a:xfrm>
                <a:off x="481" y="1105"/>
                <a:ext cx="175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9" y="0"/>
                  </a:cxn>
                  <a:cxn ang="0">
                    <a:pos x="349" y="151"/>
                  </a:cxn>
                  <a:cxn ang="0">
                    <a:pos x="0" y="15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5" y="0"/>
                  </a:cxn>
                  <a:cxn ang="0">
                    <a:pos x="345" y="149"/>
                  </a:cxn>
                  <a:cxn ang="0">
                    <a:pos x="0" y="149"/>
                  </a:cxn>
                  <a:cxn ang="0">
                    <a:pos x="0" y="0"/>
                  </a:cxn>
                </a:cxnLst>
                <a:rect l="0" t="0" r="r" b="b"/>
                <a:pathLst>
                  <a:path w="349" h="151">
                    <a:moveTo>
                      <a:pt x="0" y="0"/>
                    </a:moveTo>
                    <a:lnTo>
                      <a:pt x="349" y="0"/>
                    </a:lnTo>
                    <a:lnTo>
                      <a:pt x="349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45" y="0"/>
                    </a:lnTo>
                    <a:lnTo>
                      <a:pt x="345" y="149"/>
                    </a:lnTo>
                    <a:lnTo>
                      <a:pt x="0" y="1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8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91" name="Freeform 387"/>
              <p:cNvSpPr>
                <a:spLocks noEditPoints="1"/>
              </p:cNvSpPr>
              <p:nvPr/>
            </p:nvSpPr>
            <p:spPr bwMode="auto">
              <a:xfrm>
                <a:off x="481" y="1105"/>
                <a:ext cx="173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5" y="0"/>
                  </a:cxn>
                  <a:cxn ang="0">
                    <a:pos x="345" y="149"/>
                  </a:cxn>
                  <a:cxn ang="0">
                    <a:pos x="0" y="14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1" y="0"/>
                  </a:cxn>
                  <a:cxn ang="0">
                    <a:pos x="341" y="147"/>
                  </a:cxn>
                  <a:cxn ang="0">
                    <a:pos x="0" y="147"/>
                  </a:cxn>
                  <a:cxn ang="0">
                    <a:pos x="0" y="0"/>
                  </a:cxn>
                </a:cxnLst>
                <a:rect l="0" t="0" r="r" b="b"/>
                <a:pathLst>
                  <a:path w="345" h="149">
                    <a:moveTo>
                      <a:pt x="0" y="0"/>
                    </a:moveTo>
                    <a:lnTo>
                      <a:pt x="345" y="0"/>
                    </a:lnTo>
                    <a:lnTo>
                      <a:pt x="345" y="149"/>
                    </a:lnTo>
                    <a:lnTo>
                      <a:pt x="0" y="14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41" y="0"/>
                    </a:lnTo>
                    <a:lnTo>
                      <a:pt x="341" y="147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8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92" name="Freeform 388"/>
              <p:cNvSpPr>
                <a:spLocks noEditPoints="1"/>
              </p:cNvSpPr>
              <p:nvPr/>
            </p:nvSpPr>
            <p:spPr bwMode="auto">
              <a:xfrm>
                <a:off x="481" y="1105"/>
                <a:ext cx="171" cy="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1" y="0"/>
                  </a:cxn>
                  <a:cxn ang="0">
                    <a:pos x="341" y="147"/>
                  </a:cxn>
                  <a:cxn ang="0">
                    <a:pos x="0" y="14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37" y="0"/>
                  </a:cxn>
                  <a:cxn ang="0">
                    <a:pos x="337" y="145"/>
                  </a:cxn>
                  <a:cxn ang="0">
                    <a:pos x="0" y="145"/>
                  </a:cxn>
                  <a:cxn ang="0">
                    <a:pos x="0" y="0"/>
                  </a:cxn>
                </a:cxnLst>
                <a:rect l="0" t="0" r="r" b="b"/>
                <a:pathLst>
                  <a:path w="341" h="147">
                    <a:moveTo>
                      <a:pt x="0" y="0"/>
                    </a:moveTo>
                    <a:lnTo>
                      <a:pt x="341" y="0"/>
                    </a:lnTo>
                    <a:lnTo>
                      <a:pt x="341" y="147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37" y="0"/>
                    </a:lnTo>
                    <a:lnTo>
                      <a:pt x="337" y="145"/>
                    </a:lnTo>
                    <a:lnTo>
                      <a:pt x="0" y="1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B8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93" name="Freeform 389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9" cy="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7" y="0"/>
                  </a:cxn>
                  <a:cxn ang="0">
                    <a:pos x="337" y="145"/>
                  </a:cxn>
                  <a:cxn ang="0">
                    <a:pos x="0" y="14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33" y="0"/>
                  </a:cxn>
                  <a:cxn ang="0">
                    <a:pos x="333" y="143"/>
                  </a:cxn>
                  <a:cxn ang="0">
                    <a:pos x="0" y="143"/>
                  </a:cxn>
                  <a:cxn ang="0">
                    <a:pos x="0" y="0"/>
                  </a:cxn>
                </a:cxnLst>
                <a:rect l="0" t="0" r="r" b="b"/>
                <a:pathLst>
                  <a:path w="337" h="145">
                    <a:moveTo>
                      <a:pt x="0" y="0"/>
                    </a:moveTo>
                    <a:lnTo>
                      <a:pt x="337" y="0"/>
                    </a:lnTo>
                    <a:lnTo>
                      <a:pt x="337" y="145"/>
                    </a:lnTo>
                    <a:lnTo>
                      <a:pt x="0" y="14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33" y="0"/>
                    </a:lnTo>
                    <a:lnTo>
                      <a:pt x="333" y="143"/>
                    </a:lnTo>
                    <a:lnTo>
                      <a:pt x="0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8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94" name="Freeform 390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7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3" y="0"/>
                  </a:cxn>
                  <a:cxn ang="0">
                    <a:pos x="333" y="143"/>
                  </a:cxn>
                  <a:cxn ang="0">
                    <a:pos x="0" y="14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30" y="0"/>
                  </a:cxn>
                  <a:cxn ang="0">
                    <a:pos x="330" y="141"/>
                  </a:cxn>
                  <a:cxn ang="0">
                    <a:pos x="0" y="141"/>
                  </a:cxn>
                  <a:cxn ang="0">
                    <a:pos x="0" y="0"/>
                  </a:cxn>
                </a:cxnLst>
                <a:rect l="0" t="0" r="r" b="b"/>
                <a:pathLst>
                  <a:path w="333" h="143">
                    <a:moveTo>
                      <a:pt x="0" y="0"/>
                    </a:moveTo>
                    <a:lnTo>
                      <a:pt x="333" y="0"/>
                    </a:lnTo>
                    <a:lnTo>
                      <a:pt x="333" y="143"/>
                    </a:lnTo>
                    <a:lnTo>
                      <a:pt x="0" y="14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30" y="0"/>
                    </a:lnTo>
                    <a:lnTo>
                      <a:pt x="330" y="141"/>
                    </a:lnTo>
                    <a:lnTo>
                      <a:pt x="0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95" name="Freeform 391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5" cy="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0" y="0"/>
                  </a:cxn>
                  <a:cxn ang="0">
                    <a:pos x="330" y="141"/>
                  </a:cxn>
                  <a:cxn ang="0">
                    <a:pos x="0" y="14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26" y="0"/>
                  </a:cxn>
                  <a:cxn ang="0">
                    <a:pos x="326" y="141"/>
                  </a:cxn>
                  <a:cxn ang="0">
                    <a:pos x="0" y="141"/>
                  </a:cxn>
                  <a:cxn ang="0">
                    <a:pos x="0" y="0"/>
                  </a:cxn>
                </a:cxnLst>
                <a:rect l="0" t="0" r="r" b="b"/>
                <a:pathLst>
                  <a:path w="330" h="141">
                    <a:moveTo>
                      <a:pt x="0" y="0"/>
                    </a:moveTo>
                    <a:lnTo>
                      <a:pt x="330" y="0"/>
                    </a:lnTo>
                    <a:lnTo>
                      <a:pt x="330" y="141"/>
                    </a:lnTo>
                    <a:lnTo>
                      <a:pt x="0" y="14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26" y="0"/>
                    </a:lnTo>
                    <a:lnTo>
                      <a:pt x="326" y="141"/>
                    </a:lnTo>
                    <a:lnTo>
                      <a:pt x="0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96" name="Freeform 392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3" cy="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6" y="0"/>
                  </a:cxn>
                  <a:cxn ang="0">
                    <a:pos x="326" y="141"/>
                  </a:cxn>
                  <a:cxn ang="0">
                    <a:pos x="0" y="14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22" y="0"/>
                  </a:cxn>
                  <a:cxn ang="0">
                    <a:pos x="322" y="139"/>
                  </a:cxn>
                  <a:cxn ang="0">
                    <a:pos x="0" y="139"/>
                  </a:cxn>
                  <a:cxn ang="0">
                    <a:pos x="0" y="0"/>
                  </a:cxn>
                </a:cxnLst>
                <a:rect l="0" t="0" r="r" b="b"/>
                <a:pathLst>
                  <a:path w="326" h="141">
                    <a:moveTo>
                      <a:pt x="0" y="0"/>
                    </a:moveTo>
                    <a:lnTo>
                      <a:pt x="326" y="0"/>
                    </a:lnTo>
                    <a:lnTo>
                      <a:pt x="326" y="141"/>
                    </a:lnTo>
                    <a:lnTo>
                      <a:pt x="0" y="14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22" y="0"/>
                    </a:lnTo>
                    <a:lnTo>
                      <a:pt x="322" y="139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9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97" name="Freeform 393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1" cy="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2" y="0"/>
                  </a:cxn>
                  <a:cxn ang="0">
                    <a:pos x="322" y="139"/>
                  </a:cxn>
                  <a:cxn ang="0">
                    <a:pos x="0" y="13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18" y="0"/>
                  </a:cxn>
                  <a:cxn ang="0">
                    <a:pos x="318" y="138"/>
                  </a:cxn>
                  <a:cxn ang="0">
                    <a:pos x="0" y="138"/>
                  </a:cxn>
                  <a:cxn ang="0">
                    <a:pos x="0" y="0"/>
                  </a:cxn>
                </a:cxnLst>
                <a:rect l="0" t="0" r="r" b="b"/>
                <a:pathLst>
                  <a:path w="322" h="139">
                    <a:moveTo>
                      <a:pt x="0" y="0"/>
                    </a:moveTo>
                    <a:lnTo>
                      <a:pt x="322" y="0"/>
                    </a:lnTo>
                    <a:lnTo>
                      <a:pt x="322" y="139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18" y="0"/>
                    </a:lnTo>
                    <a:lnTo>
                      <a:pt x="318" y="138"/>
                    </a:lnTo>
                    <a:lnTo>
                      <a:pt x="0" y="1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9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98" name="Freeform 394"/>
              <p:cNvSpPr>
                <a:spLocks noEditPoints="1"/>
              </p:cNvSpPr>
              <p:nvPr/>
            </p:nvSpPr>
            <p:spPr bwMode="auto">
              <a:xfrm>
                <a:off x="481" y="1105"/>
                <a:ext cx="160" cy="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8" y="0"/>
                  </a:cxn>
                  <a:cxn ang="0">
                    <a:pos x="318" y="138"/>
                  </a:cxn>
                  <a:cxn ang="0">
                    <a:pos x="0" y="13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14" y="0"/>
                  </a:cxn>
                  <a:cxn ang="0">
                    <a:pos x="314" y="136"/>
                  </a:cxn>
                  <a:cxn ang="0">
                    <a:pos x="0" y="136"/>
                  </a:cxn>
                  <a:cxn ang="0">
                    <a:pos x="0" y="0"/>
                  </a:cxn>
                </a:cxnLst>
                <a:rect l="0" t="0" r="r" b="b"/>
                <a:pathLst>
                  <a:path w="318" h="138">
                    <a:moveTo>
                      <a:pt x="0" y="0"/>
                    </a:moveTo>
                    <a:lnTo>
                      <a:pt x="318" y="0"/>
                    </a:lnTo>
                    <a:lnTo>
                      <a:pt x="318" y="138"/>
                    </a:lnTo>
                    <a:lnTo>
                      <a:pt x="0" y="13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14" y="0"/>
                    </a:lnTo>
                    <a:lnTo>
                      <a:pt x="314" y="136"/>
                    </a:lnTo>
                    <a:lnTo>
                      <a:pt x="0" y="1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E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699" name="Freeform 395"/>
              <p:cNvSpPr>
                <a:spLocks noEditPoints="1"/>
              </p:cNvSpPr>
              <p:nvPr/>
            </p:nvSpPr>
            <p:spPr bwMode="auto">
              <a:xfrm>
                <a:off x="481" y="1105"/>
                <a:ext cx="158" cy="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4" y="0"/>
                  </a:cxn>
                  <a:cxn ang="0">
                    <a:pos x="314" y="136"/>
                  </a:cxn>
                  <a:cxn ang="0">
                    <a:pos x="0" y="13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10" y="0"/>
                  </a:cxn>
                  <a:cxn ang="0">
                    <a:pos x="310" y="134"/>
                  </a:cxn>
                  <a:cxn ang="0">
                    <a:pos x="0" y="134"/>
                  </a:cxn>
                  <a:cxn ang="0">
                    <a:pos x="0" y="0"/>
                  </a:cxn>
                </a:cxnLst>
                <a:rect l="0" t="0" r="r" b="b"/>
                <a:pathLst>
                  <a:path w="314" h="136">
                    <a:moveTo>
                      <a:pt x="0" y="0"/>
                    </a:moveTo>
                    <a:lnTo>
                      <a:pt x="314" y="0"/>
                    </a:lnTo>
                    <a:lnTo>
                      <a:pt x="314" y="136"/>
                    </a:lnTo>
                    <a:lnTo>
                      <a:pt x="0" y="13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10" y="0"/>
                    </a:lnTo>
                    <a:lnTo>
                      <a:pt x="310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A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00" name="Freeform 396"/>
              <p:cNvSpPr>
                <a:spLocks noEditPoints="1"/>
              </p:cNvSpPr>
              <p:nvPr/>
            </p:nvSpPr>
            <p:spPr bwMode="auto">
              <a:xfrm>
                <a:off x="481" y="1105"/>
                <a:ext cx="156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0" y="0"/>
                  </a:cxn>
                  <a:cxn ang="0">
                    <a:pos x="310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07" y="0"/>
                  </a:cxn>
                  <a:cxn ang="0">
                    <a:pos x="307" y="132"/>
                  </a:cxn>
                  <a:cxn ang="0">
                    <a:pos x="0" y="132"/>
                  </a:cxn>
                  <a:cxn ang="0">
                    <a:pos x="0" y="0"/>
                  </a:cxn>
                </a:cxnLst>
                <a:rect l="0" t="0" r="r" b="b"/>
                <a:pathLst>
                  <a:path w="310" h="134">
                    <a:moveTo>
                      <a:pt x="0" y="0"/>
                    </a:moveTo>
                    <a:lnTo>
                      <a:pt x="310" y="0"/>
                    </a:lnTo>
                    <a:lnTo>
                      <a:pt x="310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07" y="0"/>
                    </a:lnTo>
                    <a:lnTo>
                      <a:pt x="307" y="13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A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01" name="Freeform 397"/>
              <p:cNvSpPr>
                <a:spLocks noEditPoints="1"/>
              </p:cNvSpPr>
              <p:nvPr/>
            </p:nvSpPr>
            <p:spPr bwMode="auto">
              <a:xfrm>
                <a:off x="481" y="1105"/>
                <a:ext cx="154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7" y="0"/>
                  </a:cxn>
                  <a:cxn ang="0">
                    <a:pos x="307" y="132"/>
                  </a:cxn>
                  <a:cxn ang="0">
                    <a:pos x="0" y="13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03" y="0"/>
                  </a:cxn>
                  <a:cxn ang="0">
                    <a:pos x="303" y="130"/>
                  </a:cxn>
                  <a:cxn ang="0">
                    <a:pos x="0" y="130"/>
                  </a:cxn>
                  <a:cxn ang="0">
                    <a:pos x="0" y="0"/>
                  </a:cxn>
                </a:cxnLst>
                <a:rect l="0" t="0" r="r" b="b"/>
                <a:pathLst>
                  <a:path w="307" h="132">
                    <a:moveTo>
                      <a:pt x="0" y="0"/>
                    </a:moveTo>
                    <a:lnTo>
                      <a:pt x="307" y="0"/>
                    </a:lnTo>
                    <a:lnTo>
                      <a:pt x="307" y="13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03" y="0"/>
                    </a:lnTo>
                    <a:lnTo>
                      <a:pt x="303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02" name="Freeform 398"/>
              <p:cNvSpPr>
                <a:spLocks noEditPoints="1"/>
              </p:cNvSpPr>
              <p:nvPr/>
            </p:nvSpPr>
            <p:spPr bwMode="auto">
              <a:xfrm>
                <a:off x="481" y="1105"/>
                <a:ext cx="152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3" y="0"/>
                  </a:cxn>
                  <a:cxn ang="0">
                    <a:pos x="303" y="130"/>
                  </a:cxn>
                  <a:cxn ang="0">
                    <a:pos x="0" y="13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99" y="0"/>
                  </a:cxn>
                  <a:cxn ang="0">
                    <a:pos x="299" y="128"/>
                  </a:cxn>
                  <a:cxn ang="0">
                    <a:pos x="0" y="128"/>
                  </a:cxn>
                  <a:cxn ang="0">
                    <a:pos x="0" y="0"/>
                  </a:cxn>
                </a:cxnLst>
                <a:rect l="0" t="0" r="r" b="b"/>
                <a:pathLst>
                  <a:path w="303" h="130">
                    <a:moveTo>
                      <a:pt x="0" y="0"/>
                    </a:moveTo>
                    <a:lnTo>
                      <a:pt x="303" y="0"/>
                    </a:lnTo>
                    <a:lnTo>
                      <a:pt x="303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99" y="0"/>
                    </a:lnTo>
                    <a:lnTo>
                      <a:pt x="299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A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03" name="Freeform 399"/>
              <p:cNvSpPr>
                <a:spLocks noEditPoints="1"/>
              </p:cNvSpPr>
              <p:nvPr/>
            </p:nvSpPr>
            <p:spPr bwMode="auto">
              <a:xfrm>
                <a:off x="481" y="1105"/>
                <a:ext cx="150" cy="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9" y="0"/>
                  </a:cxn>
                  <a:cxn ang="0">
                    <a:pos x="299" y="128"/>
                  </a:cxn>
                  <a:cxn ang="0">
                    <a:pos x="0" y="12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95" y="0"/>
                  </a:cxn>
                  <a:cxn ang="0">
                    <a:pos x="295" y="128"/>
                  </a:cxn>
                  <a:cxn ang="0">
                    <a:pos x="0" y="128"/>
                  </a:cxn>
                  <a:cxn ang="0">
                    <a:pos x="0" y="0"/>
                  </a:cxn>
                </a:cxnLst>
                <a:rect l="0" t="0" r="r" b="b"/>
                <a:pathLst>
                  <a:path w="299" h="128">
                    <a:moveTo>
                      <a:pt x="0" y="0"/>
                    </a:moveTo>
                    <a:lnTo>
                      <a:pt x="299" y="0"/>
                    </a:lnTo>
                    <a:lnTo>
                      <a:pt x="299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95" y="0"/>
                    </a:lnTo>
                    <a:lnTo>
                      <a:pt x="295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A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04" name="Freeform 400"/>
              <p:cNvSpPr>
                <a:spLocks noEditPoints="1"/>
              </p:cNvSpPr>
              <p:nvPr/>
            </p:nvSpPr>
            <p:spPr bwMode="auto">
              <a:xfrm>
                <a:off x="481" y="1105"/>
                <a:ext cx="148" cy="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5" y="0"/>
                  </a:cxn>
                  <a:cxn ang="0">
                    <a:pos x="295" y="128"/>
                  </a:cxn>
                  <a:cxn ang="0">
                    <a:pos x="0" y="12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91" y="0"/>
                  </a:cxn>
                  <a:cxn ang="0">
                    <a:pos x="291" y="126"/>
                  </a:cxn>
                  <a:cxn ang="0">
                    <a:pos x="0" y="126"/>
                  </a:cxn>
                  <a:cxn ang="0">
                    <a:pos x="0" y="0"/>
                  </a:cxn>
                </a:cxnLst>
                <a:rect l="0" t="0" r="r" b="b"/>
                <a:pathLst>
                  <a:path w="295" h="128">
                    <a:moveTo>
                      <a:pt x="0" y="0"/>
                    </a:moveTo>
                    <a:lnTo>
                      <a:pt x="295" y="0"/>
                    </a:lnTo>
                    <a:lnTo>
                      <a:pt x="295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91" y="0"/>
                    </a:lnTo>
                    <a:lnTo>
                      <a:pt x="291" y="126"/>
                    </a:lnTo>
                    <a:lnTo>
                      <a:pt x="0" y="1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05" name="Freeform 401"/>
              <p:cNvSpPr>
                <a:spLocks noEditPoints="1"/>
              </p:cNvSpPr>
              <p:nvPr/>
            </p:nvSpPr>
            <p:spPr bwMode="auto">
              <a:xfrm>
                <a:off x="481" y="1105"/>
                <a:ext cx="146" cy="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1" y="0"/>
                  </a:cxn>
                  <a:cxn ang="0">
                    <a:pos x="291" y="126"/>
                  </a:cxn>
                  <a:cxn ang="0">
                    <a:pos x="0" y="12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87" y="0"/>
                  </a:cxn>
                  <a:cxn ang="0">
                    <a:pos x="287" y="124"/>
                  </a:cxn>
                  <a:cxn ang="0">
                    <a:pos x="0" y="124"/>
                  </a:cxn>
                  <a:cxn ang="0">
                    <a:pos x="0" y="0"/>
                  </a:cxn>
                </a:cxnLst>
                <a:rect l="0" t="0" r="r" b="b"/>
                <a:pathLst>
                  <a:path w="291" h="126">
                    <a:moveTo>
                      <a:pt x="0" y="0"/>
                    </a:moveTo>
                    <a:lnTo>
                      <a:pt x="291" y="0"/>
                    </a:lnTo>
                    <a:lnTo>
                      <a:pt x="291" y="126"/>
                    </a:lnTo>
                    <a:lnTo>
                      <a:pt x="0" y="12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87" y="0"/>
                    </a:lnTo>
                    <a:lnTo>
                      <a:pt x="287" y="124"/>
                    </a:lnTo>
                    <a:lnTo>
                      <a:pt x="0" y="1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B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06" name="Freeform 402"/>
              <p:cNvSpPr>
                <a:spLocks noEditPoints="1"/>
              </p:cNvSpPr>
              <p:nvPr/>
            </p:nvSpPr>
            <p:spPr bwMode="auto">
              <a:xfrm>
                <a:off x="481" y="1105"/>
                <a:ext cx="144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0"/>
                  </a:cxn>
                  <a:cxn ang="0">
                    <a:pos x="287" y="124"/>
                  </a:cxn>
                  <a:cxn ang="0">
                    <a:pos x="0" y="12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84" y="0"/>
                  </a:cxn>
                  <a:cxn ang="0">
                    <a:pos x="284" y="122"/>
                  </a:cxn>
                  <a:cxn ang="0">
                    <a:pos x="0" y="122"/>
                  </a:cxn>
                  <a:cxn ang="0">
                    <a:pos x="0" y="0"/>
                  </a:cxn>
                </a:cxnLst>
                <a:rect l="0" t="0" r="r" b="b"/>
                <a:pathLst>
                  <a:path w="287" h="124">
                    <a:moveTo>
                      <a:pt x="0" y="0"/>
                    </a:moveTo>
                    <a:lnTo>
                      <a:pt x="287" y="0"/>
                    </a:lnTo>
                    <a:lnTo>
                      <a:pt x="287" y="124"/>
                    </a:lnTo>
                    <a:lnTo>
                      <a:pt x="0" y="12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84" y="0"/>
                    </a:lnTo>
                    <a:lnTo>
                      <a:pt x="284" y="122"/>
                    </a:lnTo>
                    <a:lnTo>
                      <a:pt x="0" y="1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07" name="Freeform 403"/>
              <p:cNvSpPr>
                <a:spLocks noEditPoints="1"/>
              </p:cNvSpPr>
              <p:nvPr/>
            </p:nvSpPr>
            <p:spPr bwMode="auto">
              <a:xfrm>
                <a:off x="481" y="1105"/>
                <a:ext cx="142" cy="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4" y="0"/>
                  </a:cxn>
                  <a:cxn ang="0">
                    <a:pos x="284" y="122"/>
                  </a:cxn>
                  <a:cxn ang="0">
                    <a:pos x="0" y="12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80" y="0"/>
                  </a:cxn>
                  <a:cxn ang="0">
                    <a:pos x="280" y="120"/>
                  </a:cxn>
                  <a:cxn ang="0">
                    <a:pos x="0" y="120"/>
                  </a:cxn>
                  <a:cxn ang="0">
                    <a:pos x="0" y="0"/>
                  </a:cxn>
                </a:cxnLst>
                <a:rect l="0" t="0" r="r" b="b"/>
                <a:pathLst>
                  <a:path w="284" h="122">
                    <a:moveTo>
                      <a:pt x="0" y="0"/>
                    </a:moveTo>
                    <a:lnTo>
                      <a:pt x="284" y="0"/>
                    </a:lnTo>
                    <a:lnTo>
                      <a:pt x="284" y="122"/>
                    </a:lnTo>
                    <a:lnTo>
                      <a:pt x="0" y="12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80" y="0"/>
                    </a:lnTo>
                    <a:lnTo>
                      <a:pt x="280" y="12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B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08" name="Freeform 404"/>
              <p:cNvSpPr>
                <a:spLocks noEditPoints="1"/>
              </p:cNvSpPr>
              <p:nvPr/>
            </p:nvSpPr>
            <p:spPr bwMode="auto">
              <a:xfrm>
                <a:off x="481" y="1105"/>
                <a:ext cx="140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0" y="0"/>
                  </a:cxn>
                  <a:cxn ang="0">
                    <a:pos x="280" y="120"/>
                  </a:cxn>
                  <a:cxn ang="0">
                    <a:pos x="0" y="12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76" y="0"/>
                  </a:cxn>
                  <a:cxn ang="0">
                    <a:pos x="276" y="118"/>
                  </a:cxn>
                  <a:cxn ang="0">
                    <a:pos x="0" y="118"/>
                  </a:cxn>
                  <a:cxn ang="0">
                    <a:pos x="0" y="0"/>
                  </a:cxn>
                </a:cxnLst>
                <a:rect l="0" t="0" r="r" b="b"/>
                <a:pathLst>
                  <a:path w="280" h="120">
                    <a:moveTo>
                      <a:pt x="0" y="0"/>
                    </a:moveTo>
                    <a:lnTo>
                      <a:pt x="280" y="0"/>
                    </a:lnTo>
                    <a:lnTo>
                      <a:pt x="280" y="12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76" y="0"/>
                    </a:lnTo>
                    <a:lnTo>
                      <a:pt x="276" y="118"/>
                    </a:lnTo>
                    <a:lnTo>
                      <a:pt x="0" y="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B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09" name="Freeform 405"/>
              <p:cNvSpPr>
                <a:spLocks noEditPoints="1"/>
              </p:cNvSpPr>
              <p:nvPr/>
            </p:nvSpPr>
            <p:spPr bwMode="auto">
              <a:xfrm>
                <a:off x="481" y="1105"/>
                <a:ext cx="138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6" y="0"/>
                  </a:cxn>
                  <a:cxn ang="0">
                    <a:pos x="276" y="118"/>
                  </a:cxn>
                  <a:cxn ang="0">
                    <a:pos x="0" y="1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72" y="0"/>
                  </a:cxn>
                  <a:cxn ang="0">
                    <a:pos x="272" y="116"/>
                  </a:cxn>
                  <a:cxn ang="0">
                    <a:pos x="0" y="116"/>
                  </a:cxn>
                  <a:cxn ang="0">
                    <a:pos x="0" y="0"/>
                  </a:cxn>
                </a:cxnLst>
                <a:rect l="0" t="0" r="r" b="b"/>
                <a:pathLst>
                  <a:path w="276" h="118">
                    <a:moveTo>
                      <a:pt x="0" y="0"/>
                    </a:moveTo>
                    <a:lnTo>
                      <a:pt x="276" y="0"/>
                    </a:lnTo>
                    <a:lnTo>
                      <a:pt x="276" y="118"/>
                    </a:lnTo>
                    <a:lnTo>
                      <a:pt x="0" y="11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72" y="0"/>
                    </a:lnTo>
                    <a:lnTo>
                      <a:pt x="272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B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10" name="Freeform 406"/>
              <p:cNvSpPr>
                <a:spLocks noEditPoints="1"/>
              </p:cNvSpPr>
              <p:nvPr/>
            </p:nvSpPr>
            <p:spPr bwMode="auto">
              <a:xfrm>
                <a:off x="481" y="1105"/>
                <a:ext cx="137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2" y="0"/>
                  </a:cxn>
                  <a:cxn ang="0">
                    <a:pos x="272" y="116"/>
                  </a:cxn>
                  <a:cxn ang="0">
                    <a:pos x="0" y="11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8" y="0"/>
                  </a:cxn>
                  <a:cxn ang="0">
                    <a:pos x="268" y="116"/>
                  </a:cxn>
                  <a:cxn ang="0">
                    <a:pos x="0" y="116"/>
                  </a:cxn>
                  <a:cxn ang="0">
                    <a:pos x="0" y="0"/>
                  </a:cxn>
                </a:cxnLst>
                <a:rect l="0" t="0" r="r" b="b"/>
                <a:pathLst>
                  <a:path w="272" h="116">
                    <a:moveTo>
                      <a:pt x="0" y="0"/>
                    </a:moveTo>
                    <a:lnTo>
                      <a:pt x="272" y="0"/>
                    </a:lnTo>
                    <a:lnTo>
                      <a:pt x="272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68" y="0"/>
                    </a:lnTo>
                    <a:lnTo>
                      <a:pt x="268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CB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11" name="Freeform 407"/>
              <p:cNvSpPr>
                <a:spLocks noEditPoints="1"/>
              </p:cNvSpPr>
              <p:nvPr/>
            </p:nvSpPr>
            <p:spPr bwMode="auto">
              <a:xfrm>
                <a:off x="481" y="1105"/>
                <a:ext cx="135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8" y="0"/>
                  </a:cxn>
                  <a:cxn ang="0">
                    <a:pos x="268" y="116"/>
                  </a:cxn>
                  <a:cxn ang="0">
                    <a:pos x="0" y="11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4" y="0"/>
                  </a:cxn>
                  <a:cxn ang="0">
                    <a:pos x="264" y="115"/>
                  </a:cxn>
                  <a:cxn ang="0">
                    <a:pos x="0" y="115"/>
                  </a:cxn>
                  <a:cxn ang="0">
                    <a:pos x="0" y="0"/>
                  </a:cxn>
                </a:cxnLst>
                <a:rect l="0" t="0" r="r" b="b"/>
                <a:pathLst>
                  <a:path w="268" h="116">
                    <a:moveTo>
                      <a:pt x="0" y="0"/>
                    </a:moveTo>
                    <a:lnTo>
                      <a:pt x="268" y="0"/>
                    </a:lnTo>
                    <a:lnTo>
                      <a:pt x="268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64" y="0"/>
                    </a:lnTo>
                    <a:lnTo>
                      <a:pt x="264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EB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12" name="Freeform 408"/>
              <p:cNvSpPr>
                <a:spLocks noEditPoints="1"/>
              </p:cNvSpPr>
              <p:nvPr/>
            </p:nvSpPr>
            <p:spPr bwMode="auto">
              <a:xfrm>
                <a:off x="481" y="1105"/>
                <a:ext cx="133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4" y="0"/>
                  </a:cxn>
                  <a:cxn ang="0">
                    <a:pos x="264" y="115"/>
                  </a:cxn>
                  <a:cxn ang="0">
                    <a:pos x="0" y="1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1" y="0"/>
                  </a:cxn>
                  <a:cxn ang="0">
                    <a:pos x="261" y="113"/>
                  </a:cxn>
                  <a:cxn ang="0">
                    <a:pos x="0" y="113"/>
                  </a:cxn>
                  <a:cxn ang="0">
                    <a:pos x="0" y="0"/>
                  </a:cxn>
                </a:cxnLst>
                <a:rect l="0" t="0" r="r" b="b"/>
                <a:pathLst>
                  <a:path w="264" h="115">
                    <a:moveTo>
                      <a:pt x="0" y="0"/>
                    </a:moveTo>
                    <a:lnTo>
                      <a:pt x="264" y="0"/>
                    </a:lnTo>
                    <a:lnTo>
                      <a:pt x="264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61" y="0"/>
                    </a:lnTo>
                    <a:lnTo>
                      <a:pt x="261" y="113"/>
                    </a:lnTo>
                    <a:lnTo>
                      <a:pt x="0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13" name="Freeform 409"/>
              <p:cNvSpPr>
                <a:spLocks noEditPoints="1"/>
              </p:cNvSpPr>
              <p:nvPr/>
            </p:nvSpPr>
            <p:spPr bwMode="auto">
              <a:xfrm>
                <a:off x="481" y="1105"/>
                <a:ext cx="131" cy="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1" y="0"/>
                  </a:cxn>
                  <a:cxn ang="0">
                    <a:pos x="261" y="113"/>
                  </a:cxn>
                  <a:cxn ang="0">
                    <a:pos x="0" y="11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57" y="0"/>
                  </a:cxn>
                  <a:cxn ang="0">
                    <a:pos x="257" y="111"/>
                  </a:cxn>
                  <a:cxn ang="0">
                    <a:pos x="0" y="111"/>
                  </a:cxn>
                  <a:cxn ang="0">
                    <a:pos x="0" y="0"/>
                  </a:cxn>
                </a:cxnLst>
                <a:rect l="0" t="0" r="r" b="b"/>
                <a:pathLst>
                  <a:path w="261" h="113">
                    <a:moveTo>
                      <a:pt x="0" y="0"/>
                    </a:moveTo>
                    <a:lnTo>
                      <a:pt x="261" y="0"/>
                    </a:lnTo>
                    <a:lnTo>
                      <a:pt x="261" y="113"/>
                    </a:lnTo>
                    <a:lnTo>
                      <a:pt x="0" y="1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57" y="0"/>
                    </a:lnTo>
                    <a:lnTo>
                      <a:pt x="257" y="11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C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14" name="Freeform 410"/>
              <p:cNvSpPr>
                <a:spLocks noEditPoints="1"/>
              </p:cNvSpPr>
              <p:nvPr/>
            </p:nvSpPr>
            <p:spPr bwMode="auto">
              <a:xfrm>
                <a:off x="481" y="1105"/>
                <a:ext cx="129" cy="5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7" y="0"/>
                  </a:cxn>
                  <a:cxn ang="0">
                    <a:pos x="257" y="111"/>
                  </a:cxn>
                  <a:cxn ang="0">
                    <a:pos x="0" y="11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53" y="0"/>
                  </a:cxn>
                  <a:cxn ang="0">
                    <a:pos x="253" y="109"/>
                  </a:cxn>
                  <a:cxn ang="0">
                    <a:pos x="0" y="109"/>
                  </a:cxn>
                  <a:cxn ang="0">
                    <a:pos x="0" y="0"/>
                  </a:cxn>
                </a:cxnLst>
                <a:rect l="0" t="0" r="r" b="b"/>
                <a:pathLst>
                  <a:path w="257" h="111">
                    <a:moveTo>
                      <a:pt x="0" y="0"/>
                    </a:moveTo>
                    <a:lnTo>
                      <a:pt x="257" y="0"/>
                    </a:lnTo>
                    <a:lnTo>
                      <a:pt x="257" y="11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53" y="0"/>
                    </a:lnTo>
                    <a:lnTo>
                      <a:pt x="253" y="109"/>
                    </a:lnTo>
                    <a:lnTo>
                      <a:pt x="0" y="1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15" name="Freeform 411"/>
              <p:cNvSpPr>
                <a:spLocks noEditPoints="1"/>
              </p:cNvSpPr>
              <p:nvPr/>
            </p:nvSpPr>
            <p:spPr bwMode="auto">
              <a:xfrm>
                <a:off x="481" y="1105"/>
                <a:ext cx="127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3" y="0"/>
                  </a:cxn>
                  <a:cxn ang="0">
                    <a:pos x="253" y="109"/>
                  </a:cxn>
                  <a:cxn ang="0">
                    <a:pos x="0" y="10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49" y="0"/>
                  </a:cxn>
                  <a:cxn ang="0">
                    <a:pos x="249" y="107"/>
                  </a:cxn>
                  <a:cxn ang="0">
                    <a:pos x="0" y="107"/>
                  </a:cxn>
                  <a:cxn ang="0">
                    <a:pos x="0" y="0"/>
                  </a:cxn>
                </a:cxnLst>
                <a:rect l="0" t="0" r="r" b="b"/>
                <a:pathLst>
                  <a:path w="253" h="109">
                    <a:moveTo>
                      <a:pt x="0" y="0"/>
                    </a:moveTo>
                    <a:lnTo>
                      <a:pt x="253" y="0"/>
                    </a:lnTo>
                    <a:lnTo>
                      <a:pt x="253" y="109"/>
                    </a:lnTo>
                    <a:lnTo>
                      <a:pt x="0" y="10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49" y="0"/>
                    </a:lnTo>
                    <a:lnTo>
                      <a:pt x="249" y="107"/>
                    </a:ln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16" name="Freeform 412"/>
              <p:cNvSpPr>
                <a:spLocks noEditPoints="1"/>
              </p:cNvSpPr>
              <p:nvPr/>
            </p:nvSpPr>
            <p:spPr bwMode="auto">
              <a:xfrm>
                <a:off x="481" y="1105"/>
                <a:ext cx="125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9" y="0"/>
                  </a:cxn>
                  <a:cxn ang="0">
                    <a:pos x="249" y="107"/>
                  </a:cxn>
                  <a:cxn ang="0">
                    <a:pos x="0" y="10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45" y="0"/>
                  </a:cxn>
                  <a:cxn ang="0">
                    <a:pos x="245" y="105"/>
                  </a:cxn>
                  <a:cxn ang="0">
                    <a:pos x="0" y="105"/>
                  </a:cxn>
                  <a:cxn ang="0">
                    <a:pos x="0" y="0"/>
                  </a:cxn>
                </a:cxnLst>
                <a:rect l="0" t="0" r="r" b="b"/>
                <a:pathLst>
                  <a:path w="249" h="107">
                    <a:moveTo>
                      <a:pt x="0" y="0"/>
                    </a:moveTo>
                    <a:lnTo>
                      <a:pt x="249" y="0"/>
                    </a:lnTo>
                    <a:lnTo>
                      <a:pt x="249" y="107"/>
                    </a:lnTo>
                    <a:lnTo>
                      <a:pt x="0" y="10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45" y="0"/>
                    </a:lnTo>
                    <a:lnTo>
                      <a:pt x="245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C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17" name="Freeform 413"/>
              <p:cNvSpPr>
                <a:spLocks noEditPoints="1"/>
              </p:cNvSpPr>
              <p:nvPr/>
            </p:nvSpPr>
            <p:spPr bwMode="auto">
              <a:xfrm>
                <a:off x="481" y="1105"/>
                <a:ext cx="123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5" y="0"/>
                  </a:cxn>
                  <a:cxn ang="0">
                    <a:pos x="245" y="105"/>
                  </a:cxn>
                  <a:cxn ang="0">
                    <a:pos x="0" y="10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41" y="0"/>
                  </a:cxn>
                  <a:cxn ang="0">
                    <a:pos x="241" y="103"/>
                  </a:cxn>
                  <a:cxn ang="0">
                    <a:pos x="0" y="103"/>
                  </a:cxn>
                  <a:cxn ang="0">
                    <a:pos x="0" y="0"/>
                  </a:cxn>
                </a:cxnLst>
                <a:rect l="0" t="0" r="r" b="b"/>
                <a:pathLst>
                  <a:path w="245" h="105">
                    <a:moveTo>
                      <a:pt x="0" y="0"/>
                    </a:moveTo>
                    <a:lnTo>
                      <a:pt x="245" y="0"/>
                    </a:lnTo>
                    <a:lnTo>
                      <a:pt x="245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41" y="0"/>
                    </a:lnTo>
                    <a:lnTo>
                      <a:pt x="241" y="103"/>
                    </a:lnTo>
                    <a:lnTo>
                      <a:pt x="0" y="1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C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18" name="Freeform 414"/>
              <p:cNvSpPr>
                <a:spLocks noEditPoints="1"/>
              </p:cNvSpPr>
              <p:nvPr/>
            </p:nvSpPr>
            <p:spPr bwMode="auto">
              <a:xfrm>
                <a:off x="481" y="1105"/>
                <a:ext cx="121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" y="0"/>
                  </a:cxn>
                  <a:cxn ang="0">
                    <a:pos x="241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38" y="0"/>
                  </a:cxn>
                  <a:cxn ang="0">
                    <a:pos x="238" y="103"/>
                  </a:cxn>
                  <a:cxn ang="0">
                    <a:pos x="0" y="103"/>
                  </a:cxn>
                  <a:cxn ang="0">
                    <a:pos x="0" y="0"/>
                  </a:cxn>
                </a:cxnLst>
                <a:rect l="0" t="0" r="r" b="b"/>
                <a:pathLst>
                  <a:path w="241" h="103">
                    <a:moveTo>
                      <a:pt x="0" y="0"/>
                    </a:moveTo>
                    <a:lnTo>
                      <a:pt x="241" y="0"/>
                    </a:lnTo>
                    <a:lnTo>
                      <a:pt x="241" y="103"/>
                    </a:lnTo>
                    <a:lnTo>
                      <a:pt x="0" y="10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38" y="0"/>
                    </a:lnTo>
                    <a:lnTo>
                      <a:pt x="238" y="103"/>
                    </a:lnTo>
                    <a:lnTo>
                      <a:pt x="0" y="1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19" name="Freeform 415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9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8" y="0"/>
                  </a:cxn>
                  <a:cxn ang="0">
                    <a:pos x="23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34" y="0"/>
                  </a:cxn>
                  <a:cxn ang="0">
                    <a:pos x="234" y="101"/>
                  </a:cxn>
                  <a:cxn ang="0">
                    <a:pos x="0" y="101"/>
                  </a:cxn>
                  <a:cxn ang="0">
                    <a:pos x="0" y="0"/>
                  </a:cxn>
                </a:cxnLst>
                <a:rect l="0" t="0" r="r" b="b"/>
                <a:pathLst>
                  <a:path w="238" h="103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03"/>
                    </a:lnTo>
                    <a:lnTo>
                      <a:pt x="0" y="10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34" y="0"/>
                    </a:lnTo>
                    <a:lnTo>
                      <a:pt x="234" y="101"/>
                    </a:lnTo>
                    <a:lnTo>
                      <a:pt x="0" y="1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20" name="Freeform 416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7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0"/>
                  </a:cxn>
                  <a:cxn ang="0">
                    <a:pos x="234" y="101"/>
                  </a:cxn>
                  <a:cxn ang="0">
                    <a:pos x="0" y="10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30" y="99"/>
                  </a:cxn>
                  <a:cxn ang="0">
                    <a:pos x="0" y="99"/>
                  </a:cxn>
                  <a:cxn ang="0">
                    <a:pos x="0" y="0"/>
                  </a:cxn>
                </a:cxnLst>
                <a:rect l="0" t="0" r="r" b="b"/>
                <a:pathLst>
                  <a:path w="234" h="101">
                    <a:moveTo>
                      <a:pt x="0" y="0"/>
                    </a:moveTo>
                    <a:lnTo>
                      <a:pt x="234" y="0"/>
                    </a:lnTo>
                    <a:lnTo>
                      <a:pt x="234" y="101"/>
                    </a:lnTo>
                    <a:lnTo>
                      <a:pt x="0" y="10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30" y="0"/>
                    </a:lnTo>
                    <a:lnTo>
                      <a:pt x="230" y="99"/>
                    </a:lnTo>
                    <a:lnTo>
                      <a:pt x="0" y="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C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21" name="Freeform 417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5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0" y="0"/>
                  </a:cxn>
                  <a:cxn ang="0">
                    <a:pos x="230" y="99"/>
                  </a:cxn>
                  <a:cxn ang="0">
                    <a:pos x="0" y="9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26" y="0"/>
                  </a:cxn>
                  <a:cxn ang="0">
                    <a:pos x="226" y="97"/>
                  </a:cxn>
                  <a:cxn ang="0">
                    <a:pos x="0" y="97"/>
                  </a:cxn>
                  <a:cxn ang="0">
                    <a:pos x="0" y="0"/>
                  </a:cxn>
                </a:cxnLst>
                <a:rect l="0" t="0" r="r" b="b"/>
                <a:pathLst>
                  <a:path w="230" h="99">
                    <a:moveTo>
                      <a:pt x="0" y="0"/>
                    </a:moveTo>
                    <a:lnTo>
                      <a:pt x="230" y="0"/>
                    </a:lnTo>
                    <a:lnTo>
                      <a:pt x="230" y="99"/>
                    </a:lnTo>
                    <a:lnTo>
                      <a:pt x="0" y="9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6" y="0"/>
                    </a:lnTo>
                    <a:lnTo>
                      <a:pt x="226" y="97"/>
                    </a:lnTo>
                    <a:lnTo>
                      <a:pt x="0" y="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22" name="Freeform 418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4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6" y="0"/>
                  </a:cxn>
                  <a:cxn ang="0">
                    <a:pos x="226" y="97"/>
                  </a:cxn>
                  <a:cxn ang="0">
                    <a:pos x="0" y="9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22" y="0"/>
                  </a:cxn>
                  <a:cxn ang="0">
                    <a:pos x="222" y="95"/>
                  </a:cxn>
                  <a:cxn ang="0">
                    <a:pos x="0" y="95"/>
                  </a:cxn>
                  <a:cxn ang="0">
                    <a:pos x="0" y="0"/>
                  </a:cxn>
                </a:cxnLst>
                <a:rect l="0" t="0" r="r" b="b"/>
                <a:pathLst>
                  <a:path w="226" h="97">
                    <a:moveTo>
                      <a:pt x="0" y="0"/>
                    </a:moveTo>
                    <a:lnTo>
                      <a:pt x="226" y="0"/>
                    </a:lnTo>
                    <a:lnTo>
                      <a:pt x="226" y="97"/>
                    </a:lnTo>
                    <a:lnTo>
                      <a:pt x="0" y="9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2" y="0"/>
                    </a:lnTo>
                    <a:lnTo>
                      <a:pt x="222" y="95"/>
                    </a:lnTo>
                    <a:lnTo>
                      <a:pt x="0" y="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D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23" name="Freeform 419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2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2" y="0"/>
                  </a:cxn>
                  <a:cxn ang="0">
                    <a:pos x="222" y="95"/>
                  </a:cxn>
                  <a:cxn ang="0">
                    <a:pos x="0" y="9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18" y="0"/>
                  </a:cxn>
                  <a:cxn ang="0">
                    <a:pos x="218" y="94"/>
                  </a:cxn>
                  <a:cxn ang="0">
                    <a:pos x="0" y="94"/>
                  </a:cxn>
                  <a:cxn ang="0">
                    <a:pos x="0" y="0"/>
                  </a:cxn>
                </a:cxnLst>
                <a:rect l="0" t="0" r="r" b="b"/>
                <a:pathLst>
                  <a:path w="222" h="95">
                    <a:moveTo>
                      <a:pt x="0" y="0"/>
                    </a:moveTo>
                    <a:lnTo>
                      <a:pt x="222" y="0"/>
                    </a:lnTo>
                    <a:lnTo>
                      <a:pt x="222" y="95"/>
                    </a:lnTo>
                    <a:lnTo>
                      <a:pt x="0" y="9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18" y="0"/>
                    </a:lnTo>
                    <a:lnTo>
                      <a:pt x="218" y="94"/>
                    </a:lnTo>
                    <a:lnTo>
                      <a:pt x="0" y="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D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24" name="Freeform 420"/>
              <p:cNvSpPr>
                <a:spLocks noEditPoints="1"/>
              </p:cNvSpPr>
              <p:nvPr/>
            </p:nvSpPr>
            <p:spPr bwMode="auto">
              <a:xfrm>
                <a:off x="481" y="1105"/>
                <a:ext cx="110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8" y="0"/>
                  </a:cxn>
                  <a:cxn ang="0">
                    <a:pos x="218" y="94"/>
                  </a:cxn>
                  <a:cxn ang="0">
                    <a:pos x="0" y="9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15" y="0"/>
                  </a:cxn>
                  <a:cxn ang="0">
                    <a:pos x="215" y="92"/>
                  </a:cxn>
                  <a:cxn ang="0">
                    <a:pos x="0" y="92"/>
                  </a:cxn>
                  <a:cxn ang="0">
                    <a:pos x="0" y="0"/>
                  </a:cxn>
                </a:cxnLst>
                <a:rect l="0" t="0" r="r" b="b"/>
                <a:pathLst>
                  <a:path w="218" h="94">
                    <a:moveTo>
                      <a:pt x="0" y="0"/>
                    </a:moveTo>
                    <a:lnTo>
                      <a:pt x="218" y="0"/>
                    </a:lnTo>
                    <a:lnTo>
                      <a:pt x="218" y="94"/>
                    </a:lnTo>
                    <a:lnTo>
                      <a:pt x="0" y="9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15" y="0"/>
                    </a:lnTo>
                    <a:lnTo>
                      <a:pt x="215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25" name="Freeform 421"/>
              <p:cNvSpPr>
                <a:spLocks noEditPoints="1"/>
              </p:cNvSpPr>
              <p:nvPr/>
            </p:nvSpPr>
            <p:spPr bwMode="auto">
              <a:xfrm>
                <a:off x="481" y="1105"/>
                <a:ext cx="10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5" y="0"/>
                  </a:cxn>
                  <a:cxn ang="0">
                    <a:pos x="215" y="92"/>
                  </a:cxn>
                  <a:cxn ang="0">
                    <a:pos x="0" y="9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11" y="0"/>
                  </a:cxn>
                  <a:cxn ang="0">
                    <a:pos x="211" y="92"/>
                  </a:cxn>
                  <a:cxn ang="0">
                    <a:pos x="0" y="92"/>
                  </a:cxn>
                  <a:cxn ang="0">
                    <a:pos x="0" y="0"/>
                  </a:cxn>
                </a:cxnLst>
                <a:rect l="0" t="0" r="r" b="b"/>
                <a:pathLst>
                  <a:path w="215" h="92">
                    <a:moveTo>
                      <a:pt x="0" y="0"/>
                    </a:moveTo>
                    <a:lnTo>
                      <a:pt x="215" y="0"/>
                    </a:lnTo>
                    <a:lnTo>
                      <a:pt x="215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11" y="0"/>
                    </a:lnTo>
                    <a:lnTo>
                      <a:pt x="211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D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26" name="Freeform 422"/>
              <p:cNvSpPr>
                <a:spLocks noEditPoints="1"/>
              </p:cNvSpPr>
              <p:nvPr/>
            </p:nvSpPr>
            <p:spPr bwMode="auto">
              <a:xfrm>
                <a:off x="481" y="1105"/>
                <a:ext cx="10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1" y="0"/>
                  </a:cxn>
                  <a:cxn ang="0">
                    <a:pos x="211" y="92"/>
                  </a:cxn>
                  <a:cxn ang="0">
                    <a:pos x="0" y="9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07" y="0"/>
                  </a:cxn>
                  <a:cxn ang="0">
                    <a:pos x="207" y="90"/>
                  </a:cxn>
                  <a:cxn ang="0">
                    <a:pos x="0" y="90"/>
                  </a:cxn>
                  <a:cxn ang="0">
                    <a:pos x="0" y="0"/>
                  </a:cxn>
                </a:cxnLst>
                <a:rect l="0" t="0" r="r" b="b"/>
                <a:pathLst>
                  <a:path w="211" h="92">
                    <a:moveTo>
                      <a:pt x="0" y="0"/>
                    </a:moveTo>
                    <a:lnTo>
                      <a:pt x="211" y="0"/>
                    </a:lnTo>
                    <a:lnTo>
                      <a:pt x="211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07" y="0"/>
                    </a:lnTo>
                    <a:lnTo>
                      <a:pt x="207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27" name="Freeform 423"/>
              <p:cNvSpPr>
                <a:spLocks noEditPoints="1"/>
              </p:cNvSpPr>
              <p:nvPr/>
            </p:nvSpPr>
            <p:spPr bwMode="auto">
              <a:xfrm>
                <a:off x="481" y="1105"/>
                <a:ext cx="104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7" y="0"/>
                  </a:cxn>
                  <a:cxn ang="0">
                    <a:pos x="207" y="90"/>
                  </a:cxn>
                  <a:cxn ang="0">
                    <a:pos x="0" y="9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03" y="0"/>
                  </a:cxn>
                  <a:cxn ang="0">
                    <a:pos x="203" y="88"/>
                  </a:cxn>
                  <a:cxn ang="0">
                    <a:pos x="0" y="88"/>
                  </a:cxn>
                  <a:cxn ang="0">
                    <a:pos x="0" y="0"/>
                  </a:cxn>
                </a:cxnLst>
                <a:rect l="0" t="0" r="r" b="b"/>
                <a:pathLst>
                  <a:path w="207" h="90">
                    <a:moveTo>
                      <a:pt x="0" y="0"/>
                    </a:moveTo>
                    <a:lnTo>
                      <a:pt x="207" y="0"/>
                    </a:lnTo>
                    <a:lnTo>
                      <a:pt x="207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03" y="0"/>
                    </a:lnTo>
                    <a:lnTo>
                      <a:pt x="203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28" name="Freeform 424"/>
              <p:cNvSpPr>
                <a:spLocks noEditPoints="1"/>
              </p:cNvSpPr>
              <p:nvPr/>
            </p:nvSpPr>
            <p:spPr bwMode="auto">
              <a:xfrm>
                <a:off x="481" y="1105"/>
                <a:ext cx="102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3" y="0"/>
                  </a:cxn>
                  <a:cxn ang="0">
                    <a:pos x="203" y="88"/>
                  </a:cxn>
                  <a:cxn ang="0">
                    <a:pos x="0" y="8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9" y="0"/>
                  </a:cxn>
                  <a:cxn ang="0">
                    <a:pos x="199" y="86"/>
                  </a:cxn>
                  <a:cxn ang="0">
                    <a:pos x="0" y="86"/>
                  </a:cxn>
                  <a:cxn ang="0">
                    <a:pos x="0" y="0"/>
                  </a:cxn>
                </a:cxnLst>
                <a:rect l="0" t="0" r="r" b="b"/>
                <a:pathLst>
                  <a:path w="203" h="88">
                    <a:moveTo>
                      <a:pt x="0" y="0"/>
                    </a:moveTo>
                    <a:lnTo>
                      <a:pt x="203" y="0"/>
                    </a:lnTo>
                    <a:lnTo>
                      <a:pt x="203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99" y="0"/>
                    </a:lnTo>
                    <a:lnTo>
                      <a:pt x="199" y="86"/>
                    </a:lnTo>
                    <a:lnTo>
                      <a:pt x="0" y="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29" name="Freeform 425"/>
              <p:cNvSpPr>
                <a:spLocks noEditPoints="1"/>
              </p:cNvSpPr>
              <p:nvPr/>
            </p:nvSpPr>
            <p:spPr bwMode="auto">
              <a:xfrm>
                <a:off x="481" y="1105"/>
                <a:ext cx="100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9" y="0"/>
                  </a:cxn>
                  <a:cxn ang="0">
                    <a:pos x="199" y="86"/>
                  </a:cxn>
                  <a:cxn ang="0">
                    <a:pos x="0" y="8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5" y="0"/>
                  </a:cxn>
                  <a:cxn ang="0">
                    <a:pos x="195" y="84"/>
                  </a:cxn>
                  <a:cxn ang="0">
                    <a:pos x="0" y="84"/>
                  </a:cxn>
                  <a:cxn ang="0">
                    <a:pos x="0" y="0"/>
                  </a:cxn>
                </a:cxnLst>
                <a:rect l="0" t="0" r="r" b="b"/>
                <a:pathLst>
                  <a:path w="199" h="86">
                    <a:moveTo>
                      <a:pt x="0" y="0"/>
                    </a:moveTo>
                    <a:lnTo>
                      <a:pt x="199" y="0"/>
                    </a:lnTo>
                    <a:lnTo>
                      <a:pt x="199" y="86"/>
                    </a:lnTo>
                    <a:lnTo>
                      <a:pt x="0" y="8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95" y="0"/>
                    </a:lnTo>
                    <a:lnTo>
                      <a:pt x="195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30" name="Freeform 426"/>
              <p:cNvSpPr>
                <a:spLocks noEditPoints="1"/>
              </p:cNvSpPr>
              <p:nvPr/>
            </p:nvSpPr>
            <p:spPr bwMode="auto">
              <a:xfrm>
                <a:off x="481" y="1105"/>
                <a:ext cx="98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5" y="0"/>
                  </a:cxn>
                  <a:cxn ang="0">
                    <a:pos x="195" y="84"/>
                  </a:cxn>
                  <a:cxn ang="0">
                    <a:pos x="0" y="8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1" y="0"/>
                  </a:cxn>
                  <a:cxn ang="0">
                    <a:pos x="191" y="82"/>
                  </a:cxn>
                  <a:cxn ang="0">
                    <a:pos x="0" y="82"/>
                  </a:cxn>
                  <a:cxn ang="0">
                    <a:pos x="0" y="0"/>
                  </a:cxn>
                </a:cxnLst>
                <a:rect l="0" t="0" r="r" b="b"/>
                <a:pathLst>
                  <a:path w="195" h="84">
                    <a:moveTo>
                      <a:pt x="0" y="0"/>
                    </a:moveTo>
                    <a:lnTo>
                      <a:pt x="195" y="0"/>
                    </a:lnTo>
                    <a:lnTo>
                      <a:pt x="195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91" y="0"/>
                    </a:lnTo>
                    <a:lnTo>
                      <a:pt x="191" y="82"/>
                    </a:lnTo>
                    <a:lnTo>
                      <a:pt x="0" y="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31" name="Freeform 427"/>
              <p:cNvSpPr>
                <a:spLocks noEditPoints="1"/>
              </p:cNvSpPr>
              <p:nvPr/>
            </p:nvSpPr>
            <p:spPr bwMode="auto">
              <a:xfrm>
                <a:off x="481" y="1105"/>
                <a:ext cx="96" cy="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1" y="0"/>
                  </a:cxn>
                  <a:cxn ang="0">
                    <a:pos x="191" y="82"/>
                  </a:cxn>
                  <a:cxn ang="0">
                    <a:pos x="0" y="8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88" y="0"/>
                  </a:cxn>
                  <a:cxn ang="0">
                    <a:pos x="188" y="80"/>
                  </a:cxn>
                  <a:cxn ang="0">
                    <a:pos x="0" y="80"/>
                  </a:cxn>
                  <a:cxn ang="0">
                    <a:pos x="0" y="0"/>
                  </a:cxn>
                </a:cxnLst>
                <a:rect l="0" t="0" r="r" b="b"/>
                <a:pathLst>
                  <a:path w="191" h="82">
                    <a:moveTo>
                      <a:pt x="0" y="0"/>
                    </a:moveTo>
                    <a:lnTo>
                      <a:pt x="191" y="0"/>
                    </a:lnTo>
                    <a:lnTo>
                      <a:pt x="191" y="82"/>
                    </a:lnTo>
                    <a:lnTo>
                      <a:pt x="0" y="8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88" y="0"/>
                    </a:lnTo>
                    <a:lnTo>
                      <a:pt x="188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32" name="Freeform 428"/>
              <p:cNvSpPr>
                <a:spLocks noEditPoints="1"/>
              </p:cNvSpPr>
              <p:nvPr/>
            </p:nvSpPr>
            <p:spPr bwMode="auto">
              <a:xfrm>
                <a:off x="481" y="1105"/>
                <a:ext cx="94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8" y="0"/>
                  </a:cxn>
                  <a:cxn ang="0">
                    <a:pos x="188" y="80"/>
                  </a:cxn>
                  <a:cxn ang="0">
                    <a:pos x="0" y="8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84" y="0"/>
                  </a:cxn>
                  <a:cxn ang="0">
                    <a:pos x="184" y="78"/>
                  </a:cxn>
                  <a:cxn ang="0">
                    <a:pos x="0" y="78"/>
                  </a:cxn>
                  <a:cxn ang="0">
                    <a:pos x="0" y="0"/>
                  </a:cxn>
                </a:cxnLst>
                <a:rect l="0" t="0" r="r" b="b"/>
                <a:pathLst>
                  <a:path w="188" h="80">
                    <a:moveTo>
                      <a:pt x="0" y="0"/>
                    </a:moveTo>
                    <a:lnTo>
                      <a:pt x="188" y="0"/>
                    </a:lnTo>
                    <a:lnTo>
                      <a:pt x="188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84" y="0"/>
                    </a:lnTo>
                    <a:lnTo>
                      <a:pt x="184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33" name="Freeform 429"/>
              <p:cNvSpPr>
                <a:spLocks noEditPoints="1"/>
              </p:cNvSpPr>
              <p:nvPr/>
            </p:nvSpPr>
            <p:spPr bwMode="auto">
              <a:xfrm>
                <a:off x="481" y="1105"/>
                <a:ext cx="92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4" y="0"/>
                  </a:cxn>
                  <a:cxn ang="0">
                    <a:pos x="184" y="78"/>
                  </a:cxn>
                  <a:cxn ang="0">
                    <a:pos x="0" y="7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80" y="0"/>
                  </a:cxn>
                  <a:cxn ang="0">
                    <a:pos x="180" y="78"/>
                  </a:cxn>
                  <a:cxn ang="0">
                    <a:pos x="0" y="78"/>
                  </a:cxn>
                  <a:cxn ang="0">
                    <a:pos x="0" y="0"/>
                  </a:cxn>
                </a:cxnLst>
                <a:rect l="0" t="0" r="r" b="b"/>
                <a:pathLst>
                  <a:path w="184" h="78">
                    <a:moveTo>
                      <a:pt x="0" y="0"/>
                    </a:moveTo>
                    <a:lnTo>
                      <a:pt x="184" y="0"/>
                    </a:lnTo>
                    <a:lnTo>
                      <a:pt x="184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80" y="0"/>
                    </a:lnTo>
                    <a:lnTo>
                      <a:pt x="18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E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34" name="Freeform 430"/>
              <p:cNvSpPr>
                <a:spLocks noEditPoints="1"/>
              </p:cNvSpPr>
              <p:nvPr/>
            </p:nvSpPr>
            <p:spPr bwMode="auto">
              <a:xfrm>
                <a:off x="481" y="1105"/>
                <a:ext cx="90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0" y="0"/>
                  </a:cxn>
                  <a:cxn ang="0">
                    <a:pos x="180" y="78"/>
                  </a:cxn>
                  <a:cxn ang="0">
                    <a:pos x="0" y="7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76" y="0"/>
                  </a:cxn>
                  <a:cxn ang="0">
                    <a:pos x="176" y="76"/>
                  </a:cxn>
                  <a:cxn ang="0">
                    <a:pos x="0" y="76"/>
                  </a:cxn>
                  <a:cxn ang="0">
                    <a:pos x="0" y="0"/>
                  </a:cxn>
                </a:cxnLst>
                <a:rect l="0" t="0" r="r" b="b"/>
                <a:pathLst>
                  <a:path w="180" h="78">
                    <a:moveTo>
                      <a:pt x="0" y="0"/>
                    </a:moveTo>
                    <a:lnTo>
                      <a:pt x="180" y="0"/>
                    </a:lnTo>
                    <a:lnTo>
                      <a:pt x="18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76" y="0"/>
                    </a:lnTo>
                    <a:lnTo>
                      <a:pt x="176" y="7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E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35" name="Freeform 431"/>
              <p:cNvSpPr>
                <a:spLocks noEditPoints="1"/>
              </p:cNvSpPr>
              <p:nvPr/>
            </p:nvSpPr>
            <p:spPr bwMode="auto">
              <a:xfrm>
                <a:off x="481" y="1105"/>
                <a:ext cx="89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6" y="0"/>
                  </a:cxn>
                  <a:cxn ang="0">
                    <a:pos x="176" y="76"/>
                  </a:cxn>
                  <a:cxn ang="0">
                    <a:pos x="0" y="7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72" y="0"/>
                  </a:cxn>
                  <a:cxn ang="0">
                    <a:pos x="172" y="74"/>
                  </a:cxn>
                  <a:cxn ang="0">
                    <a:pos x="0" y="74"/>
                  </a:cxn>
                  <a:cxn ang="0">
                    <a:pos x="0" y="0"/>
                  </a:cxn>
                </a:cxnLst>
                <a:rect l="0" t="0" r="r" b="b"/>
                <a:pathLst>
                  <a:path w="176" h="76">
                    <a:moveTo>
                      <a:pt x="0" y="0"/>
                    </a:moveTo>
                    <a:lnTo>
                      <a:pt x="176" y="0"/>
                    </a:lnTo>
                    <a:lnTo>
                      <a:pt x="176" y="7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72" y="0"/>
                    </a:lnTo>
                    <a:lnTo>
                      <a:pt x="172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36" name="Freeform 432"/>
              <p:cNvSpPr>
                <a:spLocks noEditPoints="1"/>
              </p:cNvSpPr>
              <p:nvPr/>
            </p:nvSpPr>
            <p:spPr bwMode="auto">
              <a:xfrm>
                <a:off x="481" y="1105"/>
                <a:ext cx="87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" y="0"/>
                  </a:cxn>
                  <a:cxn ang="0">
                    <a:pos x="172" y="74"/>
                  </a:cxn>
                  <a:cxn ang="0">
                    <a:pos x="0" y="7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68" y="0"/>
                  </a:cxn>
                  <a:cxn ang="0">
                    <a:pos x="168" y="72"/>
                  </a:cxn>
                  <a:cxn ang="0">
                    <a:pos x="0" y="72"/>
                  </a:cxn>
                  <a:cxn ang="0">
                    <a:pos x="0" y="0"/>
                  </a:cxn>
                </a:cxnLst>
                <a:rect l="0" t="0" r="r" b="b"/>
                <a:pathLst>
                  <a:path w="172" h="74">
                    <a:moveTo>
                      <a:pt x="0" y="0"/>
                    </a:moveTo>
                    <a:lnTo>
                      <a:pt x="172" y="0"/>
                    </a:lnTo>
                    <a:lnTo>
                      <a:pt x="172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68" y="0"/>
                    </a:lnTo>
                    <a:lnTo>
                      <a:pt x="168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E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37" name="Freeform 433"/>
              <p:cNvSpPr>
                <a:spLocks noEditPoints="1"/>
              </p:cNvSpPr>
              <p:nvPr/>
            </p:nvSpPr>
            <p:spPr bwMode="auto">
              <a:xfrm>
                <a:off x="481" y="1105"/>
                <a:ext cx="85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8" y="0"/>
                  </a:cxn>
                  <a:cxn ang="0">
                    <a:pos x="168" y="72"/>
                  </a:cxn>
                  <a:cxn ang="0">
                    <a:pos x="0" y="7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65" y="0"/>
                  </a:cxn>
                  <a:cxn ang="0">
                    <a:pos x="165" y="71"/>
                  </a:cxn>
                  <a:cxn ang="0">
                    <a:pos x="0" y="71"/>
                  </a:cxn>
                  <a:cxn ang="0">
                    <a:pos x="0" y="0"/>
                  </a:cxn>
                </a:cxnLst>
                <a:rect l="0" t="0" r="r" b="b"/>
                <a:pathLst>
                  <a:path w="168" h="72">
                    <a:moveTo>
                      <a:pt x="0" y="0"/>
                    </a:moveTo>
                    <a:lnTo>
                      <a:pt x="168" y="0"/>
                    </a:lnTo>
                    <a:lnTo>
                      <a:pt x="168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65" y="0"/>
                    </a:lnTo>
                    <a:lnTo>
                      <a:pt x="165" y="71"/>
                    </a:lnTo>
                    <a:lnTo>
                      <a:pt x="0" y="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E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738" name="Freeform 434"/>
              <p:cNvSpPr>
                <a:spLocks noEditPoints="1"/>
              </p:cNvSpPr>
              <p:nvPr/>
            </p:nvSpPr>
            <p:spPr bwMode="auto">
              <a:xfrm>
                <a:off x="481" y="1105"/>
                <a:ext cx="83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5" y="0"/>
                  </a:cxn>
                  <a:cxn ang="0">
                    <a:pos x="165" y="71"/>
                  </a:cxn>
                  <a:cxn ang="0">
                    <a:pos x="0" y="7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61" y="0"/>
                  </a:cxn>
                  <a:cxn ang="0">
                    <a:pos x="161" y="69"/>
                  </a:cxn>
                  <a:cxn ang="0">
                    <a:pos x="0" y="69"/>
                  </a:cxn>
                  <a:cxn ang="0">
                    <a:pos x="0" y="0"/>
                  </a:cxn>
                </a:cxnLst>
                <a:rect l="0" t="0" r="r" b="b"/>
                <a:pathLst>
                  <a:path w="165" h="71">
                    <a:moveTo>
                      <a:pt x="0" y="0"/>
                    </a:moveTo>
                    <a:lnTo>
                      <a:pt x="165" y="0"/>
                    </a:lnTo>
                    <a:lnTo>
                      <a:pt x="165" y="71"/>
                    </a:lnTo>
                    <a:lnTo>
                      <a:pt x="0" y="7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61" y="0"/>
                    </a:lnTo>
                    <a:lnTo>
                      <a:pt x="161" y="69"/>
                    </a:ln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26739" name="Freeform 435"/>
            <p:cNvSpPr>
              <a:spLocks noEditPoints="1"/>
            </p:cNvSpPr>
            <p:nvPr/>
          </p:nvSpPr>
          <p:spPr bwMode="auto">
            <a:xfrm>
              <a:off x="481" y="1105"/>
              <a:ext cx="81" cy="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1" y="0"/>
                </a:cxn>
                <a:cxn ang="0">
                  <a:pos x="161" y="69"/>
                </a:cxn>
                <a:cxn ang="0">
                  <a:pos x="0" y="6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67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161" h="69">
                  <a:moveTo>
                    <a:pt x="0" y="0"/>
                  </a:moveTo>
                  <a:lnTo>
                    <a:pt x="161" y="0"/>
                  </a:lnTo>
                  <a:lnTo>
                    <a:pt x="161" y="69"/>
                  </a:lnTo>
                  <a:lnTo>
                    <a:pt x="0" y="69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57" y="0"/>
                  </a:lnTo>
                  <a:lnTo>
                    <a:pt x="157" y="67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40" name="Freeform 436"/>
            <p:cNvSpPr>
              <a:spLocks noEditPoints="1"/>
            </p:cNvSpPr>
            <p:nvPr/>
          </p:nvSpPr>
          <p:spPr bwMode="auto">
            <a:xfrm>
              <a:off x="481" y="1105"/>
              <a:ext cx="79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7" y="0"/>
                </a:cxn>
                <a:cxn ang="0">
                  <a:pos x="157" y="67"/>
                </a:cxn>
                <a:cxn ang="0">
                  <a:pos x="0" y="6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3" y="0"/>
                </a:cxn>
                <a:cxn ang="0">
                  <a:pos x="153" y="67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157" h="67">
                  <a:moveTo>
                    <a:pt x="0" y="0"/>
                  </a:moveTo>
                  <a:lnTo>
                    <a:pt x="157" y="0"/>
                  </a:lnTo>
                  <a:lnTo>
                    <a:pt x="157" y="67"/>
                  </a:lnTo>
                  <a:lnTo>
                    <a:pt x="0" y="6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53" y="0"/>
                  </a:lnTo>
                  <a:lnTo>
                    <a:pt x="153" y="67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41" name="Freeform 437"/>
            <p:cNvSpPr>
              <a:spLocks noEditPoints="1"/>
            </p:cNvSpPr>
            <p:nvPr/>
          </p:nvSpPr>
          <p:spPr bwMode="auto">
            <a:xfrm>
              <a:off x="481" y="1105"/>
              <a:ext cx="77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3" y="0"/>
                </a:cxn>
                <a:cxn ang="0">
                  <a:pos x="153" y="67"/>
                </a:cxn>
                <a:cxn ang="0">
                  <a:pos x="0" y="6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49" y="0"/>
                </a:cxn>
                <a:cxn ang="0">
                  <a:pos x="149" y="65"/>
                </a:cxn>
                <a:cxn ang="0">
                  <a:pos x="0" y="65"/>
                </a:cxn>
                <a:cxn ang="0">
                  <a:pos x="0" y="0"/>
                </a:cxn>
              </a:cxnLst>
              <a:rect l="0" t="0" r="r" b="b"/>
              <a:pathLst>
                <a:path w="153" h="67">
                  <a:moveTo>
                    <a:pt x="0" y="0"/>
                  </a:moveTo>
                  <a:lnTo>
                    <a:pt x="153" y="0"/>
                  </a:lnTo>
                  <a:lnTo>
                    <a:pt x="153" y="67"/>
                  </a:lnTo>
                  <a:lnTo>
                    <a:pt x="0" y="6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49" y="0"/>
                  </a:lnTo>
                  <a:lnTo>
                    <a:pt x="149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42" name="Freeform 438"/>
            <p:cNvSpPr>
              <a:spLocks noEditPoints="1"/>
            </p:cNvSpPr>
            <p:nvPr/>
          </p:nvSpPr>
          <p:spPr bwMode="auto">
            <a:xfrm>
              <a:off x="481" y="1105"/>
              <a:ext cx="75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9" y="0"/>
                </a:cxn>
                <a:cxn ang="0">
                  <a:pos x="149" y="65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45" y="0"/>
                </a:cxn>
                <a:cxn ang="0">
                  <a:pos x="145" y="63"/>
                </a:cxn>
                <a:cxn ang="0">
                  <a:pos x="0" y="63"/>
                </a:cxn>
                <a:cxn ang="0">
                  <a:pos x="0" y="0"/>
                </a:cxn>
              </a:cxnLst>
              <a:rect l="0" t="0" r="r" b="b"/>
              <a:pathLst>
                <a:path w="149" h="65">
                  <a:moveTo>
                    <a:pt x="0" y="0"/>
                  </a:moveTo>
                  <a:lnTo>
                    <a:pt x="149" y="0"/>
                  </a:lnTo>
                  <a:lnTo>
                    <a:pt x="149" y="65"/>
                  </a:lnTo>
                  <a:lnTo>
                    <a:pt x="0" y="65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45" y="0"/>
                  </a:lnTo>
                  <a:lnTo>
                    <a:pt x="145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43" name="Freeform 439"/>
            <p:cNvSpPr>
              <a:spLocks noEditPoints="1"/>
            </p:cNvSpPr>
            <p:nvPr/>
          </p:nvSpPr>
          <p:spPr bwMode="auto">
            <a:xfrm>
              <a:off x="481" y="1105"/>
              <a:ext cx="73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" y="0"/>
                </a:cxn>
                <a:cxn ang="0">
                  <a:pos x="145" y="63"/>
                </a:cxn>
                <a:cxn ang="0">
                  <a:pos x="0" y="6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145" h="63">
                  <a:moveTo>
                    <a:pt x="0" y="0"/>
                  </a:moveTo>
                  <a:lnTo>
                    <a:pt x="145" y="0"/>
                  </a:lnTo>
                  <a:lnTo>
                    <a:pt x="145" y="63"/>
                  </a:lnTo>
                  <a:lnTo>
                    <a:pt x="0" y="63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42" y="0"/>
                  </a:lnTo>
                  <a:lnTo>
                    <a:pt x="142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44" name="Freeform 440"/>
            <p:cNvSpPr>
              <a:spLocks noEditPoints="1"/>
            </p:cNvSpPr>
            <p:nvPr/>
          </p:nvSpPr>
          <p:spPr bwMode="auto">
            <a:xfrm>
              <a:off x="481" y="1105"/>
              <a:ext cx="71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2" y="0"/>
                </a:cxn>
                <a:cxn ang="0">
                  <a:pos x="142" y="61"/>
                </a:cxn>
                <a:cxn ang="0">
                  <a:pos x="0" y="6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8" y="0"/>
                </a:cxn>
                <a:cxn ang="0">
                  <a:pos x="138" y="59"/>
                </a:cxn>
                <a:cxn ang="0">
                  <a:pos x="0" y="59"/>
                </a:cxn>
                <a:cxn ang="0">
                  <a:pos x="0" y="0"/>
                </a:cxn>
              </a:cxnLst>
              <a:rect l="0" t="0" r="r" b="b"/>
              <a:pathLst>
                <a:path w="142" h="61">
                  <a:moveTo>
                    <a:pt x="0" y="0"/>
                  </a:moveTo>
                  <a:lnTo>
                    <a:pt x="142" y="0"/>
                  </a:lnTo>
                  <a:lnTo>
                    <a:pt x="142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38" y="0"/>
                  </a:lnTo>
                  <a:lnTo>
                    <a:pt x="138" y="59"/>
                  </a:lnTo>
                  <a:lnTo>
                    <a:pt x="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45" name="Freeform 441"/>
            <p:cNvSpPr>
              <a:spLocks noEditPoints="1"/>
            </p:cNvSpPr>
            <p:nvPr/>
          </p:nvSpPr>
          <p:spPr bwMode="auto">
            <a:xfrm>
              <a:off x="481" y="1105"/>
              <a:ext cx="69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8" y="0"/>
                </a:cxn>
                <a:cxn ang="0">
                  <a:pos x="138" y="59"/>
                </a:cxn>
                <a:cxn ang="0">
                  <a:pos x="0" y="5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4" y="0"/>
                </a:cxn>
                <a:cxn ang="0">
                  <a:pos x="134" y="57"/>
                </a:cxn>
                <a:cxn ang="0">
                  <a:pos x="0" y="57"/>
                </a:cxn>
                <a:cxn ang="0">
                  <a:pos x="0" y="0"/>
                </a:cxn>
              </a:cxnLst>
              <a:rect l="0" t="0" r="r" b="b"/>
              <a:pathLst>
                <a:path w="138" h="59">
                  <a:moveTo>
                    <a:pt x="0" y="0"/>
                  </a:moveTo>
                  <a:lnTo>
                    <a:pt x="138" y="0"/>
                  </a:lnTo>
                  <a:lnTo>
                    <a:pt x="138" y="59"/>
                  </a:lnTo>
                  <a:lnTo>
                    <a:pt x="0" y="59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34" y="0"/>
                  </a:lnTo>
                  <a:lnTo>
                    <a:pt x="134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1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46" name="Freeform 442"/>
            <p:cNvSpPr>
              <a:spLocks noEditPoints="1"/>
            </p:cNvSpPr>
            <p:nvPr/>
          </p:nvSpPr>
          <p:spPr bwMode="auto">
            <a:xfrm>
              <a:off x="481" y="1105"/>
              <a:ext cx="6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4" y="0"/>
                </a:cxn>
                <a:cxn ang="0">
                  <a:pos x="134" y="57"/>
                </a:cxn>
                <a:cxn ang="0">
                  <a:pos x="0" y="5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0" y="0"/>
                </a:cxn>
                <a:cxn ang="0">
                  <a:pos x="130" y="55"/>
                </a:cxn>
                <a:cxn ang="0">
                  <a:pos x="0" y="55"/>
                </a:cxn>
                <a:cxn ang="0">
                  <a:pos x="0" y="0"/>
                </a:cxn>
              </a:cxnLst>
              <a:rect l="0" t="0" r="r" b="b"/>
              <a:pathLst>
                <a:path w="134" h="57">
                  <a:moveTo>
                    <a:pt x="0" y="0"/>
                  </a:moveTo>
                  <a:lnTo>
                    <a:pt x="134" y="0"/>
                  </a:lnTo>
                  <a:lnTo>
                    <a:pt x="134" y="57"/>
                  </a:lnTo>
                  <a:lnTo>
                    <a:pt x="0" y="5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30" y="0"/>
                  </a:lnTo>
                  <a:lnTo>
                    <a:pt x="130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47" name="Freeform 443"/>
            <p:cNvSpPr>
              <a:spLocks noEditPoints="1"/>
            </p:cNvSpPr>
            <p:nvPr/>
          </p:nvSpPr>
          <p:spPr bwMode="auto">
            <a:xfrm>
              <a:off x="481" y="1105"/>
              <a:ext cx="66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0"/>
                </a:cxn>
                <a:cxn ang="0">
                  <a:pos x="130" y="55"/>
                </a:cxn>
                <a:cxn ang="0">
                  <a:pos x="0" y="5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6" y="0"/>
                </a:cxn>
                <a:cxn ang="0">
                  <a:pos x="126" y="53"/>
                </a:cxn>
                <a:cxn ang="0">
                  <a:pos x="0" y="53"/>
                </a:cxn>
                <a:cxn ang="0">
                  <a:pos x="0" y="0"/>
                </a:cxn>
              </a:cxnLst>
              <a:rect l="0" t="0" r="r" b="b"/>
              <a:pathLst>
                <a:path w="130" h="55">
                  <a:moveTo>
                    <a:pt x="0" y="0"/>
                  </a:moveTo>
                  <a:lnTo>
                    <a:pt x="130" y="0"/>
                  </a:lnTo>
                  <a:lnTo>
                    <a:pt x="130" y="55"/>
                  </a:lnTo>
                  <a:lnTo>
                    <a:pt x="0" y="55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26" y="0"/>
                  </a:lnTo>
                  <a:lnTo>
                    <a:pt x="126" y="53"/>
                  </a:lnTo>
                  <a:lnTo>
                    <a:pt x="0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48" name="Freeform 444"/>
            <p:cNvSpPr>
              <a:spLocks noEditPoints="1"/>
            </p:cNvSpPr>
            <p:nvPr/>
          </p:nvSpPr>
          <p:spPr bwMode="auto">
            <a:xfrm>
              <a:off x="481" y="1105"/>
              <a:ext cx="64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6" y="0"/>
                </a:cxn>
                <a:cxn ang="0">
                  <a:pos x="126" y="53"/>
                </a:cxn>
                <a:cxn ang="0">
                  <a:pos x="0" y="5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2" y="0"/>
                </a:cxn>
                <a:cxn ang="0">
                  <a:pos x="122" y="53"/>
                </a:cxn>
                <a:cxn ang="0">
                  <a:pos x="0" y="53"/>
                </a:cxn>
                <a:cxn ang="0">
                  <a:pos x="0" y="0"/>
                </a:cxn>
              </a:cxnLst>
              <a:rect l="0" t="0" r="r" b="b"/>
              <a:pathLst>
                <a:path w="126" h="53">
                  <a:moveTo>
                    <a:pt x="0" y="0"/>
                  </a:moveTo>
                  <a:lnTo>
                    <a:pt x="126" y="0"/>
                  </a:lnTo>
                  <a:lnTo>
                    <a:pt x="126" y="53"/>
                  </a:lnTo>
                  <a:lnTo>
                    <a:pt x="0" y="53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22" y="0"/>
                  </a:lnTo>
                  <a:lnTo>
                    <a:pt x="122" y="53"/>
                  </a:lnTo>
                  <a:lnTo>
                    <a:pt x="0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49" name="Freeform 445"/>
            <p:cNvSpPr>
              <a:spLocks noEditPoints="1"/>
            </p:cNvSpPr>
            <p:nvPr/>
          </p:nvSpPr>
          <p:spPr bwMode="auto">
            <a:xfrm>
              <a:off x="481" y="1105"/>
              <a:ext cx="62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2" y="0"/>
                </a:cxn>
                <a:cxn ang="0">
                  <a:pos x="122" y="53"/>
                </a:cxn>
                <a:cxn ang="0">
                  <a:pos x="0" y="5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9" y="0"/>
                </a:cxn>
                <a:cxn ang="0">
                  <a:pos x="119" y="51"/>
                </a:cxn>
                <a:cxn ang="0">
                  <a:pos x="0" y="51"/>
                </a:cxn>
                <a:cxn ang="0">
                  <a:pos x="0" y="0"/>
                </a:cxn>
              </a:cxnLst>
              <a:rect l="0" t="0" r="r" b="b"/>
              <a:pathLst>
                <a:path w="122" h="53">
                  <a:moveTo>
                    <a:pt x="0" y="0"/>
                  </a:moveTo>
                  <a:lnTo>
                    <a:pt x="122" y="0"/>
                  </a:lnTo>
                  <a:lnTo>
                    <a:pt x="122" y="53"/>
                  </a:lnTo>
                  <a:lnTo>
                    <a:pt x="0" y="53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19" y="0"/>
                  </a:lnTo>
                  <a:lnTo>
                    <a:pt x="119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50" name="Freeform 446"/>
            <p:cNvSpPr>
              <a:spLocks noEditPoints="1"/>
            </p:cNvSpPr>
            <p:nvPr/>
          </p:nvSpPr>
          <p:spPr bwMode="auto">
            <a:xfrm>
              <a:off x="481" y="1105"/>
              <a:ext cx="60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51"/>
                </a:cxn>
                <a:cxn ang="0">
                  <a:pos x="0" y="5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49"/>
                </a:cxn>
                <a:cxn ang="0">
                  <a:pos x="0" y="49"/>
                </a:cxn>
                <a:cxn ang="0">
                  <a:pos x="0" y="0"/>
                </a:cxn>
              </a:cxnLst>
              <a:rect l="0" t="0" r="r" b="b"/>
              <a:pathLst>
                <a:path w="119" h="51">
                  <a:moveTo>
                    <a:pt x="0" y="0"/>
                  </a:moveTo>
                  <a:lnTo>
                    <a:pt x="119" y="0"/>
                  </a:lnTo>
                  <a:lnTo>
                    <a:pt x="119" y="51"/>
                  </a:lnTo>
                  <a:lnTo>
                    <a:pt x="0" y="5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15" y="0"/>
                  </a:lnTo>
                  <a:lnTo>
                    <a:pt x="115" y="49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51" name="Freeform 447"/>
            <p:cNvSpPr>
              <a:spLocks noEditPoints="1"/>
            </p:cNvSpPr>
            <p:nvPr/>
          </p:nvSpPr>
          <p:spPr bwMode="auto">
            <a:xfrm>
              <a:off x="481" y="1105"/>
              <a:ext cx="58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5" y="0"/>
                </a:cxn>
                <a:cxn ang="0">
                  <a:pos x="115" y="49"/>
                </a:cxn>
                <a:cxn ang="0">
                  <a:pos x="0" y="4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1" y="0"/>
                </a:cxn>
                <a:cxn ang="0">
                  <a:pos x="111" y="48"/>
                </a:cxn>
                <a:cxn ang="0">
                  <a:pos x="0" y="48"/>
                </a:cxn>
                <a:cxn ang="0">
                  <a:pos x="0" y="0"/>
                </a:cxn>
              </a:cxnLst>
              <a:rect l="0" t="0" r="r" b="b"/>
              <a:pathLst>
                <a:path w="115" h="49">
                  <a:moveTo>
                    <a:pt x="0" y="0"/>
                  </a:moveTo>
                  <a:lnTo>
                    <a:pt x="115" y="0"/>
                  </a:lnTo>
                  <a:lnTo>
                    <a:pt x="115" y="49"/>
                  </a:lnTo>
                  <a:lnTo>
                    <a:pt x="0" y="49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11" y="0"/>
                  </a:lnTo>
                  <a:lnTo>
                    <a:pt x="111" y="48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52" name="Freeform 448"/>
            <p:cNvSpPr>
              <a:spLocks noEditPoints="1"/>
            </p:cNvSpPr>
            <p:nvPr/>
          </p:nvSpPr>
          <p:spPr bwMode="auto">
            <a:xfrm>
              <a:off x="481" y="1105"/>
              <a:ext cx="56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1" y="0"/>
                </a:cxn>
                <a:cxn ang="0">
                  <a:pos x="111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7" y="0"/>
                </a:cxn>
                <a:cxn ang="0">
                  <a:pos x="107" y="46"/>
                </a:cxn>
                <a:cxn ang="0">
                  <a:pos x="0" y="46"/>
                </a:cxn>
                <a:cxn ang="0">
                  <a:pos x="0" y="0"/>
                </a:cxn>
              </a:cxnLst>
              <a:rect l="0" t="0" r="r" b="b"/>
              <a:pathLst>
                <a:path w="111" h="48">
                  <a:moveTo>
                    <a:pt x="0" y="0"/>
                  </a:moveTo>
                  <a:lnTo>
                    <a:pt x="111" y="0"/>
                  </a:lnTo>
                  <a:lnTo>
                    <a:pt x="111" y="48"/>
                  </a:lnTo>
                  <a:lnTo>
                    <a:pt x="0" y="48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07" y="0"/>
                  </a:lnTo>
                  <a:lnTo>
                    <a:pt x="107" y="46"/>
                  </a:lnTo>
                  <a:lnTo>
                    <a:pt x="0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53" name="Freeform 449"/>
            <p:cNvSpPr>
              <a:spLocks noEditPoints="1"/>
            </p:cNvSpPr>
            <p:nvPr/>
          </p:nvSpPr>
          <p:spPr bwMode="auto">
            <a:xfrm>
              <a:off x="481" y="1105"/>
              <a:ext cx="54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0"/>
                </a:cxn>
                <a:cxn ang="0">
                  <a:pos x="107" y="46"/>
                </a:cxn>
                <a:cxn ang="0">
                  <a:pos x="0" y="4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3" y="0"/>
                </a:cxn>
                <a:cxn ang="0">
                  <a:pos x="103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107" h="46">
                  <a:moveTo>
                    <a:pt x="0" y="0"/>
                  </a:moveTo>
                  <a:lnTo>
                    <a:pt x="107" y="0"/>
                  </a:lnTo>
                  <a:lnTo>
                    <a:pt x="107" y="46"/>
                  </a:lnTo>
                  <a:lnTo>
                    <a:pt x="0" y="46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03" y="0"/>
                  </a:lnTo>
                  <a:lnTo>
                    <a:pt x="10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54" name="Freeform 450"/>
            <p:cNvSpPr>
              <a:spLocks noEditPoints="1"/>
            </p:cNvSpPr>
            <p:nvPr/>
          </p:nvSpPr>
          <p:spPr bwMode="auto">
            <a:xfrm>
              <a:off x="481" y="1105"/>
              <a:ext cx="52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3" y="0"/>
                </a:cxn>
                <a:cxn ang="0">
                  <a:pos x="103" y="44"/>
                </a:cxn>
                <a:cxn ang="0">
                  <a:pos x="0" y="4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9" y="0"/>
                </a:cxn>
                <a:cxn ang="0">
                  <a:pos x="99" y="42"/>
                </a:cxn>
                <a:cxn ang="0">
                  <a:pos x="0" y="42"/>
                </a:cxn>
                <a:cxn ang="0">
                  <a:pos x="0" y="0"/>
                </a:cxn>
              </a:cxnLst>
              <a:rect l="0" t="0" r="r" b="b"/>
              <a:pathLst>
                <a:path w="103" h="44">
                  <a:moveTo>
                    <a:pt x="0" y="0"/>
                  </a:moveTo>
                  <a:lnTo>
                    <a:pt x="103" y="0"/>
                  </a:lnTo>
                  <a:lnTo>
                    <a:pt x="103" y="44"/>
                  </a:lnTo>
                  <a:lnTo>
                    <a:pt x="0" y="44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99" y="0"/>
                  </a:lnTo>
                  <a:lnTo>
                    <a:pt x="99" y="42"/>
                  </a:lnTo>
                  <a:lnTo>
                    <a:pt x="0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55" name="Freeform 451"/>
            <p:cNvSpPr>
              <a:spLocks noEditPoints="1"/>
            </p:cNvSpPr>
            <p:nvPr/>
          </p:nvSpPr>
          <p:spPr bwMode="auto">
            <a:xfrm>
              <a:off x="481" y="1105"/>
              <a:ext cx="50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9" y="0"/>
                </a:cxn>
                <a:cxn ang="0">
                  <a:pos x="99" y="42"/>
                </a:cxn>
                <a:cxn ang="0">
                  <a:pos x="0" y="4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6" y="0"/>
                </a:cxn>
                <a:cxn ang="0">
                  <a:pos x="96" y="42"/>
                </a:cxn>
                <a:cxn ang="0">
                  <a:pos x="0" y="42"/>
                </a:cxn>
                <a:cxn ang="0">
                  <a:pos x="0" y="0"/>
                </a:cxn>
              </a:cxnLst>
              <a:rect l="0" t="0" r="r" b="b"/>
              <a:pathLst>
                <a:path w="99" h="42">
                  <a:moveTo>
                    <a:pt x="0" y="0"/>
                  </a:moveTo>
                  <a:lnTo>
                    <a:pt x="99" y="0"/>
                  </a:lnTo>
                  <a:lnTo>
                    <a:pt x="99" y="42"/>
                  </a:lnTo>
                  <a:lnTo>
                    <a:pt x="0" y="42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96" y="0"/>
                  </a:lnTo>
                  <a:lnTo>
                    <a:pt x="96" y="42"/>
                  </a:lnTo>
                  <a:lnTo>
                    <a:pt x="0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B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56" name="Freeform 452"/>
            <p:cNvSpPr>
              <a:spLocks noEditPoints="1"/>
            </p:cNvSpPr>
            <p:nvPr/>
          </p:nvSpPr>
          <p:spPr bwMode="auto">
            <a:xfrm>
              <a:off x="481" y="1105"/>
              <a:ext cx="48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0"/>
                </a:cxn>
                <a:cxn ang="0">
                  <a:pos x="96" y="42"/>
                </a:cxn>
                <a:cxn ang="0">
                  <a:pos x="0" y="4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2" y="0"/>
                </a:cxn>
                <a:cxn ang="0">
                  <a:pos x="92" y="40"/>
                </a:cxn>
                <a:cxn ang="0">
                  <a:pos x="0" y="40"/>
                </a:cxn>
                <a:cxn ang="0">
                  <a:pos x="0" y="0"/>
                </a:cxn>
              </a:cxnLst>
              <a:rect l="0" t="0" r="r" b="b"/>
              <a:pathLst>
                <a:path w="96" h="42">
                  <a:moveTo>
                    <a:pt x="0" y="0"/>
                  </a:moveTo>
                  <a:lnTo>
                    <a:pt x="96" y="0"/>
                  </a:lnTo>
                  <a:lnTo>
                    <a:pt x="96" y="42"/>
                  </a:lnTo>
                  <a:lnTo>
                    <a:pt x="0" y="42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92" y="0"/>
                  </a:lnTo>
                  <a:lnTo>
                    <a:pt x="9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57" name="Freeform 453"/>
            <p:cNvSpPr>
              <a:spLocks noEditPoints="1"/>
            </p:cNvSpPr>
            <p:nvPr/>
          </p:nvSpPr>
          <p:spPr bwMode="auto">
            <a:xfrm>
              <a:off x="481" y="1105"/>
              <a:ext cx="46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2" y="0"/>
                </a:cxn>
                <a:cxn ang="0">
                  <a:pos x="92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8" y="0"/>
                </a:cxn>
                <a:cxn ang="0">
                  <a:pos x="88" y="38"/>
                </a:cxn>
                <a:cxn ang="0">
                  <a:pos x="0" y="38"/>
                </a:cxn>
                <a:cxn ang="0">
                  <a:pos x="0" y="0"/>
                </a:cxn>
              </a:cxnLst>
              <a:rect l="0" t="0" r="r" b="b"/>
              <a:pathLst>
                <a:path w="92" h="40">
                  <a:moveTo>
                    <a:pt x="0" y="0"/>
                  </a:moveTo>
                  <a:lnTo>
                    <a:pt x="92" y="0"/>
                  </a:lnTo>
                  <a:lnTo>
                    <a:pt x="9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88" y="0"/>
                  </a:lnTo>
                  <a:lnTo>
                    <a:pt x="88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58" name="Freeform 454"/>
            <p:cNvSpPr>
              <a:spLocks noEditPoints="1"/>
            </p:cNvSpPr>
            <p:nvPr/>
          </p:nvSpPr>
          <p:spPr bwMode="auto">
            <a:xfrm>
              <a:off x="481" y="1105"/>
              <a:ext cx="44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8" y="0"/>
                </a:cxn>
                <a:cxn ang="0">
                  <a:pos x="88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4" y="0"/>
                </a:cxn>
                <a:cxn ang="0">
                  <a:pos x="84" y="36"/>
                </a:cxn>
                <a:cxn ang="0">
                  <a:pos x="0" y="36"/>
                </a:cxn>
                <a:cxn ang="0">
                  <a:pos x="0" y="0"/>
                </a:cxn>
              </a:cxnLst>
              <a:rect l="0" t="0" r="r" b="b"/>
              <a:pathLst>
                <a:path w="88" h="38">
                  <a:moveTo>
                    <a:pt x="0" y="0"/>
                  </a:moveTo>
                  <a:lnTo>
                    <a:pt x="88" y="0"/>
                  </a:lnTo>
                  <a:lnTo>
                    <a:pt x="88" y="38"/>
                  </a:lnTo>
                  <a:lnTo>
                    <a:pt x="0" y="38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84" y="3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F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59" name="Freeform 455"/>
            <p:cNvSpPr>
              <a:spLocks noEditPoints="1"/>
            </p:cNvSpPr>
            <p:nvPr/>
          </p:nvSpPr>
          <p:spPr bwMode="auto">
            <a:xfrm>
              <a:off x="481" y="1105"/>
              <a:ext cx="43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4" y="0"/>
                </a:cxn>
                <a:cxn ang="0">
                  <a:pos x="84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0" y="0"/>
                </a:cxn>
                <a:cxn ang="0">
                  <a:pos x="80" y="34"/>
                </a:cxn>
                <a:cxn ang="0">
                  <a:pos x="0" y="34"/>
                </a:cxn>
                <a:cxn ang="0">
                  <a:pos x="0" y="0"/>
                </a:cxn>
              </a:cxnLst>
              <a:rect l="0" t="0" r="r" b="b"/>
              <a:pathLst>
                <a:path w="84" h="36">
                  <a:moveTo>
                    <a:pt x="0" y="0"/>
                  </a:moveTo>
                  <a:lnTo>
                    <a:pt x="84" y="0"/>
                  </a:lnTo>
                  <a:lnTo>
                    <a:pt x="84" y="36"/>
                  </a:lnTo>
                  <a:lnTo>
                    <a:pt x="0" y="36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80" y="0"/>
                  </a:lnTo>
                  <a:lnTo>
                    <a:pt x="80" y="34"/>
                  </a:ln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60" name="Freeform 456"/>
            <p:cNvSpPr>
              <a:spLocks noEditPoints="1"/>
            </p:cNvSpPr>
            <p:nvPr/>
          </p:nvSpPr>
          <p:spPr bwMode="auto">
            <a:xfrm>
              <a:off x="481" y="1105"/>
              <a:ext cx="41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0" y="0"/>
                </a:cxn>
                <a:cxn ang="0">
                  <a:pos x="80" y="34"/>
                </a:cxn>
                <a:cxn ang="0">
                  <a:pos x="0" y="3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76" y="0"/>
                </a:cxn>
                <a:cxn ang="0">
                  <a:pos x="76" y="32"/>
                </a:cxn>
                <a:cxn ang="0">
                  <a:pos x="0" y="32"/>
                </a:cxn>
                <a:cxn ang="0">
                  <a:pos x="0" y="0"/>
                </a:cxn>
              </a:cxnLst>
              <a:rect l="0" t="0" r="r" b="b"/>
              <a:pathLst>
                <a:path w="80" h="34">
                  <a:moveTo>
                    <a:pt x="0" y="0"/>
                  </a:moveTo>
                  <a:lnTo>
                    <a:pt x="80" y="0"/>
                  </a:lnTo>
                  <a:lnTo>
                    <a:pt x="80" y="34"/>
                  </a:lnTo>
                  <a:lnTo>
                    <a:pt x="0" y="34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76" y="0"/>
                  </a:lnTo>
                  <a:lnTo>
                    <a:pt x="76" y="32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61" name="Freeform 457"/>
            <p:cNvSpPr>
              <a:spLocks noEditPoints="1"/>
            </p:cNvSpPr>
            <p:nvPr/>
          </p:nvSpPr>
          <p:spPr bwMode="auto">
            <a:xfrm>
              <a:off x="481" y="1105"/>
              <a:ext cx="39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0"/>
                </a:cxn>
                <a:cxn ang="0">
                  <a:pos x="76" y="32"/>
                </a:cxn>
                <a:cxn ang="0">
                  <a:pos x="0" y="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76" h="32">
                  <a:moveTo>
                    <a:pt x="0" y="0"/>
                  </a:moveTo>
                  <a:lnTo>
                    <a:pt x="76" y="0"/>
                  </a:lnTo>
                  <a:lnTo>
                    <a:pt x="76" y="32"/>
                  </a:lnTo>
                  <a:lnTo>
                    <a:pt x="0" y="32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62" name="Freeform 458"/>
            <p:cNvSpPr>
              <a:spLocks noEditPoints="1"/>
            </p:cNvSpPr>
            <p:nvPr/>
          </p:nvSpPr>
          <p:spPr bwMode="auto">
            <a:xfrm>
              <a:off x="481" y="1105"/>
              <a:ext cx="37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30"/>
                </a:cxn>
                <a:cxn ang="0">
                  <a:pos x="0" y="3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69" y="28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73" h="30">
                  <a:moveTo>
                    <a:pt x="0" y="0"/>
                  </a:moveTo>
                  <a:lnTo>
                    <a:pt x="73" y="0"/>
                  </a:lnTo>
                  <a:lnTo>
                    <a:pt x="73" y="30"/>
                  </a:lnTo>
                  <a:lnTo>
                    <a:pt x="0" y="3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69" y="0"/>
                  </a:lnTo>
                  <a:lnTo>
                    <a:pt x="69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63" name="Freeform 459"/>
            <p:cNvSpPr>
              <a:spLocks noEditPoints="1"/>
            </p:cNvSpPr>
            <p:nvPr/>
          </p:nvSpPr>
          <p:spPr bwMode="auto">
            <a:xfrm>
              <a:off x="481" y="1105"/>
              <a:ext cx="35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9" y="0"/>
                </a:cxn>
                <a:cxn ang="0">
                  <a:pos x="69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5" y="0"/>
                </a:cxn>
                <a:cxn ang="0">
                  <a:pos x="65" y="28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69" h="28">
                  <a:moveTo>
                    <a:pt x="0" y="0"/>
                  </a:moveTo>
                  <a:lnTo>
                    <a:pt x="69" y="0"/>
                  </a:lnTo>
                  <a:lnTo>
                    <a:pt x="69" y="28"/>
                  </a:lnTo>
                  <a:lnTo>
                    <a:pt x="0" y="28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65" y="0"/>
                  </a:lnTo>
                  <a:lnTo>
                    <a:pt x="65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64" name="Freeform 460"/>
            <p:cNvSpPr>
              <a:spLocks noEditPoints="1"/>
            </p:cNvSpPr>
            <p:nvPr/>
          </p:nvSpPr>
          <p:spPr bwMode="auto">
            <a:xfrm>
              <a:off x="481" y="1105"/>
              <a:ext cx="3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0"/>
                </a:cxn>
                <a:cxn ang="0">
                  <a:pos x="65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1" y="0"/>
                </a:cxn>
                <a:cxn ang="0">
                  <a:pos x="61" y="27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65" h="28">
                  <a:moveTo>
                    <a:pt x="0" y="0"/>
                  </a:moveTo>
                  <a:lnTo>
                    <a:pt x="65" y="0"/>
                  </a:lnTo>
                  <a:lnTo>
                    <a:pt x="65" y="28"/>
                  </a:lnTo>
                  <a:lnTo>
                    <a:pt x="0" y="28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61" y="0"/>
                  </a:lnTo>
                  <a:lnTo>
                    <a:pt x="61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65" name="Freeform 461"/>
            <p:cNvSpPr>
              <a:spLocks noEditPoints="1"/>
            </p:cNvSpPr>
            <p:nvPr/>
          </p:nvSpPr>
          <p:spPr bwMode="auto">
            <a:xfrm>
              <a:off x="481" y="1105"/>
              <a:ext cx="31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" y="0"/>
                </a:cxn>
                <a:cxn ang="0">
                  <a:pos x="61" y="27"/>
                </a:cxn>
                <a:cxn ang="0">
                  <a:pos x="0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7" y="0"/>
                </a:cxn>
                <a:cxn ang="0">
                  <a:pos x="57" y="25"/>
                </a:cxn>
                <a:cxn ang="0">
                  <a:pos x="0" y="25"/>
                </a:cxn>
                <a:cxn ang="0">
                  <a:pos x="0" y="0"/>
                </a:cxn>
              </a:cxnLst>
              <a:rect l="0" t="0" r="r" b="b"/>
              <a:pathLst>
                <a:path w="61" h="27">
                  <a:moveTo>
                    <a:pt x="0" y="0"/>
                  </a:moveTo>
                  <a:lnTo>
                    <a:pt x="61" y="0"/>
                  </a:lnTo>
                  <a:lnTo>
                    <a:pt x="61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57" y="0"/>
                  </a:lnTo>
                  <a:lnTo>
                    <a:pt x="57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66" name="Freeform 462"/>
            <p:cNvSpPr>
              <a:spLocks noEditPoints="1"/>
            </p:cNvSpPr>
            <p:nvPr/>
          </p:nvSpPr>
          <p:spPr bwMode="auto">
            <a:xfrm>
              <a:off x="481" y="1105"/>
              <a:ext cx="29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0"/>
                </a:cxn>
                <a:cxn ang="0">
                  <a:pos x="57" y="25"/>
                </a:cxn>
                <a:cxn ang="0">
                  <a:pos x="0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23"/>
                </a:cxn>
                <a:cxn ang="0">
                  <a:pos x="0" y="23"/>
                </a:cxn>
                <a:cxn ang="0">
                  <a:pos x="0" y="0"/>
                </a:cxn>
              </a:cxnLst>
              <a:rect l="0" t="0" r="r" b="b"/>
              <a:pathLst>
                <a:path w="57" h="25">
                  <a:moveTo>
                    <a:pt x="0" y="0"/>
                  </a:moveTo>
                  <a:lnTo>
                    <a:pt x="57" y="0"/>
                  </a:lnTo>
                  <a:lnTo>
                    <a:pt x="57" y="25"/>
                  </a:lnTo>
                  <a:lnTo>
                    <a:pt x="0" y="25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53" y="0"/>
                  </a:lnTo>
                  <a:lnTo>
                    <a:pt x="53" y="23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67" name="Freeform 463"/>
            <p:cNvSpPr>
              <a:spLocks noEditPoints="1"/>
            </p:cNvSpPr>
            <p:nvPr/>
          </p:nvSpPr>
          <p:spPr bwMode="auto">
            <a:xfrm>
              <a:off x="481" y="1105"/>
              <a:ext cx="27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0"/>
                </a:cxn>
                <a:cxn ang="0">
                  <a:pos x="53" y="23"/>
                </a:cxn>
                <a:cxn ang="0">
                  <a:pos x="0" y="2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50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53" h="23">
                  <a:moveTo>
                    <a:pt x="0" y="0"/>
                  </a:moveTo>
                  <a:lnTo>
                    <a:pt x="53" y="0"/>
                  </a:lnTo>
                  <a:lnTo>
                    <a:pt x="53" y="23"/>
                  </a:lnTo>
                  <a:lnTo>
                    <a:pt x="0" y="23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50" y="0"/>
                  </a:lnTo>
                  <a:lnTo>
                    <a:pt x="50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68" name="Freeform 464"/>
            <p:cNvSpPr>
              <a:spLocks noEditPoints="1"/>
            </p:cNvSpPr>
            <p:nvPr/>
          </p:nvSpPr>
          <p:spPr bwMode="auto">
            <a:xfrm>
              <a:off x="481" y="1105"/>
              <a:ext cx="25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0"/>
                </a:cxn>
                <a:cxn ang="0">
                  <a:pos x="50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6" y="0"/>
                </a:cxn>
                <a:cxn ang="0">
                  <a:pos x="46" y="19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50" h="21">
                  <a:moveTo>
                    <a:pt x="0" y="0"/>
                  </a:moveTo>
                  <a:lnTo>
                    <a:pt x="50" y="0"/>
                  </a:lnTo>
                  <a:lnTo>
                    <a:pt x="50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46" y="0"/>
                  </a:lnTo>
                  <a:lnTo>
                    <a:pt x="46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69" name="Freeform 465"/>
            <p:cNvSpPr>
              <a:spLocks noEditPoints="1"/>
            </p:cNvSpPr>
            <p:nvPr/>
          </p:nvSpPr>
          <p:spPr bwMode="auto">
            <a:xfrm>
              <a:off x="481" y="1105"/>
              <a:ext cx="23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" y="0"/>
                </a:cxn>
                <a:cxn ang="0">
                  <a:pos x="46" y="19"/>
                </a:cxn>
                <a:cxn ang="0">
                  <a:pos x="0" y="1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46" h="19">
                  <a:moveTo>
                    <a:pt x="0" y="0"/>
                  </a:moveTo>
                  <a:lnTo>
                    <a:pt x="46" y="0"/>
                  </a:lnTo>
                  <a:lnTo>
                    <a:pt x="46" y="19"/>
                  </a:lnTo>
                  <a:lnTo>
                    <a:pt x="0" y="19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42" y="0"/>
                  </a:lnTo>
                  <a:lnTo>
                    <a:pt x="42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70" name="Freeform 466"/>
            <p:cNvSpPr>
              <a:spLocks noEditPoints="1"/>
            </p:cNvSpPr>
            <p:nvPr/>
          </p:nvSpPr>
          <p:spPr bwMode="auto">
            <a:xfrm>
              <a:off x="481" y="1105"/>
              <a:ext cx="21" cy="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17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0"/>
                </a:cxn>
                <a:cxn ang="0">
                  <a:pos x="38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42" h="17">
                  <a:moveTo>
                    <a:pt x="0" y="0"/>
                  </a:moveTo>
                  <a:lnTo>
                    <a:pt x="42" y="0"/>
                  </a:lnTo>
                  <a:lnTo>
                    <a:pt x="42" y="17"/>
                  </a:lnTo>
                  <a:lnTo>
                    <a:pt x="0" y="1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38" y="0"/>
                  </a:lnTo>
                  <a:lnTo>
                    <a:pt x="38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71" name="Freeform 467"/>
            <p:cNvSpPr>
              <a:spLocks noEditPoints="1"/>
            </p:cNvSpPr>
            <p:nvPr/>
          </p:nvSpPr>
          <p:spPr bwMode="auto">
            <a:xfrm>
              <a:off x="481" y="1105"/>
              <a:ext cx="20" cy="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0"/>
                </a:cxn>
                <a:cxn ang="0">
                  <a:pos x="38" y="17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4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w="38" h="17">
                  <a:moveTo>
                    <a:pt x="0" y="0"/>
                  </a:moveTo>
                  <a:lnTo>
                    <a:pt x="38" y="0"/>
                  </a:lnTo>
                  <a:lnTo>
                    <a:pt x="38" y="17"/>
                  </a:lnTo>
                  <a:lnTo>
                    <a:pt x="0" y="1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34" y="0"/>
                  </a:lnTo>
                  <a:lnTo>
                    <a:pt x="34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72" name="Freeform 468"/>
            <p:cNvSpPr>
              <a:spLocks noEditPoints="1"/>
            </p:cNvSpPr>
            <p:nvPr/>
          </p:nvSpPr>
          <p:spPr bwMode="auto">
            <a:xfrm>
              <a:off x="481" y="1105"/>
              <a:ext cx="18" cy="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13"/>
                </a:cxn>
                <a:cxn ang="0">
                  <a:pos x="0" y="13"/>
                </a:cxn>
                <a:cxn ang="0">
                  <a:pos x="0" y="0"/>
                </a:cxn>
              </a:cxnLst>
              <a:rect l="0" t="0" r="r" b="b"/>
              <a:pathLst>
                <a:path w="34" h="15">
                  <a:moveTo>
                    <a:pt x="0" y="0"/>
                  </a:moveTo>
                  <a:lnTo>
                    <a:pt x="34" y="0"/>
                  </a:lnTo>
                  <a:lnTo>
                    <a:pt x="34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30" y="0"/>
                  </a:lnTo>
                  <a:lnTo>
                    <a:pt x="30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73" name="Freeform 469"/>
            <p:cNvSpPr>
              <a:spLocks noEditPoints="1"/>
            </p:cNvSpPr>
            <p:nvPr/>
          </p:nvSpPr>
          <p:spPr bwMode="auto">
            <a:xfrm>
              <a:off x="481" y="1105"/>
              <a:ext cx="16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0"/>
                </a:cxn>
                <a:cxn ang="0">
                  <a:pos x="30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  <a:cxn ang="0">
                  <a:pos x="27" y="11"/>
                </a:cxn>
                <a:cxn ang="0">
                  <a:pos x="0" y="11"/>
                </a:cxn>
                <a:cxn ang="0">
                  <a:pos x="0" y="0"/>
                </a:cxn>
              </a:cxnLst>
              <a:rect l="0" t="0" r="r" b="b"/>
              <a:pathLst>
                <a:path w="30" h="13">
                  <a:moveTo>
                    <a:pt x="0" y="0"/>
                  </a:moveTo>
                  <a:lnTo>
                    <a:pt x="30" y="0"/>
                  </a:lnTo>
                  <a:lnTo>
                    <a:pt x="30" y="13"/>
                  </a:lnTo>
                  <a:lnTo>
                    <a:pt x="0" y="13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27" y="0"/>
                  </a:lnTo>
                  <a:lnTo>
                    <a:pt x="27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74" name="Freeform 470"/>
            <p:cNvSpPr>
              <a:spLocks noEditPoints="1"/>
            </p:cNvSpPr>
            <p:nvPr/>
          </p:nvSpPr>
          <p:spPr bwMode="auto">
            <a:xfrm>
              <a:off x="481" y="1105"/>
              <a:ext cx="14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27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23" y="9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27" h="11">
                  <a:moveTo>
                    <a:pt x="0" y="0"/>
                  </a:moveTo>
                  <a:lnTo>
                    <a:pt x="27" y="0"/>
                  </a:lnTo>
                  <a:lnTo>
                    <a:pt x="27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23" y="0"/>
                  </a:lnTo>
                  <a:lnTo>
                    <a:pt x="23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75" name="Freeform 471"/>
            <p:cNvSpPr>
              <a:spLocks noEditPoints="1"/>
            </p:cNvSpPr>
            <p:nvPr/>
          </p:nvSpPr>
          <p:spPr bwMode="auto">
            <a:xfrm>
              <a:off x="481" y="1105"/>
              <a:ext cx="12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23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23" h="9">
                  <a:moveTo>
                    <a:pt x="0" y="0"/>
                  </a:moveTo>
                  <a:lnTo>
                    <a:pt x="23" y="0"/>
                  </a:lnTo>
                  <a:lnTo>
                    <a:pt x="23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9" y="0"/>
                  </a:lnTo>
                  <a:lnTo>
                    <a:pt x="19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76" name="Freeform 472"/>
            <p:cNvSpPr>
              <a:spLocks noEditPoints="1"/>
            </p:cNvSpPr>
            <p:nvPr/>
          </p:nvSpPr>
          <p:spPr bwMode="auto">
            <a:xfrm>
              <a:off x="481" y="1105"/>
              <a:ext cx="10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19" y="7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19" h="7">
                  <a:moveTo>
                    <a:pt x="0" y="0"/>
                  </a:moveTo>
                  <a:lnTo>
                    <a:pt x="19" y="0"/>
                  </a:lnTo>
                  <a:lnTo>
                    <a:pt x="19" y="7"/>
                  </a:lnTo>
                  <a:lnTo>
                    <a:pt x="0" y="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5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77" name="Freeform 473"/>
            <p:cNvSpPr>
              <a:spLocks noEditPoints="1"/>
            </p:cNvSpPr>
            <p:nvPr/>
          </p:nvSpPr>
          <p:spPr bwMode="auto">
            <a:xfrm>
              <a:off x="481" y="1105"/>
              <a:ext cx="8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15" y="5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11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lnTo>
                    <a:pt x="15" y="0"/>
                  </a:lnTo>
                  <a:lnTo>
                    <a:pt x="15" y="5"/>
                  </a:lnTo>
                  <a:lnTo>
                    <a:pt x="0" y="5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1" y="0"/>
                  </a:lnTo>
                  <a:lnTo>
                    <a:pt x="11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78" name="Freeform 474"/>
            <p:cNvSpPr>
              <a:spLocks noEditPoints="1"/>
            </p:cNvSpPr>
            <p:nvPr/>
          </p:nvSpPr>
          <p:spPr bwMode="auto">
            <a:xfrm>
              <a:off x="481" y="1105"/>
              <a:ext cx="6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0"/>
                </a:cxn>
                <a:cxn ang="0">
                  <a:pos x="11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lnTo>
                    <a:pt x="11" y="0"/>
                  </a:lnTo>
                  <a:lnTo>
                    <a:pt x="11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79" name="Freeform 475"/>
            <p:cNvSpPr>
              <a:spLocks noEditPoints="1"/>
            </p:cNvSpPr>
            <p:nvPr/>
          </p:nvSpPr>
          <p:spPr bwMode="auto">
            <a:xfrm>
              <a:off x="481" y="1105"/>
              <a:ext cx="4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80" name="Freeform 476"/>
            <p:cNvSpPr>
              <a:spLocks noEditPoints="1"/>
            </p:cNvSpPr>
            <p:nvPr/>
          </p:nvSpPr>
          <p:spPr bwMode="auto">
            <a:xfrm>
              <a:off x="481" y="1105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81" name="Freeform 477"/>
            <p:cNvSpPr>
              <a:spLocks/>
            </p:cNvSpPr>
            <p:nvPr/>
          </p:nvSpPr>
          <p:spPr bwMode="auto">
            <a:xfrm>
              <a:off x="481" y="1105"/>
              <a:ext cx="288" cy="124"/>
            </a:xfrm>
            <a:custGeom>
              <a:avLst/>
              <a:gdLst/>
              <a:ahLst/>
              <a:cxnLst>
                <a:cxn ang="0">
                  <a:pos x="0" y="249"/>
                </a:cxn>
                <a:cxn ang="0">
                  <a:pos x="124" y="0"/>
                </a:cxn>
                <a:cxn ang="0">
                  <a:pos x="575" y="0"/>
                </a:cxn>
                <a:cxn ang="0">
                  <a:pos x="450" y="249"/>
                </a:cxn>
                <a:cxn ang="0">
                  <a:pos x="0" y="249"/>
                </a:cxn>
              </a:cxnLst>
              <a:rect l="0" t="0" r="r" b="b"/>
              <a:pathLst>
                <a:path w="575" h="249">
                  <a:moveTo>
                    <a:pt x="0" y="249"/>
                  </a:moveTo>
                  <a:lnTo>
                    <a:pt x="124" y="0"/>
                  </a:lnTo>
                  <a:lnTo>
                    <a:pt x="575" y="0"/>
                  </a:lnTo>
                  <a:lnTo>
                    <a:pt x="450" y="249"/>
                  </a:lnTo>
                  <a:lnTo>
                    <a:pt x="0" y="24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82" name="Freeform 478"/>
            <p:cNvSpPr>
              <a:spLocks noEditPoints="1"/>
            </p:cNvSpPr>
            <p:nvPr/>
          </p:nvSpPr>
          <p:spPr bwMode="auto">
            <a:xfrm>
              <a:off x="770" y="1106"/>
              <a:ext cx="17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31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34" h="21">
                  <a:moveTo>
                    <a:pt x="0" y="0"/>
                  </a:moveTo>
                  <a:lnTo>
                    <a:pt x="34" y="0"/>
                  </a:lnTo>
                  <a:lnTo>
                    <a:pt x="34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31" y="0"/>
                  </a:lnTo>
                  <a:lnTo>
                    <a:pt x="31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83" name="Freeform 479"/>
            <p:cNvSpPr>
              <a:spLocks noEditPoints="1"/>
            </p:cNvSpPr>
            <p:nvPr/>
          </p:nvSpPr>
          <p:spPr bwMode="auto">
            <a:xfrm>
              <a:off x="770" y="1106"/>
              <a:ext cx="15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1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  <a:cxn ang="0">
                  <a:pos x="27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31" h="21">
                  <a:moveTo>
                    <a:pt x="0" y="0"/>
                  </a:moveTo>
                  <a:lnTo>
                    <a:pt x="31" y="0"/>
                  </a:lnTo>
                  <a:lnTo>
                    <a:pt x="31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27" y="0"/>
                  </a:lnTo>
                  <a:lnTo>
                    <a:pt x="27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84" name="Freeform 480"/>
            <p:cNvSpPr>
              <a:spLocks noEditPoints="1"/>
            </p:cNvSpPr>
            <p:nvPr/>
          </p:nvSpPr>
          <p:spPr bwMode="auto">
            <a:xfrm>
              <a:off x="770" y="1106"/>
              <a:ext cx="1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27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23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7" h="21">
                  <a:moveTo>
                    <a:pt x="0" y="0"/>
                  </a:moveTo>
                  <a:lnTo>
                    <a:pt x="27" y="0"/>
                  </a:lnTo>
                  <a:lnTo>
                    <a:pt x="27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23" y="0"/>
                  </a:lnTo>
                  <a:lnTo>
                    <a:pt x="2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85" name="Freeform 481"/>
            <p:cNvSpPr>
              <a:spLocks noEditPoints="1"/>
            </p:cNvSpPr>
            <p:nvPr/>
          </p:nvSpPr>
          <p:spPr bwMode="auto">
            <a:xfrm>
              <a:off x="770" y="1106"/>
              <a:ext cx="11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23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3" h="21">
                  <a:moveTo>
                    <a:pt x="0" y="0"/>
                  </a:moveTo>
                  <a:lnTo>
                    <a:pt x="23" y="0"/>
                  </a:lnTo>
                  <a:lnTo>
                    <a:pt x="23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9" y="0"/>
                  </a:lnTo>
                  <a:lnTo>
                    <a:pt x="19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86" name="Freeform 482"/>
            <p:cNvSpPr>
              <a:spLocks noEditPoints="1"/>
            </p:cNvSpPr>
            <p:nvPr/>
          </p:nvSpPr>
          <p:spPr bwMode="auto">
            <a:xfrm>
              <a:off x="770" y="1106"/>
              <a:ext cx="10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19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19" h="21">
                  <a:moveTo>
                    <a:pt x="0" y="0"/>
                  </a:moveTo>
                  <a:lnTo>
                    <a:pt x="19" y="0"/>
                  </a:lnTo>
                  <a:lnTo>
                    <a:pt x="19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5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87" name="Freeform 483"/>
            <p:cNvSpPr>
              <a:spLocks noEditPoints="1"/>
            </p:cNvSpPr>
            <p:nvPr/>
          </p:nvSpPr>
          <p:spPr bwMode="auto">
            <a:xfrm>
              <a:off x="770" y="1106"/>
              <a:ext cx="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15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11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15" h="21">
                  <a:moveTo>
                    <a:pt x="0" y="0"/>
                  </a:moveTo>
                  <a:lnTo>
                    <a:pt x="15" y="0"/>
                  </a:lnTo>
                  <a:lnTo>
                    <a:pt x="15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1" y="0"/>
                  </a:lnTo>
                  <a:lnTo>
                    <a:pt x="11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88" name="Freeform 484"/>
            <p:cNvSpPr>
              <a:spLocks noEditPoints="1"/>
            </p:cNvSpPr>
            <p:nvPr/>
          </p:nvSpPr>
          <p:spPr bwMode="auto">
            <a:xfrm>
              <a:off x="770" y="1106"/>
              <a:ext cx="6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0"/>
                </a:cxn>
                <a:cxn ang="0">
                  <a:pos x="11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11" h="21">
                  <a:moveTo>
                    <a:pt x="0" y="0"/>
                  </a:moveTo>
                  <a:lnTo>
                    <a:pt x="11" y="0"/>
                  </a:lnTo>
                  <a:lnTo>
                    <a:pt x="11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8" y="0"/>
                  </a:lnTo>
                  <a:lnTo>
                    <a:pt x="8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89" name="Freeform 485"/>
            <p:cNvSpPr>
              <a:spLocks noEditPoints="1"/>
            </p:cNvSpPr>
            <p:nvPr/>
          </p:nvSpPr>
          <p:spPr bwMode="auto">
            <a:xfrm>
              <a:off x="770" y="1106"/>
              <a:ext cx="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8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8" h="21">
                  <a:moveTo>
                    <a:pt x="0" y="0"/>
                  </a:moveTo>
                  <a:lnTo>
                    <a:pt x="8" y="0"/>
                  </a:lnTo>
                  <a:lnTo>
                    <a:pt x="8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4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1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90" name="Freeform 486"/>
            <p:cNvSpPr>
              <a:spLocks noEditPoints="1"/>
            </p:cNvSpPr>
            <p:nvPr/>
          </p:nvSpPr>
          <p:spPr bwMode="auto">
            <a:xfrm>
              <a:off x="770" y="1106"/>
              <a:ext cx="2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4" h="21">
                  <a:moveTo>
                    <a:pt x="0" y="0"/>
                  </a:moveTo>
                  <a:lnTo>
                    <a:pt x="4" y="0"/>
                  </a:lnTo>
                  <a:lnTo>
                    <a:pt x="4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91" name="Freeform 487"/>
            <p:cNvSpPr>
              <a:spLocks/>
            </p:cNvSpPr>
            <p:nvPr/>
          </p:nvSpPr>
          <p:spPr bwMode="auto">
            <a:xfrm>
              <a:off x="770" y="1106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3"/>
                </a:cxn>
                <a:cxn ang="0">
                  <a:pos x="11" y="0"/>
                </a:cxn>
                <a:cxn ang="0">
                  <a:pos x="23" y="0"/>
                </a:cxn>
                <a:cxn ang="0">
                  <a:pos x="31" y="3"/>
                </a:cxn>
                <a:cxn ang="0">
                  <a:pos x="34" y="9"/>
                </a:cxn>
                <a:cxn ang="0">
                  <a:pos x="31" y="15"/>
                </a:cxn>
                <a:cxn ang="0">
                  <a:pos x="23" y="19"/>
                </a:cxn>
                <a:cxn ang="0">
                  <a:pos x="11" y="19"/>
                </a:cxn>
                <a:cxn ang="0">
                  <a:pos x="4" y="15"/>
                </a:cxn>
                <a:cxn ang="0">
                  <a:pos x="0" y="9"/>
                </a:cxn>
              </a:cxnLst>
              <a:rect l="0" t="0" r="r" b="b"/>
              <a:pathLst>
                <a:path w="34" h="19">
                  <a:moveTo>
                    <a:pt x="0" y="9"/>
                  </a:moveTo>
                  <a:lnTo>
                    <a:pt x="4" y="3"/>
                  </a:lnTo>
                  <a:lnTo>
                    <a:pt x="11" y="0"/>
                  </a:lnTo>
                  <a:lnTo>
                    <a:pt x="23" y="0"/>
                  </a:lnTo>
                  <a:lnTo>
                    <a:pt x="31" y="3"/>
                  </a:lnTo>
                  <a:lnTo>
                    <a:pt x="34" y="9"/>
                  </a:lnTo>
                  <a:lnTo>
                    <a:pt x="31" y="15"/>
                  </a:lnTo>
                  <a:lnTo>
                    <a:pt x="23" y="19"/>
                  </a:lnTo>
                  <a:lnTo>
                    <a:pt x="11" y="19"/>
                  </a:lnTo>
                  <a:lnTo>
                    <a:pt x="4" y="1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92" name="Freeform 488"/>
            <p:cNvSpPr>
              <a:spLocks noEditPoints="1"/>
            </p:cNvSpPr>
            <p:nvPr/>
          </p:nvSpPr>
          <p:spPr bwMode="auto">
            <a:xfrm>
              <a:off x="770" y="1106"/>
              <a:ext cx="17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31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34" h="21">
                  <a:moveTo>
                    <a:pt x="0" y="0"/>
                  </a:moveTo>
                  <a:lnTo>
                    <a:pt x="34" y="0"/>
                  </a:lnTo>
                  <a:lnTo>
                    <a:pt x="34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31" y="0"/>
                  </a:lnTo>
                  <a:lnTo>
                    <a:pt x="31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93" name="Freeform 489"/>
            <p:cNvSpPr>
              <a:spLocks noEditPoints="1"/>
            </p:cNvSpPr>
            <p:nvPr/>
          </p:nvSpPr>
          <p:spPr bwMode="auto">
            <a:xfrm>
              <a:off x="770" y="1106"/>
              <a:ext cx="15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1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  <a:cxn ang="0">
                  <a:pos x="27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31" h="21">
                  <a:moveTo>
                    <a:pt x="0" y="0"/>
                  </a:moveTo>
                  <a:lnTo>
                    <a:pt x="31" y="0"/>
                  </a:lnTo>
                  <a:lnTo>
                    <a:pt x="31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27" y="0"/>
                  </a:lnTo>
                  <a:lnTo>
                    <a:pt x="27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94" name="Freeform 490"/>
            <p:cNvSpPr>
              <a:spLocks noEditPoints="1"/>
            </p:cNvSpPr>
            <p:nvPr/>
          </p:nvSpPr>
          <p:spPr bwMode="auto">
            <a:xfrm>
              <a:off x="770" y="1106"/>
              <a:ext cx="1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27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23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7" h="21">
                  <a:moveTo>
                    <a:pt x="0" y="0"/>
                  </a:moveTo>
                  <a:lnTo>
                    <a:pt x="27" y="0"/>
                  </a:lnTo>
                  <a:lnTo>
                    <a:pt x="27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23" y="0"/>
                  </a:lnTo>
                  <a:lnTo>
                    <a:pt x="2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95" name="Freeform 491"/>
            <p:cNvSpPr>
              <a:spLocks noEditPoints="1"/>
            </p:cNvSpPr>
            <p:nvPr/>
          </p:nvSpPr>
          <p:spPr bwMode="auto">
            <a:xfrm>
              <a:off x="770" y="1106"/>
              <a:ext cx="11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23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23" h="21">
                  <a:moveTo>
                    <a:pt x="0" y="0"/>
                  </a:moveTo>
                  <a:lnTo>
                    <a:pt x="23" y="0"/>
                  </a:lnTo>
                  <a:lnTo>
                    <a:pt x="23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9" y="0"/>
                  </a:lnTo>
                  <a:lnTo>
                    <a:pt x="19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96" name="Freeform 492"/>
            <p:cNvSpPr>
              <a:spLocks noEditPoints="1"/>
            </p:cNvSpPr>
            <p:nvPr/>
          </p:nvSpPr>
          <p:spPr bwMode="auto">
            <a:xfrm>
              <a:off x="770" y="1106"/>
              <a:ext cx="10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19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19" h="21">
                  <a:moveTo>
                    <a:pt x="0" y="0"/>
                  </a:moveTo>
                  <a:lnTo>
                    <a:pt x="19" y="0"/>
                  </a:lnTo>
                  <a:lnTo>
                    <a:pt x="19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5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97" name="Freeform 493"/>
            <p:cNvSpPr>
              <a:spLocks noEditPoints="1"/>
            </p:cNvSpPr>
            <p:nvPr/>
          </p:nvSpPr>
          <p:spPr bwMode="auto">
            <a:xfrm>
              <a:off x="770" y="1106"/>
              <a:ext cx="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15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11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15" h="21">
                  <a:moveTo>
                    <a:pt x="0" y="0"/>
                  </a:moveTo>
                  <a:lnTo>
                    <a:pt x="15" y="0"/>
                  </a:lnTo>
                  <a:lnTo>
                    <a:pt x="15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1" y="0"/>
                  </a:lnTo>
                  <a:lnTo>
                    <a:pt x="11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98" name="Freeform 494"/>
            <p:cNvSpPr>
              <a:spLocks noEditPoints="1"/>
            </p:cNvSpPr>
            <p:nvPr/>
          </p:nvSpPr>
          <p:spPr bwMode="auto">
            <a:xfrm>
              <a:off x="770" y="1106"/>
              <a:ext cx="6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0"/>
                </a:cxn>
                <a:cxn ang="0">
                  <a:pos x="11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11" h="21">
                  <a:moveTo>
                    <a:pt x="0" y="0"/>
                  </a:moveTo>
                  <a:lnTo>
                    <a:pt x="11" y="0"/>
                  </a:lnTo>
                  <a:lnTo>
                    <a:pt x="11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8" y="0"/>
                  </a:lnTo>
                  <a:lnTo>
                    <a:pt x="8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99" name="Freeform 495"/>
            <p:cNvSpPr>
              <a:spLocks noEditPoints="1"/>
            </p:cNvSpPr>
            <p:nvPr/>
          </p:nvSpPr>
          <p:spPr bwMode="auto">
            <a:xfrm>
              <a:off x="770" y="1106"/>
              <a:ext cx="4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8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8" h="21">
                  <a:moveTo>
                    <a:pt x="0" y="0"/>
                  </a:moveTo>
                  <a:lnTo>
                    <a:pt x="8" y="0"/>
                  </a:lnTo>
                  <a:lnTo>
                    <a:pt x="8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4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1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800" name="Freeform 496"/>
            <p:cNvSpPr>
              <a:spLocks noEditPoints="1"/>
            </p:cNvSpPr>
            <p:nvPr/>
          </p:nvSpPr>
          <p:spPr bwMode="auto">
            <a:xfrm>
              <a:off x="770" y="1106"/>
              <a:ext cx="2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4" h="21">
                  <a:moveTo>
                    <a:pt x="0" y="0"/>
                  </a:moveTo>
                  <a:lnTo>
                    <a:pt x="4" y="0"/>
                  </a:lnTo>
                  <a:lnTo>
                    <a:pt x="4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801" name="Freeform 497"/>
            <p:cNvSpPr>
              <a:spLocks/>
            </p:cNvSpPr>
            <p:nvPr/>
          </p:nvSpPr>
          <p:spPr bwMode="auto">
            <a:xfrm>
              <a:off x="364" y="1093"/>
              <a:ext cx="438" cy="227"/>
            </a:xfrm>
            <a:custGeom>
              <a:avLst/>
              <a:gdLst/>
              <a:ahLst/>
              <a:cxnLst>
                <a:cxn ang="0">
                  <a:pos x="0" y="453"/>
                </a:cxn>
                <a:cxn ang="0">
                  <a:pos x="0" y="408"/>
                </a:cxn>
                <a:cxn ang="0">
                  <a:pos x="182" y="318"/>
                </a:cxn>
                <a:cxn ang="0">
                  <a:pos x="261" y="318"/>
                </a:cxn>
                <a:cxn ang="0">
                  <a:pos x="261" y="295"/>
                </a:cxn>
                <a:cxn ang="0">
                  <a:pos x="193" y="295"/>
                </a:cxn>
                <a:cxn ang="0">
                  <a:pos x="341" y="0"/>
                </a:cxn>
                <a:cxn ang="0">
                  <a:pos x="874" y="0"/>
                </a:cxn>
                <a:cxn ang="0">
                  <a:pos x="727" y="295"/>
                </a:cxn>
                <a:cxn ang="0">
                  <a:pos x="658" y="295"/>
                </a:cxn>
                <a:cxn ang="0">
                  <a:pos x="658" y="318"/>
                </a:cxn>
                <a:cxn ang="0">
                  <a:pos x="727" y="318"/>
                </a:cxn>
                <a:cxn ang="0">
                  <a:pos x="727" y="362"/>
                </a:cxn>
                <a:cxn ang="0">
                  <a:pos x="544" y="453"/>
                </a:cxn>
                <a:cxn ang="0">
                  <a:pos x="0" y="453"/>
                </a:cxn>
              </a:cxnLst>
              <a:rect l="0" t="0" r="r" b="b"/>
              <a:pathLst>
                <a:path w="874" h="453">
                  <a:moveTo>
                    <a:pt x="0" y="453"/>
                  </a:moveTo>
                  <a:lnTo>
                    <a:pt x="0" y="408"/>
                  </a:lnTo>
                  <a:lnTo>
                    <a:pt x="182" y="318"/>
                  </a:lnTo>
                  <a:lnTo>
                    <a:pt x="261" y="318"/>
                  </a:lnTo>
                  <a:lnTo>
                    <a:pt x="261" y="295"/>
                  </a:lnTo>
                  <a:lnTo>
                    <a:pt x="193" y="295"/>
                  </a:lnTo>
                  <a:lnTo>
                    <a:pt x="341" y="0"/>
                  </a:lnTo>
                  <a:lnTo>
                    <a:pt x="874" y="0"/>
                  </a:lnTo>
                  <a:lnTo>
                    <a:pt x="727" y="295"/>
                  </a:lnTo>
                  <a:lnTo>
                    <a:pt x="658" y="295"/>
                  </a:lnTo>
                  <a:lnTo>
                    <a:pt x="658" y="318"/>
                  </a:lnTo>
                  <a:lnTo>
                    <a:pt x="727" y="318"/>
                  </a:lnTo>
                  <a:lnTo>
                    <a:pt x="727" y="362"/>
                  </a:lnTo>
                  <a:lnTo>
                    <a:pt x="544" y="453"/>
                  </a:lnTo>
                  <a:lnTo>
                    <a:pt x="0" y="45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6802" name="Text Box 498"/>
          <p:cNvSpPr txBox="1">
            <a:spLocks noChangeArrowheads="1"/>
          </p:cNvSpPr>
          <p:nvPr/>
        </p:nvSpPr>
        <p:spPr bwMode="auto">
          <a:xfrm>
            <a:off x="657225" y="4352925"/>
            <a:ext cx="835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rgbClr val="000066"/>
                </a:solidFill>
              </a:rPr>
              <a:t>Voice &amp;</a:t>
            </a:r>
          </a:p>
          <a:p>
            <a:pPr algn="ctr"/>
            <a:r>
              <a:rPr lang="en-GB" sz="1400" b="1">
                <a:solidFill>
                  <a:srgbClr val="000066"/>
                </a:solidFill>
              </a:rPr>
              <a:t>ISDN</a:t>
            </a:r>
          </a:p>
        </p:txBody>
      </p:sp>
      <p:sp>
        <p:nvSpPr>
          <p:cNvPr id="226803" name="Text Box 499"/>
          <p:cNvSpPr txBox="1">
            <a:spLocks noChangeArrowheads="1"/>
          </p:cNvSpPr>
          <p:nvPr/>
        </p:nvSpPr>
        <p:spPr bwMode="auto">
          <a:xfrm>
            <a:off x="201613" y="2952750"/>
            <a:ext cx="773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rgbClr val="000066"/>
                </a:solidFill>
              </a:rPr>
              <a:t>Laptop</a:t>
            </a:r>
          </a:p>
        </p:txBody>
      </p:sp>
      <p:pic>
        <p:nvPicPr>
          <p:cNvPr id="226804" name="Picture 5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613" y="3243263"/>
            <a:ext cx="118745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6807" name="Rectangle 503"/>
          <p:cNvSpPr>
            <a:spLocks noChangeArrowheads="1"/>
          </p:cNvSpPr>
          <p:nvPr/>
        </p:nvSpPr>
        <p:spPr bwMode="auto">
          <a:xfrm>
            <a:off x="4211638" y="1881188"/>
            <a:ext cx="1511300" cy="3673475"/>
          </a:xfrm>
          <a:prstGeom prst="rect">
            <a:avLst/>
          </a:prstGeom>
          <a:noFill/>
          <a:ln w="28575" algn="ctr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6808" name="Text Box 504"/>
          <p:cNvSpPr txBox="1">
            <a:spLocks noChangeArrowheads="1"/>
          </p:cNvSpPr>
          <p:nvPr/>
        </p:nvSpPr>
        <p:spPr bwMode="auto">
          <a:xfrm>
            <a:off x="4400550" y="5624513"/>
            <a:ext cx="3448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1800" b="1">
                <a:solidFill>
                  <a:srgbClr val="000066"/>
                </a:solidFill>
              </a:rPr>
              <a:t>Satellite Access Station (SAS)</a:t>
            </a:r>
            <a:endParaRPr lang="en-US" sz="1800" b="1">
              <a:solidFill>
                <a:srgbClr val="000066"/>
              </a:solidFill>
            </a:endParaRPr>
          </a:p>
        </p:txBody>
      </p:sp>
      <p:graphicFrame>
        <p:nvGraphicFramePr>
          <p:cNvPr id="226809" name="Object 505"/>
          <p:cNvGraphicFramePr>
            <a:graphicFrameLocks noChangeAspect="1"/>
          </p:cNvGraphicFramePr>
          <p:nvPr>
            <p:ph sz="quarter" idx="2"/>
          </p:nvPr>
        </p:nvGraphicFramePr>
        <p:xfrm>
          <a:off x="3024188" y="1592263"/>
          <a:ext cx="1401762" cy="1154112"/>
        </p:xfrm>
        <a:graphic>
          <a:graphicData uri="http://schemas.openxmlformats.org/presentationml/2006/ole">
            <p:oleObj spid="_x0000_s372743" name="VISIO" r:id="rId10" imgW="1401120" imgH="115488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365212"/>
            <a:ext cx="7772400" cy="1371600"/>
          </a:xfrm>
        </p:spPr>
        <p:txBody>
          <a:bodyPr/>
          <a:lstStyle/>
          <a:p>
            <a:r>
              <a:rPr lang="en-GB" dirty="0" smtClean="0"/>
              <a:t>L-band space segment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363663" y="495300"/>
            <a:ext cx="146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363663" y="495300"/>
            <a:ext cx="146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1363663" y="495300"/>
            <a:ext cx="146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>
            <p:ph idx="1"/>
          </p:nvPr>
        </p:nvGraphicFramePr>
        <p:xfrm>
          <a:off x="143508" y="1268760"/>
          <a:ext cx="8880549" cy="4518856"/>
        </p:xfrm>
        <a:graphic>
          <a:graphicData uri="http://schemas.openxmlformats.org/presentationml/2006/ole">
            <p:oleObj spid="_x0000_s370690" name="Document" r:id="rId3" imgW="8422383" imgH="4284806" progId="Word.Document.8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1223628" y="5589240"/>
            <a:ext cx="5832648" cy="3240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rPr>
              <a:t>Available today</a:t>
            </a: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020272" y="5589240"/>
            <a:ext cx="1971836" cy="3240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rPr>
              <a:t>From 2014</a:t>
            </a: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01638" y="260350"/>
            <a:ext cx="7772400" cy="830263"/>
          </a:xfrm>
        </p:spPr>
        <p:txBody>
          <a:bodyPr/>
          <a:lstStyle/>
          <a:p>
            <a:r>
              <a:rPr lang="en-GB" dirty="0"/>
              <a:t>Inmarsat I-4 Satellites (Narrow Spot)</a:t>
            </a:r>
            <a:endParaRPr lang="en-GB" sz="2000" dirty="0"/>
          </a:p>
        </p:txBody>
      </p:sp>
      <p:graphicFrame>
        <p:nvGraphicFramePr>
          <p:cNvPr id="244740" name="Object 4"/>
          <p:cNvGraphicFramePr>
            <a:graphicFrameLocks noChangeAspect="1"/>
          </p:cNvGraphicFramePr>
          <p:nvPr>
            <p:ph idx="1"/>
          </p:nvPr>
        </p:nvGraphicFramePr>
        <p:xfrm>
          <a:off x="66717" y="1088740"/>
          <a:ext cx="9113795" cy="4791361"/>
        </p:xfrm>
        <a:graphic>
          <a:graphicData uri="http://schemas.openxmlformats.org/presentationml/2006/ole">
            <p:oleObj spid="_x0000_s371714" name="Acrobat Document" r:id="rId4" imgW="7752381" imgH="5638095" progId="AcroExch.Document.7">
              <p:embed/>
            </p:oleObj>
          </a:graphicData>
        </a:graphic>
      </p:graphicFrame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1196"/>
            <a:ext cx="7772400" cy="1371600"/>
          </a:xfrm>
        </p:spPr>
        <p:txBody>
          <a:bodyPr/>
          <a:lstStyle/>
          <a:p>
            <a:pPr eaLnBrk="1" hangingPunct="1"/>
            <a:r>
              <a:rPr lang="en-GB" dirty="0" err="1" smtClean="0"/>
              <a:t>Alphasat</a:t>
            </a:r>
            <a:r>
              <a:rPr lang="en-GB" dirty="0" smtClean="0"/>
              <a:t>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540" y="1376772"/>
            <a:ext cx="5184576" cy="4114800"/>
          </a:xfrm>
        </p:spPr>
        <p:txBody>
          <a:bodyPr/>
          <a:lstStyle/>
          <a:p>
            <a:pPr algn="l" eaLnBrk="1" hangingPunct="1"/>
            <a:r>
              <a:rPr lang="en-GB" sz="2400" dirty="0" smtClean="0"/>
              <a:t>Enhanced capacity over EMEA</a:t>
            </a:r>
          </a:p>
          <a:p>
            <a:pPr algn="l" eaLnBrk="1" hangingPunct="1"/>
            <a:r>
              <a:rPr lang="en-GB" sz="2400" dirty="0" smtClean="0"/>
              <a:t>Backed by the European Space Agency (ESA)</a:t>
            </a:r>
          </a:p>
          <a:p>
            <a:pPr algn="l" eaLnBrk="1" hangingPunct="1"/>
            <a:r>
              <a:rPr lang="en-GB" sz="2400" dirty="0" smtClean="0"/>
              <a:t>Advanced L-band satellite to supplement the Inmarsat I-4 constellation</a:t>
            </a:r>
          </a:p>
          <a:p>
            <a:pPr lvl="1" algn="l" eaLnBrk="1" hangingPunct="1"/>
            <a:r>
              <a:rPr lang="en-US" sz="2200" dirty="0" smtClean="0"/>
              <a:t>Accesses additional spectrum</a:t>
            </a:r>
          </a:p>
          <a:p>
            <a:pPr lvl="1" algn="l" eaLnBrk="1" hangingPunct="1"/>
            <a:r>
              <a:rPr lang="en-US" sz="2200" dirty="0" smtClean="0"/>
              <a:t>50% improvement in EIRP/G/T</a:t>
            </a:r>
          </a:p>
          <a:p>
            <a:pPr lvl="1" algn="l" eaLnBrk="1" hangingPunct="1"/>
            <a:r>
              <a:rPr lang="en-US" sz="2200" dirty="0" smtClean="0"/>
              <a:t>Supports 750 x 200 KHz channels</a:t>
            </a:r>
          </a:p>
          <a:p>
            <a:pPr lvl="1" algn="l" eaLnBrk="1" hangingPunct="1"/>
            <a:r>
              <a:rPr lang="en-US" sz="2200" dirty="0" smtClean="0"/>
              <a:t>Optimizes frequency re-use</a:t>
            </a:r>
            <a:endParaRPr lang="en-GB" sz="2200" dirty="0" smtClean="0"/>
          </a:p>
          <a:p>
            <a:pPr lvl="1" algn="l" eaLnBrk="1" hangingPunct="1">
              <a:buNone/>
            </a:pPr>
            <a:r>
              <a:rPr lang="en-US" sz="2200" dirty="0" smtClean="0"/>
              <a:t>	</a:t>
            </a:r>
            <a:endParaRPr lang="en-GB" sz="2200" dirty="0" smtClean="0"/>
          </a:p>
          <a:p>
            <a:pPr algn="l" eaLnBrk="1" hangingPunct="1"/>
            <a:endParaRPr lang="en-US" sz="2400" dirty="0" smtClean="0"/>
          </a:p>
          <a:p>
            <a:pPr algn="l" eaLnBrk="1" hangingPunct="1"/>
            <a:endParaRPr lang="en-GB" sz="2400" dirty="0" smtClean="0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31540" y="692696"/>
            <a:ext cx="6840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Our Next </a:t>
            </a:r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Launch, </a:t>
            </a:r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2012 - 2013</a:t>
            </a: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3013" name="Picture 9" descr="Alphasat_hi-r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2425" y="1520788"/>
            <a:ext cx="37115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marsat_template9">
  <a:themeElements>
    <a:clrScheme name="inmarsat_template9 14">
      <a:dk1>
        <a:srgbClr val="000000"/>
      </a:dk1>
      <a:lt1>
        <a:srgbClr val="FFFFFF"/>
      </a:lt1>
      <a:dk2>
        <a:srgbClr val="203359"/>
      </a:dk2>
      <a:lt2>
        <a:srgbClr val="808080"/>
      </a:lt2>
      <a:accent1>
        <a:srgbClr val="78B9DC"/>
      </a:accent1>
      <a:accent2>
        <a:srgbClr val="405CAF"/>
      </a:accent2>
      <a:accent3>
        <a:srgbClr val="FFFFFF"/>
      </a:accent3>
      <a:accent4>
        <a:srgbClr val="000000"/>
      </a:accent4>
      <a:accent5>
        <a:srgbClr val="BED9EB"/>
      </a:accent5>
      <a:accent6>
        <a:srgbClr val="39539E"/>
      </a:accent6>
      <a:hlink>
        <a:srgbClr val="554142"/>
      </a:hlink>
      <a:folHlink>
        <a:srgbClr val="4EC716"/>
      </a:folHlink>
    </a:clrScheme>
    <a:fontScheme name="inmarsat_template9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inmarsat_template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arsat_template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arsat_template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arsat_template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arsat_template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arsat_template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arsat_template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arsat_template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arsat_template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arsat_template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arsat_template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arsat_template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marsat_template9 13">
        <a:dk1>
          <a:srgbClr val="203359"/>
        </a:dk1>
        <a:lt1>
          <a:srgbClr val="FFFFFF"/>
        </a:lt1>
        <a:dk2>
          <a:srgbClr val="203359"/>
        </a:dk2>
        <a:lt2>
          <a:srgbClr val="808080"/>
        </a:lt2>
        <a:accent1>
          <a:srgbClr val="78B9DC"/>
        </a:accent1>
        <a:accent2>
          <a:srgbClr val="405CAF"/>
        </a:accent2>
        <a:accent3>
          <a:srgbClr val="FFFFFF"/>
        </a:accent3>
        <a:accent4>
          <a:srgbClr val="1A2A4B"/>
        </a:accent4>
        <a:accent5>
          <a:srgbClr val="BED9EB"/>
        </a:accent5>
        <a:accent6>
          <a:srgbClr val="39539E"/>
        </a:accent6>
        <a:hlink>
          <a:srgbClr val="554142"/>
        </a:hlink>
        <a:folHlink>
          <a:srgbClr val="4EC71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marsat_template9 14">
        <a:dk1>
          <a:srgbClr val="000000"/>
        </a:dk1>
        <a:lt1>
          <a:srgbClr val="FFFFFF"/>
        </a:lt1>
        <a:dk2>
          <a:srgbClr val="203359"/>
        </a:dk2>
        <a:lt2>
          <a:srgbClr val="808080"/>
        </a:lt2>
        <a:accent1>
          <a:srgbClr val="78B9DC"/>
        </a:accent1>
        <a:accent2>
          <a:srgbClr val="405CAF"/>
        </a:accent2>
        <a:accent3>
          <a:srgbClr val="FFFFFF"/>
        </a:accent3>
        <a:accent4>
          <a:srgbClr val="000000"/>
        </a:accent4>
        <a:accent5>
          <a:srgbClr val="BED9EB"/>
        </a:accent5>
        <a:accent6>
          <a:srgbClr val="39539E"/>
        </a:accent6>
        <a:hlink>
          <a:srgbClr val="554142"/>
        </a:hlink>
        <a:folHlink>
          <a:srgbClr val="4EC7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nmarsat_template9 14">
    <a:dk1>
      <a:srgbClr val="000000"/>
    </a:dk1>
    <a:lt1>
      <a:srgbClr val="FFFFFF"/>
    </a:lt1>
    <a:dk2>
      <a:srgbClr val="203359"/>
    </a:dk2>
    <a:lt2>
      <a:srgbClr val="808080"/>
    </a:lt2>
    <a:accent1>
      <a:srgbClr val="78B9DC"/>
    </a:accent1>
    <a:accent2>
      <a:srgbClr val="405CAF"/>
    </a:accent2>
    <a:accent3>
      <a:srgbClr val="FFFFFF"/>
    </a:accent3>
    <a:accent4>
      <a:srgbClr val="000000"/>
    </a:accent4>
    <a:accent5>
      <a:srgbClr val="BED9EB"/>
    </a:accent5>
    <a:accent6>
      <a:srgbClr val="39539E"/>
    </a:accent6>
    <a:hlink>
      <a:srgbClr val="554142"/>
    </a:hlink>
    <a:folHlink>
      <a:srgbClr val="4EC71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066C66C21BEF4DA5FF9FE4B19C90C5" ma:contentTypeVersion="19" ma:contentTypeDescription="Create a new document." ma:contentTypeScope="" ma:versionID="f8c08420af76d13be4df27311eb2407f">
  <xsd:schema xmlns:xsd="http://www.w3.org/2001/XMLSchema" xmlns:xs="http://www.w3.org/2001/XMLSchema" xmlns:p="http://schemas.microsoft.com/office/2006/metadata/properties" xmlns:ns2="99473c81-f1be-44ec-b35a-081ba5dc1748" xmlns:ns3="3c8c798b-c680-4c2c-9071-f0afa7204aeb" targetNamespace="http://schemas.microsoft.com/office/2006/metadata/properties" ma:root="true" ma:fieldsID="9055d1da8894110ba8e89d0575b25038" ns2:_="" ns3:_="">
    <xsd:import namespace="99473c81-f1be-44ec-b35a-081ba5dc1748"/>
    <xsd:import namespace="3c8c798b-c680-4c2c-9071-f0afa7204aeb"/>
    <xsd:element name="properties">
      <xsd:complexType>
        <xsd:sequence>
          <xsd:element name="documentManagement">
            <xsd:complexType>
              <xsd:all>
                <xsd:element ref="ns2:LastSync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GrantedUserAccess" minOccurs="0"/>
                <xsd:element ref="ns2:Link" minOccurs="0"/>
                <xsd:element ref="ns2:Sync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73c81-f1be-44ec-b35a-081ba5dc1748" elementFormDefault="qualified">
    <xsd:import namespace="http://schemas.microsoft.com/office/2006/documentManagement/types"/>
    <xsd:import namespace="http://schemas.microsoft.com/office/infopath/2007/PartnerControls"/>
    <xsd:element name="LastSync" ma:index="8" nillable="true" ma:displayName="LastSync" ma:format="DateTime" ma:internalName="LastSync">
      <xsd:simpleType>
        <xsd:restriction base="dms:DateTim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d3d128b-9ae0-43bc-bb56-1c88709221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GrantedUserAccess" ma:index="24" nillable="true" ma:displayName="Granted User Access" ma:default="0" ma:format="Dropdown" ma:internalName="GrantedUserAccess">
      <xsd:simpleType>
        <xsd:restriction base="dms:Boolean"/>
      </xsd:simpleType>
    </xsd:element>
    <xsd:element name="Link" ma:index="25" nillable="true" ma:displayName="Link" ma:format="Dropdown" ma:internalName="Link">
      <xsd:simpleType>
        <xsd:restriction base="dms:Note">
          <xsd:maxLength value="255"/>
        </xsd:restriction>
      </xsd:simpleType>
    </xsd:element>
    <xsd:element name="SyncStatus" ma:index="26" nillable="true" ma:displayName="Sync Status" ma:default="Needs to by syncd" ma:format="Dropdown" ma:internalName="SyncStatus">
      <xsd:simpleType>
        <xsd:restriction base="dms:Choice">
          <xsd:enumeration value="Needs to by syncd"/>
          <xsd:enumeration value="Completed and Confirmed"/>
          <xsd:enumeration value="Synced (Needs to be confirmed)"/>
          <xsd:enumeration value="Failed (Needs to be fixed)"/>
          <xsd:enumeration value="Site Has Errors (Sync Completed)"/>
          <xsd:enumeration value="Manually Uploaded to Storag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c798b-c680-4c2c-9071-f0afa7204ae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2a222e41-595b-4f22-ad51-37e9b29cb2c5}" ma:internalName="TaxCatchAll" ma:showField="CatchAllData" ma:web="3c8c798b-c680-4c2c-9071-f0afa7204a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antedUserAccess xmlns="99473c81-f1be-44ec-b35a-081ba5dc1748">false</GrantedUserAccess>
    <SyncStatus xmlns="99473c81-f1be-44ec-b35a-081ba5dc1748">Needs to by syncd</SyncStatus>
    <LastSync xmlns="99473c81-f1be-44ec-b35a-081ba5dc1748" xsi:nil="true"/>
    <Link xmlns="99473c81-f1be-44ec-b35a-081ba5dc1748" xsi:nil="true"/>
    <lcf76f155ced4ddcb4097134ff3c332f xmlns="99473c81-f1be-44ec-b35a-081ba5dc1748">
      <Terms xmlns="http://schemas.microsoft.com/office/infopath/2007/PartnerControls"/>
    </lcf76f155ced4ddcb4097134ff3c332f>
    <TaxCatchAll xmlns="3c8c798b-c680-4c2c-9071-f0afa7204aeb" xsi:nil="true"/>
  </documentManagement>
</p:properties>
</file>

<file path=customXml/itemProps1.xml><?xml version="1.0" encoding="utf-8"?>
<ds:datastoreItem xmlns:ds="http://schemas.openxmlformats.org/officeDocument/2006/customXml" ds:itemID="{B11A69EB-BD44-4FD9-80FF-8B0BA8A7B605}"/>
</file>

<file path=customXml/itemProps2.xml><?xml version="1.0" encoding="utf-8"?>
<ds:datastoreItem xmlns:ds="http://schemas.openxmlformats.org/officeDocument/2006/customXml" ds:itemID="{BF739541-4B5D-4752-9632-95E0EF367FEE}"/>
</file>

<file path=customXml/itemProps3.xml><?xml version="1.0" encoding="utf-8"?>
<ds:datastoreItem xmlns:ds="http://schemas.openxmlformats.org/officeDocument/2006/customXml" ds:itemID="{12C0AD51-8B0D-44E0-A62F-B3365A45438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5867</TotalTime>
  <Words>1725</Words>
  <Application>Microsoft Office PowerPoint</Application>
  <PresentationFormat>On-screen Show (4:3)</PresentationFormat>
  <Paragraphs>358</Paragraphs>
  <Slides>37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inmarsat_template9</vt:lpstr>
      <vt:lpstr>VISIO</vt:lpstr>
      <vt:lpstr>Document</vt:lpstr>
      <vt:lpstr>Acrobat Document</vt:lpstr>
      <vt:lpstr>Photo Editor Photo</vt:lpstr>
      <vt:lpstr>Slide 1</vt:lpstr>
      <vt:lpstr>Agenda</vt:lpstr>
      <vt:lpstr>Who are we?  the leading mobile satellite services provider</vt:lpstr>
      <vt:lpstr>Who are our customers?</vt:lpstr>
      <vt:lpstr>What services do we provide?</vt:lpstr>
      <vt:lpstr>Architecture: services over I4 constellation one user device, two networks</vt:lpstr>
      <vt:lpstr>L-band space segment</vt:lpstr>
      <vt:lpstr>Inmarsat I-4 Satellites (Narrow Spot)</vt:lpstr>
      <vt:lpstr>Alphasat </vt:lpstr>
      <vt:lpstr>Alphasat Location: 25E (EMEA coverage)</vt:lpstr>
      <vt:lpstr>Ground Network state-of-the art control centers</vt:lpstr>
      <vt:lpstr>Ground Infrastructure land earth stations</vt:lpstr>
      <vt:lpstr>Terminals/services Maritime</vt:lpstr>
      <vt:lpstr>FleetBroadband (FB)  The latest generation in Inmarsat Maritime Services</vt:lpstr>
      <vt:lpstr>FleetBroadband (FB) Terminals</vt:lpstr>
      <vt:lpstr>USCG Cutter Dallas (WHEC-716)  FB-500 Maritime Field Evaluation (MFE)</vt:lpstr>
      <vt:lpstr>Slide 17</vt:lpstr>
      <vt:lpstr>   Terminals/services Land Mobile</vt:lpstr>
      <vt:lpstr>BGAN: Mobile office for mobile teams</vt:lpstr>
      <vt:lpstr>Immarsat BGAN </vt:lpstr>
      <vt:lpstr>BGAN X-Stream Update</vt:lpstr>
      <vt:lpstr>IsatPhone Pro First Inmarsat satphone</vt:lpstr>
      <vt:lpstr>Aeronautical</vt:lpstr>
      <vt:lpstr>SwiftBroadband (SB)</vt:lpstr>
      <vt:lpstr>Safety Services on SwiftBroadband</vt:lpstr>
      <vt:lpstr>Meeting Government Requirements</vt:lpstr>
      <vt:lpstr>SwiftBroadband –Satellite (SB-Sat)</vt:lpstr>
      <vt:lpstr>SwiftBroadband –Satellite (SB-Sat) </vt:lpstr>
      <vt:lpstr>Managing a Traffic Surge Haiti earthquake, Jan. 2010</vt:lpstr>
      <vt:lpstr>Inmarsat-5 (Global Xpress) overview</vt:lpstr>
      <vt:lpstr>Global Xpress – going beyond Ku-band</vt:lpstr>
      <vt:lpstr>Flexibility in Space</vt:lpstr>
      <vt:lpstr>Reliability on the ground</vt:lpstr>
      <vt:lpstr>Affordability at the Terminal</vt:lpstr>
      <vt:lpstr>GXp summary . . .</vt:lpstr>
      <vt:lpstr>Summary:  what’s ahead</vt:lpstr>
      <vt:lpstr>Slide 37</vt:lpstr>
    </vt:vector>
  </TitlesOfParts>
  <Manager>Inmarsat</Manager>
  <Company>Inmarsat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Inmarsat Global Xpress - Boeing Joint Presentation</dc:title>
  <dc:subject>Inmarsat Global Xpress I-5 </dc:subject>
  <dc:creator>Inmarsat</dc:creator>
  <cp:keywords>Global Xpress I-5 Ka-band Satellite</cp:keywords>
  <cp:lastModifiedBy>Jack</cp:lastModifiedBy>
  <cp:revision>441</cp:revision>
  <dcterms:created xsi:type="dcterms:W3CDTF">2004-05-11T15:24:53Z</dcterms:created>
  <dcterms:modified xsi:type="dcterms:W3CDTF">2011-07-18T14:56:47Z</dcterms:modified>
  <cp:category>I-5 Satellite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0x0101003F066C66C21BEF4DA5FF9FE4B19C90C5</vt:lpwstr>
  </property>
</Properties>
</file>