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3D3EF"/>
    <a:srgbClr val="B6C9EC"/>
    <a:srgbClr val="82A3DE"/>
    <a:srgbClr val="AAC0E8"/>
    <a:srgbClr val="2D6CB9"/>
    <a:srgbClr val="3278CC"/>
    <a:srgbClr val="B0C6E6"/>
    <a:srgbClr val="D9FDFF"/>
    <a:srgbClr val="F7F7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70856"/>
            <a:ext cx="8229600" cy="740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5257"/>
            <a:ext cx="8229600" cy="434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068A-BFFD-4DBE-8100-40D55B4BBC10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AC36-1D8B-42D0-99E1-40102A84C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59536"/>
          </a:xfrm>
          <a:prstGeom prst="rect">
            <a:avLst/>
          </a:prstGeom>
          <a:solidFill>
            <a:srgbClr val="C3D3EF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056"/>
            <a:ext cx="90684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tabLst>
                <a:tab pos="3148013" algn="l"/>
              </a:tabLst>
            </a:pPr>
            <a:r>
              <a:rPr lang="en-US" sz="2400" b="1" dirty="0" smtClean="0">
                <a:solidFill>
                  <a:schemeClr val="bg1">
                    <a:alpha val="27000"/>
                  </a:schemeClr>
                </a:solidFill>
                <a:effectLst/>
              </a:rPr>
              <a:t>1010</a:t>
            </a:r>
            <a:r>
              <a:rPr lang="en-US" sz="2400" b="1" dirty="0" smtClean="0">
                <a:solidFill>
                  <a:srgbClr val="D1EDFF"/>
                </a:solidFill>
                <a:effectLst/>
              </a:rPr>
              <a:t>11010</a:t>
            </a:r>
            <a:r>
              <a:rPr lang="en-US" sz="2400" b="1" dirty="0" smtClean="0">
                <a:solidFill>
                  <a:srgbClr val="D9FDFF"/>
                </a:solidFill>
                <a:effectLst/>
              </a:rPr>
              <a:t>101110</a:t>
            </a:r>
            <a:r>
              <a:rPr lang="en-US" sz="2400" b="1" dirty="0" smtClean="0">
                <a:solidFill>
                  <a:srgbClr val="F3FEFF"/>
                </a:solidFill>
                <a:effectLst/>
              </a:rPr>
              <a:t>1000</a:t>
            </a:r>
            <a:r>
              <a:rPr lang="en-US" sz="2400" b="1" dirty="0" smtClean="0">
                <a:solidFill>
                  <a:srgbClr val="D9FDFF"/>
                </a:solidFill>
                <a:effectLst/>
              </a:rPr>
              <a:t>01011</a:t>
            </a:r>
            <a:r>
              <a:rPr lang="en-US" sz="2400" b="1" dirty="0" smtClean="0">
                <a:solidFill>
                  <a:srgbClr val="E5F5FF"/>
                </a:solidFill>
                <a:effectLst/>
              </a:rPr>
              <a:t>010011</a:t>
            </a:r>
            <a:r>
              <a:rPr lang="en-US" sz="2400" b="1" dirty="0" smtClean="0">
                <a:solidFill>
                  <a:srgbClr val="D1EDFF"/>
                </a:solidFill>
                <a:effectLst/>
              </a:rPr>
              <a:t>10010</a:t>
            </a:r>
            <a:r>
              <a:rPr lang="en-US" sz="2400" b="1" dirty="0" smtClean="0">
                <a:solidFill>
                  <a:schemeClr val="bg1">
                    <a:alpha val="27000"/>
                  </a:schemeClr>
                </a:solidFill>
                <a:effectLst/>
              </a:rPr>
              <a:t>10111</a:t>
            </a:r>
            <a:r>
              <a:rPr lang="en-US" sz="2400" b="1" dirty="0" smtClean="0">
                <a:solidFill>
                  <a:srgbClr val="D1EDFF"/>
                </a:solidFill>
                <a:effectLst/>
              </a:rPr>
              <a:t>100</a:t>
            </a:r>
            <a:r>
              <a:rPr lang="en-US" sz="2400" b="1" dirty="0" smtClean="0">
                <a:solidFill>
                  <a:srgbClr val="D9FDFF"/>
                </a:solidFill>
                <a:effectLst/>
              </a:rPr>
              <a:t>01010</a:t>
            </a:r>
            <a:r>
              <a:rPr lang="en-US" sz="2400" b="1" dirty="0" smtClean="0">
                <a:solidFill>
                  <a:srgbClr val="E5F5FF"/>
                </a:solidFill>
                <a:effectLst/>
              </a:rPr>
              <a:t>101011</a:t>
            </a:r>
            <a:r>
              <a:rPr lang="en-US" sz="2400" b="1" dirty="0" smtClean="0">
                <a:solidFill>
                  <a:srgbClr val="F3FEFF"/>
                </a:solidFill>
                <a:effectLst/>
              </a:rPr>
              <a:t>001</a:t>
            </a:r>
            <a:endParaRPr lang="en-US" sz="2400" b="1" dirty="0">
              <a:solidFill>
                <a:srgbClr val="F3FEFF"/>
              </a:solidFill>
              <a:effectLst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000" y="-77290"/>
            <a:ext cx="906843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3FEFF"/>
                </a:solidFill>
              </a:rPr>
              <a:t>1000</a:t>
            </a:r>
            <a:r>
              <a:rPr lang="en-US" sz="1600" b="1" dirty="0" smtClean="0">
                <a:solidFill>
                  <a:srgbClr val="E5FEFF"/>
                </a:solidFill>
              </a:rPr>
              <a:t>010110</a:t>
            </a:r>
            <a:r>
              <a:rPr lang="en-US" sz="1600" b="1" dirty="0" smtClean="0">
                <a:solidFill>
                  <a:srgbClr val="D9FDFF"/>
                </a:solidFill>
              </a:rPr>
              <a:t>100011</a:t>
            </a:r>
            <a:r>
              <a:rPr lang="en-US" sz="1600" b="1" dirty="0" smtClean="0">
                <a:solidFill>
                  <a:srgbClr val="E5FEFF"/>
                </a:solidFill>
              </a:rPr>
              <a:t>0101</a:t>
            </a:r>
            <a:r>
              <a:rPr lang="en-US" sz="1600" b="1" dirty="0" smtClean="0">
                <a:solidFill>
                  <a:srgbClr val="E5F5FF"/>
                </a:solidFill>
              </a:rPr>
              <a:t>1101</a:t>
            </a:r>
            <a:r>
              <a:rPr lang="en-US" sz="1600" b="1" dirty="0" smtClean="0">
                <a:solidFill>
                  <a:srgbClr val="D5EFFF"/>
                </a:solidFill>
              </a:rPr>
              <a:t>000010</a:t>
            </a:r>
            <a:r>
              <a:rPr lang="en-US" sz="1600" b="1" dirty="0" smtClean="0">
                <a:solidFill>
                  <a:srgbClr val="E5F5FF"/>
                </a:solidFill>
              </a:rPr>
              <a:t>110100</a:t>
            </a:r>
            <a:r>
              <a:rPr lang="en-US" sz="1600" b="1" dirty="0" smtClean="0">
                <a:solidFill>
                  <a:srgbClr val="D9FDFF"/>
                </a:solidFill>
              </a:rPr>
              <a:t>11100</a:t>
            </a:r>
            <a:r>
              <a:rPr lang="en-US" sz="1600" b="1" dirty="0" smtClean="0">
                <a:solidFill>
                  <a:srgbClr val="F3FEFF"/>
                </a:solidFill>
              </a:rPr>
              <a:t>10101111</a:t>
            </a:r>
            <a:r>
              <a:rPr lang="en-US" sz="1600" b="1" dirty="0" smtClean="0">
                <a:solidFill>
                  <a:srgbClr val="E5F5FF"/>
                </a:solidFill>
              </a:rPr>
              <a:t>0001010</a:t>
            </a:r>
            <a:r>
              <a:rPr lang="en-US" sz="1600" b="1" dirty="0" smtClean="0">
                <a:solidFill>
                  <a:srgbClr val="D1EDFF"/>
                </a:solidFill>
              </a:rPr>
              <a:t>101000010</a:t>
            </a:r>
            <a:r>
              <a:rPr lang="en-US" sz="1600" b="1" dirty="0" smtClean="0">
                <a:solidFill>
                  <a:schemeClr val="bg1">
                    <a:alpha val="50000"/>
                  </a:schemeClr>
                </a:solidFill>
              </a:rPr>
              <a:t>1101011</a:t>
            </a:r>
            <a:r>
              <a:rPr lang="en-US" sz="1600" b="1" dirty="0" smtClean="0">
                <a:solidFill>
                  <a:srgbClr val="D5EFFF"/>
                </a:solidFill>
              </a:rPr>
              <a:t>1000111</a:t>
            </a:r>
            <a:r>
              <a:rPr lang="en-US" sz="1600" b="1" dirty="0" smtClean="0">
                <a:solidFill>
                  <a:srgbClr val="D9FDFF"/>
                </a:solidFill>
              </a:rPr>
              <a:t>0001</a:t>
            </a:r>
            <a:r>
              <a:rPr lang="en-US" sz="1600" b="1" dirty="0" smtClean="0">
                <a:solidFill>
                  <a:srgbClr val="F3FEFF"/>
                </a:solidFill>
              </a:rPr>
              <a:t>010</a:t>
            </a:r>
            <a:endParaRPr lang="en-US" sz="1600" b="1" dirty="0">
              <a:solidFill>
                <a:srgbClr val="F3FEFF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4254" y="350876"/>
            <a:ext cx="906843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D1EDFF"/>
                </a:solidFill>
              </a:rPr>
              <a:t>00001</a:t>
            </a:r>
            <a:r>
              <a:rPr lang="en-US" sz="1400" b="1" dirty="0" smtClean="0">
                <a:solidFill>
                  <a:schemeClr val="bg1">
                    <a:alpha val="50000"/>
                  </a:schemeClr>
                </a:solidFill>
              </a:rPr>
              <a:t>01101</a:t>
            </a:r>
            <a:r>
              <a:rPr lang="en-US" sz="1400" b="1" dirty="0" smtClean="0">
                <a:solidFill>
                  <a:srgbClr val="D1EDFF"/>
                </a:solidFill>
              </a:rPr>
              <a:t>001110</a:t>
            </a:r>
            <a:r>
              <a:rPr lang="en-US" sz="1400" b="1" dirty="0" smtClean="0">
                <a:solidFill>
                  <a:srgbClr val="D9FDFF"/>
                </a:solidFill>
              </a:rPr>
              <a:t>01011</a:t>
            </a:r>
            <a:r>
              <a:rPr lang="en-US" sz="1400" b="1" dirty="0" smtClean="0">
                <a:solidFill>
                  <a:srgbClr val="F3FEFF"/>
                </a:solidFill>
              </a:rPr>
              <a:t>00001</a:t>
            </a:r>
            <a:r>
              <a:rPr lang="en-US" sz="1400" b="1" dirty="0" smtClean="0">
                <a:solidFill>
                  <a:srgbClr val="F7F7F7"/>
                </a:solidFill>
              </a:rPr>
              <a:t>011010</a:t>
            </a:r>
            <a:r>
              <a:rPr lang="en-US" sz="1400" b="1" dirty="0" smtClean="0">
                <a:solidFill>
                  <a:srgbClr val="F3FEFF"/>
                </a:solidFill>
              </a:rPr>
              <a:t>0011010</a:t>
            </a:r>
            <a:r>
              <a:rPr lang="en-US" sz="1400" b="1" dirty="0" smtClean="0">
                <a:solidFill>
                  <a:srgbClr val="F7F7F7"/>
                </a:solidFill>
              </a:rPr>
              <a:t>111010</a:t>
            </a:r>
            <a:r>
              <a:rPr lang="en-US" sz="1400" b="1" dirty="0" smtClean="0">
                <a:solidFill>
                  <a:srgbClr val="D9FDFF"/>
                </a:solidFill>
              </a:rPr>
              <a:t>000101</a:t>
            </a:r>
            <a:r>
              <a:rPr lang="en-US" sz="1400" b="1" dirty="0" smtClean="0">
                <a:solidFill>
                  <a:srgbClr val="E7FEFF"/>
                </a:solidFill>
              </a:rPr>
              <a:t>1010011</a:t>
            </a:r>
            <a:r>
              <a:rPr lang="en-US" sz="1400" b="1" dirty="0" smtClean="0">
                <a:solidFill>
                  <a:srgbClr val="D1EDFF"/>
                </a:solidFill>
              </a:rPr>
              <a:t>100101</a:t>
            </a:r>
            <a:r>
              <a:rPr lang="en-US" sz="1400" b="1" dirty="0" smtClean="0">
                <a:solidFill>
                  <a:schemeClr val="bg1">
                    <a:alpha val="50000"/>
                  </a:schemeClr>
                </a:solidFill>
              </a:rPr>
              <a:t>0111</a:t>
            </a:r>
            <a:r>
              <a:rPr lang="en-US" sz="1400" b="1" dirty="0" smtClean="0">
                <a:solidFill>
                  <a:srgbClr val="D1EDFF"/>
                </a:solidFill>
              </a:rPr>
              <a:t>100010</a:t>
            </a:r>
            <a:r>
              <a:rPr lang="en-US" sz="1400" b="1" dirty="0" smtClean="0">
                <a:solidFill>
                  <a:srgbClr val="D9FDFF"/>
                </a:solidFill>
              </a:rPr>
              <a:t>1010100</a:t>
            </a:r>
            <a:r>
              <a:rPr lang="en-US" sz="1400" b="1" dirty="0" smtClean="0">
                <a:solidFill>
                  <a:srgbClr val="E7FEFF"/>
                </a:solidFill>
              </a:rPr>
              <a:t>0010110</a:t>
            </a:r>
            <a:r>
              <a:rPr lang="en-US" sz="1400" b="1" dirty="0" smtClean="0">
                <a:solidFill>
                  <a:srgbClr val="F7F7F7"/>
                </a:solidFill>
              </a:rPr>
              <a:t>11000</a:t>
            </a:r>
            <a:r>
              <a:rPr lang="en-US" sz="1400" b="1" dirty="0" smtClean="0">
                <a:solidFill>
                  <a:srgbClr val="F3FEFF"/>
                </a:solidFill>
              </a:rPr>
              <a:t>1010</a:t>
            </a:r>
            <a:endParaRPr lang="en-US" sz="1400" b="1" dirty="0">
              <a:solidFill>
                <a:srgbClr val="F3FEF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0802" y="486222"/>
            <a:ext cx="90684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tabLst>
                <a:tab pos="3148013" algn="l"/>
              </a:tabLst>
            </a:pPr>
            <a:r>
              <a:rPr lang="en-US" sz="2000" b="1" dirty="0" smtClean="0">
                <a:solidFill>
                  <a:srgbClr val="D1EDFF"/>
                </a:solidFill>
                <a:effectLst/>
              </a:rPr>
              <a:t>10101</a:t>
            </a:r>
            <a:r>
              <a:rPr lang="en-US" sz="2000" b="1" dirty="0" smtClean="0">
                <a:solidFill>
                  <a:schemeClr val="bg1">
                    <a:alpha val="27000"/>
                  </a:schemeClr>
                </a:solidFill>
                <a:effectLst/>
              </a:rPr>
              <a:t>1010</a:t>
            </a:r>
            <a:r>
              <a:rPr lang="en-US" sz="2000" b="1" dirty="0" smtClean="0">
                <a:solidFill>
                  <a:srgbClr val="D9FDFF"/>
                </a:solidFill>
                <a:effectLst/>
              </a:rPr>
              <a:t>1010000</a:t>
            </a:r>
            <a:r>
              <a:rPr lang="en-US" sz="2000" b="1" dirty="0" smtClean="0">
                <a:solidFill>
                  <a:srgbClr val="F7F7F7"/>
                </a:solidFill>
                <a:effectLst/>
              </a:rPr>
              <a:t>101101</a:t>
            </a:r>
            <a:r>
              <a:rPr lang="en-US" sz="2000" b="1" dirty="0" smtClean="0">
                <a:solidFill>
                  <a:srgbClr val="E5FEFF"/>
                </a:solidFill>
                <a:effectLst/>
              </a:rPr>
              <a:t>00111</a:t>
            </a:r>
            <a:r>
              <a:rPr lang="en-US" sz="2000" b="1" dirty="0" smtClean="0">
                <a:solidFill>
                  <a:srgbClr val="D9FDFF"/>
                </a:solidFill>
                <a:effectLst/>
              </a:rPr>
              <a:t>001011</a:t>
            </a:r>
            <a:r>
              <a:rPr lang="en-US" sz="2000" b="1" dirty="0" smtClean="0">
                <a:solidFill>
                  <a:srgbClr val="D1EDFF"/>
                </a:solidFill>
                <a:effectLst/>
              </a:rPr>
              <a:t>10100</a:t>
            </a:r>
            <a:r>
              <a:rPr lang="en-US" sz="2000" b="1" dirty="0" smtClean="0">
                <a:solidFill>
                  <a:schemeClr val="bg1">
                    <a:alpha val="27000"/>
                  </a:schemeClr>
                </a:solidFill>
                <a:effectLst/>
              </a:rPr>
              <a:t>00101</a:t>
            </a:r>
            <a:r>
              <a:rPr lang="en-US" sz="2000" b="1" dirty="0" smtClean="0">
                <a:solidFill>
                  <a:srgbClr val="D1EDFF"/>
                </a:solidFill>
                <a:effectLst/>
              </a:rPr>
              <a:t>1010</a:t>
            </a:r>
            <a:r>
              <a:rPr lang="en-US" sz="2000" b="1" dirty="0" smtClean="0">
                <a:solidFill>
                  <a:srgbClr val="D9FDFF"/>
                </a:solidFill>
                <a:effectLst/>
              </a:rPr>
              <a:t>0111</a:t>
            </a:r>
            <a:r>
              <a:rPr lang="en-US" sz="2000" b="1" dirty="0" smtClean="0">
                <a:solidFill>
                  <a:srgbClr val="E5FEFF"/>
                </a:solidFill>
                <a:effectLst/>
              </a:rPr>
              <a:t>0010</a:t>
            </a:r>
            <a:r>
              <a:rPr lang="en-US" sz="2000" b="1" dirty="0" smtClean="0">
                <a:solidFill>
                  <a:srgbClr val="F3FEFF"/>
                </a:solidFill>
                <a:effectLst/>
              </a:rPr>
              <a:t>10111</a:t>
            </a:r>
            <a:r>
              <a:rPr lang="en-US" sz="2000" b="1" dirty="0" smtClean="0">
                <a:solidFill>
                  <a:srgbClr val="F7F7F7"/>
                </a:solidFill>
                <a:effectLst/>
              </a:rPr>
              <a:t>0101</a:t>
            </a:r>
            <a:r>
              <a:rPr lang="en-US" sz="2000" b="1" dirty="0" smtClean="0">
                <a:solidFill>
                  <a:srgbClr val="D9FDFF"/>
                </a:solidFill>
                <a:effectLst/>
              </a:rPr>
              <a:t>1001</a:t>
            </a:r>
            <a:endParaRPr lang="en-US" sz="2000" b="1" dirty="0">
              <a:solidFill>
                <a:srgbClr val="D9FDFF"/>
              </a:solidFill>
              <a:effectLst/>
            </a:endParaRPr>
          </a:p>
        </p:txBody>
      </p:sp>
      <p:grpSp>
        <p:nvGrpSpPr>
          <p:cNvPr id="14" name="Group 24"/>
          <p:cNvGrpSpPr/>
          <p:nvPr userDrawn="1"/>
        </p:nvGrpSpPr>
        <p:grpSpPr>
          <a:xfrm>
            <a:off x="0" y="6270248"/>
            <a:ext cx="9144000" cy="663952"/>
            <a:chOff x="0" y="6035933"/>
            <a:chExt cx="9144000" cy="663952"/>
          </a:xfrm>
        </p:grpSpPr>
        <p:sp>
          <p:nvSpPr>
            <p:cNvPr id="15" name="TextBox 14"/>
            <p:cNvSpPr txBox="1"/>
            <p:nvPr/>
          </p:nvSpPr>
          <p:spPr>
            <a:xfrm>
              <a:off x="0" y="6176665"/>
              <a:ext cx="914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DDF2FF"/>
                  </a:solidFill>
                </a:rPr>
                <a:t>01101</a:t>
              </a:r>
              <a:r>
                <a:rPr lang="en-US" sz="2800" b="1" dirty="0" smtClean="0">
                  <a:solidFill>
                    <a:srgbClr val="E5FEFF"/>
                  </a:solidFill>
                </a:rPr>
                <a:t>011101</a:t>
              </a:r>
              <a:r>
                <a:rPr lang="en-US" sz="2800" b="1" dirty="0" smtClean="0">
                  <a:solidFill>
                    <a:srgbClr val="E5F5FF"/>
                  </a:solidFill>
                </a:rPr>
                <a:t>000</a:t>
              </a:r>
              <a:r>
                <a:rPr lang="en-US" sz="2800" b="1" dirty="0" smtClean="0">
                  <a:solidFill>
                    <a:srgbClr val="DDF2FF"/>
                  </a:solidFill>
                </a:rPr>
                <a:t>010110</a:t>
              </a:r>
              <a:r>
                <a:rPr lang="en-US" sz="2800" b="1" dirty="0" smtClean="0">
                  <a:solidFill>
                    <a:srgbClr val="E7F6FF"/>
                  </a:solidFill>
                </a:rPr>
                <a:t>10011100101</a:t>
              </a:r>
              <a:r>
                <a:rPr lang="en-US" sz="2800" b="1" dirty="0" smtClean="0">
                  <a:solidFill>
                    <a:srgbClr val="DDF2FF"/>
                  </a:solidFill>
                </a:rPr>
                <a:t>01111000</a:t>
              </a:r>
              <a:r>
                <a:rPr lang="en-US" sz="2800" b="1" dirty="0" smtClean="0">
                  <a:solidFill>
                    <a:srgbClr val="E5FEFF"/>
                  </a:solidFill>
                </a:rPr>
                <a:t>1010101</a:t>
              </a:r>
              <a:r>
                <a:rPr lang="en-US" sz="2800" b="1" dirty="0" smtClean="0">
                  <a:solidFill>
                    <a:srgbClr val="DDF2FF"/>
                  </a:solidFill>
                </a:rPr>
                <a:t>000</a:t>
              </a:r>
              <a:endParaRPr lang="en-US" sz="2800" b="1" dirty="0">
                <a:solidFill>
                  <a:srgbClr val="DDF2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6035933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DDF2FF"/>
                  </a:solidFill>
                </a:rPr>
                <a:t>110001110010101101011</a:t>
              </a:r>
              <a:r>
                <a:rPr lang="en-US" b="1" dirty="0" smtClean="0">
                  <a:solidFill>
                    <a:srgbClr val="E5FEFF"/>
                  </a:solidFill>
                </a:rPr>
                <a:t>10100001</a:t>
              </a:r>
              <a:r>
                <a:rPr lang="en-US" b="1" dirty="0" smtClean="0">
                  <a:solidFill>
                    <a:srgbClr val="DDF2FF"/>
                  </a:solidFill>
                </a:rPr>
                <a:t>01101001110010</a:t>
              </a:r>
              <a:r>
                <a:rPr lang="en-US" b="1" dirty="0" smtClean="0">
                  <a:solidFill>
                    <a:srgbClr val="E5FEFF"/>
                  </a:solidFill>
                </a:rPr>
                <a:t>10111100010101</a:t>
              </a:r>
              <a:r>
                <a:rPr lang="en-US" b="1" dirty="0" smtClean="0">
                  <a:solidFill>
                    <a:srgbClr val="DDF2FF"/>
                  </a:solidFill>
                </a:rPr>
                <a:t>01000010110101110001</a:t>
              </a:r>
              <a:endParaRPr lang="en-US" b="1" dirty="0">
                <a:solidFill>
                  <a:srgbClr val="DDF2FF"/>
                </a:solidFill>
              </a:endParaRP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1870404" y="0"/>
            <a:ext cx="54902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Information Assurance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57200" y="1041400"/>
            <a:ext cx="838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Enemy in the Wire(less):</a:t>
            </a:r>
          </a:p>
          <a:p>
            <a:pPr algn="ctr"/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T&amp;E Perspectives on Wireless Security</a:t>
            </a:r>
          </a:p>
          <a:p>
            <a:pPr algn="ctr"/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Brief for the Naval Postgraduate School Wireless Technology Forum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74572" y="6032197"/>
            <a:ext cx="21118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David J. Aland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 July 2011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www.frugalyankee.com/files/CellDan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4178" y="3120572"/>
            <a:ext cx="2089136" cy="27246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9220" name="Picture 4" descr="http://www.visualphotos.com/photo/1x4165063/man_using_laptop_outdoors_rocky_mountains_alberta_700-00051256.jpg"/>
          <p:cNvPicPr>
            <a:picLocks noChangeAspect="1" noChangeArrowheads="1"/>
          </p:cNvPicPr>
          <p:nvPr/>
        </p:nvPicPr>
        <p:blipFill>
          <a:blip r:embed="rId3" cstate="print"/>
          <a:srcRect l="41455" b="6056"/>
          <a:stretch>
            <a:fillRect/>
          </a:stretch>
        </p:blipFill>
        <p:spPr bwMode="auto">
          <a:xfrm>
            <a:off x="1915886" y="3099709"/>
            <a:ext cx="2138135" cy="27466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v. </a:t>
            </a:r>
            <a:r>
              <a:rPr lang="en-US" dirty="0" err="1" smtClean="0"/>
              <a:t>Ardolf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669142"/>
            <a:ext cx="8592458" cy="4818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Barry </a:t>
            </a:r>
            <a:r>
              <a:rPr lang="en-US" dirty="0" err="1" smtClean="0"/>
              <a:t>Ardolf</a:t>
            </a:r>
            <a:r>
              <a:rPr lang="en-US" dirty="0" smtClean="0"/>
              <a:t> hacks his neighbor’s WEP-protected wireless home network in retaliation for police complaint</a:t>
            </a:r>
          </a:p>
          <a:p>
            <a:pPr lvl="1"/>
            <a:r>
              <a:rPr lang="en-US" dirty="0" smtClean="0"/>
              <a:t>“Certified Ethical Hacker”, Internet technician for </a:t>
            </a:r>
            <a:r>
              <a:rPr lang="en-US" dirty="0" err="1" smtClean="0"/>
              <a:t>MedTronic</a:t>
            </a:r>
            <a:endParaRPr lang="en-US" dirty="0" smtClean="0"/>
          </a:p>
          <a:p>
            <a:pPr lvl="1"/>
            <a:r>
              <a:rPr lang="en-US" dirty="0" smtClean="0"/>
              <a:t>Downloads and uses “</a:t>
            </a:r>
            <a:r>
              <a:rPr lang="en-US" dirty="0" err="1" smtClean="0"/>
              <a:t>AirCrack</a:t>
            </a:r>
            <a:r>
              <a:rPr lang="en-US" dirty="0" smtClean="0"/>
              <a:t>” to reduce </a:t>
            </a:r>
            <a:r>
              <a:rPr lang="en-US" dirty="0" err="1" smtClean="0"/>
              <a:t>WiFi</a:t>
            </a:r>
            <a:r>
              <a:rPr lang="en-US" dirty="0" smtClean="0"/>
              <a:t> passwords</a:t>
            </a:r>
          </a:p>
          <a:p>
            <a:pPr lvl="1"/>
            <a:r>
              <a:rPr lang="en-US" dirty="0" smtClean="0"/>
              <a:t>Creates fake accounts tied to victim identity, social network sites</a:t>
            </a:r>
          </a:p>
          <a:p>
            <a:pPr lvl="1"/>
            <a:r>
              <a:rPr lang="en-US" dirty="0" smtClean="0"/>
              <a:t>Sends porn, nasty emails, and death threats against VP Biden in his victim’s name with dire results for victim</a:t>
            </a:r>
          </a:p>
          <a:p>
            <a:pPr lvl="1"/>
            <a:r>
              <a:rPr lang="en-US" dirty="0" smtClean="0"/>
              <a:t>NOT caught by Secret Service or police</a:t>
            </a:r>
          </a:p>
          <a:p>
            <a:pPr lvl="1"/>
            <a:r>
              <a:rPr lang="en-US" dirty="0" smtClean="0"/>
              <a:t>Caught by a private security company </a:t>
            </a:r>
          </a:p>
          <a:p>
            <a:r>
              <a:rPr lang="en-US" b="1" dirty="0" smtClean="0"/>
              <a:t>GUILTY</a:t>
            </a:r>
            <a:r>
              <a:rPr lang="en-US" dirty="0" smtClean="0"/>
              <a:t> in Federal Court</a:t>
            </a:r>
          </a:p>
          <a:p>
            <a:pPr lvl="1"/>
            <a:r>
              <a:rPr lang="en-US" dirty="0" smtClean="0"/>
              <a:t>18 years in prison</a:t>
            </a:r>
          </a:p>
          <a:p>
            <a:pPr lvl="1"/>
            <a:r>
              <a:rPr lang="en-US" dirty="0" smtClean="0"/>
              <a:t>no computer use until released</a:t>
            </a:r>
          </a:p>
          <a:p>
            <a:pPr lvl="1"/>
            <a:r>
              <a:rPr lang="en-US" dirty="0" smtClean="0"/>
              <a:t>20 years </a:t>
            </a:r>
            <a:r>
              <a:rPr lang="en-US" dirty="0" err="1" smtClean="0"/>
              <a:t>probabtion</a:t>
            </a:r>
            <a:r>
              <a:rPr lang="en-US" dirty="0" smtClean="0"/>
              <a:t> after release.</a:t>
            </a:r>
            <a:endParaRPr lang="en-US" dirty="0"/>
          </a:p>
        </p:txBody>
      </p:sp>
      <p:pic>
        <p:nvPicPr>
          <p:cNvPr id="8196" name="Picture 4" descr="http://www.wired.com/images_blogs/threatlevel/2010/06/Screen-shot-2010-06-21-at-12.52.11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8633" y="3753008"/>
            <a:ext cx="3002642" cy="301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Hackers v. 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6" y="1582057"/>
            <a:ext cx="8737600" cy="4789714"/>
          </a:xfrm>
        </p:spPr>
        <p:txBody>
          <a:bodyPr>
            <a:normAutofit/>
          </a:bodyPr>
          <a:lstStyle/>
          <a:p>
            <a:r>
              <a:rPr lang="en-US" dirty="0" smtClean="0"/>
              <a:t>Thomas Roth, University of Koln, Germany</a:t>
            </a:r>
          </a:p>
          <a:p>
            <a:pPr lvl="1"/>
            <a:r>
              <a:rPr lang="en-US" dirty="0" smtClean="0"/>
              <a:t>Rents space on the Amazon Elastic Computer Cloud for $0.28/min</a:t>
            </a:r>
          </a:p>
          <a:p>
            <a:pPr lvl="1"/>
            <a:r>
              <a:rPr lang="en-US" dirty="0" smtClean="0"/>
              <a:t>Generates 400,000 brute-force passwords per second</a:t>
            </a:r>
          </a:p>
          <a:p>
            <a:pPr lvl="1"/>
            <a:r>
              <a:rPr lang="en-US" dirty="0" smtClean="0"/>
              <a:t>Breaks WEPs, averaging 6 min (approximate cost = $1.68 / network)</a:t>
            </a:r>
          </a:p>
          <a:p>
            <a:r>
              <a:rPr lang="en-US" dirty="0" err="1" smtClean="0"/>
              <a:t>CryptoCard</a:t>
            </a:r>
            <a:r>
              <a:rPr lang="en-US" dirty="0" smtClean="0"/>
              <a:t>, UK</a:t>
            </a:r>
          </a:p>
          <a:p>
            <a:pPr lvl="1"/>
            <a:r>
              <a:rPr lang="en-US" dirty="0" smtClean="0"/>
              <a:t>Sends testers to </a:t>
            </a:r>
            <a:r>
              <a:rPr lang="en-US" dirty="0" err="1" smtClean="0"/>
              <a:t>coffeeshops</a:t>
            </a:r>
            <a:r>
              <a:rPr lang="en-US" dirty="0" smtClean="0"/>
              <a:t> to set up bogus </a:t>
            </a:r>
            <a:r>
              <a:rPr lang="en-US" dirty="0" err="1" smtClean="0"/>
              <a:t>WiFi</a:t>
            </a:r>
            <a:r>
              <a:rPr lang="en-US" dirty="0" smtClean="0"/>
              <a:t> hotspots</a:t>
            </a:r>
          </a:p>
          <a:p>
            <a:pPr lvl="1"/>
            <a:r>
              <a:rPr lang="en-US" dirty="0" smtClean="0"/>
              <a:t>Captures an average of 350 usernames/passwords per hour</a:t>
            </a:r>
          </a:p>
          <a:p>
            <a:r>
              <a:rPr lang="en-US" dirty="0" smtClean="0"/>
              <a:t>Navy Research Lab, Washington DC</a:t>
            </a:r>
          </a:p>
          <a:p>
            <a:pPr lvl="1"/>
            <a:r>
              <a:rPr lang="en-US" dirty="0" smtClean="0"/>
              <a:t>During BETA test of wireless discovery tool (with GPS/Google Maps), discovers internet thieves stealing wireless cash register data</a:t>
            </a:r>
          </a:p>
          <a:p>
            <a:r>
              <a:rPr lang="en-US" dirty="0" smtClean="0"/>
              <a:t>News of the World, UK</a:t>
            </a:r>
          </a:p>
          <a:p>
            <a:pPr lvl="1"/>
            <a:r>
              <a:rPr lang="en-US" dirty="0" smtClean="0"/>
              <a:t>Hacks cell phones of celebs, politicians, 9/11 victims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4499433" y="1640115"/>
            <a:ext cx="333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:</a:t>
            </a:r>
            <a:endParaRPr lang="en-US" sz="1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6" y="870856"/>
            <a:ext cx="8548914" cy="740230"/>
          </a:xfrm>
        </p:spPr>
        <p:txBody>
          <a:bodyPr>
            <a:normAutofit/>
          </a:bodyPr>
          <a:lstStyle/>
          <a:p>
            <a:r>
              <a:rPr lang="en-US" dirty="0" smtClean="0"/>
              <a:t>Exercise IA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6" y="1785257"/>
            <a:ext cx="8635999" cy="4340906"/>
          </a:xfrm>
        </p:spPr>
        <p:txBody>
          <a:bodyPr>
            <a:normAutofit/>
          </a:bodyPr>
          <a:lstStyle/>
          <a:p>
            <a:r>
              <a:rPr lang="en-US" dirty="0" err="1" smtClean="0"/>
              <a:t>DoD</a:t>
            </a:r>
            <a:r>
              <a:rPr lang="en-US" dirty="0" smtClean="0"/>
              <a:t> conducts </a:t>
            </a:r>
            <a:r>
              <a:rPr lang="en-US" dirty="0" smtClean="0"/>
              <a:t>IA </a:t>
            </a:r>
            <a:r>
              <a:rPr lang="en-US" dirty="0" smtClean="0"/>
              <a:t>assessments during major exercises with the support of the operational test agencies and the Information Warfare Centers</a:t>
            </a:r>
            <a:endParaRPr lang="en-US" dirty="0" smtClean="0"/>
          </a:p>
          <a:p>
            <a:pPr lvl="1"/>
            <a:r>
              <a:rPr lang="en-US" dirty="0" smtClean="0"/>
              <a:t>ATEC, 688TES, COMOPTEVFOR, MCOTEA, JITC</a:t>
            </a:r>
          </a:p>
          <a:p>
            <a:pPr lvl="1"/>
            <a:r>
              <a:rPr lang="en-US" dirty="0" smtClean="0"/>
              <a:t>1IOC, 24AF, 10</a:t>
            </a:r>
            <a:r>
              <a:rPr lang="en-US" baseline="30000" dirty="0" smtClean="0"/>
              <a:t>TH</a:t>
            </a:r>
            <a:r>
              <a:rPr lang="en-US" dirty="0" smtClean="0"/>
              <a:t> FLT, MCNOSCC, </a:t>
            </a:r>
            <a:r>
              <a:rPr lang="en-US" dirty="0" smtClean="0"/>
              <a:t>NSA</a:t>
            </a:r>
          </a:p>
          <a:p>
            <a:pPr lvl="1"/>
            <a:r>
              <a:rPr lang="en-US" dirty="0" smtClean="0"/>
              <a:t>`20-25 exercises per year at COCOMs and Services</a:t>
            </a:r>
            <a:endParaRPr lang="en-US" dirty="0" smtClean="0"/>
          </a:p>
          <a:p>
            <a:r>
              <a:rPr lang="en-US" dirty="0" smtClean="0"/>
              <a:t>Results </a:t>
            </a:r>
            <a:r>
              <a:rPr lang="en-US" dirty="0" smtClean="0"/>
              <a:t>are aggregated and analyzed for enterprise level issues and recommendations</a:t>
            </a:r>
          </a:p>
          <a:p>
            <a:r>
              <a:rPr lang="en-US" dirty="0" smtClean="0"/>
              <a:t>“Smoking Gun” issues are sent as formal findings to cognizant Service or Agency at the 3-star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Annual trends are reported to </a:t>
            </a:r>
            <a:r>
              <a:rPr lang="en-US" dirty="0" err="1" smtClean="0"/>
              <a:t>DoD</a:t>
            </a:r>
            <a:r>
              <a:rPr lang="en-US" dirty="0" smtClean="0"/>
              <a:t> and Congress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and Mobile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654628"/>
            <a:ext cx="8577943" cy="4644571"/>
          </a:xfrm>
        </p:spPr>
        <p:txBody>
          <a:bodyPr>
            <a:normAutofit/>
          </a:bodyPr>
          <a:lstStyle/>
          <a:p>
            <a:r>
              <a:rPr lang="en-US" dirty="0" smtClean="0"/>
              <a:t>Exercise assessments show three major issues with operational proliferation of common wireless/mobile tools:</a:t>
            </a:r>
          </a:p>
          <a:p>
            <a:pPr lvl="1"/>
            <a:r>
              <a:rPr lang="en-US" dirty="0" smtClean="0"/>
              <a:t>Physical accountability and TEMPEST controls</a:t>
            </a:r>
          </a:p>
          <a:p>
            <a:pPr lvl="2"/>
            <a:r>
              <a:rPr lang="en-US" dirty="0" smtClean="0"/>
              <a:t>Loss of physical control over a device loaded with sensitive data</a:t>
            </a:r>
          </a:p>
          <a:p>
            <a:pPr lvl="2"/>
            <a:r>
              <a:rPr lang="en-US" dirty="0" smtClean="0"/>
              <a:t>Loss of CAC card and device credentials</a:t>
            </a:r>
          </a:p>
          <a:p>
            <a:pPr lvl="2"/>
            <a:r>
              <a:rPr lang="en-US" dirty="0" smtClean="0"/>
              <a:t>Signal monitoring (quantity and quality)</a:t>
            </a:r>
          </a:p>
          <a:p>
            <a:pPr lvl="1"/>
            <a:r>
              <a:rPr lang="en-US" dirty="0" smtClean="0"/>
              <a:t>Environmental Masking of effects and vulnerabilities</a:t>
            </a:r>
          </a:p>
          <a:p>
            <a:pPr lvl="2"/>
            <a:r>
              <a:rPr lang="en-US" dirty="0" smtClean="0"/>
              <a:t>Only the most austere environments are wireless-free</a:t>
            </a:r>
          </a:p>
          <a:p>
            <a:pPr lvl="2"/>
            <a:r>
              <a:rPr lang="en-US" dirty="0" smtClean="0"/>
              <a:t>Urban combat environments are wireless-dense</a:t>
            </a:r>
          </a:p>
          <a:p>
            <a:pPr lvl="1"/>
            <a:r>
              <a:rPr lang="en-US" dirty="0" smtClean="0"/>
              <a:t>Stupid human tricks</a:t>
            </a:r>
          </a:p>
          <a:p>
            <a:pPr lvl="2"/>
            <a:r>
              <a:rPr lang="en-US" dirty="0" smtClean="0"/>
              <a:t>Storing and transmitting PII or sensitive data</a:t>
            </a:r>
          </a:p>
          <a:p>
            <a:pPr lvl="2"/>
            <a:r>
              <a:rPr lang="en-US" dirty="0" smtClean="0"/>
              <a:t>“Pretending” the device is secure</a:t>
            </a:r>
          </a:p>
          <a:p>
            <a:pPr lvl="2"/>
            <a:r>
              <a:rPr lang="en-US" dirty="0" smtClean="0"/>
              <a:t>Cross-infection </a:t>
            </a:r>
            <a:r>
              <a:rPr lang="en-US" dirty="0" smtClean="0"/>
              <a:t>techniques</a:t>
            </a:r>
            <a:endParaRPr lang="en-US" dirty="0"/>
          </a:p>
        </p:txBody>
      </p:sp>
      <p:pic>
        <p:nvPicPr>
          <p:cNvPr id="4098" name="Picture 2" descr="http://www.cellphonedigest.net/images/text%20dan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8724" y="4325257"/>
            <a:ext cx="2101734" cy="192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Secure or Not To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wireless/mobile devices in use in operational environments are not secure or meant to be</a:t>
            </a:r>
          </a:p>
          <a:p>
            <a:r>
              <a:rPr lang="en-US" dirty="0" smtClean="0"/>
              <a:t>Secured wireless devices like SME-PED are rare</a:t>
            </a:r>
          </a:p>
          <a:p>
            <a:r>
              <a:rPr lang="en-US" dirty="0" smtClean="0"/>
              <a:t>Therefore … the principal security problem is NOT:</a:t>
            </a:r>
          </a:p>
          <a:p>
            <a:pPr lvl="1"/>
            <a:r>
              <a:rPr lang="en-US" dirty="0" smtClean="0"/>
              <a:t>Type I or Type II encryption</a:t>
            </a:r>
          </a:p>
          <a:p>
            <a:pPr lvl="1"/>
            <a:r>
              <a:rPr lang="en-US" dirty="0" smtClean="0"/>
              <a:t>Multi-Level Security</a:t>
            </a:r>
          </a:p>
          <a:p>
            <a:pPr lvl="1"/>
            <a:r>
              <a:rPr lang="en-US" dirty="0" smtClean="0"/>
              <a:t>Suite B compliance and effectiveness</a:t>
            </a:r>
          </a:p>
          <a:p>
            <a:r>
              <a:rPr lang="en-US" dirty="0" smtClean="0"/>
              <a:t>The principal security problem is that unsecured wireless/mobile devices are </a:t>
            </a:r>
            <a:r>
              <a:rPr lang="en-US" u="sng" dirty="0" smtClean="0"/>
              <a:t>cheap</a:t>
            </a:r>
            <a:r>
              <a:rPr lang="en-US" dirty="0" smtClean="0"/>
              <a:t>, </a:t>
            </a:r>
            <a:r>
              <a:rPr lang="en-US" u="sng" dirty="0" smtClean="0"/>
              <a:t>ubiquitous</a:t>
            </a:r>
            <a:r>
              <a:rPr lang="en-US" dirty="0" smtClean="0"/>
              <a:t>, and </a:t>
            </a:r>
            <a:r>
              <a:rPr lang="en-US" u="sng" dirty="0" smtClean="0"/>
              <a:t>highly functional </a:t>
            </a:r>
            <a:r>
              <a:rPr lang="en-US" dirty="0" smtClean="0"/>
              <a:t>, </a:t>
            </a:r>
            <a:r>
              <a:rPr lang="en-US" dirty="0" smtClean="0"/>
              <a:t>and often misused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870856"/>
            <a:ext cx="8694056" cy="740230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is not the whole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785256"/>
            <a:ext cx="8621486" cy="4630057"/>
          </a:xfrm>
        </p:spPr>
        <p:txBody>
          <a:bodyPr>
            <a:normAutofit/>
          </a:bodyPr>
          <a:lstStyle/>
          <a:p>
            <a:r>
              <a:rPr lang="en-US" dirty="0" smtClean="0"/>
              <a:t>Better device security is a MUST</a:t>
            </a:r>
          </a:p>
          <a:p>
            <a:pPr lvl="1"/>
            <a:r>
              <a:rPr lang="en-US" dirty="0" smtClean="0"/>
              <a:t>Wireless devices will not just “go away” because they are tough to secure.  </a:t>
            </a:r>
          </a:p>
          <a:p>
            <a:r>
              <a:rPr lang="en-US" u="sng" dirty="0" smtClean="0"/>
              <a:t>Functional</a:t>
            </a:r>
            <a:r>
              <a:rPr lang="en-US" dirty="0" smtClean="0"/>
              <a:t> standards are needed as badly as technical standards</a:t>
            </a:r>
          </a:p>
          <a:p>
            <a:pPr lvl="1"/>
            <a:r>
              <a:rPr lang="en-US" dirty="0" smtClean="0"/>
              <a:t>The first device to market may be attractive, but the competitor catch-ups are usually better provisioned</a:t>
            </a:r>
          </a:p>
          <a:p>
            <a:pPr lvl="1"/>
            <a:r>
              <a:rPr lang="en-US" dirty="0" smtClean="0"/>
              <a:t>The device maker must have an incentive to build in safeguards </a:t>
            </a:r>
            <a:r>
              <a:rPr lang="en-US" dirty="0" smtClean="0"/>
              <a:t>that </a:t>
            </a:r>
            <a:r>
              <a:rPr lang="en-US" dirty="0" smtClean="0"/>
              <a:t>can be re-purposed for specialized security environments</a:t>
            </a:r>
          </a:p>
          <a:p>
            <a:pPr lvl="1"/>
            <a:r>
              <a:rPr lang="en-US" dirty="0" smtClean="0"/>
              <a:t>Device management cannot be “</a:t>
            </a:r>
            <a:r>
              <a:rPr lang="en-US" dirty="0" err="1" smtClean="0"/>
              <a:t>iSourced</a:t>
            </a:r>
            <a:r>
              <a:rPr lang="en-US" dirty="0" smtClean="0"/>
              <a:t>” out or untouchable</a:t>
            </a:r>
          </a:p>
          <a:p>
            <a:pPr lvl="1"/>
            <a:r>
              <a:rPr lang="en-US" dirty="0" smtClean="0"/>
              <a:t>An operational </a:t>
            </a:r>
            <a:r>
              <a:rPr lang="en-US" dirty="0" smtClean="0"/>
              <a:t>doctrine of </a:t>
            </a:r>
            <a:r>
              <a:rPr lang="en-US" dirty="0" err="1" smtClean="0"/>
              <a:t>Perishability</a:t>
            </a:r>
            <a:r>
              <a:rPr lang="en-US" dirty="0" smtClean="0"/>
              <a:t> should be applied to their </a:t>
            </a:r>
            <a:r>
              <a:rPr lang="en-US" dirty="0" smtClean="0"/>
              <a:t>use:  handle data only appropriate to that level of operations, and only handle perishable data on portable devices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1640115"/>
            <a:ext cx="8606971" cy="4340906"/>
          </a:xfrm>
        </p:spPr>
        <p:txBody>
          <a:bodyPr>
            <a:normAutofit/>
          </a:bodyPr>
          <a:lstStyle/>
          <a:p>
            <a:r>
              <a:rPr lang="en-US" dirty="0" smtClean="0"/>
              <a:t>Wireless mobile devices are here to stay (at least until we invent something even better)</a:t>
            </a:r>
          </a:p>
          <a:p>
            <a:r>
              <a:rPr lang="en-US" dirty="0" smtClean="0"/>
              <a:t>Wireless mobile devices provide an undeniable tactical advantage to combat forces as well as enviable convenience to senior decision makers</a:t>
            </a:r>
          </a:p>
          <a:p>
            <a:r>
              <a:rPr lang="en-US" dirty="0" smtClean="0"/>
              <a:t>Wireless mobile devices provide an almost indefensible vulnerability to any user, regardless of technical profile</a:t>
            </a:r>
          </a:p>
          <a:p>
            <a:r>
              <a:rPr lang="en-US" dirty="0" smtClean="0"/>
              <a:t>Use of perishable frequencies, “thin client” devices (Tech) as well as transitory information practices (SOP) can make the security technology gap less dangerous</a:t>
            </a:r>
          </a:p>
          <a:p>
            <a:pPr lvl="1"/>
            <a:r>
              <a:rPr lang="en-US" i="1" dirty="0" smtClean="0"/>
              <a:t>If </a:t>
            </a:r>
            <a:r>
              <a:rPr lang="en-US" i="1" u="sng" dirty="0" smtClean="0"/>
              <a:t>speed</a:t>
            </a:r>
            <a:r>
              <a:rPr lang="en-US" i="1" dirty="0" smtClean="0"/>
              <a:t> is why you have a mobile device, use it to your advantage!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66C66C21BEF4DA5FF9FE4B19C90C5" ma:contentTypeVersion="19" ma:contentTypeDescription="Create a new document." ma:contentTypeScope="" ma:versionID="f8c08420af76d13be4df27311eb2407f">
  <xsd:schema xmlns:xsd="http://www.w3.org/2001/XMLSchema" xmlns:xs="http://www.w3.org/2001/XMLSchema" xmlns:p="http://schemas.microsoft.com/office/2006/metadata/properties" xmlns:ns2="99473c81-f1be-44ec-b35a-081ba5dc1748" xmlns:ns3="3c8c798b-c680-4c2c-9071-f0afa7204aeb" targetNamespace="http://schemas.microsoft.com/office/2006/metadata/properties" ma:root="true" ma:fieldsID="9055d1da8894110ba8e89d0575b25038" ns2:_="" ns3:_="">
    <xsd:import namespace="99473c81-f1be-44ec-b35a-081ba5dc1748"/>
    <xsd:import namespace="3c8c798b-c680-4c2c-9071-f0afa7204aeb"/>
    <xsd:element name="properties">
      <xsd:complexType>
        <xsd:sequence>
          <xsd:element name="documentManagement">
            <xsd:complexType>
              <xsd:all>
                <xsd:element ref="ns2:LastSync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GrantedUserAccess" minOccurs="0"/>
                <xsd:element ref="ns2:Link" minOccurs="0"/>
                <xsd:element ref="ns2:Sync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73c81-f1be-44ec-b35a-081ba5dc1748" elementFormDefault="qualified">
    <xsd:import namespace="http://schemas.microsoft.com/office/2006/documentManagement/types"/>
    <xsd:import namespace="http://schemas.microsoft.com/office/infopath/2007/PartnerControls"/>
    <xsd:element name="LastSync" ma:index="8" nillable="true" ma:displayName="LastSync" ma:format="DateTime" ma:internalName="LastSync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d3d128b-9ae0-43bc-bb56-1c88709221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GrantedUserAccess" ma:index="24" nillable="true" ma:displayName="Granted User Access" ma:default="0" ma:format="Dropdown" ma:internalName="GrantedUserAccess">
      <xsd:simpleType>
        <xsd:restriction base="dms:Boolean"/>
      </xsd:simpleType>
    </xsd:element>
    <xsd:element name="Link" ma:index="25" nillable="true" ma:displayName="Link" ma:format="Dropdown" ma:internalName="Link">
      <xsd:simpleType>
        <xsd:restriction base="dms:Note">
          <xsd:maxLength value="255"/>
        </xsd:restriction>
      </xsd:simpleType>
    </xsd:element>
    <xsd:element name="SyncStatus" ma:index="26" nillable="true" ma:displayName="Sync Status" ma:default="Needs to by syncd" ma:format="Dropdown" ma:internalName="SyncStatus">
      <xsd:simpleType>
        <xsd:restriction base="dms:Choice">
          <xsd:enumeration value="Needs to by syncd"/>
          <xsd:enumeration value="Completed and Confirmed"/>
          <xsd:enumeration value="Synced (Needs to be confirmed)"/>
          <xsd:enumeration value="Failed (Needs to be fixed)"/>
          <xsd:enumeration value="Site Has Errors (Sync Completed)"/>
          <xsd:enumeration value="Manually Uploaded to Storag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c798b-c680-4c2c-9071-f0afa720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a222e41-595b-4f22-ad51-37e9b29cb2c5}" ma:internalName="TaxCatchAll" ma:showField="CatchAllData" ma:web="3c8c798b-c680-4c2c-9071-f0afa720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antedUserAccess xmlns="99473c81-f1be-44ec-b35a-081ba5dc1748">false</GrantedUserAccess>
    <SyncStatus xmlns="99473c81-f1be-44ec-b35a-081ba5dc1748">Needs to by syncd</SyncStatus>
    <LastSync xmlns="99473c81-f1be-44ec-b35a-081ba5dc1748" xsi:nil="true"/>
    <Link xmlns="99473c81-f1be-44ec-b35a-081ba5dc1748" xsi:nil="true"/>
    <lcf76f155ced4ddcb4097134ff3c332f xmlns="99473c81-f1be-44ec-b35a-081ba5dc1748">
      <Terms xmlns="http://schemas.microsoft.com/office/infopath/2007/PartnerControls"/>
    </lcf76f155ced4ddcb4097134ff3c332f>
    <TaxCatchAll xmlns="3c8c798b-c680-4c2c-9071-f0afa7204aeb" xsi:nil="true"/>
  </documentManagement>
</p:properties>
</file>

<file path=customXml/itemProps1.xml><?xml version="1.0" encoding="utf-8"?>
<ds:datastoreItem xmlns:ds="http://schemas.openxmlformats.org/officeDocument/2006/customXml" ds:itemID="{F300281D-4A62-4926-883C-49B275FF606B}"/>
</file>

<file path=customXml/itemProps2.xml><?xml version="1.0" encoding="utf-8"?>
<ds:datastoreItem xmlns:ds="http://schemas.openxmlformats.org/officeDocument/2006/customXml" ds:itemID="{16F50A0D-7B1E-49A7-8873-3A658FA4C0CC}"/>
</file>

<file path=customXml/itemProps3.xml><?xml version="1.0" encoding="utf-8"?>
<ds:datastoreItem xmlns:ds="http://schemas.openxmlformats.org/officeDocument/2006/customXml" ds:itemID="{9254567E-6C9F-4159-9599-607EDD092E48}"/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696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US v. Ardolf</vt:lpstr>
      <vt:lpstr>Hackers v. Wireless</vt:lpstr>
      <vt:lpstr>Exercise IA Assessments</vt:lpstr>
      <vt:lpstr>Wireless and Mobile Tools</vt:lpstr>
      <vt:lpstr>To Secure or Not To Secure</vt:lpstr>
      <vt:lpstr>Technology is not the whole answer…</vt:lpstr>
      <vt:lpstr>Conclusion</vt:lpstr>
    </vt:vector>
  </TitlesOfParts>
  <Company>OSD-CIO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DAland</dc:creator>
  <cp:lastModifiedBy>DAland</cp:lastModifiedBy>
  <cp:revision>27</cp:revision>
  <dcterms:created xsi:type="dcterms:W3CDTF">2011-07-11T20:43:27Z</dcterms:created>
  <dcterms:modified xsi:type="dcterms:W3CDTF">2011-07-29T16:02:57Z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0x0101003F066C66C21BEF4DA5FF9FE4B19C90C5</vt:lpwstr>
  </property>
</Properties>
</file>