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8" r:id="rId1"/>
  </p:sldMasterIdLst>
  <p:notesMasterIdLst>
    <p:notesMasterId r:id="rId25"/>
  </p:notesMasterIdLst>
  <p:handoutMasterIdLst>
    <p:handoutMasterId r:id="rId26"/>
  </p:handoutMasterIdLst>
  <p:sldIdLst>
    <p:sldId id="318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CC99"/>
    <a:srgbClr val="FFCC66"/>
    <a:srgbClr val="FFFF00"/>
    <a:srgbClr val="EAEAEA"/>
    <a:srgbClr val="CCFFFF"/>
    <a:srgbClr val="F8F8F8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1" d="100"/>
          <a:sy n="111" d="100"/>
        </p:scale>
        <p:origin x="-3248" y="-12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handoutMaster" Target="handoutMasters/handoutMaster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1" Type="http://schemas.openxmlformats.org/officeDocument/2006/relationships/slide" Target="slides/slide20.xml"/><Relationship Id="rId3" Type="http://schemas.openxmlformats.org/officeDocument/2006/relationships/slide" Target="slides/slide2.xml"/><Relationship Id="rId34" Type="http://schemas.openxmlformats.org/officeDocument/2006/relationships/customXml" Target="../customXml/item3.xml"/><Relationship Id="rId25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33" Type="http://schemas.openxmlformats.org/officeDocument/2006/relationships/customXml" Target="../customXml/item2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4" Type="http://schemas.openxmlformats.org/officeDocument/2006/relationships/slide" Target="slides/slide23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32" Type="http://schemas.openxmlformats.org/officeDocument/2006/relationships/customXml" Target="../customXml/item1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9" Type="http://schemas.openxmlformats.org/officeDocument/2006/relationships/slide" Target="slides/slide8.xml"/><Relationship Id="rId22" Type="http://schemas.openxmlformats.org/officeDocument/2006/relationships/slide" Target="slides/slide21.xml"/><Relationship Id="rId27" Type="http://schemas.openxmlformats.org/officeDocument/2006/relationships/printerSettings" Target="printerSettings/printerSettings1.bin"/><Relationship Id="rId30" Type="http://schemas.openxmlformats.org/officeDocument/2006/relationships/theme" Target="theme/theme1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Naval Postgraduate School, Monterey CA</a:t>
            </a:r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CB5B9C-D5E6-A745-BFBF-012382610D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982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Naval Postgraduate School, Monterey CA</a:t>
            </a:r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5143DD-6893-6F40-85FB-4D18A6E3EC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9660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/>
              <a:t>JD Fulp, Naval Postgraduate School, Monterey CA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5CE0049-0D33-CB49-8BBA-87FFDF6C9A32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•"/>
            </a:pPr>
            <a:r>
              <a:rPr lang="en-US" dirty="0" smtClean="0"/>
              <a:t>Implement additional configuration options</a:t>
            </a:r>
          </a:p>
          <a:p>
            <a:pPr marL="171450" indent="-171450">
              <a:buFontTx/>
              <a:buChar char="•"/>
            </a:pPr>
            <a:r>
              <a:rPr lang="en-US" dirty="0" smtClean="0"/>
              <a:t>Drivers</a:t>
            </a:r>
          </a:p>
          <a:p>
            <a:pPr marL="628650" lvl="1" indent="-171450">
              <a:buFontTx/>
              <a:buChar char="•"/>
            </a:pPr>
            <a:r>
              <a:rPr lang="en-US" dirty="0" smtClean="0"/>
              <a:t>Finish SATA driver</a:t>
            </a:r>
          </a:p>
          <a:p>
            <a:pPr marL="628650" lvl="1" indent="-171450">
              <a:buFontTx/>
              <a:buChar char="•"/>
            </a:pPr>
            <a:r>
              <a:rPr lang="en-US" dirty="0" smtClean="0"/>
              <a:t>Finish the AMD and Broadcom NIC drivers</a:t>
            </a:r>
          </a:p>
          <a:p>
            <a:pPr marL="628650" lvl="1" indent="-171450">
              <a:buFontTx/>
              <a:buChar char="•"/>
            </a:pPr>
            <a:r>
              <a:rPr lang="en-US" dirty="0" smtClean="0"/>
              <a:t>Write additional NIC drivers (e.g., 3com)?</a:t>
            </a:r>
          </a:p>
          <a:p>
            <a:pPr marL="628650" lvl="1" indent="-171450">
              <a:buFontTx/>
              <a:buChar char="•"/>
            </a:pPr>
            <a:r>
              <a:rPr lang="en-US" dirty="0" smtClean="0"/>
              <a:t>Write a USB driver (student)</a:t>
            </a:r>
          </a:p>
          <a:p>
            <a:pPr marL="628650" lvl="1" indent="-171450">
              <a:buFontTx/>
              <a:buChar char="•"/>
            </a:pPr>
            <a:r>
              <a:rPr lang="en-US" dirty="0" smtClean="0"/>
              <a:t>Write a USB keyboard driver</a:t>
            </a:r>
          </a:p>
          <a:p>
            <a:pPr marL="628650" lvl="1" indent="-171450">
              <a:buFontTx/>
              <a:buChar char="•"/>
            </a:pPr>
            <a:r>
              <a:rPr lang="en-US" dirty="0" smtClean="0"/>
              <a:t>Write a video driver? (graphics)</a:t>
            </a:r>
          </a:p>
          <a:p>
            <a:pPr marL="171450" indent="-171450">
              <a:buFontTx/>
              <a:buChar char="•"/>
            </a:pPr>
            <a:r>
              <a:rPr lang="en-US" dirty="0" smtClean="0"/>
              <a:t>Work on the functional specification</a:t>
            </a:r>
          </a:p>
          <a:p>
            <a:pPr marL="171450" indent="-171450">
              <a:buFontTx/>
              <a:buChar char="•"/>
            </a:pPr>
            <a:r>
              <a:rPr lang="en-US" dirty="0" smtClean="0"/>
              <a:t>Complete the TCP/IP stack</a:t>
            </a:r>
          </a:p>
          <a:p>
            <a:pPr marL="171450" indent="-171450">
              <a:buFontTx/>
              <a:buChar char="•"/>
            </a:pPr>
            <a:r>
              <a:rPr lang="en-US" dirty="0" smtClean="0"/>
              <a:t>Implement an audit review app</a:t>
            </a:r>
          </a:p>
          <a:p>
            <a:pPr marL="171450" indent="-171450">
              <a:buFontTx/>
              <a:buChar char="•"/>
            </a:pPr>
            <a:r>
              <a:rPr lang="en-US" dirty="0" smtClean="0"/>
              <a:t>Support more than one process per partition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Naval Postgraduate School, Monterey CA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43DD-6893-6F40-85FB-4D18A6E3ECA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Naval Postgraduate School, Monterey CA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43DD-6893-6F40-85FB-4D18A6E3ECA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578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/>
              <a:t>JD Fulp, Naval Postgraduate School, Monterey CA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2BCB524-C1F3-E240-8776-4C7FB5D7812C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Naval Postgraduate School, Monterey CA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43DD-6893-6F40-85FB-4D18A6E3ECA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72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years ago, my research group envisioned a hand-held device (prior to iPhones), like a PDA, that could be used by first-responders.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Naval Postgraduate School, Monterey CA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43DD-6893-6F40-85FB-4D18A6E3ECA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55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791200" cy="4114800"/>
          </a:xfrm>
        </p:spPr>
        <p:txBody>
          <a:bodyPr/>
          <a:lstStyle/>
          <a:p>
            <a:r>
              <a:rPr lang="en-US" dirty="0" smtClean="0"/>
              <a:t>OS</a:t>
            </a:r>
          </a:p>
          <a:p>
            <a:r>
              <a:rPr lang="en-US" dirty="0"/>
              <a:t> </a:t>
            </a:r>
            <a:r>
              <a:rPr lang="en-US" dirty="0" smtClean="0"/>
              <a:t>   * Provides generalized services that processes need.</a:t>
            </a:r>
          </a:p>
          <a:p>
            <a:r>
              <a:rPr lang="en-US" dirty="0" smtClean="0"/>
              <a:t>Security Kernel</a:t>
            </a:r>
          </a:p>
          <a:p>
            <a:r>
              <a:rPr lang="en-US" dirty="0" smtClean="0"/>
              <a:t>    * Roughly, that portion of the OS that enforces security policies</a:t>
            </a:r>
          </a:p>
          <a:p>
            <a:r>
              <a:rPr lang="en-US" dirty="0"/>
              <a:t> </a:t>
            </a:r>
            <a:r>
              <a:rPr lang="en-US" dirty="0" smtClean="0"/>
              <a:t>   * For high assurance, it resides in a separate execution domain (isolation)</a:t>
            </a:r>
          </a:p>
          <a:p>
            <a:r>
              <a:rPr lang="en-US" dirty="0" smtClean="0"/>
              <a:t>Separation Kernel </a:t>
            </a:r>
          </a:p>
          <a:p>
            <a:r>
              <a:rPr lang="en-US" dirty="0"/>
              <a:t> </a:t>
            </a:r>
            <a:r>
              <a:rPr lang="en-US" dirty="0" smtClean="0"/>
              <a:t>   * Partitions all system resources into “equivalence classes” (e.g., classifications) </a:t>
            </a:r>
          </a:p>
          <a:p>
            <a:r>
              <a:rPr lang="en-US" dirty="0"/>
              <a:t> </a:t>
            </a:r>
            <a:r>
              <a:rPr lang="en-US" dirty="0" smtClean="0"/>
              <a:t>   * Controls information flows between partitions (as configured)</a:t>
            </a:r>
          </a:p>
          <a:p>
            <a:r>
              <a:rPr lang="en-US" dirty="0"/>
              <a:t> </a:t>
            </a:r>
            <a:r>
              <a:rPr lang="en-US" dirty="0" smtClean="0"/>
              <a:t>   * Enforces whatever policy it is configured to enforce.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Naval Postgraduate School, Monterey CA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43DD-6893-6F40-85FB-4D18A6E3ECA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25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•"/>
            </a:pPr>
            <a:r>
              <a:rPr lang="en-US" dirty="0" smtClean="0"/>
              <a:t>CC requirements developed for NSA by NPS and MITRE</a:t>
            </a:r>
          </a:p>
          <a:p>
            <a:pPr marL="171450" indent="-171450">
              <a:buFontTx/>
              <a:buChar char="•"/>
            </a:pPr>
            <a:r>
              <a:rPr lang="en-US" dirty="0" smtClean="0"/>
              <a:t>Security requirements for “high robustness” separation kernel ~ EAL6+</a:t>
            </a:r>
          </a:p>
          <a:p>
            <a:pPr marL="171450" indent="-171450">
              <a:buFontTx/>
              <a:buChar char="•"/>
            </a:pPr>
            <a:r>
              <a:rPr lang="en-US" dirty="0" smtClean="0"/>
              <a:t>Completed in 2007</a:t>
            </a:r>
          </a:p>
          <a:p>
            <a:pPr marL="171450" indent="-171450">
              <a:buFontTx/>
              <a:buChar char="•"/>
            </a:pPr>
            <a:r>
              <a:rPr lang="en-US" dirty="0" smtClean="0"/>
              <a:t>Green Hills evaluated against it</a:t>
            </a:r>
          </a:p>
          <a:p>
            <a:pPr marL="171450" indent="-171450">
              <a:buFontTx/>
              <a:buChar char="•"/>
            </a:pPr>
            <a:r>
              <a:rPr lang="en-US" dirty="0" smtClean="0"/>
              <a:t>Others claim compliance with it</a:t>
            </a:r>
          </a:p>
          <a:p>
            <a:pPr marL="171450" indent="-171450">
              <a:buFontTx/>
              <a:buChar char="•"/>
            </a:pPr>
            <a:r>
              <a:rPr lang="en-US" dirty="0" smtClean="0"/>
              <a:t>Being retired by NSA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Naval Postgraduate School, Monterey CA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43DD-6893-6F40-85FB-4D18A6E3ECA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7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•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Naval Postgraduate School, Monterey CA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43DD-6893-6F40-85FB-4D18A6E3ECA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93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•"/>
            </a:pPr>
            <a:r>
              <a:rPr lang="en-US" dirty="0" smtClean="0"/>
              <a:t>Boot problem</a:t>
            </a:r>
          </a:p>
          <a:p>
            <a:pPr marL="171450" indent="-171450">
              <a:buFontTx/>
              <a:buChar char="•"/>
            </a:pPr>
            <a:r>
              <a:rPr lang="en-US" dirty="0" smtClean="0"/>
              <a:t>SATA disk driver (PATA, tested, limitations, tech report)</a:t>
            </a:r>
          </a:p>
          <a:p>
            <a:pPr marL="171450" indent="-171450">
              <a:buFontTx/>
              <a:buChar char="•"/>
            </a:pPr>
            <a:r>
              <a:rPr lang="en-US" dirty="0" smtClean="0"/>
              <a:t>NIC support phase 1 (no </a:t>
            </a:r>
            <a:r>
              <a:rPr lang="en-US" dirty="0" err="1" smtClean="0"/>
              <a:t>std</a:t>
            </a:r>
            <a:r>
              <a:rPr lang="en-US" dirty="0" smtClean="0"/>
              <a:t>, no doc, AMD, VMware)</a:t>
            </a:r>
          </a:p>
          <a:p>
            <a:pPr marL="171450" indent="-171450">
              <a:buFontTx/>
              <a:buChar char="•"/>
            </a:pPr>
            <a:r>
              <a:rPr lang="en-US" dirty="0" smtClean="0"/>
              <a:t>NIC support phase 2 (Broadcom 5764, common, doc)</a:t>
            </a:r>
          </a:p>
          <a:p>
            <a:pPr marL="171450" indent="-171450">
              <a:buFontTx/>
              <a:buChar char="•"/>
            </a:pPr>
            <a:r>
              <a:rPr lang="en-US" dirty="0" smtClean="0"/>
              <a:t>Students</a:t>
            </a:r>
          </a:p>
          <a:p>
            <a:pPr marL="628650" lvl="1" indent="-171450">
              <a:buFontTx/>
              <a:buChar char="•"/>
            </a:pPr>
            <a:r>
              <a:rPr lang="en-US" dirty="0" smtClean="0"/>
              <a:t>Audit</a:t>
            </a:r>
          </a:p>
          <a:p>
            <a:pPr marL="628650" lvl="1" indent="-171450">
              <a:buFontTx/>
              <a:buChar char="•"/>
            </a:pPr>
            <a:r>
              <a:rPr lang="en-US" dirty="0" err="1" smtClean="0"/>
              <a:t>Config</a:t>
            </a:r>
            <a:r>
              <a:rPr lang="en-US" dirty="0" smtClean="0"/>
              <a:t> tools</a:t>
            </a:r>
          </a:p>
          <a:p>
            <a:pPr marL="628650" lvl="1" indent="-171450">
              <a:buFontTx/>
              <a:buChar char="•"/>
            </a:pPr>
            <a:r>
              <a:rPr lang="en-US" dirty="0" smtClean="0"/>
              <a:t>IP stack</a:t>
            </a:r>
          </a:p>
          <a:p>
            <a:pPr marL="628650" lvl="1" indent="-171450">
              <a:buFontTx/>
              <a:buChar char="•"/>
            </a:pPr>
            <a:r>
              <a:rPr lang="en-US" dirty="0" smtClean="0"/>
              <a:t>Application support (</a:t>
            </a:r>
            <a:r>
              <a:rPr lang="en-US" dirty="0" err="1" smtClean="0"/>
              <a:t>clib</a:t>
            </a:r>
            <a:r>
              <a:rPr lang="en-US" dirty="0" smtClean="0"/>
              <a:t>, FAT RAM disk)</a:t>
            </a:r>
          </a:p>
          <a:p>
            <a:pPr marL="628650" lvl="1" indent="-171450">
              <a:buFontTx/>
              <a:buChar char="•"/>
            </a:pPr>
            <a:r>
              <a:rPr lang="en-US" dirty="0" smtClean="0"/>
              <a:t>Emergency handling  (state transitions, analysis of protocols)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Naval Postgraduate School, Monterey CA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43DD-6893-6F40-85FB-4D18A6E3ECA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57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PL1</a:t>
            </a:r>
          </a:p>
          <a:p>
            <a:pPr lvl="1"/>
            <a:r>
              <a:rPr lang="en-US" sz="1400" dirty="0" smtClean="0"/>
              <a:t>Ethernet frame parsing for some protocols</a:t>
            </a:r>
          </a:p>
          <a:p>
            <a:pPr lvl="1"/>
            <a:r>
              <a:rPr lang="en-US" sz="1400" dirty="0" smtClean="0"/>
              <a:t>Keyboard </a:t>
            </a:r>
            <a:r>
              <a:rPr lang="en-US" sz="1400" dirty="0" err="1" smtClean="0"/>
              <a:t>scancode</a:t>
            </a:r>
            <a:r>
              <a:rPr lang="en-US" sz="1400" dirty="0" smtClean="0"/>
              <a:t>-to-ASCII mapping</a:t>
            </a:r>
          </a:p>
          <a:p>
            <a:r>
              <a:rPr lang="en-US" sz="1400" dirty="0" smtClean="0"/>
              <a:t>PL2</a:t>
            </a:r>
          </a:p>
          <a:p>
            <a:pPr lvl="1"/>
            <a:r>
              <a:rPr lang="en-US" sz="1400" dirty="0" smtClean="0"/>
              <a:t>Console support (echo and line scrolling)</a:t>
            </a:r>
          </a:p>
          <a:p>
            <a:pPr lvl="1"/>
            <a:r>
              <a:rPr lang="en-US" sz="1400" dirty="0" smtClean="0"/>
              <a:t>I &amp; A (login)</a:t>
            </a:r>
          </a:p>
          <a:p>
            <a:r>
              <a:rPr lang="en-US" sz="1400" dirty="0" smtClean="0"/>
              <a:t>PL3</a:t>
            </a:r>
          </a:p>
          <a:p>
            <a:pPr lvl="1"/>
            <a:r>
              <a:rPr lang="en-US" sz="1400" dirty="0" smtClean="0"/>
              <a:t>Partial standard C library support</a:t>
            </a:r>
          </a:p>
          <a:p>
            <a:pPr lvl="1"/>
            <a:r>
              <a:rPr lang="en-US" sz="1400" dirty="0" smtClean="0"/>
              <a:t>Several example applications</a:t>
            </a:r>
          </a:p>
          <a:p>
            <a:endParaRPr lang="en-US" sz="14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Naval Postgraduate School, Monterey CA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143DD-6893-6F40-85FB-4D18A6E3ECA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84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80963"/>
            <a:ext cx="1352550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-112" charset="2"/>
              <a:buNone/>
              <a:defRPr sz="32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55E070-66D3-6844-8927-E1B53BEA38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35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677BD-062A-724A-BF2B-83214111CC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25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18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18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4D3A97-8B2F-B548-9820-E153AF3D41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39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AB523B-F8FB-C84E-838F-DE0454F337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09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7F9F1-F409-0047-A777-C2DD598E81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5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91F86-6775-D240-B5E5-EFD327CD87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18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1E151-028D-E74E-A087-8EB94752C0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9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8AC016-8319-024B-BD60-9BB80BE3F2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3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FB8101-5368-FB4E-B768-34B5B696FA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16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B9829D-D957-BE4D-93B6-EA68F22218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0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E25D93-D1BF-9A48-AEB1-12A68CCF45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5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70104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7C887E9D-CEDC-1240-BB9D-48C49AE1DDA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674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30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76200"/>
            <a:ext cx="1352550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-112" charset="0"/>
          <a:ea typeface="ＭＳ Ｐゴシック" charset="0"/>
          <a:cs typeface="Arial" pitchFamily="-11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-112" charset="0"/>
          <a:ea typeface="ＭＳ Ｐゴシック" charset="0"/>
          <a:cs typeface="Arial" pitchFamily="-11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-112" charset="0"/>
          <a:ea typeface="ＭＳ Ｐゴシック" charset="0"/>
          <a:cs typeface="Arial" pitchFamily="-11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-112" charset="0"/>
          <a:ea typeface="ＭＳ Ｐゴシック" charset="0"/>
          <a:cs typeface="Arial" pitchFamily="-11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-112" charset="0"/>
          <a:ea typeface="Arial" pitchFamily="-112" charset="0"/>
          <a:cs typeface="Arial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-112" charset="0"/>
          <a:ea typeface="Arial" pitchFamily="-112" charset="0"/>
          <a:cs typeface="Arial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-112" charset="0"/>
          <a:ea typeface="Arial" pitchFamily="-112" charset="0"/>
          <a:cs typeface="Arial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200" b="1">
          <a:solidFill>
            <a:schemeClr val="tx1"/>
          </a:solidFill>
          <a:latin typeface="Century Gothic"/>
          <a:ea typeface="+mn-ea"/>
          <a:cs typeface="Century Gothic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3200" b="1">
          <a:solidFill>
            <a:srgbClr val="595959"/>
          </a:solidFill>
          <a:latin typeface="Century Gothic"/>
          <a:ea typeface="+mn-ea"/>
          <a:cs typeface="Century Gothic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-112" charset="2"/>
        <a:buChar char="§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-112" charset="2"/>
        <a:buChar char="§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-112" charset="2"/>
        <a:buChar char="§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-112" charset="2"/>
        <a:buChar char="§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4000" dirty="0" smtClean="0">
                <a:latin typeface="Garamond" charset="0"/>
                <a:cs typeface="Arial" charset="0"/>
              </a:rPr>
              <a:t>Least Privilege Separation Kernel </a:t>
            </a:r>
            <a:br>
              <a:rPr lang="en-US" sz="4000" dirty="0" smtClean="0">
                <a:latin typeface="Garamond" charset="0"/>
                <a:cs typeface="Arial" charset="0"/>
              </a:rPr>
            </a:br>
            <a:r>
              <a:rPr lang="en-US" sz="4000" dirty="0" smtClean="0">
                <a:latin typeface="Garamond" charset="0"/>
                <a:cs typeface="Arial" charset="0"/>
              </a:rPr>
              <a:t>(LPSK</a:t>
            </a:r>
            <a:r>
              <a:rPr lang="en-US" dirty="0" smtClean="0">
                <a:latin typeface="Garamond" charset="0"/>
                <a:cs typeface="Arial" charset="0"/>
              </a:rPr>
              <a:t>)</a:t>
            </a:r>
            <a:endParaRPr lang="en-US" dirty="0">
              <a:latin typeface="Garamond" charset="0"/>
              <a:cs typeface="Arial" charset="0"/>
            </a:endParaRP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dirty="0" smtClean="0">
                <a:latin typeface="Century Gothic" charset="0"/>
                <a:ea typeface="Arial" charset="0"/>
              </a:rPr>
              <a:t>Accomplishments and</a:t>
            </a:r>
          </a:p>
          <a:p>
            <a:pPr eaLnBrk="1" hangingPunct="1">
              <a:buFont typeface="Wingdings" charset="0"/>
              <a:buNone/>
            </a:pPr>
            <a:r>
              <a:rPr lang="en-US" dirty="0" smtClean="0">
                <a:latin typeface="Century Gothic" charset="0"/>
                <a:ea typeface="Arial" charset="0"/>
              </a:rPr>
              <a:t>Current Work</a:t>
            </a:r>
            <a:endParaRPr lang="en-US" dirty="0">
              <a:latin typeface="Century Gothic" charset="0"/>
              <a:ea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 LPSK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B523B-F8FB-C84E-838F-DE0454F33746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 descr="Phas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268" y="1668852"/>
            <a:ext cx="6153532" cy="3981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064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LPSK </a:t>
            </a:r>
            <a:r>
              <a:rPr lang="en-US" dirty="0" err="1" smtClean="0"/>
              <a:t>Config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Audit</a:t>
            </a:r>
          </a:p>
          <a:p>
            <a:pPr lvl="1"/>
            <a:r>
              <a:rPr lang="en-US" dirty="0" smtClean="0"/>
              <a:t>Enabled?</a:t>
            </a:r>
          </a:p>
          <a:p>
            <a:pPr lvl="1"/>
            <a:r>
              <a:rPr lang="en-US" dirty="0" smtClean="0"/>
              <a:t>Size of internal audit buffer</a:t>
            </a:r>
          </a:p>
          <a:p>
            <a:pPr lvl="1"/>
            <a:r>
              <a:rPr lang="en-US" dirty="0" smtClean="0"/>
              <a:t>Action when audit is full</a:t>
            </a:r>
          </a:p>
          <a:p>
            <a:r>
              <a:rPr lang="en-US" dirty="0" smtClean="0"/>
              <a:t>Run-time LPSK</a:t>
            </a:r>
          </a:p>
          <a:p>
            <a:pPr lvl="1"/>
            <a:r>
              <a:rPr lang="en-US" dirty="0" smtClean="0"/>
              <a:t>How shall kernel use the screen?</a:t>
            </a:r>
          </a:p>
          <a:p>
            <a:pPr lvl="1"/>
            <a:r>
              <a:rPr lang="en-US" dirty="0" smtClean="0"/>
              <a:t>Reserved memory locations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B523B-F8FB-C84E-838F-DE0454F3374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47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LPSK </a:t>
            </a:r>
            <a:r>
              <a:rPr lang="en-US" dirty="0" err="1" smtClean="0"/>
              <a:t>Config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Partitions</a:t>
            </a:r>
          </a:p>
          <a:p>
            <a:pPr lvl="1"/>
            <a:r>
              <a:rPr lang="en-US" dirty="0" smtClean="0"/>
              <a:t>Round robin duration for all partitions</a:t>
            </a:r>
          </a:p>
          <a:p>
            <a:pPr lvl="1"/>
            <a:r>
              <a:rPr lang="en-US" dirty="0" smtClean="0"/>
              <a:t>For each partition</a:t>
            </a:r>
          </a:p>
          <a:p>
            <a:pPr lvl="2"/>
            <a:r>
              <a:rPr lang="en-US" sz="2800" dirty="0" smtClean="0"/>
              <a:t>Active?</a:t>
            </a:r>
          </a:p>
          <a:p>
            <a:pPr lvl="2"/>
            <a:r>
              <a:rPr lang="en-US" sz="2800" dirty="0" smtClean="0"/>
              <a:t>Percent of round robin duration</a:t>
            </a:r>
          </a:p>
          <a:p>
            <a:pPr lvl="2"/>
            <a:r>
              <a:rPr lang="en-US" sz="2800" dirty="0" smtClean="0"/>
              <a:t>Percent of system RAM</a:t>
            </a:r>
          </a:p>
          <a:p>
            <a:pPr lvl="1"/>
            <a:r>
              <a:rPr lang="en-US" dirty="0" smtClean="0"/>
              <a:t>Partition with initial I/O focus</a:t>
            </a:r>
          </a:p>
          <a:p>
            <a:pPr lvl="1"/>
            <a:r>
              <a:rPr lang="en-US" dirty="0" smtClean="0"/>
              <a:t>Partition to handle SAK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B523B-F8FB-C84E-838F-DE0454F3374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24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LPSK </a:t>
            </a:r>
            <a:r>
              <a:rPr lang="en-US" dirty="0" err="1" smtClean="0"/>
              <a:t>Config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Partition flow rules</a:t>
            </a:r>
          </a:p>
          <a:p>
            <a:pPr lvl="1"/>
            <a:r>
              <a:rPr lang="en-US" dirty="0" smtClean="0"/>
              <a:t>Processes in Partition ‘x’ can access Partition ‘y’ (RO or RW)</a:t>
            </a:r>
          </a:p>
          <a:p>
            <a:pPr lvl="1"/>
            <a:r>
              <a:rPr lang="en-US" dirty="0" smtClean="0"/>
              <a:t>Acyclic flow rules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B523B-F8FB-C84E-838F-DE0454F3374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52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LPSK </a:t>
            </a:r>
            <a:r>
              <a:rPr lang="en-US" dirty="0" err="1" smtClean="0"/>
              <a:t>Config</a:t>
            </a:r>
            <a:r>
              <a:rPr lang="en-US" dirty="0" smtClean="0"/>
              <a:t>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Imported files from disk</a:t>
            </a:r>
          </a:p>
          <a:p>
            <a:pPr lvl="1"/>
            <a:r>
              <a:rPr lang="en-US" dirty="0" smtClean="0"/>
              <a:t>Location on disk</a:t>
            </a:r>
          </a:p>
          <a:p>
            <a:pPr lvl="1"/>
            <a:r>
              <a:rPr lang="en-US" dirty="0" smtClean="0"/>
              <a:t>Home partition</a:t>
            </a:r>
          </a:p>
          <a:p>
            <a:pPr lvl="1"/>
            <a:r>
              <a:rPr lang="en-US" dirty="0" smtClean="0"/>
              <a:t>Assigned PL</a:t>
            </a:r>
          </a:p>
          <a:p>
            <a:pPr lvl="1"/>
            <a:r>
              <a:rPr lang="en-US" dirty="0" smtClean="0"/>
              <a:t>Audited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B523B-F8FB-C84E-838F-DE0454F3374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8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LPSK </a:t>
            </a:r>
            <a:r>
              <a:rPr lang="en-US" dirty="0" err="1" smtClean="0"/>
              <a:t>Config</a:t>
            </a:r>
            <a:r>
              <a:rPr lang="en-US" dirty="0" smtClean="0"/>
              <a:t>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RAM segments</a:t>
            </a:r>
          </a:p>
          <a:p>
            <a:pPr lvl="1"/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Home partition</a:t>
            </a:r>
          </a:p>
          <a:p>
            <a:pPr lvl="1"/>
            <a:r>
              <a:rPr lang="en-US" dirty="0" smtClean="0"/>
              <a:t>Assigned PL</a:t>
            </a:r>
          </a:p>
          <a:p>
            <a:pPr lvl="1"/>
            <a:r>
              <a:rPr lang="en-US" dirty="0" smtClean="0"/>
              <a:t>Audited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B523B-F8FB-C84E-838F-DE0454F3374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52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LPSK </a:t>
            </a:r>
            <a:r>
              <a:rPr lang="en-US" dirty="0" err="1" smtClean="0"/>
              <a:t>Config</a:t>
            </a:r>
            <a:r>
              <a:rPr lang="en-US" dirty="0" smtClean="0"/>
              <a:t> 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Devices</a:t>
            </a:r>
          </a:p>
          <a:p>
            <a:pPr lvl="1"/>
            <a:r>
              <a:rPr lang="en-US" dirty="0" smtClean="0"/>
              <a:t>Data channel or control channel</a:t>
            </a:r>
          </a:p>
          <a:p>
            <a:pPr lvl="1"/>
            <a:r>
              <a:rPr lang="en-US" dirty="0" smtClean="0"/>
              <a:t>Home partition</a:t>
            </a:r>
          </a:p>
          <a:p>
            <a:pPr lvl="1"/>
            <a:r>
              <a:rPr lang="en-US" dirty="0" smtClean="0"/>
              <a:t>Multiplexed or dedicated</a:t>
            </a:r>
          </a:p>
          <a:p>
            <a:pPr lvl="1"/>
            <a:r>
              <a:rPr lang="en-US" dirty="0" smtClean="0"/>
              <a:t>Device specific attributes</a:t>
            </a:r>
            <a:br>
              <a:rPr lang="en-US" dirty="0" smtClean="0"/>
            </a:br>
            <a:r>
              <a:rPr lang="en-US" dirty="0" smtClean="0"/>
              <a:t>(e.g., keyboard buffer size)</a:t>
            </a:r>
          </a:p>
          <a:p>
            <a:pPr lvl="1"/>
            <a:r>
              <a:rPr lang="en-US" dirty="0" smtClean="0"/>
              <a:t>Audited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B523B-F8FB-C84E-838F-DE0454F3374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38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LPSK </a:t>
            </a:r>
            <a:r>
              <a:rPr lang="en-US" dirty="0" err="1" smtClean="0"/>
              <a:t>Config</a:t>
            </a:r>
            <a:r>
              <a:rPr lang="en-US" dirty="0" smtClean="0"/>
              <a:t> (7)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Home partition</a:t>
            </a:r>
          </a:p>
          <a:p>
            <a:pPr lvl="1"/>
            <a:r>
              <a:rPr lang="en-US" dirty="0" smtClean="0"/>
              <a:t>% of partition time slice</a:t>
            </a:r>
          </a:p>
          <a:p>
            <a:pPr lvl="1"/>
            <a:r>
              <a:rPr lang="en-US" dirty="0" smtClean="0"/>
              <a:t>Subject </a:t>
            </a:r>
            <a:r>
              <a:rPr lang="en-US" dirty="0" err="1" smtClean="0"/>
              <a:t>defintions</a:t>
            </a:r>
            <a:endParaRPr lang="en-US" dirty="0" smtClean="0"/>
          </a:p>
          <a:p>
            <a:pPr lvl="2"/>
            <a:r>
              <a:rPr lang="en-US" sz="2800" dirty="0" smtClean="0"/>
              <a:t>Code location and PL assignment</a:t>
            </a:r>
          </a:p>
          <a:p>
            <a:pPr lvl="2"/>
            <a:r>
              <a:rPr lang="en-US" sz="2800" dirty="0" smtClean="0"/>
              <a:t>Kernel APIs allowed to use</a:t>
            </a:r>
          </a:p>
          <a:p>
            <a:pPr lvl="2"/>
            <a:r>
              <a:rPr lang="en-US" sz="2800" dirty="0" smtClean="0"/>
              <a:t>Subject-to-resource flows allowed</a:t>
            </a:r>
          </a:p>
          <a:p>
            <a:pPr lvl="2"/>
            <a:r>
              <a:rPr lang="en-US" sz="2800" dirty="0" smtClean="0"/>
              <a:t>(e.g., subject x can access device y)</a:t>
            </a:r>
          </a:p>
          <a:p>
            <a:pPr lvl="2"/>
            <a:r>
              <a:rPr lang="en-US" sz="2800" dirty="0" smtClean="0"/>
              <a:t>Audited events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B523B-F8FB-C84E-838F-DE0454F3374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74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Funded Objective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B523B-F8FB-C84E-838F-DE0454F3374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94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Progress Report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B523B-F8FB-C84E-838F-DE0454F3374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50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20ACB76-4A4A-774A-859F-B09BF5875332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 charset="0"/>
                <a:cs typeface="Arial" charset="0"/>
              </a:rPr>
              <a:t>Outline</a:t>
            </a:r>
            <a:endParaRPr lang="en-US" dirty="0">
              <a:latin typeface="Garamond" charset="0"/>
              <a:cs typeface="Arial" charset="0"/>
            </a:endParaRPr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entury Gothic" charset="0"/>
                <a:ea typeface="Arial" charset="0"/>
              </a:rPr>
              <a:t>Why are we talking about this here?</a:t>
            </a:r>
          </a:p>
          <a:p>
            <a:pPr eaLnBrk="1" hangingPunct="1"/>
            <a:r>
              <a:rPr lang="en-US" dirty="0" smtClean="0">
                <a:latin typeface="Century Gothic" charset="0"/>
                <a:ea typeface="Arial" charset="0"/>
              </a:rPr>
              <a:t>What is a separation kernel?</a:t>
            </a:r>
          </a:p>
          <a:p>
            <a:pPr eaLnBrk="1" hangingPunct="1"/>
            <a:r>
              <a:rPr lang="en-US" dirty="0" smtClean="0">
                <a:latin typeface="Century Gothic" charset="0"/>
                <a:ea typeface="Arial" charset="0"/>
              </a:rPr>
              <a:t>What is the LPSK?</a:t>
            </a:r>
          </a:p>
          <a:p>
            <a:pPr eaLnBrk="1" hangingPunct="1"/>
            <a:r>
              <a:rPr lang="en-US" dirty="0" smtClean="0">
                <a:latin typeface="Century Gothic" charset="0"/>
                <a:ea typeface="Arial" charset="0"/>
              </a:rPr>
              <a:t>Progress with the LPSK</a:t>
            </a:r>
          </a:p>
          <a:p>
            <a:pPr eaLnBrk="1" hangingPunct="1"/>
            <a:r>
              <a:rPr lang="en-US" dirty="0" smtClean="0">
                <a:latin typeface="Century Gothic" charset="0"/>
                <a:ea typeface="Arial" charset="0"/>
              </a:rPr>
              <a:t>Future work</a:t>
            </a:r>
          </a:p>
          <a:p>
            <a:pPr eaLnBrk="1" hangingPunct="1"/>
            <a:r>
              <a:rPr lang="en-US" dirty="0" smtClean="0">
                <a:latin typeface="Century Gothic" charset="0"/>
                <a:ea typeface="Arial" charset="0"/>
              </a:rPr>
              <a:t>Demo</a:t>
            </a:r>
            <a:endParaRPr lang="en-US" dirty="0">
              <a:latin typeface="Century Gothic" charset="0"/>
              <a:ea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4040188" cy="4678363"/>
          </a:xfrm>
        </p:spPr>
        <p:txBody>
          <a:bodyPr/>
          <a:lstStyle/>
          <a:p>
            <a:r>
              <a:rPr lang="en-US" dirty="0" smtClean="0"/>
              <a:t>Kernel </a:t>
            </a:r>
            <a:r>
              <a:rPr lang="en-US" dirty="0" err="1" smtClean="0"/>
              <a:t>config</a:t>
            </a:r>
            <a:r>
              <a:rPr lang="en-US" dirty="0" smtClean="0"/>
              <a:t> options</a:t>
            </a:r>
          </a:p>
          <a:p>
            <a:r>
              <a:rPr lang="en-US" dirty="0" smtClean="0"/>
              <a:t>Multitasking processes</a:t>
            </a:r>
          </a:p>
          <a:p>
            <a:r>
              <a:rPr lang="en-US" dirty="0" smtClean="0"/>
              <a:t>Segmented memory</a:t>
            </a:r>
          </a:p>
          <a:p>
            <a:r>
              <a:rPr lang="en-US" dirty="0" smtClean="0"/>
              <a:t>Device drivers for:</a:t>
            </a:r>
          </a:p>
          <a:p>
            <a:pPr lvl="1"/>
            <a:r>
              <a:rPr lang="en-US" dirty="0" smtClean="0"/>
              <a:t>Disk drives (PATA/SATA)</a:t>
            </a:r>
          </a:p>
          <a:p>
            <a:pPr lvl="1"/>
            <a:r>
              <a:rPr lang="en-US" dirty="0" smtClean="0"/>
              <a:t>Hardware clock</a:t>
            </a:r>
          </a:p>
          <a:p>
            <a:pPr lvl="1"/>
            <a:r>
              <a:rPr lang="en-US" dirty="0" smtClean="0"/>
              <a:t>Software clock (low res)</a:t>
            </a:r>
          </a:p>
          <a:p>
            <a:pPr lvl="1"/>
            <a:r>
              <a:rPr lang="en-US" dirty="0" smtClean="0"/>
              <a:t>Video (text mode)</a:t>
            </a:r>
          </a:p>
          <a:p>
            <a:pPr lvl="1"/>
            <a:r>
              <a:rPr lang="en-US" dirty="0" smtClean="0"/>
              <a:t>Keyboard (PS/2)</a:t>
            </a:r>
          </a:p>
          <a:p>
            <a:r>
              <a:rPr lang="en-US" dirty="0" smtClean="0"/>
              <a:t>Configuration security policies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447800"/>
            <a:ext cx="4041775" cy="4678363"/>
          </a:xfrm>
        </p:spPr>
        <p:txBody>
          <a:bodyPr/>
          <a:lstStyle/>
          <a:p>
            <a:r>
              <a:rPr lang="en-US" dirty="0" smtClean="0"/>
              <a:t>Inter-process communication using:</a:t>
            </a:r>
          </a:p>
          <a:p>
            <a:pPr lvl="1"/>
            <a:r>
              <a:rPr lang="en-US" dirty="0" err="1" smtClean="0"/>
              <a:t>Eventcounts</a:t>
            </a:r>
            <a:endParaRPr lang="en-US" dirty="0" smtClean="0"/>
          </a:p>
          <a:p>
            <a:pPr lvl="1"/>
            <a:r>
              <a:rPr lang="en-US" dirty="0" smtClean="0"/>
              <a:t>Sequencers</a:t>
            </a:r>
          </a:p>
          <a:p>
            <a:pPr lvl="1"/>
            <a:r>
              <a:rPr lang="en-US" dirty="0" smtClean="0"/>
              <a:t>Signals</a:t>
            </a:r>
          </a:p>
          <a:p>
            <a:pPr lvl="1"/>
            <a:r>
              <a:rPr lang="en-US" dirty="0" smtClean="0"/>
              <a:t>Shared memory</a:t>
            </a:r>
          </a:p>
          <a:p>
            <a:r>
              <a:rPr lang="en-US" dirty="0" smtClean="0"/>
              <a:t>Kernel event auditing</a:t>
            </a:r>
          </a:p>
          <a:p>
            <a:r>
              <a:rPr lang="en-US" dirty="0" smtClean="0"/>
              <a:t>I/O focus switching between 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B523B-F8FB-C84E-838F-DE0454F3374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Prototype has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609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Outside the LPSK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B523B-F8FB-C84E-838F-DE0454F3374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258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B523B-F8FB-C84E-838F-DE0454F3374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723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B523B-F8FB-C84E-838F-DE0454F3374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72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Digression…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think PowerPoint (and its ilk) are greatly misused.</a:t>
            </a:r>
          </a:p>
          <a:p>
            <a:r>
              <a:rPr lang="en-US" dirty="0" smtClean="0"/>
              <a:t>Therefore…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B523B-F8FB-C84E-838F-DE0454F3374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80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relevance?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B523B-F8FB-C84E-838F-DE0454F33746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architectu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95400"/>
            <a:ext cx="6650398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322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Separation Kernel?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B523B-F8FB-C84E-838F-DE0454F3374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52600" y="1828800"/>
            <a:ext cx="6019800" cy="3886200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6080000" scaled="0"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752600" y="2438400"/>
            <a:ext cx="3657600" cy="2743200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6080000" scaled="0"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Security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Kernel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752600" y="2819400"/>
            <a:ext cx="2057400" cy="1981200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6080000" scaled="0"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Separation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Kernel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809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 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B523B-F8FB-C84E-838F-DE0454F3374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 descr="PA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0" t="40000" r="20000" b="20000"/>
          <a:stretch/>
        </p:blipFill>
        <p:spPr>
          <a:xfrm>
            <a:off x="685800" y="1600200"/>
            <a:ext cx="7315200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982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VMM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B523B-F8FB-C84E-838F-DE0454F3374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28750" y="4593167"/>
            <a:ext cx="6417736" cy="7937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Separation Kernel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28750" y="2294466"/>
            <a:ext cx="1604434" cy="23135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OS #1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33184" y="2294466"/>
            <a:ext cx="1604434" cy="23135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OS #2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37618" y="2294466"/>
            <a:ext cx="1604434" cy="23135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OS #3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42052" y="2294466"/>
            <a:ext cx="1604434" cy="23135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OS #4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232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Separation Kernel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Protection </a:t>
            </a:r>
            <a:r>
              <a:rPr lang="en-US" sz="4000" dirty="0" smtClean="0"/>
              <a:t>Profile (SKPP)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B523B-F8FB-C84E-838F-DE0454F3374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74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Least Privilege Separation Kernel (LPSK)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B523B-F8FB-C84E-838F-DE0454F3374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58990"/>
      </p:ext>
    </p:extLst>
  </p:cSld>
  <p:clrMapOvr>
    <a:masterClrMapping/>
  </p:clrMapOvr>
</p:sld>
</file>

<file path=ppt/theme/theme1.xml><?xml version="1.0" encoding="utf-8"?>
<a:theme xmlns:a="http://schemas.openxmlformats.org/drawingml/2006/main" name="IdM-Templat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066C66C21BEF4DA5FF9FE4B19C90C5" ma:contentTypeVersion="19" ma:contentTypeDescription="Create a new document." ma:contentTypeScope="" ma:versionID="f8c08420af76d13be4df27311eb2407f">
  <xsd:schema xmlns:xsd="http://www.w3.org/2001/XMLSchema" xmlns:xs="http://www.w3.org/2001/XMLSchema" xmlns:p="http://schemas.microsoft.com/office/2006/metadata/properties" xmlns:ns2="99473c81-f1be-44ec-b35a-081ba5dc1748" xmlns:ns3="3c8c798b-c680-4c2c-9071-f0afa7204aeb" targetNamespace="http://schemas.microsoft.com/office/2006/metadata/properties" ma:root="true" ma:fieldsID="9055d1da8894110ba8e89d0575b25038" ns2:_="" ns3:_="">
    <xsd:import namespace="99473c81-f1be-44ec-b35a-081ba5dc1748"/>
    <xsd:import namespace="3c8c798b-c680-4c2c-9071-f0afa7204aeb"/>
    <xsd:element name="properties">
      <xsd:complexType>
        <xsd:sequence>
          <xsd:element name="documentManagement">
            <xsd:complexType>
              <xsd:all>
                <xsd:element ref="ns2:LastSync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GrantedUserAccess" minOccurs="0"/>
                <xsd:element ref="ns2:Link" minOccurs="0"/>
                <xsd:element ref="ns2:Sync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73c81-f1be-44ec-b35a-081ba5dc1748" elementFormDefault="qualified">
    <xsd:import namespace="http://schemas.microsoft.com/office/2006/documentManagement/types"/>
    <xsd:import namespace="http://schemas.microsoft.com/office/infopath/2007/PartnerControls"/>
    <xsd:element name="LastSync" ma:index="8" nillable="true" ma:displayName="LastSync" ma:format="DateTime" ma:internalName="LastSync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3d3d128b-9ae0-43bc-bb56-1c88709221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GrantedUserAccess" ma:index="24" nillable="true" ma:displayName="Granted User Access" ma:default="0" ma:format="Dropdown" ma:internalName="GrantedUserAccess">
      <xsd:simpleType>
        <xsd:restriction base="dms:Boolean"/>
      </xsd:simpleType>
    </xsd:element>
    <xsd:element name="Link" ma:index="25" nillable="true" ma:displayName="Link" ma:format="Dropdown" ma:internalName="Link">
      <xsd:simpleType>
        <xsd:restriction base="dms:Note">
          <xsd:maxLength value="255"/>
        </xsd:restriction>
      </xsd:simpleType>
    </xsd:element>
    <xsd:element name="SyncStatus" ma:index="26" nillable="true" ma:displayName="Sync Status" ma:default="Needs to by syncd" ma:format="Dropdown" ma:internalName="SyncStatus">
      <xsd:simpleType>
        <xsd:restriction base="dms:Choice">
          <xsd:enumeration value="Needs to by syncd"/>
          <xsd:enumeration value="Completed and Confirmed"/>
          <xsd:enumeration value="Synced (Needs to be confirmed)"/>
          <xsd:enumeration value="Failed (Needs to be fixed)"/>
          <xsd:enumeration value="Site Has Errors (Sync Completed)"/>
          <xsd:enumeration value="Manually Uploaded to Storag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8c798b-c680-4c2c-9071-f0afa7204ae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2a222e41-595b-4f22-ad51-37e9b29cb2c5}" ma:internalName="TaxCatchAll" ma:showField="CatchAllData" ma:web="3c8c798b-c680-4c2c-9071-f0afa7204a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rantedUserAccess xmlns="99473c81-f1be-44ec-b35a-081ba5dc1748">false</GrantedUserAccess>
    <SyncStatus xmlns="99473c81-f1be-44ec-b35a-081ba5dc1748">Needs to by syncd</SyncStatus>
    <LastSync xmlns="99473c81-f1be-44ec-b35a-081ba5dc1748" xsi:nil="true"/>
    <Link xmlns="99473c81-f1be-44ec-b35a-081ba5dc1748" xsi:nil="true"/>
    <lcf76f155ced4ddcb4097134ff3c332f xmlns="99473c81-f1be-44ec-b35a-081ba5dc1748">
      <Terms xmlns="http://schemas.microsoft.com/office/infopath/2007/PartnerControls"/>
    </lcf76f155ced4ddcb4097134ff3c332f>
    <TaxCatchAll xmlns="3c8c798b-c680-4c2c-9071-f0afa7204aeb" xsi:nil="true"/>
  </documentManagement>
</p:properties>
</file>

<file path=customXml/itemProps1.xml><?xml version="1.0" encoding="utf-8"?>
<ds:datastoreItem xmlns:ds="http://schemas.openxmlformats.org/officeDocument/2006/customXml" ds:itemID="{B8EF4B0F-D320-4513-92D9-F371F6FA476A}"/>
</file>

<file path=customXml/itemProps2.xml><?xml version="1.0" encoding="utf-8"?>
<ds:datastoreItem xmlns:ds="http://schemas.openxmlformats.org/officeDocument/2006/customXml" ds:itemID="{9933EE73-4014-45C7-8BA6-D0F6DF9A8FBB}"/>
</file>

<file path=customXml/itemProps3.xml><?xml version="1.0" encoding="utf-8"?>
<ds:datastoreItem xmlns:ds="http://schemas.openxmlformats.org/officeDocument/2006/customXml" ds:itemID="{5FE5F611-56A8-4E87-B053-C7CD860BE843}"/>
</file>

<file path=docProps/app.xml><?xml version="1.0" encoding="utf-8"?>
<Properties xmlns="http://schemas.openxmlformats.org/officeDocument/2006/extended-properties" xmlns:vt="http://schemas.openxmlformats.org/officeDocument/2006/docPropsVTypes">
  <Template>IdM-Template.pot</Template>
  <TotalTime>4664</TotalTime>
  <Words>797</Words>
  <Application>Microsoft Macintosh PowerPoint</Application>
  <PresentationFormat>On-screen Show (4:3)</PresentationFormat>
  <Paragraphs>192</Paragraphs>
  <Slides>23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IdM-Template</vt:lpstr>
      <vt:lpstr>Least Privilege Separation Kernel  (LPSK)</vt:lpstr>
      <vt:lpstr>Outline</vt:lpstr>
      <vt:lpstr>Digression…</vt:lpstr>
      <vt:lpstr>What is the relevance?</vt:lpstr>
      <vt:lpstr>What is a Separation Kernel?</vt:lpstr>
      <vt:lpstr>Partition Flow</vt:lpstr>
      <vt:lpstr>As a VMM</vt:lpstr>
      <vt:lpstr>Separation Kernel  Protection Profile (SKPP)</vt:lpstr>
      <vt:lpstr>Least Privilege Separation Kernel (LPSK)</vt:lpstr>
      <vt:lpstr>Phase 1 LPSK Architecture</vt:lpstr>
      <vt:lpstr>LPSK Config (1)</vt:lpstr>
      <vt:lpstr>LPSK Config (2)</vt:lpstr>
      <vt:lpstr>LPSK Config (3)</vt:lpstr>
      <vt:lpstr>LPSK Config (4)</vt:lpstr>
      <vt:lpstr>LPSK Config (5)</vt:lpstr>
      <vt:lpstr>LPSK Config (6)</vt:lpstr>
      <vt:lpstr>LPSK Config (7)</vt:lpstr>
      <vt:lpstr>Funded Objective</vt:lpstr>
      <vt:lpstr>Progress Report</vt:lpstr>
      <vt:lpstr>What the Prototype has now</vt:lpstr>
      <vt:lpstr>Outside the LPSK</vt:lpstr>
      <vt:lpstr>Future Work</vt:lpstr>
      <vt:lpstr>Demo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Paul Clark</cp:lastModifiedBy>
  <cp:revision>158</cp:revision>
  <cp:lastPrinted>1601-01-01T00:00:00Z</cp:lastPrinted>
  <dcterms:created xsi:type="dcterms:W3CDTF">1601-01-01T00:00:00Z</dcterms:created>
  <dcterms:modified xsi:type="dcterms:W3CDTF">2011-07-21T16:03:58Z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0x0101003F066C66C21BEF4DA5FF9FE4B19C90C5</vt:lpwstr>
  </property>
</Properties>
</file>